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 varScale="1">
        <p:scale>
          <a:sx n="45" d="100"/>
          <a:sy n="45" d="100"/>
        </p:scale>
        <p:origin x="2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9697200000000001"/>
          <c:y val="0.133689"/>
          <c:w val="0.78508"/>
          <c:h val="0.58206599999999997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0 GPa</c:v>
                </c:pt>
              </c:strCache>
            </c:strRef>
          </c:tx>
          <c:spPr>
            <a:ln w="50800" cap="flat">
              <a:solidFill>
                <a:srgbClr val="00A2FF"/>
              </a:solidFill>
              <a:prstDash val="solid"/>
              <a:miter lim="400000"/>
            </a:ln>
            <a:effectLst/>
          </c:spPr>
          <c:marker>
            <c:symbol val="circle"/>
            <c:size val="10"/>
            <c:spPr>
              <a:solidFill>
                <a:srgbClr val="FFFFFF"/>
              </a:solidFill>
              <a:ln w="50800" cap="flat">
                <a:solidFill>
                  <a:srgbClr val="00A2FF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Sheet1!$B$1:$G$1</c:f>
              <c:strCache>
                <c:ptCount val="6"/>
                <c:pt idx="0">
                  <c:v>&lt;111&gt; DB</c:v>
                </c:pt>
                <c:pt idx="1">
                  <c:v>&lt;111&gt; CWD</c:v>
                </c:pt>
                <c:pt idx="2">
                  <c:v>&lt;110&gt; DB</c:v>
                </c:pt>
                <c:pt idx="3">
                  <c:v>&lt;100&gt; DB</c:v>
                </c:pt>
                <c:pt idx="4">
                  <c:v>octa</c:v>
                </c:pt>
                <c:pt idx="5">
                  <c:v>tetra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0</c:v>
                </c:pt>
                <c:pt idx="1">
                  <c:v>3.3170000000000001E-3</c:v>
                </c:pt>
                <c:pt idx="2">
                  <c:v>0.30664000000000002</c:v>
                </c:pt>
                <c:pt idx="3">
                  <c:v>1.977039</c:v>
                </c:pt>
                <c:pt idx="4">
                  <c:v>2.0463079999999998</c:v>
                </c:pt>
                <c:pt idx="5">
                  <c:v>1.464513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39-F743-BA7E-8DD995E7F59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185.56 GPa</c:v>
                </c:pt>
              </c:strCache>
            </c:strRef>
          </c:tx>
          <c:spPr>
            <a:ln w="50800" cap="flat">
              <a:solidFill>
                <a:srgbClr val="61D836"/>
              </a:solidFill>
              <a:prstDash val="solid"/>
              <a:miter lim="400000"/>
            </a:ln>
            <a:effectLst/>
          </c:spPr>
          <c:marker>
            <c:symbol val="circle"/>
            <c:size val="10"/>
            <c:spPr>
              <a:solidFill>
                <a:srgbClr val="FFFFFF"/>
              </a:solidFill>
              <a:ln w="50800" cap="flat">
                <a:solidFill>
                  <a:srgbClr val="61D836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Sheet1!$B$1:$G$1</c:f>
              <c:strCache>
                <c:ptCount val="6"/>
                <c:pt idx="0">
                  <c:v>&lt;111&gt; DB</c:v>
                </c:pt>
                <c:pt idx="1">
                  <c:v>&lt;111&gt; CWD</c:v>
                </c:pt>
                <c:pt idx="2">
                  <c:v>&lt;110&gt; DB</c:v>
                </c:pt>
                <c:pt idx="3">
                  <c:v>&lt;100&gt; DB</c:v>
                </c:pt>
                <c:pt idx="4">
                  <c:v>octa</c:v>
                </c:pt>
                <c:pt idx="5">
                  <c:v>tetra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0</c:v>
                </c:pt>
                <c:pt idx="1">
                  <c:v>2.3029999999999999E-3</c:v>
                </c:pt>
                <c:pt idx="2">
                  <c:v>0.90490199999999998</c:v>
                </c:pt>
                <c:pt idx="3">
                  <c:v>3.807709</c:v>
                </c:pt>
                <c:pt idx="4">
                  <c:v>3.8961899999999998</c:v>
                </c:pt>
                <c:pt idx="5">
                  <c:v>2.3257180000000002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39-F743-BA7E-8DD995E7F59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806.222 GPa</c:v>
                </c:pt>
              </c:strCache>
            </c:strRef>
          </c:tx>
          <c:spPr>
            <a:ln w="50800" cap="flat">
              <a:solidFill>
                <a:srgbClr val="929292"/>
              </a:solidFill>
              <a:prstDash val="solid"/>
              <a:miter lim="400000"/>
            </a:ln>
            <a:effectLst/>
          </c:spPr>
          <c:marker>
            <c:symbol val="circle"/>
            <c:size val="10"/>
            <c:spPr>
              <a:solidFill>
                <a:srgbClr val="FFFFFF"/>
              </a:solidFill>
              <a:ln w="50800" cap="flat">
                <a:solidFill>
                  <a:srgbClr val="929292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Sheet1!$B$1:$G$1</c:f>
              <c:strCache>
                <c:ptCount val="6"/>
                <c:pt idx="0">
                  <c:v>&lt;111&gt; DB</c:v>
                </c:pt>
                <c:pt idx="1">
                  <c:v>&lt;111&gt; CWD</c:v>
                </c:pt>
                <c:pt idx="2">
                  <c:v>&lt;110&gt; DB</c:v>
                </c:pt>
                <c:pt idx="3">
                  <c:v>&lt;100&gt; DB</c:v>
                </c:pt>
                <c:pt idx="4">
                  <c:v>octa</c:v>
                </c:pt>
                <c:pt idx="5">
                  <c:v>tetra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0</c:v>
                </c:pt>
                <c:pt idx="1">
                  <c:v>9.3000000000000005E-4</c:v>
                </c:pt>
                <c:pt idx="2">
                  <c:v>1.9043870000000001</c:v>
                </c:pt>
                <c:pt idx="3">
                  <c:v>6.5729810000000004</c:v>
                </c:pt>
                <c:pt idx="4">
                  <c:v>6.6635590000000002</c:v>
                </c:pt>
                <c:pt idx="5">
                  <c:v>3.8522099999999999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B39-F743-BA7E-8DD995E7F5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in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-2700000"/>
          <a:lstStyle/>
          <a:p>
            <a:pPr>
              <a:defRPr sz="3509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K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3509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lang="en-US" sz="3509" b="0" i="0" u="none" strike="noStrike">
                    <a:solidFill>
                      <a:srgbClr val="000000"/>
                    </a:solidFill>
                    <a:latin typeface="Helvetica Neue"/>
                  </a:rPr>
                  <a:t>SIA Formation energy (eV)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509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KR"/>
          </a:p>
        </c:txPr>
        <c:crossAx val="2094734552"/>
        <c:crosses val="autoZero"/>
        <c:crossBetween val="midCat"/>
        <c:majorUnit val="1.75"/>
        <c:minorUnit val="0.875"/>
      </c:valAx>
      <c:spPr>
        <a:noFill/>
        <a:ln w="12700" cap="flat">
          <a:solidFill>
            <a:srgbClr val="000000"/>
          </a:solidFill>
          <a:prstDash val="solid"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20044200000000001"/>
          <c:y val="0"/>
          <c:w val="0.72969300000000004"/>
          <c:h val="0.1413629999999999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509" b="0" i="0" u="none" strike="noStrike">
              <a:solidFill>
                <a:srgbClr val="000000"/>
              </a:solidFill>
              <a:latin typeface="Helvetica Neue"/>
            </a:defRPr>
          </a:pPr>
          <a:endParaRPr lang="en-KR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z="12000" spc="-119"/>
            </a:lvl1pPr>
          </a:lstStyle>
          <a:p>
            <a:r>
              <a:t>Presentation 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10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Agenda Subtitle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z="5500" spc="-55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lose-up of a curved, white, layered pattern"/>
          <p:cNvSpPr>
            <a:spLocks noGrp="1"/>
          </p:cNvSpPr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Close-up of a layered pattern of gray stone"/>
          <p:cNvSpPr>
            <a:spLocks noGrp="1"/>
          </p:cNvSpPr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Close-up of a white ribbed pattern"/>
          <p:cNvSpPr>
            <a:spLocks noGrp="1"/>
          </p:cNvSpPr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ngular, futuristic, white corridor with shadows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turistic, curved, white structure"/>
          <p:cNvSpPr>
            <a:spLocks noGrp="1"/>
          </p:cNvSpPr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z="12000" spc="-119"/>
            </a:lvl1pPr>
          </a:lstStyle>
          <a:p>
            <a:r>
              <a:t>Presentation 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curved, white, layered pattern"/>
          <p:cNvSpPr>
            <a:spLocks noGrp="1"/>
          </p:cNvSpPr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lose-up of the edge of white curved stone"/>
          <p:cNvSpPr>
            <a:spLocks noGrp="1"/>
          </p:cNvSpPr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6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7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8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2000" spc="-119"/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8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6.tif"/><Relationship Id="rId5" Type="http://schemas.openxmlformats.org/officeDocument/2006/relationships/image" Target="../media/image45.tif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Futuristic, curved, white structure" descr="Futuristic, curved, white structure"/>
          <p:cNvPicPr>
            <a:picLocks noGrp="1" noChangeAspect="1"/>
          </p:cNvPicPr>
          <p:nvPr>
            <p:ph type="pic" idx="2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</p:pic>
      <p:sp>
        <p:nvSpPr>
          <p:cNvPr id="172" name="Byeongchan Lee   Kyung Hee University, Korea, July 18, 2024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>
              <a:defRPr>
                <a:solidFill>
                  <a:srgbClr val="000000"/>
                </a:solidFill>
                <a:latin typeface="Produkt Medium"/>
                <a:ea typeface="Produkt Medium"/>
                <a:cs typeface="Produkt Medium"/>
                <a:sym typeface="Produkt Medium"/>
              </a:defRPr>
            </a:pPr>
            <a:r>
              <a:t>Byeongchan Lee   </a:t>
            </a:r>
            <a:r>
              <a:rPr>
                <a:latin typeface="Produkt Regular"/>
                <a:ea typeface="Produkt Regular"/>
                <a:cs typeface="Produkt Regular"/>
                <a:sym typeface="Produkt Regular"/>
              </a:rPr>
              <a:t>Kyung Hee University, Korea, </a:t>
            </a:r>
            <a:r>
              <a:rPr>
                <a:latin typeface="Produkt Light"/>
                <a:ea typeface="Produkt Light"/>
                <a:cs typeface="Produkt Light"/>
                <a:sym typeface="Produkt Light"/>
              </a:rPr>
              <a:t>July 18, 2024</a:t>
            </a:r>
          </a:p>
        </p:txBody>
      </p:sp>
      <p:sp>
        <p:nvSpPr>
          <p:cNvPr id="173" name="in the lifetime of cascades in W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41751"/>
                </a:solidFill>
                <a:latin typeface="Produkt Medium"/>
                <a:ea typeface="Produkt Medium"/>
                <a:cs typeface="Produkt Medium"/>
                <a:sym typeface="Produkt Medium"/>
              </a:defRPr>
            </a:lvl1pPr>
          </a:lstStyle>
          <a:p>
            <a:r>
              <a:t>in the lifetime of cascades in W</a:t>
            </a:r>
          </a:p>
        </p:txBody>
      </p:sp>
      <p:sp>
        <p:nvSpPr>
          <p:cNvPr id="174" name="Bulk, surfaces,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941751"/>
                </a:solidFill>
              </a:defRPr>
            </a:pPr>
            <a:r>
              <a:t>Bulk, surfaces, </a:t>
            </a:r>
          </a:p>
          <a:p>
            <a:pPr>
              <a:defRPr>
                <a:solidFill>
                  <a:srgbClr val="941751"/>
                </a:solidFill>
              </a:defRPr>
            </a:pPr>
            <a:r>
              <a:t>and grain boundaries</a:t>
            </a:r>
          </a:p>
        </p:txBody>
      </p:sp>
      <p:sp>
        <p:nvSpPr>
          <p:cNvPr id="175" name="@ Metsätalo, University of Helsinki, Finland"/>
          <p:cNvSpPr txBox="1"/>
          <p:nvPr/>
        </p:nvSpPr>
        <p:spPr>
          <a:xfrm>
            <a:off x="4619591" y="723385"/>
            <a:ext cx="9912097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@ Metsätalo, University of Helsinki, Finland</a:t>
            </a:r>
          </a:p>
        </p:txBody>
      </p:sp>
      <p:sp>
        <p:nvSpPr>
          <p:cNvPr id="176" name="AMPMI 2024"/>
          <p:cNvSpPr txBox="1"/>
          <p:nvPr/>
        </p:nvSpPr>
        <p:spPr>
          <a:xfrm>
            <a:off x="1381710" y="723385"/>
            <a:ext cx="3215133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hueOff val="49437"/>
                    <a:lumOff val="-29144"/>
                  </a:schemeClr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AMPMI 2024</a:t>
            </a:r>
          </a:p>
        </p:txBody>
      </p:sp>
      <p:pic>
        <p:nvPicPr>
          <p:cNvPr id="177" name="시그니처_좌우조합_국영문.png" descr="시그니처_좌우조합_국영문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0427" y="11505512"/>
            <a:ext cx="9007376" cy="2185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# vacancies = # SIA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# vacancies = # SIAs</a:t>
            </a:r>
          </a:p>
        </p:txBody>
      </p:sp>
      <p:sp>
        <p:nvSpPr>
          <p:cNvPr id="227" name="Total defect neutrality in periodic bul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Total defect neutrality in periodic bulk</a:t>
            </a:r>
          </a:p>
        </p:txBody>
      </p:sp>
      <p:pic>
        <p:nvPicPr>
          <p:cNvPr id="22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71" y="3357039"/>
            <a:ext cx="15926032" cy="1022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H.G. Lee et al. | unpublished"/>
          <p:cNvSpPr txBox="1"/>
          <p:nvPr/>
        </p:nvSpPr>
        <p:spPr>
          <a:xfrm>
            <a:off x="18766676" y="12900458"/>
            <a:ext cx="5073016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0"/>
              </a:spcBef>
              <a:defRPr sz="3000">
                <a:solidFill>
                  <a:schemeClr val="accent3">
                    <a:hueOff val="49437"/>
                    <a:lumOff val="-29144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H.G. Lee et al. | unpublished</a:t>
            </a:r>
          </a:p>
        </p:txBody>
      </p:sp>
      <p:grpSp>
        <p:nvGrpSpPr>
          <p:cNvPr id="232" name="Group"/>
          <p:cNvGrpSpPr/>
          <p:nvPr/>
        </p:nvGrpSpPr>
        <p:grpSpPr>
          <a:xfrm>
            <a:off x="16156010" y="2923825"/>
            <a:ext cx="8019868" cy="7947361"/>
            <a:chOff x="0" y="0"/>
            <a:chExt cx="8019866" cy="7947359"/>
          </a:xfrm>
        </p:grpSpPr>
        <p:pic>
          <p:nvPicPr>
            <p:cNvPr id="230" name="pasted-movie.png" descr="pasted-movie.png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019867" cy="7134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" name="Young’s modulus"/>
            <p:cNvSpPr txBox="1"/>
            <p:nvPr/>
          </p:nvSpPr>
          <p:spPr>
            <a:xfrm>
              <a:off x="3105393" y="7177739"/>
              <a:ext cx="4140709" cy="769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25500">
                <a:spcBef>
                  <a:spcPts val="0"/>
                </a:spcBef>
                <a:defRPr>
                  <a:solidFill>
                    <a:srgbClr val="FF2F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Young’s modulus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in W foil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in W foils</a:t>
            </a:r>
          </a:p>
        </p:txBody>
      </p:sp>
      <p:sp>
        <p:nvSpPr>
          <p:cNvPr id="235" name="Irradiation dama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Irradiation damages</a:t>
            </a:r>
          </a:p>
        </p:txBody>
      </p:sp>
      <p:sp>
        <p:nvSpPr>
          <p:cNvPr id="236" name="D. R. Mason et al. | J. Phys.: Condens. Matter 26 (2014) 375701"/>
          <p:cNvSpPr txBox="1"/>
          <p:nvPr/>
        </p:nvSpPr>
        <p:spPr>
          <a:xfrm>
            <a:off x="13245323" y="13018943"/>
            <a:ext cx="11001376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0"/>
              </a:spcBef>
              <a:defRPr sz="3000">
                <a:solidFill>
                  <a:schemeClr val="accent3">
                    <a:hueOff val="49437"/>
                    <a:lumOff val="-29144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D. R. Mason et al. | J. Phys.: Condens. Matter 26 (2014) 375701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36" y="4213769"/>
            <a:ext cx="9352918" cy="931691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eared…"/>
          <p:cNvSpPr txBox="1"/>
          <p:nvPr/>
        </p:nvSpPr>
        <p:spPr>
          <a:xfrm>
            <a:off x="1192869" y="5694857"/>
            <a:ext cx="3721895" cy="1473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sheared </a:t>
            </a:r>
          </a:p>
          <a:p>
            <a:pPr defTabSz="457200">
              <a:spcBef>
                <a:spcPts val="12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1/2⟨111⟩ vac loop</a:t>
            </a:r>
          </a:p>
        </p:txBody>
      </p:sp>
      <p:sp>
        <p:nvSpPr>
          <p:cNvPr id="239" name="edge 1/2⟨111⟩ vac loop"/>
          <p:cNvSpPr txBox="1"/>
          <p:nvPr/>
        </p:nvSpPr>
        <p:spPr>
          <a:xfrm>
            <a:off x="5253537" y="11013306"/>
            <a:ext cx="4807844" cy="711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edge 1/2⟨111⟩ vac loop</a:t>
            </a:r>
          </a:p>
        </p:txBody>
      </p:sp>
      <p:sp>
        <p:nvSpPr>
          <p:cNvPr id="240" name="⟨100⟩ vac loop"/>
          <p:cNvSpPr txBox="1"/>
          <p:nvPr/>
        </p:nvSpPr>
        <p:spPr>
          <a:xfrm>
            <a:off x="6841222" y="4452588"/>
            <a:ext cx="3109963" cy="711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⟨100⟩ vac loop</a:t>
            </a:r>
          </a:p>
        </p:txBody>
      </p:sp>
      <p:sp>
        <p:nvSpPr>
          <p:cNvPr id="241" name="~ 0.01 dpa w/ 150 keV W+ @ 300K"/>
          <p:cNvSpPr txBox="1"/>
          <p:nvPr/>
        </p:nvSpPr>
        <p:spPr>
          <a:xfrm>
            <a:off x="1820141" y="3505184"/>
            <a:ext cx="7849109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~ 0.01 dpa w/ 150 keV W+ @ 300K</a:t>
            </a:r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181" y="4388603"/>
            <a:ext cx="13525403" cy="830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“the largest loops to be predominantly of prismatic 1/2⟨111⟩ type and of vacancy character”"/>
          <p:cNvSpPr txBox="1"/>
          <p:nvPr/>
        </p:nvSpPr>
        <p:spPr>
          <a:xfrm>
            <a:off x="12897280" y="3004010"/>
            <a:ext cx="1057840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>
                <a:solidFill>
                  <a:srgbClr val="FF2F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“the largest loops to be predominantly of prismatic 1/2⟨111⟩ type and of vacancy character”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near surfac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near surface</a:t>
            </a:r>
          </a:p>
        </p:txBody>
      </p:sp>
      <p:sp>
        <p:nvSpPr>
          <p:cNvPr id="246" name="Irradiation dama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Irradiation damages</a:t>
            </a:r>
          </a:p>
        </p:txBody>
      </p:sp>
      <p:sp>
        <p:nvSpPr>
          <p:cNvPr id="249" name="Mobile (vacancy) dislocation loop"/>
          <p:cNvSpPr txBox="1"/>
          <p:nvPr/>
        </p:nvSpPr>
        <p:spPr>
          <a:xfrm>
            <a:off x="2633883" y="11403396"/>
            <a:ext cx="7678421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spcBef>
                <a:spcPts val="0"/>
              </a:spcBef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Mobile (vacancy) dislocation loop</a:t>
            </a:r>
          </a:p>
        </p:txBody>
      </p:sp>
      <p:sp>
        <p:nvSpPr>
          <p:cNvPr id="250" name="Immobile (vacancy) dislocation network"/>
          <p:cNvSpPr txBox="1"/>
          <p:nvPr/>
        </p:nvSpPr>
        <p:spPr>
          <a:xfrm>
            <a:off x="13380054" y="11403396"/>
            <a:ext cx="9061705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spcBef>
                <a:spcPts val="0"/>
              </a:spcBef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Immobile (vacancy) dislocation network</a:t>
            </a:r>
          </a:p>
        </p:txBody>
      </p:sp>
      <p:sp>
        <p:nvSpPr>
          <p:cNvPr id="251" name="H.G. Lee et al. | Nuclear Fusion 60 (2020)"/>
          <p:cNvSpPr txBox="1"/>
          <p:nvPr/>
        </p:nvSpPr>
        <p:spPr>
          <a:xfrm>
            <a:off x="46209" y="13137427"/>
            <a:ext cx="7385686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0"/>
              </a:spcBef>
              <a:defRPr sz="3000">
                <a:solidFill>
                  <a:schemeClr val="accent3">
                    <a:hueOff val="49437"/>
                    <a:lumOff val="-29144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H.G. Lee et al. | Nuclear Fusion 60 (2020)</a:t>
            </a:r>
          </a:p>
        </p:txBody>
      </p:sp>
      <p:sp>
        <p:nvSpPr>
          <p:cNvPr id="252" name="Surface ~ a defect sink w/ infinite capacity"/>
          <p:cNvSpPr txBox="1"/>
          <p:nvPr/>
        </p:nvSpPr>
        <p:spPr>
          <a:xfrm>
            <a:off x="12989655" y="12737647"/>
            <a:ext cx="984250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"/>
              </a:lnSpc>
              <a:defRPr>
                <a:solidFill>
                  <a:srgbClr val="FF2F92"/>
                </a:solidFill>
              </a:defRPr>
            </a:lvl1pPr>
          </a:lstStyle>
          <a:p>
            <a:r>
              <a:t>Surface ~ a defect sink w/ infinite capacity</a:t>
            </a:r>
          </a:p>
        </p:txBody>
      </p:sp>
      <p:pic>
        <p:nvPicPr>
          <p:cNvPr id="2" name="mobile">
            <a:hlinkClick r:id="" action="ppaction://media"/>
            <a:extLst>
              <a:ext uri="{FF2B5EF4-FFF2-40B4-BE49-F238E27FC236}">
                <a16:creationId xmlns:a16="http://schemas.microsoft.com/office/drawing/2014/main" id="{3E2410C9-F7A8-DEBF-ADA9-862807E024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7693" y="3538603"/>
            <a:ext cx="9842501" cy="7381876"/>
          </a:xfrm>
          <a:prstGeom prst="rect">
            <a:avLst/>
          </a:prstGeom>
        </p:spPr>
      </p:pic>
      <p:pic>
        <p:nvPicPr>
          <p:cNvPr id="3" name="immobile">
            <a:hlinkClick r:id="" action="ppaction://media"/>
            <a:extLst>
              <a:ext uri="{FF2B5EF4-FFF2-40B4-BE49-F238E27FC236}">
                <a16:creationId xmlns:a16="http://schemas.microsoft.com/office/drawing/2014/main" id="{72F9833B-31CD-FC57-DA80-82939A0D1EC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89655" y="3538603"/>
            <a:ext cx="9842501" cy="7381876"/>
          </a:xfrm>
          <a:prstGeom prst="rect">
            <a:avLst/>
          </a:prstGeom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65862" y="387945"/>
            <a:ext cx="8437947" cy="486942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5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near grain boundary (GB)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near grain boundary (GB)</a:t>
            </a:r>
          </a:p>
        </p:txBody>
      </p:sp>
      <p:sp>
        <p:nvSpPr>
          <p:cNvPr id="256" name="Irradiation dama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Irradiation damages</a:t>
            </a:r>
          </a:p>
        </p:txBody>
      </p:sp>
      <p:pic>
        <p:nvPicPr>
          <p:cNvPr id="257" name="cas" descr="cas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2481" y="3444626"/>
            <a:ext cx="13659038" cy="1024428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Common Neighbor Analysis (CNA) showing non-BCC atoms"/>
          <p:cNvSpPr txBox="1"/>
          <p:nvPr/>
        </p:nvSpPr>
        <p:spPr>
          <a:xfrm>
            <a:off x="5205983" y="12619175"/>
            <a:ext cx="1406906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Common Neighbor Analysis (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CNA</a:t>
            </a:r>
            <a:r>
              <a:t>) showing non-BCC atoms</a:t>
            </a:r>
          </a:p>
        </p:txBody>
      </p:sp>
      <p:sp>
        <p:nvSpPr>
          <p:cNvPr id="259" name="Grain boundary ~ a defect sink w/ finite capacity"/>
          <p:cNvSpPr txBox="1"/>
          <p:nvPr/>
        </p:nvSpPr>
        <p:spPr>
          <a:xfrm>
            <a:off x="6467856" y="4111508"/>
            <a:ext cx="11448289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"/>
              </a:lnSpc>
              <a:defRPr>
                <a:solidFill>
                  <a:srgbClr val="FF2F92"/>
                </a:solidFill>
              </a:defRPr>
            </a:pPr>
            <a:r>
              <a:t>Grain boundary ~ a defect sink w/ 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finite</a:t>
            </a:r>
            <a:r>
              <a:t> capacity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0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57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hen what?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Then what?</a:t>
            </a:r>
          </a:p>
        </p:txBody>
      </p:sp>
      <p:sp>
        <p:nvSpPr>
          <p:cNvPr id="262" name="GBs absorb defe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GBs absorb defects</a:t>
            </a:r>
          </a:p>
        </p:txBody>
      </p:sp>
      <p:sp>
        <p:nvSpPr>
          <p:cNvPr id="263" name="Possible scenario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000">
                <a:solidFill>
                  <a:srgbClr val="000000"/>
                </a:solidFill>
              </a:defRPr>
            </a:pPr>
            <a:r>
              <a:rPr dirty="0"/>
              <a:t>Possible scenarios</a:t>
            </a:r>
          </a:p>
          <a:p>
            <a:pPr lvl="1">
              <a:defRPr sz="5000">
                <a:solidFill>
                  <a:srgbClr val="000000"/>
                </a:solidFill>
              </a:defRPr>
            </a:pPr>
            <a:r>
              <a:rPr dirty="0"/>
              <a:t>Diffusion inside GBs</a:t>
            </a:r>
          </a:p>
          <a:p>
            <a:pPr lvl="1">
              <a:defRPr sz="5000">
                <a:solidFill>
                  <a:srgbClr val="000000"/>
                </a:solidFill>
              </a:defRPr>
            </a:pPr>
            <a:r>
              <a:rPr dirty="0"/>
              <a:t>Dislocations</a:t>
            </a:r>
          </a:p>
          <a:p>
            <a:pPr lvl="1">
              <a:defRPr sz="5000" b="1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dirty="0"/>
              <a:t>Crystal growth </a:t>
            </a:r>
          </a:p>
          <a:p>
            <a:pPr lvl="2">
              <a:defRPr sz="5000">
                <a:solidFill>
                  <a:srgbClr val="000000"/>
                </a:solidFill>
              </a:defRPr>
            </a:pPr>
            <a:r>
              <a:rPr dirty="0"/>
              <a:t>May be in the form of GB motion for small-area boundaries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Wigner-Seitz as implemented in popular tool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Wigner-Seitz as implemented in popular tools</a:t>
            </a:r>
          </a:p>
        </p:txBody>
      </p:sp>
      <p:sp>
        <p:nvSpPr>
          <p:cNvPr id="266" name="We need defect cou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We need defect counts</a:t>
            </a:r>
          </a:p>
        </p:txBody>
      </p:sp>
      <p:sp>
        <p:nvSpPr>
          <p:cNvPr id="267" name="Based on initial atomic positions"/>
          <p:cNvSpPr txBox="1"/>
          <p:nvPr/>
        </p:nvSpPr>
        <p:spPr>
          <a:xfrm>
            <a:off x="2242556" y="4702781"/>
            <a:ext cx="7580377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F92"/>
                </a:solidFill>
              </a:defRPr>
            </a:lvl1pPr>
          </a:lstStyle>
          <a:p>
            <a:r>
              <a:t>Based on initial atomic positions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4403099" y="6089485"/>
            <a:ext cx="6356073" cy="6355929"/>
            <a:chOff x="0" y="0"/>
            <a:chExt cx="6356072" cy="6355927"/>
          </a:xfrm>
        </p:grpSpPr>
        <p:sp>
          <p:nvSpPr>
            <p:cNvPr id="268" name="Line"/>
            <p:cNvSpPr/>
            <p:nvPr/>
          </p:nvSpPr>
          <p:spPr>
            <a:xfrm flipV="1">
              <a:off x="2332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69" name="Line"/>
            <p:cNvSpPr/>
            <p:nvPr/>
          </p:nvSpPr>
          <p:spPr>
            <a:xfrm flipV="1">
              <a:off x="1272332" y="0"/>
              <a:ext cx="1" cy="6350000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0" name="Line"/>
            <p:cNvSpPr/>
            <p:nvPr/>
          </p:nvSpPr>
          <p:spPr>
            <a:xfrm flipV="1">
              <a:off x="2542222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1" name="Line"/>
            <p:cNvSpPr/>
            <p:nvPr/>
          </p:nvSpPr>
          <p:spPr>
            <a:xfrm flipV="1">
              <a:off x="3812111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2" name="Line"/>
            <p:cNvSpPr/>
            <p:nvPr/>
          </p:nvSpPr>
          <p:spPr>
            <a:xfrm flipV="1">
              <a:off x="5081999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3" name="Line"/>
            <p:cNvSpPr/>
            <p:nvPr/>
          </p:nvSpPr>
          <p:spPr>
            <a:xfrm>
              <a:off x="0" y="37"/>
              <a:ext cx="6349053" cy="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4" name="Line"/>
            <p:cNvSpPr/>
            <p:nvPr/>
          </p:nvSpPr>
          <p:spPr>
            <a:xfrm flipV="1">
              <a:off x="6356072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5" name="Line"/>
            <p:cNvSpPr/>
            <p:nvPr/>
          </p:nvSpPr>
          <p:spPr>
            <a:xfrm>
              <a:off x="0" y="1274961"/>
              <a:ext cx="6349052" cy="222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6" name="Line"/>
            <p:cNvSpPr/>
            <p:nvPr/>
          </p:nvSpPr>
          <p:spPr>
            <a:xfrm flipV="1">
              <a:off x="0" y="2541627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7" name="Line"/>
            <p:cNvSpPr/>
            <p:nvPr/>
          </p:nvSpPr>
          <p:spPr>
            <a:xfrm flipV="1">
              <a:off x="0" y="3816553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8" name="Line"/>
            <p:cNvSpPr/>
            <p:nvPr/>
          </p:nvSpPr>
          <p:spPr>
            <a:xfrm flipV="1">
              <a:off x="0" y="5080999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9" name="Line"/>
            <p:cNvSpPr/>
            <p:nvPr/>
          </p:nvSpPr>
          <p:spPr>
            <a:xfrm flipV="1">
              <a:off x="0" y="6355925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41" name="Group"/>
          <p:cNvGrpSpPr/>
          <p:nvPr/>
        </p:nvGrpSpPr>
        <p:grpSpPr>
          <a:xfrm>
            <a:off x="14072751" y="5779576"/>
            <a:ext cx="6983632" cy="6979112"/>
            <a:chOff x="0" y="0"/>
            <a:chExt cx="6983630" cy="6979110"/>
          </a:xfrm>
        </p:grpSpPr>
        <p:sp>
          <p:nvSpPr>
            <p:cNvPr id="281" name="Circle"/>
            <p:cNvSpPr/>
            <p:nvPr/>
          </p:nvSpPr>
          <p:spPr>
            <a:xfrm>
              <a:off x="0" y="1253300"/>
              <a:ext cx="635000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941751"/>
                  </a:solidFill>
                </a:defRPr>
              </a:pPr>
              <a:endParaRPr/>
            </a:p>
          </p:txBody>
        </p:sp>
        <p:sp>
          <p:nvSpPr>
            <p:cNvPr id="282" name="Circle"/>
            <p:cNvSpPr/>
            <p:nvPr/>
          </p:nvSpPr>
          <p:spPr>
            <a:xfrm>
              <a:off x="1285181" y="126848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283" name="Circle"/>
            <p:cNvSpPr/>
            <p:nvPr/>
          </p:nvSpPr>
          <p:spPr>
            <a:xfrm>
              <a:off x="2555069" y="125800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284" name="Circle"/>
            <p:cNvSpPr/>
            <p:nvPr/>
          </p:nvSpPr>
          <p:spPr>
            <a:xfrm>
              <a:off x="3824959" y="126848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285" name="Circle"/>
            <p:cNvSpPr/>
            <p:nvPr/>
          </p:nvSpPr>
          <p:spPr>
            <a:xfrm>
              <a:off x="5094847" y="126848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286" name="Circle"/>
            <p:cNvSpPr/>
            <p:nvPr/>
          </p:nvSpPr>
          <p:spPr>
            <a:xfrm>
              <a:off x="5110140" y="253403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287" name="Circle"/>
            <p:cNvSpPr/>
            <p:nvPr/>
          </p:nvSpPr>
          <p:spPr>
            <a:xfrm>
              <a:off x="3824959" y="253403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288" name="Circle"/>
            <p:cNvSpPr/>
            <p:nvPr/>
          </p:nvSpPr>
          <p:spPr>
            <a:xfrm>
              <a:off x="2555069" y="254562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289" name="Circle"/>
            <p:cNvSpPr/>
            <p:nvPr/>
          </p:nvSpPr>
          <p:spPr>
            <a:xfrm>
              <a:off x="1285181" y="254562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290" name="Circle"/>
            <p:cNvSpPr/>
            <p:nvPr/>
          </p:nvSpPr>
          <p:spPr>
            <a:xfrm>
              <a:off x="15292" y="254562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291" name="Circle"/>
            <p:cNvSpPr/>
            <p:nvPr/>
          </p:nvSpPr>
          <p:spPr>
            <a:xfrm>
              <a:off x="5102493" y="379959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292" name="Circle"/>
            <p:cNvSpPr/>
            <p:nvPr/>
          </p:nvSpPr>
          <p:spPr>
            <a:xfrm>
              <a:off x="3817313" y="379959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293" name="Circle"/>
            <p:cNvSpPr/>
            <p:nvPr/>
          </p:nvSpPr>
          <p:spPr>
            <a:xfrm>
              <a:off x="2547423" y="381118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294" name="Circle"/>
            <p:cNvSpPr/>
            <p:nvPr/>
          </p:nvSpPr>
          <p:spPr>
            <a:xfrm>
              <a:off x="1277535" y="381118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295" name="Circle"/>
            <p:cNvSpPr/>
            <p:nvPr/>
          </p:nvSpPr>
          <p:spPr>
            <a:xfrm>
              <a:off x="7646" y="381118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296" name="Circle"/>
            <p:cNvSpPr/>
            <p:nvPr/>
          </p:nvSpPr>
          <p:spPr>
            <a:xfrm>
              <a:off x="5102493" y="506514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297" name="Circle"/>
            <p:cNvSpPr/>
            <p:nvPr/>
          </p:nvSpPr>
          <p:spPr>
            <a:xfrm>
              <a:off x="3817313" y="506514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298" name="Circle"/>
            <p:cNvSpPr/>
            <p:nvPr/>
          </p:nvSpPr>
          <p:spPr>
            <a:xfrm>
              <a:off x="2547423" y="507673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299" name="Circle"/>
            <p:cNvSpPr/>
            <p:nvPr/>
          </p:nvSpPr>
          <p:spPr>
            <a:xfrm>
              <a:off x="1277535" y="507673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00" name="Circle"/>
            <p:cNvSpPr/>
            <p:nvPr/>
          </p:nvSpPr>
          <p:spPr>
            <a:xfrm>
              <a:off x="7646" y="507673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01" name="Circle"/>
            <p:cNvSpPr/>
            <p:nvPr/>
          </p:nvSpPr>
          <p:spPr>
            <a:xfrm>
              <a:off x="5102493" y="633252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02" name="Circle"/>
            <p:cNvSpPr/>
            <p:nvPr/>
          </p:nvSpPr>
          <p:spPr>
            <a:xfrm>
              <a:off x="3817313" y="633252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03" name="Circle"/>
            <p:cNvSpPr/>
            <p:nvPr/>
          </p:nvSpPr>
          <p:spPr>
            <a:xfrm>
              <a:off x="2547423" y="634411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04" name="Circle"/>
            <p:cNvSpPr/>
            <p:nvPr/>
          </p:nvSpPr>
          <p:spPr>
            <a:xfrm>
              <a:off x="1277535" y="634411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05" name="Circle"/>
            <p:cNvSpPr/>
            <p:nvPr/>
          </p:nvSpPr>
          <p:spPr>
            <a:xfrm>
              <a:off x="7646" y="634411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06" name="Circle"/>
            <p:cNvSpPr/>
            <p:nvPr/>
          </p:nvSpPr>
          <p:spPr>
            <a:xfrm>
              <a:off x="5738307" y="570748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07" name="Circle"/>
            <p:cNvSpPr/>
            <p:nvPr/>
          </p:nvSpPr>
          <p:spPr>
            <a:xfrm>
              <a:off x="4453127" y="570748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08" name="Circle"/>
            <p:cNvSpPr/>
            <p:nvPr/>
          </p:nvSpPr>
          <p:spPr>
            <a:xfrm>
              <a:off x="3183237" y="570748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09" name="Circle"/>
            <p:cNvSpPr/>
            <p:nvPr/>
          </p:nvSpPr>
          <p:spPr>
            <a:xfrm>
              <a:off x="1913349" y="570748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10" name="Circle"/>
            <p:cNvSpPr/>
            <p:nvPr/>
          </p:nvSpPr>
          <p:spPr>
            <a:xfrm>
              <a:off x="643460" y="570748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11" name="Circle"/>
            <p:cNvSpPr/>
            <p:nvPr/>
          </p:nvSpPr>
          <p:spPr>
            <a:xfrm>
              <a:off x="5738307" y="4444868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12" name="Circle"/>
            <p:cNvSpPr/>
            <p:nvPr/>
          </p:nvSpPr>
          <p:spPr>
            <a:xfrm>
              <a:off x="4453127" y="4444868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13" name="Circle"/>
            <p:cNvSpPr/>
            <p:nvPr/>
          </p:nvSpPr>
          <p:spPr>
            <a:xfrm>
              <a:off x="3183237" y="4444868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14" name="Circle"/>
            <p:cNvSpPr/>
            <p:nvPr/>
          </p:nvSpPr>
          <p:spPr>
            <a:xfrm>
              <a:off x="1913349" y="4444868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15" name="Circle"/>
            <p:cNvSpPr/>
            <p:nvPr/>
          </p:nvSpPr>
          <p:spPr>
            <a:xfrm>
              <a:off x="643460" y="4444868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16" name="Circle"/>
            <p:cNvSpPr/>
            <p:nvPr/>
          </p:nvSpPr>
          <p:spPr>
            <a:xfrm>
              <a:off x="5738307" y="318777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17" name="Circle"/>
            <p:cNvSpPr/>
            <p:nvPr/>
          </p:nvSpPr>
          <p:spPr>
            <a:xfrm>
              <a:off x="4453127" y="318777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18" name="Circle"/>
            <p:cNvSpPr/>
            <p:nvPr/>
          </p:nvSpPr>
          <p:spPr>
            <a:xfrm>
              <a:off x="3183237" y="318777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19" name="Circle"/>
            <p:cNvSpPr/>
            <p:nvPr/>
          </p:nvSpPr>
          <p:spPr>
            <a:xfrm>
              <a:off x="1913349" y="318777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20" name="Circle"/>
            <p:cNvSpPr/>
            <p:nvPr/>
          </p:nvSpPr>
          <p:spPr>
            <a:xfrm>
              <a:off x="643460" y="318777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21" name="Circle"/>
            <p:cNvSpPr/>
            <p:nvPr/>
          </p:nvSpPr>
          <p:spPr>
            <a:xfrm>
              <a:off x="5730661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22" name="Circle"/>
            <p:cNvSpPr/>
            <p:nvPr/>
          </p:nvSpPr>
          <p:spPr>
            <a:xfrm>
              <a:off x="4445481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23" name="Circle"/>
            <p:cNvSpPr/>
            <p:nvPr/>
          </p:nvSpPr>
          <p:spPr>
            <a:xfrm>
              <a:off x="3175591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24" name="Circle"/>
            <p:cNvSpPr/>
            <p:nvPr/>
          </p:nvSpPr>
          <p:spPr>
            <a:xfrm>
              <a:off x="1905703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25" name="Circle"/>
            <p:cNvSpPr/>
            <p:nvPr/>
          </p:nvSpPr>
          <p:spPr>
            <a:xfrm>
              <a:off x="635814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26" name="Circle"/>
            <p:cNvSpPr/>
            <p:nvPr/>
          </p:nvSpPr>
          <p:spPr>
            <a:xfrm>
              <a:off x="5730661" y="58532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27" name="Circle"/>
            <p:cNvSpPr/>
            <p:nvPr/>
          </p:nvSpPr>
          <p:spPr>
            <a:xfrm>
              <a:off x="3175591" y="58532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28" name="Circle"/>
            <p:cNvSpPr/>
            <p:nvPr/>
          </p:nvSpPr>
          <p:spPr>
            <a:xfrm>
              <a:off x="1905703" y="58532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29" name="Circle"/>
            <p:cNvSpPr/>
            <p:nvPr/>
          </p:nvSpPr>
          <p:spPr>
            <a:xfrm>
              <a:off x="635814" y="585324"/>
              <a:ext cx="635001" cy="635001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30" name="Circle"/>
            <p:cNvSpPr/>
            <p:nvPr/>
          </p:nvSpPr>
          <p:spPr>
            <a:xfrm>
              <a:off x="5094847" y="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31" name="Circle"/>
            <p:cNvSpPr/>
            <p:nvPr/>
          </p:nvSpPr>
          <p:spPr>
            <a:xfrm>
              <a:off x="3809667" y="1270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32" name="Circle"/>
            <p:cNvSpPr/>
            <p:nvPr/>
          </p:nvSpPr>
          <p:spPr>
            <a:xfrm>
              <a:off x="2539777" y="1270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33" name="Circle"/>
            <p:cNvSpPr/>
            <p:nvPr/>
          </p:nvSpPr>
          <p:spPr>
            <a:xfrm>
              <a:off x="1269889" y="1270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34" name="Circle"/>
            <p:cNvSpPr/>
            <p:nvPr/>
          </p:nvSpPr>
          <p:spPr>
            <a:xfrm>
              <a:off x="0" y="12700"/>
              <a:ext cx="635000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35" name="Circle"/>
            <p:cNvSpPr/>
            <p:nvPr/>
          </p:nvSpPr>
          <p:spPr>
            <a:xfrm>
              <a:off x="6333338" y="127259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36" name="Circle"/>
            <p:cNvSpPr/>
            <p:nvPr/>
          </p:nvSpPr>
          <p:spPr>
            <a:xfrm>
              <a:off x="6348630" y="253814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37" name="Circle"/>
            <p:cNvSpPr/>
            <p:nvPr/>
          </p:nvSpPr>
          <p:spPr>
            <a:xfrm>
              <a:off x="6340984" y="3803705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38" name="Circle"/>
            <p:cNvSpPr/>
            <p:nvPr/>
          </p:nvSpPr>
          <p:spPr>
            <a:xfrm>
              <a:off x="6340984" y="506926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39" name="Circle"/>
            <p:cNvSpPr/>
            <p:nvPr/>
          </p:nvSpPr>
          <p:spPr>
            <a:xfrm>
              <a:off x="6340984" y="6336632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40" name="Circle"/>
            <p:cNvSpPr/>
            <p:nvPr/>
          </p:nvSpPr>
          <p:spPr>
            <a:xfrm>
              <a:off x="6333338" y="4112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</p:grpSp>
      <p:grpSp>
        <p:nvGrpSpPr>
          <p:cNvPr id="354" name="Group"/>
          <p:cNvGrpSpPr/>
          <p:nvPr/>
        </p:nvGrpSpPr>
        <p:grpSpPr>
          <a:xfrm>
            <a:off x="2871276" y="6087803"/>
            <a:ext cx="6356074" cy="6355928"/>
            <a:chOff x="0" y="0"/>
            <a:chExt cx="6356072" cy="6355927"/>
          </a:xfrm>
        </p:grpSpPr>
        <p:sp>
          <p:nvSpPr>
            <p:cNvPr id="342" name="Line"/>
            <p:cNvSpPr/>
            <p:nvPr/>
          </p:nvSpPr>
          <p:spPr>
            <a:xfrm flipV="1">
              <a:off x="2332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3" name="Line"/>
            <p:cNvSpPr/>
            <p:nvPr/>
          </p:nvSpPr>
          <p:spPr>
            <a:xfrm flipV="1">
              <a:off x="1272332" y="0"/>
              <a:ext cx="1" cy="6350000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4" name="Line"/>
            <p:cNvSpPr/>
            <p:nvPr/>
          </p:nvSpPr>
          <p:spPr>
            <a:xfrm flipV="1">
              <a:off x="2542222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5" name="Line"/>
            <p:cNvSpPr/>
            <p:nvPr/>
          </p:nvSpPr>
          <p:spPr>
            <a:xfrm flipV="1">
              <a:off x="3812111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6" name="Line"/>
            <p:cNvSpPr/>
            <p:nvPr/>
          </p:nvSpPr>
          <p:spPr>
            <a:xfrm flipV="1">
              <a:off x="5081999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7" name="Line"/>
            <p:cNvSpPr/>
            <p:nvPr/>
          </p:nvSpPr>
          <p:spPr>
            <a:xfrm>
              <a:off x="0" y="37"/>
              <a:ext cx="6349053" cy="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8" name="Line"/>
            <p:cNvSpPr/>
            <p:nvPr/>
          </p:nvSpPr>
          <p:spPr>
            <a:xfrm flipV="1">
              <a:off x="6356072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9" name="Line"/>
            <p:cNvSpPr/>
            <p:nvPr/>
          </p:nvSpPr>
          <p:spPr>
            <a:xfrm>
              <a:off x="0" y="1274961"/>
              <a:ext cx="6349052" cy="222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50" name="Line"/>
            <p:cNvSpPr/>
            <p:nvPr/>
          </p:nvSpPr>
          <p:spPr>
            <a:xfrm flipV="1">
              <a:off x="0" y="2541627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51" name="Line"/>
            <p:cNvSpPr/>
            <p:nvPr/>
          </p:nvSpPr>
          <p:spPr>
            <a:xfrm flipV="1">
              <a:off x="0" y="3816553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52" name="Line"/>
            <p:cNvSpPr/>
            <p:nvPr/>
          </p:nvSpPr>
          <p:spPr>
            <a:xfrm flipV="1">
              <a:off x="0" y="5080999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53" name="Line"/>
            <p:cNvSpPr/>
            <p:nvPr/>
          </p:nvSpPr>
          <p:spPr>
            <a:xfrm flipV="1">
              <a:off x="0" y="6355925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15" name="Group"/>
          <p:cNvGrpSpPr/>
          <p:nvPr/>
        </p:nvGrpSpPr>
        <p:grpSpPr>
          <a:xfrm>
            <a:off x="2540929" y="5777894"/>
            <a:ext cx="6983632" cy="6979111"/>
            <a:chOff x="0" y="0"/>
            <a:chExt cx="6983630" cy="6979110"/>
          </a:xfrm>
        </p:grpSpPr>
        <p:sp>
          <p:nvSpPr>
            <p:cNvPr id="355" name="Circle"/>
            <p:cNvSpPr/>
            <p:nvPr/>
          </p:nvSpPr>
          <p:spPr>
            <a:xfrm>
              <a:off x="0" y="1253300"/>
              <a:ext cx="635000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56" name="Circle"/>
            <p:cNvSpPr/>
            <p:nvPr/>
          </p:nvSpPr>
          <p:spPr>
            <a:xfrm>
              <a:off x="1285181" y="126848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57" name="Circle"/>
            <p:cNvSpPr/>
            <p:nvPr/>
          </p:nvSpPr>
          <p:spPr>
            <a:xfrm>
              <a:off x="2555069" y="125800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58" name="Circle"/>
            <p:cNvSpPr/>
            <p:nvPr/>
          </p:nvSpPr>
          <p:spPr>
            <a:xfrm>
              <a:off x="3824959" y="126848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59" name="Circle"/>
            <p:cNvSpPr/>
            <p:nvPr/>
          </p:nvSpPr>
          <p:spPr>
            <a:xfrm>
              <a:off x="5094847" y="126848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60" name="Circle"/>
            <p:cNvSpPr/>
            <p:nvPr/>
          </p:nvSpPr>
          <p:spPr>
            <a:xfrm>
              <a:off x="5110140" y="253403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61" name="Circle"/>
            <p:cNvSpPr/>
            <p:nvPr/>
          </p:nvSpPr>
          <p:spPr>
            <a:xfrm>
              <a:off x="3824959" y="253403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62" name="Circle"/>
            <p:cNvSpPr/>
            <p:nvPr/>
          </p:nvSpPr>
          <p:spPr>
            <a:xfrm>
              <a:off x="2555069" y="254562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63" name="Circle"/>
            <p:cNvSpPr/>
            <p:nvPr/>
          </p:nvSpPr>
          <p:spPr>
            <a:xfrm>
              <a:off x="1285181" y="254562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64" name="Circle"/>
            <p:cNvSpPr/>
            <p:nvPr/>
          </p:nvSpPr>
          <p:spPr>
            <a:xfrm>
              <a:off x="15292" y="254562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65" name="Circle"/>
            <p:cNvSpPr/>
            <p:nvPr/>
          </p:nvSpPr>
          <p:spPr>
            <a:xfrm>
              <a:off x="5102493" y="379959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66" name="Circle"/>
            <p:cNvSpPr/>
            <p:nvPr/>
          </p:nvSpPr>
          <p:spPr>
            <a:xfrm>
              <a:off x="3817313" y="379959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67" name="Circle"/>
            <p:cNvSpPr/>
            <p:nvPr/>
          </p:nvSpPr>
          <p:spPr>
            <a:xfrm>
              <a:off x="2547423" y="381118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68" name="Circle"/>
            <p:cNvSpPr/>
            <p:nvPr/>
          </p:nvSpPr>
          <p:spPr>
            <a:xfrm>
              <a:off x="1277535" y="381118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69" name="Circle"/>
            <p:cNvSpPr/>
            <p:nvPr/>
          </p:nvSpPr>
          <p:spPr>
            <a:xfrm>
              <a:off x="7646" y="381118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70" name="Circle"/>
            <p:cNvSpPr/>
            <p:nvPr/>
          </p:nvSpPr>
          <p:spPr>
            <a:xfrm>
              <a:off x="5102493" y="506514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71" name="Circle"/>
            <p:cNvSpPr/>
            <p:nvPr/>
          </p:nvSpPr>
          <p:spPr>
            <a:xfrm>
              <a:off x="3817313" y="506514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72" name="Circle"/>
            <p:cNvSpPr/>
            <p:nvPr/>
          </p:nvSpPr>
          <p:spPr>
            <a:xfrm>
              <a:off x="2547423" y="507673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73" name="Circle"/>
            <p:cNvSpPr/>
            <p:nvPr/>
          </p:nvSpPr>
          <p:spPr>
            <a:xfrm>
              <a:off x="1277535" y="507673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74" name="Circle"/>
            <p:cNvSpPr/>
            <p:nvPr/>
          </p:nvSpPr>
          <p:spPr>
            <a:xfrm>
              <a:off x="7646" y="507673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75" name="Circle"/>
            <p:cNvSpPr/>
            <p:nvPr/>
          </p:nvSpPr>
          <p:spPr>
            <a:xfrm>
              <a:off x="5102493" y="633252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76" name="Circle"/>
            <p:cNvSpPr/>
            <p:nvPr/>
          </p:nvSpPr>
          <p:spPr>
            <a:xfrm>
              <a:off x="3817313" y="633252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77" name="Circle"/>
            <p:cNvSpPr/>
            <p:nvPr/>
          </p:nvSpPr>
          <p:spPr>
            <a:xfrm>
              <a:off x="2547423" y="634411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78" name="Circle"/>
            <p:cNvSpPr/>
            <p:nvPr/>
          </p:nvSpPr>
          <p:spPr>
            <a:xfrm>
              <a:off x="1277535" y="634411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79" name="Circle"/>
            <p:cNvSpPr/>
            <p:nvPr/>
          </p:nvSpPr>
          <p:spPr>
            <a:xfrm>
              <a:off x="7646" y="634411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80" name="Circle"/>
            <p:cNvSpPr/>
            <p:nvPr/>
          </p:nvSpPr>
          <p:spPr>
            <a:xfrm>
              <a:off x="5738307" y="570748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81" name="Circle"/>
            <p:cNvSpPr/>
            <p:nvPr/>
          </p:nvSpPr>
          <p:spPr>
            <a:xfrm>
              <a:off x="4453127" y="570748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82" name="Circle"/>
            <p:cNvSpPr/>
            <p:nvPr/>
          </p:nvSpPr>
          <p:spPr>
            <a:xfrm>
              <a:off x="3183237" y="570748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83" name="Circle"/>
            <p:cNvSpPr/>
            <p:nvPr/>
          </p:nvSpPr>
          <p:spPr>
            <a:xfrm>
              <a:off x="1913349" y="570748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84" name="Circle"/>
            <p:cNvSpPr/>
            <p:nvPr/>
          </p:nvSpPr>
          <p:spPr>
            <a:xfrm>
              <a:off x="643460" y="570748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85" name="Circle"/>
            <p:cNvSpPr/>
            <p:nvPr/>
          </p:nvSpPr>
          <p:spPr>
            <a:xfrm>
              <a:off x="5738307" y="4444868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86" name="Circle"/>
            <p:cNvSpPr/>
            <p:nvPr/>
          </p:nvSpPr>
          <p:spPr>
            <a:xfrm>
              <a:off x="4453127" y="4444868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87" name="Circle"/>
            <p:cNvSpPr/>
            <p:nvPr/>
          </p:nvSpPr>
          <p:spPr>
            <a:xfrm>
              <a:off x="3183237" y="4444868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88" name="Circle"/>
            <p:cNvSpPr/>
            <p:nvPr/>
          </p:nvSpPr>
          <p:spPr>
            <a:xfrm>
              <a:off x="1913349" y="4444868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89" name="Circle"/>
            <p:cNvSpPr/>
            <p:nvPr/>
          </p:nvSpPr>
          <p:spPr>
            <a:xfrm>
              <a:off x="643460" y="4444868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90" name="Circle"/>
            <p:cNvSpPr/>
            <p:nvPr/>
          </p:nvSpPr>
          <p:spPr>
            <a:xfrm>
              <a:off x="5738307" y="318777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91" name="Circle"/>
            <p:cNvSpPr/>
            <p:nvPr/>
          </p:nvSpPr>
          <p:spPr>
            <a:xfrm>
              <a:off x="4453127" y="318777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92" name="Circle"/>
            <p:cNvSpPr/>
            <p:nvPr/>
          </p:nvSpPr>
          <p:spPr>
            <a:xfrm>
              <a:off x="3183237" y="318777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93" name="Circle"/>
            <p:cNvSpPr/>
            <p:nvPr/>
          </p:nvSpPr>
          <p:spPr>
            <a:xfrm>
              <a:off x="1913349" y="318777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94" name="Circle"/>
            <p:cNvSpPr/>
            <p:nvPr/>
          </p:nvSpPr>
          <p:spPr>
            <a:xfrm>
              <a:off x="643460" y="318777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95" name="Circle"/>
            <p:cNvSpPr/>
            <p:nvPr/>
          </p:nvSpPr>
          <p:spPr>
            <a:xfrm>
              <a:off x="5730661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96" name="Circle"/>
            <p:cNvSpPr/>
            <p:nvPr/>
          </p:nvSpPr>
          <p:spPr>
            <a:xfrm>
              <a:off x="4445481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97" name="Circle"/>
            <p:cNvSpPr/>
            <p:nvPr/>
          </p:nvSpPr>
          <p:spPr>
            <a:xfrm>
              <a:off x="3175591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98" name="Circle"/>
            <p:cNvSpPr/>
            <p:nvPr/>
          </p:nvSpPr>
          <p:spPr>
            <a:xfrm>
              <a:off x="1905703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399" name="Circle"/>
            <p:cNvSpPr/>
            <p:nvPr/>
          </p:nvSpPr>
          <p:spPr>
            <a:xfrm>
              <a:off x="635814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00" name="Circle"/>
            <p:cNvSpPr/>
            <p:nvPr/>
          </p:nvSpPr>
          <p:spPr>
            <a:xfrm>
              <a:off x="5730661" y="58532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01" name="Circle"/>
            <p:cNvSpPr/>
            <p:nvPr/>
          </p:nvSpPr>
          <p:spPr>
            <a:xfrm>
              <a:off x="4445481" y="58532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02" name="Circle"/>
            <p:cNvSpPr/>
            <p:nvPr/>
          </p:nvSpPr>
          <p:spPr>
            <a:xfrm>
              <a:off x="3175591" y="58532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03" name="Circle"/>
            <p:cNvSpPr/>
            <p:nvPr/>
          </p:nvSpPr>
          <p:spPr>
            <a:xfrm>
              <a:off x="1905703" y="58532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04" name="Circle"/>
            <p:cNvSpPr/>
            <p:nvPr/>
          </p:nvSpPr>
          <p:spPr>
            <a:xfrm>
              <a:off x="5094847" y="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05" name="Circle"/>
            <p:cNvSpPr/>
            <p:nvPr/>
          </p:nvSpPr>
          <p:spPr>
            <a:xfrm>
              <a:off x="3809667" y="1270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06" name="Circle"/>
            <p:cNvSpPr/>
            <p:nvPr/>
          </p:nvSpPr>
          <p:spPr>
            <a:xfrm>
              <a:off x="2539777" y="1270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07" name="Circle"/>
            <p:cNvSpPr/>
            <p:nvPr/>
          </p:nvSpPr>
          <p:spPr>
            <a:xfrm>
              <a:off x="1269889" y="1270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08" name="Circle"/>
            <p:cNvSpPr/>
            <p:nvPr/>
          </p:nvSpPr>
          <p:spPr>
            <a:xfrm>
              <a:off x="0" y="12700"/>
              <a:ext cx="635000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09" name="Circle"/>
            <p:cNvSpPr/>
            <p:nvPr/>
          </p:nvSpPr>
          <p:spPr>
            <a:xfrm>
              <a:off x="6333338" y="127259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10" name="Circle"/>
            <p:cNvSpPr/>
            <p:nvPr/>
          </p:nvSpPr>
          <p:spPr>
            <a:xfrm>
              <a:off x="6348630" y="253814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11" name="Circle"/>
            <p:cNvSpPr/>
            <p:nvPr/>
          </p:nvSpPr>
          <p:spPr>
            <a:xfrm>
              <a:off x="6340984" y="3803705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12" name="Circle"/>
            <p:cNvSpPr/>
            <p:nvPr/>
          </p:nvSpPr>
          <p:spPr>
            <a:xfrm>
              <a:off x="6340984" y="506926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13" name="Circle"/>
            <p:cNvSpPr/>
            <p:nvPr/>
          </p:nvSpPr>
          <p:spPr>
            <a:xfrm>
              <a:off x="6340984" y="6336632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14" name="Circle"/>
            <p:cNvSpPr/>
            <p:nvPr/>
          </p:nvSpPr>
          <p:spPr>
            <a:xfrm>
              <a:off x="6333338" y="4112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</p:grpSp>
      <p:sp>
        <p:nvSpPr>
          <p:cNvPr id="416" name="Arrow"/>
          <p:cNvSpPr/>
          <p:nvPr/>
        </p:nvSpPr>
        <p:spPr>
          <a:xfrm>
            <a:off x="11163655" y="8632449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satOff val="-9155"/>
              <a:lumOff val="-3267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7" name="Interstitial"/>
          <p:cNvSpPr txBox="1"/>
          <p:nvPr/>
        </p:nvSpPr>
        <p:spPr>
          <a:xfrm rot="18900000">
            <a:off x="14757702" y="5032673"/>
            <a:ext cx="2757933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Interstitial</a:t>
            </a:r>
          </a:p>
        </p:txBody>
      </p:sp>
      <p:sp>
        <p:nvSpPr>
          <p:cNvPr id="418" name="Initial state"/>
          <p:cNvSpPr txBox="1"/>
          <p:nvPr/>
        </p:nvSpPr>
        <p:spPr>
          <a:xfrm>
            <a:off x="4729529" y="12815601"/>
            <a:ext cx="2639569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Initial state</a:t>
            </a:r>
          </a:p>
        </p:txBody>
      </p:sp>
      <p:sp>
        <p:nvSpPr>
          <p:cNvPr id="419" name="Final state"/>
          <p:cNvSpPr txBox="1"/>
          <p:nvPr/>
        </p:nvSpPr>
        <p:spPr>
          <a:xfrm>
            <a:off x="16332217" y="12815601"/>
            <a:ext cx="2497837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Final state</a:t>
            </a:r>
          </a:p>
        </p:txBody>
      </p:sp>
      <p:sp>
        <p:nvSpPr>
          <p:cNvPr id="420" name="1 vac + 1 int"/>
          <p:cNvSpPr txBox="1"/>
          <p:nvPr/>
        </p:nvSpPr>
        <p:spPr>
          <a:xfrm>
            <a:off x="19265369" y="4702781"/>
            <a:ext cx="2836673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2F92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1 vac + 1 int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with a fictitious perfect lattic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with a fictitious perfect lattice</a:t>
            </a:r>
          </a:p>
        </p:txBody>
      </p:sp>
      <p:sp>
        <p:nvSpPr>
          <p:cNvPr id="423" name="W-S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W-S0</a:t>
            </a:r>
          </a:p>
        </p:txBody>
      </p:sp>
      <p:grpSp>
        <p:nvGrpSpPr>
          <p:cNvPr id="436" name="Group"/>
          <p:cNvGrpSpPr/>
          <p:nvPr/>
        </p:nvGrpSpPr>
        <p:grpSpPr>
          <a:xfrm>
            <a:off x="12776537" y="5489344"/>
            <a:ext cx="6356073" cy="6355928"/>
            <a:chOff x="0" y="0"/>
            <a:chExt cx="6356072" cy="6355927"/>
          </a:xfrm>
        </p:grpSpPr>
        <p:sp>
          <p:nvSpPr>
            <p:cNvPr id="424" name="Line"/>
            <p:cNvSpPr/>
            <p:nvPr/>
          </p:nvSpPr>
          <p:spPr>
            <a:xfrm flipV="1">
              <a:off x="2332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25" name="Line"/>
            <p:cNvSpPr/>
            <p:nvPr/>
          </p:nvSpPr>
          <p:spPr>
            <a:xfrm flipV="1">
              <a:off x="1272332" y="0"/>
              <a:ext cx="1" cy="6350000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26" name="Line"/>
            <p:cNvSpPr/>
            <p:nvPr/>
          </p:nvSpPr>
          <p:spPr>
            <a:xfrm flipV="1">
              <a:off x="2542222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27" name="Line"/>
            <p:cNvSpPr/>
            <p:nvPr/>
          </p:nvSpPr>
          <p:spPr>
            <a:xfrm flipV="1">
              <a:off x="3812111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28" name="Line"/>
            <p:cNvSpPr/>
            <p:nvPr/>
          </p:nvSpPr>
          <p:spPr>
            <a:xfrm flipV="1">
              <a:off x="5081999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29" name="Line"/>
            <p:cNvSpPr/>
            <p:nvPr/>
          </p:nvSpPr>
          <p:spPr>
            <a:xfrm>
              <a:off x="0" y="37"/>
              <a:ext cx="6349053" cy="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30" name="Line"/>
            <p:cNvSpPr/>
            <p:nvPr/>
          </p:nvSpPr>
          <p:spPr>
            <a:xfrm flipV="1">
              <a:off x="6356072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31" name="Line"/>
            <p:cNvSpPr/>
            <p:nvPr/>
          </p:nvSpPr>
          <p:spPr>
            <a:xfrm>
              <a:off x="0" y="1274961"/>
              <a:ext cx="6349052" cy="222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32" name="Line"/>
            <p:cNvSpPr/>
            <p:nvPr/>
          </p:nvSpPr>
          <p:spPr>
            <a:xfrm flipV="1">
              <a:off x="0" y="2541627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33" name="Line"/>
            <p:cNvSpPr/>
            <p:nvPr/>
          </p:nvSpPr>
          <p:spPr>
            <a:xfrm flipV="1">
              <a:off x="0" y="3816553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34" name="Line"/>
            <p:cNvSpPr/>
            <p:nvPr/>
          </p:nvSpPr>
          <p:spPr>
            <a:xfrm flipV="1">
              <a:off x="0" y="5080999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35" name="Line"/>
            <p:cNvSpPr/>
            <p:nvPr/>
          </p:nvSpPr>
          <p:spPr>
            <a:xfrm flipV="1">
              <a:off x="0" y="6355925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98" name="Group"/>
          <p:cNvGrpSpPr/>
          <p:nvPr/>
        </p:nvGrpSpPr>
        <p:grpSpPr>
          <a:xfrm>
            <a:off x="2021252" y="5135075"/>
            <a:ext cx="7224161" cy="7064467"/>
            <a:chOff x="0" y="0"/>
            <a:chExt cx="7224159" cy="7064465"/>
          </a:xfrm>
        </p:grpSpPr>
        <p:sp>
          <p:nvSpPr>
            <p:cNvPr id="437" name="Circle"/>
            <p:cNvSpPr/>
            <p:nvPr/>
          </p:nvSpPr>
          <p:spPr>
            <a:xfrm>
              <a:off x="116831" y="125330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38" name="Circle"/>
            <p:cNvSpPr/>
            <p:nvPr/>
          </p:nvSpPr>
          <p:spPr>
            <a:xfrm>
              <a:off x="1402012" y="126848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39" name="Circle"/>
            <p:cNvSpPr/>
            <p:nvPr/>
          </p:nvSpPr>
          <p:spPr>
            <a:xfrm>
              <a:off x="2671901" y="125800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40" name="Circle"/>
            <p:cNvSpPr/>
            <p:nvPr/>
          </p:nvSpPr>
          <p:spPr>
            <a:xfrm>
              <a:off x="3941791" y="126848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41" name="Circle"/>
            <p:cNvSpPr/>
            <p:nvPr/>
          </p:nvSpPr>
          <p:spPr>
            <a:xfrm>
              <a:off x="5211679" y="126848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42" name="Circle"/>
            <p:cNvSpPr/>
            <p:nvPr/>
          </p:nvSpPr>
          <p:spPr>
            <a:xfrm>
              <a:off x="5226971" y="253403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43" name="Circle"/>
            <p:cNvSpPr/>
            <p:nvPr/>
          </p:nvSpPr>
          <p:spPr>
            <a:xfrm>
              <a:off x="3941791" y="253403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44" name="Circle"/>
            <p:cNvSpPr/>
            <p:nvPr/>
          </p:nvSpPr>
          <p:spPr>
            <a:xfrm>
              <a:off x="2671901" y="254562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45" name="Circle"/>
            <p:cNvSpPr/>
            <p:nvPr/>
          </p:nvSpPr>
          <p:spPr>
            <a:xfrm>
              <a:off x="1402012" y="254562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46" name="Circle"/>
            <p:cNvSpPr/>
            <p:nvPr/>
          </p:nvSpPr>
          <p:spPr>
            <a:xfrm>
              <a:off x="132123" y="254562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47" name="Circle"/>
            <p:cNvSpPr/>
            <p:nvPr/>
          </p:nvSpPr>
          <p:spPr>
            <a:xfrm>
              <a:off x="5847493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48" name="Circle"/>
            <p:cNvSpPr/>
            <p:nvPr/>
          </p:nvSpPr>
          <p:spPr>
            <a:xfrm>
              <a:off x="4562312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49" name="Circle"/>
            <p:cNvSpPr/>
            <p:nvPr/>
          </p:nvSpPr>
          <p:spPr>
            <a:xfrm>
              <a:off x="3292423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50" name="Circle"/>
            <p:cNvSpPr/>
            <p:nvPr/>
          </p:nvSpPr>
          <p:spPr>
            <a:xfrm>
              <a:off x="2022534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51" name="Circle"/>
            <p:cNvSpPr/>
            <p:nvPr/>
          </p:nvSpPr>
          <p:spPr>
            <a:xfrm>
              <a:off x="752646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52" name="Circle"/>
            <p:cNvSpPr/>
            <p:nvPr/>
          </p:nvSpPr>
          <p:spPr>
            <a:xfrm>
              <a:off x="5847493" y="58532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53" name="Circle"/>
            <p:cNvSpPr/>
            <p:nvPr/>
          </p:nvSpPr>
          <p:spPr>
            <a:xfrm>
              <a:off x="4562312" y="58532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54" name="Circle"/>
            <p:cNvSpPr/>
            <p:nvPr/>
          </p:nvSpPr>
          <p:spPr>
            <a:xfrm>
              <a:off x="3292423" y="58532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55" name="Circle"/>
            <p:cNvSpPr/>
            <p:nvPr/>
          </p:nvSpPr>
          <p:spPr>
            <a:xfrm>
              <a:off x="2022534" y="58532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56" name="Circle"/>
            <p:cNvSpPr/>
            <p:nvPr/>
          </p:nvSpPr>
          <p:spPr>
            <a:xfrm>
              <a:off x="5211679" y="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57" name="Circle"/>
            <p:cNvSpPr/>
            <p:nvPr/>
          </p:nvSpPr>
          <p:spPr>
            <a:xfrm>
              <a:off x="3926499" y="1270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58" name="Circle"/>
            <p:cNvSpPr/>
            <p:nvPr/>
          </p:nvSpPr>
          <p:spPr>
            <a:xfrm>
              <a:off x="2656609" y="1270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59" name="Circle"/>
            <p:cNvSpPr/>
            <p:nvPr/>
          </p:nvSpPr>
          <p:spPr>
            <a:xfrm>
              <a:off x="1386720" y="1270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60" name="Circle"/>
            <p:cNvSpPr/>
            <p:nvPr/>
          </p:nvSpPr>
          <p:spPr>
            <a:xfrm>
              <a:off x="116831" y="1270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61" name="Circle"/>
            <p:cNvSpPr/>
            <p:nvPr/>
          </p:nvSpPr>
          <p:spPr>
            <a:xfrm>
              <a:off x="6450169" y="127259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62" name="Circle"/>
            <p:cNvSpPr/>
            <p:nvPr/>
          </p:nvSpPr>
          <p:spPr>
            <a:xfrm>
              <a:off x="6465461" y="253814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63" name="Circle"/>
            <p:cNvSpPr/>
            <p:nvPr/>
          </p:nvSpPr>
          <p:spPr>
            <a:xfrm>
              <a:off x="6450169" y="4112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64" name="Circle"/>
            <p:cNvSpPr/>
            <p:nvPr/>
          </p:nvSpPr>
          <p:spPr>
            <a:xfrm>
              <a:off x="116831" y="125330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65" name="Circle"/>
            <p:cNvSpPr/>
            <p:nvPr/>
          </p:nvSpPr>
          <p:spPr>
            <a:xfrm>
              <a:off x="765160" y="598306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66" name="Circle"/>
            <p:cNvSpPr/>
            <p:nvPr/>
          </p:nvSpPr>
          <p:spPr>
            <a:xfrm rot="18900000">
              <a:off x="154254" y="446766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67" name="Circle"/>
            <p:cNvSpPr/>
            <p:nvPr/>
          </p:nvSpPr>
          <p:spPr>
            <a:xfrm rot="18900000">
              <a:off x="1073749" y="3569642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68" name="Circle"/>
            <p:cNvSpPr/>
            <p:nvPr/>
          </p:nvSpPr>
          <p:spPr>
            <a:xfrm rot="18900000">
              <a:off x="2874774" y="357477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69" name="Circle"/>
            <p:cNvSpPr/>
            <p:nvPr/>
          </p:nvSpPr>
          <p:spPr>
            <a:xfrm rot="18900000">
              <a:off x="1976827" y="447272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70" name="Circle"/>
            <p:cNvSpPr/>
            <p:nvPr/>
          </p:nvSpPr>
          <p:spPr>
            <a:xfrm rot="18900000">
              <a:off x="1078880" y="537066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71" name="Circle"/>
            <p:cNvSpPr/>
            <p:nvPr/>
          </p:nvSpPr>
          <p:spPr>
            <a:xfrm rot="18900000">
              <a:off x="4654003" y="356892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72" name="Circle"/>
            <p:cNvSpPr/>
            <p:nvPr/>
          </p:nvSpPr>
          <p:spPr>
            <a:xfrm rot="18900000">
              <a:off x="3764251" y="447506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73" name="Circle"/>
            <p:cNvSpPr/>
            <p:nvPr/>
          </p:nvSpPr>
          <p:spPr>
            <a:xfrm rot="18900000">
              <a:off x="2866304" y="537301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74" name="Circle"/>
            <p:cNvSpPr/>
            <p:nvPr/>
          </p:nvSpPr>
          <p:spPr>
            <a:xfrm rot="18900000">
              <a:off x="6457646" y="355504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75" name="Circle"/>
            <p:cNvSpPr/>
            <p:nvPr/>
          </p:nvSpPr>
          <p:spPr>
            <a:xfrm rot="18900000">
              <a:off x="5548886" y="446380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76" name="Circle"/>
            <p:cNvSpPr/>
            <p:nvPr/>
          </p:nvSpPr>
          <p:spPr>
            <a:xfrm rot="18900000">
              <a:off x="4659134" y="536994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77" name="Circle"/>
            <p:cNvSpPr/>
            <p:nvPr/>
          </p:nvSpPr>
          <p:spPr>
            <a:xfrm rot="18900000">
              <a:off x="6445053" y="535997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78" name="Circle"/>
            <p:cNvSpPr/>
            <p:nvPr/>
          </p:nvSpPr>
          <p:spPr>
            <a:xfrm rot="18900000">
              <a:off x="6452673" y="446841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79" name="Circle"/>
            <p:cNvSpPr/>
            <p:nvPr/>
          </p:nvSpPr>
          <p:spPr>
            <a:xfrm rot="18900000">
              <a:off x="5554726" y="536636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80" name="Circle"/>
            <p:cNvSpPr/>
            <p:nvPr/>
          </p:nvSpPr>
          <p:spPr>
            <a:xfrm rot="18900000">
              <a:off x="5559870" y="357561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81" name="Circle"/>
            <p:cNvSpPr/>
            <p:nvPr/>
          </p:nvSpPr>
          <p:spPr>
            <a:xfrm rot="18900000">
              <a:off x="4661922" y="447355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82" name="Circle"/>
            <p:cNvSpPr/>
            <p:nvPr/>
          </p:nvSpPr>
          <p:spPr>
            <a:xfrm rot="18900000">
              <a:off x="3763976" y="5371505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83" name="Circle"/>
            <p:cNvSpPr/>
            <p:nvPr/>
          </p:nvSpPr>
          <p:spPr>
            <a:xfrm rot="18900000">
              <a:off x="3773022" y="3584658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84" name="Circle"/>
            <p:cNvSpPr/>
            <p:nvPr/>
          </p:nvSpPr>
          <p:spPr>
            <a:xfrm rot="18900000">
              <a:off x="2875075" y="4482605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85" name="Circle"/>
            <p:cNvSpPr/>
            <p:nvPr/>
          </p:nvSpPr>
          <p:spPr>
            <a:xfrm rot="18900000">
              <a:off x="1977128" y="538055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86" name="Circle"/>
            <p:cNvSpPr/>
            <p:nvPr/>
          </p:nvSpPr>
          <p:spPr>
            <a:xfrm rot="18900000">
              <a:off x="1980768" y="359911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87" name="Circle"/>
            <p:cNvSpPr/>
            <p:nvPr/>
          </p:nvSpPr>
          <p:spPr>
            <a:xfrm rot="18900000">
              <a:off x="1082821" y="449705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88" name="Circle"/>
            <p:cNvSpPr/>
            <p:nvPr/>
          </p:nvSpPr>
          <p:spPr>
            <a:xfrm rot="18900000">
              <a:off x="131512" y="354574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89" name="Circle"/>
            <p:cNvSpPr/>
            <p:nvPr/>
          </p:nvSpPr>
          <p:spPr>
            <a:xfrm rot="18900000">
              <a:off x="154254" y="539450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90" name="Circle"/>
            <p:cNvSpPr/>
            <p:nvPr/>
          </p:nvSpPr>
          <p:spPr>
            <a:xfrm rot="18900000">
              <a:off x="1071649" y="627411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91" name="Circle"/>
            <p:cNvSpPr/>
            <p:nvPr/>
          </p:nvSpPr>
          <p:spPr>
            <a:xfrm rot="18900000">
              <a:off x="2859073" y="6276456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92" name="Circle"/>
            <p:cNvSpPr/>
            <p:nvPr/>
          </p:nvSpPr>
          <p:spPr>
            <a:xfrm rot="18900000">
              <a:off x="4651903" y="6273392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93" name="Circle"/>
            <p:cNvSpPr/>
            <p:nvPr/>
          </p:nvSpPr>
          <p:spPr>
            <a:xfrm rot="18900000">
              <a:off x="6437822" y="6263415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94" name="Circle"/>
            <p:cNvSpPr/>
            <p:nvPr/>
          </p:nvSpPr>
          <p:spPr>
            <a:xfrm rot="18900000">
              <a:off x="5547495" y="626980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95" name="Circle"/>
            <p:cNvSpPr/>
            <p:nvPr/>
          </p:nvSpPr>
          <p:spPr>
            <a:xfrm rot="18900000">
              <a:off x="3756745" y="627495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96" name="Circle"/>
            <p:cNvSpPr/>
            <p:nvPr/>
          </p:nvSpPr>
          <p:spPr>
            <a:xfrm rot="18900000">
              <a:off x="1969897" y="628399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497" name="Circle"/>
            <p:cNvSpPr/>
            <p:nvPr/>
          </p:nvSpPr>
          <p:spPr>
            <a:xfrm rot="18900000">
              <a:off x="147023" y="629795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</p:grpSp>
      <p:sp>
        <p:nvSpPr>
          <p:cNvPr id="499" name="Add"/>
          <p:cNvSpPr/>
          <p:nvPr/>
        </p:nvSpPr>
        <p:spPr>
          <a:xfrm>
            <a:off x="10375974" y="8032308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9533" y="3765"/>
                </a:moveTo>
                <a:lnTo>
                  <a:pt x="12065" y="3765"/>
                </a:lnTo>
                <a:cubicBezTo>
                  <a:pt x="12100" y="3765"/>
                  <a:pt x="12129" y="3794"/>
                  <a:pt x="12129" y="3830"/>
                </a:cubicBezTo>
                <a:lnTo>
                  <a:pt x="12129" y="9407"/>
                </a:lnTo>
                <a:cubicBezTo>
                  <a:pt x="12129" y="9442"/>
                  <a:pt x="12157" y="9471"/>
                  <a:pt x="12192" y="9471"/>
                </a:cubicBezTo>
                <a:lnTo>
                  <a:pt x="17769" y="9471"/>
                </a:lnTo>
                <a:cubicBezTo>
                  <a:pt x="17804" y="9471"/>
                  <a:pt x="17833" y="9500"/>
                  <a:pt x="17833" y="9535"/>
                </a:cubicBezTo>
                <a:lnTo>
                  <a:pt x="17835" y="12067"/>
                </a:lnTo>
                <a:cubicBezTo>
                  <a:pt x="17835" y="12102"/>
                  <a:pt x="17806" y="12129"/>
                  <a:pt x="17770" y="12129"/>
                </a:cubicBezTo>
                <a:lnTo>
                  <a:pt x="12193" y="12129"/>
                </a:lnTo>
                <a:cubicBezTo>
                  <a:pt x="12158" y="12129"/>
                  <a:pt x="12129" y="12158"/>
                  <a:pt x="12129" y="12193"/>
                </a:cubicBezTo>
                <a:lnTo>
                  <a:pt x="12129" y="17770"/>
                </a:lnTo>
                <a:cubicBezTo>
                  <a:pt x="12129" y="17806"/>
                  <a:pt x="12100" y="17835"/>
                  <a:pt x="12065" y="17835"/>
                </a:cubicBezTo>
                <a:lnTo>
                  <a:pt x="9533" y="17835"/>
                </a:lnTo>
                <a:cubicBezTo>
                  <a:pt x="9498" y="17835"/>
                  <a:pt x="9471" y="17806"/>
                  <a:pt x="9471" y="17770"/>
                </a:cubicBezTo>
                <a:lnTo>
                  <a:pt x="9471" y="12193"/>
                </a:lnTo>
                <a:cubicBezTo>
                  <a:pt x="9471" y="12158"/>
                  <a:pt x="9442" y="12131"/>
                  <a:pt x="9407" y="12131"/>
                </a:cubicBezTo>
                <a:lnTo>
                  <a:pt x="3828" y="12131"/>
                </a:lnTo>
                <a:cubicBezTo>
                  <a:pt x="3793" y="12131"/>
                  <a:pt x="3765" y="12102"/>
                  <a:pt x="3765" y="12067"/>
                </a:cubicBezTo>
                <a:lnTo>
                  <a:pt x="3765" y="9535"/>
                </a:lnTo>
                <a:cubicBezTo>
                  <a:pt x="3765" y="9500"/>
                  <a:pt x="3793" y="9471"/>
                  <a:pt x="3828" y="9471"/>
                </a:cubicBezTo>
                <a:lnTo>
                  <a:pt x="9407" y="9471"/>
                </a:lnTo>
                <a:cubicBezTo>
                  <a:pt x="9442" y="9471"/>
                  <a:pt x="9469" y="9443"/>
                  <a:pt x="9469" y="9408"/>
                </a:cubicBezTo>
                <a:lnTo>
                  <a:pt x="9469" y="3830"/>
                </a:lnTo>
                <a:cubicBezTo>
                  <a:pt x="9469" y="3794"/>
                  <a:pt x="9498" y="3765"/>
                  <a:pt x="9533" y="3765"/>
                </a:cubicBezTo>
                <a:close/>
              </a:path>
            </a:pathLst>
          </a:custGeom>
          <a:solidFill>
            <a:schemeClr val="accent1">
              <a:satOff val="-9155"/>
              <a:lumOff val="-3267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0" name="Volume-based"/>
          <p:cNvSpPr txBox="1"/>
          <p:nvPr/>
        </p:nvSpPr>
        <p:spPr>
          <a:xfrm>
            <a:off x="14219753" y="4411569"/>
            <a:ext cx="346964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Volume-based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with a fictitious perfect lattic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with a fictitious perfect lattice</a:t>
            </a:r>
          </a:p>
        </p:txBody>
      </p:sp>
      <p:sp>
        <p:nvSpPr>
          <p:cNvPr id="503" name="W-S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W-S0</a:t>
            </a:r>
          </a:p>
        </p:txBody>
      </p:sp>
      <p:grpSp>
        <p:nvGrpSpPr>
          <p:cNvPr id="516" name="Group"/>
          <p:cNvGrpSpPr/>
          <p:nvPr/>
        </p:nvGrpSpPr>
        <p:grpSpPr>
          <a:xfrm>
            <a:off x="2455296" y="5489344"/>
            <a:ext cx="6356073" cy="6355928"/>
            <a:chOff x="0" y="0"/>
            <a:chExt cx="6356072" cy="6355927"/>
          </a:xfrm>
        </p:grpSpPr>
        <p:sp>
          <p:nvSpPr>
            <p:cNvPr id="504" name="Line"/>
            <p:cNvSpPr/>
            <p:nvPr/>
          </p:nvSpPr>
          <p:spPr>
            <a:xfrm flipV="1">
              <a:off x="2332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05" name="Line"/>
            <p:cNvSpPr/>
            <p:nvPr/>
          </p:nvSpPr>
          <p:spPr>
            <a:xfrm flipV="1">
              <a:off x="1272332" y="0"/>
              <a:ext cx="1" cy="6350000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06" name="Line"/>
            <p:cNvSpPr/>
            <p:nvPr/>
          </p:nvSpPr>
          <p:spPr>
            <a:xfrm flipV="1">
              <a:off x="2542222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07" name="Line"/>
            <p:cNvSpPr/>
            <p:nvPr/>
          </p:nvSpPr>
          <p:spPr>
            <a:xfrm flipV="1">
              <a:off x="3812111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08" name="Line"/>
            <p:cNvSpPr/>
            <p:nvPr/>
          </p:nvSpPr>
          <p:spPr>
            <a:xfrm flipV="1">
              <a:off x="5081999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09" name="Line"/>
            <p:cNvSpPr/>
            <p:nvPr/>
          </p:nvSpPr>
          <p:spPr>
            <a:xfrm>
              <a:off x="0" y="37"/>
              <a:ext cx="6349053" cy="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10" name="Line"/>
            <p:cNvSpPr/>
            <p:nvPr/>
          </p:nvSpPr>
          <p:spPr>
            <a:xfrm flipV="1">
              <a:off x="6356072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11" name="Line"/>
            <p:cNvSpPr/>
            <p:nvPr/>
          </p:nvSpPr>
          <p:spPr>
            <a:xfrm>
              <a:off x="0" y="1274961"/>
              <a:ext cx="6349052" cy="222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12" name="Line"/>
            <p:cNvSpPr/>
            <p:nvPr/>
          </p:nvSpPr>
          <p:spPr>
            <a:xfrm flipV="1">
              <a:off x="0" y="2541627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13" name="Line"/>
            <p:cNvSpPr/>
            <p:nvPr/>
          </p:nvSpPr>
          <p:spPr>
            <a:xfrm flipV="1">
              <a:off x="0" y="3816553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14" name="Line"/>
            <p:cNvSpPr/>
            <p:nvPr/>
          </p:nvSpPr>
          <p:spPr>
            <a:xfrm flipV="1">
              <a:off x="0" y="5080999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15" name="Line"/>
            <p:cNvSpPr/>
            <p:nvPr/>
          </p:nvSpPr>
          <p:spPr>
            <a:xfrm flipV="1">
              <a:off x="0" y="6355925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578" name="Group"/>
          <p:cNvGrpSpPr/>
          <p:nvPr/>
        </p:nvGrpSpPr>
        <p:grpSpPr>
          <a:xfrm>
            <a:off x="2021252" y="5135075"/>
            <a:ext cx="7224161" cy="7064467"/>
            <a:chOff x="0" y="0"/>
            <a:chExt cx="7224159" cy="7064465"/>
          </a:xfrm>
        </p:grpSpPr>
        <p:sp>
          <p:nvSpPr>
            <p:cNvPr id="517" name="Circle"/>
            <p:cNvSpPr/>
            <p:nvPr/>
          </p:nvSpPr>
          <p:spPr>
            <a:xfrm>
              <a:off x="116831" y="125330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18" name="Circle"/>
            <p:cNvSpPr/>
            <p:nvPr/>
          </p:nvSpPr>
          <p:spPr>
            <a:xfrm>
              <a:off x="1402012" y="126848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19" name="Circle"/>
            <p:cNvSpPr/>
            <p:nvPr/>
          </p:nvSpPr>
          <p:spPr>
            <a:xfrm>
              <a:off x="2671901" y="125800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20" name="Circle"/>
            <p:cNvSpPr/>
            <p:nvPr/>
          </p:nvSpPr>
          <p:spPr>
            <a:xfrm>
              <a:off x="3941791" y="126848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21" name="Circle"/>
            <p:cNvSpPr/>
            <p:nvPr/>
          </p:nvSpPr>
          <p:spPr>
            <a:xfrm>
              <a:off x="5211679" y="126848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22" name="Circle"/>
            <p:cNvSpPr/>
            <p:nvPr/>
          </p:nvSpPr>
          <p:spPr>
            <a:xfrm>
              <a:off x="5226971" y="253403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23" name="Circle"/>
            <p:cNvSpPr/>
            <p:nvPr/>
          </p:nvSpPr>
          <p:spPr>
            <a:xfrm>
              <a:off x="3941791" y="253403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24" name="Circle"/>
            <p:cNvSpPr/>
            <p:nvPr/>
          </p:nvSpPr>
          <p:spPr>
            <a:xfrm>
              <a:off x="2671901" y="254562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25" name="Circle"/>
            <p:cNvSpPr/>
            <p:nvPr/>
          </p:nvSpPr>
          <p:spPr>
            <a:xfrm>
              <a:off x="1402012" y="254562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26" name="Circle"/>
            <p:cNvSpPr/>
            <p:nvPr/>
          </p:nvSpPr>
          <p:spPr>
            <a:xfrm>
              <a:off x="132123" y="254562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27" name="Circle"/>
            <p:cNvSpPr/>
            <p:nvPr/>
          </p:nvSpPr>
          <p:spPr>
            <a:xfrm>
              <a:off x="5847493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28" name="Circle"/>
            <p:cNvSpPr/>
            <p:nvPr/>
          </p:nvSpPr>
          <p:spPr>
            <a:xfrm>
              <a:off x="4562312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29" name="Circle"/>
            <p:cNvSpPr/>
            <p:nvPr/>
          </p:nvSpPr>
          <p:spPr>
            <a:xfrm>
              <a:off x="3292423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30" name="Circle"/>
            <p:cNvSpPr/>
            <p:nvPr/>
          </p:nvSpPr>
          <p:spPr>
            <a:xfrm>
              <a:off x="2022534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31" name="Circle"/>
            <p:cNvSpPr/>
            <p:nvPr/>
          </p:nvSpPr>
          <p:spPr>
            <a:xfrm>
              <a:off x="752646" y="193067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32" name="Circle"/>
            <p:cNvSpPr/>
            <p:nvPr/>
          </p:nvSpPr>
          <p:spPr>
            <a:xfrm>
              <a:off x="5847493" y="58532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33" name="Circle"/>
            <p:cNvSpPr/>
            <p:nvPr/>
          </p:nvSpPr>
          <p:spPr>
            <a:xfrm>
              <a:off x="4562312" y="58532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34" name="Circle"/>
            <p:cNvSpPr/>
            <p:nvPr/>
          </p:nvSpPr>
          <p:spPr>
            <a:xfrm>
              <a:off x="3292423" y="58532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35" name="Circle"/>
            <p:cNvSpPr/>
            <p:nvPr/>
          </p:nvSpPr>
          <p:spPr>
            <a:xfrm>
              <a:off x="2022534" y="58532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36" name="Circle"/>
            <p:cNvSpPr/>
            <p:nvPr/>
          </p:nvSpPr>
          <p:spPr>
            <a:xfrm>
              <a:off x="5211679" y="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37" name="Circle"/>
            <p:cNvSpPr/>
            <p:nvPr/>
          </p:nvSpPr>
          <p:spPr>
            <a:xfrm>
              <a:off x="3926499" y="1270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38" name="Circle"/>
            <p:cNvSpPr/>
            <p:nvPr/>
          </p:nvSpPr>
          <p:spPr>
            <a:xfrm>
              <a:off x="2656609" y="1270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39" name="Circle"/>
            <p:cNvSpPr/>
            <p:nvPr/>
          </p:nvSpPr>
          <p:spPr>
            <a:xfrm>
              <a:off x="1386720" y="1270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40" name="Circle"/>
            <p:cNvSpPr/>
            <p:nvPr/>
          </p:nvSpPr>
          <p:spPr>
            <a:xfrm>
              <a:off x="116831" y="12700"/>
              <a:ext cx="635001" cy="63500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41" name="Circle"/>
            <p:cNvSpPr/>
            <p:nvPr/>
          </p:nvSpPr>
          <p:spPr>
            <a:xfrm>
              <a:off x="6450169" y="127259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42" name="Circle"/>
            <p:cNvSpPr/>
            <p:nvPr/>
          </p:nvSpPr>
          <p:spPr>
            <a:xfrm>
              <a:off x="6465461" y="253814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43" name="Circle"/>
            <p:cNvSpPr/>
            <p:nvPr/>
          </p:nvSpPr>
          <p:spPr>
            <a:xfrm>
              <a:off x="6450169" y="4112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44" name="Circle"/>
            <p:cNvSpPr/>
            <p:nvPr/>
          </p:nvSpPr>
          <p:spPr>
            <a:xfrm>
              <a:off x="116831" y="125330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45" name="Circle"/>
            <p:cNvSpPr/>
            <p:nvPr/>
          </p:nvSpPr>
          <p:spPr>
            <a:xfrm>
              <a:off x="765160" y="598306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46" name="Circle"/>
            <p:cNvSpPr/>
            <p:nvPr/>
          </p:nvSpPr>
          <p:spPr>
            <a:xfrm rot="18900000">
              <a:off x="154254" y="446766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47" name="Circle"/>
            <p:cNvSpPr/>
            <p:nvPr/>
          </p:nvSpPr>
          <p:spPr>
            <a:xfrm rot="18900000">
              <a:off x="1073749" y="3569642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48" name="Circle"/>
            <p:cNvSpPr/>
            <p:nvPr/>
          </p:nvSpPr>
          <p:spPr>
            <a:xfrm rot="18900000">
              <a:off x="2874774" y="357477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49" name="Circle"/>
            <p:cNvSpPr/>
            <p:nvPr/>
          </p:nvSpPr>
          <p:spPr>
            <a:xfrm rot="18900000">
              <a:off x="1976827" y="447272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50" name="Circle"/>
            <p:cNvSpPr/>
            <p:nvPr/>
          </p:nvSpPr>
          <p:spPr>
            <a:xfrm rot="18900000">
              <a:off x="1078880" y="537066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51" name="Circle"/>
            <p:cNvSpPr/>
            <p:nvPr/>
          </p:nvSpPr>
          <p:spPr>
            <a:xfrm rot="18900000">
              <a:off x="4654003" y="356892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52" name="Circle"/>
            <p:cNvSpPr/>
            <p:nvPr/>
          </p:nvSpPr>
          <p:spPr>
            <a:xfrm rot="18900000">
              <a:off x="3764251" y="447506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53" name="Circle"/>
            <p:cNvSpPr/>
            <p:nvPr/>
          </p:nvSpPr>
          <p:spPr>
            <a:xfrm rot="18900000">
              <a:off x="2866304" y="537301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54" name="Circle"/>
            <p:cNvSpPr/>
            <p:nvPr/>
          </p:nvSpPr>
          <p:spPr>
            <a:xfrm rot="18900000">
              <a:off x="6457646" y="355504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55" name="Circle"/>
            <p:cNvSpPr/>
            <p:nvPr/>
          </p:nvSpPr>
          <p:spPr>
            <a:xfrm rot="18900000">
              <a:off x="5548886" y="446380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56" name="Circle"/>
            <p:cNvSpPr/>
            <p:nvPr/>
          </p:nvSpPr>
          <p:spPr>
            <a:xfrm rot="18900000">
              <a:off x="4659134" y="536994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57" name="Circle"/>
            <p:cNvSpPr/>
            <p:nvPr/>
          </p:nvSpPr>
          <p:spPr>
            <a:xfrm rot="18900000">
              <a:off x="6445053" y="535997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58" name="Circle"/>
            <p:cNvSpPr/>
            <p:nvPr/>
          </p:nvSpPr>
          <p:spPr>
            <a:xfrm rot="18900000">
              <a:off x="6452673" y="4468414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59" name="Circle"/>
            <p:cNvSpPr/>
            <p:nvPr/>
          </p:nvSpPr>
          <p:spPr>
            <a:xfrm rot="18900000">
              <a:off x="5554726" y="536636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60" name="Circle"/>
            <p:cNvSpPr/>
            <p:nvPr/>
          </p:nvSpPr>
          <p:spPr>
            <a:xfrm rot="18900000">
              <a:off x="5559870" y="357561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61" name="Circle"/>
            <p:cNvSpPr/>
            <p:nvPr/>
          </p:nvSpPr>
          <p:spPr>
            <a:xfrm rot="18900000">
              <a:off x="4661922" y="447355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62" name="Circle"/>
            <p:cNvSpPr/>
            <p:nvPr/>
          </p:nvSpPr>
          <p:spPr>
            <a:xfrm rot="18900000">
              <a:off x="3763976" y="5371505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63" name="Circle"/>
            <p:cNvSpPr/>
            <p:nvPr/>
          </p:nvSpPr>
          <p:spPr>
            <a:xfrm rot="18900000">
              <a:off x="3773022" y="3584658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64" name="Circle"/>
            <p:cNvSpPr/>
            <p:nvPr/>
          </p:nvSpPr>
          <p:spPr>
            <a:xfrm rot="18900000">
              <a:off x="2875075" y="4482605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65" name="Circle"/>
            <p:cNvSpPr/>
            <p:nvPr/>
          </p:nvSpPr>
          <p:spPr>
            <a:xfrm rot="18900000">
              <a:off x="1977128" y="538055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66" name="Circle"/>
            <p:cNvSpPr/>
            <p:nvPr/>
          </p:nvSpPr>
          <p:spPr>
            <a:xfrm rot="18900000">
              <a:off x="1980768" y="3599110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67" name="Circle"/>
            <p:cNvSpPr/>
            <p:nvPr/>
          </p:nvSpPr>
          <p:spPr>
            <a:xfrm rot="18900000">
              <a:off x="1082821" y="449705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68" name="Circle"/>
            <p:cNvSpPr/>
            <p:nvPr/>
          </p:nvSpPr>
          <p:spPr>
            <a:xfrm rot="18900000">
              <a:off x="131512" y="3545749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69" name="Circle"/>
            <p:cNvSpPr/>
            <p:nvPr/>
          </p:nvSpPr>
          <p:spPr>
            <a:xfrm rot="18900000">
              <a:off x="154254" y="539450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70" name="Circle"/>
            <p:cNvSpPr/>
            <p:nvPr/>
          </p:nvSpPr>
          <p:spPr>
            <a:xfrm rot="18900000">
              <a:off x="1071649" y="627411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71" name="Circle"/>
            <p:cNvSpPr/>
            <p:nvPr/>
          </p:nvSpPr>
          <p:spPr>
            <a:xfrm rot="18900000">
              <a:off x="2859073" y="6276456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72" name="Circle"/>
            <p:cNvSpPr/>
            <p:nvPr/>
          </p:nvSpPr>
          <p:spPr>
            <a:xfrm rot="18900000">
              <a:off x="4651903" y="6273392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73" name="Circle"/>
            <p:cNvSpPr/>
            <p:nvPr/>
          </p:nvSpPr>
          <p:spPr>
            <a:xfrm rot="18900000">
              <a:off x="6437822" y="6263415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74" name="Circle"/>
            <p:cNvSpPr/>
            <p:nvPr/>
          </p:nvSpPr>
          <p:spPr>
            <a:xfrm rot="18900000">
              <a:off x="5547495" y="626980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75" name="Circle"/>
            <p:cNvSpPr/>
            <p:nvPr/>
          </p:nvSpPr>
          <p:spPr>
            <a:xfrm rot="18900000">
              <a:off x="3756745" y="6274951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76" name="Circle"/>
            <p:cNvSpPr/>
            <p:nvPr/>
          </p:nvSpPr>
          <p:spPr>
            <a:xfrm rot="18900000">
              <a:off x="1969897" y="6283997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  <p:sp>
          <p:nvSpPr>
            <p:cNvPr id="577" name="Circle"/>
            <p:cNvSpPr/>
            <p:nvPr/>
          </p:nvSpPr>
          <p:spPr>
            <a:xfrm rot="18900000">
              <a:off x="147023" y="6297953"/>
              <a:ext cx="635001" cy="6350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fails in polycrystalline structur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fails in polycrystalline structures</a:t>
            </a:r>
          </a:p>
        </p:txBody>
      </p:sp>
      <p:sp>
        <p:nvSpPr>
          <p:cNvPr id="581" name="W-S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W-S0</a:t>
            </a:r>
          </a:p>
        </p:txBody>
      </p:sp>
      <p:grpSp>
        <p:nvGrpSpPr>
          <p:cNvPr id="594" name="Group"/>
          <p:cNvGrpSpPr/>
          <p:nvPr/>
        </p:nvGrpSpPr>
        <p:grpSpPr>
          <a:xfrm>
            <a:off x="2455296" y="5489344"/>
            <a:ext cx="6356073" cy="6355928"/>
            <a:chOff x="0" y="0"/>
            <a:chExt cx="6356072" cy="6355927"/>
          </a:xfrm>
        </p:grpSpPr>
        <p:sp>
          <p:nvSpPr>
            <p:cNvPr id="582" name="Line"/>
            <p:cNvSpPr/>
            <p:nvPr/>
          </p:nvSpPr>
          <p:spPr>
            <a:xfrm flipV="1">
              <a:off x="2332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83" name="Line"/>
            <p:cNvSpPr/>
            <p:nvPr/>
          </p:nvSpPr>
          <p:spPr>
            <a:xfrm flipV="1">
              <a:off x="1272332" y="0"/>
              <a:ext cx="1" cy="6350000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84" name="Line"/>
            <p:cNvSpPr/>
            <p:nvPr/>
          </p:nvSpPr>
          <p:spPr>
            <a:xfrm flipV="1">
              <a:off x="2542222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85" name="Line"/>
            <p:cNvSpPr/>
            <p:nvPr/>
          </p:nvSpPr>
          <p:spPr>
            <a:xfrm flipV="1">
              <a:off x="3812111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86" name="Line"/>
            <p:cNvSpPr/>
            <p:nvPr/>
          </p:nvSpPr>
          <p:spPr>
            <a:xfrm flipV="1">
              <a:off x="5081999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87" name="Line"/>
            <p:cNvSpPr/>
            <p:nvPr/>
          </p:nvSpPr>
          <p:spPr>
            <a:xfrm>
              <a:off x="0" y="37"/>
              <a:ext cx="6349053" cy="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88" name="Line"/>
            <p:cNvSpPr/>
            <p:nvPr/>
          </p:nvSpPr>
          <p:spPr>
            <a:xfrm flipV="1">
              <a:off x="6356072" y="4961"/>
              <a:ext cx="1" cy="635000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89" name="Line"/>
            <p:cNvSpPr/>
            <p:nvPr/>
          </p:nvSpPr>
          <p:spPr>
            <a:xfrm>
              <a:off x="0" y="1274961"/>
              <a:ext cx="6349052" cy="222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0" name="Line"/>
            <p:cNvSpPr/>
            <p:nvPr/>
          </p:nvSpPr>
          <p:spPr>
            <a:xfrm flipV="1">
              <a:off x="0" y="2541627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1" name="Line"/>
            <p:cNvSpPr/>
            <p:nvPr/>
          </p:nvSpPr>
          <p:spPr>
            <a:xfrm flipV="1">
              <a:off x="0" y="3816553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2" name="Line"/>
            <p:cNvSpPr/>
            <p:nvPr/>
          </p:nvSpPr>
          <p:spPr>
            <a:xfrm flipV="1">
              <a:off x="0" y="5080999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3" name="Line"/>
            <p:cNvSpPr/>
            <p:nvPr/>
          </p:nvSpPr>
          <p:spPr>
            <a:xfrm flipV="1">
              <a:off x="0" y="6355925"/>
              <a:ext cx="6349053" cy="3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595" name="Circle"/>
          <p:cNvSpPr/>
          <p:nvPr/>
        </p:nvSpPr>
        <p:spPr>
          <a:xfrm>
            <a:off x="2138084" y="6388375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596" name="Circle"/>
          <p:cNvSpPr/>
          <p:nvPr/>
        </p:nvSpPr>
        <p:spPr>
          <a:xfrm>
            <a:off x="3423265" y="6403556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597" name="Circle"/>
          <p:cNvSpPr/>
          <p:nvPr/>
        </p:nvSpPr>
        <p:spPr>
          <a:xfrm>
            <a:off x="4693153" y="6393076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598" name="Circle"/>
          <p:cNvSpPr/>
          <p:nvPr/>
        </p:nvSpPr>
        <p:spPr>
          <a:xfrm>
            <a:off x="5963043" y="6403556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599" name="Circle"/>
          <p:cNvSpPr/>
          <p:nvPr/>
        </p:nvSpPr>
        <p:spPr>
          <a:xfrm>
            <a:off x="7232932" y="6403556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00" name="Circle"/>
          <p:cNvSpPr/>
          <p:nvPr/>
        </p:nvSpPr>
        <p:spPr>
          <a:xfrm>
            <a:off x="7248224" y="7669112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01" name="Circle"/>
          <p:cNvSpPr/>
          <p:nvPr/>
        </p:nvSpPr>
        <p:spPr>
          <a:xfrm>
            <a:off x="5963043" y="7669112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02" name="Circle"/>
          <p:cNvSpPr/>
          <p:nvPr/>
        </p:nvSpPr>
        <p:spPr>
          <a:xfrm>
            <a:off x="4693153" y="7680702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03" name="Circle"/>
          <p:cNvSpPr/>
          <p:nvPr/>
        </p:nvSpPr>
        <p:spPr>
          <a:xfrm>
            <a:off x="3423265" y="7680702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04" name="Circle"/>
          <p:cNvSpPr/>
          <p:nvPr/>
        </p:nvSpPr>
        <p:spPr>
          <a:xfrm>
            <a:off x="2153376" y="7680702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05" name="Circle"/>
          <p:cNvSpPr/>
          <p:nvPr/>
        </p:nvSpPr>
        <p:spPr>
          <a:xfrm>
            <a:off x="7868746" y="7065753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06" name="Circle"/>
          <p:cNvSpPr/>
          <p:nvPr/>
        </p:nvSpPr>
        <p:spPr>
          <a:xfrm>
            <a:off x="6583565" y="7065753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07" name="Circle"/>
          <p:cNvSpPr/>
          <p:nvPr/>
        </p:nvSpPr>
        <p:spPr>
          <a:xfrm>
            <a:off x="5313675" y="7065753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08" name="Circle"/>
          <p:cNvSpPr/>
          <p:nvPr/>
        </p:nvSpPr>
        <p:spPr>
          <a:xfrm>
            <a:off x="4043787" y="7065753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09" name="Circle"/>
          <p:cNvSpPr/>
          <p:nvPr/>
        </p:nvSpPr>
        <p:spPr>
          <a:xfrm>
            <a:off x="2773898" y="7065753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10" name="Circle"/>
          <p:cNvSpPr/>
          <p:nvPr/>
        </p:nvSpPr>
        <p:spPr>
          <a:xfrm>
            <a:off x="7868746" y="5720399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11" name="Circle"/>
          <p:cNvSpPr/>
          <p:nvPr/>
        </p:nvSpPr>
        <p:spPr>
          <a:xfrm>
            <a:off x="6583565" y="5720399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12" name="Circle"/>
          <p:cNvSpPr/>
          <p:nvPr/>
        </p:nvSpPr>
        <p:spPr>
          <a:xfrm>
            <a:off x="5313675" y="5720399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13" name="Circle"/>
          <p:cNvSpPr/>
          <p:nvPr/>
        </p:nvSpPr>
        <p:spPr>
          <a:xfrm>
            <a:off x="4043787" y="5720399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14" name="Circle"/>
          <p:cNvSpPr/>
          <p:nvPr/>
        </p:nvSpPr>
        <p:spPr>
          <a:xfrm>
            <a:off x="7232932" y="5135075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15" name="Circle"/>
          <p:cNvSpPr/>
          <p:nvPr/>
        </p:nvSpPr>
        <p:spPr>
          <a:xfrm>
            <a:off x="5947751" y="5147775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16" name="Circle"/>
          <p:cNvSpPr/>
          <p:nvPr/>
        </p:nvSpPr>
        <p:spPr>
          <a:xfrm>
            <a:off x="4677861" y="5147775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17" name="Circle"/>
          <p:cNvSpPr/>
          <p:nvPr/>
        </p:nvSpPr>
        <p:spPr>
          <a:xfrm>
            <a:off x="3407973" y="5147775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18" name="Circle"/>
          <p:cNvSpPr/>
          <p:nvPr/>
        </p:nvSpPr>
        <p:spPr>
          <a:xfrm>
            <a:off x="2138084" y="5147775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19" name="Circle"/>
          <p:cNvSpPr/>
          <p:nvPr/>
        </p:nvSpPr>
        <p:spPr>
          <a:xfrm>
            <a:off x="8471422" y="6407668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20" name="Circle"/>
          <p:cNvSpPr/>
          <p:nvPr/>
        </p:nvSpPr>
        <p:spPr>
          <a:xfrm>
            <a:off x="8486714" y="7673224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21" name="Circle"/>
          <p:cNvSpPr/>
          <p:nvPr/>
        </p:nvSpPr>
        <p:spPr>
          <a:xfrm>
            <a:off x="8471422" y="5139187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22" name="Circle"/>
          <p:cNvSpPr/>
          <p:nvPr/>
        </p:nvSpPr>
        <p:spPr>
          <a:xfrm>
            <a:off x="2138084" y="6388376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23" name="Circle"/>
          <p:cNvSpPr/>
          <p:nvPr/>
        </p:nvSpPr>
        <p:spPr>
          <a:xfrm>
            <a:off x="2786413" y="5733382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24" name="Circle"/>
          <p:cNvSpPr/>
          <p:nvPr/>
        </p:nvSpPr>
        <p:spPr>
          <a:xfrm rot="18900000">
            <a:off x="2175507" y="9602743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25" name="Circle"/>
          <p:cNvSpPr/>
          <p:nvPr/>
        </p:nvSpPr>
        <p:spPr>
          <a:xfrm rot="18900000">
            <a:off x="3095001" y="8704717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26" name="Circle"/>
          <p:cNvSpPr/>
          <p:nvPr/>
        </p:nvSpPr>
        <p:spPr>
          <a:xfrm rot="18900000">
            <a:off x="4896027" y="8709849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27" name="Circle"/>
          <p:cNvSpPr/>
          <p:nvPr/>
        </p:nvSpPr>
        <p:spPr>
          <a:xfrm rot="18900000">
            <a:off x="3998080" y="9607795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28" name="Circle"/>
          <p:cNvSpPr/>
          <p:nvPr/>
        </p:nvSpPr>
        <p:spPr>
          <a:xfrm rot="18900000">
            <a:off x="3100133" y="10505743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29" name="Circle"/>
          <p:cNvSpPr/>
          <p:nvPr/>
        </p:nvSpPr>
        <p:spPr>
          <a:xfrm rot="18900000">
            <a:off x="6675256" y="8703995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30" name="Circle"/>
          <p:cNvSpPr/>
          <p:nvPr/>
        </p:nvSpPr>
        <p:spPr>
          <a:xfrm rot="18900000">
            <a:off x="5785504" y="9610138"/>
            <a:ext cx="635001" cy="635001"/>
          </a:xfrm>
          <a:prstGeom prst="ellipse">
            <a:avLst/>
          </a:prstGeom>
          <a:solidFill>
            <a:srgbClr val="73FD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31" name="Circle"/>
          <p:cNvSpPr/>
          <p:nvPr/>
        </p:nvSpPr>
        <p:spPr>
          <a:xfrm rot="18900000">
            <a:off x="4887557" y="10508085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32" name="Circle"/>
          <p:cNvSpPr/>
          <p:nvPr/>
        </p:nvSpPr>
        <p:spPr>
          <a:xfrm rot="18900000">
            <a:off x="8478899" y="8690119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33" name="Circle"/>
          <p:cNvSpPr/>
          <p:nvPr/>
        </p:nvSpPr>
        <p:spPr>
          <a:xfrm rot="18900000">
            <a:off x="7570139" y="9598879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34" name="Circle"/>
          <p:cNvSpPr/>
          <p:nvPr/>
        </p:nvSpPr>
        <p:spPr>
          <a:xfrm rot="18900000">
            <a:off x="6680386" y="10505022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35" name="Circle"/>
          <p:cNvSpPr/>
          <p:nvPr/>
        </p:nvSpPr>
        <p:spPr>
          <a:xfrm rot="18900000">
            <a:off x="8466305" y="10495045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36" name="Circle"/>
          <p:cNvSpPr/>
          <p:nvPr/>
        </p:nvSpPr>
        <p:spPr>
          <a:xfrm rot="18900000">
            <a:off x="8473926" y="9603489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37" name="Circle"/>
          <p:cNvSpPr/>
          <p:nvPr/>
        </p:nvSpPr>
        <p:spPr>
          <a:xfrm rot="18900000">
            <a:off x="7575978" y="10501437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38" name="Circle"/>
          <p:cNvSpPr/>
          <p:nvPr/>
        </p:nvSpPr>
        <p:spPr>
          <a:xfrm rot="18900000">
            <a:off x="7581123" y="8710686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39" name="Circle"/>
          <p:cNvSpPr/>
          <p:nvPr/>
        </p:nvSpPr>
        <p:spPr>
          <a:xfrm rot="18900000">
            <a:off x="6683175" y="9608634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40" name="Circle"/>
          <p:cNvSpPr/>
          <p:nvPr/>
        </p:nvSpPr>
        <p:spPr>
          <a:xfrm rot="18900000">
            <a:off x="5785229" y="10506581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41" name="Circle"/>
          <p:cNvSpPr/>
          <p:nvPr/>
        </p:nvSpPr>
        <p:spPr>
          <a:xfrm rot="18900000">
            <a:off x="5794275" y="8719733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42" name="Circle"/>
          <p:cNvSpPr/>
          <p:nvPr/>
        </p:nvSpPr>
        <p:spPr>
          <a:xfrm rot="18900000">
            <a:off x="4896328" y="9617680"/>
            <a:ext cx="635001" cy="635001"/>
          </a:xfrm>
          <a:prstGeom prst="ellipse">
            <a:avLst/>
          </a:prstGeom>
          <a:solidFill>
            <a:srgbClr val="73FD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43" name="Circle"/>
          <p:cNvSpPr/>
          <p:nvPr/>
        </p:nvSpPr>
        <p:spPr>
          <a:xfrm rot="18900000">
            <a:off x="3998381" y="10515627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44" name="Circle"/>
          <p:cNvSpPr/>
          <p:nvPr/>
        </p:nvSpPr>
        <p:spPr>
          <a:xfrm rot="18900000">
            <a:off x="4002020" y="8734186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45" name="Circle"/>
          <p:cNvSpPr/>
          <p:nvPr/>
        </p:nvSpPr>
        <p:spPr>
          <a:xfrm rot="18900000">
            <a:off x="3104074" y="9632132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46" name="Circle"/>
          <p:cNvSpPr/>
          <p:nvPr/>
        </p:nvSpPr>
        <p:spPr>
          <a:xfrm rot="18900000">
            <a:off x="2152765" y="8680824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47" name="Circle"/>
          <p:cNvSpPr/>
          <p:nvPr/>
        </p:nvSpPr>
        <p:spPr>
          <a:xfrm rot="18900000">
            <a:off x="2175507" y="10529582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48" name="Circle"/>
          <p:cNvSpPr/>
          <p:nvPr/>
        </p:nvSpPr>
        <p:spPr>
          <a:xfrm rot="18900000">
            <a:off x="3092902" y="11409188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49" name="Circle"/>
          <p:cNvSpPr/>
          <p:nvPr/>
        </p:nvSpPr>
        <p:spPr>
          <a:xfrm rot="18900000">
            <a:off x="4880326" y="11411531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50" name="Circle"/>
          <p:cNvSpPr/>
          <p:nvPr/>
        </p:nvSpPr>
        <p:spPr>
          <a:xfrm rot="18900000">
            <a:off x="6673156" y="11408467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51" name="Circle"/>
          <p:cNvSpPr/>
          <p:nvPr/>
        </p:nvSpPr>
        <p:spPr>
          <a:xfrm rot="18900000">
            <a:off x="8459075" y="11398491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52" name="Circle"/>
          <p:cNvSpPr/>
          <p:nvPr/>
        </p:nvSpPr>
        <p:spPr>
          <a:xfrm rot="18900000">
            <a:off x="7568748" y="11404882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53" name="Circle"/>
          <p:cNvSpPr/>
          <p:nvPr/>
        </p:nvSpPr>
        <p:spPr>
          <a:xfrm rot="18900000">
            <a:off x="5777998" y="11410026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54" name="Circle"/>
          <p:cNvSpPr/>
          <p:nvPr/>
        </p:nvSpPr>
        <p:spPr>
          <a:xfrm rot="18900000">
            <a:off x="3991150" y="11419072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55" name="Circle"/>
          <p:cNvSpPr/>
          <p:nvPr/>
        </p:nvSpPr>
        <p:spPr>
          <a:xfrm rot="18900000">
            <a:off x="2168276" y="11433028"/>
            <a:ext cx="635001" cy="6350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grpSp>
        <p:nvGrpSpPr>
          <p:cNvPr id="660" name="Group"/>
          <p:cNvGrpSpPr/>
          <p:nvPr/>
        </p:nvGrpSpPr>
        <p:grpSpPr>
          <a:xfrm>
            <a:off x="2446979" y="5475522"/>
            <a:ext cx="2565218" cy="2587156"/>
            <a:chOff x="0" y="0"/>
            <a:chExt cx="2565216" cy="2587154"/>
          </a:xfrm>
        </p:grpSpPr>
        <p:sp>
          <p:nvSpPr>
            <p:cNvPr id="656" name="Square"/>
            <p:cNvSpPr/>
            <p:nvPr/>
          </p:nvSpPr>
          <p:spPr>
            <a:xfrm rot="18900000">
              <a:off x="187885" y="200585"/>
              <a:ext cx="907190" cy="907190"/>
            </a:xfrm>
            <a:prstGeom prst="rect">
              <a:avLst/>
            </a:prstGeom>
            <a:noFill/>
            <a:ln w="63500" cap="flat">
              <a:solidFill>
                <a:srgbClr val="FF2F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7" name="Square"/>
            <p:cNvSpPr/>
            <p:nvPr/>
          </p:nvSpPr>
          <p:spPr>
            <a:xfrm rot="18900000">
              <a:off x="834512" y="836214"/>
              <a:ext cx="907190" cy="907191"/>
            </a:xfrm>
            <a:prstGeom prst="rect">
              <a:avLst/>
            </a:prstGeom>
            <a:noFill/>
            <a:ln w="63500" cap="flat">
              <a:solidFill>
                <a:srgbClr val="FF2F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8" name="Square"/>
            <p:cNvSpPr/>
            <p:nvPr/>
          </p:nvSpPr>
          <p:spPr>
            <a:xfrm rot="18900000">
              <a:off x="1470141" y="187885"/>
              <a:ext cx="907191" cy="907190"/>
            </a:xfrm>
            <a:prstGeom prst="rect">
              <a:avLst/>
            </a:prstGeom>
            <a:noFill/>
            <a:ln w="63500" cap="flat">
              <a:solidFill>
                <a:srgbClr val="FF2F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9" name="Square"/>
            <p:cNvSpPr/>
            <p:nvPr/>
          </p:nvSpPr>
          <p:spPr>
            <a:xfrm rot="18900000">
              <a:off x="187885" y="1492079"/>
              <a:ext cx="907190" cy="907191"/>
            </a:xfrm>
            <a:prstGeom prst="rect">
              <a:avLst/>
            </a:prstGeom>
            <a:noFill/>
            <a:ln w="63500" cap="flat">
              <a:solidFill>
                <a:srgbClr val="FF2F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61" name="Square"/>
          <p:cNvSpPr/>
          <p:nvPr/>
        </p:nvSpPr>
        <p:spPr>
          <a:xfrm rot="18900000">
            <a:off x="5199617" y="9485914"/>
            <a:ext cx="907191" cy="907190"/>
          </a:xfrm>
          <a:prstGeom prst="rect">
            <a:avLst/>
          </a:prstGeom>
          <a:ln w="635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2" name="Square"/>
          <p:cNvSpPr/>
          <p:nvPr/>
        </p:nvSpPr>
        <p:spPr>
          <a:xfrm rot="18900000">
            <a:off x="5846244" y="10121543"/>
            <a:ext cx="907191" cy="907191"/>
          </a:xfrm>
          <a:prstGeom prst="rect">
            <a:avLst/>
          </a:prstGeom>
          <a:ln w="635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3" name="Square"/>
          <p:cNvSpPr/>
          <p:nvPr/>
        </p:nvSpPr>
        <p:spPr>
          <a:xfrm rot="18900000">
            <a:off x="6481874" y="9473214"/>
            <a:ext cx="907190" cy="907190"/>
          </a:xfrm>
          <a:prstGeom prst="rect">
            <a:avLst/>
          </a:prstGeom>
          <a:ln w="635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4" name="Square"/>
          <p:cNvSpPr/>
          <p:nvPr/>
        </p:nvSpPr>
        <p:spPr>
          <a:xfrm rot="18900000">
            <a:off x="5199617" y="10777408"/>
            <a:ext cx="907191" cy="907191"/>
          </a:xfrm>
          <a:prstGeom prst="rect">
            <a:avLst/>
          </a:prstGeom>
          <a:ln w="635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5" name="Circle"/>
          <p:cNvSpPr/>
          <p:nvPr/>
        </p:nvSpPr>
        <p:spPr>
          <a:xfrm rot="18900000">
            <a:off x="10484340" y="9661522"/>
            <a:ext cx="635001" cy="635001"/>
          </a:xfrm>
          <a:prstGeom prst="ellipse">
            <a:avLst/>
          </a:prstGeom>
          <a:solidFill>
            <a:srgbClr val="73FD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/>
            </a:pPr>
            <a:endParaRPr/>
          </a:p>
        </p:txBody>
      </p:sp>
      <p:sp>
        <p:nvSpPr>
          <p:cNvPr id="666" name="Interstitials"/>
          <p:cNvSpPr txBox="1"/>
          <p:nvPr/>
        </p:nvSpPr>
        <p:spPr>
          <a:xfrm>
            <a:off x="11280411" y="9564822"/>
            <a:ext cx="2619249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Interstitials</a:t>
            </a:r>
          </a:p>
        </p:txBody>
      </p:sp>
      <p:sp>
        <p:nvSpPr>
          <p:cNvPr id="667" name="Vacancy"/>
          <p:cNvSpPr txBox="1"/>
          <p:nvPr/>
        </p:nvSpPr>
        <p:spPr>
          <a:xfrm>
            <a:off x="4757633" y="12803957"/>
            <a:ext cx="214376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Vacancy</a:t>
            </a:r>
          </a:p>
        </p:txBody>
      </p:sp>
      <p:sp>
        <p:nvSpPr>
          <p:cNvPr id="668" name="Line"/>
          <p:cNvSpPr/>
          <p:nvPr/>
        </p:nvSpPr>
        <p:spPr>
          <a:xfrm flipV="1">
            <a:off x="5653212" y="11210619"/>
            <a:ext cx="1" cy="168910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69" name="Interstitial-vacancy pair FALSE detection"/>
          <p:cNvSpPr txBox="1"/>
          <p:nvPr/>
        </p:nvSpPr>
        <p:spPr>
          <a:xfrm>
            <a:off x="10581390" y="10628480"/>
            <a:ext cx="9447277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"/>
              </a:lnSpc>
              <a:defRPr>
                <a:solidFill>
                  <a:srgbClr val="FF2F92"/>
                </a:solidFill>
              </a:defRPr>
            </a:lvl1pPr>
          </a:lstStyle>
          <a:p>
            <a:r>
              <a:t>Interstitial-vacancy pair FALSE detection</a:t>
            </a:r>
          </a:p>
        </p:txBody>
      </p:sp>
      <p:grpSp>
        <p:nvGrpSpPr>
          <p:cNvPr id="674" name="Group"/>
          <p:cNvGrpSpPr/>
          <p:nvPr/>
        </p:nvGrpSpPr>
        <p:grpSpPr>
          <a:xfrm>
            <a:off x="6612408" y="5412298"/>
            <a:ext cx="2565218" cy="2587156"/>
            <a:chOff x="0" y="0"/>
            <a:chExt cx="2565216" cy="2587154"/>
          </a:xfrm>
        </p:grpSpPr>
        <p:sp>
          <p:nvSpPr>
            <p:cNvPr id="670" name="Square"/>
            <p:cNvSpPr/>
            <p:nvPr/>
          </p:nvSpPr>
          <p:spPr>
            <a:xfrm rot="18900000">
              <a:off x="187885" y="200585"/>
              <a:ext cx="907190" cy="907190"/>
            </a:xfrm>
            <a:prstGeom prst="rect">
              <a:avLst/>
            </a:prstGeom>
            <a:noFill/>
            <a:ln w="63500" cap="flat">
              <a:solidFill>
                <a:srgbClr val="FF2F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1" name="Square"/>
            <p:cNvSpPr/>
            <p:nvPr/>
          </p:nvSpPr>
          <p:spPr>
            <a:xfrm rot="18900000">
              <a:off x="834512" y="836214"/>
              <a:ext cx="907190" cy="907191"/>
            </a:xfrm>
            <a:prstGeom prst="rect">
              <a:avLst/>
            </a:prstGeom>
            <a:noFill/>
            <a:ln w="63500" cap="flat">
              <a:solidFill>
                <a:srgbClr val="FF2F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2" name="Square"/>
            <p:cNvSpPr/>
            <p:nvPr/>
          </p:nvSpPr>
          <p:spPr>
            <a:xfrm rot="18900000">
              <a:off x="1470141" y="187885"/>
              <a:ext cx="907191" cy="907190"/>
            </a:xfrm>
            <a:prstGeom prst="rect">
              <a:avLst/>
            </a:prstGeom>
            <a:noFill/>
            <a:ln w="63500" cap="flat">
              <a:solidFill>
                <a:srgbClr val="FF2F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3" name="Square"/>
            <p:cNvSpPr/>
            <p:nvPr/>
          </p:nvSpPr>
          <p:spPr>
            <a:xfrm rot="18900000">
              <a:off x="187885" y="1492079"/>
              <a:ext cx="907190" cy="907191"/>
            </a:xfrm>
            <a:prstGeom prst="rect">
              <a:avLst/>
            </a:prstGeom>
            <a:noFill/>
            <a:ln w="63500" cap="flat">
              <a:solidFill>
                <a:srgbClr val="FF2F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75" name="Translation of reference lattice hardly matters"/>
          <p:cNvSpPr txBox="1"/>
          <p:nvPr/>
        </p:nvSpPr>
        <p:spPr>
          <a:xfrm>
            <a:off x="9505967" y="5147775"/>
            <a:ext cx="10816337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Translation of reference lattice 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hardly</a:t>
            </a:r>
            <a:r>
              <a:t> matters</a:t>
            </a:r>
          </a:p>
        </p:txBody>
      </p:sp>
      <p:sp>
        <p:nvSpPr>
          <p:cNvPr id="676" name="Rotation matters!!"/>
          <p:cNvSpPr txBox="1"/>
          <p:nvPr/>
        </p:nvSpPr>
        <p:spPr>
          <a:xfrm>
            <a:off x="9624451" y="8503260"/>
            <a:ext cx="4265169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Rotation matters!!</a:t>
            </a:r>
          </a:p>
        </p:txBody>
      </p:sp>
      <p:sp>
        <p:nvSpPr>
          <p:cNvPr id="677" name="W-S cell…"/>
          <p:cNvSpPr txBox="1"/>
          <p:nvPr/>
        </p:nvSpPr>
        <p:spPr>
          <a:xfrm>
            <a:off x="17926844" y="1802765"/>
            <a:ext cx="3305557" cy="203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W-S cell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(Primitive cell)</a:t>
            </a:r>
          </a:p>
        </p:txBody>
      </p:sp>
      <p:sp>
        <p:nvSpPr>
          <p:cNvPr id="678" name="Square"/>
          <p:cNvSpPr/>
          <p:nvPr/>
        </p:nvSpPr>
        <p:spPr>
          <a:xfrm rot="18900000">
            <a:off x="16632617" y="1851362"/>
            <a:ext cx="907191" cy="907191"/>
          </a:xfrm>
          <a:prstGeom prst="rect">
            <a:avLst/>
          </a:prstGeom>
          <a:ln w="635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ws left 1.jpg" descr="ws left 1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40651" y="703324"/>
            <a:ext cx="11443777" cy="7459034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fails even for a clean GB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fails even for a clean GB</a:t>
            </a:r>
          </a:p>
        </p:txBody>
      </p:sp>
      <p:sp>
        <p:nvSpPr>
          <p:cNvPr id="682" name="W-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W-S</a:t>
            </a:r>
          </a:p>
        </p:txBody>
      </p:sp>
      <p:pic>
        <p:nvPicPr>
          <p:cNvPr id="683" name="Picture 28" descr="Picture 2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16747" y="3612712"/>
            <a:ext cx="3023821" cy="8094527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TextBox 49"/>
          <p:cNvSpPr txBox="1"/>
          <p:nvPr/>
        </p:nvSpPr>
        <p:spPr>
          <a:xfrm>
            <a:off x="914235" y="11637236"/>
            <a:ext cx="7660803" cy="2105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2438337">
              <a:spcBef>
                <a:spcPts val="0"/>
              </a:spcBef>
              <a:defRPr>
                <a:solidFill>
                  <a:srgbClr val="151515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100 nm x 100 nm x 300 nm</a:t>
            </a:r>
          </a:p>
          <a:p>
            <a:pPr defTabSz="2438337">
              <a:spcBef>
                <a:spcPts val="0"/>
              </a:spcBef>
              <a:defRPr>
                <a:solidFill>
                  <a:srgbClr val="151515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PKA Energy = 300 keV @ 823K</a:t>
            </a:r>
          </a:p>
          <a:p>
            <a:pPr defTabSz="2438337">
              <a:spcBef>
                <a:spcPts val="0"/>
              </a:spcBef>
              <a:defRPr>
                <a:solidFill>
                  <a:srgbClr val="151515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PKA location =  1nm from GB</a:t>
            </a:r>
          </a:p>
        </p:txBody>
      </p:sp>
      <p:sp>
        <p:nvSpPr>
          <p:cNvPr id="685" name="&lt;100&gt;"/>
          <p:cNvSpPr txBox="1"/>
          <p:nvPr/>
        </p:nvSpPr>
        <p:spPr>
          <a:xfrm>
            <a:off x="2394581" y="5798683"/>
            <a:ext cx="1474725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&lt;100&gt;</a:t>
            </a:r>
          </a:p>
        </p:txBody>
      </p:sp>
      <p:sp>
        <p:nvSpPr>
          <p:cNvPr id="686" name="&lt;111&gt;"/>
          <p:cNvSpPr txBox="1"/>
          <p:nvPr/>
        </p:nvSpPr>
        <p:spPr>
          <a:xfrm>
            <a:off x="2546981" y="8895685"/>
            <a:ext cx="1169925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&lt;111&gt;</a:t>
            </a:r>
          </a:p>
        </p:txBody>
      </p:sp>
      <p:sp>
        <p:nvSpPr>
          <p:cNvPr id="687" name="TextBox 21"/>
          <p:cNvSpPr txBox="1"/>
          <p:nvPr/>
        </p:nvSpPr>
        <p:spPr>
          <a:xfrm>
            <a:off x="17309602" y="159256"/>
            <a:ext cx="2324000" cy="699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Vacancy</a:t>
            </a:r>
          </a:p>
        </p:txBody>
      </p:sp>
      <p:sp>
        <p:nvSpPr>
          <p:cNvPr id="688" name="TextBox 22"/>
          <p:cNvSpPr txBox="1"/>
          <p:nvPr/>
        </p:nvSpPr>
        <p:spPr>
          <a:xfrm>
            <a:off x="20472144" y="161810"/>
            <a:ext cx="3023791" cy="699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Interstitial</a:t>
            </a:r>
          </a:p>
        </p:txBody>
      </p:sp>
      <p:sp>
        <p:nvSpPr>
          <p:cNvPr id="689" name="Line"/>
          <p:cNvSpPr/>
          <p:nvPr/>
        </p:nvSpPr>
        <p:spPr>
          <a:xfrm>
            <a:off x="3972658" y="7236371"/>
            <a:ext cx="2732943" cy="1"/>
          </a:xfrm>
          <a:prstGeom prst="line">
            <a:avLst/>
          </a:prstGeom>
          <a:ln w="63500">
            <a:solidFill>
              <a:srgbClr val="FF2F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90" name="Line"/>
          <p:cNvSpPr/>
          <p:nvPr/>
        </p:nvSpPr>
        <p:spPr>
          <a:xfrm>
            <a:off x="3972658" y="8430208"/>
            <a:ext cx="2734169" cy="1"/>
          </a:xfrm>
          <a:prstGeom prst="line">
            <a:avLst/>
          </a:prstGeom>
          <a:ln w="63500">
            <a:solidFill>
              <a:srgbClr val="FF2F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91" name="Due to rotation and/or distortion of lattice around cascade residuals"/>
          <p:cNvSpPr txBox="1"/>
          <p:nvPr/>
        </p:nvSpPr>
        <p:spPr>
          <a:xfrm>
            <a:off x="14996050" y="10291120"/>
            <a:ext cx="8743267" cy="1442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2F92"/>
                </a:solidFill>
              </a:defRPr>
            </a:lvl1pPr>
          </a:lstStyle>
          <a:p>
            <a:r>
              <a:t>Due to rotation and/or distortion of lattice around cascade residuals</a:t>
            </a:r>
          </a:p>
        </p:txBody>
      </p:sp>
      <p:sp>
        <p:nvSpPr>
          <p:cNvPr id="692" name="Rectangle 18"/>
          <p:cNvSpPr/>
          <p:nvPr/>
        </p:nvSpPr>
        <p:spPr>
          <a:xfrm>
            <a:off x="20060451" y="340228"/>
            <a:ext cx="326572" cy="33706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93" name="Rectangle 19"/>
          <p:cNvSpPr/>
          <p:nvPr/>
        </p:nvSpPr>
        <p:spPr>
          <a:xfrm>
            <a:off x="16862955" y="364354"/>
            <a:ext cx="326572" cy="298581"/>
          </a:xfrm>
          <a:prstGeom prst="rect">
            <a:avLst/>
          </a:prstGeom>
          <a:solidFill>
            <a:srgbClr val="00FD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94" name="Rectangle"/>
          <p:cNvSpPr/>
          <p:nvPr/>
        </p:nvSpPr>
        <p:spPr>
          <a:xfrm>
            <a:off x="12111721" y="1178729"/>
            <a:ext cx="1567012" cy="487439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95" name="ws left 1.jpg" descr="ws left 1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09200" y="1168697"/>
            <a:ext cx="3431175" cy="1174757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Acknowledg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Acknowledgments</a:t>
            </a:r>
          </a:p>
        </p:txBody>
      </p:sp>
      <p:sp>
        <p:nvSpPr>
          <p:cNvPr id="181" name="PhD students: Younggak Shin, Vichhika Moul (Kyung Hee University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PhD students: </a:t>
            </a:r>
            <a:r>
              <a:rPr>
                <a:latin typeface="Graphik-Medium"/>
                <a:ea typeface="Graphik-Medium"/>
                <a:cs typeface="Graphik-Medium"/>
                <a:sym typeface="Graphik Medium"/>
              </a:rPr>
              <a:t>Younggak Shin, Vichhika Moul</a:t>
            </a:r>
            <a:r>
              <a:t> (Kyung Hee University)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Collaborator: </a:t>
            </a:r>
            <a:r>
              <a:rPr>
                <a:latin typeface="Graphik-Medium"/>
                <a:ea typeface="Graphik-Medium"/>
                <a:cs typeface="Graphik-Medium"/>
                <a:sym typeface="Graphik Medium"/>
              </a:rPr>
              <a:t>Keonwook Kang</a:t>
            </a:r>
            <a:r>
              <a:t> (Yonsei University)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Funding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National Research Foundation of Korea (NRF) grant funded by the Korea government (MSIT) (No. 2020R1A2C201510913)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Korea Hydro &amp; Nuclear Power Co., LTD (No. 2022-Tech-11).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8" name="CNA+W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CNA+WS</a:t>
            </a:r>
          </a:p>
        </p:txBody>
      </p:sp>
      <p:pic>
        <p:nvPicPr>
          <p:cNvPr id="699" name="final.yz.png" descr="final.yz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484" y="2272463"/>
            <a:ext cx="18509683" cy="11402479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Interstitial loops"/>
          <p:cNvSpPr txBox="1"/>
          <p:nvPr/>
        </p:nvSpPr>
        <p:spPr>
          <a:xfrm>
            <a:off x="19367427" y="11366716"/>
            <a:ext cx="3768853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"/>
              </a:lnSpc>
              <a:defRPr>
                <a:solidFill>
                  <a:srgbClr val="FF2F92"/>
                </a:solidFill>
              </a:defRPr>
            </a:lvl1pPr>
          </a:lstStyle>
          <a:p>
            <a:r>
              <a:t>Interstitial loops</a:t>
            </a:r>
          </a:p>
        </p:txBody>
      </p:sp>
      <p:sp>
        <p:nvSpPr>
          <p:cNvPr id="701" name="TextBox 21"/>
          <p:cNvSpPr txBox="1"/>
          <p:nvPr/>
        </p:nvSpPr>
        <p:spPr>
          <a:xfrm>
            <a:off x="17309602" y="159256"/>
            <a:ext cx="2324000" cy="699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Vacancy</a:t>
            </a:r>
          </a:p>
        </p:txBody>
      </p:sp>
      <p:sp>
        <p:nvSpPr>
          <p:cNvPr id="702" name="TextBox 22"/>
          <p:cNvSpPr txBox="1"/>
          <p:nvPr/>
        </p:nvSpPr>
        <p:spPr>
          <a:xfrm>
            <a:off x="20472144" y="161810"/>
            <a:ext cx="3023791" cy="699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Interstitial</a:t>
            </a:r>
          </a:p>
        </p:txBody>
      </p:sp>
      <p:sp>
        <p:nvSpPr>
          <p:cNvPr id="703" name="Rectangle 18"/>
          <p:cNvSpPr/>
          <p:nvPr/>
        </p:nvSpPr>
        <p:spPr>
          <a:xfrm>
            <a:off x="20060451" y="340228"/>
            <a:ext cx="326572" cy="33706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04" name="Rectangle 19"/>
          <p:cNvSpPr/>
          <p:nvPr/>
        </p:nvSpPr>
        <p:spPr>
          <a:xfrm>
            <a:off x="16862955" y="364354"/>
            <a:ext cx="326572" cy="298581"/>
          </a:xfrm>
          <a:prstGeom prst="rect">
            <a:avLst/>
          </a:prstGeom>
          <a:solidFill>
            <a:srgbClr val="0433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xa.movie.woMesh">
            <a:hlinkClick r:id="" action="ppaction://media"/>
            <a:extLst>
              <a:ext uri="{FF2B5EF4-FFF2-40B4-BE49-F238E27FC236}">
                <a16:creationId xmlns:a16="http://schemas.microsoft.com/office/drawing/2014/main" id="{6853448B-6627-FC73-8E3A-F426578B7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6500" y="-1002304"/>
            <a:ext cx="19661988" cy="14746491"/>
          </a:xfrm>
          <a:prstGeom prst="rect">
            <a:avLst/>
          </a:prstGeom>
        </p:spPr>
      </p:pic>
      <p:sp>
        <p:nvSpPr>
          <p:cNvPr id="7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8" name="CNA+DX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CNA+DXA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Picture 40" descr="Picture 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4313" y="7931092"/>
            <a:ext cx="8454001" cy="634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Picture 5" descr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2221" y="975930"/>
            <a:ext cx="8454003" cy="6340501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in GB from those in bulk w/ defect type info?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in GB from those in bulk w/ defect type info?</a:t>
            </a:r>
          </a:p>
        </p:txBody>
      </p:sp>
      <p:sp>
        <p:nvSpPr>
          <p:cNvPr id="713" name="How to separate defe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How to separate defects</a:t>
            </a:r>
          </a:p>
        </p:txBody>
      </p:sp>
      <p:sp>
        <p:nvSpPr>
          <p:cNvPr id="714" name="TextBox 9"/>
          <p:cNvSpPr txBox="1"/>
          <p:nvPr/>
        </p:nvSpPr>
        <p:spPr>
          <a:xfrm>
            <a:off x="19313951" y="280134"/>
            <a:ext cx="1474725" cy="699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0 ps</a:t>
            </a:r>
          </a:p>
        </p:txBody>
      </p:sp>
      <p:sp>
        <p:nvSpPr>
          <p:cNvPr id="715" name="TextBox 11"/>
          <p:cNvSpPr txBox="1"/>
          <p:nvPr/>
        </p:nvSpPr>
        <p:spPr>
          <a:xfrm>
            <a:off x="17833957" y="1210844"/>
            <a:ext cx="4090528" cy="550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sz="3000" b="1" i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defect count = 65,798</a:t>
            </a:r>
          </a:p>
        </p:txBody>
      </p:sp>
      <p:sp>
        <p:nvSpPr>
          <p:cNvPr id="716" name="TextBox 49"/>
          <p:cNvSpPr txBox="1"/>
          <p:nvPr/>
        </p:nvSpPr>
        <p:spPr>
          <a:xfrm>
            <a:off x="1333966" y="10831545"/>
            <a:ext cx="9279405" cy="2773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2438337">
              <a:lnSpc>
                <a:spcPct val="150000"/>
              </a:lnSpc>
              <a:spcBef>
                <a:spcPts val="0"/>
              </a:spcBef>
              <a:defRPr>
                <a:solidFill>
                  <a:srgbClr val="151515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bcc &lt;100&gt;/&lt;111&gt; </a:t>
            </a:r>
          </a:p>
          <a:p>
            <a:pPr defTabSz="2438337">
              <a:lnSpc>
                <a:spcPct val="150000"/>
              </a:lnSpc>
              <a:spcBef>
                <a:spcPts val="0"/>
              </a:spcBef>
              <a:defRPr>
                <a:solidFill>
                  <a:srgbClr val="151515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100 nm x 100 nm x 300 nm</a:t>
            </a:r>
          </a:p>
          <a:p>
            <a:pPr defTabSz="2438337">
              <a:lnSpc>
                <a:spcPct val="150000"/>
              </a:lnSpc>
              <a:spcBef>
                <a:spcPts val="0"/>
              </a:spcBef>
              <a:defRPr>
                <a:solidFill>
                  <a:srgbClr val="151515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PKA Energy = 300 keV @ 823K</a:t>
            </a:r>
          </a:p>
        </p:txBody>
      </p:sp>
      <p:pic>
        <p:nvPicPr>
          <p:cNvPr id="717" name="Picture 54" descr="Picture 5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4949" y="4360267"/>
            <a:ext cx="2329033" cy="4995335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TextBox 14"/>
          <p:cNvSpPr txBox="1"/>
          <p:nvPr/>
        </p:nvSpPr>
        <p:spPr>
          <a:xfrm>
            <a:off x="18620182" y="7411043"/>
            <a:ext cx="2518081" cy="699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36.13 ps</a:t>
            </a:r>
          </a:p>
        </p:txBody>
      </p:sp>
      <p:sp>
        <p:nvSpPr>
          <p:cNvPr id="719" name="Line"/>
          <p:cNvSpPr/>
          <p:nvPr/>
        </p:nvSpPr>
        <p:spPr>
          <a:xfrm>
            <a:off x="3972658" y="6956971"/>
            <a:ext cx="1575046" cy="1"/>
          </a:xfrm>
          <a:prstGeom prst="line">
            <a:avLst/>
          </a:prstGeom>
          <a:ln w="63500">
            <a:solidFill>
              <a:srgbClr val="FF2F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20" name="Initial GB"/>
          <p:cNvSpPr txBox="1"/>
          <p:nvPr/>
        </p:nvSpPr>
        <p:spPr>
          <a:xfrm>
            <a:off x="5727313" y="6572161"/>
            <a:ext cx="2168653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Initial GB</a:t>
            </a:r>
          </a:p>
        </p:txBody>
      </p:sp>
      <p:sp>
        <p:nvSpPr>
          <p:cNvPr id="721" name="&lt;100&gt;"/>
          <p:cNvSpPr txBox="1"/>
          <p:nvPr/>
        </p:nvSpPr>
        <p:spPr>
          <a:xfrm>
            <a:off x="2394581" y="5040385"/>
            <a:ext cx="1474725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&lt;100&gt;</a:t>
            </a:r>
          </a:p>
        </p:txBody>
      </p:sp>
      <p:sp>
        <p:nvSpPr>
          <p:cNvPr id="722" name="&lt;111&gt;"/>
          <p:cNvSpPr txBox="1"/>
          <p:nvPr/>
        </p:nvSpPr>
        <p:spPr>
          <a:xfrm>
            <a:off x="2546981" y="7821426"/>
            <a:ext cx="1169925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&lt;111&gt;</a:t>
            </a:r>
          </a:p>
        </p:txBody>
      </p:sp>
      <p:sp>
        <p:nvSpPr>
          <p:cNvPr id="723" name="TextBox 16"/>
          <p:cNvSpPr txBox="1"/>
          <p:nvPr/>
        </p:nvSpPr>
        <p:spPr>
          <a:xfrm>
            <a:off x="17758781" y="8204660"/>
            <a:ext cx="4585065" cy="550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sz="3000" b="1" i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defect count = 70,170</a:t>
            </a:r>
          </a:p>
        </p:txBody>
      </p:sp>
      <p:sp>
        <p:nvSpPr>
          <p:cNvPr id="724" name="CNA only tells you either crystalline or other"/>
          <p:cNvSpPr txBox="1"/>
          <p:nvPr/>
        </p:nvSpPr>
        <p:spPr>
          <a:xfrm>
            <a:off x="10397424" y="5292955"/>
            <a:ext cx="13816331" cy="946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="1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CNA only tells you either crystalline or other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roup"/>
          <p:cNvGrpSpPr/>
          <p:nvPr/>
        </p:nvGrpSpPr>
        <p:grpSpPr>
          <a:xfrm>
            <a:off x="394940" y="3606575"/>
            <a:ext cx="6391452" cy="9879200"/>
            <a:chOff x="0" y="0"/>
            <a:chExt cx="6391450" cy="9879199"/>
          </a:xfrm>
        </p:grpSpPr>
        <p:pic>
          <p:nvPicPr>
            <p:cNvPr id="726" name="Image" descr="Image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391451" cy="7295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7" name="Circle"/>
            <p:cNvSpPr/>
            <p:nvPr/>
          </p:nvSpPr>
          <p:spPr>
            <a:xfrm>
              <a:off x="128383" y="7550582"/>
              <a:ext cx="605791" cy="605791"/>
            </a:xfrm>
            <a:prstGeom prst="ellipse">
              <a:avLst/>
            </a:prstGeom>
            <a:solidFill>
              <a:srgbClr val="FF2F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8" name="atom of interest"/>
            <p:cNvSpPr txBox="1"/>
            <p:nvPr/>
          </p:nvSpPr>
          <p:spPr>
            <a:xfrm>
              <a:off x="776799" y="7386287"/>
              <a:ext cx="3783585" cy="769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atom of interest</a:t>
              </a:r>
            </a:p>
          </p:txBody>
        </p:sp>
        <p:sp>
          <p:nvSpPr>
            <p:cNvPr id="729" name="Circle"/>
            <p:cNvSpPr/>
            <p:nvPr/>
          </p:nvSpPr>
          <p:spPr>
            <a:xfrm>
              <a:off x="128383" y="8411996"/>
              <a:ext cx="605791" cy="605791"/>
            </a:xfrm>
            <a:prstGeom prst="ellipse">
              <a:avLst/>
            </a:prstGeom>
            <a:solidFill>
              <a:srgbClr val="00FD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0" name="probe neighbor"/>
            <p:cNvSpPr txBox="1"/>
            <p:nvPr/>
          </p:nvSpPr>
          <p:spPr>
            <a:xfrm>
              <a:off x="821757" y="8247235"/>
              <a:ext cx="3693669" cy="769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probe neighbor</a:t>
              </a:r>
            </a:p>
          </p:txBody>
        </p:sp>
        <p:sp>
          <p:nvSpPr>
            <p:cNvPr id="731" name="Circle"/>
            <p:cNvSpPr/>
            <p:nvPr/>
          </p:nvSpPr>
          <p:spPr>
            <a:xfrm>
              <a:off x="128383" y="9273409"/>
              <a:ext cx="605791" cy="605791"/>
            </a:xfrm>
            <a:prstGeom prst="ellipse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2" name="common neighbors"/>
            <p:cNvSpPr txBox="1"/>
            <p:nvPr/>
          </p:nvSpPr>
          <p:spPr>
            <a:xfrm>
              <a:off x="868235" y="9108182"/>
              <a:ext cx="4654805" cy="769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common neighbors</a:t>
              </a:r>
            </a:p>
          </p:txBody>
        </p:sp>
      </p:grpSp>
      <p:sp>
        <p:nvSpPr>
          <p:cNvPr id="734" name="CN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CNA</a:t>
            </a:r>
          </a:p>
        </p:txBody>
      </p:sp>
      <p:sp>
        <p:nvSpPr>
          <p:cNvPr id="735" name="Deep ins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Deep inside</a:t>
            </a:r>
          </a:p>
        </p:txBody>
      </p:sp>
      <p:pic>
        <p:nvPicPr>
          <p:cNvPr id="736" name="Image" descr="Imag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5607" y="2707058"/>
            <a:ext cx="17040760" cy="10440125"/>
          </a:xfrm>
          <a:prstGeom prst="rect">
            <a:avLst/>
          </a:prstGeom>
          <a:ln w="12700">
            <a:miter lim="400000"/>
          </a:ln>
        </p:spPr>
      </p:pic>
      <p:sp>
        <p:nvSpPr>
          <p:cNvPr id="737" name="B. Lee et al. | JCP 129, 024711 (2008)"/>
          <p:cNvSpPr txBox="1"/>
          <p:nvPr/>
        </p:nvSpPr>
        <p:spPr>
          <a:xfrm>
            <a:off x="17771409" y="13090033"/>
            <a:ext cx="6493003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0"/>
              </a:spcBef>
              <a:defRPr sz="3000">
                <a:solidFill>
                  <a:schemeClr val="accent3">
                    <a:hueOff val="49437"/>
                    <a:lumOff val="-29144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B. Lee et al. | JCP 129, 024711 (2008)</a:t>
            </a:r>
          </a:p>
        </p:txBody>
      </p:sp>
      <p:sp>
        <p:nvSpPr>
          <p:cNvPr id="738" name="Circle"/>
          <p:cNvSpPr/>
          <p:nvPr/>
        </p:nvSpPr>
        <p:spPr>
          <a:xfrm>
            <a:off x="2955577" y="6805830"/>
            <a:ext cx="896452" cy="896451"/>
          </a:xfrm>
          <a:prstGeom prst="ellipse">
            <a:avLst/>
          </a:prstGeom>
          <a:solidFill>
            <a:srgbClr val="FF2F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9" name="Circle"/>
          <p:cNvSpPr/>
          <p:nvPr/>
        </p:nvSpPr>
        <p:spPr>
          <a:xfrm>
            <a:off x="2955577" y="4041821"/>
            <a:ext cx="896452" cy="896452"/>
          </a:xfrm>
          <a:prstGeom prst="ellipse">
            <a:avLst/>
          </a:prstGeom>
          <a:solidFill>
            <a:srgbClr val="00FD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45" name="Group"/>
          <p:cNvGrpSpPr/>
          <p:nvPr/>
        </p:nvGrpSpPr>
        <p:grpSpPr>
          <a:xfrm>
            <a:off x="628330" y="5172602"/>
            <a:ext cx="5696682" cy="1654749"/>
            <a:chOff x="0" y="0"/>
            <a:chExt cx="5696680" cy="1654747"/>
          </a:xfrm>
        </p:grpSpPr>
        <p:sp>
          <p:nvSpPr>
            <p:cNvPr id="740" name="Circle"/>
            <p:cNvSpPr/>
            <p:nvPr/>
          </p:nvSpPr>
          <p:spPr>
            <a:xfrm>
              <a:off x="4800229" y="299542"/>
              <a:ext cx="896452" cy="896451"/>
            </a:xfrm>
            <a:prstGeom prst="ellipse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1" name="Circle"/>
            <p:cNvSpPr/>
            <p:nvPr/>
          </p:nvSpPr>
          <p:spPr>
            <a:xfrm>
              <a:off x="2514021" y="0"/>
              <a:ext cx="896452" cy="896451"/>
            </a:xfrm>
            <a:prstGeom prst="ellipse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2" name="Circle"/>
            <p:cNvSpPr/>
            <p:nvPr/>
          </p:nvSpPr>
          <p:spPr>
            <a:xfrm>
              <a:off x="3657125" y="758297"/>
              <a:ext cx="896452" cy="896451"/>
            </a:xfrm>
            <a:prstGeom prst="ellipse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3" name="Circle"/>
            <p:cNvSpPr/>
            <p:nvPr/>
          </p:nvSpPr>
          <p:spPr>
            <a:xfrm>
              <a:off x="640474" y="707497"/>
              <a:ext cx="896451" cy="896451"/>
            </a:xfrm>
            <a:prstGeom prst="ellipse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4" name="Circle"/>
            <p:cNvSpPr/>
            <p:nvPr/>
          </p:nvSpPr>
          <p:spPr>
            <a:xfrm>
              <a:off x="0" y="223342"/>
              <a:ext cx="896451" cy="896451"/>
            </a:xfrm>
            <a:prstGeom prst="ellipse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" grpId="1" animBg="1" advAuto="0"/>
      <p:bldP spid="739" grpId="2" animBg="1" advAuto="0"/>
      <p:bldP spid="745" grpId="3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8" name="CNA goes beyond non-bc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CNA goes beyond non-bcc</a:t>
            </a:r>
          </a:p>
        </p:txBody>
      </p:sp>
      <p:pic>
        <p:nvPicPr>
          <p:cNvPr id="749" name="bond.db110.png" descr="bond.db11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90" t="31561" r="29330"/>
          <a:stretch>
            <a:fillRect/>
          </a:stretch>
        </p:blipFill>
        <p:spPr>
          <a:xfrm>
            <a:off x="17279127" y="4216844"/>
            <a:ext cx="6927425" cy="9387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bond.db111.png" descr="bond.db11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23" t="21126" r="28140"/>
          <a:stretch>
            <a:fillRect/>
          </a:stretch>
        </p:blipFill>
        <p:spPr>
          <a:xfrm>
            <a:off x="9108451" y="2806125"/>
            <a:ext cx="7193737" cy="10818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bond.vac.png" descr="bond.vac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84" t="29063" r="29122"/>
          <a:stretch>
            <a:fillRect/>
          </a:stretch>
        </p:blipFill>
        <p:spPr>
          <a:xfrm>
            <a:off x="935653" y="4045394"/>
            <a:ext cx="6856705" cy="9729663"/>
          </a:xfrm>
          <a:prstGeom prst="rect">
            <a:avLst/>
          </a:prstGeom>
          <a:ln w="12700">
            <a:miter lim="400000"/>
          </a:ln>
        </p:spPr>
      </p:pic>
      <p:sp>
        <p:nvSpPr>
          <p:cNvPr id="752" name="vacancy"/>
          <p:cNvSpPr txBox="1"/>
          <p:nvPr/>
        </p:nvSpPr>
        <p:spPr>
          <a:xfrm>
            <a:off x="2297220" y="11215275"/>
            <a:ext cx="2784476" cy="946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"/>
              </a:lnSpc>
              <a:defRPr sz="5000" b="1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vacancy</a:t>
            </a:r>
          </a:p>
        </p:txBody>
      </p:sp>
      <p:sp>
        <p:nvSpPr>
          <p:cNvPr id="753" name="&lt;111&gt; DB"/>
          <p:cNvSpPr txBox="1"/>
          <p:nvPr/>
        </p:nvSpPr>
        <p:spPr>
          <a:xfrm>
            <a:off x="11313091" y="11215275"/>
            <a:ext cx="2638426" cy="946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"/>
              </a:lnSpc>
              <a:defRPr sz="5000" b="1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&lt;111&gt; DB</a:t>
            </a:r>
          </a:p>
        </p:txBody>
      </p:sp>
      <p:sp>
        <p:nvSpPr>
          <p:cNvPr id="754" name="&lt;110&gt; DB"/>
          <p:cNvSpPr txBox="1"/>
          <p:nvPr/>
        </p:nvSpPr>
        <p:spPr>
          <a:xfrm>
            <a:off x="19423640" y="11215275"/>
            <a:ext cx="2823846" cy="946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"/>
              </a:lnSpc>
              <a:defRPr sz="5000" b="1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&lt;110&gt; DB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scadeRegion">
            <a:hlinkClick r:id="" action="ppaction://media"/>
            <a:extLst>
              <a:ext uri="{FF2B5EF4-FFF2-40B4-BE49-F238E27FC236}">
                <a16:creationId xmlns:a16="http://schemas.microsoft.com/office/drawing/2014/main" id="{CB53A010-867E-61F0-A4FF-937949C235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2861" y="-1427355"/>
            <a:ext cx="20191140" cy="15143356"/>
          </a:xfrm>
          <a:prstGeom prst="rect">
            <a:avLst/>
          </a:prstGeom>
        </p:spPr>
      </p:pic>
      <p:sp>
        <p:nvSpPr>
          <p:cNvPr id="757" name="with bond typ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dirty="0"/>
              <a:t>with </a:t>
            </a:r>
            <a:r>
              <a:rPr lang="en-US" dirty="0"/>
              <a:t>pair </a:t>
            </a:r>
            <a:r>
              <a:rPr dirty="0"/>
              <a:t>types</a:t>
            </a:r>
          </a:p>
        </p:txBody>
      </p:sp>
      <p:sp>
        <p:nvSpPr>
          <p:cNvPr id="758" name="CN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CNA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bnCascade.movie.clean">
            <a:hlinkClick r:id="" action="ppaction://media"/>
            <a:extLst>
              <a:ext uri="{FF2B5EF4-FFF2-40B4-BE49-F238E27FC236}">
                <a16:creationId xmlns:a16="http://schemas.microsoft.com/office/drawing/2014/main" id="{FC66C55F-5266-A04D-3492-46A87296B7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0417" y="2255954"/>
            <a:ext cx="14897087" cy="11172815"/>
          </a:xfrm>
          <a:prstGeom prst="rect">
            <a:avLst/>
          </a:prstGeom>
        </p:spPr>
      </p:pic>
      <p:sp>
        <p:nvSpPr>
          <p:cNvPr id="761" name="from GB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from GB</a:t>
            </a:r>
          </a:p>
        </p:txBody>
      </p:sp>
      <p:sp>
        <p:nvSpPr>
          <p:cNvPr id="762" name="Crystal growt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Crystal growth</a:t>
            </a:r>
          </a:p>
        </p:txBody>
      </p:sp>
      <p:sp>
        <p:nvSpPr>
          <p:cNvPr id="763" name="TextBox 9"/>
          <p:cNvSpPr txBox="1"/>
          <p:nvPr/>
        </p:nvSpPr>
        <p:spPr>
          <a:xfrm>
            <a:off x="10727738" y="150562"/>
            <a:ext cx="1474725" cy="699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0 ps</a:t>
            </a:r>
          </a:p>
        </p:txBody>
      </p:sp>
      <p:sp>
        <p:nvSpPr>
          <p:cNvPr id="764" name="TextBox 11"/>
          <p:cNvSpPr txBox="1"/>
          <p:nvPr/>
        </p:nvSpPr>
        <p:spPr>
          <a:xfrm>
            <a:off x="10669761" y="1077307"/>
            <a:ext cx="4928801" cy="1625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GB atoms : 3,771</a:t>
            </a:r>
          </a:p>
          <a:p>
            <a: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Bulk defects : 0</a:t>
            </a:r>
          </a:p>
        </p:txBody>
      </p:sp>
      <p:sp>
        <p:nvSpPr>
          <p:cNvPr id="765" name="TextBox 14"/>
          <p:cNvSpPr txBox="1"/>
          <p:nvPr/>
        </p:nvSpPr>
        <p:spPr>
          <a:xfrm>
            <a:off x="18642117" y="150562"/>
            <a:ext cx="2518081" cy="699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36.13 ps</a:t>
            </a:r>
          </a:p>
        </p:txBody>
      </p:sp>
      <p:sp>
        <p:nvSpPr>
          <p:cNvPr id="766" name="CNA w/ bond type results"/>
          <p:cNvSpPr txBox="1"/>
          <p:nvPr/>
        </p:nvSpPr>
        <p:spPr>
          <a:xfrm>
            <a:off x="10141025" y="12814778"/>
            <a:ext cx="571150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F92"/>
                </a:solidFill>
              </a:defRPr>
            </a:lvl1pPr>
          </a:lstStyle>
          <a:p>
            <a:r>
              <a:rPr dirty="0"/>
              <a:t>CNA w/ </a:t>
            </a:r>
            <a:r>
              <a:rPr lang="en-US" dirty="0"/>
              <a:t>pair</a:t>
            </a:r>
            <a:r>
              <a:rPr dirty="0"/>
              <a:t> type results</a:t>
            </a:r>
          </a:p>
        </p:txBody>
      </p:sp>
      <p:pic>
        <p:nvPicPr>
          <p:cNvPr id="767" name="gbCascade.initial.png" descr="gbCascade.initial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27474" y="2911847"/>
            <a:ext cx="8204912" cy="3937272"/>
          </a:xfrm>
          <a:prstGeom prst="rect">
            <a:avLst/>
          </a:prstGeom>
          <a:ln w="12700">
            <a:miter lim="400000"/>
          </a:ln>
        </p:spPr>
      </p:pic>
      <p:sp>
        <p:nvSpPr>
          <p:cNvPr id="768" name="TextBox 11"/>
          <p:cNvSpPr txBox="1"/>
          <p:nvPr/>
        </p:nvSpPr>
        <p:spPr>
          <a:xfrm>
            <a:off x="18577073" y="1077307"/>
            <a:ext cx="4928802" cy="1625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GB atoms : 3,686</a:t>
            </a:r>
          </a:p>
          <a:p>
            <a: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Bulk defects : 1,118</a:t>
            </a:r>
          </a:p>
        </p:txBody>
      </p:sp>
      <p:pic>
        <p:nvPicPr>
          <p:cNvPr id="769" name="cna left f60.jpg" descr="cna left f6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42" y="8775432"/>
            <a:ext cx="6675083" cy="5006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0" name="image7.jpeg" descr="image7.jpe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776" y="3548325"/>
            <a:ext cx="7267655" cy="5006269"/>
          </a:xfrm>
          <a:prstGeom prst="rect">
            <a:avLst/>
          </a:prstGeom>
          <a:ln w="12700">
            <a:miter lim="400000"/>
          </a:ln>
        </p:spPr>
      </p:pic>
      <p:sp>
        <p:nvSpPr>
          <p:cNvPr id="771" name="Front view"/>
          <p:cNvSpPr txBox="1"/>
          <p:nvPr/>
        </p:nvSpPr>
        <p:spPr>
          <a:xfrm>
            <a:off x="336358" y="7534357"/>
            <a:ext cx="248158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Front view</a:t>
            </a:r>
          </a:p>
        </p:txBody>
      </p:sp>
      <p:sp>
        <p:nvSpPr>
          <p:cNvPr id="772" name="Side view"/>
          <p:cNvSpPr txBox="1"/>
          <p:nvPr/>
        </p:nvSpPr>
        <p:spPr>
          <a:xfrm>
            <a:off x="427798" y="8356154"/>
            <a:ext cx="229870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Side view</a:t>
            </a:r>
          </a:p>
        </p:txBody>
      </p:sp>
      <p:sp>
        <p:nvSpPr>
          <p:cNvPr id="773" name="Rectangle"/>
          <p:cNvSpPr/>
          <p:nvPr/>
        </p:nvSpPr>
        <p:spPr>
          <a:xfrm>
            <a:off x="4171981" y="3855764"/>
            <a:ext cx="1423925" cy="204943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4" name="Rectangle"/>
          <p:cNvSpPr/>
          <p:nvPr/>
        </p:nvSpPr>
        <p:spPr>
          <a:xfrm>
            <a:off x="2409124" y="9048768"/>
            <a:ext cx="1423925" cy="219985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56" y="3452868"/>
            <a:ext cx="10904220" cy="9327432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Pt Σ3 {112} GBs"/>
          <p:cNvSpPr txBox="1"/>
          <p:nvPr/>
        </p:nvSpPr>
        <p:spPr>
          <a:xfrm>
            <a:off x="598368" y="12704280"/>
            <a:ext cx="4501925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5000">
                <a:solidFill>
                  <a:srgbClr val="FF2F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Pt </a:t>
            </a:r>
            <a:r>
              <a:rPr>
                <a:latin typeface="STIXGeneral-Regular"/>
                <a:ea typeface="STIXGeneral-Regular"/>
                <a:cs typeface="STIXGeneral-Regular"/>
                <a:sym typeface="STIXGeneral-Regular"/>
              </a:rPr>
              <a:t>Σ</a:t>
            </a:r>
            <a:r>
              <a:t>3 {112} GBs</a:t>
            </a:r>
          </a:p>
        </p:txBody>
      </p:sp>
      <p:sp>
        <p:nvSpPr>
          <p:cNvPr id="778" name="Irradiation dama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Irradiation damages</a:t>
            </a:r>
          </a:p>
        </p:txBody>
      </p:sp>
      <p:sp>
        <p:nvSpPr>
          <p:cNvPr id="779" name="near GB"/>
          <p:cNvSpPr txBox="1"/>
          <p:nvPr/>
        </p:nvSpPr>
        <p:spPr>
          <a:xfrm>
            <a:off x="1206500" y="2324100"/>
            <a:ext cx="21971000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spcBef>
                <a:spcPts val="0"/>
              </a:spcBef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near GB</a:t>
            </a:r>
          </a:p>
        </p:txBody>
      </p:sp>
      <p:sp>
        <p:nvSpPr>
          <p:cNvPr id="780" name="~ 1 dpa w/ 2.8 MeV Au4+"/>
          <p:cNvSpPr txBox="1"/>
          <p:nvPr/>
        </p:nvSpPr>
        <p:spPr>
          <a:xfrm>
            <a:off x="12647540" y="2672192"/>
            <a:ext cx="5450285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~ 1 dpa w/ 2.8 MeV Au</a:t>
            </a:r>
            <a:r>
              <a:rPr baseline="12500"/>
              <a:t>4+</a:t>
            </a:r>
          </a:p>
        </p:txBody>
      </p:sp>
      <p:pic>
        <p:nvPicPr>
          <p:cNvPr id="7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6791" y="3452868"/>
            <a:ext cx="12576015" cy="9327432"/>
          </a:xfrm>
          <a:prstGeom prst="rect">
            <a:avLst/>
          </a:prstGeom>
          <a:ln w="12700">
            <a:miter lim="400000"/>
          </a:ln>
        </p:spPr>
      </p:pic>
      <p:sp>
        <p:nvSpPr>
          <p:cNvPr id="782" name="C. M. Barr et al. | Sci. Adv. 8, eabn0900 (2022)"/>
          <p:cNvSpPr txBox="1"/>
          <p:nvPr/>
        </p:nvSpPr>
        <p:spPr>
          <a:xfrm>
            <a:off x="15792822" y="12972885"/>
            <a:ext cx="8441437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3000">
                <a:solidFill>
                  <a:schemeClr val="accent3">
                    <a:hueOff val="49437"/>
                    <a:lumOff val="-29144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C. M. Barr et al. | Sci. Adv. </a:t>
            </a:r>
            <a:r>
              <a:rPr b="1"/>
              <a:t>8</a:t>
            </a:r>
            <a:r>
              <a:t>, eabn0900 (2022)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Moving Vs Flattening?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Moving Vs Flattening?</a:t>
            </a:r>
          </a:p>
        </p:txBody>
      </p:sp>
      <p:sp>
        <p:nvSpPr>
          <p:cNvPr id="785" name="End of evolution scenario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End of evolution scenario?</a:t>
            </a:r>
          </a:p>
        </p:txBody>
      </p:sp>
      <p:sp>
        <p:nvSpPr>
          <p:cNvPr id="786" name="Line"/>
          <p:cNvSpPr/>
          <p:nvPr/>
        </p:nvSpPr>
        <p:spPr>
          <a:xfrm flipV="1">
            <a:off x="4566446" y="3487168"/>
            <a:ext cx="1" cy="1689101"/>
          </a:xfrm>
          <a:prstGeom prst="line">
            <a:avLst/>
          </a:prstGeom>
          <a:ln w="50800">
            <a:solidFill>
              <a:schemeClr val="accent1">
                <a:satOff val="-9155"/>
                <a:lumOff val="-3267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87" name="Line"/>
          <p:cNvSpPr/>
          <p:nvPr/>
        </p:nvSpPr>
        <p:spPr>
          <a:xfrm flipV="1">
            <a:off x="3116757" y="5994844"/>
            <a:ext cx="1" cy="1689101"/>
          </a:xfrm>
          <a:prstGeom prst="line">
            <a:avLst/>
          </a:prstGeom>
          <a:ln w="50800">
            <a:solidFill>
              <a:schemeClr val="accent1">
                <a:satOff val="-9155"/>
                <a:lumOff val="-3267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88" name="Line"/>
          <p:cNvSpPr/>
          <p:nvPr/>
        </p:nvSpPr>
        <p:spPr>
          <a:xfrm flipV="1">
            <a:off x="4566446" y="8519404"/>
            <a:ext cx="1" cy="1689101"/>
          </a:xfrm>
          <a:prstGeom prst="line">
            <a:avLst/>
          </a:prstGeom>
          <a:ln w="50800">
            <a:solidFill>
              <a:schemeClr val="accent1">
                <a:satOff val="-9155"/>
                <a:lumOff val="-3267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89" name="Line"/>
          <p:cNvSpPr/>
          <p:nvPr/>
        </p:nvSpPr>
        <p:spPr>
          <a:xfrm flipV="1">
            <a:off x="3116757" y="11031264"/>
            <a:ext cx="1" cy="1689101"/>
          </a:xfrm>
          <a:prstGeom prst="line">
            <a:avLst/>
          </a:prstGeom>
          <a:ln w="50800">
            <a:solidFill>
              <a:schemeClr val="accent1">
                <a:satOff val="-9155"/>
                <a:lumOff val="-3267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90" name="Line"/>
          <p:cNvSpPr/>
          <p:nvPr/>
        </p:nvSpPr>
        <p:spPr>
          <a:xfrm flipH="1">
            <a:off x="3090372" y="5161189"/>
            <a:ext cx="1462805" cy="844551"/>
          </a:xfrm>
          <a:prstGeom prst="line">
            <a:avLst/>
          </a:prstGeom>
          <a:ln w="50800">
            <a:solidFill>
              <a:schemeClr val="accent1">
                <a:satOff val="-9155"/>
                <a:lumOff val="-3267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91" name="Line"/>
          <p:cNvSpPr/>
          <p:nvPr/>
        </p:nvSpPr>
        <p:spPr>
          <a:xfrm flipH="1">
            <a:off x="3090372" y="10193425"/>
            <a:ext cx="1462805" cy="844551"/>
          </a:xfrm>
          <a:prstGeom prst="line">
            <a:avLst/>
          </a:prstGeom>
          <a:ln w="50800">
            <a:solidFill>
              <a:schemeClr val="accent1">
                <a:satOff val="-9155"/>
                <a:lumOff val="-3267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92" name="Line"/>
          <p:cNvSpPr/>
          <p:nvPr/>
        </p:nvSpPr>
        <p:spPr>
          <a:xfrm>
            <a:off x="3103072" y="7690007"/>
            <a:ext cx="1462805" cy="844551"/>
          </a:xfrm>
          <a:prstGeom prst="line">
            <a:avLst/>
          </a:prstGeom>
          <a:ln w="50800">
            <a:solidFill>
              <a:schemeClr val="accent1">
                <a:satOff val="-9155"/>
                <a:lumOff val="-3267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93" name="Line"/>
          <p:cNvSpPr/>
          <p:nvPr/>
        </p:nvSpPr>
        <p:spPr>
          <a:xfrm>
            <a:off x="3103072" y="12722243"/>
            <a:ext cx="1462805" cy="844551"/>
          </a:xfrm>
          <a:prstGeom prst="line">
            <a:avLst/>
          </a:prstGeom>
          <a:ln w="50800">
            <a:solidFill>
              <a:schemeClr val="accent1">
                <a:satOff val="-9155"/>
                <a:lumOff val="-3267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94" name="Kinetically limited"/>
          <p:cNvSpPr txBox="1"/>
          <p:nvPr/>
        </p:nvSpPr>
        <p:spPr>
          <a:xfrm>
            <a:off x="287179" y="3516644"/>
            <a:ext cx="414782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Kinetically limited</a:t>
            </a:r>
          </a:p>
        </p:txBody>
      </p:sp>
      <p:grpSp>
        <p:nvGrpSpPr>
          <p:cNvPr id="803" name="Group"/>
          <p:cNvGrpSpPr/>
          <p:nvPr/>
        </p:nvGrpSpPr>
        <p:grpSpPr>
          <a:xfrm flipH="1">
            <a:off x="20749593" y="3448290"/>
            <a:ext cx="1476076" cy="10079627"/>
            <a:chOff x="0" y="0"/>
            <a:chExt cx="1476074" cy="10079625"/>
          </a:xfrm>
        </p:grpSpPr>
        <p:sp>
          <p:nvSpPr>
            <p:cNvPr id="795" name="Line"/>
            <p:cNvSpPr/>
            <p:nvPr/>
          </p:nvSpPr>
          <p:spPr>
            <a:xfrm flipV="1">
              <a:off x="1476074" y="-1"/>
              <a:ext cx="1" cy="1689101"/>
            </a:xfrm>
            <a:prstGeom prst="line">
              <a:avLst/>
            </a:prstGeom>
            <a:noFill/>
            <a:ln w="508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6" name="Line"/>
            <p:cNvSpPr/>
            <p:nvPr/>
          </p:nvSpPr>
          <p:spPr>
            <a:xfrm flipV="1">
              <a:off x="26385" y="2507676"/>
              <a:ext cx="1" cy="1689101"/>
            </a:xfrm>
            <a:prstGeom prst="line">
              <a:avLst/>
            </a:prstGeom>
            <a:noFill/>
            <a:ln w="508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7" name="Line"/>
            <p:cNvSpPr/>
            <p:nvPr/>
          </p:nvSpPr>
          <p:spPr>
            <a:xfrm flipV="1">
              <a:off x="1476074" y="5032236"/>
              <a:ext cx="1" cy="1689102"/>
            </a:xfrm>
            <a:prstGeom prst="line">
              <a:avLst/>
            </a:prstGeom>
            <a:noFill/>
            <a:ln w="508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8" name="Line"/>
            <p:cNvSpPr/>
            <p:nvPr/>
          </p:nvSpPr>
          <p:spPr>
            <a:xfrm flipV="1">
              <a:off x="26385" y="7544096"/>
              <a:ext cx="1" cy="1689101"/>
            </a:xfrm>
            <a:prstGeom prst="line">
              <a:avLst/>
            </a:prstGeom>
            <a:noFill/>
            <a:ln w="508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9" name="Line"/>
            <p:cNvSpPr/>
            <p:nvPr/>
          </p:nvSpPr>
          <p:spPr>
            <a:xfrm flipH="1">
              <a:off x="-1" y="1674020"/>
              <a:ext cx="1462805" cy="844551"/>
            </a:xfrm>
            <a:prstGeom prst="line">
              <a:avLst/>
            </a:prstGeom>
            <a:noFill/>
            <a:ln w="508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00" name="Line"/>
            <p:cNvSpPr/>
            <p:nvPr/>
          </p:nvSpPr>
          <p:spPr>
            <a:xfrm flipH="1">
              <a:off x="-1" y="6706258"/>
              <a:ext cx="1462805" cy="844551"/>
            </a:xfrm>
            <a:prstGeom prst="line">
              <a:avLst/>
            </a:prstGeom>
            <a:noFill/>
            <a:ln w="508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01" name="Line"/>
            <p:cNvSpPr/>
            <p:nvPr/>
          </p:nvSpPr>
          <p:spPr>
            <a:xfrm>
              <a:off x="12699" y="4202839"/>
              <a:ext cx="1462805" cy="844551"/>
            </a:xfrm>
            <a:prstGeom prst="line">
              <a:avLst/>
            </a:prstGeom>
            <a:noFill/>
            <a:ln w="508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02" name="Line"/>
            <p:cNvSpPr/>
            <p:nvPr/>
          </p:nvSpPr>
          <p:spPr>
            <a:xfrm>
              <a:off x="12699" y="9235075"/>
              <a:ext cx="1462805" cy="844551"/>
            </a:xfrm>
            <a:prstGeom prst="line">
              <a:avLst/>
            </a:prstGeom>
            <a:noFill/>
            <a:ln w="508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812" name="Group"/>
          <p:cNvGrpSpPr/>
          <p:nvPr/>
        </p:nvGrpSpPr>
        <p:grpSpPr>
          <a:xfrm>
            <a:off x="10512786" y="3469506"/>
            <a:ext cx="757373" cy="10080325"/>
            <a:chOff x="0" y="0"/>
            <a:chExt cx="757371" cy="10080323"/>
          </a:xfrm>
        </p:grpSpPr>
        <p:sp>
          <p:nvSpPr>
            <p:cNvPr id="804" name="Line"/>
            <p:cNvSpPr/>
            <p:nvPr/>
          </p:nvSpPr>
          <p:spPr>
            <a:xfrm flipV="1">
              <a:off x="744671" y="-1"/>
              <a:ext cx="1" cy="1689101"/>
            </a:xfrm>
            <a:prstGeom prst="line">
              <a:avLst/>
            </a:prstGeom>
            <a:noFill/>
            <a:ln w="508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05" name="Line"/>
            <p:cNvSpPr/>
            <p:nvPr/>
          </p:nvSpPr>
          <p:spPr>
            <a:xfrm flipV="1">
              <a:off x="-1" y="2053955"/>
              <a:ext cx="2" cy="2691329"/>
            </a:xfrm>
            <a:prstGeom prst="line">
              <a:avLst/>
            </a:prstGeom>
            <a:noFill/>
            <a:ln w="508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06" name="Line"/>
            <p:cNvSpPr/>
            <p:nvPr/>
          </p:nvSpPr>
          <p:spPr>
            <a:xfrm flipV="1">
              <a:off x="744671" y="5032236"/>
              <a:ext cx="1" cy="1689101"/>
            </a:xfrm>
            <a:prstGeom prst="line">
              <a:avLst/>
            </a:prstGeom>
            <a:noFill/>
            <a:ln w="508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07" name="Line"/>
            <p:cNvSpPr/>
            <p:nvPr/>
          </p:nvSpPr>
          <p:spPr>
            <a:xfrm flipH="1">
              <a:off x="11385" y="1671197"/>
              <a:ext cx="718401" cy="414769"/>
            </a:xfrm>
            <a:prstGeom prst="line">
              <a:avLst/>
            </a:prstGeom>
            <a:noFill/>
            <a:ln w="508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08" name="Line"/>
            <p:cNvSpPr/>
            <p:nvPr/>
          </p:nvSpPr>
          <p:spPr>
            <a:xfrm flipH="1">
              <a:off x="38971" y="6687117"/>
              <a:ext cx="718401" cy="414769"/>
            </a:xfrm>
            <a:prstGeom prst="line">
              <a:avLst/>
            </a:prstGeom>
            <a:noFill/>
            <a:ln w="508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09" name="Line"/>
            <p:cNvSpPr/>
            <p:nvPr/>
          </p:nvSpPr>
          <p:spPr>
            <a:xfrm>
              <a:off x="24085" y="9665555"/>
              <a:ext cx="718401" cy="414769"/>
            </a:xfrm>
            <a:prstGeom prst="line">
              <a:avLst/>
            </a:prstGeom>
            <a:noFill/>
            <a:ln w="508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10" name="Line"/>
            <p:cNvSpPr/>
            <p:nvPr/>
          </p:nvSpPr>
          <p:spPr>
            <a:xfrm>
              <a:off x="26271" y="4727491"/>
              <a:ext cx="718401" cy="414769"/>
            </a:xfrm>
            <a:prstGeom prst="line">
              <a:avLst/>
            </a:prstGeom>
            <a:noFill/>
            <a:ln w="508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11" name="Line"/>
            <p:cNvSpPr/>
            <p:nvPr/>
          </p:nvSpPr>
          <p:spPr>
            <a:xfrm flipV="1">
              <a:off x="-1" y="7042982"/>
              <a:ext cx="2" cy="2691328"/>
            </a:xfrm>
            <a:prstGeom prst="line">
              <a:avLst/>
            </a:prstGeom>
            <a:noFill/>
            <a:ln w="5080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13" name="Line"/>
          <p:cNvSpPr/>
          <p:nvPr/>
        </p:nvSpPr>
        <p:spPr>
          <a:xfrm flipV="1">
            <a:off x="16016225" y="3487168"/>
            <a:ext cx="1" cy="10079626"/>
          </a:xfrm>
          <a:prstGeom prst="line">
            <a:avLst/>
          </a:prstGeom>
          <a:ln w="50800">
            <a:solidFill>
              <a:schemeClr val="accent1">
                <a:satOff val="-9155"/>
                <a:lumOff val="-3267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14" name="Energetics driven…"/>
          <p:cNvSpPr txBox="1"/>
          <p:nvPr/>
        </p:nvSpPr>
        <p:spPr>
          <a:xfrm>
            <a:off x="7025584" y="3501482"/>
            <a:ext cx="4098545" cy="203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Energetics driven</a:t>
            </a:r>
          </a:p>
          <a:p>
            <a:r>
              <a:t>(annealing?)</a:t>
            </a:r>
          </a:p>
        </p:txBody>
      </p:sp>
      <p:sp>
        <p:nvSpPr>
          <p:cNvPr id="815" name="End of evolution"/>
          <p:cNvSpPr txBox="1"/>
          <p:nvPr/>
        </p:nvSpPr>
        <p:spPr>
          <a:xfrm>
            <a:off x="12117136" y="3516644"/>
            <a:ext cx="3849117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End of evolution</a:t>
            </a:r>
          </a:p>
        </p:txBody>
      </p:sp>
      <p:sp>
        <p:nvSpPr>
          <p:cNvPr id="816" name="Against energetics"/>
          <p:cNvSpPr txBox="1"/>
          <p:nvPr/>
        </p:nvSpPr>
        <p:spPr>
          <a:xfrm>
            <a:off x="17761545" y="3610358"/>
            <a:ext cx="2898925" cy="1442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Against energetics</a:t>
            </a:r>
          </a:p>
        </p:txBody>
      </p:sp>
      <p:sp>
        <p:nvSpPr>
          <p:cNvPr id="817" name="Arrow"/>
          <p:cNvSpPr/>
          <p:nvPr/>
        </p:nvSpPr>
        <p:spPr>
          <a:xfrm>
            <a:off x="6183289" y="7853103"/>
            <a:ext cx="1904353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satOff val="-9155"/>
              <a:lumOff val="-3267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8" name="Arrow"/>
          <p:cNvSpPr/>
          <p:nvPr/>
        </p:nvSpPr>
        <p:spPr>
          <a:xfrm>
            <a:off x="12897997" y="7853103"/>
            <a:ext cx="1904353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satOff val="-9155"/>
              <a:lumOff val="-3267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9" name="Arrow"/>
          <p:cNvSpPr/>
          <p:nvPr/>
        </p:nvSpPr>
        <p:spPr>
          <a:xfrm>
            <a:off x="17417701" y="9140598"/>
            <a:ext cx="1904353" cy="495968"/>
          </a:xfrm>
          <a:prstGeom prst="rightArrow">
            <a:avLst>
              <a:gd name="adj1" fmla="val 32000"/>
              <a:gd name="adj2" fmla="val 163882"/>
            </a:avLst>
          </a:prstGeom>
          <a:solidFill>
            <a:schemeClr val="accent1">
              <a:satOff val="-9155"/>
              <a:lumOff val="-3267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0" name="Arrow"/>
          <p:cNvSpPr/>
          <p:nvPr/>
        </p:nvSpPr>
        <p:spPr>
          <a:xfrm>
            <a:off x="17204368" y="7766832"/>
            <a:ext cx="1904353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19" y="14256"/>
                </a:moveTo>
                <a:lnTo>
                  <a:pt x="9219" y="21600"/>
                </a:lnTo>
                <a:lnTo>
                  <a:pt x="0" y="10800"/>
                </a:lnTo>
                <a:lnTo>
                  <a:pt x="9219" y="0"/>
                </a:lnTo>
                <a:lnTo>
                  <a:pt x="9219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chemeClr val="accent1">
              <a:satOff val="-9155"/>
              <a:lumOff val="-3267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Is GB transparent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 GB </a:t>
            </a:r>
            <a:r>
              <a:rPr>
                <a:solidFill>
                  <a:srgbClr val="000000"/>
                </a:solidFill>
              </a:rPr>
              <a:t>transparent</a:t>
            </a:r>
            <a:r>
              <a:t> </a:t>
            </a:r>
          </a:p>
          <a:p>
            <a:r>
              <a:t>to neutron irradiation?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depend on grain uniformity (let alone H-P)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depend on grain uniformity (let alone H-P)</a:t>
            </a:r>
          </a:p>
        </p:txBody>
      </p:sp>
      <p:sp>
        <p:nvSpPr>
          <p:cNvPr id="184" name="Mechanical proper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Mechanical properties</a:t>
            </a:r>
          </a:p>
        </p:txBody>
      </p:sp>
      <p:pic>
        <p:nvPicPr>
          <p:cNvPr id="185" name="1-s2.0-S0263436816300762-fx1_lrg.jpeg" descr="1-s2.0-S0263436816300762-fx1_lr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19" y="3698815"/>
            <a:ext cx="23977365" cy="10011285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Y. J. Lee et al. | Int. J of Refractory Metals and Hard Materials 60, 99 (2016)"/>
          <p:cNvSpPr txBox="1"/>
          <p:nvPr/>
        </p:nvSpPr>
        <p:spPr>
          <a:xfrm>
            <a:off x="10868990" y="13134765"/>
            <a:ext cx="13288900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8">
              <a:spcBef>
                <a:spcPts val="0"/>
              </a:spcBef>
              <a:defRPr sz="3000">
                <a:solidFill>
                  <a:schemeClr val="accent3">
                    <a:hueOff val="49437"/>
                    <a:lumOff val="-29144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Y. J. Lee et al. | Int. J of Refractory Metals and Hard Materials 60, 99 (2016) </a:t>
            </a:r>
          </a:p>
        </p:txBody>
      </p:sp>
      <p:sp>
        <p:nvSpPr>
          <p:cNvPr id="187" name="Sprayed W"/>
          <p:cNvSpPr txBox="1"/>
          <p:nvPr/>
        </p:nvSpPr>
        <p:spPr>
          <a:xfrm>
            <a:off x="21048160" y="3276889"/>
            <a:ext cx="2680717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spcBef>
                <a:spcPts val="0"/>
              </a:spcBef>
              <a:defRPr>
                <a:solidFill>
                  <a:srgbClr val="FF2F92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Sprayed W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Image" descr="Image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3991" y="1010500"/>
            <a:ext cx="4918696" cy="4270330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Likely… as far as GB degradation goes"/>
          <p:cNvSpPr txBox="1"/>
          <p:nvPr/>
        </p:nvSpPr>
        <p:spPr>
          <a:xfrm>
            <a:off x="6658610" y="2672613"/>
            <a:ext cx="11066781" cy="946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</a:defRPr>
            </a:lvl1pPr>
          </a:lstStyle>
          <a:p>
            <a:r>
              <a:t>Likely… as far as GB degradation goes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73C74A-14BE-E859-CC36-1E6E7717C599}"/>
              </a:ext>
            </a:extLst>
          </p:cNvPr>
          <p:cNvGrpSpPr/>
          <p:nvPr/>
        </p:nvGrpSpPr>
        <p:grpSpPr>
          <a:xfrm>
            <a:off x="755058" y="5353437"/>
            <a:ext cx="17790117" cy="3957811"/>
            <a:chOff x="755058" y="5353437"/>
            <a:chExt cx="17790117" cy="3957811"/>
          </a:xfrm>
        </p:grpSpPr>
        <p:pic>
          <p:nvPicPr>
            <p:cNvPr id="825" name="Image" descr="Image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55058" y="5353437"/>
              <a:ext cx="4918681" cy="395781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28" name="GB is a defect sink, and the source of other defects"/>
            <p:cNvSpPr txBox="1"/>
            <p:nvPr/>
          </p:nvSpPr>
          <p:spPr>
            <a:xfrm>
              <a:off x="6658610" y="6511604"/>
              <a:ext cx="11886565" cy="16414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000">
                  <a:solidFill>
                    <a:srgbClr val="000000"/>
                  </a:solidFill>
                </a:defRPr>
              </a:lvl1pPr>
            </a:lstStyle>
            <a:p>
              <a:r>
                <a:rPr dirty="0"/>
                <a:t>GB is a defect sink, </a:t>
              </a:r>
              <a:r>
                <a:rPr lang="en-US" dirty="0"/>
                <a:t>which in turn make it </a:t>
              </a:r>
              <a:r>
                <a:rPr dirty="0"/>
                <a:t>the source of other defects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245A9F1-CDFB-043B-C8AE-69BE942D47C8}"/>
              </a:ext>
            </a:extLst>
          </p:cNvPr>
          <p:cNvGrpSpPr/>
          <p:nvPr/>
        </p:nvGrpSpPr>
        <p:grpSpPr>
          <a:xfrm>
            <a:off x="739778" y="9383637"/>
            <a:ext cx="22431245" cy="3831139"/>
            <a:chOff x="739778" y="9383637"/>
            <a:chExt cx="22431245" cy="3831139"/>
          </a:xfrm>
        </p:grpSpPr>
        <p:pic>
          <p:nvPicPr>
            <p:cNvPr id="826" name="Image" descr="Image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9778" y="9383637"/>
              <a:ext cx="4949579" cy="383113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29" name="It will be interesting to see how GBs do…"/>
            <p:cNvSpPr txBox="1"/>
            <p:nvPr/>
          </p:nvSpPr>
          <p:spPr>
            <a:xfrm>
              <a:off x="6793848" y="10102179"/>
              <a:ext cx="16377175" cy="23939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>
                <a:defRPr sz="5000">
                  <a:solidFill>
                    <a:srgbClr val="000000"/>
                  </a:solidFill>
                </a:defRPr>
              </a:pPr>
              <a:r>
                <a:rPr dirty="0"/>
                <a:t>It will be interesting to see how GBs do </a:t>
              </a:r>
            </a:p>
            <a:p>
              <a:pPr>
                <a:defRPr sz="5000">
                  <a:solidFill>
                    <a:srgbClr val="000000"/>
                  </a:solidFill>
                </a:defRPr>
              </a:pPr>
              <a:r>
                <a:rPr dirty="0"/>
                <a:t>in the presence of transmutation and hydrogen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During irradi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During irradiation</a:t>
            </a:r>
          </a:p>
        </p:txBody>
      </p:sp>
      <p:sp>
        <p:nvSpPr>
          <p:cNvPr id="832" name="Remar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Remarks</a:t>
            </a:r>
          </a:p>
        </p:txBody>
      </p:sp>
      <p:sp>
        <p:nvSpPr>
          <p:cNvPr id="833" name="CNA seems promising for detections of various defects including GB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600"/>
            </a:pPr>
            <a:r>
              <a:t>CNA seems promising for detections of various defects including GBs</a:t>
            </a:r>
          </a:p>
          <a:p>
            <a:pPr lvl="1">
              <a:defRPr sz="4600" b="1">
                <a:latin typeface="Graphik"/>
                <a:ea typeface="Graphik"/>
                <a:cs typeface="Graphik"/>
                <a:sym typeface="Graphik"/>
              </a:defRPr>
            </a:pPr>
            <a:r>
              <a:t>Fine-tuning in progress</a:t>
            </a:r>
          </a:p>
          <a:p>
            <a:pPr>
              <a:defRPr sz="4600"/>
            </a:pPr>
            <a:r>
              <a:t>Irradiation may stabilize the microstructure?</a:t>
            </a:r>
          </a:p>
          <a:p>
            <a:pPr lvl="1">
              <a:defRPr sz="4600"/>
            </a:pPr>
            <a:r>
              <a:t>GBs may realign to reduce energy penalty</a:t>
            </a:r>
          </a:p>
          <a:p>
            <a:pPr lvl="1">
              <a:defRPr sz="4600"/>
            </a:pPr>
            <a:r>
              <a:t>GB energy reduction 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= grain growth?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888.movie2.mp4" descr="888.movie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36" y="2246236"/>
            <a:ext cx="14409518" cy="10807139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7" name="Future outloo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Future outlook</a:t>
            </a:r>
          </a:p>
        </p:txBody>
      </p:sp>
      <p:pic>
        <p:nvPicPr>
          <p:cNvPr id="83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0333" y="8898527"/>
            <a:ext cx="6760738" cy="4921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4978" y="106699"/>
            <a:ext cx="5871449" cy="8842544"/>
          </a:xfrm>
          <a:prstGeom prst="rect">
            <a:avLst/>
          </a:prstGeom>
          <a:ln w="12700">
            <a:miter lim="400000"/>
          </a:ln>
        </p:spPr>
      </p:pic>
      <p:sp>
        <p:nvSpPr>
          <p:cNvPr id="840" name="K. Heinola et al. | Phys. Rev. B 82, 094102 (2010)"/>
          <p:cNvSpPr txBox="1"/>
          <p:nvPr/>
        </p:nvSpPr>
        <p:spPr>
          <a:xfrm>
            <a:off x="8654581" y="13000632"/>
            <a:ext cx="8654797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500"/>
              </a:spcBef>
              <a:defRPr sz="3000">
                <a:solidFill>
                  <a:schemeClr val="accent3">
                    <a:hueOff val="49437"/>
                    <a:lumOff val="-29144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K. Heinola et al. | Phys. Rev. B 82, 094102 (2010)</a:t>
            </a:r>
          </a:p>
        </p:txBody>
      </p:sp>
      <p:sp>
        <p:nvSpPr>
          <p:cNvPr id="841" name="Y. Shin et al. | unpublished"/>
          <p:cNvSpPr txBox="1"/>
          <p:nvPr/>
        </p:nvSpPr>
        <p:spPr>
          <a:xfrm>
            <a:off x="203341" y="13000632"/>
            <a:ext cx="4806697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500"/>
              </a:spcBef>
              <a:defRPr sz="3000">
                <a:solidFill>
                  <a:schemeClr val="accent3">
                    <a:hueOff val="49437"/>
                    <a:lumOff val="-29144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Y. Shin et al. | unpublished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3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Thank you!"/>
          <p:cNvSpPr txBox="1">
            <a:spLocks noGrp="1"/>
          </p:cNvSpPr>
          <p:nvPr>
            <p:ph type="body" sz="half" idx="1"/>
          </p:nvPr>
        </p:nvSpPr>
        <p:spPr>
          <a:xfrm>
            <a:off x="1206500" y="1876425"/>
            <a:ext cx="21971000" cy="4089400"/>
          </a:xfrm>
          <a:prstGeom prst="rect">
            <a:avLst/>
          </a:prstGeom>
        </p:spPr>
        <p:txBody>
          <a:bodyPr/>
          <a:lstStyle/>
          <a:p>
            <a:r>
              <a:rPr dirty="0"/>
              <a:t>Thank you!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AAE378-8149-AC78-E5C7-62D7026C6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343775"/>
            <a:ext cx="24393123" cy="6372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D3C695-F240-12FB-1856-0AE644172EAC}"/>
              </a:ext>
            </a:extLst>
          </p:cNvPr>
          <p:cNvSpPr txBox="1"/>
          <p:nvPr/>
        </p:nvSpPr>
        <p:spPr>
          <a:xfrm>
            <a:off x="18054638" y="6504057"/>
            <a:ext cx="6329362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KR" dirty="0"/>
              <a:t>Suomenlinna, July 17, 2024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Dose Vs microstructur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Dose Vs microstructure</a:t>
            </a:r>
          </a:p>
        </p:txBody>
      </p:sp>
      <p:sp>
        <p:nvSpPr>
          <p:cNvPr id="846" name="Defect cou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Defect counts</a:t>
            </a:r>
          </a:p>
        </p:txBody>
      </p:sp>
      <p:pic>
        <p:nvPicPr>
          <p:cNvPr id="8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883" y="3218002"/>
            <a:ext cx="4445358" cy="4839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66" y="8067749"/>
            <a:ext cx="13010793" cy="4839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9" name="Image" descr="Image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51100" y="3637721"/>
            <a:ext cx="9184840" cy="86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850" name="Wigner-Seitz (W-S) analysis"/>
          <p:cNvSpPr txBox="1"/>
          <p:nvPr/>
        </p:nvSpPr>
        <p:spPr>
          <a:xfrm>
            <a:off x="15779639" y="2596100"/>
            <a:ext cx="652780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spcBef>
                <a:spcPts val="0"/>
              </a:spcBef>
              <a:defRPr>
                <a:solidFill>
                  <a:srgbClr val="FF2F92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Wigner-Seitz (W-S) analysis</a:t>
            </a:r>
          </a:p>
        </p:txBody>
      </p:sp>
      <p:sp>
        <p:nvSpPr>
          <p:cNvPr id="851" name="arc-spa"/>
          <p:cNvSpPr txBox="1"/>
          <p:nvPr/>
        </p:nvSpPr>
        <p:spPr>
          <a:xfrm>
            <a:off x="2138803" y="3742062"/>
            <a:ext cx="1867917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spcBef>
                <a:spcPts val="0"/>
              </a:spcBef>
              <a:defRPr>
                <a:solidFill>
                  <a:srgbClr val="FF2F92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arc-spa</a:t>
            </a:r>
          </a:p>
        </p:txBody>
      </p:sp>
      <p:sp>
        <p:nvSpPr>
          <p:cNvPr id="852" name="K. Nordlund et al. / Nature Comm (2018)9:1084"/>
          <p:cNvSpPr txBox="1"/>
          <p:nvPr/>
        </p:nvSpPr>
        <p:spPr>
          <a:xfrm>
            <a:off x="98202" y="13071722"/>
            <a:ext cx="8511541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chemeClr val="accent3">
                    <a:hueOff val="49437"/>
                    <a:lumOff val="-29144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K. Nordlund et al. / Nature Comm (2018)9:1084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Due to stress fiel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Due to stress field</a:t>
            </a:r>
          </a:p>
        </p:txBody>
      </p:sp>
      <p:sp>
        <p:nvSpPr>
          <p:cNvPr id="855" name="Residual defe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Residual defects</a:t>
            </a:r>
          </a:p>
        </p:txBody>
      </p:sp>
      <p:graphicFrame>
        <p:nvGraphicFramePr>
          <p:cNvPr id="856" name="2D Line Chart"/>
          <p:cNvGraphicFramePr/>
          <p:nvPr/>
        </p:nvGraphicFramePr>
        <p:xfrm>
          <a:off x="1624088" y="4120905"/>
          <a:ext cx="10011593" cy="8735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57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3449" y="-11456"/>
            <a:ext cx="9413385" cy="6922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58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3449" y="6789524"/>
            <a:ext cx="9413386" cy="6922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Due to temperature fiel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Due to temperature field</a:t>
            </a:r>
          </a:p>
        </p:txBody>
      </p:sp>
      <p:sp>
        <p:nvSpPr>
          <p:cNvPr id="861" name="Residual defe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Residual defects</a:t>
            </a:r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0363" y="3385928"/>
            <a:ext cx="12606151" cy="9001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2" y="4055460"/>
            <a:ext cx="11449416" cy="7980082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Mart ́ınez et al., J. Appl. Phys. 130, 215904 (2021)"/>
          <p:cNvSpPr txBox="1"/>
          <p:nvPr/>
        </p:nvSpPr>
        <p:spPr>
          <a:xfrm>
            <a:off x="74676" y="12782513"/>
            <a:ext cx="10999725" cy="77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Mart ́ınez et al., J. Appl. Phys. 130, 215904 (2021)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in bulk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in bulk</a:t>
            </a:r>
          </a:p>
        </p:txBody>
      </p:sp>
      <p:sp>
        <p:nvSpPr>
          <p:cNvPr id="867" name="Irradiation dama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Irradiation damages</a:t>
            </a:r>
          </a:p>
        </p:txBody>
      </p:sp>
      <p:pic>
        <p:nvPicPr>
          <p:cNvPr id="868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3072" y="4910358"/>
            <a:ext cx="7873707" cy="6718543"/>
          </a:xfrm>
          <a:prstGeom prst="rect">
            <a:avLst/>
          </a:prstGeom>
          <a:ln w="12700">
            <a:miter lim="400000"/>
          </a:ln>
        </p:spPr>
      </p:pic>
      <p:sp>
        <p:nvSpPr>
          <p:cNvPr id="869" name="Line"/>
          <p:cNvSpPr/>
          <p:nvPr/>
        </p:nvSpPr>
        <p:spPr>
          <a:xfrm flipV="1">
            <a:off x="5409626" y="6329080"/>
            <a:ext cx="2830379" cy="2202496"/>
          </a:xfrm>
          <a:prstGeom prst="line">
            <a:avLst/>
          </a:prstGeom>
          <a:ln w="63500">
            <a:solidFill>
              <a:srgbClr val="FFD479"/>
            </a:solidFill>
            <a:miter lim="400000"/>
            <a:tailEnd type="triangle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70" name="P downwind:…"/>
          <p:cNvSpPr txBox="1"/>
          <p:nvPr/>
        </p:nvSpPr>
        <p:spPr>
          <a:xfrm>
            <a:off x="7193055" y="4645901"/>
            <a:ext cx="6791961" cy="1438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"/>
              </a:lnSpc>
              <a:defRPr>
                <a:solidFill>
                  <a:srgbClr val="000000"/>
                </a:solidFill>
              </a:defRPr>
            </a:pPr>
            <a:r>
              <a:t>P downwind: </a:t>
            </a:r>
          </a:p>
          <a:p>
            <a:pPr>
              <a:lnSpc>
                <a:spcPct val="10000"/>
              </a:lnSpc>
              <a:defRPr>
                <a:solidFill>
                  <a:srgbClr val="000000"/>
                </a:solidFill>
              </a:defRPr>
            </a:pPr>
            <a:r>
              <a:t>SIA concentration increasing</a:t>
            </a:r>
          </a:p>
        </p:txBody>
      </p:sp>
      <p:pic>
        <p:nvPicPr>
          <p:cNvPr id="871" name="103.png" descr="10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5862" y="593991"/>
            <a:ext cx="9505620" cy="6031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303.png" descr="30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7985" y="7360839"/>
            <a:ext cx="9201373" cy="5803091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T downwind:…"/>
          <p:cNvSpPr txBox="1"/>
          <p:nvPr/>
        </p:nvSpPr>
        <p:spPr>
          <a:xfrm>
            <a:off x="6206306" y="11320833"/>
            <a:ext cx="6975857" cy="1438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"/>
              </a:lnSpc>
              <a:defRPr>
                <a:solidFill>
                  <a:srgbClr val="000000"/>
                </a:solidFill>
              </a:defRPr>
            </a:pPr>
            <a:r>
              <a:t>T downwind: </a:t>
            </a:r>
          </a:p>
          <a:p>
            <a:pPr>
              <a:lnSpc>
                <a:spcPct val="10000"/>
              </a:lnSpc>
              <a:defRPr>
                <a:solidFill>
                  <a:srgbClr val="000000"/>
                </a:solidFill>
              </a:defRPr>
            </a:pPr>
            <a:r>
              <a:t>SIA concentration decreasing</a:t>
            </a:r>
          </a:p>
        </p:txBody>
      </p:sp>
      <p:sp>
        <p:nvSpPr>
          <p:cNvPr id="874" name="Line"/>
          <p:cNvSpPr/>
          <p:nvPr/>
        </p:nvSpPr>
        <p:spPr>
          <a:xfrm>
            <a:off x="5418141" y="8469000"/>
            <a:ext cx="1747455" cy="2539107"/>
          </a:xfrm>
          <a:prstGeom prst="line">
            <a:avLst/>
          </a:prstGeom>
          <a:ln w="63500">
            <a:solidFill>
              <a:srgbClr val="FFD479"/>
            </a:solidFill>
            <a:miter lim="400000"/>
            <a:tailEnd type="triangle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75" name="PKA E = 20 keV @ 300K"/>
          <p:cNvSpPr txBox="1"/>
          <p:nvPr/>
        </p:nvSpPr>
        <p:spPr>
          <a:xfrm>
            <a:off x="16380745" y="-28479"/>
            <a:ext cx="549656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t>PKA E = 20 keV @ 300K</a:t>
            </a:r>
          </a:p>
        </p:txBody>
      </p:sp>
      <p:sp>
        <p:nvSpPr>
          <p:cNvPr id="876" name="Defects within 10 nm radius"/>
          <p:cNvSpPr txBox="1"/>
          <p:nvPr/>
        </p:nvSpPr>
        <p:spPr>
          <a:xfrm>
            <a:off x="15825663" y="6473189"/>
            <a:ext cx="6986017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"/>
              </a:lnSpc>
              <a:defRPr b="1">
                <a:solidFill>
                  <a:srgbClr val="FF2F92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Defects within 10 nm radius</a:t>
            </a:r>
          </a:p>
        </p:txBody>
      </p:sp>
      <p:sp>
        <p:nvSpPr>
          <p:cNvPr id="877" name="Y. Shin and B. Lee, unpublished"/>
          <p:cNvSpPr txBox="1"/>
          <p:nvPr/>
        </p:nvSpPr>
        <p:spPr>
          <a:xfrm>
            <a:off x="18648191" y="13076458"/>
            <a:ext cx="5674615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0"/>
              </a:spcBef>
              <a:defRPr sz="3000">
                <a:solidFill>
                  <a:schemeClr val="accent3">
                    <a:hueOff val="49437"/>
                    <a:lumOff val="-29144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Y. Shin and B. Lee, unpublished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Polyhedron Template Match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Polyhedron Template Matching</a:t>
            </a:r>
          </a:p>
        </p:txBody>
      </p:sp>
      <p:sp>
        <p:nvSpPr>
          <p:cNvPr id="880" name="CNA Vs. PT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CNA Vs. PTM</a:t>
            </a:r>
          </a:p>
        </p:txBody>
      </p:sp>
      <p:sp>
        <p:nvSpPr>
          <p:cNvPr id="881" name="TextBox 9"/>
          <p:cNvSpPr txBox="1"/>
          <p:nvPr/>
        </p:nvSpPr>
        <p:spPr>
          <a:xfrm>
            <a:off x="5582038" y="5390281"/>
            <a:ext cx="1325955" cy="699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0 ps</a:t>
            </a:r>
          </a:p>
        </p:txBody>
      </p:sp>
      <p:sp>
        <p:nvSpPr>
          <p:cNvPr id="882" name="TextBox 11"/>
          <p:cNvSpPr txBox="1"/>
          <p:nvPr/>
        </p:nvSpPr>
        <p:spPr>
          <a:xfrm>
            <a:off x="1408177" y="7206151"/>
            <a:ext cx="4128962" cy="699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defects = 65 798</a:t>
            </a:r>
          </a:p>
        </p:txBody>
      </p:sp>
      <p:sp>
        <p:nvSpPr>
          <p:cNvPr id="883" name="TextBox 26"/>
          <p:cNvSpPr txBox="1"/>
          <p:nvPr/>
        </p:nvSpPr>
        <p:spPr>
          <a:xfrm>
            <a:off x="8064155" y="6613470"/>
            <a:ext cx="1868040" cy="699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PTM </a:t>
            </a:r>
          </a:p>
        </p:txBody>
      </p:sp>
      <p:sp>
        <p:nvSpPr>
          <p:cNvPr id="884" name="TextBox 27"/>
          <p:cNvSpPr txBox="1"/>
          <p:nvPr/>
        </p:nvSpPr>
        <p:spPr>
          <a:xfrm>
            <a:off x="6625661" y="7221800"/>
            <a:ext cx="5184004" cy="699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defects = 58 615</a:t>
            </a:r>
          </a:p>
        </p:txBody>
      </p:sp>
      <p:sp>
        <p:nvSpPr>
          <p:cNvPr id="885" name="TextBox 29"/>
          <p:cNvSpPr txBox="1"/>
          <p:nvPr/>
        </p:nvSpPr>
        <p:spPr>
          <a:xfrm>
            <a:off x="2761430" y="6629120"/>
            <a:ext cx="1422456" cy="699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CNA</a:t>
            </a:r>
          </a:p>
        </p:txBody>
      </p:sp>
      <p:pic>
        <p:nvPicPr>
          <p:cNvPr id="886" name="Picture 5" descr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46" y="8503492"/>
            <a:ext cx="5505363" cy="4129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887" name="Picture 42" descr="Picture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494" y="8509849"/>
            <a:ext cx="5505362" cy="4129022"/>
          </a:xfrm>
          <a:prstGeom prst="rect">
            <a:avLst/>
          </a:prstGeom>
          <a:ln w="12700">
            <a:miter lim="400000"/>
          </a:ln>
        </p:spPr>
      </p:pic>
      <p:sp>
        <p:nvSpPr>
          <p:cNvPr id="888" name="TextBox 49"/>
          <p:cNvSpPr txBox="1"/>
          <p:nvPr/>
        </p:nvSpPr>
        <p:spPr>
          <a:xfrm>
            <a:off x="3608858" y="3695053"/>
            <a:ext cx="4128963" cy="8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2438337">
              <a:lnSpc>
                <a:spcPct val="150000"/>
              </a:lnSpc>
              <a:spcBef>
                <a:spcPts val="0"/>
              </a:spcBef>
              <a:defRPr sz="2000" b="1" i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100-111 / 1nm / 300keV</a:t>
            </a:r>
          </a:p>
          <a:p>
            <a:pPr defTabSz="2438337">
              <a:lnSpc>
                <a:spcPct val="150000"/>
              </a:lnSpc>
              <a:spcBef>
                <a:spcPts val="0"/>
              </a:spcBef>
              <a:defRPr sz="2000" b="1" i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 cascade region</a:t>
            </a:r>
          </a:p>
        </p:txBody>
      </p:sp>
      <p:sp>
        <p:nvSpPr>
          <p:cNvPr id="889" name="TextBox 50"/>
          <p:cNvSpPr txBox="1"/>
          <p:nvPr/>
        </p:nvSpPr>
        <p:spPr>
          <a:xfrm>
            <a:off x="1410057" y="3810310"/>
            <a:ext cx="1868040" cy="326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sz="1600" b="1" i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Selected sample:</a:t>
            </a:r>
          </a:p>
        </p:txBody>
      </p:sp>
      <p:pic>
        <p:nvPicPr>
          <p:cNvPr id="890" name="Picture 54" descr="Picture 5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9894" y="3467622"/>
            <a:ext cx="833575" cy="1787860"/>
          </a:xfrm>
          <a:prstGeom prst="rect">
            <a:avLst/>
          </a:prstGeom>
          <a:ln w="12700">
            <a:miter lim="400000"/>
          </a:ln>
        </p:spPr>
      </p:pic>
      <p:sp>
        <p:nvSpPr>
          <p:cNvPr id="891" name="TextBox 14"/>
          <p:cNvSpPr txBox="1"/>
          <p:nvPr/>
        </p:nvSpPr>
        <p:spPr>
          <a:xfrm>
            <a:off x="17717171" y="5390281"/>
            <a:ext cx="2321639" cy="699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36.13 ps</a:t>
            </a:r>
          </a:p>
        </p:txBody>
      </p:sp>
      <p:sp>
        <p:nvSpPr>
          <p:cNvPr id="892" name="TextBox 16"/>
          <p:cNvSpPr txBox="1"/>
          <p:nvPr/>
        </p:nvSpPr>
        <p:spPr>
          <a:xfrm>
            <a:off x="13749252" y="7282220"/>
            <a:ext cx="5069070" cy="699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defects = 70 170</a:t>
            </a:r>
          </a:p>
        </p:txBody>
      </p:sp>
      <p:sp>
        <p:nvSpPr>
          <p:cNvPr id="893" name="TextBox 23"/>
          <p:cNvSpPr txBox="1"/>
          <p:nvPr/>
        </p:nvSpPr>
        <p:spPr>
          <a:xfrm>
            <a:off x="19363528" y="7225694"/>
            <a:ext cx="4810381" cy="699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defects = 63 150</a:t>
            </a:r>
          </a:p>
        </p:txBody>
      </p:sp>
      <p:sp>
        <p:nvSpPr>
          <p:cNvPr id="894" name="TextBox 25"/>
          <p:cNvSpPr txBox="1"/>
          <p:nvPr/>
        </p:nvSpPr>
        <p:spPr>
          <a:xfrm>
            <a:off x="20757908" y="6672972"/>
            <a:ext cx="2321639" cy="699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PTM</a:t>
            </a:r>
          </a:p>
        </p:txBody>
      </p:sp>
      <p:sp>
        <p:nvSpPr>
          <p:cNvPr id="895" name="TextBox 32"/>
          <p:cNvSpPr txBox="1"/>
          <p:nvPr/>
        </p:nvSpPr>
        <p:spPr>
          <a:xfrm>
            <a:off x="15448567" y="6707125"/>
            <a:ext cx="1575652" cy="699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CNA</a:t>
            </a:r>
          </a:p>
        </p:txBody>
      </p:sp>
      <p:pic>
        <p:nvPicPr>
          <p:cNvPr id="896" name="Picture 40" descr="Picture 4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5058" y="8477581"/>
            <a:ext cx="5651737" cy="4238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7" name="Picture 48" descr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9798" y="8457954"/>
            <a:ext cx="5651738" cy="42388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ws left 1.jpg" descr="ws left 1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40651" y="703324"/>
            <a:ext cx="11443777" cy="7459034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fails even for a clean GB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fails even for a clean GB</a:t>
            </a:r>
          </a:p>
        </p:txBody>
      </p:sp>
      <p:sp>
        <p:nvSpPr>
          <p:cNvPr id="901" name="W-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W-S</a:t>
            </a:r>
          </a:p>
        </p:txBody>
      </p:sp>
      <p:pic>
        <p:nvPicPr>
          <p:cNvPr id="902" name="Picture 28" descr="Picture 2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16747" y="3612712"/>
            <a:ext cx="3023821" cy="8094527"/>
          </a:xfrm>
          <a:prstGeom prst="rect">
            <a:avLst/>
          </a:prstGeom>
          <a:ln w="12700">
            <a:miter lim="400000"/>
          </a:ln>
        </p:spPr>
      </p:pic>
      <p:sp>
        <p:nvSpPr>
          <p:cNvPr id="903" name="TextBox 49"/>
          <p:cNvSpPr txBox="1"/>
          <p:nvPr/>
        </p:nvSpPr>
        <p:spPr>
          <a:xfrm>
            <a:off x="788940" y="11992688"/>
            <a:ext cx="9279405" cy="1594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2438337">
              <a:lnSpc>
                <a:spcPct val="150000"/>
              </a:lnSpc>
              <a:spcBef>
                <a:spcPts val="0"/>
              </a:spcBef>
              <a:defRPr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100 nm x 100 nm x 300 nm</a:t>
            </a:r>
          </a:p>
          <a:p>
            <a:pPr defTabSz="2438337">
              <a:lnSpc>
                <a:spcPct val="150000"/>
              </a:lnSpc>
              <a:spcBef>
                <a:spcPts val="0"/>
              </a:spcBef>
              <a:defRPr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PKA Energy = 300 keV @ 1nm from GB</a:t>
            </a:r>
          </a:p>
        </p:txBody>
      </p:sp>
      <p:sp>
        <p:nvSpPr>
          <p:cNvPr id="904" name="&lt;100&gt;"/>
          <p:cNvSpPr txBox="1"/>
          <p:nvPr/>
        </p:nvSpPr>
        <p:spPr>
          <a:xfrm>
            <a:off x="2394581" y="5798683"/>
            <a:ext cx="1474725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&lt;100&gt;</a:t>
            </a:r>
          </a:p>
        </p:txBody>
      </p:sp>
      <p:sp>
        <p:nvSpPr>
          <p:cNvPr id="905" name="&lt;111&gt;"/>
          <p:cNvSpPr txBox="1"/>
          <p:nvPr/>
        </p:nvSpPr>
        <p:spPr>
          <a:xfrm>
            <a:off x="2546981" y="8895685"/>
            <a:ext cx="1169925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&lt;111&gt;</a:t>
            </a:r>
          </a:p>
        </p:txBody>
      </p:sp>
      <p:sp>
        <p:nvSpPr>
          <p:cNvPr id="906" name="TextBox 21"/>
          <p:cNvSpPr txBox="1"/>
          <p:nvPr/>
        </p:nvSpPr>
        <p:spPr>
          <a:xfrm>
            <a:off x="17309602" y="159256"/>
            <a:ext cx="2324000" cy="699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Vacancy</a:t>
            </a:r>
          </a:p>
        </p:txBody>
      </p:sp>
      <p:sp>
        <p:nvSpPr>
          <p:cNvPr id="907" name="TextBox 22"/>
          <p:cNvSpPr txBox="1"/>
          <p:nvPr/>
        </p:nvSpPr>
        <p:spPr>
          <a:xfrm>
            <a:off x="20472144" y="161810"/>
            <a:ext cx="3023791" cy="699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Interstitial</a:t>
            </a:r>
          </a:p>
        </p:txBody>
      </p:sp>
      <p:sp>
        <p:nvSpPr>
          <p:cNvPr id="908" name="Line"/>
          <p:cNvSpPr/>
          <p:nvPr/>
        </p:nvSpPr>
        <p:spPr>
          <a:xfrm>
            <a:off x="3972658" y="7236371"/>
            <a:ext cx="2732943" cy="1"/>
          </a:xfrm>
          <a:prstGeom prst="line">
            <a:avLst/>
          </a:prstGeom>
          <a:ln w="63500">
            <a:solidFill>
              <a:srgbClr val="FF2F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09" name="Line"/>
          <p:cNvSpPr/>
          <p:nvPr/>
        </p:nvSpPr>
        <p:spPr>
          <a:xfrm>
            <a:off x="3972658" y="8430208"/>
            <a:ext cx="2734169" cy="1"/>
          </a:xfrm>
          <a:prstGeom prst="line">
            <a:avLst/>
          </a:prstGeom>
          <a:ln w="63500">
            <a:solidFill>
              <a:srgbClr val="FF2F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10" name="Due to rotation and/or distortion of lattice around cascade residuals"/>
          <p:cNvSpPr txBox="1"/>
          <p:nvPr/>
        </p:nvSpPr>
        <p:spPr>
          <a:xfrm>
            <a:off x="13298676" y="12068380"/>
            <a:ext cx="9777131" cy="1442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2F92"/>
                </a:solidFill>
              </a:defRPr>
            </a:lvl1pPr>
          </a:lstStyle>
          <a:p>
            <a:r>
              <a:t>Due to rotation and/or distortion of lattice around cascade residuals</a:t>
            </a:r>
          </a:p>
        </p:txBody>
      </p:sp>
      <p:sp>
        <p:nvSpPr>
          <p:cNvPr id="911" name="Rectangle"/>
          <p:cNvSpPr/>
          <p:nvPr/>
        </p:nvSpPr>
        <p:spPr>
          <a:xfrm>
            <a:off x="18216977" y="4369280"/>
            <a:ext cx="3083515" cy="253229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12" name="Rectangle 18"/>
          <p:cNvSpPr/>
          <p:nvPr/>
        </p:nvSpPr>
        <p:spPr>
          <a:xfrm>
            <a:off x="20060451" y="340228"/>
            <a:ext cx="326572" cy="337062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3" name="Rectangle 19"/>
          <p:cNvSpPr/>
          <p:nvPr/>
        </p:nvSpPr>
        <p:spPr>
          <a:xfrm>
            <a:off x="16862955" y="364354"/>
            <a:ext cx="326572" cy="298581"/>
          </a:xfrm>
          <a:prstGeom prst="rect">
            <a:avLst/>
          </a:prstGeom>
          <a:solidFill>
            <a:srgbClr val="00FD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14" name="ws left 1.jpg" descr="ws left 1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22156" y="5853624"/>
            <a:ext cx="7473204" cy="609153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915" name="Rectangle"/>
          <p:cNvSpPr/>
          <p:nvPr/>
        </p:nvSpPr>
        <p:spPr>
          <a:xfrm>
            <a:off x="12111721" y="1178729"/>
            <a:ext cx="1567012" cy="487439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16" name="ws left 1.jpg" descr="ws left 1.jp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86933" y="81539"/>
            <a:ext cx="3431175" cy="1174757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1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0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1" animBg="1" advAuto="0"/>
      <p:bldP spid="915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" descr="Image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27736" y="1134685"/>
            <a:ext cx="10733823" cy="11606739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of n-irradiated material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of n-irradiated materials</a:t>
            </a:r>
          </a:p>
        </p:txBody>
      </p:sp>
      <p:sp>
        <p:nvSpPr>
          <p:cNvPr id="191" name="Mechanical proper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Mechanical properties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8" y="3325726"/>
            <a:ext cx="11836429" cy="9862838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X. Hu et al. | JNM 480 235 (2016)"/>
          <p:cNvSpPr txBox="1"/>
          <p:nvPr/>
        </p:nvSpPr>
        <p:spPr>
          <a:xfrm>
            <a:off x="208337" y="13071722"/>
            <a:ext cx="6027040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3">
                    <a:hueOff val="49437"/>
                    <a:lumOff val="-29144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X. Hu et al. | JNM 480 235 (2016) </a:t>
            </a:r>
          </a:p>
        </p:txBody>
      </p:sp>
      <p:sp>
        <p:nvSpPr>
          <p:cNvPr id="194" name="J. Marian et al. | Nucl. Fusion 57, 092008 (2017)"/>
          <p:cNvSpPr txBox="1"/>
          <p:nvPr/>
        </p:nvSpPr>
        <p:spPr>
          <a:xfrm>
            <a:off x="15769186" y="13071722"/>
            <a:ext cx="8521066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3">
                    <a:hueOff val="49437"/>
                    <a:lumOff val="-29144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J. Marian et al. | Nucl. Fusion 57, 092008 (2017)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1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8" name="front-L.jpg" descr="front-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1834" y="7356459"/>
            <a:ext cx="7595799" cy="5696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front-I.jpg" descr="front-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9670" y="734050"/>
            <a:ext cx="7847963" cy="5885972"/>
          </a:xfrm>
          <a:prstGeom prst="rect">
            <a:avLst/>
          </a:prstGeom>
          <a:ln w="12700">
            <a:miter lim="400000"/>
          </a:ln>
        </p:spPr>
      </p:pic>
      <p:sp>
        <p:nvSpPr>
          <p:cNvPr id="920" name="from GB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from GB</a:t>
            </a:r>
          </a:p>
        </p:txBody>
      </p:sp>
      <p:sp>
        <p:nvSpPr>
          <p:cNvPr id="921" name="Crystal growt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Crystal growth</a:t>
            </a:r>
          </a:p>
        </p:txBody>
      </p:sp>
      <p:sp>
        <p:nvSpPr>
          <p:cNvPr id="922" name="TextBox 9"/>
          <p:cNvSpPr txBox="1"/>
          <p:nvPr/>
        </p:nvSpPr>
        <p:spPr>
          <a:xfrm>
            <a:off x="14258560" y="592228"/>
            <a:ext cx="1474725" cy="699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0 ps</a:t>
            </a:r>
          </a:p>
        </p:txBody>
      </p:sp>
      <p:sp>
        <p:nvSpPr>
          <p:cNvPr id="923" name="TextBox 11"/>
          <p:cNvSpPr txBox="1"/>
          <p:nvPr/>
        </p:nvSpPr>
        <p:spPr>
          <a:xfrm>
            <a:off x="17833957" y="361795"/>
            <a:ext cx="4928802" cy="1625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Non-BCC : 65,798</a:t>
            </a:r>
          </a:p>
          <a:p>
            <a: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BCC : 0</a:t>
            </a:r>
          </a:p>
        </p:txBody>
      </p:sp>
      <p:sp>
        <p:nvSpPr>
          <p:cNvPr id="924" name="TextBox 49"/>
          <p:cNvSpPr txBox="1"/>
          <p:nvPr/>
        </p:nvSpPr>
        <p:spPr>
          <a:xfrm>
            <a:off x="1333966" y="10831545"/>
            <a:ext cx="9279405" cy="250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2438337">
              <a:lnSpc>
                <a:spcPct val="150000"/>
              </a:lnSpc>
              <a:spcBef>
                <a:spcPts val="0"/>
              </a:spcBef>
              <a:defRPr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bcc &lt;100&gt;/&lt;111&gt; </a:t>
            </a:r>
          </a:p>
          <a:p>
            <a:pPr defTabSz="2438337">
              <a:lnSpc>
                <a:spcPct val="150000"/>
              </a:lnSpc>
              <a:spcBef>
                <a:spcPts val="0"/>
              </a:spcBef>
              <a:defRPr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100 nm x 100 nm x 300 nm</a:t>
            </a:r>
          </a:p>
          <a:p>
            <a:pPr defTabSz="2438337">
              <a:lnSpc>
                <a:spcPct val="150000"/>
              </a:lnSpc>
              <a:spcBef>
                <a:spcPts val="0"/>
              </a:spcBef>
              <a:defRPr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PKA Energy = 300 keV @ 1nm from GB</a:t>
            </a:r>
          </a:p>
        </p:txBody>
      </p:sp>
      <p:pic>
        <p:nvPicPr>
          <p:cNvPr id="925" name="Picture 54" descr="Picture 5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4949" y="4360267"/>
            <a:ext cx="2329033" cy="4995335"/>
          </a:xfrm>
          <a:prstGeom prst="rect">
            <a:avLst/>
          </a:prstGeom>
          <a:ln w="12700">
            <a:miter lim="400000"/>
          </a:ln>
        </p:spPr>
      </p:pic>
      <p:sp>
        <p:nvSpPr>
          <p:cNvPr id="926" name="TextBox 14"/>
          <p:cNvSpPr txBox="1"/>
          <p:nvPr/>
        </p:nvSpPr>
        <p:spPr>
          <a:xfrm>
            <a:off x="13736882" y="7931092"/>
            <a:ext cx="2518081" cy="699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36.13 ps</a:t>
            </a:r>
          </a:p>
        </p:txBody>
      </p:sp>
      <p:sp>
        <p:nvSpPr>
          <p:cNvPr id="927" name="Line"/>
          <p:cNvSpPr/>
          <p:nvPr/>
        </p:nvSpPr>
        <p:spPr>
          <a:xfrm>
            <a:off x="3972658" y="6956971"/>
            <a:ext cx="1575046" cy="1"/>
          </a:xfrm>
          <a:prstGeom prst="line">
            <a:avLst/>
          </a:prstGeom>
          <a:ln w="63500">
            <a:solidFill>
              <a:srgbClr val="FF2F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28" name="Initial GB"/>
          <p:cNvSpPr txBox="1"/>
          <p:nvPr/>
        </p:nvSpPr>
        <p:spPr>
          <a:xfrm>
            <a:off x="5727313" y="6572161"/>
            <a:ext cx="2168653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Initial GB</a:t>
            </a:r>
          </a:p>
        </p:txBody>
      </p:sp>
      <p:sp>
        <p:nvSpPr>
          <p:cNvPr id="929" name="&lt;100&gt;"/>
          <p:cNvSpPr txBox="1"/>
          <p:nvPr/>
        </p:nvSpPr>
        <p:spPr>
          <a:xfrm>
            <a:off x="2394581" y="5040385"/>
            <a:ext cx="1474725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&lt;100&gt;</a:t>
            </a:r>
          </a:p>
        </p:txBody>
      </p:sp>
      <p:sp>
        <p:nvSpPr>
          <p:cNvPr id="930" name="&lt;111&gt;"/>
          <p:cNvSpPr txBox="1"/>
          <p:nvPr/>
        </p:nvSpPr>
        <p:spPr>
          <a:xfrm>
            <a:off x="2546981" y="7821426"/>
            <a:ext cx="1169925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&lt;111&gt;</a:t>
            </a:r>
          </a:p>
        </p:txBody>
      </p:sp>
      <p:pic>
        <p:nvPicPr>
          <p:cNvPr id="931" name="top-I.jpg" descr="top-I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618" y="1733697"/>
            <a:ext cx="5182236" cy="3886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2" name="top-L.jpg" descr="top-L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619" y="9071392"/>
            <a:ext cx="5182235" cy="3886678"/>
          </a:xfrm>
          <a:prstGeom prst="rect">
            <a:avLst/>
          </a:prstGeom>
          <a:ln w="12700">
            <a:miter lim="400000"/>
          </a:ln>
        </p:spPr>
      </p:pic>
      <p:sp>
        <p:nvSpPr>
          <p:cNvPr id="933" name="TextBox 14"/>
          <p:cNvSpPr txBox="1"/>
          <p:nvPr/>
        </p:nvSpPr>
        <p:spPr>
          <a:xfrm>
            <a:off x="18001832" y="7468051"/>
            <a:ext cx="4593051" cy="1625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Non-BCC : 57,354</a:t>
            </a:r>
          </a:p>
          <a:p>
            <a:pPr defTabSz="2438337">
              <a:lnSpc>
                <a:spcPct val="150000"/>
              </a:lnSpc>
              <a:spcBef>
                <a:spcPts val="0"/>
              </a:spcBef>
              <a:defRPr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BCC : 8,444</a:t>
            </a:r>
          </a:p>
        </p:txBody>
      </p:sp>
      <p:sp>
        <p:nvSpPr>
          <p:cNvPr id="934" name="CNA results"/>
          <p:cNvSpPr txBox="1"/>
          <p:nvPr/>
        </p:nvSpPr>
        <p:spPr>
          <a:xfrm>
            <a:off x="12747672" y="6390922"/>
            <a:ext cx="2802129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F92"/>
                </a:solidFill>
              </a:defRPr>
            </a:lvl1pPr>
          </a:lstStyle>
          <a:p>
            <a:r>
              <a:t>CNA results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B ev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GB evolution</a:t>
            </a:r>
          </a:p>
        </p:txBody>
      </p:sp>
      <p:sp>
        <p:nvSpPr>
          <p:cNvPr id="937" name="Rectangle"/>
          <p:cNvSpPr txBox="1"/>
          <p:nvPr/>
        </p:nvSpPr>
        <p:spPr>
          <a:xfrm>
            <a:off x="1206500" y="2324100"/>
            <a:ext cx="21971000" cy="100330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pPr defTabSz="825500">
              <a:spcBef>
                <a:spcPts val="0"/>
              </a:spcBef>
              <a:defRPr sz="5500">
                <a:latin typeface="+mn-lt"/>
                <a:ea typeface="+mn-ea"/>
                <a:cs typeface="+mn-cs"/>
                <a:sym typeface="Produkt Extralight"/>
              </a:defRPr>
            </a:pPr>
            <a:endParaRPr/>
          </a:p>
        </p:txBody>
      </p:sp>
      <p:pic>
        <p:nvPicPr>
          <p:cNvPr id="93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5" y="3312347"/>
            <a:ext cx="18414268" cy="10224506"/>
          </a:xfrm>
          <a:prstGeom prst="rect">
            <a:avLst/>
          </a:prstGeom>
          <a:ln w="12700">
            <a:miter lim="400000"/>
          </a:ln>
        </p:spPr>
      </p:pic>
      <p:sp>
        <p:nvSpPr>
          <p:cNvPr id="939" name="C. M. Barr et al. / Sci. Adv. 8, eabn0900 (2022)"/>
          <p:cNvSpPr txBox="1"/>
          <p:nvPr/>
        </p:nvSpPr>
        <p:spPr>
          <a:xfrm>
            <a:off x="15792822" y="12972885"/>
            <a:ext cx="8498587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3000">
                <a:solidFill>
                  <a:schemeClr val="accent3">
                    <a:hueOff val="49437"/>
                    <a:lumOff val="-29144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C. M. Barr et al. / Sci. Adv. </a:t>
            </a:r>
            <a:r>
              <a:rPr b="1"/>
              <a:t>8</a:t>
            </a:r>
            <a:r>
              <a:t>, eabn0900 (2022)</a:t>
            </a:r>
          </a:p>
        </p:txBody>
      </p:sp>
      <p:pic>
        <p:nvPicPr>
          <p:cNvPr id="94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2369" y="6705904"/>
            <a:ext cx="4733644" cy="5799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4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0614" y="438917"/>
            <a:ext cx="4733644" cy="5799742"/>
          </a:xfrm>
          <a:prstGeom prst="rect">
            <a:avLst/>
          </a:prstGeom>
          <a:ln w="12700">
            <a:miter lim="400000"/>
          </a:ln>
        </p:spPr>
      </p:pic>
      <p:sp>
        <p:nvSpPr>
          <p:cNvPr id="942" name="Line"/>
          <p:cNvSpPr/>
          <p:nvPr/>
        </p:nvSpPr>
        <p:spPr>
          <a:xfrm flipV="1">
            <a:off x="18002528" y="3214807"/>
            <a:ext cx="2273319" cy="984339"/>
          </a:xfrm>
          <a:prstGeom prst="line">
            <a:avLst/>
          </a:prstGeom>
          <a:ln w="50800">
            <a:solidFill>
              <a:schemeClr val="accent1">
                <a:satOff val="-9155"/>
                <a:lumOff val="-3267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43" name="Line"/>
          <p:cNvSpPr/>
          <p:nvPr/>
        </p:nvSpPr>
        <p:spPr>
          <a:xfrm>
            <a:off x="18053375" y="6714884"/>
            <a:ext cx="1724507" cy="1724507"/>
          </a:xfrm>
          <a:prstGeom prst="line">
            <a:avLst/>
          </a:prstGeom>
          <a:ln w="50800">
            <a:solidFill>
              <a:schemeClr val="accent1">
                <a:satOff val="-9155"/>
                <a:lumOff val="-3267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44" name="Grain boundary thickness increases"/>
          <p:cNvSpPr txBox="1"/>
          <p:nvPr/>
        </p:nvSpPr>
        <p:spPr>
          <a:xfrm>
            <a:off x="9572135" y="2440939"/>
            <a:ext cx="8373873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"/>
              </a:lnSpc>
              <a:defRPr>
                <a:solidFill>
                  <a:srgbClr val="FF2F92"/>
                </a:solidFill>
              </a:defRPr>
            </a:lvl1pPr>
          </a:lstStyle>
          <a:p>
            <a:r>
              <a:t>Grain boundary thickness increases</a:t>
            </a:r>
          </a:p>
        </p:txBody>
      </p:sp>
      <p:sp>
        <p:nvSpPr>
          <p:cNvPr id="945" name="TextBox 49"/>
          <p:cNvSpPr txBox="1"/>
          <p:nvPr/>
        </p:nvSpPr>
        <p:spPr>
          <a:xfrm>
            <a:off x="11144439" y="11808914"/>
            <a:ext cx="7330436" cy="759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438337">
              <a:lnSpc>
                <a:spcPct val="150000"/>
              </a:lnSpc>
              <a:spcBef>
                <a:spcPts val="0"/>
              </a:spcBef>
              <a:defRPr>
                <a:solidFill>
                  <a:srgbClr val="151515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PKA Energy = 10 keV @ 300K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to find optimu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to find optimum</a:t>
            </a:r>
          </a:p>
        </p:txBody>
      </p:sp>
      <p:sp>
        <p:nvSpPr>
          <p:cNvPr id="948" name="GB energe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GB energetics</a:t>
            </a:r>
          </a:p>
        </p:txBody>
      </p:sp>
      <p:sp>
        <p:nvSpPr>
          <p:cNvPr id="949" name="Nucleation…"/>
          <p:cNvSpPr txBox="1">
            <a:spLocks noGrp="1"/>
          </p:cNvSpPr>
          <p:nvPr>
            <p:ph type="body" sz="half" idx="1"/>
          </p:nvPr>
        </p:nvSpPr>
        <p:spPr>
          <a:xfrm>
            <a:off x="13862994" y="4248504"/>
            <a:ext cx="9314506" cy="8256012"/>
          </a:xfrm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t>Nucleation</a:t>
            </a:r>
          </a:p>
          <a:p>
            <a:pPr lvl="1">
              <a:defRPr sz="4400"/>
            </a:pPr>
            <a:r>
              <a:t>Crystal growth</a:t>
            </a:r>
          </a:p>
          <a:p>
            <a:pPr lvl="1">
              <a:defRPr sz="4400"/>
            </a:pPr>
            <a:r>
              <a:t>Dislocations</a:t>
            </a:r>
          </a:p>
          <a:p>
            <a:pPr>
              <a:defRPr sz="4400"/>
            </a:pPr>
            <a:r>
              <a:t>Energetics</a:t>
            </a:r>
          </a:p>
          <a:p>
            <a:pPr lvl="1">
              <a:defRPr sz="4400"/>
            </a:pPr>
            <a:r>
              <a:t>GB facet/surface energies</a:t>
            </a:r>
          </a:p>
          <a:p>
            <a:pPr lvl="1">
              <a:defRPr sz="4400"/>
            </a:pPr>
            <a:r>
              <a:t>GB area</a:t>
            </a:r>
          </a:p>
        </p:txBody>
      </p:sp>
      <p:sp>
        <p:nvSpPr>
          <p:cNvPr id="950" name="Rectangle"/>
          <p:cNvSpPr/>
          <p:nvPr/>
        </p:nvSpPr>
        <p:spPr>
          <a:xfrm>
            <a:off x="656475" y="5180341"/>
            <a:ext cx="5080001" cy="25400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1" name="Rectangle"/>
          <p:cNvSpPr/>
          <p:nvPr/>
        </p:nvSpPr>
        <p:spPr>
          <a:xfrm>
            <a:off x="656475" y="7771807"/>
            <a:ext cx="5080001" cy="25400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2" name="Rectangle"/>
          <p:cNvSpPr/>
          <p:nvPr/>
        </p:nvSpPr>
        <p:spPr>
          <a:xfrm>
            <a:off x="7765143" y="5240138"/>
            <a:ext cx="5080001" cy="25400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3" name="Rectangle"/>
          <p:cNvSpPr/>
          <p:nvPr/>
        </p:nvSpPr>
        <p:spPr>
          <a:xfrm>
            <a:off x="7765143" y="7831604"/>
            <a:ext cx="5080001" cy="25400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4" name="Triangle"/>
          <p:cNvSpPr/>
          <p:nvPr/>
        </p:nvSpPr>
        <p:spPr>
          <a:xfrm>
            <a:off x="7754553" y="6984629"/>
            <a:ext cx="5050379" cy="1477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5" name="Triangle"/>
          <p:cNvSpPr/>
          <p:nvPr/>
        </p:nvSpPr>
        <p:spPr>
          <a:xfrm rot="10800000">
            <a:off x="7792653" y="6984629"/>
            <a:ext cx="5050379" cy="1477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6" name="Arrow"/>
          <p:cNvSpPr/>
          <p:nvPr/>
        </p:nvSpPr>
        <p:spPr>
          <a:xfrm>
            <a:off x="6115808" y="7170871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satOff val="-9155"/>
              <a:lumOff val="-3267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near GB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near GBs</a:t>
            </a:r>
          </a:p>
        </p:txBody>
      </p:sp>
      <p:sp>
        <p:nvSpPr>
          <p:cNvPr id="959" name="How to quantify point defe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How to quantify point defects</a:t>
            </a:r>
          </a:p>
        </p:txBody>
      </p:sp>
      <p:sp>
        <p:nvSpPr>
          <p:cNvPr id="960" name="CN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CNA</a:t>
            </a:r>
          </a:p>
          <a:p>
            <a:pPr lvl="1"/>
            <a:r>
              <a:t>atom-based</a:t>
            </a:r>
          </a:p>
          <a:p>
            <a:pPr lvl="1"/>
            <a:r>
              <a:t>Unable to detect vacancy</a:t>
            </a:r>
          </a:p>
          <a:p>
            <a:pPr lvl="1"/>
            <a:r>
              <a:t>GBs detected</a:t>
            </a:r>
          </a:p>
          <a:p>
            <a:pPr lvl="1"/>
            <a:r>
              <a:t>Could be expensive</a:t>
            </a:r>
          </a:p>
          <a:p>
            <a:pPr lvl="1"/>
            <a:r>
              <a:t>Hyperparameter dependence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near GB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near GBs</a:t>
            </a:r>
          </a:p>
        </p:txBody>
      </p:sp>
      <p:sp>
        <p:nvSpPr>
          <p:cNvPr id="963" name="How to quantify point defe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How to quantify point defects</a:t>
            </a:r>
          </a:p>
        </p:txBody>
      </p:sp>
      <p:sp>
        <p:nvSpPr>
          <p:cNvPr id="964" name="W-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W-S</a:t>
            </a:r>
          </a:p>
          <a:p>
            <a:pPr lvl="1"/>
            <a:r>
              <a:t>Lattice-based</a:t>
            </a:r>
          </a:p>
          <a:p>
            <a:pPr lvl="1"/>
            <a:r>
              <a:t>Initial configuration assumed to be perfectly crystalline</a:t>
            </a:r>
          </a:p>
          <a:p>
            <a:pPr lvl="1"/>
            <a:r>
              <a:t>Unable to detect GBs but may detect changes in GBs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near GB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near GBs</a:t>
            </a:r>
          </a:p>
        </p:txBody>
      </p:sp>
      <p:sp>
        <p:nvSpPr>
          <p:cNvPr id="967" name="How to quantify point defe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How to quantify point defects</a:t>
            </a:r>
          </a:p>
        </p:txBody>
      </p:sp>
      <p:sp>
        <p:nvSpPr>
          <p:cNvPr id="968" name="W-S0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W-S0</a:t>
            </a:r>
          </a:p>
          <a:p>
            <a:pPr lvl="1"/>
            <a:r>
              <a:t>Lattice-based</a:t>
            </a:r>
          </a:p>
          <a:p>
            <a:pPr lvl="1"/>
            <a:r>
              <a:t>Initial configuration assumed to be perfectly crystalline</a:t>
            </a:r>
          </a:p>
          <a:p>
            <a:pPr lvl="1"/>
            <a:r>
              <a:t>Symmetry-based</a:t>
            </a:r>
          </a:p>
          <a:p>
            <a:pPr lvl="1"/>
            <a:r>
              <a:t>Unable to detect GBs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652" y="4701342"/>
            <a:ext cx="8956150" cy="7120609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Microstructure has changed though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Microstructure has changed though</a:t>
            </a:r>
          </a:p>
        </p:txBody>
      </p:sp>
      <p:sp>
        <p:nvSpPr>
          <p:cNvPr id="198" name="Grain boundaries remain nearly unchange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097023">
              <a:defRPr sz="8600" spc="-85"/>
            </a:lvl1pPr>
          </a:lstStyle>
          <a:p>
            <a:r>
              <a:t>Grain boundaries remain nearly unchanged</a:t>
            </a: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813" y="4422540"/>
            <a:ext cx="15403529" cy="652181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(a) Inverse pole figure and (b) image quality map produced using EBSD"/>
          <p:cNvSpPr txBox="1"/>
          <p:nvPr/>
        </p:nvSpPr>
        <p:spPr>
          <a:xfrm>
            <a:off x="9136634" y="11007314"/>
            <a:ext cx="1477188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(a) Inverse pole figure and (b) image quality map produced using EBSD</a:t>
            </a:r>
          </a:p>
        </p:txBody>
      </p:sp>
      <p:sp>
        <p:nvSpPr>
          <p:cNvPr id="201" name="D.E.J. Armstrong et al. | JNM 432, 428 (2013)"/>
          <p:cNvSpPr txBox="1"/>
          <p:nvPr/>
        </p:nvSpPr>
        <p:spPr>
          <a:xfrm>
            <a:off x="79932" y="12937827"/>
            <a:ext cx="8061580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000">
                <a:solidFill>
                  <a:schemeClr val="accent3">
                    <a:hueOff val="49437"/>
                    <a:lumOff val="-29144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D.E.J. Armstrong et al. | JNM 432, 428 (2013) </a:t>
            </a:r>
          </a:p>
        </p:txBody>
      </p:sp>
      <p:sp>
        <p:nvSpPr>
          <p:cNvPr id="202" name="self-ion irradiated W"/>
          <p:cNvSpPr txBox="1"/>
          <p:nvPr/>
        </p:nvSpPr>
        <p:spPr>
          <a:xfrm>
            <a:off x="19081326" y="3490160"/>
            <a:ext cx="4888485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spcBef>
                <a:spcPts val="0"/>
              </a:spcBef>
              <a:defRPr>
                <a:solidFill>
                  <a:srgbClr val="FF2F92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self-ion irradiated W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Is GB transparent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 GB </a:t>
            </a:r>
            <a:r>
              <a:rPr>
                <a:solidFill>
                  <a:srgbClr val="000000"/>
                </a:solidFill>
              </a:rPr>
              <a:t>transparent</a:t>
            </a:r>
            <a:r>
              <a:t> </a:t>
            </a:r>
          </a:p>
          <a:p>
            <a:r>
              <a:t>to neutron irradiation?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53" y="5424528"/>
            <a:ext cx="7454901" cy="825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38055" y="5424528"/>
            <a:ext cx="10259138" cy="825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Quote Bubble"/>
          <p:cNvSpPr/>
          <p:nvPr/>
        </p:nvSpPr>
        <p:spPr>
          <a:xfrm>
            <a:off x="5797753" y="3150618"/>
            <a:ext cx="6069527" cy="3545059"/>
          </a:xfrm>
          <a:prstGeom prst="wedgeEllipseCallout">
            <a:avLst>
              <a:gd name="adj1" fmla="val -49385"/>
              <a:gd name="adj2" fmla="val 66858"/>
            </a:avLst>
          </a:prstGeom>
          <a:solidFill>
            <a:srgbClr val="EBEBEB"/>
          </a:solidFill>
          <a:ln w="50800">
            <a:solidFill>
              <a:srgbClr val="000000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9" name="Likely!!"/>
          <p:cNvSpPr txBox="1"/>
          <p:nvPr/>
        </p:nvSpPr>
        <p:spPr>
          <a:xfrm>
            <a:off x="7191998" y="4148135"/>
            <a:ext cx="3280919" cy="1273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b="1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Likely!!</a:t>
            </a:r>
          </a:p>
        </p:txBody>
      </p:sp>
      <p:sp>
        <p:nvSpPr>
          <p:cNvPr id="210" name="Quote Bubble"/>
          <p:cNvSpPr/>
          <p:nvPr/>
        </p:nvSpPr>
        <p:spPr>
          <a:xfrm>
            <a:off x="11185441" y="3772369"/>
            <a:ext cx="7534276" cy="41477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8" y="0"/>
                </a:moveTo>
                <a:cubicBezTo>
                  <a:pt x="734" y="0"/>
                  <a:pt x="0" y="1333"/>
                  <a:pt x="0" y="2976"/>
                </a:cubicBezTo>
                <a:lnTo>
                  <a:pt x="0" y="10098"/>
                </a:lnTo>
                <a:cubicBezTo>
                  <a:pt x="0" y="11742"/>
                  <a:pt x="734" y="13075"/>
                  <a:pt x="1638" y="13075"/>
                </a:cubicBezTo>
                <a:lnTo>
                  <a:pt x="11804" y="13075"/>
                </a:lnTo>
                <a:lnTo>
                  <a:pt x="16568" y="21600"/>
                </a:lnTo>
                <a:lnTo>
                  <a:pt x="14457" y="13075"/>
                </a:lnTo>
                <a:lnTo>
                  <a:pt x="19963" y="13075"/>
                </a:lnTo>
                <a:cubicBezTo>
                  <a:pt x="20868" y="13074"/>
                  <a:pt x="21600" y="11742"/>
                  <a:pt x="21600" y="10098"/>
                </a:cubicBezTo>
                <a:lnTo>
                  <a:pt x="21600" y="2976"/>
                </a:lnTo>
                <a:cubicBezTo>
                  <a:pt x="21600" y="1333"/>
                  <a:pt x="20868" y="0"/>
                  <a:pt x="19963" y="0"/>
                </a:cubicBezTo>
                <a:lnTo>
                  <a:pt x="1638" y="0"/>
                </a:lnTo>
                <a:close/>
              </a:path>
            </a:pathLst>
          </a:custGeom>
          <a:solidFill>
            <a:srgbClr val="EBEBEB"/>
          </a:solidFill>
          <a:ln w="50800">
            <a:solidFill>
              <a:srgbClr val="000000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" name="Insufficient facts always invite danger."/>
          <p:cNvSpPr txBox="1"/>
          <p:nvPr/>
        </p:nvSpPr>
        <p:spPr>
          <a:xfrm>
            <a:off x="11533608" y="4077015"/>
            <a:ext cx="6837942" cy="1797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5000" b="1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Insufficient facts always invite danger.</a:t>
            </a:r>
          </a:p>
        </p:txBody>
      </p:sp>
      <p:sp>
        <p:nvSpPr>
          <p:cNvPr id="212" name="Is GB transparent…"/>
          <p:cNvSpPr txBox="1">
            <a:spLocks noGrp="1"/>
          </p:cNvSpPr>
          <p:nvPr>
            <p:ph type="body" sz="half" idx="4294967295"/>
          </p:nvPr>
        </p:nvSpPr>
        <p:spPr>
          <a:xfrm>
            <a:off x="1206500" y="20364"/>
            <a:ext cx="21971000" cy="3096079"/>
          </a:xfrm>
          <a:prstGeom prst="rect">
            <a:avLst/>
          </a:prstGeom>
        </p:spPr>
        <p:txBody>
          <a:bodyPr anchor="ctr"/>
          <a:lstStyle/>
          <a:p>
            <a:pPr marL="0" indent="0" algn="ctr" defTabSz="1926336">
              <a:lnSpc>
                <a:spcPct val="90000"/>
              </a:lnSpc>
              <a:spcBef>
                <a:spcPts val="0"/>
              </a:spcBef>
              <a:buSzTx/>
              <a:buNone/>
              <a:defRPr sz="9480" spc="-94">
                <a:latin typeface="+mn-lt"/>
                <a:ea typeface="+mn-ea"/>
                <a:cs typeface="+mn-cs"/>
                <a:sym typeface="Produkt Extralight"/>
              </a:defRPr>
            </a:pPr>
            <a:r>
              <a:t>Is GB </a:t>
            </a:r>
            <a:r>
              <a:rPr>
                <a:solidFill>
                  <a:srgbClr val="000000"/>
                </a:solidFill>
              </a:rPr>
              <a:t>transparent</a:t>
            </a:r>
            <a:r>
              <a:t> </a:t>
            </a:r>
          </a:p>
          <a:p>
            <a:pPr marL="0" indent="0" algn="ctr" defTabSz="1926336">
              <a:lnSpc>
                <a:spcPct val="90000"/>
              </a:lnSpc>
              <a:spcBef>
                <a:spcPts val="0"/>
              </a:spcBef>
              <a:buSzTx/>
              <a:buNone/>
              <a:defRPr sz="9480" spc="-94">
                <a:latin typeface="+mn-lt"/>
                <a:ea typeface="+mn-ea"/>
                <a:cs typeface="+mn-cs"/>
                <a:sym typeface="Produkt Extralight"/>
              </a:defRPr>
            </a:pPr>
            <a:r>
              <a:t>to neutron irradiation?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rimary Knock-on Atoms to simulate n-irradiated cascad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>
                <a:latin typeface="Produkt Medium"/>
                <a:ea typeface="Produkt Medium"/>
                <a:cs typeface="Produkt Medium"/>
                <a:sym typeface="Produkt Medium"/>
              </a:rPr>
              <a:t>Primary Knock-on Atoms</a:t>
            </a:r>
            <a:r>
              <a:t> to simulate n-irradiated cascades</a:t>
            </a:r>
          </a:p>
        </p:txBody>
      </p:sp>
      <p:sp>
        <p:nvSpPr>
          <p:cNvPr id="215" name="What’s in this talk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What’s in this talk…</a:t>
            </a:r>
          </a:p>
        </p:txBody>
      </p:sp>
      <p:sp>
        <p:nvSpPr>
          <p:cNvPr id="216" name="Cascad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Cascades</a:t>
            </a:r>
          </a:p>
          <a:p>
            <a:pPr lvl="1"/>
            <a:r>
              <a:t>In periodic bulk</a:t>
            </a:r>
          </a:p>
          <a:p>
            <a:pPr lvl="1"/>
            <a:r>
              <a:t>Near surface</a:t>
            </a:r>
          </a:p>
          <a:p>
            <a:pPr lvl="1">
              <a:defRPr sz="4500">
                <a:solidFill>
                  <a:srgbClr val="000000"/>
                </a:solidFill>
              </a:defRPr>
            </a:pPr>
            <a:r>
              <a:t>Near grain boundary</a:t>
            </a:r>
          </a:p>
          <a:p>
            <a:pPr lvl="2">
              <a:defRPr sz="5000">
                <a:solidFill>
                  <a:srgbClr val="000000"/>
                </a:solidFill>
              </a:defRPr>
            </a:pPr>
            <a:r>
              <a:t>Damage detection methods</a:t>
            </a:r>
          </a:p>
          <a:p>
            <a:pPr lvl="2">
              <a:defRPr sz="5000">
                <a:solidFill>
                  <a:srgbClr val="000000"/>
                </a:solidFill>
              </a:defRPr>
            </a:pPr>
            <a:r>
              <a:t>Preliminary results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in single crystalline bulk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in single crystalline bulk</a:t>
            </a:r>
          </a:p>
        </p:txBody>
      </p:sp>
      <p:sp>
        <p:nvSpPr>
          <p:cNvPr id="219" name="Irradiation dama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Irradiation damages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13176" y="3448147"/>
            <a:ext cx="9184840" cy="9568535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FS-AT / ZBL as implanted by Fikar and Schaeublin"/>
          <p:cNvSpPr txBox="1"/>
          <p:nvPr/>
        </p:nvSpPr>
        <p:spPr>
          <a:xfrm>
            <a:off x="15597092" y="13137427"/>
            <a:ext cx="8709280" cy="6057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FS-AT / ZBL as implanted by Fikar and Schaeublin</a:t>
            </a:r>
          </a:p>
        </p:txBody>
      </p:sp>
      <p:pic>
        <p:nvPicPr>
          <p:cNvPr id="222" name="Image" descr="Imag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5112" y="3864469"/>
            <a:ext cx="9178453" cy="8736092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Wigner-Seitz (W-S) analysis"/>
          <p:cNvSpPr txBox="1"/>
          <p:nvPr/>
        </p:nvSpPr>
        <p:spPr>
          <a:xfrm>
            <a:off x="17067099" y="2186836"/>
            <a:ext cx="652780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spcBef>
                <a:spcPts val="0"/>
              </a:spcBef>
              <a:defRPr>
                <a:solidFill>
                  <a:srgbClr val="FF2F92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Wigner-Seitz (W-S) analysis</a:t>
            </a:r>
          </a:p>
        </p:txBody>
      </p:sp>
      <p:sp>
        <p:nvSpPr>
          <p:cNvPr id="224" name="H.G. Lee, S. Yoo, B. Lee, and K. Kang | Nuclear Fusion 60 (2020)"/>
          <p:cNvSpPr txBox="1"/>
          <p:nvPr/>
        </p:nvSpPr>
        <p:spPr>
          <a:xfrm>
            <a:off x="46209" y="13137427"/>
            <a:ext cx="11332465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spcBef>
                <a:spcPts val="0"/>
              </a:spcBef>
              <a:defRPr sz="3000">
                <a:solidFill>
                  <a:schemeClr val="accent3">
                    <a:hueOff val="49437"/>
                    <a:lumOff val="-29144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H.G. Lee, S. Yoo, B. Lee, and K. Kang | Nuclear Fusion 60 (2020)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1284</Words>
  <Application>Microsoft Macintosh PowerPoint</Application>
  <PresentationFormat>Custom</PresentationFormat>
  <Paragraphs>269</Paragraphs>
  <Slides>45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STIXGeneral-Regular</vt:lpstr>
      <vt:lpstr>Graphik</vt:lpstr>
      <vt:lpstr>Graphik-Light</vt:lpstr>
      <vt:lpstr>Graphik-Medium</vt:lpstr>
      <vt:lpstr>Helvetica Neue</vt:lpstr>
      <vt:lpstr>Produkt Extralight</vt:lpstr>
      <vt:lpstr>Produkt Light</vt:lpstr>
      <vt:lpstr>Produkt Medium</vt:lpstr>
      <vt:lpstr>Produkt Regular</vt:lpstr>
      <vt:lpstr>38_MinimalistLight</vt:lpstr>
      <vt:lpstr>Bulk, surfaces,  and grain boundaries</vt:lpstr>
      <vt:lpstr>Acknowledgments</vt:lpstr>
      <vt:lpstr>Mechanical properties</vt:lpstr>
      <vt:lpstr>Mechanical properties</vt:lpstr>
      <vt:lpstr>Grain boundaries remain nearly unchanged</vt:lpstr>
      <vt:lpstr>PowerPoint Presentation</vt:lpstr>
      <vt:lpstr>PowerPoint Presentation</vt:lpstr>
      <vt:lpstr>What’s in this talk…</vt:lpstr>
      <vt:lpstr>Irradiation damages</vt:lpstr>
      <vt:lpstr>Total defect neutrality in periodic bulk</vt:lpstr>
      <vt:lpstr>Irradiation damages</vt:lpstr>
      <vt:lpstr>Irradiation damages</vt:lpstr>
      <vt:lpstr>Irradiation damages</vt:lpstr>
      <vt:lpstr>GBs absorb defects</vt:lpstr>
      <vt:lpstr>We need defect counts</vt:lpstr>
      <vt:lpstr>W-S0</vt:lpstr>
      <vt:lpstr>W-S0</vt:lpstr>
      <vt:lpstr>W-S0</vt:lpstr>
      <vt:lpstr>W-S</vt:lpstr>
      <vt:lpstr>CNA+WS</vt:lpstr>
      <vt:lpstr>CNA+DXA</vt:lpstr>
      <vt:lpstr>How to separate defects</vt:lpstr>
      <vt:lpstr>Deep inside</vt:lpstr>
      <vt:lpstr>CNA goes beyond non-bcc</vt:lpstr>
      <vt:lpstr>CNA</vt:lpstr>
      <vt:lpstr>Crystal growth</vt:lpstr>
      <vt:lpstr>Irradiation damages</vt:lpstr>
      <vt:lpstr>End of evolution scenario?</vt:lpstr>
      <vt:lpstr>PowerPoint Presentation</vt:lpstr>
      <vt:lpstr>PowerPoint Presentation</vt:lpstr>
      <vt:lpstr>Remarks</vt:lpstr>
      <vt:lpstr>Future outlook</vt:lpstr>
      <vt:lpstr>PowerPoint Presentation</vt:lpstr>
      <vt:lpstr>Defect counts</vt:lpstr>
      <vt:lpstr>Residual defects</vt:lpstr>
      <vt:lpstr>Residual defects</vt:lpstr>
      <vt:lpstr>Irradiation damages</vt:lpstr>
      <vt:lpstr>CNA Vs. PTM</vt:lpstr>
      <vt:lpstr>W-S</vt:lpstr>
      <vt:lpstr>Crystal growth</vt:lpstr>
      <vt:lpstr>GB evolution</vt:lpstr>
      <vt:lpstr>GB energetics</vt:lpstr>
      <vt:lpstr>How to quantify point defects</vt:lpstr>
      <vt:lpstr>How to quantify point defects</vt:lpstr>
      <vt:lpstr>How to quantify point defects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Bulk, surfaces,  and grain boundaries</dc:title>
  <cp:lastModifiedBy>Byeongchan Lee</cp:lastModifiedBy>
  <cp:revision>17</cp:revision>
  <dcterms:modified xsi:type="dcterms:W3CDTF">2024-07-18T03:47:59Z</dcterms:modified>
</cp:coreProperties>
</file>