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531" r:id="rId2"/>
    <p:sldId id="324" r:id="rId3"/>
    <p:sldId id="543" r:id="rId4"/>
    <p:sldId id="284" r:id="rId5"/>
    <p:sldId id="455" r:id="rId6"/>
    <p:sldId id="532" r:id="rId7"/>
    <p:sldId id="344" r:id="rId8"/>
    <p:sldId id="456" r:id="rId9"/>
    <p:sldId id="533" r:id="rId10"/>
    <p:sldId id="345" r:id="rId11"/>
    <p:sldId id="534" r:id="rId12"/>
    <p:sldId id="264" r:id="rId13"/>
    <p:sldId id="368" r:id="rId14"/>
    <p:sldId id="350" r:id="rId15"/>
    <p:sldId id="541" r:id="rId16"/>
    <p:sldId id="317" r:id="rId17"/>
    <p:sldId id="539" r:id="rId18"/>
    <p:sldId id="540" r:id="rId19"/>
    <p:sldId id="343" r:id="rId20"/>
    <p:sldId id="321" r:id="rId21"/>
    <p:sldId id="340" r:id="rId22"/>
    <p:sldId id="341" r:id="rId23"/>
    <p:sldId id="542" r:id="rId24"/>
    <p:sldId id="535" r:id="rId25"/>
    <p:sldId id="489" r:id="rId26"/>
    <p:sldId id="490" r:id="rId27"/>
    <p:sldId id="346" r:id="rId28"/>
    <p:sldId id="258" r:id="rId29"/>
    <p:sldId id="266" r:id="rId30"/>
    <p:sldId id="516" r:id="rId31"/>
    <p:sldId id="537" r:id="rId32"/>
    <p:sldId id="544" r:id="rId33"/>
    <p:sldId id="524" r:id="rId34"/>
    <p:sldId id="513" r:id="rId35"/>
    <p:sldId id="511" r:id="rId36"/>
    <p:sldId id="502" r:id="rId37"/>
    <p:sldId id="525" r:id="rId38"/>
    <p:sldId id="356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UdMO" lastIdx="0" clrIdx="0">
    <p:extLst>
      <p:ext uri="{19B8F6BF-5375-455C-9EA6-DF929625EA0E}">
        <p15:presenceInfo xmlns:p15="http://schemas.microsoft.com/office/powerpoint/2012/main" userId="Utilisateur de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AB59C-E22E-FB4E-8486-62D07E512112}" type="datetimeFigureOut">
              <a:rPr lang="fr-FR" smtClean="0"/>
              <a:t>15/07/2024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556C7-573C-6144-846A-27649D5893EE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01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56C7-573C-6144-846A-27649D5893E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82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56C7-573C-6144-846A-27649D5893E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80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56C7-573C-6144-846A-27649D5893EE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11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556C7-573C-6144-846A-27649D5893E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416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916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54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35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68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00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39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16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15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86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89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92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DA1BD-9BBD-4EF3-A296-EC4D71C2E619}" type="datetimeFigureOut">
              <a:rPr lang="it-IT" smtClean="0"/>
              <a:t>15/07/24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A71C4-7C62-4603-A085-AAB4B381F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7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7.tif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NUL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NUL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NUL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9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1.png"/><Relationship Id="rId7" Type="http://schemas.openxmlformats.org/officeDocument/2006/relationships/image" Target="../media/image21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9" Type="http://schemas.openxmlformats.org/officeDocument/2006/relationships/image" Target="../media/image19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12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3.tiff"/><Relationship Id="rId7" Type="http://schemas.openxmlformats.org/officeDocument/2006/relationships/image" Target="../media/image2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26.tiff"/><Relationship Id="rId7" Type="http://schemas.openxmlformats.org/officeDocument/2006/relationships/image" Target="../media/image65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1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40.png"/><Relationship Id="rId7" Type="http://schemas.openxmlformats.org/officeDocument/2006/relationships/image" Target="../media/image32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2.tiff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1.gif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n the dream of fusion power be realized? | Canary Media">
            <a:extLst>
              <a:ext uri="{FF2B5EF4-FFF2-40B4-BE49-F238E27FC236}">
                <a16:creationId xmlns:a16="http://schemas.microsoft.com/office/drawing/2014/main" id="{307EF0F1-3F6F-6A34-C7B8-1BF72704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29662" y="1389831"/>
            <a:ext cx="9932671" cy="1618839"/>
          </a:xfrm>
          <a:prstGeom prst="rect">
            <a:avLst/>
          </a:prstGeom>
        </p:spPr>
        <p:txBody>
          <a:bodyPr lIns="9000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3600" b="1" i="1" dirty="0">
                <a:solidFill>
                  <a:schemeClr val="bg1">
                    <a:lumMod val="95000"/>
                  </a:schemeClr>
                </a:solidFill>
              </a:rPr>
              <a:t>Hydrogen isotope dependence in</a:t>
            </a:r>
          </a:p>
          <a:p>
            <a:pPr algn="ctr">
              <a:defRPr/>
            </a:pPr>
            <a:r>
              <a:rPr lang="en-GB" sz="3600" b="1" i="1" dirty="0">
                <a:solidFill>
                  <a:schemeClr val="bg1">
                    <a:lumMod val="95000"/>
                  </a:schemeClr>
                </a:solidFill>
              </a:rPr>
              <a:t>dissociative electron attachment</a:t>
            </a:r>
          </a:p>
        </p:txBody>
      </p:sp>
      <p:sp>
        <p:nvSpPr>
          <p:cNvPr id="3" name="Rettangolo 2"/>
          <p:cNvSpPr/>
          <p:nvPr/>
        </p:nvSpPr>
        <p:spPr>
          <a:xfrm>
            <a:off x="298062" y="5534561"/>
            <a:ext cx="11595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Verdana" panose="020B0604030504040204" pitchFamily="34" charset="0"/>
              </a:rPr>
              <a:t>The Decennial IAEA Technical Meeting on Atomic, Molecular and Plasma-Material Interaction Data for Fusion Science and Technology</a:t>
            </a:r>
          </a:p>
          <a:p>
            <a:pPr algn="ctr"/>
            <a:r>
              <a:rPr lang="en-US" sz="1600" dirty="0">
                <a:solidFill>
                  <a:srgbClr val="00B0F0"/>
                </a:solidFill>
              </a:rPr>
              <a:t>15–19 Jul 2024</a:t>
            </a:r>
          </a:p>
          <a:p>
            <a:pPr algn="ctr"/>
            <a:r>
              <a:rPr lang="en-US" sz="1600" dirty="0" err="1">
                <a:solidFill>
                  <a:srgbClr val="00B0F0"/>
                </a:solidFill>
              </a:rPr>
              <a:t>Metsätalo</a:t>
            </a:r>
            <a:r>
              <a:rPr lang="en-US" sz="1600" dirty="0">
                <a:solidFill>
                  <a:srgbClr val="00B0F0"/>
                </a:solidFill>
              </a:rPr>
              <a:t>, University of Helsinki, Finland</a:t>
            </a:r>
          </a:p>
        </p:txBody>
      </p:sp>
      <p:sp>
        <p:nvSpPr>
          <p:cNvPr id="12" name="CasellaDiTesto 3"/>
          <p:cNvSpPr txBox="1"/>
          <p:nvPr/>
        </p:nvSpPr>
        <p:spPr>
          <a:xfrm>
            <a:off x="2918718" y="3375776"/>
            <a:ext cx="63545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Vincenzo Laporta</a:t>
            </a:r>
          </a:p>
          <a:p>
            <a:pPr algn="ctr"/>
            <a:endParaRPr lang="it-IT" sz="1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b="1" dirty="0">
                <a:solidFill>
                  <a:schemeClr val="accent2"/>
                </a:solidFill>
                <a:latin typeface="Garamond" panose="02020404030301010803" pitchFamily="18" charset="0"/>
              </a:rPr>
              <a:t>Istituto di Scienza e Tecnologia dei Plasmi (ISTP) - CNR, </a:t>
            </a:r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Italy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31A7BDF-36A6-E44D-BC5E-7FB9BA49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886" y="192768"/>
            <a:ext cx="1599483" cy="679426"/>
          </a:xfrm>
          <a:prstGeom prst="rect">
            <a:avLst/>
          </a:prstGeom>
        </p:spPr>
      </p:pic>
      <p:pic>
        <p:nvPicPr>
          <p:cNvPr id="4" name="Image 16">
            <a:extLst>
              <a:ext uri="{FF2B5EF4-FFF2-40B4-BE49-F238E27FC236}">
                <a16:creationId xmlns:a16="http://schemas.microsoft.com/office/drawing/2014/main" id="{82BB8E5A-42B9-5F23-A135-0045DAE2D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9635">
            <a:off x="235202" y="657808"/>
            <a:ext cx="3328592" cy="14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B128B1-22F4-2943-9ACC-DBBB1F52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88" y="836276"/>
            <a:ext cx="10083312" cy="24598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2CDC4E-193D-0A47-AA97-74BEE0C0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13" y="4960706"/>
            <a:ext cx="5689600" cy="368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A1FC9E-C3CB-1443-B23D-03919F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3" y="4464266"/>
            <a:ext cx="5029200" cy="393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12EBEF-5E1F-BA4F-A5ED-51EB7CD13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290" y="4626916"/>
            <a:ext cx="3210724" cy="14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B128B1-22F4-2943-9ACC-DBBB1F52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88" y="836276"/>
            <a:ext cx="10083312" cy="24598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72CDC4E-193D-0A47-AA97-74BEE0C0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13" y="4960706"/>
            <a:ext cx="5689600" cy="368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A1FC9E-C3CB-1443-B23D-03919F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3" y="4464266"/>
            <a:ext cx="5029200" cy="393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12EBEF-5E1F-BA4F-A5ED-51EB7CD13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290" y="4626916"/>
            <a:ext cx="3210724" cy="140417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F40C337-D2D3-EF41-BB4B-1980EACE0217}"/>
              </a:ext>
            </a:extLst>
          </p:cNvPr>
          <p:cNvCxnSpPr>
            <a:cxnSpLocks/>
          </p:cNvCxnSpPr>
          <p:nvPr/>
        </p:nvCxnSpPr>
        <p:spPr>
          <a:xfrm>
            <a:off x="7100888" y="1500188"/>
            <a:ext cx="2971800" cy="3629025"/>
          </a:xfrm>
          <a:prstGeom prst="straightConnector1">
            <a:avLst/>
          </a:prstGeom>
          <a:ln w="317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5AD965D7-DDA8-094D-9CF0-729377070E35}"/>
              </a:ext>
            </a:extLst>
          </p:cNvPr>
          <p:cNvSpPr/>
          <p:nvPr/>
        </p:nvSpPr>
        <p:spPr>
          <a:xfrm>
            <a:off x="6615113" y="1585913"/>
            <a:ext cx="4229100" cy="3871912"/>
          </a:xfrm>
          <a:custGeom>
            <a:avLst/>
            <a:gdLst>
              <a:gd name="connsiteX0" fmla="*/ 0 w 4114800"/>
              <a:gd name="connsiteY0" fmla="*/ 0 h 3714750"/>
              <a:gd name="connsiteX1" fmla="*/ 185737 w 4114800"/>
              <a:gd name="connsiteY1" fmla="*/ 114300 h 3714750"/>
              <a:gd name="connsiteX2" fmla="*/ 328612 w 4114800"/>
              <a:gd name="connsiteY2" fmla="*/ 214312 h 3714750"/>
              <a:gd name="connsiteX3" fmla="*/ 371475 w 4114800"/>
              <a:gd name="connsiteY3" fmla="*/ 242887 h 3714750"/>
              <a:gd name="connsiteX4" fmla="*/ 414337 w 4114800"/>
              <a:gd name="connsiteY4" fmla="*/ 257175 h 3714750"/>
              <a:gd name="connsiteX5" fmla="*/ 500062 w 4114800"/>
              <a:gd name="connsiteY5" fmla="*/ 300037 h 3714750"/>
              <a:gd name="connsiteX6" fmla="*/ 657225 w 4114800"/>
              <a:gd name="connsiteY6" fmla="*/ 385762 h 3714750"/>
              <a:gd name="connsiteX7" fmla="*/ 742950 w 4114800"/>
              <a:gd name="connsiteY7" fmla="*/ 414337 h 3714750"/>
              <a:gd name="connsiteX8" fmla="*/ 785812 w 4114800"/>
              <a:gd name="connsiteY8" fmla="*/ 428625 h 3714750"/>
              <a:gd name="connsiteX9" fmla="*/ 828675 w 4114800"/>
              <a:gd name="connsiteY9" fmla="*/ 457200 h 3714750"/>
              <a:gd name="connsiteX10" fmla="*/ 885825 w 4114800"/>
              <a:gd name="connsiteY10" fmla="*/ 471487 h 3714750"/>
              <a:gd name="connsiteX11" fmla="*/ 928687 w 4114800"/>
              <a:gd name="connsiteY11" fmla="*/ 485775 h 3714750"/>
              <a:gd name="connsiteX12" fmla="*/ 985837 w 4114800"/>
              <a:gd name="connsiteY12" fmla="*/ 528637 h 3714750"/>
              <a:gd name="connsiteX13" fmla="*/ 1071562 w 4114800"/>
              <a:gd name="connsiteY13" fmla="*/ 557212 h 3714750"/>
              <a:gd name="connsiteX14" fmla="*/ 1157287 w 4114800"/>
              <a:gd name="connsiteY14" fmla="*/ 585787 h 3714750"/>
              <a:gd name="connsiteX15" fmla="*/ 1243012 w 4114800"/>
              <a:gd name="connsiteY15" fmla="*/ 614362 h 3714750"/>
              <a:gd name="connsiteX16" fmla="*/ 1285875 w 4114800"/>
              <a:gd name="connsiteY16" fmla="*/ 628650 h 3714750"/>
              <a:gd name="connsiteX17" fmla="*/ 1357312 w 4114800"/>
              <a:gd name="connsiteY17" fmla="*/ 657225 h 3714750"/>
              <a:gd name="connsiteX18" fmla="*/ 1443037 w 4114800"/>
              <a:gd name="connsiteY18" fmla="*/ 671512 h 3714750"/>
              <a:gd name="connsiteX19" fmla="*/ 1514475 w 4114800"/>
              <a:gd name="connsiteY19" fmla="*/ 700087 h 3714750"/>
              <a:gd name="connsiteX20" fmla="*/ 1600200 w 4114800"/>
              <a:gd name="connsiteY20" fmla="*/ 728662 h 3714750"/>
              <a:gd name="connsiteX21" fmla="*/ 1671637 w 4114800"/>
              <a:gd name="connsiteY21" fmla="*/ 757237 h 3714750"/>
              <a:gd name="connsiteX22" fmla="*/ 1714500 w 4114800"/>
              <a:gd name="connsiteY22" fmla="*/ 771525 h 3714750"/>
              <a:gd name="connsiteX23" fmla="*/ 1771650 w 4114800"/>
              <a:gd name="connsiteY23" fmla="*/ 800100 h 3714750"/>
              <a:gd name="connsiteX24" fmla="*/ 1885950 w 4114800"/>
              <a:gd name="connsiteY24" fmla="*/ 828675 h 3714750"/>
              <a:gd name="connsiteX25" fmla="*/ 1928812 w 4114800"/>
              <a:gd name="connsiteY25" fmla="*/ 842962 h 3714750"/>
              <a:gd name="connsiteX26" fmla="*/ 1971675 w 4114800"/>
              <a:gd name="connsiteY26" fmla="*/ 871537 h 3714750"/>
              <a:gd name="connsiteX27" fmla="*/ 2071687 w 4114800"/>
              <a:gd name="connsiteY27" fmla="*/ 900112 h 3714750"/>
              <a:gd name="connsiteX28" fmla="*/ 2128837 w 4114800"/>
              <a:gd name="connsiteY28" fmla="*/ 928687 h 3714750"/>
              <a:gd name="connsiteX29" fmla="*/ 2243137 w 4114800"/>
              <a:gd name="connsiteY29" fmla="*/ 957262 h 3714750"/>
              <a:gd name="connsiteX30" fmla="*/ 2286000 w 4114800"/>
              <a:gd name="connsiteY30" fmla="*/ 971550 h 3714750"/>
              <a:gd name="connsiteX31" fmla="*/ 2328862 w 4114800"/>
              <a:gd name="connsiteY31" fmla="*/ 1000125 h 3714750"/>
              <a:gd name="connsiteX32" fmla="*/ 2371725 w 4114800"/>
              <a:gd name="connsiteY32" fmla="*/ 1014412 h 3714750"/>
              <a:gd name="connsiteX33" fmla="*/ 2428875 w 4114800"/>
              <a:gd name="connsiteY33" fmla="*/ 1042987 h 3714750"/>
              <a:gd name="connsiteX34" fmla="*/ 2514600 w 4114800"/>
              <a:gd name="connsiteY34" fmla="*/ 1071562 h 3714750"/>
              <a:gd name="connsiteX35" fmla="*/ 2557462 w 4114800"/>
              <a:gd name="connsiteY35" fmla="*/ 1100137 h 3714750"/>
              <a:gd name="connsiteX36" fmla="*/ 2643187 w 4114800"/>
              <a:gd name="connsiteY36" fmla="*/ 1128712 h 3714750"/>
              <a:gd name="connsiteX37" fmla="*/ 2757487 w 4114800"/>
              <a:gd name="connsiteY37" fmla="*/ 1185862 h 3714750"/>
              <a:gd name="connsiteX38" fmla="*/ 2800350 w 4114800"/>
              <a:gd name="connsiteY38" fmla="*/ 1214437 h 3714750"/>
              <a:gd name="connsiteX39" fmla="*/ 2900362 w 4114800"/>
              <a:gd name="connsiteY39" fmla="*/ 1257300 h 3714750"/>
              <a:gd name="connsiteX40" fmla="*/ 2957512 w 4114800"/>
              <a:gd name="connsiteY40" fmla="*/ 1300162 h 3714750"/>
              <a:gd name="connsiteX41" fmla="*/ 3000375 w 4114800"/>
              <a:gd name="connsiteY41" fmla="*/ 1314450 h 3714750"/>
              <a:gd name="connsiteX42" fmla="*/ 3043237 w 4114800"/>
              <a:gd name="connsiteY42" fmla="*/ 1343025 h 3714750"/>
              <a:gd name="connsiteX43" fmla="*/ 3114675 w 4114800"/>
              <a:gd name="connsiteY43" fmla="*/ 1414462 h 3714750"/>
              <a:gd name="connsiteX44" fmla="*/ 3157537 w 4114800"/>
              <a:gd name="connsiteY44" fmla="*/ 1457325 h 3714750"/>
              <a:gd name="connsiteX45" fmla="*/ 3243262 w 4114800"/>
              <a:gd name="connsiteY45" fmla="*/ 1514475 h 3714750"/>
              <a:gd name="connsiteX46" fmla="*/ 3328987 w 4114800"/>
              <a:gd name="connsiteY46" fmla="*/ 1600200 h 3714750"/>
              <a:gd name="connsiteX47" fmla="*/ 3371850 w 4114800"/>
              <a:gd name="connsiteY47" fmla="*/ 1657350 h 3714750"/>
              <a:gd name="connsiteX48" fmla="*/ 3457575 w 4114800"/>
              <a:gd name="connsiteY48" fmla="*/ 1743075 h 3714750"/>
              <a:gd name="connsiteX49" fmla="*/ 3543300 w 4114800"/>
              <a:gd name="connsiteY49" fmla="*/ 1828800 h 3714750"/>
              <a:gd name="connsiteX50" fmla="*/ 3586162 w 4114800"/>
              <a:gd name="connsiteY50" fmla="*/ 1871662 h 3714750"/>
              <a:gd name="connsiteX51" fmla="*/ 3614737 w 4114800"/>
              <a:gd name="connsiteY51" fmla="*/ 1914525 h 3714750"/>
              <a:gd name="connsiteX52" fmla="*/ 3657600 w 4114800"/>
              <a:gd name="connsiteY52" fmla="*/ 1943100 h 3714750"/>
              <a:gd name="connsiteX53" fmla="*/ 3686175 w 4114800"/>
              <a:gd name="connsiteY53" fmla="*/ 1985962 h 3714750"/>
              <a:gd name="connsiteX54" fmla="*/ 3700462 w 4114800"/>
              <a:gd name="connsiteY54" fmla="*/ 2028825 h 3714750"/>
              <a:gd name="connsiteX55" fmla="*/ 3743325 w 4114800"/>
              <a:gd name="connsiteY55" fmla="*/ 2071687 h 3714750"/>
              <a:gd name="connsiteX56" fmla="*/ 3771900 w 4114800"/>
              <a:gd name="connsiteY56" fmla="*/ 2128837 h 3714750"/>
              <a:gd name="connsiteX57" fmla="*/ 3814762 w 4114800"/>
              <a:gd name="connsiteY57" fmla="*/ 2185987 h 3714750"/>
              <a:gd name="connsiteX58" fmla="*/ 3843337 w 4114800"/>
              <a:gd name="connsiteY58" fmla="*/ 2271712 h 3714750"/>
              <a:gd name="connsiteX59" fmla="*/ 3900487 w 4114800"/>
              <a:gd name="connsiteY59" fmla="*/ 2400300 h 3714750"/>
              <a:gd name="connsiteX60" fmla="*/ 3914775 w 4114800"/>
              <a:gd name="connsiteY60" fmla="*/ 2457450 h 3714750"/>
              <a:gd name="connsiteX61" fmla="*/ 3943350 w 4114800"/>
              <a:gd name="connsiteY61" fmla="*/ 2543175 h 3714750"/>
              <a:gd name="connsiteX62" fmla="*/ 3957637 w 4114800"/>
              <a:gd name="connsiteY62" fmla="*/ 2600325 h 3714750"/>
              <a:gd name="connsiteX63" fmla="*/ 4014787 w 4114800"/>
              <a:gd name="connsiteY63" fmla="*/ 2786062 h 3714750"/>
              <a:gd name="connsiteX64" fmla="*/ 4043362 w 4114800"/>
              <a:gd name="connsiteY64" fmla="*/ 2971800 h 3714750"/>
              <a:gd name="connsiteX65" fmla="*/ 4071937 w 4114800"/>
              <a:gd name="connsiteY65" fmla="*/ 3228975 h 3714750"/>
              <a:gd name="connsiteX66" fmla="*/ 4114800 w 4114800"/>
              <a:gd name="connsiteY66" fmla="*/ 3671887 h 3714750"/>
              <a:gd name="connsiteX67" fmla="*/ 4086225 w 4114800"/>
              <a:gd name="connsiteY67" fmla="*/ 3714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114800" h="3714750">
                <a:moveTo>
                  <a:pt x="0" y="0"/>
                </a:moveTo>
                <a:cubicBezTo>
                  <a:pt x="155213" y="108648"/>
                  <a:pt x="87725" y="81628"/>
                  <a:pt x="185737" y="114300"/>
                </a:cubicBezTo>
                <a:cubicBezTo>
                  <a:pt x="270359" y="177766"/>
                  <a:pt x="223077" y="143956"/>
                  <a:pt x="328612" y="214312"/>
                </a:cubicBezTo>
                <a:cubicBezTo>
                  <a:pt x="342900" y="223837"/>
                  <a:pt x="355185" y="237457"/>
                  <a:pt x="371475" y="242887"/>
                </a:cubicBezTo>
                <a:cubicBezTo>
                  <a:pt x="385762" y="247650"/>
                  <a:pt x="400867" y="250440"/>
                  <a:pt x="414337" y="257175"/>
                </a:cubicBezTo>
                <a:cubicBezTo>
                  <a:pt x="525116" y="312565"/>
                  <a:pt x="392335" y="264129"/>
                  <a:pt x="500062" y="300037"/>
                </a:cubicBezTo>
                <a:cubicBezTo>
                  <a:pt x="552234" y="334818"/>
                  <a:pt x="592397" y="364153"/>
                  <a:pt x="657225" y="385762"/>
                </a:cubicBezTo>
                <a:lnTo>
                  <a:pt x="742950" y="414337"/>
                </a:lnTo>
                <a:cubicBezTo>
                  <a:pt x="757237" y="419100"/>
                  <a:pt x="773281" y="420271"/>
                  <a:pt x="785812" y="428625"/>
                </a:cubicBezTo>
                <a:cubicBezTo>
                  <a:pt x="800100" y="438150"/>
                  <a:pt x="812892" y="450436"/>
                  <a:pt x="828675" y="457200"/>
                </a:cubicBezTo>
                <a:cubicBezTo>
                  <a:pt x="846724" y="464935"/>
                  <a:pt x="866944" y="466092"/>
                  <a:pt x="885825" y="471487"/>
                </a:cubicBezTo>
                <a:cubicBezTo>
                  <a:pt x="900306" y="475624"/>
                  <a:pt x="914400" y="481012"/>
                  <a:pt x="928687" y="485775"/>
                </a:cubicBezTo>
                <a:cubicBezTo>
                  <a:pt x="947737" y="500062"/>
                  <a:pt x="964539" y="517988"/>
                  <a:pt x="985837" y="528637"/>
                </a:cubicBezTo>
                <a:cubicBezTo>
                  <a:pt x="1012778" y="542107"/>
                  <a:pt x="1042987" y="547687"/>
                  <a:pt x="1071562" y="557212"/>
                </a:cubicBezTo>
                <a:lnTo>
                  <a:pt x="1157287" y="585787"/>
                </a:lnTo>
                <a:lnTo>
                  <a:pt x="1243012" y="614362"/>
                </a:lnTo>
                <a:cubicBezTo>
                  <a:pt x="1257300" y="619125"/>
                  <a:pt x="1271892" y="623057"/>
                  <a:pt x="1285875" y="628650"/>
                </a:cubicBezTo>
                <a:cubicBezTo>
                  <a:pt x="1309687" y="638175"/>
                  <a:pt x="1332569" y="650477"/>
                  <a:pt x="1357312" y="657225"/>
                </a:cubicBezTo>
                <a:cubicBezTo>
                  <a:pt x="1385260" y="664847"/>
                  <a:pt x="1414462" y="666750"/>
                  <a:pt x="1443037" y="671512"/>
                </a:cubicBezTo>
                <a:cubicBezTo>
                  <a:pt x="1466850" y="681037"/>
                  <a:pt x="1490372" y="691322"/>
                  <a:pt x="1514475" y="700087"/>
                </a:cubicBezTo>
                <a:cubicBezTo>
                  <a:pt x="1542782" y="710381"/>
                  <a:pt x="1572234" y="717475"/>
                  <a:pt x="1600200" y="728662"/>
                </a:cubicBezTo>
                <a:cubicBezTo>
                  <a:pt x="1624012" y="738187"/>
                  <a:pt x="1647623" y="748232"/>
                  <a:pt x="1671637" y="757237"/>
                </a:cubicBezTo>
                <a:cubicBezTo>
                  <a:pt x="1685739" y="762525"/>
                  <a:pt x="1700657" y="765592"/>
                  <a:pt x="1714500" y="771525"/>
                </a:cubicBezTo>
                <a:cubicBezTo>
                  <a:pt x="1734076" y="779915"/>
                  <a:pt x="1751444" y="793365"/>
                  <a:pt x="1771650" y="800100"/>
                </a:cubicBezTo>
                <a:cubicBezTo>
                  <a:pt x="1808907" y="812519"/>
                  <a:pt x="1848693" y="816256"/>
                  <a:pt x="1885950" y="828675"/>
                </a:cubicBezTo>
                <a:lnTo>
                  <a:pt x="1928812" y="842962"/>
                </a:lnTo>
                <a:cubicBezTo>
                  <a:pt x="1943100" y="852487"/>
                  <a:pt x="1956316" y="863858"/>
                  <a:pt x="1971675" y="871537"/>
                </a:cubicBezTo>
                <a:cubicBezTo>
                  <a:pt x="1992177" y="881788"/>
                  <a:pt x="2053370" y="895533"/>
                  <a:pt x="2071687" y="900112"/>
                </a:cubicBezTo>
                <a:cubicBezTo>
                  <a:pt x="2090737" y="909637"/>
                  <a:pt x="2108631" y="921952"/>
                  <a:pt x="2128837" y="928687"/>
                </a:cubicBezTo>
                <a:cubicBezTo>
                  <a:pt x="2166094" y="941106"/>
                  <a:pt x="2205880" y="944843"/>
                  <a:pt x="2243137" y="957262"/>
                </a:cubicBezTo>
                <a:cubicBezTo>
                  <a:pt x="2257425" y="962025"/>
                  <a:pt x="2272529" y="964815"/>
                  <a:pt x="2286000" y="971550"/>
                </a:cubicBezTo>
                <a:cubicBezTo>
                  <a:pt x="2301358" y="979229"/>
                  <a:pt x="2313503" y="992446"/>
                  <a:pt x="2328862" y="1000125"/>
                </a:cubicBezTo>
                <a:cubicBezTo>
                  <a:pt x="2342333" y="1006860"/>
                  <a:pt x="2357882" y="1008479"/>
                  <a:pt x="2371725" y="1014412"/>
                </a:cubicBezTo>
                <a:cubicBezTo>
                  <a:pt x="2391302" y="1022802"/>
                  <a:pt x="2409100" y="1035077"/>
                  <a:pt x="2428875" y="1042987"/>
                </a:cubicBezTo>
                <a:cubicBezTo>
                  <a:pt x="2456841" y="1054174"/>
                  <a:pt x="2514600" y="1071562"/>
                  <a:pt x="2514600" y="1071562"/>
                </a:cubicBezTo>
                <a:cubicBezTo>
                  <a:pt x="2528887" y="1081087"/>
                  <a:pt x="2541771" y="1093163"/>
                  <a:pt x="2557462" y="1100137"/>
                </a:cubicBezTo>
                <a:cubicBezTo>
                  <a:pt x="2584987" y="1112370"/>
                  <a:pt x="2643187" y="1128712"/>
                  <a:pt x="2643187" y="1128712"/>
                </a:cubicBezTo>
                <a:cubicBezTo>
                  <a:pt x="2770110" y="1223906"/>
                  <a:pt x="2632653" y="1132363"/>
                  <a:pt x="2757487" y="1185862"/>
                </a:cubicBezTo>
                <a:cubicBezTo>
                  <a:pt x="2773270" y="1192626"/>
                  <a:pt x="2785441" y="1205918"/>
                  <a:pt x="2800350" y="1214437"/>
                </a:cubicBezTo>
                <a:cubicBezTo>
                  <a:pt x="2849783" y="1242685"/>
                  <a:pt x="2852276" y="1241271"/>
                  <a:pt x="2900362" y="1257300"/>
                </a:cubicBezTo>
                <a:cubicBezTo>
                  <a:pt x="2919412" y="1271587"/>
                  <a:pt x="2936837" y="1288348"/>
                  <a:pt x="2957512" y="1300162"/>
                </a:cubicBezTo>
                <a:cubicBezTo>
                  <a:pt x="2970588" y="1307634"/>
                  <a:pt x="2986904" y="1307715"/>
                  <a:pt x="3000375" y="1314450"/>
                </a:cubicBezTo>
                <a:cubicBezTo>
                  <a:pt x="3015733" y="1322129"/>
                  <a:pt x="3028950" y="1333500"/>
                  <a:pt x="3043237" y="1343025"/>
                </a:cubicBezTo>
                <a:cubicBezTo>
                  <a:pt x="3095626" y="1421608"/>
                  <a:pt x="3043235" y="1354928"/>
                  <a:pt x="3114675" y="1414462"/>
                </a:cubicBezTo>
                <a:cubicBezTo>
                  <a:pt x="3130197" y="1427397"/>
                  <a:pt x="3141588" y="1444920"/>
                  <a:pt x="3157537" y="1457325"/>
                </a:cubicBezTo>
                <a:cubicBezTo>
                  <a:pt x="3184646" y="1478410"/>
                  <a:pt x="3218978" y="1490191"/>
                  <a:pt x="3243262" y="1514475"/>
                </a:cubicBezTo>
                <a:cubicBezTo>
                  <a:pt x="3271837" y="1543050"/>
                  <a:pt x="3304740" y="1567871"/>
                  <a:pt x="3328987" y="1600200"/>
                </a:cubicBezTo>
                <a:cubicBezTo>
                  <a:pt x="3343275" y="1619250"/>
                  <a:pt x="3355920" y="1639650"/>
                  <a:pt x="3371850" y="1657350"/>
                </a:cubicBezTo>
                <a:cubicBezTo>
                  <a:pt x="3398884" y="1687387"/>
                  <a:pt x="3429000" y="1714500"/>
                  <a:pt x="3457575" y="1743075"/>
                </a:cubicBezTo>
                <a:lnTo>
                  <a:pt x="3543300" y="1828800"/>
                </a:lnTo>
                <a:cubicBezTo>
                  <a:pt x="3557587" y="1843087"/>
                  <a:pt x="3574954" y="1854850"/>
                  <a:pt x="3586162" y="1871662"/>
                </a:cubicBezTo>
                <a:cubicBezTo>
                  <a:pt x="3595687" y="1885950"/>
                  <a:pt x="3602595" y="1902383"/>
                  <a:pt x="3614737" y="1914525"/>
                </a:cubicBezTo>
                <a:cubicBezTo>
                  <a:pt x="3626879" y="1926667"/>
                  <a:pt x="3643312" y="1933575"/>
                  <a:pt x="3657600" y="1943100"/>
                </a:cubicBezTo>
                <a:cubicBezTo>
                  <a:pt x="3667125" y="1957387"/>
                  <a:pt x="3678496" y="1970603"/>
                  <a:pt x="3686175" y="1985962"/>
                </a:cubicBezTo>
                <a:cubicBezTo>
                  <a:pt x="3692910" y="1999433"/>
                  <a:pt x="3692108" y="2016294"/>
                  <a:pt x="3700462" y="2028825"/>
                </a:cubicBezTo>
                <a:cubicBezTo>
                  <a:pt x="3711670" y="2045637"/>
                  <a:pt x="3729037" y="2057400"/>
                  <a:pt x="3743325" y="2071687"/>
                </a:cubicBezTo>
                <a:cubicBezTo>
                  <a:pt x="3752850" y="2090737"/>
                  <a:pt x="3760612" y="2110776"/>
                  <a:pt x="3771900" y="2128837"/>
                </a:cubicBezTo>
                <a:cubicBezTo>
                  <a:pt x="3784520" y="2149030"/>
                  <a:pt x="3804113" y="2164689"/>
                  <a:pt x="3814762" y="2185987"/>
                </a:cubicBezTo>
                <a:cubicBezTo>
                  <a:pt x="3828232" y="2212928"/>
                  <a:pt x="3829867" y="2244771"/>
                  <a:pt x="3843337" y="2271712"/>
                </a:cubicBezTo>
                <a:cubicBezTo>
                  <a:pt x="3868233" y="2321504"/>
                  <a:pt x="3882243" y="2345570"/>
                  <a:pt x="3900487" y="2400300"/>
                </a:cubicBezTo>
                <a:cubicBezTo>
                  <a:pt x="3906697" y="2418929"/>
                  <a:pt x="3909132" y="2438642"/>
                  <a:pt x="3914775" y="2457450"/>
                </a:cubicBezTo>
                <a:cubicBezTo>
                  <a:pt x="3923430" y="2486300"/>
                  <a:pt x="3936045" y="2513954"/>
                  <a:pt x="3943350" y="2543175"/>
                </a:cubicBezTo>
                <a:cubicBezTo>
                  <a:pt x="3948112" y="2562225"/>
                  <a:pt x="3951428" y="2581696"/>
                  <a:pt x="3957637" y="2600325"/>
                </a:cubicBezTo>
                <a:cubicBezTo>
                  <a:pt x="4000229" y="2728101"/>
                  <a:pt x="3980863" y="2616446"/>
                  <a:pt x="4014787" y="2786062"/>
                </a:cubicBezTo>
                <a:cubicBezTo>
                  <a:pt x="4031633" y="2870289"/>
                  <a:pt x="4033925" y="2872712"/>
                  <a:pt x="4043362" y="2971800"/>
                </a:cubicBezTo>
                <a:cubicBezTo>
                  <a:pt x="4066853" y="3218452"/>
                  <a:pt x="4042602" y="3082294"/>
                  <a:pt x="4071937" y="3228975"/>
                </a:cubicBezTo>
                <a:cubicBezTo>
                  <a:pt x="4102374" y="3624662"/>
                  <a:pt x="4076155" y="3478671"/>
                  <a:pt x="4114800" y="3671887"/>
                </a:cubicBezTo>
                <a:lnTo>
                  <a:pt x="4086225" y="3714750"/>
                </a:lnTo>
              </a:path>
            </a:pathLst>
          </a:custGeom>
          <a:noFill/>
          <a:ln w="3492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52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Resonant</a:t>
                </a:r>
              </a:p>
              <a:p>
                <a:pPr algn="ctr"/>
                <a:r>
                  <a:rPr lang="en-US" sz="2000" i="1" dirty="0">
                    <a:solidFill>
                      <a:srgbClr val="00B0F0"/>
                    </a:solidFill>
                  </a:rPr>
                  <a:t>Vibrational-excitation</a:t>
                </a:r>
              </a:p>
              <a:p>
                <a:pPr algn="ctr"/>
                <a:r>
                  <a:rPr lang="en-US" sz="2000" i="1" dirty="0"/>
                  <a:t>cross section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𝑒</m:t>
                      </m:r>
                      <m:r>
                        <a:rPr lang="fr-FR" b="0" i="1" smtClean="0">
                          <a:latin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</a:rPr>
                            <m:t>𝑣</m:t>
                          </m:r>
                        </m:e>
                      </m:d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𝐴𝐵</m:t>
                          </m:r>
                        </m:e>
                        <m:sup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52825" y="6335708"/>
            <a:ext cx="640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J. N.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Bardsley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 and F.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Mandl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Reports on Progress in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fr-FR" sz="1600" b="1" dirty="0"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471 (1968)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63" y="-55755"/>
            <a:ext cx="5976664" cy="648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5F0044-9B88-674F-9BF6-523854E0D4F5}"/>
              </a:ext>
            </a:extLst>
          </p:cNvPr>
          <p:cNvSpPr/>
          <p:nvPr/>
        </p:nvSpPr>
        <p:spPr>
          <a:xfrm>
            <a:off x="1309816" y="-210065"/>
            <a:ext cx="6181111" cy="3089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14B6CE-45D1-3340-90DD-54479D4A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9" y="4769715"/>
            <a:ext cx="1325002" cy="13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29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Resonant</a:t>
                </a:r>
              </a:p>
              <a:p>
                <a:pPr algn="ctr"/>
                <a:r>
                  <a:rPr lang="en-US" sz="2000" i="1" dirty="0">
                    <a:solidFill>
                      <a:srgbClr val="00B0F0"/>
                    </a:solidFill>
                  </a:rPr>
                  <a:t>Vibrational-excitation</a:t>
                </a:r>
              </a:p>
              <a:p>
                <a:pPr algn="ctr"/>
                <a:r>
                  <a:rPr lang="en-US" sz="2000" i="1" dirty="0"/>
                  <a:t>cross section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𝑒</m:t>
                      </m:r>
                      <m:r>
                        <a:rPr lang="fr-FR" b="0" i="1" smtClean="0">
                          <a:latin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</a:rPr>
                            <m:t>𝑣</m:t>
                          </m:r>
                        </m:e>
                      </m:d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𝐴𝐵</m:t>
                          </m:r>
                        </m:e>
                        <m:sup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52825" y="6335708"/>
            <a:ext cx="640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J. N.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Bardsley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 and F.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Mandl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Reports on Progress in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fr-FR" sz="1600" b="1" dirty="0"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471 (1968)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514263" y="-55755"/>
            <a:ext cx="5976664" cy="6489026"/>
            <a:chOff x="1514263" y="-55755"/>
            <a:chExt cx="5976664" cy="64890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6000" contras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263" y="-55755"/>
              <a:ext cx="5976664" cy="6489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Connecteur droit 4"/>
            <p:cNvCxnSpPr/>
            <p:nvPr/>
          </p:nvCxnSpPr>
          <p:spPr>
            <a:xfrm>
              <a:off x="2823882" y="3751722"/>
              <a:ext cx="2864224" cy="117564"/>
            </a:xfrm>
            <a:prstGeom prst="line">
              <a:avLst/>
            </a:prstGeom>
            <a:ln w="349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2958353" y="3346771"/>
              <a:ext cx="322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i="1">
                  <a:solidFill>
                    <a:srgbClr val="C00000"/>
                  </a:solidFill>
                </a:rPr>
                <a:t>E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390FAED-1C45-524C-A734-9D34ADA9F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9" y="4769715"/>
            <a:ext cx="1325002" cy="13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3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Resonant</a:t>
                </a:r>
              </a:p>
              <a:p>
                <a:pPr algn="ctr"/>
                <a:r>
                  <a:rPr lang="en-US" sz="2000" i="1" dirty="0">
                    <a:solidFill>
                      <a:srgbClr val="00B0F0"/>
                    </a:solidFill>
                  </a:rPr>
                  <a:t>Vibrational-excitation</a:t>
                </a:r>
              </a:p>
              <a:p>
                <a:pPr algn="ctr"/>
                <a:r>
                  <a:rPr lang="en-US" sz="2000" i="1" dirty="0"/>
                  <a:t>cross section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𝑒</m:t>
                      </m:r>
                      <m:r>
                        <a:rPr lang="fr-FR" b="0" i="1" smtClean="0">
                          <a:latin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</a:rPr>
                            <m:t>𝑣</m:t>
                          </m:r>
                        </m:e>
                      </m:d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𝐴𝐵</m:t>
                          </m:r>
                        </m:e>
                        <m:sup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52825" y="6335708"/>
            <a:ext cx="640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J. N.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Bardsley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 and F.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Mandl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Reports on Progress in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fr-FR" sz="1600" b="1" dirty="0"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471 (1968)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1514263" y="-55755"/>
            <a:ext cx="5976664" cy="6489026"/>
            <a:chOff x="1514263" y="-55755"/>
            <a:chExt cx="5976664" cy="64890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6000" contras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263" y="-55755"/>
              <a:ext cx="5976664" cy="6489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cteur droit 10"/>
            <p:cNvCxnSpPr/>
            <p:nvPr/>
          </p:nvCxnSpPr>
          <p:spPr>
            <a:xfrm>
              <a:off x="2823882" y="3751722"/>
              <a:ext cx="2864224" cy="117564"/>
            </a:xfrm>
            <a:prstGeom prst="line">
              <a:avLst/>
            </a:prstGeom>
            <a:ln w="349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2958353" y="3346771"/>
              <a:ext cx="322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i="1">
                  <a:solidFill>
                    <a:srgbClr val="C00000"/>
                  </a:solidFill>
                </a:rPr>
                <a:t>E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6E9B4EB-762E-9C46-B388-ADF14FE5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9" y="4769715"/>
            <a:ext cx="1325002" cy="132500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FEFF475-1344-7E43-85A3-385F5D90C48F}"/>
              </a:ext>
            </a:extLst>
          </p:cNvPr>
          <p:cNvGrpSpPr/>
          <p:nvPr/>
        </p:nvGrpSpPr>
        <p:grpSpPr>
          <a:xfrm>
            <a:off x="8103344" y="3155182"/>
            <a:ext cx="3705958" cy="2854496"/>
            <a:chOff x="8103344" y="3155182"/>
            <a:chExt cx="3705958" cy="2854496"/>
          </a:xfrm>
        </p:grpSpPr>
        <p:grpSp>
          <p:nvGrpSpPr>
            <p:cNvPr id="5" name="Grouper 4"/>
            <p:cNvGrpSpPr/>
            <p:nvPr/>
          </p:nvGrpSpPr>
          <p:grpSpPr>
            <a:xfrm>
              <a:off x="8103344" y="3155182"/>
              <a:ext cx="3705958" cy="2854496"/>
              <a:chOff x="8103344" y="3155182"/>
              <a:chExt cx="3705958" cy="285449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3344" y="3579542"/>
                <a:ext cx="3705958" cy="2430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lèche vers le bas 3"/>
              <p:cNvSpPr/>
              <p:nvPr/>
            </p:nvSpPr>
            <p:spPr>
              <a:xfrm>
                <a:off x="9234435" y="3155182"/>
                <a:ext cx="100484" cy="522515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Flèche vers le bas 6"/>
              <p:cNvSpPr/>
              <p:nvPr/>
            </p:nvSpPr>
            <p:spPr>
              <a:xfrm>
                <a:off x="9465213" y="3242267"/>
                <a:ext cx="100484" cy="522515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Flèche vers le bas 7"/>
              <p:cNvSpPr/>
              <p:nvPr/>
            </p:nvSpPr>
            <p:spPr>
              <a:xfrm>
                <a:off x="9739534" y="3346771"/>
                <a:ext cx="100484" cy="522515"/>
              </a:xfrm>
              <a:prstGeom prst="down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Flèche vers le bas 8"/>
              <p:cNvSpPr/>
              <p:nvPr/>
            </p:nvSpPr>
            <p:spPr>
              <a:xfrm>
                <a:off x="9935476" y="3751722"/>
                <a:ext cx="100484" cy="522515"/>
              </a:xfrm>
              <a:prstGeom prst="down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Flèche vers le bas 9"/>
              <p:cNvSpPr/>
              <p:nvPr/>
            </p:nvSpPr>
            <p:spPr>
              <a:xfrm>
                <a:off x="10131418" y="4274235"/>
                <a:ext cx="100484" cy="522515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40F3421-D31C-A849-85F8-4342141918F3}"/>
                </a:ext>
              </a:extLst>
            </p:cNvPr>
            <p:cNvSpPr txBox="1"/>
            <p:nvPr/>
          </p:nvSpPr>
          <p:spPr>
            <a:xfrm>
              <a:off x="10893778" y="4796750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B050"/>
                  </a:solidFill>
                </a:rPr>
                <a:t>N</a:t>
              </a:r>
              <a:r>
                <a:rPr lang="fr-FR" sz="2400" b="1" baseline="-25000" dirty="0">
                  <a:solidFill>
                    <a:srgbClr val="00B05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81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i="1" dirty="0"/>
                  <a:t>Resonant</a:t>
                </a:r>
              </a:p>
              <a:p>
                <a:pPr algn="ctr"/>
                <a:r>
                  <a:rPr lang="en-US" sz="2000" i="1" dirty="0">
                    <a:solidFill>
                      <a:srgbClr val="00B0F0"/>
                    </a:solidFill>
                  </a:rPr>
                  <a:t>Vibrational-excitation</a:t>
                </a:r>
              </a:p>
              <a:p>
                <a:pPr algn="ctr"/>
                <a:r>
                  <a:rPr lang="en-US" sz="2000" i="1" dirty="0"/>
                  <a:t>cross section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charset="0"/>
                        </a:rPr>
                        <m:t>𝑒</m:t>
                      </m:r>
                      <m:r>
                        <a:rPr lang="fr-FR" b="0" i="1" smtClean="0">
                          <a:latin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charset="0"/>
                            </a:rPr>
                            <m:t>𝑣</m:t>
                          </m:r>
                        </m:e>
                      </m:d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is-I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𝐴𝐵</m:t>
                          </m:r>
                        </m:e>
                        <m:sup>
                          <m:r>
                            <a:rPr lang="fr-FR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is-I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fr-F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4" y="954061"/>
                <a:ext cx="3437992" cy="15696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52825" y="6335708"/>
            <a:ext cx="6400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J. N.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Bardsley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 and F.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Mandl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Reports on Progress in </a:t>
            </a:r>
            <a:r>
              <a:rPr lang="fr-FR" sz="1600" dirty="0" err="1">
                <a:latin typeface="Times New Roman" charset="0"/>
                <a:ea typeface="Times New Roman" charset="0"/>
                <a:cs typeface="Times New Roman" charset="0"/>
              </a:rPr>
              <a:t>Physics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fr-FR" sz="1600" b="1" dirty="0">
                <a:latin typeface="Times New Roman" charset="0"/>
                <a:ea typeface="Times New Roman" charset="0"/>
                <a:cs typeface="Times New Roman" charset="0"/>
              </a:rPr>
              <a:t>31</a:t>
            </a:r>
            <a:r>
              <a:rPr lang="fr-FR" sz="1600" dirty="0">
                <a:latin typeface="Times New Roman" charset="0"/>
                <a:ea typeface="Times New Roman" charset="0"/>
                <a:cs typeface="Times New Roman" charset="0"/>
              </a:rPr>
              <a:t>, 471 (1968)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1514263" y="-55755"/>
            <a:ext cx="5976664" cy="6489026"/>
            <a:chOff x="1514263" y="-55755"/>
            <a:chExt cx="5976664" cy="64890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6000" contras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263" y="-55755"/>
              <a:ext cx="5976664" cy="6489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cteur droit 10"/>
            <p:cNvCxnSpPr/>
            <p:nvPr/>
          </p:nvCxnSpPr>
          <p:spPr>
            <a:xfrm>
              <a:off x="2823882" y="3751722"/>
              <a:ext cx="2864224" cy="117564"/>
            </a:xfrm>
            <a:prstGeom prst="line">
              <a:avLst/>
            </a:prstGeom>
            <a:ln w="3492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2958353" y="3346771"/>
              <a:ext cx="3225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i="1">
                  <a:solidFill>
                    <a:srgbClr val="C00000"/>
                  </a:solidFill>
                </a:rPr>
                <a:t>E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A6E9B4EB-762E-9C46-B388-ADF14FE5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9" y="4769715"/>
            <a:ext cx="1325002" cy="132500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DE65F6F-5791-99EE-F1F6-2EFAC4891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927" y="3506791"/>
            <a:ext cx="4187337" cy="27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5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83081" y="1891409"/>
            <a:ext cx="7586132" cy="4047727"/>
            <a:chOff x="183081" y="1114169"/>
            <a:chExt cx="7586132" cy="4047727"/>
          </a:xfrm>
        </p:grpSpPr>
        <p:grpSp>
          <p:nvGrpSpPr>
            <p:cNvPr id="32" name="Grouper 31"/>
            <p:cNvGrpSpPr/>
            <p:nvPr/>
          </p:nvGrpSpPr>
          <p:grpSpPr>
            <a:xfrm>
              <a:off x="183081" y="1114169"/>
              <a:ext cx="7586132" cy="4047727"/>
              <a:chOff x="238837" y="1850150"/>
              <a:chExt cx="7586132" cy="4047727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1604234" y="1850150"/>
                <a:ext cx="5699809" cy="4047727"/>
                <a:chOff x="1912274" y="1437554"/>
                <a:chExt cx="3969835" cy="3252920"/>
              </a:xfrm>
            </p:grpSpPr>
            <p:sp>
              <p:nvSpPr>
                <p:cNvPr id="3" name="Forme libre 2"/>
                <p:cNvSpPr/>
                <p:nvPr/>
              </p:nvSpPr>
              <p:spPr>
                <a:xfrm>
                  <a:off x="1912274" y="1437554"/>
                  <a:ext cx="3969835" cy="2530900"/>
                </a:xfrm>
                <a:custGeom>
                  <a:avLst/>
                  <a:gdLst>
                    <a:gd name="connsiteX0" fmla="*/ 0 w 3969835"/>
                    <a:gd name="connsiteY0" fmla="*/ 0 h 2530900"/>
                    <a:gd name="connsiteX1" fmla="*/ 401444 w 3969835"/>
                    <a:gd name="connsiteY1" fmla="*/ 2509024 h 2530900"/>
                    <a:gd name="connsiteX2" fmla="*/ 1628078 w 3969835"/>
                    <a:gd name="connsiteY2" fmla="*/ 1204332 h 2530900"/>
                    <a:gd name="connsiteX3" fmla="*/ 3969835 w 3969835"/>
                    <a:gd name="connsiteY3" fmla="*/ 914400 h 253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9835" h="2530900">
                      <a:moveTo>
                        <a:pt x="0" y="0"/>
                      </a:moveTo>
                      <a:cubicBezTo>
                        <a:pt x="65049" y="1154151"/>
                        <a:pt x="130098" y="2308302"/>
                        <a:pt x="401444" y="2509024"/>
                      </a:cubicBezTo>
                      <a:cubicBezTo>
                        <a:pt x="672790" y="2709746"/>
                        <a:pt x="1033346" y="1470103"/>
                        <a:pt x="1628078" y="1204332"/>
                      </a:cubicBezTo>
                      <a:cubicBezTo>
                        <a:pt x="2222810" y="938561"/>
                        <a:pt x="3581401" y="949712"/>
                        <a:pt x="3969835" y="91440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Forme libre 10"/>
                <p:cNvSpPr/>
                <p:nvPr/>
              </p:nvSpPr>
              <p:spPr>
                <a:xfrm>
                  <a:off x="2050001" y="2403381"/>
                  <a:ext cx="3526971" cy="2287093"/>
                </a:xfrm>
                <a:custGeom>
                  <a:avLst/>
                  <a:gdLst>
                    <a:gd name="connsiteX0" fmla="*/ 0 w 3526971"/>
                    <a:gd name="connsiteY0" fmla="*/ 0 h 2496300"/>
                    <a:gd name="connsiteX1" fmla="*/ 783771 w 3526971"/>
                    <a:gd name="connsiteY1" fmla="*/ 2468880 h 2496300"/>
                    <a:gd name="connsiteX2" fmla="*/ 1841863 w 3526971"/>
                    <a:gd name="connsiteY2" fmla="*/ 1306286 h 2496300"/>
                    <a:gd name="connsiteX3" fmla="*/ 3526971 w 3526971"/>
                    <a:gd name="connsiteY3" fmla="*/ 1045029 h 2496300"/>
                    <a:gd name="connsiteX0" fmla="*/ 0 w 3526971"/>
                    <a:gd name="connsiteY0" fmla="*/ 0 h 2317068"/>
                    <a:gd name="connsiteX1" fmla="*/ 783771 w 3526971"/>
                    <a:gd name="connsiteY1" fmla="*/ 2286000 h 2317068"/>
                    <a:gd name="connsiteX2" fmla="*/ 1841863 w 3526971"/>
                    <a:gd name="connsiteY2" fmla="*/ 1306286 h 2317068"/>
                    <a:gd name="connsiteX3" fmla="*/ 3526971 w 3526971"/>
                    <a:gd name="connsiteY3" fmla="*/ 1045029 h 2317068"/>
                    <a:gd name="connsiteX0" fmla="*/ 0 w 3526971"/>
                    <a:gd name="connsiteY0" fmla="*/ 0 h 2287093"/>
                    <a:gd name="connsiteX1" fmla="*/ 783771 w 3526971"/>
                    <a:gd name="connsiteY1" fmla="*/ 2286000 h 2287093"/>
                    <a:gd name="connsiteX2" fmla="*/ 1841863 w 3526971"/>
                    <a:gd name="connsiteY2" fmla="*/ 1306286 h 2287093"/>
                    <a:gd name="connsiteX3" fmla="*/ 3526971 w 3526971"/>
                    <a:gd name="connsiteY3" fmla="*/ 1045029 h 2287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6971" h="2287093">
                      <a:moveTo>
                        <a:pt x="0" y="0"/>
                      </a:moveTo>
                      <a:cubicBezTo>
                        <a:pt x="238397" y="1125583"/>
                        <a:pt x="437605" y="2251166"/>
                        <a:pt x="783771" y="2286000"/>
                      </a:cubicBezTo>
                      <a:cubicBezTo>
                        <a:pt x="1129937" y="2320834"/>
                        <a:pt x="1384663" y="1513114"/>
                        <a:pt x="1841863" y="1306286"/>
                      </a:cubicBezTo>
                      <a:cubicBezTo>
                        <a:pt x="2299063" y="1099458"/>
                        <a:pt x="3526971" y="1045029"/>
                        <a:pt x="3526971" y="1045029"/>
                      </a:cubicBezTo>
                    </a:path>
                  </a:pathLst>
                </a:custGeom>
                <a:noFill/>
                <a:ln w="22225" cmpd="sng">
                  <a:solidFill>
                    <a:srgbClr val="C00000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oneTexte 13"/>
                  <p:cNvSpPr txBox="1"/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baseline="300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ZoneTexte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ZoneTexte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ZoneTexte 17"/>
              <p:cNvSpPr txBox="1"/>
              <p:nvPr/>
            </p:nvSpPr>
            <p:spPr>
              <a:xfrm>
                <a:off x="6443565" y="4315151"/>
                <a:ext cx="1381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resonant state</a:t>
                </a: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1882958" y="4872448"/>
                <a:ext cx="783772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lèche vers le haut 23"/>
              <p:cNvSpPr/>
              <p:nvPr/>
            </p:nvSpPr>
            <p:spPr>
              <a:xfrm>
                <a:off x="2242188" y="3878144"/>
                <a:ext cx="45719" cy="994304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1703343" y="4409097"/>
                <a:ext cx="1162594" cy="484475"/>
              </a:xfrm>
              <a:custGeom>
                <a:avLst/>
                <a:gdLst>
                  <a:gd name="connsiteX0" fmla="*/ 0 w 2756263"/>
                  <a:gd name="connsiteY0" fmla="*/ 561710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  <a:gd name="connsiteX0" fmla="*/ 0 w 2756263"/>
                  <a:gd name="connsiteY0" fmla="*/ 600899 h 645412"/>
                  <a:gd name="connsiteX1" fmla="*/ 783771 w 2756263"/>
                  <a:gd name="connsiteY1" fmla="*/ 574773 h 645412"/>
                  <a:gd name="connsiteX2" fmla="*/ 1332411 w 2756263"/>
                  <a:gd name="connsiteY2" fmla="*/ 7 h 645412"/>
                  <a:gd name="connsiteX3" fmla="*/ 1815737 w 2756263"/>
                  <a:gd name="connsiteY3" fmla="*/ 587836 h 645412"/>
                  <a:gd name="connsiteX4" fmla="*/ 2756263 w 2756263"/>
                  <a:gd name="connsiteY4" fmla="*/ 613962 h 645412"/>
                  <a:gd name="connsiteX0" fmla="*/ 0 w 2756263"/>
                  <a:gd name="connsiteY0" fmla="*/ 600899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263" h="641237">
                    <a:moveTo>
                      <a:pt x="0" y="600899"/>
                    </a:moveTo>
                    <a:cubicBezTo>
                      <a:pt x="280851" y="575862"/>
                      <a:pt x="561703" y="674922"/>
                      <a:pt x="783771" y="574773"/>
                    </a:cubicBezTo>
                    <a:cubicBezTo>
                      <a:pt x="1005839" y="474624"/>
                      <a:pt x="1160417" y="-2170"/>
                      <a:pt x="1332411" y="7"/>
                    </a:cubicBezTo>
                    <a:cubicBezTo>
                      <a:pt x="1504405" y="2184"/>
                      <a:pt x="1578428" y="485510"/>
                      <a:pt x="1815737" y="587836"/>
                    </a:cubicBezTo>
                    <a:cubicBezTo>
                      <a:pt x="2053046" y="690162"/>
                      <a:pt x="2756263" y="613962"/>
                      <a:pt x="2756263" y="613962"/>
                    </a:cubicBezTo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238837" y="3508811"/>
                <a:ext cx="1331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energy</a:t>
                </a:r>
              </a:p>
            </p:txBody>
          </p:sp>
        </p:grpSp>
        <p:sp>
          <p:nvSpPr>
            <p:cNvPr id="23" name="Flèche droite rayée 22"/>
            <p:cNvSpPr/>
            <p:nvPr/>
          </p:nvSpPr>
          <p:spPr>
            <a:xfrm>
              <a:off x="2232150" y="2966743"/>
              <a:ext cx="3934474" cy="285144"/>
            </a:xfrm>
            <a:prstGeom prst="stripedRightArrow">
              <a:avLst/>
            </a:prstGeom>
            <a:solidFill>
              <a:srgbClr val="FF0000">
                <a:alpha val="46000"/>
              </a:srgbClr>
            </a:solidFill>
            <a:ln>
              <a:gradFill flip="none" rotWithShape="1">
                <a:gsLst>
                  <a:gs pos="89000">
                    <a:srgbClr val="C00000"/>
                  </a:gs>
                  <a:gs pos="53000">
                    <a:schemeClr val="bg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627017" y="3559094"/>
              <a:ext cx="1559415" cy="0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  <a:alpha val="74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blipFill>
                <a:blip r:embed="rId6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2699133" y="964757"/>
            <a:ext cx="362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Dissociative electron Attachment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B8D6F03-055B-1F4C-B34F-764234239243}"/>
              </a:ext>
            </a:extLst>
          </p:cNvPr>
          <p:cNvCxnSpPr>
            <a:cxnSpLocks/>
          </p:cNvCxnSpPr>
          <p:nvPr/>
        </p:nvCxnSpPr>
        <p:spPr>
          <a:xfrm flipV="1">
            <a:off x="1237781" y="3882881"/>
            <a:ext cx="3785775" cy="17215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29">
            <a:extLst>
              <a:ext uri="{FF2B5EF4-FFF2-40B4-BE49-F238E27FC236}">
                <a16:creationId xmlns:a16="http://schemas.microsoft.com/office/drawing/2014/main" id="{C6AFCBC7-C884-B1C1-7278-8CFEB364EE51}"/>
              </a:ext>
            </a:extLst>
          </p:cNvPr>
          <p:cNvSpPr txBox="1"/>
          <p:nvPr/>
        </p:nvSpPr>
        <p:spPr>
          <a:xfrm>
            <a:off x="7630200" y="880821"/>
            <a:ext cx="335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Radiative electron Attachment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/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blipFill>
                <a:blip r:embed="rId7"/>
                <a:stretch>
                  <a:fillRect t="-3125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3A8DE87-C801-32FD-5645-A638C319132C}"/>
              </a:ext>
            </a:extLst>
          </p:cNvPr>
          <p:cNvCxnSpPr>
            <a:cxnSpLocks/>
          </p:cNvCxnSpPr>
          <p:nvPr/>
        </p:nvCxnSpPr>
        <p:spPr>
          <a:xfrm>
            <a:off x="2339492" y="5474835"/>
            <a:ext cx="1272388" cy="23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DC6E3A20-0C62-4F1B-982A-B559FD5DD567}"/>
              </a:ext>
            </a:extLst>
          </p:cNvPr>
          <p:cNvCxnSpPr>
            <a:cxnSpLocks/>
          </p:cNvCxnSpPr>
          <p:nvPr/>
        </p:nvCxnSpPr>
        <p:spPr>
          <a:xfrm>
            <a:off x="2434590" y="5627235"/>
            <a:ext cx="1059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A1C194F6-1F15-0806-C02C-757258A09180}"/>
              </a:ext>
            </a:extLst>
          </p:cNvPr>
          <p:cNvCxnSpPr>
            <a:cxnSpLocks/>
          </p:cNvCxnSpPr>
          <p:nvPr/>
        </p:nvCxnSpPr>
        <p:spPr>
          <a:xfrm>
            <a:off x="2232150" y="5356725"/>
            <a:ext cx="1551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F79AD4E5-EF6E-DF19-B30B-42502F0C2FA1}"/>
              </a:ext>
            </a:extLst>
          </p:cNvPr>
          <p:cNvCxnSpPr>
            <a:cxnSpLocks/>
          </p:cNvCxnSpPr>
          <p:nvPr/>
        </p:nvCxnSpPr>
        <p:spPr>
          <a:xfrm>
            <a:off x="2514600" y="5756775"/>
            <a:ext cx="868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20">
            <a:extLst>
              <a:ext uri="{FF2B5EF4-FFF2-40B4-BE49-F238E27FC236}">
                <a16:creationId xmlns:a16="http://schemas.microsoft.com/office/drawing/2014/main" id="{558DC9F8-6353-0212-218F-E07308C56C31}"/>
              </a:ext>
            </a:extLst>
          </p:cNvPr>
          <p:cNvCxnSpPr>
            <a:cxnSpLocks/>
          </p:cNvCxnSpPr>
          <p:nvPr/>
        </p:nvCxnSpPr>
        <p:spPr>
          <a:xfrm>
            <a:off x="1827202" y="4806596"/>
            <a:ext cx="78377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20">
            <a:extLst>
              <a:ext uri="{FF2B5EF4-FFF2-40B4-BE49-F238E27FC236}">
                <a16:creationId xmlns:a16="http://schemas.microsoft.com/office/drawing/2014/main" id="{5359F013-96D3-B52B-917E-FFA9F269FF3A}"/>
              </a:ext>
            </a:extLst>
          </p:cNvPr>
          <p:cNvCxnSpPr>
            <a:cxnSpLocks/>
          </p:cNvCxnSpPr>
          <p:nvPr/>
        </p:nvCxnSpPr>
        <p:spPr>
          <a:xfrm>
            <a:off x="1746224" y="4684676"/>
            <a:ext cx="106395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/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/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168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FAE8CDB-8BA8-9410-9E00-4EA93E468BB2}"/>
              </a:ext>
            </a:extLst>
          </p:cNvPr>
          <p:cNvSpPr/>
          <p:nvPr/>
        </p:nvSpPr>
        <p:spPr>
          <a:xfrm>
            <a:off x="4229100" y="2827592"/>
            <a:ext cx="2194560" cy="1555762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er 1"/>
          <p:cNvGrpSpPr/>
          <p:nvPr/>
        </p:nvGrpSpPr>
        <p:grpSpPr>
          <a:xfrm>
            <a:off x="183081" y="1891409"/>
            <a:ext cx="7586132" cy="4047727"/>
            <a:chOff x="183081" y="1114169"/>
            <a:chExt cx="7586132" cy="4047727"/>
          </a:xfrm>
        </p:grpSpPr>
        <p:grpSp>
          <p:nvGrpSpPr>
            <p:cNvPr id="32" name="Grouper 31"/>
            <p:cNvGrpSpPr/>
            <p:nvPr/>
          </p:nvGrpSpPr>
          <p:grpSpPr>
            <a:xfrm>
              <a:off x="183081" y="1114169"/>
              <a:ext cx="7586132" cy="4047727"/>
              <a:chOff x="238837" y="1850150"/>
              <a:chExt cx="7586132" cy="4047727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1604234" y="1850150"/>
                <a:ext cx="5699809" cy="4047727"/>
                <a:chOff x="1912274" y="1437554"/>
                <a:chExt cx="3969835" cy="3252920"/>
              </a:xfrm>
            </p:grpSpPr>
            <p:sp>
              <p:nvSpPr>
                <p:cNvPr id="3" name="Forme libre 2"/>
                <p:cNvSpPr/>
                <p:nvPr/>
              </p:nvSpPr>
              <p:spPr>
                <a:xfrm>
                  <a:off x="1912274" y="1437554"/>
                  <a:ext cx="3969835" cy="2530900"/>
                </a:xfrm>
                <a:custGeom>
                  <a:avLst/>
                  <a:gdLst>
                    <a:gd name="connsiteX0" fmla="*/ 0 w 3969835"/>
                    <a:gd name="connsiteY0" fmla="*/ 0 h 2530900"/>
                    <a:gd name="connsiteX1" fmla="*/ 401444 w 3969835"/>
                    <a:gd name="connsiteY1" fmla="*/ 2509024 h 2530900"/>
                    <a:gd name="connsiteX2" fmla="*/ 1628078 w 3969835"/>
                    <a:gd name="connsiteY2" fmla="*/ 1204332 h 2530900"/>
                    <a:gd name="connsiteX3" fmla="*/ 3969835 w 3969835"/>
                    <a:gd name="connsiteY3" fmla="*/ 914400 h 253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9835" h="2530900">
                      <a:moveTo>
                        <a:pt x="0" y="0"/>
                      </a:moveTo>
                      <a:cubicBezTo>
                        <a:pt x="65049" y="1154151"/>
                        <a:pt x="130098" y="2308302"/>
                        <a:pt x="401444" y="2509024"/>
                      </a:cubicBezTo>
                      <a:cubicBezTo>
                        <a:pt x="672790" y="2709746"/>
                        <a:pt x="1033346" y="1470103"/>
                        <a:pt x="1628078" y="1204332"/>
                      </a:cubicBezTo>
                      <a:cubicBezTo>
                        <a:pt x="2222810" y="938561"/>
                        <a:pt x="3581401" y="949712"/>
                        <a:pt x="3969835" y="91440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Forme libre 10"/>
                <p:cNvSpPr/>
                <p:nvPr/>
              </p:nvSpPr>
              <p:spPr>
                <a:xfrm>
                  <a:off x="2050001" y="2403381"/>
                  <a:ext cx="3526971" cy="2287093"/>
                </a:xfrm>
                <a:custGeom>
                  <a:avLst/>
                  <a:gdLst>
                    <a:gd name="connsiteX0" fmla="*/ 0 w 3526971"/>
                    <a:gd name="connsiteY0" fmla="*/ 0 h 2496300"/>
                    <a:gd name="connsiteX1" fmla="*/ 783771 w 3526971"/>
                    <a:gd name="connsiteY1" fmla="*/ 2468880 h 2496300"/>
                    <a:gd name="connsiteX2" fmla="*/ 1841863 w 3526971"/>
                    <a:gd name="connsiteY2" fmla="*/ 1306286 h 2496300"/>
                    <a:gd name="connsiteX3" fmla="*/ 3526971 w 3526971"/>
                    <a:gd name="connsiteY3" fmla="*/ 1045029 h 2496300"/>
                    <a:gd name="connsiteX0" fmla="*/ 0 w 3526971"/>
                    <a:gd name="connsiteY0" fmla="*/ 0 h 2317068"/>
                    <a:gd name="connsiteX1" fmla="*/ 783771 w 3526971"/>
                    <a:gd name="connsiteY1" fmla="*/ 2286000 h 2317068"/>
                    <a:gd name="connsiteX2" fmla="*/ 1841863 w 3526971"/>
                    <a:gd name="connsiteY2" fmla="*/ 1306286 h 2317068"/>
                    <a:gd name="connsiteX3" fmla="*/ 3526971 w 3526971"/>
                    <a:gd name="connsiteY3" fmla="*/ 1045029 h 2317068"/>
                    <a:gd name="connsiteX0" fmla="*/ 0 w 3526971"/>
                    <a:gd name="connsiteY0" fmla="*/ 0 h 2287093"/>
                    <a:gd name="connsiteX1" fmla="*/ 783771 w 3526971"/>
                    <a:gd name="connsiteY1" fmla="*/ 2286000 h 2287093"/>
                    <a:gd name="connsiteX2" fmla="*/ 1841863 w 3526971"/>
                    <a:gd name="connsiteY2" fmla="*/ 1306286 h 2287093"/>
                    <a:gd name="connsiteX3" fmla="*/ 3526971 w 3526971"/>
                    <a:gd name="connsiteY3" fmla="*/ 1045029 h 2287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6971" h="2287093">
                      <a:moveTo>
                        <a:pt x="0" y="0"/>
                      </a:moveTo>
                      <a:cubicBezTo>
                        <a:pt x="238397" y="1125583"/>
                        <a:pt x="437605" y="2251166"/>
                        <a:pt x="783771" y="2286000"/>
                      </a:cubicBezTo>
                      <a:cubicBezTo>
                        <a:pt x="1129937" y="2320834"/>
                        <a:pt x="1384663" y="1513114"/>
                        <a:pt x="1841863" y="1306286"/>
                      </a:cubicBezTo>
                      <a:cubicBezTo>
                        <a:pt x="2299063" y="1099458"/>
                        <a:pt x="3526971" y="1045029"/>
                        <a:pt x="3526971" y="1045029"/>
                      </a:cubicBezTo>
                    </a:path>
                  </a:pathLst>
                </a:custGeom>
                <a:noFill/>
                <a:ln w="22225" cmpd="sng">
                  <a:solidFill>
                    <a:srgbClr val="C00000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oneTexte 13"/>
                  <p:cNvSpPr txBox="1"/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baseline="300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ZoneTexte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ZoneTexte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ZoneTexte 17"/>
              <p:cNvSpPr txBox="1"/>
              <p:nvPr/>
            </p:nvSpPr>
            <p:spPr>
              <a:xfrm>
                <a:off x="6443565" y="4315151"/>
                <a:ext cx="1381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resonant state</a:t>
                </a: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1882958" y="4872448"/>
                <a:ext cx="783772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lèche vers le haut 23"/>
              <p:cNvSpPr/>
              <p:nvPr/>
            </p:nvSpPr>
            <p:spPr>
              <a:xfrm>
                <a:off x="2242188" y="3878144"/>
                <a:ext cx="45719" cy="994304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1703343" y="4409097"/>
                <a:ext cx="1162594" cy="484475"/>
              </a:xfrm>
              <a:custGeom>
                <a:avLst/>
                <a:gdLst>
                  <a:gd name="connsiteX0" fmla="*/ 0 w 2756263"/>
                  <a:gd name="connsiteY0" fmla="*/ 561710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  <a:gd name="connsiteX0" fmla="*/ 0 w 2756263"/>
                  <a:gd name="connsiteY0" fmla="*/ 600899 h 645412"/>
                  <a:gd name="connsiteX1" fmla="*/ 783771 w 2756263"/>
                  <a:gd name="connsiteY1" fmla="*/ 574773 h 645412"/>
                  <a:gd name="connsiteX2" fmla="*/ 1332411 w 2756263"/>
                  <a:gd name="connsiteY2" fmla="*/ 7 h 645412"/>
                  <a:gd name="connsiteX3" fmla="*/ 1815737 w 2756263"/>
                  <a:gd name="connsiteY3" fmla="*/ 587836 h 645412"/>
                  <a:gd name="connsiteX4" fmla="*/ 2756263 w 2756263"/>
                  <a:gd name="connsiteY4" fmla="*/ 613962 h 645412"/>
                  <a:gd name="connsiteX0" fmla="*/ 0 w 2756263"/>
                  <a:gd name="connsiteY0" fmla="*/ 600899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263" h="641237">
                    <a:moveTo>
                      <a:pt x="0" y="600899"/>
                    </a:moveTo>
                    <a:cubicBezTo>
                      <a:pt x="280851" y="575862"/>
                      <a:pt x="561703" y="674922"/>
                      <a:pt x="783771" y="574773"/>
                    </a:cubicBezTo>
                    <a:cubicBezTo>
                      <a:pt x="1005839" y="474624"/>
                      <a:pt x="1160417" y="-2170"/>
                      <a:pt x="1332411" y="7"/>
                    </a:cubicBezTo>
                    <a:cubicBezTo>
                      <a:pt x="1504405" y="2184"/>
                      <a:pt x="1578428" y="485510"/>
                      <a:pt x="1815737" y="587836"/>
                    </a:cubicBezTo>
                    <a:cubicBezTo>
                      <a:pt x="2053046" y="690162"/>
                      <a:pt x="2756263" y="613962"/>
                      <a:pt x="2756263" y="613962"/>
                    </a:cubicBezTo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238837" y="3508811"/>
                <a:ext cx="1331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energy</a:t>
                </a:r>
              </a:p>
            </p:txBody>
          </p:sp>
        </p:grpSp>
        <p:sp>
          <p:nvSpPr>
            <p:cNvPr id="23" name="Flèche droite rayée 22"/>
            <p:cNvSpPr/>
            <p:nvPr/>
          </p:nvSpPr>
          <p:spPr>
            <a:xfrm>
              <a:off x="2232150" y="2966743"/>
              <a:ext cx="3934474" cy="285144"/>
            </a:xfrm>
            <a:prstGeom prst="stripedRightArrow">
              <a:avLst/>
            </a:prstGeom>
            <a:solidFill>
              <a:srgbClr val="FF0000">
                <a:alpha val="46000"/>
              </a:srgbClr>
            </a:solidFill>
            <a:ln>
              <a:gradFill flip="none" rotWithShape="1">
                <a:gsLst>
                  <a:gs pos="89000">
                    <a:srgbClr val="C00000"/>
                  </a:gs>
                  <a:gs pos="53000">
                    <a:schemeClr val="bg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627017" y="3559094"/>
              <a:ext cx="1559415" cy="0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  <a:alpha val="74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blipFill>
                <a:blip r:embed="rId6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2699133" y="964757"/>
            <a:ext cx="362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Dissociative electron Attachment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B8D6F03-055B-1F4C-B34F-764234239243}"/>
              </a:ext>
            </a:extLst>
          </p:cNvPr>
          <p:cNvCxnSpPr>
            <a:cxnSpLocks/>
          </p:cNvCxnSpPr>
          <p:nvPr/>
        </p:nvCxnSpPr>
        <p:spPr>
          <a:xfrm flipV="1">
            <a:off x="1237781" y="3882881"/>
            <a:ext cx="3785775" cy="17215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èche droite rayée 22">
            <a:extLst>
              <a:ext uri="{FF2B5EF4-FFF2-40B4-BE49-F238E27FC236}">
                <a16:creationId xmlns:a16="http://schemas.microsoft.com/office/drawing/2014/main" id="{30061657-06F3-525A-841A-92965BB263F1}"/>
              </a:ext>
            </a:extLst>
          </p:cNvPr>
          <p:cNvSpPr/>
          <p:nvPr/>
        </p:nvSpPr>
        <p:spPr>
          <a:xfrm rot="5400000">
            <a:off x="4425495" y="3921096"/>
            <a:ext cx="639371" cy="285144"/>
          </a:xfrm>
          <a:prstGeom prst="stripedRightArrow">
            <a:avLst/>
          </a:prstGeom>
          <a:solidFill>
            <a:srgbClr val="FF0000">
              <a:alpha val="46000"/>
            </a:srgbClr>
          </a:solidFill>
          <a:ln>
            <a:gradFill flip="none" rotWithShape="1">
              <a:gsLst>
                <a:gs pos="89000">
                  <a:srgbClr val="C00000"/>
                </a:gs>
                <a:gs pos="53000">
                  <a:schemeClr val="bg1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29">
            <a:extLst>
              <a:ext uri="{FF2B5EF4-FFF2-40B4-BE49-F238E27FC236}">
                <a16:creationId xmlns:a16="http://schemas.microsoft.com/office/drawing/2014/main" id="{C6AFCBC7-C884-B1C1-7278-8CFEB364EE51}"/>
              </a:ext>
            </a:extLst>
          </p:cNvPr>
          <p:cNvSpPr txBox="1"/>
          <p:nvPr/>
        </p:nvSpPr>
        <p:spPr>
          <a:xfrm>
            <a:off x="7630200" y="880821"/>
            <a:ext cx="335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Radiative electron Attachment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/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blipFill>
                <a:blip r:embed="rId7"/>
                <a:stretch>
                  <a:fillRect t="-3125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3A8DE87-C801-32FD-5645-A638C319132C}"/>
              </a:ext>
            </a:extLst>
          </p:cNvPr>
          <p:cNvCxnSpPr>
            <a:cxnSpLocks/>
          </p:cNvCxnSpPr>
          <p:nvPr/>
        </p:nvCxnSpPr>
        <p:spPr>
          <a:xfrm>
            <a:off x="2339492" y="5474835"/>
            <a:ext cx="1272388" cy="23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DC6E3A20-0C62-4F1B-982A-B559FD5DD567}"/>
              </a:ext>
            </a:extLst>
          </p:cNvPr>
          <p:cNvCxnSpPr>
            <a:cxnSpLocks/>
          </p:cNvCxnSpPr>
          <p:nvPr/>
        </p:nvCxnSpPr>
        <p:spPr>
          <a:xfrm>
            <a:off x="2434590" y="5627235"/>
            <a:ext cx="1059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A1C194F6-1F15-0806-C02C-757258A09180}"/>
              </a:ext>
            </a:extLst>
          </p:cNvPr>
          <p:cNvCxnSpPr>
            <a:cxnSpLocks/>
          </p:cNvCxnSpPr>
          <p:nvPr/>
        </p:nvCxnSpPr>
        <p:spPr>
          <a:xfrm>
            <a:off x="2232150" y="5356725"/>
            <a:ext cx="1551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F79AD4E5-EF6E-DF19-B30B-42502F0C2FA1}"/>
              </a:ext>
            </a:extLst>
          </p:cNvPr>
          <p:cNvCxnSpPr>
            <a:cxnSpLocks/>
          </p:cNvCxnSpPr>
          <p:nvPr/>
        </p:nvCxnSpPr>
        <p:spPr>
          <a:xfrm>
            <a:off x="2514600" y="5756775"/>
            <a:ext cx="868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20">
            <a:extLst>
              <a:ext uri="{FF2B5EF4-FFF2-40B4-BE49-F238E27FC236}">
                <a16:creationId xmlns:a16="http://schemas.microsoft.com/office/drawing/2014/main" id="{558DC9F8-6353-0212-218F-E07308C56C31}"/>
              </a:ext>
            </a:extLst>
          </p:cNvPr>
          <p:cNvCxnSpPr>
            <a:cxnSpLocks/>
          </p:cNvCxnSpPr>
          <p:nvPr/>
        </p:nvCxnSpPr>
        <p:spPr>
          <a:xfrm>
            <a:off x="1827202" y="4806596"/>
            <a:ext cx="78377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20">
            <a:extLst>
              <a:ext uri="{FF2B5EF4-FFF2-40B4-BE49-F238E27FC236}">
                <a16:creationId xmlns:a16="http://schemas.microsoft.com/office/drawing/2014/main" id="{5359F013-96D3-B52B-917E-FFA9F269FF3A}"/>
              </a:ext>
            </a:extLst>
          </p:cNvPr>
          <p:cNvCxnSpPr>
            <a:cxnSpLocks/>
          </p:cNvCxnSpPr>
          <p:nvPr/>
        </p:nvCxnSpPr>
        <p:spPr>
          <a:xfrm>
            <a:off x="1746224" y="4684676"/>
            <a:ext cx="106395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/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/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AC48242-7BAE-1931-510D-DCC1BB907119}"/>
              </a:ext>
            </a:extLst>
          </p:cNvPr>
          <p:cNvSpPr txBox="1"/>
          <p:nvPr/>
        </p:nvSpPr>
        <p:spPr>
          <a:xfrm>
            <a:off x="4957096" y="4055075"/>
            <a:ext cx="57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DEA</a:t>
            </a:r>
          </a:p>
        </p:txBody>
      </p:sp>
    </p:spTree>
    <p:extLst>
      <p:ext uri="{BB962C8B-B14F-4D97-AF65-F5344CB8AC3E}">
        <p14:creationId xmlns:p14="http://schemas.microsoft.com/office/powerpoint/2010/main" val="3638713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9CF2F8BE-F993-09AB-8CAA-31523CECB95D}"/>
              </a:ext>
            </a:extLst>
          </p:cNvPr>
          <p:cNvSpPr/>
          <p:nvPr/>
        </p:nvSpPr>
        <p:spPr>
          <a:xfrm>
            <a:off x="4229100" y="2827592"/>
            <a:ext cx="2194560" cy="1555762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er 1"/>
          <p:cNvGrpSpPr/>
          <p:nvPr/>
        </p:nvGrpSpPr>
        <p:grpSpPr>
          <a:xfrm>
            <a:off x="183081" y="1891409"/>
            <a:ext cx="7586132" cy="4047727"/>
            <a:chOff x="183081" y="1114169"/>
            <a:chExt cx="7586132" cy="4047727"/>
          </a:xfrm>
        </p:grpSpPr>
        <p:grpSp>
          <p:nvGrpSpPr>
            <p:cNvPr id="32" name="Grouper 31"/>
            <p:cNvGrpSpPr/>
            <p:nvPr/>
          </p:nvGrpSpPr>
          <p:grpSpPr>
            <a:xfrm>
              <a:off x="183081" y="1114169"/>
              <a:ext cx="7586132" cy="4047727"/>
              <a:chOff x="238837" y="1850150"/>
              <a:chExt cx="7586132" cy="4047727"/>
            </a:xfrm>
          </p:grpSpPr>
          <p:grpSp>
            <p:nvGrpSpPr>
              <p:cNvPr id="12" name="Grouper 11"/>
              <p:cNvGrpSpPr/>
              <p:nvPr/>
            </p:nvGrpSpPr>
            <p:grpSpPr>
              <a:xfrm>
                <a:off x="1604234" y="1850150"/>
                <a:ext cx="5699809" cy="4047727"/>
                <a:chOff x="1912274" y="1437554"/>
                <a:chExt cx="3969835" cy="3252920"/>
              </a:xfrm>
            </p:grpSpPr>
            <p:sp>
              <p:nvSpPr>
                <p:cNvPr id="3" name="Forme libre 2"/>
                <p:cNvSpPr/>
                <p:nvPr/>
              </p:nvSpPr>
              <p:spPr>
                <a:xfrm>
                  <a:off x="1912274" y="1437554"/>
                  <a:ext cx="3969835" cy="2530900"/>
                </a:xfrm>
                <a:custGeom>
                  <a:avLst/>
                  <a:gdLst>
                    <a:gd name="connsiteX0" fmla="*/ 0 w 3969835"/>
                    <a:gd name="connsiteY0" fmla="*/ 0 h 2530900"/>
                    <a:gd name="connsiteX1" fmla="*/ 401444 w 3969835"/>
                    <a:gd name="connsiteY1" fmla="*/ 2509024 h 2530900"/>
                    <a:gd name="connsiteX2" fmla="*/ 1628078 w 3969835"/>
                    <a:gd name="connsiteY2" fmla="*/ 1204332 h 2530900"/>
                    <a:gd name="connsiteX3" fmla="*/ 3969835 w 3969835"/>
                    <a:gd name="connsiteY3" fmla="*/ 914400 h 253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9835" h="2530900">
                      <a:moveTo>
                        <a:pt x="0" y="0"/>
                      </a:moveTo>
                      <a:cubicBezTo>
                        <a:pt x="65049" y="1154151"/>
                        <a:pt x="130098" y="2308302"/>
                        <a:pt x="401444" y="2509024"/>
                      </a:cubicBezTo>
                      <a:cubicBezTo>
                        <a:pt x="672790" y="2709746"/>
                        <a:pt x="1033346" y="1470103"/>
                        <a:pt x="1628078" y="1204332"/>
                      </a:cubicBezTo>
                      <a:cubicBezTo>
                        <a:pt x="2222810" y="938561"/>
                        <a:pt x="3581401" y="949712"/>
                        <a:pt x="3969835" y="914400"/>
                      </a:cubicBez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Forme libre 10"/>
                <p:cNvSpPr/>
                <p:nvPr/>
              </p:nvSpPr>
              <p:spPr>
                <a:xfrm>
                  <a:off x="2050001" y="2403381"/>
                  <a:ext cx="3526971" cy="2287093"/>
                </a:xfrm>
                <a:custGeom>
                  <a:avLst/>
                  <a:gdLst>
                    <a:gd name="connsiteX0" fmla="*/ 0 w 3526971"/>
                    <a:gd name="connsiteY0" fmla="*/ 0 h 2496300"/>
                    <a:gd name="connsiteX1" fmla="*/ 783771 w 3526971"/>
                    <a:gd name="connsiteY1" fmla="*/ 2468880 h 2496300"/>
                    <a:gd name="connsiteX2" fmla="*/ 1841863 w 3526971"/>
                    <a:gd name="connsiteY2" fmla="*/ 1306286 h 2496300"/>
                    <a:gd name="connsiteX3" fmla="*/ 3526971 w 3526971"/>
                    <a:gd name="connsiteY3" fmla="*/ 1045029 h 2496300"/>
                    <a:gd name="connsiteX0" fmla="*/ 0 w 3526971"/>
                    <a:gd name="connsiteY0" fmla="*/ 0 h 2317068"/>
                    <a:gd name="connsiteX1" fmla="*/ 783771 w 3526971"/>
                    <a:gd name="connsiteY1" fmla="*/ 2286000 h 2317068"/>
                    <a:gd name="connsiteX2" fmla="*/ 1841863 w 3526971"/>
                    <a:gd name="connsiteY2" fmla="*/ 1306286 h 2317068"/>
                    <a:gd name="connsiteX3" fmla="*/ 3526971 w 3526971"/>
                    <a:gd name="connsiteY3" fmla="*/ 1045029 h 2317068"/>
                    <a:gd name="connsiteX0" fmla="*/ 0 w 3526971"/>
                    <a:gd name="connsiteY0" fmla="*/ 0 h 2287093"/>
                    <a:gd name="connsiteX1" fmla="*/ 783771 w 3526971"/>
                    <a:gd name="connsiteY1" fmla="*/ 2286000 h 2287093"/>
                    <a:gd name="connsiteX2" fmla="*/ 1841863 w 3526971"/>
                    <a:gd name="connsiteY2" fmla="*/ 1306286 h 2287093"/>
                    <a:gd name="connsiteX3" fmla="*/ 3526971 w 3526971"/>
                    <a:gd name="connsiteY3" fmla="*/ 1045029 h 2287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26971" h="2287093">
                      <a:moveTo>
                        <a:pt x="0" y="0"/>
                      </a:moveTo>
                      <a:cubicBezTo>
                        <a:pt x="238397" y="1125583"/>
                        <a:pt x="437605" y="2251166"/>
                        <a:pt x="783771" y="2286000"/>
                      </a:cubicBezTo>
                      <a:cubicBezTo>
                        <a:pt x="1129937" y="2320834"/>
                        <a:pt x="1384663" y="1513114"/>
                        <a:pt x="1841863" y="1306286"/>
                      </a:cubicBezTo>
                      <a:cubicBezTo>
                        <a:pt x="2299063" y="1099458"/>
                        <a:pt x="3526971" y="1045029"/>
                        <a:pt x="3526971" y="1045029"/>
                      </a:cubicBezTo>
                    </a:path>
                  </a:pathLst>
                </a:custGeom>
                <a:noFill/>
                <a:ln w="22225" cmpd="sng">
                  <a:solidFill>
                    <a:srgbClr val="C00000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oneTexte 13"/>
                  <p:cNvSpPr txBox="1"/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600" b="0" i="1" smtClean="0">
                                  <a:solidFill>
                                    <a:srgbClr val="00206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baseline="300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ZoneTexte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6362" y="2679430"/>
                    <a:ext cx="774379" cy="33291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16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ZoneTexte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5051" y="4080091"/>
                    <a:ext cx="937629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ZoneTexte 17"/>
              <p:cNvSpPr txBox="1"/>
              <p:nvPr/>
            </p:nvSpPr>
            <p:spPr>
              <a:xfrm>
                <a:off x="6443565" y="4315151"/>
                <a:ext cx="1381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resonant state</a:t>
                </a: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1882958" y="4872448"/>
                <a:ext cx="783772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lèche vers le haut 23"/>
              <p:cNvSpPr/>
              <p:nvPr/>
            </p:nvSpPr>
            <p:spPr>
              <a:xfrm>
                <a:off x="2242188" y="3878144"/>
                <a:ext cx="45719" cy="994304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1703343" y="4409097"/>
                <a:ext cx="1162594" cy="484475"/>
              </a:xfrm>
              <a:custGeom>
                <a:avLst/>
                <a:gdLst>
                  <a:gd name="connsiteX0" fmla="*/ 0 w 2756263"/>
                  <a:gd name="connsiteY0" fmla="*/ 561710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  <a:gd name="connsiteX0" fmla="*/ 0 w 2756263"/>
                  <a:gd name="connsiteY0" fmla="*/ 600899 h 645412"/>
                  <a:gd name="connsiteX1" fmla="*/ 783771 w 2756263"/>
                  <a:gd name="connsiteY1" fmla="*/ 574773 h 645412"/>
                  <a:gd name="connsiteX2" fmla="*/ 1332411 w 2756263"/>
                  <a:gd name="connsiteY2" fmla="*/ 7 h 645412"/>
                  <a:gd name="connsiteX3" fmla="*/ 1815737 w 2756263"/>
                  <a:gd name="connsiteY3" fmla="*/ 587836 h 645412"/>
                  <a:gd name="connsiteX4" fmla="*/ 2756263 w 2756263"/>
                  <a:gd name="connsiteY4" fmla="*/ 613962 h 645412"/>
                  <a:gd name="connsiteX0" fmla="*/ 0 w 2756263"/>
                  <a:gd name="connsiteY0" fmla="*/ 600899 h 641237"/>
                  <a:gd name="connsiteX1" fmla="*/ 783771 w 2756263"/>
                  <a:gd name="connsiteY1" fmla="*/ 574773 h 641237"/>
                  <a:gd name="connsiteX2" fmla="*/ 1332411 w 2756263"/>
                  <a:gd name="connsiteY2" fmla="*/ 7 h 641237"/>
                  <a:gd name="connsiteX3" fmla="*/ 1815737 w 2756263"/>
                  <a:gd name="connsiteY3" fmla="*/ 587836 h 641237"/>
                  <a:gd name="connsiteX4" fmla="*/ 2756263 w 2756263"/>
                  <a:gd name="connsiteY4" fmla="*/ 613962 h 641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6263" h="641237">
                    <a:moveTo>
                      <a:pt x="0" y="600899"/>
                    </a:moveTo>
                    <a:cubicBezTo>
                      <a:pt x="280851" y="575862"/>
                      <a:pt x="561703" y="674922"/>
                      <a:pt x="783771" y="574773"/>
                    </a:cubicBezTo>
                    <a:cubicBezTo>
                      <a:pt x="1005839" y="474624"/>
                      <a:pt x="1160417" y="-2170"/>
                      <a:pt x="1332411" y="7"/>
                    </a:cubicBezTo>
                    <a:cubicBezTo>
                      <a:pt x="1504405" y="2184"/>
                      <a:pt x="1578428" y="485510"/>
                      <a:pt x="1815737" y="587836"/>
                    </a:cubicBezTo>
                    <a:cubicBezTo>
                      <a:pt x="2053046" y="690162"/>
                      <a:pt x="2756263" y="613962"/>
                      <a:pt x="2756263" y="613962"/>
                    </a:cubicBezTo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238837" y="3508811"/>
                <a:ext cx="13319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energy</a:t>
                </a:r>
              </a:p>
            </p:txBody>
          </p:sp>
        </p:grpSp>
        <p:sp>
          <p:nvSpPr>
            <p:cNvPr id="23" name="Flèche droite rayée 22"/>
            <p:cNvSpPr/>
            <p:nvPr/>
          </p:nvSpPr>
          <p:spPr>
            <a:xfrm>
              <a:off x="2232150" y="2966743"/>
              <a:ext cx="3934474" cy="285144"/>
            </a:xfrm>
            <a:prstGeom prst="stripedRightArrow">
              <a:avLst/>
            </a:prstGeom>
            <a:solidFill>
              <a:srgbClr val="FF0000">
                <a:alpha val="46000"/>
              </a:srgbClr>
            </a:solidFill>
            <a:ln>
              <a:gradFill flip="none" rotWithShape="1">
                <a:gsLst>
                  <a:gs pos="89000">
                    <a:srgbClr val="C00000"/>
                  </a:gs>
                  <a:gs pos="53000">
                    <a:schemeClr val="bg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627017" y="3559094"/>
              <a:ext cx="1559415" cy="0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  <a:alpha val="74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/>
                <p:cNvSpPr txBox="1"/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7" name="ZoneText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91" y="3209838"/>
                  <a:ext cx="49513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492" y="1359733"/>
                <a:ext cx="4313293" cy="400110"/>
              </a:xfrm>
              <a:prstGeom prst="rect">
                <a:avLst/>
              </a:prstGeom>
              <a:blipFill>
                <a:blip r:embed="rId6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/>
          <p:cNvSpPr txBox="1"/>
          <p:nvPr/>
        </p:nvSpPr>
        <p:spPr>
          <a:xfrm>
            <a:off x="2699133" y="964757"/>
            <a:ext cx="362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Dissociative electron Attachment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B8D6F03-055B-1F4C-B34F-764234239243}"/>
              </a:ext>
            </a:extLst>
          </p:cNvPr>
          <p:cNvCxnSpPr>
            <a:cxnSpLocks/>
          </p:cNvCxnSpPr>
          <p:nvPr/>
        </p:nvCxnSpPr>
        <p:spPr>
          <a:xfrm flipV="1">
            <a:off x="1237781" y="3882881"/>
            <a:ext cx="3785775" cy="17215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èche droite rayée 22">
            <a:extLst>
              <a:ext uri="{FF2B5EF4-FFF2-40B4-BE49-F238E27FC236}">
                <a16:creationId xmlns:a16="http://schemas.microsoft.com/office/drawing/2014/main" id="{30061657-06F3-525A-841A-92965BB263F1}"/>
              </a:ext>
            </a:extLst>
          </p:cNvPr>
          <p:cNvSpPr/>
          <p:nvPr/>
        </p:nvSpPr>
        <p:spPr>
          <a:xfrm rot="5400000">
            <a:off x="4425495" y="3921096"/>
            <a:ext cx="639371" cy="285144"/>
          </a:xfrm>
          <a:prstGeom prst="stripedRightArrow">
            <a:avLst/>
          </a:prstGeom>
          <a:solidFill>
            <a:srgbClr val="FF0000">
              <a:alpha val="46000"/>
            </a:srgbClr>
          </a:solidFill>
          <a:ln>
            <a:gradFill flip="none" rotWithShape="1">
              <a:gsLst>
                <a:gs pos="89000">
                  <a:srgbClr val="C00000"/>
                </a:gs>
                <a:gs pos="53000">
                  <a:schemeClr val="bg1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rayée 22">
            <a:extLst>
              <a:ext uri="{FF2B5EF4-FFF2-40B4-BE49-F238E27FC236}">
                <a16:creationId xmlns:a16="http://schemas.microsoft.com/office/drawing/2014/main" id="{1CDFEDAD-87EA-C608-A7A7-77A845E6A1D3}"/>
              </a:ext>
            </a:extLst>
          </p:cNvPr>
          <p:cNvSpPr/>
          <p:nvPr/>
        </p:nvSpPr>
        <p:spPr>
          <a:xfrm rot="5400000">
            <a:off x="2561735" y="4542617"/>
            <a:ext cx="1579292" cy="285144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>
              <a:alpha val="46000"/>
            </a:srgbClr>
          </a:solidFill>
          <a:ln>
            <a:gradFill flip="none" rotWithShape="1">
              <a:gsLst>
                <a:gs pos="89000">
                  <a:srgbClr val="C00000"/>
                </a:gs>
                <a:gs pos="53000">
                  <a:schemeClr val="bg1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29">
            <a:extLst>
              <a:ext uri="{FF2B5EF4-FFF2-40B4-BE49-F238E27FC236}">
                <a16:creationId xmlns:a16="http://schemas.microsoft.com/office/drawing/2014/main" id="{C6AFCBC7-C884-B1C1-7278-8CFEB364EE51}"/>
              </a:ext>
            </a:extLst>
          </p:cNvPr>
          <p:cNvSpPr txBox="1"/>
          <p:nvPr/>
        </p:nvSpPr>
        <p:spPr>
          <a:xfrm>
            <a:off x="7630200" y="880821"/>
            <a:ext cx="3359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Radiative electron Attachment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/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𝐴𝐵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  <m:r>
                        <a:rPr lang="it-IT" sz="2000" b="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28">
                <a:extLst>
                  <a:ext uri="{FF2B5EF4-FFF2-40B4-BE49-F238E27FC236}">
                    <a16:creationId xmlns:a16="http://schemas.microsoft.com/office/drawing/2014/main" id="{E272EC73-A029-4FB5-330E-B8DD145E7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643" y="1359733"/>
                <a:ext cx="4313293" cy="400110"/>
              </a:xfrm>
              <a:prstGeom prst="rect">
                <a:avLst/>
              </a:prstGeom>
              <a:blipFill>
                <a:blip r:embed="rId7"/>
                <a:stretch>
                  <a:fillRect t="-3125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3A8DE87-C801-32FD-5645-A638C319132C}"/>
              </a:ext>
            </a:extLst>
          </p:cNvPr>
          <p:cNvCxnSpPr>
            <a:cxnSpLocks/>
          </p:cNvCxnSpPr>
          <p:nvPr/>
        </p:nvCxnSpPr>
        <p:spPr>
          <a:xfrm>
            <a:off x="2339492" y="5474835"/>
            <a:ext cx="1272388" cy="23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DC6E3A20-0C62-4F1B-982A-B559FD5DD567}"/>
              </a:ext>
            </a:extLst>
          </p:cNvPr>
          <p:cNvCxnSpPr>
            <a:cxnSpLocks/>
          </p:cNvCxnSpPr>
          <p:nvPr/>
        </p:nvCxnSpPr>
        <p:spPr>
          <a:xfrm>
            <a:off x="2434590" y="5627235"/>
            <a:ext cx="1059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A1C194F6-1F15-0806-C02C-757258A09180}"/>
              </a:ext>
            </a:extLst>
          </p:cNvPr>
          <p:cNvCxnSpPr>
            <a:cxnSpLocks/>
          </p:cNvCxnSpPr>
          <p:nvPr/>
        </p:nvCxnSpPr>
        <p:spPr>
          <a:xfrm>
            <a:off x="2232150" y="5356725"/>
            <a:ext cx="1551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F79AD4E5-EF6E-DF19-B30B-42502F0C2FA1}"/>
              </a:ext>
            </a:extLst>
          </p:cNvPr>
          <p:cNvCxnSpPr>
            <a:cxnSpLocks/>
          </p:cNvCxnSpPr>
          <p:nvPr/>
        </p:nvCxnSpPr>
        <p:spPr>
          <a:xfrm>
            <a:off x="2514600" y="5756775"/>
            <a:ext cx="868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20">
            <a:extLst>
              <a:ext uri="{FF2B5EF4-FFF2-40B4-BE49-F238E27FC236}">
                <a16:creationId xmlns:a16="http://schemas.microsoft.com/office/drawing/2014/main" id="{558DC9F8-6353-0212-218F-E07308C56C31}"/>
              </a:ext>
            </a:extLst>
          </p:cNvPr>
          <p:cNvCxnSpPr>
            <a:cxnSpLocks/>
          </p:cNvCxnSpPr>
          <p:nvPr/>
        </p:nvCxnSpPr>
        <p:spPr>
          <a:xfrm>
            <a:off x="1827202" y="4806596"/>
            <a:ext cx="78377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20">
            <a:extLst>
              <a:ext uri="{FF2B5EF4-FFF2-40B4-BE49-F238E27FC236}">
                <a16:creationId xmlns:a16="http://schemas.microsoft.com/office/drawing/2014/main" id="{5359F013-96D3-B52B-917E-FFA9F269FF3A}"/>
              </a:ext>
            </a:extLst>
          </p:cNvPr>
          <p:cNvCxnSpPr>
            <a:cxnSpLocks/>
          </p:cNvCxnSpPr>
          <p:nvPr/>
        </p:nvCxnSpPr>
        <p:spPr>
          <a:xfrm>
            <a:off x="1746224" y="4684676"/>
            <a:ext cx="106395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/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</m:e>
                        <m:sup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EBD782F6-9C28-C7DB-54FD-0D7C7F04B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830" y="5322128"/>
                <a:ext cx="5629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/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CB028312-E533-6F48-0E77-60DC4AF1A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811" y="4692486"/>
                <a:ext cx="445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AC48242-7BAE-1931-510D-DCC1BB907119}"/>
              </a:ext>
            </a:extLst>
          </p:cNvPr>
          <p:cNvSpPr txBox="1"/>
          <p:nvPr/>
        </p:nvSpPr>
        <p:spPr>
          <a:xfrm>
            <a:off x="4957096" y="4055075"/>
            <a:ext cx="57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DEA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B703A640-86F3-27F5-CCA3-48B0A6344322}"/>
              </a:ext>
            </a:extLst>
          </p:cNvPr>
          <p:cNvSpPr txBox="1"/>
          <p:nvPr/>
        </p:nvSpPr>
        <p:spPr>
          <a:xfrm>
            <a:off x="3394452" y="4356410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</a:t>
            </a:r>
          </a:p>
        </p:txBody>
      </p:sp>
    </p:spTree>
    <p:extLst>
      <p:ext uri="{BB962C8B-B14F-4D97-AF65-F5344CB8AC3E}">
        <p14:creationId xmlns:p14="http://schemas.microsoft.com/office/powerpoint/2010/main" val="323326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1274" y="313492"/>
            <a:ext cx="8137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empus Sans ITC" pitchFamily="82" charset="0"/>
              </a:rPr>
              <a:t>The R-matrix method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45688" y="1041511"/>
            <a:ext cx="5284913" cy="4968552"/>
            <a:chOff x="-613291" y="1295468"/>
            <a:chExt cx="6026527" cy="5665772"/>
          </a:xfrm>
        </p:grpSpPr>
        <p:sp>
          <p:nvSpPr>
            <p:cNvPr id="4" name="Ovale 3"/>
            <p:cNvSpPr/>
            <p:nvPr/>
          </p:nvSpPr>
          <p:spPr>
            <a:xfrm>
              <a:off x="-252536" y="1295468"/>
              <a:ext cx="5665772" cy="5665772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>
                    <a:tint val="23500"/>
                    <a:satMod val="160000"/>
                    <a:lumMod val="0"/>
                    <a:lumOff val="100000"/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e 4"/>
            <p:cNvSpPr/>
            <p:nvPr/>
          </p:nvSpPr>
          <p:spPr>
            <a:xfrm>
              <a:off x="1475656" y="3023659"/>
              <a:ext cx="2209388" cy="2209388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795332" y="3307781"/>
              <a:ext cx="1635125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002060"/>
                  </a:solidFill>
                  <a:latin typeface="+mn-lt"/>
                </a:rPr>
                <a:t>Inner region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-613291" y="3081138"/>
              <a:ext cx="2378249" cy="82230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GB" dirty="0"/>
            </a:p>
          </p:txBody>
        </p:sp>
        <p:cxnSp>
          <p:nvCxnSpPr>
            <p:cNvPr id="13" name="Connettore 1 12"/>
            <p:cNvCxnSpPr/>
            <p:nvPr/>
          </p:nvCxnSpPr>
          <p:spPr>
            <a:xfrm flipH="1">
              <a:off x="1630359" y="4128355"/>
              <a:ext cx="951144" cy="497743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743535" y="4030999"/>
              <a:ext cx="333053" cy="456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  <a:latin typeface="Monotype Corsiva" pitchFamily="66" charset="0"/>
                </a:rPr>
                <a:t>a</a:t>
              </a:r>
              <a:endParaRPr lang="en-GB" sz="2000" b="1" baseline="-25000" dirty="0">
                <a:solidFill>
                  <a:srgbClr val="00B050"/>
                </a:solidFill>
                <a:latin typeface="Monotype Corsiva" pitchFamily="66" charset="0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910061" y="3897518"/>
              <a:ext cx="1342881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/>
                <a:t>A—B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073439" y="4743697"/>
            <a:ext cx="7076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Outer region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73439" y="6423778"/>
            <a:ext cx="3955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dirty="0"/>
              <a:t>J. Tennyson,</a:t>
            </a:r>
            <a:r>
              <a:rPr lang="en-US" sz="1600" dirty="0"/>
              <a:t> Phys. Rep., </a:t>
            </a:r>
            <a:r>
              <a:rPr lang="en-US" sz="1600" b="1" dirty="0"/>
              <a:t>491</a:t>
            </a:r>
            <a:r>
              <a:rPr lang="en-US" sz="1600" dirty="0"/>
              <a:t>, 29 (2010)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" y="5805885"/>
            <a:ext cx="1784193" cy="10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47A95C08-A6F0-A144-A5AA-FAD909BC4224}"/>
              </a:ext>
            </a:extLst>
          </p:cNvPr>
          <p:cNvSpPr txBox="1"/>
          <p:nvPr/>
        </p:nvSpPr>
        <p:spPr>
          <a:xfrm>
            <a:off x="1210364" y="1397811"/>
            <a:ext cx="9411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rgbClr val="0070C0"/>
                </a:solidFill>
                <a:latin typeface="Corbel" panose="020B0503020204020204" pitchFamily="34" charset="0"/>
              </a:rPr>
              <a:t>Plan of the presentation: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Introductory theory for electron-molecule scattering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ab-initio</a:t>
            </a: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 state-resolved cross sections for </a:t>
            </a:r>
            <a:r>
              <a:rPr lang="en-US" sz="2000" dirty="0" err="1">
                <a:solidFill>
                  <a:srgbClr val="0070C0"/>
                </a:solidFill>
                <a:latin typeface="Corbel" panose="020B0503020204020204" pitchFamily="34" charset="0"/>
              </a:rPr>
              <a:t>DeA</a:t>
            </a: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D</a:t>
            </a:r>
            <a:r>
              <a:rPr lang="en-US" sz="2000" baseline="-25000" dirty="0">
                <a:solidFill>
                  <a:srgbClr val="0070C0"/>
                </a:solidFill>
                <a:latin typeface="Corbel" panose="020B0503020204020204" pitchFamily="34" charset="0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 vibrational relaxation time</a:t>
            </a:r>
            <a:endParaRPr lang="en-US" sz="20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19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1274" y="313492"/>
            <a:ext cx="8137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empus Sans ITC" pitchFamily="82" charset="0"/>
              </a:rPr>
              <a:t>The R-matrix method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45688" y="1041511"/>
            <a:ext cx="5284913" cy="4968552"/>
            <a:chOff x="-613291" y="1295468"/>
            <a:chExt cx="6026527" cy="5665772"/>
          </a:xfrm>
        </p:grpSpPr>
        <p:sp>
          <p:nvSpPr>
            <p:cNvPr id="4" name="Ovale 3"/>
            <p:cNvSpPr/>
            <p:nvPr/>
          </p:nvSpPr>
          <p:spPr>
            <a:xfrm>
              <a:off x="-252536" y="1295468"/>
              <a:ext cx="5665772" cy="5665772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>
                    <a:tint val="23500"/>
                    <a:satMod val="160000"/>
                    <a:lumMod val="0"/>
                    <a:lumOff val="100000"/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e 4"/>
            <p:cNvSpPr/>
            <p:nvPr/>
          </p:nvSpPr>
          <p:spPr>
            <a:xfrm>
              <a:off x="1475656" y="3023659"/>
              <a:ext cx="2209388" cy="2209388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795332" y="3307781"/>
              <a:ext cx="1635125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002060"/>
                  </a:solidFill>
                  <a:latin typeface="+mn-lt"/>
                </a:rPr>
                <a:t>Inner region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-613291" y="3081138"/>
              <a:ext cx="2378249" cy="82230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GB" dirty="0"/>
            </a:p>
          </p:txBody>
        </p:sp>
        <p:cxnSp>
          <p:nvCxnSpPr>
            <p:cNvPr id="13" name="Connettore 1 12"/>
            <p:cNvCxnSpPr/>
            <p:nvPr/>
          </p:nvCxnSpPr>
          <p:spPr>
            <a:xfrm flipH="1">
              <a:off x="1630359" y="4128355"/>
              <a:ext cx="951144" cy="497743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743535" y="4030999"/>
              <a:ext cx="333053" cy="456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  <a:latin typeface="Monotype Corsiva" pitchFamily="66" charset="0"/>
                </a:rPr>
                <a:t>a</a:t>
              </a:r>
              <a:endParaRPr lang="en-GB" sz="2000" b="1" baseline="-25000" dirty="0">
                <a:solidFill>
                  <a:srgbClr val="00B050"/>
                </a:solidFill>
                <a:latin typeface="Monotype Corsiva" pitchFamily="66" charset="0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910061" y="3897518"/>
              <a:ext cx="1342881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/>
                <a:t>A—B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30824" y="1044223"/>
            <a:ext cx="686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Inner region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: N+1 electrons; </a:t>
            </a:r>
            <a:r>
              <a:rPr lang="en-GB" i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ab-initio</a:t>
            </a:r>
            <a:r>
              <a:rPr lang="en-GB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quantum chemistry codes,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including exchange correlations; continuum orbitals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073439" y="4743697"/>
            <a:ext cx="7076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Outer region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073439" y="6423778"/>
            <a:ext cx="3955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dirty="0"/>
              <a:t>J. Tennyson,</a:t>
            </a:r>
            <a:r>
              <a:rPr lang="en-US" sz="1600" dirty="0"/>
              <a:t> Phys. Rep., </a:t>
            </a:r>
            <a:r>
              <a:rPr lang="en-US" sz="1600" b="1" dirty="0"/>
              <a:t>491</a:t>
            </a:r>
            <a:r>
              <a:rPr lang="en-US" sz="1600" dirty="0"/>
              <a:t>, 29 (2010)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" y="5805885"/>
            <a:ext cx="1784193" cy="1003609"/>
          </a:xfrm>
          <a:prstGeom prst="rect">
            <a:avLst/>
          </a:prstGeom>
        </p:spPr>
      </p:pic>
      <p:sp>
        <p:nvSpPr>
          <p:cNvPr id="21" name="Forme libre 20"/>
          <p:cNvSpPr/>
          <p:nvPr/>
        </p:nvSpPr>
        <p:spPr>
          <a:xfrm>
            <a:off x="3147336" y="1537186"/>
            <a:ext cx="1616927" cy="1170878"/>
          </a:xfrm>
          <a:custGeom>
            <a:avLst/>
            <a:gdLst>
              <a:gd name="connsiteX0" fmla="*/ 1616927 w 1616927"/>
              <a:gd name="connsiteY0" fmla="*/ 0 h 1170878"/>
              <a:gd name="connsiteX1" fmla="*/ 769434 w 1616927"/>
              <a:gd name="connsiteY1" fmla="*/ 64677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858325 w 1616927"/>
              <a:gd name="connsiteY2" fmla="*/ 594520 h 1170878"/>
              <a:gd name="connsiteX3" fmla="*/ 0 w 1616927"/>
              <a:gd name="connsiteY3" fmla="*/ 1170878 h 117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927" h="1170878">
                <a:moveTo>
                  <a:pt x="1616927" y="0"/>
                </a:moveTo>
                <a:cubicBezTo>
                  <a:pt x="1249866" y="269488"/>
                  <a:pt x="739113" y="456244"/>
                  <a:pt x="612679" y="555331"/>
                </a:cubicBezTo>
                <a:cubicBezTo>
                  <a:pt x="486245" y="654418"/>
                  <a:pt x="960438" y="491929"/>
                  <a:pt x="858325" y="594520"/>
                </a:cubicBezTo>
                <a:cubicBezTo>
                  <a:pt x="756212" y="697111"/>
                  <a:pt x="120805" y="1098395"/>
                  <a:pt x="0" y="1170878"/>
                </a:cubicBezTo>
              </a:path>
            </a:pathLst>
          </a:custGeom>
          <a:noFill/>
          <a:ln w="22225">
            <a:headEnd type="none" w="lg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3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1274" y="313492"/>
            <a:ext cx="8137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empus Sans ITC" pitchFamily="82" charset="0"/>
              </a:rPr>
              <a:t>The R-matrix method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45688" y="1041511"/>
            <a:ext cx="8804619" cy="4968552"/>
            <a:chOff x="-613291" y="1295468"/>
            <a:chExt cx="10040142" cy="5665772"/>
          </a:xfrm>
        </p:grpSpPr>
        <p:sp>
          <p:nvSpPr>
            <p:cNvPr id="4" name="Ovale 3"/>
            <p:cNvSpPr/>
            <p:nvPr/>
          </p:nvSpPr>
          <p:spPr>
            <a:xfrm>
              <a:off x="-252536" y="1295468"/>
              <a:ext cx="5665772" cy="5665772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>
                    <a:tint val="23500"/>
                    <a:satMod val="160000"/>
                    <a:lumMod val="0"/>
                    <a:lumOff val="100000"/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e 4"/>
            <p:cNvSpPr/>
            <p:nvPr/>
          </p:nvSpPr>
          <p:spPr>
            <a:xfrm>
              <a:off x="1475656" y="3023659"/>
              <a:ext cx="2209388" cy="2209388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795332" y="3307781"/>
              <a:ext cx="1635125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002060"/>
                  </a:solidFill>
                  <a:latin typeface="+mn-lt"/>
                </a:rPr>
                <a:t>Inner region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56910" y="5517169"/>
              <a:ext cx="8069941" cy="105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B050"/>
                  </a:solidFill>
                </a:rPr>
                <a:t>Outer region: </a:t>
              </a:r>
              <a:r>
                <a:rPr lang="en-GB" dirty="0">
                  <a:solidFill>
                    <a:srgbClr val="00B050"/>
                  </a:solidFill>
                </a:rPr>
                <a:t>exchange and electron-electron correlations are neglected and it need to take into account only long–range multi–polar interactions between the scattering electron and the target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-613291" y="3081138"/>
              <a:ext cx="2378249" cy="82230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GB" dirty="0"/>
            </a:p>
          </p:txBody>
        </p:sp>
        <p:cxnSp>
          <p:nvCxnSpPr>
            <p:cNvPr id="13" name="Connettore 1 12"/>
            <p:cNvCxnSpPr/>
            <p:nvPr/>
          </p:nvCxnSpPr>
          <p:spPr>
            <a:xfrm flipH="1">
              <a:off x="1630359" y="4128355"/>
              <a:ext cx="951144" cy="497743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743535" y="4030999"/>
              <a:ext cx="333053" cy="456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  <a:latin typeface="Monotype Corsiva" pitchFamily="66" charset="0"/>
                </a:rPr>
                <a:t>a</a:t>
              </a:r>
              <a:endParaRPr lang="en-GB" sz="2000" b="1" baseline="-25000" dirty="0">
                <a:solidFill>
                  <a:srgbClr val="00B050"/>
                </a:solidFill>
                <a:latin typeface="Monotype Corsiva" pitchFamily="66" charset="0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910061" y="3897518"/>
              <a:ext cx="1342881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/>
                <a:t>A—B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30824" y="1044223"/>
            <a:ext cx="686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Inner region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: N+1 electrons; </a:t>
            </a:r>
            <a:r>
              <a:rPr lang="en-GB" i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ab-initio</a:t>
            </a:r>
            <a:r>
              <a:rPr lang="en-GB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quantum chemistry codes,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including exchange correlations; continuum orbitals</a:t>
            </a:r>
          </a:p>
        </p:txBody>
      </p:sp>
      <p:sp>
        <p:nvSpPr>
          <p:cNvPr id="23" name="Forme libre 22"/>
          <p:cNvSpPr/>
          <p:nvPr/>
        </p:nvSpPr>
        <p:spPr>
          <a:xfrm>
            <a:off x="3147336" y="1537186"/>
            <a:ext cx="1616927" cy="1170878"/>
          </a:xfrm>
          <a:custGeom>
            <a:avLst/>
            <a:gdLst>
              <a:gd name="connsiteX0" fmla="*/ 1616927 w 1616927"/>
              <a:gd name="connsiteY0" fmla="*/ 0 h 1170878"/>
              <a:gd name="connsiteX1" fmla="*/ 769434 w 1616927"/>
              <a:gd name="connsiteY1" fmla="*/ 64677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858325 w 1616927"/>
              <a:gd name="connsiteY2" fmla="*/ 594520 h 1170878"/>
              <a:gd name="connsiteX3" fmla="*/ 0 w 1616927"/>
              <a:gd name="connsiteY3" fmla="*/ 1170878 h 117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927" h="1170878">
                <a:moveTo>
                  <a:pt x="1616927" y="0"/>
                </a:moveTo>
                <a:cubicBezTo>
                  <a:pt x="1249866" y="269488"/>
                  <a:pt x="739113" y="456244"/>
                  <a:pt x="612679" y="555331"/>
                </a:cubicBezTo>
                <a:cubicBezTo>
                  <a:pt x="486245" y="654418"/>
                  <a:pt x="960438" y="491929"/>
                  <a:pt x="858325" y="594520"/>
                </a:cubicBezTo>
                <a:cubicBezTo>
                  <a:pt x="756212" y="697111"/>
                  <a:pt x="120805" y="1098395"/>
                  <a:pt x="0" y="1170878"/>
                </a:cubicBezTo>
              </a:path>
            </a:pathLst>
          </a:custGeom>
          <a:noFill/>
          <a:ln w="22225">
            <a:headEnd type="none" w="lg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992628" y="5583882"/>
                <a:ext cx="3156890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(</m:t>
                      </m:r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𝑟</m:t>
                      </m:r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)~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t-IT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func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func>
                          <m:sSub>
                            <m:sSub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28" y="5583882"/>
                <a:ext cx="3156890" cy="6646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073439" y="6423778"/>
            <a:ext cx="3955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dirty="0"/>
              <a:t>J. Tennyson,</a:t>
            </a:r>
            <a:r>
              <a:rPr lang="en-US" sz="1600" dirty="0"/>
              <a:t> Phys. Rep., </a:t>
            </a:r>
            <a:r>
              <a:rPr lang="en-US" sz="1600" b="1" dirty="0"/>
              <a:t>491</a:t>
            </a:r>
            <a:r>
              <a:rPr lang="en-US" sz="1600" dirty="0"/>
              <a:t>, 29 (2010)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" y="5805885"/>
            <a:ext cx="1784193" cy="10036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257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91274" y="313492"/>
            <a:ext cx="8137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empus Sans ITC" pitchFamily="82" charset="0"/>
              </a:rPr>
              <a:t>The R-matrix method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45688" y="1041511"/>
            <a:ext cx="9419912" cy="4968552"/>
            <a:chOff x="-613291" y="1295468"/>
            <a:chExt cx="10741777" cy="5665772"/>
          </a:xfrm>
        </p:grpSpPr>
        <p:sp>
          <p:nvSpPr>
            <p:cNvPr id="4" name="Ovale 3"/>
            <p:cNvSpPr/>
            <p:nvPr/>
          </p:nvSpPr>
          <p:spPr>
            <a:xfrm>
              <a:off x="-252536" y="1295468"/>
              <a:ext cx="5665772" cy="5665772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>
                    <a:tint val="23500"/>
                    <a:satMod val="160000"/>
                    <a:lumMod val="0"/>
                    <a:lumOff val="100000"/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Ovale 4"/>
            <p:cNvSpPr/>
            <p:nvPr/>
          </p:nvSpPr>
          <p:spPr>
            <a:xfrm>
              <a:off x="1475656" y="3023659"/>
              <a:ext cx="2209388" cy="2209388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795332" y="3307781"/>
              <a:ext cx="1635125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dirty="0">
                  <a:solidFill>
                    <a:srgbClr val="002060"/>
                  </a:solidFill>
                  <a:latin typeface="+mn-lt"/>
                </a:rPr>
                <a:t>Inner region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56910" y="5517169"/>
              <a:ext cx="8069941" cy="105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00B050"/>
                  </a:solidFill>
                </a:rPr>
                <a:t>Outer region: </a:t>
              </a:r>
              <a:r>
                <a:rPr lang="en-GB" dirty="0">
                  <a:solidFill>
                    <a:srgbClr val="00B050"/>
                  </a:solidFill>
                </a:rPr>
                <a:t>exchange and electron-electron correlations are neglected and it need to take into account only long–range multi–polar interactions between the scattering electron and the target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764482" y="3707194"/>
              <a:ext cx="6364004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>
                  <a:solidFill>
                    <a:srgbClr val="C00000"/>
                  </a:solidFill>
                  <a:latin typeface="+mn-lt"/>
                </a:rPr>
                <a:t>Boundary</a:t>
              </a:r>
              <a:r>
                <a:rPr lang="en-GB" dirty="0">
                  <a:solidFill>
                    <a:srgbClr val="C00000"/>
                  </a:solidFill>
                  <a:latin typeface="+mn-lt"/>
                </a:rPr>
                <a:t>: </a:t>
              </a:r>
              <a:r>
                <a:rPr lang="en-GB" dirty="0">
                  <a:solidFill>
                    <a:srgbClr val="C00000"/>
                  </a:solidFill>
                </a:rPr>
                <a:t>Target </a:t>
              </a:r>
              <a:r>
                <a:rPr lang="en-GB" dirty="0" err="1">
                  <a:solidFill>
                    <a:srgbClr val="C00000"/>
                  </a:solidFill>
                </a:rPr>
                <a:t>wavefunction</a:t>
              </a:r>
              <a:r>
                <a:rPr lang="en-GB" dirty="0">
                  <a:solidFill>
                    <a:srgbClr val="C00000"/>
                  </a:solidFill>
                </a:rPr>
                <a:t> has zero amplitude</a:t>
              </a:r>
              <a:endParaRPr lang="en-GB" dirty="0">
                <a:solidFill>
                  <a:srgbClr val="C00000"/>
                </a:solidFill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GB" sz="28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2800" baseline="30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498701" y="2582910"/>
                  <a:ext cx="732130" cy="5853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-613291" y="3081138"/>
              <a:ext cx="2378249" cy="82230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GB" dirty="0"/>
            </a:p>
          </p:txBody>
        </p:sp>
        <p:cxnSp>
          <p:nvCxnSpPr>
            <p:cNvPr id="13" name="Connettore 1 12"/>
            <p:cNvCxnSpPr/>
            <p:nvPr/>
          </p:nvCxnSpPr>
          <p:spPr>
            <a:xfrm flipH="1">
              <a:off x="1630359" y="4128355"/>
              <a:ext cx="951144" cy="497743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1743535" y="4030999"/>
              <a:ext cx="333053" cy="456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  <a:latin typeface="Monotype Corsiva" pitchFamily="66" charset="0"/>
                </a:rPr>
                <a:t>a</a:t>
              </a:r>
              <a:endParaRPr lang="en-GB" sz="2000" b="1" baseline="-25000" dirty="0">
                <a:solidFill>
                  <a:srgbClr val="00B050"/>
                </a:solidFill>
                <a:latin typeface="Monotype Corsiva" pitchFamily="66" charset="0"/>
              </a:endParaRPr>
            </a:p>
          </p:txBody>
        </p:sp>
        <p:sp>
          <p:nvSpPr>
            <p:cNvPr id="15" name="Figura a mano libera 14"/>
            <p:cNvSpPr/>
            <p:nvPr/>
          </p:nvSpPr>
          <p:spPr>
            <a:xfrm rot="20805569">
              <a:off x="3666525" y="4170156"/>
              <a:ext cx="708479" cy="188686"/>
            </a:xfrm>
            <a:custGeom>
              <a:avLst/>
              <a:gdLst>
                <a:gd name="connsiteX0" fmla="*/ 609600 w 609600"/>
                <a:gd name="connsiteY0" fmla="*/ 58057 h 188686"/>
                <a:gd name="connsiteX1" fmla="*/ 449943 w 609600"/>
                <a:gd name="connsiteY1" fmla="*/ 174171 h 188686"/>
                <a:gd name="connsiteX2" fmla="*/ 377371 w 609600"/>
                <a:gd name="connsiteY2" fmla="*/ 188686 h 188686"/>
                <a:gd name="connsiteX3" fmla="*/ 174171 w 609600"/>
                <a:gd name="connsiteY3" fmla="*/ 145143 h 188686"/>
                <a:gd name="connsiteX4" fmla="*/ 130628 w 609600"/>
                <a:gd name="connsiteY4" fmla="*/ 130629 h 188686"/>
                <a:gd name="connsiteX5" fmla="*/ 87086 w 609600"/>
                <a:gd name="connsiteY5" fmla="*/ 87086 h 188686"/>
                <a:gd name="connsiteX6" fmla="*/ 58057 w 609600"/>
                <a:gd name="connsiteY6" fmla="*/ 43543 h 188686"/>
                <a:gd name="connsiteX7" fmla="*/ 14514 w 609600"/>
                <a:gd name="connsiteY7" fmla="*/ 14514 h 188686"/>
                <a:gd name="connsiteX8" fmla="*/ 0 w 609600"/>
                <a:gd name="connsiteY8" fmla="*/ 0 h 18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88686">
                  <a:moveTo>
                    <a:pt x="609600" y="58057"/>
                  </a:moveTo>
                  <a:cubicBezTo>
                    <a:pt x="587733" y="75551"/>
                    <a:pt x="475022" y="169155"/>
                    <a:pt x="449943" y="174171"/>
                  </a:cubicBezTo>
                  <a:lnTo>
                    <a:pt x="377371" y="188686"/>
                  </a:lnTo>
                  <a:cubicBezTo>
                    <a:pt x="230894" y="170375"/>
                    <a:pt x="298261" y="186505"/>
                    <a:pt x="174171" y="145143"/>
                  </a:cubicBezTo>
                  <a:lnTo>
                    <a:pt x="130628" y="130629"/>
                  </a:lnTo>
                  <a:cubicBezTo>
                    <a:pt x="116114" y="116115"/>
                    <a:pt x="100226" y="102855"/>
                    <a:pt x="87086" y="87086"/>
                  </a:cubicBezTo>
                  <a:cubicBezTo>
                    <a:pt x="75919" y="73685"/>
                    <a:pt x="70392" y="55878"/>
                    <a:pt x="58057" y="43543"/>
                  </a:cubicBezTo>
                  <a:cubicBezTo>
                    <a:pt x="45722" y="31208"/>
                    <a:pt x="28469" y="24981"/>
                    <a:pt x="14514" y="14514"/>
                  </a:cubicBezTo>
                  <a:cubicBezTo>
                    <a:pt x="9040" y="10409"/>
                    <a:pt x="4838" y="4838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910061" y="3897518"/>
              <a:ext cx="1342881" cy="42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b="1" dirty="0"/>
                <a:t>A—B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30824" y="1044223"/>
            <a:ext cx="686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Inner region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: N+1 electrons; </a:t>
            </a:r>
            <a:r>
              <a:rPr lang="en-GB" i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ab-initio</a:t>
            </a:r>
            <a:r>
              <a:rPr lang="en-GB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quantum chemistry codes,</a:t>
            </a:r>
            <a:r>
              <a:rPr lang="en-US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including exchange correlations; continuum orbitals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073439" y="6423778"/>
            <a:ext cx="3955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1600" dirty="0"/>
              <a:t>J. Tennyson,</a:t>
            </a:r>
            <a:r>
              <a:rPr lang="en-US" sz="1600" dirty="0"/>
              <a:t> Phys. Rep., </a:t>
            </a:r>
            <a:r>
              <a:rPr lang="en-US" sz="1600" b="1" dirty="0"/>
              <a:t>491</a:t>
            </a:r>
            <a:r>
              <a:rPr lang="en-US" sz="1600" dirty="0"/>
              <a:t>, 29 (2010)</a:t>
            </a:r>
          </a:p>
        </p:txBody>
      </p:sp>
      <p:sp>
        <p:nvSpPr>
          <p:cNvPr id="23" name="Forme libre 22"/>
          <p:cNvSpPr/>
          <p:nvPr/>
        </p:nvSpPr>
        <p:spPr>
          <a:xfrm>
            <a:off x="3147336" y="1537186"/>
            <a:ext cx="1616927" cy="1170878"/>
          </a:xfrm>
          <a:custGeom>
            <a:avLst/>
            <a:gdLst>
              <a:gd name="connsiteX0" fmla="*/ 1616927 w 1616927"/>
              <a:gd name="connsiteY0" fmla="*/ 0 h 1170878"/>
              <a:gd name="connsiteX1" fmla="*/ 769434 w 1616927"/>
              <a:gd name="connsiteY1" fmla="*/ 64677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936703 w 1616927"/>
              <a:gd name="connsiteY2" fmla="*/ 646771 h 1170878"/>
              <a:gd name="connsiteX3" fmla="*/ 0 w 1616927"/>
              <a:gd name="connsiteY3" fmla="*/ 1170878 h 1170878"/>
              <a:gd name="connsiteX0" fmla="*/ 1616927 w 1616927"/>
              <a:gd name="connsiteY0" fmla="*/ 0 h 1170878"/>
              <a:gd name="connsiteX1" fmla="*/ 612679 w 1616927"/>
              <a:gd name="connsiteY1" fmla="*/ 555331 h 1170878"/>
              <a:gd name="connsiteX2" fmla="*/ 858325 w 1616927"/>
              <a:gd name="connsiteY2" fmla="*/ 594520 h 1170878"/>
              <a:gd name="connsiteX3" fmla="*/ 0 w 1616927"/>
              <a:gd name="connsiteY3" fmla="*/ 1170878 h 117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927" h="1170878">
                <a:moveTo>
                  <a:pt x="1616927" y="0"/>
                </a:moveTo>
                <a:cubicBezTo>
                  <a:pt x="1249866" y="269488"/>
                  <a:pt x="739113" y="456244"/>
                  <a:pt x="612679" y="555331"/>
                </a:cubicBezTo>
                <a:cubicBezTo>
                  <a:pt x="486245" y="654418"/>
                  <a:pt x="960438" y="491929"/>
                  <a:pt x="858325" y="594520"/>
                </a:cubicBezTo>
                <a:cubicBezTo>
                  <a:pt x="756212" y="697111"/>
                  <a:pt x="120805" y="1098395"/>
                  <a:pt x="0" y="1170878"/>
                </a:cubicBezTo>
              </a:path>
            </a:pathLst>
          </a:custGeom>
          <a:noFill/>
          <a:ln w="22225">
            <a:headEnd type="none" w="lg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992628" y="5583882"/>
                <a:ext cx="3156890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(</m:t>
                      </m:r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𝑟</m:t>
                      </m:r>
                      <m:r>
                        <a:rPr lang="it-IT" i="1">
                          <a:solidFill>
                            <a:srgbClr val="00B050"/>
                          </a:solidFill>
                          <a:latin typeface="Cambria Math"/>
                        </a:rPr>
                        <m:t>)~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it-IT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func>
                          <m:r>
                            <a:rPr lang="it-IT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unc>
                            <m:func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func>
                          <m:sSub>
                            <m:sSubPr>
                              <m:ctrlP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628" y="5583882"/>
                <a:ext cx="3156890" cy="6646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307" y="1869881"/>
                <a:ext cx="2591927" cy="7876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7922164" y="3627284"/>
                <a:ext cx="3013324" cy="669992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−2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it-IT" i="1">
                          <a:solidFill>
                            <a:srgbClr val="C00000"/>
                          </a:solidFill>
                          <a:latin typeface="Cambria Math"/>
                        </a:rPr>
                        <m:t> ,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164" y="3627284"/>
                <a:ext cx="3013324" cy="66999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8" y="335983"/>
            <a:ext cx="2605078" cy="17734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2" y="5805885"/>
            <a:ext cx="1784193" cy="10036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</m:d>
                      <m:r>
                        <a:rPr lang="it-IT" i="1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𝐸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it-IT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′−</m:t>
                              </m:r>
                              <m:r>
                                <a:rPr lang="it-IT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it-IT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rgbClr val="0070C0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𝑟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it-IT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580" y="1820143"/>
                <a:ext cx="3913058" cy="79585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97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47A95C08-A6F0-A144-A5AA-FAD909BC4224}"/>
              </a:ext>
            </a:extLst>
          </p:cNvPr>
          <p:cNvSpPr txBox="1"/>
          <p:nvPr/>
        </p:nvSpPr>
        <p:spPr>
          <a:xfrm>
            <a:off x="1210364" y="1397811"/>
            <a:ext cx="9411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rgbClr val="0070C0"/>
                </a:solidFill>
                <a:latin typeface="Corbel" panose="020B0503020204020204" pitchFamily="34" charset="0"/>
              </a:rPr>
              <a:t>Plan of the presentation: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Introductory theory for electron-molecule scattering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rgbClr val="0070C0"/>
                </a:solidFill>
                <a:latin typeface="Corbel" panose="020B0503020204020204" pitchFamily="34" charset="0"/>
              </a:rPr>
              <a:t>ab-initio</a:t>
            </a: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 state-resolved cross sections for </a:t>
            </a:r>
            <a:r>
              <a:rPr lang="en-US" sz="2000" dirty="0" err="1">
                <a:solidFill>
                  <a:srgbClr val="0070C0"/>
                </a:solidFill>
                <a:latin typeface="Corbel" panose="020B0503020204020204" pitchFamily="34" charset="0"/>
              </a:rPr>
              <a:t>DeA</a:t>
            </a: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D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 vibrational relaxation time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81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6821F134-B9A5-B148-ACCF-F547CF48B504}"/>
              </a:ext>
            </a:extLst>
          </p:cNvPr>
          <p:cNvGrpSpPr/>
          <p:nvPr/>
        </p:nvGrpSpPr>
        <p:grpSpPr>
          <a:xfrm>
            <a:off x="949570" y="866816"/>
            <a:ext cx="5146430" cy="430887"/>
            <a:chOff x="949570" y="866816"/>
            <a:chExt cx="5146430" cy="43088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E21ACC8-8551-FF4C-9464-DCB73D21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6800" y="877005"/>
              <a:ext cx="5029200" cy="393700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B3CF4F62-5888-214A-8756-7393C8A143A2}"/>
                    </a:ext>
                  </a:extLst>
                </p:cNvPr>
                <p:cNvSpPr txBox="1"/>
                <p:nvPr/>
              </p:nvSpPr>
              <p:spPr>
                <a:xfrm>
                  <a:off x="949570" y="866816"/>
                  <a:ext cx="587532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B3CF4F62-5888-214A-8756-7393C8A14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70" y="866816"/>
                  <a:ext cx="587532" cy="430887"/>
                </a:xfrm>
                <a:prstGeom prst="rect">
                  <a:avLst/>
                </a:prstGeom>
                <a:blipFill>
                  <a:blip r:embed="rId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684D924-2E6D-E348-8DD1-24A0A79DE224}"/>
              </a:ext>
            </a:extLst>
          </p:cNvPr>
          <p:cNvGrpSpPr/>
          <p:nvPr/>
        </p:nvGrpSpPr>
        <p:grpSpPr>
          <a:xfrm>
            <a:off x="915209" y="1387322"/>
            <a:ext cx="5841191" cy="430887"/>
            <a:chOff x="915209" y="1340430"/>
            <a:chExt cx="5841191" cy="43088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E6BF112-11CB-4044-B42B-279C4B73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6800" y="1373445"/>
              <a:ext cx="5689600" cy="368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78FD0EF-5D26-9347-8A9D-D5995DDDA34E}"/>
                    </a:ext>
                  </a:extLst>
                </p:cNvPr>
                <p:cNvSpPr txBox="1"/>
                <p:nvPr/>
              </p:nvSpPr>
              <p:spPr>
                <a:xfrm>
                  <a:off x="915209" y="1340430"/>
                  <a:ext cx="613180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2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78FD0EF-5D26-9347-8A9D-D5995DDDA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209" y="1340430"/>
                  <a:ext cx="613180" cy="430887"/>
                </a:xfrm>
                <a:prstGeom prst="rect">
                  <a:avLst/>
                </a:prstGeom>
                <a:blipFill>
                  <a:blip r:embed="rId5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B378EA14-EBF5-5D44-A1D6-D6DD42D219FE}"/>
              </a:ext>
            </a:extLst>
          </p:cNvPr>
          <p:cNvSpPr/>
          <p:nvPr/>
        </p:nvSpPr>
        <p:spPr>
          <a:xfrm>
            <a:off x="788193" y="6326237"/>
            <a:ext cx="10615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Helvetica" pitchFamily="2" charset="0"/>
              </a:rPr>
              <a:t>V. Laporta, et al., Plasma </a:t>
            </a:r>
            <a:r>
              <a:rPr lang="it-IT" dirty="0" err="1">
                <a:latin typeface="Helvetica" pitchFamily="2" charset="0"/>
              </a:rPr>
              <a:t>Phys</a:t>
            </a:r>
            <a:r>
              <a:rPr lang="it-IT" dirty="0">
                <a:latin typeface="Helvetica" pitchFamily="2" charset="0"/>
              </a:rPr>
              <a:t>. Control. Fusion 63, 085006 (2021)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70B06C-076A-0945-8272-E1C707E3B1B9}"/>
              </a:ext>
            </a:extLst>
          </p:cNvPr>
          <p:cNvSpPr txBox="1"/>
          <p:nvPr/>
        </p:nvSpPr>
        <p:spPr>
          <a:xfrm>
            <a:off x="2769768" y="2345582"/>
            <a:ext cx="6652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Chalkduster" panose="03050602040202020205" pitchFamily="66" charset="77"/>
              </a:rPr>
              <a:t>Local Complex Potential Model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E6C9C4-8D0D-3547-AEB6-BD82AAE83FBA}"/>
              </a:ext>
            </a:extLst>
          </p:cNvPr>
          <p:cNvSpPr txBox="1"/>
          <p:nvPr/>
        </p:nvSpPr>
        <p:spPr>
          <a:xfrm>
            <a:off x="3043176" y="3362546"/>
            <a:ext cx="6105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First time (in my knowledge) of using this approach to calculate</a:t>
            </a:r>
          </a:p>
          <a:p>
            <a:pPr algn="ctr"/>
            <a:r>
              <a:rPr lang="en-GB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vibrationally-electronically-excited collisions</a:t>
            </a:r>
          </a:p>
        </p:txBody>
      </p:sp>
    </p:spTree>
    <p:extLst>
      <p:ext uri="{BB962C8B-B14F-4D97-AF65-F5344CB8AC3E}">
        <p14:creationId xmlns:p14="http://schemas.microsoft.com/office/powerpoint/2010/main" val="123203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B0013A-09F0-EA4B-B9B5-547374B4F98C}"/>
              </a:ext>
            </a:extLst>
          </p:cNvPr>
          <p:cNvSpPr txBox="1"/>
          <p:nvPr/>
        </p:nvSpPr>
        <p:spPr>
          <a:xfrm>
            <a:off x="366784" y="242119"/>
            <a:ext cx="480118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Potentials and couplings for D</a:t>
            </a:r>
            <a:r>
              <a:rPr lang="en-GB" sz="2400" b="1" baseline="-25000" dirty="0">
                <a:solidFill>
                  <a:srgbClr val="0070C0"/>
                </a:solidFill>
              </a:rPr>
              <a:t>2</a:t>
            </a:r>
            <a:r>
              <a:rPr lang="en-GB" sz="2400" b="1" dirty="0">
                <a:solidFill>
                  <a:srgbClr val="0070C0"/>
                </a:solidFill>
              </a:rPr>
              <a:t>/D</a:t>
            </a:r>
            <a:r>
              <a:rPr lang="en-GB" sz="2400" b="1" baseline="-25000" dirty="0">
                <a:solidFill>
                  <a:srgbClr val="0070C0"/>
                </a:solidFill>
              </a:rPr>
              <a:t>2</a:t>
            </a:r>
            <a:r>
              <a:rPr lang="en-GB" sz="2400" b="1" baseline="30000" dirty="0">
                <a:solidFill>
                  <a:srgbClr val="0070C0"/>
                </a:solidFill>
              </a:rPr>
              <a:t>⎻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4EB97CB-5E61-F25C-8C85-3143B544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50"/>
          <a:stretch>
            <a:fillRect/>
          </a:stretch>
        </p:blipFill>
        <p:spPr bwMode="auto">
          <a:xfrm>
            <a:off x="8102745" y="2935225"/>
            <a:ext cx="4391954" cy="69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399606-D1EF-1383-6005-7DD9A850C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" y="925330"/>
            <a:ext cx="8492208" cy="594454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0D6AA9B-E5A2-C07E-4A05-60FFCA156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062" y="1816920"/>
            <a:ext cx="4391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it-IT" sz="2000" dirty="0" err="1">
                <a:latin typeface="Symbol" pitchFamily="2" charset="2"/>
              </a:rPr>
              <a:t>Y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k</a:t>
            </a:r>
            <a:r>
              <a:rPr lang="en-GB" altLang="it-IT" sz="2000" baseline="-25000" dirty="0">
                <a:latin typeface="Symbol" pitchFamily="2" charset="2"/>
              </a:rPr>
              <a:t> </a:t>
            </a:r>
            <a:r>
              <a:rPr lang="en-GB" altLang="it-IT" sz="2000" dirty="0">
                <a:latin typeface="Symbol" pitchFamily="2" charset="2"/>
              </a:rPr>
              <a:t>=</a:t>
            </a:r>
            <a:r>
              <a:rPr lang="en-GB" altLang="it-IT" sz="2000" dirty="0">
                <a:solidFill>
                  <a:srgbClr val="FFFF00"/>
                </a:solidFill>
                <a:latin typeface="Symbol" pitchFamily="2" charset="2"/>
              </a:rPr>
              <a:t> </a:t>
            </a:r>
            <a:r>
              <a:rPr lang="en-GB" altLang="it-IT" sz="2000" b="1" dirty="0">
                <a:solidFill>
                  <a:srgbClr val="CC00CC"/>
                </a:solidFill>
                <a:latin typeface="Monotype Corsiva" panose="03010101010201010101" pitchFamily="66" charset="0"/>
              </a:rPr>
              <a:t>A</a:t>
            </a:r>
            <a:r>
              <a:rPr lang="en-GB" altLang="it-IT" sz="2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 </a:t>
            </a:r>
            <a:r>
              <a:rPr lang="en-GB" altLang="it-IT" sz="2000" dirty="0" err="1">
                <a:latin typeface="Symbol" pitchFamily="2" charset="2"/>
              </a:rPr>
              <a:t>S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i,j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 </a:t>
            </a:r>
            <a:r>
              <a:rPr lang="en-GB" altLang="it-IT" sz="2000" dirty="0" err="1">
                <a:latin typeface="Times New Roman" panose="02020603050405020304" pitchFamily="18" charset="0"/>
              </a:rPr>
              <a:t>a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i,j,k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</a:t>
            </a:r>
            <a:r>
              <a:rPr lang="en-GB" altLang="it-IT" sz="2000" dirty="0" err="1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GB" altLang="it-IT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it-IT" sz="2000" baseline="30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it-IT" sz="2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it-IT" sz="2000" dirty="0" err="1">
                <a:solidFill>
                  <a:srgbClr val="008000"/>
                </a:solidFill>
                <a:latin typeface="Symbol" pitchFamily="2" charset="2"/>
              </a:rPr>
              <a:t>h</a:t>
            </a:r>
            <a:r>
              <a:rPr lang="en-GB" altLang="it-IT" sz="2000" baseline="-250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i,j</a:t>
            </a:r>
            <a:r>
              <a:rPr lang="en-GB" altLang="it-IT" sz="2000" dirty="0">
                <a:solidFill>
                  <a:srgbClr val="008000"/>
                </a:solidFill>
                <a:latin typeface="Symbol" pitchFamily="2" charset="2"/>
              </a:rPr>
              <a:t> </a:t>
            </a:r>
            <a:r>
              <a:rPr lang="en-GB" altLang="it-IT" sz="2000" dirty="0">
                <a:latin typeface="Symbol" pitchFamily="2" charset="2"/>
              </a:rPr>
              <a:t>+ S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i </a:t>
            </a:r>
            <a:r>
              <a:rPr lang="en-GB" altLang="it-IT" sz="2000" dirty="0" err="1">
                <a:latin typeface="Times New Roman" panose="02020603050405020304" pitchFamily="18" charset="0"/>
              </a:rPr>
              <a:t>b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j,k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</a:t>
            </a:r>
            <a:r>
              <a:rPr lang="en-GB" altLang="it-IT" sz="2000" dirty="0">
                <a:solidFill>
                  <a:srgbClr val="0000FF"/>
                </a:solidFill>
                <a:latin typeface="Symbol" pitchFamily="2" charset="2"/>
              </a:rPr>
              <a:t>f</a:t>
            </a:r>
            <a:r>
              <a:rPr lang="en-GB" altLang="it-IT" sz="2000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j</a:t>
            </a:r>
            <a:r>
              <a:rPr lang="en-GB" altLang="it-IT" sz="20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N+1</a:t>
            </a:r>
            <a:r>
              <a:rPr lang="en-GB" altLang="it-IT" sz="2000" dirty="0">
                <a:solidFill>
                  <a:srgbClr val="0000FF"/>
                </a:solidFill>
                <a:latin typeface="Symbol" pitchFamily="2" charset="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16B6D0-CC07-F198-29A9-E4B0010BF035}"/>
                  </a:ext>
                </a:extLst>
              </p:cNvPr>
              <p:cNvSpPr txBox="1"/>
              <p:nvPr/>
            </p:nvSpPr>
            <p:spPr>
              <a:xfrm>
                <a:off x="2767377" y="3697547"/>
                <a:ext cx="11180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fr-FR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/</m:t>
                      </m:r>
                      <m:sSubSup>
                        <m:sSubSupPr>
                          <m:ctrlP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20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16B6D0-CC07-F198-29A9-E4B0010BF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377" y="3697547"/>
                <a:ext cx="1118063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746B8BE-C2D6-6CFE-1C49-4D35BE0CAD47}"/>
                  </a:ext>
                </a:extLst>
              </p:cNvPr>
              <p:cNvSpPr txBox="1"/>
              <p:nvPr/>
            </p:nvSpPr>
            <p:spPr>
              <a:xfrm>
                <a:off x="7214107" y="1416810"/>
                <a:ext cx="6062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746B8BE-C2D6-6CFE-1C49-4D35BE0CA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7" y="1416810"/>
                <a:ext cx="60625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FAF815B-D0B1-8647-D17C-49C60D200699}"/>
                  </a:ext>
                </a:extLst>
              </p:cNvPr>
              <p:cNvSpPr txBox="1"/>
              <p:nvPr/>
            </p:nvSpPr>
            <p:spPr>
              <a:xfrm>
                <a:off x="7214107" y="3377849"/>
                <a:ext cx="614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FAF815B-D0B1-8647-D17C-49C60D200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7" y="3377849"/>
                <a:ext cx="614271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FD108F-07EB-03E1-24FE-7AD0C2FDD90D}"/>
                  </a:ext>
                </a:extLst>
              </p:cNvPr>
              <p:cNvSpPr txBox="1"/>
              <p:nvPr/>
            </p:nvSpPr>
            <p:spPr>
              <a:xfrm>
                <a:off x="7214106" y="5041080"/>
                <a:ext cx="6062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FD108F-07EB-03E1-24FE-7AD0C2FDD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6" y="5041080"/>
                <a:ext cx="60625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FEC547-39AD-0744-6C78-6DE2DBBB7391}"/>
              </a:ext>
            </a:extLst>
          </p:cNvPr>
          <p:cNvSpPr txBox="1"/>
          <p:nvPr/>
        </p:nvSpPr>
        <p:spPr>
          <a:xfrm>
            <a:off x="9337445" y="4717914"/>
            <a:ext cx="168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R-matrix</a:t>
            </a:r>
          </a:p>
          <a:p>
            <a:r>
              <a:rPr lang="en-GB" b="1" dirty="0"/>
              <a:t>       calculations</a:t>
            </a:r>
          </a:p>
        </p:txBody>
      </p:sp>
    </p:spTree>
    <p:extLst>
      <p:ext uri="{BB962C8B-B14F-4D97-AF65-F5344CB8AC3E}">
        <p14:creationId xmlns:p14="http://schemas.microsoft.com/office/powerpoint/2010/main" val="3854202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B0013A-09F0-EA4B-B9B5-547374B4F98C}"/>
              </a:ext>
            </a:extLst>
          </p:cNvPr>
          <p:cNvSpPr txBox="1"/>
          <p:nvPr/>
        </p:nvSpPr>
        <p:spPr>
          <a:xfrm>
            <a:off x="366784" y="242119"/>
            <a:ext cx="480118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Potentials and couplings for D</a:t>
            </a:r>
            <a:r>
              <a:rPr lang="en-GB" sz="2400" b="1" baseline="-25000" dirty="0">
                <a:solidFill>
                  <a:srgbClr val="0070C0"/>
                </a:solidFill>
              </a:rPr>
              <a:t>2</a:t>
            </a:r>
            <a:r>
              <a:rPr lang="en-GB" sz="2400" b="1" dirty="0">
                <a:solidFill>
                  <a:srgbClr val="0070C0"/>
                </a:solidFill>
              </a:rPr>
              <a:t>/D</a:t>
            </a:r>
            <a:r>
              <a:rPr lang="en-GB" sz="2400" b="1" baseline="-25000" dirty="0">
                <a:solidFill>
                  <a:srgbClr val="0070C0"/>
                </a:solidFill>
              </a:rPr>
              <a:t>2</a:t>
            </a:r>
            <a:r>
              <a:rPr lang="en-GB" sz="2400" b="1" baseline="30000" dirty="0">
                <a:solidFill>
                  <a:srgbClr val="0070C0"/>
                </a:solidFill>
              </a:rPr>
              <a:t>⎻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4EB97CB-5E61-F25C-8C85-3143B544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50"/>
          <a:stretch>
            <a:fillRect/>
          </a:stretch>
        </p:blipFill>
        <p:spPr bwMode="auto">
          <a:xfrm>
            <a:off x="8102745" y="2935225"/>
            <a:ext cx="4391954" cy="69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5399606-D1EF-1383-6005-7DD9A850C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" y="925330"/>
            <a:ext cx="8492208" cy="594454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0D6AA9B-E5A2-C07E-4A05-60FFCA156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062" y="1816920"/>
            <a:ext cx="4391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it-IT" sz="2000" dirty="0" err="1">
                <a:latin typeface="Symbol" pitchFamily="2" charset="2"/>
              </a:rPr>
              <a:t>Y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k</a:t>
            </a:r>
            <a:r>
              <a:rPr lang="en-GB" altLang="it-IT" sz="2000" baseline="-25000" dirty="0">
                <a:latin typeface="Symbol" pitchFamily="2" charset="2"/>
              </a:rPr>
              <a:t> </a:t>
            </a:r>
            <a:r>
              <a:rPr lang="en-GB" altLang="it-IT" sz="2000" dirty="0">
                <a:latin typeface="Symbol" pitchFamily="2" charset="2"/>
              </a:rPr>
              <a:t>=</a:t>
            </a:r>
            <a:r>
              <a:rPr lang="en-GB" altLang="it-IT" sz="2000" dirty="0">
                <a:solidFill>
                  <a:srgbClr val="FFFF00"/>
                </a:solidFill>
                <a:latin typeface="Symbol" pitchFamily="2" charset="2"/>
              </a:rPr>
              <a:t> </a:t>
            </a:r>
            <a:r>
              <a:rPr lang="en-GB" altLang="it-IT" sz="2000" b="1" dirty="0">
                <a:solidFill>
                  <a:srgbClr val="CC00CC"/>
                </a:solidFill>
                <a:latin typeface="Monotype Corsiva" panose="03010101010201010101" pitchFamily="66" charset="0"/>
              </a:rPr>
              <a:t>A</a:t>
            </a:r>
            <a:r>
              <a:rPr lang="en-GB" altLang="it-IT" sz="20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  </a:t>
            </a:r>
            <a:r>
              <a:rPr lang="en-GB" altLang="it-IT" sz="2000" dirty="0" err="1">
                <a:latin typeface="Symbol" pitchFamily="2" charset="2"/>
              </a:rPr>
              <a:t>S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i,j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 </a:t>
            </a:r>
            <a:r>
              <a:rPr lang="en-GB" altLang="it-IT" sz="2000" dirty="0" err="1">
                <a:latin typeface="Times New Roman" panose="02020603050405020304" pitchFamily="18" charset="0"/>
              </a:rPr>
              <a:t>a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i,j,k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</a:t>
            </a:r>
            <a:r>
              <a:rPr lang="en-GB" altLang="it-IT" sz="2000" dirty="0" err="1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GB" altLang="it-IT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GB" altLang="it-IT" sz="2000" baseline="30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GB" altLang="it-IT" sz="2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it-IT" sz="2000" dirty="0" err="1">
                <a:solidFill>
                  <a:srgbClr val="008000"/>
                </a:solidFill>
                <a:latin typeface="Symbol" pitchFamily="2" charset="2"/>
              </a:rPr>
              <a:t>h</a:t>
            </a:r>
            <a:r>
              <a:rPr lang="en-GB" altLang="it-IT" sz="2000" baseline="-25000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i,j</a:t>
            </a:r>
            <a:r>
              <a:rPr lang="en-GB" altLang="it-IT" sz="2000" dirty="0">
                <a:solidFill>
                  <a:srgbClr val="008000"/>
                </a:solidFill>
                <a:latin typeface="Symbol" pitchFamily="2" charset="2"/>
              </a:rPr>
              <a:t> </a:t>
            </a:r>
            <a:r>
              <a:rPr lang="en-GB" altLang="it-IT" sz="2000" dirty="0">
                <a:latin typeface="Symbol" pitchFamily="2" charset="2"/>
              </a:rPr>
              <a:t>+ S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i </a:t>
            </a:r>
            <a:r>
              <a:rPr lang="en-GB" altLang="it-IT" sz="2000" dirty="0" err="1">
                <a:latin typeface="Times New Roman" panose="02020603050405020304" pitchFamily="18" charset="0"/>
              </a:rPr>
              <a:t>b</a:t>
            </a:r>
            <a:r>
              <a:rPr lang="en-GB" altLang="it-IT" sz="2000" baseline="-25000" dirty="0" err="1">
                <a:latin typeface="Times New Roman" panose="02020603050405020304" pitchFamily="18" charset="0"/>
              </a:rPr>
              <a:t>j,k</a:t>
            </a:r>
            <a:r>
              <a:rPr lang="en-GB" altLang="it-IT" sz="2000" baseline="-25000" dirty="0">
                <a:latin typeface="Times New Roman" panose="02020603050405020304" pitchFamily="18" charset="0"/>
              </a:rPr>
              <a:t> </a:t>
            </a:r>
            <a:r>
              <a:rPr lang="en-GB" altLang="it-IT" sz="2000" dirty="0">
                <a:solidFill>
                  <a:srgbClr val="0000FF"/>
                </a:solidFill>
                <a:latin typeface="Symbol" pitchFamily="2" charset="2"/>
              </a:rPr>
              <a:t>f</a:t>
            </a:r>
            <a:r>
              <a:rPr lang="en-GB" altLang="it-IT" sz="2000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j</a:t>
            </a:r>
            <a:r>
              <a:rPr lang="en-GB" altLang="it-IT" sz="20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N+1</a:t>
            </a:r>
            <a:r>
              <a:rPr lang="en-GB" altLang="it-IT" sz="2000" dirty="0">
                <a:solidFill>
                  <a:srgbClr val="0000FF"/>
                </a:solidFill>
                <a:latin typeface="Symbol" pitchFamily="2" charset="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16B6D0-CC07-F198-29A9-E4B0010BF035}"/>
                  </a:ext>
                </a:extLst>
              </p:cNvPr>
              <p:cNvSpPr txBox="1"/>
              <p:nvPr/>
            </p:nvSpPr>
            <p:spPr>
              <a:xfrm>
                <a:off x="2767377" y="3697547"/>
                <a:ext cx="11180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fr-FR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/</m:t>
                      </m:r>
                      <m:sSubSup>
                        <m:sSubSupPr>
                          <m:ctrlP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fr-FR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20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616B6D0-CC07-F198-29A9-E4B0010BF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377" y="3697547"/>
                <a:ext cx="1118063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746B8BE-C2D6-6CFE-1C49-4D35BE0CAD47}"/>
                  </a:ext>
                </a:extLst>
              </p:cNvPr>
              <p:cNvSpPr txBox="1"/>
              <p:nvPr/>
            </p:nvSpPr>
            <p:spPr>
              <a:xfrm>
                <a:off x="7214107" y="1416810"/>
                <a:ext cx="6062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746B8BE-C2D6-6CFE-1C49-4D35BE0CA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7" y="1416810"/>
                <a:ext cx="60625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FAF815B-D0B1-8647-D17C-49C60D200699}"/>
                  </a:ext>
                </a:extLst>
              </p:cNvPr>
              <p:cNvSpPr txBox="1"/>
              <p:nvPr/>
            </p:nvSpPr>
            <p:spPr>
              <a:xfrm>
                <a:off x="7214107" y="3377849"/>
                <a:ext cx="614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FAF815B-D0B1-8647-D17C-49C60D200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7" y="3377849"/>
                <a:ext cx="614271" cy="400110"/>
              </a:xfrm>
              <a:prstGeom prst="rect">
                <a:avLst/>
              </a:prstGeom>
              <a:blipFill>
                <a:blip r:embed="rId6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FD108F-07EB-03E1-24FE-7AD0C2FDD90D}"/>
                  </a:ext>
                </a:extLst>
              </p:cNvPr>
              <p:cNvSpPr txBox="1"/>
              <p:nvPr/>
            </p:nvSpPr>
            <p:spPr>
              <a:xfrm>
                <a:off x="7214106" y="5041080"/>
                <a:ext cx="6062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1FD108F-07EB-03E1-24FE-7AD0C2FDD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106" y="5041080"/>
                <a:ext cx="60625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FEC547-39AD-0744-6C78-6DE2DBBB7391}"/>
              </a:ext>
            </a:extLst>
          </p:cNvPr>
          <p:cNvSpPr txBox="1"/>
          <p:nvPr/>
        </p:nvSpPr>
        <p:spPr>
          <a:xfrm>
            <a:off x="9337445" y="4717914"/>
            <a:ext cx="168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R-matrix</a:t>
            </a:r>
          </a:p>
          <a:p>
            <a:r>
              <a:rPr lang="en-GB" b="1" dirty="0"/>
              <a:t>       calculations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F0378F4-52AA-EBF8-2B33-10C3FCD96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8767" y="1835501"/>
            <a:ext cx="6553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359254C-72CD-5344-A03D-7A9127FE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576"/>
            <a:ext cx="10128738" cy="4521424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947BEE13-5219-C34B-84A9-0D7B3A3DABCA}"/>
              </a:ext>
            </a:extLst>
          </p:cNvPr>
          <p:cNvGrpSpPr/>
          <p:nvPr/>
        </p:nvGrpSpPr>
        <p:grpSpPr>
          <a:xfrm>
            <a:off x="7795846" y="0"/>
            <a:ext cx="4396154" cy="5247022"/>
            <a:chOff x="7795846" y="0"/>
            <a:chExt cx="4396154" cy="524702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F53FACD-969F-B746-8672-E54E3B8F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95846" y="0"/>
              <a:ext cx="4396154" cy="52470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E7887354-758D-0249-91D2-DBFA4A51D0AB}"/>
                    </a:ext>
                  </a:extLst>
                </p:cNvPr>
                <p:cNvSpPr txBox="1"/>
                <p:nvPr/>
              </p:nvSpPr>
              <p:spPr>
                <a:xfrm>
                  <a:off x="10472716" y="2423456"/>
                  <a:ext cx="111806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fr-FR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/</m:t>
                        </m:r>
                        <m:sSubSup>
                          <m:sSubSupPr>
                            <m:ctrlP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it-IT" sz="2000" b="1" dirty="0"/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E7887354-758D-0249-91D2-DBFA4A51D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2716" y="2423456"/>
                  <a:ext cx="1118063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5EDCD38-82A7-4C49-BC8A-FE0A435D5D40}"/>
                    </a:ext>
                  </a:extLst>
                </p:cNvPr>
                <p:cNvSpPr txBox="1"/>
                <p:nvPr/>
              </p:nvSpPr>
              <p:spPr>
                <a:xfrm>
                  <a:off x="8717598" y="321705"/>
                  <a:ext cx="573619" cy="40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sz="2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it-IT" sz="20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95EDCD38-82A7-4C49-BC8A-FE0A435D5D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7598" y="321705"/>
                  <a:ext cx="573619" cy="403893"/>
                </a:xfrm>
                <a:prstGeom prst="rect">
                  <a:avLst/>
                </a:prstGeom>
                <a:blipFill>
                  <a:blip r:embed="rId5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821F134-B9A5-B148-ACCF-F547CF48B504}"/>
              </a:ext>
            </a:extLst>
          </p:cNvPr>
          <p:cNvGrpSpPr/>
          <p:nvPr/>
        </p:nvGrpSpPr>
        <p:grpSpPr>
          <a:xfrm>
            <a:off x="949570" y="866816"/>
            <a:ext cx="5146430" cy="430887"/>
            <a:chOff x="949570" y="866816"/>
            <a:chExt cx="5146430" cy="43088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E21ACC8-8551-FF4C-9464-DCB73D21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6800" y="877005"/>
              <a:ext cx="5029200" cy="393700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B3CF4F62-5888-214A-8756-7393C8A143A2}"/>
                    </a:ext>
                  </a:extLst>
                </p:cNvPr>
                <p:cNvSpPr txBox="1"/>
                <p:nvPr/>
              </p:nvSpPr>
              <p:spPr>
                <a:xfrm>
                  <a:off x="949570" y="866816"/>
                  <a:ext cx="587532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2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B3CF4F62-5888-214A-8756-7393C8A14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70" y="866816"/>
                  <a:ext cx="587532" cy="430887"/>
                </a:xfrm>
                <a:prstGeom prst="rect">
                  <a:avLst/>
                </a:prstGeom>
                <a:blipFill>
                  <a:blip r:embed="rId7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684D924-2E6D-E348-8DD1-24A0A79DE224}"/>
              </a:ext>
            </a:extLst>
          </p:cNvPr>
          <p:cNvGrpSpPr/>
          <p:nvPr/>
        </p:nvGrpSpPr>
        <p:grpSpPr>
          <a:xfrm>
            <a:off x="915209" y="1387322"/>
            <a:ext cx="5841191" cy="430887"/>
            <a:chOff x="915209" y="1340430"/>
            <a:chExt cx="5841191" cy="43088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E6BF112-11CB-4044-B42B-279C4B73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6800" y="1373445"/>
              <a:ext cx="5689600" cy="368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78FD0EF-5D26-9347-8A9D-D5995DDDA34E}"/>
                    </a:ext>
                  </a:extLst>
                </p:cNvPr>
                <p:cNvSpPr txBox="1"/>
                <p:nvPr/>
              </p:nvSpPr>
              <p:spPr>
                <a:xfrm>
                  <a:off x="915209" y="1340430"/>
                  <a:ext cx="613180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200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fr-FR" sz="22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78FD0EF-5D26-9347-8A9D-D5995DDDA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209" y="1340430"/>
                  <a:ext cx="613180" cy="430887"/>
                </a:xfrm>
                <a:prstGeom prst="rect">
                  <a:avLst/>
                </a:prstGeom>
                <a:blipFill>
                  <a:blip r:embed="rId9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Freccia su 20">
            <a:extLst>
              <a:ext uri="{FF2B5EF4-FFF2-40B4-BE49-F238E27FC236}">
                <a16:creationId xmlns:a16="http://schemas.microsoft.com/office/drawing/2014/main" id="{9D67A16D-2641-754B-BEBA-8A1F31F360B2}"/>
              </a:ext>
            </a:extLst>
          </p:cNvPr>
          <p:cNvSpPr/>
          <p:nvPr/>
        </p:nvSpPr>
        <p:spPr>
          <a:xfrm rot="4538381">
            <a:off x="9953456" y="2594726"/>
            <a:ext cx="248890" cy="3071421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2DDE2A9-71B8-EC4D-99A9-70F1F100F461}"/>
              </a:ext>
            </a:extLst>
          </p:cNvPr>
          <p:cNvSpPr/>
          <p:nvPr/>
        </p:nvSpPr>
        <p:spPr>
          <a:xfrm>
            <a:off x="195306" y="4144160"/>
            <a:ext cx="6331539" cy="209615"/>
          </a:xfrm>
          <a:prstGeom prst="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Freccia su 22">
            <a:extLst>
              <a:ext uri="{FF2B5EF4-FFF2-40B4-BE49-F238E27FC236}">
                <a16:creationId xmlns:a16="http://schemas.microsoft.com/office/drawing/2014/main" id="{81009AAA-8B81-E74B-9F07-98A8639891D9}"/>
              </a:ext>
            </a:extLst>
          </p:cNvPr>
          <p:cNvSpPr/>
          <p:nvPr/>
        </p:nvSpPr>
        <p:spPr>
          <a:xfrm rot="2815570">
            <a:off x="9973652" y="875999"/>
            <a:ext cx="286244" cy="4213573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92CE287-503E-2E4B-9900-7C3233F9A3E2}"/>
              </a:ext>
            </a:extLst>
          </p:cNvPr>
          <p:cNvSpPr/>
          <p:nvPr/>
        </p:nvSpPr>
        <p:spPr>
          <a:xfrm>
            <a:off x="195306" y="4369011"/>
            <a:ext cx="6331539" cy="209615"/>
          </a:xfrm>
          <a:prstGeom prst="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5DBE05A-42DF-094C-95E1-B2999096985A}"/>
              </a:ext>
            </a:extLst>
          </p:cNvPr>
          <p:cNvSpPr/>
          <p:nvPr/>
        </p:nvSpPr>
        <p:spPr>
          <a:xfrm>
            <a:off x="134844" y="4597371"/>
            <a:ext cx="6331539" cy="209615"/>
          </a:xfrm>
          <a:prstGeom prst="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Freccia su 25">
            <a:extLst>
              <a:ext uri="{FF2B5EF4-FFF2-40B4-BE49-F238E27FC236}">
                <a16:creationId xmlns:a16="http://schemas.microsoft.com/office/drawing/2014/main" id="{22E61496-8465-C843-BFC4-E49C6E74AEFB}"/>
              </a:ext>
            </a:extLst>
          </p:cNvPr>
          <p:cNvSpPr/>
          <p:nvPr/>
        </p:nvSpPr>
        <p:spPr>
          <a:xfrm rot="4887904" flipH="1">
            <a:off x="10107511" y="552890"/>
            <a:ext cx="245268" cy="2442121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92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C71884B9-DC3E-3C4E-A67D-1C5966E806A8}"/>
              </a:ext>
            </a:extLst>
          </p:cNvPr>
          <p:cNvGrpSpPr/>
          <p:nvPr/>
        </p:nvGrpSpPr>
        <p:grpSpPr>
          <a:xfrm>
            <a:off x="164123" y="1066800"/>
            <a:ext cx="11863754" cy="5791200"/>
            <a:chOff x="807524" y="688368"/>
            <a:chExt cx="10389954" cy="4685016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1B8F431-45B4-DE4B-8403-3647E420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0432" y="688368"/>
              <a:ext cx="6887364" cy="2213077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0631C46-0018-9043-8476-94AF3A62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0814" y="750013"/>
              <a:ext cx="3181302" cy="2088928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8B0A9AA5-E3CA-3B4A-BA98-0A4683C20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5381" y="2978114"/>
              <a:ext cx="3287911" cy="206649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E9D87FD-E1B1-C34C-9643-6398A2975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3292" y="2951800"/>
              <a:ext cx="6644186" cy="2066498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7D9B0F7-1A11-724B-A600-B5F393652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6658" y="5018298"/>
              <a:ext cx="2742052" cy="35508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9BED1FF-913F-8846-B9BC-748D05037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524" y="1917653"/>
              <a:ext cx="384280" cy="18425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C2F534-1BA3-7A41-BCF7-5BDDB978B9B8}"/>
                  </a:ext>
                </a:extLst>
              </p:cNvPr>
              <p:cNvSpPr txBox="1"/>
              <p:nvPr/>
            </p:nvSpPr>
            <p:spPr>
              <a:xfrm>
                <a:off x="602913" y="504751"/>
                <a:ext cx="50061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fr-FR" sz="2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it-IT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     elastic, VE1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6C2F534-1BA3-7A41-BCF7-5BDDB978B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13" y="504751"/>
                <a:ext cx="5006114" cy="400110"/>
              </a:xfrm>
              <a:prstGeom prst="rect">
                <a:avLst/>
              </a:prstGeom>
              <a:blipFill>
                <a:blip r:embed="rId8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893CCA7-DC97-A614-C13A-FF720E457C3C}"/>
                  </a:ext>
                </a:extLst>
              </p:cNvPr>
              <p:cNvSpPr txBox="1"/>
              <p:nvPr/>
            </p:nvSpPr>
            <p:spPr>
              <a:xfrm>
                <a:off x="6582975" y="343874"/>
                <a:ext cx="5113003" cy="721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b="1" dirty="0">
                    <a:solidFill>
                      <a:srgbClr val="92D050"/>
                    </a:solidFill>
                  </a:rPr>
                  <a:t>             DA1</a:t>
                </a:r>
              </a:p>
              <a:p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b="1" dirty="0">
                    <a:solidFill>
                      <a:srgbClr val="92D050"/>
                    </a:solidFill>
                  </a:rPr>
                  <a:t>       DA2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893CCA7-DC97-A614-C13A-FF720E457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75" y="343874"/>
                <a:ext cx="5113003" cy="721864"/>
              </a:xfrm>
              <a:prstGeom prst="rect">
                <a:avLst/>
              </a:prstGeom>
              <a:blipFill>
                <a:blip r:embed="rId9"/>
                <a:stretch>
                  <a:fillRect t="-3448" r="-248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858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D6DE5DFB-D88C-FD47-B026-9B2A654C4E5E}"/>
              </a:ext>
            </a:extLst>
          </p:cNvPr>
          <p:cNvGrpSpPr/>
          <p:nvPr/>
        </p:nvGrpSpPr>
        <p:grpSpPr>
          <a:xfrm>
            <a:off x="1937920" y="1277815"/>
            <a:ext cx="8354942" cy="5580185"/>
            <a:chOff x="2465458" y="958431"/>
            <a:chExt cx="7660503" cy="511868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EBA8537D-4EAB-7740-8077-0B554FB5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6490" y="958431"/>
              <a:ext cx="7249197" cy="2351481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3E3BFA5-BCEF-3547-94E4-9657D59CA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9994" y="3309912"/>
              <a:ext cx="7225967" cy="226895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D2D7573-DB3B-264A-9BEF-FE2A8E9BE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5458" y="2507712"/>
              <a:ext cx="384280" cy="1842575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AB99F00-CF1A-1F46-B087-668AB782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0062" y="5722026"/>
              <a:ext cx="2742052" cy="3550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25AAA2F-D3CD-FA47-AFD0-F7B412B00C7E}"/>
                  </a:ext>
                </a:extLst>
              </p:cNvPr>
              <p:cNvSpPr txBox="1"/>
              <p:nvPr/>
            </p:nvSpPr>
            <p:spPr>
              <a:xfrm>
                <a:off x="467599" y="513876"/>
                <a:ext cx="50061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fr-FR" sz="20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fr-FR" sz="2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fr-FR" sz="2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it-IT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       elastic, VE3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25AAA2F-D3CD-FA47-AFD0-F7B412B00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99" y="513876"/>
                <a:ext cx="5006114" cy="400110"/>
              </a:xfrm>
              <a:prstGeom prst="rect">
                <a:avLst/>
              </a:prstGeom>
              <a:blipFill>
                <a:blip r:embed="rId6"/>
                <a:stretch>
                  <a:fillRect t="-9375" r="-50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E87B11A-A86E-A745-3863-83A3A211D4C8}"/>
                  </a:ext>
                </a:extLst>
              </p:cNvPr>
              <p:cNvSpPr txBox="1"/>
              <p:nvPr/>
            </p:nvSpPr>
            <p:spPr>
              <a:xfrm>
                <a:off x="6584332" y="543168"/>
                <a:ext cx="5113003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fr-FR" sz="2000" b="1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1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fr-FR" sz="2000" b="1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b="1" dirty="0">
                    <a:solidFill>
                      <a:srgbClr val="92D050"/>
                    </a:solidFill>
                  </a:rPr>
                  <a:t>       DA3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E87B11A-A86E-A745-3863-83A3A211D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332" y="543168"/>
                <a:ext cx="5113003" cy="407099"/>
              </a:xfrm>
              <a:prstGeom prst="rect">
                <a:avLst/>
              </a:prstGeom>
              <a:blipFill>
                <a:blip r:embed="rId7"/>
                <a:stretch>
                  <a:fillRect t="-6061" r="-495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74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47A95C08-A6F0-A144-A5AA-FAD909BC4224}"/>
              </a:ext>
            </a:extLst>
          </p:cNvPr>
          <p:cNvSpPr txBox="1"/>
          <p:nvPr/>
        </p:nvSpPr>
        <p:spPr>
          <a:xfrm>
            <a:off x="1210364" y="1397811"/>
            <a:ext cx="9411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rgbClr val="0070C0"/>
                </a:solidFill>
                <a:latin typeface="Corbel" panose="020B0503020204020204" pitchFamily="34" charset="0"/>
              </a:rPr>
              <a:t>Plan of the presentation: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Introductory theory for electron-molecule scattering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ab-initio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 state-resolved cross sections 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DeA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D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 vibrational relaxation time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104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C89DEC-9088-4D4F-BCEB-0C83094E6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81" y="1227931"/>
            <a:ext cx="11548638" cy="507908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9C875D-B283-E448-8D8C-27CAA15F54CC}"/>
              </a:ext>
            </a:extLst>
          </p:cNvPr>
          <p:cNvSpPr txBox="1"/>
          <p:nvPr/>
        </p:nvSpPr>
        <p:spPr>
          <a:xfrm>
            <a:off x="3544660" y="550986"/>
            <a:ext cx="483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Bradley Hand" pitchFamily="2" charset="77"/>
              </a:rPr>
              <a:t>Comparison with data in literature</a:t>
            </a:r>
          </a:p>
        </p:txBody>
      </p:sp>
    </p:spTree>
    <p:extLst>
      <p:ext uri="{BB962C8B-B14F-4D97-AF65-F5344CB8AC3E}">
        <p14:creationId xmlns:p14="http://schemas.microsoft.com/office/powerpoint/2010/main" val="362150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60250E-61A5-3FF3-3A09-A661C6FA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9" y="1739299"/>
            <a:ext cx="5268661" cy="36848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9C1D569-3346-70A2-6B33-8ADF97428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48595"/>
            <a:ext cx="5631180" cy="37654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CB30BA-71C8-4A47-0513-6D9B22A1FF37}"/>
              </a:ext>
            </a:extLst>
          </p:cNvPr>
          <p:cNvSpPr txBox="1"/>
          <p:nvPr/>
        </p:nvSpPr>
        <p:spPr>
          <a:xfrm>
            <a:off x="286319" y="1463401"/>
            <a:ext cx="5393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0070C0"/>
                </a:solidFill>
              </a:rPr>
              <a:t>Isotopic effect on dissociative electron attachment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0DC7CD-13AD-D123-36AA-33E6FA4BABE6}"/>
              </a:ext>
            </a:extLst>
          </p:cNvPr>
          <p:cNvSpPr txBox="1"/>
          <p:nvPr/>
        </p:nvSpPr>
        <p:spPr>
          <a:xfrm>
            <a:off x="7136239" y="2448485"/>
            <a:ext cx="4212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0070C0"/>
                </a:solidFill>
              </a:rPr>
              <a:t>Isotopic effect on vibrational excitation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8ECC2F-6E73-FF73-11AF-BA16B80E0CE8}"/>
              </a:ext>
            </a:extLst>
          </p:cNvPr>
          <p:cNvSpPr txBox="1"/>
          <p:nvPr/>
        </p:nvSpPr>
        <p:spPr>
          <a:xfrm>
            <a:off x="3734936" y="458008"/>
            <a:ext cx="472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halkboard" panose="03050602040202020205" pitchFamily="66" charset="77"/>
              </a:rPr>
              <a:t>Isotopic effect for D2 and H2 </a:t>
            </a:r>
          </a:p>
        </p:txBody>
      </p:sp>
    </p:spTree>
    <p:extLst>
      <p:ext uri="{BB962C8B-B14F-4D97-AF65-F5344CB8AC3E}">
        <p14:creationId xmlns:p14="http://schemas.microsoft.com/office/powerpoint/2010/main" val="3992332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47A95C08-A6F0-A144-A5AA-FAD909BC4224}"/>
              </a:ext>
            </a:extLst>
          </p:cNvPr>
          <p:cNvSpPr txBox="1"/>
          <p:nvPr/>
        </p:nvSpPr>
        <p:spPr>
          <a:xfrm>
            <a:off x="1210364" y="1397811"/>
            <a:ext cx="9411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>
                <a:solidFill>
                  <a:srgbClr val="0070C0"/>
                </a:solidFill>
                <a:latin typeface="Corbel" panose="020B0503020204020204" pitchFamily="34" charset="0"/>
              </a:rPr>
              <a:t>Plan of the presentation: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Introductory theory for electron-molecule scattering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i="1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ab-initio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 state-resolved cross sections 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</a:rPr>
              <a:t>DeA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D</a:t>
            </a:r>
            <a:r>
              <a:rPr lang="en-US" sz="2000" baseline="-25000" dirty="0">
                <a:solidFill>
                  <a:srgbClr val="0070C0"/>
                </a:solidFill>
                <a:latin typeface="Corbel" panose="020B0503020204020204" pitchFamily="34" charset="0"/>
              </a:rPr>
              <a:t>2</a:t>
            </a:r>
            <a:r>
              <a:rPr lang="en-US" sz="2000" dirty="0">
                <a:solidFill>
                  <a:srgbClr val="0070C0"/>
                </a:solidFill>
                <a:latin typeface="Corbel" panose="020B0503020204020204" pitchFamily="34" charset="0"/>
              </a:rPr>
              <a:t> vibrational relaxation time</a:t>
            </a:r>
            <a:endParaRPr lang="en-US" sz="20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35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42675FEA-EA5D-797B-5C46-96F57C9E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831" y="1914835"/>
            <a:ext cx="7048500" cy="1244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7B844E-2FFA-7A4B-9718-8284770E2289}"/>
              </a:ext>
            </a:extLst>
          </p:cNvPr>
          <p:cNvSpPr txBox="1"/>
          <p:nvPr/>
        </p:nvSpPr>
        <p:spPr>
          <a:xfrm>
            <a:off x="2597644" y="752324"/>
            <a:ext cx="66976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State-to-State kinetics for electron-D</a:t>
            </a:r>
            <a:r>
              <a:rPr lang="en-GB" sz="2400" baseline="-250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 collisions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215A12-57DC-7F68-01EE-24319E0D8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0" y="302967"/>
            <a:ext cx="1938893" cy="26821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41EF8E-7217-D8C8-A0E0-8DDB66839E98}"/>
              </a:ext>
            </a:extLst>
          </p:cNvPr>
          <p:cNvSpPr txBox="1"/>
          <p:nvPr/>
        </p:nvSpPr>
        <p:spPr>
          <a:xfrm>
            <a:off x="6590805" y="1828646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rculanum" panose="02000505000000020004" pitchFamily="2" charset="77"/>
              </a:rPr>
              <a:t>Master equation approach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8447A0-3D4D-5EE6-9846-E1033F1258FA}"/>
              </a:ext>
            </a:extLst>
          </p:cNvPr>
          <p:cNvSpPr txBox="1"/>
          <p:nvPr/>
        </p:nvSpPr>
        <p:spPr>
          <a:xfrm>
            <a:off x="406604" y="338975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T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A86B30-90ED-B04D-7933-D105BC4279EF}"/>
              </a:ext>
            </a:extLst>
          </p:cNvPr>
          <p:cNvSpPr txBox="1"/>
          <p:nvPr/>
        </p:nvSpPr>
        <p:spPr>
          <a:xfrm>
            <a:off x="2922700" y="198285"/>
            <a:ext cx="611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Herculanum" panose="02000505000000020004" pitchFamily="2" charset="77"/>
              </a:rPr>
              <a:t>Electron-vibration energy exchange</a:t>
            </a:r>
          </a:p>
        </p:txBody>
      </p:sp>
    </p:spTree>
    <p:extLst>
      <p:ext uri="{BB962C8B-B14F-4D97-AF65-F5344CB8AC3E}">
        <p14:creationId xmlns:p14="http://schemas.microsoft.com/office/powerpoint/2010/main" val="2328214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F55D55-AF90-78C5-CEFC-531241816D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831" y="1914835"/>
            <a:ext cx="7048500" cy="1244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216EA6-E5C1-6592-E22B-ACB77845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92" y="2989493"/>
            <a:ext cx="6346770" cy="38685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215A12-57DC-7F68-01EE-24319E0D8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0" y="302967"/>
            <a:ext cx="1938893" cy="26821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41EF8E-7217-D8C8-A0E0-8DDB66839E98}"/>
              </a:ext>
            </a:extLst>
          </p:cNvPr>
          <p:cNvSpPr txBox="1"/>
          <p:nvPr/>
        </p:nvSpPr>
        <p:spPr>
          <a:xfrm>
            <a:off x="6590805" y="1828646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rculanum" panose="02000505000000020004" pitchFamily="2" charset="77"/>
              </a:rPr>
              <a:t>Master equation approach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8447A0-3D4D-5EE6-9846-E1033F1258FA}"/>
              </a:ext>
            </a:extLst>
          </p:cNvPr>
          <p:cNvSpPr txBox="1"/>
          <p:nvPr/>
        </p:nvSpPr>
        <p:spPr>
          <a:xfrm>
            <a:off x="406604" y="338975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T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8">
                <a:extLst>
                  <a:ext uri="{FF2B5EF4-FFF2-40B4-BE49-F238E27FC236}">
                    <a16:creationId xmlns:a16="http://schemas.microsoft.com/office/drawing/2014/main" id="{FB945729-EB35-786C-7582-37C9A13ED6E7}"/>
                  </a:ext>
                </a:extLst>
              </p:cNvPr>
              <p:cNvSpPr txBox="1"/>
              <p:nvPr/>
            </p:nvSpPr>
            <p:spPr>
              <a:xfrm>
                <a:off x="7842664" y="3952137"/>
                <a:ext cx="3751796" cy="72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FFC000"/>
                    </a:solidFill>
                    <a:latin typeface="Monaco" charset="0"/>
                    <a:ea typeface="Monaco" charset="0"/>
                    <a:cs typeface="Monaco" charset="0"/>
                  </a:rPr>
                  <a:t>Molecular dynamics:</a:t>
                </a:r>
              </a:p>
              <a:p>
                <a:pPr algn="ctr"/>
                <a:r>
                  <a:rPr lang="en-GB" sz="2000" b="1" dirty="0">
                    <a:solidFill>
                      <a:srgbClr val="FFC000"/>
                    </a:solidFill>
                    <a:latin typeface="Monaco" charset="0"/>
                    <a:ea typeface="Monaco" charset="0"/>
                    <a:cs typeface="Monaco" charset="0"/>
                  </a:rPr>
                  <a:t>Rate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GB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onaco" charset="0"/>
                      </a:rPr>
                      <m:t>(</m:t>
                    </m:r>
                    <m:sSub>
                      <m:sSubPr>
                        <m:ctrlPr>
                          <a:rPr lang="en-GB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GB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onaco" charset="0"/>
                      </a:rPr>
                      <m:t>)</m:t>
                    </m:r>
                  </m:oMath>
                </a14:m>
                <a:endParaRPr lang="en-GB" sz="2000" b="1" dirty="0">
                  <a:solidFill>
                    <a:srgbClr val="FFC000"/>
                  </a:solidFill>
                  <a:latin typeface="Monaco" charset="0"/>
                  <a:ea typeface="Monaco" charset="0"/>
                  <a:cs typeface="Monaco" charset="0"/>
                </a:endParaRPr>
              </a:p>
            </p:txBody>
          </p:sp>
        </mc:Choice>
        <mc:Fallback xmlns="">
          <p:sp>
            <p:nvSpPr>
              <p:cNvPr id="12" name="ZoneTexte 18">
                <a:extLst>
                  <a:ext uri="{FF2B5EF4-FFF2-40B4-BE49-F238E27FC236}">
                    <a16:creationId xmlns:a16="http://schemas.microsoft.com/office/drawing/2014/main" id="{FB945729-EB35-786C-7582-37C9A13E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664" y="3952137"/>
                <a:ext cx="3751796" cy="721288"/>
              </a:xfrm>
              <a:prstGeom prst="rect">
                <a:avLst/>
              </a:prstGeom>
              <a:blipFill>
                <a:blip r:embed="rId7"/>
                <a:stretch>
                  <a:fillRect l="-1351" t="-5172" r="-338"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llipse 16">
            <a:extLst>
              <a:ext uri="{FF2B5EF4-FFF2-40B4-BE49-F238E27FC236}">
                <a16:creationId xmlns:a16="http://schemas.microsoft.com/office/drawing/2014/main" id="{B22592B8-C7A1-9726-C984-2F36547F8F17}"/>
              </a:ext>
            </a:extLst>
          </p:cNvPr>
          <p:cNvSpPr/>
          <p:nvPr/>
        </p:nvSpPr>
        <p:spPr>
          <a:xfrm>
            <a:off x="5982545" y="2154801"/>
            <a:ext cx="767938" cy="769433"/>
          </a:xfrm>
          <a:prstGeom prst="ellipse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6">
            <a:extLst>
              <a:ext uri="{FF2B5EF4-FFF2-40B4-BE49-F238E27FC236}">
                <a16:creationId xmlns:a16="http://schemas.microsoft.com/office/drawing/2014/main" id="{45049BB4-8FF2-9E9C-564E-A0C7EDEB9ADC}"/>
              </a:ext>
            </a:extLst>
          </p:cNvPr>
          <p:cNvSpPr/>
          <p:nvPr/>
        </p:nvSpPr>
        <p:spPr>
          <a:xfrm>
            <a:off x="7312111" y="2127028"/>
            <a:ext cx="767938" cy="769433"/>
          </a:xfrm>
          <a:prstGeom prst="ellipse">
            <a:avLst/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7">
            <a:extLst>
              <a:ext uri="{FF2B5EF4-FFF2-40B4-BE49-F238E27FC236}">
                <a16:creationId xmlns:a16="http://schemas.microsoft.com/office/drawing/2014/main" id="{6657CEB4-CE01-7666-6136-A53E54EBD865}"/>
              </a:ext>
            </a:extLst>
          </p:cNvPr>
          <p:cNvSpPr/>
          <p:nvPr/>
        </p:nvSpPr>
        <p:spPr>
          <a:xfrm rot="18167136">
            <a:off x="7344690" y="2495412"/>
            <a:ext cx="144000" cy="1872000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haut 17">
            <a:extLst>
              <a:ext uri="{FF2B5EF4-FFF2-40B4-BE49-F238E27FC236}">
                <a16:creationId xmlns:a16="http://schemas.microsoft.com/office/drawing/2014/main" id="{1869902B-3046-49F2-B432-D5273C35849A}"/>
              </a:ext>
            </a:extLst>
          </p:cNvPr>
          <p:cNvSpPr/>
          <p:nvPr/>
        </p:nvSpPr>
        <p:spPr>
          <a:xfrm rot="20118319">
            <a:off x="7966786" y="2873465"/>
            <a:ext cx="139081" cy="111362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7A34B2-7978-73FB-8928-498B618AA42E}"/>
              </a:ext>
            </a:extLst>
          </p:cNvPr>
          <p:cNvSpPr txBox="1"/>
          <p:nvPr/>
        </p:nvSpPr>
        <p:spPr>
          <a:xfrm>
            <a:off x="2597644" y="752324"/>
            <a:ext cx="66976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State-to-State kinetics for electron-D</a:t>
            </a:r>
            <a:r>
              <a:rPr lang="en-GB" sz="2400" baseline="-250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 collisions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89BBF6-533B-30BE-39D1-DE8A3F83F98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5730" y="5769309"/>
            <a:ext cx="6771013" cy="5806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042875-C78C-EB57-A0A2-C697472D489F}"/>
              </a:ext>
            </a:extLst>
          </p:cNvPr>
          <p:cNvSpPr txBox="1"/>
          <p:nvPr/>
        </p:nvSpPr>
        <p:spPr>
          <a:xfrm>
            <a:off x="2922700" y="198285"/>
            <a:ext cx="611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Herculanum" panose="02000505000000020004" pitchFamily="2" charset="77"/>
              </a:rPr>
              <a:t>Electron-vibration energy exchange</a:t>
            </a:r>
          </a:p>
        </p:txBody>
      </p:sp>
    </p:spTree>
    <p:extLst>
      <p:ext uri="{BB962C8B-B14F-4D97-AF65-F5344CB8AC3E}">
        <p14:creationId xmlns:p14="http://schemas.microsoft.com/office/powerpoint/2010/main" val="3609059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2C093F4-B3E4-9A65-7FC0-921B9AE7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831" y="1914835"/>
            <a:ext cx="7048500" cy="1244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215A12-57DC-7F68-01EE-24319E0D8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0" y="302967"/>
            <a:ext cx="1938893" cy="26821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41EF8E-7217-D8C8-A0E0-8DDB66839E98}"/>
              </a:ext>
            </a:extLst>
          </p:cNvPr>
          <p:cNvSpPr txBox="1"/>
          <p:nvPr/>
        </p:nvSpPr>
        <p:spPr>
          <a:xfrm>
            <a:off x="6590805" y="1828646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rculanum" panose="02000505000000020004" pitchFamily="2" charset="77"/>
              </a:rPr>
              <a:t>Master equation approach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8447A0-3D4D-5EE6-9846-E1033F1258FA}"/>
              </a:ext>
            </a:extLst>
          </p:cNvPr>
          <p:cNvSpPr txBox="1"/>
          <p:nvPr/>
        </p:nvSpPr>
        <p:spPr>
          <a:xfrm>
            <a:off x="406604" y="338975"/>
            <a:ext cx="151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T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51E65B-6A0E-7819-68AD-DF513B14ADC5}"/>
              </a:ext>
            </a:extLst>
          </p:cNvPr>
          <p:cNvSpPr txBox="1"/>
          <p:nvPr/>
        </p:nvSpPr>
        <p:spPr>
          <a:xfrm>
            <a:off x="2597644" y="752324"/>
            <a:ext cx="669766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State-to-State kinetics for electron-D</a:t>
            </a:r>
            <a:r>
              <a:rPr lang="en-GB" sz="2400" baseline="-250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2</a:t>
            </a:r>
            <a:r>
              <a:rPr lang="en-GB" sz="2400" dirty="0">
                <a:solidFill>
                  <a:srgbClr val="0070C0"/>
                </a:solidFill>
                <a:latin typeface="Bradley Hand" pitchFamily="2" charset="77"/>
                <a:ea typeface="Bodoni Ornaments" pitchFamily="2" charset="0"/>
              </a:rPr>
              <a:t> collisions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6ABBAC0-8EA0-70D8-426C-E1F0E4D55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555" y="3406552"/>
            <a:ext cx="4988386" cy="31962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98A6840-C9C6-8089-2A78-55742D1BD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148" y="3406552"/>
            <a:ext cx="4917326" cy="319626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D922E-3DF2-D113-5E25-D30A143B1BBC}"/>
              </a:ext>
            </a:extLst>
          </p:cNvPr>
          <p:cNvSpPr txBox="1"/>
          <p:nvPr/>
        </p:nvSpPr>
        <p:spPr>
          <a:xfrm>
            <a:off x="8566584" y="3137262"/>
            <a:ext cx="319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Vibrational distribution function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60D0C5-B913-E294-B308-54C3F6853468}"/>
              </a:ext>
            </a:extLst>
          </p:cNvPr>
          <p:cNvSpPr txBox="1"/>
          <p:nvPr/>
        </p:nvSpPr>
        <p:spPr>
          <a:xfrm>
            <a:off x="5447521" y="3665582"/>
            <a:ext cx="1730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i="1" dirty="0" err="1"/>
              <a:t>n</a:t>
            </a:r>
            <a:r>
              <a:rPr lang="it-IT" sz="1600" b="1" baseline="-25000" dirty="0" err="1"/>
              <a:t>tot</a:t>
            </a:r>
            <a:r>
              <a:rPr lang="it-IT" sz="1600" b="1" dirty="0"/>
              <a:t> = 10</a:t>
            </a:r>
            <a:r>
              <a:rPr lang="it-IT" sz="1600" b="1" baseline="30000" dirty="0"/>
              <a:t>22</a:t>
            </a:r>
            <a:r>
              <a:rPr lang="it-IT" sz="1600" b="1" dirty="0"/>
              <a:t> part/m</a:t>
            </a:r>
            <a:r>
              <a:rPr lang="it-IT" sz="1600" b="1" baseline="30000" dirty="0"/>
              <a:t>3</a:t>
            </a:r>
          </a:p>
          <a:p>
            <a:pPr algn="ctr"/>
            <a:r>
              <a:rPr lang="it-IT" sz="1600" b="1" dirty="0">
                <a:solidFill>
                  <a:srgbClr val="0070C0"/>
                </a:solidFill>
              </a:rPr>
              <a:t>95% of D</a:t>
            </a:r>
            <a:r>
              <a:rPr lang="it-IT" sz="1600" b="1" baseline="-25000" dirty="0">
                <a:solidFill>
                  <a:srgbClr val="0070C0"/>
                </a:solidFill>
              </a:rPr>
              <a:t>2</a:t>
            </a:r>
            <a:r>
              <a:rPr lang="it-IT" sz="1600" b="1" dirty="0">
                <a:solidFill>
                  <a:srgbClr val="0070C0"/>
                </a:solidFill>
              </a:rPr>
              <a:t>  </a:t>
            </a:r>
          </a:p>
          <a:p>
            <a:pPr algn="ctr"/>
            <a:r>
              <a:rPr lang="it-IT" sz="1600" b="1" dirty="0">
                <a:solidFill>
                  <a:srgbClr val="FF0000"/>
                </a:solidFill>
              </a:rPr>
              <a:t>5% of </a:t>
            </a:r>
            <a:r>
              <a:rPr lang="it-IT" sz="1600" b="1" i="1" dirty="0">
                <a:solidFill>
                  <a:srgbClr val="FF0000"/>
                </a:solidFill>
              </a:rPr>
              <a:t>e</a:t>
            </a:r>
          </a:p>
          <a:p>
            <a:pPr algn="ctr"/>
            <a:r>
              <a:rPr lang="it-IT" sz="1600" b="1" dirty="0" err="1"/>
              <a:t>T</a:t>
            </a:r>
            <a:r>
              <a:rPr lang="it-IT" sz="1600" b="1" i="1" baseline="-25000" dirty="0" err="1"/>
              <a:t>gas</a:t>
            </a:r>
            <a:r>
              <a:rPr lang="it-IT" sz="1600" b="1" dirty="0"/>
              <a:t> = 10000 K</a:t>
            </a:r>
          </a:p>
          <a:p>
            <a:pPr algn="ctr"/>
            <a:r>
              <a:rPr lang="it-IT" sz="1600" b="1" dirty="0"/>
              <a:t>T</a:t>
            </a:r>
            <a:r>
              <a:rPr lang="it-IT" sz="1600" b="1" baseline="30000" dirty="0"/>
              <a:t>0</a:t>
            </a:r>
            <a:r>
              <a:rPr lang="it-IT" sz="1600" b="1" i="1" baseline="-25000" dirty="0"/>
              <a:t>vib</a:t>
            </a:r>
            <a:r>
              <a:rPr lang="it-IT" sz="1600" b="1" dirty="0"/>
              <a:t> = 1000 K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45BA39-1F0C-EF06-0F97-29EC26266887}"/>
              </a:ext>
            </a:extLst>
          </p:cNvPr>
          <p:cNvSpPr txBox="1"/>
          <p:nvPr/>
        </p:nvSpPr>
        <p:spPr>
          <a:xfrm>
            <a:off x="7990157" y="5162878"/>
            <a:ext cx="576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T</a:t>
            </a:r>
            <a:r>
              <a:rPr lang="it-IT" sz="1600" b="1" baseline="30000" dirty="0"/>
              <a:t>0</a:t>
            </a:r>
            <a:r>
              <a:rPr lang="it-IT" sz="1600" b="1" i="1" baseline="-25000" dirty="0"/>
              <a:t>vib</a:t>
            </a:r>
            <a:endParaRPr lang="it-IT" sz="16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FD8A656-2D73-E19E-CC19-6A2AA6EAFF65}"/>
              </a:ext>
            </a:extLst>
          </p:cNvPr>
          <p:cNvSpPr txBox="1"/>
          <p:nvPr/>
        </p:nvSpPr>
        <p:spPr>
          <a:xfrm>
            <a:off x="9842534" y="3775884"/>
            <a:ext cx="128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/>
              <a:t>equilibrium</a:t>
            </a:r>
            <a:endParaRPr lang="en-GB" sz="1600" i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6549D4A-49E9-9E1F-6B97-5C8A61ED5B30}"/>
              </a:ext>
            </a:extLst>
          </p:cNvPr>
          <p:cNvSpPr txBox="1"/>
          <p:nvPr/>
        </p:nvSpPr>
        <p:spPr>
          <a:xfrm rot="20111666">
            <a:off x="9244970" y="5055571"/>
            <a:ext cx="18697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/>
              <a:t>out-of-equilibrium</a:t>
            </a:r>
            <a:endParaRPr lang="en-GB" sz="1600" i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F603D8-348F-D73D-F61F-C39C39007FEB}"/>
              </a:ext>
            </a:extLst>
          </p:cNvPr>
          <p:cNvSpPr txBox="1"/>
          <p:nvPr/>
        </p:nvSpPr>
        <p:spPr>
          <a:xfrm rot="16200000">
            <a:off x="4497112" y="4735309"/>
            <a:ext cx="12877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/>
              <a:t>equilibrium</a:t>
            </a:r>
            <a:endParaRPr lang="en-GB" sz="16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5B2B0F-C46D-0650-B120-C50D8D8EF578}"/>
              </a:ext>
            </a:extLst>
          </p:cNvPr>
          <p:cNvSpPr txBox="1"/>
          <p:nvPr/>
        </p:nvSpPr>
        <p:spPr>
          <a:xfrm rot="16200000">
            <a:off x="710016" y="4892884"/>
            <a:ext cx="953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/>
              <a:t>initial</a:t>
            </a:r>
            <a:endParaRPr lang="en-GB" sz="1600" i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8009F0-3B21-B701-703A-3A08EDAD00BF}"/>
              </a:ext>
            </a:extLst>
          </p:cNvPr>
          <p:cNvSpPr txBox="1"/>
          <p:nvPr/>
        </p:nvSpPr>
        <p:spPr>
          <a:xfrm>
            <a:off x="2922700" y="198285"/>
            <a:ext cx="611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Herculanum" panose="02000505000000020004" pitchFamily="2" charset="77"/>
              </a:rPr>
              <a:t>Electron-vibration energy exchange</a:t>
            </a:r>
          </a:p>
        </p:txBody>
      </p:sp>
    </p:spTree>
    <p:extLst>
      <p:ext uri="{BB962C8B-B14F-4D97-AF65-F5344CB8AC3E}">
        <p14:creationId xmlns:p14="http://schemas.microsoft.com/office/powerpoint/2010/main" val="3732848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259137-E40D-2C21-7B9B-756F7074E3FC}"/>
              </a:ext>
            </a:extLst>
          </p:cNvPr>
          <p:cNvSpPr txBox="1"/>
          <p:nvPr/>
        </p:nvSpPr>
        <p:spPr>
          <a:xfrm>
            <a:off x="847916" y="962438"/>
            <a:ext cx="489384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Bradley Hand" pitchFamily="2" charset="77"/>
                <a:ea typeface="Bodoni Ornaments" pitchFamily="2" charset="0"/>
              </a:rPr>
              <a:t>Vibrational Relaxation time of D</a:t>
            </a:r>
            <a:r>
              <a:rPr lang="en-GB" sz="2400" baseline="-25000" dirty="0">
                <a:solidFill>
                  <a:srgbClr val="FF0000"/>
                </a:solidFill>
                <a:latin typeface="Bradley Hand" pitchFamily="2" charset="77"/>
                <a:ea typeface="Bodoni Ornaments" pitchFamily="2" charset="0"/>
              </a:rPr>
              <a:t>2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EACBCC-5915-3631-9195-F93A507CE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35" y="1726591"/>
            <a:ext cx="6608009" cy="4324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8A0284-17F1-9A71-797C-5A50DA522277}"/>
              </a:ext>
            </a:extLst>
          </p:cNvPr>
          <p:cNvSpPr txBox="1"/>
          <p:nvPr/>
        </p:nvSpPr>
        <p:spPr>
          <a:xfrm>
            <a:off x="7751956" y="4320094"/>
            <a:ext cx="228299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i="1" dirty="0" err="1"/>
              <a:t>n</a:t>
            </a:r>
            <a:r>
              <a:rPr lang="it-IT" sz="2000" b="1" baseline="-25000" dirty="0" err="1"/>
              <a:t>tot</a:t>
            </a:r>
            <a:r>
              <a:rPr lang="it-IT" sz="2000" b="1" dirty="0"/>
              <a:t> = 10</a:t>
            </a:r>
            <a:r>
              <a:rPr lang="it-IT" sz="2000" b="1" baseline="30000" dirty="0"/>
              <a:t>22</a:t>
            </a:r>
            <a:r>
              <a:rPr lang="it-IT" sz="2000" b="1" dirty="0"/>
              <a:t> part/m</a:t>
            </a:r>
            <a:r>
              <a:rPr lang="it-IT" sz="2000" b="1" baseline="30000" dirty="0"/>
              <a:t>3</a:t>
            </a:r>
          </a:p>
          <a:p>
            <a:pPr algn="ctr"/>
            <a:endParaRPr lang="it-IT" sz="2000" b="1" baseline="30000" dirty="0"/>
          </a:p>
          <a:p>
            <a:pPr algn="ctr"/>
            <a:r>
              <a:rPr lang="it-IT" sz="2000" b="1" dirty="0">
                <a:solidFill>
                  <a:srgbClr val="00B0F0"/>
                </a:solidFill>
              </a:rPr>
              <a:t>95% of D</a:t>
            </a:r>
            <a:r>
              <a:rPr lang="it-IT" sz="2000" b="1" baseline="-25000" dirty="0">
                <a:solidFill>
                  <a:srgbClr val="00B0F0"/>
                </a:solidFill>
              </a:rPr>
              <a:t>2</a:t>
            </a:r>
            <a:r>
              <a:rPr lang="it-IT" sz="2000" b="1" dirty="0"/>
              <a:t>     </a:t>
            </a:r>
            <a:r>
              <a:rPr lang="it-IT" sz="2000" b="1" dirty="0">
                <a:solidFill>
                  <a:srgbClr val="FF0000"/>
                </a:solidFill>
              </a:rPr>
              <a:t>5% of </a:t>
            </a:r>
            <a:r>
              <a:rPr lang="it-IT" sz="2000" b="1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C99A5E-6193-ECB0-E3BB-9A4A37ECA256}"/>
              </a:ext>
            </a:extLst>
          </p:cNvPr>
          <p:cNvSpPr txBox="1"/>
          <p:nvPr/>
        </p:nvSpPr>
        <p:spPr>
          <a:xfrm>
            <a:off x="1130010" y="6268220"/>
            <a:ext cx="513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V. Laporta, L. </a:t>
            </a:r>
            <a:r>
              <a:rPr lang="en-GB" dirty="0" err="1"/>
              <a:t>Vialetto</a:t>
            </a:r>
            <a:r>
              <a:rPr lang="en-GB" dirty="0"/>
              <a:t>, D. Reiter </a:t>
            </a:r>
            <a:r>
              <a:rPr lang="en-GB" i="1" dirty="0"/>
              <a:t>in preparation</a:t>
            </a:r>
            <a:r>
              <a:rPr lang="en-GB" dirty="0"/>
              <a:t>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EEC33A-9C46-6B5C-C1CF-74FA2088EF7F}"/>
                  </a:ext>
                </a:extLst>
              </p:cNvPr>
              <p:cNvSpPr txBox="1"/>
              <p:nvPr/>
            </p:nvSpPr>
            <p:spPr>
              <a:xfrm>
                <a:off x="6150304" y="2712918"/>
                <a:ext cx="409791" cy="440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EEC33A-9C46-6B5C-C1CF-74FA2088E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304" y="2712918"/>
                <a:ext cx="409791" cy="440955"/>
              </a:xfrm>
              <a:prstGeom prst="rect">
                <a:avLst/>
              </a:prstGeom>
              <a:blipFill>
                <a:blip r:embed="rId4"/>
                <a:stretch>
                  <a:fillRect l="-12121" t="-2778" r="-3030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DFDAE3-758D-EEA2-032A-08888C9A6137}"/>
              </a:ext>
            </a:extLst>
          </p:cNvPr>
          <p:cNvSpPr txBox="1"/>
          <p:nvPr/>
        </p:nvSpPr>
        <p:spPr>
          <a:xfrm>
            <a:off x="2922700" y="198285"/>
            <a:ext cx="611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Herculanum" panose="02000505000000020004" pitchFamily="2" charset="77"/>
              </a:rPr>
              <a:t>Electron-vibration energy exchange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7288C4-7DD2-F2A9-03FF-93EE22EB1E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75853" y="807409"/>
            <a:ext cx="2959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02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8EACBCC-5915-3631-9195-F93A507C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5" y="1726591"/>
            <a:ext cx="6608009" cy="4324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C99A5E-6193-ECB0-E3BB-9A4A37ECA256}"/>
              </a:ext>
            </a:extLst>
          </p:cNvPr>
          <p:cNvSpPr txBox="1"/>
          <p:nvPr/>
        </p:nvSpPr>
        <p:spPr>
          <a:xfrm>
            <a:off x="1130010" y="6268220"/>
            <a:ext cx="523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V. Laporta, L. </a:t>
            </a:r>
            <a:r>
              <a:rPr lang="en-GB" dirty="0" err="1"/>
              <a:t>Vialetto</a:t>
            </a:r>
            <a:r>
              <a:rPr lang="en-GB" dirty="0"/>
              <a:t>, D. Reiter </a:t>
            </a:r>
            <a:r>
              <a:rPr lang="en-GB" i="1" dirty="0"/>
              <a:t>in preparation</a:t>
            </a:r>
            <a:r>
              <a:rPr lang="en-GB" dirty="0"/>
              <a:t>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EEC33A-9C46-6B5C-C1CF-74FA2088EF7F}"/>
                  </a:ext>
                </a:extLst>
              </p:cNvPr>
              <p:cNvSpPr txBox="1"/>
              <p:nvPr/>
            </p:nvSpPr>
            <p:spPr>
              <a:xfrm>
                <a:off x="6150304" y="2712918"/>
                <a:ext cx="409791" cy="440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FEEC33A-9C46-6B5C-C1CF-74FA2088E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0304" y="2712918"/>
                <a:ext cx="409791" cy="440955"/>
              </a:xfrm>
              <a:prstGeom prst="rect">
                <a:avLst/>
              </a:prstGeom>
              <a:blipFill>
                <a:blip r:embed="rId5"/>
                <a:stretch>
                  <a:fillRect l="-12121" t="-2778" r="-3030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CCF0A09F-ECD0-20A6-7833-45DF02E4850F}"/>
              </a:ext>
            </a:extLst>
          </p:cNvPr>
          <p:cNvSpPr/>
          <p:nvPr/>
        </p:nvSpPr>
        <p:spPr>
          <a:xfrm rot="793856">
            <a:off x="2300591" y="2420417"/>
            <a:ext cx="2549133" cy="446323"/>
          </a:xfrm>
          <a:prstGeom prst="rect">
            <a:avLst/>
          </a:prstGeom>
          <a:noFill/>
          <a:ln w="79375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C02C0E-6881-6590-1A40-FF4AE310426E}"/>
              </a:ext>
            </a:extLst>
          </p:cNvPr>
          <p:cNvSpPr txBox="1"/>
          <p:nvPr/>
        </p:nvSpPr>
        <p:spPr>
          <a:xfrm>
            <a:off x="7751956" y="4320094"/>
            <a:ext cx="228299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i="1" dirty="0" err="1"/>
              <a:t>n</a:t>
            </a:r>
            <a:r>
              <a:rPr lang="it-IT" sz="2000" b="1" baseline="-25000" dirty="0" err="1"/>
              <a:t>tot</a:t>
            </a:r>
            <a:r>
              <a:rPr lang="it-IT" sz="2000" b="1" dirty="0"/>
              <a:t> = 10</a:t>
            </a:r>
            <a:r>
              <a:rPr lang="it-IT" sz="2000" b="1" baseline="30000" dirty="0"/>
              <a:t>22</a:t>
            </a:r>
            <a:r>
              <a:rPr lang="it-IT" sz="2000" b="1" dirty="0"/>
              <a:t> part/m</a:t>
            </a:r>
            <a:r>
              <a:rPr lang="it-IT" sz="2000" b="1" baseline="30000" dirty="0"/>
              <a:t>3</a:t>
            </a:r>
          </a:p>
          <a:p>
            <a:pPr algn="ctr"/>
            <a:endParaRPr lang="it-IT" sz="2000" b="1" baseline="30000" dirty="0"/>
          </a:p>
          <a:p>
            <a:pPr algn="ctr"/>
            <a:r>
              <a:rPr lang="it-IT" sz="2000" b="1" dirty="0">
                <a:solidFill>
                  <a:srgbClr val="00B0F0"/>
                </a:solidFill>
              </a:rPr>
              <a:t>95% of D</a:t>
            </a:r>
            <a:r>
              <a:rPr lang="it-IT" sz="2000" b="1" baseline="-25000" dirty="0">
                <a:solidFill>
                  <a:srgbClr val="00B0F0"/>
                </a:solidFill>
              </a:rPr>
              <a:t>2</a:t>
            </a:r>
            <a:r>
              <a:rPr lang="it-IT" sz="2000" b="1" dirty="0"/>
              <a:t>     </a:t>
            </a:r>
            <a:r>
              <a:rPr lang="it-IT" sz="2000" b="1" dirty="0">
                <a:solidFill>
                  <a:srgbClr val="FF0000"/>
                </a:solidFill>
              </a:rPr>
              <a:t>5% of </a:t>
            </a:r>
            <a:r>
              <a:rPr lang="it-IT" sz="2000" b="1" i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8BA7D18-074F-4CC7-86B8-5FD02319B7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4064" y="3012506"/>
            <a:ext cx="3759200" cy="5969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3C0F82-00A8-9817-C344-E2EA1F8C1B49}"/>
              </a:ext>
            </a:extLst>
          </p:cNvPr>
          <p:cNvSpPr txBox="1"/>
          <p:nvPr/>
        </p:nvSpPr>
        <p:spPr>
          <a:xfrm>
            <a:off x="8647923" y="2795572"/>
            <a:ext cx="213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accent2"/>
                </a:solidFill>
              </a:rPr>
              <a:t>Landau-Teller model</a:t>
            </a:r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2FE80F4C-0572-E257-4362-145081BF293D}"/>
              </a:ext>
            </a:extLst>
          </p:cNvPr>
          <p:cNvSpPr/>
          <p:nvPr/>
        </p:nvSpPr>
        <p:spPr>
          <a:xfrm rot="162461">
            <a:off x="3494035" y="2338733"/>
            <a:ext cx="5817057" cy="882073"/>
          </a:xfrm>
          <a:custGeom>
            <a:avLst/>
            <a:gdLst>
              <a:gd name="connsiteX0" fmla="*/ 393827 w 5817057"/>
              <a:gd name="connsiteY0" fmla="*/ 219430 h 882073"/>
              <a:gd name="connsiteX1" fmla="*/ 2916549 w 5817057"/>
              <a:gd name="connsiteY1" fmla="*/ 1 h 882073"/>
              <a:gd name="connsiteX2" fmla="*/ 5662099 w 5817057"/>
              <a:gd name="connsiteY2" fmla="*/ 299000 h 882073"/>
              <a:gd name="connsiteX3" fmla="*/ 2908529 w 5817057"/>
              <a:gd name="connsiteY3" fmla="*/ 441037 h 882073"/>
              <a:gd name="connsiteX4" fmla="*/ 393827 w 5817057"/>
              <a:gd name="connsiteY4" fmla="*/ 219430 h 882073"/>
              <a:gd name="connsiteX0" fmla="*/ 393827 w 5817057"/>
              <a:gd name="connsiteY0" fmla="*/ 219430 h 882073"/>
              <a:gd name="connsiteX1" fmla="*/ 2916549 w 5817057"/>
              <a:gd name="connsiteY1" fmla="*/ 1 h 882073"/>
              <a:gd name="connsiteX2" fmla="*/ 5662099 w 5817057"/>
              <a:gd name="connsiteY2" fmla="*/ 299000 h 88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7057" h="882073" stroke="0" extrusionOk="0">
                <a:moveTo>
                  <a:pt x="393827" y="219430"/>
                </a:moveTo>
                <a:cubicBezTo>
                  <a:pt x="906766" y="234926"/>
                  <a:pt x="1959114" y="77475"/>
                  <a:pt x="2916549" y="1"/>
                </a:cubicBezTo>
                <a:cubicBezTo>
                  <a:pt x="4160456" y="-39537"/>
                  <a:pt x="5271199" y="144612"/>
                  <a:pt x="5662099" y="299000"/>
                </a:cubicBezTo>
                <a:cubicBezTo>
                  <a:pt x="4817384" y="430921"/>
                  <a:pt x="3986800" y="261757"/>
                  <a:pt x="2908529" y="441037"/>
                </a:cubicBezTo>
                <a:cubicBezTo>
                  <a:pt x="2232221" y="357093"/>
                  <a:pt x="711221" y="185893"/>
                  <a:pt x="393827" y="219430"/>
                </a:cubicBezTo>
                <a:close/>
              </a:path>
              <a:path w="5817057" h="882073" fill="none" extrusionOk="0">
                <a:moveTo>
                  <a:pt x="393827" y="219430"/>
                </a:moveTo>
                <a:cubicBezTo>
                  <a:pt x="949230" y="20665"/>
                  <a:pt x="1992090" y="83655"/>
                  <a:pt x="2916549" y="1"/>
                </a:cubicBezTo>
                <a:cubicBezTo>
                  <a:pt x="4167520" y="19407"/>
                  <a:pt x="5246523" y="143374"/>
                  <a:pt x="5662099" y="299000"/>
                </a:cubicBezTo>
              </a:path>
            </a:pathLst>
          </a:custGeom>
          <a:ln w="38100">
            <a:solidFill>
              <a:schemeClr val="accent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7614A05-001B-F005-C0BE-014B9696CF23}"/>
              </a:ext>
            </a:extLst>
          </p:cNvPr>
          <p:cNvSpPr/>
          <p:nvPr/>
        </p:nvSpPr>
        <p:spPr>
          <a:xfrm>
            <a:off x="7751956" y="2712918"/>
            <a:ext cx="3951308" cy="8964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F0300A-F38F-2A11-114C-FB2230856252}"/>
              </a:ext>
            </a:extLst>
          </p:cNvPr>
          <p:cNvSpPr txBox="1"/>
          <p:nvPr/>
        </p:nvSpPr>
        <p:spPr>
          <a:xfrm>
            <a:off x="847916" y="962438"/>
            <a:ext cx="489384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Bradley Hand" pitchFamily="2" charset="77"/>
                <a:ea typeface="Bodoni Ornaments" pitchFamily="2" charset="0"/>
              </a:rPr>
              <a:t>Vibrational Relaxation time of D</a:t>
            </a:r>
            <a:r>
              <a:rPr lang="en-GB" sz="2400" baseline="-25000" dirty="0">
                <a:solidFill>
                  <a:srgbClr val="FF0000"/>
                </a:solidFill>
                <a:latin typeface="Bradley Hand" pitchFamily="2" charset="77"/>
                <a:ea typeface="Bodoni Ornaments" pitchFamily="2" charset="0"/>
              </a:rPr>
              <a:t>2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5407FC-EE50-FD39-BB5C-A3B5E5145A47}"/>
              </a:ext>
            </a:extLst>
          </p:cNvPr>
          <p:cNvSpPr txBox="1"/>
          <p:nvPr/>
        </p:nvSpPr>
        <p:spPr>
          <a:xfrm>
            <a:off x="2922700" y="198285"/>
            <a:ext cx="611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Herculanum" panose="02000505000000020004" pitchFamily="2" charset="77"/>
              </a:rPr>
              <a:t>Electron-vibration energy exchange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33F992B-BB43-8D7F-18B4-7EB3EAFA9F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75853" y="807409"/>
            <a:ext cx="2959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7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560243F-A79E-924B-AB06-F4CCABAEA37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13A15A-7296-A341-8217-90C403975442}"/>
              </a:ext>
            </a:extLst>
          </p:cNvPr>
          <p:cNvSpPr txBox="1"/>
          <p:nvPr/>
        </p:nvSpPr>
        <p:spPr>
          <a:xfrm>
            <a:off x="5247542" y="1058633"/>
            <a:ext cx="584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u="sng" dirty="0">
                <a:solidFill>
                  <a:schemeClr val="accent2">
                    <a:lumMod val="75000"/>
                  </a:schemeClr>
                </a:solidFill>
                <a:latin typeface="Khmer MN" pitchFamily="2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932735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3262" y="457508"/>
            <a:ext cx="374974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empus Sans ITC" pitchFamily="82" charset="0"/>
              </a:rPr>
              <a:t>Some theoretical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844062" y="1087576"/>
                <a:ext cx="10609384" cy="299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/>
                  <a:t>Let’s consider electron-molecule scattering with the presence of two interacting resonances:</a:t>
                </a:r>
              </a:p>
              <a:p>
                <a:pPr algn="just"/>
                <a:endParaRPr lang="en-US" sz="2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it-IT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i="1">
                          <a:latin typeface="Cambria Math"/>
                        </a:rPr>
                        <m:t>+</m:t>
                      </m:r>
                      <m:r>
                        <a:rPr lang="it-IT" sz="2000" i="1">
                          <a:latin typeface="Cambria Math"/>
                        </a:rPr>
                        <m:t>𝑀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i="1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it-IT" sz="200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000" dirty="0"/>
              </a:p>
              <a:p>
                <a:pPr algn="just"/>
                <a:endParaRPr lang="en-US" sz="2000" dirty="0"/>
              </a:p>
              <a:p>
                <a:pPr algn="just"/>
                <a:r>
                  <a:rPr lang="en-US" sz="2000" dirty="0"/>
                  <a:t>The process can be described by two discrete electronic states,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000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and</a:t>
                </a:r>
                <a:r>
                  <a:rPr lang="en-US" sz="20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i="1" dirty="0"/>
                  <a:t>, embedded-in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interacting-with</a:t>
                </a:r>
                <a:r>
                  <a:rPr lang="en-US" sz="2000" dirty="0"/>
                  <a:t> a single electronic</a:t>
                </a:r>
                <a:r>
                  <a:rPr lang="en-US" sz="2000" b="1" dirty="0"/>
                  <a:t> </a:t>
                </a:r>
                <a:r>
                  <a:rPr lang="en-US" sz="2000" dirty="0"/>
                  <a:t>continuum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endParaRPr lang="en-US" sz="2000" dirty="0"/>
              </a:p>
              <a:p>
                <a:pPr algn="just"/>
                <a:endParaRPr lang="en-US" sz="2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it-IT" sz="200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l-GR" sz="2000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sz="2000" i="1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000" i="1">
                          <a:latin typeface="Cambria Math"/>
                          <a:ea typeface="Cambria Math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2000" i="1">
                              <a:latin typeface="Cambria Math"/>
                              <a:ea typeface="Cambria Math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it-IT" sz="20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dirty="0"/>
              </a:p>
              <a:p>
                <a:pPr algn="just"/>
                <a:endParaRPr lang="en-US" sz="20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62" y="1087576"/>
                <a:ext cx="10609384" cy="2999796"/>
              </a:xfrm>
              <a:prstGeom prst="rect">
                <a:avLst/>
              </a:prstGeom>
              <a:blipFill>
                <a:blip r:embed="rId2"/>
                <a:stretch>
                  <a:fillRect l="-598" t="-840" r="-598" b="-22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32" y="3927781"/>
            <a:ext cx="24765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11" y="4162663"/>
            <a:ext cx="1168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570002" y="5401092"/>
            <a:ext cx="223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Resonant bound state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392145" y="5230436"/>
            <a:ext cx="318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Interaction between</a:t>
            </a:r>
          </a:p>
          <a:p>
            <a:pPr algn="ctr"/>
            <a:r>
              <a:rPr lang="en-US" dirty="0"/>
              <a:t>electron and neutral molecule</a:t>
            </a:r>
          </a:p>
        </p:txBody>
      </p:sp>
      <p:sp>
        <p:nvSpPr>
          <p:cNvPr id="6" name="Figura a mano libera 5"/>
          <p:cNvSpPr/>
          <p:nvPr/>
        </p:nvSpPr>
        <p:spPr>
          <a:xfrm>
            <a:off x="4474571" y="4271412"/>
            <a:ext cx="1621429" cy="701741"/>
          </a:xfrm>
          <a:custGeom>
            <a:avLst/>
            <a:gdLst>
              <a:gd name="connsiteX0" fmla="*/ 1253613 w 1253613"/>
              <a:gd name="connsiteY0" fmla="*/ 0 h 712429"/>
              <a:gd name="connsiteX1" fmla="*/ 1224117 w 1253613"/>
              <a:gd name="connsiteY1" fmla="*/ 309717 h 712429"/>
              <a:gd name="connsiteX2" fmla="*/ 1209368 w 1253613"/>
              <a:gd name="connsiteY2" fmla="*/ 353962 h 712429"/>
              <a:gd name="connsiteX3" fmla="*/ 1194620 w 1253613"/>
              <a:gd name="connsiteY3" fmla="*/ 427704 h 712429"/>
              <a:gd name="connsiteX4" fmla="*/ 1135626 w 1253613"/>
              <a:gd name="connsiteY4" fmla="*/ 516194 h 712429"/>
              <a:gd name="connsiteX5" fmla="*/ 1120878 w 1253613"/>
              <a:gd name="connsiteY5" fmla="*/ 560439 h 712429"/>
              <a:gd name="connsiteX6" fmla="*/ 988142 w 1253613"/>
              <a:gd name="connsiteY6" fmla="*/ 663678 h 712429"/>
              <a:gd name="connsiteX7" fmla="*/ 943897 w 1253613"/>
              <a:gd name="connsiteY7" fmla="*/ 693175 h 712429"/>
              <a:gd name="connsiteX8" fmla="*/ 589936 w 1253613"/>
              <a:gd name="connsiteY8" fmla="*/ 678426 h 712429"/>
              <a:gd name="connsiteX9" fmla="*/ 427704 w 1253613"/>
              <a:gd name="connsiteY9" fmla="*/ 663678 h 712429"/>
              <a:gd name="connsiteX10" fmla="*/ 14749 w 1253613"/>
              <a:gd name="connsiteY10" fmla="*/ 678426 h 712429"/>
              <a:gd name="connsiteX11" fmla="*/ 58994 w 1253613"/>
              <a:gd name="connsiteY11" fmla="*/ 707923 h 712429"/>
              <a:gd name="connsiteX12" fmla="*/ 0 w 1253613"/>
              <a:gd name="connsiteY12" fmla="*/ 619433 h 712429"/>
              <a:gd name="connsiteX13" fmla="*/ 88491 w 1253613"/>
              <a:gd name="connsiteY13" fmla="*/ 604684 h 71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3613" h="712429">
                <a:moveTo>
                  <a:pt x="1253613" y="0"/>
                </a:moveTo>
                <a:cubicBezTo>
                  <a:pt x="1246373" y="108596"/>
                  <a:pt x="1247172" y="205971"/>
                  <a:pt x="1224117" y="309717"/>
                </a:cubicBezTo>
                <a:cubicBezTo>
                  <a:pt x="1220745" y="324893"/>
                  <a:pt x="1213139" y="338880"/>
                  <a:pt x="1209368" y="353962"/>
                </a:cubicBezTo>
                <a:cubicBezTo>
                  <a:pt x="1203288" y="378281"/>
                  <a:pt x="1204993" y="404883"/>
                  <a:pt x="1194620" y="427704"/>
                </a:cubicBezTo>
                <a:cubicBezTo>
                  <a:pt x="1179950" y="459977"/>
                  <a:pt x="1135626" y="516194"/>
                  <a:pt x="1135626" y="516194"/>
                </a:cubicBezTo>
                <a:cubicBezTo>
                  <a:pt x="1130710" y="530942"/>
                  <a:pt x="1130422" y="548168"/>
                  <a:pt x="1120878" y="560439"/>
                </a:cubicBezTo>
                <a:cubicBezTo>
                  <a:pt x="1009863" y="703172"/>
                  <a:pt x="1076258" y="619619"/>
                  <a:pt x="988142" y="663678"/>
                </a:cubicBezTo>
                <a:cubicBezTo>
                  <a:pt x="972288" y="671605"/>
                  <a:pt x="958645" y="683343"/>
                  <a:pt x="943897" y="693175"/>
                </a:cubicBezTo>
                <a:lnTo>
                  <a:pt x="589936" y="678426"/>
                </a:lnTo>
                <a:cubicBezTo>
                  <a:pt x="535724" y="675328"/>
                  <a:pt x="482004" y="663678"/>
                  <a:pt x="427704" y="663678"/>
                </a:cubicBezTo>
                <a:cubicBezTo>
                  <a:pt x="289965" y="663678"/>
                  <a:pt x="152401" y="673510"/>
                  <a:pt x="14749" y="678426"/>
                </a:cubicBezTo>
                <a:cubicBezTo>
                  <a:pt x="29497" y="688258"/>
                  <a:pt x="63293" y="725119"/>
                  <a:pt x="58994" y="707923"/>
                </a:cubicBezTo>
                <a:cubicBezTo>
                  <a:pt x="50396" y="673531"/>
                  <a:pt x="0" y="619433"/>
                  <a:pt x="0" y="619433"/>
                </a:cubicBezTo>
                <a:cubicBezTo>
                  <a:pt x="58237" y="600020"/>
                  <a:pt x="28700" y="604684"/>
                  <a:pt x="88491" y="6046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igura a mano libera 6"/>
          <p:cNvSpPr/>
          <p:nvPr/>
        </p:nvSpPr>
        <p:spPr>
          <a:xfrm>
            <a:off x="7392145" y="3835273"/>
            <a:ext cx="1032827" cy="421902"/>
          </a:xfrm>
          <a:custGeom>
            <a:avLst/>
            <a:gdLst>
              <a:gd name="connsiteX0" fmla="*/ 0 w 1032827"/>
              <a:gd name="connsiteY0" fmla="*/ 0 h 528989"/>
              <a:gd name="connsiteX1" fmla="*/ 130629 w 1032827"/>
              <a:gd name="connsiteY1" fmla="*/ 14514 h 528989"/>
              <a:gd name="connsiteX2" fmla="*/ 261257 w 1032827"/>
              <a:gd name="connsiteY2" fmla="*/ 43543 h 528989"/>
              <a:gd name="connsiteX3" fmla="*/ 304800 w 1032827"/>
              <a:gd name="connsiteY3" fmla="*/ 58057 h 528989"/>
              <a:gd name="connsiteX4" fmla="*/ 362857 w 1032827"/>
              <a:gd name="connsiteY4" fmla="*/ 72571 h 528989"/>
              <a:gd name="connsiteX5" fmla="*/ 449943 w 1032827"/>
              <a:gd name="connsiteY5" fmla="*/ 101600 h 528989"/>
              <a:gd name="connsiteX6" fmla="*/ 493486 w 1032827"/>
              <a:gd name="connsiteY6" fmla="*/ 130629 h 528989"/>
              <a:gd name="connsiteX7" fmla="*/ 537029 w 1032827"/>
              <a:gd name="connsiteY7" fmla="*/ 145143 h 528989"/>
              <a:gd name="connsiteX8" fmla="*/ 624114 w 1032827"/>
              <a:gd name="connsiteY8" fmla="*/ 203200 h 528989"/>
              <a:gd name="connsiteX9" fmla="*/ 667657 w 1032827"/>
              <a:gd name="connsiteY9" fmla="*/ 232229 h 528989"/>
              <a:gd name="connsiteX10" fmla="*/ 711200 w 1032827"/>
              <a:gd name="connsiteY10" fmla="*/ 275771 h 528989"/>
              <a:gd name="connsiteX11" fmla="*/ 798286 w 1032827"/>
              <a:gd name="connsiteY11" fmla="*/ 333829 h 528989"/>
              <a:gd name="connsiteX12" fmla="*/ 841829 w 1032827"/>
              <a:gd name="connsiteY12" fmla="*/ 377371 h 528989"/>
              <a:gd name="connsiteX13" fmla="*/ 972457 w 1032827"/>
              <a:gd name="connsiteY13" fmla="*/ 464457 h 528989"/>
              <a:gd name="connsiteX14" fmla="*/ 1016000 w 1032827"/>
              <a:gd name="connsiteY14" fmla="*/ 493486 h 528989"/>
              <a:gd name="connsiteX15" fmla="*/ 1030514 w 1032827"/>
              <a:gd name="connsiteY15" fmla="*/ 406400 h 528989"/>
              <a:gd name="connsiteX16" fmla="*/ 1016000 w 1032827"/>
              <a:gd name="connsiteY16" fmla="*/ 522514 h 528989"/>
              <a:gd name="connsiteX17" fmla="*/ 943429 w 1032827"/>
              <a:gd name="connsiteY17" fmla="*/ 508000 h 528989"/>
              <a:gd name="connsiteX18" fmla="*/ 899886 w 1032827"/>
              <a:gd name="connsiteY18" fmla="*/ 493486 h 52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32827" h="528989">
                <a:moveTo>
                  <a:pt x="0" y="0"/>
                </a:moveTo>
                <a:cubicBezTo>
                  <a:pt x="43543" y="4838"/>
                  <a:pt x="87258" y="8318"/>
                  <a:pt x="130629" y="14514"/>
                </a:cubicBezTo>
                <a:cubicBezTo>
                  <a:pt x="160551" y="18789"/>
                  <a:pt x="229570" y="34490"/>
                  <a:pt x="261257" y="43543"/>
                </a:cubicBezTo>
                <a:cubicBezTo>
                  <a:pt x="275968" y="47746"/>
                  <a:pt x="290089" y="53854"/>
                  <a:pt x="304800" y="58057"/>
                </a:cubicBezTo>
                <a:cubicBezTo>
                  <a:pt x="323980" y="63537"/>
                  <a:pt x="343750" y="66839"/>
                  <a:pt x="362857" y="72571"/>
                </a:cubicBezTo>
                <a:cubicBezTo>
                  <a:pt x="392165" y="81364"/>
                  <a:pt x="449943" y="101600"/>
                  <a:pt x="449943" y="101600"/>
                </a:cubicBezTo>
                <a:cubicBezTo>
                  <a:pt x="464457" y="111276"/>
                  <a:pt x="477884" y="122828"/>
                  <a:pt x="493486" y="130629"/>
                </a:cubicBezTo>
                <a:cubicBezTo>
                  <a:pt x="507170" y="137471"/>
                  <a:pt x="523655" y="137713"/>
                  <a:pt x="537029" y="145143"/>
                </a:cubicBezTo>
                <a:cubicBezTo>
                  <a:pt x="567526" y="162086"/>
                  <a:pt x="595086" y="183848"/>
                  <a:pt x="624114" y="203200"/>
                </a:cubicBezTo>
                <a:cubicBezTo>
                  <a:pt x="638628" y="212876"/>
                  <a:pt x="655322" y="219894"/>
                  <a:pt x="667657" y="232229"/>
                </a:cubicBezTo>
                <a:cubicBezTo>
                  <a:pt x="682171" y="246743"/>
                  <a:pt x="694998" y="263169"/>
                  <a:pt x="711200" y="275771"/>
                </a:cubicBezTo>
                <a:cubicBezTo>
                  <a:pt x="738739" y="297190"/>
                  <a:pt x="773616" y="309160"/>
                  <a:pt x="798286" y="333829"/>
                </a:cubicBezTo>
                <a:cubicBezTo>
                  <a:pt x="812800" y="348343"/>
                  <a:pt x="825627" y="364769"/>
                  <a:pt x="841829" y="377371"/>
                </a:cubicBezTo>
                <a:cubicBezTo>
                  <a:pt x="841861" y="377396"/>
                  <a:pt x="950668" y="449931"/>
                  <a:pt x="972457" y="464457"/>
                </a:cubicBezTo>
                <a:lnTo>
                  <a:pt x="1016000" y="493486"/>
                </a:lnTo>
                <a:cubicBezTo>
                  <a:pt x="1020838" y="464457"/>
                  <a:pt x="1030514" y="376971"/>
                  <a:pt x="1030514" y="406400"/>
                </a:cubicBezTo>
                <a:cubicBezTo>
                  <a:pt x="1030514" y="445406"/>
                  <a:pt x="1041385" y="492898"/>
                  <a:pt x="1016000" y="522514"/>
                </a:cubicBezTo>
                <a:cubicBezTo>
                  <a:pt x="999945" y="541244"/>
                  <a:pt x="967362" y="513983"/>
                  <a:pt x="943429" y="508000"/>
                </a:cubicBezTo>
                <a:cubicBezTo>
                  <a:pt x="928586" y="504289"/>
                  <a:pt x="899886" y="493486"/>
                  <a:pt x="899886" y="4934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Parentesi graffa chiusa 2"/>
          <p:cNvSpPr/>
          <p:nvPr/>
        </p:nvSpPr>
        <p:spPr>
          <a:xfrm rot="5400000">
            <a:off x="5988912" y="3399075"/>
            <a:ext cx="214176" cy="108012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0849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/>
              <p:cNvSpPr txBox="1"/>
              <p:nvPr/>
            </p:nvSpPr>
            <p:spPr>
              <a:xfrm>
                <a:off x="1078523" y="260648"/>
                <a:ext cx="10339754" cy="5889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/>
                  <a:t>The electron-molecule effective Hamiltonian </a:t>
                </a:r>
              </a:p>
              <a:p>
                <a:pPr algn="just"/>
                <a:endParaRPr lang="en-US" sz="2000" dirty="0"/>
              </a:p>
              <a:p>
                <a:pPr algn="just"/>
                <a:endParaRPr lang="en-US" sz="2000" i="1" dirty="0">
                  <a:latin typeface="Cambria Math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𝑯</m:t>
                      </m:r>
                      <m:r>
                        <a:rPr lang="it-IT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𝑯</m:t>
                          </m:r>
                        </m:e>
                        <m:sub>
                          <m: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𝑼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𝑽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  <a:p>
                <a:pPr algn="just"/>
                <a:endParaRPr lang="en-US" sz="2000" dirty="0"/>
              </a:p>
              <a:p>
                <a:pPr algn="just"/>
                <a:endParaRPr lang="en-US" sz="2000" dirty="0">
                  <a:solidFill>
                    <a:srgbClr val="FF0000"/>
                  </a:solidFill>
                </a:endParaRPr>
              </a:p>
              <a:p>
                <a:pPr algn="just"/>
                <a:r>
                  <a:rPr lang="en-US" sz="2000" dirty="0">
                    <a:solidFill>
                      <a:srgbClr val="FF000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  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 + 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</m:nary>
                    <m:acc>
                      <m:accPr>
                        <m:chr m:val="⃗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|</m:t>
                        </m:r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sub>
                        </m:sSub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endParaRPr lang="fr-FR" sz="2000" i="1" dirty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pPr algn="just"/>
                <a:endParaRPr lang="it-IT" sz="2000" dirty="0">
                  <a:solidFill>
                    <a:srgbClr val="FF0000"/>
                  </a:solidFill>
                </a:endParaRP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+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fr-FR" sz="2000" dirty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</m:nary>
                    <m:acc>
                      <m:accPr>
                        <m:chr m:val="⃗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|</m:t>
                        </m:r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d>
                      <m:dPr>
                        <m:begChr m:val="⟨"/>
                        <m:endChr m:val="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+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 |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 algn="just"/>
                <a:endParaRPr lang="en-US" sz="2000" dirty="0"/>
              </a:p>
              <a:p>
                <a:pPr algn="just"/>
                <a:endParaRPr lang="en-US" sz="2000" dirty="0"/>
              </a:p>
              <a:p>
                <a:pPr marL="342900" indent="-342900" algn="just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is the neutral molecule potential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42900" indent="-342900" algn="just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000" dirty="0"/>
                  <a:t> are the resonance energies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 algn="just">
                  <a:buFontTx/>
                  <a:buChar char="-"/>
                </a:pPr>
                <a:r>
                  <a:rPr lang="en-US" sz="2000" i="1" dirty="0"/>
                  <a:t>U</a:t>
                </a:r>
                <a:r>
                  <a:rPr lang="en-US" sz="2000" dirty="0"/>
                  <a:t> describes the coupling between the discrete states </a:t>
                </a:r>
              </a:p>
              <a:p>
                <a:pPr marL="342900" indent="-342900" algn="just">
                  <a:buFontTx/>
                  <a:buChar char="-"/>
                </a:pPr>
                <a:r>
                  <a:rPr lang="en-US" sz="2000" i="1" dirty="0"/>
                  <a:t>V</a:t>
                </a:r>
                <a:r>
                  <a:rPr lang="en-US" sz="2000" dirty="0"/>
                  <a:t> couples the discrete states with the continuum states</a:t>
                </a:r>
              </a:p>
            </p:txBody>
          </p:sp>
        </mc:Choice>
        <mc:Fallback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23" y="260648"/>
                <a:ext cx="10339754" cy="5889882"/>
              </a:xfrm>
              <a:prstGeom prst="rect">
                <a:avLst/>
              </a:prstGeom>
              <a:blipFill>
                <a:blip r:embed="rId2"/>
                <a:stretch>
                  <a:fillRect l="-613" t="-645" b="-8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15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078523" y="260648"/>
                <a:ext cx="10339754" cy="5889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/>
                  <a:t>The electron-molecule effective Hamiltonian </a:t>
                </a:r>
              </a:p>
              <a:p>
                <a:pPr algn="just"/>
                <a:endParaRPr lang="en-US" sz="2000" dirty="0"/>
              </a:p>
              <a:p>
                <a:pPr algn="just"/>
                <a:endParaRPr lang="en-US" sz="2000" i="1" dirty="0">
                  <a:latin typeface="Cambria Math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𝑯</m:t>
                      </m:r>
                      <m:r>
                        <a:rPr lang="it-IT" sz="2400" b="1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𝑯</m:t>
                          </m:r>
                        </m:e>
                        <m:sub>
                          <m:r>
                            <a:rPr lang="it-IT" sz="2400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𝑼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r>
                        <a:rPr lang="it-IT" sz="2400" b="1" i="1">
                          <a:solidFill>
                            <a:srgbClr val="C00000"/>
                          </a:solidFill>
                          <a:latin typeface="Cambria Math"/>
                        </a:rPr>
                        <m:t>𝑽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</a:endParaRPr>
              </a:p>
              <a:p>
                <a:pPr algn="just"/>
                <a:endParaRPr lang="en-US" sz="2000" dirty="0"/>
              </a:p>
              <a:p>
                <a:pPr algn="just"/>
                <a:endParaRPr lang="en-US" sz="2000" dirty="0">
                  <a:solidFill>
                    <a:srgbClr val="FF0000"/>
                  </a:solidFill>
                </a:endParaRPr>
              </a:p>
              <a:p>
                <a:pPr algn="just"/>
                <a:r>
                  <a:rPr lang="en-US" sz="2000" dirty="0">
                    <a:solidFill>
                      <a:srgbClr val="FF000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  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 + 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</m:nary>
                    <m:acc>
                      <m:accPr>
                        <m:chr m:val="⃗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|</m:t>
                        </m:r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𝜖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sub>
                        </m:sSub>
                      </m:e>
                    </m:d>
                    <m:d>
                      <m:dPr>
                        <m:begChr m:val="⟨"/>
                        <m:endChr m:val="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endParaRPr lang="fr-FR" sz="2000" i="1" dirty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pPr algn="just"/>
                <a:endParaRPr lang="it-IT" sz="2000" dirty="0">
                  <a:solidFill>
                    <a:srgbClr val="FF0000"/>
                  </a:solidFill>
                </a:endParaRP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𝑈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12</m:t>
                            </m:r>
                          </m:sub>
                        </m:sSub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+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fr-FR" sz="2000" dirty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</a:p>
              <a:p>
                <a:pPr algn="just"/>
                <a:r>
                  <a:rPr lang="it-IT" sz="2000" dirty="0">
                    <a:solidFill>
                      <a:srgbClr val="FF000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𝑑</m:t>
                        </m:r>
                      </m:e>
                    </m:nary>
                    <m:acc>
                      <m:accPr>
                        <m:chr m:val="⃗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e>
                    </m:acc>
                    <m:d>
                      <m:dPr>
                        <m:begChr m:val=""/>
                        <m:endChr m:val="⟩"/>
                        <m:ctrlP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|</m:t>
                        </m:r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</m:sub>
                    </m:sSub>
                    <m:d>
                      <m:dPr>
                        <m:begChr m:val="⟨"/>
                        <m:endChr m:val="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e>
                        </m:acc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+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l-G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 |</m:t>
                            </m:r>
                            <m:sSub>
                              <m:sSubPr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begChr m:val="⟨"/>
                            <m:endChr m:val="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it-IT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c</m:t>
                    </m:r>
                    <m:r>
                      <a:rPr lang="it-IT" sz="200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  <a:p>
                <a:pPr algn="just"/>
                <a:endParaRPr lang="en-US" sz="2000" dirty="0"/>
              </a:p>
              <a:p>
                <a:pPr algn="just"/>
                <a:endParaRPr lang="en-US" sz="2000" dirty="0"/>
              </a:p>
              <a:p>
                <a:pPr marL="342900" indent="-342900" algn="just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 is the neutral molecule potential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342900" indent="-342900" algn="just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it-IT" sz="2000" i="1">
                            <a:latin typeface="Cambria Math"/>
                            <a:ea typeface="Cambria Math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000" dirty="0"/>
                  <a:t> are the resonance energies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 algn="just">
                  <a:buFontTx/>
                  <a:buChar char="-"/>
                </a:pPr>
                <a:r>
                  <a:rPr lang="en-US" sz="2000" i="1" dirty="0"/>
                  <a:t>U</a:t>
                </a:r>
                <a:r>
                  <a:rPr lang="en-US" sz="2000" dirty="0"/>
                  <a:t> describes the coupling between the discrete states </a:t>
                </a:r>
              </a:p>
              <a:p>
                <a:pPr marL="342900" indent="-342900" algn="just">
                  <a:buFontTx/>
                  <a:buChar char="-"/>
                </a:pPr>
                <a:r>
                  <a:rPr lang="en-US" sz="2000" i="1" dirty="0"/>
                  <a:t>V</a:t>
                </a:r>
                <a:r>
                  <a:rPr lang="en-US" sz="2000" dirty="0"/>
                  <a:t> couples the discrete states with the continuum states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23" y="260648"/>
                <a:ext cx="10339754" cy="5889882"/>
              </a:xfrm>
              <a:prstGeom prst="rect">
                <a:avLst/>
              </a:prstGeom>
              <a:blipFill>
                <a:blip r:embed="rId2"/>
                <a:stretch>
                  <a:fillRect l="-613" t="-645" b="-8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r 2">
            <a:extLst>
              <a:ext uri="{FF2B5EF4-FFF2-40B4-BE49-F238E27FC236}">
                <a16:creationId xmlns:a16="http://schemas.microsoft.com/office/drawing/2014/main" id="{AB401667-6B3C-C74F-A2BA-FEC87025A192}"/>
              </a:ext>
            </a:extLst>
          </p:cNvPr>
          <p:cNvSpPr/>
          <p:nvPr/>
        </p:nvSpPr>
        <p:spPr>
          <a:xfrm>
            <a:off x="1301262" y="2771834"/>
            <a:ext cx="3411415" cy="1038166"/>
          </a:xfrm>
          <a:prstGeom prst="mathMultiply">
            <a:avLst>
              <a:gd name="adj1" fmla="val 2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0444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62400" y="559111"/>
            <a:ext cx="7049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70C0"/>
                </a:solidFill>
              </a:rPr>
              <a:t>Processes occurring for resonant electron-molecule scattering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39" y="3289062"/>
            <a:ext cx="4694253" cy="2018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0181127"/>
                  </p:ext>
                </p:extLst>
              </p:nvPr>
            </p:nvGraphicFramePr>
            <p:xfrm>
              <a:off x="472565" y="1568673"/>
              <a:ext cx="8535589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6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55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2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𝐴𝐵</m:t>
                                </m:r>
                                <m:d>
                                  <m:dPr>
                                    <m:ctrlP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it-IT" sz="18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  <m:t>𝐴𝐵</m:t>
                                        </m:r>
                                      </m:e>
                                      <m:sub>
                                        <m:r>
                                          <a:rPr lang="fr-FR" sz="1800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 charset="0"/>
                                            <a:ea typeface="Cambria Math"/>
                                          </a:rPr>
                                          <m:t> 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e>
                                  <m:sup>
                                    <m:r>
                                      <a:rPr lang="fr-FR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𝑉𝑖𝑏𝑟𝑎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𝑡𝑖𝑜𝑛𝑎𝑙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𝑥𝑐𝑖𝑡𝑎𝑡𝑖𝑜𝑛</m:t>
                                </m:r>
                              </m:oMath>
                            </m:oMathPara>
                          </a14:m>
                          <a:endParaRPr lang="it-IT" sz="18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𝐷𝑖𝑠𝑠𝑜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𝑐𝑖𝑎𝑡𝑖𝑣𝑒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𝑒𝑙𝑒𝑐𝑡𝑟𝑜𝑛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𝐴𝑡𝑡𝑎𝑐h𝑚𝑒𝑛𝑡</m:t>
                                </m:r>
                              </m:oMath>
                            </m:oMathPara>
                          </a14:m>
                          <a:endParaRPr lang="it-IT" sz="1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𝐴𝐵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)</m:t>
                                </m:r>
                                <m:r>
                                  <a:rPr lang="it-IT" sz="18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it-IT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𝑅𝑎𝑑𝑖𝑎𝑡𝑖𝑣𝑒</m:t>
                                </m:r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𝑒𝑙𝑒𝑐𝑡𝑟𝑜𝑛</m:t>
                                </m:r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𝐴𝑡𝑡𝑎𝑐h𝑚𝑒𝑛𝑡</m:t>
                                </m:r>
                              </m:oMath>
                            </m:oMathPara>
                          </a14:m>
                          <a:endParaRPr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4433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it-IT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𝑖𝑠𝑠𝑜𝑐𝑖𝑎𝑡𝑖𝑣𝑒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fr-FR" sz="18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𝑥𝑐𝑖𝑡𝑎𝑡𝑖𝑜𝑛</m:t>
                                </m:r>
                              </m:oMath>
                            </m:oMathPara>
                          </a14:m>
                          <a:endParaRPr lang="it-IT" sz="1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80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  <m:t>𝐴𝐵</m:t>
                                    </m:r>
                                  </m:e>
                                  <m:sup>
                                    <m:r>
                                      <a:rPr lang="fr-FR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charset="0"/>
                                        <a:ea typeface="Cambria Math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it-IT" sz="18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  <m:r>
                                  <a:rPr lang="it-IT" sz="1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it-IT" sz="18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𝐷𝑖𝑠𝑠𝑜</m:t>
                              </m:r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𝑐𝑖𝑎𝑡𝑖𝑣𝑒</m:t>
                              </m:r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fr-FR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𝑒𝑐𝑜𝑚𝑏𝑖𝑛𝑎𝑡𝑖𝑜𝑛</m:t>
                              </m:r>
                              <m:r>
                                <a:rPr lang="it-IT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it-IT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𝑀𝑄𝐷𝑇</m:t>
                              </m:r>
                              <m:r>
                                <a:rPr lang="it-IT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sz="1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0181127"/>
                  </p:ext>
                </p:extLst>
              </p:nvPr>
            </p:nvGraphicFramePr>
            <p:xfrm>
              <a:off x="472565" y="1568673"/>
              <a:ext cx="8535589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6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55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392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9" r="-275978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1622" r="-233784" b="-4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4798" b="-4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1622" t="-96667" r="-233784" b="-3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4798" t="-96667" b="-3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 dirty="0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1622" t="-203448" r="-233784" b="-2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4798" t="-203448" b="-2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4337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endParaRPr lang="fr-FR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1622" t="-293333" r="-23378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4798" t="-293333" b="-1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9" t="-406897" r="-275978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1622" t="-406897" r="-233784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4798" t="-406897" b="-172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Image 15">
            <a:extLst>
              <a:ext uri="{FF2B5EF4-FFF2-40B4-BE49-F238E27FC236}">
                <a16:creationId xmlns:a16="http://schemas.microsoft.com/office/drawing/2014/main" id="{1C04F5D0-9E23-E382-4F84-EAA709092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13" y="4901452"/>
            <a:ext cx="7993265" cy="14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7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4B06CD-E426-194E-A5D9-9CB9B0DB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830495"/>
            <a:ext cx="9867900" cy="1066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47857F-4003-984A-9A92-BFFBA7234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49" y="2601931"/>
            <a:ext cx="2159000" cy="914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22768-0E8E-1E4D-8475-45B644E64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9" y="2690331"/>
            <a:ext cx="3594100" cy="952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D2FAE9-EDAA-B048-BCF4-76AA7CC19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13" y="4960706"/>
            <a:ext cx="5689600" cy="368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CF386E-6155-3544-8CDA-7256874FE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13" y="4464266"/>
            <a:ext cx="5029200" cy="3937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C8AF85-C355-C546-A512-0E0E24D1A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90" y="4626916"/>
            <a:ext cx="3210724" cy="14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4B06CD-E426-194E-A5D9-9CB9B0DB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830495"/>
            <a:ext cx="9867900" cy="1066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247857F-4003-984A-9A92-BFFBA7234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49" y="2601931"/>
            <a:ext cx="2159000" cy="9144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22768-0E8E-1E4D-8475-45B644E64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9" y="2690331"/>
            <a:ext cx="3594100" cy="952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2D2FAE9-EDAA-B048-BCF4-76AA7CC19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13" y="4960706"/>
            <a:ext cx="5689600" cy="368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CF386E-6155-3544-8CDA-7256874FE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13" y="4464266"/>
            <a:ext cx="5029200" cy="3937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C8AF85-C355-C546-A512-0E0E24D1A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90" y="4626916"/>
            <a:ext cx="3210724" cy="1404179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98827FC-B421-8F42-929C-12CCF3A853A8}"/>
              </a:ext>
            </a:extLst>
          </p:cNvPr>
          <p:cNvCxnSpPr>
            <a:cxnSpLocks/>
          </p:cNvCxnSpPr>
          <p:nvPr/>
        </p:nvCxnSpPr>
        <p:spPr>
          <a:xfrm>
            <a:off x="7815263" y="1528994"/>
            <a:ext cx="1071562" cy="3614506"/>
          </a:xfrm>
          <a:prstGeom prst="straightConnector1">
            <a:avLst/>
          </a:prstGeom>
          <a:ln w="34925">
            <a:solidFill>
              <a:srgbClr val="FFC000"/>
            </a:solidFill>
            <a:headEnd type="none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7 13">
            <a:extLst>
              <a:ext uri="{FF2B5EF4-FFF2-40B4-BE49-F238E27FC236}">
                <a16:creationId xmlns:a16="http://schemas.microsoft.com/office/drawing/2014/main" id="{9CF28867-5800-B246-AD50-CB2E50E980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29616" y="1800491"/>
            <a:ext cx="3614506" cy="3071512"/>
          </a:xfrm>
          <a:prstGeom prst="curvedConnector3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7 16">
            <a:extLst>
              <a:ext uri="{FF2B5EF4-FFF2-40B4-BE49-F238E27FC236}">
                <a16:creationId xmlns:a16="http://schemas.microsoft.com/office/drawing/2014/main" id="{E04C031B-3A59-7442-84E6-94AA0BF875FB}"/>
              </a:ext>
            </a:extLst>
          </p:cNvPr>
          <p:cNvCxnSpPr>
            <a:cxnSpLocks/>
          </p:cNvCxnSpPr>
          <p:nvPr/>
        </p:nvCxnSpPr>
        <p:spPr>
          <a:xfrm rot="5400000">
            <a:off x="6650832" y="3321848"/>
            <a:ext cx="3786189" cy="457199"/>
          </a:xfrm>
          <a:prstGeom prst="curvedConnector3">
            <a:avLst>
              <a:gd name="adj1" fmla="val 58679"/>
            </a:avLst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308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9911</TotalTime>
  <Words>1365</Words>
  <Application>Microsoft Macintosh PowerPoint</Application>
  <PresentationFormat>Widescreen</PresentationFormat>
  <Paragraphs>283</Paragraphs>
  <Slides>38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59" baseType="lpstr">
      <vt:lpstr>Arial</vt:lpstr>
      <vt:lpstr>Book Antiqua</vt:lpstr>
      <vt:lpstr>Bradley Hand</vt:lpstr>
      <vt:lpstr>Calibri</vt:lpstr>
      <vt:lpstr>Calibri Light</vt:lpstr>
      <vt:lpstr>Cambria Math</vt:lpstr>
      <vt:lpstr>Chalkboard</vt:lpstr>
      <vt:lpstr>Chalkduster</vt:lpstr>
      <vt:lpstr>Comic Sans MS</vt:lpstr>
      <vt:lpstr>Corbel</vt:lpstr>
      <vt:lpstr>Garamond</vt:lpstr>
      <vt:lpstr>Helvetica</vt:lpstr>
      <vt:lpstr>Herculanum</vt:lpstr>
      <vt:lpstr>Khmer MN</vt:lpstr>
      <vt:lpstr>Monaco</vt:lpstr>
      <vt:lpstr>Monotype Corsiva</vt:lpstr>
      <vt:lpstr>Symbol</vt:lpstr>
      <vt:lpstr>Tempus Sans ITC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Laporta</dc:creator>
  <cp:lastModifiedBy>VINCENZO LAPORTA</cp:lastModifiedBy>
  <cp:revision>834</cp:revision>
  <cp:lastPrinted>2018-11-11T21:05:01Z</cp:lastPrinted>
  <dcterms:created xsi:type="dcterms:W3CDTF">2016-09-02T10:00:49Z</dcterms:created>
  <dcterms:modified xsi:type="dcterms:W3CDTF">2024-07-15T19:06:19Z</dcterms:modified>
</cp:coreProperties>
</file>