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7"/>
  </p:notesMasterIdLst>
  <p:sldIdLst>
    <p:sldId id="261" r:id="rId2"/>
    <p:sldId id="943" r:id="rId3"/>
    <p:sldId id="633" r:id="rId4"/>
    <p:sldId id="749" r:id="rId5"/>
    <p:sldId id="498" r:id="rId6"/>
    <p:sldId id="760" r:id="rId7"/>
    <p:sldId id="499" r:id="rId8"/>
    <p:sldId id="939" r:id="rId9"/>
    <p:sldId id="500" r:id="rId10"/>
    <p:sldId id="630" r:id="rId11"/>
    <p:sldId id="627" r:id="rId12"/>
    <p:sldId id="728" r:id="rId13"/>
    <p:sldId id="938" r:id="rId14"/>
    <p:sldId id="941" r:id="rId15"/>
    <p:sldId id="942" r:id="rId16"/>
    <p:sldId id="944" r:id="rId17"/>
    <p:sldId id="946" r:id="rId18"/>
    <p:sldId id="441" r:id="rId19"/>
    <p:sldId id="947" r:id="rId20"/>
    <p:sldId id="282" r:id="rId21"/>
    <p:sldId id="904" r:id="rId22"/>
    <p:sldId id="753" r:id="rId23"/>
    <p:sldId id="751" r:id="rId24"/>
    <p:sldId id="834" r:id="rId25"/>
    <p:sldId id="785" r:id="rId26"/>
    <p:sldId id="758" r:id="rId27"/>
    <p:sldId id="787" r:id="rId28"/>
    <p:sldId id="761" r:id="rId29"/>
    <p:sldId id="569" r:id="rId30"/>
    <p:sldId id="800" r:id="rId31"/>
    <p:sldId id="841" r:id="rId32"/>
    <p:sldId id="889" r:id="rId33"/>
    <p:sldId id="634" r:id="rId34"/>
    <p:sldId id="631" r:id="rId35"/>
    <p:sldId id="669" r:id="rId36"/>
  </p:sldIdLst>
  <p:sldSz cx="9144000" cy="5143500" type="screen16x9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A0"/>
    <a:srgbClr val="0A2D6E"/>
    <a:srgbClr val="F2F2F2"/>
    <a:srgbClr val="376092"/>
    <a:srgbClr val="FFED00"/>
    <a:srgbClr val="5A696E"/>
    <a:srgbClr val="FFD2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05" autoAdjust="0"/>
    <p:restoredTop sz="94654" autoAdjust="0"/>
  </p:normalViewPr>
  <p:slideViewPr>
    <p:cSldViewPr showGuides="1">
      <p:cViewPr varScale="1">
        <p:scale>
          <a:sx n="105" d="100"/>
          <a:sy n="105" d="100"/>
        </p:scale>
        <p:origin x="499" y="6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B88E47-F0A7-48EB-B921-D1D669982AE2}" type="datetimeFigureOut">
              <a:rPr lang="de-DE" smtClean="0"/>
              <a:t>16.07.2024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C7F3D-5ABB-47C3-B381-D87CB932DF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7716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Tierry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C7F3D-5ABB-47C3-B381-D87CB932DF7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529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C7F3D-5ABB-47C3-B381-D87CB932DF7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8088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C7F3D-5ABB-47C3-B381-D87CB932DF7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4096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C7F3D-5ABB-47C3-B381-D87CB932DF7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4480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C7F3D-5ABB-47C3-B381-D87CB932DF75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5810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C7F3D-5ABB-47C3-B381-D87CB932DF75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3552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C7F3D-5ABB-47C3-B381-D87CB932DF75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992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C7F3D-5ABB-47C3-B381-D87CB932DF75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99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54" name="Picture 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5"/>
            <a:ext cx="9163049" cy="97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88800"/>
            <a:ext cx="1633538" cy="216694"/>
          </a:xfrm>
          <a:prstGeom prst="rect">
            <a:avLst/>
          </a:prstGeom>
        </p:spPr>
      </p:pic>
      <p:grpSp>
        <p:nvGrpSpPr>
          <p:cNvPr id="11" name="Gruppieren 10"/>
          <p:cNvGrpSpPr/>
          <p:nvPr userDrawn="1"/>
        </p:nvGrpSpPr>
        <p:grpSpPr>
          <a:xfrm>
            <a:off x="2123660" y="297754"/>
            <a:ext cx="1966052" cy="391711"/>
            <a:chOff x="6819173" y="297754"/>
            <a:chExt cx="1966052" cy="391711"/>
          </a:xfrm>
        </p:grpSpPr>
        <p:pic>
          <p:nvPicPr>
            <p:cNvPr id="12" name="Grafik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70" t="20449" r="-9716" b="21256"/>
            <a:stretch/>
          </p:blipFill>
          <p:spPr>
            <a:xfrm>
              <a:off x="6819173" y="297754"/>
              <a:ext cx="1966052" cy="391711"/>
            </a:xfrm>
            <a:prstGeom prst="rect">
              <a:avLst/>
            </a:prstGeom>
          </p:spPr>
        </p:pic>
        <p:sp>
          <p:nvSpPr>
            <p:cNvPr id="13" name="Rechteck 12"/>
            <p:cNvSpPr/>
            <p:nvPr userDrawn="1"/>
          </p:nvSpPr>
          <p:spPr>
            <a:xfrm>
              <a:off x="8280412" y="339502"/>
              <a:ext cx="504813" cy="3240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0" name="Textplatzhalt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1242001"/>
            <a:ext cx="5148130" cy="8256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640"/>
              </a:lnSpc>
              <a:buNone/>
              <a:defRPr sz="2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sz="2000" b="0" dirty="0" err="1"/>
              <a:t>Program</a:t>
            </a:r>
            <a:r>
              <a:rPr lang="de-DE" sz="2000" b="0" dirty="0"/>
              <a:t>:</a:t>
            </a:r>
            <a:br>
              <a:rPr lang="de-DE" dirty="0"/>
            </a:br>
            <a:r>
              <a:rPr lang="de-DE" dirty="0"/>
              <a:t>ENERGY SYSTEMS</a:t>
            </a:r>
          </a:p>
        </p:txBody>
      </p:sp>
      <p:sp>
        <p:nvSpPr>
          <p:cNvPr id="14" name="Textplatzhalt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360000" y="2112247"/>
            <a:ext cx="5148130" cy="204372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Topic:</a:t>
            </a:r>
          </a:p>
          <a:p>
            <a:r>
              <a:rPr lang="de-DE" dirty="0"/>
              <a:t>Technologies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Future Material System</a:t>
            </a:r>
          </a:p>
          <a:p>
            <a:endParaRPr lang="de-DE" dirty="0"/>
          </a:p>
          <a:p>
            <a:r>
              <a:rPr lang="de-DE" sz="1400" dirty="0"/>
              <a:t>Research Unit: </a:t>
            </a:r>
            <a:br>
              <a:rPr lang="de-DE" sz="1400" dirty="0"/>
            </a:br>
            <a:r>
              <a:rPr lang="de-DE" sz="1400" dirty="0"/>
              <a:t>Materials Synthesis </a:t>
            </a:r>
            <a:r>
              <a:rPr lang="de-DE" sz="1400" dirty="0" err="1"/>
              <a:t>and</a:t>
            </a:r>
            <a:r>
              <a:rPr lang="de-DE" sz="1400" dirty="0"/>
              <a:t> Processing (IEK-1)</a:t>
            </a:r>
          </a:p>
          <a:p>
            <a:endParaRPr lang="de-DE" sz="1400" dirty="0"/>
          </a:p>
          <a:p>
            <a:r>
              <a:rPr lang="de-DE" sz="1400" dirty="0"/>
              <a:t>Max Mustermann</a:t>
            </a:r>
          </a:p>
          <a:p>
            <a:pPr lvl="0"/>
            <a:endParaRPr lang="de-DE" dirty="0"/>
          </a:p>
        </p:txBody>
      </p:sp>
      <p:pic>
        <p:nvPicPr>
          <p:cNvPr id="2053" name="Picture 5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96493"/>
            <a:ext cx="9163050" cy="258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Grafik 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000" y="284924"/>
            <a:ext cx="1248981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169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 preferRelativeResize="0"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4905664"/>
            <a:ext cx="9162536" cy="257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feld 11"/>
          <p:cNvSpPr txBox="1"/>
          <p:nvPr userDrawn="1"/>
        </p:nvSpPr>
        <p:spPr>
          <a:xfrm>
            <a:off x="6865200" y="4946400"/>
            <a:ext cx="20274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de-DE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60363" y="219601"/>
            <a:ext cx="5867867" cy="4078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00" b="1">
                <a:solidFill>
                  <a:srgbClr val="0A2D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FOLIENTITEL, INSGESAMT ZWEIZEILIG</a:t>
            </a:r>
          </a:p>
        </p:txBody>
      </p:sp>
      <p:sp>
        <p:nvSpPr>
          <p:cNvPr id="13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4" y="627481"/>
            <a:ext cx="6589556" cy="504070"/>
          </a:xfrm>
          <a:prstGeom prst="rect">
            <a:avLst/>
          </a:prstGeom>
        </p:spPr>
        <p:txBody>
          <a:bodyPr lIns="0" tIns="0" rIns="36000" bIns="0"/>
          <a:lstStyle>
            <a:lvl1pPr marL="0" indent="0">
              <a:buNone/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Entweder zweizeiliger Titel oder Titel mit Subheadline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2"/>
          </p:nvPr>
        </p:nvSpPr>
        <p:spPr>
          <a:xfrm>
            <a:off x="4788000" y="1311275"/>
            <a:ext cx="4092575" cy="3422650"/>
          </a:xfrm>
          <a:prstGeom prst="rect">
            <a:avLst/>
          </a:prstGeom>
          <a:solidFill>
            <a:srgbClr val="5A696E">
              <a:alpha val="20000"/>
            </a:srgbClr>
          </a:solidFill>
        </p:spPr>
        <p:txBody>
          <a:bodyPr/>
          <a:lstStyle/>
          <a:p>
            <a:endParaRPr lang="de-DE" dirty="0"/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1311275"/>
            <a:ext cx="3995970" cy="3422650"/>
          </a:xfrm>
          <a:prstGeom prst="rect">
            <a:avLst/>
          </a:prstGeom>
        </p:spPr>
        <p:txBody>
          <a:bodyPr lIns="0" tIns="0" rIns="36000" bIns="0"/>
          <a:lstStyle>
            <a:lvl1pPr marL="0" indent="0">
              <a:buNone/>
              <a:defRPr sz="12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Hervorhebungen erfolgen in der Arial </a:t>
            </a:r>
            <a:r>
              <a:rPr lang="de-DE" dirty="0" err="1"/>
              <a:t>Bold</a:t>
            </a:r>
            <a:r>
              <a:rPr lang="de-DE" dirty="0"/>
              <a:t>. Der Fließtext kann auch in einem zweispaltigen Layout stattfinden. </a:t>
            </a:r>
            <a:br>
              <a:rPr lang="de-DE" dirty="0"/>
            </a:br>
            <a:r>
              <a:rPr lang="de-DE" dirty="0"/>
              <a:t>Es können beide Spalten mit Text bespielt werden, oder aber man nutzt eine Spalte für den Einsatz von Bildern </a:t>
            </a:r>
            <a:br>
              <a:rPr lang="de-DE" dirty="0"/>
            </a:br>
            <a:r>
              <a:rPr lang="de-DE" dirty="0"/>
              <a:t>oder Info-grafiken. Entweder über die ganze Fläche, </a:t>
            </a:r>
            <a:br>
              <a:rPr lang="de-DE" dirty="0"/>
            </a:br>
            <a:r>
              <a:rPr lang="de-DE" dirty="0"/>
              <a:t>oder mehrere kleine Bilder unterteilt in einzelne Flächen.</a:t>
            </a:r>
          </a:p>
          <a:p>
            <a:pPr lvl="0"/>
            <a:endParaRPr lang="de-DE" dirty="0"/>
          </a:p>
          <a:p>
            <a:pPr lvl="0"/>
            <a:r>
              <a:rPr lang="de-DE" dirty="0"/>
              <a:t>Subheadlines im Text werden in Blau gesetzt. Danach kann wieder Fließtext folgen, oder aber es werden </a:t>
            </a:r>
            <a:r>
              <a:rPr lang="de-DE" dirty="0" err="1"/>
              <a:t>Bulletpoints</a:t>
            </a:r>
            <a:r>
              <a:rPr lang="de-DE" dirty="0"/>
              <a:t> eingesetzt. Hier kann individuell je nach</a:t>
            </a:r>
            <a:br>
              <a:rPr lang="de-DE" dirty="0"/>
            </a:br>
            <a:r>
              <a:rPr lang="de-DE" dirty="0"/>
              <a:t> Inhalt entschieden werden.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6868514" y="4873238"/>
            <a:ext cx="720100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BC3AB3E-9202-4C8E-9B86-44EA342B6412}" type="datetimeFigureOut">
              <a:rPr lang="de-DE" smtClean="0"/>
              <a:pPr/>
              <a:t>16.07.2024</a:t>
            </a:fld>
            <a:endParaRPr lang="de-DE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378300" y="4873238"/>
            <a:ext cx="514300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7EA19BA-913F-4CC4-9676-ECC1885047A5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5" name="Picture 3" descr="EurofusionDisc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587" y="195420"/>
            <a:ext cx="386216" cy="392547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09"/>
          <a:stretch/>
        </p:blipFill>
        <p:spPr>
          <a:xfrm>
            <a:off x="8153013" y="196952"/>
            <a:ext cx="405874" cy="37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78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000" y="243000"/>
            <a:ext cx="8586788" cy="843585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000" y="1172358"/>
            <a:ext cx="8586788" cy="3160691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0FEB314-58C6-43FB-BF57-07B357AFA1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9081" y="704089"/>
            <a:ext cx="8586787" cy="382496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35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3657002" y="4749823"/>
            <a:ext cx="1469891" cy="1658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c.baumann@fz-juelich.de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6246" y="4785996"/>
            <a:ext cx="540000" cy="1658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8234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61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6" r:id="rId3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5.emf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6.e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tm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tm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tm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wmf"/><Relationship Id="rId4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mp"/><Relationship Id="rId2" Type="http://schemas.openxmlformats.org/officeDocument/2006/relationships/image" Target="../media/image87.tmp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tmp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tmp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mp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tmp"/><Relationship Id="rId4" Type="http://schemas.openxmlformats.org/officeDocument/2006/relationships/image" Target="../media/image9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97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tmp"/><Relationship Id="rId5" Type="http://schemas.openxmlformats.org/officeDocument/2006/relationships/image" Target="../media/image99.png"/><Relationship Id="rId4" Type="http://schemas.openxmlformats.org/officeDocument/2006/relationships/image" Target="../media/image9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tmp"/><Relationship Id="rId4" Type="http://schemas.openxmlformats.org/officeDocument/2006/relationships/image" Target="../media/image22.tm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26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1"/>
          </p:nvPr>
        </p:nvSpPr>
        <p:spPr>
          <a:xfrm>
            <a:off x="304090" y="3219840"/>
            <a:ext cx="5132030" cy="936130"/>
          </a:xfrm>
        </p:spPr>
        <p:txBody>
          <a:bodyPr/>
          <a:lstStyle/>
          <a:p>
            <a:r>
              <a:rPr lang="de-DE" sz="1400" dirty="0"/>
              <a:t>Sebastijan Brezinsek and JET </a:t>
            </a:r>
            <a:r>
              <a:rPr lang="de-DE" sz="1400" dirty="0" err="1"/>
              <a:t>contributors</a:t>
            </a:r>
            <a:r>
              <a:rPr lang="de-DE" sz="1400" dirty="0"/>
              <a:t> / TSVV-7 </a:t>
            </a:r>
            <a:r>
              <a:rPr lang="de-DE" sz="1400" dirty="0" err="1"/>
              <a:t>team</a:t>
            </a:r>
            <a:r>
              <a:rPr lang="de-DE" sz="1400" dirty="0"/>
              <a:t> </a:t>
            </a:r>
          </a:p>
          <a:p>
            <a:r>
              <a:rPr lang="de-DE" sz="1100" dirty="0">
                <a:effectLst/>
                <a:latin typeface="Tahoma" panose="020B0604030504040204" pitchFamily="34" charset="0"/>
              </a:rPr>
              <a:t>Institute </a:t>
            </a:r>
            <a:r>
              <a:rPr lang="de-DE" sz="1100" dirty="0" err="1">
                <a:effectLst/>
                <a:latin typeface="Tahoma" panose="020B0604030504040204" pitchFamily="34" charset="0"/>
              </a:rPr>
              <a:t>of</a:t>
            </a:r>
            <a:r>
              <a:rPr lang="de-DE" sz="1100" dirty="0">
                <a:effectLst/>
                <a:latin typeface="Tahoma" panose="020B0604030504040204" pitchFamily="34" charset="0"/>
              </a:rPr>
              <a:t> Fusion Energy and </a:t>
            </a:r>
            <a:r>
              <a:rPr lang="de-DE" sz="1100" dirty="0" err="1">
                <a:effectLst/>
                <a:latin typeface="Tahoma" panose="020B0604030504040204" pitchFamily="34" charset="0"/>
              </a:rPr>
              <a:t>Nuclear</a:t>
            </a:r>
            <a:r>
              <a:rPr lang="de-DE" sz="1100" dirty="0">
                <a:effectLst/>
                <a:latin typeface="Tahoma" panose="020B0604030504040204" pitchFamily="34" charset="0"/>
              </a:rPr>
              <a:t> </a:t>
            </a:r>
            <a:r>
              <a:rPr lang="de-DE" sz="1100" dirty="0" err="1">
                <a:effectLst/>
                <a:latin typeface="Tahoma" panose="020B0604030504040204" pitchFamily="34" charset="0"/>
              </a:rPr>
              <a:t>Waste</a:t>
            </a:r>
            <a:r>
              <a:rPr lang="de-DE" sz="1100" dirty="0">
                <a:effectLst/>
                <a:latin typeface="Tahoma" panose="020B0604030504040204" pitchFamily="34" charset="0"/>
              </a:rPr>
              <a:t> Management - Plasma Physics</a:t>
            </a:r>
          </a:p>
          <a:p>
            <a:r>
              <a:rPr lang="de-DE" sz="1100" dirty="0">
                <a:effectLst/>
                <a:latin typeface="Tahoma" panose="020B0604030504040204" pitchFamily="34" charset="0"/>
              </a:rPr>
              <a:t>Forschungszentrum Jülich</a:t>
            </a:r>
          </a:p>
          <a:p>
            <a:r>
              <a:rPr lang="de-DE" sz="1100" dirty="0">
                <a:effectLst/>
                <a:latin typeface="Tahoma" panose="020B0604030504040204" pitchFamily="34" charset="0"/>
              </a:rPr>
              <a:t>Faculty </a:t>
            </a:r>
            <a:r>
              <a:rPr lang="de-DE" sz="1100" dirty="0" err="1">
                <a:effectLst/>
                <a:latin typeface="Tahoma" panose="020B0604030504040204" pitchFamily="34" charset="0"/>
              </a:rPr>
              <a:t>of</a:t>
            </a:r>
            <a:r>
              <a:rPr lang="de-DE" sz="1100" dirty="0">
                <a:effectLst/>
                <a:latin typeface="Tahoma" panose="020B0604030504040204" pitchFamily="34" charset="0"/>
              </a:rPr>
              <a:t> </a:t>
            </a:r>
            <a:r>
              <a:rPr lang="de-DE" sz="1100" dirty="0" err="1">
                <a:effectLst/>
                <a:latin typeface="Tahoma" panose="020B0604030504040204" pitchFamily="34" charset="0"/>
              </a:rPr>
              <a:t>Mathematics</a:t>
            </a:r>
            <a:r>
              <a:rPr lang="de-DE" sz="1100" dirty="0">
                <a:effectLst/>
                <a:latin typeface="Tahoma" panose="020B0604030504040204" pitchFamily="34" charset="0"/>
              </a:rPr>
              <a:t> and Natural Sciences </a:t>
            </a:r>
          </a:p>
          <a:p>
            <a:r>
              <a:rPr lang="de-DE" sz="1100" dirty="0">
                <a:effectLst/>
                <a:latin typeface="Tahoma" panose="020B0604030504040204" pitchFamily="34" charset="0"/>
              </a:rPr>
              <a:t>Heinrich Heine University Düsseldorf</a:t>
            </a:r>
          </a:p>
          <a:p>
            <a:pPr>
              <a:spcBef>
                <a:spcPts val="0"/>
              </a:spcBef>
            </a:pPr>
            <a:endParaRPr lang="de-DE" dirty="0"/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304090" y="1707630"/>
            <a:ext cx="5132030" cy="825680"/>
          </a:xfrm>
        </p:spPr>
        <p:txBody>
          <a:bodyPr/>
          <a:lstStyle/>
          <a:p>
            <a:r>
              <a:rPr lang="de-DE" sz="2400" dirty="0"/>
              <a:t>Plasma-Wall Interactions</a:t>
            </a:r>
          </a:p>
          <a:p>
            <a:r>
              <a:rPr lang="de-DE" sz="2400" dirty="0"/>
              <a:t>in all-Metall Fusion Devices</a:t>
            </a:r>
          </a:p>
          <a:p>
            <a:r>
              <a:rPr lang="de-DE" sz="2400" dirty="0"/>
              <a:t>- </a:t>
            </a:r>
            <a:r>
              <a:rPr lang="de-DE" sz="2400" dirty="0" err="1"/>
              <a:t>the</a:t>
            </a:r>
            <a:r>
              <a:rPr lang="de-DE" sz="2400" dirty="0"/>
              <a:t> W </a:t>
            </a:r>
            <a:r>
              <a:rPr lang="de-DE" sz="2400" dirty="0" err="1"/>
              <a:t>erosion</a:t>
            </a:r>
            <a:r>
              <a:rPr lang="de-DE" sz="2400" dirty="0"/>
              <a:t> quest</a:t>
            </a:r>
            <a:endParaRPr lang="en-US" sz="2400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5637243" y="200244"/>
            <a:ext cx="3012247" cy="3804045"/>
            <a:chOff x="5498493" y="-1446019"/>
            <a:chExt cx="3709806" cy="4490398"/>
          </a:xfrm>
        </p:grpSpPr>
        <p:pic>
          <p:nvPicPr>
            <p:cNvPr id="19" name="Grafik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8212" y="269047"/>
              <a:ext cx="3442928" cy="2775332"/>
            </a:xfrm>
            <a:prstGeom prst="rect">
              <a:avLst/>
            </a:prstGeom>
          </p:spPr>
        </p:pic>
        <p:pic>
          <p:nvPicPr>
            <p:cNvPr id="20" name="Picture 3"/>
            <p:cNvPicPr>
              <a:picLocks noChangeAspect="1"/>
            </p:cNvPicPr>
            <p:nvPr/>
          </p:nvPicPr>
          <p:blipFill rotWithShape="1">
            <a:blip r:embed="rId3"/>
            <a:srcRect r="47610" b="12595"/>
            <a:stretch/>
          </p:blipFill>
          <p:spPr>
            <a:xfrm>
              <a:off x="5498493" y="248338"/>
              <a:ext cx="2004138" cy="2781751"/>
            </a:xfrm>
            <a:prstGeom prst="rect">
              <a:avLst/>
            </a:prstGeom>
          </p:spPr>
        </p:pic>
        <p:sp>
          <p:nvSpPr>
            <p:cNvPr id="21" name="Textfeld 20"/>
            <p:cNvSpPr txBox="1"/>
            <p:nvPr/>
          </p:nvSpPr>
          <p:spPr>
            <a:xfrm>
              <a:off x="8477009" y="2582181"/>
              <a:ext cx="731290" cy="4431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de-DE" sz="2400" dirty="0">
                  <a:solidFill>
                    <a:schemeClr val="bg1"/>
                  </a:solidFill>
                </a:rPr>
                <a:t>JET</a:t>
              </a:r>
            </a:p>
          </p:txBody>
        </p:sp>
        <p:pic>
          <p:nvPicPr>
            <p:cNvPr id="22" name="Grafik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1595" y="-1446019"/>
              <a:ext cx="1925045" cy="555783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1070114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Photon </a:t>
            </a:r>
            <a:r>
              <a:rPr lang="de-DE" dirty="0" err="1"/>
              <a:t>Effciencies</a:t>
            </a:r>
            <a:r>
              <a:rPr lang="de-DE" dirty="0"/>
              <a:t>: Experiment </a:t>
            </a:r>
            <a:r>
              <a:rPr lang="de-DE" dirty="0" err="1"/>
              <a:t>and</a:t>
            </a:r>
            <a:r>
              <a:rPr lang="de-DE" dirty="0"/>
              <a:t> ADAS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6A12725-8D8C-47CF-8F88-64A7FD100A91}" type="datetime1">
              <a:rPr lang="de-DE" smtClean="0"/>
              <a:t>16.07.2024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EA19BA-913F-4CC4-9676-ECC1885047A5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8" name="Grafik 7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9" y="591843"/>
            <a:ext cx="3240450" cy="4413011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348672" y="712437"/>
            <a:ext cx="5795328" cy="8400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15000"/>
              </a:lnSpc>
              <a:spcAft>
                <a:spcPts val="150"/>
              </a:spcAft>
              <a:buFont typeface="Wingdings" pitchFamily="2" charset="2"/>
              <a:buChar char="§"/>
              <a:tabLst>
                <a:tab pos="342900" algn="l"/>
              </a:tabLst>
            </a:pPr>
            <a:r>
              <a:rPr lang="en-US" sz="135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Experimental data is “effective” assuming WF</a:t>
            </a:r>
            <a:r>
              <a:rPr lang="en-US" sz="1350" baseline="-25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6</a:t>
            </a:r>
            <a:r>
              <a:rPr lang="en-US" sz="135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dissociation is complete</a:t>
            </a:r>
          </a:p>
          <a:p>
            <a:pPr marL="214313" indent="-214313">
              <a:lnSpc>
                <a:spcPct val="115000"/>
              </a:lnSpc>
              <a:spcAft>
                <a:spcPts val="150"/>
              </a:spcAft>
              <a:buFont typeface="Wingdings" pitchFamily="2" charset="2"/>
              <a:buChar char="§"/>
              <a:tabLst>
                <a:tab pos="342900" algn="l"/>
              </a:tabLst>
            </a:pPr>
            <a:r>
              <a:rPr lang="en-US" sz="135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Experimental data in general in good agreement with ADAS (lower)</a:t>
            </a:r>
          </a:p>
          <a:p>
            <a:pPr marL="214313" indent="-214313">
              <a:lnSpc>
                <a:spcPct val="115000"/>
              </a:lnSpc>
              <a:spcAft>
                <a:spcPts val="150"/>
              </a:spcAft>
              <a:buFont typeface="Wingdings" pitchFamily="2" charset="2"/>
              <a:buChar char="§"/>
              <a:tabLst>
                <a:tab pos="342900" algn="l"/>
              </a:tabLst>
            </a:pPr>
            <a:r>
              <a:rPr lang="en-US" sz="135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Largest deviation for the “lowest” ground state transition (</a:t>
            </a:r>
            <a:r>
              <a:rPr lang="en-US" sz="1350" dirty="0">
                <a:latin typeface="Symbol" panose="05050102010706020507" pitchFamily="18" charset="2"/>
                <a:ea typeface="Calibri"/>
                <a:cs typeface="Arial" panose="020B0604020202020204" pitchFamily="34" charset="0"/>
              </a:rPr>
              <a:t>l</a:t>
            </a:r>
            <a:r>
              <a:rPr lang="en-US" sz="135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=498.3nm)</a:t>
            </a:r>
          </a:p>
        </p:txBody>
      </p:sp>
      <p:pic>
        <p:nvPicPr>
          <p:cNvPr id="11" name="Grafik 10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672" y="1779640"/>
            <a:ext cx="3959708" cy="28838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684352-401B-4934-3ECD-3A1F8C383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548" y="2406428"/>
            <a:ext cx="1777241" cy="176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2658397-1815-24DB-0BB1-4DC38A9A8A9E}"/>
              </a:ext>
            </a:extLst>
          </p:cNvPr>
          <p:cNvSpPr txBox="1"/>
          <p:nvPr/>
        </p:nvSpPr>
        <p:spPr>
          <a:xfrm>
            <a:off x="9433115" y="3412869"/>
            <a:ext cx="5099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0CD1CCE-063B-4699-36B5-0E240DFC4D1B}"/>
              </a:ext>
            </a:extLst>
          </p:cNvPr>
          <p:cNvSpPr txBox="1"/>
          <p:nvPr/>
        </p:nvSpPr>
        <p:spPr>
          <a:xfrm>
            <a:off x="7469399" y="2013196"/>
            <a:ext cx="17520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dirty="0"/>
              <a:t>TEXTOR W </a:t>
            </a:r>
            <a:r>
              <a:rPr lang="de-DE" sz="1350" dirty="0" err="1"/>
              <a:t>calibration</a:t>
            </a:r>
            <a:endParaRPr lang="en-GB" sz="135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F625036-27C2-19DF-5069-EB0F15DD5932}"/>
              </a:ext>
            </a:extLst>
          </p:cNvPr>
          <p:cNvSpPr txBox="1"/>
          <p:nvPr/>
        </p:nvSpPr>
        <p:spPr>
          <a:xfrm>
            <a:off x="2595851" y="4593040"/>
            <a:ext cx="955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b="1" dirty="0"/>
              <a:t>S. Brezinsek et al. </a:t>
            </a:r>
          </a:p>
          <a:p>
            <a:r>
              <a:rPr lang="de-DE" sz="800" b="1" dirty="0"/>
              <a:t>Phys. Scripta 2017</a:t>
            </a:r>
          </a:p>
        </p:txBody>
      </p:sp>
    </p:spTree>
    <p:extLst>
      <p:ext uri="{BB962C8B-B14F-4D97-AF65-F5344CB8AC3E}">
        <p14:creationId xmlns:p14="http://schemas.microsoft.com/office/powerpoint/2010/main" val="303119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err="1"/>
              <a:t>Injected</a:t>
            </a:r>
            <a:r>
              <a:rPr lang="de-DE" dirty="0"/>
              <a:t> W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Sputtered</a:t>
            </a:r>
            <a:r>
              <a:rPr lang="de-DE" dirty="0"/>
              <a:t> W: WI </a:t>
            </a:r>
            <a:r>
              <a:rPr lang="de-DE" dirty="0" err="1"/>
              <a:t>emission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F5390AF-C615-4B89-853C-61BBF5796059}" type="datetime1">
              <a:rPr lang="de-DE" smtClean="0"/>
              <a:t>16.07.2024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EA19BA-913F-4CC4-9676-ECC1885047A5}" type="slidenum">
              <a:rPr lang="de-DE" smtClean="0"/>
              <a:pPr/>
              <a:t>11</a:t>
            </a:fld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02" y="1923660"/>
            <a:ext cx="7002878" cy="2938288"/>
          </a:xfrm>
          <a:prstGeom prst="rect">
            <a:avLst/>
          </a:prstGeom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971500" y="707919"/>
            <a:ext cx="7849090" cy="1169551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14313" lvl="1" eaLnBrk="1" hangingPunct="1">
              <a:buFont typeface="Wingdings" pitchFamily="2" charset="2"/>
              <a:buChar char="§"/>
            </a:pPr>
            <a:r>
              <a:rPr lang="en-US" sz="1400" dirty="0">
                <a:ea typeface="Calibri"/>
              </a:rPr>
              <a:t>Calibration of W lines with WF6 injection (dissociation at about T</a:t>
            </a:r>
            <a:r>
              <a:rPr lang="en-US" sz="1400" baseline="-25000" dirty="0">
                <a:ea typeface="Calibri"/>
              </a:rPr>
              <a:t>e</a:t>
            </a:r>
            <a:r>
              <a:rPr lang="en-US" sz="1400" dirty="0">
                <a:ea typeface="Calibri"/>
              </a:rPr>
              <a:t>~0.1eV)</a:t>
            </a:r>
            <a:endParaRPr lang="en-US" sz="1400" dirty="0"/>
          </a:p>
          <a:p>
            <a:pPr eaLnBrk="1" hangingPunct="1">
              <a:buFont typeface="Wingdings" pitchFamily="2" charset="2"/>
              <a:buChar char="§"/>
            </a:pPr>
            <a:r>
              <a:rPr lang="en-US" sz="1400" dirty="0"/>
              <a:t>W from WF</a:t>
            </a:r>
            <a:r>
              <a:rPr lang="en-US" sz="1400" baseline="-25000" dirty="0"/>
              <a:t>6</a:t>
            </a:r>
            <a:r>
              <a:rPr lang="en-US" sz="1400" dirty="0"/>
              <a:t> dissociation representative for W from sputtering?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sz="1400" dirty="0"/>
              <a:t>No difference in line shape of different WI and WII lines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sz="1400" dirty="0"/>
              <a:t>Lines and ratios of WI lines comparable in sputtered and injected W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sz="1400" dirty="0"/>
              <a:t>WII lines measured and quantified in WF</a:t>
            </a:r>
            <a:r>
              <a:rPr lang="en-US" sz="1400" baseline="-25000" dirty="0"/>
              <a:t>6</a:t>
            </a:r>
            <a:r>
              <a:rPr lang="en-US" sz="1400" dirty="0"/>
              <a:t> injections</a:t>
            </a:r>
          </a:p>
        </p:txBody>
      </p:sp>
    </p:spTree>
    <p:extLst>
      <p:ext uri="{BB962C8B-B14F-4D97-AF65-F5344CB8AC3E}">
        <p14:creationId xmlns:p14="http://schemas.microsoft.com/office/powerpoint/2010/main" val="1222736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107380" y="219601"/>
            <a:ext cx="7669289" cy="407879"/>
          </a:xfrm>
        </p:spPr>
        <p:txBody>
          <a:bodyPr/>
          <a:lstStyle/>
          <a:p>
            <a:r>
              <a:rPr lang="de-DE" dirty="0"/>
              <a:t>Tungsten Migration: Erosion, Transport, </a:t>
            </a:r>
            <a:r>
              <a:rPr lang="de-DE" dirty="0" err="1"/>
              <a:t>and</a:t>
            </a:r>
            <a:r>
              <a:rPr lang="de-DE" dirty="0"/>
              <a:t> Deposition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66C6BA9-C9D7-4DF9-B68B-974975205CA0}" type="datetime1">
              <a:rPr lang="de-DE" smtClean="0"/>
              <a:t>16.07.2024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EA19BA-913F-4CC4-9676-ECC1885047A5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72" name="Textfeld 71"/>
          <p:cNvSpPr txBox="1"/>
          <p:nvPr/>
        </p:nvSpPr>
        <p:spPr>
          <a:xfrm>
            <a:off x="1132408" y="770593"/>
            <a:ext cx="1107996" cy="3000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5A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W migration</a:t>
            </a:r>
          </a:p>
        </p:txBody>
      </p:sp>
      <p:sp>
        <p:nvSpPr>
          <p:cNvPr id="73" name="Textfeld 72"/>
          <p:cNvSpPr txBox="1"/>
          <p:nvPr/>
        </p:nvSpPr>
        <p:spPr>
          <a:xfrm>
            <a:off x="1807358" y="2175613"/>
            <a:ext cx="979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feld 73"/>
          <p:cNvSpPr txBox="1"/>
          <p:nvPr/>
        </p:nvSpPr>
        <p:spPr>
          <a:xfrm>
            <a:off x="838200" y="2704294"/>
            <a:ext cx="10374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depostion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feld 74"/>
          <p:cNvSpPr txBox="1"/>
          <p:nvPr/>
        </p:nvSpPr>
        <p:spPr>
          <a:xfrm>
            <a:off x="5280218" y="2097256"/>
            <a:ext cx="92525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short range</a:t>
            </a:r>
          </a:p>
        </p:txBody>
      </p:sp>
      <p:sp>
        <p:nvSpPr>
          <p:cNvPr id="76" name="Textfeld 75"/>
          <p:cNvSpPr txBox="1"/>
          <p:nvPr/>
        </p:nvSpPr>
        <p:spPr>
          <a:xfrm>
            <a:off x="5291864" y="3057805"/>
            <a:ext cx="9076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long range </a:t>
            </a:r>
          </a:p>
        </p:txBody>
      </p:sp>
      <p:sp>
        <p:nvSpPr>
          <p:cNvPr id="77" name="Textfeld 76"/>
          <p:cNvSpPr txBox="1"/>
          <p:nvPr/>
        </p:nvSpPr>
        <p:spPr>
          <a:xfrm>
            <a:off x="894336" y="1749708"/>
            <a:ext cx="875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erosion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Pfeil nach rechts 77"/>
          <p:cNvSpPr/>
          <p:nvPr/>
        </p:nvSpPr>
        <p:spPr bwMode="auto">
          <a:xfrm rot="1681355">
            <a:off x="1735888" y="1909935"/>
            <a:ext cx="627860" cy="192676"/>
          </a:xfrm>
          <a:prstGeom prst="rightArrow">
            <a:avLst/>
          </a:prstGeom>
          <a:solidFill>
            <a:srgbClr val="37609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7500" tIns="35100" rIns="67500" bIns="3510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350">
              <a:latin typeface="Arial" charset="0"/>
            </a:endParaRPr>
          </a:p>
        </p:txBody>
      </p:sp>
      <p:sp>
        <p:nvSpPr>
          <p:cNvPr id="79" name="Pfeil nach rechts 78"/>
          <p:cNvSpPr/>
          <p:nvPr/>
        </p:nvSpPr>
        <p:spPr bwMode="auto">
          <a:xfrm rot="9042038">
            <a:off x="1748396" y="2488866"/>
            <a:ext cx="627860" cy="192676"/>
          </a:xfrm>
          <a:prstGeom prst="rightArrow">
            <a:avLst/>
          </a:prstGeom>
          <a:solidFill>
            <a:srgbClr val="37609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7500" tIns="35100" rIns="67500" bIns="3510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350">
              <a:latin typeface="Arial" charset="0"/>
            </a:endParaRPr>
          </a:p>
        </p:txBody>
      </p:sp>
      <p:sp>
        <p:nvSpPr>
          <p:cNvPr id="80" name="Pfeil nach rechts 79"/>
          <p:cNvSpPr/>
          <p:nvPr/>
        </p:nvSpPr>
        <p:spPr bwMode="auto">
          <a:xfrm rot="16200000">
            <a:off x="1012362" y="2294603"/>
            <a:ext cx="627860" cy="118712"/>
          </a:xfrm>
          <a:prstGeom prst="rightArrow">
            <a:avLst/>
          </a:prstGeom>
          <a:solidFill>
            <a:srgbClr val="37609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7500" tIns="35100" rIns="67500" bIns="3510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350">
              <a:latin typeface="Arial" charset="0"/>
            </a:endParaRPr>
          </a:p>
        </p:txBody>
      </p:sp>
      <p:sp>
        <p:nvSpPr>
          <p:cNvPr id="81" name="Ellipse 80"/>
          <p:cNvSpPr/>
          <p:nvPr/>
        </p:nvSpPr>
        <p:spPr bwMode="auto">
          <a:xfrm>
            <a:off x="683568" y="1329612"/>
            <a:ext cx="2106234" cy="1998222"/>
          </a:xfrm>
          <a:prstGeom prst="ellipse">
            <a:avLst/>
          </a:prstGeom>
          <a:noFill/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7500" tIns="35100" rIns="67500" bIns="3510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350">
              <a:latin typeface="Arial" charset="0"/>
            </a:endParaRPr>
          </a:p>
        </p:txBody>
      </p:sp>
      <p:sp>
        <p:nvSpPr>
          <p:cNvPr id="82" name="Textfeld 81"/>
          <p:cNvSpPr txBox="1"/>
          <p:nvPr/>
        </p:nvSpPr>
        <p:spPr>
          <a:xfrm>
            <a:off x="5283728" y="2302570"/>
            <a:ext cx="85311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e.g. within 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divertor leg</a:t>
            </a:r>
          </a:p>
        </p:txBody>
      </p:sp>
      <p:sp>
        <p:nvSpPr>
          <p:cNvPr id="83" name="Textfeld 82"/>
          <p:cNvSpPr txBox="1"/>
          <p:nvPr/>
        </p:nvSpPr>
        <p:spPr>
          <a:xfrm>
            <a:off x="5155359" y="3283086"/>
            <a:ext cx="118974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e.g. divertor 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to main chamber</a:t>
            </a:r>
          </a:p>
        </p:txBody>
      </p:sp>
      <p:sp>
        <p:nvSpPr>
          <p:cNvPr id="84" name="Pfeil nach rechts 83"/>
          <p:cNvSpPr/>
          <p:nvPr/>
        </p:nvSpPr>
        <p:spPr bwMode="auto">
          <a:xfrm rot="16200000" flipH="1">
            <a:off x="1034128" y="3288070"/>
            <a:ext cx="545646" cy="112424"/>
          </a:xfrm>
          <a:prstGeom prst="rightArrow">
            <a:avLst/>
          </a:prstGeom>
          <a:solidFill>
            <a:srgbClr val="37609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7500" tIns="35100" rIns="67500" bIns="3510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350">
              <a:latin typeface="Arial" charset="0"/>
            </a:endParaRPr>
          </a:p>
        </p:txBody>
      </p:sp>
      <p:sp>
        <p:nvSpPr>
          <p:cNvPr id="85" name="Textfeld 84"/>
          <p:cNvSpPr txBox="1"/>
          <p:nvPr/>
        </p:nvSpPr>
        <p:spPr>
          <a:xfrm>
            <a:off x="745686" y="3604970"/>
            <a:ext cx="11576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W „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graveyard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pic>
        <p:nvPicPr>
          <p:cNvPr id="86" name="Grafik 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533" y="1201565"/>
            <a:ext cx="1498838" cy="1233971"/>
          </a:xfrm>
          <a:prstGeom prst="rect">
            <a:avLst/>
          </a:prstGeom>
        </p:spPr>
      </p:pic>
      <p:graphicFrame>
        <p:nvGraphicFramePr>
          <p:cNvPr id="87" name="Objekt 8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7562748"/>
              </p:ext>
            </p:extLst>
          </p:nvPr>
        </p:nvGraphicFramePr>
        <p:xfrm>
          <a:off x="3167844" y="2531328"/>
          <a:ext cx="1541810" cy="12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1274757" imgH="1060855" progId="CorelDraw.Graphic.18">
                  <p:embed/>
                </p:oleObj>
              </mc:Choice>
              <mc:Fallback>
                <p:oleObj name="CorelDRAW" r:id="rId4" imgW="1274757" imgH="1060855" progId="CorelDraw.Graphic.18">
                  <p:embed/>
                  <p:pic>
                    <p:nvPicPr>
                      <p:cNvPr id="87" name="Objekt 8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67844" y="2531328"/>
                        <a:ext cx="1541810" cy="12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" name="Textfeld 87"/>
          <p:cNvSpPr txBox="1"/>
          <p:nvPr/>
        </p:nvSpPr>
        <p:spPr>
          <a:xfrm>
            <a:off x="3329862" y="770632"/>
            <a:ext cx="1082687" cy="3000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5A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erosion</a:t>
            </a:r>
          </a:p>
        </p:txBody>
      </p:sp>
      <p:sp>
        <p:nvSpPr>
          <p:cNvPr id="89" name="Textfeld 88"/>
          <p:cNvSpPr txBox="1"/>
          <p:nvPr/>
        </p:nvSpPr>
        <p:spPr>
          <a:xfrm>
            <a:off x="5310113" y="770593"/>
            <a:ext cx="867545" cy="3000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5A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</a:p>
        </p:txBody>
      </p:sp>
      <p:sp>
        <p:nvSpPr>
          <p:cNvPr id="90" name="Textfeld 89"/>
          <p:cNvSpPr txBox="1"/>
          <p:nvPr/>
        </p:nvSpPr>
        <p:spPr>
          <a:xfrm>
            <a:off x="7001003" y="767005"/>
            <a:ext cx="973343" cy="3000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5A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deposition</a:t>
            </a:r>
          </a:p>
        </p:txBody>
      </p:sp>
      <p:graphicFrame>
        <p:nvGraphicFramePr>
          <p:cNvPr id="91" name="Objekt 9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401398"/>
              </p:ext>
            </p:extLst>
          </p:nvPr>
        </p:nvGraphicFramePr>
        <p:xfrm>
          <a:off x="6747456" y="1254382"/>
          <a:ext cx="1386407" cy="11904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6" imgW="1178860" imgH="1013298" progId="CorelDraw.Graphic.18">
                  <p:embed/>
                </p:oleObj>
              </mc:Choice>
              <mc:Fallback>
                <p:oleObj name="CorelDRAW" r:id="rId6" imgW="1178860" imgH="1013298" progId="CorelDraw.Graphic.18">
                  <p:embed/>
                  <p:pic>
                    <p:nvPicPr>
                      <p:cNvPr id="91" name="Objekt 90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47456" y="1254382"/>
                        <a:ext cx="1386407" cy="11904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" name="Grafik 9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2270" y="2581085"/>
            <a:ext cx="1513435" cy="1232804"/>
          </a:xfrm>
          <a:prstGeom prst="rect">
            <a:avLst/>
          </a:prstGeom>
        </p:spPr>
      </p:pic>
      <p:sp>
        <p:nvSpPr>
          <p:cNvPr id="93" name="Textfeld 92"/>
          <p:cNvSpPr txBox="1"/>
          <p:nvPr/>
        </p:nvSpPr>
        <p:spPr>
          <a:xfrm>
            <a:off x="953598" y="4108743"/>
            <a:ext cx="7076054" cy="7155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Local balance equation =&gt; net erosion = gross erosion – deposition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Large </a:t>
            </a:r>
            <a:r>
              <a:rPr lang="en-US" sz="1350" dirty="0" err="1">
                <a:latin typeface="Arial" panose="020B0604020202020204" pitchFamily="34" charset="0"/>
                <a:cs typeface="Arial" panose="020B0604020202020204" pitchFamily="34" charset="0"/>
              </a:rPr>
              <a:t>Larmor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radius for W</a:t>
            </a:r>
            <a:r>
              <a:rPr lang="en-US" sz="135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=&gt; competes with </a:t>
            </a:r>
            <a:r>
              <a:rPr lang="en-US" sz="1350" dirty="0" err="1">
                <a:latin typeface="Arial" panose="020B0604020202020204" pitchFamily="34" charset="0"/>
                <a:cs typeface="Arial" panose="020B0604020202020204" pitchFamily="34" charset="0"/>
              </a:rPr>
              <a:t>ionisation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length =&gt; prompt re-deposition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Surface roughness increases the re-deposition probability =&gt; reduces net erosion</a:t>
            </a:r>
          </a:p>
        </p:txBody>
      </p:sp>
      <p:sp>
        <p:nvSpPr>
          <p:cNvPr id="94" name="Textfeld 93"/>
          <p:cNvSpPr txBox="1"/>
          <p:nvPr/>
        </p:nvSpPr>
        <p:spPr>
          <a:xfrm>
            <a:off x="5099525" y="1123295"/>
            <a:ext cx="131459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very short range</a:t>
            </a:r>
          </a:p>
        </p:txBody>
      </p:sp>
      <p:sp>
        <p:nvSpPr>
          <p:cNvPr id="95" name="Textfeld 94"/>
          <p:cNvSpPr txBox="1"/>
          <p:nvPr/>
        </p:nvSpPr>
        <p:spPr>
          <a:xfrm>
            <a:off x="5284457" y="1353040"/>
            <a:ext cx="92845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e.g. within 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one gyration</a:t>
            </a:r>
          </a:p>
        </p:txBody>
      </p:sp>
    </p:spTree>
    <p:extLst>
      <p:ext uri="{BB962C8B-B14F-4D97-AF65-F5344CB8AC3E}">
        <p14:creationId xmlns:p14="http://schemas.microsoft.com/office/powerpoint/2010/main" val="322267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/>
      <p:bldP spid="74" grpId="0"/>
      <p:bldP spid="75" grpId="0"/>
      <p:bldP spid="76" grpId="0"/>
      <p:bldP spid="78" grpId="0" animBg="1"/>
      <p:bldP spid="79" grpId="0" animBg="1"/>
      <p:bldP spid="80" grpId="0" animBg="1"/>
      <p:bldP spid="81" grpId="0" animBg="1"/>
      <p:bldP spid="82" grpId="0"/>
      <p:bldP spid="83" grpId="0"/>
      <p:bldP spid="84" grpId="0" animBg="1"/>
      <p:bldP spid="85" grpId="0"/>
      <p:bldP spid="89" grpId="0" animBg="1"/>
      <p:bldP spid="90" grpId="0" animBg="1"/>
      <p:bldP spid="93" grpId="0" animBg="1"/>
      <p:bldP spid="94" grpId="0"/>
      <p:bldP spid="9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360363" y="219601"/>
            <a:ext cx="7668117" cy="407879"/>
          </a:xfrm>
        </p:spPr>
        <p:txBody>
          <a:bodyPr/>
          <a:lstStyle/>
          <a:p>
            <a:r>
              <a:rPr lang="en-GB" dirty="0"/>
              <a:t>What would be different in a full-W ITER?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150B165-044E-48E1-AD69-D6D9BB54318D}" type="datetime1">
              <a:rPr lang="de-DE" smtClean="0"/>
              <a:t>16.07.2024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EA19BA-913F-4CC4-9676-ECC1885047A5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8" name="Grafik 7" descr="Bildschirmausschnitt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6"/>
          <a:stretch/>
        </p:blipFill>
        <p:spPr>
          <a:xfrm>
            <a:off x="3437874" y="1028727"/>
            <a:ext cx="2636543" cy="3163203"/>
          </a:xfrm>
          <a:prstGeom prst="rect">
            <a:avLst/>
          </a:prstGeom>
        </p:spPr>
      </p:pic>
      <p:sp>
        <p:nvSpPr>
          <p:cNvPr id="9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358774" y="627482"/>
            <a:ext cx="8695724" cy="504070"/>
          </a:xfrm>
        </p:spPr>
        <p:txBody>
          <a:bodyPr/>
          <a:lstStyle/>
          <a:p>
            <a:r>
              <a:rPr lang="en-GB" dirty="0"/>
              <a:t>Exchange Be by W in ERO2.0 and keep the semi-detached Q=10 scenario*</a:t>
            </a:r>
          </a:p>
        </p:txBody>
      </p:sp>
      <p:pic>
        <p:nvPicPr>
          <p:cNvPr id="10" name="Grafik 9" descr="Bildschirmausschnitt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65"/>
          <a:stretch/>
        </p:blipFill>
        <p:spPr>
          <a:xfrm>
            <a:off x="251521" y="1060054"/>
            <a:ext cx="3078342" cy="3137483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2573778" y="3952576"/>
            <a:ext cx="1890210" cy="311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750" b="1" dirty="0">
                <a:latin typeface="Arial" panose="020B0604020202020204" pitchFamily="34" charset="0"/>
                <a:cs typeface="Arial" panose="020B0604020202020204" pitchFamily="34" charset="0"/>
              </a:rPr>
              <a:t>A. Eksaeva et al.</a:t>
            </a:r>
          </a:p>
          <a:p>
            <a:pPr algn="l">
              <a:lnSpc>
                <a:spcPct val="95000"/>
              </a:lnSpc>
            </a:pPr>
            <a:r>
              <a:rPr lang="de-DE" sz="750" b="1" dirty="0">
                <a:latin typeface="Arial" panose="020B0604020202020204" pitchFamily="34" charset="0"/>
                <a:cs typeface="Arial" panose="020B0604020202020204" pitchFamily="34" charset="0"/>
              </a:rPr>
              <a:t>NME 2022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197515" y="4249393"/>
            <a:ext cx="8587712" cy="5078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14308" indent="-214308">
              <a:buFont typeface="Wingdings" pitchFamily="2" charset="2"/>
              <a:buChar char="§"/>
              <a:defRPr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Net erosion of the first wall is drastically reduced by about 4 orders of magnitude for the peak erosion</a:t>
            </a:r>
          </a:p>
          <a:p>
            <a:pPr marL="214308" indent="-214308">
              <a:buFont typeface="Wingdings" pitchFamily="2" charset="2"/>
              <a:buChar char="§"/>
              <a:defRPr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Residual sputtering caused mainly by impurity ions, 0.5% Ne ions (used to seed), and energetic CX HI   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573778" y="1001395"/>
            <a:ext cx="702078" cy="3554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/>
              <a:t>x10</a:t>
            </a:r>
            <a:r>
              <a:rPr lang="de-DE" baseline="30000" dirty="0"/>
              <a:t>21</a:t>
            </a:r>
          </a:p>
        </p:txBody>
      </p:sp>
      <p:sp>
        <p:nvSpPr>
          <p:cNvPr id="14" name="Ellipse 13"/>
          <p:cNvSpPr/>
          <p:nvPr/>
        </p:nvSpPr>
        <p:spPr>
          <a:xfrm>
            <a:off x="2573778" y="951570"/>
            <a:ext cx="702078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dirty="0" err="1"/>
          </a:p>
        </p:txBody>
      </p:sp>
      <p:sp>
        <p:nvSpPr>
          <p:cNvPr id="15" name="Textfeld 14"/>
          <p:cNvSpPr txBox="1"/>
          <p:nvPr/>
        </p:nvSpPr>
        <p:spPr>
          <a:xfrm>
            <a:off x="5598114" y="1001395"/>
            <a:ext cx="702078" cy="3554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/>
              <a:t>x10</a:t>
            </a:r>
            <a:r>
              <a:rPr lang="de-DE" baseline="30000" dirty="0"/>
              <a:t>17</a:t>
            </a:r>
          </a:p>
        </p:txBody>
      </p:sp>
      <p:sp>
        <p:nvSpPr>
          <p:cNvPr id="16" name="Ellipse 15"/>
          <p:cNvSpPr/>
          <p:nvPr/>
        </p:nvSpPr>
        <p:spPr>
          <a:xfrm>
            <a:off x="5598114" y="951570"/>
            <a:ext cx="702078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dirty="0" err="1"/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6093844" y="1491600"/>
            <a:ext cx="2870766" cy="196207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A “full-W ITER” would provide: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Low first wall W erosion 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Low T co-deposition with W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Residual T retention by implantation in the wall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Increase of T retention with neutron damage in FPO-2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Require </a:t>
            </a:r>
            <a:r>
              <a:rPr lang="en-US" sz="1350" dirty="0" err="1">
                <a:latin typeface="Arial" panose="020B0604020202020204" pitchFamily="34" charset="0"/>
                <a:cs typeface="Arial" panose="020B0604020202020204" pitchFamily="34" charset="0"/>
              </a:rPr>
              <a:t>boronisation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in case </a:t>
            </a:r>
          </a:p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   of high O content (e.g. start-up)</a:t>
            </a:r>
          </a:p>
        </p:txBody>
      </p:sp>
      <p:sp>
        <p:nvSpPr>
          <p:cNvPr id="3" name="Text Box 17">
            <a:extLst>
              <a:ext uri="{FF2B5EF4-FFF2-40B4-BE49-F238E27FC236}">
                <a16:creationId xmlns:a16="http://schemas.microsoft.com/office/drawing/2014/main" id="{5E821CFB-ED00-5CD2-7D3F-530DAC0D5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3844" y="3588399"/>
            <a:ext cx="2870766" cy="507831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What is the tolerable W wall source and W influx to the plasma?</a:t>
            </a:r>
          </a:p>
        </p:txBody>
      </p:sp>
    </p:spTree>
    <p:extLst>
      <p:ext uri="{BB962C8B-B14F-4D97-AF65-F5344CB8AC3E}">
        <p14:creationId xmlns:p14="http://schemas.microsoft.com/office/powerpoint/2010/main" val="381130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27501C8-7CD9-4BC9-B310-FFD288220A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363" y="219601"/>
            <a:ext cx="7308067" cy="407879"/>
          </a:xfrm>
        </p:spPr>
        <p:txBody>
          <a:bodyPr/>
          <a:lstStyle/>
          <a:p>
            <a:r>
              <a:rPr lang="de-DE" dirty="0"/>
              <a:t>DEMO: Plasma </a:t>
            </a:r>
            <a:r>
              <a:rPr lang="de-DE" dirty="0" err="1"/>
              <a:t>Extrapolations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to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first</a:t>
            </a:r>
            <a:r>
              <a:rPr lang="de-DE" dirty="0"/>
              <a:t> wall 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C96EAD84-D4E1-2B66-5EBC-B706ED0BE7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74D4D4E-6136-4295-AF48-DA5CB54DE4BC}" type="datetime1">
              <a:rPr lang="de-DE" smtClean="0"/>
              <a:t>16.07.2024</a:t>
            </a:fld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EBA75CE-6C32-A271-B132-8A3A0B3C95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EA19BA-913F-4CC4-9676-ECC1885047A5}" type="slidenum">
              <a:rPr lang="de-DE" smtClean="0"/>
              <a:pPr/>
              <a:t>14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5E343B4-2E62-7210-A871-8E1645C55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220" y="1563610"/>
            <a:ext cx="2736380" cy="218998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DE43A70-257E-5955-6197-30EB11222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20" y="1579956"/>
            <a:ext cx="2702534" cy="207194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7EF24FE-79A0-D1C6-72B7-10539743F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5113" y="844381"/>
            <a:ext cx="2313597" cy="3852279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764BE0D5-55CF-79BD-19B5-79C7ECED7C60}"/>
              </a:ext>
            </a:extLst>
          </p:cNvPr>
          <p:cNvGrpSpPr/>
          <p:nvPr/>
        </p:nvGrpSpPr>
        <p:grpSpPr>
          <a:xfrm>
            <a:off x="5399932" y="915818"/>
            <a:ext cx="825037" cy="3068490"/>
            <a:chOff x="9984431" y="1438414"/>
            <a:chExt cx="1100048" cy="4091320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0D2A2CF3-2413-9514-1C8C-D48830306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-5400000" flipV="1">
              <a:off x="8166333" y="3266878"/>
              <a:ext cx="4080954" cy="444757"/>
            </a:xfrm>
            <a:prstGeom prst="rect">
              <a:avLst/>
            </a:prstGeom>
          </p:spPr>
        </p:pic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9698041C-A4D8-B07C-D4C8-0378957D43B5}"/>
                </a:ext>
              </a:extLst>
            </p:cNvPr>
            <p:cNvSpPr/>
            <p:nvPr/>
          </p:nvSpPr>
          <p:spPr>
            <a:xfrm rot="16200000">
              <a:off x="9741853" y="3174411"/>
              <a:ext cx="1963529" cy="3570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95000"/>
                </a:lnSpc>
                <a:buNone/>
              </a:pPr>
              <a:r>
                <a:rPr lang="de-DE" sz="1200" spc="-1" dirty="0" err="1">
                  <a:solidFill>
                    <a:srgbClr val="000000"/>
                  </a:solidFill>
                </a:rPr>
                <a:t>electon</a:t>
              </a:r>
              <a:r>
                <a:rPr lang="de-DE" sz="1200" spc="-1" dirty="0">
                  <a:solidFill>
                    <a:srgbClr val="000000"/>
                  </a:solidFill>
                </a:rPr>
                <a:t> </a:t>
              </a:r>
              <a:r>
                <a:rPr lang="de-DE" sz="1200" spc="-1" dirty="0" err="1">
                  <a:solidFill>
                    <a:srgbClr val="000000"/>
                  </a:solidFill>
                </a:rPr>
                <a:t>density</a:t>
              </a:r>
              <a:r>
                <a:rPr lang="de-DE" sz="1200" spc="-1" dirty="0">
                  <a:solidFill>
                    <a:srgbClr val="000000"/>
                  </a:solidFill>
                </a:rPr>
                <a:t> [m</a:t>
              </a:r>
              <a:r>
                <a:rPr lang="de-DE" sz="1200" spc="-1" baseline="30000" dirty="0">
                  <a:solidFill>
                    <a:srgbClr val="000000"/>
                  </a:solidFill>
                </a:rPr>
                <a:t>-3</a:t>
              </a:r>
              <a:r>
                <a:rPr lang="de-DE" sz="1200" spc="-1" dirty="0">
                  <a:solidFill>
                    <a:srgbClr val="000000"/>
                  </a:solidFill>
                </a:rPr>
                <a:t>]</a:t>
              </a:r>
              <a:endParaRPr lang="en-US" sz="1200" spc="-1" dirty="0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75BF32F2-44C9-7DDB-F527-9ED6A082A32C}"/>
                </a:ext>
              </a:extLst>
            </p:cNvPr>
            <p:cNvSpPr/>
            <p:nvPr/>
          </p:nvSpPr>
          <p:spPr>
            <a:xfrm>
              <a:off x="10462087" y="1438414"/>
              <a:ext cx="6223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200" dirty="0"/>
                <a:t>10</a:t>
              </a:r>
              <a:r>
                <a:rPr lang="de-DE" sz="1200" baseline="30000" dirty="0"/>
                <a:t>18 </a:t>
              </a:r>
              <a:endParaRPr lang="en-US" sz="1200" dirty="0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CBDE2589-FB95-EA86-0215-5BCF5B712661}"/>
                </a:ext>
              </a:extLst>
            </p:cNvPr>
            <p:cNvSpPr/>
            <p:nvPr/>
          </p:nvSpPr>
          <p:spPr>
            <a:xfrm>
              <a:off x="10462086" y="5085185"/>
              <a:ext cx="6223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200" dirty="0"/>
                <a:t>10</a:t>
              </a:r>
              <a:r>
                <a:rPr lang="de-DE" sz="1200" baseline="30000" dirty="0"/>
                <a:t>10 </a:t>
              </a:r>
              <a:endParaRPr lang="en-US" sz="1200" dirty="0"/>
            </a:p>
          </p:txBody>
        </p:sp>
      </p:grpSp>
      <p:sp>
        <p:nvSpPr>
          <p:cNvPr id="16" name="Textfeld 15">
            <a:extLst>
              <a:ext uri="{FF2B5EF4-FFF2-40B4-BE49-F238E27FC236}">
                <a16:creationId xmlns:a16="http://schemas.microsoft.com/office/drawing/2014/main" id="{54DCA4EA-0FF5-F04A-E7AC-26807B76ADEC}"/>
              </a:ext>
            </a:extLst>
          </p:cNvPr>
          <p:cNvSpPr txBox="1"/>
          <p:nvPr/>
        </p:nvSpPr>
        <p:spPr>
          <a:xfrm>
            <a:off x="215296" y="771500"/>
            <a:ext cx="2988514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SOLPS-ITER plasma solution for H-mode with </a:t>
            </a:r>
            <a:r>
              <a:rPr lang="en-GB" sz="1400" dirty="0" err="1">
                <a:solidFill>
                  <a:srgbClr val="FF0000"/>
                </a:solidFill>
              </a:rPr>
              <a:t>Ar</a:t>
            </a:r>
            <a:r>
              <a:rPr lang="en-GB" sz="1400" dirty="0">
                <a:solidFill>
                  <a:srgbClr val="FF0000"/>
                </a:solidFill>
              </a:rPr>
              <a:t> seeding and detached divertor  </a:t>
            </a:r>
            <a:r>
              <a:rPr lang="en-GB" sz="7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F. </a:t>
            </a:r>
            <a:r>
              <a:rPr lang="en-GB" sz="75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Subba</a:t>
            </a:r>
            <a:r>
              <a:rPr lang="en-GB" sz="7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NF et al.</a:t>
            </a:r>
            <a:endParaRPr lang="en-GB" sz="750" b="1" dirty="0">
              <a:solidFill>
                <a:srgbClr val="F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75BC43D-945A-8569-C62D-76D00E08F7BE}"/>
              </a:ext>
            </a:extLst>
          </p:cNvPr>
          <p:cNvSpPr txBox="1"/>
          <p:nvPr/>
        </p:nvSpPr>
        <p:spPr>
          <a:xfrm>
            <a:off x="251521" y="3778529"/>
            <a:ext cx="2839022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/>
              <a:t>Extrapolation of the plasma up to the first wall and 3D contour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/>
              <a:t>Exponential decay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580D7103-6FC6-E880-32F8-A6AB36067D63}"/>
              </a:ext>
            </a:extLst>
          </p:cNvPr>
          <p:cNvSpPr txBox="1"/>
          <p:nvPr/>
        </p:nvSpPr>
        <p:spPr>
          <a:xfrm>
            <a:off x="6366005" y="771500"/>
            <a:ext cx="2562699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Scan in temperature to the wall to investigate threshold effects</a:t>
            </a:r>
            <a:endParaRPr lang="en-GB" sz="1400" dirty="0">
              <a:solidFill>
                <a:srgbClr val="FF00FF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C9A16E9E-5BFE-D3F5-94BA-9C339E152581}"/>
              </a:ext>
            </a:extLst>
          </p:cNvPr>
          <p:cNvSpPr txBox="1"/>
          <p:nvPr/>
        </p:nvSpPr>
        <p:spPr>
          <a:xfrm>
            <a:off x="6366005" y="3848395"/>
            <a:ext cx="2670615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/>
              <a:t>2eV beyond </a:t>
            </a:r>
            <a:r>
              <a:rPr lang="en-GB" sz="1400" dirty="0" err="1"/>
              <a:t>Ar</a:t>
            </a:r>
            <a:r>
              <a:rPr lang="en-GB" sz="1400" dirty="0"/>
              <a:t> ion threshold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/>
              <a:t>5eV at </a:t>
            </a:r>
            <a:r>
              <a:rPr lang="en-GB" sz="1400" dirty="0" err="1"/>
              <a:t>Ar</a:t>
            </a:r>
            <a:r>
              <a:rPr lang="en-GB" sz="1400" dirty="0"/>
              <a:t> ion threshold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/>
              <a:t>10eV ITER assumption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B5009CD-B8A2-65E2-C77F-F161D1250E02}"/>
              </a:ext>
            </a:extLst>
          </p:cNvPr>
          <p:cNvSpPr txBox="1"/>
          <p:nvPr/>
        </p:nvSpPr>
        <p:spPr>
          <a:xfrm>
            <a:off x="6540952" y="3071177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plasma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2885633-B95E-39F0-1CBB-D522FDF8331E}"/>
              </a:ext>
            </a:extLst>
          </p:cNvPr>
          <p:cNvSpPr txBox="1"/>
          <p:nvPr/>
        </p:nvSpPr>
        <p:spPr>
          <a:xfrm>
            <a:off x="8819315" y="2386205"/>
            <a:ext cx="34977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w</a:t>
            </a:r>
          </a:p>
          <a:p>
            <a:r>
              <a:rPr lang="de-DE" dirty="0"/>
              <a:t>a</a:t>
            </a:r>
          </a:p>
          <a:p>
            <a:r>
              <a:rPr lang="de-DE" dirty="0"/>
              <a:t>l</a:t>
            </a:r>
          </a:p>
          <a:p>
            <a:r>
              <a:rPr lang="de-DE" dirty="0"/>
              <a:t>l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8134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27501C8-7CD9-4BC9-B310-FFD288220A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363" y="219601"/>
            <a:ext cx="7452087" cy="407879"/>
          </a:xfrm>
        </p:spPr>
        <p:txBody>
          <a:bodyPr/>
          <a:lstStyle/>
          <a:p>
            <a:r>
              <a:rPr lang="de-DE" dirty="0"/>
              <a:t>DEMO: </a:t>
            </a:r>
            <a:r>
              <a:rPr lang="de-DE" dirty="0" err="1"/>
              <a:t>Fluxes</a:t>
            </a:r>
            <a:r>
              <a:rPr lang="de-DE" dirty="0"/>
              <a:t> to </a:t>
            </a:r>
            <a:r>
              <a:rPr lang="de-DE" dirty="0" err="1"/>
              <a:t>the</a:t>
            </a:r>
            <a:r>
              <a:rPr lang="de-DE" dirty="0"/>
              <a:t> W wall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C96EAD84-D4E1-2B66-5EBC-B706ED0BE7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74D4D4E-6136-4295-AF48-DA5CB54DE4BC}" type="datetime1">
              <a:rPr lang="de-DE" smtClean="0"/>
              <a:t>16.07.2024</a:t>
            </a:fld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EBA75CE-6C32-A271-B132-8A3A0B3C95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EA19BA-913F-4CC4-9676-ECC1885047A5}" type="slidenum">
              <a:rPr lang="de-DE" smtClean="0"/>
              <a:pPr/>
              <a:t>15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40218B2-A575-2F46-675C-5B33DE130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0" y="555470"/>
            <a:ext cx="5378954" cy="2363899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A0FACE2D-FC46-BCEA-E80B-B539F678B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42" y="2826059"/>
            <a:ext cx="5290368" cy="2338051"/>
          </a:xfrm>
          <a:prstGeom prst="rect">
            <a:avLst/>
          </a:prstGeom>
        </p:spPr>
      </p:pic>
      <p:sp>
        <p:nvSpPr>
          <p:cNvPr id="38" name="Textfeld 37">
            <a:extLst>
              <a:ext uri="{FF2B5EF4-FFF2-40B4-BE49-F238E27FC236}">
                <a16:creationId xmlns:a16="http://schemas.microsoft.com/office/drawing/2014/main" id="{068463AC-1C3A-EB45-3F25-9623623031F3}"/>
              </a:ext>
            </a:extLst>
          </p:cNvPr>
          <p:cNvSpPr txBox="1"/>
          <p:nvPr/>
        </p:nvSpPr>
        <p:spPr>
          <a:xfrm>
            <a:off x="5796428" y="2564449"/>
            <a:ext cx="2839022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All ionisation stages of </a:t>
            </a:r>
            <a:r>
              <a:rPr lang="en-GB" sz="1400" dirty="0" err="1"/>
              <a:t>Ar</a:t>
            </a:r>
            <a:r>
              <a:rPr lang="en-GB" sz="1400" dirty="0"/>
              <a:t> ions spatially resolved included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5B283EB-EF6F-E7CB-2F9C-D0FF6998941E}"/>
              </a:ext>
            </a:extLst>
          </p:cNvPr>
          <p:cNvSpPr txBox="1"/>
          <p:nvPr/>
        </p:nvSpPr>
        <p:spPr>
          <a:xfrm>
            <a:off x="8091515" y="4662731"/>
            <a:ext cx="1890210" cy="201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750" b="1" dirty="0">
                <a:latin typeface="Arial" panose="020B0604020202020204" pitchFamily="34" charset="0"/>
                <a:cs typeface="Arial" panose="020B0604020202020204" pitchFamily="34" charset="0"/>
              </a:rPr>
              <a:t>C. Baumann et al.</a:t>
            </a:r>
          </a:p>
        </p:txBody>
      </p:sp>
    </p:spTree>
    <p:extLst>
      <p:ext uri="{BB962C8B-B14F-4D97-AF65-F5344CB8AC3E}">
        <p14:creationId xmlns:p14="http://schemas.microsoft.com/office/powerpoint/2010/main" val="460764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37B3AF2-D958-4AFB-2167-39CFA3AA75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363" y="219601"/>
            <a:ext cx="7524097" cy="407879"/>
          </a:xfrm>
        </p:spPr>
        <p:txBody>
          <a:bodyPr/>
          <a:lstStyle/>
          <a:p>
            <a:r>
              <a:rPr lang="de-DE" dirty="0"/>
              <a:t>W </a:t>
            </a:r>
            <a:r>
              <a:rPr lang="de-DE" dirty="0" err="1"/>
              <a:t>sputtering</a:t>
            </a:r>
            <a:r>
              <a:rPr lang="de-DE" dirty="0"/>
              <a:t> </a:t>
            </a:r>
            <a:r>
              <a:rPr lang="de-DE" dirty="0" err="1"/>
              <a:t>sources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impinging</a:t>
            </a:r>
            <a:r>
              <a:rPr lang="de-DE" dirty="0"/>
              <a:t> </a:t>
            </a:r>
            <a:r>
              <a:rPr lang="de-DE" dirty="0" err="1"/>
              <a:t>ions</a:t>
            </a:r>
            <a:r>
              <a:rPr lang="de-DE" dirty="0"/>
              <a:t> and CX </a:t>
            </a:r>
            <a:r>
              <a:rPr lang="de-DE" dirty="0" err="1"/>
              <a:t>atoms</a:t>
            </a:r>
            <a:endParaRPr lang="de-DE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6C082614-E1FC-68D0-9980-D7463AC970E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ECCADEB-8302-4299-BAF2-97EC07002E4A}" type="datetime1">
              <a:rPr lang="de-DE" smtClean="0"/>
              <a:t>16.07.2024</a:t>
            </a:fld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EE037EF-F519-9893-F538-2DB637793D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EA19BA-913F-4CC4-9676-ECC1885047A5}" type="slidenum">
              <a:rPr lang="de-DE" smtClean="0"/>
              <a:pPr/>
              <a:t>16</a:t>
            </a:fld>
            <a:endParaRPr lang="de-DE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03C348A6-6497-4A21-91DC-68917C93F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7" y="585827"/>
            <a:ext cx="5523649" cy="2273963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98E2F8B3-4B61-7880-9356-3852E17DA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71" y="2810240"/>
            <a:ext cx="5400750" cy="2231090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A743107A-6F9D-7570-3AA6-1D7E3A73F9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240" y="2283710"/>
            <a:ext cx="2160300" cy="2447066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E0F04DDA-CF7D-5337-4792-6F874AD897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60" y="4444010"/>
            <a:ext cx="867969" cy="357399"/>
          </a:xfrm>
          <a:prstGeom prst="rect">
            <a:avLst/>
          </a:prstGeom>
        </p:spPr>
      </p:pic>
      <p:sp>
        <p:nvSpPr>
          <p:cNvPr id="56" name="Textfeld 55">
            <a:extLst>
              <a:ext uri="{FF2B5EF4-FFF2-40B4-BE49-F238E27FC236}">
                <a16:creationId xmlns:a16="http://schemas.microsoft.com/office/drawing/2014/main" id="{DE738FAE-1B3C-81B0-4FDF-7016E4366991}"/>
              </a:ext>
            </a:extLst>
          </p:cNvPr>
          <p:cNvSpPr txBox="1"/>
          <p:nvPr/>
        </p:nvSpPr>
        <p:spPr>
          <a:xfrm>
            <a:off x="5711952" y="843510"/>
            <a:ext cx="3024420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No W sputtering by residual D ions</a:t>
            </a:r>
          </a:p>
          <a:p>
            <a:pPr algn="ctr"/>
            <a:r>
              <a:rPr lang="en-GB" sz="1400" dirty="0"/>
              <a:t>as below W sputtering threshold and low residual flux</a:t>
            </a: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555A5B69-9D63-E56D-2CE2-CCAC06EB7ACE}"/>
              </a:ext>
            </a:extLst>
          </p:cNvPr>
          <p:cNvSpPr txBox="1"/>
          <p:nvPr/>
        </p:nvSpPr>
        <p:spPr>
          <a:xfrm>
            <a:off x="5724160" y="1688480"/>
            <a:ext cx="302442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Here: strong CX induced W sputtering </a:t>
            </a:r>
          </a:p>
          <a:p>
            <a:pPr algn="ctr"/>
            <a:r>
              <a:rPr lang="en-GB" sz="1400" dirty="0"/>
              <a:t>=&gt; CXN from EIRENE post-processing</a:t>
            </a: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D5A12E0F-FBD5-5CA7-C83F-F94BDC20FE3C}"/>
              </a:ext>
            </a:extLst>
          </p:cNvPr>
          <p:cNvSpPr txBox="1"/>
          <p:nvPr/>
        </p:nvSpPr>
        <p:spPr>
          <a:xfrm>
            <a:off x="8091515" y="4662731"/>
            <a:ext cx="1890210" cy="201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750" b="1" dirty="0">
                <a:latin typeface="Arial" panose="020B0604020202020204" pitchFamily="34" charset="0"/>
                <a:cs typeface="Arial" panose="020B0604020202020204" pitchFamily="34" charset="0"/>
              </a:rPr>
              <a:t>C. Baumann et al.</a:t>
            </a: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B5AE57E3-C094-4144-4018-C7A31C3F0D43}"/>
              </a:ext>
            </a:extLst>
          </p:cNvPr>
          <p:cNvSpPr txBox="1"/>
          <p:nvPr/>
        </p:nvSpPr>
        <p:spPr>
          <a:xfrm>
            <a:off x="5547351" y="2314464"/>
            <a:ext cx="863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ERO2.0</a:t>
            </a:r>
          </a:p>
        </p:txBody>
      </p:sp>
    </p:spTree>
    <p:extLst>
      <p:ext uri="{BB962C8B-B14F-4D97-AF65-F5344CB8AC3E}">
        <p14:creationId xmlns:p14="http://schemas.microsoft.com/office/powerpoint/2010/main" val="4102129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37B3AF2-D958-4AFB-2167-39CFA3AA75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363" y="219601"/>
            <a:ext cx="7524097" cy="407879"/>
          </a:xfrm>
        </p:spPr>
        <p:txBody>
          <a:bodyPr/>
          <a:lstStyle/>
          <a:p>
            <a:r>
              <a:rPr lang="de-DE" dirty="0"/>
              <a:t>Net W </a:t>
            </a:r>
            <a:r>
              <a:rPr lang="de-DE" dirty="0" err="1"/>
              <a:t>sputtering</a:t>
            </a:r>
            <a:r>
              <a:rPr lang="de-DE" dirty="0"/>
              <a:t> </a:t>
            </a:r>
            <a:r>
              <a:rPr lang="de-DE" dirty="0" err="1"/>
              <a:t>pattern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 DEMO </a:t>
            </a:r>
            <a:r>
              <a:rPr lang="de-DE" dirty="0" err="1"/>
              <a:t>run</a:t>
            </a:r>
            <a:r>
              <a:rPr lang="de-DE" dirty="0"/>
              <a:t> with ERO2.0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6C082614-E1FC-68D0-9980-D7463AC970E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ECCADEB-8302-4299-BAF2-97EC07002E4A}" type="datetime1">
              <a:rPr lang="de-DE" smtClean="0"/>
              <a:t>16.07.2024</a:t>
            </a:fld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EE037EF-F519-9893-F538-2DB637793D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EA19BA-913F-4CC4-9676-ECC1885047A5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D5A12E0F-FBD5-5CA7-C83F-F94BDC20FE3C}"/>
              </a:ext>
            </a:extLst>
          </p:cNvPr>
          <p:cNvSpPr txBox="1"/>
          <p:nvPr/>
        </p:nvSpPr>
        <p:spPr>
          <a:xfrm>
            <a:off x="8091515" y="4662731"/>
            <a:ext cx="1890210" cy="201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750" b="1" dirty="0">
                <a:latin typeface="Arial" panose="020B0604020202020204" pitchFamily="34" charset="0"/>
                <a:cs typeface="Arial" panose="020B0604020202020204" pitchFamily="34" charset="0"/>
              </a:rPr>
              <a:t>C. Baumann et al.</a:t>
            </a:r>
          </a:p>
        </p:txBody>
      </p:sp>
      <p:sp>
        <p:nvSpPr>
          <p:cNvPr id="3" name="Datumsplatzhalter 4">
            <a:extLst>
              <a:ext uri="{FF2B5EF4-FFF2-40B4-BE49-F238E27FC236}">
                <a16:creationId xmlns:a16="http://schemas.microsoft.com/office/drawing/2014/main" id="{2F1FB4B5-6A9D-2278-C8F7-5868674BB360}"/>
              </a:ext>
            </a:extLst>
          </p:cNvPr>
          <p:cNvSpPr txBox="1">
            <a:spLocks/>
          </p:cNvSpPr>
          <p:nvPr/>
        </p:nvSpPr>
        <p:spPr>
          <a:xfrm>
            <a:off x="278606" y="4785996"/>
            <a:ext cx="3753854" cy="16583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c.baumann@fz-juelich.de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A21C6A6-1241-F252-E371-F5162E08FF0D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168548" y="1830133"/>
            <a:ext cx="1304910" cy="2216160"/>
          </a:xfrm>
          <a:prstGeom prst="rect">
            <a:avLst/>
          </a:prstGeom>
          <a:ln w="0">
            <a:noFill/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3ED1E23-6269-EBE4-C83B-301DD6689952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202514" y="886988"/>
            <a:ext cx="1331370" cy="2293380"/>
          </a:xfrm>
          <a:prstGeom prst="rect">
            <a:avLst/>
          </a:prstGeom>
          <a:ln w="0">
            <a:noFill/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D5EFA3A-B8F6-C5D0-F57D-32D60CEF99F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22714" y="886988"/>
            <a:ext cx="1194480" cy="2189160"/>
          </a:xfrm>
          <a:prstGeom prst="rect">
            <a:avLst/>
          </a:prstGeom>
          <a:ln w="0">
            <a:noFill/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5F181FB-4B04-E1D7-671D-9961AC29960D}"/>
              </a:ext>
            </a:extLst>
          </p:cNvPr>
          <p:cNvPicPr/>
          <p:nvPr/>
        </p:nvPicPr>
        <p:blipFill>
          <a:blip r:embed="rId5"/>
          <a:srcRect b="67077"/>
          <a:stretch/>
        </p:blipFill>
        <p:spPr>
          <a:xfrm>
            <a:off x="188772" y="3076148"/>
            <a:ext cx="2747790" cy="625320"/>
          </a:xfrm>
          <a:prstGeom prst="rect">
            <a:avLst/>
          </a:prstGeom>
          <a:ln w="0">
            <a:noFill/>
          </a:ln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46BDC10-6755-2849-9D3F-F95A7BDB2258}"/>
              </a:ext>
            </a:extLst>
          </p:cNvPr>
          <p:cNvPicPr/>
          <p:nvPr/>
        </p:nvPicPr>
        <p:blipFill>
          <a:blip r:embed="rId5"/>
          <a:srcRect t="35212" b="33891"/>
          <a:stretch/>
        </p:blipFill>
        <p:spPr>
          <a:xfrm>
            <a:off x="2555720" y="4073330"/>
            <a:ext cx="2747790" cy="586710"/>
          </a:xfrm>
          <a:prstGeom prst="rect">
            <a:avLst/>
          </a:prstGeom>
          <a:ln w="0">
            <a:noFill/>
          </a:ln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9C835E2-904D-0569-8C40-9EB3ECDC95AA}"/>
              </a:ext>
            </a:extLst>
          </p:cNvPr>
          <p:cNvPicPr/>
          <p:nvPr/>
        </p:nvPicPr>
        <p:blipFill>
          <a:blip r:embed="rId5"/>
          <a:srcRect t="69980" b="-535"/>
          <a:stretch/>
        </p:blipFill>
        <p:spPr>
          <a:xfrm>
            <a:off x="4667226" y="3123413"/>
            <a:ext cx="2747790" cy="580230"/>
          </a:xfrm>
          <a:prstGeom prst="rect">
            <a:avLst/>
          </a:prstGeom>
          <a:ln w="0">
            <a:noFill/>
          </a:ln>
        </p:spPr>
      </p:pic>
      <p:sp>
        <p:nvSpPr>
          <p:cNvPr id="12" name="Textfeld 52">
            <a:extLst>
              <a:ext uri="{FF2B5EF4-FFF2-40B4-BE49-F238E27FC236}">
                <a16:creationId xmlns:a16="http://schemas.microsoft.com/office/drawing/2014/main" id="{B94FEEFF-55C1-0DC2-ED24-01F383428B53}"/>
              </a:ext>
            </a:extLst>
          </p:cNvPr>
          <p:cNvSpPr txBox="1"/>
          <p:nvPr/>
        </p:nvSpPr>
        <p:spPr>
          <a:xfrm>
            <a:off x="237883" y="937628"/>
            <a:ext cx="593730" cy="259740"/>
          </a:xfrm>
          <a:prstGeom prst="rect">
            <a:avLst/>
          </a:prstGeom>
          <a:solidFill>
            <a:srgbClr val="FFFFFF"/>
          </a:solidFill>
          <a:ln w="0">
            <a:solidFill>
              <a:srgbClr val="000000"/>
            </a:solidFill>
          </a:ln>
        </p:spPr>
        <p:txBody>
          <a:bodyPr lIns="67500" tIns="33750" rIns="67500" bIns="3375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 spc="-1" dirty="0">
                <a:latin typeface="Arial"/>
              </a:rPr>
              <a:t>2 eV</a:t>
            </a:r>
          </a:p>
        </p:txBody>
      </p:sp>
      <p:sp>
        <p:nvSpPr>
          <p:cNvPr id="13" name="Textfeld 53">
            <a:extLst>
              <a:ext uri="{FF2B5EF4-FFF2-40B4-BE49-F238E27FC236}">
                <a16:creationId xmlns:a16="http://schemas.microsoft.com/office/drawing/2014/main" id="{D3751301-67AF-68A3-3F8E-B8D2743B0CDB}"/>
              </a:ext>
            </a:extLst>
          </p:cNvPr>
          <p:cNvSpPr txBox="1"/>
          <p:nvPr/>
        </p:nvSpPr>
        <p:spPr>
          <a:xfrm>
            <a:off x="2684337" y="1686745"/>
            <a:ext cx="593730" cy="259740"/>
          </a:xfrm>
          <a:prstGeom prst="rect">
            <a:avLst/>
          </a:prstGeom>
          <a:solidFill>
            <a:srgbClr val="FFFFFF"/>
          </a:solidFill>
          <a:ln w="0">
            <a:solidFill>
              <a:srgbClr val="000000"/>
            </a:solidFill>
          </a:ln>
        </p:spPr>
        <p:txBody>
          <a:bodyPr lIns="67500" tIns="33750" rIns="67500" bIns="3375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 spc="-1">
                <a:latin typeface="Arial"/>
              </a:rPr>
              <a:t>5 eV</a:t>
            </a:r>
          </a:p>
        </p:txBody>
      </p:sp>
      <p:sp>
        <p:nvSpPr>
          <p:cNvPr id="14" name="Textfeld 54">
            <a:extLst>
              <a:ext uri="{FF2B5EF4-FFF2-40B4-BE49-F238E27FC236}">
                <a16:creationId xmlns:a16="http://schemas.microsoft.com/office/drawing/2014/main" id="{DAF8CAA7-BC8D-03FD-2E85-2E4C277597D3}"/>
              </a:ext>
            </a:extLst>
          </p:cNvPr>
          <p:cNvSpPr txBox="1"/>
          <p:nvPr/>
        </p:nvSpPr>
        <p:spPr>
          <a:xfrm>
            <a:off x="4644010" y="937628"/>
            <a:ext cx="593730" cy="259740"/>
          </a:xfrm>
          <a:prstGeom prst="rect">
            <a:avLst/>
          </a:prstGeom>
          <a:solidFill>
            <a:srgbClr val="FFFFFF"/>
          </a:solidFill>
          <a:ln w="0">
            <a:solidFill>
              <a:srgbClr val="000000"/>
            </a:solidFill>
          </a:ln>
        </p:spPr>
        <p:txBody>
          <a:bodyPr lIns="67500" tIns="33750" rIns="67500" bIns="3375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 spc="-1">
                <a:latin typeface="Arial"/>
              </a:rPr>
              <a:t>10 eV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ECC3161D-5E63-D96E-2B69-3C4CF02F4F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3669" y="771500"/>
            <a:ext cx="1035233" cy="2778785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A2004DBC-77AD-3D84-5324-122B34472F9E}"/>
              </a:ext>
            </a:extLst>
          </p:cNvPr>
          <p:cNvSpPr txBox="1"/>
          <p:nvPr/>
        </p:nvSpPr>
        <p:spPr>
          <a:xfrm>
            <a:off x="2060118" y="890318"/>
            <a:ext cx="2391733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Very sensitive on input plasma parameters at recessed areas!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C7EFF194-B293-6B95-C3A0-E2BB763EEBB0}"/>
              </a:ext>
            </a:extLst>
          </p:cNvPr>
          <p:cNvSpPr txBox="1"/>
          <p:nvPr/>
        </p:nvSpPr>
        <p:spPr>
          <a:xfrm>
            <a:off x="20733" y="4136820"/>
            <a:ext cx="2318957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Waiting for SOLPS-ITER wide-grid plasmas with full-W and Ne seeding for ITER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000A3472-4C60-0B58-477B-2CCB8E038333}"/>
              </a:ext>
            </a:extLst>
          </p:cNvPr>
          <p:cNvSpPr txBox="1"/>
          <p:nvPr/>
        </p:nvSpPr>
        <p:spPr>
          <a:xfrm>
            <a:off x="5709035" y="4227980"/>
            <a:ext cx="2318957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Provide W influx to ITER from the first wall is next!</a:t>
            </a:r>
          </a:p>
        </p:txBody>
      </p:sp>
    </p:spTree>
    <p:extLst>
      <p:ext uri="{BB962C8B-B14F-4D97-AF65-F5344CB8AC3E}">
        <p14:creationId xmlns:p14="http://schemas.microsoft.com/office/powerpoint/2010/main" val="123035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360363" y="219601"/>
            <a:ext cx="7020027" cy="407879"/>
          </a:xfrm>
        </p:spPr>
        <p:txBody>
          <a:bodyPr/>
          <a:lstStyle/>
          <a:p>
            <a:r>
              <a:rPr lang="de-DE" dirty="0"/>
              <a:t>The Challenge with W Transport and </a:t>
            </a:r>
            <a:r>
              <a:rPr lang="de-DE" dirty="0" err="1"/>
              <a:t>Spectroscopy</a:t>
            </a:r>
            <a:r>
              <a:rPr lang="de-DE" dirty="0"/>
              <a:t> 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EA19BA-913F-4CC4-9676-ECC1885047A5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37" name="Textfeld 5"/>
          <p:cNvSpPr txBox="1"/>
          <p:nvPr/>
        </p:nvSpPr>
        <p:spPr>
          <a:xfrm>
            <a:off x="292656" y="3426188"/>
            <a:ext cx="5877806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Fractional abundance as function of T</a:t>
            </a:r>
            <a:r>
              <a:rPr lang="en-US" sz="1350" baseline="-25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or R =&gt; not fully ionized in core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Structure complex =&gt; multiple approaches to simulate and model W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AUG and JET used as test bed / provision of atomic data for W / EBIT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Extrapolation to ITER conditions challenging (T</a:t>
            </a:r>
            <a:r>
              <a:rPr lang="en-US" sz="1350" baseline="-25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range)</a:t>
            </a:r>
          </a:p>
        </p:txBody>
      </p:sp>
      <p:pic>
        <p:nvPicPr>
          <p:cNvPr id="38" name="Grafik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92" y="1038292"/>
            <a:ext cx="5544770" cy="1965518"/>
          </a:xfrm>
          <a:prstGeom prst="rect">
            <a:avLst/>
          </a:prstGeom>
        </p:spPr>
      </p:pic>
      <p:sp>
        <p:nvSpPr>
          <p:cNvPr id="39" name="Textfeld 38"/>
          <p:cNvSpPr txBox="1"/>
          <p:nvPr/>
        </p:nvSpPr>
        <p:spPr>
          <a:xfrm rot="16200000">
            <a:off x="-382646" y="1656556"/>
            <a:ext cx="17311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fractional</a:t>
            </a:r>
            <a:r>
              <a:rPr lang="de-DE" sz="1400" dirty="0"/>
              <a:t> </a:t>
            </a:r>
            <a:r>
              <a:rPr lang="de-DE" sz="1400" dirty="0" err="1"/>
              <a:t>abundance</a:t>
            </a:r>
            <a:endParaRPr lang="de-DE" sz="1400" dirty="0"/>
          </a:p>
        </p:txBody>
      </p:sp>
      <p:sp>
        <p:nvSpPr>
          <p:cNvPr id="40" name="Textfeld 39"/>
          <p:cNvSpPr txBox="1"/>
          <p:nvPr/>
        </p:nvSpPr>
        <p:spPr>
          <a:xfrm>
            <a:off x="2609713" y="651951"/>
            <a:ext cx="64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edge</a:t>
            </a:r>
            <a:endParaRPr lang="de-DE" dirty="0"/>
          </a:p>
        </p:txBody>
      </p:sp>
      <p:sp>
        <p:nvSpPr>
          <p:cNvPr id="41" name="Textfeld 40"/>
          <p:cNvSpPr txBox="1"/>
          <p:nvPr/>
        </p:nvSpPr>
        <p:spPr>
          <a:xfrm>
            <a:off x="4265943" y="630413"/>
            <a:ext cx="594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core</a:t>
            </a:r>
            <a:endParaRPr lang="de-DE" dirty="0"/>
          </a:p>
        </p:txBody>
      </p:sp>
      <p:sp>
        <p:nvSpPr>
          <p:cNvPr id="42" name="Textfeld 41"/>
          <p:cNvSpPr txBox="1"/>
          <p:nvPr/>
        </p:nvSpPr>
        <p:spPr>
          <a:xfrm>
            <a:off x="968156" y="651951"/>
            <a:ext cx="933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divertor</a:t>
            </a:r>
          </a:p>
        </p:txBody>
      </p:sp>
      <p:sp>
        <p:nvSpPr>
          <p:cNvPr id="45" name="Textfeld 44"/>
          <p:cNvSpPr txBox="1"/>
          <p:nvPr/>
        </p:nvSpPr>
        <p:spPr>
          <a:xfrm>
            <a:off x="4877570" y="789202"/>
            <a:ext cx="14814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T. Pütterich PPCF 2008</a:t>
            </a:r>
          </a:p>
        </p:txBody>
      </p:sp>
      <p:pic>
        <p:nvPicPr>
          <p:cNvPr id="46" name="Grafik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022" y="2828344"/>
            <a:ext cx="5248667" cy="231515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4384E7C-9FEA-A37B-DE62-57FBDD6C7117}"/>
              </a:ext>
            </a:extLst>
          </p:cNvPr>
          <p:cNvSpPr txBox="1"/>
          <p:nvPr/>
        </p:nvSpPr>
        <p:spPr>
          <a:xfrm>
            <a:off x="6359066" y="1333707"/>
            <a:ext cx="2317504" cy="28931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Benchmark of workflow in full-W ASDEX</a:t>
            </a:r>
          </a:p>
          <a:p>
            <a:pPr algn="ctr"/>
            <a:r>
              <a:rPr lang="en-GB" sz="1400" dirty="0"/>
              <a:t>Upgrade with improved diagnostic set in W without BORONISATION would be useful to validate ERO2.0</a:t>
            </a:r>
          </a:p>
          <a:p>
            <a:pPr algn="ctr"/>
            <a:r>
              <a:rPr lang="en-GB" sz="1400" dirty="0"/>
              <a:t>simulations for ITER!</a:t>
            </a:r>
          </a:p>
          <a:p>
            <a:pPr algn="ctr"/>
            <a:endParaRPr lang="en-GB" sz="1400" dirty="0"/>
          </a:p>
          <a:p>
            <a:pPr algn="ctr"/>
            <a:r>
              <a:rPr lang="en-GB" sz="1400" dirty="0"/>
              <a:t>This includes also spectroscopy of higher </a:t>
            </a:r>
          </a:p>
          <a:p>
            <a:pPr algn="ctr"/>
            <a:r>
              <a:rPr lang="en-GB" sz="1400" dirty="0"/>
              <a:t>W ionisation stages </a:t>
            </a:r>
          </a:p>
          <a:p>
            <a:pPr algn="ctr"/>
            <a:r>
              <a:rPr lang="en-GB" sz="1400" dirty="0"/>
              <a:t>(WII..W IX)</a:t>
            </a:r>
          </a:p>
          <a:p>
            <a:pPr algn="ctr"/>
            <a:r>
              <a:rPr lang="en-GB" sz="1400" dirty="0"/>
              <a:t> to be simulated in ERO2.0.</a:t>
            </a:r>
          </a:p>
        </p:txBody>
      </p:sp>
    </p:spTree>
    <p:extLst>
      <p:ext uri="{BB962C8B-B14F-4D97-AF65-F5344CB8AC3E}">
        <p14:creationId xmlns:p14="http://schemas.microsoft.com/office/powerpoint/2010/main" val="297434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1A9DE69-487E-55E5-1484-009D6D4A71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962FDAD-9DAF-E153-2235-151574A54D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6B88440B-C108-0F69-67AE-A89DA56BCCD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BE01D82-D7E6-8B44-9758-22F2B512C8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1B239B20-32FA-3FAF-0B8A-AAF116DA4A5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0B18085-C181-4E1E-90A1-44977EE215F5}" type="datetime1">
              <a:rPr lang="de-DE" smtClean="0"/>
              <a:t>16.07.2024</a:t>
            </a:fld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5234772-C920-22EA-A047-0A8360041A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EA19BA-913F-4CC4-9676-ECC1885047A5}" type="slidenum">
              <a:rPr lang="de-DE" smtClean="0"/>
              <a:pPr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5147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8C9BFC2-26A9-F10F-9441-EC08AEC237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363" y="219601"/>
            <a:ext cx="7596107" cy="407879"/>
          </a:xfrm>
        </p:spPr>
        <p:txBody>
          <a:bodyPr/>
          <a:lstStyle/>
          <a:p>
            <a:r>
              <a:rPr lang="de-DE" dirty="0"/>
              <a:t> 25 </a:t>
            </a:r>
            <a:r>
              <a:rPr lang="de-DE" dirty="0" err="1"/>
              <a:t>years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PWI </a:t>
            </a:r>
            <a:r>
              <a:rPr lang="de-DE" dirty="0" err="1"/>
              <a:t>fusion</a:t>
            </a:r>
            <a:r>
              <a:rPr lang="de-DE" dirty="0"/>
              <a:t> </a:t>
            </a:r>
            <a:r>
              <a:rPr lang="de-DE" dirty="0" err="1"/>
              <a:t>research</a:t>
            </a:r>
            <a:r>
              <a:rPr lang="de-DE" dirty="0"/>
              <a:t> in a </a:t>
            </a:r>
            <a:r>
              <a:rPr lang="de-DE" dirty="0" err="1"/>
              <a:t>nutshell</a:t>
            </a:r>
            <a:r>
              <a:rPr lang="de-DE" dirty="0"/>
              <a:t> (</a:t>
            </a:r>
            <a:r>
              <a:rPr lang="de-DE" dirty="0" err="1"/>
              <a:t>my</a:t>
            </a:r>
            <a:r>
              <a:rPr lang="de-DE" dirty="0"/>
              <a:t> </a:t>
            </a:r>
            <a:r>
              <a:rPr lang="de-DE" dirty="0" err="1"/>
              <a:t>view</a:t>
            </a:r>
            <a:r>
              <a:rPr lang="de-DE" dirty="0"/>
              <a:t>)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6D20CA9D-8C4C-ABF1-B262-262DD8957BE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FF3D01F-FF2C-42A2-8949-1315505DE312}" type="datetime1">
              <a:rPr lang="de-DE" smtClean="0"/>
              <a:t>16.07.2024</a:t>
            </a:fld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E440A4C-3ECF-8861-BD58-5CFDD6A1E9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EA19BA-913F-4CC4-9676-ECC1885047A5}" type="slidenum">
              <a:rPr lang="de-DE" smtClean="0"/>
              <a:pPr/>
              <a:t>2</a:t>
            </a:fld>
            <a:endParaRPr lang="de-DE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F7002A57-E61A-851A-2513-60A21B2C9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90" y="860402"/>
            <a:ext cx="676275" cy="933450"/>
          </a:xfrm>
          <a:prstGeom prst="rect">
            <a:avLst/>
          </a:prstGeom>
        </p:spPr>
      </p:pic>
      <p:sp>
        <p:nvSpPr>
          <p:cNvPr id="18" name="Pfeil: nach rechts 17">
            <a:extLst>
              <a:ext uri="{FF2B5EF4-FFF2-40B4-BE49-F238E27FC236}">
                <a16:creationId xmlns:a16="http://schemas.microsoft.com/office/drawing/2014/main" id="{E0E27324-810B-8D39-B082-97D2C3CCF436}"/>
              </a:ext>
            </a:extLst>
          </p:cNvPr>
          <p:cNvSpPr/>
          <p:nvPr/>
        </p:nvSpPr>
        <p:spPr>
          <a:xfrm>
            <a:off x="1403560" y="1258418"/>
            <a:ext cx="595586" cy="14402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C10D4940-0471-9896-4CD3-DF2CAF181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66" y="843510"/>
            <a:ext cx="676275" cy="93345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47CA9DC8-A6D0-92D2-6BCE-36547B2B8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092" y="864246"/>
            <a:ext cx="666750" cy="895350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B25AF926-93EC-5DB1-868D-48AD07ED0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2526" y="892821"/>
            <a:ext cx="685800" cy="866775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4A939208-F08F-AE22-4780-03DF0E985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90" y="867138"/>
            <a:ext cx="666750" cy="89535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0B5E5C60-7441-9BBC-0155-A337E254D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7524" y="895713"/>
            <a:ext cx="685800" cy="866775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05A3FB47-931A-08FA-10A9-73EA1A8A47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400" y="892821"/>
            <a:ext cx="685800" cy="866775"/>
          </a:xfrm>
          <a:prstGeom prst="rect">
            <a:avLst/>
          </a:prstGeom>
        </p:spPr>
      </p:pic>
      <p:sp>
        <p:nvSpPr>
          <p:cNvPr id="31" name="Pfeil: nach rechts 30">
            <a:extLst>
              <a:ext uri="{FF2B5EF4-FFF2-40B4-BE49-F238E27FC236}">
                <a16:creationId xmlns:a16="http://schemas.microsoft.com/office/drawing/2014/main" id="{08985A23-7C0C-C828-CCA2-CC9EB1807ACC}"/>
              </a:ext>
            </a:extLst>
          </p:cNvPr>
          <p:cNvSpPr/>
          <p:nvPr/>
        </p:nvSpPr>
        <p:spPr>
          <a:xfrm>
            <a:off x="4480484" y="1258418"/>
            <a:ext cx="595586" cy="14402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Pfeil: nach rechts 31">
            <a:extLst>
              <a:ext uri="{FF2B5EF4-FFF2-40B4-BE49-F238E27FC236}">
                <a16:creationId xmlns:a16="http://schemas.microsoft.com/office/drawing/2014/main" id="{3431AF04-877C-CD82-A6B9-B699001B3806}"/>
              </a:ext>
            </a:extLst>
          </p:cNvPr>
          <p:cNvSpPr/>
          <p:nvPr/>
        </p:nvSpPr>
        <p:spPr>
          <a:xfrm>
            <a:off x="6712174" y="1258418"/>
            <a:ext cx="595586" cy="14402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00E33368-7D74-2231-59C9-CE6DB57D75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167" y="1069173"/>
            <a:ext cx="453765" cy="549295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370F5C20-333A-A261-2D02-3F84EA61F7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2805" y="1069173"/>
            <a:ext cx="453765" cy="549295"/>
          </a:xfrm>
          <a:prstGeom prst="rect">
            <a:avLst/>
          </a:prstGeom>
        </p:spPr>
      </p:pic>
      <p:sp>
        <p:nvSpPr>
          <p:cNvPr id="36" name="Textfeld 35">
            <a:extLst>
              <a:ext uri="{FF2B5EF4-FFF2-40B4-BE49-F238E27FC236}">
                <a16:creationId xmlns:a16="http://schemas.microsoft.com/office/drawing/2014/main" id="{AC4DE4F5-E214-58FF-F3D1-2F2EF968A4EE}"/>
              </a:ext>
            </a:extLst>
          </p:cNvPr>
          <p:cNvSpPr txBox="1"/>
          <p:nvPr/>
        </p:nvSpPr>
        <p:spPr>
          <a:xfrm>
            <a:off x="131957" y="1851650"/>
            <a:ext cx="716414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The dream is to get plasma-facing components based on an element „TOKAMAKIUM“: 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no sputtering, no fuel retention, neutron resistant, good thermomechanical properties, …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0A8A6304-4FA7-B7FF-A862-AD9533A820F5}"/>
              </a:ext>
            </a:extLst>
          </p:cNvPr>
          <p:cNvSpPr txBox="1"/>
          <p:nvPr/>
        </p:nvSpPr>
        <p:spPr>
          <a:xfrm>
            <a:off x="128777" y="2499740"/>
            <a:ext cx="716414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The dream is a plasma „T-MODE“ with perfect confinement: 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no plasma-wall interaction, no CX-wall interaction, highly radiative in the divertor, …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8F29E6A8-0AE9-BDCA-98F5-DAF389F2061B}"/>
              </a:ext>
            </a:extLst>
          </p:cNvPr>
          <p:cNvSpPr txBox="1"/>
          <p:nvPr/>
        </p:nvSpPr>
        <p:spPr>
          <a:xfrm>
            <a:off x="179390" y="3201156"/>
            <a:ext cx="712837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=&gt; Both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doesn‘t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exist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such and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need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to find a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compromise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F114CD0E-FC84-9821-5FA0-62F76460D6F4}"/>
              </a:ext>
            </a:extLst>
          </p:cNvPr>
          <p:cNvSpPr txBox="1"/>
          <p:nvPr/>
        </p:nvSpPr>
        <p:spPr>
          <a:xfrm>
            <a:off x="128777" y="3637688"/>
            <a:ext cx="7178983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Novel components on basis of W under qualification and close to the material needs.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Plasma solutions on basis of radiative x-point or mantle are close to the plasma needs.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351E4D1B-E0A3-0E7F-337C-811311EB3165}"/>
              </a:ext>
            </a:extLst>
          </p:cNvPr>
          <p:cNvSpPr txBox="1"/>
          <p:nvPr/>
        </p:nvSpPr>
        <p:spPr>
          <a:xfrm>
            <a:off x="179390" y="4357713"/>
            <a:ext cx="712837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Boronisation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used as „fix“ to overcome issues with W if O present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Note, some plasma properties are masked by the low-Z impurities  </a:t>
            </a:r>
          </a:p>
        </p:txBody>
      </p:sp>
    </p:spTree>
    <p:extLst>
      <p:ext uri="{BB962C8B-B14F-4D97-AF65-F5344CB8AC3E}">
        <p14:creationId xmlns:p14="http://schemas.microsoft.com/office/powerpoint/2010/main" val="83272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 err="1"/>
              <a:t>Gross</a:t>
            </a:r>
            <a:r>
              <a:rPr lang="de-DE" cap="none" dirty="0"/>
              <a:t> </a:t>
            </a:r>
            <a:r>
              <a:rPr lang="de-DE" cap="none" dirty="0" err="1"/>
              <a:t>erosion</a:t>
            </a:r>
            <a:r>
              <a:rPr lang="de-DE" cap="none" dirty="0"/>
              <a:t> rate …</a:t>
            </a:r>
          </a:p>
        </p:txBody>
      </p:sp>
      <p:sp>
        <p:nvSpPr>
          <p:cNvPr id="14" name="Inhaltsplatzhalter 13"/>
          <p:cNvSpPr>
            <a:spLocks noGrp="1"/>
          </p:cNvSpPr>
          <p:nvPr>
            <p:ph idx="1"/>
          </p:nvPr>
        </p:nvSpPr>
        <p:spPr>
          <a:xfrm>
            <a:off x="269081" y="1373109"/>
            <a:ext cx="3990066" cy="2980840"/>
          </a:xfrm>
        </p:spPr>
        <p:txBody>
          <a:bodyPr/>
          <a:lstStyle/>
          <a:p>
            <a:r>
              <a:rPr lang="de-DE" sz="1200" dirty="0"/>
              <a:t>rate </a:t>
            </a:r>
            <a:r>
              <a:rPr lang="de-DE" sz="1200" dirty="0" err="1"/>
              <a:t>is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same </a:t>
            </a:r>
            <a:r>
              <a:rPr lang="de-DE" sz="1200" dirty="0" err="1"/>
              <a:t>for</a:t>
            </a:r>
            <a:r>
              <a:rPr lang="de-DE" sz="1200" dirty="0"/>
              <a:t> all </a:t>
            </a:r>
            <a:r>
              <a:rPr lang="de-DE" sz="1200" dirty="0" err="1"/>
              <a:t>cases</a:t>
            </a:r>
            <a:endParaRPr lang="de-DE" sz="1200" dirty="0"/>
          </a:p>
          <a:p>
            <a:endParaRPr lang="de-DE" sz="1200" dirty="0"/>
          </a:p>
          <a:p>
            <a:r>
              <a:rPr lang="de-DE" sz="1200" dirty="0" err="1"/>
              <a:t>peak</a:t>
            </a:r>
            <a:r>
              <a:rPr lang="de-DE" sz="1200" dirty="0"/>
              <a:t> </a:t>
            </a:r>
            <a:r>
              <a:rPr lang="de-DE" sz="1200" dirty="0" err="1"/>
              <a:t>flux</a:t>
            </a:r>
            <a:r>
              <a:rPr lang="de-DE" sz="1200" dirty="0"/>
              <a:t> at OMP </a:t>
            </a:r>
            <a:r>
              <a:rPr lang="de-DE" sz="1200" dirty="0" err="1"/>
              <a:t>is</a:t>
            </a:r>
            <a:r>
              <a:rPr lang="de-DE" sz="1200" dirty="0"/>
              <a:t> 5.41x10</a:t>
            </a:r>
            <a:r>
              <a:rPr lang="de-DE" sz="1200" baseline="30000" dirty="0"/>
              <a:t>16 </a:t>
            </a:r>
            <a:r>
              <a:rPr lang="de-DE" sz="1200" dirty="0"/>
              <a:t>m</a:t>
            </a:r>
            <a:r>
              <a:rPr lang="de-DE" sz="1200" baseline="30000" dirty="0"/>
              <a:t>-2</a:t>
            </a:r>
            <a:r>
              <a:rPr lang="de-DE" sz="1200" dirty="0"/>
              <a:t>s</a:t>
            </a:r>
            <a:r>
              <a:rPr lang="de-DE" sz="1200" baseline="30000" dirty="0"/>
              <a:t>-1</a:t>
            </a:r>
            <a:r>
              <a:rPr lang="de-DE" sz="1200" dirty="0"/>
              <a:t> </a:t>
            </a:r>
          </a:p>
          <a:p>
            <a:endParaRPr lang="de-DE" sz="1200" dirty="0"/>
          </a:p>
          <a:p>
            <a:r>
              <a:rPr lang="de-DE" sz="1200" dirty="0" err="1"/>
              <a:t>calculated</a:t>
            </a:r>
            <a:r>
              <a:rPr lang="de-DE" sz="1200" dirty="0"/>
              <a:t> </a:t>
            </a:r>
            <a:r>
              <a:rPr lang="de-DE" sz="1200" dirty="0" err="1"/>
              <a:t>using</a:t>
            </a:r>
            <a:r>
              <a:rPr lang="de-DE" sz="1200" dirty="0"/>
              <a:t> 12 </a:t>
            </a:r>
            <a:r>
              <a:rPr lang="de-DE" sz="1200" dirty="0" err="1"/>
              <a:t>spectra</a:t>
            </a:r>
            <a:r>
              <a:rPr lang="de-DE" sz="1200" dirty="0"/>
              <a:t> </a:t>
            </a:r>
            <a:r>
              <a:rPr lang="de-DE" sz="1200" dirty="0" err="1"/>
              <a:t>provided</a:t>
            </a:r>
            <a:r>
              <a:rPr lang="de-DE" sz="1200" dirty="0"/>
              <a:t> </a:t>
            </a:r>
            <a:r>
              <a:rPr lang="de-DE" sz="1200" dirty="0" err="1"/>
              <a:t>by</a:t>
            </a:r>
            <a:r>
              <a:rPr lang="de-DE" sz="1200" dirty="0"/>
              <a:t> Sven</a:t>
            </a:r>
            <a:br>
              <a:rPr lang="de-DE" sz="1200" dirty="0"/>
            </a:br>
            <a:r>
              <a:rPr lang="de-DE" sz="1200" dirty="0"/>
              <a:t>(</a:t>
            </a:r>
            <a:r>
              <a:rPr lang="de-DE" sz="1200" dirty="0" err="1"/>
              <a:t>green</a:t>
            </a:r>
            <a:r>
              <a:rPr lang="de-DE" sz="1200" dirty="0"/>
              <a:t> </a:t>
            </a:r>
            <a:r>
              <a:rPr lang="de-DE" sz="1200" dirty="0" err="1"/>
              <a:t>locations</a:t>
            </a:r>
            <a:r>
              <a:rPr lang="de-DE" sz="1200" dirty="0"/>
              <a:t>) </a:t>
            </a:r>
            <a:r>
              <a:rPr lang="de-DE" sz="1200" dirty="0">
                <a:sym typeface="Wingdings" panose="05000000000000000000" pitchFamily="2" charset="2"/>
              </a:rPr>
              <a:t> </a:t>
            </a:r>
            <a:r>
              <a:rPr lang="de-DE" sz="1200" dirty="0" err="1">
                <a:sym typeface="Wingdings" panose="05000000000000000000" pitchFamily="2" charset="2"/>
              </a:rPr>
              <a:t>each</a:t>
            </a:r>
            <a:r>
              <a:rPr lang="de-DE" sz="1200" dirty="0">
                <a:sym typeface="Wingdings" panose="05000000000000000000" pitchFamily="2" charset="2"/>
              </a:rPr>
              <a:t> </a:t>
            </a:r>
            <a:r>
              <a:rPr lang="de-DE" sz="1200" dirty="0" err="1">
                <a:sym typeface="Wingdings" panose="05000000000000000000" pitchFamily="2" charset="2"/>
              </a:rPr>
              <a:t>spectra</a:t>
            </a:r>
            <a:r>
              <a:rPr lang="de-DE" sz="1200" dirty="0">
                <a:sym typeface="Wingdings" panose="05000000000000000000" pitchFamily="2" charset="2"/>
              </a:rPr>
              <a:t> </a:t>
            </a:r>
            <a:r>
              <a:rPr lang="de-DE" sz="1200" dirty="0" err="1">
                <a:sym typeface="Wingdings" panose="05000000000000000000" pitchFamily="2" charset="2"/>
              </a:rPr>
              <a:t>gives</a:t>
            </a:r>
            <a:r>
              <a:rPr lang="de-DE" sz="1200" dirty="0">
                <a:sym typeface="Wingdings" panose="05000000000000000000" pitchFamily="2" charset="2"/>
              </a:rPr>
              <a:t> </a:t>
            </a:r>
            <a:r>
              <a:rPr lang="de-DE" sz="1200" dirty="0" err="1">
                <a:sym typeface="Wingdings" panose="05000000000000000000" pitchFamily="2" charset="2"/>
              </a:rPr>
              <a:t>us</a:t>
            </a:r>
            <a:r>
              <a:rPr lang="de-DE" sz="1200" dirty="0">
                <a:sym typeface="Wingdings" panose="05000000000000000000" pitchFamily="2" charset="2"/>
              </a:rPr>
              <a:t> an </a:t>
            </a:r>
            <a:br>
              <a:rPr lang="de-DE" sz="1200" dirty="0">
                <a:sym typeface="Wingdings" panose="05000000000000000000" pitchFamily="2" charset="2"/>
              </a:rPr>
            </a:br>
            <a:r>
              <a:rPr lang="de-DE" sz="1200" dirty="0" err="1">
                <a:sym typeface="Wingdings" panose="05000000000000000000" pitchFamily="2" charset="2"/>
              </a:rPr>
              <a:t>effective</a:t>
            </a:r>
            <a:r>
              <a:rPr lang="de-DE" sz="1200" dirty="0">
                <a:sym typeface="Wingdings" panose="05000000000000000000" pitchFamily="2" charset="2"/>
              </a:rPr>
              <a:t> </a:t>
            </a:r>
            <a:r>
              <a:rPr lang="de-DE" sz="1200" dirty="0" err="1">
                <a:sym typeface="Wingdings" panose="05000000000000000000" pitchFamily="2" charset="2"/>
              </a:rPr>
              <a:t>yield</a:t>
            </a:r>
            <a:r>
              <a:rPr lang="de-DE" sz="1200" dirty="0">
                <a:sym typeface="Wingdings" panose="05000000000000000000" pitchFamily="2" charset="2"/>
              </a:rPr>
              <a:t> at </a:t>
            </a:r>
            <a:r>
              <a:rPr lang="de-DE" sz="1200" dirty="0" err="1">
                <a:sym typeface="Wingdings" panose="05000000000000000000" pitchFamily="2" charset="2"/>
              </a:rPr>
              <a:t>this</a:t>
            </a:r>
            <a:r>
              <a:rPr lang="de-DE" sz="1200" dirty="0">
                <a:sym typeface="Wingdings" panose="05000000000000000000" pitchFamily="2" charset="2"/>
              </a:rPr>
              <a:t> </a:t>
            </a:r>
            <a:r>
              <a:rPr lang="de-DE" sz="1200" dirty="0" err="1">
                <a:sym typeface="Wingdings" panose="05000000000000000000" pitchFamily="2" charset="2"/>
              </a:rPr>
              <a:t>location</a:t>
            </a:r>
            <a:endParaRPr lang="de-DE" sz="1200" dirty="0"/>
          </a:p>
          <a:p>
            <a:endParaRPr lang="de-DE" sz="1200" dirty="0"/>
          </a:p>
          <a:p>
            <a:r>
              <a:rPr lang="de-DE" sz="1200" dirty="0" err="1"/>
              <a:t>for</a:t>
            </a:r>
            <a:r>
              <a:rPr lang="de-DE" sz="1200" dirty="0"/>
              <a:t> </a:t>
            </a:r>
            <a:r>
              <a:rPr lang="de-DE" sz="1200" dirty="0" err="1"/>
              <a:t>surface</a:t>
            </a:r>
            <a:r>
              <a:rPr lang="de-DE" sz="1200" dirty="0"/>
              <a:t> </a:t>
            </a:r>
            <a:r>
              <a:rPr lang="de-DE" sz="1200" dirty="0" err="1"/>
              <a:t>cell</a:t>
            </a:r>
            <a:r>
              <a:rPr lang="de-DE" sz="1200" dirty="0"/>
              <a:t> not </a:t>
            </a:r>
            <a:r>
              <a:rPr lang="de-DE" sz="1200" dirty="0" err="1"/>
              <a:t>directly</a:t>
            </a:r>
            <a:r>
              <a:rPr lang="de-DE" sz="1200" dirty="0"/>
              <a:t> </a:t>
            </a:r>
            <a:r>
              <a:rPr lang="de-DE" sz="1200" dirty="0" err="1"/>
              <a:t>connected</a:t>
            </a:r>
            <a:r>
              <a:rPr lang="de-DE" sz="1200" dirty="0"/>
              <a:t> </a:t>
            </a:r>
            <a:r>
              <a:rPr lang="de-DE" sz="1200" dirty="0" err="1"/>
              <a:t>to</a:t>
            </a:r>
            <a:r>
              <a:rPr lang="de-DE" sz="1200" dirty="0"/>
              <a:t> a </a:t>
            </a:r>
            <a:r>
              <a:rPr lang="de-DE" sz="1200" dirty="0" err="1"/>
              <a:t>spectrum</a:t>
            </a:r>
            <a:r>
              <a:rPr lang="de-DE" sz="1200" dirty="0"/>
              <a:t>,</a:t>
            </a:r>
            <a:br>
              <a:rPr lang="en-US" sz="1200" dirty="0"/>
            </a:br>
            <a:r>
              <a:rPr lang="en-US" sz="1200" dirty="0"/>
              <a:t>interpolation with the two closest effective yields will</a:t>
            </a:r>
            <a:br>
              <a:rPr lang="en-US" sz="1200" dirty="0"/>
            </a:br>
            <a:r>
              <a:rPr lang="en-US" sz="1200" dirty="0"/>
              <a:t>be done based on distance to these locations</a:t>
            </a:r>
            <a:endParaRPr lang="de-DE" sz="1200" dirty="0"/>
          </a:p>
        </p:txBody>
      </p:sp>
      <p:sp>
        <p:nvSpPr>
          <p:cNvPr id="37" name="Textplatzhalter 36"/>
          <p:cNvSpPr>
            <a:spLocks noGrp="1"/>
          </p:cNvSpPr>
          <p:nvPr>
            <p:ph type="body" sz="quarter" idx="15"/>
          </p:nvPr>
        </p:nvSpPr>
        <p:spPr>
          <a:xfrm>
            <a:off x="269081" y="704089"/>
            <a:ext cx="1062469" cy="382496"/>
          </a:xfrm>
        </p:spPr>
        <p:txBody>
          <a:bodyPr/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de-DE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W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c.baumann@fz-juelich.de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Slide </a:t>
            </a:r>
            <a:fld id="{A52F4D17-1AD6-42D9-B93A-EB002C62F438}" type="slidenum">
              <a:rPr lang="de-DE" smtClean="0"/>
              <a:pPr/>
              <a:t>20</a:t>
            </a:fld>
            <a:endParaRPr lang="de-DE" dirty="0"/>
          </a:p>
        </p:txBody>
      </p:sp>
      <p:grpSp>
        <p:nvGrpSpPr>
          <p:cNvPr id="43" name="Gruppieren 42"/>
          <p:cNvGrpSpPr/>
          <p:nvPr/>
        </p:nvGrpSpPr>
        <p:grpSpPr>
          <a:xfrm>
            <a:off x="5922151" y="1017724"/>
            <a:ext cx="2754502" cy="3120200"/>
            <a:chOff x="7786518" y="1628800"/>
            <a:chExt cx="3672670" cy="4160266"/>
          </a:xfrm>
        </p:grpSpPr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86518" y="1628800"/>
              <a:ext cx="2309249" cy="4160266"/>
            </a:xfrm>
            <a:prstGeom prst="rect">
              <a:avLst/>
            </a:prstGeom>
          </p:spPr>
        </p:pic>
        <p:grpSp>
          <p:nvGrpSpPr>
            <p:cNvPr id="41" name="Gruppieren 40"/>
            <p:cNvGrpSpPr/>
            <p:nvPr/>
          </p:nvGrpSpPr>
          <p:grpSpPr>
            <a:xfrm>
              <a:off x="10341654" y="1916785"/>
              <a:ext cx="1117534" cy="3420570"/>
              <a:chOff x="10539647" y="1414479"/>
              <a:chExt cx="1394401" cy="3785677"/>
            </a:xfrm>
          </p:grpSpPr>
          <p:pic>
            <p:nvPicPr>
              <p:cNvPr id="13" name="Grafik 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8990298" y="3093592"/>
                <a:ext cx="3521030" cy="422331"/>
              </a:xfrm>
              <a:prstGeom prst="rect">
                <a:avLst/>
              </a:prstGeom>
            </p:spPr>
          </p:pic>
          <p:sp>
            <p:nvSpPr>
              <p:cNvPr id="38" name="Rechteck 37"/>
              <p:cNvSpPr/>
              <p:nvPr/>
            </p:nvSpPr>
            <p:spPr>
              <a:xfrm rot="16200000">
                <a:off x="9913765" y="3082018"/>
                <a:ext cx="2588017" cy="4454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95000"/>
                  </a:lnSpc>
                  <a:buNone/>
                </a:pPr>
                <a:r>
                  <a:rPr lang="de-DE" sz="1200" spc="-1" dirty="0" err="1">
                    <a:solidFill>
                      <a:srgbClr val="000000"/>
                    </a:solidFill>
                  </a:rPr>
                  <a:t>gross</a:t>
                </a:r>
                <a:r>
                  <a:rPr lang="de-DE" sz="1200" spc="-1" dirty="0">
                    <a:solidFill>
                      <a:srgbClr val="000000"/>
                    </a:solidFill>
                  </a:rPr>
                  <a:t> </a:t>
                </a:r>
                <a:r>
                  <a:rPr lang="de-DE" sz="1200" spc="-1" dirty="0" err="1">
                    <a:solidFill>
                      <a:srgbClr val="000000"/>
                    </a:solidFill>
                  </a:rPr>
                  <a:t>erosion</a:t>
                </a:r>
                <a:r>
                  <a:rPr lang="de-DE" sz="1200" spc="-1" dirty="0">
                    <a:solidFill>
                      <a:srgbClr val="000000"/>
                    </a:solidFill>
                  </a:rPr>
                  <a:t> </a:t>
                </a:r>
                <a:r>
                  <a:rPr lang="de-DE" sz="1200" spc="-1" dirty="0" err="1">
                    <a:solidFill>
                      <a:srgbClr val="000000"/>
                    </a:solidFill>
                  </a:rPr>
                  <a:t>flux</a:t>
                </a:r>
                <a:r>
                  <a:rPr lang="de-DE" sz="1200" spc="-1" dirty="0">
                    <a:solidFill>
                      <a:srgbClr val="000000"/>
                    </a:solidFill>
                  </a:rPr>
                  <a:t> [m</a:t>
                </a:r>
                <a:r>
                  <a:rPr lang="de-DE" sz="1200" spc="-1" baseline="30000" dirty="0">
                    <a:solidFill>
                      <a:srgbClr val="000000"/>
                    </a:solidFill>
                  </a:rPr>
                  <a:t>-2</a:t>
                </a:r>
                <a:r>
                  <a:rPr lang="de-DE" sz="1200" spc="-1" dirty="0">
                    <a:solidFill>
                      <a:srgbClr val="000000"/>
                    </a:solidFill>
                  </a:rPr>
                  <a:t>s</a:t>
                </a:r>
                <a:r>
                  <a:rPr lang="de-DE" sz="1200" spc="-1" baseline="30000" dirty="0">
                    <a:solidFill>
                      <a:srgbClr val="000000"/>
                    </a:solidFill>
                  </a:rPr>
                  <a:t>-1</a:t>
                </a:r>
                <a:r>
                  <a:rPr lang="de-DE" sz="1200" spc="-1" dirty="0">
                    <a:solidFill>
                      <a:srgbClr val="000000"/>
                    </a:solidFill>
                  </a:rPr>
                  <a:t>]</a:t>
                </a:r>
                <a:endParaRPr lang="en-US" sz="1200" spc="-1" dirty="0"/>
              </a:p>
            </p:txBody>
          </p:sp>
          <p:sp>
            <p:nvSpPr>
              <p:cNvPr id="39" name="Rechteck 38"/>
              <p:cNvSpPr/>
              <p:nvPr/>
            </p:nvSpPr>
            <p:spPr>
              <a:xfrm>
                <a:off x="10914775" y="1414479"/>
                <a:ext cx="1019273" cy="4087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DE" sz="1200" dirty="0"/>
                  <a:t>5x10</a:t>
                </a:r>
                <a:r>
                  <a:rPr lang="de-DE" sz="1200" baseline="30000" dirty="0"/>
                  <a:t>16 </a:t>
                </a:r>
                <a:endParaRPr lang="en-US" sz="1200" dirty="0"/>
              </a:p>
            </p:txBody>
          </p:sp>
          <p:sp>
            <p:nvSpPr>
              <p:cNvPr id="40" name="Rechteck 39"/>
              <p:cNvSpPr/>
              <p:nvPr/>
            </p:nvSpPr>
            <p:spPr>
              <a:xfrm>
                <a:off x="10961978" y="4791402"/>
                <a:ext cx="437900" cy="4087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DE" sz="1200" dirty="0"/>
                  <a:t>0</a:t>
                </a:r>
                <a:endParaRPr lang="en-US" sz="1200" dirty="0"/>
              </a:p>
            </p:txBody>
          </p:sp>
        </p:grpSp>
      </p:grpSp>
      <p:pic>
        <p:nvPicPr>
          <p:cNvPr id="42" name="Grafik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7695" y="1125937"/>
            <a:ext cx="1451231" cy="293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389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360363" y="219601"/>
            <a:ext cx="7228251" cy="407879"/>
          </a:xfrm>
        </p:spPr>
        <p:txBody>
          <a:bodyPr/>
          <a:lstStyle/>
          <a:p>
            <a:r>
              <a:rPr lang="en-GB" dirty="0"/>
              <a:t>Selection of Plasma-Facing Materials: Low or High-Z?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FE2222C-31C4-4C10-A907-40E727B50230}" type="datetime1">
              <a:rPr lang="de-DE" smtClean="0"/>
              <a:t>16.07.2024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EA19BA-913F-4CC4-9676-ECC1885047A5}" type="slidenum">
              <a:rPr lang="de-DE" smtClean="0"/>
              <a:pPr/>
              <a:t>21</a:t>
            </a:fld>
            <a:endParaRPr lang="de-DE" dirty="0"/>
          </a:p>
        </p:txBody>
      </p:sp>
      <p:pic>
        <p:nvPicPr>
          <p:cNvPr id="8" name="Grafik 7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222" y="1424008"/>
            <a:ext cx="2339361" cy="2443886"/>
          </a:xfrm>
          <a:prstGeom prst="rect">
            <a:avLst/>
          </a:prstGeom>
        </p:spPr>
      </p:pic>
      <p:pic>
        <p:nvPicPr>
          <p:cNvPr id="9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869" y="1481046"/>
            <a:ext cx="2843387" cy="236387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" t="9106" r="9897"/>
          <a:stretch/>
        </p:blipFill>
        <p:spPr>
          <a:xfrm>
            <a:off x="89502" y="1477852"/>
            <a:ext cx="3183125" cy="2383106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791581" y="1118636"/>
            <a:ext cx="2140523" cy="3116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GB" sz="1500" dirty="0"/>
              <a:t>Lifetime and safety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780841" y="1091609"/>
            <a:ext cx="2411339" cy="3116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500" dirty="0"/>
              <a:t>Core plasma </a:t>
            </a:r>
            <a:r>
              <a:rPr lang="en-GB" sz="1500" dirty="0"/>
              <a:t>compatibility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6624229" y="1095077"/>
            <a:ext cx="2411339" cy="3116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500" dirty="0"/>
              <a:t>Tritium </a:t>
            </a:r>
            <a:r>
              <a:rPr lang="de-DE" sz="1500" dirty="0" err="1"/>
              <a:t>cycle</a:t>
            </a:r>
            <a:r>
              <a:rPr lang="de-DE" sz="1500" dirty="0"/>
              <a:t> </a:t>
            </a:r>
            <a:r>
              <a:rPr lang="de-DE" sz="1500" dirty="0" err="1"/>
              <a:t>and</a:t>
            </a:r>
            <a:r>
              <a:rPr lang="de-DE" sz="1500" dirty="0"/>
              <a:t> </a:t>
            </a:r>
            <a:r>
              <a:rPr lang="de-DE" sz="1500" dirty="0" err="1"/>
              <a:t>safety</a:t>
            </a:r>
            <a:endParaRPr lang="en-GB" sz="1500" dirty="0"/>
          </a:p>
        </p:txBody>
      </p:sp>
      <p:sp>
        <p:nvSpPr>
          <p:cNvPr id="14" name="Textfeld 13"/>
          <p:cNvSpPr txBox="1"/>
          <p:nvPr/>
        </p:nvSpPr>
        <p:spPr>
          <a:xfrm>
            <a:off x="413538" y="3813888"/>
            <a:ext cx="2754306" cy="8817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GB" sz="1350" dirty="0"/>
              <a:t>Low-Z: strong wall erosion;   </a:t>
            </a:r>
          </a:p>
          <a:p>
            <a:pPr algn="ctr">
              <a:lnSpc>
                <a:spcPct val="95000"/>
              </a:lnSpc>
            </a:pPr>
            <a:r>
              <a:rPr lang="en-GB" sz="1350" dirty="0"/>
              <a:t>for C due to chemical erosion</a:t>
            </a:r>
          </a:p>
          <a:p>
            <a:pPr algn="ctr">
              <a:lnSpc>
                <a:spcPct val="95000"/>
              </a:lnSpc>
            </a:pPr>
            <a:r>
              <a:rPr lang="en-GB" sz="1350" dirty="0"/>
              <a:t>High-Z: low erosion; </a:t>
            </a:r>
          </a:p>
          <a:p>
            <a:pPr algn="ctr">
              <a:lnSpc>
                <a:spcPct val="95000"/>
              </a:lnSpc>
            </a:pPr>
            <a:r>
              <a:rPr lang="en-GB" sz="1350" dirty="0"/>
              <a:t>for W mainly induced by impurities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869922" y="4051993"/>
            <a:ext cx="2230251" cy="4870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GB" sz="1350" dirty="0"/>
              <a:t>Low-Z</a:t>
            </a:r>
            <a:r>
              <a:rPr lang="en-GB" sz="1350"/>
              <a:t>: limited </a:t>
            </a:r>
            <a:r>
              <a:rPr lang="en-GB" sz="1350" dirty="0"/>
              <a:t>by dilution   </a:t>
            </a:r>
          </a:p>
          <a:p>
            <a:pPr algn="ctr">
              <a:lnSpc>
                <a:spcPct val="95000"/>
              </a:lnSpc>
            </a:pPr>
            <a:r>
              <a:rPr lang="en-GB" sz="1350" dirty="0"/>
              <a:t>High-Z: limited by radiation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6589369" y="3921900"/>
            <a:ext cx="2411123" cy="6844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GB" sz="1350" dirty="0"/>
              <a:t>Main fuel retention process</a:t>
            </a:r>
          </a:p>
          <a:p>
            <a:pPr algn="ctr">
              <a:lnSpc>
                <a:spcPct val="95000"/>
              </a:lnSpc>
            </a:pPr>
            <a:r>
              <a:rPr lang="en-GB" sz="1350" dirty="0"/>
              <a:t>for C and Be: co-deposition           </a:t>
            </a:r>
          </a:p>
          <a:p>
            <a:pPr algn="ctr">
              <a:lnSpc>
                <a:spcPct val="95000"/>
              </a:lnSpc>
            </a:pPr>
            <a:r>
              <a:rPr lang="en-GB" sz="1350" dirty="0"/>
              <a:t>W: implantation only</a:t>
            </a:r>
          </a:p>
        </p:txBody>
      </p:sp>
      <p:sp>
        <p:nvSpPr>
          <p:cNvPr id="35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250888" y="627482"/>
            <a:ext cx="8425568" cy="50407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Steady-state plasmas operation for a DT plasmas in a reactor class device</a:t>
            </a:r>
          </a:p>
        </p:txBody>
      </p:sp>
    </p:spTree>
    <p:extLst>
      <p:ext uri="{BB962C8B-B14F-4D97-AF65-F5344CB8AC3E}">
        <p14:creationId xmlns:p14="http://schemas.microsoft.com/office/powerpoint/2010/main" val="141621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323410" y="219601"/>
            <a:ext cx="7228251" cy="407879"/>
          </a:xfrm>
        </p:spPr>
        <p:txBody>
          <a:bodyPr/>
          <a:lstStyle/>
          <a:p>
            <a:r>
              <a:rPr lang="en-US" dirty="0"/>
              <a:t>Challenges in the use of Tungsten Walls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C385917-C941-4F64-AE5B-0B8F3F51E50B}" type="datetime1">
              <a:rPr lang="de-DE" smtClean="0"/>
              <a:t>16.07.2024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EA19BA-913F-4CC4-9676-ECC1885047A5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25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358774" y="627481"/>
            <a:ext cx="8317796" cy="504070"/>
          </a:xfrm>
        </p:spPr>
        <p:txBody>
          <a:bodyPr/>
          <a:lstStyle/>
          <a:p>
            <a:r>
              <a:rPr lang="en-US" dirty="0"/>
              <a:t>Need to adapt scenario and ensure impurity control / wall conditions</a:t>
            </a:r>
          </a:p>
        </p:txBody>
      </p:sp>
      <p:pic>
        <p:nvPicPr>
          <p:cNvPr id="35" name="Grafik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14" y="1179888"/>
            <a:ext cx="2483244" cy="2182457"/>
          </a:xfrm>
          <a:prstGeom prst="rect">
            <a:avLst/>
          </a:prstGeom>
        </p:spPr>
      </p:pic>
      <p:pic>
        <p:nvPicPr>
          <p:cNvPr id="36" name="Grafik 35" descr="Bildschirmausschnit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701" y="1815666"/>
            <a:ext cx="2691911" cy="2175440"/>
          </a:xfrm>
          <a:prstGeom prst="rect">
            <a:avLst/>
          </a:prstGeom>
        </p:spPr>
      </p:pic>
      <p:sp>
        <p:nvSpPr>
          <p:cNvPr id="37" name="Textfeld 36"/>
          <p:cNvSpPr txBox="1"/>
          <p:nvPr/>
        </p:nvSpPr>
        <p:spPr>
          <a:xfrm>
            <a:off x="3732165" y="3464808"/>
            <a:ext cx="2411339" cy="7502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GB" sz="1500" dirty="0"/>
              <a:t>Melting of high-Z metals</a:t>
            </a:r>
          </a:p>
          <a:p>
            <a:pPr algn="ctr">
              <a:lnSpc>
                <a:spcPct val="95000"/>
              </a:lnSpc>
            </a:pPr>
            <a:r>
              <a:rPr lang="en-GB" sz="1500" dirty="0"/>
              <a:t>can occur and cause</a:t>
            </a:r>
          </a:p>
          <a:p>
            <a:pPr algn="ctr">
              <a:lnSpc>
                <a:spcPct val="95000"/>
              </a:lnSpc>
            </a:pPr>
            <a:r>
              <a:rPr lang="en-GB" sz="1500" dirty="0"/>
              <a:t>stop of plasma operation!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4192567" y="907783"/>
            <a:ext cx="2354244" cy="22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900" b="1" dirty="0"/>
              <a:t>J. W. Coenen et al., J. </a:t>
            </a:r>
            <a:r>
              <a:rPr lang="de-DE" sz="900" b="1" dirty="0" err="1"/>
              <a:t>Nucl</a:t>
            </a:r>
            <a:r>
              <a:rPr lang="de-DE" sz="900" b="1" dirty="0"/>
              <a:t>. Mater. 2013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6461935" y="1005576"/>
            <a:ext cx="2411339" cy="7502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GB" sz="1500" dirty="0"/>
              <a:t>Cooling of plasma</a:t>
            </a:r>
          </a:p>
          <a:p>
            <a:pPr algn="ctr">
              <a:lnSpc>
                <a:spcPct val="95000"/>
              </a:lnSpc>
            </a:pPr>
            <a:r>
              <a:rPr lang="en-GB" sz="1500" dirty="0"/>
              <a:t>core can occur and “switch off” the hot plasma!</a:t>
            </a:r>
          </a:p>
        </p:txBody>
      </p:sp>
      <p:sp>
        <p:nvSpPr>
          <p:cNvPr id="40" name="Textfeld 39"/>
          <p:cNvSpPr txBox="1"/>
          <p:nvPr/>
        </p:nvSpPr>
        <p:spPr>
          <a:xfrm>
            <a:off x="6994224" y="3991106"/>
            <a:ext cx="2005608" cy="22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900" b="1" dirty="0"/>
              <a:t>V. Arunasalam et al., EPS 1978</a:t>
            </a:r>
          </a:p>
        </p:txBody>
      </p:sp>
      <p:sp>
        <p:nvSpPr>
          <p:cNvPr id="41" name="Textfeld 40"/>
          <p:cNvSpPr txBox="1"/>
          <p:nvPr/>
        </p:nvSpPr>
        <p:spPr>
          <a:xfrm flipH="1">
            <a:off x="3437874" y="4317004"/>
            <a:ext cx="5616624" cy="4870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GB" sz="1350" dirty="0"/>
              <a:t>Experience to operate successful with W gained in ASDEX Upgrade, JET, WEST: review JET+AUG: R. </a:t>
            </a:r>
            <a:r>
              <a:rPr lang="en-GB" sz="1350" dirty="0" err="1"/>
              <a:t>Neu</a:t>
            </a:r>
            <a:r>
              <a:rPr lang="en-GB" sz="1350" dirty="0"/>
              <a:t> et al. IEEE Trans Plasmas 2013 </a:t>
            </a:r>
          </a:p>
        </p:txBody>
      </p:sp>
      <p:grpSp>
        <p:nvGrpSpPr>
          <p:cNvPr id="23" name="Gruppieren 13"/>
          <p:cNvGrpSpPr/>
          <p:nvPr/>
        </p:nvGrpSpPr>
        <p:grpSpPr>
          <a:xfrm>
            <a:off x="528893" y="1268760"/>
            <a:ext cx="2483621" cy="3463290"/>
            <a:chOff x="-1674587" y="2420888"/>
            <a:chExt cx="3881817" cy="5576802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340"/>
            <a:stretch>
              <a:fillRect/>
            </a:stretch>
          </p:blipFill>
          <p:spPr bwMode="auto">
            <a:xfrm>
              <a:off x="-1674587" y="2420888"/>
              <a:ext cx="3881817" cy="5576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feld 7"/>
            <p:cNvSpPr txBox="1"/>
            <p:nvPr/>
          </p:nvSpPr>
          <p:spPr>
            <a:xfrm>
              <a:off x="-982807" y="7383805"/>
              <a:ext cx="1967205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rgbClr val="FF0000"/>
                  </a:solidFill>
                  <a:latin typeface="+mn-lt"/>
                </a:rPr>
                <a:t>ASDEX Upgrade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954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39" grpId="0" animBg="1"/>
      <p:bldP spid="40" grpId="0"/>
      <p:bldP spid="4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8A9A443-914E-53A2-876D-0EA36BA237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363" y="219601"/>
            <a:ext cx="6803997" cy="407879"/>
          </a:xfrm>
        </p:spPr>
        <p:txBody>
          <a:bodyPr/>
          <a:lstStyle/>
          <a:p>
            <a:r>
              <a:rPr lang="de-DE" dirty="0"/>
              <a:t>Large </a:t>
            </a:r>
            <a:r>
              <a:rPr lang="de-DE" dirty="0" err="1"/>
              <a:t>challenge</a:t>
            </a:r>
            <a:r>
              <a:rPr lang="de-DE" dirty="0"/>
              <a:t>: </a:t>
            </a:r>
            <a:r>
              <a:rPr lang="de-DE" dirty="0" err="1"/>
              <a:t>ground</a:t>
            </a:r>
            <a:r>
              <a:rPr lang="de-DE" dirty="0"/>
              <a:t> </a:t>
            </a:r>
            <a:r>
              <a:rPr lang="de-DE" dirty="0" err="1"/>
              <a:t>state</a:t>
            </a:r>
            <a:r>
              <a:rPr lang="de-DE" dirty="0"/>
              <a:t> </a:t>
            </a:r>
            <a:r>
              <a:rPr lang="de-DE" dirty="0" err="1"/>
              <a:t>population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W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89CDA188-8B8B-402E-76A1-A2C82E78004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B4152FC-491C-4688-A36E-F2E8B816B929}" type="datetime1">
              <a:rPr lang="de-DE" smtClean="0"/>
              <a:t>16.07.2024</a:t>
            </a:fld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647515B-818A-311D-B1FD-E14FFFFAC3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EA19BA-913F-4CC4-9676-ECC1885047A5}" type="slidenum">
              <a:rPr lang="de-DE" smtClean="0"/>
              <a:pPr/>
              <a:t>23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F22F656-C54A-3A78-0B5F-1C60D8471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16" y="764933"/>
            <a:ext cx="3456480" cy="415896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49ACDFE-F6D9-404E-E59D-011BFB3C95A6}"/>
              </a:ext>
            </a:extLst>
          </p:cNvPr>
          <p:cNvSpPr txBox="1"/>
          <p:nvPr/>
        </p:nvSpPr>
        <p:spPr>
          <a:xfrm>
            <a:off x="0" y="4562120"/>
            <a:ext cx="1321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Thesis Curtis 2020</a:t>
            </a:r>
          </a:p>
          <a:p>
            <a:r>
              <a:rPr lang="de-DE" sz="1200" dirty="0"/>
              <a:t>Auburn CRM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892765CD-9483-E171-6AB5-0A3E5A4E8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0912" y="915520"/>
            <a:ext cx="4488836" cy="172824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041AF415-88EF-8326-399C-766C0E58C0EC}"/>
              </a:ext>
            </a:extLst>
          </p:cNvPr>
          <p:cNvSpPr txBox="1"/>
          <p:nvPr/>
        </p:nvSpPr>
        <p:spPr>
          <a:xfrm>
            <a:off x="3995920" y="2787780"/>
            <a:ext cx="5044904" cy="11045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15000"/>
              </a:lnSpc>
              <a:spcAft>
                <a:spcPts val="150"/>
              </a:spcAft>
              <a:buFont typeface="Wingdings" pitchFamily="2" charset="2"/>
              <a:buChar char="§"/>
              <a:tabLst>
                <a:tab pos="342900" algn="l"/>
              </a:tabLst>
            </a:pPr>
            <a:r>
              <a:rPr lang="en-US" sz="135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Role of </a:t>
            </a:r>
            <a:r>
              <a:rPr lang="en-US" sz="135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metastables</a:t>
            </a:r>
            <a:r>
              <a:rPr lang="en-US" sz="135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in the population of most prominent lines</a:t>
            </a:r>
          </a:p>
          <a:p>
            <a:pPr>
              <a:lnSpc>
                <a:spcPct val="115000"/>
              </a:lnSpc>
              <a:spcAft>
                <a:spcPts val="150"/>
              </a:spcAft>
              <a:tabLst>
                <a:tab pos="342900" algn="l"/>
              </a:tabLst>
            </a:pPr>
            <a:r>
              <a:rPr lang="en-US" sz="135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  relevant (see also A. </a:t>
            </a:r>
            <a:r>
              <a:rPr lang="en-US" sz="135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Eksaeva</a:t>
            </a:r>
            <a:r>
              <a:rPr lang="en-US" sz="135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2017)</a:t>
            </a:r>
          </a:p>
          <a:p>
            <a:pPr marL="214313" indent="-214313">
              <a:lnSpc>
                <a:spcPct val="115000"/>
              </a:lnSpc>
              <a:spcAft>
                <a:spcPts val="150"/>
              </a:spcAft>
              <a:buFont typeface="Wingdings" pitchFamily="2" charset="2"/>
              <a:buChar char="§"/>
              <a:tabLst>
                <a:tab pos="342900" algn="l"/>
              </a:tabLst>
            </a:pPr>
            <a:r>
              <a:rPr lang="en-US" sz="135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Different experiments under evaluation and cross-CRM</a:t>
            </a:r>
          </a:p>
          <a:p>
            <a:pPr>
              <a:lnSpc>
                <a:spcPct val="115000"/>
              </a:lnSpc>
              <a:spcAft>
                <a:spcPts val="150"/>
              </a:spcAft>
              <a:tabLst>
                <a:tab pos="342900" algn="l"/>
              </a:tabLst>
            </a:pPr>
            <a:r>
              <a:rPr lang="en-US" sz="135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 benchmark ongoing and revisited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EDAB588-6A0E-CE7B-2CAA-77EC6D322BD2}"/>
              </a:ext>
            </a:extLst>
          </p:cNvPr>
          <p:cNvSpPr txBox="1"/>
          <p:nvPr/>
        </p:nvSpPr>
        <p:spPr>
          <a:xfrm>
            <a:off x="4101492" y="4228373"/>
            <a:ext cx="4537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New </a:t>
            </a:r>
            <a:r>
              <a:rPr lang="de-DE" dirty="0" err="1"/>
              <a:t>experiments</a:t>
            </a:r>
            <a:r>
              <a:rPr lang="de-DE" dirty="0"/>
              <a:t> in PSI-2 with LIF to </a:t>
            </a:r>
            <a:r>
              <a:rPr lang="de-DE" dirty="0" err="1"/>
              <a:t>measure</a:t>
            </a:r>
            <a:r>
              <a:rPr lang="de-DE" dirty="0"/>
              <a:t> </a:t>
            </a:r>
          </a:p>
          <a:p>
            <a:r>
              <a:rPr lang="de-DE" dirty="0" err="1"/>
              <a:t>direct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W </a:t>
            </a:r>
            <a:r>
              <a:rPr lang="de-DE" dirty="0" err="1"/>
              <a:t>ground</a:t>
            </a:r>
            <a:r>
              <a:rPr lang="de-DE" dirty="0"/>
              <a:t> </a:t>
            </a:r>
            <a:r>
              <a:rPr lang="de-DE" dirty="0" err="1"/>
              <a:t>state</a:t>
            </a:r>
            <a:r>
              <a:rPr lang="de-DE" dirty="0"/>
              <a:t> in </a:t>
            </a:r>
            <a:r>
              <a:rPr lang="de-DE" dirty="0" err="1"/>
              <a:t>preparatio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60200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360363" y="219601"/>
            <a:ext cx="7668117" cy="407879"/>
          </a:xfrm>
        </p:spPr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get</a:t>
            </a:r>
            <a:r>
              <a:rPr lang="de-DE" dirty="0"/>
              <a:t> </a:t>
            </a:r>
            <a:r>
              <a:rPr lang="de-DE" dirty="0" err="1"/>
              <a:t>wrong</a:t>
            </a:r>
            <a:r>
              <a:rPr lang="de-DE" dirty="0"/>
              <a:t>? </a:t>
            </a:r>
            <a:r>
              <a:rPr lang="de-DE" dirty="0" err="1"/>
              <a:t>Microscopic</a:t>
            </a:r>
            <a:r>
              <a:rPr lang="de-DE" dirty="0"/>
              <a:t> W </a:t>
            </a:r>
            <a:r>
              <a:rPr lang="de-DE" dirty="0" err="1"/>
              <a:t>particle</a:t>
            </a:r>
            <a:r>
              <a:rPr lang="de-DE" dirty="0"/>
              <a:t> </a:t>
            </a:r>
            <a:r>
              <a:rPr lang="de-DE" dirty="0" err="1"/>
              <a:t>influx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n-US" noProof="0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-1066" y="627534"/>
            <a:ext cx="6967082" cy="3547305"/>
            <a:chOff x="0" y="646906"/>
            <a:chExt cx="10239374" cy="5617370"/>
          </a:xfrm>
        </p:grpSpPr>
        <p:pic>
          <p:nvPicPr>
            <p:cNvPr id="8" name="Picture 108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9457" r="1508" b="8701"/>
            <a:stretch>
              <a:fillRect/>
            </a:stretch>
          </p:blipFill>
          <p:spPr bwMode="auto">
            <a:xfrm>
              <a:off x="0" y="1839913"/>
              <a:ext cx="5113338" cy="440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feld 33823"/>
            <p:cNvSpPr txBox="1">
              <a:spLocks noChangeArrowheads="1"/>
            </p:cNvSpPr>
            <p:nvPr/>
          </p:nvSpPr>
          <p:spPr bwMode="auto">
            <a:xfrm>
              <a:off x="624350" y="1570038"/>
              <a:ext cx="891247" cy="429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4060" tIns="37030" rIns="74060" bIns="37030">
              <a:spAutoFit/>
            </a:bodyPr>
            <a:lstStyle>
              <a:lvl1pPr algn="l" defTabSz="987425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801688" indent="-307975" algn="l" defTabSz="987425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235075" indent="-247650" algn="l" defTabSz="987425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728788" indent="-247650" algn="l" defTabSz="987425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222500" indent="-247650" algn="l" defTabSz="987425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679700" indent="-247650" defTabSz="9874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3136900" indent="-247650" defTabSz="9874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594100" indent="-247650" defTabSz="9874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4051300" indent="-247650" defTabSz="9874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DE" sz="1275" b="1">
                  <a:cs typeface="Arial" charset="0"/>
                </a:rPr>
                <a:t>81578</a:t>
              </a:r>
            </a:p>
          </p:txBody>
        </p:sp>
        <p:sp>
          <p:nvSpPr>
            <p:cNvPr id="10" name="Textfeld 33824"/>
            <p:cNvSpPr txBox="1">
              <a:spLocks noChangeArrowheads="1"/>
            </p:cNvSpPr>
            <p:nvPr/>
          </p:nvSpPr>
          <p:spPr bwMode="auto">
            <a:xfrm>
              <a:off x="812800" y="1900237"/>
              <a:ext cx="705130" cy="940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4060" tIns="37030" rIns="74060" bIns="37030">
              <a:spAutoFit/>
            </a:bodyPr>
            <a:lstStyle>
              <a:lvl1pPr algn="l" defTabSz="987425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801688" indent="-307975" algn="l" defTabSz="987425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235075" indent="-247650" algn="l" defTabSz="987425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728788" indent="-247650" algn="l" defTabSz="987425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222500" indent="-247650" algn="l" defTabSz="987425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679700" indent="-247650" defTabSz="9874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3136900" indent="-247650" defTabSz="9874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594100" indent="-247650" defTabSz="9874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4051300" indent="-247650" defTabSz="9874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de-DE" sz="1125" b="1">
                  <a:solidFill>
                    <a:srgbClr val="0000FF"/>
                  </a:solidFill>
                  <a:cs typeface="Arial" charset="0"/>
                </a:rPr>
                <a:t>P</a:t>
              </a:r>
              <a:r>
                <a:rPr lang="de-DE" sz="1125" b="1" baseline="-25000">
                  <a:solidFill>
                    <a:srgbClr val="0000FF"/>
                  </a:solidFill>
                  <a:cs typeface="Arial" charset="0"/>
                </a:rPr>
                <a:t>NB</a:t>
              </a:r>
              <a:r>
                <a:rPr lang="de-DE" sz="1125" b="1" baseline="-25000">
                  <a:cs typeface="Arial" charset="0"/>
                </a:rPr>
                <a:t>I</a:t>
              </a:r>
            </a:p>
            <a:p>
              <a:r>
                <a:rPr lang="de-DE" sz="1125" b="1">
                  <a:solidFill>
                    <a:srgbClr val="FF3399"/>
                  </a:solidFill>
                  <a:cs typeface="Arial" charset="0"/>
                </a:rPr>
                <a:t>P</a:t>
              </a:r>
              <a:r>
                <a:rPr lang="de-DE" sz="1125" b="1" baseline="-25000">
                  <a:solidFill>
                    <a:srgbClr val="FF3399"/>
                  </a:solidFill>
                  <a:cs typeface="Arial" charset="0"/>
                </a:rPr>
                <a:t>ICRH</a:t>
              </a:r>
            </a:p>
            <a:p>
              <a:r>
                <a:rPr lang="de-DE" sz="1125" b="1">
                  <a:solidFill>
                    <a:srgbClr val="FF0000"/>
                  </a:solidFill>
                  <a:cs typeface="Arial" charset="0"/>
                </a:rPr>
                <a:t>P</a:t>
              </a:r>
              <a:r>
                <a:rPr lang="de-DE" sz="1125" b="1" baseline="-25000">
                  <a:solidFill>
                    <a:srgbClr val="FF0000"/>
                  </a:solidFill>
                  <a:cs typeface="Arial" charset="0"/>
                </a:rPr>
                <a:t>rad</a:t>
              </a:r>
            </a:p>
          </p:txBody>
        </p:sp>
        <p:sp>
          <p:nvSpPr>
            <p:cNvPr id="11" name="Textfeld 1092"/>
            <p:cNvSpPr txBox="1">
              <a:spLocks noChangeArrowheads="1"/>
            </p:cNvSpPr>
            <p:nvPr/>
          </p:nvSpPr>
          <p:spPr bwMode="auto">
            <a:xfrm>
              <a:off x="769938" y="2797175"/>
              <a:ext cx="1251699" cy="666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4060" tIns="37030" rIns="74060" bIns="37030">
              <a:spAutoFit/>
            </a:bodyPr>
            <a:lstStyle>
              <a:lvl1pPr algn="l" defTabSz="987425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801688" indent="-307975" algn="l" defTabSz="987425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235075" indent="-247650" algn="l" defTabSz="987425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728788" indent="-247650" algn="l" defTabSz="987425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222500" indent="-247650" algn="l" defTabSz="987425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679700" indent="-247650" defTabSz="9874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3136900" indent="-247650" defTabSz="9874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594100" indent="-247650" defTabSz="9874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4051300" indent="-247650" defTabSz="9874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de-DE" sz="1125" b="1">
                  <a:solidFill>
                    <a:srgbClr val="FF0000"/>
                  </a:solidFill>
                  <a:cs typeface="Arial" charset="0"/>
                </a:rPr>
                <a:t>n_e</a:t>
              </a:r>
              <a:r>
                <a:rPr lang="de-DE" sz="1125" b="1" baseline="30000">
                  <a:solidFill>
                    <a:srgbClr val="FF0000"/>
                  </a:solidFill>
                  <a:cs typeface="Arial" charset="0"/>
                </a:rPr>
                <a:t>line</a:t>
              </a:r>
              <a:r>
                <a:rPr lang="de-DE" sz="1125" b="1" baseline="-25000">
                  <a:solidFill>
                    <a:srgbClr val="FF0000"/>
                  </a:solidFill>
                  <a:cs typeface="Arial" charset="0"/>
                </a:rPr>
                <a:t>centre</a:t>
              </a:r>
            </a:p>
            <a:p>
              <a:r>
                <a:rPr lang="de-DE" sz="1125" b="1">
                  <a:solidFill>
                    <a:srgbClr val="0000FF"/>
                  </a:solidFill>
                  <a:cs typeface="Arial" charset="0"/>
                </a:rPr>
                <a:t>n_e</a:t>
              </a:r>
              <a:r>
                <a:rPr lang="de-DE" sz="1125" b="1" baseline="30000">
                  <a:solidFill>
                    <a:srgbClr val="0000FF"/>
                  </a:solidFill>
                  <a:cs typeface="Arial" charset="0"/>
                </a:rPr>
                <a:t>line</a:t>
              </a:r>
              <a:r>
                <a:rPr lang="de-DE" sz="1125" b="1" baseline="-25000">
                  <a:solidFill>
                    <a:srgbClr val="0000FF"/>
                  </a:solidFill>
                  <a:cs typeface="Arial" charset="0"/>
                </a:rPr>
                <a:t>edge</a:t>
              </a:r>
            </a:p>
          </p:txBody>
        </p:sp>
        <p:sp>
          <p:nvSpPr>
            <p:cNvPr id="12" name="Textfeld 1093"/>
            <p:cNvSpPr txBox="1">
              <a:spLocks noChangeArrowheads="1"/>
            </p:cNvSpPr>
            <p:nvPr/>
          </p:nvSpPr>
          <p:spPr bwMode="auto">
            <a:xfrm>
              <a:off x="838201" y="3605211"/>
              <a:ext cx="629741" cy="392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4060" tIns="37030" rIns="74060" bIns="37030">
              <a:spAutoFit/>
            </a:bodyPr>
            <a:lstStyle>
              <a:lvl1pPr algn="l" defTabSz="987425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801688" indent="-307975" algn="l" defTabSz="987425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235075" indent="-247650" algn="l" defTabSz="987425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728788" indent="-247650" algn="l" defTabSz="987425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222500" indent="-247650" algn="l" defTabSz="987425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679700" indent="-247650" defTabSz="9874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3136900" indent="-247650" defTabSz="9874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594100" indent="-247650" defTabSz="9874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4051300" indent="-247650" defTabSz="9874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de-DE" sz="1125" b="1">
                  <a:solidFill>
                    <a:srgbClr val="FF0000"/>
                  </a:solidFill>
                  <a:cs typeface="Arial" charset="0"/>
                </a:rPr>
                <a:t>T</a:t>
              </a:r>
              <a:r>
                <a:rPr lang="de-DE" sz="1125" b="1" baseline="-25000">
                  <a:solidFill>
                    <a:srgbClr val="FF0000"/>
                  </a:solidFill>
                  <a:cs typeface="Arial" charset="0"/>
                </a:rPr>
                <a:t>max</a:t>
              </a:r>
            </a:p>
          </p:txBody>
        </p:sp>
        <p:sp>
          <p:nvSpPr>
            <p:cNvPr id="13" name="Textfeld 1094"/>
            <p:cNvSpPr txBox="1">
              <a:spLocks noChangeArrowheads="1"/>
            </p:cNvSpPr>
            <p:nvPr/>
          </p:nvSpPr>
          <p:spPr bwMode="auto">
            <a:xfrm>
              <a:off x="795337" y="4411663"/>
              <a:ext cx="1861878" cy="666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4060" tIns="37030" rIns="74060" bIns="37030">
              <a:spAutoFit/>
            </a:bodyPr>
            <a:lstStyle>
              <a:lvl1pPr algn="l" defTabSz="987425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801688" indent="-307975" algn="l" defTabSz="987425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235075" indent="-247650" algn="l" defTabSz="987425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728788" indent="-247650" algn="l" defTabSz="987425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222500" indent="-247650" algn="l" defTabSz="987425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679700" indent="-247650" defTabSz="9874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3136900" indent="-247650" defTabSz="9874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594100" indent="-247650" defTabSz="9874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4051300" indent="-247650" defTabSz="9874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de-DE" sz="1125" b="1">
                  <a:solidFill>
                    <a:srgbClr val="0000FF"/>
                  </a:solidFill>
                  <a:cs typeface="Arial" charset="0"/>
                </a:rPr>
                <a:t>Be II in. divertor</a:t>
              </a:r>
              <a:r>
                <a:rPr lang="de-DE" sz="1125" b="1" baseline="-25000">
                  <a:cs typeface="Arial" charset="0"/>
                </a:rPr>
                <a:t>I</a:t>
              </a:r>
              <a:endParaRPr lang="de-DE" sz="1125" b="1" baseline="-25000">
                <a:solidFill>
                  <a:srgbClr val="FF3399"/>
                </a:solidFill>
                <a:cs typeface="Arial" charset="0"/>
              </a:endParaRPr>
            </a:p>
            <a:p>
              <a:r>
                <a:rPr lang="de-DE" sz="1125" b="1">
                  <a:solidFill>
                    <a:srgbClr val="FF0000"/>
                  </a:solidFill>
                  <a:cs typeface="Arial" charset="0"/>
                </a:rPr>
                <a:t>Be II out. div.</a:t>
              </a:r>
              <a:endParaRPr lang="de-DE" sz="1125" b="1" baseline="-25000">
                <a:solidFill>
                  <a:srgbClr val="FF0000"/>
                </a:solidFill>
                <a:cs typeface="Arial" charset="0"/>
              </a:endParaRPr>
            </a:p>
          </p:txBody>
        </p:sp>
        <p:sp>
          <p:nvSpPr>
            <p:cNvPr id="14" name="Textfeld 1095"/>
            <p:cNvSpPr txBox="1">
              <a:spLocks noChangeArrowheads="1"/>
            </p:cNvSpPr>
            <p:nvPr/>
          </p:nvSpPr>
          <p:spPr bwMode="auto">
            <a:xfrm>
              <a:off x="4251324" y="5307012"/>
              <a:ext cx="797011" cy="666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4060" tIns="37030" rIns="74060" bIns="37030">
              <a:spAutoFit/>
            </a:bodyPr>
            <a:lstStyle>
              <a:lvl1pPr algn="l" defTabSz="987425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801688" indent="-307975" algn="l" defTabSz="987425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235075" indent="-247650" algn="l" defTabSz="987425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728788" indent="-247650" algn="l" defTabSz="987425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222500" indent="-247650" algn="l" defTabSz="987425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679700" indent="-247650" defTabSz="9874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3136900" indent="-247650" defTabSz="9874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594100" indent="-247650" defTabSz="9874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4051300" indent="-247650" defTabSz="9874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de-DE" sz="1125" b="1">
                  <a:solidFill>
                    <a:srgbClr val="0000FF"/>
                  </a:solidFill>
                  <a:cs typeface="Arial" charset="0"/>
                </a:rPr>
                <a:t>H98y</a:t>
              </a:r>
              <a:endParaRPr lang="de-DE" sz="1125" b="1" baseline="-25000">
                <a:solidFill>
                  <a:srgbClr val="FF3399"/>
                </a:solidFill>
                <a:cs typeface="Arial" charset="0"/>
              </a:endParaRPr>
            </a:p>
            <a:p>
              <a:r>
                <a:rPr lang="de-DE" sz="1125" b="1">
                  <a:solidFill>
                    <a:srgbClr val="FF0000"/>
                  </a:solidFill>
                  <a:cs typeface="Arial" charset="0"/>
                </a:rPr>
                <a:t>FGDL</a:t>
              </a:r>
              <a:endParaRPr lang="de-DE" sz="1125" b="1" baseline="-25000">
                <a:solidFill>
                  <a:srgbClr val="FF0000"/>
                </a:solidFill>
                <a:cs typeface="Arial" charset="0"/>
              </a:endParaRPr>
            </a:p>
          </p:txBody>
        </p:sp>
        <p:sp>
          <p:nvSpPr>
            <p:cNvPr id="15" name="Textfeld 33825"/>
            <p:cNvSpPr txBox="1">
              <a:spLocks noChangeArrowheads="1"/>
            </p:cNvSpPr>
            <p:nvPr/>
          </p:nvSpPr>
          <p:spPr bwMode="auto">
            <a:xfrm>
              <a:off x="407987" y="646906"/>
              <a:ext cx="4705349" cy="849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060" tIns="37030" rIns="74060" bIns="37030">
              <a:spAutoFit/>
            </a:bodyPr>
            <a:lstStyle>
              <a:lvl1pPr algn="l" defTabSz="987425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801688" indent="-307975" algn="l" defTabSz="987425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235075" indent="-247650" algn="l" defTabSz="987425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728788" indent="-247650" algn="l" defTabSz="987425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222500" indent="-247650" algn="l" defTabSz="987425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679700" indent="-247650" defTabSz="9874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3136900" indent="-247650" defTabSz="9874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594100" indent="-247650" defTabSz="9874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4051300" indent="-247650" defTabSz="9874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GB" sz="1500" dirty="0">
                  <a:cs typeface="Arial" charset="0"/>
                </a:rPr>
                <a:t>W accumulation occurs when ELM frequency / gas is too low</a:t>
              </a:r>
            </a:p>
          </p:txBody>
        </p:sp>
        <p:sp>
          <p:nvSpPr>
            <p:cNvPr id="16" name="AutoShape 14"/>
            <p:cNvSpPr>
              <a:spLocks noChangeArrowheads="1"/>
            </p:cNvSpPr>
            <p:nvPr/>
          </p:nvSpPr>
          <p:spPr bwMode="auto">
            <a:xfrm>
              <a:off x="2557463" y="1452563"/>
              <a:ext cx="457200" cy="685800"/>
            </a:xfrm>
            <a:prstGeom prst="downArrow">
              <a:avLst>
                <a:gd name="adj1" fmla="val 50000"/>
                <a:gd name="adj2" fmla="val 37500"/>
              </a:avLst>
            </a:prstGeom>
            <a:solidFill>
              <a:srgbClr val="003366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350"/>
            </a:p>
          </p:txBody>
        </p:sp>
        <p:grpSp>
          <p:nvGrpSpPr>
            <p:cNvPr id="17" name="Group 18"/>
            <p:cNvGrpSpPr>
              <a:grpSpLocks/>
            </p:cNvGrpSpPr>
            <p:nvPr/>
          </p:nvGrpSpPr>
          <p:grpSpPr bwMode="auto">
            <a:xfrm>
              <a:off x="5222875" y="649288"/>
              <a:ext cx="5016499" cy="5614988"/>
              <a:chOff x="3290" y="409"/>
              <a:chExt cx="3160" cy="3537"/>
            </a:xfrm>
          </p:grpSpPr>
          <p:pic>
            <p:nvPicPr>
              <p:cNvPr id="18" name="Picture 2" descr="D:\81765.eps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17" t="17932" r="9715" b="22717"/>
              <a:stretch>
                <a:fillRect/>
              </a:stretch>
            </p:blipFill>
            <p:spPr bwMode="auto">
              <a:xfrm rot="-5400000">
                <a:off x="3452" y="1049"/>
                <a:ext cx="2783" cy="30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Textfeld 1090"/>
              <p:cNvSpPr txBox="1">
                <a:spLocks noChangeArrowheads="1"/>
              </p:cNvSpPr>
              <p:nvPr/>
            </p:nvSpPr>
            <p:spPr bwMode="auto">
              <a:xfrm>
                <a:off x="3290" y="967"/>
                <a:ext cx="561" cy="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74060" tIns="37030" rIns="74060" bIns="37030">
                <a:spAutoFit/>
              </a:bodyPr>
              <a:lstStyle>
                <a:lvl1pPr algn="l" defTabSz="987425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801688" indent="-307975" algn="l" defTabSz="987425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235075" indent="-247650" algn="l" defTabSz="987425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728788" indent="-247650" algn="l" defTabSz="987425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222500" indent="-247650" algn="l" defTabSz="987425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679700" indent="-247650" defTabSz="98742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3136900" indent="-247650" defTabSz="98742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594100" indent="-247650" defTabSz="98742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4051300" indent="-247650" defTabSz="98742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de-DE" sz="1275" b="1">
                    <a:cs typeface="Arial" charset="0"/>
                  </a:rPr>
                  <a:t>81765</a:t>
                </a:r>
              </a:p>
            </p:txBody>
          </p:sp>
          <p:sp>
            <p:nvSpPr>
              <p:cNvPr id="20" name="Line 13"/>
              <p:cNvSpPr>
                <a:spLocks noChangeShapeType="1"/>
              </p:cNvSpPr>
              <p:nvPr/>
            </p:nvSpPr>
            <p:spPr bwMode="auto">
              <a:xfrm>
                <a:off x="3367" y="3370"/>
                <a:ext cx="2804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350"/>
              </a:p>
            </p:txBody>
          </p:sp>
          <p:sp>
            <p:nvSpPr>
              <p:cNvPr id="21" name="Textfeld 33825"/>
              <p:cNvSpPr txBox="1">
                <a:spLocks noChangeArrowheads="1"/>
              </p:cNvSpPr>
              <p:nvPr/>
            </p:nvSpPr>
            <p:spPr bwMode="auto">
              <a:xfrm>
                <a:off x="3330" y="409"/>
                <a:ext cx="3120" cy="3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74060" tIns="37030" rIns="74060" bIns="37030">
                <a:spAutoFit/>
              </a:bodyPr>
              <a:lstStyle>
                <a:lvl1pPr algn="l" defTabSz="987425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801688" indent="-307975" algn="l" defTabSz="987425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235075" indent="-247650" algn="l" defTabSz="987425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728788" indent="-247650" algn="l" defTabSz="987425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222500" indent="-247650" algn="l" defTabSz="987425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679700" indent="-247650" defTabSz="98742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3136900" indent="-247650" defTabSz="98742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594100" indent="-247650" defTabSz="98742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4051300" indent="-247650" defTabSz="98742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GB" sz="1500" dirty="0">
                    <a:cs typeface="Arial" charset="0"/>
                  </a:rPr>
                  <a:t>Single W particles are also a problem</a:t>
                </a:r>
              </a:p>
            </p:txBody>
          </p:sp>
          <p:sp>
            <p:nvSpPr>
              <p:cNvPr id="22" name="AutoShape 16"/>
              <p:cNvSpPr>
                <a:spLocks noChangeArrowheads="1"/>
              </p:cNvSpPr>
              <p:nvPr/>
            </p:nvSpPr>
            <p:spPr bwMode="auto">
              <a:xfrm>
                <a:off x="4305" y="749"/>
                <a:ext cx="96" cy="432"/>
              </a:xfrm>
              <a:prstGeom prst="downArrow">
                <a:avLst>
                  <a:gd name="adj1" fmla="val 50000"/>
                  <a:gd name="adj2" fmla="val 112500"/>
                </a:avLst>
              </a:prstGeom>
              <a:solidFill>
                <a:srgbClr val="003366"/>
              </a:solidFill>
              <a:ln w="9525" algn="ctr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350"/>
              </a:p>
            </p:txBody>
          </p:sp>
          <p:sp>
            <p:nvSpPr>
              <p:cNvPr id="23" name="AutoShape 17"/>
              <p:cNvSpPr>
                <a:spLocks noChangeArrowheads="1"/>
              </p:cNvSpPr>
              <p:nvPr/>
            </p:nvSpPr>
            <p:spPr bwMode="auto">
              <a:xfrm>
                <a:off x="4891" y="759"/>
                <a:ext cx="96" cy="432"/>
              </a:xfrm>
              <a:prstGeom prst="downArrow">
                <a:avLst>
                  <a:gd name="adj1" fmla="val 50000"/>
                  <a:gd name="adj2" fmla="val 112500"/>
                </a:avLst>
              </a:prstGeom>
              <a:solidFill>
                <a:srgbClr val="003366"/>
              </a:solidFill>
              <a:ln w="9525" algn="ctr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350"/>
              </a:p>
            </p:txBody>
          </p:sp>
        </p:grpSp>
      </p:grpSp>
      <p:sp>
        <p:nvSpPr>
          <p:cNvPr id="24" name="Textfeld 23"/>
          <p:cNvSpPr txBox="1"/>
          <p:nvPr/>
        </p:nvSpPr>
        <p:spPr>
          <a:xfrm>
            <a:off x="5345290" y="2517744"/>
            <a:ext cx="2089028" cy="245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050" dirty="0" err="1"/>
              <a:t>hollow</a:t>
            </a:r>
            <a:r>
              <a:rPr lang="de-DE" sz="1050" dirty="0"/>
              <a:t> </a:t>
            </a:r>
            <a:r>
              <a:rPr lang="de-DE" sz="1050" dirty="0" err="1"/>
              <a:t>T</a:t>
            </a:r>
            <a:r>
              <a:rPr lang="de-DE" sz="1050" baseline="-25000" dirty="0" err="1"/>
              <a:t>e</a:t>
            </a:r>
            <a:r>
              <a:rPr lang="de-DE" sz="1050" dirty="0"/>
              <a:t> </a:t>
            </a:r>
            <a:r>
              <a:rPr lang="de-DE" sz="1050" dirty="0" err="1"/>
              <a:t>profile</a:t>
            </a:r>
            <a:endParaRPr lang="de-DE" sz="1050" dirty="0"/>
          </a:p>
        </p:txBody>
      </p:sp>
      <p:sp>
        <p:nvSpPr>
          <p:cNvPr id="25" name="Rechteck 24"/>
          <p:cNvSpPr/>
          <p:nvPr/>
        </p:nvSpPr>
        <p:spPr>
          <a:xfrm>
            <a:off x="5333881" y="2495671"/>
            <a:ext cx="894350" cy="509264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dirty="0" err="1"/>
          </a:p>
        </p:txBody>
      </p:sp>
      <p:sp>
        <p:nvSpPr>
          <p:cNvPr id="26" name="Textfeld 33825"/>
          <p:cNvSpPr txBox="1">
            <a:spLocks noChangeArrowheads="1"/>
          </p:cNvSpPr>
          <p:nvPr/>
        </p:nvSpPr>
        <p:spPr bwMode="auto">
          <a:xfrm>
            <a:off x="6894258" y="2281258"/>
            <a:ext cx="2165170" cy="9925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8572" tIns="34286" rIns="68572" bIns="34286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57175" indent="-257175">
              <a:buFont typeface="Wingdings" pitchFamily="2" charset="2"/>
              <a:buChar char="§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ELM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frequence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too low </a:t>
            </a:r>
          </a:p>
          <a:p>
            <a:pPr marL="257175" indent="-257175">
              <a:buFont typeface="Wingdings" pitchFamily="2" charset="2"/>
              <a:buChar char="§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W peaking </a:t>
            </a:r>
          </a:p>
          <a:p>
            <a:pPr marL="257175" indent="-257175">
              <a:buFont typeface="Wingdings" pitchFamily="2" charset="2"/>
              <a:buChar char="§"/>
            </a:pP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Sawteeth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die out</a:t>
            </a:r>
          </a:p>
          <a:p>
            <a:pPr marL="257175" indent="-257175">
              <a:buFont typeface="Wingdings" pitchFamily="2" charset="2"/>
              <a:buChar char="§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W accumulation</a:t>
            </a:r>
          </a:p>
          <a:p>
            <a:pPr marL="257175" indent="-257175">
              <a:buFont typeface="Wingdings" pitchFamily="2" charset="2"/>
              <a:buChar char="§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Temperature collapse</a:t>
            </a:r>
          </a:p>
        </p:txBody>
      </p:sp>
      <p:sp>
        <p:nvSpPr>
          <p:cNvPr id="55" name="Textfeld 54"/>
          <p:cNvSpPr txBox="1"/>
          <p:nvPr/>
        </p:nvSpPr>
        <p:spPr>
          <a:xfrm>
            <a:off x="6104220" y="4025016"/>
            <a:ext cx="3780420" cy="201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750" b="1" dirty="0"/>
              <a:t>G. F. Matthews et al.</a:t>
            </a:r>
          </a:p>
        </p:txBody>
      </p:sp>
      <p:sp>
        <p:nvSpPr>
          <p:cNvPr id="56" name="Textfeld 55"/>
          <p:cNvSpPr txBox="1"/>
          <p:nvPr/>
        </p:nvSpPr>
        <p:spPr>
          <a:xfrm>
            <a:off x="1942912" y="2485812"/>
            <a:ext cx="2089028" cy="245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050" dirty="0" err="1"/>
              <a:t>hollow</a:t>
            </a:r>
            <a:r>
              <a:rPr lang="de-DE" sz="1050" dirty="0"/>
              <a:t> </a:t>
            </a:r>
            <a:r>
              <a:rPr lang="de-DE" sz="1050" dirty="0" err="1"/>
              <a:t>T</a:t>
            </a:r>
            <a:r>
              <a:rPr lang="de-DE" sz="1050" baseline="-25000" dirty="0" err="1"/>
              <a:t>e</a:t>
            </a:r>
            <a:r>
              <a:rPr lang="de-DE" sz="1050" dirty="0"/>
              <a:t> </a:t>
            </a:r>
            <a:r>
              <a:rPr lang="de-DE" sz="1050" dirty="0" err="1"/>
              <a:t>profile</a:t>
            </a:r>
            <a:endParaRPr lang="de-DE" sz="1050" dirty="0"/>
          </a:p>
        </p:txBody>
      </p:sp>
      <p:sp>
        <p:nvSpPr>
          <p:cNvPr id="57" name="Rechteck 56"/>
          <p:cNvSpPr/>
          <p:nvPr/>
        </p:nvSpPr>
        <p:spPr>
          <a:xfrm>
            <a:off x="1931503" y="2463739"/>
            <a:ext cx="894350" cy="509264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dirty="0" err="1"/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1C870964-5C82-4114-9B6D-67D7EDBF69EB}"/>
              </a:ext>
            </a:extLst>
          </p:cNvPr>
          <p:cNvSpPr txBox="1"/>
          <p:nvPr/>
        </p:nvSpPr>
        <p:spPr>
          <a:xfrm>
            <a:off x="143508" y="4828173"/>
            <a:ext cx="2513830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50" b="1" dirty="0"/>
              <a:t>B. </a:t>
            </a:r>
            <a:r>
              <a:rPr lang="de-DE" sz="750" b="1" dirty="0" err="1"/>
              <a:t>Sieglin</a:t>
            </a:r>
            <a:r>
              <a:rPr lang="de-DE" sz="750" b="1" dirty="0"/>
              <a:t> et al., FED 2020 / L. Baylor et al., </a:t>
            </a:r>
            <a:r>
              <a:rPr lang="de-DE" sz="750" b="1" dirty="0" err="1"/>
              <a:t>Nucl</a:t>
            </a:r>
            <a:r>
              <a:rPr lang="de-DE" sz="750" b="1" dirty="0"/>
              <a:t>. Fus. 2019 </a:t>
            </a:r>
          </a:p>
        </p:txBody>
      </p:sp>
      <p:sp>
        <p:nvSpPr>
          <p:cNvPr id="51" name="Content Placeholder 2"/>
          <p:cNvSpPr txBox="1">
            <a:spLocks/>
          </p:cNvSpPr>
          <p:nvPr/>
        </p:nvSpPr>
        <p:spPr>
          <a:xfrm>
            <a:off x="143508" y="4225074"/>
            <a:ext cx="7740952" cy="50691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4"/>
              </a:spcBef>
              <a:buFont typeface="Wingdings" panose="05000000000000000000" pitchFamily="2" charset="2"/>
              <a:buChar char="§"/>
            </a:pPr>
            <a:r>
              <a:rPr lang="en-US" altLang="en-US" sz="1350" dirty="0">
                <a:latin typeface="Arial" charset="0"/>
                <a:cs typeface="Arial" charset="0"/>
              </a:rPr>
              <a:t>Plasma performance lost, but discharge survives often (L-mode transport)</a:t>
            </a:r>
          </a:p>
          <a:p>
            <a:pPr>
              <a:spcBef>
                <a:spcPts val="124"/>
              </a:spcBef>
              <a:buFont typeface="Wingdings" panose="05000000000000000000" pitchFamily="2" charset="2"/>
              <a:buChar char="§"/>
            </a:pPr>
            <a:r>
              <a:rPr lang="en-US" altLang="en-US" sz="1350" dirty="0">
                <a:latin typeface="Arial" charset="0"/>
                <a:cs typeface="Arial" charset="0"/>
              </a:rPr>
              <a:t>If W event too large =&gt; disruption =&gt; disruption avoidance or mitigation system mandatory</a:t>
            </a:r>
          </a:p>
        </p:txBody>
      </p:sp>
    </p:spTree>
    <p:extLst>
      <p:ext uri="{BB962C8B-B14F-4D97-AF65-F5344CB8AC3E}">
        <p14:creationId xmlns:p14="http://schemas.microsoft.com/office/powerpoint/2010/main" val="10364029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0DE356E-65E8-4121-892C-A2ED3EC521B9}" type="datetime1">
              <a:rPr lang="de-DE" smtClean="0"/>
              <a:t>16.07.2024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EA19BA-913F-4CC4-9676-ECC1885047A5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21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360363" y="219601"/>
            <a:ext cx="6731987" cy="407879"/>
          </a:xfrm>
        </p:spPr>
        <p:txBody>
          <a:bodyPr/>
          <a:lstStyle/>
          <a:p>
            <a:r>
              <a:rPr lang="de-DE" dirty="0" err="1"/>
              <a:t>From</a:t>
            </a:r>
            <a:r>
              <a:rPr lang="de-DE" dirty="0"/>
              <a:t> JET </a:t>
            </a:r>
            <a:r>
              <a:rPr lang="de-DE" dirty="0" err="1"/>
              <a:t>to</a:t>
            </a:r>
            <a:r>
              <a:rPr lang="de-DE" dirty="0"/>
              <a:t> ITER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ERO2.0 </a:t>
            </a:r>
            <a:r>
              <a:rPr lang="de-DE" dirty="0" err="1"/>
              <a:t>code</a:t>
            </a:r>
            <a:endParaRPr lang="de-DE" dirty="0"/>
          </a:p>
        </p:txBody>
      </p:sp>
      <p:pic>
        <p:nvPicPr>
          <p:cNvPr id="27" name="Grafik 26"/>
          <p:cNvPicPr/>
          <p:nvPr/>
        </p:nvPicPr>
        <p:blipFill>
          <a:blip r:embed="rId3"/>
          <a:stretch/>
        </p:blipFill>
        <p:spPr>
          <a:xfrm>
            <a:off x="767160" y="555120"/>
            <a:ext cx="2085840" cy="3597840"/>
          </a:xfrm>
          <a:prstGeom prst="rect">
            <a:avLst/>
          </a:prstGeom>
          <a:ln>
            <a:noFill/>
          </a:ln>
        </p:spPr>
      </p:pic>
      <p:pic>
        <p:nvPicPr>
          <p:cNvPr id="28" name="Grafik 27"/>
          <p:cNvPicPr/>
          <p:nvPr/>
        </p:nvPicPr>
        <p:blipFill>
          <a:blip r:embed="rId4"/>
          <a:stretch/>
        </p:blipFill>
        <p:spPr>
          <a:xfrm>
            <a:off x="5077800" y="4222440"/>
            <a:ext cx="2620800" cy="540000"/>
          </a:xfrm>
          <a:prstGeom prst="rect">
            <a:avLst/>
          </a:prstGeom>
          <a:ln>
            <a:noFill/>
          </a:ln>
        </p:spPr>
      </p:pic>
      <p:pic>
        <p:nvPicPr>
          <p:cNvPr id="29" name="Grafik 28"/>
          <p:cNvPicPr/>
          <p:nvPr/>
        </p:nvPicPr>
        <p:blipFill>
          <a:blip r:embed="rId5"/>
          <a:stretch/>
        </p:blipFill>
        <p:spPr>
          <a:xfrm>
            <a:off x="5630040" y="595440"/>
            <a:ext cx="1881000" cy="3627000"/>
          </a:xfrm>
          <a:prstGeom prst="rect">
            <a:avLst/>
          </a:prstGeom>
          <a:ln>
            <a:noFill/>
          </a:ln>
        </p:spPr>
      </p:pic>
      <p:sp>
        <p:nvSpPr>
          <p:cNvPr id="30" name="TextShape 2"/>
          <p:cNvSpPr txBox="1"/>
          <p:nvPr/>
        </p:nvSpPr>
        <p:spPr>
          <a:xfrm>
            <a:off x="2675160" y="546120"/>
            <a:ext cx="67248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800" b="1" u="sng" strike="noStrike" spc="-1">
                <a:uFillTx/>
                <a:latin typeface="Arial"/>
              </a:rPr>
              <a:t>JET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1" name="Line 3"/>
          <p:cNvSpPr/>
          <p:nvPr/>
        </p:nvSpPr>
        <p:spPr>
          <a:xfrm flipV="1">
            <a:off x="381960" y="810360"/>
            <a:ext cx="0" cy="3179880"/>
          </a:xfrm>
          <a:prstGeom prst="line">
            <a:avLst/>
          </a:prstGeom>
          <a:ln w="12600">
            <a:solidFill>
              <a:srgbClr val="3465A4"/>
            </a:solidFill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32" name="TextShape 4"/>
          <p:cNvSpPr txBox="1"/>
          <p:nvPr/>
        </p:nvSpPr>
        <p:spPr>
          <a:xfrm>
            <a:off x="111960" y="2072880"/>
            <a:ext cx="574200" cy="34632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0" tIns="45000" rIns="90000" bIns="45000"/>
          <a:lstStyle/>
          <a:p>
            <a:r>
              <a:rPr lang="en-US" sz="1800" b="0" strike="noStrike" spc="-1">
                <a:latin typeface="Arial"/>
              </a:rPr>
              <a:t>4 m</a:t>
            </a:r>
          </a:p>
        </p:txBody>
      </p:sp>
      <p:sp>
        <p:nvSpPr>
          <p:cNvPr id="33" name="Line 5"/>
          <p:cNvSpPr/>
          <p:nvPr/>
        </p:nvSpPr>
        <p:spPr>
          <a:xfrm flipV="1">
            <a:off x="5206320" y="810720"/>
            <a:ext cx="0" cy="3179880"/>
          </a:xfrm>
          <a:prstGeom prst="line">
            <a:avLst/>
          </a:prstGeom>
          <a:ln w="12600">
            <a:solidFill>
              <a:srgbClr val="3465A4"/>
            </a:solidFill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34" name="TextShape 6"/>
          <p:cNvSpPr txBox="1"/>
          <p:nvPr/>
        </p:nvSpPr>
        <p:spPr>
          <a:xfrm>
            <a:off x="4936320" y="2073240"/>
            <a:ext cx="574200" cy="34632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0" tIns="45000" rIns="90000" bIns="45000"/>
          <a:lstStyle/>
          <a:p>
            <a:r>
              <a:rPr lang="en-US" sz="1800" b="0" strike="noStrike" spc="-1">
                <a:latin typeface="Arial"/>
              </a:rPr>
              <a:t>8 m</a:t>
            </a:r>
          </a:p>
        </p:txBody>
      </p:sp>
      <p:sp>
        <p:nvSpPr>
          <p:cNvPr id="35" name="CustomShape 7"/>
          <p:cNvSpPr/>
          <p:nvPr/>
        </p:nvSpPr>
        <p:spPr>
          <a:xfrm>
            <a:off x="2971440" y="1874160"/>
            <a:ext cx="1452960" cy="840240"/>
          </a:xfrm>
          <a:prstGeom prst="rect">
            <a:avLst/>
          </a:prstGeom>
          <a:noFill/>
          <a:ln w="19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720" tIns="54720" rIns="99720" bIns="54720"/>
          <a:lstStyle/>
          <a:p>
            <a:pPr>
              <a:lnSpc>
                <a:spcPct val="100000"/>
              </a:lnSpc>
              <a:spcAft>
                <a:spcPts val="283"/>
              </a:spcAft>
            </a:pPr>
            <a:r>
              <a:rPr lang="en-US" sz="1400" b="1" strike="noStrike" spc="-1">
                <a:solidFill>
                  <a:srgbClr val="000000"/>
                </a:solidFill>
                <a:latin typeface="Arial"/>
                <a:ea typeface="DejaVu Sans"/>
              </a:rPr>
              <a:t>Be deposition on inner divertor apron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36" name="Line 9"/>
          <p:cNvSpPr/>
          <p:nvPr/>
        </p:nvSpPr>
        <p:spPr>
          <a:xfrm flipV="1">
            <a:off x="4592880" y="450720"/>
            <a:ext cx="0" cy="4329360"/>
          </a:xfrm>
          <a:prstGeom prst="line">
            <a:avLst/>
          </a:prstGeom>
          <a:ln w="18360">
            <a:solidFill>
              <a:srgbClr val="000000"/>
            </a:solidFill>
            <a:custDash>
              <a:ds d="300000" sp="3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37" name="CustomShape 10"/>
          <p:cNvSpPr/>
          <p:nvPr/>
        </p:nvSpPr>
        <p:spPr>
          <a:xfrm>
            <a:off x="2717280" y="2846160"/>
            <a:ext cx="1694880" cy="1285920"/>
          </a:xfrm>
          <a:prstGeom prst="rect">
            <a:avLst/>
          </a:prstGeom>
          <a:noFill/>
          <a:ln w="19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720" tIns="54720" rIns="99720" bIns="54720"/>
          <a:lstStyle/>
          <a:p>
            <a:pPr>
              <a:lnSpc>
                <a:spcPct val="100000"/>
              </a:lnSpc>
              <a:spcAft>
                <a:spcPts val="283"/>
              </a:spcAft>
            </a:pPr>
            <a:r>
              <a:rPr lang="en-US" sz="1400" b="1" u="sng" strike="noStrike" spc="-1">
                <a:solidFill>
                  <a:srgbClr val="000000"/>
                </a:solidFill>
                <a:uFillTx/>
                <a:latin typeface="Arial"/>
                <a:ea typeface="DejaVu Sans"/>
              </a:rPr>
              <a:t>Be deposition:</a:t>
            </a:r>
            <a:r>
              <a:rPr lang="en-US" sz="1400" b="1" strike="noStrike" spc="-1">
                <a:solidFill>
                  <a:srgbClr val="000000"/>
                </a:solidFill>
                <a:latin typeface="Arial"/>
                <a:ea typeface="DejaVu Sans"/>
              </a:rPr>
              <a:t> main </a:t>
            </a:r>
            <a:endParaRPr lang="en-US" sz="14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283"/>
              </a:spcAft>
            </a:pPr>
            <a:r>
              <a:rPr lang="en-US" sz="1400" b="1" strike="noStrike" spc="-1">
                <a:solidFill>
                  <a:srgbClr val="000000"/>
                </a:solidFill>
                <a:latin typeface="Arial"/>
                <a:ea typeface="DejaVu Sans"/>
              </a:rPr>
              <a:t>chamber: 18%</a:t>
            </a:r>
            <a:endParaRPr lang="en-US" sz="14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283"/>
              </a:spcAft>
            </a:pPr>
            <a:r>
              <a:rPr lang="en-US" sz="1400" b="1" strike="noStrike" spc="-1">
                <a:solidFill>
                  <a:srgbClr val="000000"/>
                </a:solidFill>
                <a:latin typeface="Arial"/>
                <a:ea typeface="DejaVu Sans"/>
              </a:rPr>
              <a:t>divertor: 58%</a:t>
            </a:r>
            <a:endParaRPr lang="en-US" sz="14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283"/>
              </a:spcAft>
            </a:pPr>
            <a:r>
              <a:rPr lang="en-US" sz="1400" b="1" strike="noStrike" spc="-1">
                <a:solidFill>
                  <a:srgbClr val="000000"/>
                </a:solidFill>
                <a:latin typeface="Arial"/>
                <a:ea typeface="DejaVu Sans"/>
              </a:rPr>
              <a:t>“gaps”: 24%</a:t>
            </a:r>
            <a:endParaRPr lang="en-US" sz="14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283"/>
              </a:spcAft>
            </a:pPr>
            <a:endParaRPr lang="en-US" sz="1400" b="0" strike="noStrike" spc="-1">
              <a:latin typeface="Arial"/>
            </a:endParaRPr>
          </a:p>
        </p:txBody>
      </p:sp>
      <p:sp>
        <p:nvSpPr>
          <p:cNvPr id="38" name="CustomShape 11"/>
          <p:cNvSpPr/>
          <p:nvPr/>
        </p:nvSpPr>
        <p:spPr>
          <a:xfrm>
            <a:off x="7471440" y="2846160"/>
            <a:ext cx="1564560" cy="1271880"/>
          </a:xfrm>
          <a:prstGeom prst="rect">
            <a:avLst/>
          </a:prstGeom>
          <a:noFill/>
          <a:ln w="19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720" tIns="54720" rIns="99720" bIns="54720"/>
          <a:lstStyle/>
          <a:p>
            <a:pPr>
              <a:lnSpc>
                <a:spcPct val="100000"/>
              </a:lnSpc>
              <a:spcAft>
                <a:spcPts val="283"/>
              </a:spcAft>
            </a:pPr>
            <a:r>
              <a:rPr lang="en-US" sz="1400" b="1" u="sng" strike="noStrike" spc="-1">
                <a:solidFill>
                  <a:srgbClr val="000000"/>
                </a:solidFill>
                <a:uFillTx/>
                <a:latin typeface="Arial"/>
                <a:ea typeface="DejaVu Sans"/>
              </a:rPr>
              <a:t>Be deposition:</a:t>
            </a:r>
            <a:r>
              <a:rPr lang="en-US" sz="1400" b="1" strike="noStrike" spc="-1">
                <a:solidFill>
                  <a:srgbClr val="000000"/>
                </a:solidFill>
                <a:latin typeface="Arial"/>
                <a:ea typeface="DejaVu Sans"/>
              </a:rPr>
              <a:t> main</a:t>
            </a:r>
            <a:endParaRPr lang="en-US" sz="14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283"/>
              </a:spcAft>
            </a:pPr>
            <a:r>
              <a:rPr lang="en-US" sz="1400" b="1" strike="noStrike" spc="-1">
                <a:solidFill>
                  <a:srgbClr val="000000"/>
                </a:solidFill>
                <a:latin typeface="Arial"/>
                <a:ea typeface="DejaVu Sans"/>
              </a:rPr>
              <a:t>chamber: 90%</a:t>
            </a:r>
            <a:endParaRPr lang="en-US" sz="14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283"/>
              </a:spcAft>
            </a:pPr>
            <a:r>
              <a:rPr lang="en-US" sz="1400" b="1" strike="noStrike" spc="-1">
                <a:solidFill>
                  <a:srgbClr val="000000"/>
                </a:solidFill>
                <a:latin typeface="Arial"/>
                <a:ea typeface="DejaVu Sans"/>
              </a:rPr>
              <a:t>divertor: 10%</a:t>
            </a:r>
            <a:endParaRPr lang="en-US" sz="14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283"/>
              </a:spcAft>
            </a:pPr>
            <a:r>
              <a:rPr lang="en-US" sz="1400" b="1" strike="noStrike" spc="-1">
                <a:solidFill>
                  <a:srgbClr val="000000"/>
                </a:solidFill>
                <a:latin typeface="Arial"/>
                <a:ea typeface="DejaVu Sans"/>
              </a:rPr>
              <a:t>“gaps”: &lt;1%</a:t>
            </a:r>
            <a:endParaRPr lang="en-US" sz="14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283"/>
              </a:spcAft>
            </a:pPr>
            <a:endParaRPr lang="en-US" sz="1400" b="0" strike="noStrike" spc="-1">
              <a:latin typeface="Arial"/>
            </a:endParaRPr>
          </a:p>
        </p:txBody>
      </p:sp>
      <p:sp>
        <p:nvSpPr>
          <p:cNvPr id="39" name="CustomShape 12"/>
          <p:cNvSpPr/>
          <p:nvPr/>
        </p:nvSpPr>
        <p:spPr>
          <a:xfrm>
            <a:off x="7897680" y="700200"/>
            <a:ext cx="1094760" cy="770760"/>
          </a:xfrm>
          <a:prstGeom prst="rect">
            <a:avLst/>
          </a:prstGeom>
          <a:noFill/>
          <a:ln w="19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720" tIns="54720" rIns="99720" bIns="54720"/>
          <a:lstStyle/>
          <a:p>
            <a:pPr>
              <a:lnSpc>
                <a:spcPct val="100000"/>
              </a:lnSpc>
              <a:spcAft>
                <a:spcPts val="283"/>
              </a:spcAft>
            </a:pPr>
            <a:r>
              <a:rPr lang="en-US" sz="1400" b="1" strike="noStrike" spc="-1">
                <a:solidFill>
                  <a:srgbClr val="CE181E"/>
                </a:solidFill>
                <a:latin typeface="Arial"/>
                <a:ea typeface="DejaVu Sans"/>
              </a:rPr>
              <a:t>case with zero SOL flow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40" name="TextShape 13"/>
          <p:cNvSpPr txBox="1"/>
          <p:nvPr/>
        </p:nvSpPr>
        <p:spPr>
          <a:xfrm>
            <a:off x="6875640" y="546840"/>
            <a:ext cx="82476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800" b="1" u="sng" strike="noStrike" spc="-1">
                <a:uFillTx/>
                <a:latin typeface="Arial"/>
              </a:rPr>
              <a:t>ITER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41" name="Grafik 40"/>
          <p:cNvPicPr/>
          <p:nvPr/>
        </p:nvPicPr>
        <p:blipFill>
          <a:blip r:embed="rId6"/>
          <a:stretch/>
        </p:blipFill>
        <p:spPr>
          <a:xfrm>
            <a:off x="483480" y="4235040"/>
            <a:ext cx="2566440" cy="539640"/>
          </a:xfrm>
          <a:prstGeom prst="rect">
            <a:avLst/>
          </a:prstGeom>
          <a:ln>
            <a:noFill/>
          </a:ln>
        </p:spPr>
      </p:pic>
      <p:sp>
        <p:nvSpPr>
          <p:cNvPr id="42" name="Textfeld 41"/>
          <p:cNvSpPr txBox="1"/>
          <p:nvPr/>
        </p:nvSpPr>
        <p:spPr>
          <a:xfrm>
            <a:off x="3419840" y="4774680"/>
            <a:ext cx="13404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J. Romazanov PSI2020</a:t>
            </a:r>
          </a:p>
        </p:txBody>
      </p:sp>
    </p:spTree>
    <p:extLst>
      <p:ext uri="{BB962C8B-B14F-4D97-AF65-F5344CB8AC3E}">
        <p14:creationId xmlns:p14="http://schemas.microsoft.com/office/powerpoint/2010/main" val="143131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8" grpId="0" animBg="1"/>
      <p:bldP spid="3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360364" y="219602"/>
            <a:ext cx="7127960" cy="407879"/>
          </a:xfrm>
        </p:spPr>
        <p:txBody>
          <a:bodyPr/>
          <a:lstStyle/>
          <a:p>
            <a:r>
              <a:rPr lang="en-GB" dirty="0"/>
              <a:t>W source: physical sputtering of W in JET with ILW</a:t>
            </a: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354221" y="627480"/>
            <a:ext cx="4415692" cy="300082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en-US" sz="1350" dirty="0"/>
              <a:t>Gross sputtering yield of W from spectroscopy</a:t>
            </a:r>
          </a:p>
        </p:txBody>
      </p:sp>
      <p:sp>
        <p:nvSpPr>
          <p:cNvPr id="41" name="Text Box 6"/>
          <p:cNvSpPr txBox="1">
            <a:spLocks noChangeArrowheads="1"/>
          </p:cNvSpPr>
          <p:nvPr/>
        </p:nvSpPr>
        <p:spPr bwMode="auto">
          <a:xfrm>
            <a:off x="372333" y="3867894"/>
            <a:ext cx="4415692" cy="923330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en-US" sz="1350" dirty="0"/>
              <a:t>W sputtering by intrinsic (Be) or seeding impurities (Ne, </a:t>
            </a:r>
            <a:r>
              <a:rPr lang="en-US" sz="1350" dirty="0" err="1"/>
              <a:t>Ar</a:t>
            </a:r>
            <a:r>
              <a:rPr lang="en-US" sz="1350" dirty="0"/>
              <a:t>, N) when above threshold energy E</a:t>
            </a:r>
            <a:r>
              <a:rPr lang="en-US" sz="1350" baseline="-25000" dirty="0"/>
              <a:t>th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1350" dirty="0">
                <a:solidFill>
                  <a:srgbClr val="FF0000"/>
                </a:solidFill>
              </a:rPr>
              <a:t>Operation in detached divertor inhibits W sputtering</a:t>
            </a:r>
          </a:p>
          <a:p>
            <a:pPr marL="0" indent="0" eaLnBrk="1" hangingPunct="1"/>
            <a:r>
              <a:rPr lang="en-US" sz="1350" dirty="0">
                <a:solidFill>
                  <a:srgbClr val="FF0000"/>
                </a:solidFill>
              </a:rPr>
              <a:t>      (cold divertor plasmas with </a:t>
            </a:r>
            <a:r>
              <a:rPr lang="en-US" sz="1350" dirty="0" err="1">
                <a:solidFill>
                  <a:srgbClr val="FF0000"/>
                </a:solidFill>
              </a:rPr>
              <a:t>T</a:t>
            </a:r>
            <a:r>
              <a:rPr lang="en-US" sz="1350" baseline="-25000" dirty="0" err="1">
                <a:solidFill>
                  <a:srgbClr val="FF0000"/>
                </a:solidFill>
              </a:rPr>
              <a:t>e</a:t>
            </a:r>
            <a:r>
              <a:rPr lang="en-US" sz="1350" dirty="0">
                <a:solidFill>
                  <a:srgbClr val="FF0000"/>
                </a:solidFill>
              </a:rPr>
              <a:t>&lt;8 eV)</a:t>
            </a:r>
          </a:p>
        </p:txBody>
      </p:sp>
      <p:pic>
        <p:nvPicPr>
          <p:cNvPr id="42" name="Grafik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628" y="1274693"/>
            <a:ext cx="3265150" cy="2436359"/>
          </a:xfrm>
          <a:prstGeom prst="rect">
            <a:avLst/>
          </a:prstGeom>
        </p:spPr>
      </p:pic>
      <p:pic>
        <p:nvPicPr>
          <p:cNvPr id="55" name="Grafik 54" descr="Bildschirmausschnit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6" y="1167074"/>
            <a:ext cx="4274148" cy="2558505"/>
          </a:xfrm>
          <a:prstGeom prst="rect">
            <a:avLst/>
          </a:prstGeom>
        </p:spPr>
      </p:pic>
      <p:cxnSp>
        <p:nvCxnSpPr>
          <p:cNvPr id="56" name="Gerader Verbinder 55"/>
          <p:cNvCxnSpPr/>
          <p:nvPr/>
        </p:nvCxnSpPr>
        <p:spPr>
          <a:xfrm>
            <a:off x="1763688" y="1274692"/>
            <a:ext cx="0" cy="25231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29"/>
          <p:cNvSpPr txBox="1"/>
          <p:nvPr/>
        </p:nvSpPr>
        <p:spPr>
          <a:xfrm>
            <a:off x="-18510" y="3524984"/>
            <a:ext cx="102944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Brezinsek et al.,</a:t>
            </a:r>
          </a:p>
          <a:p>
            <a:r>
              <a:rPr lang="de-DE" sz="75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de-DE" sz="7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Fus. 2019</a:t>
            </a:r>
          </a:p>
        </p:txBody>
      </p:sp>
      <p:sp>
        <p:nvSpPr>
          <p:cNvPr id="59" name="TextBox 29"/>
          <p:cNvSpPr txBox="1"/>
          <p:nvPr/>
        </p:nvSpPr>
        <p:spPr>
          <a:xfrm>
            <a:off x="3754329" y="3518589"/>
            <a:ext cx="10759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 van </a:t>
            </a:r>
            <a:r>
              <a:rPr lang="de-DE" sz="75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Rooij</a:t>
            </a:r>
            <a:r>
              <a:rPr lang="de-DE" sz="7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</a:t>
            </a:r>
          </a:p>
          <a:p>
            <a:r>
              <a:rPr lang="de-DE" sz="7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de-DE" sz="75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de-DE" sz="7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Mater. 2013</a:t>
            </a:r>
          </a:p>
        </p:txBody>
      </p:sp>
      <p:grpSp>
        <p:nvGrpSpPr>
          <p:cNvPr id="5" name="Gruppieren 4"/>
          <p:cNvGrpSpPr/>
          <p:nvPr/>
        </p:nvGrpSpPr>
        <p:grpSpPr>
          <a:xfrm>
            <a:off x="5201160" y="761683"/>
            <a:ext cx="3687574" cy="3175462"/>
            <a:chOff x="6934880" y="1015577"/>
            <a:chExt cx="4916765" cy="4233948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3133" t="2601" r="21686" b="6368"/>
            <a:stretch>
              <a:fillRect/>
            </a:stretch>
          </p:blipFill>
          <p:spPr bwMode="auto">
            <a:xfrm>
              <a:off x="6934880" y="1960433"/>
              <a:ext cx="4330315" cy="3131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8" name="Left Arrow 20"/>
            <p:cNvSpPr/>
            <p:nvPr/>
          </p:nvSpPr>
          <p:spPr bwMode="auto">
            <a:xfrm>
              <a:off x="7752184" y="1015577"/>
              <a:ext cx="2427772" cy="397199"/>
            </a:xfrm>
            <a:prstGeom prst="leftArrow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defTabSz="740569"/>
              <a:r>
                <a:rPr lang="en-GB" sz="1200" dirty="0">
                  <a:latin typeface="+mj-lt"/>
                </a:rPr>
                <a:t>Increasing seeding by N</a:t>
              </a:r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10457673" y="4818638"/>
              <a:ext cx="139397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750" b="1" dirty="0">
                  <a:latin typeface="+mj-lt"/>
                </a:rPr>
                <a:t>L. Aho-Mantilla et al. </a:t>
              </a:r>
            </a:p>
            <a:p>
              <a:r>
                <a:rPr lang="de-DE" sz="750" b="1" dirty="0">
                  <a:latin typeface="+mj-lt"/>
                </a:rPr>
                <a:t>J. </a:t>
              </a:r>
              <a:r>
                <a:rPr lang="de-DE" sz="750" b="1" dirty="0" err="1">
                  <a:latin typeface="+mj-lt"/>
                </a:rPr>
                <a:t>Nucl</a:t>
              </a:r>
              <a:r>
                <a:rPr lang="de-DE" sz="750" b="1" dirty="0">
                  <a:latin typeface="+mj-lt"/>
                </a:rPr>
                <a:t>. Mater. 2013 </a:t>
              </a:r>
            </a:p>
          </p:txBody>
        </p:sp>
        <p:cxnSp>
          <p:nvCxnSpPr>
            <p:cNvPr id="31" name="Gerader Verbinder 30"/>
            <p:cNvCxnSpPr/>
            <p:nvPr/>
          </p:nvCxnSpPr>
          <p:spPr>
            <a:xfrm>
              <a:off x="8760296" y="1440527"/>
              <a:ext cx="0" cy="336422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feld 3"/>
            <p:cNvSpPr txBox="1"/>
            <p:nvPr/>
          </p:nvSpPr>
          <p:spPr>
            <a:xfrm flipH="1">
              <a:off x="7460807" y="4770328"/>
              <a:ext cx="1178417" cy="386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de-DE" sz="1350">
                  <a:solidFill>
                    <a:srgbClr val="FF0000"/>
                  </a:solidFill>
                </a:rPr>
                <a:t>detached</a:t>
              </a:r>
              <a:endParaRPr lang="de-DE" sz="1350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Textfeld 31"/>
          <p:cNvSpPr txBox="1"/>
          <p:nvPr/>
        </p:nvSpPr>
        <p:spPr>
          <a:xfrm flipH="1">
            <a:off x="932316" y="3595939"/>
            <a:ext cx="883813" cy="289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350" dirty="0" err="1">
                <a:solidFill>
                  <a:srgbClr val="FF0000"/>
                </a:solidFill>
              </a:rPr>
              <a:t>detached</a:t>
            </a:r>
            <a:endParaRPr lang="de-DE" sz="1350" dirty="0">
              <a:solidFill>
                <a:srgbClr val="FF0000"/>
              </a:solidFill>
            </a:endParaRPr>
          </a:p>
        </p:txBody>
      </p:sp>
      <p:sp>
        <p:nvSpPr>
          <p:cNvPr id="21" name="Datumsplatzhalter 5"/>
          <p:cNvSpPr>
            <a:spLocks noGrp="1"/>
          </p:cNvSpPr>
          <p:nvPr>
            <p:ph type="dt" sz="half" idx="2"/>
          </p:nvPr>
        </p:nvSpPr>
        <p:spPr>
          <a:xfrm>
            <a:off x="6868514" y="4873238"/>
            <a:ext cx="720100" cy="274637"/>
          </a:xfrm>
        </p:spPr>
        <p:txBody>
          <a:bodyPr/>
          <a:lstStyle/>
          <a:p>
            <a:fld id="{2121B56F-D2CF-479F-8037-349C41918A70}" type="datetime1">
              <a:rPr lang="de-DE" smtClean="0"/>
              <a:t>16.07.2024</a:t>
            </a:fld>
            <a:endParaRPr lang="de-DE" dirty="0"/>
          </a:p>
        </p:txBody>
      </p:sp>
      <p:sp>
        <p:nvSpPr>
          <p:cNvPr id="22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8378300" y="4873238"/>
            <a:ext cx="514300" cy="274637"/>
          </a:xfrm>
        </p:spPr>
        <p:txBody>
          <a:bodyPr/>
          <a:lstStyle/>
          <a:p>
            <a:fld id="{77EA19BA-913F-4CC4-9676-ECC1885047A5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5565311" y="4229415"/>
            <a:ext cx="3070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All </a:t>
            </a:r>
            <a:r>
              <a:rPr lang="de-DE" sz="1400" dirty="0" err="1"/>
              <a:t>measured</a:t>
            </a:r>
            <a:r>
              <a:rPr lang="de-DE" sz="1400" dirty="0"/>
              <a:t> on </a:t>
            </a:r>
            <a:r>
              <a:rPr lang="de-DE" sz="1400" dirty="0" err="1"/>
              <a:t>bulk</a:t>
            </a:r>
            <a:r>
              <a:rPr lang="de-DE" sz="1400" dirty="0"/>
              <a:t> W </a:t>
            </a:r>
            <a:r>
              <a:rPr lang="de-DE" sz="1400" dirty="0" err="1"/>
              <a:t>tiles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low</a:t>
            </a:r>
            <a:r>
              <a:rPr lang="de-DE" sz="1400" dirty="0"/>
              <a:t> </a:t>
            </a:r>
            <a:r>
              <a:rPr lang="de-DE" sz="1400" dirty="0" err="1"/>
              <a:t>surface</a:t>
            </a:r>
            <a:r>
              <a:rPr lang="de-DE" sz="1400" dirty="0"/>
              <a:t> </a:t>
            </a:r>
            <a:r>
              <a:rPr lang="de-DE" sz="1400" dirty="0" err="1"/>
              <a:t>roughness</a:t>
            </a:r>
            <a:r>
              <a:rPr lang="de-DE" sz="1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6232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4606A64-2322-433C-BAEF-8E6B269951C1}" type="datetime1">
              <a:rPr lang="de-DE" smtClean="0"/>
              <a:t>16.07.2024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EA19BA-913F-4CC4-9676-ECC1885047A5}" type="slidenum">
              <a:rPr lang="de-DE" smtClean="0"/>
              <a:pPr/>
              <a:t>27</a:t>
            </a:fld>
            <a:endParaRPr lang="de-DE" dirty="0"/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6859310" y="745970"/>
            <a:ext cx="368227" cy="29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498" tIns="31749" rIns="63498" bIns="31749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3000">
                <a:solidFill>
                  <a:srgbClr val="FF0000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600">
                <a:solidFill>
                  <a:srgbClr val="0000FF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500" i="1" dirty="0">
                <a:solidFill>
                  <a:schemeClr val="bg1"/>
                </a:solidFill>
              </a:rPr>
              <a:t>n</a:t>
            </a:r>
            <a:r>
              <a:rPr lang="en-GB" altLang="en-US" sz="1500" i="1" baseline="-25000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27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JET: Intra-ELM W </a:t>
            </a:r>
            <a:r>
              <a:rPr lang="de-DE" dirty="0" err="1"/>
              <a:t>sputtering</a:t>
            </a:r>
            <a:endParaRPr lang="de-DE" dirty="0"/>
          </a:p>
        </p:txBody>
      </p:sp>
      <p:sp>
        <p:nvSpPr>
          <p:cNvPr id="29" name="Text Box 17"/>
          <p:cNvSpPr txBox="1">
            <a:spLocks noChangeArrowheads="1"/>
          </p:cNvSpPr>
          <p:nvPr/>
        </p:nvSpPr>
        <p:spPr bwMode="auto">
          <a:xfrm>
            <a:off x="251400" y="627480"/>
            <a:ext cx="3704999" cy="12311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Critical measure: pedestal</a:t>
            </a: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    temperature before/after collapse</a:t>
            </a:r>
          </a:p>
          <a:p>
            <a:pPr>
              <a:buFont typeface="Wingdings" pitchFamily="2" charset="2"/>
              <a:buChar char="§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  Fuel ions and impurity ions “ballistic” when hitting </a:t>
            </a: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    the target plate (&lt;0.5ms) – no time to fully </a:t>
            </a: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    thermalize =&gt; very high impact energy  (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   (free streaming model: C.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Guillemaut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et al.)</a:t>
            </a:r>
          </a:p>
        </p:txBody>
      </p:sp>
      <p:pic>
        <p:nvPicPr>
          <p:cNvPr id="31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72" y="2282686"/>
            <a:ext cx="2524391" cy="1845564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1" t="7999" r="10203" b="2399"/>
          <a:stretch/>
        </p:blipFill>
        <p:spPr>
          <a:xfrm>
            <a:off x="260066" y="1970641"/>
            <a:ext cx="3174384" cy="2257340"/>
          </a:xfrm>
          <a:prstGeom prst="rect">
            <a:avLst/>
          </a:prstGeom>
        </p:spPr>
      </p:pic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511314" y="4345651"/>
            <a:ext cx="7866986" cy="5078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en-US" sz="1350" dirty="0"/>
              <a:t>W sputtering determined by impact of ionic species: fuel ions dominates at &lt;1% Be incident flux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1350" dirty="0"/>
              <a:t>If seeding species present in pedestal, they can dominate…</a:t>
            </a:r>
          </a:p>
        </p:txBody>
      </p:sp>
      <p:pic>
        <p:nvPicPr>
          <p:cNvPr id="26" name="Grafik 25" descr="Bildschirmausschnitt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3"/>
          <a:stretch/>
        </p:blipFill>
        <p:spPr>
          <a:xfrm>
            <a:off x="5416286" y="2317009"/>
            <a:ext cx="2612194" cy="1986303"/>
          </a:xfrm>
          <a:prstGeom prst="rect">
            <a:avLst/>
          </a:prstGeom>
        </p:spPr>
      </p:pic>
      <p:pic>
        <p:nvPicPr>
          <p:cNvPr id="28" name="Grafik 27" descr="Bildschirmausschnitt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29"/>
          <a:stretch/>
        </p:blipFill>
        <p:spPr>
          <a:xfrm>
            <a:off x="5076070" y="264467"/>
            <a:ext cx="3050454" cy="2080216"/>
          </a:xfrm>
          <a:prstGeom prst="rect">
            <a:avLst/>
          </a:prstGeom>
        </p:spPr>
      </p:pic>
      <p:sp>
        <p:nvSpPr>
          <p:cNvPr id="30" name="Textfeld 29"/>
          <p:cNvSpPr txBox="1"/>
          <p:nvPr/>
        </p:nvSpPr>
        <p:spPr>
          <a:xfrm>
            <a:off x="7784195" y="3714612"/>
            <a:ext cx="802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 b="1" dirty="0">
                <a:latin typeface="Arial" panose="020B0604020202020204" pitchFamily="34" charset="0"/>
                <a:cs typeface="Arial" panose="020B0604020202020204" pitchFamily="34" charset="0"/>
              </a:rPr>
              <a:t>S. Brezinsek</a:t>
            </a:r>
          </a:p>
          <a:p>
            <a:r>
              <a:rPr lang="de-DE" sz="600" b="1" dirty="0">
                <a:latin typeface="Arial" panose="020B0604020202020204" pitchFamily="34" charset="0"/>
                <a:cs typeface="Arial" panose="020B0604020202020204" pitchFamily="34" charset="0"/>
              </a:rPr>
              <a:t>NF2019</a:t>
            </a:r>
          </a:p>
          <a:p>
            <a:pPr marL="214313" indent="-214313">
              <a:buAutoNum type="romanUcPeriod"/>
            </a:pPr>
            <a:endParaRPr lang="de-D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360364" y="219602"/>
            <a:ext cx="7776032" cy="407879"/>
          </a:xfrm>
        </p:spPr>
        <p:txBody>
          <a:bodyPr/>
          <a:lstStyle/>
          <a:p>
            <a:r>
              <a:rPr lang="de-DE" dirty="0"/>
              <a:t>ELM </a:t>
            </a:r>
            <a:r>
              <a:rPr lang="de-DE" dirty="0" err="1"/>
              <a:t>flushing</a:t>
            </a:r>
            <a:r>
              <a:rPr lang="de-DE" dirty="0"/>
              <a:t> </a:t>
            </a:r>
            <a:r>
              <a:rPr lang="de-DE" dirty="0" err="1"/>
              <a:t>operation</a:t>
            </a:r>
            <a:r>
              <a:rPr lang="de-DE" dirty="0"/>
              <a:t> </a:t>
            </a:r>
            <a:r>
              <a:rPr lang="de-DE" dirty="0" err="1"/>
              <a:t>window</a:t>
            </a:r>
            <a:r>
              <a:rPr lang="de-DE" dirty="0"/>
              <a:t> in H-mode </a:t>
            </a:r>
            <a:r>
              <a:rPr lang="de-DE" dirty="0" err="1"/>
              <a:t>plasmas</a:t>
            </a:r>
            <a:endParaRPr lang="de-DE" dirty="0"/>
          </a:p>
        </p:txBody>
      </p:sp>
      <p:pic>
        <p:nvPicPr>
          <p:cNvPr id="20" name="Picture 2" descr="D:\Users\brezinse\AppData\Local\Temp\ELM_KS3_PFlux_vs_PFlux_fELM-W-IntraELM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1005576"/>
            <a:ext cx="3869441" cy="291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D:\Users\brezinse\AppData\Local\Temp\WcontentSXRPutterich_vs_ELMFrequency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922" y="1048015"/>
            <a:ext cx="3894113" cy="293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6"/>
          <p:cNvCxnSpPr/>
          <p:nvPr/>
        </p:nvCxnSpPr>
        <p:spPr>
          <a:xfrm>
            <a:off x="2411760" y="1172370"/>
            <a:ext cx="0" cy="25922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3" name="Straight Connector 9"/>
          <p:cNvCxnSpPr/>
          <p:nvPr/>
        </p:nvCxnSpPr>
        <p:spPr>
          <a:xfrm>
            <a:off x="5598114" y="1220088"/>
            <a:ext cx="0" cy="25922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2"/>
          <p:cNvSpPr txBox="1"/>
          <p:nvPr/>
        </p:nvSpPr>
        <p:spPr>
          <a:xfrm>
            <a:off x="7501433" y="2375697"/>
            <a:ext cx="108876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50" b="1" dirty="0">
                <a:latin typeface="Arial" panose="020B0604020202020204" pitchFamily="34" charset="0"/>
                <a:cs typeface="Arial" panose="020B0604020202020204" pitchFamily="34" charset="0"/>
              </a:rPr>
              <a:t>N. den Harder et al. </a:t>
            </a:r>
          </a:p>
          <a:p>
            <a:r>
              <a:rPr lang="de-DE" sz="750" b="1" dirty="0" err="1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de-DE" sz="750" b="1" dirty="0">
                <a:latin typeface="Arial" panose="020B0604020202020204" pitchFamily="34" charset="0"/>
                <a:cs typeface="Arial" panose="020B0604020202020204" pitchFamily="34" charset="0"/>
              </a:rPr>
              <a:t>. Fus. 2016</a:t>
            </a:r>
          </a:p>
          <a:p>
            <a:r>
              <a:rPr lang="de-DE" sz="750" b="1" dirty="0">
                <a:latin typeface="Arial" panose="020B0604020202020204" pitchFamily="34" charset="0"/>
                <a:cs typeface="Arial" panose="020B0604020202020204" pitchFamily="34" charset="0"/>
              </a:rPr>
              <a:t>S. Brezinsek et al.</a:t>
            </a:r>
          </a:p>
          <a:p>
            <a:r>
              <a:rPr lang="de-DE" sz="750" b="1" dirty="0" err="1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de-DE" sz="750" b="1" dirty="0">
                <a:latin typeface="Arial" panose="020B0604020202020204" pitchFamily="34" charset="0"/>
                <a:cs typeface="Arial" panose="020B0604020202020204" pitchFamily="34" charset="0"/>
              </a:rPr>
              <a:t>. Fus. 2019</a:t>
            </a:r>
          </a:p>
        </p:txBody>
      </p:sp>
      <p:cxnSp>
        <p:nvCxnSpPr>
          <p:cNvPr id="25" name="Straight Connector 6"/>
          <p:cNvCxnSpPr/>
          <p:nvPr/>
        </p:nvCxnSpPr>
        <p:spPr>
          <a:xfrm>
            <a:off x="6192180" y="1172370"/>
            <a:ext cx="0" cy="25922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1" name="Straight Connector 9"/>
          <p:cNvCxnSpPr/>
          <p:nvPr/>
        </p:nvCxnSpPr>
        <p:spPr>
          <a:xfrm>
            <a:off x="1817694" y="1172370"/>
            <a:ext cx="0" cy="25922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2"/>
          <p:cNvSpPr txBox="1">
            <a:spLocks/>
          </p:cNvSpPr>
          <p:nvPr/>
        </p:nvSpPr>
        <p:spPr>
          <a:xfrm>
            <a:off x="143508" y="3992998"/>
            <a:ext cx="6927333" cy="68498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4"/>
              </a:spcBef>
              <a:buFont typeface="Wingdings" panose="05000000000000000000" pitchFamily="2" charset="2"/>
              <a:buChar char="§"/>
            </a:pPr>
            <a:r>
              <a:rPr lang="en-US" altLang="en-US" sz="1350" dirty="0">
                <a:latin typeface="Arial" charset="0"/>
                <a:cs typeface="Arial" charset="0"/>
              </a:rPr>
              <a:t>Increase of W source in </a:t>
            </a:r>
            <a:r>
              <a:rPr lang="en-US" altLang="en-US" sz="1350" dirty="0" err="1">
                <a:latin typeface="Arial" charset="0"/>
                <a:cs typeface="Arial" charset="0"/>
              </a:rPr>
              <a:t>ELMy</a:t>
            </a:r>
            <a:r>
              <a:rPr lang="en-US" altLang="en-US" sz="1350" dirty="0">
                <a:latin typeface="Arial" charset="0"/>
                <a:cs typeface="Arial" charset="0"/>
              </a:rPr>
              <a:t> H-mode up to max frequency of ~60Hz in JET </a:t>
            </a:r>
          </a:p>
          <a:p>
            <a:pPr>
              <a:spcBef>
                <a:spcPts val="124"/>
              </a:spcBef>
              <a:buFont typeface="Wingdings" panose="05000000000000000000" pitchFamily="2" charset="2"/>
              <a:buChar char="§"/>
            </a:pPr>
            <a:r>
              <a:rPr lang="en-US" altLang="en-US" sz="1350" dirty="0">
                <a:latin typeface="Arial" charset="0"/>
                <a:cs typeface="Arial" charset="0"/>
              </a:rPr>
              <a:t>Reduction of W source at higher frequencies / type III ELMs? </a:t>
            </a:r>
          </a:p>
          <a:p>
            <a:pPr>
              <a:spcBef>
                <a:spcPts val="124"/>
              </a:spcBef>
              <a:buFont typeface="Wingdings" panose="05000000000000000000" pitchFamily="2" charset="2"/>
              <a:buChar char="§"/>
            </a:pPr>
            <a:r>
              <a:rPr lang="en-US" altLang="en-US" sz="1350" dirty="0">
                <a:latin typeface="Arial" charset="0"/>
                <a:cs typeface="Arial" charset="0"/>
              </a:rPr>
              <a:t>Indication of W-flushing or increased transport at ELM frequencies above 40Hz</a:t>
            </a:r>
          </a:p>
        </p:txBody>
      </p:sp>
      <p:sp>
        <p:nvSpPr>
          <p:cNvPr id="34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358774" y="627482"/>
            <a:ext cx="8785226" cy="504070"/>
          </a:xfrm>
        </p:spPr>
        <p:txBody>
          <a:bodyPr/>
          <a:lstStyle/>
          <a:p>
            <a:r>
              <a:rPr lang="en-US" dirty="0"/>
              <a:t>Gas injection is changing ELM frequency and W inter- and intra-ELM source</a:t>
            </a:r>
          </a:p>
        </p:txBody>
      </p:sp>
      <p:sp>
        <p:nvSpPr>
          <p:cNvPr id="35" name="Foliennummernplatzhalter 3">
            <a:extLst>
              <a:ext uri="{FF2B5EF4-FFF2-40B4-BE49-F238E27FC236}">
                <a16:creationId xmlns:a16="http://schemas.microsoft.com/office/drawing/2014/main" id="{94D65862-E64A-4E5F-8934-CBE2F43FDC9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363718" y="4785996"/>
            <a:ext cx="540000" cy="165832"/>
          </a:xfrm>
        </p:spPr>
        <p:txBody>
          <a:bodyPr/>
          <a:lstStyle/>
          <a:p>
            <a:endParaRPr lang="en-US" noProof="0" dirty="0"/>
          </a:p>
        </p:txBody>
      </p:sp>
      <p:sp>
        <p:nvSpPr>
          <p:cNvPr id="15" name="Datumsplatzhalter 5"/>
          <p:cNvSpPr>
            <a:spLocks noGrp="1"/>
          </p:cNvSpPr>
          <p:nvPr>
            <p:ph type="dt" sz="half" idx="2"/>
          </p:nvPr>
        </p:nvSpPr>
        <p:spPr>
          <a:xfrm>
            <a:off x="6868514" y="4873238"/>
            <a:ext cx="720100" cy="274637"/>
          </a:xfrm>
        </p:spPr>
        <p:txBody>
          <a:bodyPr/>
          <a:lstStyle/>
          <a:p>
            <a:fld id="{2121B56F-D2CF-479F-8037-349C41918A70}" type="datetime1">
              <a:rPr lang="de-DE" smtClean="0"/>
              <a:t>16.07.2024</a:t>
            </a:fld>
            <a:endParaRPr lang="de-DE" dirty="0"/>
          </a:p>
        </p:txBody>
      </p:sp>
      <p:sp>
        <p:nvSpPr>
          <p:cNvPr id="16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8378300" y="4873238"/>
            <a:ext cx="514300" cy="274637"/>
          </a:xfrm>
        </p:spPr>
        <p:txBody>
          <a:bodyPr/>
          <a:lstStyle/>
          <a:p>
            <a:fld id="{77EA19BA-913F-4CC4-9676-ECC1885047A5}" type="slidenum">
              <a:rPr lang="de-DE" smtClean="0"/>
              <a:pPr/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48327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360363" y="219601"/>
            <a:ext cx="7228251" cy="407879"/>
          </a:xfrm>
        </p:spPr>
        <p:txBody>
          <a:bodyPr/>
          <a:lstStyle/>
          <a:p>
            <a:r>
              <a:rPr lang="en-US" dirty="0"/>
              <a:t>Comparing JET-ILW and ITER Conditions</a:t>
            </a:r>
          </a:p>
          <a:p>
            <a:endParaRPr 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A252BAD-9CD7-4EAD-87E2-9296EEC4D593}" type="datetime1">
              <a:rPr lang="de-DE" smtClean="0"/>
              <a:t>16.07.2024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EA19BA-913F-4CC4-9676-ECC1885047A5}" type="slidenum">
              <a:rPr lang="de-DE" smtClean="0"/>
              <a:pPr/>
              <a:t>29</a:t>
            </a:fld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JET-ILW – a test bed for ITER and its operational phases</a:t>
            </a:r>
          </a:p>
        </p:txBody>
      </p:sp>
      <p:graphicFrame>
        <p:nvGraphicFramePr>
          <p:cNvPr id="88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2339764"/>
              </p:ext>
            </p:extLst>
          </p:nvPr>
        </p:nvGraphicFramePr>
        <p:xfrm>
          <a:off x="290696" y="1016403"/>
          <a:ext cx="6513626" cy="2819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50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62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61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61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endParaRPr lang="en-US" sz="1400" noProof="0" dirty="0"/>
                    </a:p>
                  </a:txBody>
                  <a:tcPr marL="68580" marR="68580" marT="34290" marB="34290">
                    <a:solidFill>
                      <a:srgbClr val="005A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JET-ILW (D/</a:t>
                      </a:r>
                      <a:r>
                        <a:rPr lang="en-US" sz="1400" noProof="0" dirty="0">
                          <a:solidFill>
                            <a:srgbClr val="FF0000"/>
                          </a:solidFill>
                        </a:rPr>
                        <a:t>C30C</a:t>
                      </a:r>
                      <a:r>
                        <a:rPr lang="en-US" sz="1400" noProof="0" dirty="0"/>
                        <a:t>)</a:t>
                      </a:r>
                    </a:p>
                  </a:txBody>
                  <a:tcPr marL="68580" marR="68580" marT="34290" marB="34290">
                    <a:solidFill>
                      <a:srgbClr val="005A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ITER (DT baseline)</a:t>
                      </a:r>
                    </a:p>
                  </a:txBody>
                  <a:tcPr marL="68580" marR="68580" marT="34290" marB="34290">
                    <a:solidFill>
                      <a:srgbClr val="005A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ITER (H PFPO-1)</a:t>
                      </a:r>
                    </a:p>
                  </a:txBody>
                  <a:tcPr marL="68580" marR="68580" marT="34290" marB="34290">
                    <a:solidFill>
                      <a:srgbClr val="005A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Plasma time (H-mode)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900 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400 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200</a:t>
                      </a:r>
                      <a:r>
                        <a:rPr lang="en-US" sz="1400" baseline="0" noProof="0" dirty="0"/>
                        <a:t> s</a:t>
                      </a:r>
                      <a:endParaRPr lang="en-US" sz="1400" noProof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Number of pulses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noProof="0" dirty="0">
                          <a:solidFill>
                            <a:srgbClr val="FF0000"/>
                          </a:solidFill>
                        </a:rPr>
                        <a:t>151</a:t>
                      </a:r>
                      <a:endParaRPr lang="en-US" sz="1400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noProof="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Input power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12 MW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150 MW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20 MW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Energy input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7.2 GJ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60 GJ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4 GJ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Divertor ion fluence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~2.0x10</a:t>
                      </a:r>
                      <a:r>
                        <a:rPr lang="en-US" sz="1400" baseline="30000" noProof="0" dirty="0"/>
                        <a:t>26</a:t>
                      </a:r>
                      <a:r>
                        <a:rPr lang="en-US" sz="1400" noProof="0" dirty="0"/>
                        <a:t> D/m</a:t>
                      </a:r>
                      <a:r>
                        <a:rPr lang="en-US" sz="1400" baseline="30000" noProof="0" dirty="0"/>
                        <a:t>2</a:t>
                      </a:r>
                      <a:r>
                        <a:rPr lang="en-US" sz="1400" noProof="0" dirty="0"/>
                        <a:t>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/>
                        <a:t>~2.5x10</a:t>
                      </a:r>
                      <a:r>
                        <a:rPr lang="en-US" sz="1400" baseline="30000" noProof="0" dirty="0"/>
                        <a:t>27</a:t>
                      </a:r>
                      <a:r>
                        <a:rPr lang="en-US" sz="1400" noProof="0" dirty="0"/>
                        <a:t> D/m</a:t>
                      </a:r>
                      <a:r>
                        <a:rPr lang="en-US" sz="1400" baseline="30000" noProof="0" dirty="0"/>
                        <a:t>2</a:t>
                      </a:r>
                      <a:r>
                        <a:rPr lang="en-US" sz="1400" noProof="0" dirty="0"/>
                        <a:t>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/>
                        <a:t>~2x10</a:t>
                      </a:r>
                      <a:r>
                        <a:rPr lang="en-US" sz="1400" baseline="30000" noProof="0" dirty="0"/>
                        <a:t>26</a:t>
                      </a:r>
                      <a:r>
                        <a:rPr lang="en-US" sz="1400" noProof="0" dirty="0"/>
                        <a:t> D/m</a:t>
                      </a:r>
                      <a:r>
                        <a:rPr lang="en-US" sz="1400" baseline="30000" noProof="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Divertor ion flux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~2.2x10</a:t>
                      </a:r>
                      <a:r>
                        <a:rPr lang="en-US" sz="1400" baseline="30000" noProof="0" dirty="0"/>
                        <a:t>23</a:t>
                      </a:r>
                      <a:r>
                        <a:rPr lang="en-US" sz="1400" noProof="0" dirty="0"/>
                        <a:t> D/sm</a:t>
                      </a:r>
                      <a:r>
                        <a:rPr lang="en-US" sz="1400" baseline="30000" noProof="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/>
                        <a:t>~6.3x10</a:t>
                      </a:r>
                      <a:r>
                        <a:rPr lang="en-US" sz="1400" baseline="30000" noProof="0" dirty="0"/>
                        <a:t>23</a:t>
                      </a:r>
                      <a:r>
                        <a:rPr lang="en-US" sz="1400" noProof="0" dirty="0"/>
                        <a:t> D/sm</a:t>
                      </a:r>
                      <a:r>
                        <a:rPr lang="en-US" sz="1400" baseline="30000" noProof="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/>
                        <a:t>~1x10</a:t>
                      </a:r>
                      <a:r>
                        <a:rPr lang="en-US" sz="1400" baseline="30000" noProof="0" dirty="0"/>
                        <a:t>23</a:t>
                      </a:r>
                      <a:r>
                        <a:rPr lang="en-US" sz="1400" noProof="0" dirty="0"/>
                        <a:t> D/sm</a:t>
                      </a:r>
                      <a:r>
                        <a:rPr lang="en-US" sz="1400" baseline="30000" noProof="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Wetted area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~1 m</a:t>
                      </a:r>
                      <a:r>
                        <a:rPr lang="en-US" sz="1400" baseline="30000" noProof="0" dirty="0"/>
                        <a:t>2</a:t>
                      </a:r>
                      <a:r>
                        <a:rPr lang="en-US" sz="1400" noProof="0" dirty="0"/>
                        <a:t>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~2.5 m</a:t>
                      </a:r>
                      <a:r>
                        <a:rPr lang="en-US" sz="1400" baseline="30000" noProof="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/>
                        <a:t>~2.5 m</a:t>
                      </a:r>
                      <a:r>
                        <a:rPr lang="en-US" sz="1400" baseline="30000" noProof="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ELM frequency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30</a:t>
                      </a:r>
                      <a:r>
                        <a:rPr lang="en-US" sz="1400" baseline="0" noProof="0" dirty="0"/>
                        <a:t> Hz</a:t>
                      </a:r>
                      <a:endParaRPr lang="en-US" sz="1400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~30 Hz (pacing)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-/</a:t>
                      </a:r>
                      <a:r>
                        <a:rPr lang="en-US" sz="1400" noProof="0" dirty="0" err="1"/>
                        <a:t>tbe</a:t>
                      </a:r>
                      <a:endParaRPr lang="en-US" sz="1400" noProof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Number of ELMs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30 000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12 000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-/</a:t>
                      </a:r>
                      <a:r>
                        <a:rPr lang="en-US" sz="1400" noProof="0" dirty="0" err="1"/>
                        <a:t>tbe</a:t>
                      </a:r>
                      <a:endParaRPr lang="en-US" sz="1400" noProof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9" name="TextBox 2"/>
          <p:cNvSpPr txBox="1"/>
          <p:nvPr/>
        </p:nvSpPr>
        <p:spPr>
          <a:xfrm>
            <a:off x="5191062" y="4422334"/>
            <a:ext cx="2069797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b="1" dirty="0">
                <a:latin typeface="Arial" panose="020B0604020202020204" pitchFamily="34" charset="0"/>
                <a:cs typeface="Arial" panose="020B0604020202020204" pitchFamily="34" charset="0"/>
              </a:rPr>
              <a:t>Deduced from SOLPS calculations</a:t>
            </a:r>
          </a:p>
          <a:p>
            <a:r>
              <a:rPr lang="en-US" sz="750" b="1" dirty="0">
                <a:latin typeface="Arial" panose="020B0604020202020204" pitchFamily="34" charset="0"/>
                <a:cs typeface="Arial" panose="020B0604020202020204" pitchFamily="34" charset="0"/>
              </a:rPr>
              <a:t>S. Wiesen et al. J. </a:t>
            </a:r>
            <a:r>
              <a:rPr lang="en-US" sz="750" b="1" dirty="0" err="1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en-US" sz="750" b="1" dirty="0">
                <a:latin typeface="Arial" panose="020B0604020202020204" pitchFamily="34" charset="0"/>
                <a:cs typeface="Arial" panose="020B0604020202020204" pitchFamily="34" charset="0"/>
              </a:rPr>
              <a:t>. Mat. 2015</a:t>
            </a:r>
          </a:p>
          <a:p>
            <a:r>
              <a:rPr lang="en-US" sz="750" b="1" dirty="0">
                <a:latin typeface="Arial" panose="020B0604020202020204" pitchFamily="34" charset="0"/>
                <a:cs typeface="Arial" panose="020B0604020202020204" pitchFamily="34" charset="0"/>
              </a:rPr>
              <a:t>A. Kukushkin et al. Fusion Eng. Des 2011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296507" y="4147814"/>
            <a:ext cx="4388189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comparable in plasma-wall interactions physics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comparable in scrape-off layer and exhaust plasma physics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8684" y="1016403"/>
            <a:ext cx="2619275" cy="321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083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7" y="435308"/>
            <a:ext cx="7369572" cy="4152722"/>
          </a:xfrm>
          <a:prstGeom prst="rect">
            <a:avLst/>
          </a:prstGeom>
          <a:noFill/>
        </p:spPr>
      </p:pic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EA19BA-913F-4CC4-9676-ECC1885047A5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Plasma-Surface Interaction Processes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7201603" y="2715770"/>
            <a:ext cx="1937086" cy="111569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Divertor und SOL plasma conditions:</a:t>
            </a:r>
          </a:p>
          <a:p>
            <a:pPr algn="ctr">
              <a:lnSpc>
                <a:spcPct val="95000"/>
              </a:lnSpc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5000"/>
              </a:lnSpc>
            </a:pP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1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=1-100 eV</a:t>
            </a:r>
          </a:p>
          <a:p>
            <a:pPr algn="ctr">
              <a:lnSpc>
                <a:spcPct val="95000"/>
              </a:lnSpc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=5x10</a:t>
            </a:r>
            <a:r>
              <a:rPr lang="en-GB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-1x10</a:t>
            </a:r>
            <a:r>
              <a:rPr lang="en-GB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</a:p>
        </p:txBody>
      </p:sp>
    </p:spTree>
    <p:extLst>
      <p:ext uri="{BB962C8B-B14F-4D97-AF65-F5344CB8AC3E}">
        <p14:creationId xmlns:p14="http://schemas.microsoft.com/office/powerpoint/2010/main" val="27086370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Quasi-</a:t>
            </a:r>
            <a:r>
              <a:rPr lang="de-DE" dirty="0" err="1"/>
              <a:t>steady</a:t>
            </a:r>
            <a:r>
              <a:rPr lang="de-DE" dirty="0"/>
              <a:t>-</a:t>
            </a:r>
            <a:r>
              <a:rPr lang="de-DE" dirty="0" err="1"/>
              <a:t>state</a:t>
            </a:r>
            <a:r>
              <a:rPr lang="de-DE" dirty="0"/>
              <a:t> </a:t>
            </a:r>
            <a:r>
              <a:rPr lang="de-DE" dirty="0" err="1"/>
              <a:t>Conditions</a:t>
            </a:r>
            <a:r>
              <a:rPr lang="de-DE" dirty="0"/>
              <a:t> in JET-ILW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76BA16C-E65E-4916-884F-1F61C7BA8D49}" type="datetime1">
              <a:rPr lang="de-DE" smtClean="0"/>
              <a:t>16.07.2024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EA19BA-913F-4CC4-9676-ECC1885047A5}" type="slidenum">
              <a:rPr lang="de-DE" smtClean="0"/>
              <a:pPr/>
              <a:t>30</a:t>
            </a:fld>
            <a:endParaRPr lang="de-DE" dirty="0"/>
          </a:p>
        </p:txBody>
      </p:sp>
      <p:sp>
        <p:nvSpPr>
          <p:cNvPr id="8" name="Textfeld 17"/>
          <p:cNvSpPr txBox="1"/>
          <p:nvPr/>
        </p:nvSpPr>
        <p:spPr>
          <a:xfrm>
            <a:off x="549656" y="4029913"/>
            <a:ext cx="4814453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For comparison - first year operation: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105 000 ELMs during H-mode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12 h in divertor configuration</a:t>
            </a:r>
          </a:p>
        </p:txBody>
      </p:sp>
      <p:sp>
        <p:nvSpPr>
          <p:cNvPr id="25" name="Textfeld 17"/>
          <p:cNvSpPr txBox="1"/>
          <p:nvPr/>
        </p:nvSpPr>
        <p:spPr>
          <a:xfrm>
            <a:off x="539440" y="891153"/>
            <a:ext cx="4824670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“footprint” of JET-ILW in H-mode plasmas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Global material erosion/deposition pattern 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Global fuel retention studies 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Comparison in-situ and ex-situ analysis</a:t>
            </a:r>
          </a:p>
        </p:txBody>
      </p:sp>
      <p:sp>
        <p:nvSpPr>
          <p:cNvPr id="26" name="Textfeld 17"/>
          <p:cNvSpPr txBox="1"/>
          <p:nvPr/>
        </p:nvSpPr>
        <p:spPr>
          <a:xfrm>
            <a:off x="539440" y="1923660"/>
            <a:ext cx="4824670" cy="160043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Campaign 30C – quasi-steady-state conditions: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High reproducibility of discharges (#151)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H-mode plasmas with static divertor strike-line</a:t>
            </a:r>
          </a:p>
          <a:p>
            <a:pPr marL="628650" lvl="1" indent="-285750"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attached outer divertor (T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~35eV) </a:t>
            </a:r>
          </a:p>
          <a:p>
            <a:pPr marL="628650" lvl="1" indent="-285750"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semi-detached inner divertor (T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~7eV)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400" dirty="0" err="1">
                <a:cs typeface="Arial" charset="0"/>
              </a:rPr>
              <a:t>f</a:t>
            </a:r>
            <a:r>
              <a:rPr lang="en-US" altLang="en-US" sz="1400" baseline="-25000" dirty="0" err="1">
                <a:cs typeface="Arial" charset="0"/>
              </a:rPr>
              <a:t>ELM</a:t>
            </a:r>
            <a:r>
              <a:rPr lang="en-US" altLang="en-US" sz="1400" dirty="0">
                <a:cs typeface="Arial" charset="0"/>
              </a:rPr>
              <a:t>=30Hz, </a:t>
            </a:r>
            <a:r>
              <a:rPr lang="en-US" altLang="en-US" sz="1400" dirty="0">
                <a:latin typeface="Symbol" pitchFamily="18" charset="2"/>
                <a:cs typeface="Arial" charset="0"/>
              </a:rPr>
              <a:t>D</a:t>
            </a:r>
            <a:r>
              <a:rPr lang="en-US" altLang="en-US" sz="1400" dirty="0">
                <a:cs typeface="Arial" charset="0"/>
              </a:rPr>
              <a:t>W</a:t>
            </a:r>
            <a:r>
              <a:rPr lang="en-US" altLang="en-US" sz="1400" baseline="-25000" dirty="0">
                <a:cs typeface="Arial" charset="0"/>
              </a:rPr>
              <a:t>ELM</a:t>
            </a:r>
            <a:r>
              <a:rPr lang="en-US" altLang="en-US" sz="1400" dirty="0">
                <a:cs typeface="Arial" charset="0"/>
              </a:rPr>
              <a:t>=160KJ,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30 000 ELMs </a:t>
            </a:r>
            <a:endParaRPr lang="en-US" sz="1400" dirty="0">
              <a:cs typeface="Arial" charset="0"/>
            </a:endParaRP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Low disruption rate (&lt;3%)</a:t>
            </a:r>
          </a:p>
        </p:txBody>
      </p:sp>
      <p:pic>
        <p:nvPicPr>
          <p:cNvPr id="28" name="Picture 3" descr="EurofusionDis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562" y="252833"/>
            <a:ext cx="399463" cy="406011"/>
          </a:xfrm>
          <a:prstGeom prst="rect">
            <a:avLst/>
          </a:prstGeom>
        </p:spPr>
      </p:pic>
      <p:sp>
        <p:nvSpPr>
          <p:cNvPr id="29" name="Datumsplatzhalter 5"/>
          <p:cNvSpPr txBox="1">
            <a:spLocks/>
          </p:cNvSpPr>
          <p:nvPr/>
        </p:nvSpPr>
        <p:spPr>
          <a:xfrm>
            <a:off x="7131645" y="4631440"/>
            <a:ext cx="761899" cy="30533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897F58-F3EF-4623-87AB-2ACA4B72BC34}" type="datetime1">
              <a:rPr lang="de-DE" smtClean="0"/>
              <a:pPr/>
              <a:t>16.07.2024</a:t>
            </a:fld>
            <a:endParaRPr lang="de-DE" dirty="0"/>
          </a:p>
        </p:txBody>
      </p:sp>
      <p:pic>
        <p:nvPicPr>
          <p:cNvPr id="30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326" y="123410"/>
            <a:ext cx="2079658" cy="1238552"/>
          </a:xfrm>
          <a:prstGeom prst="rect">
            <a:avLst/>
          </a:prstGeom>
        </p:spPr>
      </p:pic>
      <p:grpSp>
        <p:nvGrpSpPr>
          <p:cNvPr id="31" name="Group 38"/>
          <p:cNvGrpSpPr/>
          <p:nvPr/>
        </p:nvGrpSpPr>
        <p:grpSpPr>
          <a:xfrm>
            <a:off x="6625686" y="1419591"/>
            <a:ext cx="2410934" cy="2016279"/>
            <a:chOff x="4752068" y="833052"/>
            <a:chExt cx="4350309" cy="3726965"/>
          </a:xfrm>
        </p:grpSpPr>
        <p:grpSp>
          <p:nvGrpSpPr>
            <p:cNvPr id="32" name="Group 26"/>
            <p:cNvGrpSpPr/>
            <p:nvPr/>
          </p:nvGrpSpPr>
          <p:grpSpPr>
            <a:xfrm>
              <a:off x="4752068" y="833052"/>
              <a:ext cx="4350309" cy="3469284"/>
              <a:chOff x="4837240" y="977069"/>
              <a:chExt cx="4350309" cy="3469284"/>
            </a:xfrm>
          </p:grpSpPr>
          <p:pic>
            <p:nvPicPr>
              <p:cNvPr id="34" name="Picture 27"/>
              <p:cNvPicPr>
                <a:picLocks noChangeAspect="1"/>
              </p:cNvPicPr>
              <p:nvPr/>
            </p:nvPicPr>
            <p:blipFill rotWithShape="1">
              <a:blip r:embed="rId4"/>
              <a:srcRect l="8749" t="10883" r="4213" b="9388"/>
              <a:stretch/>
            </p:blipFill>
            <p:spPr>
              <a:xfrm>
                <a:off x="5458795" y="1046635"/>
                <a:ext cx="3253524" cy="3399718"/>
              </a:xfrm>
              <a:prstGeom prst="rect">
                <a:avLst/>
              </a:prstGeom>
            </p:spPr>
          </p:pic>
          <p:sp>
            <p:nvSpPr>
              <p:cNvPr id="35" name="TextBox 28"/>
              <p:cNvSpPr txBox="1"/>
              <p:nvPr/>
            </p:nvSpPr>
            <p:spPr>
              <a:xfrm>
                <a:off x="5418779" y="1143950"/>
                <a:ext cx="981127" cy="13653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IR</a:t>
                </a:r>
              </a:p>
              <a:p>
                <a:r>
                  <a:rPr lang="de-DE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top </a:t>
                </a:r>
              </a:p>
              <a:p>
                <a:r>
                  <a:rPr lang="de-DE" sz="1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view</a:t>
                </a:r>
                <a:endParaRPr lang="de-DE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TextBox 29"/>
              <p:cNvSpPr txBox="1"/>
              <p:nvPr/>
            </p:nvSpPr>
            <p:spPr>
              <a:xfrm rot="16200000">
                <a:off x="3592287" y="2222022"/>
                <a:ext cx="3077498" cy="5875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toroidal </a:t>
                </a:r>
                <a:r>
                  <a:rPr lang="de-DE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direction</a:t>
                </a:r>
                <a:endParaRPr lang="de-DE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TextBox 32"/>
              <p:cNvSpPr txBox="1"/>
              <p:nvPr/>
            </p:nvSpPr>
            <p:spPr>
              <a:xfrm rot="16200000">
                <a:off x="7537507" y="2039521"/>
                <a:ext cx="2712494" cy="58759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de-DE" sz="1400" dirty="0" err="1"/>
                  <a:t>T</a:t>
                </a:r>
                <a:r>
                  <a:rPr lang="de-DE" sz="1400" baseline="-25000" dirty="0" err="1"/>
                  <a:t>surface</a:t>
                </a:r>
                <a:r>
                  <a:rPr lang="de-DE" sz="1400" dirty="0"/>
                  <a:t> [°C]          </a:t>
                </a:r>
              </a:p>
            </p:txBody>
          </p:sp>
        </p:grpSp>
        <p:sp>
          <p:nvSpPr>
            <p:cNvPr id="33" name="Rectangle 37"/>
            <p:cNvSpPr/>
            <p:nvPr/>
          </p:nvSpPr>
          <p:spPr>
            <a:xfrm>
              <a:off x="8388424" y="4365104"/>
              <a:ext cx="445536" cy="194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2"/>
          <p:cNvGrpSpPr/>
          <p:nvPr/>
        </p:nvGrpSpPr>
        <p:grpSpPr>
          <a:xfrm>
            <a:off x="6804310" y="3219840"/>
            <a:ext cx="1739378" cy="1449114"/>
            <a:chOff x="273236" y="3747788"/>
            <a:chExt cx="4246343" cy="3128468"/>
          </a:xfrm>
        </p:grpSpPr>
        <p:pic>
          <p:nvPicPr>
            <p:cNvPr id="39" name="Picture 28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" t="7180" r="11598" b="5697"/>
            <a:stretch/>
          </p:blipFill>
          <p:spPr bwMode="auto">
            <a:xfrm>
              <a:off x="273236" y="3747788"/>
              <a:ext cx="4246343" cy="31284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</p:pic>
        <p:sp>
          <p:nvSpPr>
            <p:cNvPr id="40" name="Rectangle 33"/>
            <p:cNvSpPr/>
            <p:nvPr/>
          </p:nvSpPr>
          <p:spPr>
            <a:xfrm>
              <a:off x="2953007" y="3899820"/>
              <a:ext cx="207724" cy="2553516"/>
            </a:xfrm>
            <a:prstGeom prst="rect">
              <a:avLst/>
            </a:prstGeom>
            <a:solidFill>
              <a:schemeClr val="accent6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1" name="TextBox 29"/>
          <p:cNvSpPr txBox="1"/>
          <p:nvPr/>
        </p:nvSpPr>
        <p:spPr>
          <a:xfrm rot="16200000">
            <a:off x="6065716" y="3786340"/>
            <a:ext cx="145745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plasma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duration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3"/>
          <p:cNvSpPr txBox="1"/>
          <p:nvPr/>
        </p:nvSpPr>
        <p:spPr>
          <a:xfrm>
            <a:off x="6948330" y="4506353"/>
            <a:ext cx="209956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target coordinate [mm]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817800" y="3616775"/>
            <a:ext cx="34970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50" b="1" dirty="0">
                <a:latin typeface="Arial" panose="020B0604020202020204" pitchFamily="34" charset="0"/>
                <a:cs typeface="Arial" panose="020B0604020202020204" pitchFamily="34" charset="0"/>
              </a:rPr>
              <a:t>S. Brezinsek NF2013, K. Schmid NF2014,  S. Wiesen NME2017</a:t>
            </a:r>
          </a:p>
          <a:p>
            <a:r>
              <a:rPr lang="de-DE" sz="750" b="1" dirty="0">
                <a:latin typeface="Arial" panose="020B0604020202020204" pitchFamily="34" charset="0"/>
                <a:cs typeface="Arial" panose="020B0604020202020204" pitchFamily="34" charset="0"/>
              </a:rPr>
              <a:t>J. Romazanov NME 2019, J. Denis NME 2019</a:t>
            </a:r>
          </a:p>
        </p:txBody>
      </p:sp>
    </p:spTree>
    <p:extLst>
      <p:ext uri="{BB962C8B-B14F-4D97-AF65-F5344CB8AC3E}">
        <p14:creationId xmlns:p14="http://schemas.microsoft.com/office/powerpoint/2010/main" val="267372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360363" y="219601"/>
            <a:ext cx="7596107" cy="407879"/>
          </a:xfrm>
        </p:spPr>
        <p:txBody>
          <a:bodyPr/>
          <a:lstStyle/>
          <a:p>
            <a:r>
              <a:rPr lang="en-GB" dirty="0"/>
              <a:t>Intra- and Inter-ELM Sputtering of W: semi-detached leg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A14F0B5-7338-4752-8D3E-17E9F4C25B98}" type="datetime1">
              <a:rPr lang="de-DE" smtClean="0"/>
              <a:t>16.07.2024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EA19BA-913F-4CC4-9676-ECC1885047A5}" type="slidenum">
              <a:rPr lang="de-DE" smtClean="0"/>
              <a:pPr/>
              <a:t>31</a:t>
            </a:fld>
            <a:endParaRPr lang="de-DE" dirty="0"/>
          </a:p>
        </p:txBody>
      </p:sp>
      <p:pic>
        <p:nvPicPr>
          <p:cNvPr id="8" name="Grafik 7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" y="688288"/>
            <a:ext cx="4573093" cy="3580291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70917" y="4227980"/>
            <a:ext cx="8677663" cy="784830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500" dirty="0"/>
              <a:t>ERO-modelling (</a:t>
            </a:r>
            <a:r>
              <a:rPr lang="en-GB" sz="1500" dirty="0" err="1"/>
              <a:t>MC+impurity</a:t>
            </a:r>
            <a:r>
              <a:rPr lang="en-GB" sz="1500" dirty="0"/>
              <a:t> transport) coupled with PIC simulation of ELM events (1keV, 500ms) reproduces the W sputtering by burn-through in otherwise detached conditions (A. Kirschner et al.)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500" dirty="0"/>
              <a:t>95%-98% of W is locally re-deposited  in the model =&gt; agrees well with experiment             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015998" y="2254530"/>
            <a:ext cx="3362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Left</a:t>
            </a:r>
            <a:r>
              <a:rPr lang="de-DE" dirty="0"/>
              <a:t>: ELM-</a:t>
            </a:r>
            <a:r>
              <a:rPr lang="de-DE" dirty="0" err="1"/>
              <a:t>induced</a:t>
            </a:r>
            <a:r>
              <a:rPr lang="de-DE" dirty="0"/>
              <a:t> W </a:t>
            </a:r>
            <a:r>
              <a:rPr lang="de-DE" dirty="0" err="1"/>
              <a:t>sputtering</a:t>
            </a:r>
            <a:endParaRPr lang="de-DE" dirty="0"/>
          </a:p>
        </p:txBody>
      </p:sp>
      <p:pic>
        <p:nvPicPr>
          <p:cNvPr id="9" name="Grafik 8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046" y="627480"/>
            <a:ext cx="4798820" cy="3539692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1835620" y="2931800"/>
            <a:ext cx="576080" cy="5040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/>
          <p:cNvSpPr/>
          <p:nvPr/>
        </p:nvSpPr>
        <p:spPr>
          <a:xfrm>
            <a:off x="6012200" y="2859790"/>
            <a:ext cx="576080" cy="5040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82811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EA19BA-913F-4CC4-9676-ECC1885047A5}" type="slidenum">
              <a:rPr lang="de-DE" smtClean="0"/>
              <a:pPr/>
              <a:t>32</a:t>
            </a:fld>
            <a:endParaRPr lang="de-DE" dirty="0"/>
          </a:p>
        </p:txBody>
      </p:sp>
      <p:sp>
        <p:nvSpPr>
          <p:cNvPr id="14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360363" y="219601"/>
            <a:ext cx="6731987" cy="407879"/>
          </a:xfrm>
        </p:spPr>
        <p:txBody>
          <a:bodyPr/>
          <a:lstStyle/>
          <a:p>
            <a:r>
              <a:rPr lang="de-DE" dirty="0" err="1"/>
              <a:t>Rough</a:t>
            </a:r>
            <a:r>
              <a:rPr lang="de-DE" dirty="0"/>
              <a:t> vs. Smooth W Surface: AUG Experiment</a:t>
            </a:r>
          </a:p>
        </p:txBody>
      </p:sp>
      <p:pic>
        <p:nvPicPr>
          <p:cNvPr id="35" name="Grafik 34" descr="Bildschirmausschnitt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36"/>
          <a:stretch/>
        </p:blipFill>
        <p:spPr>
          <a:xfrm>
            <a:off x="4788030" y="627242"/>
            <a:ext cx="3213749" cy="3240688"/>
          </a:xfrm>
          <a:prstGeom prst="rect">
            <a:avLst/>
          </a:prstGeom>
        </p:spPr>
      </p:pic>
      <p:pic>
        <p:nvPicPr>
          <p:cNvPr id="50" name="Grafik 49" descr="Bildschirmausschnit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40" y="2600846"/>
            <a:ext cx="1617917" cy="2272392"/>
          </a:xfrm>
          <a:prstGeom prst="rect">
            <a:avLst/>
          </a:prstGeom>
        </p:spPr>
      </p:pic>
      <p:sp>
        <p:nvSpPr>
          <p:cNvPr id="51" name="Textfeld 50"/>
          <p:cNvSpPr txBox="1"/>
          <p:nvPr/>
        </p:nvSpPr>
        <p:spPr>
          <a:xfrm>
            <a:off x="7534343" y="3626044"/>
            <a:ext cx="934871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75" b="1" dirty="0"/>
              <a:t>A. </a:t>
            </a:r>
            <a:r>
              <a:rPr lang="de-DE" sz="675" b="1" dirty="0" err="1"/>
              <a:t>Lahtinen</a:t>
            </a:r>
            <a:r>
              <a:rPr lang="de-DE" sz="675" b="1" dirty="0"/>
              <a:t> EPS 2017</a:t>
            </a:r>
          </a:p>
        </p:txBody>
      </p:sp>
      <p:sp>
        <p:nvSpPr>
          <p:cNvPr id="52" name="Textfeld 51"/>
          <p:cNvSpPr txBox="1"/>
          <p:nvPr/>
        </p:nvSpPr>
        <p:spPr>
          <a:xfrm>
            <a:off x="361363" y="984679"/>
            <a:ext cx="3562547" cy="10926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14313" indent="-214313">
              <a:buFont typeface="Wingdings" panose="05000000000000000000" pitchFamily="2" charset="2"/>
              <a:buChar char="§"/>
              <a:defRPr/>
            </a:pPr>
            <a:r>
              <a:rPr lang="en-US" sz="1300" dirty="0">
                <a:latin typeface="+mj-lt"/>
                <a:cs typeface="Arial" panose="020B0604020202020204" pitchFamily="34" charset="0"/>
              </a:rPr>
              <a:t>ASDEX Upgrade Standard L-mode plasma </a:t>
            </a:r>
          </a:p>
          <a:p>
            <a:pPr marL="214313" indent="-214313">
              <a:buFont typeface="Wingdings" panose="05000000000000000000" pitchFamily="2" charset="2"/>
              <a:buChar char="§"/>
              <a:defRPr/>
            </a:pPr>
            <a:r>
              <a:rPr lang="en-US" sz="1300" dirty="0">
                <a:latin typeface="+mj-lt"/>
                <a:cs typeface="Arial" panose="020B0604020202020204" pitchFamily="34" charset="0"/>
              </a:rPr>
              <a:t>Net erosion at OSP by impurity ions (C, N, O)</a:t>
            </a:r>
          </a:p>
          <a:p>
            <a:pPr marL="214313" indent="-214313">
              <a:buFont typeface="Wingdings" panose="05000000000000000000" pitchFamily="2" charset="2"/>
              <a:buChar char="§"/>
              <a:defRPr/>
            </a:pPr>
            <a:r>
              <a:rPr lang="en-US" sz="1300" dirty="0">
                <a:latin typeface="+mj-lt"/>
                <a:cs typeface="Arial" panose="020B0604020202020204" pitchFamily="34" charset="0"/>
              </a:rPr>
              <a:t>Net deposition in SOL close to OSP in case of nominal/rough surface</a:t>
            </a:r>
          </a:p>
          <a:p>
            <a:pPr marL="214313" indent="-214313">
              <a:buFont typeface="Wingdings" panose="05000000000000000000" pitchFamily="2" charset="2"/>
              <a:buChar char="§"/>
              <a:defRPr/>
            </a:pPr>
            <a:r>
              <a:rPr lang="en-US" sz="1300" dirty="0">
                <a:latin typeface="+mj-lt"/>
                <a:cs typeface="Arial" panose="020B0604020202020204" pitchFamily="34" charset="0"/>
              </a:rPr>
              <a:t>No deposition in SOL in case of smooth surface</a:t>
            </a:r>
          </a:p>
        </p:txBody>
      </p:sp>
      <p:sp>
        <p:nvSpPr>
          <p:cNvPr id="53" name="Rechteck 52"/>
          <p:cNvSpPr/>
          <p:nvPr/>
        </p:nvSpPr>
        <p:spPr>
          <a:xfrm>
            <a:off x="2446421" y="3584409"/>
            <a:ext cx="1571264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350" dirty="0"/>
              <a:t>smooth:  R</a:t>
            </a:r>
            <a:r>
              <a:rPr lang="de-DE" sz="1350" baseline="-25000" dirty="0"/>
              <a:t>a</a:t>
            </a:r>
            <a:r>
              <a:rPr lang="de-DE" sz="1350" dirty="0"/>
              <a:t>~0.3 </a:t>
            </a:r>
            <a:r>
              <a:rPr lang="el-GR" sz="1350" dirty="0"/>
              <a:t>μ</a:t>
            </a:r>
            <a:r>
              <a:rPr lang="de-DE" sz="1350" dirty="0"/>
              <a:t>m</a:t>
            </a:r>
          </a:p>
          <a:p>
            <a:r>
              <a:rPr lang="de-DE" sz="1350" dirty="0"/>
              <a:t>nominal: R</a:t>
            </a:r>
            <a:r>
              <a:rPr lang="de-DE" sz="1350" baseline="-25000" dirty="0"/>
              <a:t>a</a:t>
            </a:r>
            <a:r>
              <a:rPr lang="de-DE" sz="1350" dirty="0"/>
              <a:t>~1.0µm</a:t>
            </a:r>
          </a:p>
          <a:p>
            <a:r>
              <a:rPr lang="de-DE" sz="1350" dirty="0" err="1"/>
              <a:t>rough</a:t>
            </a:r>
            <a:r>
              <a:rPr lang="de-DE" sz="1350" dirty="0"/>
              <a:t>:    R</a:t>
            </a:r>
            <a:r>
              <a:rPr lang="de-DE" sz="1350" baseline="-25000" dirty="0"/>
              <a:t>a</a:t>
            </a:r>
            <a:r>
              <a:rPr lang="de-DE" sz="1350" dirty="0"/>
              <a:t>~4.0µm</a:t>
            </a:r>
          </a:p>
        </p:txBody>
      </p:sp>
      <p:sp>
        <p:nvSpPr>
          <p:cNvPr id="54" name="Textfeld 53"/>
          <p:cNvSpPr txBox="1"/>
          <p:nvPr/>
        </p:nvSpPr>
        <p:spPr>
          <a:xfrm>
            <a:off x="2437188" y="2774219"/>
            <a:ext cx="1645130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dirty="0"/>
              <a:t>20-30 </a:t>
            </a:r>
            <a:r>
              <a:rPr lang="de-DE" sz="1350" dirty="0" err="1"/>
              <a:t>nm</a:t>
            </a:r>
            <a:r>
              <a:rPr lang="de-DE" sz="1350" dirty="0"/>
              <a:t> W </a:t>
            </a:r>
            <a:r>
              <a:rPr lang="de-DE" sz="1350" dirty="0" err="1"/>
              <a:t>layer</a:t>
            </a:r>
            <a:r>
              <a:rPr lang="de-DE" sz="1350" dirty="0"/>
              <a:t> </a:t>
            </a:r>
          </a:p>
          <a:p>
            <a:r>
              <a:rPr lang="de-DE" sz="1350" dirty="0"/>
              <a:t>on </a:t>
            </a:r>
            <a:r>
              <a:rPr lang="de-DE" sz="1350" dirty="0" err="1"/>
              <a:t>graphite</a:t>
            </a:r>
            <a:r>
              <a:rPr lang="de-DE" sz="1350" dirty="0"/>
              <a:t> </a:t>
            </a:r>
            <a:r>
              <a:rPr lang="de-DE" sz="1350" dirty="0" err="1"/>
              <a:t>with</a:t>
            </a:r>
            <a:r>
              <a:rPr lang="de-DE" sz="1350" dirty="0"/>
              <a:t> </a:t>
            </a:r>
          </a:p>
          <a:p>
            <a:r>
              <a:rPr lang="de-DE" sz="1350" dirty="0"/>
              <a:t>different </a:t>
            </a:r>
            <a:r>
              <a:rPr lang="de-DE" sz="1350" dirty="0" err="1"/>
              <a:t>roughness</a:t>
            </a:r>
            <a:r>
              <a:rPr lang="de-DE" sz="1350" dirty="0"/>
              <a:t>: </a:t>
            </a:r>
          </a:p>
        </p:txBody>
      </p:sp>
      <p:sp>
        <p:nvSpPr>
          <p:cNvPr id="55" name="Textfeld 54"/>
          <p:cNvSpPr txBox="1"/>
          <p:nvPr/>
        </p:nvSpPr>
        <p:spPr>
          <a:xfrm>
            <a:off x="4514983" y="3929269"/>
            <a:ext cx="4120467" cy="8925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14313" indent="-214313">
              <a:buFont typeface="Wingdings" panose="05000000000000000000" pitchFamily="2" charset="2"/>
              <a:buChar char="§"/>
              <a:defRPr/>
            </a:pPr>
            <a:r>
              <a:rPr lang="en-US" sz="1300" dirty="0">
                <a:latin typeface="+mj-lt"/>
                <a:cs typeface="Arial" panose="020B0604020202020204" pitchFamily="34" charset="0"/>
              </a:rPr>
              <a:t>Same plasma: W surface can vary between NET erosion and NET deposition due to surface roughness</a:t>
            </a:r>
          </a:p>
          <a:p>
            <a:pPr marL="214313" indent="-214313">
              <a:buFont typeface="Wingdings" panose="05000000000000000000" pitchFamily="2" charset="2"/>
              <a:buChar char="§"/>
              <a:defRPr/>
            </a:pPr>
            <a:r>
              <a:rPr lang="en-US" sz="1300" dirty="0">
                <a:latin typeface="+mj-lt"/>
                <a:cs typeface="Arial" panose="020B0604020202020204" pitchFamily="34" charset="0"/>
              </a:rPr>
              <a:t>Mixture of local re-deposition of eroded W and</a:t>
            </a:r>
          </a:p>
          <a:p>
            <a:pPr>
              <a:defRPr/>
            </a:pPr>
            <a:r>
              <a:rPr lang="en-US" sz="1300" dirty="0">
                <a:latin typeface="+mj-lt"/>
                <a:cs typeface="Arial" panose="020B0604020202020204" pitchFamily="34" charset="0"/>
              </a:rPr>
              <a:t>     W flux from main chamber responsible </a:t>
            </a:r>
          </a:p>
        </p:txBody>
      </p:sp>
      <p:sp>
        <p:nvSpPr>
          <p:cNvPr id="12" name="Datumsplatzhalter 5"/>
          <p:cNvSpPr>
            <a:spLocks noGrp="1"/>
          </p:cNvSpPr>
          <p:nvPr>
            <p:ph type="dt" sz="half" idx="2"/>
          </p:nvPr>
        </p:nvSpPr>
        <p:spPr>
          <a:xfrm>
            <a:off x="6868514" y="4873238"/>
            <a:ext cx="720100" cy="274637"/>
          </a:xfrm>
        </p:spPr>
        <p:txBody>
          <a:bodyPr/>
          <a:lstStyle/>
          <a:p>
            <a:fld id="{D569296A-23DD-4CF2-A742-D8F93BBB9710}" type="datetime1">
              <a:rPr lang="de-DE" smtClean="0"/>
              <a:t>16.07.2024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5118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Tungsten Hydride: </a:t>
            </a:r>
            <a:r>
              <a:rPr lang="de-DE" sz="2400" kern="0" dirty="0"/>
              <a:t>: </a:t>
            </a:r>
            <a:r>
              <a:rPr lang="de-DE" sz="2400" kern="0" baseline="30000" dirty="0"/>
              <a:t>6</a:t>
            </a:r>
            <a:r>
              <a:rPr lang="de-DE" sz="2400" kern="0" dirty="0">
                <a:latin typeface="Symbol" panose="05050102010706020507" pitchFamily="18" charset="2"/>
              </a:rPr>
              <a:t>P</a:t>
            </a:r>
            <a:r>
              <a:rPr lang="de-DE" sz="2400" kern="0" dirty="0"/>
              <a:t>-</a:t>
            </a:r>
            <a:r>
              <a:rPr lang="de-DE" sz="2400" kern="0" baseline="30000" dirty="0"/>
              <a:t>6</a:t>
            </a:r>
            <a:r>
              <a:rPr lang="de-DE" sz="2400" kern="0" dirty="0">
                <a:latin typeface="Symbol" panose="05050102010706020507" pitchFamily="18" charset="2"/>
              </a:rPr>
              <a:t>S</a:t>
            </a:r>
            <a:r>
              <a:rPr lang="de-DE" sz="2400" kern="0" baseline="30000" dirty="0">
                <a:latin typeface="Symbol" panose="05050102010706020507" pitchFamily="18" charset="2"/>
              </a:rPr>
              <a:t>+</a:t>
            </a:r>
            <a:r>
              <a:rPr lang="de-DE" sz="2400" kern="0" dirty="0"/>
              <a:t> Transition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6A12725-8D8C-47CF-8F88-64A7FD100A91}" type="datetime1">
              <a:rPr lang="de-DE" smtClean="0"/>
              <a:t>16.07.2024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EA19BA-913F-4CC4-9676-ECC1885047A5}" type="slidenum">
              <a:rPr lang="de-DE" smtClean="0"/>
              <a:pPr/>
              <a:t>33</a:t>
            </a:fld>
            <a:endParaRPr lang="de-DE" dirty="0"/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2"/>
          <a:srcRect r="57660"/>
          <a:stretch/>
        </p:blipFill>
        <p:spPr>
          <a:xfrm>
            <a:off x="4716020" y="751520"/>
            <a:ext cx="1566174" cy="1100129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2"/>
          <a:srcRect l="49640"/>
          <a:stretch/>
        </p:blipFill>
        <p:spPr>
          <a:xfrm>
            <a:off x="6504745" y="751519"/>
            <a:ext cx="1862826" cy="1100129"/>
          </a:xfrm>
          <a:prstGeom prst="rect">
            <a:avLst/>
          </a:prstGeom>
        </p:spPr>
      </p:pic>
      <p:sp>
        <p:nvSpPr>
          <p:cNvPr id="22" name="Foliennummernplatzhalter 6"/>
          <p:cNvSpPr txBox="1">
            <a:spLocks/>
          </p:cNvSpPr>
          <p:nvPr/>
        </p:nvSpPr>
        <p:spPr>
          <a:xfrm>
            <a:off x="8530700" y="5025638"/>
            <a:ext cx="514300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EA19BA-913F-4CC4-9676-ECC1885047A5}" type="slidenum">
              <a:rPr lang="de-DE" smtClean="0"/>
              <a:pPr/>
              <a:t>33</a:t>
            </a:fld>
            <a:endParaRPr lang="de-DE" dirty="0"/>
          </a:p>
        </p:txBody>
      </p:sp>
      <p:pic>
        <p:nvPicPr>
          <p:cNvPr id="3" name="Grafik 2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4" y="1851648"/>
            <a:ext cx="8178233" cy="3030392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251400" y="699490"/>
            <a:ext cx="4320600" cy="1134670"/>
          </a:xfrm>
          <a:prstGeom prst="rect">
            <a:avLst/>
          </a:prstGeom>
          <a:solidFill>
            <a:srgbClr val="F2F2F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15000"/>
              </a:lnSpc>
              <a:spcAft>
                <a:spcPts val="150"/>
              </a:spcAft>
              <a:buFont typeface="Wingdings" pitchFamily="2" charset="2"/>
              <a:buChar char="§"/>
              <a:tabLst>
                <a:tab pos="342900" algn="l"/>
              </a:tabLst>
            </a:pPr>
            <a:r>
              <a:rPr lang="en-US" sz="1400" dirty="0">
                <a:latin typeface="+mj-lt"/>
                <a:ea typeface="Calibri"/>
                <a:cs typeface="Times New Roman"/>
              </a:rPr>
              <a:t>Observation of WD molecule at very high D</a:t>
            </a:r>
            <a:r>
              <a:rPr lang="en-US" sz="1400" baseline="30000" dirty="0">
                <a:latin typeface="+mj-lt"/>
                <a:ea typeface="Calibri"/>
                <a:cs typeface="Times New Roman"/>
              </a:rPr>
              <a:t>+</a:t>
            </a:r>
            <a:r>
              <a:rPr lang="en-US" sz="1400" dirty="0">
                <a:latin typeface="+mj-lt"/>
                <a:ea typeface="Calibri"/>
                <a:cs typeface="Times New Roman"/>
              </a:rPr>
              <a:t> fluxes  (10</a:t>
            </a:r>
            <a:r>
              <a:rPr lang="en-US" sz="1400" baseline="30000" dirty="0">
                <a:latin typeface="+mj-lt"/>
                <a:ea typeface="Calibri"/>
                <a:cs typeface="Times New Roman"/>
              </a:rPr>
              <a:t>23</a:t>
            </a:r>
            <a:r>
              <a:rPr lang="en-US" sz="1400" dirty="0">
                <a:latin typeface="+mj-lt"/>
                <a:ea typeface="Calibri"/>
                <a:cs typeface="Times New Roman"/>
              </a:rPr>
              <a:t>ions s</a:t>
            </a:r>
            <a:r>
              <a:rPr lang="en-US" sz="1400" baseline="30000" dirty="0">
                <a:latin typeface="+mj-lt"/>
                <a:ea typeface="Calibri"/>
                <a:cs typeface="Times New Roman"/>
              </a:rPr>
              <a:t>-1</a:t>
            </a:r>
            <a:r>
              <a:rPr lang="en-US" sz="1400" dirty="0">
                <a:latin typeface="+mj-lt"/>
                <a:ea typeface="Calibri"/>
                <a:cs typeface="Times New Roman"/>
              </a:rPr>
              <a:t>m</a:t>
            </a:r>
            <a:r>
              <a:rPr lang="en-US" sz="1400" baseline="30000" dirty="0">
                <a:latin typeface="+mj-lt"/>
                <a:ea typeface="Calibri"/>
                <a:cs typeface="Times New Roman"/>
              </a:rPr>
              <a:t>-2</a:t>
            </a:r>
            <a:r>
              <a:rPr lang="en-US" sz="1400" dirty="0">
                <a:latin typeface="+mj-lt"/>
                <a:ea typeface="Calibri"/>
                <a:cs typeface="Times New Roman"/>
              </a:rPr>
              <a:t>) on cold W surfaces (&lt;600K)</a:t>
            </a:r>
          </a:p>
          <a:p>
            <a:pPr marL="285750" indent="-285750">
              <a:lnSpc>
                <a:spcPct val="115000"/>
              </a:lnSpc>
              <a:spcAft>
                <a:spcPts val="150"/>
              </a:spcAft>
              <a:buFont typeface="Wingdings" panose="05000000000000000000" pitchFamily="2" charset="2"/>
              <a:buChar char="§"/>
              <a:tabLst>
                <a:tab pos="342900" algn="l"/>
              </a:tabLst>
            </a:pPr>
            <a:r>
              <a:rPr lang="en-US" sz="1400" dirty="0">
                <a:latin typeface="+mj-lt"/>
                <a:ea typeface="Calibri"/>
                <a:cs typeface="Times New Roman"/>
              </a:rPr>
              <a:t>Chemically Assisted Physical Sputtering by C ions</a:t>
            </a:r>
          </a:p>
          <a:p>
            <a:pPr>
              <a:lnSpc>
                <a:spcPct val="115000"/>
              </a:lnSpc>
              <a:spcAft>
                <a:spcPts val="150"/>
              </a:spcAft>
              <a:tabLst>
                <a:tab pos="342900" algn="l"/>
              </a:tabLst>
            </a:pPr>
            <a:r>
              <a:rPr lang="en-US" sz="1400" dirty="0">
                <a:latin typeface="+mj-lt"/>
                <a:ea typeface="Calibri"/>
                <a:cs typeface="Times New Roman"/>
              </a:rPr>
              <a:t>       with sufficient high impact energy (~100eV)</a:t>
            </a:r>
            <a:endParaRPr lang="en-US" sz="1400" dirty="0">
              <a:ea typeface="Calibri"/>
              <a:cs typeface="Times New Roman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7909033" y="4708924"/>
            <a:ext cx="11144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50" b="1" dirty="0"/>
              <a:t>S. Brezinsek  NME 2019</a:t>
            </a:r>
          </a:p>
        </p:txBody>
      </p:sp>
    </p:spTree>
    <p:extLst>
      <p:ext uri="{BB962C8B-B14F-4D97-AF65-F5344CB8AC3E}">
        <p14:creationId xmlns:p14="http://schemas.microsoft.com/office/powerpoint/2010/main" val="21936666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Tungsten Hydride: </a:t>
            </a:r>
            <a:r>
              <a:rPr lang="de-DE" sz="2400" kern="0" dirty="0"/>
              <a:t>: </a:t>
            </a:r>
            <a:r>
              <a:rPr lang="de-DE" sz="2400" kern="0" baseline="30000" dirty="0"/>
              <a:t>6</a:t>
            </a:r>
            <a:r>
              <a:rPr lang="de-DE" sz="2400" kern="0" dirty="0">
                <a:latin typeface="Symbol" panose="05050102010706020507" pitchFamily="18" charset="2"/>
              </a:rPr>
              <a:t>P</a:t>
            </a:r>
            <a:r>
              <a:rPr lang="de-DE" sz="2400" kern="0" dirty="0"/>
              <a:t>-</a:t>
            </a:r>
            <a:r>
              <a:rPr lang="de-DE" sz="2400" kern="0" baseline="30000" dirty="0"/>
              <a:t>6</a:t>
            </a:r>
            <a:r>
              <a:rPr lang="de-DE" sz="2400" kern="0" dirty="0">
                <a:latin typeface="Symbol" panose="05050102010706020507" pitchFamily="18" charset="2"/>
              </a:rPr>
              <a:t>S</a:t>
            </a:r>
            <a:r>
              <a:rPr lang="de-DE" sz="2400" kern="0" baseline="30000" dirty="0">
                <a:latin typeface="Symbol" panose="05050102010706020507" pitchFamily="18" charset="2"/>
              </a:rPr>
              <a:t>+</a:t>
            </a:r>
            <a:r>
              <a:rPr lang="de-DE" sz="2400" kern="0" dirty="0"/>
              <a:t> Transition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6A12725-8D8C-47CF-8F88-64A7FD100A91}" type="datetime1">
              <a:rPr lang="de-DE" smtClean="0"/>
              <a:t>16.07.2024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EA19BA-913F-4CC4-9676-ECC1885047A5}" type="slidenum">
              <a:rPr lang="de-DE" smtClean="0"/>
              <a:pPr/>
              <a:t>34</a:t>
            </a:fld>
            <a:endParaRPr lang="de-DE" dirty="0"/>
          </a:p>
        </p:txBody>
      </p:sp>
      <p:pic>
        <p:nvPicPr>
          <p:cNvPr id="10" name="Inhaltsplatzhalt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041" y="741514"/>
            <a:ext cx="2500034" cy="4131724"/>
          </a:xfrm>
          <a:prstGeom prst="rect">
            <a:avLst/>
          </a:prstGeom>
        </p:spPr>
      </p:pic>
      <p:grpSp>
        <p:nvGrpSpPr>
          <p:cNvPr id="12" name="Gruppieren 11"/>
          <p:cNvGrpSpPr/>
          <p:nvPr/>
        </p:nvGrpSpPr>
        <p:grpSpPr>
          <a:xfrm>
            <a:off x="5781539" y="740995"/>
            <a:ext cx="3387821" cy="4266454"/>
            <a:chOff x="4626906" y="836020"/>
            <a:chExt cx="4517094" cy="5688605"/>
          </a:xfrm>
        </p:grpSpPr>
        <p:pic>
          <p:nvPicPr>
            <p:cNvPr id="13" name="Grafik 12" descr="Bildschirmausschnitt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1278" y="836712"/>
              <a:ext cx="3395003" cy="2448272"/>
            </a:xfrm>
            <a:prstGeom prst="rect">
              <a:avLst/>
            </a:prstGeom>
          </p:spPr>
        </p:pic>
        <p:sp>
          <p:nvSpPr>
            <p:cNvPr id="14" name="Textfeld 13"/>
            <p:cNvSpPr txBox="1"/>
            <p:nvPr/>
          </p:nvSpPr>
          <p:spPr>
            <a:xfrm>
              <a:off x="7452320" y="1166703"/>
              <a:ext cx="66796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350" dirty="0"/>
                <a:t>AUG</a:t>
              </a:r>
            </a:p>
          </p:txBody>
        </p:sp>
        <p:pic>
          <p:nvPicPr>
            <p:cNvPr id="15" name="Grafik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157" b="2114"/>
            <a:stretch/>
          </p:blipFill>
          <p:spPr>
            <a:xfrm>
              <a:off x="4867616" y="3406017"/>
              <a:ext cx="4276384" cy="3118608"/>
            </a:xfrm>
            <a:prstGeom prst="rect">
              <a:avLst/>
            </a:prstGeom>
          </p:spPr>
        </p:pic>
        <p:sp>
          <p:nvSpPr>
            <p:cNvPr id="16" name="Textfeld 15"/>
            <p:cNvSpPr txBox="1"/>
            <p:nvPr/>
          </p:nvSpPr>
          <p:spPr>
            <a:xfrm>
              <a:off x="6604853" y="3252129"/>
              <a:ext cx="737809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>
                  <a:latin typeface="Symbol" panose="05050102010706020507" pitchFamily="18" charset="2"/>
                </a:rPr>
                <a:t>l </a:t>
              </a:r>
              <a:r>
                <a:rPr lang="de-DE" sz="1050" dirty="0"/>
                <a:t>[</a:t>
              </a:r>
              <a:r>
                <a:rPr lang="de-DE" sz="1050" dirty="0" err="1"/>
                <a:t>nm</a:t>
              </a:r>
              <a:r>
                <a:rPr lang="de-DE" sz="1050" dirty="0"/>
                <a:t>]</a:t>
              </a:r>
            </a:p>
          </p:txBody>
        </p:sp>
        <p:sp>
          <p:nvSpPr>
            <p:cNvPr id="17" name="Textfeld 16"/>
            <p:cNvSpPr txBox="1"/>
            <p:nvPr/>
          </p:nvSpPr>
          <p:spPr>
            <a:xfrm rot="16200000">
              <a:off x="3757181" y="4452458"/>
              <a:ext cx="2139560" cy="40010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350" dirty="0" err="1"/>
                <a:t>Intensity</a:t>
              </a:r>
              <a:r>
                <a:rPr lang="de-DE" sz="1350" dirty="0"/>
                <a:t> [</a:t>
              </a:r>
              <a:r>
                <a:rPr lang="de-DE" sz="1350" dirty="0" err="1"/>
                <a:t>arb</a:t>
              </a:r>
              <a:r>
                <a:rPr lang="de-DE" sz="1350" dirty="0"/>
                <a:t>. </a:t>
              </a:r>
              <a:r>
                <a:rPr lang="de-DE" sz="1350" dirty="0" err="1"/>
                <a:t>units</a:t>
              </a:r>
              <a:r>
                <a:rPr lang="de-DE" sz="1350" dirty="0"/>
                <a:t>]</a:t>
              </a:r>
            </a:p>
          </p:txBody>
        </p:sp>
        <p:sp>
          <p:nvSpPr>
            <p:cNvPr id="18" name="Textfeld 17"/>
            <p:cNvSpPr txBox="1"/>
            <p:nvPr/>
          </p:nvSpPr>
          <p:spPr>
            <a:xfrm rot="16200000">
              <a:off x="3757182" y="1705745"/>
              <a:ext cx="2139560" cy="40010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350" dirty="0" err="1"/>
                <a:t>Intensity</a:t>
              </a:r>
              <a:r>
                <a:rPr lang="de-DE" sz="1350" dirty="0"/>
                <a:t> [</a:t>
              </a:r>
              <a:r>
                <a:rPr lang="de-DE" sz="1350" dirty="0" err="1"/>
                <a:t>arb</a:t>
              </a:r>
              <a:r>
                <a:rPr lang="de-DE" sz="1350" dirty="0"/>
                <a:t>. </a:t>
              </a:r>
              <a:r>
                <a:rPr lang="de-DE" sz="1350" dirty="0" err="1"/>
                <a:t>units</a:t>
              </a:r>
              <a:r>
                <a:rPr lang="de-DE" sz="1350" dirty="0"/>
                <a:t>]</a:t>
              </a: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7463564" y="6126592"/>
              <a:ext cx="13896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750" b="1" dirty="0"/>
                <a:t>S. Brezinsek  PSI 2018</a:t>
              </a:r>
            </a:p>
          </p:txBody>
        </p:sp>
      </p:grpSp>
      <p:sp>
        <p:nvSpPr>
          <p:cNvPr id="22" name="Foliennummernplatzhalter 6"/>
          <p:cNvSpPr txBox="1">
            <a:spLocks/>
          </p:cNvSpPr>
          <p:nvPr/>
        </p:nvSpPr>
        <p:spPr>
          <a:xfrm>
            <a:off x="8530700" y="5025638"/>
            <a:ext cx="514300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EA19BA-913F-4CC4-9676-ECC1885047A5}" type="slidenum">
              <a:rPr lang="de-DE" smtClean="0"/>
              <a:pPr/>
              <a:t>34</a:t>
            </a:fld>
            <a:endParaRPr lang="de-DE" dirty="0"/>
          </a:p>
        </p:txBody>
      </p:sp>
      <p:sp>
        <p:nvSpPr>
          <p:cNvPr id="23" name="Textfeld 22"/>
          <p:cNvSpPr txBox="1"/>
          <p:nvPr/>
        </p:nvSpPr>
        <p:spPr>
          <a:xfrm>
            <a:off x="334895" y="1289089"/>
            <a:ext cx="2520350" cy="613501"/>
          </a:xfrm>
          <a:prstGeom prst="rect">
            <a:avLst/>
          </a:prstGeom>
          <a:solidFill>
            <a:srgbClr val="F2F2F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15000"/>
              </a:lnSpc>
              <a:spcAft>
                <a:spcPts val="150"/>
              </a:spcAft>
              <a:buFont typeface="Wingdings" pitchFamily="2" charset="2"/>
              <a:buChar char="§"/>
              <a:tabLst>
                <a:tab pos="342900" algn="l"/>
              </a:tabLst>
            </a:pPr>
            <a:r>
              <a:rPr lang="en-US" sz="1400" dirty="0">
                <a:latin typeface="+mj-lt"/>
                <a:ea typeface="Calibri"/>
                <a:cs typeface="Times New Roman"/>
              </a:rPr>
              <a:t>Not produced in plasma</a:t>
            </a:r>
          </a:p>
          <a:p>
            <a:pPr>
              <a:lnSpc>
                <a:spcPct val="115000"/>
              </a:lnSpc>
              <a:spcAft>
                <a:spcPts val="150"/>
              </a:spcAft>
              <a:tabLst>
                <a:tab pos="342900" algn="l"/>
              </a:tabLst>
            </a:pPr>
            <a:r>
              <a:rPr lang="en-US" sz="1400" dirty="0">
                <a:latin typeface="+mj-lt"/>
                <a:ea typeface="Calibri"/>
                <a:cs typeface="Times New Roman"/>
              </a:rPr>
              <a:t>     as WF</a:t>
            </a:r>
            <a:r>
              <a:rPr lang="en-US" sz="1400" baseline="-25000" dirty="0">
                <a:latin typeface="+mj-lt"/>
                <a:ea typeface="Calibri"/>
                <a:cs typeface="Times New Roman"/>
              </a:rPr>
              <a:t>6</a:t>
            </a:r>
            <a:r>
              <a:rPr lang="en-US" sz="1400" dirty="0">
                <a:latin typeface="+mj-lt"/>
                <a:ea typeface="Calibri"/>
                <a:cs typeface="Times New Roman"/>
              </a:rPr>
              <a:t> injection in D plasma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334895" y="2345305"/>
            <a:ext cx="2520350" cy="886909"/>
          </a:xfrm>
          <a:prstGeom prst="rect">
            <a:avLst/>
          </a:prstGeom>
          <a:solidFill>
            <a:srgbClr val="F2F2F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15000"/>
              </a:lnSpc>
              <a:spcAft>
                <a:spcPts val="150"/>
              </a:spcAft>
              <a:buFont typeface="Wingdings" pitchFamily="2" charset="2"/>
              <a:buChar char="§"/>
              <a:tabLst>
                <a:tab pos="342900" algn="l"/>
              </a:tabLst>
            </a:pPr>
            <a:r>
              <a:rPr lang="en-US" sz="1400" dirty="0">
                <a:latin typeface="+mj-lt"/>
                <a:ea typeface="Calibri"/>
                <a:cs typeface="Times New Roman"/>
              </a:rPr>
              <a:t>Observed in ASDEX Upgrade</a:t>
            </a:r>
          </a:p>
          <a:p>
            <a:pPr>
              <a:lnSpc>
                <a:spcPct val="115000"/>
              </a:lnSpc>
              <a:spcAft>
                <a:spcPts val="150"/>
              </a:spcAft>
              <a:tabLst>
                <a:tab pos="342900" algn="l"/>
              </a:tabLst>
            </a:pPr>
            <a:r>
              <a:rPr lang="en-US" sz="1400" dirty="0">
                <a:latin typeface="+mj-lt"/>
                <a:ea typeface="Calibri"/>
                <a:cs typeface="Times New Roman"/>
              </a:rPr>
              <a:t>     and produced during ELMs</a:t>
            </a:r>
          </a:p>
          <a:p>
            <a:pPr>
              <a:lnSpc>
                <a:spcPct val="115000"/>
              </a:lnSpc>
              <a:spcAft>
                <a:spcPts val="150"/>
              </a:spcAft>
              <a:tabLst>
                <a:tab pos="342900" algn="l"/>
              </a:tabLst>
            </a:pPr>
            <a:r>
              <a:rPr lang="en-US" sz="1400" dirty="0">
                <a:latin typeface="+mj-lt"/>
                <a:ea typeface="Calibri"/>
                <a:cs typeface="Times New Roman"/>
              </a:rPr>
              <a:t>      too (D</a:t>
            </a:r>
            <a:r>
              <a:rPr lang="en-US" sz="1400" baseline="30000" dirty="0">
                <a:latin typeface="+mj-lt"/>
                <a:ea typeface="Calibri"/>
                <a:cs typeface="Times New Roman"/>
              </a:rPr>
              <a:t>+</a:t>
            </a:r>
            <a:r>
              <a:rPr lang="en-US" sz="1400" dirty="0">
                <a:latin typeface="+mj-lt"/>
                <a:ea typeface="Calibri"/>
                <a:cs typeface="Times New Roman"/>
              </a:rPr>
              <a:t> ions at high energy)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334895" y="3598011"/>
            <a:ext cx="2520350" cy="613501"/>
          </a:xfrm>
          <a:prstGeom prst="rect">
            <a:avLst/>
          </a:prstGeom>
          <a:solidFill>
            <a:srgbClr val="F2F2F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15000"/>
              </a:lnSpc>
              <a:spcAft>
                <a:spcPts val="150"/>
              </a:spcAft>
              <a:buFont typeface="Wingdings" pitchFamily="2" charset="2"/>
              <a:buChar char="§"/>
              <a:tabLst>
                <a:tab pos="342900" algn="l"/>
              </a:tabLst>
            </a:pPr>
            <a:r>
              <a:rPr lang="en-US" sz="1400" dirty="0">
                <a:latin typeface="+mj-lt"/>
                <a:ea typeface="Calibri"/>
                <a:cs typeface="Times New Roman"/>
              </a:rPr>
              <a:t>Looking forward to see a </a:t>
            </a:r>
          </a:p>
          <a:p>
            <a:pPr>
              <a:lnSpc>
                <a:spcPct val="115000"/>
              </a:lnSpc>
              <a:spcAft>
                <a:spcPts val="150"/>
              </a:spcAft>
              <a:tabLst>
                <a:tab pos="342900" algn="l"/>
              </a:tabLst>
            </a:pPr>
            <a:r>
              <a:rPr lang="en-US" sz="1400" dirty="0">
                <a:latin typeface="+mj-lt"/>
                <a:ea typeface="Calibri"/>
                <a:cs typeface="Times New Roman"/>
              </a:rPr>
              <a:t>     molecular modelling….</a:t>
            </a:r>
          </a:p>
        </p:txBody>
      </p:sp>
      <p:pic>
        <p:nvPicPr>
          <p:cNvPr id="3" name="Grafik 2" descr="1-s2.0-S2352179118302138-main.pdf - Adobe Acrobat Pro 2017">
            <a:extLst>
              <a:ext uri="{FF2B5EF4-FFF2-40B4-BE49-F238E27FC236}">
                <a16:creationId xmlns:a16="http://schemas.microsoft.com/office/drawing/2014/main" id="{6518623A-6559-AAB9-5098-A45601703C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8" t="30799" r="60536" b="48202"/>
          <a:stretch/>
        </p:blipFill>
        <p:spPr>
          <a:xfrm>
            <a:off x="5815401" y="2705026"/>
            <a:ext cx="3140243" cy="224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33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Tungsten </a:t>
            </a:r>
            <a:r>
              <a:rPr lang="de-DE" dirty="0" err="1"/>
              <a:t>hydride</a:t>
            </a:r>
            <a:r>
              <a:rPr lang="de-DE" dirty="0"/>
              <a:t> (</a:t>
            </a:r>
            <a:r>
              <a:rPr lang="de-DE" dirty="0" err="1"/>
              <a:t>isotopologues</a:t>
            </a:r>
            <a:r>
              <a:rPr lang="de-DE" dirty="0"/>
              <a:t>)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18FEAE4-C5DB-4087-86E6-1A46102C26B2}" type="datetime1">
              <a:rPr lang="de-DE" smtClean="0"/>
              <a:t>16.07.2024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EA19BA-913F-4CC4-9676-ECC1885047A5}" type="slidenum">
              <a:rPr lang="de-DE" smtClean="0"/>
              <a:pPr/>
              <a:t>35</a:t>
            </a:fld>
            <a:endParaRPr lang="de-DE" dirty="0"/>
          </a:p>
        </p:txBody>
      </p:sp>
      <p:pic>
        <p:nvPicPr>
          <p:cNvPr id="8" name="Grafik 7" descr="Bildschirmausschnitt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/>
          <a:stretch/>
        </p:blipFill>
        <p:spPr>
          <a:xfrm>
            <a:off x="3358141" y="2931790"/>
            <a:ext cx="2849169" cy="1803573"/>
          </a:xfrm>
          <a:prstGeom prst="rect">
            <a:avLst/>
          </a:prstGeom>
        </p:spPr>
      </p:pic>
      <p:graphicFrame>
        <p:nvGraphicFramePr>
          <p:cNvPr id="10" name="Objekt 9"/>
          <p:cNvGraphicFramePr>
            <a:graphicFrameLocks noChangeAspect="1"/>
          </p:cNvGraphicFramePr>
          <p:nvPr/>
        </p:nvGraphicFramePr>
        <p:xfrm>
          <a:off x="339652" y="557273"/>
          <a:ext cx="2497044" cy="1915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2807280" imgH="2153160" progId="CorelDraw.Graphic.21">
                  <p:embed/>
                </p:oleObj>
              </mc:Choice>
              <mc:Fallback>
                <p:oleObj name="CorelDRAW" r:id="rId3" imgW="2807280" imgH="2153160" progId="CorelDraw.Graphic.21">
                  <p:embed/>
                  <p:pic>
                    <p:nvPicPr>
                      <p:cNvPr id="10" name="Objekt 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9652" y="557273"/>
                        <a:ext cx="2497044" cy="19151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5"/>
          <a:srcRect t="9783"/>
          <a:stretch/>
        </p:blipFill>
        <p:spPr>
          <a:xfrm>
            <a:off x="3401200" y="812680"/>
            <a:ext cx="2806110" cy="1687062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2397729" y="4490615"/>
            <a:ext cx="9332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800" dirty="0">
                <a:cs typeface="Arial" panose="020B0604020202020204" pitchFamily="34" charset="0"/>
              </a:rPr>
              <a:t>S. Brezinsek et al.,</a:t>
            </a:r>
          </a:p>
          <a:p>
            <a:r>
              <a:rPr lang="fi-FI" sz="800" dirty="0">
                <a:cs typeface="Arial" panose="020B0604020202020204" pitchFamily="34" charset="0"/>
              </a:rPr>
              <a:t>NME 2019</a:t>
            </a:r>
          </a:p>
          <a:p>
            <a:r>
              <a:rPr lang="fi-FI" sz="800" dirty="0">
                <a:cs typeface="Arial" panose="020B0604020202020204" pitchFamily="34" charset="0"/>
              </a:rPr>
              <a:t>E. Pawelec et al.</a:t>
            </a:r>
            <a:endParaRPr lang="en-GB" sz="800" dirty="0"/>
          </a:p>
        </p:txBody>
      </p:sp>
      <p:sp>
        <p:nvSpPr>
          <p:cNvPr id="14" name="Textfeld 13"/>
          <p:cNvSpPr txBox="1"/>
          <p:nvPr/>
        </p:nvSpPr>
        <p:spPr>
          <a:xfrm>
            <a:off x="4694288" y="866712"/>
            <a:ext cx="12153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KT3C WT at R~2.7m</a:t>
            </a:r>
          </a:p>
          <a:p>
            <a:r>
              <a:rPr lang="de-DE" sz="1000" dirty="0"/>
              <a:t>#100109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4723641" y="3033309"/>
            <a:ext cx="1233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KT3C WH at R~2.7m</a:t>
            </a:r>
          </a:p>
          <a:p>
            <a:r>
              <a:rPr lang="de-DE" sz="1000" dirty="0"/>
              <a:t>#98386</a:t>
            </a:r>
          </a:p>
        </p:txBody>
      </p:sp>
      <p:sp>
        <p:nvSpPr>
          <p:cNvPr id="16" name="Abgerundetes Rechteck 15"/>
          <p:cNvSpPr/>
          <p:nvPr/>
        </p:nvSpPr>
        <p:spPr>
          <a:xfrm>
            <a:off x="4539028" y="876443"/>
            <a:ext cx="144016" cy="1407275"/>
          </a:xfrm>
          <a:prstGeom prst="roundRect">
            <a:avLst/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Abgerundetes Rechteck 16"/>
          <p:cNvSpPr/>
          <p:nvPr/>
        </p:nvSpPr>
        <p:spPr>
          <a:xfrm>
            <a:off x="4526087" y="2938540"/>
            <a:ext cx="176550" cy="1577426"/>
          </a:xfrm>
          <a:prstGeom prst="roundRect">
            <a:avLst/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Abgerundetes Rechteck 17"/>
          <p:cNvSpPr/>
          <p:nvPr/>
        </p:nvSpPr>
        <p:spPr>
          <a:xfrm>
            <a:off x="4395842" y="762823"/>
            <a:ext cx="1224136" cy="720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9" name="Gruppieren 18"/>
          <p:cNvGrpSpPr/>
          <p:nvPr/>
        </p:nvGrpSpPr>
        <p:grpSpPr>
          <a:xfrm>
            <a:off x="6146583" y="545581"/>
            <a:ext cx="2990019" cy="4000353"/>
            <a:chOff x="6146583" y="545581"/>
            <a:chExt cx="2990019" cy="4000353"/>
          </a:xfrm>
        </p:grpSpPr>
        <p:sp>
          <p:nvSpPr>
            <p:cNvPr id="20" name="Rechteck 19"/>
            <p:cNvSpPr/>
            <p:nvPr/>
          </p:nvSpPr>
          <p:spPr>
            <a:xfrm>
              <a:off x="6660232" y="1059582"/>
              <a:ext cx="215540" cy="108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1" name="Grafik 20" descr="NoMachine - JET zu nx001.jet.uk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74" t="11562" r="35389" b="63601"/>
            <a:stretch/>
          </p:blipFill>
          <p:spPr>
            <a:xfrm>
              <a:off x="6400698" y="3075806"/>
              <a:ext cx="2336379" cy="1277517"/>
            </a:xfrm>
            <a:prstGeom prst="rect">
              <a:avLst/>
            </a:prstGeom>
          </p:spPr>
        </p:pic>
        <p:pic>
          <p:nvPicPr>
            <p:cNvPr id="22" name="Grafik 21" descr="NoMachine - JET zu nx001.jet.uk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1" t="8961" r="66261" b="63601"/>
            <a:stretch/>
          </p:blipFill>
          <p:spPr>
            <a:xfrm>
              <a:off x="6444208" y="987573"/>
              <a:ext cx="2304256" cy="1411285"/>
            </a:xfrm>
            <a:prstGeom prst="rect">
              <a:avLst/>
            </a:prstGeom>
          </p:spPr>
        </p:pic>
        <p:sp>
          <p:nvSpPr>
            <p:cNvPr id="23" name="Textfeld 22"/>
            <p:cNvSpPr txBox="1"/>
            <p:nvPr/>
          </p:nvSpPr>
          <p:spPr>
            <a:xfrm>
              <a:off x="7528701" y="2284399"/>
              <a:ext cx="61106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time [s] </a:t>
              </a:r>
            </a:p>
          </p:txBody>
        </p:sp>
        <p:sp>
          <p:nvSpPr>
            <p:cNvPr id="24" name="Textfeld 23"/>
            <p:cNvSpPr txBox="1"/>
            <p:nvPr/>
          </p:nvSpPr>
          <p:spPr>
            <a:xfrm rot="16200000">
              <a:off x="5636347" y="1498721"/>
              <a:ext cx="126669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000" dirty="0" err="1"/>
                <a:t>Intensity</a:t>
              </a:r>
              <a:r>
                <a:rPr lang="de-DE" sz="1000" dirty="0"/>
                <a:t> [</a:t>
              </a:r>
              <a:r>
                <a:rPr lang="de-DE" sz="1000" dirty="0" err="1"/>
                <a:t>arb</a:t>
              </a:r>
              <a:r>
                <a:rPr lang="de-DE" sz="1000" dirty="0"/>
                <a:t>. </a:t>
              </a:r>
              <a:r>
                <a:rPr lang="de-DE" sz="1000" dirty="0" err="1"/>
                <a:t>units</a:t>
              </a:r>
              <a:r>
                <a:rPr lang="de-DE" sz="1000" dirty="0"/>
                <a:t>] </a:t>
              </a:r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7409463" y="1192674"/>
              <a:ext cx="5405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SOL</a:t>
              </a: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7440536" y="1774313"/>
              <a:ext cx="5341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PFR</a:t>
              </a:r>
            </a:p>
          </p:txBody>
        </p:sp>
        <p:cxnSp>
          <p:nvCxnSpPr>
            <p:cNvPr id="27" name="Gerader Verbinder 26"/>
            <p:cNvCxnSpPr/>
            <p:nvPr/>
          </p:nvCxnSpPr>
          <p:spPr>
            <a:xfrm>
              <a:off x="7320806" y="844618"/>
              <a:ext cx="72780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r Verbinder 27"/>
            <p:cNvCxnSpPr/>
            <p:nvPr/>
          </p:nvCxnSpPr>
          <p:spPr>
            <a:xfrm>
              <a:off x="8048719" y="915566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r Verbinder 28"/>
            <p:cNvCxnSpPr/>
            <p:nvPr/>
          </p:nvCxnSpPr>
          <p:spPr>
            <a:xfrm>
              <a:off x="8046624" y="844618"/>
              <a:ext cx="197784" cy="1429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hteck 29"/>
            <p:cNvSpPr/>
            <p:nvPr/>
          </p:nvSpPr>
          <p:spPr>
            <a:xfrm>
              <a:off x="7341474" y="1059582"/>
              <a:ext cx="964430" cy="1152128"/>
            </a:xfrm>
            <a:prstGeom prst="rect">
              <a:avLst/>
            </a:prstGeom>
            <a:noFill/>
            <a:ln w="127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31" name="Gerader Verbinder 30"/>
            <p:cNvCxnSpPr/>
            <p:nvPr/>
          </p:nvCxnSpPr>
          <p:spPr>
            <a:xfrm flipH="1">
              <a:off x="8090036" y="672232"/>
              <a:ext cx="5490" cy="20318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/>
            <p:cNvSpPr txBox="1"/>
            <p:nvPr/>
          </p:nvSpPr>
          <p:spPr>
            <a:xfrm>
              <a:off x="6759260" y="1859332"/>
              <a:ext cx="4780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KT3C </a:t>
              </a:r>
            </a:p>
            <a:p>
              <a:r>
                <a:rPr lang="de-DE" sz="1000" dirty="0"/>
                <a:t>WT Q</a:t>
              </a:r>
            </a:p>
          </p:txBody>
        </p:sp>
        <p:sp>
          <p:nvSpPr>
            <p:cNvPr id="33" name="Textfeld 32"/>
            <p:cNvSpPr txBox="1"/>
            <p:nvPr/>
          </p:nvSpPr>
          <p:spPr>
            <a:xfrm rot="5400000">
              <a:off x="8439538" y="1540610"/>
              <a:ext cx="94769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Radius [</a:t>
              </a:r>
              <a:r>
                <a:rPr lang="de-DE" sz="1000" dirty="0" err="1"/>
                <a:t>tracks</a:t>
              </a:r>
              <a:r>
                <a:rPr lang="de-DE" sz="1000" dirty="0"/>
                <a:t>]</a:t>
              </a:r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7538294" y="4299713"/>
              <a:ext cx="61106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time [s] </a:t>
              </a:r>
            </a:p>
          </p:txBody>
        </p:sp>
        <p:sp>
          <p:nvSpPr>
            <p:cNvPr id="35" name="Textfeld 34"/>
            <p:cNvSpPr txBox="1"/>
            <p:nvPr/>
          </p:nvSpPr>
          <p:spPr>
            <a:xfrm rot="16200000">
              <a:off x="5645940" y="3514035"/>
              <a:ext cx="126669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000" dirty="0" err="1"/>
                <a:t>Intensity</a:t>
              </a:r>
              <a:r>
                <a:rPr lang="de-DE" sz="1000" dirty="0"/>
                <a:t> [</a:t>
              </a:r>
              <a:r>
                <a:rPr lang="de-DE" sz="1000" dirty="0" err="1"/>
                <a:t>arb</a:t>
              </a:r>
              <a:r>
                <a:rPr lang="de-DE" sz="1000" dirty="0"/>
                <a:t>. </a:t>
              </a:r>
              <a:r>
                <a:rPr lang="de-DE" sz="1000" dirty="0" err="1"/>
                <a:t>units</a:t>
              </a:r>
              <a:r>
                <a:rPr lang="de-DE" sz="1000" dirty="0"/>
                <a:t>] </a:t>
              </a:r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7419056" y="3207988"/>
              <a:ext cx="5405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SOL</a:t>
              </a:r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7450129" y="3789627"/>
              <a:ext cx="5341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PFR</a:t>
              </a:r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6732240" y="3899832"/>
              <a:ext cx="8242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KT3A </a:t>
              </a:r>
            </a:p>
            <a:p>
              <a:r>
                <a:rPr lang="de-DE" sz="1000" dirty="0"/>
                <a:t>WI 400.9nm</a:t>
              </a:r>
            </a:p>
          </p:txBody>
        </p:sp>
        <p:sp>
          <p:nvSpPr>
            <p:cNvPr id="39" name="Textfeld 38"/>
            <p:cNvSpPr txBox="1"/>
            <p:nvPr/>
          </p:nvSpPr>
          <p:spPr>
            <a:xfrm rot="5400000">
              <a:off x="8449131" y="3555924"/>
              <a:ext cx="94769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Radius [</a:t>
              </a:r>
              <a:r>
                <a:rPr lang="de-DE" sz="1000" dirty="0" err="1"/>
                <a:t>tracks</a:t>
              </a:r>
              <a:r>
                <a:rPr lang="de-DE" sz="1000" dirty="0"/>
                <a:t>]</a:t>
              </a:r>
            </a:p>
          </p:txBody>
        </p:sp>
        <p:cxnSp>
          <p:nvCxnSpPr>
            <p:cNvPr id="40" name="Gerader Verbinder 39"/>
            <p:cNvCxnSpPr>
              <a:endCxn id="21" idx="3"/>
            </p:cNvCxnSpPr>
            <p:nvPr/>
          </p:nvCxnSpPr>
          <p:spPr>
            <a:xfrm flipV="1">
              <a:off x="6768853" y="3714565"/>
              <a:ext cx="1968224" cy="93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hteck 40"/>
            <p:cNvSpPr/>
            <p:nvPr/>
          </p:nvSpPr>
          <p:spPr>
            <a:xfrm>
              <a:off x="7351986" y="3079852"/>
              <a:ext cx="964430" cy="1152128"/>
            </a:xfrm>
            <a:prstGeom prst="rect">
              <a:avLst/>
            </a:prstGeom>
            <a:noFill/>
            <a:ln w="127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42" name="Gerader Verbinder 41"/>
            <p:cNvCxnSpPr/>
            <p:nvPr/>
          </p:nvCxnSpPr>
          <p:spPr>
            <a:xfrm flipH="1">
              <a:off x="8066034" y="2659419"/>
              <a:ext cx="1396" cy="157256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/>
            <p:cNvSpPr txBox="1"/>
            <p:nvPr/>
          </p:nvSpPr>
          <p:spPr>
            <a:xfrm>
              <a:off x="7335391" y="811624"/>
              <a:ext cx="68320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 err="1"/>
                <a:t>T</a:t>
              </a:r>
              <a:r>
                <a:rPr lang="de-DE" sz="1000" baseline="-25000" dirty="0" err="1"/>
                <a:t>e</a:t>
              </a:r>
              <a:r>
                <a:rPr lang="de-DE" sz="1000" dirty="0"/>
                <a:t> at OSP</a:t>
              </a:r>
            </a:p>
          </p:txBody>
        </p:sp>
        <p:cxnSp>
          <p:nvCxnSpPr>
            <p:cNvPr id="44" name="Gerade Verbindung mit Pfeil 43"/>
            <p:cNvCxnSpPr/>
            <p:nvPr/>
          </p:nvCxnSpPr>
          <p:spPr>
            <a:xfrm flipH="1">
              <a:off x="8308491" y="923604"/>
              <a:ext cx="332672" cy="6835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mit Pfeil 44"/>
            <p:cNvCxnSpPr/>
            <p:nvPr/>
          </p:nvCxnSpPr>
          <p:spPr>
            <a:xfrm flipH="1">
              <a:off x="8248972" y="2995488"/>
              <a:ext cx="332672" cy="6835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feld 45"/>
            <p:cNvSpPr txBox="1"/>
            <p:nvPr/>
          </p:nvSpPr>
          <p:spPr>
            <a:xfrm>
              <a:off x="8053877" y="545581"/>
              <a:ext cx="32092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 err="1"/>
                <a:t>E</a:t>
              </a:r>
              <a:r>
                <a:rPr lang="de-DE" sz="1000" baseline="-25000" dirty="0" err="1"/>
                <a:t>th</a:t>
              </a:r>
              <a:endParaRPr lang="de-DE" sz="1000" baseline="-25000" dirty="0"/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7789535" y="2721883"/>
              <a:ext cx="32092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 err="1"/>
                <a:t>E</a:t>
              </a:r>
              <a:r>
                <a:rPr lang="de-DE" sz="1000" baseline="-25000" dirty="0" err="1"/>
                <a:t>th</a:t>
              </a:r>
              <a:endParaRPr lang="de-DE" sz="1000" baseline="-25000" dirty="0"/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8496683" y="736427"/>
              <a:ext cx="63991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800" dirty="0" err="1"/>
                <a:t>continuum</a:t>
              </a:r>
              <a:endParaRPr lang="de-DE" sz="800" dirty="0"/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8316416" y="2780936"/>
              <a:ext cx="63991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800" dirty="0" err="1"/>
                <a:t>continuum</a:t>
              </a:r>
              <a:endParaRPr lang="de-DE" sz="800" dirty="0"/>
            </a:p>
          </p:txBody>
        </p:sp>
      </p:grpSp>
      <p:sp>
        <p:nvSpPr>
          <p:cNvPr id="50" name="Textfeld 49"/>
          <p:cNvSpPr txBox="1"/>
          <p:nvPr/>
        </p:nvSpPr>
        <p:spPr>
          <a:xfrm>
            <a:off x="215296" y="2552005"/>
            <a:ext cx="3004595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400" dirty="0"/>
              <a:t>Molecular release via WX with X=</a:t>
            </a:r>
            <a:r>
              <a:rPr lang="en-GB" sz="1400" dirty="0">
                <a:solidFill>
                  <a:srgbClr val="FF0000"/>
                </a:solidFill>
              </a:rPr>
              <a:t>H,</a:t>
            </a:r>
            <a:r>
              <a:rPr lang="en-GB" sz="1400" dirty="0">
                <a:solidFill>
                  <a:srgbClr val="003399"/>
                </a:solidFill>
              </a:rPr>
              <a:t>D</a:t>
            </a:r>
            <a:r>
              <a:rPr lang="en-GB" sz="1400" dirty="0"/>
              <a:t>,</a:t>
            </a:r>
            <a:r>
              <a:rPr lang="en-GB" sz="1400" dirty="0">
                <a:solidFill>
                  <a:srgbClr val="FF00FF"/>
                </a:solidFill>
              </a:rPr>
              <a:t>T</a:t>
            </a:r>
          </a:p>
        </p:txBody>
      </p:sp>
      <p:sp>
        <p:nvSpPr>
          <p:cNvPr id="51" name="Textfeld 50"/>
          <p:cNvSpPr txBox="1"/>
          <p:nvPr/>
        </p:nvSpPr>
        <p:spPr>
          <a:xfrm>
            <a:off x="1915770" y="3655916"/>
            <a:ext cx="745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WD</a:t>
            </a:r>
          </a:p>
        </p:txBody>
      </p:sp>
      <p:sp>
        <p:nvSpPr>
          <p:cNvPr id="52" name="Textfeld 51"/>
          <p:cNvSpPr txBox="1"/>
          <p:nvPr/>
        </p:nvSpPr>
        <p:spPr>
          <a:xfrm>
            <a:off x="251520" y="3147814"/>
            <a:ext cx="3004595" cy="116955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/>
              <a:t>Additional channel for W erosion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/>
              <a:t>Vanishes at low </a:t>
            </a:r>
            <a:r>
              <a:rPr lang="en-GB" sz="1400" dirty="0" err="1"/>
              <a:t>T</a:t>
            </a:r>
            <a:r>
              <a:rPr lang="en-GB" sz="1400" baseline="-25000" dirty="0" err="1"/>
              <a:t>e</a:t>
            </a:r>
            <a:r>
              <a:rPr lang="en-GB" sz="1400" dirty="0"/>
              <a:t>  =&gt; E</a:t>
            </a:r>
            <a:r>
              <a:rPr lang="en-GB" sz="1400" baseline="-25000" dirty="0"/>
              <a:t>th</a:t>
            </a:r>
            <a:r>
              <a:rPr lang="en-GB" sz="1400" dirty="0"/>
              <a:t> identified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/>
              <a:t>Quantification ongoing, but “very low” in comparison to PS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/>
              <a:t>WI and WX</a:t>
            </a:r>
            <a:r>
              <a:rPr lang="en-GB" sz="1400" dirty="0">
                <a:solidFill>
                  <a:srgbClr val="FF00FF"/>
                </a:solidFill>
              </a:rPr>
              <a:t> </a:t>
            </a:r>
            <a:r>
              <a:rPr lang="en-GB" sz="1400" dirty="0"/>
              <a:t> spatially shifted</a:t>
            </a:r>
          </a:p>
        </p:txBody>
      </p:sp>
    </p:spTree>
    <p:extLst>
      <p:ext uri="{BB962C8B-B14F-4D97-AF65-F5344CB8AC3E}">
        <p14:creationId xmlns:p14="http://schemas.microsoft.com/office/powerpoint/2010/main" val="135292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B199309-CC60-2FE8-FA5C-68203D7D10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363" y="219601"/>
            <a:ext cx="7380077" cy="407879"/>
          </a:xfrm>
        </p:spPr>
        <p:txBody>
          <a:bodyPr/>
          <a:lstStyle/>
          <a:p>
            <a:r>
              <a:rPr lang="de-DE" dirty="0"/>
              <a:t>ITER PFC </a:t>
            </a:r>
            <a:r>
              <a:rPr lang="de-DE" dirty="0" err="1"/>
              <a:t>selection</a:t>
            </a:r>
            <a:r>
              <a:rPr lang="de-DE" dirty="0"/>
              <a:t> </a:t>
            </a:r>
            <a:r>
              <a:rPr lang="de-DE" dirty="0" err="1"/>
              <a:t>history</a:t>
            </a:r>
            <a:r>
              <a:rPr lang="de-DE" dirty="0"/>
              <a:t> and Tungsten PFCs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F3190C92-E84D-CB2A-839C-3E945DDB223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7DD7704-6346-4C29-BCDB-10FDDA813FE4}" type="datetime1">
              <a:rPr lang="de-DE" smtClean="0"/>
              <a:t>16.07.2024</a:t>
            </a:fld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DFA87C4-4CFC-0D44-51F0-8DFC8493DC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EA19BA-913F-4CC4-9676-ECC1885047A5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9" name="TextBox 34">
            <a:extLst>
              <a:ext uri="{FF2B5EF4-FFF2-40B4-BE49-F238E27FC236}">
                <a16:creationId xmlns:a16="http://schemas.microsoft.com/office/drawing/2014/main" id="{C7217515-6A40-7E47-E674-D00506141AF7}"/>
              </a:ext>
            </a:extLst>
          </p:cNvPr>
          <p:cNvSpPr txBox="1"/>
          <p:nvPr/>
        </p:nvSpPr>
        <p:spPr>
          <a:xfrm>
            <a:off x="107380" y="1040390"/>
            <a:ext cx="294914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Fuel retention predictions for ITER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by the EU Task Force PWI in 2009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C0765042-1308-355E-4C17-7BDD0F96E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96" y="1814464"/>
            <a:ext cx="2729316" cy="2845576"/>
          </a:xfrm>
          <a:prstGeom prst="rect">
            <a:avLst/>
          </a:prstGeom>
        </p:spPr>
      </p:pic>
      <p:cxnSp>
        <p:nvCxnSpPr>
          <p:cNvPr id="18" name="Gerade Verbindung 19">
            <a:extLst>
              <a:ext uri="{FF2B5EF4-FFF2-40B4-BE49-F238E27FC236}">
                <a16:creationId xmlns:a16="http://schemas.microsoft.com/office/drawing/2014/main" id="{2A2B253C-31AD-BD02-BDF1-F918FC9AF94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12761" y="2129208"/>
            <a:ext cx="33338" cy="1754981"/>
          </a:xfrm>
          <a:prstGeom prst="line">
            <a:avLst/>
          </a:prstGeom>
          <a:noFill/>
          <a:ln w="19050" algn="ctr">
            <a:solidFill>
              <a:schemeClr val="tx1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F66B6E9B-A70B-1955-1D57-2D3CA1676429}"/>
              </a:ext>
            </a:extLst>
          </p:cNvPr>
          <p:cNvSpPr txBox="1"/>
          <p:nvPr/>
        </p:nvSpPr>
        <p:spPr>
          <a:xfrm>
            <a:off x="1847551" y="3885379"/>
            <a:ext cx="88517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00" dirty="0"/>
              <a:t>~1 year full DT </a:t>
            </a:r>
          </a:p>
          <a:p>
            <a:pPr algn="ctr">
              <a:defRPr/>
            </a:pPr>
            <a:r>
              <a:rPr lang="en-US" sz="900" dirty="0"/>
              <a:t>operation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EC300301-03CB-5A8E-F758-7DBD2D6DAD3A}"/>
              </a:ext>
            </a:extLst>
          </p:cNvPr>
          <p:cNvSpPr txBox="1"/>
          <p:nvPr/>
        </p:nvSpPr>
        <p:spPr>
          <a:xfrm>
            <a:off x="189396" y="4548386"/>
            <a:ext cx="1045479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750" b="1" dirty="0">
                <a:latin typeface="Arial" panose="020B0604020202020204" pitchFamily="34" charset="0"/>
                <a:cs typeface="Arial" panose="020B0604020202020204" pitchFamily="34" charset="0"/>
              </a:rPr>
              <a:t>J. Roth et al.</a:t>
            </a:r>
          </a:p>
          <a:p>
            <a:pPr algn="ctr">
              <a:defRPr/>
            </a:pPr>
            <a:r>
              <a:rPr lang="de-DE" sz="750" b="1" dirty="0"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de-DE" sz="750" b="1" dirty="0" err="1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de-DE" sz="750" b="1" dirty="0">
                <a:latin typeface="Arial" panose="020B0604020202020204" pitchFamily="34" charset="0"/>
                <a:cs typeface="Arial" panose="020B0604020202020204" pitchFamily="34" charset="0"/>
              </a:rPr>
              <a:t>. Mat.  2009 </a:t>
            </a:r>
            <a:endParaRPr lang="en-GB" sz="7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34">
            <a:extLst>
              <a:ext uri="{FF2B5EF4-FFF2-40B4-BE49-F238E27FC236}">
                <a16:creationId xmlns:a16="http://schemas.microsoft.com/office/drawing/2014/main" id="{94CCB1BA-7E90-08D5-CD20-3FA34EFFE014}"/>
              </a:ext>
            </a:extLst>
          </p:cNvPr>
          <p:cNvSpPr txBox="1"/>
          <p:nvPr/>
        </p:nvSpPr>
        <p:spPr>
          <a:xfrm>
            <a:off x="3347830" y="1040976"/>
            <a:ext cx="2424062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Demonstration in JET: from 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 to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Be+W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retention drops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and predictions for ITER OK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A0BB8F36-0D9D-DF99-1712-04EEE1ADF063}"/>
              </a:ext>
            </a:extLst>
          </p:cNvPr>
          <p:cNvGrpSpPr/>
          <p:nvPr/>
        </p:nvGrpSpPr>
        <p:grpSpPr>
          <a:xfrm>
            <a:off x="2993036" y="2035888"/>
            <a:ext cx="2771794" cy="2785734"/>
            <a:chOff x="8316520" y="1146343"/>
            <a:chExt cx="3549829" cy="2785734"/>
          </a:xfrm>
          <a:solidFill>
            <a:schemeClr val="bg1"/>
          </a:solidFill>
        </p:grpSpPr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418C0E4B-5DA1-64B2-1014-4CF6B8C95C75}"/>
                </a:ext>
              </a:extLst>
            </p:cNvPr>
            <p:cNvGrpSpPr/>
            <p:nvPr/>
          </p:nvGrpSpPr>
          <p:grpSpPr>
            <a:xfrm>
              <a:off x="8316520" y="1146343"/>
              <a:ext cx="3549829" cy="2785734"/>
              <a:chOff x="4680108" y="1184456"/>
              <a:chExt cx="3549829" cy="2785734"/>
            </a:xfrm>
            <a:grpFill/>
          </p:grpSpPr>
          <p:pic>
            <p:nvPicPr>
              <p:cNvPr id="26" name="Picture 4">
                <a:extLst>
                  <a:ext uri="{FF2B5EF4-FFF2-40B4-BE49-F238E27FC236}">
                    <a16:creationId xmlns:a16="http://schemas.microsoft.com/office/drawing/2014/main" id="{95F9EE46-A582-3ACF-B4CC-45A6ED3A61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80108" y="1184456"/>
                <a:ext cx="3348372" cy="2485839"/>
              </a:xfrm>
              <a:prstGeom prst="rect">
                <a:avLst/>
              </a:prstGeom>
              <a:grpFill/>
            </p:spPr>
          </p:pic>
          <p:sp>
            <p:nvSpPr>
              <p:cNvPr id="27" name="Textfeld 7">
                <a:extLst>
                  <a:ext uri="{FF2B5EF4-FFF2-40B4-BE49-F238E27FC236}">
                    <a16:creationId xmlns:a16="http://schemas.microsoft.com/office/drawing/2014/main" id="{B36FDF9C-FCFA-F209-46F6-4E2A7997AE73}"/>
                  </a:ext>
                </a:extLst>
              </p:cNvPr>
              <p:cNvSpPr txBox="1"/>
              <p:nvPr/>
            </p:nvSpPr>
            <p:spPr>
              <a:xfrm>
                <a:off x="7126751" y="3647025"/>
                <a:ext cx="1103186" cy="323165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75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K. Schmid et al.</a:t>
                </a:r>
              </a:p>
              <a:p>
                <a:pPr algn="ctr"/>
                <a:r>
                  <a:rPr lang="de-DE" sz="75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J. </a:t>
                </a:r>
                <a:r>
                  <a:rPr lang="de-DE" sz="75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Nucl</a:t>
                </a:r>
                <a:r>
                  <a:rPr lang="de-DE" sz="75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Mater. 2015</a:t>
                </a:r>
                <a:endParaRPr lang="en-GB" sz="75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B25A7FD1-9BFB-6752-2AA2-D246981E111B}"/>
                </a:ext>
              </a:extLst>
            </p:cNvPr>
            <p:cNvSpPr/>
            <p:nvPr/>
          </p:nvSpPr>
          <p:spPr>
            <a:xfrm>
              <a:off x="8316520" y="3378591"/>
              <a:ext cx="216030" cy="217282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8" name="Textfeld 27">
            <a:extLst>
              <a:ext uri="{FF2B5EF4-FFF2-40B4-BE49-F238E27FC236}">
                <a16:creationId xmlns:a16="http://schemas.microsoft.com/office/drawing/2014/main" id="{2AFC6D34-B78A-2FDE-FAE2-05D598401576}"/>
              </a:ext>
            </a:extLst>
          </p:cNvPr>
          <p:cNvSpPr txBox="1"/>
          <p:nvPr/>
        </p:nvSpPr>
        <p:spPr>
          <a:xfrm>
            <a:off x="1808898" y="4628722"/>
            <a:ext cx="885179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750" b="1" dirty="0">
                <a:latin typeface="Arial" panose="020B0604020202020204" pitchFamily="34" charset="0"/>
                <a:cs typeface="Arial" panose="020B0604020202020204" pitchFamily="34" charset="0"/>
              </a:rPr>
              <a:t>S. Brezinsek </a:t>
            </a:r>
          </a:p>
          <a:p>
            <a:pPr algn="ctr">
              <a:defRPr/>
            </a:pPr>
            <a:r>
              <a:rPr lang="de-DE" sz="750" b="1" dirty="0" err="1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de-DE" sz="750" b="1" dirty="0">
                <a:latin typeface="Arial" panose="020B0604020202020204" pitchFamily="34" charset="0"/>
                <a:cs typeface="Arial" panose="020B0604020202020204" pitchFamily="34" charset="0"/>
              </a:rPr>
              <a:t>. Fus. 2013</a:t>
            </a:r>
            <a:endParaRPr lang="en-GB" sz="7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34">
            <a:extLst>
              <a:ext uri="{FF2B5EF4-FFF2-40B4-BE49-F238E27FC236}">
                <a16:creationId xmlns:a16="http://schemas.microsoft.com/office/drawing/2014/main" id="{2431F3C0-5FE6-862D-B723-167B55696C28}"/>
              </a:ext>
            </a:extLst>
          </p:cNvPr>
          <p:cNvSpPr txBox="1"/>
          <p:nvPr/>
        </p:nvSpPr>
        <p:spPr>
          <a:xfrm>
            <a:off x="5898836" y="1045667"/>
            <a:ext cx="3137784" cy="20313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Be damage due to disruptions in JET,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ITER construction delays and new 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 results from ASDEX Upgrade, etc.: 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=&gt; full-W ITER  PFCs from day 1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better reactor proxy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recover part of delay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early physics exploitation  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use of B as O getter</a:t>
            </a:r>
          </a:p>
        </p:txBody>
      </p:sp>
      <p:sp>
        <p:nvSpPr>
          <p:cNvPr id="3" name="TextBox 34">
            <a:extLst>
              <a:ext uri="{FF2B5EF4-FFF2-40B4-BE49-F238E27FC236}">
                <a16:creationId xmlns:a16="http://schemas.microsoft.com/office/drawing/2014/main" id="{111F3242-160F-5418-DC07-4ED3E40D08D1}"/>
              </a:ext>
            </a:extLst>
          </p:cNvPr>
          <p:cNvSpPr txBox="1"/>
          <p:nvPr/>
        </p:nvSpPr>
        <p:spPr>
          <a:xfrm>
            <a:off x="5884280" y="3579890"/>
            <a:ext cx="3178691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New issue to be addressed: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Can Q=10 be achieved with W?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What is the tolerable W wall source?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How to deal with the B as “fix”?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4D64AFA-13AE-CF34-F8C3-E0F46D6A6C79}"/>
              </a:ext>
            </a:extLst>
          </p:cNvPr>
          <p:cNvSpPr txBox="1"/>
          <p:nvPr/>
        </p:nvSpPr>
        <p:spPr>
          <a:xfrm>
            <a:off x="5823367" y="3147830"/>
            <a:ext cx="1007007" cy="20774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750" b="1" dirty="0">
                <a:latin typeface="Arial" panose="020B0604020202020204" pitchFamily="34" charset="0"/>
                <a:cs typeface="Arial" panose="020B0604020202020204" pitchFamily="34" charset="0"/>
              </a:rPr>
              <a:t>R.A Pitts PSI 2024</a:t>
            </a:r>
            <a:endParaRPr lang="en-GB" sz="7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28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9" grpId="0" animBg="1"/>
      <p:bldP spid="3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err="1"/>
              <a:t>Physical</a:t>
            </a:r>
            <a:r>
              <a:rPr lang="de-DE" dirty="0"/>
              <a:t> </a:t>
            </a:r>
            <a:r>
              <a:rPr lang="de-DE" dirty="0" err="1"/>
              <a:t>Sputtering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W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ACA76D6-172A-41C7-8DD6-B84EDBFEFE6B}" type="datetime1">
              <a:rPr lang="de-DE" smtClean="0"/>
              <a:t>16.07.2024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EA19BA-913F-4CC4-9676-ECC1885047A5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29562" y="735547"/>
            <a:ext cx="4415692" cy="507831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en-US" sz="1350" dirty="0"/>
              <a:t>Binary-collision approximation with perpendicular impact of mono-energetic projectiles (SD-TRIM)</a:t>
            </a:r>
          </a:p>
        </p:txBody>
      </p:sp>
      <p:pic>
        <p:nvPicPr>
          <p:cNvPr id="9" name="Grafik 8" descr="Bildschirmausschnitt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5" t="1364" b="2491"/>
          <a:stretch/>
        </p:blipFill>
        <p:spPr>
          <a:xfrm>
            <a:off x="5725813" y="864699"/>
            <a:ext cx="2582273" cy="3435243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6462210" y="4400556"/>
            <a:ext cx="12296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de-DE" sz="10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5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sources</a:t>
            </a:r>
            <a:r>
              <a:rPr lang="de-DE" sz="10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5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endParaRPr lang="de-DE" sz="105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05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migration</a:t>
            </a:r>
            <a:r>
              <a:rPr lang="de-DE" sz="10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JET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629562" y="3777326"/>
            <a:ext cx="4415692" cy="715581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en-US" sz="1350" dirty="0"/>
              <a:t>W sputtering by intrinsic (Be, C) or seeding impurities (Ne, </a:t>
            </a:r>
            <a:r>
              <a:rPr lang="en-US" sz="1350" dirty="0" err="1"/>
              <a:t>Ar</a:t>
            </a:r>
            <a:r>
              <a:rPr lang="en-US" sz="1350" dirty="0"/>
              <a:t>, N) above threshold energy E</a:t>
            </a:r>
            <a:r>
              <a:rPr lang="en-US" sz="1350" baseline="-25000" dirty="0"/>
              <a:t>th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1350" dirty="0"/>
              <a:t>Noticeable sputtering by D</a:t>
            </a:r>
            <a:r>
              <a:rPr lang="en-US" sz="1350" baseline="30000" dirty="0"/>
              <a:t>+</a:t>
            </a:r>
            <a:r>
              <a:rPr lang="en-US" sz="1350" dirty="0"/>
              <a:t> above E</a:t>
            </a:r>
            <a:r>
              <a:rPr lang="en-US" sz="1350" baseline="-25000" dirty="0"/>
              <a:t>in</a:t>
            </a:r>
            <a:r>
              <a:rPr lang="en-US" sz="1350" dirty="0"/>
              <a:t>~250eV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629562" y="4536540"/>
            <a:ext cx="4415692" cy="300082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en-US" sz="1350" dirty="0"/>
              <a:t>Dominant in JET-ILW: Be ions ~ 0.5-1.5% 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7624631" y="4540884"/>
            <a:ext cx="100219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50" b="1" dirty="0">
                <a:latin typeface="Arial" panose="020B0604020202020204" pitchFamily="34" charset="0"/>
                <a:cs typeface="Arial" panose="020B0604020202020204" pitchFamily="34" charset="0"/>
              </a:rPr>
              <a:t>S. Brezinsek et al.</a:t>
            </a:r>
          </a:p>
          <a:p>
            <a:r>
              <a:rPr lang="de-DE" sz="750" b="1" dirty="0">
                <a:latin typeface="Arial" panose="020B0604020202020204" pitchFamily="34" charset="0"/>
                <a:cs typeface="Arial" panose="020B0604020202020204" pitchFamily="34" charset="0"/>
              </a:rPr>
              <a:t>NF 2015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FE7FA71-BB15-9EE2-7ED1-0E6D91CB1439}"/>
              </a:ext>
            </a:extLst>
          </p:cNvPr>
          <p:cNvSpPr txBox="1"/>
          <p:nvPr/>
        </p:nvSpPr>
        <p:spPr>
          <a:xfrm>
            <a:off x="8244510" y="987530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JET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7E9E4AC-6F99-E5E9-79B5-5304B8CA0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361" y="1270739"/>
            <a:ext cx="3328743" cy="246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91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360364" y="219602"/>
            <a:ext cx="7127960" cy="407879"/>
          </a:xfrm>
        </p:spPr>
        <p:txBody>
          <a:bodyPr/>
          <a:lstStyle/>
          <a:p>
            <a:r>
              <a:rPr lang="en-US" dirty="0"/>
              <a:t>Source: gross and net erosion of tungsten</a:t>
            </a:r>
          </a:p>
        </p:txBody>
      </p:sp>
      <p:grpSp>
        <p:nvGrpSpPr>
          <p:cNvPr id="27" name="Group 28"/>
          <p:cNvGrpSpPr>
            <a:grpSpLocks/>
          </p:cNvGrpSpPr>
          <p:nvPr/>
        </p:nvGrpSpPr>
        <p:grpSpPr bwMode="auto">
          <a:xfrm>
            <a:off x="179391" y="2406694"/>
            <a:ext cx="4800103" cy="651110"/>
            <a:chOff x="321" y="3023"/>
            <a:chExt cx="3535" cy="488"/>
          </a:xfrm>
        </p:grpSpPr>
        <p:sp>
          <p:nvSpPr>
            <p:cNvPr id="28" name="Text Box 23"/>
            <p:cNvSpPr txBox="1">
              <a:spLocks noChangeArrowheads="1"/>
            </p:cNvSpPr>
            <p:nvPr/>
          </p:nvSpPr>
          <p:spPr bwMode="auto">
            <a:xfrm>
              <a:off x="321" y="3028"/>
              <a:ext cx="3289" cy="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tabLst>
                  <a:tab pos="26035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tabLst>
                  <a:tab pos="26035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tabLst>
                  <a:tab pos="26035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tabLst>
                  <a:tab pos="26035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tabLst>
                  <a:tab pos="26035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26035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26035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26035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26035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1350" dirty="0" err="1">
                  <a:latin typeface="+mn-lt"/>
                </a:rPr>
                <a:t>Larmor</a:t>
              </a:r>
              <a:r>
                <a:rPr lang="en-GB" sz="1350" dirty="0">
                  <a:latin typeface="+mn-lt"/>
                </a:rPr>
                <a:t> radius:          </a:t>
              </a:r>
              <a:r>
                <a:rPr lang="en-GB" sz="1350" dirty="0" err="1">
                  <a:latin typeface="+mn-lt"/>
                </a:rPr>
                <a:t>r</a:t>
              </a:r>
              <a:r>
                <a:rPr lang="en-GB" sz="1350" baseline="-25000" dirty="0" err="1">
                  <a:latin typeface="+mn-lt"/>
                </a:rPr>
                <a:t>L</a:t>
              </a:r>
              <a:r>
                <a:rPr lang="en-GB" sz="1350" dirty="0">
                  <a:latin typeface="+mn-lt"/>
                </a:rPr>
                <a:t> = M</a:t>
              </a:r>
              <a:r>
                <a:rPr lang="en-US" sz="1350" dirty="0">
                  <a:latin typeface="+mn-lt"/>
                  <a:cs typeface="Arial" pitchFamily="34" charset="0"/>
                </a:rPr>
                <a:t>·v</a:t>
              </a:r>
              <a:r>
                <a:rPr lang="en-US" sz="1350" baseline="-25000" dirty="0">
                  <a:latin typeface="+mn-lt"/>
                  <a:cs typeface="Arial" pitchFamily="34" charset="0"/>
                  <a:sym typeface="Symbol" pitchFamily="18" charset="2"/>
                </a:rPr>
                <a:t></a:t>
              </a:r>
              <a:r>
                <a:rPr lang="en-GB" sz="1350" dirty="0">
                  <a:latin typeface="+mn-lt"/>
                </a:rPr>
                <a:t>/q</a:t>
              </a:r>
              <a:r>
                <a:rPr lang="en-US" sz="1350" dirty="0">
                  <a:latin typeface="+mn-lt"/>
                  <a:cs typeface="Arial" pitchFamily="34" charset="0"/>
                </a:rPr>
                <a:t>·</a:t>
              </a:r>
              <a:r>
                <a:rPr lang="en-GB" sz="1350" dirty="0">
                  <a:latin typeface="+mn-lt"/>
                </a:rPr>
                <a:t>B</a:t>
              </a:r>
            </a:p>
            <a:p>
              <a:pPr>
                <a:spcBef>
                  <a:spcPts val="600"/>
                </a:spcBef>
              </a:pPr>
              <a:r>
                <a:rPr lang="en-GB" sz="1350" dirty="0">
                  <a:latin typeface="+mn-lt"/>
                </a:rPr>
                <a:t>Ionisation length:     </a:t>
              </a:r>
              <a:r>
                <a:rPr lang="en-GB" sz="1350" dirty="0">
                  <a:latin typeface="Symbol" panose="05050102010706020507" pitchFamily="18" charset="2"/>
                </a:rPr>
                <a:t>l</a:t>
              </a:r>
              <a:r>
                <a:rPr lang="en-GB" sz="1350" baseline="-25000" dirty="0">
                  <a:latin typeface="+mn-lt"/>
                </a:rPr>
                <a:t>ion</a:t>
              </a:r>
              <a:r>
                <a:rPr lang="en-GB" sz="1350" dirty="0">
                  <a:latin typeface="+mn-lt"/>
                </a:rPr>
                <a:t> = </a:t>
              </a:r>
              <a:r>
                <a:rPr lang="en-US" sz="1350" dirty="0">
                  <a:latin typeface="+mn-lt"/>
                </a:rPr>
                <a:t>v</a:t>
              </a:r>
              <a:r>
                <a:rPr lang="en-US" sz="1350" baseline="-25000" dirty="0">
                  <a:latin typeface="+mn-lt"/>
                  <a:sym typeface="Symbol" pitchFamily="18" charset="2"/>
                </a:rPr>
                <a:t></a:t>
              </a:r>
              <a:r>
                <a:rPr lang="en-US" sz="1350" dirty="0">
                  <a:latin typeface="+mn-lt"/>
                  <a:sym typeface="Symbol" pitchFamily="18" charset="2"/>
                </a:rPr>
                <a:t>/&lt;</a:t>
              </a:r>
              <a:r>
                <a:rPr lang="en-US" sz="1350" dirty="0" err="1">
                  <a:latin typeface="Symbol" panose="05050102010706020507" pitchFamily="18" charset="2"/>
                  <a:sym typeface="Symbol" pitchFamily="18" charset="2"/>
                </a:rPr>
                <a:t>s</a:t>
              </a:r>
              <a:r>
                <a:rPr lang="en-US" sz="1350" dirty="0" err="1">
                  <a:latin typeface="+mn-lt"/>
                  <a:sym typeface="Symbol" pitchFamily="18" charset="2"/>
                </a:rPr>
                <a:t>v</a:t>
              </a:r>
              <a:r>
                <a:rPr lang="en-US" sz="1350" dirty="0">
                  <a:latin typeface="+mn-lt"/>
                  <a:sym typeface="Symbol" pitchFamily="18" charset="2"/>
                </a:rPr>
                <a:t>&gt;</a:t>
              </a:r>
              <a:r>
                <a:rPr lang="en-US" sz="1350" baseline="-25000" dirty="0" err="1">
                  <a:latin typeface="+mn-lt"/>
                  <a:sym typeface="Symbol" pitchFamily="18" charset="2"/>
                </a:rPr>
                <a:t>ion</a:t>
              </a:r>
              <a:r>
                <a:rPr lang="en-US" sz="1350" dirty="0" err="1">
                  <a:latin typeface="+mn-lt"/>
                  <a:cs typeface="Arial" pitchFamily="34" charset="0"/>
                  <a:sym typeface="Symbol" pitchFamily="18" charset="2"/>
                </a:rPr>
                <a:t>·</a:t>
              </a:r>
              <a:r>
                <a:rPr lang="en-US" sz="1350" dirty="0" err="1">
                  <a:latin typeface="+mn-lt"/>
                  <a:sym typeface="Symbol" pitchFamily="18" charset="2"/>
                </a:rPr>
                <a:t>n</a:t>
              </a:r>
              <a:r>
                <a:rPr lang="en-US" sz="1350" baseline="-25000" dirty="0" err="1">
                  <a:latin typeface="+mn-lt"/>
                  <a:sym typeface="Symbol" pitchFamily="18" charset="2"/>
                </a:rPr>
                <a:t>e</a:t>
              </a:r>
              <a:endParaRPr lang="en-GB" sz="1350" baseline="-25000" dirty="0">
                <a:latin typeface="+mn-lt"/>
                <a:sym typeface="Symbol" pitchFamily="18" charset="2"/>
              </a:endParaRPr>
            </a:p>
          </p:txBody>
        </p:sp>
        <p:sp>
          <p:nvSpPr>
            <p:cNvPr id="30" name="Text Box 24"/>
            <p:cNvSpPr txBox="1">
              <a:spLocks noChangeArrowheads="1"/>
            </p:cNvSpPr>
            <p:nvPr/>
          </p:nvSpPr>
          <p:spPr bwMode="auto">
            <a:xfrm>
              <a:off x="2701" y="3111"/>
              <a:ext cx="1155" cy="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350" b="1" dirty="0" err="1">
                  <a:latin typeface="Symbol" panose="05050102010706020507" pitchFamily="18" charset="2"/>
                </a:rPr>
                <a:t>r</a:t>
              </a:r>
              <a:r>
                <a:rPr lang="en-GB" sz="1350" b="1" baseline="-25000" dirty="0" err="1"/>
                <a:t>prompt</a:t>
              </a:r>
              <a:r>
                <a:rPr lang="en-GB" sz="1350" b="1" baseline="-25000" dirty="0"/>
                <a:t> </a:t>
              </a:r>
              <a:r>
                <a:rPr lang="en-GB" sz="1350" b="1" dirty="0"/>
                <a:t>= </a:t>
              </a:r>
              <a:r>
                <a:rPr lang="en-GB" sz="1350" b="1" dirty="0">
                  <a:latin typeface="Symbol" pitchFamily="18" charset="2"/>
                </a:rPr>
                <a:t>l</a:t>
              </a:r>
              <a:r>
                <a:rPr lang="en-GB" sz="1350" b="1" baseline="-25000" dirty="0"/>
                <a:t>ion</a:t>
              </a:r>
              <a:r>
                <a:rPr lang="en-GB" sz="1350" b="1" dirty="0"/>
                <a:t>/</a:t>
              </a:r>
              <a:r>
                <a:rPr lang="en-GB" sz="1350" b="1" dirty="0" err="1"/>
                <a:t>r</a:t>
              </a:r>
              <a:r>
                <a:rPr lang="en-GB" sz="1350" b="1" baseline="-25000" dirty="0" err="1"/>
                <a:t>L</a:t>
              </a:r>
              <a:endParaRPr lang="en-GB" sz="1350" b="1" baseline="-25000" dirty="0"/>
            </a:p>
          </p:txBody>
        </p:sp>
        <p:sp>
          <p:nvSpPr>
            <p:cNvPr id="31" name="AutoShape 26"/>
            <p:cNvSpPr>
              <a:spLocks/>
            </p:cNvSpPr>
            <p:nvPr/>
          </p:nvSpPr>
          <p:spPr bwMode="auto">
            <a:xfrm>
              <a:off x="2508" y="3023"/>
              <a:ext cx="218" cy="488"/>
            </a:xfrm>
            <a:prstGeom prst="rightBrace">
              <a:avLst>
                <a:gd name="adj1" fmla="val 24618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350"/>
            </a:p>
          </p:txBody>
        </p:sp>
      </p:grpSp>
      <p:grpSp>
        <p:nvGrpSpPr>
          <p:cNvPr id="32" name="Group 47"/>
          <p:cNvGrpSpPr>
            <a:grpSpLocks/>
          </p:cNvGrpSpPr>
          <p:nvPr/>
        </p:nvGrpSpPr>
        <p:grpSpPr bwMode="auto">
          <a:xfrm>
            <a:off x="462396" y="681541"/>
            <a:ext cx="4259819" cy="1579043"/>
            <a:chOff x="572" y="1095"/>
            <a:chExt cx="4755" cy="1697"/>
          </a:xfrm>
        </p:grpSpPr>
        <p:sp>
          <p:nvSpPr>
            <p:cNvPr id="33" name="Line 8"/>
            <p:cNvSpPr>
              <a:spLocks noChangeAspect="1" noChangeShapeType="1"/>
            </p:cNvSpPr>
            <p:nvPr/>
          </p:nvSpPr>
          <p:spPr bwMode="auto">
            <a:xfrm flipV="1">
              <a:off x="1635" y="1588"/>
              <a:ext cx="0" cy="83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34" name="Oval 9"/>
            <p:cNvSpPr>
              <a:spLocks noChangeAspect="1" noChangeArrowheads="1"/>
            </p:cNvSpPr>
            <p:nvPr/>
          </p:nvSpPr>
          <p:spPr bwMode="auto">
            <a:xfrm>
              <a:off x="972" y="1311"/>
              <a:ext cx="663" cy="664"/>
            </a:xfrm>
            <a:prstGeom prst="ellips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350"/>
            </a:p>
          </p:txBody>
        </p:sp>
        <p:sp>
          <p:nvSpPr>
            <p:cNvPr id="35" name="Text Box 10"/>
            <p:cNvSpPr txBox="1">
              <a:spLocks noChangeAspect="1" noChangeArrowheads="1"/>
            </p:cNvSpPr>
            <p:nvPr/>
          </p:nvSpPr>
          <p:spPr bwMode="auto">
            <a:xfrm>
              <a:off x="2232" y="1095"/>
              <a:ext cx="830" cy="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500" b="1">
                  <a:sym typeface="Symbol" pitchFamily="18" charset="2"/>
                </a:rPr>
                <a:t> B</a:t>
              </a:r>
            </a:p>
          </p:txBody>
        </p:sp>
        <p:sp>
          <p:nvSpPr>
            <p:cNvPr id="36" name="Line 11"/>
            <p:cNvSpPr>
              <a:spLocks noChangeAspect="1" noChangeShapeType="1"/>
            </p:cNvSpPr>
            <p:nvPr/>
          </p:nvSpPr>
          <p:spPr bwMode="auto">
            <a:xfrm flipV="1">
              <a:off x="4569" y="2000"/>
              <a:ext cx="0" cy="418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37" name="Line 12"/>
            <p:cNvSpPr>
              <a:spLocks noChangeAspect="1" noChangeShapeType="1"/>
            </p:cNvSpPr>
            <p:nvPr/>
          </p:nvSpPr>
          <p:spPr bwMode="auto">
            <a:xfrm>
              <a:off x="1632" y="1588"/>
              <a:ext cx="27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38" name="Line 13"/>
            <p:cNvSpPr>
              <a:spLocks noChangeAspect="1" noChangeShapeType="1"/>
            </p:cNvSpPr>
            <p:nvPr/>
          </p:nvSpPr>
          <p:spPr bwMode="auto">
            <a:xfrm>
              <a:off x="1913" y="1588"/>
              <a:ext cx="0" cy="83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39" name="Text Box 14"/>
            <p:cNvSpPr txBox="1">
              <a:spLocks noChangeAspect="1" noChangeArrowheads="1"/>
            </p:cNvSpPr>
            <p:nvPr/>
          </p:nvSpPr>
          <p:spPr bwMode="auto">
            <a:xfrm>
              <a:off x="1913" y="1865"/>
              <a:ext cx="442" cy="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500" b="1">
                  <a:latin typeface="Symbol" pitchFamily="18" charset="2"/>
                </a:rPr>
                <a:t>l</a:t>
              </a:r>
              <a:r>
                <a:rPr lang="en-GB" sz="1500" b="1" baseline="-25000"/>
                <a:t>ion</a:t>
              </a:r>
            </a:p>
          </p:txBody>
        </p:sp>
        <p:sp>
          <p:nvSpPr>
            <p:cNvPr id="52" name="Line 15"/>
            <p:cNvSpPr>
              <a:spLocks noChangeAspect="1" noChangeShapeType="1"/>
            </p:cNvSpPr>
            <p:nvPr/>
          </p:nvSpPr>
          <p:spPr bwMode="auto">
            <a:xfrm flipH="1">
              <a:off x="972" y="1643"/>
              <a:ext cx="33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53" name="Text Box 16"/>
            <p:cNvSpPr txBox="1">
              <a:spLocks noChangeAspect="1" noChangeArrowheads="1"/>
            </p:cNvSpPr>
            <p:nvPr/>
          </p:nvSpPr>
          <p:spPr bwMode="auto">
            <a:xfrm>
              <a:off x="1014" y="1370"/>
              <a:ext cx="332" cy="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500" b="1"/>
                <a:t>r</a:t>
              </a:r>
              <a:r>
                <a:rPr lang="en-GB" sz="1500" b="1" baseline="-25000"/>
                <a:t>L</a:t>
              </a:r>
            </a:p>
          </p:txBody>
        </p:sp>
        <p:sp>
          <p:nvSpPr>
            <p:cNvPr id="54" name="Arc 17"/>
            <p:cNvSpPr>
              <a:spLocks noChangeAspect="1"/>
            </p:cNvSpPr>
            <p:nvPr/>
          </p:nvSpPr>
          <p:spPr bwMode="auto">
            <a:xfrm>
              <a:off x="3972" y="1393"/>
              <a:ext cx="595" cy="61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444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350"/>
            </a:p>
          </p:txBody>
        </p:sp>
        <p:sp>
          <p:nvSpPr>
            <p:cNvPr id="60" name="Arc 18"/>
            <p:cNvSpPr>
              <a:spLocks noChangeAspect="1"/>
            </p:cNvSpPr>
            <p:nvPr/>
          </p:nvSpPr>
          <p:spPr bwMode="auto">
            <a:xfrm flipH="1">
              <a:off x="3378" y="1393"/>
              <a:ext cx="594" cy="59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444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350"/>
            </a:p>
          </p:txBody>
        </p:sp>
        <p:sp>
          <p:nvSpPr>
            <p:cNvPr id="61" name="Freeform 19"/>
            <p:cNvSpPr>
              <a:spLocks noChangeAspect="1"/>
            </p:cNvSpPr>
            <p:nvPr/>
          </p:nvSpPr>
          <p:spPr bwMode="auto">
            <a:xfrm>
              <a:off x="3377" y="1980"/>
              <a:ext cx="192" cy="438"/>
            </a:xfrm>
            <a:custGeom>
              <a:avLst/>
              <a:gdLst>
                <a:gd name="T0" fmla="*/ 0 w 157"/>
                <a:gd name="T1" fmla="*/ 0 h 359"/>
                <a:gd name="T2" fmla="*/ 10 w 157"/>
                <a:gd name="T3" fmla="*/ 87 h 359"/>
                <a:gd name="T4" fmla="*/ 35 w 157"/>
                <a:gd name="T5" fmla="*/ 169 h 359"/>
                <a:gd name="T6" fmla="*/ 77 w 157"/>
                <a:gd name="T7" fmla="*/ 259 h 359"/>
                <a:gd name="T8" fmla="*/ 120 w 157"/>
                <a:gd name="T9" fmla="*/ 316 h 359"/>
                <a:gd name="T10" fmla="*/ 157 w 157"/>
                <a:gd name="T11" fmla="*/ 359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7" h="359">
                  <a:moveTo>
                    <a:pt x="0" y="0"/>
                  </a:moveTo>
                  <a:cubicBezTo>
                    <a:pt x="2" y="29"/>
                    <a:pt x="4" y="59"/>
                    <a:pt x="10" y="87"/>
                  </a:cubicBezTo>
                  <a:cubicBezTo>
                    <a:pt x="16" y="115"/>
                    <a:pt x="24" y="140"/>
                    <a:pt x="35" y="169"/>
                  </a:cubicBezTo>
                  <a:cubicBezTo>
                    <a:pt x="46" y="198"/>
                    <a:pt x="63" y="235"/>
                    <a:pt x="77" y="259"/>
                  </a:cubicBezTo>
                  <a:cubicBezTo>
                    <a:pt x="91" y="283"/>
                    <a:pt x="107" y="299"/>
                    <a:pt x="120" y="316"/>
                  </a:cubicBezTo>
                  <a:cubicBezTo>
                    <a:pt x="133" y="333"/>
                    <a:pt x="145" y="346"/>
                    <a:pt x="157" y="359"/>
                  </a:cubicBezTo>
                </a:path>
              </a:pathLst>
            </a:custGeom>
            <a:noFill/>
            <a:ln w="444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62" name="Rectangle 20" descr="5%"/>
            <p:cNvSpPr>
              <a:spLocks noChangeAspect="1" noChangeArrowheads="1"/>
            </p:cNvSpPr>
            <p:nvPr/>
          </p:nvSpPr>
          <p:spPr bwMode="auto">
            <a:xfrm>
              <a:off x="807" y="2423"/>
              <a:ext cx="4027" cy="333"/>
            </a:xfrm>
            <a:prstGeom prst="rect">
              <a:avLst/>
            </a:prstGeom>
            <a:pattFill prst="pct5">
              <a:fgClr>
                <a:schemeClr val="tx1"/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350"/>
            </a:p>
          </p:txBody>
        </p:sp>
        <p:sp>
          <p:nvSpPr>
            <p:cNvPr id="63" name="Text Box 21"/>
            <p:cNvSpPr txBox="1">
              <a:spLocks noChangeAspect="1" noChangeArrowheads="1"/>
            </p:cNvSpPr>
            <p:nvPr/>
          </p:nvSpPr>
          <p:spPr bwMode="auto">
            <a:xfrm>
              <a:off x="572" y="1170"/>
              <a:ext cx="575" cy="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500" b="1" dirty="0">
                  <a:solidFill>
                    <a:srgbClr val="FF0000"/>
                  </a:solidFill>
                </a:rPr>
                <a:t>Be</a:t>
              </a:r>
              <a:r>
                <a:rPr lang="en-GB" sz="1500" b="1" baseline="30000" dirty="0">
                  <a:solidFill>
                    <a:srgbClr val="FF0000"/>
                  </a:solidFill>
                </a:rPr>
                <a:t>+</a:t>
              </a:r>
            </a:p>
          </p:txBody>
        </p:sp>
        <p:sp>
          <p:nvSpPr>
            <p:cNvPr id="64" name="Text Box 22"/>
            <p:cNvSpPr txBox="1">
              <a:spLocks noChangeAspect="1" noChangeArrowheads="1"/>
            </p:cNvSpPr>
            <p:nvPr/>
          </p:nvSpPr>
          <p:spPr bwMode="auto">
            <a:xfrm>
              <a:off x="3178" y="1319"/>
              <a:ext cx="489" cy="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500" b="1">
                  <a:solidFill>
                    <a:srgbClr val="66FF66"/>
                  </a:solidFill>
                </a:rPr>
                <a:t>W</a:t>
              </a:r>
              <a:r>
                <a:rPr lang="en-GB" sz="1500" b="1" baseline="30000">
                  <a:solidFill>
                    <a:srgbClr val="66FF66"/>
                  </a:solidFill>
                </a:rPr>
                <a:t>+</a:t>
              </a:r>
            </a:p>
          </p:txBody>
        </p:sp>
        <p:sp>
          <p:nvSpPr>
            <p:cNvPr id="65" name="Line 31"/>
            <p:cNvSpPr>
              <a:spLocks noChangeAspect="1" noChangeShapeType="1"/>
            </p:cNvSpPr>
            <p:nvPr/>
          </p:nvSpPr>
          <p:spPr bwMode="auto">
            <a:xfrm>
              <a:off x="4555" y="2014"/>
              <a:ext cx="27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66" name="Line 32"/>
            <p:cNvSpPr>
              <a:spLocks noChangeAspect="1" noChangeShapeType="1"/>
            </p:cNvSpPr>
            <p:nvPr/>
          </p:nvSpPr>
          <p:spPr bwMode="auto">
            <a:xfrm>
              <a:off x="4820" y="2021"/>
              <a:ext cx="0" cy="39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67" name="Line 34"/>
            <p:cNvSpPr>
              <a:spLocks noChangeAspect="1" noChangeShapeType="1"/>
            </p:cNvSpPr>
            <p:nvPr/>
          </p:nvSpPr>
          <p:spPr bwMode="auto">
            <a:xfrm flipH="1">
              <a:off x="3391" y="1995"/>
              <a:ext cx="58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68" name="Text Box 35"/>
            <p:cNvSpPr txBox="1">
              <a:spLocks noChangeAspect="1" noChangeArrowheads="1"/>
            </p:cNvSpPr>
            <p:nvPr/>
          </p:nvSpPr>
          <p:spPr bwMode="auto">
            <a:xfrm>
              <a:off x="3549" y="1716"/>
              <a:ext cx="332" cy="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500" b="1"/>
                <a:t>r</a:t>
              </a:r>
              <a:r>
                <a:rPr lang="en-GB" sz="1500" b="1" baseline="-25000"/>
                <a:t>L</a:t>
              </a:r>
            </a:p>
          </p:txBody>
        </p:sp>
        <p:sp>
          <p:nvSpPr>
            <p:cNvPr id="69" name="Text Box 36"/>
            <p:cNvSpPr txBox="1">
              <a:spLocks noChangeAspect="1" noChangeArrowheads="1"/>
            </p:cNvSpPr>
            <p:nvPr/>
          </p:nvSpPr>
          <p:spPr bwMode="auto">
            <a:xfrm>
              <a:off x="4801" y="2073"/>
              <a:ext cx="526" cy="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500" b="1" dirty="0">
                  <a:latin typeface="Symbol" pitchFamily="18" charset="2"/>
                </a:rPr>
                <a:t>l</a:t>
              </a:r>
              <a:r>
                <a:rPr lang="en-GB" sz="1500" b="1" baseline="-25000" dirty="0"/>
                <a:t>ion</a:t>
              </a:r>
            </a:p>
          </p:txBody>
        </p:sp>
        <p:sp>
          <p:nvSpPr>
            <p:cNvPr id="70" name="Text Box 41"/>
            <p:cNvSpPr txBox="1">
              <a:spLocks noChangeAspect="1" noChangeArrowheads="1"/>
            </p:cNvSpPr>
            <p:nvPr/>
          </p:nvSpPr>
          <p:spPr bwMode="auto">
            <a:xfrm>
              <a:off x="1147" y="2100"/>
              <a:ext cx="543" cy="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500" b="1" dirty="0">
                  <a:solidFill>
                    <a:srgbClr val="FF0000"/>
                  </a:solidFill>
                </a:rPr>
                <a:t>Be</a:t>
              </a:r>
              <a:r>
                <a:rPr lang="en-GB" sz="1500" b="1" baseline="30000" dirty="0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71" name="Text Box 42"/>
            <p:cNvSpPr txBox="1">
              <a:spLocks noChangeAspect="1" noChangeArrowheads="1"/>
            </p:cNvSpPr>
            <p:nvPr/>
          </p:nvSpPr>
          <p:spPr bwMode="auto">
            <a:xfrm>
              <a:off x="4130" y="2182"/>
              <a:ext cx="489" cy="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500" b="1">
                  <a:solidFill>
                    <a:srgbClr val="66FF66"/>
                  </a:solidFill>
                </a:rPr>
                <a:t>W</a:t>
              </a:r>
              <a:r>
                <a:rPr lang="en-GB" sz="1500" b="1" baseline="30000">
                  <a:solidFill>
                    <a:srgbClr val="66FF66"/>
                  </a:solidFill>
                </a:rPr>
                <a:t>0</a:t>
              </a:r>
            </a:p>
          </p:txBody>
        </p:sp>
        <p:sp>
          <p:nvSpPr>
            <p:cNvPr id="72" name="Text Box 44"/>
            <p:cNvSpPr txBox="1">
              <a:spLocks noChangeArrowheads="1"/>
            </p:cNvSpPr>
            <p:nvPr/>
          </p:nvSpPr>
          <p:spPr bwMode="auto">
            <a:xfrm>
              <a:off x="2174" y="2470"/>
              <a:ext cx="1294" cy="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350" b="1"/>
                <a:t>wall element</a:t>
              </a:r>
            </a:p>
          </p:txBody>
        </p:sp>
      </p:grpSp>
      <p:sp>
        <p:nvSpPr>
          <p:cNvPr id="73" name="Rechteck 72"/>
          <p:cNvSpPr/>
          <p:nvPr/>
        </p:nvSpPr>
        <p:spPr>
          <a:xfrm>
            <a:off x="89503" y="3111811"/>
            <a:ext cx="4780151" cy="461665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43" indent="-285743">
              <a:buFont typeface="Wingdings" panose="05000000000000000000" pitchFamily="2" charset="2"/>
              <a:buChar char="§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Prompt re-deposition of W if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GB" sz="12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prompt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&lt; 1   </a:t>
            </a:r>
          </a:p>
          <a:p>
            <a:pPr marL="285743" indent="-285743">
              <a:buFont typeface="Wingdings" panose="05000000000000000000" pitchFamily="2" charset="2"/>
              <a:buChar char="§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Results in 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net erosion for W if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GB" sz="12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prompt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&lt; 1 </a:t>
            </a:r>
          </a:p>
        </p:txBody>
      </p:sp>
      <p:sp>
        <p:nvSpPr>
          <p:cNvPr id="74" name="Textfeld 21"/>
          <p:cNvSpPr txBox="1"/>
          <p:nvPr/>
        </p:nvSpPr>
        <p:spPr>
          <a:xfrm>
            <a:off x="3868907" y="4588030"/>
            <a:ext cx="176626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50" b="1" dirty="0">
                <a:latin typeface="Arial" panose="020B0604020202020204" pitchFamily="34" charset="0"/>
                <a:cs typeface="Arial" panose="020B0604020202020204" pitchFamily="34" charset="0"/>
              </a:rPr>
              <a:t>S. Brezinsek  et al., </a:t>
            </a:r>
          </a:p>
          <a:p>
            <a:r>
              <a:rPr lang="de-DE" sz="750" b="1" dirty="0" err="1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de-DE" sz="750" b="1" dirty="0">
                <a:latin typeface="Arial" panose="020B0604020202020204" pitchFamily="34" charset="0"/>
                <a:cs typeface="Arial" panose="020B0604020202020204" pitchFamily="34" charset="0"/>
              </a:rPr>
              <a:t>. Fus. 2019 </a:t>
            </a:r>
          </a:p>
          <a:p>
            <a:r>
              <a:rPr lang="de-DE" sz="750" b="1" dirty="0">
                <a:latin typeface="Arial" panose="020B0604020202020204" pitchFamily="34" charset="0"/>
                <a:cs typeface="Arial" panose="020B0604020202020204" pitchFamily="34" charset="0"/>
              </a:rPr>
              <a:t>A. Kirschner et al. </a:t>
            </a:r>
          </a:p>
        </p:txBody>
      </p:sp>
      <p:sp>
        <p:nvSpPr>
          <p:cNvPr id="41" name="Rechteck 40"/>
          <p:cNvSpPr/>
          <p:nvPr/>
        </p:nvSpPr>
        <p:spPr>
          <a:xfrm>
            <a:off x="89503" y="3705876"/>
            <a:ext cx="4798274" cy="830997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43" indent="-285743">
              <a:buFont typeface="Wingdings" panose="05000000000000000000" pitchFamily="2" charset="2"/>
              <a:buChar char="§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Spectroscopy measures gross W erosion via WI emission</a:t>
            </a:r>
          </a:p>
          <a:p>
            <a:pPr marL="285743" indent="-285743">
              <a:buFont typeface="Wingdings" panose="05000000000000000000" pitchFamily="2" charset="2"/>
              <a:buChar char="§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WI to WII spectroscopy can provide the redeposition factor</a:t>
            </a:r>
          </a:p>
          <a:p>
            <a:pPr marL="285743" indent="-285743">
              <a:buFont typeface="Wingdings" panose="05000000000000000000" pitchFamily="2" charset="2"/>
              <a:buChar char="§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Post-mortem analysis measures integrated net W erosion</a:t>
            </a:r>
          </a:p>
          <a:p>
            <a:pPr marL="285743" indent="-285743">
              <a:buFont typeface="Wingdings" panose="05000000000000000000" pitchFamily="2" charset="2"/>
              <a:buChar char="§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ERO-Modelling can disentangle gross and net erosion</a:t>
            </a:r>
          </a:p>
        </p:txBody>
      </p:sp>
      <p:sp>
        <p:nvSpPr>
          <p:cNvPr id="45" name="Datumsplatzhalter 5"/>
          <p:cNvSpPr>
            <a:spLocks noGrp="1"/>
          </p:cNvSpPr>
          <p:nvPr>
            <p:ph type="dt" sz="half" idx="2"/>
          </p:nvPr>
        </p:nvSpPr>
        <p:spPr>
          <a:xfrm>
            <a:off x="6868514" y="4873238"/>
            <a:ext cx="720100" cy="274637"/>
          </a:xfrm>
        </p:spPr>
        <p:txBody>
          <a:bodyPr/>
          <a:lstStyle/>
          <a:p>
            <a:fld id="{2121B56F-D2CF-479F-8037-349C41918A70}" type="datetime1">
              <a:rPr lang="de-DE" smtClean="0"/>
              <a:t>16.07.2024</a:t>
            </a:fld>
            <a:endParaRPr lang="de-DE" dirty="0"/>
          </a:p>
        </p:txBody>
      </p:sp>
      <p:sp>
        <p:nvSpPr>
          <p:cNvPr id="48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8378300" y="4873238"/>
            <a:ext cx="514300" cy="274637"/>
          </a:xfrm>
        </p:spPr>
        <p:txBody>
          <a:bodyPr/>
          <a:lstStyle/>
          <a:p>
            <a:fld id="{77EA19BA-913F-4CC4-9676-ECC1885047A5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50" name="Grafik 49" descr="Bildschirmausschnit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478" y="2732249"/>
            <a:ext cx="3508122" cy="2113715"/>
          </a:xfrm>
          <a:prstGeom prst="rect">
            <a:avLst/>
          </a:prstGeom>
        </p:spPr>
      </p:pic>
      <p:pic>
        <p:nvPicPr>
          <p:cNvPr id="3" name="Grafik 2" descr="Bildschirmausschnitt">
            <a:extLst>
              <a:ext uri="{FF2B5EF4-FFF2-40B4-BE49-F238E27FC236}">
                <a16:creationId xmlns:a16="http://schemas.microsoft.com/office/drawing/2014/main" id="{0643F264-666F-5BB2-2583-51DE56B9E3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10" y="792496"/>
            <a:ext cx="2330223" cy="1715476"/>
          </a:xfrm>
          <a:prstGeom prst="rect">
            <a:avLst/>
          </a:prstGeom>
        </p:spPr>
      </p:pic>
      <p:pic>
        <p:nvPicPr>
          <p:cNvPr id="4" name="Grafik 3" descr="Bildschirmausschnitt">
            <a:extLst>
              <a:ext uri="{FF2B5EF4-FFF2-40B4-BE49-F238E27FC236}">
                <a16:creationId xmlns:a16="http://schemas.microsoft.com/office/drawing/2014/main" id="{CC3EE634-768F-DC16-D884-5CF8832A05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415" y="792496"/>
            <a:ext cx="2073205" cy="170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0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err="1"/>
              <a:t>Gross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Net Erosion </a:t>
            </a:r>
            <a:r>
              <a:rPr lang="de-DE" dirty="0" err="1"/>
              <a:t>of</a:t>
            </a:r>
            <a:r>
              <a:rPr lang="de-DE" dirty="0"/>
              <a:t> W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2521E27-4829-4E5F-9E9A-3D5CC3757D05}" type="datetime1">
              <a:rPr lang="de-DE" smtClean="0"/>
              <a:t>16.07.2024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EA19BA-913F-4CC4-9676-ECC1885047A5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86576" y="615556"/>
            <a:ext cx="3103920" cy="5078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indent="0" algn="ctr" eaLnBrk="1" hangingPunct="1"/>
            <a:r>
              <a:rPr lang="en-US" sz="1350" dirty="0"/>
              <a:t>Optical Emission Spectroscopy (WI): </a:t>
            </a:r>
          </a:p>
          <a:p>
            <a:pPr marL="0" indent="0" algn="ctr" eaLnBrk="1" hangingPunct="1"/>
            <a:r>
              <a:rPr lang="en-US" sz="1350" dirty="0"/>
              <a:t>gross erosion of W [in situ] 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845586" y="4368239"/>
            <a:ext cx="7398822" cy="5078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sz="1350" dirty="0"/>
              <a:t>Difference provides local W balance: eroded, re-deposited, and transported away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sz="1350" dirty="0"/>
              <a:t>Erosion of W is in general low =&gt; enough </a:t>
            </a:r>
            <a:r>
              <a:rPr lang="en-US" sz="1350" dirty="0" err="1"/>
              <a:t>fluence</a:t>
            </a:r>
            <a:r>
              <a:rPr lang="en-US" sz="1350" dirty="0"/>
              <a:t> to compare both methods required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1186767"/>
            <a:ext cx="2808312" cy="3275194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5406805" y="3009994"/>
            <a:ext cx="697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bulk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102845" y="3231519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6535458" y="3064891"/>
            <a:ext cx="3305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6877442" y="2675058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RBS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7335798" y="3912960"/>
            <a:ext cx="84189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50" b="1" dirty="0">
                <a:latin typeface="Arial" panose="020B0604020202020204" pitchFamily="34" charset="0"/>
                <a:cs typeface="Arial" panose="020B0604020202020204" pitchFamily="34" charset="0"/>
              </a:rPr>
              <a:t>M. Mayer et al.</a:t>
            </a:r>
          </a:p>
          <a:p>
            <a:r>
              <a:rPr lang="de-DE" sz="750" b="1" dirty="0">
                <a:latin typeface="Arial" panose="020B0604020202020204" pitchFamily="34" charset="0"/>
                <a:cs typeface="Arial" panose="020B0604020202020204" pitchFamily="34" charset="0"/>
              </a:rPr>
              <a:t>NME 2017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5617332" y="1187069"/>
            <a:ext cx="154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Marker Coating Technique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for dedicated PFCs</a:t>
            </a:r>
          </a:p>
        </p:txBody>
      </p:sp>
      <p:sp>
        <p:nvSpPr>
          <p:cNvPr id="17" name="AutoShape 4"/>
          <p:cNvSpPr>
            <a:spLocks noChangeAspect="1" noChangeArrowheads="1" noTextEdit="1"/>
          </p:cNvSpPr>
          <p:nvPr/>
        </p:nvSpPr>
        <p:spPr bwMode="auto">
          <a:xfrm>
            <a:off x="1661533" y="1245087"/>
            <a:ext cx="2126996" cy="315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1446460" y="1240717"/>
            <a:ext cx="2039564" cy="51551"/>
          </a:xfrm>
          <a:prstGeom prst="rect">
            <a:avLst/>
          </a:prstGeom>
          <a:solidFill>
            <a:srgbClr val="FFDA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1446460" y="1292266"/>
            <a:ext cx="2039564" cy="69899"/>
          </a:xfrm>
          <a:prstGeom prst="rect">
            <a:avLst/>
          </a:prstGeom>
          <a:solidFill>
            <a:srgbClr val="FFD8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1446460" y="1362165"/>
            <a:ext cx="2039564" cy="69026"/>
          </a:xfrm>
          <a:prstGeom prst="rect">
            <a:avLst/>
          </a:prstGeom>
          <a:solidFill>
            <a:srgbClr val="FFD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1446460" y="1431190"/>
            <a:ext cx="2039564" cy="69026"/>
          </a:xfrm>
          <a:prstGeom prst="rect">
            <a:avLst/>
          </a:prstGeom>
          <a:solidFill>
            <a:srgbClr val="FFD4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22" name="Rectangle 10"/>
          <p:cNvSpPr>
            <a:spLocks noChangeArrowheads="1"/>
          </p:cNvSpPr>
          <p:nvPr/>
        </p:nvSpPr>
        <p:spPr bwMode="auto">
          <a:xfrm>
            <a:off x="1446460" y="1500215"/>
            <a:ext cx="2039564" cy="68151"/>
          </a:xfrm>
          <a:prstGeom prst="rect">
            <a:avLst/>
          </a:prstGeom>
          <a:solidFill>
            <a:srgbClr val="FFD2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1446460" y="1568366"/>
            <a:ext cx="2039564" cy="69026"/>
          </a:xfrm>
          <a:prstGeom prst="rect">
            <a:avLst/>
          </a:prstGeom>
          <a:solidFill>
            <a:srgbClr val="FF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24" name="Rectangle 12"/>
          <p:cNvSpPr>
            <a:spLocks noChangeArrowheads="1"/>
          </p:cNvSpPr>
          <p:nvPr/>
        </p:nvSpPr>
        <p:spPr bwMode="auto">
          <a:xfrm>
            <a:off x="1446460" y="1637392"/>
            <a:ext cx="2039564" cy="69899"/>
          </a:xfrm>
          <a:prstGeom prst="rect">
            <a:avLst/>
          </a:prstGeom>
          <a:solidFill>
            <a:srgbClr val="FFCE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1446460" y="1707290"/>
            <a:ext cx="2039564" cy="73394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1446460" y="1780684"/>
            <a:ext cx="2039564" cy="85626"/>
          </a:xfrm>
          <a:prstGeom prst="rect">
            <a:avLst/>
          </a:prstGeom>
          <a:solidFill>
            <a:srgbClr val="FFCA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27" name="Rectangle 15"/>
          <p:cNvSpPr>
            <a:spLocks noChangeArrowheads="1"/>
          </p:cNvSpPr>
          <p:nvPr/>
        </p:nvSpPr>
        <p:spPr bwMode="auto">
          <a:xfrm>
            <a:off x="1446460" y="1866310"/>
            <a:ext cx="2039564" cy="82131"/>
          </a:xfrm>
          <a:prstGeom prst="rect">
            <a:avLst/>
          </a:prstGeom>
          <a:solidFill>
            <a:srgbClr val="FFC8C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28" name="Rectangle 16"/>
          <p:cNvSpPr>
            <a:spLocks noChangeArrowheads="1"/>
          </p:cNvSpPr>
          <p:nvPr/>
        </p:nvSpPr>
        <p:spPr bwMode="auto">
          <a:xfrm>
            <a:off x="1446460" y="1948441"/>
            <a:ext cx="2039564" cy="69899"/>
          </a:xfrm>
          <a:prstGeom prst="rect">
            <a:avLst/>
          </a:prstGeom>
          <a:solidFill>
            <a:srgbClr val="FFC6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29" name="Rectangle 17"/>
          <p:cNvSpPr>
            <a:spLocks noChangeArrowheads="1"/>
          </p:cNvSpPr>
          <p:nvPr/>
        </p:nvSpPr>
        <p:spPr bwMode="auto">
          <a:xfrm>
            <a:off x="1446460" y="2018339"/>
            <a:ext cx="2039564" cy="68151"/>
          </a:xfrm>
          <a:prstGeom prst="rect">
            <a:avLst/>
          </a:prstGeom>
          <a:solidFill>
            <a:srgbClr val="FFC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30" name="Rectangle 18"/>
          <p:cNvSpPr>
            <a:spLocks noChangeArrowheads="1"/>
          </p:cNvSpPr>
          <p:nvPr/>
        </p:nvSpPr>
        <p:spPr bwMode="auto">
          <a:xfrm>
            <a:off x="1446460" y="2086490"/>
            <a:ext cx="2039564" cy="69026"/>
          </a:xfrm>
          <a:prstGeom prst="rect">
            <a:avLst/>
          </a:prstGeom>
          <a:solidFill>
            <a:srgbClr val="FFC2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31" name="Rectangle 19"/>
          <p:cNvSpPr>
            <a:spLocks noChangeArrowheads="1"/>
          </p:cNvSpPr>
          <p:nvPr/>
        </p:nvSpPr>
        <p:spPr bwMode="auto">
          <a:xfrm>
            <a:off x="1446460" y="2155516"/>
            <a:ext cx="2039564" cy="69899"/>
          </a:xfrm>
          <a:prstGeom prst="rect">
            <a:avLst/>
          </a:prstGeom>
          <a:solidFill>
            <a:srgbClr val="FF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32" name="Rectangle 20"/>
          <p:cNvSpPr>
            <a:spLocks noChangeArrowheads="1"/>
          </p:cNvSpPr>
          <p:nvPr/>
        </p:nvSpPr>
        <p:spPr bwMode="auto">
          <a:xfrm>
            <a:off x="1446460" y="2225414"/>
            <a:ext cx="2039564" cy="68151"/>
          </a:xfrm>
          <a:prstGeom prst="rect">
            <a:avLst/>
          </a:prstGeom>
          <a:solidFill>
            <a:srgbClr val="FFBE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33" name="Rectangle 21"/>
          <p:cNvSpPr>
            <a:spLocks noChangeArrowheads="1"/>
          </p:cNvSpPr>
          <p:nvPr/>
        </p:nvSpPr>
        <p:spPr bwMode="auto">
          <a:xfrm>
            <a:off x="1446460" y="2293565"/>
            <a:ext cx="2039564" cy="69899"/>
          </a:xfrm>
          <a:prstGeom prst="rect">
            <a:avLst/>
          </a:prstGeom>
          <a:solidFill>
            <a:srgbClr val="FFBC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446460" y="2363464"/>
            <a:ext cx="2039564" cy="69026"/>
          </a:xfrm>
          <a:prstGeom prst="rect">
            <a:avLst/>
          </a:prstGeom>
          <a:solidFill>
            <a:srgbClr val="FFBA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35" name="Rectangle 23"/>
          <p:cNvSpPr>
            <a:spLocks noChangeArrowheads="1"/>
          </p:cNvSpPr>
          <p:nvPr/>
        </p:nvSpPr>
        <p:spPr bwMode="auto">
          <a:xfrm>
            <a:off x="1446460" y="2432489"/>
            <a:ext cx="2039564" cy="68151"/>
          </a:xfrm>
          <a:prstGeom prst="rect">
            <a:avLst/>
          </a:prstGeom>
          <a:solidFill>
            <a:srgbClr val="FFB8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36" name="Rectangle 24"/>
          <p:cNvSpPr>
            <a:spLocks noChangeArrowheads="1"/>
          </p:cNvSpPr>
          <p:nvPr/>
        </p:nvSpPr>
        <p:spPr bwMode="auto">
          <a:xfrm>
            <a:off x="1446460" y="2500640"/>
            <a:ext cx="2039564" cy="69899"/>
          </a:xfrm>
          <a:prstGeom prst="rect">
            <a:avLst/>
          </a:prstGeom>
          <a:solidFill>
            <a:srgbClr val="FFB6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37" name="Rectangle 25"/>
          <p:cNvSpPr>
            <a:spLocks noChangeArrowheads="1"/>
          </p:cNvSpPr>
          <p:nvPr/>
        </p:nvSpPr>
        <p:spPr bwMode="auto">
          <a:xfrm>
            <a:off x="1446460" y="2570539"/>
            <a:ext cx="2039564" cy="72968"/>
          </a:xfrm>
          <a:prstGeom prst="rect">
            <a:avLst/>
          </a:prstGeom>
          <a:solidFill>
            <a:srgbClr val="FFB4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z="1350" i="1" dirty="0">
                <a:solidFill>
                  <a:srgbClr val="141515"/>
                </a:solidFill>
                <a:latin typeface="Arial" pitchFamily="34" charset="0"/>
                <a:cs typeface="Arial" pitchFamily="34" charset="0"/>
              </a:rPr>
              <a:t>W I</a:t>
            </a:r>
            <a:endParaRPr lang="de-DE" sz="1350" dirty="0"/>
          </a:p>
        </p:txBody>
      </p:sp>
      <p:sp>
        <p:nvSpPr>
          <p:cNvPr id="38" name="Rectangle 26"/>
          <p:cNvSpPr>
            <a:spLocks noChangeArrowheads="1"/>
          </p:cNvSpPr>
          <p:nvPr/>
        </p:nvSpPr>
        <p:spPr bwMode="auto">
          <a:xfrm>
            <a:off x="1446460" y="2625584"/>
            <a:ext cx="2039564" cy="15728"/>
          </a:xfrm>
          <a:prstGeom prst="rect">
            <a:avLst/>
          </a:prstGeom>
          <a:solidFill>
            <a:srgbClr val="FF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39" name="Rectangle 27"/>
          <p:cNvSpPr>
            <a:spLocks noChangeArrowheads="1"/>
          </p:cNvSpPr>
          <p:nvPr/>
        </p:nvSpPr>
        <p:spPr bwMode="auto">
          <a:xfrm>
            <a:off x="1446460" y="2641312"/>
            <a:ext cx="2039564" cy="15728"/>
          </a:xfrm>
          <a:prstGeom prst="rect">
            <a:avLst/>
          </a:prstGeom>
          <a:solidFill>
            <a:srgbClr val="FFB0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40" name="Rectangle 28"/>
          <p:cNvSpPr>
            <a:spLocks noChangeArrowheads="1"/>
          </p:cNvSpPr>
          <p:nvPr/>
        </p:nvSpPr>
        <p:spPr bwMode="auto">
          <a:xfrm>
            <a:off x="1446460" y="2657038"/>
            <a:ext cx="2039564" cy="15728"/>
          </a:xfrm>
          <a:prstGeom prst="rect">
            <a:avLst/>
          </a:prstGeom>
          <a:solidFill>
            <a:srgbClr val="FFAE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41" name="Rectangle 29"/>
          <p:cNvSpPr>
            <a:spLocks noChangeArrowheads="1"/>
          </p:cNvSpPr>
          <p:nvPr/>
        </p:nvSpPr>
        <p:spPr bwMode="auto">
          <a:xfrm>
            <a:off x="1446460" y="2672767"/>
            <a:ext cx="2039564" cy="14854"/>
          </a:xfrm>
          <a:prstGeom prst="rect">
            <a:avLst/>
          </a:prstGeom>
          <a:solidFill>
            <a:srgbClr val="FFAC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42" name="Rectangle 30"/>
          <p:cNvSpPr>
            <a:spLocks noChangeArrowheads="1"/>
          </p:cNvSpPr>
          <p:nvPr/>
        </p:nvSpPr>
        <p:spPr bwMode="auto">
          <a:xfrm>
            <a:off x="1446460" y="2687619"/>
            <a:ext cx="2039564" cy="17475"/>
          </a:xfrm>
          <a:prstGeom prst="rect">
            <a:avLst/>
          </a:prstGeom>
          <a:solidFill>
            <a:srgbClr val="FF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43" name="Rectangle 31"/>
          <p:cNvSpPr>
            <a:spLocks noChangeArrowheads="1"/>
          </p:cNvSpPr>
          <p:nvPr/>
        </p:nvSpPr>
        <p:spPr bwMode="auto">
          <a:xfrm>
            <a:off x="1446460" y="2705095"/>
            <a:ext cx="2039564" cy="14854"/>
          </a:xfrm>
          <a:prstGeom prst="rect">
            <a:avLst/>
          </a:prstGeom>
          <a:solidFill>
            <a:srgbClr val="FFA8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44" name="Rectangle 32"/>
          <p:cNvSpPr>
            <a:spLocks noChangeArrowheads="1"/>
          </p:cNvSpPr>
          <p:nvPr/>
        </p:nvSpPr>
        <p:spPr bwMode="auto">
          <a:xfrm>
            <a:off x="1446460" y="2719949"/>
            <a:ext cx="2039564" cy="14854"/>
          </a:xfrm>
          <a:prstGeom prst="rect">
            <a:avLst/>
          </a:prstGeom>
          <a:solidFill>
            <a:srgbClr val="FFA6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45" name="Rectangle 33"/>
          <p:cNvSpPr>
            <a:spLocks noChangeArrowheads="1"/>
          </p:cNvSpPr>
          <p:nvPr/>
        </p:nvSpPr>
        <p:spPr bwMode="auto">
          <a:xfrm>
            <a:off x="1446460" y="2734801"/>
            <a:ext cx="2039564" cy="17475"/>
          </a:xfrm>
          <a:prstGeom prst="rect">
            <a:avLst/>
          </a:prstGeom>
          <a:solidFill>
            <a:srgbClr val="FFA4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46" name="Rectangle 34"/>
          <p:cNvSpPr>
            <a:spLocks noChangeArrowheads="1"/>
          </p:cNvSpPr>
          <p:nvPr/>
        </p:nvSpPr>
        <p:spPr bwMode="auto">
          <a:xfrm>
            <a:off x="1446460" y="2752276"/>
            <a:ext cx="2039564" cy="14854"/>
          </a:xfrm>
          <a:prstGeom prst="rect">
            <a:avLst/>
          </a:prstGeom>
          <a:solidFill>
            <a:srgbClr val="FFA2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47" name="Rectangle 35"/>
          <p:cNvSpPr>
            <a:spLocks noChangeArrowheads="1"/>
          </p:cNvSpPr>
          <p:nvPr/>
        </p:nvSpPr>
        <p:spPr bwMode="auto">
          <a:xfrm>
            <a:off x="1446460" y="2767129"/>
            <a:ext cx="2039564" cy="15728"/>
          </a:xfrm>
          <a:prstGeom prst="rect">
            <a:avLst/>
          </a:prstGeom>
          <a:solidFill>
            <a:srgbClr val="FFA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48" name="Rectangle 36"/>
          <p:cNvSpPr>
            <a:spLocks noChangeArrowheads="1"/>
          </p:cNvSpPr>
          <p:nvPr/>
        </p:nvSpPr>
        <p:spPr bwMode="auto">
          <a:xfrm>
            <a:off x="1446460" y="2782856"/>
            <a:ext cx="2039564" cy="15728"/>
          </a:xfrm>
          <a:prstGeom prst="rect">
            <a:avLst/>
          </a:prstGeom>
          <a:solidFill>
            <a:srgbClr val="FF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49" name="Rectangle 37"/>
          <p:cNvSpPr>
            <a:spLocks noChangeArrowheads="1"/>
          </p:cNvSpPr>
          <p:nvPr/>
        </p:nvSpPr>
        <p:spPr bwMode="auto">
          <a:xfrm>
            <a:off x="1446460" y="2798585"/>
            <a:ext cx="2039564" cy="14854"/>
          </a:xfrm>
          <a:prstGeom prst="rect">
            <a:avLst/>
          </a:prstGeom>
          <a:solidFill>
            <a:srgbClr val="FF9C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50" name="Rectangle 38"/>
          <p:cNvSpPr>
            <a:spLocks noChangeArrowheads="1"/>
          </p:cNvSpPr>
          <p:nvPr/>
        </p:nvSpPr>
        <p:spPr bwMode="auto">
          <a:xfrm>
            <a:off x="1446460" y="2813438"/>
            <a:ext cx="2039564" cy="14854"/>
          </a:xfrm>
          <a:prstGeom prst="rect">
            <a:avLst/>
          </a:prstGeom>
          <a:solidFill>
            <a:srgbClr val="FF9A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51" name="Rectangle 39"/>
          <p:cNvSpPr>
            <a:spLocks noChangeArrowheads="1"/>
          </p:cNvSpPr>
          <p:nvPr/>
        </p:nvSpPr>
        <p:spPr bwMode="auto">
          <a:xfrm>
            <a:off x="1446460" y="2828292"/>
            <a:ext cx="2039564" cy="14854"/>
          </a:xfrm>
          <a:prstGeom prst="rect">
            <a:avLst/>
          </a:prstGeom>
          <a:solidFill>
            <a:srgbClr val="FF98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52" name="Rectangle 40"/>
          <p:cNvSpPr>
            <a:spLocks noChangeArrowheads="1"/>
          </p:cNvSpPr>
          <p:nvPr/>
        </p:nvSpPr>
        <p:spPr bwMode="auto">
          <a:xfrm>
            <a:off x="1446460" y="2843145"/>
            <a:ext cx="2039564" cy="14854"/>
          </a:xfrm>
          <a:prstGeom prst="rect">
            <a:avLst/>
          </a:prstGeom>
          <a:solidFill>
            <a:srgbClr val="FF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53" name="Rectangle 41"/>
          <p:cNvSpPr>
            <a:spLocks noChangeArrowheads="1"/>
          </p:cNvSpPr>
          <p:nvPr/>
        </p:nvSpPr>
        <p:spPr bwMode="auto">
          <a:xfrm>
            <a:off x="1446460" y="2857998"/>
            <a:ext cx="2039564" cy="14854"/>
          </a:xfrm>
          <a:prstGeom prst="rect">
            <a:avLst/>
          </a:prstGeom>
          <a:solidFill>
            <a:srgbClr val="FF94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54" name="Rectangle 42"/>
          <p:cNvSpPr>
            <a:spLocks noChangeArrowheads="1"/>
          </p:cNvSpPr>
          <p:nvPr/>
        </p:nvSpPr>
        <p:spPr bwMode="auto">
          <a:xfrm>
            <a:off x="1446460" y="2872850"/>
            <a:ext cx="2039564" cy="15728"/>
          </a:xfrm>
          <a:prstGeom prst="rect">
            <a:avLst/>
          </a:prstGeom>
          <a:solidFill>
            <a:srgbClr val="FF9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55" name="Rectangle 43"/>
          <p:cNvSpPr>
            <a:spLocks noChangeArrowheads="1"/>
          </p:cNvSpPr>
          <p:nvPr/>
        </p:nvSpPr>
        <p:spPr bwMode="auto">
          <a:xfrm>
            <a:off x="1446460" y="2888579"/>
            <a:ext cx="2039564" cy="14854"/>
          </a:xfrm>
          <a:prstGeom prst="rect">
            <a:avLst/>
          </a:prstGeom>
          <a:solidFill>
            <a:srgbClr val="FF90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56" name="Rectangle 44"/>
          <p:cNvSpPr>
            <a:spLocks noChangeArrowheads="1"/>
          </p:cNvSpPr>
          <p:nvPr/>
        </p:nvSpPr>
        <p:spPr bwMode="auto">
          <a:xfrm>
            <a:off x="1446460" y="2903433"/>
            <a:ext cx="2039564" cy="14854"/>
          </a:xfrm>
          <a:prstGeom prst="rect">
            <a:avLst/>
          </a:prstGeom>
          <a:solidFill>
            <a:srgbClr val="FF8E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57" name="Rectangle 45"/>
          <p:cNvSpPr>
            <a:spLocks noChangeArrowheads="1"/>
          </p:cNvSpPr>
          <p:nvPr/>
        </p:nvSpPr>
        <p:spPr bwMode="auto">
          <a:xfrm>
            <a:off x="1446460" y="2918286"/>
            <a:ext cx="2039564" cy="14854"/>
          </a:xfrm>
          <a:prstGeom prst="rect">
            <a:avLst/>
          </a:prstGeom>
          <a:solidFill>
            <a:srgbClr val="FF8C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58" name="Rectangle 46"/>
          <p:cNvSpPr>
            <a:spLocks noChangeArrowheads="1"/>
          </p:cNvSpPr>
          <p:nvPr/>
        </p:nvSpPr>
        <p:spPr bwMode="auto">
          <a:xfrm>
            <a:off x="1446460" y="2933138"/>
            <a:ext cx="2039564" cy="15728"/>
          </a:xfrm>
          <a:prstGeom prst="rect">
            <a:avLst/>
          </a:prstGeom>
          <a:solidFill>
            <a:srgbClr val="FF8A8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59" name="Rectangle 47"/>
          <p:cNvSpPr>
            <a:spLocks noChangeArrowheads="1"/>
          </p:cNvSpPr>
          <p:nvPr/>
        </p:nvSpPr>
        <p:spPr bwMode="auto">
          <a:xfrm>
            <a:off x="1446460" y="2948867"/>
            <a:ext cx="2039564" cy="14854"/>
          </a:xfrm>
          <a:prstGeom prst="rect">
            <a:avLst/>
          </a:prstGeom>
          <a:solidFill>
            <a:srgbClr val="FF88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60" name="Rectangle 48"/>
          <p:cNvSpPr>
            <a:spLocks noChangeArrowheads="1"/>
          </p:cNvSpPr>
          <p:nvPr/>
        </p:nvSpPr>
        <p:spPr bwMode="auto">
          <a:xfrm>
            <a:off x="1446460" y="2963719"/>
            <a:ext cx="2039564" cy="15728"/>
          </a:xfrm>
          <a:prstGeom prst="rect">
            <a:avLst/>
          </a:prstGeom>
          <a:solidFill>
            <a:srgbClr val="FF868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61" name="Rectangle 49"/>
          <p:cNvSpPr>
            <a:spLocks noChangeArrowheads="1"/>
          </p:cNvSpPr>
          <p:nvPr/>
        </p:nvSpPr>
        <p:spPr bwMode="auto">
          <a:xfrm>
            <a:off x="1446460" y="2979447"/>
            <a:ext cx="2039564" cy="14854"/>
          </a:xfrm>
          <a:prstGeom prst="rect">
            <a:avLst/>
          </a:prstGeom>
          <a:solidFill>
            <a:srgbClr val="FF848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62" name="Rectangle 50"/>
          <p:cNvSpPr>
            <a:spLocks noChangeArrowheads="1"/>
          </p:cNvSpPr>
          <p:nvPr/>
        </p:nvSpPr>
        <p:spPr bwMode="auto">
          <a:xfrm>
            <a:off x="1446460" y="2994301"/>
            <a:ext cx="2039564" cy="16601"/>
          </a:xfrm>
          <a:prstGeom prst="rect">
            <a:avLst/>
          </a:prstGeom>
          <a:solidFill>
            <a:srgbClr val="FF82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63" name="Rectangle 51"/>
          <p:cNvSpPr>
            <a:spLocks noChangeArrowheads="1"/>
          </p:cNvSpPr>
          <p:nvPr/>
        </p:nvSpPr>
        <p:spPr bwMode="auto">
          <a:xfrm>
            <a:off x="1446460" y="3010900"/>
            <a:ext cx="2039564" cy="15728"/>
          </a:xfrm>
          <a:prstGeom prst="rect">
            <a:avLst/>
          </a:prstGeom>
          <a:solidFill>
            <a:srgbClr val="FF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64" name="Rectangle 52"/>
          <p:cNvSpPr>
            <a:spLocks noChangeArrowheads="1"/>
          </p:cNvSpPr>
          <p:nvPr/>
        </p:nvSpPr>
        <p:spPr bwMode="auto">
          <a:xfrm>
            <a:off x="1446460" y="3026628"/>
            <a:ext cx="2039564" cy="14854"/>
          </a:xfrm>
          <a:prstGeom prst="rect">
            <a:avLst/>
          </a:prstGeom>
          <a:solidFill>
            <a:srgbClr val="FF7E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65" name="Rectangle 53"/>
          <p:cNvSpPr>
            <a:spLocks noChangeArrowheads="1"/>
          </p:cNvSpPr>
          <p:nvPr/>
        </p:nvSpPr>
        <p:spPr bwMode="auto">
          <a:xfrm>
            <a:off x="1446460" y="3041481"/>
            <a:ext cx="2039564" cy="15728"/>
          </a:xfrm>
          <a:prstGeom prst="rect">
            <a:avLst/>
          </a:prstGeom>
          <a:solidFill>
            <a:srgbClr val="FF7C7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66" name="Rectangle 54"/>
          <p:cNvSpPr>
            <a:spLocks noChangeArrowheads="1"/>
          </p:cNvSpPr>
          <p:nvPr/>
        </p:nvSpPr>
        <p:spPr bwMode="auto">
          <a:xfrm>
            <a:off x="1446460" y="3057208"/>
            <a:ext cx="2039564" cy="15728"/>
          </a:xfrm>
          <a:prstGeom prst="rect">
            <a:avLst/>
          </a:prstGeom>
          <a:solidFill>
            <a:srgbClr val="FF7A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67" name="Rectangle 55"/>
          <p:cNvSpPr>
            <a:spLocks noChangeArrowheads="1"/>
          </p:cNvSpPr>
          <p:nvPr/>
        </p:nvSpPr>
        <p:spPr bwMode="auto">
          <a:xfrm>
            <a:off x="1446460" y="3072935"/>
            <a:ext cx="2039564" cy="15728"/>
          </a:xfrm>
          <a:prstGeom prst="rect">
            <a:avLst/>
          </a:prstGeom>
          <a:solidFill>
            <a:srgbClr val="FF78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68" name="Rectangle 56"/>
          <p:cNvSpPr>
            <a:spLocks noChangeArrowheads="1"/>
          </p:cNvSpPr>
          <p:nvPr/>
        </p:nvSpPr>
        <p:spPr bwMode="auto">
          <a:xfrm>
            <a:off x="1446460" y="3088663"/>
            <a:ext cx="2039564" cy="15728"/>
          </a:xfrm>
          <a:prstGeom prst="rect">
            <a:avLst/>
          </a:prstGeom>
          <a:solidFill>
            <a:srgbClr val="FF767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69" name="Rectangle 57"/>
          <p:cNvSpPr>
            <a:spLocks noChangeArrowheads="1"/>
          </p:cNvSpPr>
          <p:nvPr/>
        </p:nvSpPr>
        <p:spPr bwMode="auto">
          <a:xfrm>
            <a:off x="1446460" y="3104391"/>
            <a:ext cx="2039564" cy="14854"/>
          </a:xfrm>
          <a:prstGeom prst="rect">
            <a:avLst/>
          </a:prstGeom>
          <a:solidFill>
            <a:srgbClr val="FF74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70" name="Rectangle 58"/>
          <p:cNvSpPr>
            <a:spLocks noChangeArrowheads="1"/>
          </p:cNvSpPr>
          <p:nvPr/>
        </p:nvSpPr>
        <p:spPr bwMode="auto">
          <a:xfrm>
            <a:off x="1446460" y="3119245"/>
            <a:ext cx="2039564" cy="16601"/>
          </a:xfrm>
          <a:prstGeom prst="rect">
            <a:avLst/>
          </a:prstGeom>
          <a:solidFill>
            <a:srgbClr val="FF727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71" name="Rectangle 59"/>
          <p:cNvSpPr>
            <a:spLocks noChangeArrowheads="1"/>
          </p:cNvSpPr>
          <p:nvPr/>
        </p:nvSpPr>
        <p:spPr bwMode="auto">
          <a:xfrm>
            <a:off x="1446460" y="3135844"/>
            <a:ext cx="2039564" cy="15728"/>
          </a:xfrm>
          <a:prstGeom prst="rect">
            <a:avLst/>
          </a:prstGeom>
          <a:solidFill>
            <a:srgbClr val="FF70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72" name="Rectangle 60"/>
          <p:cNvSpPr>
            <a:spLocks noChangeArrowheads="1"/>
          </p:cNvSpPr>
          <p:nvPr/>
        </p:nvSpPr>
        <p:spPr bwMode="auto">
          <a:xfrm>
            <a:off x="1446460" y="3151572"/>
            <a:ext cx="2039564" cy="14854"/>
          </a:xfrm>
          <a:prstGeom prst="rect">
            <a:avLst/>
          </a:prstGeom>
          <a:solidFill>
            <a:srgbClr val="FF6E6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73" name="Rectangle 61"/>
          <p:cNvSpPr>
            <a:spLocks noChangeArrowheads="1"/>
          </p:cNvSpPr>
          <p:nvPr/>
        </p:nvSpPr>
        <p:spPr bwMode="auto">
          <a:xfrm>
            <a:off x="1446460" y="3166426"/>
            <a:ext cx="2039564" cy="16601"/>
          </a:xfrm>
          <a:prstGeom prst="rect">
            <a:avLst/>
          </a:prstGeom>
          <a:solidFill>
            <a:srgbClr val="FF6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74" name="Rectangle 62"/>
          <p:cNvSpPr>
            <a:spLocks noChangeArrowheads="1"/>
          </p:cNvSpPr>
          <p:nvPr/>
        </p:nvSpPr>
        <p:spPr bwMode="auto">
          <a:xfrm>
            <a:off x="1446460" y="3183026"/>
            <a:ext cx="2039564" cy="15728"/>
          </a:xfrm>
          <a:prstGeom prst="rect">
            <a:avLst/>
          </a:prstGeom>
          <a:solidFill>
            <a:srgbClr val="FF6A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75" name="Rectangle 63"/>
          <p:cNvSpPr>
            <a:spLocks noChangeArrowheads="1"/>
          </p:cNvSpPr>
          <p:nvPr/>
        </p:nvSpPr>
        <p:spPr bwMode="auto">
          <a:xfrm>
            <a:off x="1446460" y="3198754"/>
            <a:ext cx="2039564" cy="14854"/>
          </a:xfrm>
          <a:prstGeom prst="rect">
            <a:avLst/>
          </a:prstGeom>
          <a:solidFill>
            <a:srgbClr val="FF68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76" name="Rectangle 64"/>
          <p:cNvSpPr>
            <a:spLocks noChangeArrowheads="1"/>
          </p:cNvSpPr>
          <p:nvPr/>
        </p:nvSpPr>
        <p:spPr bwMode="auto">
          <a:xfrm>
            <a:off x="1446460" y="3213607"/>
            <a:ext cx="2039564" cy="15728"/>
          </a:xfrm>
          <a:prstGeom prst="rect">
            <a:avLst/>
          </a:prstGeom>
          <a:solidFill>
            <a:srgbClr val="FF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77" name="Rectangle 65"/>
          <p:cNvSpPr>
            <a:spLocks noChangeArrowheads="1"/>
          </p:cNvSpPr>
          <p:nvPr/>
        </p:nvSpPr>
        <p:spPr bwMode="auto">
          <a:xfrm>
            <a:off x="1446460" y="3229336"/>
            <a:ext cx="2039564" cy="16601"/>
          </a:xfrm>
          <a:prstGeom prst="rect">
            <a:avLst/>
          </a:prstGeom>
          <a:solidFill>
            <a:srgbClr val="FF64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78" name="Rectangle 66"/>
          <p:cNvSpPr>
            <a:spLocks noChangeArrowheads="1"/>
          </p:cNvSpPr>
          <p:nvPr/>
        </p:nvSpPr>
        <p:spPr bwMode="auto">
          <a:xfrm>
            <a:off x="1446460" y="3245935"/>
            <a:ext cx="2039564" cy="15728"/>
          </a:xfrm>
          <a:prstGeom prst="rect">
            <a:avLst/>
          </a:prstGeom>
          <a:solidFill>
            <a:srgbClr val="FF62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79" name="Rectangle 67"/>
          <p:cNvSpPr>
            <a:spLocks noChangeArrowheads="1"/>
          </p:cNvSpPr>
          <p:nvPr/>
        </p:nvSpPr>
        <p:spPr bwMode="auto">
          <a:xfrm>
            <a:off x="1446460" y="3261661"/>
            <a:ext cx="2039564" cy="15728"/>
          </a:xfrm>
          <a:prstGeom prst="rect">
            <a:avLst/>
          </a:prstGeom>
          <a:solidFill>
            <a:srgbClr val="FF6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80" name="Rectangle 68"/>
          <p:cNvSpPr>
            <a:spLocks noChangeArrowheads="1"/>
          </p:cNvSpPr>
          <p:nvPr/>
        </p:nvSpPr>
        <p:spPr bwMode="auto">
          <a:xfrm>
            <a:off x="1446460" y="3277389"/>
            <a:ext cx="2039564" cy="15728"/>
          </a:xfrm>
          <a:prstGeom prst="rect">
            <a:avLst/>
          </a:prstGeom>
          <a:solidFill>
            <a:srgbClr val="FF5E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81" name="Rectangle 69"/>
          <p:cNvSpPr>
            <a:spLocks noChangeArrowheads="1"/>
          </p:cNvSpPr>
          <p:nvPr/>
        </p:nvSpPr>
        <p:spPr bwMode="auto">
          <a:xfrm>
            <a:off x="1446460" y="3293116"/>
            <a:ext cx="2039564" cy="15728"/>
          </a:xfrm>
          <a:prstGeom prst="rect">
            <a:avLst/>
          </a:prstGeom>
          <a:solidFill>
            <a:srgbClr val="FF5C5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82" name="Rectangle 70"/>
          <p:cNvSpPr>
            <a:spLocks noChangeArrowheads="1"/>
          </p:cNvSpPr>
          <p:nvPr/>
        </p:nvSpPr>
        <p:spPr bwMode="auto">
          <a:xfrm>
            <a:off x="1446460" y="3308844"/>
            <a:ext cx="2039564" cy="14854"/>
          </a:xfrm>
          <a:prstGeom prst="rect">
            <a:avLst/>
          </a:prstGeom>
          <a:solidFill>
            <a:srgbClr val="FF5A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83" name="Rectangle 71"/>
          <p:cNvSpPr>
            <a:spLocks noChangeArrowheads="1"/>
          </p:cNvSpPr>
          <p:nvPr/>
        </p:nvSpPr>
        <p:spPr bwMode="auto">
          <a:xfrm>
            <a:off x="1446460" y="3323698"/>
            <a:ext cx="2039564" cy="14854"/>
          </a:xfrm>
          <a:prstGeom prst="rect">
            <a:avLst/>
          </a:prstGeom>
          <a:solidFill>
            <a:srgbClr val="FF58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84" name="Rectangle 72"/>
          <p:cNvSpPr>
            <a:spLocks noChangeArrowheads="1"/>
          </p:cNvSpPr>
          <p:nvPr/>
        </p:nvSpPr>
        <p:spPr bwMode="auto">
          <a:xfrm>
            <a:off x="1446460" y="3338551"/>
            <a:ext cx="2039564" cy="14854"/>
          </a:xfrm>
          <a:prstGeom prst="rect">
            <a:avLst/>
          </a:prstGeom>
          <a:solidFill>
            <a:srgbClr val="FF56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85" name="Rectangle 73"/>
          <p:cNvSpPr>
            <a:spLocks noChangeArrowheads="1"/>
          </p:cNvSpPr>
          <p:nvPr/>
        </p:nvSpPr>
        <p:spPr bwMode="auto">
          <a:xfrm>
            <a:off x="1446460" y="3353405"/>
            <a:ext cx="2039564" cy="14854"/>
          </a:xfrm>
          <a:prstGeom prst="rect">
            <a:avLst/>
          </a:prstGeom>
          <a:solidFill>
            <a:srgbClr val="FF54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86" name="Rectangle 74"/>
          <p:cNvSpPr>
            <a:spLocks noChangeArrowheads="1"/>
          </p:cNvSpPr>
          <p:nvPr/>
        </p:nvSpPr>
        <p:spPr bwMode="auto">
          <a:xfrm>
            <a:off x="1446460" y="3368259"/>
            <a:ext cx="2039564" cy="14854"/>
          </a:xfrm>
          <a:prstGeom prst="rect">
            <a:avLst/>
          </a:prstGeom>
          <a:solidFill>
            <a:srgbClr val="FF52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87" name="Rectangle 75"/>
          <p:cNvSpPr>
            <a:spLocks noChangeArrowheads="1"/>
          </p:cNvSpPr>
          <p:nvPr/>
        </p:nvSpPr>
        <p:spPr bwMode="auto">
          <a:xfrm>
            <a:off x="1446460" y="3383111"/>
            <a:ext cx="2039564" cy="15728"/>
          </a:xfrm>
          <a:prstGeom prst="rect">
            <a:avLst/>
          </a:prstGeom>
          <a:solidFill>
            <a:srgbClr val="FF5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88" name="Rectangle 76"/>
          <p:cNvSpPr>
            <a:spLocks noChangeArrowheads="1"/>
          </p:cNvSpPr>
          <p:nvPr/>
        </p:nvSpPr>
        <p:spPr bwMode="auto">
          <a:xfrm>
            <a:off x="1446460" y="3398839"/>
            <a:ext cx="2039564" cy="14854"/>
          </a:xfrm>
          <a:prstGeom prst="rect">
            <a:avLst/>
          </a:prstGeom>
          <a:solidFill>
            <a:srgbClr val="FF4E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89" name="Rectangle 77"/>
          <p:cNvSpPr>
            <a:spLocks noChangeArrowheads="1"/>
          </p:cNvSpPr>
          <p:nvPr/>
        </p:nvSpPr>
        <p:spPr bwMode="auto">
          <a:xfrm>
            <a:off x="1446460" y="3413693"/>
            <a:ext cx="2039564" cy="14854"/>
          </a:xfrm>
          <a:prstGeom prst="rect">
            <a:avLst/>
          </a:prstGeom>
          <a:solidFill>
            <a:srgbClr val="FF4C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90" name="Rectangle 78"/>
          <p:cNvSpPr>
            <a:spLocks noChangeArrowheads="1"/>
          </p:cNvSpPr>
          <p:nvPr/>
        </p:nvSpPr>
        <p:spPr bwMode="auto">
          <a:xfrm>
            <a:off x="1446460" y="3428546"/>
            <a:ext cx="2039564" cy="14854"/>
          </a:xfrm>
          <a:prstGeom prst="rect">
            <a:avLst/>
          </a:prstGeom>
          <a:solidFill>
            <a:srgbClr val="FF4A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91" name="Rectangle 79"/>
          <p:cNvSpPr>
            <a:spLocks noChangeArrowheads="1"/>
          </p:cNvSpPr>
          <p:nvPr/>
        </p:nvSpPr>
        <p:spPr bwMode="auto">
          <a:xfrm>
            <a:off x="1446460" y="3443398"/>
            <a:ext cx="2039564" cy="15728"/>
          </a:xfrm>
          <a:prstGeom prst="rect">
            <a:avLst/>
          </a:prstGeom>
          <a:solidFill>
            <a:srgbClr val="FF48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92" name="Rectangle 80"/>
          <p:cNvSpPr>
            <a:spLocks noChangeArrowheads="1"/>
          </p:cNvSpPr>
          <p:nvPr/>
        </p:nvSpPr>
        <p:spPr bwMode="auto">
          <a:xfrm>
            <a:off x="1446460" y="3459126"/>
            <a:ext cx="2039564" cy="14854"/>
          </a:xfrm>
          <a:prstGeom prst="rect">
            <a:avLst/>
          </a:prstGeom>
          <a:solidFill>
            <a:srgbClr val="FF46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93" name="Rectangle 81"/>
          <p:cNvSpPr>
            <a:spLocks noChangeArrowheads="1"/>
          </p:cNvSpPr>
          <p:nvPr/>
        </p:nvSpPr>
        <p:spPr bwMode="auto">
          <a:xfrm>
            <a:off x="1446460" y="3473980"/>
            <a:ext cx="2039564" cy="14854"/>
          </a:xfrm>
          <a:prstGeom prst="rect">
            <a:avLst/>
          </a:prstGeom>
          <a:solidFill>
            <a:srgbClr val="FF44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94" name="Rectangle 82"/>
          <p:cNvSpPr>
            <a:spLocks noChangeArrowheads="1"/>
          </p:cNvSpPr>
          <p:nvPr/>
        </p:nvSpPr>
        <p:spPr bwMode="auto">
          <a:xfrm>
            <a:off x="1446460" y="3488834"/>
            <a:ext cx="2039564" cy="16601"/>
          </a:xfrm>
          <a:prstGeom prst="rect">
            <a:avLst/>
          </a:prstGeom>
          <a:solidFill>
            <a:srgbClr val="FF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95" name="Rectangle 83"/>
          <p:cNvSpPr>
            <a:spLocks noChangeArrowheads="1"/>
          </p:cNvSpPr>
          <p:nvPr/>
        </p:nvSpPr>
        <p:spPr bwMode="auto">
          <a:xfrm>
            <a:off x="1446460" y="3505434"/>
            <a:ext cx="2039564" cy="14854"/>
          </a:xfrm>
          <a:prstGeom prst="rect">
            <a:avLst/>
          </a:prstGeom>
          <a:solidFill>
            <a:srgbClr val="FF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96" name="Rectangle 84"/>
          <p:cNvSpPr>
            <a:spLocks noChangeArrowheads="1"/>
          </p:cNvSpPr>
          <p:nvPr/>
        </p:nvSpPr>
        <p:spPr bwMode="auto">
          <a:xfrm>
            <a:off x="1446460" y="3520287"/>
            <a:ext cx="2039564" cy="15728"/>
          </a:xfrm>
          <a:prstGeom prst="rect">
            <a:avLst/>
          </a:prstGeom>
          <a:solidFill>
            <a:srgbClr val="FF3E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97" name="Rectangle 85"/>
          <p:cNvSpPr>
            <a:spLocks noChangeArrowheads="1"/>
          </p:cNvSpPr>
          <p:nvPr/>
        </p:nvSpPr>
        <p:spPr bwMode="auto">
          <a:xfrm>
            <a:off x="1446460" y="3536014"/>
            <a:ext cx="2039564" cy="15728"/>
          </a:xfrm>
          <a:prstGeom prst="rect">
            <a:avLst/>
          </a:prstGeom>
          <a:solidFill>
            <a:srgbClr val="FF3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98" name="Rectangle 86"/>
          <p:cNvSpPr>
            <a:spLocks noChangeArrowheads="1"/>
          </p:cNvSpPr>
          <p:nvPr/>
        </p:nvSpPr>
        <p:spPr bwMode="auto">
          <a:xfrm>
            <a:off x="1446460" y="3551742"/>
            <a:ext cx="2039564" cy="15728"/>
          </a:xfrm>
          <a:prstGeom prst="rect">
            <a:avLst/>
          </a:prstGeom>
          <a:solidFill>
            <a:srgbClr val="FF3A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99" name="Rectangle 87"/>
          <p:cNvSpPr>
            <a:spLocks noChangeArrowheads="1"/>
          </p:cNvSpPr>
          <p:nvPr/>
        </p:nvSpPr>
        <p:spPr bwMode="auto">
          <a:xfrm>
            <a:off x="1446460" y="3567469"/>
            <a:ext cx="2039564" cy="15728"/>
          </a:xfrm>
          <a:prstGeom prst="rect">
            <a:avLst/>
          </a:prstGeom>
          <a:solidFill>
            <a:srgbClr val="FF3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100" name="Rectangle 88"/>
          <p:cNvSpPr>
            <a:spLocks noChangeArrowheads="1"/>
          </p:cNvSpPr>
          <p:nvPr/>
        </p:nvSpPr>
        <p:spPr bwMode="auto">
          <a:xfrm>
            <a:off x="1446460" y="3583196"/>
            <a:ext cx="2039564" cy="15728"/>
          </a:xfrm>
          <a:prstGeom prst="rect">
            <a:avLst/>
          </a:prstGeom>
          <a:solidFill>
            <a:srgbClr val="FF36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101" name="Rectangle 89"/>
          <p:cNvSpPr>
            <a:spLocks noChangeArrowheads="1"/>
          </p:cNvSpPr>
          <p:nvPr/>
        </p:nvSpPr>
        <p:spPr bwMode="auto">
          <a:xfrm>
            <a:off x="1446460" y="3598923"/>
            <a:ext cx="2039564" cy="15728"/>
          </a:xfrm>
          <a:prstGeom prst="rect">
            <a:avLst/>
          </a:prstGeom>
          <a:solidFill>
            <a:srgbClr val="FF343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102" name="Rectangle 90"/>
          <p:cNvSpPr>
            <a:spLocks noChangeArrowheads="1"/>
          </p:cNvSpPr>
          <p:nvPr/>
        </p:nvSpPr>
        <p:spPr bwMode="auto">
          <a:xfrm>
            <a:off x="1446460" y="3614650"/>
            <a:ext cx="2039564" cy="15728"/>
          </a:xfrm>
          <a:prstGeom prst="rect">
            <a:avLst/>
          </a:prstGeom>
          <a:solidFill>
            <a:srgbClr val="FF32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103" name="Rectangle 91"/>
          <p:cNvSpPr>
            <a:spLocks noChangeArrowheads="1"/>
          </p:cNvSpPr>
          <p:nvPr/>
        </p:nvSpPr>
        <p:spPr bwMode="auto">
          <a:xfrm>
            <a:off x="1446460" y="3630379"/>
            <a:ext cx="2039564" cy="14854"/>
          </a:xfrm>
          <a:prstGeom prst="rect">
            <a:avLst/>
          </a:prstGeom>
          <a:solidFill>
            <a:srgbClr val="FF3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104" name="Rectangle 92"/>
          <p:cNvSpPr>
            <a:spLocks noChangeArrowheads="1"/>
          </p:cNvSpPr>
          <p:nvPr/>
        </p:nvSpPr>
        <p:spPr bwMode="auto">
          <a:xfrm>
            <a:off x="1446460" y="3645231"/>
            <a:ext cx="2039564" cy="15728"/>
          </a:xfrm>
          <a:prstGeom prst="rect">
            <a:avLst/>
          </a:prstGeom>
          <a:solidFill>
            <a:srgbClr val="FF2E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105" name="Rectangle 93"/>
          <p:cNvSpPr>
            <a:spLocks noChangeArrowheads="1"/>
          </p:cNvSpPr>
          <p:nvPr/>
        </p:nvSpPr>
        <p:spPr bwMode="auto">
          <a:xfrm>
            <a:off x="1446460" y="3660959"/>
            <a:ext cx="2039564" cy="14854"/>
          </a:xfrm>
          <a:prstGeom prst="rect">
            <a:avLst/>
          </a:prstGeom>
          <a:solidFill>
            <a:srgbClr val="FF2C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106" name="Rectangle 94"/>
          <p:cNvSpPr>
            <a:spLocks noChangeArrowheads="1"/>
          </p:cNvSpPr>
          <p:nvPr/>
        </p:nvSpPr>
        <p:spPr bwMode="auto">
          <a:xfrm>
            <a:off x="1446460" y="3675811"/>
            <a:ext cx="2039564" cy="15728"/>
          </a:xfrm>
          <a:prstGeom prst="rect">
            <a:avLst/>
          </a:prstGeom>
          <a:solidFill>
            <a:srgbClr val="FF2A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107" name="Rectangle 95"/>
          <p:cNvSpPr>
            <a:spLocks noChangeArrowheads="1"/>
          </p:cNvSpPr>
          <p:nvPr/>
        </p:nvSpPr>
        <p:spPr bwMode="auto">
          <a:xfrm>
            <a:off x="1446460" y="3691540"/>
            <a:ext cx="2039564" cy="14854"/>
          </a:xfrm>
          <a:prstGeom prst="rect">
            <a:avLst/>
          </a:prstGeom>
          <a:solidFill>
            <a:srgbClr val="FF2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108" name="Rectangle 96"/>
          <p:cNvSpPr>
            <a:spLocks noChangeArrowheads="1"/>
          </p:cNvSpPr>
          <p:nvPr/>
        </p:nvSpPr>
        <p:spPr bwMode="auto">
          <a:xfrm>
            <a:off x="1446460" y="3706393"/>
            <a:ext cx="2039564" cy="14854"/>
          </a:xfrm>
          <a:prstGeom prst="rect">
            <a:avLst/>
          </a:prstGeom>
          <a:solidFill>
            <a:srgbClr val="FF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109" name="Rectangle 97"/>
          <p:cNvSpPr>
            <a:spLocks noChangeArrowheads="1"/>
          </p:cNvSpPr>
          <p:nvPr/>
        </p:nvSpPr>
        <p:spPr bwMode="auto">
          <a:xfrm>
            <a:off x="1446460" y="3721247"/>
            <a:ext cx="2039564" cy="14854"/>
          </a:xfrm>
          <a:prstGeom prst="rect">
            <a:avLst/>
          </a:prstGeom>
          <a:solidFill>
            <a:srgbClr val="FF24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110" name="Rectangle 98"/>
          <p:cNvSpPr>
            <a:spLocks noChangeArrowheads="1"/>
          </p:cNvSpPr>
          <p:nvPr/>
        </p:nvSpPr>
        <p:spPr bwMode="auto">
          <a:xfrm>
            <a:off x="1446460" y="3736099"/>
            <a:ext cx="2039564" cy="15728"/>
          </a:xfrm>
          <a:prstGeom prst="rect">
            <a:avLst/>
          </a:prstGeom>
          <a:solidFill>
            <a:srgbClr val="FF222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111" name="Rectangle 99"/>
          <p:cNvSpPr>
            <a:spLocks noChangeArrowheads="1"/>
          </p:cNvSpPr>
          <p:nvPr/>
        </p:nvSpPr>
        <p:spPr bwMode="auto">
          <a:xfrm>
            <a:off x="1446460" y="3751827"/>
            <a:ext cx="2039564" cy="14854"/>
          </a:xfrm>
          <a:prstGeom prst="rect">
            <a:avLst/>
          </a:prstGeom>
          <a:solidFill>
            <a:srgbClr val="FF20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112" name="Rectangle 100"/>
          <p:cNvSpPr>
            <a:spLocks noChangeArrowheads="1"/>
          </p:cNvSpPr>
          <p:nvPr/>
        </p:nvSpPr>
        <p:spPr bwMode="auto">
          <a:xfrm>
            <a:off x="1446460" y="3766681"/>
            <a:ext cx="2039564" cy="14854"/>
          </a:xfrm>
          <a:prstGeom prst="rect">
            <a:avLst/>
          </a:prstGeom>
          <a:solidFill>
            <a:srgbClr val="FF1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113" name="Rectangle 101"/>
          <p:cNvSpPr>
            <a:spLocks noChangeArrowheads="1"/>
          </p:cNvSpPr>
          <p:nvPr/>
        </p:nvSpPr>
        <p:spPr bwMode="auto">
          <a:xfrm>
            <a:off x="1446460" y="3781534"/>
            <a:ext cx="2039564" cy="14854"/>
          </a:xfrm>
          <a:prstGeom prst="rect">
            <a:avLst/>
          </a:prstGeom>
          <a:solidFill>
            <a:srgbClr val="FF1C1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114" name="Rectangle 102"/>
          <p:cNvSpPr>
            <a:spLocks noChangeArrowheads="1"/>
          </p:cNvSpPr>
          <p:nvPr/>
        </p:nvSpPr>
        <p:spPr bwMode="auto">
          <a:xfrm>
            <a:off x="1446460" y="3796388"/>
            <a:ext cx="2039564" cy="14854"/>
          </a:xfrm>
          <a:prstGeom prst="rect">
            <a:avLst/>
          </a:prstGeom>
          <a:solidFill>
            <a:srgbClr val="FF1A1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115" name="Rectangle 103"/>
          <p:cNvSpPr>
            <a:spLocks noChangeArrowheads="1"/>
          </p:cNvSpPr>
          <p:nvPr/>
        </p:nvSpPr>
        <p:spPr bwMode="auto">
          <a:xfrm>
            <a:off x="1446460" y="3811242"/>
            <a:ext cx="2039564" cy="14854"/>
          </a:xfrm>
          <a:prstGeom prst="rect">
            <a:avLst/>
          </a:prstGeom>
          <a:solidFill>
            <a:srgbClr val="FF181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116" name="Rectangle 104"/>
          <p:cNvSpPr>
            <a:spLocks noChangeArrowheads="1"/>
          </p:cNvSpPr>
          <p:nvPr/>
        </p:nvSpPr>
        <p:spPr bwMode="auto">
          <a:xfrm>
            <a:off x="1446460" y="3826093"/>
            <a:ext cx="2039564" cy="15728"/>
          </a:xfrm>
          <a:prstGeom prst="rect">
            <a:avLst/>
          </a:prstGeom>
          <a:solidFill>
            <a:srgbClr val="FF16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117" name="Rectangle 105"/>
          <p:cNvSpPr>
            <a:spLocks noChangeArrowheads="1"/>
          </p:cNvSpPr>
          <p:nvPr/>
        </p:nvSpPr>
        <p:spPr bwMode="auto">
          <a:xfrm>
            <a:off x="1446460" y="3841821"/>
            <a:ext cx="2039564" cy="15728"/>
          </a:xfrm>
          <a:prstGeom prst="rect">
            <a:avLst/>
          </a:prstGeom>
          <a:solidFill>
            <a:srgbClr val="FF141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118" name="Rectangle 106"/>
          <p:cNvSpPr>
            <a:spLocks noChangeArrowheads="1"/>
          </p:cNvSpPr>
          <p:nvPr/>
        </p:nvSpPr>
        <p:spPr bwMode="auto">
          <a:xfrm>
            <a:off x="1446460" y="3857548"/>
            <a:ext cx="2039564" cy="15728"/>
          </a:xfrm>
          <a:prstGeom prst="rect">
            <a:avLst/>
          </a:prstGeom>
          <a:solidFill>
            <a:srgbClr val="FF12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119" name="Rectangle 107"/>
          <p:cNvSpPr>
            <a:spLocks noChangeArrowheads="1"/>
          </p:cNvSpPr>
          <p:nvPr/>
        </p:nvSpPr>
        <p:spPr bwMode="auto">
          <a:xfrm>
            <a:off x="1446460" y="3873275"/>
            <a:ext cx="2039564" cy="15728"/>
          </a:xfrm>
          <a:prstGeom prst="rect">
            <a:avLst/>
          </a:prstGeom>
          <a:solidFill>
            <a:srgbClr val="FF101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120" name="Rectangle 108"/>
          <p:cNvSpPr>
            <a:spLocks noChangeArrowheads="1"/>
          </p:cNvSpPr>
          <p:nvPr/>
        </p:nvSpPr>
        <p:spPr bwMode="auto">
          <a:xfrm>
            <a:off x="1446460" y="3889004"/>
            <a:ext cx="2039564" cy="14854"/>
          </a:xfrm>
          <a:prstGeom prst="rect">
            <a:avLst/>
          </a:prstGeom>
          <a:solidFill>
            <a:srgbClr val="FF0E0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121" name="Rectangle 109"/>
          <p:cNvSpPr>
            <a:spLocks noChangeArrowheads="1"/>
          </p:cNvSpPr>
          <p:nvPr/>
        </p:nvSpPr>
        <p:spPr bwMode="auto">
          <a:xfrm>
            <a:off x="1446460" y="3903856"/>
            <a:ext cx="2039564" cy="15728"/>
          </a:xfrm>
          <a:prstGeom prst="rect">
            <a:avLst/>
          </a:prstGeom>
          <a:solidFill>
            <a:srgbClr val="FF0C0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122" name="Rectangle 110"/>
          <p:cNvSpPr>
            <a:spLocks noChangeArrowheads="1"/>
          </p:cNvSpPr>
          <p:nvPr/>
        </p:nvSpPr>
        <p:spPr bwMode="auto">
          <a:xfrm>
            <a:off x="1446460" y="3919585"/>
            <a:ext cx="2039564" cy="16601"/>
          </a:xfrm>
          <a:prstGeom prst="rect">
            <a:avLst/>
          </a:prstGeom>
          <a:solidFill>
            <a:srgbClr val="FF0A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123" name="Rectangle 111"/>
          <p:cNvSpPr>
            <a:spLocks noChangeArrowheads="1"/>
          </p:cNvSpPr>
          <p:nvPr/>
        </p:nvSpPr>
        <p:spPr bwMode="auto">
          <a:xfrm>
            <a:off x="1446460" y="3936184"/>
            <a:ext cx="2039564" cy="15728"/>
          </a:xfrm>
          <a:prstGeom prst="rect">
            <a:avLst/>
          </a:prstGeom>
          <a:solidFill>
            <a:srgbClr val="FF080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124" name="Rectangle 112"/>
          <p:cNvSpPr>
            <a:spLocks noChangeArrowheads="1"/>
          </p:cNvSpPr>
          <p:nvPr/>
        </p:nvSpPr>
        <p:spPr bwMode="auto">
          <a:xfrm>
            <a:off x="1446460" y="3951911"/>
            <a:ext cx="2039564" cy="15728"/>
          </a:xfrm>
          <a:prstGeom prst="rect">
            <a:avLst/>
          </a:prstGeom>
          <a:solidFill>
            <a:srgbClr val="FF060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125" name="Rectangle 113"/>
          <p:cNvSpPr>
            <a:spLocks noChangeArrowheads="1"/>
          </p:cNvSpPr>
          <p:nvPr/>
        </p:nvSpPr>
        <p:spPr bwMode="auto">
          <a:xfrm>
            <a:off x="1446460" y="3967639"/>
            <a:ext cx="2039564" cy="15728"/>
          </a:xfrm>
          <a:prstGeom prst="rect">
            <a:avLst/>
          </a:prstGeom>
          <a:solidFill>
            <a:srgbClr val="FF040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126" name="Rectangle 114"/>
          <p:cNvSpPr>
            <a:spLocks noChangeArrowheads="1"/>
          </p:cNvSpPr>
          <p:nvPr/>
        </p:nvSpPr>
        <p:spPr bwMode="auto">
          <a:xfrm>
            <a:off x="1446460" y="3983365"/>
            <a:ext cx="2039564" cy="15728"/>
          </a:xfrm>
          <a:prstGeom prst="rect">
            <a:avLst/>
          </a:prstGeom>
          <a:solidFill>
            <a:srgbClr val="FF01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127" name="Rectangle 115"/>
          <p:cNvSpPr>
            <a:spLocks noChangeArrowheads="1"/>
          </p:cNvSpPr>
          <p:nvPr/>
        </p:nvSpPr>
        <p:spPr bwMode="auto">
          <a:xfrm>
            <a:off x="1872885" y="1263176"/>
            <a:ext cx="110447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500" dirty="0" err="1">
                <a:solidFill>
                  <a:srgbClr val="000000"/>
                </a:solidFill>
              </a:rPr>
              <a:t>edge</a:t>
            </a:r>
            <a:r>
              <a:rPr lang="de-DE" altLang="de-DE" sz="1500" dirty="0">
                <a:solidFill>
                  <a:srgbClr val="000000"/>
                </a:solidFill>
              </a:rPr>
              <a:t> plasma</a:t>
            </a:r>
            <a:endParaRPr lang="de-DE" altLang="de-DE" sz="1500" dirty="0"/>
          </a:p>
        </p:txBody>
      </p:sp>
      <p:sp>
        <p:nvSpPr>
          <p:cNvPr id="128" name="Rectangle 120"/>
          <p:cNvSpPr>
            <a:spLocks noChangeArrowheads="1"/>
          </p:cNvSpPr>
          <p:nvPr/>
        </p:nvSpPr>
        <p:spPr bwMode="auto">
          <a:xfrm>
            <a:off x="1447255" y="4009578"/>
            <a:ext cx="2038769" cy="256232"/>
          </a:xfrm>
          <a:prstGeom prst="rect">
            <a:avLst/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129" name="Rectangle 121"/>
          <p:cNvSpPr>
            <a:spLocks noChangeArrowheads="1"/>
          </p:cNvSpPr>
          <p:nvPr/>
        </p:nvSpPr>
        <p:spPr bwMode="auto">
          <a:xfrm>
            <a:off x="2119481" y="4029736"/>
            <a:ext cx="61875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500" dirty="0">
                <a:solidFill>
                  <a:srgbClr val="000000"/>
                </a:solidFill>
              </a:rPr>
              <a:t>W PFC</a:t>
            </a:r>
            <a:endParaRPr lang="de-DE" altLang="de-DE" sz="1500" dirty="0"/>
          </a:p>
        </p:txBody>
      </p:sp>
      <p:sp>
        <p:nvSpPr>
          <p:cNvPr id="130" name="Freeform 150"/>
          <p:cNvSpPr>
            <a:spLocks/>
          </p:cNvSpPr>
          <p:nvPr/>
        </p:nvSpPr>
        <p:spPr bwMode="auto">
          <a:xfrm>
            <a:off x="3076681" y="3316707"/>
            <a:ext cx="315552" cy="295322"/>
          </a:xfrm>
          <a:custGeom>
            <a:avLst/>
            <a:gdLst>
              <a:gd name="T0" fmla="*/ 4 w 1769"/>
              <a:gd name="T1" fmla="*/ 673 h 1507"/>
              <a:gd name="T2" fmla="*/ 38 w 1769"/>
              <a:gd name="T3" fmla="*/ 529 h 1507"/>
              <a:gd name="T4" fmla="*/ 105 w 1769"/>
              <a:gd name="T5" fmla="*/ 393 h 1507"/>
              <a:gd name="T6" fmla="*/ 199 w 1769"/>
              <a:gd name="T7" fmla="*/ 271 h 1507"/>
              <a:gd name="T8" fmla="*/ 321 w 1769"/>
              <a:gd name="T9" fmla="*/ 169 h 1507"/>
              <a:gd name="T10" fmla="*/ 461 w 1769"/>
              <a:gd name="T11" fmla="*/ 89 h 1507"/>
              <a:gd name="T12" fmla="*/ 618 w 1769"/>
              <a:gd name="T13" fmla="*/ 34 h 1507"/>
              <a:gd name="T14" fmla="*/ 791 w 1769"/>
              <a:gd name="T15" fmla="*/ 4 h 1507"/>
              <a:gd name="T16" fmla="*/ 973 w 1769"/>
              <a:gd name="T17" fmla="*/ 4 h 1507"/>
              <a:gd name="T18" fmla="*/ 1147 w 1769"/>
              <a:gd name="T19" fmla="*/ 34 h 1507"/>
              <a:gd name="T20" fmla="*/ 1303 w 1769"/>
              <a:gd name="T21" fmla="*/ 89 h 1507"/>
              <a:gd name="T22" fmla="*/ 1447 w 1769"/>
              <a:gd name="T23" fmla="*/ 169 h 1507"/>
              <a:gd name="T24" fmla="*/ 1566 w 1769"/>
              <a:gd name="T25" fmla="*/ 271 h 1507"/>
              <a:gd name="T26" fmla="*/ 1659 w 1769"/>
              <a:gd name="T27" fmla="*/ 393 h 1507"/>
              <a:gd name="T28" fmla="*/ 1727 w 1769"/>
              <a:gd name="T29" fmla="*/ 529 h 1507"/>
              <a:gd name="T30" fmla="*/ 1765 w 1769"/>
              <a:gd name="T31" fmla="*/ 673 h 1507"/>
              <a:gd name="T32" fmla="*/ 1765 w 1769"/>
              <a:gd name="T33" fmla="*/ 829 h 1507"/>
              <a:gd name="T34" fmla="*/ 1727 w 1769"/>
              <a:gd name="T35" fmla="*/ 978 h 1507"/>
              <a:gd name="T36" fmla="*/ 1659 w 1769"/>
              <a:gd name="T37" fmla="*/ 1109 h 1507"/>
              <a:gd name="T38" fmla="*/ 1566 w 1769"/>
              <a:gd name="T39" fmla="*/ 1232 h 1507"/>
              <a:gd name="T40" fmla="*/ 1447 w 1769"/>
              <a:gd name="T41" fmla="*/ 1333 h 1507"/>
              <a:gd name="T42" fmla="*/ 1303 w 1769"/>
              <a:gd name="T43" fmla="*/ 1414 h 1507"/>
              <a:gd name="T44" fmla="*/ 1147 w 1769"/>
              <a:gd name="T45" fmla="*/ 1473 h 1507"/>
              <a:gd name="T46" fmla="*/ 973 w 1769"/>
              <a:gd name="T47" fmla="*/ 1503 h 1507"/>
              <a:gd name="T48" fmla="*/ 791 w 1769"/>
              <a:gd name="T49" fmla="*/ 1503 h 1507"/>
              <a:gd name="T50" fmla="*/ 618 w 1769"/>
              <a:gd name="T51" fmla="*/ 1473 h 1507"/>
              <a:gd name="T52" fmla="*/ 461 w 1769"/>
              <a:gd name="T53" fmla="*/ 1414 h 1507"/>
              <a:gd name="T54" fmla="*/ 321 w 1769"/>
              <a:gd name="T55" fmla="*/ 1333 h 1507"/>
              <a:gd name="T56" fmla="*/ 199 w 1769"/>
              <a:gd name="T57" fmla="*/ 1232 h 1507"/>
              <a:gd name="T58" fmla="*/ 105 w 1769"/>
              <a:gd name="T59" fmla="*/ 1109 h 1507"/>
              <a:gd name="T60" fmla="*/ 38 w 1769"/>
              <a:gd name="T61" fmla="*/ 978 h 1507"/>
              <a:gd name="T62" fmla="*/ 4 w 1769"/>
              <a:gd name="T63" fmla="*/ 829 h 1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769" h="1507">
                <a:moveTo>
                  <a:pt x="0" y="753"/>
                </a:moveTo>
                <a:lnTo>
                  <a:pt x="4" y="673"/>
                </a:lnTo>
                <a:lnTo>
                  <a:pt x="17" y="601"/>
                </a:lnTo>
                <a:lnTo>
                  <a:pt x="38" y="529"/>
                </a:lnTo>
                <a:lnTo>
                  <a:pt x="67" y="457"/>
                </a:lnTo>
                <a:lnTo>
                  <a:pt x="105" y="393"/>
                </a:lnTo>
                <a:lnTo>
                  <a:pt x="148" y="330"/>
                </a:lnTo>
                <a:lnTo>
                  <a:pt x="199" y="271"/>
                </a:lnTo>
                <a:lnTo>
                  <a:pt x="258" y="220"/>
                </a:lnTo>
                <a:lnTo>
                  <a:pt x="321" y="169"/>
                </a:lnTo>
                <a:lnTo>
                  <a:pt x="389" y="127"/>
                </a:lnTo>
                <a:lnTo>
                  <a:pt x="461" y="89"/>
                </a:lnTo>
                <a:lnTo>
                  <a:pt x="537" y="59"/>
                </a:lnTo>
                <a:lnTo>
                  <a:pt x="618" y="34"/>
                </a:lnTo>
                <a:lnTo>
                  <a:pt x="702" y="12"/>
                </a:lnTo>
                <a:lnTo>
                  <a:pt x="791" y="4"/>
                </a:lnTo>
                <a:lnTo>
                  <a:pt x="884" y="0"/>
                </a:lnTo>
                <a:lnTo>
                  <a:pt x="973" y="4"/>
                </a:lnTo>
                <a:lnTo>
                  <a:pt x="1062" y="12"/>
                </a:lnTo>
                <a:lnTo>
                  <a:pt x="1147" y="34"/>
                </a:lnTo>
                <a:lnTo>
                  <a:pt x="1227" y="59"/>
                </a:lnTo>
                <a:lnTo>
                  <a:pt x="1303" y="89"/>
                </a:lnTo>
                <a:lnTo>
                  <a:pt x="1375" y="127"/>
                </a:lnTo>
                <a:lnTo>
                  <a:pt x="1447" y="169"/>
                </a:lnTo>
                <a:lnTo>
                  <a:pt x="1507" y="220"/>
                </a:lnTo>
                <a:lnTo>
                  <a:pt x="1566" y="271"/>
                </a:lnTo>
                <a:lnTo>
                  <a:pt x="1617" y="330"/>
                </a:lnTo>
                <a:lnTo>
                  <a:pt x="1659" y="393"/>
                </a:lnTo>
                <a:lnTo>
                  <a:pt x="1697" y="457"/>
                </a:lnTo>
                <a:lnTo>
                  <a:pt x="1727" y="529"/>
                </a:lnTo>
                <a:lnTo>
                  <a:pt x="1748" y="601"/>
                </a:lnTo>
                <a:lnTo>
                  <a:pt x="1765" y="673"/>
                </a:lnTo>
                <a:lnTo>
                  <a:pt x="1769" y="753"/>
                </a:lnTo>
                <a:lnTo>
                  <a:pt x="1765" y="829"/>
                </a:lnTo>
                <a:lnTo>
                  <a:pt x="1748" y="901"/>
                </a:lnTo>
                <a:lnTo>
                  <a:pt x="1727" y="978"/>
                </a:lnTo>
                <a:lnTo>
                  <a:pt x="1697" y="1045"/>
                </a:lnTo>
                <a:lnTo>
                  <a:pt x="1659" y="1109"/>
                </a:lnTo>
                <a:lnTo>
                  <a:pt x="1617" y="1172"/>
                </a:lnTo>
                <a:lnTo>
                  <a:pt x="1566" y="1232"/>
                </a:lnTo>
                <a:lnTo>
                  <a:pt x="1507" y="1282"/>
                </a:lnTo>
                <a:lnTo>
                  <a:pt x="1447" y="1333"/>
                </a:lnTo>
                <a:lnTo>
                  <a:pt x="1375" y="1376"/>
                </a:lnTo>
                <a:lnTo>
                  <a:pt x="1303" y="1414"/>
                </a:lnTo>
                <a:lnTo>
                  <a:pt x="1227" y="1448"/>
                </a:lnTo>
                <a:lnTo>
                  <a:pt x="1147" y="1473"/>
                </a:lnTo>
                <a:lnTo>
                  <a:pt x="1062" y="1490"/>
                </a:lnTo>
                <a:lnTo>
                  <a:pt x="973" y="1503"/>
                </a:lnTo>
                <a:lnTo>
                  <a:pt x="884" y="1507"/>
                </a:lnTo>
                <a:lnTo>
                  <a:pt x="791" y="1503"/>
                </a:lnTo>
                <a:lnTo>
                  <a:pt x="702" y="1490"/>
                </a:lnTo>
                <a:lnTo>
                  <a:pt x="618" y="1473"/>
                </a:lnTo>
                <a:lnTo>
                  <a:pt x="537" y="1448"/>
                </a:lnTo>
                <a:lnTo>
                  <a:pt x="461" y="1414"/>
                </a:lnTo>
                <a:lnTo>
                  <a:pt x="389" y="1376"/>
                </a:lnTo>
                <a:lnTo>
                  <a:pt x="321" y="1333"/>
                </a:lnTo>
                <a:lnTo>
                  <a:pt x="258" y="1282"/>
                </a:lnTo>
                <a:lnTo>
                  <a:pt x="199" y="1232"/>
                </a:lnTo>
                <a:lnTo>
                  <a:pt x="148" y="1172"/>
                </a:lnTo>
                <a:lnTo>
                  <a:pt x="105" y="1109"/>
                </a:lnTo>
                <a:lnTo>
                  <a:pt x="67" y="1045"/>
                </a:lnTo>
                <a:lnTo>
                  <a:pt x="38" y="978"/>
                </a:lnTo>
                <a:lnTo>
                  <a:pt x="17" y="901"/>
                </a:lnTo>
                <a:lnTo>
                  <a:pt x="4" y="829"/>
                </a:lnTo>
                <a:lnTo>
                  <a:pt x="0" y="753"/>
                </a:lnTo>
                <a:close/>
              </a:path>
            </a:pathLst>
          </a:custGeom>
          <a:solidFill>
            <a:srgbClr val="99FF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131" name="Rectangle 155"/>
          <p:cNvSpPr>
            <a:spLocks noChangeArrowheads="1"/>
          </p:cNvSpPr>
          <p:nvPr/>
        </p:nvSpPr>
        <p:spPr bwMode="auto">
          <a:xfrm>
            <a:off x="2999256" y="3688771"/>
            <a:ext cx="65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z="1050" dirty="0"/>
          </a:p>
        </p:txBody>
      </p:sp>
      <p:sp>
        <p:nvSpPr>
          <p:cNvPr id="132" name="Rectangle 154"/>
          <p:cNvSpPr>
            <a:spLocks noChangeArrowheads="1"/>
          </p:cNvSpPr>
          <p:nvPr/>
        </p:nvSpPr>
        <p:spPr bwMode="auto">
          <a:xfrm>
            <a:off x="1856599" y="2172991"/>
            <a:ext cx="8976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>
                <a:solidFill>
                  <a:srgbClr val="000000"/>
                </a:solidFill>
              </a:rPr>
              <a:t>+</a:t>
            </a:r>
            <a:endParaRPr lang="de-DE" altLang="de-DE" sz="1350"/>
          </a:p>
        </p:txBody>
      </p:sp>
      <p:sp>
        <p:nvSpPr>
          <p:cNvPr id="133" name="Freeform 117"/>
          <p:cNvSpPr>
            <a:spLocks/>
          </p:cNvSpPr>
          <p:nvPr/>
        </p:nvSpPr>
        <p:spPr bwMode="auto">
          <a:xfrm>
            <a:off x="1666631" y="2098724"/>
            <a:ext cx="316347" cy="347746"/>
          </a:xfrm>
          <a:custGeom>
            <a:avLst/>
            <a:gdLst>
              <a:gd name="T0" fmla="*/ 5 w 1774"/>
              <a:gd name="T1" fmla="*/ 796 h 1774"/>
              <a:gd name="T2" fmla="*/ 38 w 1774"/>
              <a:gd name="T3" fmla="*/ 623 h 1774"/>
              <a:gd name="T4" fmla="*/ 106 w 1774"/>
              <a:gd name="T5" fmla="*/ 462 h 1774"/>
              <a:gd name="T6" fmla="*/ 199 w 1774"/>
              <a:gd name="T7" fmla="*/ 322 h 1774"/>
              <a:gd name="T8" fmla="*/ 322 w 1774"/>
              <a:gd name="T9" fmla="*/ 199 h 1774"/>
              <a:gd name="T10" fmla="*/ 462 w 1774"/>
              <a:gd name="T11" fmla="*/ 106 h 1774"/>
              <a:gd name="T12" fmla="*/ 623 w 1774"/>
              <a:gd name="T13" fmla="*/ 39 h 1774"/>
              <a:gd name="T14" fmla="*/ 796 w 1774"/>
              <a:gd name="T15" fmla="*/ 5 h 1774"/>
              <a:gd name="T16" fmla="*/ 974 w 1774"/>
              <a:gd name="T17" fmla="*/ 5 h 1774"/>
              <a:gd name="T18" fmla="*/ 1148 w 1774"/>
              <a:gd name="T19" fmla="*/ 39 h 1774"/>
              <a:gd name="T20" fmla="*/ 1308 w 1774"/>
              <a:gd name="T21" fmla="*/ 106 h 1774"/>
              <a:gd name="T22" fmla="*/ 1448 w 1774"/>
              <a:gd name="T23" fmla="*/ 199 h 1774"/>
              <a:gd name="T24" fmla="*/ 1571 w 1774"/>
              <a:gd name="T25" fmla="*/ 322 h 1774"/>
              <a:gd name="T26" fmla="*/ 1664 w 1774"/>
              <a:gd name="T27" fmla="*/ 462 h 1774"/>
              <a:gd name="T28" fmla="*/ 1732 w 1774"/>
              <a:gd name="T29" fmla="*/ 623 h 1774"/>
              <a:gd name="T30" fmla="*/ 1766 w 1774"/>
              <a:gd name="T31" fmla="*/ 796 h 1774"/>
              <a:gd name="T32" fmla="*/ 1766 w 1774"/>
              <a:gd name="T33" fmla="*/ 974 h 1774"/>
              <a:gd name="T34" fmla="*/ 1732 w 1774"/>
              <a:gd name="T35" fmla="*/ 1148 h 1774"/>
              <a:gd name="T36" fmla="*/ 1664 w 1774"/>
              <a:gd name="T37" fmla="*/ 1309 h 1774"/>
              <a:gd name="T38" fmla="*/ 1571 w 1774"/>
              <a:gd name="T39" fmla="*/ 1448 h 1774"/>
              <a:gd name="T40" fmla="*/ 1448 w 1774"/>
              <a:gd name="T41" fmla="*/ 1571 h 1774"/>
              <a:gd name="T42" fmla="*/ 1308 w 1774"/>
              <a:gd name="T43" fmla="*/ 1664 h 1774"/>
              <a:gd name="T44" fmla="*/ 1148 w 1774"/>
              <a:gd name="T45" fmla="*/ 1732 h 1774"/>
              <a:gd name="T46" fmla="*/ 974 w 1774"/>
              <a:gd name="T47" fmla="*/ 1766 h 1774"/>
              <a:gd name="T48" fmla="*/ 796 w 1774"/>
              <a:gd name="T49" fmla="*/ 1766 h 1774"/>
              <a:gd name="T50" fmla="*/ 623 w 1774"/>
              <a:gd name="T51" fmla="*/ 1732 h 1774"/>
              <a:gd name="T52" fmla="*/ 462 w 1774"/>
              <a:gd name="T53" fmla="*/ 1664 h 1774"/>
              <a:gd name="T54" fmla="*/ 322 w 1774"/>
              <a:gd name="T55" fmla="*/ 1571 h 1774"/>
              <a:gd name="T56" fmla="*/ 199 w 1774"/>
              <a:gd name="T57" fmla="*/ 1448 h 1774"/>
              <a:gd name="T58" fmla="*/ 106 w 1774"/>
              <a:gd name="T59" fmla="*/ 1309 h 1774"/>
              <a:gd name="T60" fmla="*/ 38 w 1774"/>
              <a:gd name="T61" fmla="*/ 1148 h 1774"/>
              <a:gd name="T62" fmla="*/ 5 w 1774"/>
              <a:gd name="T63" fmla="*/ 974 h 1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774" h="1774">
                <a:moveTo>
                  <a:pt x="0" y="885"/>
                </a:moveTo>
                <a:lnTo>
                  <a:pt x="5" y="796"/>
                </a:lnTo>
                <a:lnTo>
                  <a:pt x="17" y="707"/>
                </a:lnTo>
                <a:lnTo>
                  <a:pt x="38" y="623"/>
                </a:lnTo>
                <a:lnTo>
                  <a:pt x="68" y="538"/>
                </a:lnTo>
                <a:lnTo>
                  <a:pt x="106" y="462"/>
                </a:lnTo>
                <a:lnTo>
                  <a:pt x="148" y="390"/>
                </a:lnTo>
                <a:lnTo>
                  <a:pt x="199" y="322"/>
                </a:lnTo>
                <a:lnTo>
                  <a:pt x="259" y="259"/>
                </a:lnTo>
                <a:lnTo>
                  <a:pt x="322" y="199"/>
                </a:lnTo>
                <a:lnTo>
                  <a:pt x="390" y="149"/>
                </a:lnTo>
                <a:lnTo>
                  <a:pt x="462" y="106"/>
                </a:lnTo>
                <a:lnTo>
                  <a:pt x="538" y="68"/>
                </a:lnTo>
                <a:lnTo>
                  <a:pt x="623" y="39"/>
                </a:lnTo>
                <a:lnTo>
                  <a:pt x="707" y="17"/>
                </a:lnTo>
                <a:lnTo>
                  <a:pt x="796" y="5"/>
                </a:lnTo>
                <a:lnTo>
                  <a:pt x="885" y="0"/>
                </a:lnTo>
                <a:lnTo>
                  <a:pt x="974" y="5"/>
                </a:lnTo>
                <a:lnTo>
                  <a:pt x="1063" y="17"/>
                </a:lnTo>
                <a:lnTo>
                  <a:pt x="1148" y="39"/>
                </a:lnTo>
                <a:lnTo>
                  <a:pt x="1232" y="68"/>
                </a:lnTo>
                <a:lnTo>
                  <a:pt x="1308" y="106"/>
                </a:lnTo>
                <a:lnTo>
                  <a:pt x="1380" y="149"/>
                </a:lnTo>
                <a:lnTo>
                  <a:pt x="1448" y="199"/>
                </a:lnTo>
                <a:lnTo>
                  <a:pt x="1512" y="259"/>
                </a:lnTo>
                <a:lnTo>
                  <a:pt x="1571" y="322"/>
                </a:lnTo>
                <a:lnTo>
                  <a:pt x="1622" y="390"/>
                </a:lnTo>
                <a:lnTo>
                  <a:pt x="1664" y="462"/>
                </a:lnTo>
                <a:lnTo>
                  <a:pt x="1702" y="538"/>
                </a:lnTo>
                <a:lnTo>
                  <a:pt x="1732" y="623"/>
                </a:lnTo>
                <a:lnTo>
                  <a:pt x="1753" y="707"/>
                </a:lnTo>
                <a:lnTo>
                  <a:pt x="1766" y="796"/>
                </a:lnTo>
                <a:lnTo>
                  <a:pt x="1774" y="885"/>
                </a:lnTo>
                <a:lnTo>
                  <a:pt x="1766" y="974"/>
                </a:lnTo>
                <a:lnTo>
                  <a:pt x="1753" y="1063"/>
                </a:lnTo>
                <a:lnTo>
                  <a:pt x="1732" y="1148"/>
                </a:lnTo>
                <a:lnTo>
                  <a:pt x="1702" y="1232"/>
                </a:lnTo>
                <a:lnTo>
                  <a:pt x="1664" y="1309"/>
                </a:lnTo>
                <a:lnTo>
                  <a:pt x="1622" y="1380"/>
                </a:lnTo>
                <a:lnTo>
                  <a:pt x="1571" y="1448"/>
                </a:lnTo>
                <a:lnTo>
                  <a:pt x="1512" y="1512"/>
                </a:lnTo>
                <a:lnTo>
                  <a:pt x="1448" y="1571"/>
                </a:lnTo>
                <a:lnTo>
                  <a:pt x="1380" y="1622"/>
                </a:lnTo>
                <a:lnTo>
                  <a:pt x="1308" y="1664"/>
                </a:lnTo>
                <a:lnTo>
                  <a:pt x="1232" y="1702"/>
                </a:lnTo>
                <a:lnTo>
                  <a:pt x="1148" y="1732"/>
                </a:lnTo>
                <a:lnTo>
                  <a:pt x="1063" y="1753"/>
                </a:lnTo>
                <a:lnTo>
                  <a:pt x="974" y="1766"/>
                </a:lnTo>
                <a:lnTo>
                  <a:pt x="885" y="1774"/>
                </a:lnTo>
                <a:lnTo>
                  <a:pt x="796" y="1766"/>
                </a:lnTo>
                <a:lnTo>
                  <a:pt x="707" y="1753"/>
                </a:lnTo>
                <a:lnTo>
                  <a:pt x="623" y="1732"/>
                </a:lnTo>
                <a:lnTo>
                  <a:pt x="538" y="1702"/>
                </a:lnTo>
                <a:lnTo>
                  <a:pt x="462" y="1664"/>
                </a:lnTo>
                <a:lnTo>
                  <a:pt x="390" y="1622"/>
                </a:lnTo>
                <a:lnTo>
                  <a:pt x="322" y="1571"/>
                </a:lnTo>
                <a:lnTo>
                  <a:pt x="259" y="1512"/>
                </a:lnTo>
                <a:lnTo>
                  <a:pt x="199" y="1448"/>
                </a:lnTo>
                <a:lnTo>
                  <a:pt x="148" y="1380"/>
                </a:lnTo>
                <a:lnTo>
                  <a:pt x="106" y="1309"/>
                </a:lnTo>
                <a:lnTo>
                  <a:pt x="68" y="1232"/>
                </a:lnTo>
                <a:lnTo>
                  <a:pt x="38" y="1148"/>
                </a:lnTo>
                <a:lnTo>
                  <a:pt x="17" y="1063"/>
                </a:lnTo>
                <a:lnTo>
                  <a:pt x="5" y="974"/>
                </a:lnTo>
                <a:lnTo>
                  <a:pt x="0" y="885"/>
                </a:lnTo>
                <a:close/>
              </a:path>
            </a:pathLst>
          </a:custGeom>
          <a:solidFill>
            <a:srgbClr val="B65B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134" name="Rectangle 119"/>
          <p:cNvSpPr>
            <a:spLocks noChangeArrowheads="1"/>
          </p:cNvSpPr>
          <p:nvPr/>
        </p:nvSpPr>
        <p:spPr bwMode="auto">
          <a:xfrm>
            <a:off x="1875746" y="2101636"/>
            <a:ext cx="78548" cy="24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575" dirty="0">
                <a:solidFill>
                  <a:srgbClr val="000000"/>
                </a:solidFill>
              </a:rPr>
              <a:t>*</a:t>
            </a:r>
            <a:endParaRPr lang="de-DE" altLang="de-DE" sz="1350" dirty="0"/>
          </a:p>
        </p:txBody>
      </p:sp>
      <p:sp>
        <p:nvSpPr>
          <p:cNvPr id="135" name="Freeform 132"/>
          <p:cNvSpPr>
            <a:spLocks noEditPoints="1"/>
          </p:cNvSpPr>
          <p:nvPr/>
        </p:nvSpPr>
        <p:spPr bwMode="auto">
          <a:xfrm>
            <a:off x="2544932" y="1588464"/>
            <a:ext cx="70742" cy="415024"/>
          </a:xfrm>
          <a:custGeom>
            <a:avLst/>
            <a:gdLst>
              <a:gd name="T0" fmla="*/ 246 w 398"/>
              <a:gd name="T1" fmla="*/ 2117 h 2117"/>
              <a:gd name="T2" fmla="*/ 246 w 398"/>
              <a:gd name="T3" fmla="*/ 1850 h 2117"/>
              <a:gd name="T4" fmla="*/ 157 w 398"/>
              <a:gd name="T5" fmla="*/ 1850 h 2117"/>
              <a:gd name="T6" fmla="*/ 157 w 398"/>
              <a:gd name="T7" fmla="*/ 2117 h 2117"/>
              <a:gd name="T8" fmla="*/ 246 w 398"/>
              <a:gd name="T9" fmla="*/ 2117 h 2117"/>
              <a:gd name="T10" fmla="*/ 246 w 398"/>
              <a:gd name="T11" fmla="*/ 1761 h 2117"/>
              <a:gd name="T12" fmla="*/ 246 w 398"/>
              <a:gd name="T13" fmla="*/ 1494 h 2117"/>
              <a:gd name="T14" fmla="*/ 157 w 398"/>
              <a:gd name="T15" fmla="*/ 1494 h 2117"/>
              <a:gd name="T16" fmla="*/ 157 w 398"/>
              <a:gd name="T17" fmla="*/ 1761 h 2117"/>
              <a:gd name="T18" fmla="*/ 246 w 398"/>
              <a:gd name="T19" fmla="*/ 1761 h 2117"/>
              <a:gd name="T20" fmla="*/ 246 w 398"/>
              <a:gd name="T21" fmla="*/ 1405 h 2117"/>
              <a:gd name="T22" fmla="*/ 246 w 398"/>
              <a:gd name="T23" fmla="*/ 1139 h 2117"/>
              <a:gd name="T24" fmla="*/ 157 w 398"/>
              <a:gd name="T25" fmla="*/ 1139 h 2117"/>
              <a:gd name="T26" fmla="*/ 157 w 398"/>
              <a:gd name="T27" fmla="*/ 1405 h 2117"/>
              <a:gd name="T28" fmla="*/ 246 w 398"/>
              <a:gd name="T29" fmla="*/ 1405 h 2117"/>
              <a:gd name="T30" fmla="*/ 246 w 398"/>
              <a:gd name="T31" fmla="*/ 1050 h 2117"/>
              <a:gd name="T32" fmla="*/ 246 w 398"/>
              <a:gd name="T33" fmla="*/ 783 h 2117"/>
              <a:gd name="T34" fmla="*/ 157 w 398"/>
              <a:gd name="T35" fmla="*/ 783 h 2117"/>
              <a:gd name="T36" fmla="*/ 157 w 398"/>
              <a:gd name="T37" fmla="*/ 1050 h 2117"/>
              <a:gd name="T38" fmla="*/ 246 w 398"/>
              <a:gd name="T39" fmla="*/ 1050 h 2117"/>
              <a:gd name="T40" fmla="*/ 246 w 398"/>
              <a:gd name="T41" fmla="*/ 694 h 2117"/>
              <a:gd name="T42" fmla="*/ 246 w 398"/>
              <a:gd name="T43" fmla="*/ 428 h 2117"/>
              <a:gd name="T44" fmla="*/ 157 w 398"/>
              <a:gd name="T45" fmla="*/ 428 h 2117"/>
              <a:gd name="T46" fmla="*/ 157 w 398"/>
              <a:gd name="T47" fmla="*/ 694 h 2117"/>
              <a:gd name="T48" fmla="*/ 246 w 398"/>
              <a:gd name="T49" fmla="*/ 694 h 2117"/>
              <a:gd name="T50" fmla="*/ 246 w 398"/>
              <a:gd name="T51" fmla="*/ 339 h 2117"/>
              <a:gd name="T52" fmla="*/ 246 w 398"/>
              <a:gd name="T53" fmla="*/ 89 h 2117"/>
              <a:gd name="T54" fmla="*/ 157 w 398"/>
              <a:gd name="T55" fmla="*/ 89 h 2117"/>
              <a:gd name="T56" fmla="*/ 157 w 398"/>
              <a:gd name="T57" fmla="*/ 339 h 2117"/>
              <a:gd name="T58" fmla="*/ 246 w 398"/>
              <a:gd name="T59" fmla="*/ 339 h 2117"/>
              <a:gd name="T60" fmla="*/ 394 w 398"/>
              <a:gd name="T61" fmla="*/ 334 h 2117"/>
              <a:gd name="T62" fmla="*/ 199 w 398"/>
              <a:gd name="T63" fmla="*/ 0 h 2117"/>
              <a:gd name="T64" fmla="*/ 5 w 398"/>
              <a:gd name="T65" fmla="*/ 334 h 2117"/>
              <a:gd name="T66" fmla="*/ 0 w 398"/>
              <a:gd name="T67" fmla="*/ 351 h 2117"/>
              <a:gd name="T68" fmla="*/ 0 w 398"/>
              <a:gd name="T69" fmla="*/ 368 h 2117"/>
              <a:gd name="T70" fmla="*/ 9 w 398"/>
              <a:gd name="T71" fmla="*/ 381 h 2117"/>
              <a:gd name="T72" fmla="*/ 22 w 398"/>
              <a:gd name="T73" fmla="*/ 394 h 2117"/>
              <a:gd name="T74" fmla="*/ 39 w 398"/>
              <a:gd name="T75" fmla="*/ 398 h 2117"/>
              <a:gd name="T76" fmla="*/ 56 w 398"/>
              <a:gd name="T77" fmla="*/ 398 h 2117"/>
              <a:gd name="T78" fmla="*/ 72 w 398"/>
              <a:gd name="T79" fmla="*/ 389 h 2117"/>
              <a:gd name="T80" fmla="*/ 81 w 398"/>
              <a:gd name="T81" fmla="*/ 377 h 2117"/>
              <a:gd name="T82" fmla="*/ 238 w 398"/>
              <a:gd name="T83" fmla="*/ 110 h 2117"/>
              <a:gd name="T84" fmla="*/ 161 w 398"/>
              <a:gd name="T85" fmla="*/ 110 h 2117"/>
              <a:gd name="T86" fmla="*/ 318 w 398"/>
              <a:gd name="T87" fmla="*/ 377 h 2117"/>
              <a:gd name="T88" fmla="*/ 331 w 398"/>
              <a:gd name="T89" fmla="*/ 389 h 2117"/>
              <a:gd name="T90" fmla="*/ 343 w 398"/>
              <a:gd name="T91" fmla="*/ 398 h 2117"/>
              <a:gd name="T92" fmla="*/ 360 w 398"/>
              <a:gd name="T93" fmla="*/ 398 h 2117"/>
              <a:gd name="T94" fmla="*/ 377 w 398"/>
              <a:gd name="T95" fmla="*/ 394 h 2117"/>
              <a:gd name="T96" fmla="*/ 390 w 398"/>
              <a:gd name="T97" fmla="*/ 381 h 2117"/>
              <a:gd name="T98" fmla="*/ 398 w 398"/>
              <a:gd name="T99" fmla="*/ 368 h 2117"/>
              <a:gd name="T100" fmla="*/ 398 w 398"/>
              <a:gd name="T101" fmla="*/ 351 h 2117"/>
              <a:gd name="T102" fmla="*/ 394 w 398"/>
              <a:gd name="T103" fmla="*/ 334 h 2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98" h="2117">
                <a:moveTo>
                  <a:pt x="246" y="2117"/>
                </a:moveTo>
                <a:lnTo>
                  <a:pt x="246" y="1850"/>
                </a:lnTo>
                <a:lnTo>
                  <a:pt x="157" y="1850"/>
                </a:lnTo>
                <a:lnTo>
                  <a:pt x="157" y="2117"/>
                </a:lnTo>
                <a:lnTo>
                  <a:pt x="246" y="2117"/>
                </a:lnTo>
                <a:close/>
                <a:moveTo>
                  <a:pt x="246" y="1761"/>
                </a:moveTo>
                <a:lnTo>
                  <a:pt x="246" y="1494"/>
                </a:lnTo>
                <a:lnTo>
                  <a:pt x="157" y="1494"/>
                </a:lnTo>
                <a:lnTo>
                  <a:pt x="157" y="1761"/>
                </a:lnTo>
                <a:lnTo>
                  <a:pt x="246" y="1761"/>
                </a:lnTo>
                <a:close/>
                <a:moveTo>
                  <a:pt x="246" y="1405"/>
                </a:moveTo>
                <a:lnTo>
                  <a:pt x="246" y="1139"/>
                </a:lnTo>
                <a:lnTo>
                  <a:pt x="157" y="1139"/>
                </a:lnTo>
                <a:lnTo>
                  <a:pt x="157" y="1405"/>
                </a:lnTo>
                <a:lnTo>
                  <a:pt x="246" y="1405"/>
                </a:lnTo>
                <a:close/>
                <a:moveTo>
                  <a:pt x="246" y="1050"/>
                </a:moveTo>
                <a:lnTo>
                  <a:pt x="246" y="783"/>
                </a:lnTo>
                <a:lnTo>
                  <a:pt x="157" y="783"/>
                </a:lnTo>
                <a:lnTo>
                  <a:pt x="157" y="1050"/>
                </a:lnTo>
                <a:lnTo>
                  <a:pt x="246" y="1050"/>
                </a:lnTo>
                <a:close/>
                <a:moveTo>
                  <a:pt x="246" y="694"/>
                </a:moveTo>
                <a:lnTo>
                  <a:pt x="246" y="428"/>
                </a:lnTo>
                <a:lnTo>
                  <a:pt x="157" y="428"/>
                </a:lnTo>
                <a:lnTo>
                  <a:pt x="157" y="694"/>
                </a:lnTo>
                <a:lnTo>
                  <a:pt x="246" y="694"/>
                </a:lnTo>
                <a:close/>
                <a:moveTo>
                  <a:pt x="246" y="339"/>
                </a:moveTo>
                <a:lnTo>
                  <a:pt x="246" y="89"/>
                </a:lnTo>
                <a:lnTo>
                  <a:pt x="157" y="89"/>
                </a:lnTo>
                <a:lnTo>
                  <a:pt x="157" y="339"/>
                </a:lnTo>
                <a:lnTo>
                  <a:pt x="246" y="339"/>
                </a:lnTo>
                <a:close/>
                <a:moveTo>
                  <a:pt x="394" y="334"/>
                </a:moveTo>
                <a:lnTo>
                  <a:pt x="199" y="0"/>
                </a:lnTo>
                <a:lnTo>
                  <a:pt x="5" y="334"/>
                </a:lnTo>
                <a:lnTo>
                  <a:pt x="0" y="351"/>
                </a:lnTo>
                <a:lnTo>
                  <a:pt x="0" y="368"/>
                </a:lnTo>
                <a:lnTo>
                  <a:pt x="9" y="381"/>
                </a:lnTo>
                <a:lnTo>
                  <a:pt x="22" y="394"/>
                </a:lnTo>
                <a:lnTo>
                  <a:pt x="39" y="398"/>
                </a:lnTo>
                <a:lnTo>
                  <a:pt x="56" y="398"/>
                </a:lnTo>
                <a:lnTo>
                  <a:pt x="72" y="389"/>
                </a:lnTo>
                <a:lnTo>
                  <a:pt x="81" y="377"/>
                </a:lnTo>
                <a:lnTo>
                  <a:pt x="238" y="110"/>
                </a:lnTo>
                <a:lnTo>
                  <a:pt x="161" y="110"/>
                </a:lnTo>
                <a:lnTo>
                  <a:pt x="318" y="377"/>
                </a:lnTo>
                <a:lnTo>
                  <a:pt x="331" y="389"/>
                </a:lnTo>
                <a:lnTo>
                  <a:pt x="343" y="398"/>
                </a:lnTo>
                <a:lnTo>
                  <a:pt x="360" y="398"/>
                </a:lnTo>
                <a:lnTo>
                  <a:pt x="377" y="394"/>
                </a:lnTo>
                <a:lnTo>
                  <a:pt x="390" y="381"/>
                </a:lnTo>
                <a:lnTo>
                  <a:pt x="398" y="368"/>
                </a:lnTo>
                <a:lnTo>
                  <a:pt x="398" y="351"/>
                </a:lnTo>
                <a:lnTo>
                  <a:pt x="394" y="334"/>
                </a:lnTo>
                <a:close/>
              </a:path>
            </a:pathLst>
          </a:custGeom>
          <a:solidFill>
            <a:srgbClr val="4066AA"/>
          </a:solidFill>
          <a:ln w="3175" cap="flat">
            <a:solidFill>
              <a:srgbClr val="4066AA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136" name="Rectangle 135"/>
          <p:cNvSpPr>
            <a:spLocks noChangeArrowheads="1"/>
          </p:cNvSpPr>
          <p:nvPr/>
        </p:nvSpPr>
        <p:spPr bwMode="auto">
          <a:xfrm>
            <a:off x="2624416" y="1709913"/>
            <a:ext cx="115416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350">
                <a:solidFill>
                  <a:srgbClr val="000000"/>
                </a:solidFill>
              </a:rPr>
              <a:t>S</a:t>
            </a:r>
            <a:endParaRPr lang="de-DE" altLang="de-DE" sz="1350"/>
          </a:p>
        </p:txBody>
      </p:sp>
      <p:sp>
        <p:nvSpPr>
          <p:cNvPr id="137" name="Rectangle 136"/>
          <p:cNvSpPr>
            <a:spLocks noChangeArrowheads="1"/>
          </p:cNvSpPr>
          <p:nvPr/>
        </p:nvSpPr>
        <p:spPr bwMode="auto">
          <a:xfrm>
            <a:off x="2706285" y="1688943"/>
            <a:ext cx="4488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900">
                <a:solidFill>
                  <a:srgbClr val="000000"/>
                </a:solidFill>
                <a:latin typeface="Comic Sans MS" pitchFamily="66" charset="0"/>
              </a:rPr>
              <a:t>'</a:t>
            </a:r>
            <a:endParaRPr lang="de-DE" altLang="de-DE" sz="1350"/>
          </a:p>
        </p:txBody>
      </p:sp>
      <p:sp>
        <p:nvSpPr>
          <p:cNvPr id="138" name="Rectangle 145"/>
          <p:cNvSpPr>
            <a:spLocks noChangeArrowheads="1"/>
          </p:cNvSpPr>
          <p:nvPr/>
        </p:nvSpPr>
        <p:spPr bwMode="auto">
          <a:xfrm>
            <a:off x="1432551" y="1598747"/>
            <a:ext cx="307777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350" i="1" dirty="0">
                <a:solidFill>
                  <a:srgbClr val="141515"/>
                </a:solidFill>
              </a:rPr>
              <a:t>W II</a:t>
            </a:r>
            <a:endParaRPr lang="de-DE" altLang="de-DE" sz="1350" dirty="0"/>
          </a:p>
        </p:txBody>
      </p:sp>
      <p:sp>
        <p:nvSpPr>
          <p:cNvPr id="139" name="Freeform 146"/>
          <p:cNvSpPr>
            <a:spLocks noEditPoints="1"/>
          </p:cNvSpPr>
          <p:nvPr/>
        </p:nvSpPr>
        <p:spPr bwMode="auto">
          <a:xfrm>
            <a:off x="2015569" y="2355602"/>
            <a:ext cx="408548" cy="107470"/>
          </a:xfrm>
          <a:custGeom>
            <a:avLst/>
            <a:gdLst>
              <a:gd name="T0" fmla="*/ 102 w 2290"/>
              <a:gd name="T1" fmla="*/ 143 h 550"/>
              <a:gd name="T2" fmla="*/ 242 w 2290"/>
              <a:gd name="T3" fmla="*/ 249 h 550"/>
              <a:gd name="T4" fmla="*/ 385 w 2290"/>
              <a:gd name="T5" fmla="*/ 334 h 550"/>
              <a:gd name="T6" fmla="*/ 538 w 2290"/>
              <a:gd name="T7" fmla="*/ 406 h 550"/>
              <a:gd name="T8" fmla="*/ 690 w 2290"/>
              <a:gd name="T9" fmla="*/ 465 h 550"/>
              <a:gd name="T10" fmla="*/ 847 w 2290"/>
              <a:gd name="T11" fmla="*/ 507 h 550"/>
              <a:gd name="T12" fmla="*/ 1004 w 2290"/>
              <a:gd name="T13" fmla="*/ 537 h 550"/>
              <a:gd name="T14" fmla="*/ 1160 w 2290"/>
              <a:gd name="T15" fmla="*/ 550 h 550"/>
              <a:gd name="T16" fmla="*/ 1317 w 2290"/>
              <a:gd name="T17" fmla="*/ 546 h 550"/>
              <a:gd name="T18" fmla="*/ 1473 w 2290"/>
              <a:gd name="T19" fmla="*/ 529 h 550"/>
              <a:gd name="T20" fmla="*/ 1622 w 2290"/>
              <a:gd name="T21" fmla="*/ 499 h 550"/>
              <a:gd name="T22" fmla="*/ 1770 w 2290"/>
              <a:gd name="T23" fmla="*/ 452 h 550"/>
              <a:gd name="T24" fmla="*/ 1909 w 2290"/>
              <a:gd name="T25" fmla="*/ 389 h 550"/>
              <a:gd name="T26" fmla="*/ 2045 w 2290"/>
              <a:gd name="T27" fmla="*/ 313 h 550"/>
              <a:gd name="T28" fmla="*/ 2172 w 2290"/>
              <a:gd name="T29" fmla="*/ 220 h 550"/>
              <a:gd name="T30" fmla="*/ 2290 w 2290"/>
              <a:gd name="T31" fmla="*/ 110 h 550"/>
              <a:gd name="T32" fmla="*/ 2172 w 2290"/>
              <a:gd name="T33" fmla="*/ 101 h 550"/>
              <a:gd name="T34" fmla="*/ 2058 w 2290"/>
              <a:gd name="T35" fmla="*/ 194 h 550"/>
              <a:gd name="T36" fmla="*/ 1939 w 2290"/>
              <a:gd name="T37" fmla="*/ 275 h 550"/>
              <a:gd name="T38" fmla="*/ 1808 w 2290"/>
              <a:gd name="T39" fmla="*/ 338 h 550"/>
              <a:gd name="T40" fmla="*/ 1672 w 2290"/>
              <a:gd name="T41" fmla="*/ 393 h 550"/>
              <a:gd name="T42" fmla="*/ 1533 w 2290"/>
              <a:gd name="T43" fmla="*/ 427 h 550"/>
              <a:gd name="T44" fmla="*/ 1389 w 2290"/>
              <a:gd name="T45" fmla="*/ 452 h 550"/>
              <a:gd name="T46" fmla="*/ 1241 w 2290"/>
              <a:gd name="T47" fmla="*/ 461 h 550"/>
              <a:gd name="T48" fmla="*/ 1092 w 2290"/>
              <a:gd name="T49" fmla="*/ 457 h 550"/>
              <a:gd name="T50" fmla="*/ 940 w 2290"/>
              <a:gd name="T51" fmla="*/ 436 h 550"/>
              <a:gd name="T52" fmla="*/ 792 w 2290"/>
              <a:gd name="T53" fmla="*/ 402 h 550"/>
              <a:gd name="T54" fmla="*/ 644 w 2290"/>
              <a:gd name="T55" fmla="*/ 355 h 550"/>
              <a:gd name="T56" fmla="*/ 500 w 2290"/>
              <a:gd name="T57" fmla="*/ 296 h 550"/>
              <a:gd name="T58" fmla="*/ 360 w 2290"/>
              <a:gd name="T59" fmla="*/ 220 h 550"/>
              <a:gd name="T60" fmla="*/ 225 w 2290"/>
              <a:gd name="T61" fmla="*/ 127 h 550"/>
              <a:gd name="T62" fmla="*/ 93 w 2290"/>
              <a:gd name="T63" fmla="*/ 25 h 550"/>
              <a:gd name="T64" fmla="*/ 373 w 2290"/>
              <a:gd name="T65" fmla="*/ 80 h 550"/>
              <a:gd name="T66" fmla="*/ 115 w 2290"/>
              <a:gd name="T67" fmla="*/ 364 h 550"/>
              <a:gd name="T68" fmla="*/ 136 w 2290"/>
              <a:gd name="T69" fmla="*/ 389 h 550"/>
              <a:gd name="T70" fmla="*/ 170 w 2290"/>
              <a:gd name="T71" fmla="*/ 393 h 550"/>
              <a:gd name="T72" fmla="*/ 195 w 2290"/>
              <a:gd name="T73" fmla="*/ 372 h 550"/>
              <a:gd name="T74" fmla="*/ 199 w 2290"/>
              <a:gd name="T75" fmla="*/ 338 h 550"/>
              <a:gd name="T76" fmla="*/ 55 w 2290"/>
              <a:gd name="T77" fmla="*/ 101 h 550"/>
              <a:gd name="T78" fmla="*/ 373 w 2290"/>
              <a:gd name="T79" fmla="*/ 165 h 550"/>
              <a:gd name="T80" fmla="*/ 402 w 2290"/>
              <a:gd name="T81" fmla="*/ 148 h 550"/>
              <a:gd name="T82" fmla="*/ 407 w 2290"/>
              <a:gd name="T83" fmla="*/ 114 h 550"/>
              <a:gd name="T84" fmla="*/ 390 w 2290"/>
              <a:gd name="T85" fmla="*/ 88 h 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290" h="550">
                <a:moveTo>
                  <a:pt x="38" y="93"/>
                </a:moveTo>
                <a:lnTo>
                  <a:pt x="102" y="143"/>
                </a:lnTo>
                <a:lnTo>
                  <a:pt x="170" y="198"/>
                </a:lnTo>
                <a:lnTo>
                  <a:pt x="242" y="249"/>
                </a:lnTo>
                <a:lnTo>
                  <a:pt x="314" y="292"/>
                </a:lnTo>
                <a:lnTo>
                  <a:pt x="385" y="334"/>
                </a:lnTo>
                <a:lnTo>
                  <a:pt x="462" y="372"/>
                </a:lnTo>
                <a:lnTo>
                  <a:pt x="538" y="406"/>
                </a:lnTo>
                <a:lnTo>
                  <a:pt x="614" y="436"/>
                </a:lnTo>
                <a:lnTo>
                  <a:pt x="690" y="465"/>
                </a:lnTo>
                <a:lnTo>
                  <a:pt x="766" y="486"/>
                </a:lnTo>
                <a:lnTo>
                  <a:pt x="847" y="507"/>
                </a:lnTo>
                <a:lnTo>
                  <a:pt x="923" y="524"/>
                </a:lnTo>
                <a:lnTo>
                  <a:pt x="1004" y="537"/>
                </a:lnTo>
                <a:lnTo>
                  <a:pt x="1084" y="546"/>
                </a:lnTo>
                <a:lnTo>
                  <a:pt x="1160" y="550"/>
                </a:lnTo>
                <a:lnTo>
                  <a:pt x="1241" y="550"/>
                </a:lnTo>
                <a:lnTo>
                  <a:pt x="1317" y="546"/>
                </a:lnTo>
                <a:lnTo>
                  <a:pt x="1393" y="541"/>
                </a:lnTo>
                <a:lnTo>
                  <a:pt x="1473" y="529"/>
                </a:lnTo>
                <a:lnTo>
                  <a:pt x="1550" y="516"/>
                </a:lnTo>
                <a:lnTo>
                  <a:pt x="1622" y="499"/>
                </a:lnTo>
                <a:lnTo>
                  <a:pt x="1698" y="478"/>
                </a:lnTo>
                <a:lnTo>
                  <a:pt x="1770" y="452"/>
                </a:lnTo>
                <a:lnTo>
                  <a:pt x="1842" y="423"/>
                </a:lnTo>
                <a:lnTo>
                  <a:pt x="1909" y="389"/>
                </a:lnTo>
                <a:lnTo>
                  <a:pt x="1977" y="351"/>
                </a:lnTo>
                <a:lnTo>
                  <a:pt x="2045" y="313"/>
                </a:lnTo>
                <a:lnTo>
                  <a:pt x="2108" y="266"/>
                </a:lnTo>
                <a:lnTo>
                  <a:pt x="2172" y="220"/>
                </a:lnTo>
                <a:lnTo>
                  <a:pt x="2231" y="165"/>
                </a:lnTo>
                <a:lnTo>
                  <a:pt x="2290" y="110"/>
                </a:lnTo>
                <a:lnTo>
                  <a:pt x="2227" y="46"/>
                </a:lnTo>
                <a:lnTo>
                  <a:pt x="2172" y="101"/>
                </a:lnTo>
                <a:lnTo>
                  <a:pt x="2117" y="148"/>
                </a:lnTo>
                <a:lnTo>
                  <a:pt x="2058" y="194"/>
                </a:lnTo>
                <a:lnTo>
                  <a:pt x="1998" y="237"/>
                </a:lnTo>
                <a:lnTo>
                  <a:pt x="1939" y="275"/>
                </a:lnTo>
                <a:lnTo>
                  <a:pt x="1871" y="309"/>
                </a:lnTo>
                <a:lnTo>
                  <a:pt x="1808" y="338"/>
                </a:lnTo>
                <a:lnTo>
                  <a:pt x="1740" y="368"/>
                </a:lnTo>
                <a:lnTo>
                  <a:pt x="1672" y="393"/>
                </a:lnTo>
                <a:lnTo>
                  <a:pt x="1605" y="410"/>
                </a:lnTo>
                <a:lnTo>
                  <a:pt x="1533" y="427"/>
                </a:lnTo>
                <a:lnTo>
                  <a:pt x="1461" y="444"/>
                </a:lnTo>
                <a:lnTo>
                  <a:pt x="1389" y="452"/>
                </a:lnTo>
                <a:lnTo>
                  <a:pt x="1313" y="457"/>
                </a:lnTo>
                <a:lnTo>
                  <a:pt x="1241" y="461"/>
                </a:lnTo>
                <a:lnTo>
                  <a:pt x="1164" y="461"/>
                </a:lnTo>
                <a:lnTo>
                  <a:pt x="1092" y="457"/>
                </a:lnTo>
                <a:lnTo>
                  <a:pt x="1016" y="448"/>
                </a:lnTo>
                <a:lnTo>
                  <a:pt x="940" y="436"/>
                </a:lnTo>
                <a:lnTo>
                  <a:pt x="868" y="423"/>
                </a:lnTo>
                <a:lnTo>
                  <a:pt x="792" y="402"/>
                </a:lnTo>
                <a:lnTo>
                  <a:pt x="720" y="380"/>
                </a:lnTo>
                <a:lnTo>
                  <a:pt x="644" y="355"/>
                </a:lnTo>
                <a:lnTo>
                  <a:pt x="572" y="325"/>
                </a:lnTo>
                <a:lnTo>
                  <a:pt x="500" y="296"/>
                </a:lnTo>
                <a:lnTo>
                  <a:pt x="432" y="258"/>
                </a:lnTo>
                <a:lnTo>
                  <a:pt x="360" y="220"/>
                </a:lnTo>
                <a:lnTo>
                  <a:pt x="292" y="173"/>
                </a:lnTo>
                <a:lnTo>
                  <a:pt x="225" y="127"/>
                </a:lnTo>
                <a:lnTo>
                  <a:pt x="161" y="80"/>
                </a:lnTo>
                <a:lnTo>
                  <a:pt x="93" y="25"/>
                </a:lnTo>
                <a:lnTo>
                  <a:pt x="38" y="93"/>
                </a:lnTo>
                <a:close/>
                <a:moveTo>
                  <a:pt x="373" y="80"/>
                </a:moveTo>
                <a:lnTo>
                  <a:pt x="0" y="0"/>
                </a:lnTo>
                <a:lnTo>
                  <a:pt x="115" y="364"/>
                </a:lnTo>
                <a:lnTo>
                  <a:pt x="123" y="376"/>
                </a:lnTo>
                <a:lnTo>
                  <a:pt x="136" y="389"/>
                </a:lnTo>
                <a:lnTo>
                  <a:pt x="153" y="393"/>
                </a:lnTo>
                <a:lnTo>
                  <a:pt x="170" y="393"/>
                </a:lnTo>
                <a:lnTo>
                  <a:pt x="187" y="385"/>
                </a:lnTo>
                <a:lnTo>
                  <a:pt x="195" y="372"/>
                </a:lnTo>
                <a:lnTo>
                  <a:pt x="199" y="355"/>
                </a:lnTo>
                <a:lnTo>
                  <a:pt x="199" y="338"/>
                </a:lnTo>
                <a:lnTo>
                  <a:pt x="106" y="46"/>
                </a:lnTo>
                <a:lnTo>
                  <a:pt x="55" y="101"/>
                </a:lnTo>
                <a:lnTo>
                  <a:pt x="356" y="165"/>
                </a:lnTo>
                <a:lnTo>
                  <a:pt x="373" y="165"/>
                </a:lnTo>
                <a:lnTo>
                  <a:pt x="390" y="160"/>
                </a:lnTo>
                <a:lnTo>
                  <a:pt x="402" y="148"/>
                </a:lnTo>
                <a:lnTo>
                  <a:pt x="407" y="131"/>
                </a:lnTo>
                <a:lnTo>
                  <a:pt x="407" y="114"/>
                </a:lnTo>
                <a:lnTo>
                  <a:pt x="402" y="97"/>
                </a:lnTo>
                <a:lnTo>
                  <a:pt x="390" y="88"/>
                </a:lnTo>
                <a:lnTo>
                  <a:pt x="373" y="80"/>
                </a:lnTo>
                <a:close/>
              </a:path>
            </a:pathLst>
          </a:custGeom>
          <a:solidFill>
            <a:srgbClr val="4066AA"/>
          </a:solidFill>
          <a:ln w="3175" cap="flat">
            <a:solidFill>
              <a:srgbClr val="4066AA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140" name="Freeform 147"/>
          <p:cNvSpPr>
            <a:spLocks noEditPoints="1"/>
          </p:cNvSpPr>
          <p:nvPr/>
        </p:nvSpPr>
        <p:spPr bwMode="auto">
          <a:xfrm>
            <a:off x="2014772" y="2060280"/>
            <a:ext cx="407754" cy="107470"/>
          </a:xfrm>
          <a:custGeom>
            <a:avLst/>
            <a:gdLst>
              <a:gd name="T0" fmla="*/ 2188 w 2286"/>
              <a:gd name="T1" fmla="*/ 403 h 551"/>
              <a:gd name="T2" fmla="*/ 2049 w 2286"/>
              <a:gd name="T3" fmla="*/ 301 h 551"/>
              <a:gd name="T4" fmla="*/ 1905 w 2286"/>
              <a:gd name="T5" fmla="*/ 216 h 551"/>
              <a:gd name="T6" fmla="*/ 1752 w 2286"/>
              <a:gd name="T7" fmla="*/ 144 h 551"/>
              <a:gd name="T8" fmla="*/ 1600 w 2286"/>
              <a:gd name="T9" fmla="*/ 85 h 551"/>
              <a:gd name="T10" fmla="*/ 1443 w 2286"/>
              <a:gd name="T11" fmla="*/ 43 h 551"/>
              <a:gd name="T12" fmla="*/ 1287 w 2286"/>
              <a:gd name="T13" fmla="*/ 13 h 551"/>
              <a:gd name="T14" fmla="*/ 1130 w 2286"/>
              <a:gd name="T15" fmla="*/ 0 h 551"/>
              <a:gd name="T16" fmla="*/ 973 w 2286"/>
              <a:gd name="T17" fmla="*/ 5 h 551"/>
              <a:gd name="T18" fmla="*/ 817 w 2286"/>
              <a:gd name="T19" fmla="*/ 22 h 551"/>
              <a:gd name="T20" fmla="*/ 664 w 2286"/>
              <a:gd name="T21" fmla="*/ 51 h 551"/>
              <a:gd name="T22" fmla="*/ 520 w 2286"/>
              <a:gd name="T23" fmla="*/ 98 h 551"/>
              <a:gd name="T24" fmla="*/ 377 w 2286"/>
              <a:gd name="T25" fmla="*/ 161 h 551"/>
              <a:gd name="T26" fmla="*/ 245 w 2286"/>
              <a:gd name="T27" fmla="*/ 238 h 551"/>
              <a:gd name="T28" fmla="*/ 118 w 2286"/>
              <a:gd name="T29" fmla="*/ 331 h 551"/>
              <a:gd name="T30" fmla="*/ 0 w 2286"/>
              <a:gd name="T31" fmla="*/ 441 h 551"/>
              <a:gd name="T32" fmla="*/ 114 w 2286"/>
              <a:gd name="T33" fmla="*/ 449 h 551"/>
              <a:gd name="T34" fmla="*/ 228 w 2286"/>
              <a:gd name="T35" fmla="*/ 356 h 551"/>
              <a:gd name="T36" fmla="*/ 351 w 2286"/>
              <a:gd name="T37" fmla="*/ 276 h 551"/>
              <a:gd name="T38" fmla="*/ 482 w 2286"/>
              <a:gd name="T39" fmla="*/ 208 h 551"/>
              <a:gd name="T40" fmla="*/ 618 w 2286"/>
              <a:gd name="T41" fmla="*/ 157 h 551"/>
              <a:gd name="T42" fmla="*/ 758 w 2286"/>
              <a:gd name="T43" fmla="*/ 119 h 551"/>
              <a:gd name="T44" fmla="*/ 901 w 2286"/>
              <a:gd name="T45" fmla="*/ 98 h 551"/>
              <a:gd name="T46" fmla="*/ 1050 w 2286"/>
              <a:gd name="T47" fmla="*/ 89 h 551"/>
              <a:gd name="T48" fmla="*/ 1198 w 2286"/>
              <a:gd name="T49" fmla="*/ 94 h 551"/>
              <a:gd name="T50" fmla="*/ 1346 w 2286"/>
              <a:gd name="T51" fmla="*/ 115 h 551"/>
              <a:gd name="T52" fmla="*/ 1498 w 2286"/>
              <a:gd name="T53" fmla="*/ 144 h 551"/>
              <a:gd name="T54" fmla="*/ 1642 w 2286"/>
              <a:gd name="T55" fmla="*/ 195 h 551"/>
              <a:gd name="T56" fmla="*/ 1786 w 2286"/>
              <a:gd name="T57" fmla="*/ 254 h 551"/>
              <a:gd name="T58" fmla="*/ 1930 w 2286"/>
              <a:gd name="T59" fmla="*/ 331 h 551"/>
              <a:gd name="T60" fmla="*/ 2066 w 2286"/>
              <a:gd name="T61" fmla="*/ 420 h 551"/>
              <a:gd name="T62" fmla="*/ 2197 w 2286"/>
              <a:gd name="T63" fmla="*/ 525 h 551"/>
              <a:gd name="T64" fmla="*/ 1913 w 2286"/>
              <a:gd name="T65" fmla="*/ 470 h 551"/>
              <a:gd name="T66" fmla="*/ 2176 w 2286"/>
              <a:gd name="T67" fmla="*/ 187 h 551"/>
              <a:gd name="T68" fmla="*/ 2154 w 2286"/>
              <a:gd name="T69" fmla="*/ 161 h 551"/>
              <a:gd name="T70" fmla="*/ 2121 w 2286"/>
              <a:gd name="T71" fmla="*/ 157 h 551"/>
              <a:gd name="T72" fmla="*/ 2095 w 2286"/>
              <a:gd name="T73" fmla="*/ 178 h 551"/>
              <a:gd name="T74" fmla="*/ 2091 w 2286"/>
              <a:gd name="T75" fmla="*/ 212 h 551"/>
              <a:gd name="T76" fmla="*/ 2231 w 2286"/>
              <a:gd name="T77" fmla="*/ 449 h 551"/>
              <a:gd name="T78" fmla="*/ 1917 w 2286"/>
              <a:gd name="T79" fmla="*/ 381 h 551"/>
              <a:gd name="T80" fmla="*/ 1888 w 2286"/>
              <a:gd name="T81" fmla="*/ 403 h 551"/>
              <a:gd name="T82" fmla="*/ 1879 w 2286"/>
              <a:gd name="T83" fmla="*/ 437 h 551"/>
              <a:gd name="T84" fmla="*/ 1901 w 2286"/>
              <a:gd name="T85" fmla="*/ 462 h 5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286" h="551">
                <a:moveTo>
                  <a:pt x="2252" y="458"/>
                </a:moveTo>
                <a:lnTo>
                  <a:pt x="2188" y="403"/>
                </a:lnTo>
                <a:lnTo>
                  <a:pt x="2116" y="352"/>
                </a:lnTo>
                <a:lnTo>
                  <a:pt x="2049" y="301"/>
                </a:lnTo>
                <a:lnTo>
                  <a:pt x="1977" y="259"/>
                </a:lnTo>
                <a:lnTo>
                  <a:pt x="1905" y="216"/>
                </a:lnTo>
                <a:lnTo>
                  <a:pt x="1829" y="178"/>
                </a:lnTo>
                <a:lnTo>
                  <a:pt x="1752" y="144"/>
                </a:lnTo>
                <a:lnTo>
                  <a:pt x="1676" y="111"/>
                </a:lnTo>
                <a:lnTo>
                  <a:pt x="1600" y="85"/>
                </a:lnTo>
                <a:lnTo>
                  <a:pt x="1520" y="64"/>
                </a:lnTo>
                <a:lnTo>
                  <a:pt x="1443" y="43"/>
                </a:lnTo>
                <a:lnTo>
                  <a:pt x="1363" y="26"/>
                </a:lnTo>
                <a:lnTo>
                  <a:pt x="1287" y="13"/>
                </a:lnTo>
                <a:lnTo>
                  <a:pt x="1206" y="5"/>
                </a:lnTo>
                <a:lnTo>
                  <a:pt x="1130" y="0"/>
                </a:lnTo>
                <a:lnTo>
                  <a:pt x="1050" y="0"/>
                </a:lnTo>
                <a:lnTo>
                  <a:pt x="973" y="5"/>
                </a:lnTo>
                <a:lnTo>
                  <a:pt x="893" y="9"/>
                </a:lnTo>
                <a:lnTo>
                  <a:pt x="817" y="22"/>
                </a:lnTo>
                <a:lnTo>
                  <a:pt x="741" y="34"/>
                </a:lnTo>
                <a:lnTo>
                  <a:pt x="664" y="51"/>
                </a:lnTo>
                <a:lnTo>
                  <a:pt x="592" y="72"/>
                </a:lnTo>
                <a:lnTo>
                  <a:pt x="520" y="98"/>
                </a:lnTo>
                <a:lnTo>
                  <a:pt x="449" y="127"/>
                </a:lnTo>
                <a:lnTo>
                  <a:pt x="377" y="161"/>
                </a:lnTo>
                <a:lnTo>
                  <a:pt x="309" y="199"/>
                </a:lnTo>
                <a:lnTo>
                  <a:pt x="245" y="238"/>
                </a:lnTo>
                <a:lnTo>
                  <a:pt x="178" y="284"/>
                </a:lnTo>
                <a:lnTo>
                  <a:pt x="118" y="331"/>
                </a:lnTo>
                <a:lnTo>
                  <a:pt x="59" y="386"/>
                </a:lnTo>
                <a:lnTo>
                  <a:pt x="0" y="441"/>
                </a:lnTo>
                <a:lnTo>
                  <a:pt x="63" y="504"/>
                </a:lnTo>
                <a:lnTo>
                  <a:pt x="114" y="449"/>
                </a:lnTo>
                <a:lnTo>
                  <a:pt x="173" y="403"/>
                </a:lnTo>
                <a:lnTo>
                  <a:pt x="228" y="356"/>
                </a:lnTo>
                <a:lnTo>
                  <a:pt x="292" y="314"/>
                </a:lnTo>
                <a:lnTo>
                  <a:pt x="351" y="276"/>
                </a:lnTo>
                <a:lnTo>
                  <a:pt x="415" y="242"/>
                </a:lnTo>
                <a:lnTo>
                  <a:pt x="482" y="208"/>
                </a:lnTo>
                <a:lnTo>
                  <a:pt x="550" y="183"/>
                </a:lnTo>
                <a:lnTo>
                  <a:pt x="618" y="157"/>
                </a:lnTo>
                <a:lnTo>
                  <a:pt x="686" y="136"/>
                </a:lnTo>
                <a:lnTo>
                  <a:pt x="758" y="119"/>
                </a:lnTo>
                <a:lnTo>
                  <a:pt x="830" y="106"/>
                </a:lnTo>
                <a:lnTo>
                  <a:pt x="901" y="98"/>
                </a:lnTo>
                <a:lnTo>
                  <a:pt x="973" y="89"/>
                </a:lnTo>
                <a:lnTo>
                  <a:pt x="1050" y="89"/>
                </a:lnTo>
                <a:lnTo>
                  <a:pt x="1122" y="89"/>
                </a:lnTo>
                <a:lnTo>
                  <a:pt x="1198" y="94"/>
                </a:lnTo>
                <a:lnTo>
                  <a:pt x="1274" y="102"/>
                </a:lnTo>
                <a:lnTo>
                  <a:pt x="1346" y="115"/>
                </a:lnTo>
                <a:lnTo>
                  <a:pt x="1422" y="127"/>
                </a:lnTo>
                <a:lnTo>
                  <a:pt x="1498" y="144"/>
                </a:lnTo>
                <a:lnTo>
                  <a:pt x="1570" y="170"/>
                </a:lnTo>
                <a:lnTo>
                  <a:pt x="1642" y="195"/>
                </a:lnTo>
                <a:lnTo>
                  <a:pt x="1718" y="225"/>
                </a:lnTo>
                <a:lnTo>
                  <a:pt x="1786" y="254"/>
                </a:lnTo>
                <a:lnTo>
                  <a:pt x="1858" y="293"/>
                </a:lnTo>
                <a:lnTo>
                  <a:pt x="1930" y="331"/>
                </a:lnTo>
                <a:lnTo>
                  <a:pt x="1998" y="373"/>
                </a:lnTo>
                <a:lnTo>
                  <a:pt x="2066" y="420"/>
                </a:lnTo>
                <a:lnTo>
                  <a:pt x="2129" y="470"/>
                </a:lnTo>
                <a:lnTo>
                  <a:pt x="2197" y="525"/>
                </a:lnTo>
                <a:lnTo>
                  <a:pt x="2252" y="458"/>
                </a:lnTo>
                <a:close/>
                <a:moveTo>
                  <a:pt x="1913" y="470"/>
                </a:moveTo>
                <a:lnTo>
                  <a:pt x="2286" y="551"/>
                </a:lnTo>
                <a:lnTo>
                  <a:pt x="2176" y="187"/>
                </a:lnTo>
                <a:lnTo>
                  <a:pt x="2167" y="170"/>
                </a:lnTo>
                <a:lnTo>
                  <a:pt x="2154" y="161"/>
                </a:lnTo>
                <a:lnTo>
                  <a:pt x="2138" y="157"/>
                </a:lnTo>
                <a:lnTo>
                  <a:pt x="2121" y="157"/>
                </a:lnTo>
                <a:lnTo>
                  <a:pt x="2104" y="166"/>
                </a:lnTo>
                <a:lnTo>
                  <a:pt x="2095" y="178"/>
                </a:lnTo>
                <a:lnTo>
                  <a:pt x="2091" y="195"/>
                </a:lnTo>
                <a:lnTo>
                  <a:pt x="2091" y="212"/>
                </a:lnTo>
                <a:lnTo>
                  <a:pt x="2180" y="504"/>
                </a:lnTo>
                <a:lnTo>
                  <a:pt x="2231" y="449"/>
                </a:lnTo>
                <a:lnTo>
                  <a:pt x="1934" y="386"/>
                </a:lnTo>
                <a:lnTo>
                  <a:pt x="1917" y="381"/>
                </a:lnTo>
                <a:lnTo>
                  <a:pt x="1901" y="390"/>
                </a:lnTo>
                <a:lnTo>
                  <a:pt x="1888" y="403"/>
                </a:lnTo>
                <a:lnTo>
                  <a:pt x="1879" y="415"/>
                </a:lnTo>
                <a:lnTo>
                  <a:pt x="1879" y="437"/>
                </a:lnTo>
                <a:lnTo>
                  <a:pt x="1888" y="449"/>
                </a:lnTo>
                <a:lnTo>
                  <a:pt x="1901" y="462"/>
                </a:lnTo>
                <a:lnTo>
                  <a:pt x="1913" y="470"/>
                </a:lnTo>
                <a:close/>
              </a:path>
            </a:pathLst>
          </a:custGeom>
          <a:solidFill>
            <a:srgbClr val="4066AA"/>
          </a:solidFill>
          <a:ln w="3175" cap="flat">
            <a:solidFill>
              <a:srgbClr val="4066AA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141" name="Rectangle 148"/>
          <p:cNvSpPr>
            <a:spLocks noChangeArrowheads="1"/>
          </p:cNvSpPr>
          <p:nvPr/>
        </p:nvSpPr>
        <p:spPr bwMode="auto">
          <a:xfrm>
            <a:off x="2158639" y="2477050"/>
            <a:ext cx="14908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350">
                <a:solidFill>
                  <a:srgbClr val="000000"/>
                </a:solidFill>
              </a:rPr>
              <a:t>X'</a:t>
            </a:r>
            <a:endParaRPr lang="de-DE" altLang="de-DE" sz="1350"/>
          </a:p>
        </p:txBody>
      </p:sp>
      <p:sp>
        <p:nvSpPr>
          <p:cNvPr id="142" name="Rectangle 149"/>
          <p:cNvSpPr>
            <a:spLocks noChangeArrowheads="1"/>
          </p:cNvSpPr>
          <p:nvPr/>
        </p:nvSpPr>
        <p:spPr bwMode="auto">
          <a:xfrm>
            <a:off x="2127640" y="1820003"/>
            <a:ext cx="19717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350">
                <a:solidFill>
                  <a:srgbClr val="000000"/>
                </a:solidFill>
              </a:rPr>
              <a:t>B '</a:t>
            </a:r>
            <a:endParaRPr lang="de-DE" altLang="de-DE" sz="1350"/>
          </a:p>
        </p:txBody>
      </p:sp>
      <p:sp>
        <p:nvSpPr>
          <p:cNvPr id="143" name="Rectangle 153"/>
          <p:cNvSpPr>
            <a:spLocks noChangeArrowheads="1"/>
          </p:cNvSpPr>
          <p:nvPr/>
        </p:nvSpPr>
        <p:spPr bwMode="auto">
          <a:xfrm>
            <a:off x="1699928" y="2185284"/>
            <a:ext cx="25648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500" dirty="0">
                <a:solidFill>
                  <a:srgbClr val="000000"/>
                </a:solidFill>
              </a:rPr>
              <a:t>W</a:t>
            </a:r>
            <a:r>
              <a:rPr lang="de-DE" altLang="de-DE" sz="1500" baseline="30000" dirty="0">
                <a:solidFill>
                  <a:srgbClr val="000000"/>
                </a:solidFill>
              </a:rPr>
              <a:t>+</a:t>
            </a:r>
            <a:endParaRPr lang="de-DE" altLang="de-DE" sz="1500" baseline="30000" dirty="0"/>
          </a:p>
        </p:txBody>
      </p:sp>
      <p:sp>
        <p:nvSpPr>
          <p:cNvPr id="144" name="Freeform 159"/>
          <p:cNvSpPr>
            <a:spLocks noEditPoints="1"/>
          </p:cNvSpPr>
          <p:nvPr/>
        </p:nvSpPr>
        <p:spPr bwMode="auto">
          <a:xfrm>
            <a:off x="1560124" y="1831361"/>
            <a:ext cx="155789" cy="221928"/>
          </a:xfrm>
          <a:custGeom>
            <a:avLst/>
            <a:gdLst>
              <a:gd name="T0" fmla="*/ 871 w 871"/>
              <a:gd name="T1" fmla="*/ 1097 h 1133"/>
              <a:gd name="T2" fmla="*/ 60 w 871"/>
              <a:gd name="T3" fmla="*/ 28 h 1133"/>
              <a:gd name="T4" fmla="*/ 13 w 871"/>
              <a:gd name="T5" fmla="*/ 64 h 1133"/>
              <a:gd name="T6" fmla="*/ 824 w 871"/>
              <a:gd name="T7" fmla="*/ 1133 h 1133"/>
              <a:gd name="T8" fmla="*/ 871 w 871"/>
              <a:gd name="T9" fmla="*/ 1097 h 1133"/>
              <a:gd name="T10" fmla="*/ 237 w 871"/>
              <a:gd name="T11" fmla="*/ 98 h 1133"/>
              <a:gd name="T12" fmla="*/ 0 w 871"/>
              <a:gd name="T13" fmla="*/ 0 h 1133"/>
              <a:gd name="T14" fmla="*/ 31 w 871"/>
              <a:gd name="T15" fmla="*/ 254 h 1133"/>
              <a:gd name="T16" fmla="*/ 36 w 871"/>
              <a:gd name="T17" fmla="*/ 265 h 1133"/>
              <a:gd name="T18" fmla="*/ 42 w 871"/>
              <a:gd name="T19" fmla="*/ 274 h 1133"/>
              <a:gd name="T20" fmla="*/ 52 w 871"/>
              <a:gd name="T21" fmla="*/ 277 h 1133"/>
              <a:gd name="T22" fmla="*/ 64 w 871"/>
              <a:gd name="T23" fmla="*/ 279 h 1133"/>
              <a:gd name="T24" fmla="*/ 74 w 871"/>
              <a:gd name="T25" fmla="*/ 274 h 1133"/>
              <a:gd name="T26" fmla="*/ 83 w 871"/>
              <a:gd name="T27" fmla="*/ 267 h 1133"/>
              <a:gd name="T28" fmla="*/ 89 w 871"/>
              <a:gd name="T29" fmla="*/ 256 h 1133"/>
              <a:gd name="T30" fmla="*/ 88 w 871"/>
              <a:gd name="T31" fmla="*/ 246 h 1133"/>
              <a:gd name="T32" fmla="*/ 64 w 871"/>
              <a:gd name="T33" fmla="*/ 43 h 1133"/>
              <a:gd name="T34" fmla="*/ 24 w 871"/>
              <a:gd name="T35" fmla="*/ 73 h 1133"/>
              <a:gd name="T36" fmla="*/ 213 w 871"/>
              <a:gd name="T37" fmla="*/ 151 h 1133"/>
              <a:gd name="T38" fmla="*/ 225 w 871"/>
              <a:gd name="T39" fmla="*/ 153 h 1133"/>
              <a:gd name="T40" fmla="*/ 235 w 871"/>
              <a:gd name="T41" fmla="*/ 152 h 1133"/>
              <a:gd name="T42" fmla="*/ 244 w 871"/>
              <a:gd name="T43" fmla="*/ 145 h 1133"/>
              <a:gd name="T44" fmla="*/ 251 w 871"/>
              <a:gd name="T45" fmla="*/ 136 h 1133"/>
              <a:gd name="T46" fmla="*/ 253 w 871"/>
              <a:gd name="T47" fmla="*/ 125 h 1133"/>
              <a:gd name="T48" fmla="*/ 252 w 871"/>
              <a:gd name="T49" fmla="*/ 115 h 1133"/>
              <a:gd name="T50" fmla="*/ 246 w 871"/>
              <a:gd name="T51" fmla="*/ 106 h 1133"/>
              <a:gd name="T52" fmla="*/ 237 w 871"/>
              <a:gd name="T53" fmla="*/ 98 h 1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871" h="1133">
                <a:moveTo>
                  <a:pt x="871" y="1097"/>
                </a:moveTo>
                <a:lnTo>
                  <a:pt x="60" y="28"/>
                </a:lnTo>
                <a:lnTo>
                  <a:pt x="13" y="64"/>
                </a:lnTo>
                <a:lnTo>
                  <a:pt x="824" y="1133"/>
                </a:lnTo>
                <a:lnTo>
                  <a:pt x="871" y="1097"/>
                </a:lnTo>
                <a:close/>
                <a:moveTo>
                  <a:pt x="237" y="98"/>
                </a:moveTo>
                <a:lnTo>
                  <a:pt x="0" y="0"/>
                </a:lnTo>
                <a:lnTo>
                  <a:pt x="31" y="254"/>
                </a:lnTo>
                <a:lnTo>
                  <a:pt x="36" y="265"/>
                </a:lnTo>
                <a:lnTo>
                  <a:pt x="42" y="274"/>
                </a:lnTo>
                <a:lnTo>
                  <a:pt x="52" y="277"/>
                </a:lnTo>
                <a:lnTo>
                  <a:pt x="64" y="279"/>
                </a:lnTo>
                <a:lnTo>
                  <a:pt x="74" y="274"/>
                </a:lnTo>
                <a:lnTo>
                  <a:pt x="83" y="267"/>
                </a:lnTo>
                <a:lnTo>
                  <a:pt x="89" y="256"/>
                </a:lnTo>
                <a:lnTo>
                  <a:pt x="88" y="246"/>
                </a:lnTo>
                <a:lnTo>
                  <a:pt x="64" y="43"/>
                </a:lnTo>
                <a:lnTo>
                  <a:pt x="24" y="73"/>
                </a:lnTo>
                <a:lnTo>
                  <a:pt x="213" y="151"/>
                </a:lnTo>
                <a:lnTo>
                  <a:pt x="225" y="153"/>
                </a:lnTo>
                <a:lnTo>
                  <a:pt x="235" y="152"/>
                </a:lnTo>
                <a:lnTo>
                  <a:pt x="244" y="145"/>
                </a:lnTo>
                <a:lnTo>
                  <a:pt x="251" y="136"/>
                </a:lnTo>
                <a:lnTo>
                  <a:pt x="253" y="125"/>
                </a:lnTo>
                <a:lnTo>
                  <a:pt x="252" y="115"/>
                </a:lnTo>
                <a:lnTo>
                  <a:pt x="246" y="106"/>
                </a:lnTo>
                <a:lnTo>
                  <a:pt x="237" y="98"/>
                </a:lnTo>
                <a:close/>
              </a:path>
            </a:pathLst>
          </a:custGeom>
          <a:solidFill>
            <a:srgbClr val="3B2A98"/>
          </a:solidFill>
          <a:ln w="3175" cap="flat">
            <a:solidFill>
              <a:srgbClr val="B65BFC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145" name="Rectangle 160"/>
          <p:cNvSpPr>
            <a:spLocks noChangeArrowheads="1"/>
          </p:cNvSpPr>
          <p:nvPr/>
        </p:nvSpPr>
        <p:spPr bwMode="auto">
          <a:xfrm>
            <a:off x="1668191" y="1783111"/>
            <a:ext cx="9618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350" i="1" dirty="0">
                <a:solidFill>
                  <a:srgbClr val="141515"/>
                </a:solidFill>
              </a:rPr>
              <a:t>h</a:t>
            </a:r>
            <a:endParaRPr lang="de-DE" altLang="de-DE" sz="1350" dirty="0"/>
          </a:p>
        </p:txBody>
      </p:sp>
      <p:sp>
        <p:nvSpPr>
          <p:cNvPr id="146" name="Rectangle 161"/>
          <p:cNvSpPr>
            <a:spLocks noChangeArrowheads="1"/>
          </p:cNvSpPr>
          <p:nvPr/>
        </p:nvSpPr>
        <p:spPr bwMode="auto">
          <a:xfrm>
            <a:off x="1774064" y="1770005"/>
            <a:ext cx="89768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350" dirty="0">
                <a:solidFill>
                  <a:srgbClr val="141515"/>
                </a:solidFill>
                <a:latin typeface="Symbol" pitchFamily="18" charset="2"/>
              </a:rPr>
              <a:t>n</a:t>
            </a:r>
            <a:endParaRPr lang="de-DE" altLang="de-DE" sz="1350" dirty="0"/>
          </a:p>
        </p:txBody>
      </p:sp>
      <p:sp>
        <p:nvSpPr>
          <p:cNvPr id="147" name="Freeform 125"/>
          <p:cNvSpPr>
            <a:spLocks/>
          </p:cNvSpPr>
          <p:nvPr/>
        </p:nvSpPr>
        <p:spPr bwMode="auto">
          <a:xfrm>
            <a:off x="2421731" y="2098724"/>
            <a:ext cx="316347" cy="347746"/>
          </a:xfrm>
          <a:custGeom>
            <a:avLst/>
            <a:gdLst>
              <a:gd name="T0" fmla="*/ 5 w 1774"/>
              <a:gd name="T1" fmla="*/ 796 h 1774"/>
              <a:gd name="T2" fmla="*/ 39 w 1774"/>
              <a:gd name="T3" fmla="*/ 623 h 1774"/>
              <a:gd name="T4" fmla="*/ 106 w 1774"/>
              <a:gd name="T5" fmla="*/ 462 h 1774"/>
              <a:gd name="T6" fmla="*/ 199 w 1774"/>
              <a:gd name="T7" fmla="*/ 322 h 1774"/>
              <a:gd name="T8" fmla="*/ 322 w 1774"/>
              <a:gd name="T9" fmla="*/ 199 h 1774"/>
              <a:gd name="T10" fmla="*/ 462 w 1774"/>
              <a:gd name="T11" fmla="*/ 106 h 1774"/>
              <a:gd name="T12" fmla="*/ 623 w 1774"/>
              <a:gd name="T13" fmla="*/ 39 h 1774"/>
              <a:gd name="T14" fmla="*/ 796 w 1774"/>
              <a:gd name="T15" fmla="*/ 5 h 1774"/>
              <a:gd name="T16" fmla="*/ 978 w 1774"/>
              <a:gd name="T17" fmla="*/ 5 h 1774"/>
              <a:gd name="T18" fmla="*/ 1148 w 1774"/>
              <a:gd name="T19" fmla="*/ 39 h 1774"/>
              <a:gd name="T20" fmla="*/ 1309 w 1774"/>
              <a:gd name="T21" fmla="*/ 106 h 1774"/>
              <a:gd name="T22" fmla="*/ 1448 w 1774"/>
              <a:gd name="T23" fmla="*/ 199 h 1774"/>
              <a:gd name="T24" fmla="*/ 1571 w 1774"/>
              <a:gd name="T25" fmla="*/ 322 h 1774"/>
              <a:gd name="T26" fmla="*/ 1664 w 1774"/>
              <a:gd name="T27" fmla="*/ 462 h 1774"/>
              <a:gd name="T28" fmla="*/ 1732 w 1774"/>
              <a:gd name="T29" fmla="*/ 623 h 1774"/>
              <a:gd name="T30" fmla="*/ 1770 w 1774"/>
              <a:gd name="T31" fmla="*/ 796 h 1774"/>
              <a:gd name="T32" fmla="*/ 1770 w 1774"/>
              <a:gd name="T33" fmla="*/ 978 h 1774"/>
              <a:gd name="T34" fmla="*/ 1732 w 1774"/>
              <a:gd name="T35" fmla="*/ 1148 h 1774"/>
              <a:gd name="T36" fmla="*/ 1664 w 1774"/>
              <a:gd name="T37" fmla="*/ 1309 h 1774"/>
              <a:gd name="T38" fmla="*/ 1571 w 1774"/>
              <a:gd name="T39" fmla="*/ 1448 h 1774"/>
              <a:gd name="T40" fmla="*/ 1448 w 1774"/>
              <a:gd name="T41" fmla="*/ 1571 h 1774"/>
              <a:gd name="T42" fmla="*/ 1309 w 1774"/>
              <a:gd name="T43" fmla="*/ 1664 h 1774"/>
              <a:gd name="T44" fmla="*/ 1148 w 1774"/>
              <a:gd name="T45" fmla="*/ 1732 h 1774"/>
              <a:gd name="T46" fmla="*/ 978 w 1774"/>
              <a:gd name="T47" fmla="*/ 1770 h 1774"/>
              <a:gd name="T48" fmla="*/ 796 w 1774"/>
              <a:gd name="T49" fmla="*/ 1770 h 1774"/>
              <a:gd name="T50" fmla="*/ 623 w 1774"/>
              <a:gd name="T51" fmla="*/ 1732 h 1774"/>
              <a:gd name="T52" fmla="*/ 462 w 1774"/>
              <a:gd name="T53" fmla="*/ 1664 h 1774"/>
              <a:gd name="T54" fmla="*/ 322 w 1774"/>
              <a:gd name="T55" fmla="*/ 1571 h 1774"/>
              <a:gd name="T56" fmla="*/ 199 w 1774"/>
              <a:gd name="T57" fmla="*/ 1448 h 1774"/>
              <a:gd name="T58" fmla="*/ 106 w 1774"/>
              <a:gd name="T59" fmla="*/ 1309 h 1774"/>
              <a:gd name="T60" fmla="*/ 39 w 1774"/>
              <a:gd name="T61" fmla="*/ 1148 h 1774"/>
              <a:gd name="T62" fmla="*/ 5 w 1774"/>
              <a:gd name="T63" fmla="*/ 978 h 1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774" h="1774">
                <a:moveTo>
                  <a:pt x="0" y="885"/>
                </a:moveTo>
                <a:lnTo>
                  <a:pt x="5" y="796"/>
                </a:lnTo>
                <a:lnTo>
                  <a:pt x="17" y="707"/>
                </a:lnTo>
                <a:lnTo>
                  <a:pt x="39" y="623"/>
                </a:lnTo>
                <a:lnTo>
                  <a:pt x="68" y="542"/>
                </a:lnTo>
                <a:lnTo>
                  <a:pt x="106" y="462"/>
                </a:lnTo>
                <a:lnTo>
                  <a:pt x="149" y="390"/>
                </a:lnTo>
                <a:lnTo>
                  <a:pt x="199" y="322"/>
                </a:lnTo>
                <a:lnTo>
                  <a:pt x="259" y="259"/>
                </a:lnTo>
                <a:lnTo>
                  <a:pt x="322" y="199"/>
                </a:lnTo>
                <a:lnTo>
                  <a:pt x="390" y="149"/>
                </a:lnTo>
                <a:lnTo>
                  <a:pt x="462" y="106"/>
                </a:lnTo>
                <a:lnTo>
                  <a:pt x="542" y="68"/>
                </a:lnTo>
                <a:lnTo>
                  <a:pt x="623" y="39"/>
                </a:lnTo>
                <a:lnTo>
                  <a:pt x="707" y="17"/>
                </a:lnTo>
                <a:lnTo>
                  <a:pt x="796" y="5"/>
                </a:lnTo>
                <a:lnTo>
                  <a:pt x="885" y="0"/>
                </a:lnTo>
                <a:lnTo>
                  <a:pt x="978" y="5"/>
                </a:lnTo>
                <a:lnTo>
                  <a:pt x="1063" y="17"/>
                </a:lnTo>
                <a:lnTo>
                  <a:pt x="1148" y="39"/>
                </a:lnTo>
                <a:lnTo>
                  <a:pt x="1232" y="68"/>
                </a:lnTo>
                <a:lnTo>
                  <a:pt x="1309" y="106"/>
                </a:lnTo>
                <a:lnTo>
                  <a:pt x="1381" y="149"/>
                </a:lnTo>
                <a:lnTo>
                  <a:pt x="1448" y="199"/>
                </a:lnTo>
                <a:lnTo>
                  <a:pt x="1512" y="259"/>
                </a:lnTo>
                <a:lnTo>
                  <a:pt x="1571" y="322"/>
                </a:lnTo>
                <a:lnTo>
                  <a:pt x="1622" y="390"/>
                </a:lnTo>
                <a:lnTo>
                  <a:pt x="1664" y="462"/>
                </a:lnTo>
                <a:lnTo>
                  <a:pt x="1702" y="542"/>
                </a:lnTo>
                <a:lnTo>
                  <a:pt x="1732" y="623"/>
                </a:lnTo>
                <a:lnTo>
                  <a:pt x="1753" y="707"/>
                </a:lnTo>
                <a:lnTo>
                  <a:pt x="1770" y="796"/>
                </a:lnTo>
                <a:lnTo>
                  <a:pt x="1774" y="885"/>
                </a:lnTo>
                <a:lnTo>
                  <a:pt x="1770" y="978"/>
                </a:lnTo>
                <a:lnTo>
                  <a:pt x="1753" y="1063"/>
                </a:lnTo>
                <a:lnTo>
                  <a:pt x="1732" y="1148"/>
                </a:lnTo>
                <a:lnTo>
                  <a:pt x="1702" y="1232"/>
                </a:lnTo>
                <a:lnTo>
                  <a:pt x="1664" y="1309"/>
                </a:lnTo>
                <a:lnTo>
                  <a:pt x="1622" y="1380"/>
                </a:lnTo>
                <a:lnTo>
                  <a:pt x="1571" y="1448"/>
                </a:lnTo>
                <a:lnTo>
                  <a:pt x="1512" y="1512"/>
                </a:lnTo>
                <a:lnTo>
                  <a:pt x="1448" y="1571"/>
                </a:lnTo>
                <a:lnTo>
                  <a:pt x="1381" y="1622"/>
                </a:lnTo>
                <a:lnTo>
                  <a:pt x="1309" y="1664"/>
                </a:lnTo>
                <a:lnTo>
                  <a:pt x="1232" y="1702"/>
                </a:lnTo>
                <a:lnTo>
                  <a:pt x="1148" y="1732"/>
                </a:lnTo>
                <a:lnTo>
                  <a:pt x="1063" y="1753"/>
                </a:lnTo>
                <a:lnTo>
                  <a:pt x="978" y="1770"/>
                </a:lnTo>
                <a:lnTo>
                  <a:pt x="885" y="1774"/>
                </a:lnTo>
                <a:lnTo>
                  <a:pt x="796" y="1770"/>
                </a:lnTo>
                <a:lnTo>
                  <a:pt x="707" y="1753"/>
                </a:lnTo>
                <a:lnTo>
                  <a:pt x="623" y="1732"/>
                </a:lnTo>
                <a:lnTo>
                  <a:pt x="542" y="1702"/>
                </a:lnTo>
                <a:lnTo>
                  <a:pt x="462" y="1664"/>
                </a:lnTo>
                <a:lnTo>
                  <a:pt x="390" y="1622"/>
                </a:lnTo>
                <a:lnTo>
                  <a:pt x="322" y="1571"/>
                </a:lnTo>
                <a:lnTo>
                  <a:pt x="259" y="1512"/>
                </a:lnTo>
                <a:lnTo>
                  <a:pt x="199" y="1448"/>
                </a:lnTo>
                <a:lnTo>
                  <a:pt x="149" y="1380"/>
                </a:lnTo>
                <a:lnTo>
                  <a:pt x="106" y="1309"/>
                </a:lnTo>
                <a:lnTo>
                  <a:pt x="68" y="1232"/>
                </a:lnTo>
                <a:lnTo>
                  <a:pt x="39" y="1148"/>
                </a:lnTo>
                <a:lnTo>
                  <a:pt x="17" y="1063"/>
                </a:lnTo>
                <a:lnTo>
                  <a:pt x="5" y="978"/>
                </a:lnTo>
                <a:lnTo>
                  <a:pt x="0" y="885"/>
                </a:lnTo>
                <a:close/>
              </a:path>
            </a:pathLst>
          </a:custGeom>
          <a:solidFill>
            <a:srgbClr val="B65B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148" name="Rectangle 127"/>
          <p:cNvSpPr>
            <a:spLocks noChangeArrowheads="1"/>
          </p:cNvSpPr>
          <p:nvPr/>
        </p:nvSpPr>
        <p:spPr bwMode="auto">
          <a:xfrm>
            <a:off x="2479754" y="2186971"/>
            <a:ext cx="25648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500" dirty="0">
                <a:solidFill>
                  <a:srgbClr val="000000"/>
                </a:solidFill>
              </a:rPr>
              <a:t>W</a:t>
            </a:r>
            <a:r>
              <a:rPr lang="de-DE" altLang="de-DE" sz="1500" baseline="30000" dirty="0">
                <a:solidFill>
                  <a:srgbClr val="000000"/>
                </a:solidFill>
              </a:rPr>
              <a:t>+</a:t>
            </a:r>
            <a:endParaRPr lang="de-DE" altLang="de-DE" sz="1500" baseline="30000" dirty="0"/>
          </a:p>
        </p:txBody>
      </p:sp>
      <p:sp>
        <p:nvSpPr>
          <p:cNvPr id="149" name="Freeform 122"/>
          <p:cNvSpPr>
            <a:spLocks/>
          </p:cNvSpPr>
          <p:nvPr/>
        </p:nvSpPr>
        <p:spPr bwMode="auto">
          <a:xfrm>
            <a:off x="2450060" y="3014654"/>
            <a:ext cx="316347" cy="346872"/>
          </a:xfrm>
          <a:custGeom>
            <a:avLst/>
            <a:gdLst>
              <a:gd name="T0" fmla="*/ 5 w 1774"/>
              <a:gd name="T1" fmla="*/ 792 h 1770"/>
              <a:gd name="T2" fmla="*/ 39 w 1774"/>
              <a:gd name="T3" fmla="*/ 618 h 1770"/>
              <a:gd name="T4" fmla="*/ 106 w 1774"/>
              <a:gd name="T5" fmla="*/ 462 h 1770"/>
              <a:gd name="T6" fmla="*/ 199 w 1774"/>
              <a:gd name="T7" fmla="*/ 322 h 1770"/>
              <a:gd name="T8" fmla="*/ 322 w 1774"/>
              <a:gd name="T9" fmla="*/ 199 h 1770"/>
              <a:gd name="T10" fmla="*/ 462 w 1774"/>
              <a:gd name="T11" fmla="*/ 106 h 1770"/>
              <a:gd name="T12" fmla="*/ 623 w 1774"/>
              <a:gd name="T13" fmla="*/ 38 h 1770"/>
              <a:gd name="T14" fmla="*/ 796 w 1774"/>
              <a:gd name="T15" fmla="*/ 5 h 1770"/>
              <a:gd name="T16" fmla="*/ 978 w 1774"/>
              <a:gd name="T17" fmla="*/ 5 h 1770"/>
              <a:gd name="T18" fmla="*/ 1148 w 1774"/>
              <a:gd name="T19" fmla="*/ 38 h 1770"/>
              <a:gd name="T20" fmla="*/ 1309 w 1774"/>
              <a:gd name="T21" fmla="*/ 106 h 1770"/>
              <a:gd name="T22" fmla="*/ 1448 w 1774"/>
              <a:gd name="T23" fmla="*/ 199 h 1770"/>
              <a:gd name="T24" fmla="*/ 1571 w 1774"/>
              <a:gd name="T25" fmla="*/ 322 h 1770"/>
              <a:gd name="T26" fmla="*/ 1664 w 1774"/>
              <a:gd name="T27" fmla="*/ 462 h 1770"/>
              <a:gd name="T28" fmla="*/ 1732 w 1774"/>
              <a:gd name="T29" fmla="*/ 618 h 1770"/>
              <a:gd name="T30" fmla="*/ 1770 w 1774"/>
              <a:gd name="T31" fmla="*/ 792 h 1770"/>
              <a:gd name="T32" fmla="*/ 1770 w 1774"/>
              <a:gd name="T33" fmla="*/ 974 h 1770"/>
              <a:gd name="T34" fmla="*/ 1732 w 1774"/>
              <a:gd name="T35" fmla="*/ 1147 h 1770"/>
              <a:gd name="T36" fmla="*/ 1664 w 1774"/>
              <a:gd name="T37" fmla="*/ 1304 h 1770"/>
              <a:gd name="T38" fmla="*/ 1571 w 1774"/>
              <a:gd name="T39" fmla="*/ 1448 h 1770"/>
              <a:gd name="T40" fmla="*/ 1448 w 1774"/>
              <a:gd name="T41" fmla="*/ 1567 h 1770"/>
              <a:gd name="T42" fmla="*/ 1309 w 1774"/>
              <a:gd name="T43" fmla="*/ 1660 h 1770"/>
              <a:gd name="T44" fmla="*/ 1148 w 1774"/>
              <a:gd name="T45" fmla="*/ 1727 h 1770"/>
              <a:gd name="T46" fmla="*/ 978 w 1774"/>
              <a:gd name="T47" fmla="*/ 1766 h 1770"/>
              <a:gd name="T48" fmla="*/ 796 w 1774"/>
              <a:gd name="T49" fmla="*/ 1766 h 1770"/>
              <a:gd name="T50" fmla="*/ 623 w 1774"/>
              <a:gd name="T51" fmla="*/ 1727 h 1770"/>
              <a:gd name="T52" fmla="*/ 462 w 1774"/>
              <a:gd name="T53" fmla="*/ 1660 h 1770"/>
              <a:gd name="T54" fmla="*/ 322 w 1774"/>
              <a:gd name="T55" fmla="*/ 1567 h 1770"/>
              <a:gd name="T56" fmla="*/ 199 w 1774"/>
              <a:gd name="T57" fmla="*/ 1448 h 1770"/>
              <a:gd name="T58" fmla="*/ 106 w 1774"/>
              <a:gd name="T59" fmla="*/ 1304 h 1770"/>
              <a:gd name="T60" fmla="*/ 39 w 1774"/>
              <a:gd name="T61" fmla="*/ 1147 h 1770"/>
              <a:gd name="T62" fmla="*/ 5 w 1774"/>
              <a:gd name="T63" fmla="*/ 974 h 17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774" h="1770">
                <a:moveTo>
                  <a:pt x="0" y="885"/>
                </a:moveTo>
                <a:lnTo>
                  <a:pt x="5" y="792"/>
                </a:lnTo>
                <a:lnTo>
                  <a:pt x="17" y="703"/>
                </a:lnTo>
                <a:lnTo>
                  <a:pt x="39" y="618"/>
                </a:lnTo>
                <a:lnTo>
                  <a:pt x="68" y="538"/>
                </a:lnTo>
                <a:lnTo>
                  <a:pt x="106" y="462"/>
                </a:lnTo>
                <a:lnTo>
                  <a:pt x="149" y="390"/>
                </a:lnTo>
                <a:lnTo>
                  <a:pt x="199" y="322"/>
                </a:lnTo>
                <a:lnTo>
                  <a:pt x="259" y="259"/>
                </a:lnTo>
                <a:lnTo>
                  <a:pt x="322" y="199"/>
                </a:lnTo>
                <a:lnTo>
                  <a:pt x="390" y="148"/>
                </a:lnTo>
                <a:lnTo>
                  <a:pt x="462" y="106"/>
                </a:lnTo>
                <a:lnTo>
                  <a:pt x="542" y="68"/>
                </a:lnTo>
                <a:lnTo>
                  <a:pt x="623" y="38"/>
                </a:lnTo>
                <a:lnTo>
                  <a:pt x="707" y="17"/>
                </a:lnTo>
                <a:lnTo>
                  <a:pt x="796" y="5"/>
                </a:lnTo>
                <a:lnTo>
                  <a:pt x="885" y="0"/>
                </a:lnTo>
                <a:lnTo>
                  <a:pt x="978" y="5"/>
                </a:lnTo>
                <a:lnTo>
                  <a:pt x="1063" y="17"/>
                </a:lnTo>
                <a:lnTo>
                  <a:pt x="1148" y="38"/>
                </a:lnTo>
                <a:lnTo>
                  <a:pt x="1232" y="68"/>
                </a:lnTo>
                <a:lnTo>
                  <a:pt x="1309" y="106"/>
                </a:lnTo>
                <a:lnTo>
                  <a:pt x="1381" y="148"/>
                </a:lnTo>
                <a:lnTo>
                  <a:pt x="1448" y="199"/>
                </a:lnTo>
                <a:lnTo>
                  <a:pt x="1512" y="259"/>
                </a:lnTo>
                <a:lnTo>
                  <a:pt x="1571" y="322"/>
                </a:lnTo>
                <a:lnTo>
                  <a:pt x="1622" y="390"/>
                </a:lnTo>
                <a:lnTo>
                  <a:pt x="1664" y="462"/>
                </a:lnTo>
                <a:lnTo>
                  <a:pt x="1702" y="538"/>
                </a:lnTo>
                <a:lnTo>
                  <a:pt x="1732" y="618"/>
                </a:lnTo>
                <a:lnTo>
                  <a:pt x="1753" y="703"/>
                </a:lnTo>
                <a:lnTo>
                  <a:pt x="1770" y="792"/>
                </a:lnTo>
                <a:lnTo>
                  <a:pt x="1774" y="885"/>
                </a:lnTo>
                <a:lnTo>
                  <a:pt x="1770" y="974"/>
                </a:lnTo>
                <a:lnTo>
                  <a:pt x="1753" y="1063"/>
                </a:lnTo>
                <a:lnTo>
                  <a:pt x="1732" y="1147"/>
                </a:lnTo>
                <a:lnTo>
                  <a:pt x="1702" y="1228"/>
                </a:lnTo>
                <a:lnTo>
                  <a:pt x="1664" y="1304"/>
                </a:lnTo>
                <a:lnTo>
                  <a:pt x="1622" y="1376"/>
                </a:lnTo>
                <a:lnTo>
                  <a:pt x="1571" y="1448"/>
                </a:lnTo>
                <a:lnTo>
                  <a:pt x="1512" y="1507"/>
                </a:lnTo>
                <a:lnTo>
                  <a:pt x="1448" y="1567"/>
                </a:lnTo>
                <a:lnTo>
                  <a:pt x="1381" y="1617"/>
                </a:lnTo>
                <a:lnTo>
                  <a:pt x="1309" y="1660"/>
                </a:lnTo>
                <a:lnTo>
                  <a:pt x="1232" y="1698"/>
                </a:lnTo>
                <a:lnTo>
                  <a:pt x="1148" y="1727"/>
                </a:lnTo>
                <a:lnTo>
                  <a:pt x="1063" y="1749"/>
                </a:lnTo>
                <a:lnTo>
                  <a:pt x="978" y="1766"/>
                </a:lnTo>
                <a:lnTo>
                  <a:pt x="885" y="1770"/>
                </a:lnTo>
                <a:lnTo>
                  <a:pt x="796" y="1766"/>
                </a:lnTo>
                <a:lnTo>
                  <a:pt x="707" y="1749"/>
                </a:lnTo>
                <a:lnTo>
                  <a:pt x="623" y="1727"/>
                </a:lnTo>
                <a:lnTo>
                  <a:pt x="542" y="1698"/>
                </a:lnTo>
                <a:lnTo>
                  <a:pt x="462" y="1660"/>
                </a:lnTo>
                <a:lnTo>
                  <a:pt x="390" y="1617"/>
                </a:lnTo>
                <a:lnTo>
                  <a:pt x="322" y="1567"/>
                </a:lnTo>
                <a:lnTo>
                  <a:pt x="259" y="1507"/>
                </a:lnTo>
                <a:lnTo>
                  <a:pt x="199" y="1448"/>
                </a:lnTo>
                <a:lnTo>
                  <a:pt x="149" y="1376"/>
                </a:lnTo>
                <a:lnTo>
                  <a:pt x="106" y="1304"/>
                </a:lnTo>
                <a:lnTo>
                  <a:pt x="68" y="1228"/>
                </a:lnTo>
                <a:lnTo>
                  <a:pt x="39" y="1147"/>
                </a:lnTo>
                <a:lnTo>
                  <a:pt x="17" y="1063"/>
                </a:lnTo>
                <a:lnTo>
                  <a:pt x="5" y="974"/>
                </a:lnTo>
                <a:lnTo>
                  <a:pt x="0" y="885"/>
                </a:lnTo>
                <a:close/>
              </a:path>
            </a:pathLst>
          </a:custGeom>
          <a:solidFill>
            <a:srgbClr val="7981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150" name="Rectangle 124"/>
          <p:cNvSpPr>
            <a:spLocks noChangeArrowheads="1"/>
          </p:cNvSpPr>
          <p:nvPr/>
        </p:nvSpPr>
        <p:spPr bwMode="auto">
          <a:xfrm>
            <a:off x="2502379" y="3070112"/>
            <a:ext cx="18114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500" dirty="0">
                <a:solidFill>
                  <a:srgbClr val="000000"/>
                </a:solidFill>
              </a:rPr>
              <a:t>W</a:t>
            </a:r>
            <a:endParaRPr lang="de-DE" altLang="de-DE" sz="1500" dirty="0"/>
          </a:p>
        </p:txBody>
      </p:sp>
      <p:sp>
        <p:nvSpPr>
          <p:cNvPr id="151" name="Freeform 131"/>
          <p:cNvSpPr>
            <a:spLocks noEditPoints="1"/>
          </p:cNvSpPr>
          <p:nvPr/>
        </p:nvSpPr>
        <p:spPr bwMode="auto">
          <a:xfrm>
            <a:off x="2544933" y="2529474"/>
            <a:ext cx="70741" cy="415024"/>
          </a:xfrm>
          <a:custGeom>
            <a:avLst/>
            <a:gdLst>
              <a:gd name="T0" fmla="*/ 246 w 398"/>
              <a:gd name="T1" fmla="*/ 2117 h 2117"/>
              <a:gd name="T2" fmla="*/ 246 w 398"/>
              <a:gd name="T3" fmla="*/ 89 h 2117"/>
              <a:gd name="T4" fmla="*/ 157 w 398"/>
              <a:gd name="T5" fmla="*/ 89 h 2117"/>
              <a:gd name="T6" fmla="*/ 157 w 398"/>
              <a:gd name="T7" fmla="*/ 2117 h 2117"/>
              <a:gd name="T8" fmla="*/ 246 w 398"/>
              <a:gd name="T9" fmla="*/ 2117 h 2117"/>
              <a:gd name="T10" fmla="*/ 394 w 398"/>
              <a:gd name="T11" fmla="*/ 335 h 2117"/>
              <a:gd name="T12" fmla="*/ 199 w 398"/>
              <a:gd name="T13" fmla="*/ 0 h 2117"/>
              <a:gd name="T14" fmla="*/ 5 w 398"/>
              <a:gd name="T15" fmla="*/ 335 h 2117"/>
              <a:gd name="T16" fmla="*/ 0 w 398"/>
              <a:gd name="T17" fmla="*/ 352 h 2117"/>
              <a:gd name="T18" fmla="*/ 0 w 398"/>
              <a:gd name="T19" fmla="*/ 369 h 2117"/>
              <a:gd name="T20" fmla="*/ 9 w 398"/>
              <a:gd name="T21" fmla="*/ 381 h 2117"/>
              <a:gd name="T22" fmla="*/ 22 w 398"/>
              <a:gd name="T23" fmla="*/ 394 h 2117"/>
              <a:gd name="T24" fmla="*/ 39 w 398"/>
              <a:gd name="T25" fmla="*/ 398 h 2117"/>
              <a:gd name="T26" fmla="*/ 56 w 398"/>
              <a:gd name="T27" fmla="*/ 398 h 2117"/>
              <a:gd name="T28" fmla="*/ 72 w 398"/>
              <a:gd name="T29" fmla="*/ 390 h 2117"/>
              <a:gd name="T30" fmla="*/ 81 w 398"/>
              <a:gd name="T31" fmla="*/ 377 h 2117"/>
              <a:gd name="T32" fmla="*/ 238 w 398"/>
              <a:gd name="T33" fmla="*/ 111 h 2117"/>
              <a:gd name="T34" fmla="*/ 161 w 398"/>
              <a:gd name="T35" fmla="*/ 111 h 2117"/>
              <a:gd name="T36" fmla="*/ 318 w 398"/>
              <a:gd name="T37" fmla="*/ 377 h 2117"/>
              <a:gd name="T38" fmla="*/ 331 w 398"/>
              <a:gd name="T39" fmla="*/ 390 h 2117"/>
              <a:gd name="T40" fmla="*/ 343 w 398"/>
              <a:gd name="T41" fmla="*/ 398 h 2117"/>
              <a:gd name="T42" fmla="*/ 360 w 398"/>
              <a:gd name="T43" fmla="*/ 398 h 2117"/>
              <a:gd name="T44" fmla="*/ 377 w 398"/>
              <a:gd name="T45" fmla="*/ 394 h 2117"/>
              <a:gd name="T46" fmla="*/ 390 w 398"/>
              <a:gd name="T47" fmla="*/ 381 h 2117"/>
              <a:gd name="T48" fmla="*/ 398 w 398"/>
              <a:gd name="T49" fmla="*/ 369 h 2117"/>
              <a:gd name="T50" fmla="*/ 398 w 398"/>
              <a:gd name="T51" fmla="*/ 352 h 2117"/>
              <a:gd name="T52" fmla="*/ 394 w 398"/>
              <a:gd name="T53" fmla="*/ 335 h 2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98" h="2117">
                <a:moveTo>
                  <a:pt x="246" y="2117"/>
                </a:moveTo>
                <a:lnTo>
                  <a:pt x="246" y="89"/>
                </a:lnTo>
                <a:lnTo>
                  <a:pt x="157" y="89"/>
                </a:lnTo>
                <a:lnTo>
                  <a:pt x="157" y="2117"/>
                </a:lnTo>
                <a:lnTo>
                  <a:pt x="246" y="2117"/>
                </a:lnTo>
                <a:close/>
                <a:moveTo>
                  <a:pt x="394" y="335"/>
                </a:moveTo>
                <a:lnTo>
                  <a:pt x="199" y="0"/>
                </a:lnTo>
                <a:lnTo>
                  <a:pt x="5" y="335"/>
                </a:lnTo>
                <a:lnTo>
                  <a:pt x="0" y="352"/>
                </a:lnTo>
                <a:lnTo>
                  <a:pt x="0" y="369"/>
                </a:lnTo>
                <a:lnTo>
                  <a:pt x="9" y="381"/>
                </a:lnTo>
                <a:lnTo>
                  <a:pt x="22" y="394"/>
                </a:lnTo>
                <a:lnTo>
                  <a:pt x="39" y="398"/>
                </a:lnTo>
                <a:lnTo>
                  <a:pt x="56" y="398"/>
                </a:lnTo>
                <a:lnTo>
                  <a:pt x="72" y="390"/>
                </a:lnTo>
                <a:lnTo>
                  <a:pt x="81" y="377"/>
                </a:lnTo>
                <a:lnTo>
                  <a:pt x="238" y="111"/>
                </a:lnTo>
                <a:lnTo>
                  <a:pt x="161" y="111"/>
                </a:lnTo>
                <a:lnTo>
                  <a:pt x="318" y="377"/>
                </a:lnTo>
                <a:lnTo>
                  <a:pt x="331" y="390"/>
                </a:lnTo>
                <a:lnTo>
                  <a:pt x="343" y="398"/>
                </a:lnTo>
                <a:lnTo>
                  <a:pt x="360" y="398"/>
                </a:lnTo>
                <a:lnTo>
                  <a:pt x="377" y="394"/>
                </a:lnTo>
                <a:lnTo>
                  <a:pt x="390" y="381"/>
                </a:lnTo>
                <a:lnTo>
                  <a:pt x="398" y="369"/>
                </a:lnTo>
                <a:lnTo>
                  <a:pt x="398" y="352"/>
                </a:lnTo>
                <a:lnTo>
                  <a:pt x="394" y="335"/>
                </a:lnTo>
                <a:close/>
              </a:path>
            </a:pathLst>
          </a:custGeom>
          <a:solidFill>
            <a:srgbClr val="4066AA"/>
          </a:solidFill>
          <a:ln w="3175" cap="flat">
            <a:solidFill>
              <a:srgbClr val="4066AA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152" name="Rectangle 134"/>
          <p:cNvSpPr>
            <a:spLocks noChangeArrowheads="1"/>
          </p:cNvSpPr>
          <p:nvPr/>
        </p:nvSpPr>
        <p:spPr bwMode="auto">
          <a:xfrm>
            <a:off x="2624415" y="2643060"/>
            <a:ext cx="115416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350" dirty="0">
                <a:solidFill>
                  <a:srgbClr val="000000"/>
                </a:solidFill>
              </a:rPr>
              <a:t>S</a:t>
            </a:r>
            <a:endParaRPr lang="de-DE" altLang="de-DE" sz="1350" dirty="0"/>
          </a:p>
        </p:txBody>
      </p:sp>
      <p:sp>
        <p:nvSpPr>
          <p:cNvPr id="153" name="Freeform 157"/>
          <p:cNvSpPr>
            <a:spLocks noEditPoints="1"/>
          </p:cNvSpPr>
          <p:nvPr/>
        </p:nvSpPr>
        <p:spPr bwMode="auto">
          <a:xfrm>
            <a:off x="2818115" y="2559192"/>
            <a:ext cx="606179" cy="126244"/>
          </a:xfrm>
          <a:custGeom>
            <a:avLst/>
            <a:gdLst>
              <a:gd name="T0" fmla="*/ 0 w 3130"/>
              <a:gd name="T1" fmla="*/ 363 h 588"/>
              <a:gd name="T2" fmla="*/ 2999 w 3130"/>
              <a:gd name="T3" fmla="*/ 363 h 588"/>
              <a:gd name="T4" fmla="*/ 2999 w 3130"/>
              <a:gd name="T5" fmla="*/ 231 h 588"/>
              <a:gd name="T6" fmla="*/ 0 w 3130"/>
              <a:gd name="T7" fmla="*/ 231 h 588"/>
              <a:gd name="T8" fmla="*/ 0 w 3130"/>
              <a:gd name="T9" fmla="*/ 363 h 588"/>
              <a:gd name="T10" fmla="*/ 2636 w 3130"/>
              <a:gd name="T11" fmla="*/ 582 h 588"/>
              <a:gd name="T12" fmla="*/ 3130 w 3130"/>
              <a:gd name="T13" fmla="*/ 294 h 588"/>
              <a:gd name="T14" fmla="*/ 2636 w 3130"/>
              <a:gd name="T15" fmla="*/ 6 h 588"/>
              <a:gd name="T16" fmla="*/ 2611 w 3130"/>
              <a:gd name="T17" fmla="*/ 0 h 588"/>
              <a:gd name="T18" fmla="*/ 2586 w 3130"/>
              <a:gd name="T19" fmla="*/ 0 h 588"/>
              <a:gd name="T20" fmla="*/ 2567 w 3130"/>
              <a:gd name="T21" fmla="*/ 12 h 588"/>
              <a:gd name="T22" fmla="*/ 2548 w 3130"/>
              <a:gd name="T23" fmla="*/ 31 h 588"/>
              <a:gd name="T24" fmla="*/ 2542 w 3130"/>
              <a:gd name="T25" fmla="*/ 56 h 588"/>
              <a:gd name="T26" fmla="*/ 2542 w 3130"/>
              <a:gd name="T27" fmla="*/ 81 h 588"/>
              <a:gd name="T28" fmla="*/ 2554 w 3130"/>
              <a:gd name="T29" fmla="*/ 106 h 588"/>
              <a:gd name="T30" fmla="*/ 2573 w 3130"/>
              <a:gd name="T31" fmla="*/ 119 h 588"/>
              <a:gd name="T32" fmla="*/ 2968 w 3130"/>
              <a:gd name="T33" fmla="*/ 350 h 588"/>
              <a:gd name="T34" fmla="*/ 2968 w 3130"/>
              <a:gd name="T35" fmla="*/ 238 h 588"/>
              <a:gd name="T36" fmla="*/ 2573 w 3130"/>
              <a:gd name="T37" fmla="*/ 469 h 588"/>
              <a:gd name="T38" fmla="*/ 2554 w 3130"/>
              <a:gd name="T39" fmla="*/ 488 h 588"/>
              <a:gd name="T40" fmla="*/ 2542 w 3130"/>
              <a:gd name="T41" fmla="*/ 507 h 588"/>
              <a:gd name="T42" fmla="*/ 2542 w 3130"/>
              <a:gd name="T43" fmla="*/ 532 h 588"/>
              <a:gd name="T44" fmla="*/ 2548 w 3130"/>
              <a:gd name="T45" fmla="*/ 557 h 588"/>
              <a:gd name="T46" fmla="*/ 2567 w 3130"/>
              <a:gd name="T47" fmla="*/ 576 h 588"/>
              <a:gd name="T48" fmla="*/ 2586 w 3130"/>
              <a:gd name="T49" fmla="*/ 588 h 588"/>
              <a:gd name="T50" fmla="*/ 2611 w 3130"/>
              <a:gd name="T51" fmla="*/ 588 h 588"/>
              <a:gd name="T52" fmla="*/ 2636 w 3130"/>
              <a:gd name="T53" fmla="*/ 582 h 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130" h="588">
                <a:moveTo>
                  <a:pt x="0" y="363"/>
                </a:moveTo>
                <a:lnTo>
                  <a:pt x="2999" y="363"/>
                </a:lnTo>
                <a:lnTo>
                  <a:pt x="2999" y="231"/>
                </a:lnTo>
                <a:lnTo>
                  <a:pt x="0" y="231"/>
                </a:lnTo>
                <a:lnTo>
                  <a:pt x="0" y="363"/>
                </a:lnTo>
                <a:close/>
                <a:moveTo>
                  <a:pt x="2636" y="582"/>
                </a:moveTo>
                <a:lnTo>
                  <a:pt x="3130" y="294"/>
                </a:lnTo>
                <a:lnTo>
                  <a:pt x="2636" y="6"/>
                </a:lnTo>
                <a:lnTo>
                  <a:pt x="2611" y="0"/>
                </a:lnTo>
                <a:lnTo>
                  <a:pt x="2586" y="0"/>
                </a:lnTo>
                <a:lnTo>
                  <a:pt x="2567" y="12"/>
                </a:lnTo>
                <a:lnTo>
                  <a:pt x="2548" y="31"/>
                </a:lnTo>
                <a:lnTo>
                  <a:pt x="2542" y="56"/>
                </a:lnTo>
                <a:lnTo>
                  <a:pt x="2542" y="81"/>
                </a:lnTo>
                <a:lnTo>
                  <a:pt x="2554" y="106"/>
                </a:lnTo>
                <a:lnTo>
                  <a:pt x="2573" y="119"/>
                </a:lnTo>
                <a:lnTo>
                  <a:pt x="2968" y="350"/>
                </a:lnTo>
                <a:lnTo>
                  <a:pt x="2968" y="238"/>
                </a:lnTo>
                <a:lnTo>
                  <a:pt x="2573" y="469"/>
                </a:lnTo>
                <a:lnTo>
                  <a:pt x="2554" y="488"/>
                </a:lnTo>
                <a:lnTo>
                  <a:pt x="2542" y="507"/>
                </a:lnTo>
                <a:lnTo>
                  <a:pt x="2542" y="532"/>
                </a:lnTo>
                <a:lnTo>
                  <a:pt x="2548" y="557"/>
                </a:lnTo>
                <a:lnTo>
                  <a:pt x="2567" y="576"/>
                </a:lnTo>
                <a:lnTo>
                  <a:pt x="2586" y="588"/>
                </a:lnTo>
                <a:lnTo>
                  <a:pt x="2611" y="588"/>
                </a:lnTo>
                <a:lnTo>
                  <a:pt x="2636" y="582"/>
                </a:lnTo>
                <a:close/>
              </a:path>
            </a:pathLst>
          </a:custGeom>
          <a:solidFill>
            <a:schemeClr val="tx1"/>
          </a:solidFill>
          <a:ln w="3175" cap="flat">
            <a:solidFill>
              <a:srgbClr val="4066AA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154" name="Rectangle 158"/>
          <p:cNvSpPr>
            <a:spLocks noChangeArrowheads="1"/>
          </p:cNvSpPr>
          <p:nvPr/>
        </p:nvSpPr>
        <p:spPr bwMode="auto">
          <a:xfrm>
            <a:off x="3053923" y="2393623"/>
            <a:ext cx="13144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dirty="0">
                <a:solidFill>
                  <a:srgbClr val="141515"/>
                </a:solidFill>
              </a:rPr>
              <a:t>B</a:t>
            </a:r>
            <a:r>
              <a:rPr lang="de-DE" altLang="de-DE" sz="1200" baseline="-25000" dirty="0">
                <a:solidFill>
                  <a:srgbClr val="141515"/>
                </a:solidFill>
              </a:rPr>
              <a:t>t</a:t>
            </a:r>
            <a:endParaRPr lang="de-DE" altLang="de-DE" sz="1350" baseline="-25000" dirty="0"/>
          </a:p>
        </p:txBody>
      </p:sp>
      <p:sp>
        <p:nvSpPr>
          <p:cNvPr id="155" name="Freeform 166"/>
          <p:cNvSpPr>
            <a:spLocks noEditPoints="1"/>
          </p:cNvSpPr>
          <p:nvPr/>
        </p:nvSpPr>
        <p:spPr bwMode="auto">
          <a:xfrm>
            <a:off x="1267627" y="2292010"/>
            <a:ext cx="310709" cy="1660094"/>
          </a:xfrm>
          <a:custGeom>
            <a:avLst/>
            <a:gdLst>
              <a:gd name="T0" fmla="*/ 593 w 813"/>
              <a:gd name="T1" fmla="*/ 8104 h 8467"/>
              <a:gd name="T2" fmla="*/ 442 w 813"/>
              <a:gd name="T3" fmla="*/ 7585 h 8467"/>
              <a:gd name="T4" fmla="*/ 317 w 813"/>
              <a:gd name="T5" fmla="*/ 7050 h 8467"/>
              <a:gd name="T6" fmla="*/ 210 w 813"/>
              <a:gd name="T7" fmla="*/ 6485 h 8467"/>
              <a:gd name="T8" fmla="*/ 123 w 813"/>
              <a:gd name="T9" fmla="*/ 5919 h 8467"/>
              <a:gd name="T10" fmla="*/ 61 w 813"/>
              <a:gd name="T11" fmla="*/ 5339 h 8467"/>
              <a:gd name="T12" fmla="*/ 18 w 813"/>
              <a:gd name="T13" fmla="*/ 4758 h 8467"/>
              <a:gd name="T14" fmla="*/ 0 w 813"/>
              <a:gd name="T15" fmla="*/ 4178 h 8467"/>
              <a:gd name="T16" fmla="*/ 7 w 813"/>
              <a:gd name="T17" fmla="*/ 3598 h 8467"/>
              <a:gd name="T18" fmla="*/ 34 w 813"/>
              <a:gd name="T19" fmla="*/ 3018 h 8467"/>
              <a:gd name="T20" fmla="*/ 79 w 813"/>
              <a:gd name="T21" fmla="*/ 2455 h 8467"/>
              <a:gd name="T22" fmla="*/ 149 w 813"/>
              <a:gd name="T23" fmla="*/ 1922 h 8467"/>
              <a:gd name="T24" fmla="*/ 245 w 813"/>
              <a:gd name="T25" fmla="*/ 1391 h 8467"/>
              <a:gd name="T26" fmla="*/ 360 w 813"/>
              <a:gd name="T27" fmla="*/ 906 h 8467"/>
              <a:gd name="T28" fmla="*/ 500 w 813"/>
              <a:gd name="T29" fmla="*/ 437 h 8467"/>
              <a:gd name="T30" fmla="*/ 665 w 813"/>
              <a:gd name="T31" fmla="*/ 0 h 8467"/>
              <a:gd name="T32" fmla="*/ 677 w 813"/>
              <a:gd name="T33" fmla="*/ 424 h 8467"/>
              <a:gd name="T34" fmla="*/ 537 w 813"/>
              <a:gd name="T35" fmla="*/ 845 h 8467"/>
              <a:gd name="T36" fmla="*/ 416 w 813"/>
              <a:gd name="T37" fmla="*/ 1299 h 8467"/>
              <a:gd name="T38" fmla="*/ 314 w 813"/>
              <a:gd name="T39" fmla="*/ 1783 h 8467"/>
              <a:gd name="T40" fmla="*/ 237 w 813"/>
              <a:gd name="T41" fmla="*/ 2284 h 8467"/>
              <a:gd name="T42" fmla="*/ 179 w 813"/>
              <a:gd name="T43" fmla="*/ 2801 h 8467"/>
              <a:gd name="T44" fmla="*/ 147 w 813"/>
              <a:gd name="T45" fmla="*/ 3333 h 8467"/>
              <a:gd name="T46" fmla="*/ 133 w 813"/>
              <a:gd name="T47" fmla="*/ 3882 h 8467"/>
              <a:gd name="T48" fmla="*/ 138 w 813"/>
              <a:gd name="T49" fmla="*/ 4430 h 8467"/>
              <a:gd name="T50" fmla="*/ 169 w 813"/>
              <a:gd name="T51" fmla="*/ 4979 h 8467"/>
              <a:gd name="T52" fmla="*/ 212 w 813"/>
              <a:gd name="T53" fmla="*/ 5544 h 8467"/>
              <a:gd name="T54" fmla="*/ 287 w 813"/>
              <a:gd name="T55" fmla="*/ 6078 h 8467"/>
              <a:gd name="T56" fmla="*/ 374 w 813"/>
              <a:gd name="T57" fmla="*/ 6612 h 8467"/>
              <a:gd name="T58" fmla="*/ 487 w 813"/>
              <a:gd name="T59" fmla="*/ 7146 h 8467"/>
              <a:gd name="T60" fmla="*/ 619 w 813"/>
              <a:gd name="T61" fmla="*/ 7649 h 8467"/>
              <a:gd name="T62" fmla="*/ 776 w 813"/>
              <a:gd name="T63" fmla="*/ 8137 h 8467"/>
              <a:gd name="T64" fmla="*/ 696 w 813"/>
              <a:gd name="T65" fmla="*/ 7086 h 8467"/>
              <a:gd name="T66" fmla="*/ 270 w 813"/>
              <a:gd name="T67" fmla="*/ 8053 h 8467"/>
              <a:gd name="T68" fmla="*/ 233 w 813"/>
              <a:gd name="T69" fmla="*/ 7974 h 8467"/>
              <a:gd name="T70" fmla="*/ 227 w 813"/>
              <a:gd name="T71" fmla="*/ 7849 h 8467"/>
              <a:gd name="T72" fmla="*/ 258 w 813"/>
              <a:gd name="T73" fmla="*/ 7755 h 8467"/>
              <a:gd name="T74" fmla="*/ 309 w 813"/>
              <a:gd name="T75" fmla="*/ 7740 h 8467"/>
              <a:gd name="T76" fmla="*/ 662 w 813"/>
              <a:gd name="T77" fmla="*/ 8261 h 8467"/>
              <a:gd name="T78" fmla="*/ 563 w 813"/>
              <a:gd name="T79" fmla="*/ 7100 h 8467"/>
              <a:gd name="T80" fmla="*/ 595 w 813"/>
              <a:gd name="T81" fmla="*/ 6991 h 8467"/>
              <a:gd name="T82" fmla="*/ 645 w 813"/>
              <a:gd name="T83" fmla="*/ 6960 h 8467"/>
              <a:gd name="T84" fmla="*/ 683 w 813"/>
              <a:gd name="T85" fmla="*/ 7039 h 84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13" h="8467">
                <a:moveTo>
                  <a:pt x="674" y="8340"/>
                </a:moveTo>
                <a:lnTo>
                  <a:pt x="593" y="8104"/>
                </a:lnTo>
                <a:lnTo>
                  <a:pt x="517" y="7836"/>
                </a:lnTo>
                <a:lnTo>
                  <a:pt x="442" y="7585"/>
                </a:lnTo>
                <a:lnTo>
                  <a:pt x="379" y="7317"/>
                </a:lnTo>
                <a:lnTo>
                  <a:pt x="317" y="7050"/>
                </a:lnTo>
                <a:lnTo>
                  <a:pt x="260" y="6767"/>
                </a:lnTo>
                <a:lnTo>
                  <a:pt x="210" y="6485"/>
                </a:lnTo>
                <a:lnTo>
                  <a:pt x="160" y="6202"/>
                </a:lnTo>
                <a:lnTo>
                  <a:pt x="123" y="5919"/>
                </a:lnTo>
                <a:lnTo>
                  <a:pt x="92" y="5621"/>
                </a:lnTo>
                <a:lnTo>
                  <a:pt x="61" y="5339"/>
                </a:lnTo>
                <a:lnTo>
                  <a:pt x="36" y="5040"/>
                </a:lnTo>
                <a:lnTo>
                  <a:pt x="18" y="4758"/>
                </a:lnTo>
                <a:lnTo>
                  <a:pt x="6" y="4460"/>
                </a:lnTo>
                <a:lnTo>
                  <a:pt x="0" y="4178"/>
                </a:lnTo>
                <a:lnTo>
                  <a:pt x="0" y="3880"/>
                </a:lnTo>
                <a:lnTo>
                  <a:pt x="7" y="3598"/>
                </a:lnTo>
                <a:lnTo>
                  <a:pt x="14" y="3300"/>
                </a:lnTo>
                <a:lnTo>
                  <a:pt x="34" y="3018"/>
                </a:lnTo>
                <a:lnTo>
                  <a:pt x="53" y="2736"/>
                </a:lnTo>
                <a:lnTo>
                  <a:pt x="79" y="2455"/>
                </a:lnTo>
                <a:lnTo>
                  <a:pt x="111" y="2188"/>
                </a:lnTo>
                <a:lnTo>
                  <a:pt x="149" y="1922"/>
                </a:lnTo>
                <a:lnTo>
                  <a:pt x="194" y="1656"/>
                </a:lnTo>
                <a:lnTo>
                  <a:pt x="245" y="1391"/>
                </a:lnTo>
                <a:lnTo>
                  <a:pt x="303" y="1140"/>
                </a:lnTo>
                <a:lnTo>
                  <a:pt x="360" y="906"/>
                </a:lnTo>
                <a:lnTo>
                  <a:pt x="430" y="656"/>
                </a:lnTo>
                <a:lnTo>
                  <a:pt x="500" y="437"/>
                </a:lnTo>
                <a:lnTo>
                  <a:pt x="582" y="219"/>
                </a:lnTo>
                <a:lnTo>
                  <a:pt x="665" y="0"/>
                </a:lnTo>
                <a:lnTo>
                  <a:pt x="759" y="237"/>
                </a:lnTo>
                <a:lnTo>
                  <a:pt x="677" y="424"/>
                </a:lnTo>
                <a:lnTo>
                  <a:pt x="607" y="642"/>
                </a:lnTo>
                <a:lnTo>
                  <a:pt x="537" y="845"/>
                </a:lnTo>
                <a:lnTo>
                  <a:pt x="473" y="1080"/>
                </a:lnTo>
                <a:lnTo>
                  <a:pt x="416" y="1299"/>
                </a:lnTo>
                <a:lnTo>
                  <a:pt x="365" y="1533"/>
                </a:lnTo>
                <a:lnTo>
                  <a:pt x="314" y="1783"/>
                </a:lnTo>
                <a:lnTo>
                  <a:pt x="276" y="2034"/>
                </a:lnTo>
                <a:lnTo>
                  <a:pt x="237" y="2284"/>
                </a:lnTo>
                <a:lnTo>
                  <a:pt x="205" y="2534"/>
                </a:lnTo>
                <a:lnTo>
                  <a:pt x="179" y="2801"/>
                </a:lnTo>
                <a:lnTo>
                  <a:pt x="160" y="3067"/>
                </a:lnTo>
                <a:lnTo>
                  <a:pt x="147" y="3333"/>
                </a:lnTo>
                <a:lnTo>
                  <a:pt x="134" y="3600"/>
                </a:lnTo>
                <a:lnTo>
                  <a:pt x="133" y="3882"/>
                </a:lnTo>
                <a:lnTo>
                  <a:pt x="133" y="4148"/>
                </a:lnTo>
                <a:lnTo>
                  <a:pt x="138" y="4430"/>
                </a:lnTo>
                <a:lnTo>
                  <a:pt x="150" y="4713"/>
                </a:lnTo>
                <a:lnTo>
                  <a:pt x="169" y="4979"/>
                </a:lnTo>
                <a:lnTo>
                  <a:pt x="187" y="5262"/>
                </a:lnTo>
                <a:lnTo>
                  <a:pt x="212" y="5544"/>
                </a:lnTo>
                <a:lnTo>
                  <a:pt x="249" y="5811"/>
                </a:lnTo>
                <a:lnTo>
                  <a:pt x="287" y="6078"/>
                </a:lnTo>
                <a:lnTo>
                  <a:pt x="331" y="6361"/>
                </a:lnTo>
                <a:lnTo>
                  <a:pt x="374" y="6612"/>
                </a:lnTo>
                <a:lnTo>
                  <a:pt x="431" y="6879"/>
                </a:lnTo>
                <a:lnTo>
                  <a:pt x="487" y="7146"/>
                </a:lnTo>
                <a:lnTo>
                  <a:pt x="550" y="7398"/>
                </a:lnTo>
                <a:lnTo>
                  <a:pt x="619" y="7649"/>
                </a:lnTo>
                <a:lnTo>
                  <a:pt x="694" y="7885"/>
                </a:lnTo>
                <a:lnTo>
                  <a:pt x="776" y="8137"/>
                </a:lnTo>
                <a:lnTo>
                  <a:pt x="674" y="8340"/>
                </a:lnTo>
                <a:close/>
                <a:moveTo>
                  <a:pt x="696" y="7086"/>
                </a:moveTo>
                <a:lnTo>
                  <a:pt x="813" y="8467"/>
                </a:lnTo>
                <a:lnTo>
                  <a:pt x="270" y="8053"/>
                </a:lnTo>
                <a:lnTo>
                  <a:pt x="245" y="8021"/>
                </a:lnTo>
                <a:lnTo>
                  <a:pt x="233" y="7974"/>
                </a:lnTo>
                <a:lnTo>
                  <a:pt x="226" y="7911"/>
                </a:lnTo>
                <a:lnTo>
                  <a:pt x="227" y="7849"/>
                </a:lnTo>
                <a:lnTo>
                  <a:pt x="239" y="7786"/>
                </a:lnTo>
                <a:lnTo>
                  <a:pt x="258" y="7755"/>
                </a:lnTo>
                <a:lnTo>
                  <a:pt x="284" y="7740"/>
                </a:lnTo>
                <a:lnTo>
                  <a:pt x="309" y="7740"/>
                </a:lnTo>
                <a:lnTo>
                  <a:pt x="744" y="8074"/>
                </a:lnTo>
                <a:lnTo>
                  <a:pt x="662" y="8261"/>
                </a:lnTo>
                <a:lnTo>
                  <a:pt x="569" y="7163"/>
                </a:lnTo>
                <a:lnTo>
                  <a:pt x="563" y="7100"/>
                </a:lnTo>
                <a:lnTo>
                  <a:pt x="576" y="7038"/>
                </a:lnTo>
                <a:lnTo>
                  <a:pt x="595" y="6991"/>
                </a:lnTo>
                <a:lnTo>
                  <a:pt x="614" y="6960"/>
                </a:lnTo>
                <a:lnTo>
                  <a:pt x="645" y="6960"/>
                </a:lnTo>
                <a:lnTo>
                  <a:pt x="664" y="6992"/>
                </a:lnTo>
                <a:lnTo>
                  <a:pt x="683" y="7039"/>
                </a:lnTo>
                <a:lnTo>
                  <a:pt x="696" y="7086"/>
                </a:lnTo>
                <a:close/>
              </a:path>
            </a:pathLst>
          </a:custGeom>
          <a:solidFill>
            <a:srgbClr val="AD498C"/>
          </a:solidFill>
          <a:ln w="3175" cap="flat">
            <a:solidFill>
              <a:srgbClr val="4066AA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grpSp>
        <p:nvGrpSpPr>
          <p:cNvPr id="156" name="Gruppieren 155"/>
          <p:cNvGrpSpPr/>
          <p:nvPr/>
        </p:nvGrpSpPr>
        <p:grpSpPr>
          <a:xfrm>
            <a:off x="2144437" y="3389228"/>
            <a:ext cx="1225254" cy="604624"/>
            <a:chOff x="1761903" y="4518969"/>
            <a:chExt cx="1633671" cy="806165"/>
          </a:xfrm>
        </p:grpSpPr>
        <p:sp>
          <p:nvSpPr>
            <p:cNvPr id="157" name="Freeform 129"/>
            <p:cNvSpPr>
              <a:spLocks noEditPoints="1"/>
            </p:cNvSpPr>
            <p:nvPr/>
          </p:nvSpPr>
          <p:spPr bwMode="auto">
            <a:xfrm>
              <a:off x="2462282" y="4783419"/>
              <a:ext cx="593482" cy="541715"/>
            </a:xfrm>
            <a:custGeom>
              <a:avLst/>
              <a:gdLst>
                <a:gd name="T0" fmla="*/ 2477 w 2494"/>
                <a:gd name="T1" fmla="*/ 0 h 2074"/>
                <a:gd name="T2" fmla="*/ 9 w 2494"/>
                <a:gd name="T3" fmla="*/ 2049 h 2074"/>
                <a:gd name="T4" fmla="*/ 26 w 2494"/>
                <a:gd name="T5" fmla="*/ 2070 h 2074"/>
                <a:gd name="T6" fmla="*/ 2494 w 2494"/>
                <a:gd name="T7" fmla="*/ 21 h 2074"/>
                <a:gd name="T8" fmla="*/ 2477 w 2494"/>
                <a:gd name="T9" fmla="*/ 0 h 2074"/>
                <a:gd name="T10" fmla="*/ 89 w 2494"/>
                <a:gd name="T11" fmla="*/ 1824 h 2074"/>
                <a:gd name="T12" fmla="*/ 0 w 2494"/>
                <a:gd name="T13" fmla="*/ 2074 h 2074"/>
                <a:gd name="T14" fmla="*/ 263 w 2494"/>
                <a:gd name="T15" fmla="*/ 2032 h 2074"/>
                <a:gd name="T16" fmla="*/ 271 w 2494"/>
                <a:gd name="T17" fmla="*/ 2027 h 2074"/>
                <a:gd name="T18" fmla="*/ 271 w 2494"/>
                <a:gd name="T19" fmla="*/ 2015 h 2074"/>
                <a:gd name="T20" fmla="*/ 267 w 2494"/>
                <a:gd name="T21" fmla="*/ 2006 h 2074"/>
                <a:gd name="T22" fmla="*/ 258 w 2494"/>
                <a:gd name="T23" fmla="*/ 2006 h 2074"/>
                <a:gd name="T24" fmla="*/ 17 w 2494"/>
                <a:gd name="T25" fmla="*/ 2044 h 2074"/>
                <a:gd name="T26" fmla="*/ 30 w 2494"/>
                <a:gd name="T27" fmla="*/ 2061 h 2074"/>
                <a:gd name="T28" fmla="*/ 115 w 2494"/>
                <a:gd name="T29" fmla="*/ 1833 h 2074"/>
                <a:gd name="T30" fmla="*/ 115 w 2494"/>
                <a:gd name="T31" fmla="*/ 1824 h 2074"/>
                <a:gd name="T32" fmla="*/ 106 w 2494"/>
                <a:gd name="T33" fmla="*/ 1816 h 2074"/>
                <a:gd name="T34" fmla="*/ 98 w 2494"/>
                <a:gd name="T35" fmla="*/ 1816 h 2074"/>
                <a:gd name="T36" fmla="*/ 89 w 2494"/>
                <a:gd name="T37" fmla="*/ 1824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494" h="2074">
                  <a:moveTo>
                    <a:pt x="2477" y="0"/>
                  </a:moveTo>
                  <a:lnTo>
                    <a:pt x="9" y="2049"/>
                  </a:lnTo>
                  <a:lnTo>
                    <a:pt x="26" y="2070"/>
                  </a:lnTo>
                  <a:lnTo>
                    <a:pt x="2494" y="21"/>
                  </a:lnTo>
                  <a:lnTo>
                    <a:pt x="2477" y="0"/>
                  </a:lnTo>
                  <a:close/>
                  <a:moveTo>
                    <a:pt x="89" y="1824"/>
                  </a:moveTo>
                  <a:lnTo>
                    <a:pt x="0" y="2074"/>
                  </a:lnTo>
                  <a:lnTo>
                    <a:pt x="263" y="2032"/>
                  </a:lnTo>
                  <a:lnTo>
                    <a:pt x="271" y="2027"/>
                  </a:lnTo>
                  <a:lnTo>
                    <a:pt x="271" y="2015"/>
                  </a:lnTo>
                  <a:lnTo>
                    <a:pt x="267" y="2006"/>
                  </a:lnTo>
                  <a:lnTo>
                    <a:pt x="258" y="2006"/>
                  </a:lnTo>
                  <a:lnTo>
                    <a:pt x="17" y="2044"/>
                  </a:lnTo>
                  <a:lnTo>
                    <a:pt x="30" y="2061"/>
                  </a:lnTo>
                  <a:lnTo>
                    <a:pt x="115" y="1833"/>
                  </a:lnTo>
                  <a:lnTo>
                    <a:pt x="115" y="1824"/>
                  </a:lnTo>
                  <a:lnTo>
                    <a:pt x="106" y="1816"/>
                  </a:lnTo>
                  <a:lnTo>
                    <a:pt x="98" y="1816"/>
                  </a:lnTo>
                  <a:lnTo>
                    <a:pt x="89" y="1824"/>
                  </a:ln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 sz="1350"/>
            </a:p>
          </p:txBody>
        </p:sp>
        <p:sp>
          <p:nvSpPr>
            <p:cNvPr id="158" name="Rectangle 151"/>
            <p:cNvSpPr>
              <a:spLocks noChangeArrowheads="1"/>
            </p:cNvSpPr>
            <p:nvPr/>
          </p:nvSpPr>
          <p:spPr bwMode="auto">
            <a:xfrm>
              <a:off x="3072718" y="4518969"/>
              <a:ext cx="10900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050" dirty="0"/>
                <a:t>Z</a:t>
              </a:r>
            </a:p>
          </p:txBody>
        </p:sp>
        <p:sp>
          <p:nvSpPr>
            <p:cNvPr id="159" name="Rectangle 152"/>
            <p:cNvSpPr>
              <a:spLocks noChangeArrowheads="1"/>
            </p:cNvSpPr>
            <p:nvPr/>
          </p:nvSpPr>
          <p:spPr bwMode="auto">
            <a:xfrm>
              <a:off x="3166878" y="4583544"/>
              <a:ext cx="22869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750" b="1" dirty="0" err="1">
                  <a:solidFill>
                    <a:srgbClr val="000000"/>
                  </a:solidFill>
                </a:rPr>
                <a:t>Imp</a:t>
              </a:r>
              <a:endParaRPr lang="de-DE" altLang="de-DE" sz="750" dirty="0"/>
            </a:p>
          </p:txBody>
        </p:sp>
        <p:sp>
          <p:nvSpPr>
            <p:cNvPr id="160" name="Freeform 130"/>
            <p:cNvSpPr>
              <a:spLocks noEditPoints="1"/>
            </p:cNvSpPr>
            <p:nvPr/>
          </p:nvSpPr>
          <p:spPr bwMode="auto">
            <a:xfrm>
              <a:off x="2301193" y="4657602"/>
              <a:ext cx="95381" cy="553365"/>
            </a:xfrm>
            <a:custGeom>
              <a:avLst/>
              <a:gdLst>
                <a:gd name="T0" fmla="*/ 245 w 398"/>
                <a:gd name="T1" fmla="*/ 2117 h 2117"/>
                <a:gd name="T2" fmla="*/ 245 w 398"/>
                <a:gd name="T3" fmla="*/ 89 h 2117"/>
                <a:gd name="T4" fmla="*/ 157 w 398"/>
                <a:gd name="T5" fmla="*/ 89 h 2117"/>
                <a:gd name="T6" fmla="*/ 157 w 398"/>
                <a:gd name="T7" fmla="*/ 2117 h 2117"/>
                <a:gd name="T8" fmla="*/ 245 w 398"/>
                <a:gd name="T9" fmla="*/ 2117 h 2117"/>
                <a:gd name="T10" fmla="*/ 394 w 398"/>
                <a:gd name="T11" fmla="*/ 335 h 2117"/>
                <a:gd name="T12" fmla="*/ 199 w 398"/>
                <a:gd name="T13" fmla="*/ 0 h 2117"/>
                <a:gd name="T14" fmla="*/ 4 w 398"/>
                <a:gd name="T15" fmla="*/ 335 h 2117"/>
                <a:gd name="T16" fmla="*/ 0 w 398"/>
                <a:gd name="T17" fmla="*/ 352 h 2117"/>
                <a:gd name="T18" fmla="*/ 0 w 398"/>
                <a:gd name="T19" fmla="*/ 369 h 2117"/>
                <a:gd name="T20" fmla="*/ 8 w 398"/>
                <a:gd name="T21" fmla="*/ 381 h 2117"/>
                <a:gd name="T22" fmla="*/ 21 w 398"/>
                <a:gd name="T23" fmla="*/ 394 h 2117"/>
                <a:gd name="T24" fmla="*/ 38 w 398"/>
                <a:gd name="T25" fmla="*/ 398 h 2117"/>
                <a:gd name="T26" fmla="*/ 55 w 398"/>
                <a:gd name="T27" fmla="*/ 398 h 2117"/>
                <a:gd name="T28" fmla="*/ 72 w 398"/>
                <a:gd name="T29" fmla="*/ 390 h 2117"/>
                <a:gd name="T30" fmla="*/ 80 w 398"/>
                <a:gd name="T31" fmla="*/ 377 h 2117"/>
                <a:gd name="T32" fmla="*/ 237 w 398"/>
                <a:gd name="T33" fmla="*/ 110 h 2117"/>
                <a:gd name="T34" fmla="*/ 161 w 398"/>
                <a:gd name="T35" fmla="*/ 110 h 2117"/>
                <a:gd name="T36" fmla="*/ 317 w 398"/>
                <a:gd name="T37" fmla="*/ 377 h 2117"/>
                <a:gd name="T38" fmla="*/ 330 w 398"/>
                <a:gd name="T39" fmla="*/ 390 h 2117"/>
                <a:gd name="T40" fmla="*/ 343 w 398"/>
                <a:gd name="T41" fmla="*/ 398 h 2117"/>
                <a:gd name="T42" fmla="*/ 360 w 398"/>
                <a:gd name="T43" fmla="*/ 398 h 2117"/>
                <a:gd name="T44" fmla="*/ 377 w 398"/>
                <a:gd name="T45" fmla="*/ 394 h 2117"/>
                <a:gd name="T46" fmla="*/ 389 w 398"/>
                <a:gd name="T47" fmla="*/ 381 h 2117"/>
                <a:gd name="T48" fmla="*/ 398 w 398"/>
                <a:gd name="T49" fmla="*/ 369 h 2117"/>
                <a:gd name="T50" fmla="*/ 398 w 398"/>
                <a:gd name="T51" fmla="*/ 352 h 2117"/>
                <a:gd name="T52" fmla="*/ 394 w 398"/>
                <a:gd name="T53" fmla="*/ 335 h 2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8" h="2117">
                  <a:moveTo>
                    <a:pt x="245" y="2117"/>
                  </a:moveTo>
                  <a:lnTo>
                    <a:pt x="245" y="89"/>
                  </a:lnTo>
                  <a:lnTo>
                    <a:pt x="157" y="89"/>
                  </a:lnTo>
                  <a:lnTo>
                    <a:pt x="157" y="2117"/>
                  </a:lnTo>
                  <a:lnTo>
                    <a:pt x="245" y="2117"/>
                  </a:lnTo>
                  <a:close/>
                  <a:moveTo>
                    <a:pt x="394" y="335"/>
                  </a:moveTo>
                  <a:lnTo>
                    <a:pt x="199" y="0"/>
                  </a:lnTo>
                  <a:lnTo>
                    <a:pt x="4" y="335"/>
                  </a:lnTo>
                  <a:lnTo>
                    <a:pt x="0" y="352"/>
                  </a:lnTo>
                  <a:lnTo>
                    <a:pt x="0" y="369"/>
                  </a:lnTo>
                  <a:lnTo>
                    <a:pt x="8" y="381"/>
                  </a:lnTo>
                  <a:lnTo>
                    <a:pt x="21" y="394"/>
                  </a:lnTo>
                  <a:lnTo>
                    <a:pt x="38" y="398"/>
                  </a:lnTo>
                  <a:lnTo>
                    <a:pt x="55" y="398"/>
                  </a:lnTo>
                  <a:lnTo>
                    <a:pt x="72" y="390"/>
                  </a:lnTo>
                  <a:lnTo>
                    <a:pt x="80" y="377"/>
                  </a:lnTo>
                  <a:lnTo>
                    <a:pt x="237" y="110"/>
                  </a:lnTo>
                  <a:lnTo>
                    <a:pt x="161" y="110"/>
                  </a:lnTo>
                  <a:lnTo>
                    <a:pt x="317" y="377"/>
                  </a:lnTo>
                  <a:lnTo>
                    <a:pt x="330" y="390"/>
                  </a:lnTo>
                  <a:lnTo>
                    <a:pt x="343" y="398"/>
                  </a:lnTo>
                  <a:lnTo>
                    <a:pt x="360" y="398"/>
                  </a:lnTo>
                  <a:lnTo>
                    <a:pt x="377" y="394"/>
                  </a:lnTo>
                  <a:lnTo>
                    <a:pt x="389" y="381"/>
                  </a:lnTo>
                  <a:lnTo>
                    <a:pt x="398" y="369"/>
                  </a:lnTo>
                  <a:lnTo>
                    <a:pt x="398" y="352"/>
                  </a:lnTo>
                  <a:lnTo>
                    <a:pt x="394" y="335"/>
                  </a:lnTo>
                  <a:close/>
                </a:path>
              </a:pathLst>
            </a:custGeom>
            <a:solidFill>
              <a:srgbClr val="4066AA"/>
            </a:solidFill>
            <a:ln w="3175" cap="flat">
              <a:solidFill>
                <a:srgbClr val="4066A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 sz="1350"/>
            </a:p>
          </p:txBody>
        </p:sp>
        <p:sp>
          <p:nvSpPr>
            <p:cNvPr id="161" name="Rectangle 133"/>
            <p:cNvSpPr>
              <a:spLocks noChangeArrowheads="1"/>
            </p:cNvSpPr>
            <p:nvPr/>
          </p:nvSpPr>
          <p:spPr bwMode="auto">
            <a:xfrm>
              <a:off x="2401873" y="4786916"/>
              <a:ext cx="15388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350">
                  <a:solidFill>
                    <a:srgbClr val="000000"/>
                  </a:solidFill>
                </a:rPr>
                <a:t>Y</a:t>
              </a:r>
              <a:endParaRPr lang="de-DE" altLang="de-DE" sz="1350"/>
            </a:p>
          </p:txBody>
        </p:sp>
        <p:sp>
          <p:nvSpPr>
            <p:cNvPr id="162" name="Freeform 150"/>
            <p:cNvSpPr>
              <a:spLocks/>
            </p:cNvSpPr>
            <p:nvPr/>
          </p:nvSpPr>
          <p:spPr bwMode="auto">
            <a:xfrm>
              <a:off x="1769605" y="4789192"/>
              <a:ext cx="420736" cy="393762"/>
            </a:xfrm>
            <a:custGeom>
              <a:avLst/>
              <a:gdLst>
                <a:gd name="T0" fmla="*/ 4 w 1769"/>
                <a:gd name="T1" fmla="*/ 673 h 1507"/>
                <a:gd name="T2" fmla="*/ 38 w 1769"/>
                <a:gd name="T3" fmla="*/ 529 h 1507"/>
                <a:gd name="T4" fmla="*/ 105 w 1769"/>
                <a:gd name="T5" fmla="*/ 393 h 1507"/>
                <a:gd name="T6" fmla="*/ 199 w 1769"/>
                <a:gd name="T7" fmla="*/ 271 h 1507"/>
                <a:gd name="T8" fmla="*/ 321 w 1769"/>
                <a:gd name="T9" fmla="*/ 169 h 1507"/>
                <a:gd name="T10" fmla="*/ 461 w 1769"/>
                <a:gd name="T11" fmla="*/ 89 h 1507"/>
                <a:gd name="T12" fmla="*/ 618 w 1769"/>
                <a:gd name="T13" fmla="*/ 34 h 1507"/>
                <a:gd name="T14" fmla="*/ 791 w 1769"/>
                <a:gd name="T15" fmla="*/ 4 h 1507"/>
                <a:gd name="T16" fmla="*/ 973 w 1769"/>
                <a:gd name="T17" fmla="*/ 4 h 1507"/>
                <a:gd name="T18" fmla="*/ 1147 w 1769"/>
                <a:gd name="T19" fmla="*/ 34 h 1507"/>
                <a:gd name="T20" fmla="*/ 1303 w 1769"/>
                <a:gd name="T21" fmla="*/ 89 h 1507"/>
                <a:gd name="T22" fmla="*/ 1447 w 1769"/>
                <a:gd name="T23" fmla="*/ 169 h 1507"/>
                <a:gd name="T24" fmla="*/ 1566 w 1769"/>
                <a:gd name="T25" fmla="*/ 271 h 1507"/>
                <a:gd name="T26" fmla="*/ 1659 w 1769"/>
                <a:gd name="T27" fmla="*/ 393 h 1507"/>
                <a:gd name="T28" fmla="*/ 1727 w 1769"/>
                <a:gd name="T29" fmla="*/ 529 h 1507"/>
                <a:gd name="T30" fmla="*/ 1765 w 1769"/>
                <a:gd name="T31" fmla="*/ 673 h 1507"/>
                <a:gd name="T32" fmla="*/ 1765 w 1769"/>
                <a:gd name="T33" fmla="*/ 829 h 1507"/>
                <a:gd name="T34" fmla="*/ 1727 w 1769"/>
                <a:gd name="T35" fmla="*/ 978 h 1507"/>
                <a:gd name="T36" fmla="*/ 1659 w 1769"/>
                <a:gd name="T37" fmla="*/ 1109 h 1507"/>
                <a:gd name="T38" fmla="*/ 1566 w 1769"/>
                <a:gd name="T39" fmla="*/ 1232 h 1507"/>
                <a:gd name="T40" fmla="*/ 1447 w 1769"/>
                <a:gd name="T41" fmla="*/ 1333 h 1507"/>
                <a:gd name="T42" fmla="*/ 1303 w 1769"/>
                <a:gd name="T43" fmla="*/ 1414 h 1507"/>
                <a:gd name="T44" fmla="*/ 1147 w 1769"/>
                <a:gd name="T45" fmla="*/ 1473 h 1507"/>
                <a:gd name="T46" fmla="*/ 973 w 1769"/>
                <a:gd name="T47" fmla="*/ 1503 h 1507"/>
                <a:gd name="T48" fmla="*/ 791 w 1769"/>
                <a:gd name="T49" fmla="*/ 1503 h 1507"/>
                <a:gd name="T50" fmla="*/ 618 w 1769"/>
                <a:gd name="T51" fmla="*/ 1473 h 1507"/>
                <a:gd name="T52" fmla="*/ 461 w 1769"/>
                <a:gd name="T53" fmla="*/ 1414 h 1507"/>
                <a:gd name="T54" fmla="*/ 321 w 1769"/>
                <a:gd name="T55" fmla="*/ 1333 h 1507"/>
                <a:gd name="T56" fmla="*/ 199 w 1769"/>
                <a:gd name="T57" fmla="*/ 1232 h 1507"/>
                <a:gd name="T58" fmla="*/ 105 w 1769"/>
                <a:gd name="T59" fmla="*/ 1109 h 1507"/>
                <a:gd name="T60" fmla="*/ 38 w 1769"/>
                <a:gd name="T61" fmla="*/ 978 h 1507"/>
                <a:gd name="T62" fmla="*/ 4 w 1769"/>
                <a:gd name="T63" fmla="*/ 829 h 1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69" h="1507">
                  <a:moveTo>
                    <a:pt x="0" y="753"/>
                  </a:moveTo>
                  <a:lnTo>
                    <a:pt x="4" y="673"/>
                  </a:lnTo>
                  <a:lnTo>
                    <a:pt x="17" y="601"/>
                  </a:lnTo>
                  <a:lnTo>
                    <a:pt x="38" y="529"/>
                  </a:lnTo>
                  <a:lnTo>
                    <a:pt x="67" y="457"/>
                  </a:lnTo>
                  <a:lnTo>
                    <a:pt x="105" y="393"/>
                  </a:lnTo>
                  <a:lnTo>
                    <a:pt x="148" y="330"/>
                  </a:lnTo>
                  <a:lnTo>
                    <a:pt x="199" y="271"/>
                  </a:lnTo>
                  <a:lnTo>
                    <a:pt x="258" y="220"/>
                  </a:lnTo>
                  <a:lnTo>
                    <a:pt x="321" y="169"/>
                  </a:lnTo>
                  <a:lnTo>
                    <a:pt x="389" y="127"/>
                  </a:lnTo>
                  <a:lnTo>
                    <a:pt x="461" y="89"/>
                  </a:lnTo>
                  <a:lnTo>
                    <a:pt x="537" y="59"/>
                  </a:lnTo>
                  <a:lnTo>
                    <a:pt x="618" y="34"/>
                  </a:lnTo>
                  <a:lnTo>
                    <a:pt x="702" y="12"/>
                  </a:lnTo>
                  <a:lnTo>
                    <a:pt x="791" y="4"/>
                  </a:lnTo>
                  <a:lnTo>
                    <a:pt x="884" y="0"/>
                  </a:lnTo>
                  <a:lnTo>
                    <a:pt x="973" y="4"/>
                  </a:lnTo>
                  <a:lnTo>
                    <a:pt x="1062" y="12"/>
                  </a:lnTo>
                  <a:lnTo>
                    <a:pt x="1147" y="34"/>
                  </a:lnTo>
                  <a:lnTo>
                    <a:pt x="1227" y="59"/>
                  </a:lnTo>
                  <a:lnTo>
                    <a:pt x="1303" y="89"/>
                  </a:lnTo>
                  <a:lnTo>
                    <a:pt x="1375" y="127"/>
                  </a:lnTo>
                  <a:lnTo>
                    <a:pt x="1447" y="169"/>
                  </a:lnTo>
                  <a:lnTo>
                    <a:pt x="1507" y="220"/>
                  </a:lnTo>
                  <a:lnTo>
                    <a:pt x="1566" y="271"/>
                  </a:lnTo>
                  <a:lnTo>
                    <a:pt x="1617" y="330"/>
                  </a:lnTo>
                  <a:lnTo>
                    <a:pt x="1659" y="393"/>
                  </a:lnTo>
                  <a:lnTo>
                    <a:pt x="1697" y="457"/>
                  </a:lnTo>
                  <a:lnTo>
                    <a:pt x="1727" y="529"/>
                  </a:lnTo>
                  <a:lnTo>
                    <a:pt x="1748" y="601"/>
                  </a:lnTo>
                  <a:lnTo>
                    <a:pt x="1765" y="673"/>
                  </a:lnTo>
                  <a:lnTo>
                    <a:pt x="1769" y="753"/>
                  </a:lnTo>
                  <a:lnTo>
                    <a:pt x="1765" y="829"/>
                  </a:lnTo>
                  <a:lnTo>
                    <a:pt x="1748" y="901"/>
                  </a:lnTo>
                  <a:lnTo>
                    <a:pt x="1727" y="978"/>
                  </a:lnTo>
                  <a:lnTo>
                    <a:pt x="1697" y="1045"/>
                  </a:lnTo>
                  <a:lnTo>
                    <a:pt x="1659" y="1109"/>
                  </a:lnTo>
                  <a:lnTo>
                    <a:pt x="1617" y="1172"/>
                  </a:lnTo>
                  <a:lnTo>
                    <a:pt x="1566" y="1232"/>
                  </a:lnTo>
                  <a:lnTo>
                    <a:pt x="1507" y="1282"/>
                  </a:lnTo>
                  <a:lnTo>
                    <a:pt x="1447" y="1333"/>
                  </a:lnTo>
                  <a:lnTo>
                    <a:pt x="1375" y="1376"/>
                  </a:lnTo>
                  <a:lnTo>
                    <a:pt x="1303" y="1414"/>
                  </a:lnTo>
                  <a:lnTo>
                    <a:pt x="1227" y="1448"/>
                  </a:lnTo>
                  <a:lnTo>
                    <a:pt x="1147" y="1473"/>
                  </a:lnTo>
                  <a:lnTo>
                    <a:pt x="1062" y="1490"/>
                  </a:lnTo>
                  <a:lnTo>
                    <a:pt x="973" y="1503"/>
                  </a:lnTo>
                  <a:lnTo>
                    <a:pt x="884" y="1507"/>
                  </a:lnTo>
                  <a:lnTo>
                    <a:pt x="791" y="1503"/>
                  </a:lnTo>
                  <a:lnTo>
                    <a:pt x="702" y="1490"/>
                  </a:lnTo>
                  <a:lnTo>
                    <a:pt x="618" y="1473"/>
                  </a:lnTo>
                  <a:lnTo>
                    <a:pt x="537" y="1448"/>
                  </a:lnTo>
                  <a:lnTo>
                    <a:pt x="461" y="1414"/>
                  </a:lnTo>
                  <a:lnTo>
                    <a:pt x="389" y="1376"/>
                  </a:lnTo>
                  <a:lnTo>
                    <a:pt x="321" y="1333"/>
                  </a:lnTo>
                  <a:lnTo>
                    <a:pt x="258" y="1282"/>
                  </a:lnTo>
                  <a:lnTo>
                    <a:pt x="199" y="1232"/>
                  </a:lnTo>
                  <a:lnTo>
                    <a:pt x="148" y="1172"/>
                  </a:lnTo>
                  <a:lnTo>
                    <a:pt x="105" y="1109"/>
                  </a:lnTo>
                  <a:lnTo>
                    <a:pt x="67" y="1045"/>
                  </a:lnTo>
                  <a:lnTo>
                    <a:pt x="38" y="978"/>
                  </a:lnTo>
                  <a:lnTo>
                    <a:pt x="17" y="901"/>
                  </a:lnTo>
                  <a:lnTo>
                    <a:pt x="4" y="829"/>
                  </a:lnTo>
                  <a:lnTo>
                    <a:pt x="0" y="753"/>
                  </a:lnTo>
                  <a:close/>
                </a:path>
              </a:pathLst>
            </a:custGeom>
            <a:solidFill>
              <a:srgbClr val="99F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 sz="1350"/>
            </a:p>
          </p:txBody>
        </p:sp>
        <p:sp>
          <p:nvSpPr>
            <p:cNvPr id="163" name="Rectangle 151"/>
            <p:cNvSpPr>
              <a:spLocks noChangeArrowheads="1"/>
            </p:cNvSpPr>
            <p:nvPr/>
          </p:nvSpPr>
          <p:spPr bwMode="auto">
            <a:xfrm>
              <a:off x="1761903" y="4897925"/>
              <a:ext cx="401820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900" b="1" dirty="0">
                  <a:solidFill>
                    <a:srgbClr val="000000"/>
                  </a:solidFill>
                </a:rPr>
                <a:t>H,D,T</a:t>
              </a:r>
              <a:endParaRPr lang="de-DE" altLang="de-DE" sz="900" dirty="0"/>
            </a:p>
          </p:txBody>
        </p:sp>
        <p:cxnSp>
          <p:nvCxnSpPr>
            <p:cNvPr id="164" name="Gerade Verbindung mit Pfeil 163"/>
            <p:cNvCxnSpPr/>
            <p:nvPr/>
          </p:nvCxnSpPr>
          <p:spPr bwMode="auto">
            <a:xfrm>
              <a:off x="2033377" y="5133450"/>
              <a:ext cx="300980" cy="16775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65" name="Textfeld 164"/>
          <p:cNvSpPr txBox="1"/>
          <p:nvPr/>
        </p:nvSpPr>
        <p:spPr>
          <a:xfrm>
            <a:off x="1292538" y="3389906"/>
            <a:ext cx="93807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b="1" dirty="0" err="1">
                <a:solidFill>
                  <a:srgbClr val="7030A0"/>
                </a:solidFill>
              </a:rPr>
              <a:t>re</a:t>
            </a:r>
            <a:r>
              <a:rPr lang="de-DE" sz="1050" b="1" dirty="0">
                <a:solidFill>
                  <a:srgbClr val="7030A0"/>
                </a:solidFill>
              </a:rPr>
              <a:t>-deposition</a:t>
            </a:r>
          </a:p>
        </p:txBody>
      </p:sp>
      <p:sp>
        <p:nvSpPr>
          <p:cNvPr id="166" name="Textfeld 165"/>
          <p:cNvSpPr txBox="1"/>
          <p:nvPr/>
        </p:nvSpPr>
        <p:spPr>
          <a:xfrm>
            <a:off x="65380" y="1412214"/>
            <a:ext cx="1154483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Ioni</a:t>
            </a:r>
            <a:r>
              <a:rPr lang="en-US" sz="105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ation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ranching Ratio</a:t>
            </a:r>
          </a:p>
          <a:p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050" b="1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citation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Erosion </a:t>
            </a: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ield</a:t>
            </a:r>
          </a:p>
        </p:txBody>
      </p:sp>
      <p:grpSp>
        <p:nvGrpSpPr>
          <p:cNvPr id="167" name="Gruppieren 166"/>
          <p:cNvGrpSpPr/>
          <p:nvPr/>
        </p:nvGrpSpPr>
        <p:grpSpPr>
          <a:xfrm>
            <a:off x="1475603" y="2557311"/>
            <a:ext cx="935797" cy="1074618"/>
            <a:chOff x="870122" y="3409745"/>
            <a:chExt cx="1247729" cy="1432823"/>
          </a:xfrm>
        </p:grpSpPr>
        <p:sp>
          <p:nvSpPr>
            <p:cNvPr id="168" name="Freeform 137"/>
            <p:cNvSpPr>
              <a:spLocks/>
            </p:cNvSpPr>
            <p:nvPr/>
          </p:nvSpPr>
          <p:spPr bwMode="auto">
            <a:xfrm>
              <a:off x="1124828" y="4026184"/>
              <a:ext cx="421796" cy="462496"/>
            </a:xfrm>
            <a:custGeom>
              <a:avLst/>
              <a:gdLst>
                <a:gd name="T0" fmla="*/ 5 w 1774"/>
                <a:gd name="T1" fmla="*/ 792 h 1770"/>
                <a:gd name="T2" fmla="*/ 38 w 1774"/>
                <a:gd name="T3" fmla="*/ 618 h 1770"/>
                <a:gd name="T4" fmla="*/ 106 w 1774"/>
                <a:gd name="T5" fmla="*/ 462 h 1770"/>
                <a:gd name="T6" fmla="*/ 199 w 1774"/>
                <a:gd name="T7" fmla="*/ 322 h 1770"/>
                <a:gd name="T8" fmla="*/ 322 w 1774"/>
                <a:gd name="T9" fmla="*/ 199 h 1770"/>
                <a:gd name="T10" fmla="*/ 462 w 1774"/>
                <a:gd name="T11" fmla="*/ 106 h 1770"/>
                <a:gd name="T12" fmla="*/ 623 w 1774"/>
                <a:gd name="T13" fmla="*/ 38 h 1770"/>
                <a:gd name="T14" fmla="*/ 796 w 1774"/>
                <a:gd name="T15" fmla="*/ 5 h 1770"/>
                <a:gd name="T16" fmla="*/ 978 w 1774"/>
                <a:gd name="T17" fmla="*/ 5 h 1770"/>
                <a:gd name="T18" fmla="*/ 1148 w 1774"/>
                <a:gd name="T19" fmla="*/ 38 h 1770"/>
                <a:gd name="T20" fmla="*/ 1308 w 1774"/>
                <a:gd name="T21" fmla="*/ 106 h 1770"/>
                <a:gd name="T22" fmla="*/ 1448 w 1774"/>
                <a:gd name="T23" fmla="*/ 199 h 1770"/>
                <a:gd name="T24" fmla="*/ 1571 w 1774"/>
                <a:gd name="T25" fmla="*/ 322 h 1770"/>
                <a:gd name="T26" fmla="*/ 1664 w 1774"/>
                <a:gd name="T27" fmla="*/ 462 h 1770"/>
                <a:gd name="T28" fmla="*/ 1732 w 1774"/>
                <a:gd name="T29" fmla="*/ 618 h 1770"/>
                <a:gd name="T30" fmla="*/ 1770 w 1774"/>
                <a:gd name="T31" fmla="*/ 792 h 1770"/>
                <a:gd name="T32" fmla="*/ 1770 w 1774"/>
                <a:gd name="T33" fmla="*/ 974 h 1770"/>
                <a:gd name="T34" fmla="*/ 1732 w 1774"/>
                <a:gd name="T35" fmla="*/ 1147 h 1770"/>
                <a:gd name="T36" fmla="*/ 1664 w 1774"/>
                <a:gd name="T37" fmla="*/ 1304 h 1770"/>
                <a:gd name="T38" fmla="*/ 1571 w 1774"/>
                <a:gd name="T39" fmla="*/ 1448 h 1770"/>
                <a:gd name="T40" fmla="*/ 1448 w 1774"/>
                <a:gd name="T41" fmla="*/ 1567 h 1770"/>
                <a:gd name="T42" fmla="*/ 1308 w 1774"/>
                <a:gd name="T43" fmla="*/ 1660 h 1770"/>
                <a:gd name="T44" fmla="*/ 1148 w 1774"/>
                <a:gd name="T45" fmla="*/ 1727 h 1770"/>
                <a:gd name="T46" fmla="*/ 978 w 1774"/>
                <a:gd name="T47" fmla="*/ 1766 h 1770"/>
                <a:gd name="T48" fmla="*/ 796 w 1774"/>
                <a:gd name="T49" fmla="*/ 1766 h 1770"/>
                <a:gd name="T50" fmla="*/ 623 w 1774"/>
                <a:gd name="T51" fmla="*/ 1727 h 1770"/>
                <a:gd name="T52" fmla="*/ 462 w 1774"/>
                <a:gd name="T53" fmla="*/ 1660 h 1770"/>
                <a:gd name="T54" fmla="*/ 322 w 1774"/>
                <a:gd name="T55" fmla="*/ 1567 h 1770"/>
                <a:gd name="T56" fmla="*/ 199 w 1774"/>
                <a:gd name="T57" fmla="*/ 1448 h 1770"/>
                <a:gd name="T58" fmla="*/ 106 w 1774"/>
                <a:gd name="T59" fmla="*/ 1304 h 1770"/>
                <a:gd name="T60" fmla="*/ 38 w 1774"/>
                <a:gd name="T61" fmla="*/ 1147 h 1770"/>
                <a:gd name="T62" fmla="*/ 5 w 1774"/>
                <a:gd name="T63" fmla="*/ 97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74" h="1770">
                  <a:moveTo>
                    <a:pt x="0" y="885"/>
                  </a:moveTo>
                  <a:lnTo>
                    <a:pt x="5" y="792"/>
                  </a:lnTo>
                  <a:lnTo>
                    <a:pt x="17" y="703"/>
                  </a:lnTo>
                  <a:lnTo>
                    <a:pt x="38" y="618"/>
                  </a:lnTo>
                  <a:lnTo>
                    <a:pt x="68" y="538"/>
                  </a:lnTo>
                  <a:lnTo>
                    <a:pt x="106" y="462"/>
                  </a:lnTo>
                  <a:lnTo>
                    <a:pt x="148" y="390"/>
                  </a:lnTo>
                  <a:lnTo>
                    <a:pt x="199" y="322"/>
                  </a:lnTo>
                  <a:lnTo>
                    <a:pt x="259" y="259"/>
                  </a:lnTo>
                  <a:lnTo>
                    <a:pt x="322" y="199"/>
                  </a:lnTo>
                  <a:lnTo>
                    <a:pt x="390" y="148"/>
                  </a:lnTo>
                  <a:lnTo>
                    <a:pt x="462" y="106"/>
                  </a:lnTo>
                  <a:lnTo>
                    <a:pt x="542" y="68"/>
                  </a:lnTo>
                  <a:lnTo>
                    <a:pt x="623" y="38"/>
                  </a:lnTo>
                  <a:lnTo>
                    <a:pt x="707" y="17"/>
                  </a:lnTo>
                  <a:lnTo>
                    <a:pt x="796" y="5"/>
                  </a:lnTo>
                  <a:lnTo>
                    <a:pt x="885" y="0"/>
                  </a:lnTo>
                  <a:lnTo>
                    <a:pt x="978" y="5"/>
                  </a:lnTo>
                  <a:lnTo>
                    <a:pt x="1063" y="17"/>
                  </a:lnTo>
                  <a:lnTo>
                    <a:pt x="1148" y="38"/>
                  </a:lnTo>
                  <a:lnTo>
                    <a:pt x="1232" y="68"/>
                  </a:lnTo>
                  <a:lnTo>
                    <a:pt x="1308" y="106"/>
                  </a:lnTo>
                  <a:lnTo>
                    <a:pt x="1380" y="148"/>
                  </a:lnTo>
                  <a:lnTo>
                    <a:pt x="1448" y="199"/>
                  </a:lnTo>
                  <a:lnTo>
                    <a:pt x="1512" y="259"/>
                  </a:lnTo>
                  <a:lnTo>
                    <a:pt x="1571" y="322"/>
                  </a:lnTo>
                  <a:lnTo>
                    <a:pt x="1622" y="390"/>
                  </a:lnTo>
                  <a:lnTo>
                    <a:pt x="1664" y="462"/>
                  </a:lnTo>
                  <a:lnTo>
                    <a:pt x="1702" y="538"/>
                  </a:lnTo>
                  <a:lnTo>
                    <a:pt x="1732" y="618"/>
                  </a:lnTo>
                  <a:lnTo>
                    <a:pt x="1753" y="703"/>
                  </a:lnTo>
                  <a:lnTo>
                    <a:pt x="1770" y="792"/>
                  </a:lnTo>
                  <a:lnTo>
                    <a:pt x="1774" y="885"/>
                  </a:lnTo>
                  <a:lnTo>
                    <a:pt x="1770" y="974"/>
                  </a:lnTo>
                  <a:lnTo>
                    <a:pt x="1753" y="1063"/>
                  </a:lnTo>
                  <a:lnTo>
                    <a:pt x="1732" y="1147"/>
                  </a:lnTo>
                  <a:lnTo>
                    <a:pt x="1702" y="1228"/>
                  </a:lnTo>
                  <a:lnTo>
                    <a:pt x="1664" y="1304"/>
                  </a:lnTo>
                  <a:lnTo>
                    <a:pt x="1622" y="1376"/>
                  </a:lnTo>
                  <a:lnTo>
                    <a:pt x="1571" y="1448"/>
                  </a:lnTo>
                  <a:lnTo>
                    <a:pt x="1512" y="1507"/>
                  </a:lnTo>
                  <a:lnTo>
                    <a:pt x="1448" y="1567"/>
                  </a:lnTo>
                  <a:lnTo>
                    <a:pt x="1380" y="1617"/>
                  </a:lnTo>
                  <a:lnTo>
                    <a:pt x="1308" y="1660"/>
                  </a:lnTo>
                  <a:lnTo>
                    <a:pt x="1232" y="1698"/>
                  </a:lnTo>
                  <a:lnTo>
                    <a:pt x="1148" y="1727"/>
                  </a:lnTo>
                  <a:lnTo>
                    <a:pt x="1063" y="1749"/>
                  </a:lnTo>
                  <a:lnTo>
                    <a:pt x="978" y="1766"/>
                  </a:lnTo>
                  <a:lnTo>
                    <a:pt x="885" y="1770"/>
                  </a:lnTo>
                  <a:lnTo>
                    <a:pt x="796" y="1766"/>
                  </a:lnTo>
                  <a:lnTo>
                    <a:pt x="707" y="1749"/>
                  </a:lnTo>
                  <a:lnTo>
                    <a:pt x="623" y="1727"/>
                  </a:lnTo>
                  <a:lnTo>
                    <a:pt x="542" y="1698"/>
                  </a:lnTo>
                  <a:lnTo>
                    <a:pt x="462" y="1660"/>
                  </a:lnTo>
                  <a:lnTo>
                    <a:pt x="390" y="1617"/>
                  </a:lnTo>
                  <a:lnTo>
                    <a:pt x="322" y="1567"/>
                  </a:lnTo>
                  <a:lnTo>
                    <a:pt x="259" y="1507"/>
                  </a:lnTo>
                  <a:lnTo>
                    <a:pt x="199" y="1448"/>
                  </a:lnTo>
                  <a:lnTo>
                    <a:pt x="148" y="1376"/>
                  </a:lnTo>
                  <a:lnTo>
                    <a:pt x="106" y="1304"/>
                  </a:lnTo>
                  <a:lnTo>
                    <a:pt x="68" y="1228"/>
                  </a:lnTo>
                  <a:lnTo>
                    <a:pt x="38" y="1147"/>
                  </a:lnTo>
                  <a:lnTo>
                    <a:pt x="17" y="1063"/>
                  </a:lnTo>
                  <a:lnTo>
                    <a:pt x="5" y="974"/>
                  </a:lnTo>
                  <a:lnTo>
                    <a:pt x="0" y="885"/>
                  </a:lnTo>
                  <a:close/>
                </a:path>
              </a:pathLst>
            </a:custGeom>
            <a:solidFill>
              <a:srgbClr val="7981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 sz="1350"/>
            </a:p>
          </p:txBody>
        </p:sp>
        <p:sp>
          <p:nvSpPr>
            <p:cNvPr id="169" name="Rectangle 139"/>
            <p:cNvSpPr>
              <a:spLocks noChangeArrowheads="1"/>
            </p:cNvSpPr>
            <p:nvPr/>
          </p:nvSpPr>
          <p:spPr bwMode="auto">
            <a:xfrm>
              <a:off x="1131478" y="4102839"/>
              <a:ext cx="266396" cy="307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500" dirty="0">
                  <a:solidFill>
                    <a:srgbClr val="000000"/>
                  </a:solidFill>
                </a:rPr>
                <a:t>W</a:t>
              </a:r>
              <a:endParaRPr lang="de-DE" altLang="de-DE" sz="1500" dirty="0"/>
            </a:p>
          </p:txBody>
        </p:sp>
        <p:sp>
          <p:nvSpPr>
            <p:cNvPr id="170" name="Rectangle 140"/>
            <p:cNvSpPr>
              <a:spLocks noChangeArrowheads="1"/>
            </p:cNvSpPr>
            <p:nvPr/>
          </p:nvSpPr>
          <p:spPr bwMode="auto">
            <a:xfrm>
              <a:off x="1378237" y="4056185"/>
              <a:ext cx="18428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dirty="0">
                  <a:solidFill>
                    <a:srgbClr val="000000"/>
                  </a:solidFill>
                </a:rPr>
                <a:t>*</a:t>
              </a:r>
              <a:endParaRPr lang="de-DE" altLang="de-DE" sz="1350" dirty="0"/>
            </a:p>
          </p:txBody>
        </p:sp>
        <p:sp>
          <p:nvSpPr>
            <p:cNvPr id="171" name="Freeform 141"/>
            <p:cNvSpPr>
              <a:spLocks noEditPoints="1"/>
            </p:cNvSpPr>
            <p:nvPr/>
          </p:nvSpPr>
          <p:spPr bwMode="auto">
            <a:xfrm>
              <a:off x="1574179" y="4405967"/>
              <a:ext cx="543672" cy="143293"/>
            </a:xfrm>
            <a:custGeom>
              <a:avLst/>
              <a:gdLst>
                <a:gd name="T0" fmla="*/ 97 w 2285"/>
                <a:gd name="T1" fmla="*/ 148 h 551"/>
                <a:gd name="T2" fmla="*/ 237 w 2285"/>
                <a:gd name="T3" fmla="*/ 250 h 551"/>
                <a:gd name="T4" fmla="*/ 385 w 2285"/>
                <a:gd name="T5" fmla="*/ 339 h 551"/>
                <a:gd name="T6" fmla="*/ 533 w 2285"/>
                <a:gd name="T7" fmla="*/ 411 h 551"/>
                <a:gd name="T8" fmla="*/ 685 w 2285"/>
                <a:gd name="T9" fmla="*/ 466 h 551"/>
                <a:gd name="T10" fmla="*/ 842 w 2285"/>
                <a:gd name="T11" fmla="*/ 508 h 551"/>
                <a:gd name="T12" fmla="*/ 999 w 2285"/>
                <a:gd name="T13" fmla="*/ 538 h 551"/>
                <a:gd name="T14" fmla="*/ 1159 w 2285"/>
                <a:gd name="T15" fmla="*/ 551 h 551"/>
                <a:gd name="T16" fmla="*/ 1316 w 2285"/>
                <a:gd name="T17" fmla="*/ 551 h 551"/>
                <a:gd name="T18" fmla="*/ 1468 w 2285"/>
                <a:gd name="T19" fmla="*/ 534 h 551"/>
                <a:gd name="T20" fmla="*/ 1621 w 2285"/>
                <a:gd name="T21" fmla="*/ 500 h 551"/>
                <a:gd name="T22" fmla="*/ 1765 w 2285"/>
                <a:gd name="T23" fmla="*/ 453 h 551"/>
                <a:gd name="T24" fmla="*/ 1909 w 2285"/>
                <a:gd name="T25" fmla="*/ 390 h 551"/>
                <a:gd name="T26" fmla="*/ 2044 w 2285"/>
                <a:gd name="T27" fmla="*/ 314 h 551"/>
                <a:gd name="T28" fmla="*/ 2167 w 2285"/>
                <a:gd name="T29" fmla="*/ 220 h 551"/>
                <a:gd name="T30" fmla="*/ 2285 w 2285"/>
                <a:gd name="T31" fmla="*/ 115 h 551"/>
                <a:gd name="T32" fmla="*/ 2171 w 2285"/>
                <a:gd name="T33" fmla="*/ 102 h 551"/>
                <a:gd name="T34" fmla="*/ 2057 w 2285"/>
                <a:gd name="T35" fmla="*/ 195 h 551"/>
                <a:gd name="T36" fmla="*/ 1934 w 2285"/>
                <a:gd name="T37" fmla="*/ 275 h 551"/>
                <a:gd name="T38" fmla="*/ 1803 w 2285"/>
                <a:gd name="T39" fmla="*/ 343 h 551"/>
                <a:gd name="T40" fmla="*/ 1667 w 2285"/>
                <a:gd name="T41" fmla="*/ 394 h 551"/>
                <a:gd name="T42" fmla="*/ 1528 w 2285"/>
                <a:gd name="T43" fmla="*/ 432 h 551"/>
                <a:gd name="T44" fmla="*/ 1384 w 2285"/>
                <a:gd name="T45" fmla="*/ 453 h 551"/>
                <a:gd name="T46" fmla="*/ 1236 w 2285"/>
                <a:gd name="T47" fmla="*/ 466 h 551"/>
                <a:gd name="T48" fmla="*/ 1087 w 2285"/>
                <a:gd name="T49" fmla="*/ 457 h 551"/>
                <a:gd name="T50" fmla="*/ 939 w 2285"/>
                <a:gd name="T51" fmla="*/ 441 h 551"/>
                <a:gd name="T52" fmla="*/ 791 w 2285"/>
                <a:gd name="T53" fmla="*/ 407 h 551"/>
                <a:gd name="T54" fmla="*/ 643 w 2285"/>
                <a:gd name="T55" fmla="*/ 360 h 551"/>
                <a:gd name="T56" fmla="*/ 499 w 2285"/>
                <a:gd name="T57" fmla="*/ 297 h 551"/>
                <a:gd name="T58" fmla="*/ 355 w 2285"/>
                <a:gd name="T59" fmla="*/ 220 h 551"/>
                <a:gd name="T60" fmla="*/ 220 w 2285"/>
                <a:gd name="T61" fmla="*/ 131 h 551"/>
                <a:gd name="T62" fmla="*/ 93 w 2285"/>
                <a:gd name="T63" fmla="*/ 26 h 551"/>
                <a:gd name="T64" fmla="*/ 372 w 2285"/>
                <a:gd name="T65" fmla="*/ 81 h 551"/>
                <a:gd name="T66" fmla="*/ 110 w 2285"/>
                <a:gd name="T67" fmla="*/ 364 h 551"/>
                <a:gd name="T68" fmla="*/ 131 w 2285"/>
                <a:gd name="T69" fmla="*/ 394 h 551"/>
                <a:gd name="T70" fmla="*/ 165 w 2285"/>
                <a:gd name="T71" fmla="*/ 394 h 551"/>
                <a:gd name="T72" fmla="*/ 190 w 2285"/>
                <a:gd name="T73" fmla="*/ 373 h 551"/>
                <a:gd name="T74" fmla="*/ 194 w 2285"/>
                <a:gd name="T75" fmla="*/ 339 h 551"/>
                <a:gd name="T76" fmla="*/ 55 w 2285"/>
                <a:gd name="T77" fmla="*/ 102 h 551"/>
                <a:gd name="T78" fmla="*/ 368 w 2285"/>
                <a:gd name="T79" fmla="*/ 170 h 551"/>
                <a:gd name="T80" fmla="*/ 397 w 2285"/>
                <a:gd name="T81" fmla="*/ 153 h 551"/>
                <a:gd name="T82" fmla="*/ 406 w 2285"/>
                <a:gd name="T83" fmla="*/ 119 h 551"/>
                <a:gd name="T84" fmla="*/ 389 w 2285"/>
                <a:gd name="T85" fmla="*/ 89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85" h="551">
                  <a:moveTo>
                    <a:pt x="33" y="93"/>
                  </a:moveTo>
                  <a:lnTo>
                    <a:pt x="97" y="148"/>
                  </a:lnTo>
                  <a:lnTo>
                    <a:pt x="169" y="199"/>
                  </a:lnTo>
                  <a:lnTo>
                    <a:pt x="237" y="250"/>
                  </a:lnTo>
                  <a:lnTo>
                    <a:pt x="309" y="297"/>
                  </a:lnTo>
                  <a:lnTo>
                    <a:pt x="385" y="339"/>
                  </a:lnTo>
                  <a:lnTo>
                    <a:pt x="457" y="377"/>
                  </a:lnTo>
                  <a:lnTo>
                    <a:pt x="533" y="411"/>
                  </a:lnTo>
                  <a:lnTo>
                    <a:pt x="609" y="441"/>
                  </a:lnTo>
                  <a:lnTo>
                    <a:pt x="685" y="466"/>
                  </a:lnTo>
                  <a:lnTo>
                    <a:pt x="766" y="491"/>
                  </a:lnTo>
                  <a:lnTo>
                    <a:pt x="842" y="508"/>
                  </a:lnTo>
                  <a:lnTo>
                    <a:pt x="922" y="525"/>
                  </a:lnTo>
                  <a:lnTo>
                    <a:pt x="999" y="538"/>
                  </a:lnTo>
                  <a:lnTo>
                    <a:pt x="1079" y="546"/>
                  </a:lnTo>
                  <a:lnTo>
                    <a:pt x="1159" y="551"/>
                  </a:lnTo>
                  <a:lnTo>
                    <a:pt x="1236" y="551"/>
                  </a:lnTo>
                  <a:lnTo>
                    <a:pt x="1316" y="551"/>
                  </a:lnTo>
                  <a:lnTo>
                    <a:pt x="1392" y="542"/>
                  </a:lnTo>
                  <a:lnTo>
                    <a:pt x="1468" y="534"/>
                  </a:lnTo>
                  <a:lnTo>
                    <a:pt x="1545" y="517"/>
                  </a:lnTo>
                  <a:lnTo>
                    <a:pt x="1621" y="500"/>
                  </a:lnTo>
                  <a:lnTo>
                    <a:pt x="1693" y="479"/>
                  </a:lnTo>
                  <a:lnTo>
                    <a:pt x="1765" y="453"/>
                  </a:lnTo>
                  <a:lnTo>
                    <a:pt x="1837" y="424"/>
                  </a:lnTo>
                  <a:lnTo>
                    <a:pt x="1909" y="390"/>
                  </a:lnTo>
                  <a:lnTo>
                    <a:pt x="1976" y="356"/>
                  </a:lnTo>
                  <a:lnTo>
                    <a:pt x="2044" y="314"/>
                  </a:lnTo>
                  <a:lnTo>
                    <a:pt x="2108" y="267"/>
                  </a:lnTo>
                  <a:lnTo>
                    <a:pt x="2167" y="220"/>
                  </a:lnTo>
                  <a:lnTo>
                    <a:pt x="2226" y="170"/>
                  </a:lnTo>
                  <a:lnTo>
                    <a:pt x="2285" y="115"/>
                  </a:lnTo>
                  <a:lnTo>
                    <a:pt x="2222" y="51"/>
                  </a:lnTo>
                  <a:lnTo>
                    <a:pt x="2171" y="102"/>
                  </a:lnTo>
                  <a:lnTo>
                    <a:pt x="2116" y="153"/>
                  </a:lnTo>
                  <a:lnTo>
                    <a:pt x="2057" y="195"/>
                  </a:lnTo>
                  <a:lnTo>
                    <a:pt x="1998" y="237"/>
                  </a:lnTo>
                  <a:lnTo>
                    <a:pt x="1934" y="275"/>
                  </a:lnTo>
                  <a:lnTo>
                    <a:pt x="1871" y="314"/>
                  </a:lnTo>
                  <a:lnTo>
                    <a:pt x="1803" y="343"/>
                  </a:lnTo>
                  <a:lnTo>
                    <a:pt x="1739" y="369"/>
                  </a:lnTo>
                  <a:lnTo>
                    <a:pt x="1667" y="394"/>
                  </a:lnTo>
                  <a:lnTo>
                    <a:pt x="1600" y="415"/>
                  </a:lnTo>
                  <a:lnTo>
                    <a:pt x="1528" y="432"/>
                  </a:lnTo>
                  <a:lnTo>
                    <a:pt x="1456" y="445"/>
                  </a:lnTo>
                  <a:lnTo>
                    <a:pt x="1384" y="453"/>
                  </a:lnTo>
                  <a:lnTo>
                    <a:pt x="1312" y="462"/>
                  </a:lnTo>
                  <a:lnTo>
                    <a:pt x="1236" y="466"/>
                  </a:lnTo>
                  <a:lnTo>
                    <a:pt x="1164" y="462"/>
                  </a:lnTo>
                  <a:lnTo>
                    <a:pt x="1087" y="457"/>
                  </a:lnTo>
                  <a:lnTo>
                    <a:pt x="1011" y="453"/>
                  </a:lnTo>
                  <a:lnTo>
                    <a:pt x="939" y="441"/>
                  </a:lnTo>
                  <a:lnTo>
                    <a:pt x="863" y="424"/>
                  </a:lnTo>
                  <a:lnTo>
                    <a:pt x="791" y="407"/>
                  </a:lnTo>
                  <a:lnTo>
                    <a:pt x="715" y="385"/>
                  </a:lnTo>
                  <a:lnTo>
                    <a:pt x="643" y="360"/>
                  </a:lnTo>
                  <a:lnTo>
                    <a:pt x="571" y="330"/>
                  </a:lnTo>
                  <a:lnTo>
                    <a:pt x="499" y="297"/>
                  </a:lnTo>
                  <a:lnTo>
                    <a:pt x="427" y="263"/>
                  </a:lnTo>
                  <a:lnTo>
                    <a:pt x="355" y="220"/>
                  </a:lnTo>
                  <a:lnTo>
                    <a:pt x="287" y="178"/>
                  </a:lnTo>
                  <a:lnTo>
                    <a:pt x="220" y="131"/>
                  </a:lnTo>
                  <a:lnTo>
                    <a:pt x="156" y="81"/>
                  </a:lnTo>
                  <a:lnTo>
                    <a:pt x="93" y="26"/>
                  </a:lnTo>
                  <a:lnTo>
                    <a:pt x="33" y="93"/>
                  </a:lnTo>
                  <a:close/>
                  <a:moveTo>
                    <a:pt x="372" y="81"/>
                  </a:moveTo>
                  <a:lnTo>
                    <a:pt x="0" y="0"/>
                  </a:lnTo>
                  <a:lnTo>
                    <a:pt x="110" y="364"/>
                  </a:lnTo>
                  <a:lnTo>
                    <a:pt x="118" y="381"/>
                  </a:lnTo>
                  <a:lnTo>
                    <a:pt x="131" y="394"/>
                  </a:lnTo>
                  <a:lnTo>
                    <a:pt x="148" y="398"/>
                  </a:lnTo>
                  <a:lnTo>
                    <a:pt x="165" y="394"/>
                  </a:lnTo>
                  <a:lnTo>
                    <a:pt x="182" y="385"/>
                  </a:lnTo>
                  <a:lnTo>
                    <a:pt x="190" y="373"/>
                  </a:lnTo>
                  <a:lnTo>
                    <a:pt x="199" y="356"/>
                  </a:lnTo>
                  <a:lnTo>
                    <a:pt x="194" y="339"/>
                  </a:lnTo>
                  <a:lnTo>
                    <a:pt x="105" y="47"/>
                  </a:lnTo>
                  <a:lnTo>
                    <a:pt x="55" y="102"/>
                  </a:lnTo>
                  <a:lnTo>
                    <a:pt x="351" y="170"/>
                  </a:lnTo>
                  <a:lnTo>
                    <a:pt x="368" y="170"/>
                  </a:lnTo>
                  <a:lnTo>
                    <a:pt x="385" y="161"/>
                  </a:lnTo>
                  <a:lnTo>
                    <a:pt x="397" y="153"/>
                  </a:lnTo>
                  <a:lnTo>
                    <a:pt x="406" y="136"/>
                  </a:lnTo>
                  <a:lnTo>
                    <a:pt x="406" y="119"/>
                  </a:lnTo>
                  <a:lnTo>
                    <a:pt x="397" y="102"/>
                  </a:lnTo>
                  <a:lnTo>
                    <a:pt x="389" y="89"/>
                  </a:lnTo>
                  <a:lnTo>
                    <a:pt x="372" y="81"/>
                  </a:lnTo>
                  <a:close/>
                </a:path>
              </a:pathLst>
            </a:custGeom>
            <a:solidFill>
              <a:srgbClr val="4066AA"/>
            </a:solidFill>
            <a:ln w="3175" cap="flat">
              <a:solidFill>
                <a:srgbClr val="4066A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 sz="1350"/>
            </a:p>
          </p:txBody>
        </p:sp>
        <p:sp>
          <p:nvSpPr>
            <p:cNvPr id="172" name="Freeform 142"/>
            <p:cNvSpPr>
              <a:spLocks noEditPoints="1"/>
            </p:cNvSpPr>
            <p:nvPr/>
          </p:nvSpPr>
          <p:spPr bwMode="auto">
            <a:xfrm>
              <a:off x="1572059" y="4012204"/>
              <a:ext cx="544731" cy="144457"/>
            </a:xfrm>
            <a:custGeom>
              <a:avLst/>
              <a:gdLst>
                <a:gd name="T0" fmla="*/ 2184 w 2286"/>
                <a:gd name="T1" fmla="*/ 407 h 555"/>
                <a:gd name="T2" fmla="*/ 2045 w 2286"/>
                <a:gd name="T3" fmla="*/ 305 h 555"/>
                <a:gd name="T4" fmla="*/ 1901 w 2286"/>
                <a:gd name="T5" fmla="*/ 216 h 555"/>
                <a:gd name="T6" fmla="*/ 1748 w 2286"/>
                <a:gd name="T7" fmla="*/ 144 h 555"/>
                <a:gd name="T8" fmla="*/ 1596 w 2286"/>
                <a:gd name="T9" fmla="*/ 85 h 555"/>
                <a:gd name="T10" fmla="*/ 1439 w 2286"/>
                <a:gd name="T11" fmla="*/ 43 h 555"/>
                <a:gd name="T12" fmla="*/ 1283 w 2286"/>
                <a:gd name="T13" fmla="*/ 17 h 555"/>
                <a:gd name="T14" fmla="*/ 1126 w 2286"/>
                <a:gd name="T15" fmla="*/ 4 h 555"/>
                <a:gd name="T16" fmla="*/ 969 w 2286"/>
                <a:gd name="T17" fmla="*/ 4 h 555"/>
                <a:gd name="T18" fmla="*/ 813 w 2286"/>
                <a:gd name="T19" fmla="*/ 21 h 555"/>
                <a:gd name="T20" fmla="*/ 665 w 2286"/>
                <a:gd name="T21" fmla="*/ 55 h 555"/>
                <a:gd name="T22" fmla="*/ 517 w 2286"/>
                <a:gd name="T23" fmla="*/ 102 h 555"/>
                <a:gd name="T24" fmla="*/ 377 w 2286"/>
                <a:gd name="T25" fmla="*/ 161 h 555"/>
                <a:gd name="T26" fmla="*/ 241 w 2286"/>
                <a:gd name="T27" fmla="*/ 242 h 555"/>
                <a:gd name="T28" fmla="*/ 114 w 2286"/>
                <a:gd name="T29" fmla="*/ 335 h 555"/>
                <a:gd name="T30" fmla="*/ 0 w 2286"/>
                <a:gd name="T31" fmla="*/ 440 h 555"/>
                <a:gd name="T32" fmla="*/ 114 w 2286"/>
                <a:gd name="T33" fmla="*/ 453 h 555"/>
                <a:gd name="T34" fmla="*/ 229 w 2286"/>
                <a:gd name="T35" fmla="*/ 356 h 555"/>
                <a:gd name="T36" fmla="*/ 351 w 2286"/>
                <a:gd name="T37" fmla="*/ 275 h 555"/>
                <a:gd name="T38" fmla="*/ 478 w 2286"/>
                <a:gd name="T39" fmla="*/ 212 h 555"/>
                <a:gd name="T40" fmla="*/ 614 w 2286"/>
                <a:gd name="T41" fmla="*/ 161 h 555"/>
                <a:gd name="T42" fmla="*/ 754 w 2286"/>
                <a:gd name="T43" fmla="*/ 123 h 555"/>
                <a:gd name="T44" fmla="*/ 898 w 2286"/>
                <a:gd name="T45" fmla="*/ 98 h 555"/>
                <a:gd name="T46" fmla="*/ 1046 w 2286"/>
                <a:gd name="T47" fmla="*/ 89 h 555"/>
                <a:gd name="T48" fmla="*/ 1194 w 2286"/>
                <a:gd name="T49" fmla="*/ 93 h 555"/>
                <a:gd name="T50" fmla="*/ 1346 w 2286"/>
                <a:gd name="T51" fmla="*/ 115 h 555"/>
                <a:gd name="T52" fmla="*/ 1494 w 2286"/>
                <a:gd name="T53" fmla="*/ 148 h 555"/>
                <a:gd name="T54" fmla="*/ 1643 w 2286"/>
                <a:gd name="T55" fmla="*/ 195 h 555"/>
                <a:gd name="T56" fmla="*/ 1786 w 2286"/>
                <a:gd name="T57" fmla="*/ 258 h 555"/>
                <a:gd name="T58" fmla="*/ 1926 w 2286"/>
                <a:gd name="T59" fmla="*/ 335 h 555"/>
                <a:gd name="T60" fmla="*/ 2062 w 2286"/>
                <a:gd name="T61" fmla="*/ 424 h 555"/>
                <a:gd name="T62" fmla="*/ 2193 w 2286"/>
                <a:gd name="T63" fmla="*/ 529 h 555"/>
                <a:gd name="T64" fmla="*/ 1913 w 2286"/>
                <a:gd name="T65" fmla="*/ 474 h 555"/>
                <a:gd name="T66" fmla="*/ 2172 w 2286"/>
                <a:gd name="T67" fmla="*/ 187 h 555"/>
                <a:gd name="T68" fmla="*/ 2151 w 2286"/>
                <a:gd name="T69" fmla="*/ 161 h 555"/>
                <a:gd name="T70" fmla="*/ 2117 w 2286"/>
                <a:gd name="T71" fmla="*/ 161 h 555"/>
                <a:gd name="T72" fmla="*/ 2091 w 2286"/>
                <a:gd name="T73" fmla="*/ 182 h 555"/>
                <a:gd name="T74" fmla="*/ 2087 w 2286"/>
                <a:gd name="T75" fmla="*/ 216 h 555"/>
                <a:gd name="T76" fmla="*/ 2231 w 2286"/>
                <a:gd name="T77" fmla="*/ 453 h 555"/>
                <a:gd name="T78" fmla="*/ 1913 w 2286"/>
                <a:gd name="T79" fmla="*/ 385 h 555"/>
                <a:gd name="T80" fmla="*/ 1884 w 2286"/>
                <a:gd name="T81" fmla="*/ 402 h 555"/>
                <a:gd name="T82" fmla="*/ 1880 w 2286"/>
                <a:gd name="T83" fmla="*/ 436 h 555"/>
                <a:gd name="T84" fmla="*/ 1897 w 2286"/>
                <a:gd name="T85" fmla="*/ 466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86" h="555">
                  <a:moveTo>
                    <a:pt x="2248" y="462"/>
                  </a:moveTo>
                  <a:lnTo>
                    <a:pt x="2184" y="407"/>
                  </a:lnTo>
                  <a:lnTo>
                    <a:pt x="2117" y="352"/>
                  </a:lnTo>
                  <a:lnTo>
                    <a:pt x="2045" y="305"/>
                  </a:lnTo>
                  <a:lnTo>
                    <a:pt x="1973" y="258"/>
                  </a:lnTo>
                  <a:lnTo>
                    <a:pt x="1901" y="216"/>
                  </a:lnTo>
                  <a:lnTo>
                    <a:pt x="1825" y="178"/>
                  </a:lnTo>
                  <a:lnTo>
                    <a:pt x="1748" y="144"/>
                  </a:lnTo>
                  <a:lnTo>
                    <a:pt x="1672" y="115"/>
                  </a:lnTo>
                  <a:lnTo>
                    <a:pt x="1596" y="85"/>
                  </a:lnTo>
                  <a:lnTo>
                    <a:pt x="1520" y="64"/>
                  </a:lnTo>
                  <a:lnTo>
                    <a:pt x="1439" y="43"/>
                  </a:lnTo>
                  <a:lnTo>
                    <a:pt x="1363" y="30"/>
                  </a:lnTo>
                  <a:lnTo>
                    <a:pt x="1283" y="17"/>
                  </a:lnTo>
                  <a:lnTo>
                    <a:pt x="1207" y="9"/>
                  </a:lnTo>
                  <a:lnTo>
                    <a:pt x="1126" y="4"/>
                  </a:lnTo>
                  <a:lnTo>
                    <a:pt x="1046" y="0"/>
                  </a:lnTo>
                  <a:lnTo>
                    <a:pt x="969" y="4"/>
                  </a:lnTo>
                  <a:lnTo>
                    <a:pt x="893" y="13"/>
                  </a:lnTo>
                  <a:lnTo>
                    <a:pt x="813" y="21"/>
                  </a:lnTo>
                  <a:lnTo>
                    <a:pt x="741" y="34"/>
                  </a:lnTo>
                  <a:lnTo>
                    <a:pt x="665" y="55"/>
                  </a:lnTo>
                  <a:lnTo>
                    <a:pt x="588" y="76"/>
                  </a:lnTo>
                  <a:lnTo>
                    <a:pt x="517" y="102"/>
                  </a:lnTo>
                  <a:lnTo>
                    <a:pt x="445" y="131"/>
                  </a:lnTo>
                  <a:lnTo>
                    <a:pt x="377" y="161"/>
                  </a:lnTo>
                  <a:lnTo>
                    <a:pt x="309" y="199"/>
                  </a:lnTo>
                  <a:lnTo>
                    <a:pt x="241" y="242"/>
                  </a:lnTo>
                  <a:lnTo>
                    <a:pt x="178" y="284"/>
                  </a:lnTo>
                  <a:lnTo>
                    <a:pt x="114" y="335"/>
                  </a:lnTo>
                  <a:lnTo>
                    <a:pt x="55" y="385"/>
                  </a:lnTo>
                  <a:lnTo>
                    <a:pt x="0" y="440"/>
                  </a:lnTo>
                  <a:lnTo>
                    <a:pt x="59" y="504"/>
                  </a:lnTo>
                  <a:lnTo>
                    <a:pt x="114" y="453"/>
                  </a:lnTo>
                  <a:lnTo>
                    <a:pt x="169" y="402"/>
                  </a:lnTo>
                  <a:lnTo>
                    <a:pt x="229" y="356"/>
                  </a:lnTo>
                  <a:lnTo>
                    <a:pt x="288" y="314"/>
                  </a:lnTo>
                  <a:lnTo>
                    <a:pt x="351" y="275"/>
                  </a:lnTo>
                  <a:lnTo>
                    <a:pt x="415" y="242"/>
                  </a:lnTo>
                  <a:lnTo>
                    <a:pt x="478" y="212"/>
                  </a:lnTo>
                  <a:lnTo>
                    <a:pt x="546" y="182"/>
                  </a:lnTo>
                  <a:lnTo>
                    <a:pt x="614" y="161"/>
                  </a:lnTo>
                  <a:lnTo>
                    <a:pt x="686" y="140"/>
                  </a:lnTo>
                  <a:lnTo>
                    <a:pt x="754" y="123"/>
                  </a:lnTo>
                  <a:lnTo>
                    <a:pt x="826" y="110"/>
                  </a:lnTo>
                  <a:lnTo>
                    <a:pt x="898" y="98"/>
                  </a:lnTo>
                  <a:lnTo>
                    <a:pt x="974" y="93"/>
                  </a:lnTo>
                  <a:lnTo>
                    <a:pt x="1046" y="89"/>
                  </a:lnTo>
                  <a:lnTo>
                    <a:pt x="1122" y="89"/>
                  </a:lnTo>
                  <a:lnTo>
                    <a:pt x="1194" y="93"/>
                  </a:lnTo>
                  <a:lnTo>
                    <a:pt x="1270" y="102"/>
                  </a:lnTo>
                  <a:lnTo>
                    <a:pt x="1346" y="115"/>
                  </a:lnTo>
                  <a:lnTo>
                    <a:pt x="1418" y="131"/>
                  </a:lnTo>
                  <a:lnTo>
                    <a:pt x="1494" y="148"/>
                  </a:lnTo>
                  <a:lnTo>
                    <a:pt x="1566" y="170"/>
                  </a:lnTo>
                  <a:lnTo>
                    <a:pt x="1643" y="195"/>
                  </a:lnTo>
                  <a:lnTo>
                    <a:pt x="1715" y="225"/>
                  </a:lnTo>
                  <a:lnTo>
                    <a:pt x="1786" y="258"/>
                  </a:lnTo>
                  <a:lnTo>
                    <a:pt x="1858" y="292"/>
                  </a:lnTo>
                  <a:lnTo>
                    <a:pt x="1926" y="335"/>
                  </a:lnTo>
                  <a:lnTo>
                    <a:pt x="1994" y="377"/>
                  </a:lnTo>
                  <a:lnTo>
                    <a:pt x="2062" y="424"/>
                  </a:lnTo>
                  <a:lnTo>
                    <a:pt x="2129" y="474"/>
                  </a:lnTo>
                  <a:lnTo>
                    <a:pt x="2193" y="529"/>
                  </a:lnTo>
                  <a:lnTo>
                    <a:pt x="2248" y="462"/>
                  </a:lnTo>
                  <a:close/>
                  <a:moveTo>
                    <a:pt x="1913" y="474"/>
                  </a:moveTo>
                  <a:lnTo>
                    <a:pt x="2286" y="555"/>
                  </a:lnTo>
                  <a:lnTo>
                    <a:pt x="2172" y="187"/>
                  </a:lnTo>
                  <a:lnTo>
                    <a:pt x="2163" y="174"/>
                  </a:lnTo>
                  <a:lnTo>
                    <a:pt x="2151" y="161"/>
                  </a:lnTo>
                  <a:lnTo>
                    <a:pt x="2134" y="157"/>
                  </a:lnTo>
                  <a:lnTo>
                    <a:pt x="2117" y="161"/>
                  </a:lnTo>
                  <a:lnTo>
                    <a:pt x="2104" y="170"/>
                  </a:lnTo>
                  <a:lnTo>
                    <a:pt x="2091" y="182"/>
                  </a:lnTo>
                  <a:lnTo>
                    <a:pt x="2087" y="199"/>
                  </a:lnTo>
                  <a:lnTo>
                    <a:pt x="2087" y="216"/>
                  </a:lnTo>
                  <a:lnTo>
                    <a:pt x="2180" y="508"/>
                  </a:lnTo>
                  <a:lnTo>
                    <a:pt x="2231" y="453"/>
                  </a:lnTo>
                  <a:lnTo>
                    <a:pt x="1930" y="385"/>
                  </a:lnTo>
                  <a:lnTo>
                    <a:pt x="1913" y="385"/>
                  </a:lnTo>
                  <a:lnTo>
                    <a:pt x="1897" y="394"/>
                  </a:lnTo>
                  <a:lnTo>
                    <a:pt x="1884" y="402"/>
                  </a:lnTo>
                  <a:lnTo>
                    <a:pt x="1880" y="419"/>
                  </a:lnTo>
                  <a:lnTo>
                    <a:pt x="1880" y="436"/>
                  </a:lnTo>
                  <a:lnTo>
                    <a:pt x="1884" y="453"/>
                  </a:lnTo>
                  <a:lnTo>
                    <a:pt x="1897" y="466"/>
                  </a:lnTo>
                  <a:lnTo>
                    <a:pt x="1913" y="474"/>
                  </a:lnTo>
                  <a:close/>
                </a:path>
              </a:pathLst>
            </a:custGeom>
            <a:solidFill>
              <a:srgbClr val="4066AA"/>
            </a:solidFill>
            <a:ln w="3175" cap="flat">
              <a:solidFill>
                <a:srgbClr val="4066A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 sz="1350"/>
            </a:p>
          </p:txBody>
        </p:sp>
        <p:sp>
          <p:nvSpPr>
            <p:cNvPr id="173" name="Rectangle 143"/>
            <p:cNvSpPr>
              <a:spLocks noChangeArrowheads="1"/>
            </p:cNvSpPr>
            <p:nvPr/>
          </p:nvSpPr>
          <p:spPr bwMode="auto">
            <a:xfrm>
              <a:off x="1780836" y="4565569"/>
              <a:ext cx="15388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350" dirty="0">
                  <a:solidFill>
                    <a:srgbClr val="000000"/>
                  </a:solidFill>
                </a:rPr>
                <a:t>X</a:t>
              </a:r>
              <a:endParaRPr lang="de-DE" altLang="de-DE" sz="1350" dirty="0"/>
            </a:p>
          </p:txBody>
        </p:sp>
        <p:sp>
          <p:nvSpPr>
            <p:cNvPr id="174" name="Rectangle 144"/>
            <p:cNvSpPr>
              <a:spLocks noChangeArrowheads="1"/>
            </p:cNvSpPr>
            <p:nvPr/>
          </p:nvSpPr>
          <p:spPr bwMode="auto">
            <a:xfrm>
              <a:off x="1780836" y="3689506"/>
              <a:ext cx="153888" cy="276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350">
                  <a:solidFill>
                    <a:srgbClr val="000000"/>
                  </a:solidFill>
                </a:rPr>
                <a:t>B</a:t>
              </a:r>
              <a:endParaRPr lang="de-DE" altLang="de-DE" sz="1350"/>
            </a:p>
          </p:txBody>
        </p:sp>
        <p:sp>
          <p:nvSpPr>
            <p:cNvPr id="175" name="Rectangle 162"/>
            <p:cNvSpPr>
              <a:spLocks noChangeArrowheads="1"/>
            </p:cNvSpPr>
            <p:nvPr/>
          </p:nvSpPr>
          <p:spPr bwMode="auto">
            <a:xfrm>
              <a:off x="883197" y="3486800"/>
              <a:ext cx="87" cy="276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altLang="de-DE" sz="1350" dirty="0"/>
            </a:p>
          </p:txBody>
        </p:sp>
        <p:sp>
          <p:nvSpPr>
            <p:cNvPr id="176" name="Freeform 163"/>
            <p:cNvSpPr>
              <a:spLocks noEditPoints="1"/>
            </p:cNvSpPr>
            <p:nvPr/>
          </p:nvSpPr>
          <p:spPr bwMode="auto">
            <a:xfrm>
              <a:off x="982816" y="3693000"/>
              <a:ext cx="207718" cy="295904"/>
            </a:xfrm>
            <a:custGeom>
              <a:avLst/>
              <a:gdLst>
                <a:gd name="T0" fmla="*/ 871 w 871"/>
                <a:gd name="T1" fmla="*/ 1097 h 1133"/>
                <a:gd name="T2" fmla="*/ 60 w 871"/>
                <a:gd name="T3" fmla="*/ 28 h 1133"/>
                <a:gd name="T4" fmla="*/ 13 w 871"/>
                <a:gd name="T5" fmla="*/ 64 h 1133"/>
                <a:gd name="T6" fmla="*/ 824 w 871"/>
                <a:gd name="T7" fmla="*/ 1133 h 1133"/>
                <a:gd name="T8" fmla="*/ 871 w 871"/>
                <a:gd name="T9" fmla="*/ 1097 h 1133"/>
                <a:gd name="T10" fmla="*/ 237 w 871"/>
                <a:gd name="T11" fmla="*/ 98 h 1133"/>
                <a:gd name="T12" fmla="*/ 0 w 871"/>
                <a:gd name="T13" fmla="*/ 0 h 1133"/>
                <a:gd name="T14" fmla="*/ 31 w 871"/>
                <a:gd name="T15" fmla="*/ 254 h 1133"/>
                <a:gd name="T16" fmla="*/ 36 w 871"/>
                <a:gd name="T17" fmla="*/ 265 h 1133"/>
                <a:gd name="T18" fmla="*/ 42 w 871"/>
                <a:gd name="T19" fmla="*/ 274 h 1133"/>
                <a:gd name="T20" fmla="*/ 52 w 871"/>
                <a:gd name="T21" fmla="*/ 277 h 1133"/>
                <a:gd name="T22" fmla="*/ 64 w 871"/>
                <a:gd name="T23" fmla="*/ 279 h 1133"/>
                <a:gd name="T24" fmla="*/ 74 w 871"/>
                <a:gd name="T25" fmla="*/ 274 h 1133"/>
                <a:gd name="T26" fmla="*/ 83 w 871"/>
                <a:gd name="T27" fmla="*/ 267 h 1133"/>
                <a:gd name="T28" fmla="*/ 89 w 871"/>
                <a:gd name="T29" fmla="*/ 256 h 1133"/>
                <a:gd name="T30" fmla="*/ 88 w 871"/>
                <a:gd name="T31" fmla="*/ 246 h 1133"/>
                <a:gd name="T32" fmla="*/ 64 w 871"/>
                <a:gd name="T33" fmla="*/ 43 h 1133"/>
                <a:gd name="T34" fmla="*/ 24 w 871"/>
                <a:gd name="T35" fmla="*/ 73 h 1133"/>
                <a:gd name="T36" fmla="*/ 213 w 871"/>
                <a:gd name="T37" fmla="*/ 151 h 1133"/>
                <a:gd name="T38" fmla="*/ 225 w 871"/>
                <a:gd name="T39" fmla="*/ 153 h 1133"/>
                <a:gd name="T40" fmla="*/ 235 w 871"/>
                <a:gd name="T41" fmla="*/ 152 h 1133"/>
                <a:gd name="T42" fmla="*/ 244 w 871"/>
                <a:gd name="T43" fmla="*/ 145 h 1133"/>
                <a:gd name="T44" fmla="*/ 251 w 871"/>
                <a:gd name="T45" fmla="*/ 136 h 1133"/>
                <a:gd name="T46" fmla="*/ 253 w 871"/>
                <a:gd name="T47" fmla="*/ 125 h 1133"/>
                <a:gd name="T48" fmla="*/ 252 w 871"/>
                <a:gd name="T49" fmla="*/ 114 h 1133"/>
                <a:gd name="T50" fmla="*/ 246 w 871"/>
                <a:gd name="T51" fmla="*/ 106 h 1133"/>
                <a:gd name="T52" fmla="*/ 237 w 871"/>
                <a:gd name="T53" fmla="*/ 98 h 1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1" h="1133">
                  <a:moveTo>
                    <a:pt x="871" y="1097"/>
                  </a:moveTo>
                  <a:lnTo>
                    <a:pt x="60" y="28"/>
                  </a:lnTo>
                  <a:lnTo>
                    <a:pt x="13" y="64"/>
                  </a:lnTo>
                  <a:lnTo>
                    <a:pt x="824" y="1133"/>
                  </a:lnTo>
                  <a:lnTo>
                    <a:pt x="871" y="1097"/>
                  </a:lnTo>
                  <a:close/>
                  <a:moveTo>
                    <a:pt x="237" y="98"/>
                  </a:moveTo>
                  <a:lnTo>
                    <a:pt x="0" y="0"/>
                  </a:lnTo>
                  <a:lnTo>
                    <a:pt x="31" y="254"/>
                  </a:lnTo>
                  <a:lnTo>
                    <a:pt x="36" y="265"/>
                  </a:lnTo>
                  <a:lnTo>
                    <a:pt x="42" y="274"/>
                  </a:lnTo>
                  <a:lnTo>
                    <a:pt x="52" y="277"/>
                  </a:lnTo>
                  <a:lnTo>
                    <a:pt x="64" y="279"/>
                  </a:lnTo>
                  <a:lnTo>
                    <a:pt x="74" y="274"/>
                  </a:lnTo>
                  <a:lnTo>
                    <a:pt x="83" y="267"/>
                  </a:lnTo>
                  <a:lnTo>
                    <a:pt x="89" y="256"/>
                  </a:lnTo>
                  <a:lnTo>
                    <a:pt x="88" y="246"/>
                  </a:lnTo>
                  <a:lnTo>
                    <a:pt x="64" y="43"/>
                  </a:lnTo>
                  <a:lnTo>
                    <a:pt x="24" y="73"/>
                  </a:lnTo>
                  <a:lnTo>
                    <a:pt x="213" y="151"/>
                  </a:lnTo>
                  <a:lnTo>
                    <a:pt x="225" y="153"/>
                  </a:lnTo>
                  <a:lnTo>
                    <a:pt x="235" y="152"/>
                  </a:lnTo>
                  <a:lnTo>
                    <a:pt x="244" y="145"/>
                  </a:lnTo>
                  <a:lnTo>
                    <a:pt x="251" y="136"/>
                  </a:lnTo>
                  <a:lnTo>
                    <a:pt x="253" y="125"/>
                  </a:lnTo>
                  <a:lnTo>
                    <a:pt x="252" y="114"/>
                  </a:lnTo>
                  <a:lnTo>
                    <a:pt x="246" y="106"/>
                  </a:lnTo>
                  <a:lnTo>
                    <a:pt x="237" y="98"/>
                  </a:lnTo>
                  <a:close/>
                </a:path>
              </a:pathLst>
            </a:custGeom>
            <a:solidFill>
              <a:srgbClr val="3B2A98"/>
            </a:solidFill>
            <a:ln w="3175" cap="flat">
              <a:solidFill>
                <a:srgbClr val="7981F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 sz="1350"/>
            </a:p>
          </p:txBody>
        </p:sp>
        <p:sp>
          <p:nvSpPr>
            <p:cNvPr id="177" name="Rectangle 164"/>
            <p:cNvSpPr>
              <a:spLocks noChangeArrowheads="1"/>
            </p:cNvSpPr>
            <p:nvPr/>
          </p:nvSpPr>
          <p:spPr bwMode="auto">
            <a:xfrm>
              <a:off x="1116733" y="3670314"/>
              <a:ext cx="128240" cy="276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350" i="1" dirty="0">
                  <a:solidFill>
                    <a:srgbClr val="141515"/>
                  </a:solidFill>
                </a:rPr>
                <a:t>h</a:t>
              </a:r>
              <a:endParaRPr lang="de-DE" altLang="de-DE" sz="1350" dirty="0"/>
            </a:p>
          </p:txBody>
        </p:sp>
        <p:sp>
          <p:nvSpPr>
            <p:cNvPr id="178" name="Rectangle 165"/>
            <p:cNvSpPr>
              <a:spLocks noChangeArrowheads="1"/>
            </p:cNvSpPr>
            <p:nvPr/>
          </p:nvSpPr>
          <p:spPr bwMode="auto">
            <a:xfrm>
              <a:off x="1257897" y="3671686"/>
              <a:ext cx="119691" cy="276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350" dirty="0">
                  <a:solidFill>
                    <a:srgbClr val="141515"/>
                  </a:solidFill>
                  <a:latin typeface="Symbol" pitchFamily="18" charset="2"/>
                </a:rPr>
                <a:t>n</a:t>
              </a:r>
              <a:endParaRPr lang="de-DE" altLang="de-DE" sz="1350" dirty="0"/>
            </a:p>
          </p:txBody>
        </p:sp>
        <p:sp>
          <p:nvSpPr>
            <p:cNvPr id="179" name="Rectangle 145"/>
            <p:cNvSpPr>
              <a:spLocks noChangeArrowheads="1"/>
            </p:cNvSpPr>
            <p:nvPr/>
          </p:nvSpPr>
          <p:spPr bwMode="auto">
            <a:xfrm>
              <a:off x="870122" y="3409745"/>
              <a:ext cx="346248" cy="276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350" i="1" dirty="0">
                  <a:solidFill>
                    <a:srgbClr val="141515"/>
                  </a:solidFill>
                </a:rPr>
                <a:t>W I</a:t>
              </a:r>
              <a:endParaRPr lang="de-DE" altLang="de-DE" sz="1350" dirty="0"/>
            </a:p>
          </p:txBody>
        </p:sp>
      </p:grpSp>
      <p:sp>
        <p:nvSpPr>
          <p:cNvPr id="180" name="Text Box 6"/>
          <p:cNvSpPr txBox="1">
            <a:spLocks noChangeArrowheads="1"/>
          </p:cNvSpPr>
          <p:nvPr/>
        </p:nvSpPr>
        <p:spPr bwMode="auto">
          <a:xfrm>
            <a:off x="4734018" y="623719"/>
            <a:ext cx="3186354" cy="5078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indent="0" algn="ctr" eaLnBrk="1" hangingPunct="1"/>
            <a:r>
              <a:rPr lang="en-US" sz="1350" dirty="0"/>
              <a:t>Post-Mortem Analysis Techniques:</a:t>
            </a:r>
          </a:p>
          <a:p>
            <a:pPr marL="0" indent="0" algn="ctr" eaLnBrk="1" hangingPunct="1"/>
            <a:r>
              <a:rPr lang="en-US" sz="1350" dirty="0"/>
              <a:t>net erosion of W [ex situ] </a:t>
            </a:r>
          </a:p>
        </p:txBody>
      </p:sp>
    </p:spTree>
    <p:extLst>
      <p:ext uri="{BB962C8B-B14F-4D97-AF65-F5344CB8AC3E}">
        <p14:creationId xmlns:p14="http://schemas.microsoft.com/office/powerpoint/2010/main" val="183296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  <p:bldP spid="13" grpId="0"/>
      <p:bldP spid="14" grpId="0"/>
      <p:bldP spid="15" grpId="0"/>
      <p:bldP spid="16" grpId="0"/>
      <p:bldP spid="132" grpId="0"/>
      <p:bldP spid="133" grpId="0" animBg="1"/>
      <p:bldP spid="134" grpId="0"/>
      <p:bldP spid="135" grpId="0" animBg="1"/>
      <p:bldP spid="136" grpId="0"/>
      <p:bldP spid="137" grpId="0"/>
      <p:bldP spid="138" grpId="0"/>
      <p:bldP spid="139" grpId="0" animBg="1"/>
      <p:bldP spid="140" grpId="0" animBg="1"/>
      <p:bldP spid="141" grpId="0"/>
      <p:bldP spid="142" grpId="0"/>
      <p:bldP spid="143" grpId="0"/>
      <p:bldP spid="144" grpId="0" animBg="1"/>
      <p:bldP spid="145" grpId="0"/>
      <p:bldP spid="146" grpId="0"/>
      <p:bldP spid="147" grpId="0" animBg="1"/>
      <p:bldP spid="148" grpId="0"/>
      <p:bldP spid="151" grpId="0" animBg="1"/>
      <p:bldP spid="152" grpId="0"/>
      <p:bldP spid="155" grpId="0" animBg="1"/>
      <p:bldP spid="165" grpId="0"/>
      <p:bldP spid="18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107380" y="219601"/>
            <a:ext cx="7669289" cy="407879"/>
          </a:xfrm>
        </p:spPr>
        <p:txBody>
          <a:bodyPr/>
          <a:lstStyle/>
          <a:p>
            <a:r>
              <a:rPr lang="en-US" dirty="0"/>
              <a:t>Gross and Net Erosion of Tungsten in JET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66C6BA9-C9D7-4DF9-B68B-974975205CA0}" type="datetime1">
              <a:rPr lang="de-DE" smtClean="0"/>
              <a:t>16.07.2024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EA19BA-913F-4CC4-9676-ECC1885047A5}" type="slidenum">
              <a:rPr lang="de-DE" smtClean="0"/>
              <a:pPr/>
              <a:t>8</a:t>
            </a:fld>
            <a:endParaRPr lang="de-DE" dirty="0"/>
          </a:p>
        </p:txBody>
      </p:sp>
      <p:pic>
        <p:nvPicPr>
          <p:cNvPr id="194" name="Grafik 193" descr="Bildschirmausschnitt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1" t="44750" r="6143"/>
          <a:stretch/>
        </p:blipFill>
        <p:spPr>
          <a:xfrm>
            <a:off x="6745350" y="2389958"/>
            <a:ext cx="2291270" cy="2209417"/>
          </a:xfrm>
          <a:prstGeom prst="rect">
            <a:avLst/>
          </a:prstGeom>
        </p:spPr>
      </p:pic>
      <p:pic>
        <p:nvPicPr>
          <p:cNvPr id="195" name="Grafik 194" descr="Bildschirmausschnit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168" y="1088919"/>
            <a:ext cx="1836132" cy="1716621"/>
          </a:xfrm>
          <a:prstGeom prst="rect">
            <a:avLst/>
          </a:prstGeom>
        </p:spPr>
      </p:pic>
      <p:pic>
        <p:nvPicPr>
          <p:cNvPr id="200" name="Grafik 199" descr="Bildschirmausschnitt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" t="44750" r="50517"/>
          <a:stretch/>
        </p:blipFill>
        <p:spPr>
          <a:xfrm>
            <a:off x="6699443" y="267430"/>
            <a:ext cx="2162124" cy="2053789"/>
          </a:xfrm>
          <a:prstGeom prst="rect">
            <a:avLst/>
          </a:prstGeom>
        </p:spPr>
      </p:pic>
      <p:sp>
        <p:nvSpPr>
          <p:cNvPr id="201" name="Содержимое 2"/>
          <p:cNvSpPr txBox="1">
            <a:spLocks/>
          </p:cNvSpPr>
          <p:nvPr/>
        </p:nvSpPr>
        <p:spPr>
          <a:xfrm>
            <a:off x="205170" y="726504"/>
            <a:ext cx="4158462" cy="46743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51435" tIns="25718" rIns="51435" bIns="25718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§"/>
              <a:defRPr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Net W erosion at OSP measured </a:t>
            </a:r>
            <a:r>
              <a:rPr lang="en-US" sz="750" dirty="0">
                <a:latin typeface="Arial" panose="020B0604020202020204" pitchFamily="34" charset="0"/>
                <a:cs typeface="Arial" panose="020B0604020202020204" pitchFamily="34" charset="0"/>
              </a:rPr>
              <a:t>[M. Mayer JNM 2017]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Wingdings" panose="05000000000000000000" pitchFamily="2" charset="2"/>
              <a:buChar char="§"/>
              <a:defRPr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~1.5µm at OSP in 900s H-mode phase (C30C)</a:t>
            </a:r>
          </a:p>
        </p:txBody>
      </p:sp>
      <p:sp>
        <p:nvSpPr>
          <p:cNvPr id="202" name="Содержимое 2"/>
          <p:cNvSpPr txBox="1">
            <a:spLocks/>
          </p:cNvSpPr>
          <p:nvPr/>
        </p:nvSpPr>
        <p:spPr>
          <a:xfrm>
            <a:off x="205170" y="3723728"/>
            <a:ext cx="4158462" cy="88293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51435" tIns="25718" rIns="51435" bIns="25718" rtlCol="0">
            <a:spAutoFit/>
          </a:bodyPr>
          <a:lstStyle/>
          <a:p>
            <a:pPr marL="160735" indent="-160735"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Net W erosion: 2.4-4.8 g (RBS and marker tiles)</a:t>
            </a:r>
          </a:p>
          <a:p>
            <a:pPr marL="160735" indent="-160735"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Gross W erosion: 40-60 g (WI spectroscopy)</a:t>
            </a:r>
          </a:p>
          <a:p>
            <a:pPr marL="160735" indent="-160735"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W prompt re-deposition fraction: &gt;95% </a:t>
            </a:r>
          </a:p>
          <a:p>
            <a:pPr marL="160735" indent="-160735"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ERO confirms very high W re-deposition: &gt; 98% </a:t>
            </a:r>
          </a:p>
        </p:txBody>
      </p:sp>
      <p:pic>
        <p:nvPicPr>
          <p:cNvPr id="203" name="Grafik 2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490" y="1216358"/>
            <a:ext cx="3314676" cy="2499315"/>
          </a:xfrm>
          <a:prstGeom prst="rect">
            <a:avLst/>
          </a:prstGeom>
        </p:spPr>
      </p:pic>
      <p:sp>
        <p:nvSpPr>
          <p:cNvPr id="204" name="Rechteck 203"/>
          <p:cNvSpPr/>
          <p:nvPr/>
        </p:nvSpPr>
        <p:spPr>
          <a:xfrm>
            <a:off x="205171" y="4720008"/>
            <a:ext cx="4163897" cy="30008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60735" indent="-160735"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Very effective “screening” of gross eroded W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039850" y="4192739"/>
            <a:ext cx="1029449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50" b="1" dirty="0">
                <a:latin typeface="Arial" panose="020B0604020202020204" pitchFamily="34" charset="0"/>
                <a:cs typeface="Arial" panose="020B0604020202020204" pitchFamily="34" charset="0"/>
              </a:rPr>
              <a:t>S. Brezinsek  et al.</a:t>
            </a:r>
          </a:p>
          <a:p>
            <a:r>
              <a:rPr lang="de-DE" sz="750" b="1" dirty="0" err="1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de-DE" sz="750" b="1" dirty="0">
                <a:latin typeface="Arial" panose="020B0604020202020204" pitchFamily="34" charset="0"/>
                <a:cs typeface="Arial" panose="020B0604020202020204" pitchFamily="34" charset="0"/>
              </a:rPr>
              <a:t>. Fus. 2019</a:t>
            </a:r>
          </a:p>
          <a:p>
            <a:r>
              <a:rPr lang="de-DE" sz="750" b="1" dirty="0">
                <a:latin typeface="Arial" panose="020B0604020202020204" pitchFamily="34" charset="0"/>
                <a:cs typeface="Arial" panose="020B0604020202020204" pitchFamily="34" charset="0"/>
              </a:rPr>
              <a:t>M. Mayer et al.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6"/>
          <a:srcRect t="53332"/>
          <a:stretch/>
        </p:blipFill>
        <p:spPr>
          <a:xfrm>
            <a:off x="4539668" y="1216358"/>
            <a:ext cx="4305058" cy="257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20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360363" y="219601"/>
            <a:ext cx="7092037" cy="407879"/>
          </a:xfrm>
        </p:spPr>
        <p:txBody>
          <a:bodyPr/>
          <a:lstStyle/>
          <a:p>
            <a:r>
              <a:rPr lang="en-US" dirty="0"/>
              <a:t>ELM-induced W Sputtering in Detached Conditions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D1D9C76-8BD9-47EF-A0AC-5374CAE75B6F}" type="datetime1">
              <a:rPr lang="de-DE" smtClean="0"/>
              <a:t>16.07.2024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EA19BA-913F-4CC4-9676-ECC1885047A5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4" name="Grafik 3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20" y="771500"/>
            <a:ext cx="3602116" cy="4017346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73902" y="915520"/>
            <a:ext cx="3954079" cy="738664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Inter-ELM W source can be eliminated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when divertor is semi-detached and impact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energies below the threshold for impurities</a:t>
            </a:r>
          </a:p>
        </p:txBody>
      </p:sp>
      <p:sp>
        <p:nvSpPr>
          <p:cNvPr id="48" name="Textfeld 47"/>
          <p:cNvSpPr txBox="1"/>
          <p:nvPr/>
        </p:nvSpPr>
        <p:spPr>
          <a:xfrm>
            <a:off x="467429" y="1779640"/>
            <a:ext cx="3960552" cy="523220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Intra-ELM W source can burn through the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cushion of hydrogen and seeding neutrals</a:t>
            </a:r>
          </a:p>
        </p:txBody>
      </p:sp>
      <p:pic>
        <p:nvPicPr>
          <p:cNvPr id="11" name="Grafik 10" descr="Bildschirmausschnit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30" y="2499740"/>
            <a:ext cx="2304320" cy="2351692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1763610" y="2499740"/>
            <a:ext cx="2670924" cy="523220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Partial detachment required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ELM suppression required </a:t>
            </a:r>
          </a:p>
        </p:txBody>
      </p:sp>
      <p:sp>
        <p:nvSpPr>
          <p:cNvPr id="12" name="Rechteck 11"/>
          <p:cNvSpPr/>
          <p:nvPr/>
        </p:nvSpPr>
        <p:spPr>
          <a:xfrm>
            <a:off x="6643198" y="915520"/>
            <a:ext cx="128271" cy="3672510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2695095" y="3777768"/>
            <a:ext cx="2401436" cy="784830"/>
          </a:xfrm>
          <a:prstGeom prst="rect">
            <a:avLst/>
          </a:prstGeom>
          <a:solidFill>
            <a:srgbClr val="005AA0"/>
          </a:solidFill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Spectroscopy often used</a:t>
            </a:r>
          </a:p>
          <a:p>
            <a:r>
              <a:rPr lang="en-US" sz="1500" dirty="0">
                <a:solidFill>
                  <a:schemeClr val="bg1"/>
                </a:solidFill>
              </a:rPr>
              <a:t>for W and “power” </a:t>
            </a:r>
          </a:p>
          <a:p>
            <a:r>
              <a:rPr lang="en-US" sz="1500" dirty="0">
                <a:solidFill>
                  <a:schemeClr val="bg1"/>
                </a:solidFill>
              </a:rPr>
              <a:t>control =&gt; T</a:t>
            </a:r>
            <a:r>
              <a:rPr lang="en-US" sz="1500" baseline="-25000" dirty="0">
                <a:solidFill>
                  <a:schemeClr val="bg1"/>
                </a:solidFill>
              </a:rPr>
              <a:t>e</a:t>
            </a:r>
            <a:r>
              <a:rPr lang="en-US" sz="1500" dirty="0">
                <a:solidFill>
                  <a:schemeClr val="bg1"/>
                </a:solidFill>
              </a:rPr>
              <a:t> sensitivity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6453014" y="556511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ELM</a:t>
            </a:r>
          </a:p>
        </p:txBody>
      </p:sp>
    </p:spTree>
    <p:extLst>
      <p:ext uri="{BB962C8B-B14F-4D97-AF65-F5344CB8AC3E}">
        <p14:creationId xmlns:p14="http://schemas.microsoft.com/office/powerpoint/2010/main" val="371425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12" grpId="0" animBg="1"/>
      <p:bldP spid="9" grpId="0" animBg="1"/>
      <p:bldP spid="14" grpId="0"/>
    </p:bld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3120</Words>
  <Application>Microsoft Office PowerPoint</Application>
  <PresentationFormat>Bildschirmpräsentation (16:9)</PresentationFormat>
  <Paragraphs>600</Paragraphs>
  <Slides>35</Slides>
  <Notes>8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35</vt:i4>
      </vt:variant>
    </vt:vector>
  </HeadingPairs>
  <TitlesOfParts>
    <vt:vector size="43" baseType="lpstr">
      <vt:lpstr>Arial</vt:lpstr>
      <vt:lpstr>Calibri</vt:lpstr>
      <vt:lpstr>Comic Sans MS</vt:lpstr>
      <vt:lpstr>Symbol</vt:lpstr>
      <vt:lpstr>Tahoma</vt:lpstr>
      <vt:lpstr>Wingdings</vt:lpstr>
      <vt:lpstr>Larissa</vt:lpstr>
      <vt:lpstr>CorelDRAW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Gross erosion rate …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S. Brezinsek</dc:creator>
  <cp:lastModifiedBy>Sebastijan Brezinsek</cp:lastModifiedBy>
  <cp:revision>984</cp:revision>
  <cp:lastPrinted>2021-10-11T12:29:33Z</cp:lastPrinted>
  <dcterms:created xsi:type="dcterms:W3CDTF">2017-10-10T09:28:51Z</dcterms:created>
  <dcterms:modified xsi:type="dcterms:W3CDTF">2024-07-16T05:21:50Z</dcterms:modified>
</cp:coreProperties>
</file>