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44" r:id="rId2"/>
  </p:sldMasterIdLst>
  <p:notesMasterIdLst>
    <p:notesMasterId r:id="rId15"/>
  </p:notesMasterIdLst>
  <p:sldIdLst>
    <p:sldId id="296" r:id="rId3"/>
    <p:sldId id="297" r:id="rId4"/>
    <p:sldId id="326" r:id="rId5"/>
    <p:sldId id="327" r:id="rId6"/>
    <p:sldId id="328" r:id="rId7"/>
    <p:sldId id="329" r:id="rId8"/>
    <p:sldId id="330" r:id="rId9"/>
    <p:sldId id="335" r:id="rId10"/>
    <p:sldId id="331" r:id="rId11"/>
    <p:sldId id="334" r:id="rId12"/>
    <p:sldId id="332" r:id="rId13"/>
    <p:sldId id="32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5" d="100"/>
          <a:sy n="165" d="100"/>
        </p:scale>
        <p:origin x="144" y="222"/>
      </p:cViewPr>
      <p:guideLst>
        <p:guide orient="horz" pos="2160"/>
        <p:guide pos="3840"/>
      </p:guideLst>
    </p:cSldViewPr>
  </p:slideViewPr>
  <p:notesTextViewPr>
    <p:cViewPr>
      <p:scale>
        <a:sx n="1" d="1"/>
        <a:sy n="1" d="1"/>
      </p:scale>
      <p:origin x="0" y="0"/>
    </p:cViewPr>
  </p:notesTextViewPr>
  <p:notesViewPr>
    <p:cSldViewPr snapToGrid="0">
      <p:cViewPr varScale="1">
        <p:scale>
          <a:sx n="95" d="100"/>
          <a:sy n="95" d="100"/>
        </p:scale>
        <p:origin x="35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10.01.2024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1.emf"/><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image" Target="../media/image1.emf"/><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26.xml"/><Relationship Id="rId7" Type="http://schemas.openxmlformats.org/officeDocument/2006/relationships/image" Target="../media/image1.emf"/><Relationship Id="rId2" Type="http://schemas.openxmlformats.org/officeDocument/2006/relationships/tags" Target="../tags/tag25.xml"/><Relationship Id="rId1" Type="http://schemas.openxmlformats.org/officeDocument/2006/relationships/vmlDrawing" Target="../drawings/vmlDrawing13.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image" Target="../media/image1.emf"/><Relationship Id="rId2" Type="http://schemas.openxmlformats.org/officeDocument/2006/relationships/tags" Target="../tags/tag27.xml"/><Relationship Id="rId1" Type="http://schemas.openxmlformats.org/officeDocument/2006/relationships/vmlDrawing" Target="../drawings/vmlDrawing14.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0.jpg"/><Relationship Id="rId4" Type="http://schemas.openxmlformats.org/officeDocument/2006/relationships/image" Target="../media/image7.emf"/></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991266"/>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17" name="Grafik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6463" y="6022660"/>
            <a:ext cx="1563683" cy="371450"/>
          </a:xfrm>
          <a:prstGeom prst="rect">
            <a:avLst/>
          </a:prstGeom>
        </p:spPr>
      </p:pic>
      <p:sp>
        <p:nvSpPr>
          <p:cNvPr id="5" name="Datumsplatzhalter 4"/>
          <p:cNvSpPr>
            <a:spLocks noGrp="1"/>
          </p:cNvSpPr>
          <p:nvPr>
            <p:ph type="dt" sz="half" idx="10"/>
          </p:nvPr>
        </p:nvSpPr>
        <p:spPr/>
        <p:txBody>
          <a:bodyPr/>
          <a:lstStyle/>
          <a:p>
            <a:r>
              <a:rPr lang="de-DE" smtClean="0"/>
              <a:t>PIGE in SIMNRA 7</a:t>
            </a:r>
            <a:endParaRPr lang="de-DE" dirty="0"/>
          </a:p>
        </p:txBody>
      </p:sp>
      <p:sp>
        <p:nvSpPr>
          <p:cNvPr id="6" name="Fußzeilenplatzhalter 5"/>
          <p:cNvSpPr>
            <a:spLocks noGrp="1"/>
          </p:cNvSpPr>
          <p:nvPr>
            <p:ph type="ftr" sz="quarter" idx="11"/>
          </p:nvPr>
        </p:nvSpPr>
        <p:spPr/>
        <p:txBody>
          <a:bodyPr/>
          <a:lstStyle/>
          <a:p>
            <a:r>
              <a:rPr lang="es-ES" smtClean="0"/>
              <a:t>Intercomparison of PIGE codes | M. Mayer | 16. - 18.1.2024</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937590071"/>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808750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713"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Titelmasterformat durch Klicken bearbeiten</a:t>
            </a:r>
          </a:p>
        </p:txBody>
      </p:sp>
      <p:sp>
        <p:nvSpPr>
          <p:cNvPr id="11" name="Datumsplatzhalter 10"/>
          <p:cNvSpPr>
            <a:spLocks noGrp="1"/>
          </p:cNvSpPr>
          <p:nvPr>
            <p:ph type="dt" sz="half" idx="10"/>
          </p:nvPr>
        </p:nvSpPr>
        <p:spPr/>
        <p:txBody>
          <a:bodyPr/>
          <a:lstStyle/>
          <a:p>
            <a:r>
              <a:rPr lang="de-DE" smtClean="0"/>
              <a:t>PIGE in SIMNRA 7</a:t>
            </a:r>
            <a:endParaRPr lang="de-DE" dirty="0"/>
          </a:p>
        </p:txBody>
      </p:sp>
      <p:sp>
        <p:nvSpPr>
          <p:cNvPr id="12" name="Fußzeilenplatzhalter 11"/>
          <p:cNvSpPr>
            <a:spLocks noGrp="1"/>
          </p:cNvSpPr>
          <p:nvPr>
            <p:ph type="ftr" sz="quarter" idx="11"/>
          </p:nvPr>
        </p:nvSpPr>
        <p:spPr/>
        <p:txBody>
          <a:bodyPr/>
          <a:lstStyle/>
          <a:p>
            <a:r>
              <a:rPr lang="es-ES" smtClean="0"/>
              <a:t>Intercomparison of PIGE codes | M. Mayer | 16. - 18.1.2024</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653634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453142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737"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58813" y="3714698"/>
            <a:ext cx="10837862" cy="2667051"/>
          </a:xfrm>
        </p:spPr>
        <p:txBody>
          <a:bodyPr/>
          <a:lstStyle/>
          <a:p>
            <a:r>
              <a:rPr lang="de-DE"/>
              <a:t>Titelmasterformat durch Klicken bearbeiten</a:t>
            </a:r>
            <a:endParaRPr lang="de-DE" dirty="0"/>
          </a:p>
        </p:txBody>
      </p:sp>
      <p:sp>
        <p:nvSpPr>
          <p:cNvPr id="10" name="Datumsplatzhalter 9"/>
          <p:cNvSpPr>
            <a:spLocks noGrp="1"/>
          </p:cNvSpPr>
          <p:nvPr>
            <p:ph type="dt" sz="half" idx="10"/>
          </p:nvPr>
        </p:nvSpPr>
        <p:spPr/>
        <p:txBody>
          <a:bodyPr/>
          <a:lstStyle/>
          <a:p>
            <a:r>
              <a:rPr lang="de-DE" smtClean="0"/>
              <a:t>PIGE in SIMNRA 7</a:t>
            </a:r>
            <a:endParaRPr lang="de-DE" dirty="0"/>
          </a:p>
        </p:txBody>
      </p:sp>
      <p:sp>
        <p:nvSpPr>
          <p:cNvPr id="12" name="Fußzeilenplatzhalter 11"/>
          <p:cNvSpPr>
            <a:spLocks noGrp="1"/>
          </p:cNvSpPr>
          <p:nvPr>
            <p:ph type="ftr" sz="quarter" idx="11"/>
          </p:nvPr>
        </p:nvSpPr>
        <p:spPr/>
        <p:txBody>
          <a:bodyPr/>
          <a:lstStyle/>
          <a:p>
            <a:r>
              <a:rPr lang="es-ES" smtClean="0"/>
              <a:t>Intercomparison of PIGE codes | M. Mayer | 16. - 18.1.2024</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177863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255056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761"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3" y="1609725"/>
            <a:ext cx="10508614" cy="4843463"/>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p:txBody>
          <a:bodyPr/>
          <a:lstStyle/>
          <a:p>
            <a:r>
              <a:rPr lang="de-DE"/>
              <a:t>Titelmasterformat durch Klicken bearbeiten</a:t>
            </a:r>
            <a:endParaRPr lang="de-DE" dirty="0"/>
          </a:p>
        </p:txBody>
      </p:sp>
      <p:sp>
        <p:nvSpPr>
          <p:cNvPr id="12" name="Datumsplatzhalter 11"/>
          <p:cNvSpPr>
            <a:spLocks noGrp="1"/>
          </p:cNvSpPr>
          <p:nvPr>
            <p:ph type="dt" sz="half" idx="14"/>
          </p:nvPr>
        </p:nvSpPr>
        <p:spPr/>
        <p:txBody>
          <a:bodyPr/>
          <a:lstStyle/>
          <a:p>
            <a:r>
              <a:rPr lang="de-DE" smtClean="0"/>
              <a:t>PIGE in SIMNRA 7</a:t>
            </a:r>
            <a:endParaRPr lang="de-DE" dirty="0"/>
          </a:p>
        </p:txBody>
      </p:sp>
      <p:sp>
        <p:nvSpPr>
          <p:cNvPr id="13" name="Fußzeilenplatzhalter 12"/>
          <p:cNvSpPr>
            <a:spLocks noGrp="1"/>
          </p:cNvSpPr>
          <p:nvPr>
            <p:ph type="ftr" sz="quarter" idx="15"/>
          </p:nvPr>
        </p:nvSpPr>
        <p:spPr/>
        <p:txBody>
          <a:bodyPr/>
          <a:lstStyle/>
          <a:p>
            <a:r>
              <a:rPr lang="es-ES" smtClean="0"/>
              <a:t>Intercomparison of PIGE codes | M. Mayer | 16. - 18.1.2024</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29753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IPP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991266"/>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6022660"/>
            <a:ext cx="1563683" cy="371450"/>
          </a:xfrm>
          <a:prstGeom prst="rect">
            <a:avLst/>
          </a:prstGeom>
        </p:spPr>
      </p:pic>
      <p:sp>
        <p:nvSpPr>
          <p:cNvPr id="5" name="Datumsplatzhalter 4"/>
          <p:cNvSpPr>
            <a:spLocks noGrp="1"/>
          </p:cNvSpPr>
          <p:nvPr>
            <p:ph type="dt" sz="half" idx="10"/>
          </p:nvPr>
        </p:nvSpPr>
        <p:spPr/>
        <p:txBody>
          <a:bodyPr/>
          <a:lstStyle/>
          <a:p>
            <a:r>
              <a:rPr lang="de-DE" smtClean="0"/>
              <a:t>PIGE in SIMNRA 7</a:t>
            </a:r>
            <a:endParaRPr lang="de-DE" dirty="0"/>
          </a:p>
        </p:txBody>
      </p:sp>
      <p:sp>
        <p:nvSpPr>
          <p:cNvPr id="6" name="Fußzeilenplatzhalter 5"/>
          <p:cNvSpPr>
            <a:spLocks noGrp="1"/>
          </p:cNvSpPr>
          <p:nvPr>
            <p:ph type="ftr" sz="quarter" idx="11"/>
          </p:nvPr>
        </p:nvSpPr>
        <p:spPr/>
        <p:txBody>
          <a:bodyPr/>
          <a:lstStyle/>
          <a:p>
            <a:r>
              <a:rPr lang="es-ES" smtClean="0"/>
              <a:t>Intercomparison of PIGE codes | M. Mayer | 16. - 18.1.2024</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60045517"/>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IP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PIGE in SIMNRA 7</a:t>
            </a:r>
            <a:endParaRPr lang="de-DE" dirty="0"/>
          </a:p>
        </p:txBody>
      </p:sp>
      <p:sp>
        <p:nvSpPr>
          <p:cNvPr id="6" name="Fußzeilenplatzhalter 5"/>
          <p:cNvSpPr>
            <a:spLocks noGrp="1"/>
          </p:cNvSpPr>
          <p:nvPr>
            <p:ph type="ftr" sz="quarter" idx="11"/>
          </p:nvPr>
        </p:nvSpPr>
        <p:spPr/>
        <p:txBody>
          <a:bodyPr/>
          <a:lstStyle/>
          <a:p>
            <a:r>
              <a:rPr lang="es-ES" smtClean="0"/>
              <a:t>Intercomparison of PIGE codes | M. Mayer | 16. - 18.1.2024</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8639673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IPP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PIGE in SIMNRA 7</a:t>
            </a:r>
            <a:endParaRPr lang="de-DE" dirty="0"/>
          </a:p>
        </p:txBody>
      </p:sp>
      <p:sp>
        <p:nvSpPr>
          <p:cNvPr id="6" name="Fußzeilenplatzhalter 5"/>
          <p:cNvSpPr>
            <a:spLocks noGrp="1"/>
          </p:cNvSpPr>
          <p:nvPr>
            <p:ph type="ftr" sz="quarter" idx="11"/>
          </p:nvPr>
        </p:nvSpPr>
        <p:spPr/>
        <p:txBody>
          <a:bodyPr/>
          <a:lstStyle/>
          <a:p>
            <a:r>
              <a:rPr lang="es-ES" smtClean="0"/>
              <a:t>Intercomparison of PIGE codes | M. Mayer | 16. - 18.1.2024</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9" name="Bildplatzhalter 8"/>
          <p:cNvSpPr>
            <a:spLocks noGrp="1"/>
          </p:cNvSpPr>
          <p:nvPr>
            <p:ph type="pic" sz="quarter" idx="13" hasCustomPrompt="1"/>
          </p:nvPr>
        </p:nvSpPr>
        <p:spPr>
          <a:xfrm>
            <a:off x="6705602" y="3662363"/>
            <a:ext cx="4864608" cy="2128266"/>
          </a:xfrm>
          <a:noFill/>
        </p:spPr>
        <p:txBody>
          <a:bodyPr/>
          <a:lstStyle>
            <a:lvl1pPr>
              <a:defRPr sz="4800" b="1" baseline="0">
                <a:solidFill>
                  <a:schemeClr val="bg1"/>
                </a:solidFill>
              </a:defRPr>
            </a:lvl1pPr>
          </a:lstStyle>
          <a:p>
            <a:r>
              <a:rPr lang="de-DE" dirty="0"/>
              <a:t>Insert </a:t>
            </a:r>
            <a:r>
              <a:rPr lang="de-DE" dirty="0" err="1"/>
              <a:t>your</a:t>
            </a:r>
            <a:r>
              <a:rPr lang="de-DE" dirty="0"/>
              <a:t> </a:t>
            </a:r>
            <a:r>
              <a:rPr lang="de-DE" dirty="0" err="1"/>
              <a:t>own</a:t>
            </a:r>
            <a:r>
              <a:rPr lang="de-DE" dirty="0"/>
              <a:t> title </a:t>
            </a:r>
            <a:r>
              <a:rPr lang="de-DE" dirty="0" err="1"/>
              <a:t>image</a:t>
            </a:r>
            <a:endParaRPr lang="de-DE" dirty="0"/>
          </a:p>
        </p:txBody>
      </p:sp>
    </p:spTree>
    <p:extLst>
      <p:ext uri="{BB962C8B-B14F-4D97-AF65-F5344CB8AC3E}">
        <p14:creationId xmlns:p14="http://schemas.microsoft.com/office/powerpoint/2010/main" val="191919550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IPP Image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PIGE in SIMNRA 7</a:t>
            </a:r>
            <a:endParaRPr lang="de-DE" dirty="0"/>
          </a:p>
        </p:txBody>
      </p:sp>
      <p:sp>
        <p:nvSpPr>
          <p:cNvPr id="6" name="Fußzeilenplatzhalter 5"/>
          <p:cNvSpPr>
            <a:spLocks noGrp="1"/>
          </p:cNvSpPr>
          <p:nvPr>
            <p:ph type="ftr" sz="quarter" idx="11"/>
          </p:nvPr>
        </p:nvSpPr>
        <p:spPr/>
        <p:txBody>
          <a:bodyPr/>
          <a:lstStyle/>
          <a:p>
            <a:r>
              <a:rPr lang="es-ES" smtClean="0"/>
              <a:t>Intercomparison of PIGE codes | M. Mayer | 16. - 18.1.2024</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8" name="Bildplatzhalter 7"/>
          <p:cNvSpPr>
            <a:spLocks noGrp="1"/>
          </p:cNvSpPr>
          <p:nvPr>
            <p:ph type="pic" sz="quarter" idx="13" hasCustomPrompt="1"/>
          </p:nvPr>
        </p:nvSpPr>
        <p:spPr>
          <a:xfrm>
            <a:off x="6705600" y="3662363"/>
            <a:ext cx="4864100" cy="2128837"/>
          </a:xfrm>
        </p:spPr>
        <p:txBody>
          <a:bodyPr>
            <a:noAutofit/>
          </a:bodyPr>
          <a:lstStyle>
            <a:lvl1pPr>
              <a:defRPr sz="4800" b="1" baseline="0">
                <a:solidFill>
                  <a:schemeClr val="bg1"/>
                </a:solidFill>
              </a:defRPr>
            </a:lvl1pPr>
          </a:lstStyle>
          <a:p>
            <a:r>
              <a:rPr lang="de-DE" dirty="0"/>
              <a:t>Insert </a:t>
            </a:r>
            <a:r>
              <a:rPr lang="de-DE" dirty="0" err="1"/>
              <a:t>your</a:t>
            </a:r>
            <a:r>
              <a:rPr lang="de-DE" dirty="0"/>
              <a:t> </a:t>
            </a:r>
            <a:r>
              <a:rPr lang="de-DE" dirty="0" err="1"/>
              <a:t>own</a:t>
            </a:r>
            <a:r>
              <a:rPr lang="de-DE" dirty="0"/>
              <a:t> title </a:t>
            </a:r>
            <a:r>
              <a:rPr lang="de-DE" dirty="0" err="1"/>
              <a:t>image</a:t>
            </a:r>
            <a:endParaRPr lang="de-DE" dirty="0"/>
          </a:p>
        </p:txBody>
      </p:sp>
    </p:spTree>
    <p:extLst>
      <p:ext uri="{BB962C8B-B14F-4D97-AF65-F5344CB8AC3E}">
        <p14:creationId xmlns:p14="http://schemas.microsoft.com/office/powerpoint/2010/main" val="3668073366"/>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4977669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411"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2" y="1609726"/>
            <a:ext cx="10837863" cy="4843462"/>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Datumsplatzhalter 7"/>
          <p:cNvSpPr>
            <a:spLocks noGrp="1"/>
          </p:cNvSpPr>
          <p:nvPr>
            <p:ph type="dt" sz="half" idx="14"/>
          </p:nvPr>
        </p:nvSpPr>
        <p:spPr/>
        <p:txBody>
          <a:bodyPr/>
          <a:lstStyle/>
          <a:p>
            <a:r>
              <a:rPr lang="de-DE" smtClean="0"/>
              <a:t>PIGE in SIMNRA 7</a:t>
            </a:r>
            <a:endParaRPr lang="de-DE" dirty="0"/>
          </a:p>
        </p:txBody>
      </p:sp>
      <p:sp>
        <p:nvSpPr>
          <p:cNvPr id="9" name="Fußzeilenplatzhalter 8"/>
          <p:cNvSpPr>
            <a:spLocks noGrp="1"/>
          </p:cNvSpPr>
          <p:nvPr>
            <p:ph type="ftr" sz="quarter" idx="15"/>
          </p:nvPr>
        </p:nvSpPr>
        <p:spPr/>
        <p:txBody>
          <a:bodyPr/>
          <a:lstStyle/>
          <a:p>
            <a:r>
              <a:rPr lang="es-ES" smtClean="0"/>
              <a:t>Intercomparison of PIGE codes | M. Mayer | 16. - 18.1.2024</a:t>
            </a:r>
            <a:endParaRPr lang="de-DE" dirty="0"/>
          </a:p>
        </p:txBody>
      </p:sp>
      <p:sp>
        <p:nvSpPr>
          <p:cNvPr id="10" name="Foliennummernplatzhalter 9"/>
          <p:cNvSpPr>
            <a:spLocks noGrp="1"/>
          </p:cNvSpPr>
          <p:nvPr>
            <p:ph type="sldNum" sz="quarter" idx="16"/>
          </p:nvPr>
        </p:nvSpPr>
        <p:spPr/>
        <p:txBody>
          <a:bodyPr/>
          <a:lstStyle/>
          <a:p>
            <a:fld id="{ECE691D0-CC49-4FC7-9C4D-6112B0CB3A76}" type="slidenum">
              <a:rPr lang="de-DE" smtClean="0"/>
              <a:pPr/>
              <a:t>‹Nr.›</a:t>
            </a:fld>
            <a:endParaRPr lang="de-DE" dirty="0"/>
          </a:p>
        </p:txBody>
      </p:sp>
      <p:sp>
        <p:nvSpPr>
          <p:cNvPr id="12" name="Titel 1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36273710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3417710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435"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5" name="Datumsplatzhalter 14"/>
          <p:cNvSpPr>
            <a:spLocks noGrp="1"/>
          </p:cNvSpPr>
          <p:nvPr>
            <p:ph type="dt" sz="half" idx="14"/>
          </p:nvPr>
        </p:nvSpPr>
        <p:spPr/>
        <p:txBody>
          <a:bodyPr/>
          <a:lstStyle/>
          <a:p>
            <a:r>
              <a:rPr lang="de-DE" smtClean="0"/>
              <a:t>PIGE in SIMNRA 7</a:t>
            </a:r>
            <a:endParaRPr lang="de-DE" dirty="0"/>
          </a:p>
        </p:txBody>
      </p:sp>
      <p:sp>
        <p:nvSpPr>
          <p:cNvPr id="16" name="Fußzeilenplatzhalter 15"/>
          <p:cNvSpPr>
            <a:spLocks noGrp="1"/>
          </p:cNvSpPr>
          <p:nvPr>
            <p:ph type="ftr" sz="quarter" idx="15"/>
          </p:nvPr>
        </p:nvSpPr>
        <p:spPr/>
        <p:txBody>
          <a:bodyPr/>
          <a:lstStyle/>
          <a:p>
            <a:r>
              <a:rPr lang="es-ES" smtClean="0"/>
              <a:t>Intercomparison of PIGE codes | M. Mayer | 16. - 18.1.2024</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58813" y="1609725"/>
            <a:ext cx="10514012" cy="4843463"/>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3176147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4496989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7459"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58812" y="1881188"/>
            <a:ext cx="5265737"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96025" y="1881188"/>
            <a:ext cx="5200650"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Mastertitelformat bearbeiten</a:t>
            </a:r>
          </a:p>
        </p:txBody>
      </p:sp>
      <p:sp>
        <p:nvSpPr>
          <p:cNvPr id="12" name="Datumsplatzhalter 11"/>
          <p:cNvSpPr>
            <a:spLocks noGrp="1"/>
          </p:cNvSpPr>
          <p:nvPr>
            <p:ph type="dt" sz="half" idx="10"/>
          </p:nvPr>
        </p:nvSpPr>
        <p:spPr/>
        <p:txBody>
          <a:bodyPr/>
          <a:lstStyle/>
          <a:p>
            <a:r>
              <a:rPr lang="de-DE" smtClean="0"/>
              <a:t>PIGE in SIMNRA 7</a:t>
            </a:r>
            <a:endParaRPr lang="de-DE" dirty="0"/>
          </a:p>
        </p:txBody>
      </p:sp>
      <p:sp>
        <p:nvSpPr>
          <p:cNvPr id="13" name="Fußzeilenplatzhalter 12"/>
          <p:cNvSpPr>
            <a:spLocks noGrp="1"/>
          </p:cNvSpPr>
          <p:nvPr>
            <p:ph type="ftr" sz="quarter" idx="11"/>
          </p:nvPr>
        </p:nvSpPr>
        <p:spPr/>
        <p:txBody>
          <a:bodyPr/>
          <a:lstStyle/>
          <a:p>
            <a:r>
              <a:rPr lang="es-ES" smtClean="0"/>
              <a:t>Intercomparison of PIGE codes | M. Mayer | 16. - 18.1.2024</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31267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17" name="Grafik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PIGE in SIMNRA 7</a:t>
            </a:r>
            <a:endParaRPr lang="de-DE" dirty="0"/>
          </a:p>
        </p:txBody>
      </p:sp>
      <p:sp>
        <p:nvSpPr>
          <p:cNvPr id="6" name="Fußzeilenplatzhalter 5"/>
          <p:cNvSpPr>
            <a:spLocks noGrp="1"/>
          </p:cNvSpPr>
          <p:nvPr>
            <p:ph type="ftr" sz="quarter" idx="11"/>
          </p:nvPr>
        </p:nvSpPr>
        <p:spPr/>
        <p:txBody>
          <a:bodyPr/>
          <a:lstStyle/>
          <a:p>
            <a:r>
              <a:rPr lang="es-ES" smtClean="0"/>
              <a:t>Intercomparison of PIGE codes | M. Mayer | 16. - 18.1.2024</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067801366"/>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58813" y="1233488"/>
            <a:ext cx="10837862" cy="5219699"/>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de-DE" smtClean="0"/>
              <a:t>PIGE in SIMNRA 7</a:t>
            </a:r>
            <a:endParaRPr lang="de-DE" dirty="0"/>
          </a:p>
        </p:txBody>
      </p:sp>
      <p:sp>
        <p:nvSpPr>
          <p:cNvPr id="6" name="Fußzeilenplatzhalter 5"/>
          <p:cNvSpPr>
            <a:spLocks noGrp="1"/>
          </p:cNvSpPr>
          <p:nvPr>
            <p:ph type="ftr" sz="quarter" idx="15"/>
          </p:nvPr>
        </p:nvSpPr>
        <p:spPr/>
        <p:txBody>
          <a:bodyPr/>
          <a:lstStyle/>
          <a:p>
            <a:r>
              <a:rPr lang="es-ES" smtClean="0"/>
              <a:t>Intercomparison of PIGE codes | M. Mayer | 16. - 18.1.2024</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5792464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PIGE in SIMNRA 7</a:t>
            </a:r>
            <a:endParaRPr lang="de-DE" dirty="0"/>
          </a:p>
        </p:txBody>
      </p:sp>
      <p:sp>
        <p:nvSpPr>
          <p:cNvPr id="9" name="Fußzeilenplatzhalter 8"/>
          <p:cNvSpPr>
            <a:spLocks noGrp="1"/>
          </p:cNvSpPr>
          <p:nvPr>
            <p:ph type="ftr" sz="quarter" idx="11"/>
          </p:nvPr>
        </p:nvSpPr>
        <p:spPr/>
        <p:txBody>
          <a:bodyPr/>
          <a:lstStyle/>
          <a:p>
            <a:r>
              <a:rPr lang="es-ES" smtClean="0"/>
              <a:t>Intercomparison of PIGE codes | M. Mayer | 16. - 18.1.2024</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12658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2535874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483"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Mastertitelformat bearbeiten</a:t>
            </a:r>
          </a:p>
        </p:txBody>
      </p:sp>
      <p:sp>
        <p:nvSpPr>
          <p:cNvPr id="11" name="Datumsplatzhalter 10"/>
          <p:cNvSpPr>
            <a:spLocks noGrp="1"/>
          </p:cNvSpPr>
          <p:nvPr>
            <p:ph type="dt" sz="half" idx="10"/>
          </p:nvPr>
        </p:nvSpPr>
        <p:spPr/>
        <p:txBody>
          <a:bodyPr/>
          <a:lstStyle/>
          <a:p>
            <a:r>
              <a:rPr lang="de-DE" smtClean="0"/>
              <a:t>PIGE in SIMNRA 7</a:t>
            </a:r>
            <a:endParaRPr lang="de-DE" dirty="0"/>
          </a:p>
        </p:txBody>
      </p:sp>
      <p:sp>
        <p:nvSpPr>
          <p:cNvPr id="12" name="Fußzeilenplatzhalter 11"/>
          <p:cNvSpPr>
            <a:spLocks noGrp="1"/>
          </p:cNvSpPr>
          <p:nvPr>
            <p:ph type="ftr" sz="quarter" idx="11"/>
          </p:nvPr>
        </p:nvSpPr>
        <p:spPr/>
        <p:txBody>
          <a:bodyPr/>
          <a:lstStyle/>
          <a:p>
            <a:r>
              <a:rPr lang="es-ES" smtClean="0"/>
              <a:t>Intercomparison of PIGE codes | M. Mayer | 16. - 18.1.2024</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8686782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582351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9507"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58813" y="3714698"/>
            <a:ext cx="10837862" cy="2667051"/>
          </a:xfrm>
        </p:spPr>
        <p:txBody>
          <a:bodyPr/>
          <a:lstStyle/>
          <a:p>
            <a:r>
              <a:rPr lang="de-DE"/>
              <a:t>Mastertitelformat bearbeiten</a:t>
            </a:r>
            <a:endParaRPr lang="de-DE" dirty="0"/>
          </a:p>
        </p:txBody>
      </p:sp>
      <p:sp>
        <p:nvSpPr>
          <p:cNvPr id="10" name="Datumsplatzhalter 9"/>
          <p:cNvSpPr>
            <a:spLocks noGrp="1"/>
          </p:cNvSpPr>
          <p:nvPr>
            <p:ph type="dt" sz="half" idx="10"/>
          </p:nvPr>
        </p:nvSpPr>
        <p:spPr/>
        <p:txBody>
          <a:bodyPr/>
          <a:lstStyle/>
          <a:p>
            <a:r>
              <a:rPr lang="de-DE" smtClean="0"/>
              <a:t>PIGE in SIMNRA 7</a:t>
            </a:r>
            <a:endParaRPr lang="de-DE" dirty="0"/>
          </a:p>
        </p:txBody>
      </p:sp>
      <p:sp>
        <p:nvSpPr>
          <p:cNvPr id="12" name="Fußzeilenplatzhalter 11"/>
          <p:cNvSpPr>
            <a:spLocks noGrp="1"/>
          </p:cNvSpPr>
          <p:nvPr>
            <p:ph type="ftr" sz="quarter" idx="11"/>
          </p:nvPr>
        </p:nvSpPr>
        <p:spPr/>
        <p:txBody>
          <a:bodyPr/>
          <a:lstStyle/>
          <a:p>
            <a:r>
              <a:rPr lang="es-ES" smtClean="0"/>
              <a:t>Intercomparison of PIGE codes | M. Mayer | 16. - 18.1.2024</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3034337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375355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531"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3" y="1609725"/>
            <a:ext cx="10508614" cy="4843463"/>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Titel 10"/>
          <p:cNvSpPr>
            <a:spLocks noGrp="1"/>
          </p:cNvSpPr>
          <p:nvPr>
            <p:ph type="title"/>
          </p:nvPr>
        </p:nvSpPr>
        <p:spPr/>
        <p:txBody>
          <a:bodyPr/>
          <a:lstStyle/>
          <a:p>
            <a:r>
              <a:rPr lang="de-DE"/>
              <a:t>Mastertitelformat bearbeiten</a:t>
            </a:r>
            <a:endParaRPr lang="de-DE" dirty="0"/>
          </a:p>
        </p:txBody>
      </p:sp>
      <p:sp>
        <p:nvSpPr>
          <p:cNvPr id="12" name="Datumsplatzhalter 11"/>
          <p:cNvSpPr>
            <a:spLocks noGrp="1"/>
          </p:cNvSpPr>
          <p:nvPr>
            <p:ph type="dt" sz="half" idx="14"/>
          </p:nvPr>
        </p:nvSpPr>
        <p:spPr/>
        <p:txBody>
          <a:bodyPr/>
          <a:lstStyle/>
          <a:p>
            <a:r>
              <a:rPr lang="de-DE" smtClean="0"/>
              <a:t>PIGE in SIMNRA 7</a:t>
            </a:r>
            <a:endParaRPr lang="de-DE" dirty="0"/>
          </a:p>
        </p:txBody>
      </p:sp>
      <p:sp>
        <p:nvSpPr>
          <p:cNvPr id="13" name="Fußzeilenplatzhalter 12"/>
          <p:cNvSpPr>
            <a:spLocks noGrp="1"/>
          </p:cNvSpPr>
          <p:nvPr>
            <p:ph type="ftr" sz="quarter" idx="15"/>
          </p:nvPr>
        </p:nvSpPr>
        <p:spPr/>
        <p:txBody>
          <a:bodyPr/>
          <a:lstStyle/>
          <a:p>
            <a:r>
              <a:rPr lang="es-ES" smtClean="0"/>
              <a:t>Intercomparison of PIGE codes | M. Mayer | 16. - 18.1.2024</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63893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17" name="Grafik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PIGE in SIMNRA 7</a:t>
            </a:r>
            <a:endParaRPr lang="de-DE" dirty="0"/>
          </a:p>
        </p:txBody>
      </p:sp>
      <p:sp>
        <p:nvSpPr>
          <p:cNvPr id="6" name="Fußzeilenplatzhalter 5"/>
          <p:cNvSpPr>
            <a:spLocks noGrp="1"/>
          </p:cNvSpPr>
          <p:nvPr>
            <p:ph type="ftr" sz="quarter" idx="11"/>
          </p:nvPr>
        </p:nvSpPr>
        <p:spPr/>
        <p:txBody>
          <a:bodyPr/>
          <a:lstStyle/>
          <a:p>
            <a:r>
              <a:rPr lang="es-ES" smtClean="0"/>
              <a:t>Intercomparison of PIGE codes | M. Mayer | 16. - 18.1.2024</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705601" y="3662363"/>
            <a:ext cx="4864608" cy="2128266"/>
          </a:xfrm>
          <a:prstGeom prst="rect">
            <a:avLst/>
          </a:prstGeom>
        </p:spPr>
      </p:pic>
    </p:spTree>
    <p:extLst>
      <p:ext uri="{BB962C8B-B14F-4D97-AF65-F5344CB8AC3E}">
        <p14:creationId xmlns:p14="http://schemas.microsoft.com/office/powerpoint/2010/main" val="251070942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W7-X Image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17" name="Grafik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PIGE in SIMNRA 7</a:t>
            </a:r>
            <a:endParaRPr lang="de-DE" dirty="0"/>
          </a:p>
        </p:txBody>
      </p:sp>
      <p:sp>
        <p:nvSpPr>
          <p:cNvPr id="6" name="Fußzeilenplatzhalter 5"/>
          <p:cNvSpPr>
            <a:spLocks noGrp="1"/>
          </p:cNvSpPr>
          <p:nvPr>
            <p:ph type="ftr" sz="quarter" idx="11"/>
          </p:nvPr>
        </p:nvSpPr>
        <p:spPr/>
        <p:txBody>
          <a:bodyPr/>
          <a:lstStyle/>
          <a:p>
            <a:r>
              <a:rPr lang="es-ES" smtClean="0"/>
              <a:t>Intercomparison of PIGE codes | M. Mayer | 16. - 18.1.2024</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705601" y="3662363"/>
            <a:ext cx="4864608" cy="2128266"/>
          </a:xfrm>
          <a:prstGeom prst="rect">
            <a:avLst/>
          </a:prstGeom>
        </p:spPr>
      </p:pic>
    </p:spTree>
    <p:extLst>
      <p:ext uri="{BB962C8B-B14F-4D97-AF65-F5344CB8AC3E}">
        <p14:creationId xmlns:p14="http://schemas.microsoft.com/office/powerpoint/2010/main" val="1667835349"/>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668"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2" y="1609726"/>
            <a:ext cx="10837863" cy="4843462"/>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Datumsplatzhalter 7"/>
          <p:cNvSpPr>
            <a:spLocks noGrp="1"/>
          </p:cNvSpPr>
          <p:nvPr>
            <p:ph type="dt" sz="half" idx="14"/>
          </p:nvPr>
        </p:nvSpPr>
        <p:spPr/>
        <p:txBody>
          <a:bodyPr/>
          <a:lstStyle/>
          <a:p>
            <a:r>
              <a:rPr lang="de-DE" smtClean="0"/>
              <a:t>PIGE in SIMNRA 7</a:t>
            </a:r>
            <a:endParaRPr lang="de-DE" dirty="0"/>
          </a:p>
        </p:txBody>
      </p:sp>
      <p:sp>
        <p:nvSpPr>
          <p:cNvPr id="9" name="Fußzeilenplatzhalter 8"/>
          <p:cNvSpPr>
            <a:spLocks noGrp="1"/>
          </p:cNvSpPr>
          <p:nvPr>
            <p:ph type="ftr" sz="quarter" idx="15"/>
          </p:nvPr>
        </p:nvSpPr>
        <p:spPr/>
        <p:txBody>
          <a:bodyPr/>
          <a:lstStyle/>
          <a:p>
            <a:r>
              <a:rPr lang="es-ES" smtClean="0"/>
              <a:t>Intercomparison of PIGE codes | M. Mayer | 16. - 18.1.2024</a:t>
            </a:r>
            <a:endParaRPr lang="de-DE" dirty="0"/>
          </a:p>
        </p:txBody>
      </p:sp>
      <p:sp>
        <p:nvSpPr>
          <p:cNvPr id="10" name="Foliennummernplatzhalter 9"/>
          <p:cNvSpPr>
            <a:spLocks noGrp="1"/>
          </p:cNvSpPr>
          <p:nvPr>
            <p:ph type="sldNum" sz="quarter" idx="16"/>
          </p:nvPr>
        </p:nvSpPr>
        <p:spPr/>
        <p:txBody>
          <a:bodyPr/>
          <a:lstStyle/>
          <a:p>
            <a:fld id="{ECE691D0-CC49-4FC7-9C4D-6112B0CB3A76}" type="slidenum">
              <a:rPr lang="de-DE" smtClean="0"/>
              <a:pPr/>
              <a:t>‹Nr.›</a:t>
            </a:fld>
            <a:endParaRPr lang="de-DE" dirty="0"/>
          </a:p>
        </p:txBody>
      </p:sp>
      <p:sp>
        <p:nvSpPr>
          <p:cNvPr id="12" name="Titel 1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07429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42501296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916"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5" name="Datumsplatzhalter 14"/>
          <p:cNvSpPr>
            <a:spLocks noGrp="1"/>
          </p:cNvSpPr>
          <p:nvPr>
            <p:ph type="dt" sz="half" idx="14"/>
          </p:nvPr>
        </p:nvSpPr>
        <p:spPr/>
        <p:txBody>
          <a:bodyPr/>
          <a:lstStyle/>
          <a:p>
            <a:r>
              <a:rPr lang="de-DE" smtClean="0"/>
              <a:t>PIGE in SIMNRA 7</a:t>
            </a:r>
            <a:endParaRPr lang="de-DE" dirty="0"/>
          </a:p>
        </p:txBody>
      </p:sp>
      <p:sp>
        <p:nvSpPr>
          <p:cNvPr id="16" name="Fußzeilenplatzhalter 15"/>
          <p:cNvSpPr>
            <a:spLocks noGrp="1"/>
          </p:cNvSpPr>
          <p:nvPr>
            <p:ph type="ftr" sz="quarter" idx="15"/>
          </p:nvPr>
        </p:nvSpPr>
        <p:spPr/>
        <p:txBody>
          <a:bodyPr/>
          <a:lstStyle/>
          <a:p>
            <a:r>
              <a:rPr lang="es-ES" smtClean="0"/>
              <a:t>Intercomparison of PIGE codes | M. Mayer | 16. - 18.1.2024</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58813" y="1609725"/>
            <a:ext cx="10514012" cy="484346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3958018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158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89"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58812" y="1881188"/>
            <a:ext cx="5265737"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96025" y="1881188"/>
            <a:ext cx="5200650"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Titelmasterformat durch Klicken bearbeiten</a:t>
            </a:r>
          </a:p>
        </p:txBody>
      </p:sp>
      <p:sp>
        <p:nvSpPr>
          <p:cNvPr id="12" name="Datumsplatzhalter 11"/>
          <p:cNvSpPr>
            <a:spLocks noGrp="1"/>
          </p:cNvSpPr>
          <p:nvPr>
            <p:ph type="dt" sz="half" idx="10"/>
          </p:nvPr>
        </p:nvSpPr>
        <p:spPr/>
        <p:txBody>
          <a:bodyPr/>
          <a:lstStyle/>
          <a:p>
            <a:r>
              <a:rPr lang="de-DE" smtClean="0"/>
              <a:t>PIGE in SIMNRA 7</a:t>
            </a:r>
            <a:endParaRPr lang="de-DE" dirty="0"/>
          </a:p>
        </p:txBody>
      </p:sp>
      <p:sp>
        <p:nvSpPr>
          <p:cNvPr id="13" name="Fußzeilenplatzhalter 12"/>
          <p:cNvSpPr>
            <a:spLocks noGrp="1"/>
          </p:cNvSpPr>
          <p:nvPr>
            <p:ph type="ftr" sz="quarter" idx="11"/>
          </p:nvPr>
        </p:nvSpPr>
        <p:spPr/>
        <p:txBody>
          <a:bodyPr/>
          <a:lstStyle/>
          <a:p>
            <a:r>
              <a:rPr lang="es-ES" smtClean="0"/>
              <a:t>Intercomparison of PIGE codes | M. Mayer | 16. - 18.1.2024</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404702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58813" y="1233488"/>
            <a:ext cx="10837862" cy="5219699"/>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de-DE" smtClean="0"/>
              <a:t>PIGE in SIMNRA 7</a:t>
            </a:r>
            <a:endParaRPr lang="de-DE" dirty="0"/>
          </a:p>
        </p:txBody>
      </p:sp>
      <p:sp>
        <p:nvSpPr>
          <p:cNvPr id="6" name="Fußzeilenplatzhalter 5"/>
          <p:cNvSpPr>
            <a:spLocks noGrp="1"/>
          </p:cNvSpPr>
          <p:nvPr>
            <p:ph type="ftr" sz="quarter" idx="15"/>
          </p:nvPr>
        </p:nvSpPr>
        <p:spPr/>
        <p:txBody>
          <a:bodyPr/>
          <a:lstStyle/>
          <a:p>
            <a:r>
              <a:rPr lang="es-ES" smtClean="0"/>
              <a:t>Intercomparison of PIGE codes | M. Mayer | 16. - 18.1.2024</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24973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PIGE in SIMNRA 7</a:t>
            </a:r>
            <a:endParaRPr lang="de-DE" dirty="0"/>
          </a:p>
        </p:txBody>
      </p:sp>
      <p:sp>
        <p:nvSpPr>
          <p:cNvPr id="9" name="Fußzeilenplatzhalter 8"/>
          <p:cNvSpPr>
            <a:spLocks noGrp="1"/>
          </p:cNvSpPr>
          <p:nvPr>
            <p:ph type="ftr" sz="quarter" idx="11"/>
          </p:nvPr>
        </p:nvSpPr>
        <p:spPr/>
        <p:txBody>
          <a:bodyPr/>
          <a:lstStyle/>
          <a:p>
            <a:r>
              <a:rPr lang="es-ES" smtClean="0"/>
              <a:t>Intercomparison of PIGE codes | M. Mayer | 16. - 18.1.2024</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09067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18" Type="http://schemas.openxmlformats.org/officeDocument/2006/relationships/oleObject" Target="../embeddings/oleObject1.bin"/><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2.emf"/><Relationship Id="rId2" Type="http://schemas.openxmlformats.org/officeDocument/2006/relationships/slideLayout" Target="../slideLayouts/slideLayout14.xml"/><Relationship Id="rId16" Type="http://schemas.openxmlformats.org/officeDocument/2006/relationships/tags" Target="../tags/tag16.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ags" Target="../tags/tag15.xml"/><Relationship Id="rId10" Type="http://schemas.openxmlformats.org/officeDocument/2006/relationships/slideLayout" Target="../slideLayouts/slideLayout22.xml"/><Relationship Id="rId19" Type="http://schemas.openxmlformats.org/officeDocument/2006/relationships/image" Target="../media/image1.emf"/><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vmlDrawing" Target="../drawings/vmlDrawing8.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11437325" y="195902"/>
            <a:ext cx="597849" cy="597849"/>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5"/>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50" name="think-cell Folie" r:id="rId18" imgW="384" imgH="385" progId="TCLayout.ActiveDocument.1">
                  <p:embed/>
                </p:oleObj>
              </mc:Choice>
              <mc:Fallback>
                <p:oleObj name="think-cell Folie" r:id="rId18" imgW="384" imgH="385" progId="TCLayout.ActiveDocument.1">
                  <p:embed/>
                  <p:pic>
                    <p:nvPicPr>
                      <p:cNvPr id="0" name=""/>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58813" y="441325"/>
            <a:ext cx="9612984"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58813" y="1609725"/>
            <a:ext cx="10837861" cy="4843463"/>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lang="de-DE" dirty="0"/>
              <a:t>Ebene 1: Fließtext</a:t>
            </a:r>
          </a:p>
          <a:p>
            <a:pPr lvl="1"/>
            <a:r>
              <a:rPr lang="de-DE" dirty="0"/>
              <a:t>Ebene 2: Headlines</a:t>
            </a:r>
          </a:p>
          <a:p>
            <a:pPr lvl="2"/>
            <a:r>
              <a:rPr lang="de-DE" dirty="0"/>
              <a:t>Ebene 3: Stichpunkte</a:t>
            </a:r>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10725151" y="251093"/>
            <a:ext cx="557209" cy="495297"/>
          </a:xfrm>
          <a:prstGeom prst="rect">
            <a:avLst/>
          </a:prstGeom>
        </p:spPr>
      </p:pic>
      <p:sp>
        <p:nvSpPr>
          <p:cNvPr id="3" name="Datumsplatzhalter 2"/>
          <p:cNvSpPr>
            <a:spLocks noGrp="1"/>
          </p:cNvSpPr>
          <p:nvPr>
            <p:ph type="dt" sz="half" idx="2"/>
          </p:nvPr>
        </p:nvSpPr>
        <p:spPr>
          <a:xfrm>
            <a:off x="4053455" y="6561600"/>
            <a:ext cx="722731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PIGE in SIMNRA 7</a:t>
            </a:r>
            <a:endParaRPr lang="de-DE" dirty="0"/>
          </a:p>
        </p:txBody>
      </p:sp>
      <p:sp>
        <p:nvSpPr>
          <p:cNvPr id="9" name="Fußzeilenplatzhalter 8"/>
          <p:cNvSpPr>
            <a:spLocks noGrp="1"/>
          </p:cNvSpPr>
          <p:nvPr>
            <p:ph type="ftr" sz="quarter" idx="3"/>
          </p:nvPr>
        </p:nvSpPr>
        <p:spPr>
          <a:xfrm>
            <a:off x="658813" y="6561600"/>
            <a:ext cx="6115051"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es-ES" smtClean="0"/>
              <a:t>Intercomparison of PIGE codes | M. Mayer | 16. - 18.1.2024</a:t>
            </a:r>
            <a:endParaRPr lang="de-DE" dirty="0"/>
          </a:p>
        </p:txBody>
      </p:sp>
      <p:sp>
        <p:nvSpPr>
          <p:cNvPr id="10" name="Foliennummernplatzhalter 9"/>
          <p:cNvSpPr>
            <a:spLocks noGrp="1"/>
          </p:cNvSpPr>
          <p:nvPr>
            <p:ph type="sldNum" sz="quarter" idx="4"/>
          </p:nvPr>
        </p:nvSpPr>
        <p:spPr>
          <a:xfrm>
            <a:off x="11280774" y="6561601"/>
            <a:ext cx="21734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669" r:id="rId5"/>
    <p:sldLayoutId id="2147483726" r:id="rId6"/>
    <p:sldLayoutId id="2147483664" r:id="rId7"/>
    <p:sldLayoutId id="2147483696" r:id="rId8"/>
    <p:sldLayoutId id="2147483667" r:id="rId9"/>
    <p:sldLayoutId id="2147483700" r:id="rId10"/>
    <p:sldLayoutId id="2147483711" r:id="rId11"/>
    <p:sldLayoutId id="2147483701" r:id="rId1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0" i="0" kern="600" spc="40" baseline="0" dirty="0" smtClean="0">
          <a:solidFill>
            <a:schemeClr val="tx1"/>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b="1" kern="600" spc="40" baseline="0">
          <a:solidFill>
            <a:schemeClr val="tx2"/>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4" orient="horz" pos="4065">
          <p15:clr>
            <a:srgbClr val="F26B43"/>
          </p15:clr>
        </p15:guide>
        <p15:guide id="6" orient="horz" pos="1014">
          <p15:clr>
            <a:srgbClr val="F26B43"/>
          </p15:clr>
        </p15:guide>
        <p15:guide id="7" orient="horz" pos="4133">
          <p15:clr>
            <a:srgbClr val="F26B43"/>
          </p15:clr>
        </p15:guide>
        <p15:guide id="8" orient="horz" pos="4224">
          <p15:clr>
            <a:srgbClr val="F26B43"/>
          </p15:clr>
        </p15:guide>
        <p15:guide id="11" orient="horz" pos="459">
          <p15:clr>
            <a:srgbClr val="F26B43"/>
          </p15:clr>
        </p15:guide>
        <p15:guide id="15" orient="horz" pos="142">
          <p15:clr>
            <a:srgbClr val="F26B43"/>
          </p15:clr>
        </p15:guide>
        <p15:guide id="16" orient="horz" pos="278">
          <p15:clr>
            <a:srgbClr val="F26B43"/>
          </p15:clr>
        </p15:guide>
        <p15:guide id="18" pos="7242">
          <p15:clr>
            <a:srgbClr val="F26B43"/>
          </p15:clr>
        </p15:guide>
        <p15:guide id="19" pos="41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11437325" y="195902"/>
            <a:ext cx="597849" cy="597849"/>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5"/>
            </p:custDataLst>
            <p:extLst>
              <p:ext uri="{D42A27DB-BD31-4B8C-83A1-F6EECF244321}">
                <p14:modId xmlns:p14="http://schemas.microsoft.com/office/powerpoint/2010/main" val="14582368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102" name="think-cell Folie" r:id="rId18" imgW="384" imgH="385" progId="TCLayout.ActiveDocument.1">
                  <p:embed/>
                </p:oleObj>
              </mc:Choice>
              <mc:Fallback>
                <p:oleObj name="think-cell Folie" r:id="rId18"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58813" y="441325"/>
            <a:ext cx="9612984"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58813" y="1609725"/>
            <a:ext cx="10837861" cy="4843463"/>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lang="de-DE" dirty="0"/>
              <a:t>Ebene 1: Fließtext</a:t>
            </a:r>
          </a:p>
          <a:p>
            <a:pPr lvl="1"/>
            <a:r>
              <a:rPr lang="de-DE" dirty="0"/>
              <a:t>Ebene 2: Headlines</a:t>
            </a:r>
          </a:p>
          <a:p>
            <a:pPr lvl="2"/>
            <a:r>
              <a:rPr lang="de-DE" dirty="0"/>
              <a:t>Ebene 3: Stichpunkte</a:t>
            </a:r>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sp>
        <p:nvSpPr>
          <p:cNvPr id="3" name="Datumsplatzhalter 2"/>
          <p:cNvSpPr>
            <a:spLocks noGrp="1"/>
          </p:cNvSpPr>
          <p:nvPr>
            <p:ph type="dt" sz="half" idx="2"/>
          </p:nvPr>
        </p:nvSpPr>
        <p:spPr>
          <a:xfrm>
            <a:off x="4053455" y="6561600"/>
            <a:ext cx="722731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PIGE in SIMNRA 7</a:t>
            </a:r>
            <a:endParaRPr lang="de-DE" dirty="0"/>
          </a:p>
        </p:txBody>
      </p:sp>
      <p:sp>
        <p:nvSpPr>
          <p:cNvPr id="9" name="Fußzeilenplatzhalter 8"/>
          <p:cNvSpPr>
            <a:spLocks noGrp="1"/>
          </p:cNvSpPr>
          <p:nvPr>
            <p:ph type="ftr" sz="quarter" idx="3"/>
          </p:nvPr>
        </p:nvSpPr>
        <p:spPr>
          <a:xfrm>
            <a:off x="658813" y="6561600"/>
            <a:ext cx="6115051"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es-ES" smtClean="0"/>
              <a:t>Intercomparison of PIGE codes | M. Mayer | 16. - 18.1.2024</a:t>
            </a:r>
            <a:endParaRPr lang="de-DE" dirty="0"/>
          </a:p>
        </p:txBody>
      </p:sp>
      <p:sp>
        <p:nvSpPr>
          <p:cNvPr id="10" name="Foliennummernplatzhalter 9"/>
          <p:cNvSpPr>
            <a:spLocks noGrp="1"/>
          </p:cNvSpPr>
          <p:nvPr>
            <p:ph type="sldNum" sz="quarter" idx="4"/>
          </p:nvPr>
        </p:nvSpPr>
        <p:spPr>
          <a:xfrm>
            <a:off x="11280774" y="6561601"/>
            <a:ext cx="21734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67738997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0" i="0" kern="600" spc="40" baseline="0" dirty="0" smtClean="0">
          <a:solidFill>
            <a:schemeClr val="tx1"/>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b="1" kern="600" spc="40" baseline="0">
          <a:solidFill>
            <a:schemeClr val="tx2"/>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4" orient="horz" pos="4065" userDrawn="1">
          <p15:clr>
            <a:srgbClr val="F26B43"/>
          </p15:clr>
        </p15:guide>
        <p15:guide id="6" orient="horz" pos="1014">
          <p15:clr>
            <a:srgbClr val="F26B43"/>
          </p15:clr>
        </p15:guide>
        <p15:guide id="7" orient="horz" pos="4133" userDrawn="1">
          <p15:clr>
            <a:srgbClr val="F26B43"/>
          </p15:clr>
        </p15:guide>
        <p15:guide id="8" orient="horz" pos="4224">
          <p15:clr>
            <a:srgbClr val="F26B43"/>
          </p15:clr>
        </p15:guide>
        <p15:guide id="11" orient="horz" pos="459">
          <p15:clr>
            <a:srgbClr val="F26B43"/>
          </p15:clr>
        </p15:guide>
        <p15:guide id="15" orient="horz" pos="142">
          <p15:clr>
            <a:srgbClr val="F26B43"/>
          </p15:clr>
        </p15:guide>
        <p15:guide id="16" orient="horz" pos="278">
          <p15:clr>
            <a:srgbClr val="F26B43"/>
          </p15:clr>
        </p15:guide>
        <p15:guide id="18" pos="7242">
          <p15:clr>
            <a:srgbClr val="F26B43"/>
          </p15:clr>
        </p15:guide>
        <p15:guide id="19" pos="41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8.xml"/><Relationship Id="rId4" Type="http://schemas.openxmlformats.org/officeDocument/2006/relationships/image" Target="../media/image17.emf"/></Relationships>
</file>

<file path=ppt/slides/_rels/slide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18.xml"/><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8.xml"/><Relationship Id="rId1" Type="http://schemas.openxmlformats.org/officeDocument/2006/relationships/vmlDrawing" Target="../drawings/vmlDrawing15.vml"/><Relationship Id="rId4" Type="http://schemas.openxmlformats.org/officeDocument/2006/relationships/image" Target="../media/image2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r>
              <a:rPr lang="de-DE" dirty="0"/>
              <a:t>M. Mayer</a:t>
            </a:r>
          </a:p>
          <a:p>
            <a:r>
              <a:rPr lang="de-DE" i="1" dirty="0"/>
              <a:t>Max-Planck-Institut für Plasmaphysik, Garching, Germany</a:t>
            </a:r>
            <a:endParaRPr lang="en-GB" i="1" dirty="0"/>
          </a:p>
        </p:txBody>
      </p:sp>
      <p:sp>
        <p:nvSpPr>
          <p:cNvPr id="3" name="Titel 2"/>
          <p:cNvSpPr>
            <a:spLocks noGrp="1"/>
          </p:cNvSpPr>
          <p:nvPr>
            <p:ph type="title"/>
          </p:nvPr>
        </p:nvSpPr>
        <p:spPr>
          <a:xfrm>
            <a:off x="1036637" y="1956206"/>
            <a:ext cx="10103996" cy="2638943"/>
          </a:xfrm>
        </p:spPr>
        <p:txBody>
          <a:bodyPr/>
          <a:lstStyle/>
          <a:p>
            <a:r>
              <a:rPr lang="en-US" dirty="0" smtClean="0"/>
              <a:t>PIGE in SIMNRA 7</a:t>
            </a:r>
            <a:r>
              <a:rPr lang="en-GB" dirty="0"/>
              <a:t/>
            </a:r>
            <a:br>
              <a:rPr lang="en-GB" dirty="0"/>
            </a:br>
            <a:endParaRPr lang="de-DE" dirty="0"/>
          </a:p>
        </p:txBody>
      </p:sp>
      <p:sp>
        <p:nvSpPr>
          <p:cNvPr id="4" name="Datumsplatzhalter 3"/>
          <p:cNvSpPr>
            <a:spLocks noGrp="1"/>
          </p:cNvSpPr>
          <p:nvPr>
            <p:ph type="dt" sz="half" idx="10"/>
          </p:nvPr>
        </p:nvSpPr>
        <p:spPr/>
        <p:txBody>
          <a:bodyPr/>
          <a:lstStyle/>
          <a:p>
            <a:r>
              <a:rPr lang="de-DE" smtClean="0"/>
              <a:t>PIGE in SIMNRA 7</a:t>
            </a:r>
            <a:endParaRPr lang="de-DE" dirty="0"/>
          </a:p>
        </p:txBody>
      </p:sp>
      <p:sp>
        <p:nvSpPr>
          <p:cNvPr id="5" name="Fußzeilenplatzhalter 4"/>
          <p:cNvSpPr>
            <a:spLocks noGrp="1"/>
          </p:cNvSpPr>
          <p:nvPr>
            <p:ph type="ftr" sz="quarter" idx="11"/>
          </p:nvPr>
        </p:nvSpPr>
        <p:spPr/>
        <p:txBody>
          <a:bodyPr/>
          <a:lstStyle/>
          <a:p>
            <a:r>
              <a:rPr lang="es-ES" smtClean="0"/>
              <a:t>Intercomparison of PIGE codes | M. Mayer | 16. - 18.1.2024</a:t>
            </a:r>
            <a:endParaRPr lang="de-DE" dirty="0"/>
          </a:p>
        </p:txBody>
      </p:sp>
      <p:sp>
        <p:nvSpPr>
          <p:cNvPr id="6" name="Foliennummernplatzhalter 5"/>
          <p:cNvSpPr>
            <a:spLocks noGrp="1"/>
          </p:cNvSpPr>
          <p:nvPr>
            <p:ph type="sldNum" sz="quarter" idx="12"/>
          </p:nvPr>
        </p:nvSpPr>
        <p:spPr/>
        <p:txBody>
          <a:bodyPr/>
          <a:lstStyle/>
          <a:p>
            <a:fld id="{ECE691D0-CC49-4FC7-9C4D-6112B0CB3A76}" type="slidenum">
              <a:rPr lang="de-DE" smtClean="0"/>
              <a:pPr/>
              <a:t>1</a:t>
            </a:fld>
            <a:endParaRPr lang="de-DE" dirty="0"/>
          </a:p>
        </p:txBody>
      </p:sp>
    </p:spTree>
    <p:extLst>
      <p:ext uri="{BB962C8B-B14F-4D97-AF65-F5344CB8AC3E}">
        <p14:creationId xmlns:p14="http://schemas.microsoft.com/office/powerpoint/2010/main" val="400878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PIGE in SIMNRA 7</a:t>
            </a:r>
            <a:endParaRPr lang="de-DE" dirty="0"/>
          </a:p>
        </p:txBody>
      </p:sp>
      <p:sp>
        <p:nvSpPr>
          <p:cNvPr id="3" name="Fußzeilenplatzhalter 2"/>
          <p:cNvSpPr>
            <a:spLocks noGrp="1"/>
          </p:cNvSpPr>
          <p:nvPr>
            <p:ph type="ftr" sz="quarter" idx="15"/>
          </p:nvPr>
        </p:nvSpPr>
        <p:spPr/>
        <p:txBody>
          <a:bodyPr/>
          <a:lstStyle/>
          <a:p>
            <a:r>
              <a:rPr lang="es-ES" smtClean="0"/>
              <a:t>Intercomparison of PIGE codes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10</a:t>
            </a:fld>
            <a:endParaRPr lang="de-DE" dirty="0"/>
          </a:p>
        </p:txBody>
      </p:sp>
      <p:sp>
        <p:nvSpPr>
          <p:cNvPr id="5" name="Textplatzhalter 4"/>
          <p:cNvSpPr>
            <a:spLocks noGrp="1"/>
          </p:cNvSpPr>
          <p:nvPr>
            <p:ph type="body" sz="quarter" idx="17"/>
          </p:nvPr>
        </p:nvSpPr>
        <p:spPr>
          <a:xfrm>
            <a:off x="658813" y="1738533"/>
            <a:ext cx="8576532" cy="5119468"/>
          </a:xfrm>
        </p:spPr>
        <p:txBody>
          <a:bodyPr>
            <a:noAutofit/>
          </a:bodyPr>
          <a:lstStyle/>
          <a:p>
            <a:pPr>
              <a:buSzPct val="150000"/>
            </a:pPr>
            <a:r>
              <a:rPr lang="en-GB" b="1" dirty="0" smtClean="0">
                <a:solidFill>
                  <a:srgbClr val="005555"/>
                </a:solidFill>
                <a:sym typeface="Symbol" pitchFamily="18" charset="2"/>
              </a:rPr>
              <a:t>Multiple scattering changes the path length in the material</a:t>
            </a:r>
          </a:p>
          <a:p>
            <a:pPr marL="285750" indent="-285750">
              <a:buSzPct val="150000"/>
              <a:buFont typeface="Arial" panose="020B0604020202020204" pitchFamily="34" charset="0"/>
              <a:buChar char="•"/>
            </a:pPr>
            <a:r>
              <a:rPr lang="en-GB" dirty="0" smtClean="0">
                <a:sym typeface="Symbol" pitchFamily="18" charset="2"/>
              </a:rPr>
              <a:t>Mean path length = Path length weighted with multiple scattering distribution</a:t>
            </a:r>
          </a:p>
          <a:p>
            <a:pPr marL="285750" indent="-285750">
              <a:buSzPct val="150000"/>
              <a:buFont typeface="Arial" panose="020B0604020202020204" pitchFamily="34" charset="0"/>
              <a:buChar char="•"/>
            </a:pPr>
            <a:r>
              <a:rPr lang="en-GB" dirty="0" smtClean="0">
                <a:sym typeface="Symbol" pitchFamily="18" charset="2"/>
              </a:rPr>
              <a:t>In 3 dimensions</a:t>
            </a:r>
          </a:p>
          <a:p>
            <a:pPr marL="285750" indent="-285750">
              <a:buSzPct val="150000"/>
              <a:buFont typeface="Arial" panose="020B0604020202020204" pitchFamily="34" charset="0"/>
              <a:buChar char="•"/>
            </a:pPr>
            <a:endParaRPr lang="en-GB" dirty="0" smtClean="0">
              <a:sym typeface="Symbol" pitchFamily="18" charset="2"/>
            </a:endParaRPr>
          </a:p>
          <a:p>
            <a:pPr>
              <a:buSzPct val="150000"/>
            </a:pPr>
            <a:r>
              <a:rPr lang="en-GB" b="1" dirty="0" smtClean="0">
                <a:solidFill>
                  <a:srgbClr val="005555"/>
                </a:solidFill>
                <a:sym typeface="Symbol" pitchFamily="18" charset="2"/>
              </a:rPr>
              <a:t>Example: Exercise 5 (11.41 µm Si / 0.98 µm Al / Si)</a:t>
            </a:r>
            <a:endParaRPr lang="en-GB" b="1" dirty="0">
              <a:solidFill>
                <a:srgbClr val="005555"/>
              </a:solidFill>
              <a:sym typeface="Symbol" pitchFamily="18" charset="2"/>
            </a:endParaRPr>
          </a:p>
          <a:p>
            <a:pPr marL="285750" indent="-285750">
              <a:buSzPct val="150000"/>
              <a:buFont typeface="Arial" panose="020B0604020202020204" pitchFamily="34" charset="0"/>
              <a:buChar char="•"/>
            </a:pPr>
            <a:r>
              <a:rPr lang="en-GB" dirty="0" smtClean="0">
                <a:sym typeface="Symbol" pitchFamily="18" charset="2"/>
              </a:rPr>
              <a:t>Multiple scattering in Al layer</a:t>
            </a:r>
            <a:br>
              <a:rPr lang="en-GB" dirty="0" smtClean="0">
                <a:sym typeface="Symbol" pitchFamily="18" charset="2"/>
              </a:rPr>
            </a:br>
            <a:r>
              <a:rPr lang="en-GB" dirty="0" smtClean="0">
                <a:sym typeface="Symbol" pitchFamily="18" charset="2"/>
              </a:rPr>
              <a:t>- At entrance 3.6</a:t>
            </a:r>
            <a:r>
              <a:rPr lang="en-GB" dirty="0">
                <a:sym typeface="Symbol" pitchFamily="18" charset="2"/>
              </a:rPr>
              <a:t>° FWHM</a:t>
            </a:r>
            <a:br>
              <a:rPr lang="en-GB" dirty="0">
                <a:sym typeface="Symbol" pitchFamily="18" charset="2"/>
              </a:rPr>
            </a:br>
            <a:r>
              <a:rPr lang="en-GB" dirty="0">
                <a:sym typeface="Symbol" pitchFamily="18" charset="2"/>
              </a:rPr>
              <a:t>- At </a:t>
            </a:r>
            <a:r>
              <a:rPr lang="en-GB" dirty="0" smtClean="0">
                <a:sym typeface="Symbol" pitchFamily="18" charset="2"/>
              </a:rPr>
              <a:t>exit 3.8° FWHM</a:t>
            </a:r>
          </a:p>
          <a:p>
            <a:pPr marL="285750" indent="-285750">
              <a:buSzPct val="150000"/>
              <a:buFont typeface="Arial" panose="020B0604020202020204" pitchFamily="34" charset="0"/>
              <a:buChar char="•"/>
            </a:pPr>
            <a:r>
              <a:rPr lang="en-GB" dirty="0" smtClean="0">
                <a:sym typeface="Symbol" pitchFamily="18" charset="2"/>
              </a:rPr>
              <a:t>Analytical result</a:t>
            </a:r>
            <a:r>
              <a:rPr lang="en-GB" dirty="0">
                <a:sym typeface="Symbol" pitchFamily="18" charset="2"/>
              </a:rPr>
              <a:t>: </a:t>
            </a:r>
            <a:r>
              <a:rPr lang="en-GB" dirty="0" smtClean="0">
                <a:sym typeface="Symbol" pitchFamily="18" charset="2"/>
              </a:rPr>
              <a:t>36.88732 Counts</a:t>
            </a:r>
          </a:p>
          <a:p>
            <a:pPr marL="285750" indent="-285750">
              <a:buSzPct val="150000"/>
              <a:buFont typeface="Arial" panose="020B0604020202020204" pitchFamily="34" charset="0"/>
              <a:buChar char="•"/>
            </a:pPr>
            <a:r>
              <a:rPr lang="en-GB" dirty="0" smtClean="0">
                <a:sym typeface="Symbol" pitchFamily="18" charset="2"/>
              </a:rPr>
              <a:t>SIMNRA, no Multiple Scattering</a:t>
            </a:r>
            <a:r>
              <a:rPr lang="en-GB" dirty="0">
                <a:sym typeface="Symbol" pitchFamily="18" charset="2"/>
              </a:rPr>
              <a:t>: </a:t>
            </a:r>
            <a:r>
              <a:rPr lang="en-GB" dirty="0" smtClean="0">
                <a:sym typeface="Symbol" pitchFamily="18" charset="2"/>
              </a:rPr>
              <a:t>36.88657	-20.3 ppm</a:t>
            </a:r>
          </a:p>
          <a:p>
            <a:pPr marL="285750" indent="-285750">
              <a:buSzPct val="150000"/>
              <a:buFont typeface="Arial" panose="020B0604020202020204" pitchFamily="34" charset="0"/>
              <a:buChar char="•"/>
            </a:pPr>
            <a:r>
              <a:rPr lang="en-GB" dirty="0" smtClean="0">
                <a:sym typeface="Symbol" pitchFamily="18" charset="2"/>
              </a:rPr>
              <a:t>SIMNRA, with </a:t>
            </a:r>
            <a:r>
              <a:rPr lang="en-GB" dirty="0">
                <a:sym typeface="Symbol" pitchFamily="18" charset="2"/>
              </a:rPr>
              <a:t>Multiple Scattering: </a:t>
            </a:r>
            <a:r>
              <a:rPr lang="en-GB" dirty="0" smtClean="0">
                <a:sym typeface="Symbol" pitchFamily="18" charset="2"/>
              </a:rPr>
              <a:t>36.89688	+259 ppm</a:t>
            </a:r>
            <a:endParaRPr lang="en-GB" dirty="0">
              <a:sym typeface="Symbol" pitchFamily="18" charset="2"/>
            </a:endParaRPr>
          </a:p>
          <a:p>
            <a:pPr marL="285750" indent="-285750">
              <a:buSzPct val="150000"/>
              <a:buFont typeface="Arial" panose="020B0604020202020204" pitchFamily="34" charset="0"/>
              <a:buChar char="•"/>
            </a:pPr>
            <a:endParaRPr lang="en-GB" dirty="0">
              <a:sym typeface="Symbol" pitchFamily="18" charset="2"/>
            </a:endParaRPr>
          </a:p>
          <a:p>
            <a:pPr marL="285750" indent="-285750">
              <a:buSzPct val="150000"/>
              <a:buFont typeface="Arial" panose="020B0604020202020204" pitchFamily="34" charset="0"/>
              <a:buChar char="•"/>
            </a:pPr>
            <a:endParaRPr lang="en-GB" dirty="0">
              <a:sym typeface="Symbol" pitchFamily="18" charset="2"/>
            </a:endParaRPr>
          </a:p>
        </p:txBody>
      </p:sp>
      <p:sp>
        <p:nvSpPr>
          <p:cNvPr id="6" name="Titel 5"/>
          <p:cNvSpPr>
            <a:spLocks noGrp="1"/>
          </p:cNvSpPr>
          <p:nvPr>
            <p:ph type="title"/>
          </p:nvPr>
        </p:nvSpPr>
        <p:spPr/>
        <p:txBody>
          <a:bodyPr/>
          <a:lstStyle/>
          <a:p>
            <a:r>
              <a:rPr lang="en-US" dirty="0" smtClean="0"/>
              <a:t>Multiple </a:t>
            </a:r>
            <a:r>
              <a:rPr lang="en-US" dirty="0"/>
              <a:t>small-angle </a:t>
            </a:r>
            <a:r>
              <a:rPr lang="en-US" dirty="0" smtClean="0"/>
              <a:t>scattering and number of emitted photons</a:t>
            </a:r>
            <a:endParaRPr lang="de-DE" dirty="0"/>
          </a:p>
        </p:txBody>
      </p:sp>
      <p:grpSp>
        <p:nvGrpSpPr>
          <p:cNvPr id="63" name="Gruppieren 62"/>
          <p:cNvGrpSpPr>
            <a:grpSpLocks noChangeAspect="1"/>
          </p:cNvGrpSpPr>
          <p:nvPr/>
        </p:nvGrpSpPr>
        <p:grpSpPr>
          <a:xfrm>
            <a:off x="7554592" y="2320724"/>
            <a:ext cx="4284852" cy="2987037"/>
            <a:chOff x="7878473" y="3825433"/>
            <a:chExt cx="3304994" cy="2303963"/>
          </a:xfrm>
        </p:grpSpPr>
        <p:sp>
          <p:nvSpPr>
            <p:cNvPr id="16" name="Rectangle 8"/>
            <p:cNvSpPr>
              <a:spLocks noChangeArrowheads="1"/>
            </p:cNvSpPr>
            <p:nvPr/>
          </p:nvSpPr>
          <p:spPr bwMode="auto">
            <a:xfrm>
              <a:off x="7878473" y="4809220"/>
              <a:ext cx="3304994" cy="1320176"/>
            </a:xfrm>
            <a:prstGeom prst="rect">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p>
          </p:txBody>
        </p:sp>
        <p:sp>
          <p:nvSpPr>
            <p:cNvPr id="24" name="Line 22"/>
            <p:cNvSpPr>
              <a:spLocks noChangeShapeType="1"/>
            </p:cNvSpPr>
            <p:nvPr/>
          </p:nvSpPr>
          <p:spPr bwMode="auto">
            <a:xfrm>
              <a:off x="10944924" y="4809220"/>
              <a:ext cx="0" cy="1320176"/>
            </a:xfrm>
            <a:prstGeom prst="line">
              <a:avLst/>
            </a:prstGeom>
            <a:noFill/>
            <a:ln w="9525">
              <a:solidFill>
                <a:schemeClr val="tx1"/>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Text Box 23"/>
            <p:cNvSpPr txBox="1">
              <a:spLocks noChangeArrowheads="1"/>
            </p:cNvSpPr>
            <p:nvPr/>
          </p:nvSpPr>
          <p:spPr bwMode="auto">
            <a:xfrm>
              <a:off x="10884834" y="5341042"/>
              <a:ext cx="298633" cy="315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GB" sz="1200" i="1" baseline="0" dirty="0">
                  <a:latin typeface="Times New Roman" pitchFamily="18" charset="0"/>
                </a:rPr>
                <a:t>d</a:t>
              </a:r>
            </a:p>
          </p:txBody>
        </p:sp>
        <p:cxnSp>
          <p:nvCxnSpPr>
            <p:cNvPr id="8" name="Gerade Verbindung mit Pfeil 7"/>
            <p:cNvCxnSpPr/>
            <p:nvPr/>
          </p:nvCxnSpPr>
          <p:spPr>
            <a:xfrm>
              <a:off x="9416005" y="3825433"/>
              <a:ext cx="0" cy="983787"/>
            </a:xfrm>
            <a:prstGeom prst="straightConnector1">
              <a:avLst/>
            </a:prstGeom>
            <a:ln w="12700" cmpd="sng">
              <a:solidFill>
                <a:schemeClr val="tx1"/>
              </a:solidFill>
              <a:prstDash val="solid"/>
              <a:headEnd type="none" w="med" len="med"/>
              <a:tailEnd type="triangle" w="med" len="lg"/>
            </a:ln>
          </p:spPr>
          <p:style>
            <a:lnRef idx="1">
              <a:schemeClr val="accent1"/>
            </a:lnRef>
            <a:fillRef idx="0">
              <a:schemeClr val="accent1"/>
            </a:fillRef>
            <a:effectRef idx="0">
              <a:schemeClr val="accent1"/>
            </a:effectRef>
            <a:fontRef idx="minor">
              <a:schemeClr val="tx1"/>
            </a:fontRef>
          </p:style>
        </p:cxnSp>
        <p:grpSp>
          <p:nvGrpSpPr>
            <p:cNvPr id="42" name="Gruppieren 41"/>
            <p:cNvGrpSpPr/>
            <p:nvPr/>
          </p:nvGrpSpPr>
          <p:grpSpPr>
            <a:xfrm>
              <a:off x="9355930" y="4809220"/>
              <a:ext cx="60075" cy="1320176"/>
              <a:chOff x="9355930" y="4809220"/>
              <a:chExt cx="60075" cy="1320176"/>
            </a:xfrm>
          </p:grpSpPr>
          <p:cxnSp>
            <p:nvCxnSpPr>
              <p:cNvPr id="35" name="Gerader Verbinder 34"/>
              <p:cNvCxnSpPr/>
              <p:nvPr/>
            </p:nvCxnSpPr>
            <p:spPr>
              <a:xfrm flipH="1">
                <a:off x="9355931" y="4809220"/>
                <a:ext cx="60074" cy="531822"/>
              </a:xfrm>
              <a:prstGeom prst="line">
                <a:avLst/>
              </a:prstGeom>
              <a:ln w="12700" cmpd="sng">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Gerader Verbinder 36"/>
              <p:cNvCxnSpPr/>
              <p:nvPr/>
            </p:nvCxnSpPr>
            <p:spPr>
              <a:xfrm>
                <a:off x="9355930" y="5331664"/>
                <a:ext cx="60075" cy="419055"/>
              </a:xfrm>
              <a:prstGeom prst="line">
                <a:avLst/>
              </a:prstGeom>
              <a:ln w="12700" cmpd="sng">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Gerader Verbinder 39"/>
              <p:cNvCxnSpPr/>
              <p:nvPr/>
            </p:nvCxnSpPr>
            <p:spPr>
              <a:xfrm>
                <a:off x="9416005" y="5750719"/>
                <a:ext cx="0" cy="378677"/>
              </a:xfrm>
              <a:prstGeom prst="line">
                <a:avLst/>
              </a:prstGeom>
              <a:ln w="12700" cmpd="sng">
                <a:solidFill>
                  <a:schemeClr val="tx1"/>
                </a:solidFill>
                <a:prstDash val="solid"/>
                <a:headEnd type="none" w="med" len="med"/>
                <a:tailEnd type="triangle" w="med" len="lg"/>
              </a:ln>
            </p:spPr>
            <p:style>
              <a:lnRef idx="1">
                <a:schemeClr val="accent1"/>
              </a:lnRef>
              <a:fillRef idx="0">
                <a:schemeClr val="accent1"/>
              </a:fillRef>
              <a:effectRef idx="0">
                <a:schemeClr val="accent1"/>
              </a:effectRef>
              <a:fontRef idx="minor">
                <a:schemeClr val="tx1"/>
              </a:fontRef>
            </p:style>
          </p:cxnSp>
        </p:grpSp>
        <p:cxnSp>
          <p:nvCxnSpPr>
            <p:cNvPr id="43" name="Gerader Verbinder 42"/>
            <p:cNvCxnSpPr/>
            <p:nvPr/>
          </p:nvCxnSpPr>
          <p:spPr>
            <a:xfrm flipH="1">
              <a:off x="9239250" y="4811325"/>
              <a:ext cx="175373" cy="494196"/>
            </a:xfrm>
            <a:prstGeom prst="line">
              <a:avLst/>
            </a:prstGeom>
            <a:ln w="12700" cmpd="sng">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Gerader Verbinder 45"/>
            <p:cNvCxnSpPr/>
            <p:nvPr/>
          </p:nvCxnSpPr>
          <p:spPr>
            <a:xfrm flipH="1">
              <a:off x="9179176" y="5305521"/>
              <a:ext cx="60074" cy="531822"/>
            </a:xfrm>
            <a:prstGeom prst="line">
              <a:avLst/>
            </a:prstGeom>
            <a:ln w="12700" cmpd="sng">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Gerader Verbinder 46"/>
            <p:cNvCxnSpPr/>
            <p:nvPr/>
          </p:nvCxnSpPr>
          <p:spPr>
            <a:xfrm flipH="1">
              <a:off x="9060762" y="5837343"/>
              <a:ext cx="118406" cy="292053"/>
            </a:xfrm>
            <a:prstGeom prst="line">
              <a:avLst/>
            </a:prstGeom>
            <a:ln w="12700" cmpd="sng">
              <a:solidFill>
                <a:schemeClr val="tx1"/>
              </a:solidFill>
              <a:prstDash val="solid"/>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49" name="Gerader Verbinder 48"/>
            <p:cNvCxnSpPr/>
            <p:nvPr/>
          </p:nvCxnSpPr>
          <p:spPr>
            <a:xfrm>
              <a:off x="9419504" y="4809219"/>
              <a:ext cx="111466" cy="396686"/>
            </a:xfrm>
            <a:prstGeom prst="line">
              <a:avLst/>
            </a:prstGeom>
            <a:ln w="12700" cmpd="sng">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Gerader Verbinder 51"/>
            <p:cNvCxnSpPr/>
            <p:nvPr/>
          </p:nvCxnSpPr>
          <p:spPr>
            <a:xfrm>
              <a:off x="9530970" y="5203382"/>
              <a:ext cx="60090" cy="490187"/>
            </a:xfrm>
            <a:prstGeom prst="line">
              <a:avLst/>
            </a:prstGeom>
            <a:ln w="12700" cmpd="sng">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Gerader Verbinder 53"/>
            <p:cNvCxnSpPr/>
            <p:nvPr/>
          </p:nvCxnSpPr>
          <p:spPr>
            <a:xfrm>
              <a:off x="9591060" y="5693569"/>
              <a:ext cx="138728" cy="432204"/>
            </a:xfrm>
            <a:prstGeom prst="line">
              <a:avLst/>
            </a:prstGeom>
            <a:ln w="12700" cmpd="sng">
              <a:solidFill>
                <a:schemeClr val="tx1"/>
              </a:solidFill>
              <a:prstDash val="solid"/>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57" name="Gerader Verbinder 56"/>
            <p:cNvCxnSpPr/>
            <p:nvPr/>
          </p:nvCxnSpPr>
          <p:spPr>
            <a:xfrm>
              <a:off x="9414623" y="4809219"/>
              <a:ext cx="0" cy="1316554"/>
            </a:xfrm>
            <a:prstGeom prst="line">
              <a:avLst/>
            </a:prstGeom>
            <a:ln w="6350" cmpd="sng">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Gerader Verbinder 57"/>
            <p:cNvCxnSpPr/>
            <p:nvPr/>
          </p:nvCxnSpPr>
          <p:spPr>
            <a:xfrm flipH="1">
              <a:off x="9060762" y="4809219"/>
              <a:ext cx="353861" cy="1316554"/>
            </a:xfrm>
            <a:prstGeom prst="line">
              <a:avLst/>
            </a:prstGeom>
            <a:ln w="6350" cmpd="sng">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Gerader Verbinder 59"/>
            <p:cNvCxnSpPr/>
            <p:nvPr/>
          </p:nvCxnSpPr>
          <p:spPr>
            <a:xfrm>
              <a:off x="9414305" y="4813539"/>
              <a:ext cx="311179" cy="1312234"/>
            </a:xfrm>
            <a:prstGeom prst="line">
              <a:avLst/>
            </a:prstGeom>
            <a:ln w="6350" cmpd="sng">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4051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PIGE in SIMNRA 7</a:t>
            </a:r>
            <a:endParaRPr lang="de-DE" dirty="0"/>
          </a:p>
        </p:txBody>
      </p:sp>
      <p:sp>
        <p:nvSpPr>
          <p:cNvPr id="3" name="Fußzeilenplatzhalter 2"/>
          <p:cNvSpPr>
            <a:spLocks noGrp="1"/>
          </p:cNvSpPr>
          <p:nvPr>
            <p:ph type="ftr" sz="quarter" idx="15"/>
          </p:nvPr>
        </p:nvSpPr>
        <p:spPr/>
        <p:txBody>
          <a:bodyPr/>
          <a:lstStyle/>
          <a:p>
            <a:r>
              <a:rPr lang="es-ES" smtClean="0"/>
              <a:t>Intercomparison of PIGE codes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11</a:t>
            </a:fld>
            <a:endParaRPr lang="de-DE" dirty="0"/>
          </a:p>
        </p:txBody>
      </p:sp>
      <p:sp>
        <p:nvSpPr>
          <p:cNvPr id="5" name="Textplatzhalter 4"/>
          <p:cNvSpPr>
            <a:spLocks noGrp="1"/>
          </p:cNvSpPr>
          <p:nvPr>
            <p:ph type="body" sz="quarter" idx="17"/>
          </p:nvPr>
        </p:nvSpPr>
        <p:spPr>
          <a:xfrm>
            <a:off x="658813" y="1457906"/>
            <a:ext cx="6499868" cy="5008797"/>
          </a:xfrm>
        </p:spPr>
        <p:txBody>
          <a:bodyPr>
            <a:noAutofit/>
          </a:bodyPr>
          <a:lstStyle/>
          <a:p>
            <a:r>
              <a:rPr lang="en-US" b="1" kern="1200" dirty="0">
                <a:solidFill>
                  <a:srgbClr val="005555"/>
                </a:solidFill>
                <a:latin typeface="Arial" panose="020B0604020202020204" pitchFamily="34" charset="0"/>
              </a:rPr>
              <a:t>For resonant cross-sections straggling distribution has to be taken into account</a:t>
            </a:r>
          </a:p>
          <a:p>
            <a:pPr>
              <a:buSzPts val="2400"/>
              <a:buFont typeface="Arial" panose="020B0604020202020204" pitchFamily="34" charset="0"/>
              <a:buChar char="•"/>
            </a:pPr>
            <a:r>
              <a:rPr lang="en-US" kern="1200" dirty="0" smtClean="0">
                <a:solidFill>
                  <a:srgbClr val="000000"/>
                </a:solidFill>
                <a:latin typeface="Arial" panose="020B0604020202020204" pitchFamily="34" charset="0"/>
              </a:rPr>
              <a:t> Number </a:t>
            </a:r>
            <a:r>
              <a:rPr lang="en-US" kern="1200" dirty="0">
                <a:solidFill>
                  <a:srgbClr val="000000"/>
                </a:solidFill>
                <a:latin typeface="Arial" panose="020B0604020202020204" pitchFamily="34" charset="0"/>
              </a:rPr>
              <a:t>of created Gammas in a specific depth = </a:t>
            </a:r>
            <a:r>
              <a:rPr lang="en-US" kern="1200" dirty="0" smtClean="0">
                <a:solidFill>
                  <a:srgbClr val="000000"/>
                </a:solidFill>
                <a:latin typeface="Arial" panose="020B0604020202020204" pitchFamily="34" charset="0"/>
              </a:rPr>
              <a:t/>
            </a:r>
            <a:br>
              <a:rPr lang="en-US" kern="1200" dirty="0" smtClean="0">
                <a:solidFill>
                  <a:srgbClr val="000000"/>
                </a:solidFill>
                <a:latin typeface="Arial" panose="020B0604020202020204" pitchFamily="34" charset="0"/>
              </a:rPr>
            </a:br>
            <a:r>
              <a:rPr lang="en-US" kern="1200" dirty="0" smtClean="0">
                <a:solidFill>
                  <a:srgbClr val="000000"/>
                </a:solidFill>
                <a:latin typeface="Arial" panose="020B0604020202020204" pitchFamily="34" charset="0"/>
              </a:rPr>
              <a:t>   Integral </a:t>
            </a:r>
            <a:r>
              <a:rPr lang="en-US" kern="1200" dirty="0">
                <a:solidFill>
                  <a:srgbClr val="000000"/>
                </a:solidFill>
                <a:latin typeface="Arial" panose="020B0604020202020204" pitchFamily="34" charset="0"/>
              </a:rPr>
              <a:t>of (Straggling*Cross-section)</a:t>
            </a:r>
          </a:p>
          <a:p>
            <a:pPr>
              <a:buSzPts val="2400"/>
              <a:buFont typeface="Arial" panose="020B0604020202020204" pitchFamily="34" charset="0"/>
              <a:buChar char="•"/>
            </a:pPr>
            <a:r>
              <a:rPr lang="en-GB" kern="1200" dirty="0" smtClean="0">
                <a:solidFill>
                  <a:srgbClr val="000000"/>
                </a:solidFill>
                <a:latin typeface="Arial" panose="020B0604020202020204" pitchFamily="34" charset="0"/>
              </a:rPr>
              <a:t> Integral </a:t>
            </a:r>
            <a:r>
              <a:rPr lang="en-GB" kern="1200" dirty="0">
                <a:solidFill>
                  <a:srgbClr val="000000"/>
                </a:solidFill>
                <a:latin typeface="Arial" panose="020B0604020202020204" pitchFamily="34" charset="0"/>
              </a:rPr>
              <a:t>calculated in </a:t>
            </a:r>
            <a:r>
              <a:rPr lang="en-GB" kern="1200" dirty="0" smtClean="0">
                <a:solidFill>
                  <a:srgbClr val="000000"/>
                </a:solidFill>
                <a:latin typeface="Arial" panose="020B0604020202020204" pitchFamily="34" charset="0"/>
              </a:rPr>
              <a:t/>
            </a:r>
            <a:br>
              <a:rPr lang="en-GB" kern="1200" dirty="0" smtClean="0">
                <a:solidFill>
                  <a:srgbClr val="000000"/>
                </a:solidFill>
                <a:latin typeface="Arial" panose="020B0604020202020204" pitchFamily="34" charset="0"/>
              </a:rPr>
            </a:br>
            <a:r>
              <a:rPr lang="en-GB" kern="1200" dirty="0" smtClean="0">
                <a:solidFill>
                  <a:srgbClr val="000000"/>
                </a:solidFill>
                <a:latin typeface="Arial" panose="020B0604020202020204" pitchFamily="34" charset="0"/>
              </a:rPr>
              <a:t>   [</a:t>
            </a:r>
            <a:r>
              <a:rPr lang="en-GB" kern="1200" dirty="0">
                <a:solidFill>
                  <a:srgbClr val="000000"/>
                </a:solidFill>
                <a:latin typeface="Arial" panose="020B0604020202020204" pitchFamily="34" charset="0"/>
              </a:rPr>
              <a:t>E</a:t>
            </a:r>
            <a:r>
              <a:rPr lang="en-GB" kern="1200" baseline="-25000" dirty="0">
                <a:solidFill>
                  <a:srgbClr val="000000"/>
                </a:solidFill>
                <a:latin typeface="Arial" panose="020B0604020202020204" pitchFamily="34" charset="0"/>
              </a:rPr>
              <a:t>0</a:t>
            </a:r>
            <a:r>
              <a:rPr lang="en-GB" kern="1200" dirty="0">
                <a:solidFill>
                  <a:srgbClr val="000000"/>
                </a:solidFill>
                <a:latin typeface="Arial" panose="020B0604020202020204" pitchFamily="34" charset="0"/>
              </a:rPr>
              <a:t> – 4</a:t>
            </a:r>
            <a:r>
              <a:rPr lang="en-GB" kern="1200" dirty="0">
                <a:solidFill>
                  <a:srgbClr val="000000"/>
                </a:solidFill>
                <a:latin typeface="Symbol" panose="05050102010706020507" pitchFamily="18" charset="2"/>
              </a:rPr>
              <a:t>s</a:t>
            </a:r>
            <a:r>
              <a:rPr lang="en-GB" kern="1200" dirty="0">
                <a:solidFill>
                  <a:srgbClr val="000000"/>
                </a:solidFill>
                <a:latin typeface="Arial" panose="020B0604020202020204" pitchFamily="34" charset="0"/>
              </a:rPr>
              <a:t>, E</a:t>
            </a:r>
            <a:r>
              <a:rPr lang="en-GB" kern="1200" baseline="-25000" dirty="0">
                <a:solidFill>
                  <a:srgbClr val="000000"/>
                </a:solidFill>
                <a:latin typeface="Arial" panose="020B0604020202020204" pitchFamily="34" charset="0"/>
              </a:rPr>
              <a:t>0</a:t>
            </a:r>
            <a:r>
              <a:rPr lang="en-GB" kern="1200" dirty="0">
                <a:solidFill>
                  <a:srgbClr val="000000"/>
                </a:solidFill>
                <a:latin typeface="Arial" panose="020B0604020202020204" pitchFamily="34" charset="0"/>
              </a:rPr>
              <a:t> + 4</a:t>
            </a:r>
            <a:r>
              <a:rPr lang="en-GB" kern="1200" dirty="0">
                <a:solidFill>
                  <a:srgbClr val="000000"/>
                </a:solidFill>
                <a:latin typeface="Symbol" panose="05050102010706020507" pitchFamily="18" charset="2"/>
              </a:rPr>
              <a:t>s</a:t>
            </a:r>
            <a:r>
              <a:rPr lang="en-GB" kern="1200" dirty="0">
                <a:solidFill>
                  <a:srgbClr val="000000"/>
                </a:solidFill>
                <a:latin typeface="Arial" panose="020B0604020202020204" pitchFamily="34" charset="0"/>
              </a:rPr>
              <a:t>] + correction ~0.14%</a:t>
            </a:r>
          </a:p>
          <a:p>
            <a:pPr>
              <a:buSzPts val="2400"/>
              <a:buFont typeface="Arial" panose="020B0604020202020204" pitchFamily="34" charset="0"/>
              <a:buChar char="•"/>
            </a:pPr>
            <a:r>
              <a:rPr lang="en-US" kern="1200" dirty="0" smtClean="0">
                <a:solidFill>
                  <a:srgbClr val="000000"/>
                </a:solidFill>
                <a:latin typeface="Arial" panose="020B0604020202020204" pitchFamily="34" charset="0"/>
              </a:rPr>
              <a:t> 5 </a:t>
            </a:r>
            <a:r>
              <a:rPr lang="en-US" kern="1200" dirty="0">
                <a:solidFill>
                  <a:srgbClr val="000000"/>
                </a:solidFill>
                <a:latin typeface="Arial" panose="020B0604020202020204" pitchFamily="34" charset="0"/>
              </a:rPr>
              <a:t>point Gauss-</a:t>
            </a:r>
            <a:r>
              <a:rPr lang="en-US" kern="1200" dirty="0" err="1">
                <a:solidFill>
                  <a:srgbClr val="000000"/>
                </a:solidFill>
                <a:latin typeface="Arial" panose="020B0604020202020204" pitchFamily="34" charset="0"/>
              </a:rPr>
              <a:t>Mehler</a:t>
            </a:r>
            <a:r>
              <a:rPr lang="en-US" kern="1200" dirty="0">
                <a:solidFill>
                  <a:srgbClr val="000000"/>
                </a:solidFill>
                <a:latin typeface="Arial" panose="020B0604020202020204" pitchFamily="34" charset="0"/>
              </a:rPr>
              <a:t> integration between 2 data points</a:t>
            </a:r>
            <a:r>
              <a:rPr lang="en-US" kern="1200" dirty="0" smtClean="0">
                <a:solidFill>
                  <a:srgbClr val="000000"/>
                </a:solidFill>
                <a:latin typeface="Arial" panose="020B0604020202020204" pitchFamily="34" charset="0"/>
              </a:rPr>
              <a:t>,</a:t>
            </a:r>
            <a:br>
              <a:rPr lang="en-US" kern="1200" dirty="0" smtClean="0">
                <a:solidFill>
                  <a:srgbClr val="000000"/>
                </a:solidFill>
                <a:latin typeface="Arial" panose="020B0604020202020204" pitchFamily="34" charset="0"/>
              </a:rPr>
            </a:br>
            <a:r>
              <a:rPr lang="en-US" kern="1200" dirty="0" smtClean="0">
                <a:solidFill>
                  <a:srgbClr val="000000"/>
                </a:solidFill>
                <a:latin typeface="Arial" panose="020B0604020202020204" pitchFamily="34" charset="0"/>
              </a:rPr>
              <a:t>   max </a:t>
            </a:r>
            <a:r>
              <a:rPr lang="en-US" kern="1200" dirty="0">
                <a:solidFill>
                  <a:srgbClr val="000000"/>
                </a:solidFill>
                <a:latin typeface="Arial" panose="020B0604020202020204" pitchFamily="34" charset="0"/>
              </a:rPr>
              <a:t>integration range </a:t>
            </a:r>
            <a:r>
              <a:rPr lang="en-US" kern="1200" dirty="0">
                <a:solidFill>
                  <a:srgbClr val="000000"/>
                </a:solidFill>
                <a:latin typeface="Symbol" panose="05050102010706020507" pitchFamily="18" charset="2"/>
              </a:rPr>
              <a:t>s</a:t>
            </a:r>
          </a:p>
          <a:p>
            <a:pPr>
              <a:buSzPts val="2400"/>
              <a:buFont typeface="Arial" panose="020B0604020202020204" pitchFamily="34" charset="0"/>
              <a:buChar char="•"/>
            </a:pPr>
            <a:r>
              <a:rPr lang="en-US" kern="1200" dirty="0" smtClean="0">
                <a:solidFill>
                  <a:srgbClr val="000000"/>
                </a:solidFill>
                <a:latin typeface="Arial" panose="020B0604020202020204" pitchFamily="34" charset="0"/>
              </a:rPr>
              <a:t> Accuracy  </a:t>
            </a:r>
            <a:r>
              <a:rPr lang="en-US" kern="1200" dirty="0">
                <a:solidFill>
                  <a:srgbClr val="000000"/>
                </a:solidFill>
                <a:latin typeface="Arial" panose="020B0604020202020204" pitchFamily="34" charset="0"/>
              </a:rPr>
              <a:t>10</a:t>
            </a:r>
            <a:r>
              <a:rPr lang="en-US" kern="1200" baseline="30000" dirty="0">
                <a:solidFill>
                  <a:srgbClr val="000000"/>
                </a:solidFill>
                <a:latin typeface="Arial" panose="020B0604020202020204" pitchFamily="34" charset="0"/>
              </a:rPr>
              <a:t>-7</a:t>
            </a:r>
            <a:r>
              <a:rPr lang="en-US" kern="1200" dirty="0">
                <a:solidFill>
                  <a:srgbClr val="000000"/>
                </a:solidFill>
                <a:latin typeface="Arial" panose="020B0604020202020204" pitchFamily="34" charset="0"/>
              </a:rPr>
              <a:t> for constant </a:t>
            </a:r>
            <a:r>
              <a:rPr lang="en-US" kern="1200" dirty="0" smtClean="0">
                <a:solidFill>
                  <a:srgbClr val="000000"/>
                </a:solidFill>
                <a:latin typeface="Arial" panose="020B0604020202020204" pitchFamily="34" charset="0"/>
              </a:rPr>
              <a:t>cross-sections</a:t>
            </a:r>
            <a:endParaRPr lang="en-US" kern="1200" dirty="0">
              <a:solidFill>
                <a:srgbClr val="000000"/>
              </a:solidFill>
              <a:latin typeface="Arial" panose="020B0604020202020204" pitchFamily="34" charset="0"/>
            </a:endParaRPr>
          </a:p>
        </p:txBody>
      </p:sp>
      <p:sp>
        <p:nvSpPr>
          <p:cNvPr id="6" name="Titel 5"/>
          <p:cNvSpPr>
            <a:spLocks noGrp="1"/>
          </p:cNvSpPr>
          <p:nvPr>
            <p:ph type="title"/>
          </p:nvPr>
        </p:nvSpPr>
        <p:spPr/>
        <p:txBody>
          <a:bodyPr/>
          <a:lstStyle/>
          <a:p>
            <a:r>
              <a:rPr lang="en-US" dirty="0"/>
              <a:t>Calculation of the Number of Reaction </a:t>
            </a:r>
            <a:r>
              <a:rPr lang="en-US" dirty="0" smtClean="0"/>
              <a:t>Products</a:t>
            </a:r>
            <a:endParaRPr lang="de-DE" dirty="0"/>
          </a:p>
        </p:txBody>
      </p:sp>
      <p:grpSp>
        <p:nvGrpSpPr>
          <p:cNvPr id="31" name="Gruppieren 30"/>
          <p:cNvGrpSpPr>
            <a:grpSpLocks noChangeAspect="1"/>
          </p:cNvGrpSpPr>
          <p:nvPr/>
        </p:nvGrpSpPr>
        <p:grpSpPr>
          <a:xfrm>
            <a:off x="6773864" y="1297357"/>
            <a:ext cx="5339953" cy="3347113"/>
            <a:chOff x="4572000" y="849451"/>
            <a:chExt cx="4664491" cy="2923730"/>
          </a:xfrm>
        </p:grpSpPr>
        <p:pic>
          <p:nvPicPr>
            <p:cNvPr id="32" name="Picture 6"/>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528" t="8614" r="11550" b="55505"/>
            <a:stretch/>
          </p:blipFill>
          <p:spPr bwMode="auto">
            <a:xfrm>
              <a:off x="4572000" y="849451"/>
              <a:ext cx="4664491" cy="2923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feld 32"/>
            <p:cNvSpPr txBox="1"/>
            <p:nvPr/>
          </p:nvSpPr>
          <p:spPr>
            <a:xfrm>
              <a:off x="5004048" y="1065475"/>
              <a:ext cx="1080745" cy="307777"/>
            </a:xfrm>
            <a:prstGeom prst="rect">
              <a:avLst/>
            </a:prstGeom>
            <a:noFill/>
          </p:spPr>
          <p:txBody>
            <a:bodyPr wrap="none" rtlCol="0">
              <a:spAutoFit/>
            </a:bodyPr>
            <a:lstStyle/>
            <a:p>
              <a:r>
                <a:rPr lang="de-DE" sz="1400" baseline="30000" dirty="0" smtClean="0">
                  <a:solidFill>
                    <a:srgbClr val="0000FF"/>
                  </a:solidFill>
                </a:rPr>
                <a:t>12</a:t>
              </a:r>
              <a:r>
                <a:rPr lang="de-DE" sz="1400" baseline="0" dirty="0" smtClean="0">
                  <a:solidFill>
                    <a:srgbClr val="0000FF"/>
                  </a:solidFill>
                </a:rPr>
                <a:t>C(</a:t>
              </a:r>
              <a:r>
                <a:rPr lang="de-DE" sz="1400" baseline="0" dirty="0" err="1" smtClean="0">
                  <a:solidFill>
                    <a:srgbClr val="0000FF"/>
                  </a:solidFill>
                </a:rPr>
                <a:t>p,p</a:t>
              </a:r>
              <a:r>
                <a:rPr lang="de-DE" sz="1400" baseline="0" dirty="0" smtClean="0">
                  <a:solidFill>
                    <a:srgbClr val="0000FF"/>
                  </a:solidFill>
                </a:rPr>
                <a:t>)</a:t>
              </a:r>
              <a:r>
                <a:rPr lang="de-DE" sz="1400" baseline="30000" dirty="0" smtClean="0">
                  <a:solidFill>
                    <a:srgbClr val="0000FF"/>
                  </a:solidFill>
                </a:rPr>
                <a:t>12</a:t>
              </a:r>
              <a:r>
                <a:rPr lang="de-DE" sz="1400" baseline="0" dirty="0" smtClean="0">
                  <a:solidFill>
                    <a:srgbClr val="0000FF"/>
                  </a:solidFill>
                </a:rPr>
                <a:t>C</a:t>
              </a:r>
              <a:endParaRPr lang="en-US" sz="1400" baseline="0" dirty="0">
                <a:solidFill>
                  <a:srgbClr val="0000FF"/>
                </a:solidFill>
              </a:endParaRPr>
            </a:p>
          </p:txBody>
        </p:sp>
        <p:sp>
          <p:nvSpPr>
            <p:cNvPr id="34" name="Textfeld 33"/>
            <p:cNvSpPr txBox="1"/>
            <p:nvPr/>
          </p:nvSpPr>
          <p:spPr>
            <a:xfrm>
              <a:off x="7236296" y="1857563"/>
              <a:ext cx="990977" cy="307777"/>
            </a:xfrm>
            <a:prstGeom prst="rect">
              <a:avLst/>
            </a:prstGeom>
            <a:noFill/>
          </p:spPr>
          <p:txBody>
            <a:bodyPr wrap="none" rtlCol="0">
              <a:spAutoFit/>
            </a:bodyPr>
            <a:lstStyle/>
            <a:p>
              <a:r>
                <a:rPr lang="de-DE" sz="1400" baseline="0" dirty="0" err="1" smtClean="0"/>
                <a:t>Straggling</a:t>
              </a:r>
              <a:endParaRPr lang="en-US" sz="1400" baseline="0" dirty="0"/>
            </a:p>
          </p:txBody>
        </p:sp>
        <p:sp>
          <p:nvSpPr>
            <p:cNvPr id="35" name="Textfeld 34"/>
            <p:cNvSpPr txBox="1"/>
            <p:nvPr/>
          </p:nvSpPr>
          <p:spPr>
            <a:xfrm>
              <a:off x="6444208" y="993467"/>
              <a:ext cx="2156360" cy="307777"/>
            </a:xfrm>
            <a:prstGeom prst="rect">
              <a:avLst/>
            </a:prstGeom>
            <a:noFill/>
          </p:spPr>
          <p:txBody>
            <a:bodyPr wrap="none" rtlCol="0">
              <a:spAutoFit/>
            </a:bodyPr>
            <a:lstStyle/>
            <a:p>
              <a:r>
                <a:rPr lang="de-DE" sz="1400" baseline="0" dirty="0" err="1" smtClean="0">
                  <a:solidFill>
                    <a:srgbClr val="FF0000"/>
                  </a:solidFill>
                </a:rPr>
                <a:t>Straggling</a:t>
              </a:r>
              <a:r>
                <a:rPr lang="de-DE" sz="1400" baseline="0" dirty="0" smtClean="0">
                  <a:solidFill>
                    <a:srgbClr val="FF0000"/>
                  </a:solidFill>
                </a:rPr>
                <a:t>*Cross-</a:t>
              </a:r>
              <a:r>
                <a:rPr lang="de-DE" sz="1400" baseline="0" dirty="0" err="1" smtClean="0">
                  <a:solidFill>
                    <a:srgbClr val="FF0000"/>
                  </a:solidFill>
                </a:rPr>
                <a:t>section</a:t>
              </a:r>
              <a:endParaRPr lang="en-US" sz="1400" baseline="0" dirty="0">
                <a:solidFill>
                  <a:srgbClr val="FF0000"/>
                </a:solidFill>
              </a:endParaRPr>
            </a:p>
          </p:txBody>
        </p:sp>
      </p:grpSp>
    </p:spTree>
    <p:extLst>
      <p:ext uri="{BB962C8B-B14F-4D97-AF65-F5344CB8AC3E}">
        <p14:creationId xmlns:p14="http://schemas.microsoft.com/office/powerpoint/2010/main" val="3423158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a:xfrm>
            <a:off x="658812" y="1609725"/>
            <a:ext cx="11253101" cy="4843463"/>
          </a:xfrm>
        </p:spPr>
        <p:txBody>
          <a:bodyPr>
            <a:normAutofit/>
          </a:bodyPr>
          <a:lstStyle/>
          <a:p>
            <a:pPr>
              <a:buSzPts val="2700"/>
              <a:buFont typeface="Arial" panose="020B0604020202020204" pitchFamily="34" charset="0"/>
              <a:buChar char="•"/>
            </a:pPr>
            <a:r>
              <a:rPr lang="en-US" kern="1200" dirty="0" smtClean="0">
                <a:solidFill>
                  <a:srgbClr val="000000"/>
                </a:solidFill>
                <a:latin typeface="Arial" panose="020B0604020202020204" pitchFamily="34" charset="0"/>
              </a:rPr>
              <a:t> Identical </a:t>
            </a:r>
            <a:r>
              <a:rPr lang="en-US" kern="1200" dirty="0">
                <a:solidFill>
                  <a:srgbClr val="000000"/>
                </a:solidFill>
                <a:latin typeface="Arial" panose="020B0604020202020204" pitchFamily="34" charset="0"/>
              </a:rPr>
              <a:t>code </a:t>
            </a:r>
            <a:r>
              <a:rPr lang="en-US" kern="1200" dirty="0" smtClean="0">
                <a:solidFill>
                  <a:srgbClr val="000000"/>
                </a:solidFill>
                <a:latin typeface="Arial" panose="020B0604020202020204" pitchFamily="34" charset="0"/>
              </a:rPr>
              <a:t>basis </a:t>
            </a:r>
            <a:r>
              <a:rPr lang="en-US" kern="1200" dirty="0">
                <a:solidFill>
                  <a:srgbClr val="000000"/>
                </a:solidFill>
                <a:latin typeface="Arial" panose="020B0604020202020204" pitchFamily="34" charset="0"/>
              </a:rPr>
              <a:t>to RBS/ERDA/NRA</a:t>
            </a:r>
          </a:p>
          <a:p>
            <a:pPr>
              <a:buSzPts val="2700"/>
              <a:buFont typeface="Arial" panose="020B0604020202020204" pitchFamily="34" charset="0"/>
              <a:buChar char="•"/>
            </a:pPr>
            <a:r>
              <a:rPr lang="en-US" kern="1200" dirty="0" smtClean="0">
                <a:solidFill>
                  <a:srgbClr val="000000"/>
                </a:solidFill>
                <a:latin typeface="Arial" panose="020B0604020202020204" pitchFamily="34" charset="0"/>
              </a:rPr>
              <a:t> </a:t>
            </a:r>
            <a:r>
              <a:rPr lang="en-US" kern="1200" dirty="0" smtClean="0">
                <a:solidFill>
                  <a:srgbClr val="000000"/>
                </a:solidFill>
                <a:latin typeface="Arial" panose="020B0604020202020204" pitchFamily="34" charset="0"/>
              </a:rPr>
              <a:t>Accuracy with default parameters ~10</a:t>
            </a:r>
            <a:r>
              <a:rPr lang="en-US" kern="1200" baseline="30000" dirty="0" smtClean="0">
                <a:solidFill>
                  <a:srgbClr val="000000"/>
                </a:solidFill>
                <a:latin typeface="Arial" panose="020B0604020202020204" pitchFamily="34" charset="0"/>
              </a:rPr>
              <a:t>-5</a:t>
            </a:r>
            <a:r>
              <a:rPr lang="en-US" kern="1200" dirty="0" smtClean="0">
                <a:solidFill>
                  <a:srgbClr val="000000"/>
                </a:solidFill>
                <a:latin typeface="Arial" panose="020B0604020202020204" pitchFamily="34" charset="0"/>
              </a:rPr>
              <a:t>, can be improved by using fixed small step width</a:t>
            </a:r>
            <a:endParaRPr lang="en-US" kern="1200" dirty="0">
              <a:solidFill>
                <a:srgbClr val="000000"/>
              </a:solidFill>
              <a:latin typeface="Arial" panose="020B0604020202020204" pitchFamily="34" charset="0"/>
            </a:endParaRPr>
          </a:p>
          <a:p>
            <a:pPr>
              <a:buSzPts val="2700"/>
              <a:buFont typeface="Arial" panose="020B0604020202020204" pitchFamily="34" charset="0"/>
              <a:buChar char="•"/>
            </a:pPr>
            <a:r>
              <a:rPr lang="en-US" kern="1200" dirty="0" smtClean="0">
                <a:solidFill>
                  <a:srgbClr val="000000"/>
                </a:solidFill>
                <a:latin typeface="Arial" panose="020B0604020202020204" pitchFamily="34" charset="0"/>
              </a:rPr>
              <a:t> Straggling </a:t>
            </a:r>
            <a:r>
              <a:rPr lang="en-US" kern="1200" dirty="0">
                <a:solidFill>
                  <a:srgbClr val="000000"/>
                </a:solidFill>
                <a:latin typeface="Arial" panose="020B0604020202020204" pitchFamily="34" charset="0"/>
              </a:rPr>
              <a:t>described by asymmetric straggling distributions </a:t>
            </a:r>
            <a:br>
              <a:rPr lang="en-US" kern="1200" dirty="0">
                <a:solidFill>
                  <a:srgbClr val="000000"/>
                </a:solidFill>
                <a:latin typeface="Arial" panose="020B0604020202020204" pitchFamily="34" charset="0"/>
              </a:rPr>
            </a:br>
            <a:r>
              <a:rPr lang="en-US" kern="1200" dirty="0" smtClean="0">
                <a:solidFill>
                  <a:srgbClr val="000000"/>
                </a:solidFill>
                <a:latin typeface="Arial" panose="020B0604020202020204" pitchFamily="34" charset="0"/>
              </a:rPr>
              <a:t>   (</a:t>
            </a:r>
            <a:r>
              <a:rPr lang="en-US" kern="1200" dirty="0">
                <a:solidFill>
                  <a:srgbClr val="000000"/>
                </a:solidFill>
                <a:latin typeface="Arial" panose="020B0604020202020204" pitchFamily="34" charset="0"/>
              </a:rPr>
              <a:t>two-piece normal distribution) including 3</a:t>
            </a:r>
            <a:r>
              <a:rPr lang="en-US" kern="1200" baseline="30000" dirty="0">
                <a:solidFill>
                  <a:srgbClr val="000000"/>
                </a:solidFill>
                <a:latin typeface="Arial" panose="020B0604020202020204" pitchFamily="34" charset="0"/>
              </a:rPr>
              <a:t>rd</a:t>
            </a:r>
            <a:r>
              <a:rPr lang="en-US" kern="1200" dirty="0">
                <a:solidFill>
                  <a:srgbClr val="000000"/>
                </a:solidFill>
                <a:latin typeface="Arial" panose="020B0604020202020204" pitchFamily="34" charset="0"/>
              </a:rPr>
              <a:t> moment</a:t>
            </a:r>
          </a:p>
          <a:p>
            <a:pPr>
              <a:buSzPts val="2700"/>
              <a:buFont typeface="Arial" panose="020B0604020202020204" pitchFamily="34" charset="0"/>
              <a:buChar char="•"/>
            </a:pPr>
            <a:r>
              <a:rPr lang="en-US" kern="1200" dirty="0" smtClean="0">
                <a:solidFill>
                  <a:srgbClr val="000000"/>
                </a:solidFill>
                <a:latin typeface="Arial" panose="020B0604020202020204" pitchFamily="34" charset="0"/>
              </a:rPr>
              <a:t> 3</a:t>
            </a:r>
            <a:r>
              <a:rPr lang="en-US" kern="1200" baseline="30000" dirty="0" smtClean="0">
                <a:solidFill>
                  <a:srgbClr val="000000"/>
                </a:solidFill>
                <a:latin typeface="Arial" panose="020B0604020202020204" pitchFamily="34" charset="0"/>
              </a:rPr>
              <a:t>rd</a:t>
            </a:r>
            <a:r>
              <a:rPr lang="en-US" kern="1200" dirty="0" smtClean="0">
                <a:solidFill>
                  <a:srgbClr val="000000"/>
                </a:solidFill>
                <a:latin typeface="Arial" panose="020B0604020202020204" pitchFamily="34" charset="0"/>
              </a:rPr>
              <a:t> </a:t>
            </a:r>
            <a:r>
              <a:rPr lang="en-US" kern="1200" dirty="0">
                <a:solidFill>
                  <a:srgbClr val="000000"/>
                </a:solidFill>
                <a:latin typeface="Arial" panose="020B0604020202020204" pitchFamily="34" charset="0"/>
              </a:rPr>
              <a:t>moment </a:t>
            </a:r>
            <a:r>
              <a:rPr lang="en-US" kern="1200" dirty="0" smtClean="0">
                <a:solidFill>
                  <a:srgbClr val="000000"/>
                </a:solidFill>
                <a:latin typeface="Arial" panose="020B0604020202020204" pitchFamily="34" charset="0"/>
              </a:rPr>
              <a:t>for </a:t>
            </a:r>
            <a:r>
              <a:rPr lang="en-US" kern="1200" dirty="0" smtClean="0">
                <a:solidFill>
                  <a:srgbClr val="000000"/>
                </a:solidFill>
                <a:latin typeface="Arial" panose="020B0604020202020204" pitchFamily="34" charset="0"/>
              </a:rPr>
              <a:t>electronic energy </a:t>
            </a:r>
            <a:r>
              <a:rPr lang="en-US" kern="1200" dirty="0" smtClean="0">
                <a:solidFill>
                  <a:srgbClr val="000000"/>
                </a:solidFill>
                <a:latin typeface="Arial" panose="020B0604020202020204" pitchFamily="34" charset="0"/>
              </a:rPr>
              <a:t>loss straggling from </a:t>
            </a:r>
            <a:r>
              <a:rPr lang="en-US" kern="1200" dirty="0">
                <a:solidFill>
                  <a:srgbClr val="000000"/>
                </a:solidFill>
                <a:latin typeface="Arial" panose="020B0604020202020204" pitchFamily="34" charset="0"/>
              </a:rPr>
              <a:t>free Coulomb </a:t>
            </a:r>
            <a:r>
              <a:rPr lang="en-US" kern="1200" dirty="0" smtClean="0">
                <a:solidFill>
                  <a:srgbClr val="000000"/>
                </a:solidFill>
                <a:latin typeface="Arial" panose="020B0604020202020204" pitchFamily="34" charset="0"/>
              </a:rPr>
              <a:t>scattering</a:t>
            </a:r>
          </a:p>
          <a:p>
            <a:pPr>
              <a:buSzPts val="2700"/>
              <a:buFont typeface="Arial" panose="020B0604020202020204" pitchFamily="34" charset="0"/>
              <a:buChar char="•"/>
            </a:pPr>
            <a:r>
              <a:rPr lang="en-US" kern="1200" dirty="0">
                <a:solidFill>
                  <a:srgbClr val="000000"/>
                </a:solidFill>
                <a:latin typeface="Arial" panose="020B0604020202020204" pitchFamily="34" charset="0"/>
              </a:rPr>
              <a:t> 3</a:t>
            </a:r>
            <a:r>
              <a:rPr lang="en-US" kern="1200" baseline="30000" dirty="0">
                <a:solidFill>
                  <a:srgbClr val="000000"/>
                </a:solidFill>
                <a:latin typeface="Arial" panose="020B0604020202020204" pitchFamily="34" charset="0"/>
              </a:rPr>
              <a:t>rd</a:t>
            </a:r>
            <a:r>
              <a:rPr lang="en-US" kern="1200" dirty="0">
                <a:solidFill>
                  <a:srgbClr val="000000"/>
                </a:solidFill>
                <a:latin typeface="Arial" panose="020B0604020202020204" pitchFamily="34" charset="0"/>
              </a:rPr>
              <a:t> moment for </a:t>
            </a:r>
            <a:r>
              <a:rPr lang="en-US" kern="1200" dirty="0" smtClean="0">
                <a:solidFill>
                  <a:srgbClr val="000000"/>
                </a:solidFill>
                <a:latin typeface="Arial" panose="020B0604020202020204" pitchFamily="34" charset="0"/>
              </a:rPr>
              <a:t>multiple scattering from path length differences</a:t>
            </a:r>
            <a:endParaRPr lang="en-US" kern="1200" dirty="0">
              <a:solidFill>
                <a:srgbClr val="000000"/>
              </a:solidFill>
              <a:latin typeface="Arial" panose="020B0604020202020204" pitchFamily="34" charset="0"/>
            </a:endParaRPr>
          </a:p>
          <a:p>
            <a:pPr>
              <a:buSzPts val="2700"/>
              <a:buFont typeface="Arial" panose="020B0604020202020204" pitchFamily="34" charset="0"/>
              <a:buChar char="•"/>
            </a:pPr>
            <a:r>
              <a:rPr lang="en-US" kern="1200" dirty="0" smtClean="0">
                <a:solidFill>
                  <a:srgbClr val="000000"/>
                </a:solidFill>
                <a:latin typeface="Arial" panose="020B0604020202020204" pitchFamily="34" charset="0"/>
              </a:rPr>
              <a:t> </a:t>
            </a:r>
            <a:r>
              <a:rPr lang="en-US" kern="1200" dirty="0" smtClean="0">
                <a:solidFill>
                  <a:srgbClr val="000000"/>
                </a:solidFill>
                <a:latin typeface="Arial" panose="020B0604020202020204" pitchFamily="34" charset="0"/>
              </a:rPr>
              <a:t>Multiple </a:t>
            </a:r>
            <a:r>
              <a:rPr lang="en-US" kern="1200" dirty="0">
                <a:solidFill>
                  <a:srgbClr val="000000"/>
                </a:solidFill>
                <a:latin typeface="Arial" panose="020B0604020202020204" pitchFamily="34" charset="0"/>
              </a:rPr>
              <a:t>scattering angle averaged mean path </a:t>
            </a:r>
            <a:r>
              <a:rPr lang="en-US" kern="1200" dirty="0" smtClean="0">
                <a:solidFill>
                  <a:srgbClr val="000000"/>
                </a:solidFill>
                <a:latin typeface="Arial" panose="020B0604020202020204" pitchFamily="34" charset="0"/>
              </a:rPr>
              <a:t>length in layers</a:t>
            </a:r>
            <a:endParaRPr lang="en-US" kern="1200" dirty="0">
              <a:solidFill>
                <a:srgbClr val="000000"/>
              </a:solidFill>
              <a:latin typeface="Arial" panose="020B0604020202020204" pitchFamily="34" charset="0"/>
            </a:endParaRPr>
          </a:p>
          <a:p>
            <a:pPr>
              <a:buSzPts val="2700"/>
              <a:buFont typeface="Arial" panose="020B0604020202020204" pitchFamily="34" charset="0"/>
              <a:buChar char="•"/>
            </a:pPr>
            <a:r>
              <a:rPr lang="en-US" kern="1200" dirty="0" smtClean="0">
                <a:solidFill>
                  <a:srgbClr val="000000"/>
                </a:solidFill>
                <a:latin typeface="Arial" panose="020B0604020202020204" pitchFamily="34" charset="0"/>
              </a:rPr>
              <a:t> Number </a:t>
            </a:r>
            <a:r>
              <a:rPr lang="en-US" kern="1200" dirty="0">
                <a:solidFill>
                  <a:srgbClr val="000000"/>
                </a:solidFill>
                <a:latin typeface="Arial" panose="020B0604020202020204" pitchFamily="34" charset="0"/>
              </a:rPr>
              <a:t>of Gammas from </a:t>
            </a:r>
            <a:r>
              <a:rPr lang="en-US" kern="1200" dirty="0" smtClean="0">
                <a:solidFill>
                  <a:srgbClr val="000000"/>
                </a:solidFill>
                <a:latin typeface="Arial" panose="020B0604020202020204" pitchFamily="34" charset="0"/>
              </a:rPr>
              <a:t>Cross-section*Straggling</a:t>
            </a:r>
          </a:p>
          <a:p>
            <a:pPr>
              <a:buSzPts val="2700"/>
              <a:buFont typeface="Arial" panose="020B0604020202020204" pitchFamily="34" charset="0"/>
              <a:buChar char="•"/>
            </a:pPr>
            <a:r>
              <a:rPr lang="en-US" kern="1200" dirty="0" smtClean="0">
                <a:solidFill>
                  <a:srgbClr val="000000"/>
                </a:solidFill>
                <a:latin typeface="Arial" panose="020B0604020202020204" pitchFamily="34" charset="0"/>
              </a:rPr>
              <a:t> Multiple </a:t>
            </a:r>
            <a:r>
              <a:rPr lang="en-US" kern="1200" dirty="0">
                <a:solidFill>
                  <a:srgbClr val="000000"/>
                </a:solidFill>
                <a:latin typeface="Arial" panose="020B0604020202020204" pitchFamily="34" charset="0"/>
              </a:rPr>
              <a:t>energies by </a:t>
            </a:r>
            <a:r>
              <a:rPr lang="en-US" kern="1200" dirty="0">
                <a:solidFill>
                  <a:srgbClr val="000000"/>
                </a:solidFill>
                <a:latin typeface="Arial" panose="020B0604020202020204" pitchFamily="34" charset="0"/>
              </a:rPr>
              <a:t>scripting using OLE </a:t>
            </a:r>
            <a:r>
              <a:rPr lang="en-US" kern="1200" dirty="0" smtClean="0">
                <a:solidFill>
                  <a:srgbClr val="000000"/>
                </a:solidFill>
                <a:latin typeface="Arial" panose="020B0604020202020204" pitchFamily="34" charset="0"/>
              </a:rPr>
              <a:t>objects</a:t>
            </a:r>
            <a:endParaRPr lang="en-US" kern="1200" dirty="0">
              <a:solidFill>
                <a:srgbClr val="000000"/>
              </a:solidFill>
              <a:latin typeface="Arial" panose="020B0604020202020204" pitchFamily="34" charset="0"/>
            </a:endParaRPr>
          </a:p>
        </p:txBody>
      </p:sp>
      <p:sp>
        <p:nvSpPr>
          <p:cNvPr id="3" name="Titel 2"/>
          <p:cNvSpPr>
            <a:spLocks noGrp="1"/>
          </p:cNvSpPr>
          <p:nvPr>
            <p:ph type="title"/>
          </p:nvPr>
        </p:nvSpPr>
        <p:spPr/>
        <p:txBody>
          <a:bodyPr/>
          <a:lstStyle/>
          <a:p>
            <a:r>
              <a:rPr lang="de-DE" dirty="0"/>
              <a:t>PIGE in SIMNRA </a:t>
            </a:r>
            <a:r>
              <a:rPr lang="de-DE" dirty="0" smtClean="0"/>
              <a:t>7</a:t>
            </a:r>
            <a:endParaRPr lang="de-DE" dirty="0"/>
          </a:p>
        </p:txBody>
      </p:sp>
      <p:sp>
        <p:nvSpPr>
          <p:cNvPr id="4" name="Datumsplatzhalter 3"/>
          <p:cNvSpPr>
            <a:spLocks noGrp="1"/>
          </p:cNvSpPr>
          <p:nvPr>
            <p:ph type="dt" sz="half" idx="14"/>
          </p:nvPr>
        </p:nvSpPr>
        <p:spPr/>
        <p:txBody>
          <a:bodyPr/>
          <a:lstStyle/>
          <a:p>
            <a:r>
              <a:rPr lang="de-DE" smtClean="0"/>
              <a:t>PIGE in SIMNRA 7</a:t>
            </a:r>
            <a:endParaRPr lang="de-DE" dirty="0"/>
          </a:p>
        </p:txBody>
      </p:sp>
      <p:sp>
        <p:nvSpPr>
          <p:cNvPr id="5" name="Fußzeilenplatzhalter 4"/>
          <p:cNvSpPr>
            <a:spLocks noGrp="1"/>
          </p:cNvSpPr>
          <p:nvPr>
            <p:ph type="ftr" sz="quarter" idx="15"/>
          </p:nvPr>
        </p:nvSpPr>
        <p:spPr/>
        <p:txBody>
          <a:bodyPr/>
          <a:lstStyle/>
          <a:p>
            <a:r>
              <a:rPr lang="es-ES" smtClean="0"/>
              <a:t>Intercomparison of PIGE codes | M. Mayer | 16. - 18.1.2024</a:t>
            </a:r>
            <a:endParaRPr lang="de-DE" dirty="0"/>
          </a:p>
        </p:txBody>
      </p:sp>
      <p:sp>
        <p:nvSpPr>
          <p:cNvPr id="6" name="Foliennummernplatzhalter 5"/>
          <p:cNvSpPr>
            <a:spLocks noGrp="1"/>
          </p:cNvSpPr>
          <p:nvPr>
            <p:ph type="sldNum" sz="quarter" idx="16"/>
          </p:nvPr>
        </p:nvSpPr>
        <p:spPr/>
        <p:txBody>
          <a:bodyPr/>
          <a:lstStyle/>
          <a:p>
            <a:fld id="{ECE691D0-CC49-4FC7-9C4D-6112B0CB3A76}" type="slidenum">
              <a:rPr lang="de-DE" smtClean="0"/>
              <a:pPr/>
              <a:t>12</a:t>
            </a:fld>
            <a:endParaRPr lang="de-DE" dirty="0"/>
          </a:p>
        </p:txBody>
      </p:sp>
    </p:spTree>
    <p:extLst>
      <p:ext uri="{BB962C8B-B14F-4D97-AF65-F5344CB8AC3E}">
        <p14:creationId xmlns:p14="http://schemas.microsoft.com/office/powerpoint/2010/main" val="3093863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PIGE in SIMNRA 7</a:t>
            </a:r>
            <a:endParaRPr lang="de-DE" dirty="0"/>
          </a:p>
        </p:txBody>
      </p:sp>
      <p:sp>
        <p:nvSpPr>
          <p:cNvPr id="3" name="Fußzeilenplatzhalter 2"/>
          <p:cNvSpPr>
            <a:spLocks noGrp="1"/>
          </p:cNvSpPr>
          <p:nvPr>
            <p:ph type="ftr" sz="quarter" idx="15"/>
          </p:nvPr>
        </p:nvSpPr>
        <p:spPr/>
        <p:txBody>
          <a:bodyPr/>
          <a:lstStyle/>
          <a:p>
            <a:r>
              <a:rPr lang="es-ES" smtClean="0"/>
              <a:t>Intercomparison of PIGE codes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2</a:t>
            </a:fld>
            <a:endParaRPr lang="de-DE" dirty="0"/>
          </a:p>
        </p:txBody>
      </p:sp>
      <p:sp>
        <p:nvSpPr>
          <p:cNvPr id="5" name="Textplatzhalter 4"/>
          <p:cNvSpPr>
            <a:spLocks noGrp="1"/>
          </p:cNvSpPr>
          <p:nvPr>
            <p:ph type="body" sz="quarter" idx="17"/>
          </p:nvPr>
        </p:nvSpPr>
        <p:spPr>
          <a:xfrm>
            <a:off x="658813" y="1186068"/>
            <a:ext cx="7032564" cy="5231345"/>
          </a:xfrm>
        </p:spPr>
        <p:txBody>
          <a:bodyPr>
            <a:noAutofit/>
          </a:bodyPr>
          <a:lstStyle/>
          <a:p>
            <a:pPr>
              <a:buSzPct val="150000"/>
            </a:pPr>
            <a:r>
              <a:rPr lang="en-GB" b="1" dirty="0">
                <a:solidFill>
                  <a:srgbClr val="005555"/>
                </a:solidFill>
              </a:rPr>
              <a:t>Monte-Carlo </a:t>
            </a:r>
            <a:r>
              <a:rPr lang="en-GB" b="1" dirty="0" smtClean="0">
                <a:solidFill>
                  <a:srgbClr val="005555"/>
                </a:solidFill>
              </a:rPr>
              <a:t>simulation: SRIM</a:t>
            </a:r>
            <a:r>
              <a:rPr lang="en-GB" b="1" dirty="0">
                <a:solidFill>
                  <a:srgbClr val="005555"/>
                </a:solidFill>
              </a:rPr>
              <a:t>, CORTEO, MCERD, GEANT, …</a:t>
            </a:r>
          </a:p>
          <a:p>
            <a:pPr marL="285750" indent="-285750">
              <a:buSzPct val="150000"/>
              <a:buFont typeface="Arial" pitchFamily="34" charset="0"/>
              <a:buChar char="•"/>
            </a:pPr>
            <a:r>
              <a:rPr lang="en-GB" dirty="0">
                <a:sym typeface="Symbol" pitchFamily="18" charset="2"/>
              </a:rPr>
              <a:t>Trajectories of individual particles </a:t>
            </a:r>
          </a:p>
          <a:p>
            <a:pPr marL="285750" indent="-285750">
              <a:buSzPct val="150000"/>
              <a:buFont typeface="Arial" pitchFamily="34" charset="0"/>
              <a:buChar char="•"/>
            </a:pPr>
            <a:r>
              <a:rPr lang="en-GB" dirty="0">
                <a:solidFill>
                  <a:schemeClr val="bg2"/>
                </a:solidFill>
                <a:sym typeface="Symbol" pitchFamily="18" charset="2"/>
              </a:rPr>
              <a:t>High level of detail: Multiple scattering, geometry, …</a:t>
            </a:r>
          </a:p>
          <a:p>
            <a:pPr marL="285750" indent="-285750">
              <a:buSzPct val="150000"/>
              <a:buFont typeface="Arial" pitchFamily="34" charset="0"/>
              <a:buChar char="•"/>
            </a:pPr>
            <a:r>
              <a:rPr lang="en-GB" dirty="0">
                <a:solidFill>
                  <a:schemeClr val="accent5"/>
                </a:solidFill>
                <a:sym typeface="Symbol" pitchFamily="18" charset="2"/>
              </a:rPr>
              <a:t>Long computing times</a:t>
            </a:r>
          </a:p>
          <a:p>
            <a:pPr marL="285750" indent="-285750">
              <a:buSzPct val="150000"/>
              <a:buFont typeface="Arial" pitchFamily="34" charset="0"/>
              <a:buChar char="•"/>
            </a:pPr>
            <a:r>
              <a:rPr lang="en-GB" dirty="0">
                <a:solidFill>
                  <a:schemeClr val="accent5"/>
                </a:solidFill>
                <a:sym typeface="Symbol" pitchFamily="18" charset="2"/>
              </a:rPr>
              <a:t>Computing time </a:t>
            </a:r>
            <a:r>
              <a:rPr lang="en-GB" dirty="0" smtClean="0">
                <a:solidFill>
                  <a:schemeClr val="accent5"/>
                </a:solidFill>
                <a:sym typeface="Symbol" pitchFamily="18" charset="2"/>
              </a:rPr>
              <a:t>improvements introduce additional problems</a:t>
            </a:r>
          </a:p>
          <a:p>
            <a:pPr marL="285750" indent="-285750">
              <a:buSzPct val="150000"/>
              <a:buFont typeface="Arial" pitchFamily="34" charset="0"/>
              <a:buChar char="•"/>
            </a:pPr>
            <a:endParaRPr lang="en-GB" dirty="0">
              <a:solidFill>
                <a:schemeClr val="accent5"/>
              </a:solidFill>
              <a:sym typeface="Symbol" pitchFamily="18" charset="2"/>
            </a:endParaRPr>
          </a:p>
          <a:p>
            <a:pPr>
              <a:buSzPct val="150000"/>
            </a:pPr>
            <a:r>
              <a:rPr lang="en-GB" b="1" dirty="0">
                <a:solidFill>
                  <a:srgbClr val="005555"/>
                </a:solidFill>
              </a:rPr>
              <a:t>Analytical </a:t>
            </a:r>
            <a:r>
              <a:rPr lang="en-GB" b="1" dirty="0" smtClean="0">
                <a:solidFill>
                  <a:srgbClr val="005555"/>
                </a:solidFill>
              </a:rPr>
              <a:t>codes: SIMNRA</a:t>
            </a:r>
            <a:r>
              <a:rPr lang="en-GB" b="1" dirty="0">
                <a:solidFill>
                  <a:srgbClr val="005555"/>
                </a:solidFill>
              </a:rPr>
              <a:t>, RUMP, NDF, …</a:t>
            </a:r>
          </a:p>
          <a:p>
            <a:pPr marL="285750" indent="-285750">
              <a:buSzPct val="150000"/>
              <a:buFont typeface="Arial" pitchFamily="34" charset="0"/>
              <a:buChar char="•"/>
            </a:pPr>
            <a:r>
              <a:rPr lang="en-GB" dirty="0">
                <a:sym typeface="Symbol" pitchFamily="18" charset="2"/>
              </a:rPr>
              <a:t>Energy distributions of ensembles of particles</a:t>
            </a:r>
          </a:p>
          <a:p>
            <a:pPr marL="285750" indent="-285750">
              <a:buSzPct val="150000"/>
              <a:buFont typeface="Arial" pitchFamily="34" charset="0"/>
              <a:buChar char="•"/>
            </a:pPr>
            <a:r>
              <a:rPr lang="en-GB" dirty="0">
                <a:sym typeface="Symbol" pitchFamily="18" charset="2"/>
              </a:rPr>
              <a:t>Trajectories approximated as straight lines + corrections:</a:t>
            </a:r>
            <a:br>
              <a:rPr lang="en-GB" dirty="0">
                <a:sym typeface="Symbol" pitchFamily="18" charset="2"/>
              </a:rPr>
            </a:br>
            <a:r>
              <a:rPr lang="en-GB" dirty="0">
                <a:sym typeface="Symbol" pitchFamily="18" charset="2"/>
              </a:rPr>
              <a:t>energy spread by multiple scattering, geometry, … </a:t>
            </a:r>
          </a:p>
          <a:p>
            <a:pPr marL="285750" indent="-285750">
              <a:buSzPct val="150000"/>
              <a:buFont typeface="Arial" pitchFamily="34" charset="0"/>
              <a:buChar char="•"/>
            </a:pPr>
            <a:r>
              <a:rPr lang="en-GB" dirty="0">
                <a:solidFill>
                  <a:schemeClr val="bg2"/>
                </a:solidFill>
                <a:sym typeface="Symbol" pitchFamily="18" charset="2"/>
              </a:rPr>
              <a:t>Very fast computation</a:t>
            </a:r>
          </a:p>
          <a:p>
            <a:pPr marL="285750" indent="-285750">
              <a:buSzPct val="150000"/>
              <a:buFont typeface="Arial" pitchFamily="34" charset="0"/>
              <a:buChar char="•"/>
            </a:pPr>
            <a:r>
              <a:rPr lang="en-GB" dirty="0">
                <a:solidFill>
                  <a:schemeClr val="bg2"/>
                </a:solidFill>
                <a:sym typeface="Symbol" pitchFamily="18" charset="2"/>
              </a:rPr>
              <a:t>In many practical cases comparable level of detail as MC</a:t>
            </a:r>
          </a:p>
          <a:p>
            <a:pPr marL="285750" indent="-285750">
              <a:buSzPct val="150000"/>
              <a:buFont typeface="Arial" pitchFamily="34" charset="0"/>
              <a:buChar char="•"/>
            </a:pPr>
            <a:r>
              <a:rPr lang="en-GB" dirty="0">
                <a:solidFill>
                  <a:srgbClr val="EF7C00"/>
                </a:solidFill>
                <a:sym typeface="Symbol" pitchFamily="18" charset="2"/>
              </a:rPr>
              <a:t>In some </a:t>
            </a:r>
            <a:r>
              <a:rPr lang="en-GB" dirty="0" smtClean="0">
                <a:solidFill>
                  <a:srgbClr val="EF7C00"/>
                </a:solidFill>
                <a:sym typeface="Symbol" pitchFamily="18" charset="2"/>
              </a:rPr>
              <a:t>cases </a:t>
            </a:r>
            <a:r>
              <a:rPr lang="en-GB" dirty="0">
                <a:solidFill>
                  <a:srgbClr val="EF7C00"/>
                </a:solidFill>
                <a:sym typeface="Symbol" pitchFamily="18" charset="2"/>
              </a:rPr>
              <a:t>approximations get invalid</a:t>
            </a:r>
          </a:p>
          <a:p>
            <a:pPr marL="285750" indent="-285750">
              <a:buSzPct val="150000"/>
              <a:buFont typeface="Arial" pitchFamily="34" charset="0"/>
              <a:buChar char="•"/>
            </a:pPr>
            <a:endParaRPr lang="en-GB" dirty="0">
              <a:solidFill>
                <a:schemeClr val="accent5"/>
              </a:solidFill>
              <a:sym typeface="Symbol" pitchFamily="18" charset="2"/>
            </a:endParaRPr>
          </a:p>
        </p:txBody>
      </p:sp>
      <p:sp>
        <p:nvSpPr>
          <p:cNvPr id="6" name="Titel 5"/>
          <p:cNvSpPr>
            <a:spLocks noGrp="1"/>
          </p:cNvSpPr>
          <p:nvPr>
            <p:ph type="title"/>
          </p:nvPr>
        </p:nvSpPr>
        <p:spPr/>
        <p:txBody>
          <a:bodyPr/>
          <a:lstStyle/>
          <a:p>
            <a:r>
              <a:rPr lang="de-DE" dirty="0" err="1" smtClean="0"/>
              <a:t>Introduction</a:t>
            </a:r>
            <a:r>
              <a:rPr lang="de-DE" dirty="0" smtClean="0"/>
              <a:t>: Simulation </a:t>
            </a:r>
            <a:r>
              <a:rPr lang="de-DE" dirty="0" err="1" smtClean="0"/>
              <a:t>of</a:t>
            </a:r>
            <a:r>
              <a:rPr lang="de-DE" dirty="0" smtClean="0"/>
              <a:t> IBA </a:t>
            </a:r>
            <a:r>
              <a:rPr lang="de-DE" dirty="0" err="1" smtClean="0"/>
              <a:t>spectra</a:t>
            </a:r>
            <a:endParaRPr lang="de-DE" dirty="0"/>
          </a:p>
        </p:txBody>
      </p:sp>
      <p:pic>
        <p:nvPicPr>
          <p:cNvPr id="8" name="Grafik 7"/>
          <p:cNvPicPr>
            <a:picLocks noChangeAspect="1"/>
          </p:cNvPicPr>
          <p:nvPr/>
        </p:nvPicPr>
        <p:blipFill>
          <a:blip r:embed="rId2"/>
          <a:stretch>
            <a:fillRect/>
          </a:stretch>
        </p:blipFill>
        <p:spPr>
          <a:xfrm>
            <a:off x="8728551" y="710102"/>
            <a:ext cx="3140964" cy="5983224"/>
          </a:xfrm>
          <a:prstGeom prst="rect">
            <a:avLst/>
          </a:prstGeom>
        </p:spPr>
      </p:pic>
    </p:spTree>
    <p:extLst>
      <p:ext uri="{BB962C8B-B14F-4D97-AF65-F5344CB8AC3E}">
        <p14:creationId xmlns:p14="http://schemas.microsoft.com/office/powerpoint/2010/main" val="1108457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PIGE in SIMNRA 7</a:t>
            </a:r>
            <a:endParaRPr lang="de-DE" dirty="0"/>
          </a:p>
        </p:txBody>
      </p:sp>
      <p:sp>
        <p:nvSpPr>
          <p:cNvPr id="3" name="Fußzeilenplatzhalter 2"/>
          <p:cNvSpPr>
            <a:spLocks noGrp="1"/>
          </p:cNvSpPr>
          <p:nvPr>
            <p:ph type="ftr" sz="quarter" idx="15"/>
          </p:nvPr>
        </p:nvSpPr>
        <p:spPr/>
        <p:txBody>
          <a:bodyPr/>
          <a:lstStyle/>
          <a:p>
            <a:r>
              <a:rPr lang="es-ES" smtClean="0"/>
              <a:t>Intercomparison of PIGE codes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3</a:t>
            </a:fld>
            <a:endParaRPr lang="de-DE" dirty="0"/>
          </a:p>
        </p:txBody>
      </p:sp>
      <p:sp>
        <p:nvSpPr>
          <p:cNvPr id="5" name="Textplatzhalter 4"/>
          <p:cNvSpPr>
            <a:spLocks noGrp="1"/>
          </p:cNvSpPr>
          <p:nvPr>
            <p:ph type="body" sz="quarter" idx="17"/>
          </p:nvPr>
        </p:nvSpPr>
        <p:spPr>
          <a:xfrm>
            <a:off x="658813" y="1186068"/>
            <a:ext cx="7032564" cy="5231345"/>
          </a:xfrm>
        </p:spPr>
        <p:txBody>
          <a:bodyPr>
            <a:noAutofit/>
          </a:bodyPr>
          <a:lstStyle/>
          <a:p>
            <a:pPr>
              <a:buSzPct val="150000"/>
            </a:pPr>
            <a:r>
              <a:rPr lang="en-GB" sz="2400" b="1" dirty="0">
                <a:solidFill>
                  <a:srgbClr val="005555"/>
                </a:solidFill>
              </a:rPr>
              <a:t>RBS/NRA/ERDA</a:t>
            </a:r>
          </a:p>
          <a:p>
            <a:pPr>
              <a:buSzPct val="150000"/>
            </a:pPr>
            <a:r>
              <a:rPr lang="en-GB" dirty="0">
                <a:sym typeface="Symbol" pitchFamily="18" charset="2"/>
              </a:rPr>
              <a:t>1. </a:t>
            </a:r>
            <a:r>
              <a:rPr lang="en-GB" b="1" dirty="0">
                <a:solidFill>
                  <a:srgbClr val="005555"/>
                </a:solidFill>
                <a:sym typeface="Symbol" pitchFamily="18" charset="2"/>
              </a:rPr>
              <a:t>Start at surface</a:t>
            </a:r>
            <a:r>
              <a:rPr lang="en-GB" dirty="0">
                <a:solidFill>
                  <a:srgbClr val="005555"/>
                </a:solidFill>
                <a:sym typeface="Symbol" pitchFamily="18" charset="2"/>
              </a:rPr>
              <a:t> </a:t>
            </a:r>
            <a:r>
              <a:rPr lang="en-GB" dirty="0">
                <a:sym typeface="Symbol" pitchFamily="18" charset="2"/>
              </a:rPr>
              <a:t>with initial ensemble</a:t>
            </a:r>
            <a:br>
              <a:rPr lang="en-GB" dirty="0">
                <a:sym typeface="Symbol" pitchFamily="18" charset="2"/>
              </a:rPr>
            </a:br>
            <a:r>
              <a:rPr lang="en-GB" dirty="0">
                <a:sym typeface="Symbol" pitchFamily="18" charset="2"/>
              </a:rPr>
              <a:t>    - </a:t>
            </a:r>
            <a:r>
              <a:rPr lang="en-GB" dirty="0" smtClean="0">
                <a:sym typeface="Symbol" pitchFamily="18" charset="2"/>
              </a:rPr>
              <a:t>Window can be included</a:t>
            </a:r>
            <a:endParaRPr lang="en-GB" dirty="0">
              <a:sym typeface="Symbol" pitchFamily="18" charset="2"/>
            </a:endParaRPr>
          </a:p>
          <a:p>
            <a:pPr>
              <a:spcBef>
                <a:spcPts val="1200"/>
              </a:spcBef>
              <a:buSzPct val="150000"/>
            </a:pPr>
            <a:r>
              <a:rPr lang="en-GB" dirty="0">
                <a:sym typeface="Symbol" pitchFamily="18" charset="2"/>
              </a:rPr>
              <a:t>2. </a:t>
            </a:r>
            <a:r>
              <a:rPr lang="en-GB" b="1" dirty="0">
                <a:solidFill>
                  <a:srgbClr val="005555"/>
                </a:solidFill>
                <a:sym typeface="Symbol" pitchFamily="18" charset="2"/>
              </a:rPr>
              <a:t>Move ensemble into the sample</a:t>
            </a:r>
            <a:r>
              <a:rPr lang="en-GB" dirty="0">
                <a:sym typeface="Symbol" pitchFamily="18" charset="2"/>
              </a:rPr>
              <a:t/>
            </a:r>
            <a:br>
              <a:rPr lang="en-GB" dirty="0">
                <a:sym typeface="Symbol" pitchFamily="18" charset="2"/>
              </a:rPr>
            </a:br>
            <a:r>
              <a:rPr lang="en-GB" dirty="0">
                <a:sym typeface="Symbol" pitchFamily="18" charset="2"/>
              </a:rPr>
              <a:t>    - Propagate energy distribution (mean energy, straggling)</a:t>
            </a:r>
          </a:p>
          <a:p>
            <a:pPr>
              <a:spcBef>
                <a:spcPts val="1200"/>
              </a:spcBef>
              <a:buSzPct val="150000"/>
            </a:pPr>
            <a:r>
              <a:rPr lang="en-GB" dirty="0">
                <a:sym typeface="Symbol" pitchFamily="18" charset="2"/>
              </a:rPr>
              <a:t>3. </a:t>
            </a:r>
            <a:r>
              <a:rPr lang="en-GB" b="1" dirty="0">
                <a:solidFill>
                  <a:srgbClr val="005555"/>
                </a:solidFill>
                <a:sym typeface="Symbol" pitchFamily="18" charset="2"/>
              </a:rPr>
              <a:t>Scattering event or reaction</a:t>
            </a:r>
            <a:r>
              <a:rPr lang="en-GB" dirty="0">
                <a:sym typeface="Symbol" pitchFamily="18" charset="2"/>
              </a:rPr>
              <a:t>: </a:t>
            </a:r>
            <a:br>
              <a:rPr lang="en-GB" dirty="0">
                <a:sym typeface="Symbol" pitchFamily="18" charset="2"/>
              </a:rPr>
            </a:br>
            <a:r>
              <a:rPr lang="en-GB" dirty="0">
                <a:sym typeface="Symbol" pitchFamily="18" charset="2"/>
              </a:rPr>
              <a:t>    - Number of outgoing particles from cross-section</a:t>
            </a:r>
            <a:br>
              <a:rPr lang="en-GB" dirty="0">
                <a:sym typeface="Symbol" pitchFamily="18" charset="2"/>
              </a:rPr>
            </a:br>
            <a:r>
              <a:rPr lang="en-GB" dirty="0">
                <a:sym typeface="Symbol" pitchFamily="18" charset="2"/>
              </a:rPr>
              <a:t>    - Initial energy distribution from kinematics</a:t>
            </a:r>
          </a:p>
          <a:p>
            <a:pPr>
              <a:spcBef>
                <a:spcPts val="1200"/>
              </a:spcBef>
              <a:buSzPct val="150000"/>
            </a:pPr>
            <a:r>
              <a:rPr lang="en-GB" dirty="0">
                <a:sym typeface="Symbol" pitchFamily="18" charset="2"/>
              </a:rPr>
              <a:t>4. </a:t>
            </a:r>
            <a:r>
              <a:rPr lang="en-GB" b="1" dirty="0">
                <a:solidFill>
                  <a:srgbClr val="005555"/>
                </a:solidFill>
                <a:sym typeface="Symbol" pitchFamily="18" charset="2"/>
              </a:rPr>
              <a:t>Move ensemble to surface</a:t>
            </a:r>
            <a:r>
              <a:rPr lang="en-GB" b="1" dirty="0">
                <a:solidFill>
                  <a:schemeClr val="accent2"/>
                </a:solidFill>
                <a:sym typeface="Symbol" pitchFamily="18" charset="2"/>
              </a:rPr>
              <a:t/>
            </a:r>
            <a:br>
              <a:rPr lang="en-GB" b="1" dirty="0">
                <a:solidFill>
                  <a:schemeClr val="accent2"/>
                </a:solidFill>
                <a:sym typeface="Symbol" pitchFamily="18" charset="2"/>
              </a:rPr>
            </a:br>
            <a:r>
              <a:rPr lang="en-GB" dirty="0">
                <a:sym typeface="Symbol" pitchFamily="18" charset="2"/>
              </a:rPr>
              <a:t>    Propagate energy distribution (mean energy, straggling)</a:t>
            </a:r>
          </a:p>
          <a:p>
            <a:pPr>
              <a:spcBef>
                <a:spcPts val="1200"/>
              </a:spcBef>
              <a:buSzPct val="150000"/>
            </a:pPr>
            <a:r>
              <a:rPr lang="en-GB" dirty="0">
                <a:sym typeface="Symbol" pitchFamily="18" charset="2"/>
              </a:rPr>
              <a:t>5. </a:t>
            </a:r>
            <a:r>
              <a:rPr lang="en-GB" b="1" dirty="0">
                <a:solidFill>
                  <a:srgbClr val="005555"/>
                </a:solidFill>
                <a:sym typeface="Symbol" pitchFamily="18" charset="2"/>
              </a:rPr>
              <a:t>Propagation through foil + detector</a:t>
            </a:r>
          </a:p>
          <a:p>
            <a:pPr>
              <a:spcBef>
                <a:spcPts val="1200"/>
              </a:spcBef>
              <a:buSzPct val="150000"/>
            </a:pPr>
            <a:r>
              <a:rPr lang="en-GB" dirty="0">
                <a:sym typeface="Symbol" pitchFamily="18" charset="2"/>
              </a:rPr>
              <a:t>6. </a:t>
            </a:r>
            <a:r>
              <a:rPr lang="en-GB" b="1" dirty="0">
                <a:solidFill>
                  <a:srgbClr val="005555"/>
                </a:solidFill>
                <a:sym typeface="Symbol" pitchFamily="18" charset="2"/>
              </a:rPr>
              <a:t>Sort into </a:t>
            </a:r>
            <a:r>
              <a:rPr lang="en-GB" b="1" dirty="0" smtClean="0">
                <a:solidFill>
                  <a:srgbClr val="005555"/>
                </a:solidFill>
                <a:sym typeface="Symbol" pitchFamily="18" charset="2"/>
              </a:rPr>
              <a:t>channels</a:t>
            </a:r>
            <a:endParaRPr lang="en-GB" b="1" dirty="0">
              <a:solidFill>
                <a:srgbClr val="005555"/>
              </a:solidFill>
              <a:sym typeface="Symbol" pitchFamily="18" charset="2"/>
            </a:endParaRPr>
          </a:p>
        </p:txBody>
      </p:sp>
      <p:sp>
        <p:nvSpPr>
          <p:cNvPr id="6" name="Titel 5"/>
          <p:cNvSpPr>
            <a:spLocks noGrp="1"/>
          </p:cNvSpPr>
          <p:nvPr>
            <p:ph type="title"/>
          </p:nvPr>
        </p:nvSpPr>
        <p:spPr/>
        <p:txBody>
          <a:bodyPr/>
          <a:lstStyle/>
          <a:p>
            <a:r>
              <a:rPr lang="en-GB" dirty="0"/>
              <a:t>RBS/NRA/ERDA and PIGE in </a:t>
            </a:r>
            <a:r>
              <a:rPr lang="en-GB" dirty="0" smtClean="0"/>
              <a:t>SIMNRA</a:t>
            </a:r>
            <a:endParaRPr lang="de-DE" dirty="0"/>
          </a:p>
        </p:txBody>
      </p:sp>
      <p:pic>
        <p:nvPicPr>
          <p:cNvPr id="7" name="Grafik 6"/>
          <p:cNvPicPr>
            <a:picLocks noChangeAspect="1"/>
          </p:cNvPicPr>
          <p:nvPr/>
        </p:nvPicPr>
        <p:blipFill>
          <a:blip r:embed="rId2"/>
          <a:stretch>
            <a:fillRect/>
          </a:stretch>
        </p:blipFill>
        <p:spPr>
          <a:xfrm>
            <a:off x="7733557" y="1413385"/>
            <a:ext cx="4298973" cy="4344862"/>
          </a:xfrm>
          <a:prstGeom prst="rect">
            <a:avLst/>
          </a:prstGeom>
        </p:spPr>
      </p:pic>
    </p:spTree>
    <p:extLst>
      <p:ext uri="{BB962C8B-B14F-4D97-AF65-F5344CB8AC3E}">
        <p14:creationId xmlns:p14="http://schemas.microsoft.com/office/powerpoint/2010/main" val="1964836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PIGE in SIMNRA 7</a:t>
            </a:r>
            <a:endParaRPr lang="de-DE" dirty="0"/>
          </a:p>
        </p:txBody>
      </p:sp>
      <p:sp>
        <p:nvSpPr>
          <p:cNvPr id="3" name="Fußzeilenplatzhalter 2"/>
          <p:cNvSpPr>
            <a:spLocks noGrp="1"/>
          </p:cNvSpPr>
          <p:nvPr>
            <p:ph type="ftr" sz="quarter" idx="15"/>
          </p:nvPr>
        </p:nvSpPr>
        <p:spPr/>
        <p:txBody>
          <a:bodyPr/>
          <a:lstStyle/>
          <a:p>
            <a:r>
              <a:rPr lang="es-ES" smtClean="0"/>
              <a:t>Intercomparison of PIGE codes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4</a:t>
            </a:fld>
            <a:endParaRPr lang="de-DE" dirty="0"/>
          </a:p>
        </p:txBody>
      </p:sp>
      <p:sp>
        <p:nvSpPr>
          <p:cNvPr id="5" name="Textplatzhalter 4"/>
          <p:cNvSpPr>
            <a:spLocks noGrp="1"/>
          </p:cNvSpPr>
          <p:nvPr>
            <p:ph type="body" sz="quarter" idx="17"/>
          </p:nvPr>
        </p:nvSpPr>
        <p:spPr>
          <a:xfrm>
            <a:off x="658813" y="1186068"/>
            <a:ext cx="7032564" cy="5231345"/>
          </a:xfrm>
        </p:spPr>
        <p:txBody>
          <a:bodyPr>
            <a:noAutofit/>
          </a:bodyPr>
          <a:lstStyle/>
          <a:p>
            <a:pPr>
              <a:buSzPct val="150000"/>
            </a:pPr>
            <a:r>
              <a:rPr lang="en-GB" sz="2400" b="1" dirty="0">
                <a:solidFill>
                  <a:srgbClr val="005555"/>
                </a:solidFill>
              </a:rPr>
              <a:t>PIGE</a:t>
            </a:r>
          </a:p>
          <a:p>
            <a:pPr>
              <a:buSzPct val="150000"/>
            </a:pPr>
            <a:r>
              <a:rPr lang="en-GB" dirty="0">
                <a:sym typeface="Symbol" pitchFamily="18" charset="2"/>
              </a:rPr>
              <a:t>1. </a:t>
            </a:r>
            <a:r>
              <a:rPr lang="en-GB" b="1" dirty="0">
                <a:solidFill>
                  <a:srgbClr val="005555"/>
                </a:solidFill>
                <a:sym typeface="Symbol" pitchFamily="18" charset="2"/>
              </a:rPr>
              <a:t>Start at surface</a:t>
            </a:r>
            <a:r>
              <a:rPr lang="en-GB" dirty="0">
                <a:solidFill>
                  <a:srgbClr val="005555"/>
                </a:solidFill>
                <a:sym typeface="Symbol" pitchFamily="18" charset="2"/>
              </a:rPr>
              <a:t> </a:t>
            </a:r>
            <a:r>
              <a:rPr lang="en-GB" dirty="0">
                <a:sym typeface="Symbol" pitchFamily="18" charset="2"/>
              </a:rPr>
              <a:t>with initial ensemble</a:t>
            </a:r>
            <a:br>
              <a:rPr lang="en-GB" dirty="0">
                <a:sym typeface="Symbol" pitchFamily="18" charset="2"/>
              </a:rPr>
            </a:br>
            <a:r>
              <a:rPr lang="en-GB" dirty="0">
                <a:sym typeface="Symbol" pitchFamily="18" charset="2"/>
              </a:rPr>
              <a:t>    - Window can be included</a:t>
            </a:r>
          </a:p>
          <a:p>
            <a:pPr>
              <a:spcBef>
                <a:spcPts val="1200"/>
              </a:spcBef>
              <a:buSzPct val="150000"/>
            </a:pPr>
            <a:r>
              <a:rPr lang="en-GB" dirty="0" smtClean="0">
                <a:sym typeface="Symbol" pitchFamily="18" charset="2"/>
              </a:rPr>
              <a:t>2</a:t>
            </a:r>
            <a:r>
              <a:rPr lang="en-GB" dirty="0">
                <a:sym typeface="Symbol" pitchFamily="18" charset="2"/>
              </a:rPr>
              <a:t>. </a:t>
            </a:r>
            <a:r>
              <a:rPr lang="en-GB" b="1" dirty="0">
                <a:solidFill>
                  <a:srgbClr val="005555"/>
                </a:solidFill>
                <a:sym typeface="Symbol" pitchFamily="18" charset="2"/>
              </a:rPr>
              <a:t>Move ensemble into the sample</a:t>
            </a:r>
            <a:r>
              <a:rPr lang="en-GB" dirty="0">
                <a:sym typeface="Symbol" pitchFamily="18" charset="2"/>
              </a:rPr>
              <a:t/>
            </a:r>
            <a:br>
              <a:rPr lang="en-GB" dirty="0">
                <a:sym typeface="Symbol" pitchFamily="18" charset="2"/>
              </a:rPr>
            </a:br>
            <a:r>
              <a:rPr lang="en-GB" dirty="0">
                <a:sym typeface="Symbol" pitchFamily="18" charset="2"/>
              </a:rPr>
              <a:t>    - Propagate energy distribution (mean energy, straggling)</a:t>
            </a:r>
          </a:p>
          <a:p>
            <a:pPr>
              <a:spcBef>
                <a:spcPts val="1200"/>
              </a:spcBef>
              <a:buSzPct val="150000"/>
            </a:pPr>
            <a:r>
              <a:rPr lang="en-GB" dirty="0">
                <a:sym typeface="Symbol" pitchFamily="18" charset="2"/>
              </a:rPr>
              <a:t>3. </a:t>
            </a:r>
            <a:r>
              <a:rPr lang="en-GB" b="1" dirty="0">
                <a:solidFill>
                  <a:srgbClr val="005555"/>
                </a:solidFill>
                <a:sym typeface="Symbol" pitchFamily="18" charset="2"/>
              </a:rPr>
              <a:t>Scattering event or reaction</a:t>
            </a:r>
            <a:r>
              <a:rPr lang="en-GB" dirty="0">
                <a:sym typeface="Symbol" pitchFamily="18" charset="2"/>
              </a:rPr>
              <a:t>: </a:t>
            </a:r>
            <a:br>
              <a:rPr lang="en-GB" dirty="0">
                <a:sym typeface="Symbol" pitchFamily="18" charset="2"/>
              </a:rPr>
            </a:br>
            <a:r>
              <a:rPr lang="en-GB" dirty="0">
                <a:sym typeface="Symbol" pitchFamily="18" charset="2"/>
              </a:rPr>
              <a:t>    - Number of outgoing particles from cross-section</a:t>
            </a:r>
          </a:p>
          <a:p>
            <a:pPr>
              <a:spcBef>
                <a:spcPts val="1200"/>
              </a:spcBef>
              <a:buSzPct val="150000"/>
            </a:pPr>
            <a:r>
              <a:rPr lang="en-GB" dirty="0">
                <a:sym typeface="Symbol" pitchFamily="18" charset="2"/>
              </a:rPr>
              <a:t>4. </a:t>
            </a:r>
            <a:r>
              <a:rPr lang="en-GB" b="1" dirty="0">
                <a:solidFill>
                  <a:srgbClr val="005555"/>
                </a:solidFill>
                <a:sym typeface="Symbol" pitchFamily="18" charset="2"/>
              </a:rPr>
              <a:t>No absorption of outgoing </a:t>
            </a:r>
            <a:r>
              <a:rPr lang="en-GB" b="1" dirty="0" smtClean="0">
                <a:solidFill>
                  <a:srgbClr val="005555"/>
                </a:solidFill>
                <a:sym typeface="Symbol" pitchFamily="18" charset="2"/>
              </a:rPr>
              <a:t>particles</a:t>
            </a:r>
            <a:endParaRPr lang="en-GB" b="1" dirty="0">
              <a:solidFill>
                <a:srgbClr val="005555"/>
              </a:solidFill>
              <a:sym typeface="Symbol" pitchFamily="18" charset="2"/>
            </a:endParaRPr>
          </a:p>
        </p:txBody>
      </p:sp>
      <p:sp>
        <p:nvSpPr>
          <p:cNvPr id="6" name="Titel 5"/>
          <p:cNvSpPr>
            <a:spLocks noGrp="1"/>
          </p:cNvSpPr>
          <p:nvPr>
            <p:ph type="title"/>
          </p:nvPr>
        </p:nvSpPr>
        <p:spPr/>
        <p:txBody>
          <a:bodyPr/>
          <a:lstStyle/>
          <a:p>
            <a:r>
              <a:rPr lang="en-GB" dirty="0"/>
              <a:t>RBS/NRA/ERDA and PIGE in </a:t>
            </a:r>
            <a:r>
              <a:rPr lang="en-GB" dirty="0" smtClean="0"/>
              <a:t>SIMNRA</a:t>
            </a:r>
            <a:endParaRPr lang="de-DE" dirty="0"/>
          </a:p>
        </p:txBody>
      </p:sp>
      <p:pic>
        <p:nvPicPr>
          <p:cNvPr id="16" name="Grafik 15"/>
          <p:cNvPicPr>
            <a:picLocks noChangeAspect="1"/>
          </p:cNvPicPr>
          <p:nvPr/>
        </p:nvPicPr>
        <p:blipFill>
          <a:blip r:embed="rId2"/>
          <a:stretch>
            <a:fillRect/>
          </a:stretch>
        </p:blipFill>
        <p:spPr>
          <a:xfrm>
            <a:off x="7733556" y="1413384"/>
            <a:ext cx="4298974" cy="3704502"/>
          </a:xfrm>
          <a:prstGeom prst="rect">
            <a:avLst/>
          </a:prstGeom>
        </p:spPr>
      </p:pic>
    </p:spTree>
    <p:extLst>
      <p:ext uri="{BB962C8B-B14F-4D97-AF65-F5344CB8AC3E}">
        <p14:creationId xmlns:p14="http://schemas.microsoft.com/office/powerpoint/2010/main" val="94849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PIGE in SIMNRA 7</a:t>
            </a:r>
            <a:endParaRPr lang="de-DE" dirty="0"/>
          </a:p>
        </p:txBody>
      </p:sp>
      <p:sp>
        <p:nvSpPr>
          <p:cNvPr id="3" name="Fußzeilenplatzhalter 2"/>
          <p:cNvSpPr>
            <a:spLocks noGrp="1"/>
          </p:cNvSpPr>
          <p:nvPr>
            <p:ph type="ftr" sz="quarter" idx="15"/>
          </p:nvPr>
        </p:nvSpPr>
        <p:spPr/>
        <p:txBody>
          <a:bodyPr/>
          <a:lstStyle/>
          <a:p>
            <a:r>
              <a:rPr lang="es-ES" smtClean="0"/>
              <a:t>Intercomparison of PIGE codes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5</a:t>
            </a:fld>
            <a:endParaRPr lang="de-DE" dirty="0"/>
          </a:p>
        </p:txBody>
      </p:sp>
      <p:sp>
        <p:nvSpPr>
          <p:cNvPr id="5" name="Textplatzhalter 4"/>
          <p:cNvSpPr>
            <a:spLocks noGrp="1"/>
          </p:cNvSpPr>
          <p:nvPr>
            <p:ph type="body" sz="quarter" idx="17"/>
          </p:nvPr>
        </p:nvSpPr>
        <p:spPr>
          <a:xfrm>
            <a:off x="658812" y="1186068"/>
            <a:ext cx="10948301" cy="5231345"/>
          </a:xfrm>
        </p:spPr>
        <p:txBody>
          <a:bodyPr>
            <a:noAutofit/>
          </a:bodyPr>
          <a:lstStyle/>
          <a:p>
            <a:pPr>
              <a:buSzPct val="150000"/>
            </a:pPr>
            <a:r>
              <a:rPr lang="en-GB" b="1" dirty="0" smtClean="0">
                <a:solidFill>
                  <a:srgbClr val="005555"/>
                </a:solidFill>
                <a:sym typeface="Symbol" pitchFamily="18" charset="2"/>
              </a:rPr>
              <a:t>Atomic </a:t>
            </a:r>
            <a:r>
              <a:rPr lang="en-GB" b="1" dirty="0">
                <a:solidFill>
                  <a:srgbClr val="005555"/>
                </a:solidFill>
                <a:sym typeface="Symbol" pitchFamily="18" charset="2"/>
              </a:rPr>
              <a:t>masses:</a:t>
            </a:r>
            <a:r>
              <a:rPr lang="en-GB" b="1" dirty="0">
                <a:solidFill>
                  <a:schemeClr val="accent2"/>
                </a:solidFill>
                <a:sym typeface="Symbol" pitchFamily="18" charset="2"/>
              </a:rPr>
              <a:t/>
            </a:r>
            <a:br>
              <a:rPr lang="en-GB" b="1" dirty="0">
                <a:solidFill>
                  <a:schemeClr val="accent2"/>
                </a:solidFill>
                <a:sym typeface="Symbol" pitchFamily="18" charset="2"/>
              </a:rPr>
            </a:br>
            <a:r>
              <a:rPr lang="en-GB" dirty="0">
                <a:sym typeface="Symbol" pitchFamily="18" charset="2"/>
              </a:rPr>
              <a:t>R</a:t>
            </a:r>
            <a:r>
              <a:rPr lang="en-US" dirty="0" err="1">
                <a:sym typeface="Symbol" pitchFamily="18" charset="2"/>
              </a:rPr>
              <a:t>ecommended</a:t>
            </a:r>
            <a:r>
              <a:rPr lang="en-US" dirty="0">
                <a:sym typeface="Symbol" pitchFamily="18" charset="2"/>
              </a:rPr>
              <a:t> values of the 2012 update to the atomic mass evaluation </a:t>
            </a:r>
            <a:r>
              <a:rPr lang="en-US" sz="1400" dirty="0">
                <a:sym typeface="Symbol" pitchFamily="18" charset="2"/>
              </a:rPr>
              <a:t>Wang 2012</a:t>
            </a:r>
            <a:endParaRPr lang="en-GB" sz="1400" dirty="0">
              <a:sym typeface="Symbol" pitchFamily="18" charset="2"/>
            </a:endParaRPr>
          </a:p>
          <a:p>
            <a:pPr>
              <a:spcBef>
                <a:spcPts val="1800"/>
              </a:spcBef>
              <a:buSzPct val="150000"/>
            </a:pPr>
            <a:r>
              <a:rPr lang="en-GB" b="1" dirty="0">
                <a:solidFill>
                  <a:srgbClr val="005555"/>
                </a:solidFill>
                <a:sym typeface="Symbol" pitchFamily="18" charset="2"/>
              </a:rPr>
              <a:t>Isotopic abundances:</a:t>
            </a:r>
            <a:r>
              <a:rPr lang="en-GB" dirty="0">
                <a:solidFill>
                  <a:srgbClr val="005555"/>
                </a:solidFill>
                <a:sym typeface="Symbol" pitchFamily="18" charset="2"/>
              </a:rPr>
              <a:t/>
            </a:r>
            <a:br>
              <a:rPr lang="en-GB" dirty="0">
                <a:solidFill>
                  <a:srgbClr val="005555"/>
                </a:solidFill>
                <a:sym typeface="Symbol" pitchFamily="18" charset="2"/>
              </a:rPr>
            </a:br>
            <a:r>
              <a:rPr lang="en-GB" dirty="0">
                <a:sym typeface="Symbol" pitchFamily="18" charset="2"/>
              </a:rPr>
              <a:t>R</a:t>
            </a:r>
            <a:r>
              <a:rPr lang="en-US" dirty="0" err="1">
                <a:sym typeface="Symbol" pitchFamily="18" charset="2"/>
              </a:rPr>
              <a:t>ecommended</a:t>
            </a:r>
            <a:r>
              <a:rPr lang="en-US" dirty="0">
                <a:sym typeface="Symbol" pitchFamily="18" charset="2"/>
              </a:rPr>
              <a:t> values of isotopic abundances</a:t>
            </a:r>
            <a:r>
              <a:rPr lang="en-GB" dirty="0">
                <a:sym typeface="Symbol" pitchFamily="18" charset="2"/>
              </a:rPr>
              <a:t> </a:t>
            </a:r>
            <a:r>
              <a:rPr lang="en-GB" sz="1400" dirty="0">
                <a:sym typeface="Symbol" pitchFamily="18" charset="2"/>
              </a:rPr>
              <a:t>De </a:t>
            </a:r>
            <a:r>
              <a:rPr lang="en-GB" sz="1400" dirty="0" err="1">
                <a:sym typeface="Symbol" pitchFamily="18" charset="2"/>
              </a:rPr>
              <a:t>Bievre</a:t>
            </a:r>
            <a:r>
              <a:rPr lang="en-GB" sz="1400" dirty="0">
                <a:sym typeface="Symbol" pitchFamily="18" charset="2"/>
              </a:rPr>
              <a:t> 1993</a:t>
            </a:r>
          </a:p>
          <a:p>
            <a:pPr>
              <a:spcBef>
                <a:spcPts val="1800"/>
              </a:spcBef>
              <a:buSzPct val="150000"/>
            </a:pPr>
            <a:r>
              <a:rPr lang="en-GB" b="1" dirty="0">
                <a:solidFill>
                  <a:srgbClr val="005555"/>
                </a:solidFill>
                <a:sym typeface="Symbol" pitchFamily="18" charset="2"/>
              </a:rPr>
              <a:t>Physical constants:</a:t>
            </a:r>
            <a:r>
              <a:rPr lang="en-GB" b="1" dirty="0">
                <a:solidFill>
                  <a:schemeClr val="accent2"/>
                </a:solidFill>
                <a:sym typeface="Symbol" pitchFamily="18" charset="2"/>
              </a:rPr>
              <a:t/>
            </a:r>
            <a:br>
              <a:rPr lang="en-GB" b="1" dirty="0">
                <a:solidFill>
                  <a:schemeClr val="accent2"/>
                </a:solidFill>
                <a:sym typeface="Symbol" pitchFamily="18" charset="2"/>
              </a:rPr>
            </a:br>
            <a:r>
              <a:rPr lang="en-GB" dirty="0">
                <a:sym typeface="Symbol" pitchFamily="18" charset="2"/>
              </a:rPr>
              <a:t>CODATA recommended values </a:t>
            </a:r>
            <a:r>
              <a:rPr lang="en-GB" dirty="0" smtClean="0">
                <a:sym typeface="Symbol" pitchFamily="18" charset="2"/>
              </a:rPr>
              <a:t>2018 </a:t>
            </a:r>
            <a:r>
              <a:rPr lang="en-GB" sz="1400" dirty="0" err="1" smtClean="0">
                <a:sym typeface="Symbol" pitchFamily="18" charset="2"/>
              </a:rPr>
              <a:t>Tiesinga</a:t>
            </a:r>
            <a:r>
              <a:rPr lang="en-GB" sz="1400" dirty="0" smtClean="0">
                <a:sym typeface="Symbol" pitchFamily="18" charset="2"/>
              </a:rPr>
              <a:t> </a:t>
            </a:r>
            <a:r>
              <a:rPr lang="en-GB" sz="1400" dirty="0">
                <a:sym typeface="Symbol" pitchFamily="18" charset="2"/>
              </a:rPr>
              <a:t>2021</a:t>
            </a:r>
          </a:p>
          <a:p>
            <a:pPr>
              <a:spcBef>
                <a:spcPts val="1800"/>
              </a:spcBef>
              <a:buSzPct val="150000"/>
            </a:pPr>
            <a:r>
              <a:rPr lang="en-GB" b="1" dirty="0">
                <a:solidFill>
                  <a:srgbClr val="005555"/>
                </a:solidFill>
                <a:sym typeface="Symbol" pitchFamily="18" charset="2"/>
              </a:rPr>
              <a:t>Data interpolation:</a:t>
            </a:r>
            <a:r>
              <a:rPr lang="en-GB" b="1" dirty="0">
                <a:solidFill>
                  <a:schemeClr val="accent2"/>
                </a:solidFill>
                <a:sym typeface="Symbol" pitchFamily="18" charset="2"/>
              </a:rPr>
              <a:t/>
            </a:r>
            <a:br>
              <a:rPr lang="en-GB" b="1" dirty="0">
                <a:solidFill>
                  <a:schemeClr val="accent2"/>
                </a:solidFill>
                <a:sym typeface="Symbol" pitchFamily="18" charset="2"/>
              </a:rPr>
            </a:br>
            <a:r>
              <a:rPr lang="en-GB" dirty="0">
                <a:sym typeface="Symbol" pitchFamily="18" charset="2"/>
              </a:rPr>
              <a:t>Linear interpolation for stopping powers and cross-sections</a:t>
            </a:r>
            <a:br>
              <a:rPr lang="en-GB" dirty="0">
                <a:sym typeface="Symbol" pitchFamily="18" charset="2"/>
              </a:rPr>
            </a:br>
            <a:r>
              <a:rPr lang="en-GB" dirty="0">
                <a:sym typeface="Symbol" pitchFamily="18" charset="2"/>
              </a:rPr>
              <a:t> Least informative approach without additional knowledge</a:t>
            </a:r>
            <a:br>
              <a:rPr lang="en-GB" dirty="0">
                <a:sym typeface="Symbol" pitchFamily="18" charset="2"/>
              </a:rPr>
            </a:br>
            <a:r>
              <a:rPr lang="en-GB" dirty="0">
                <a:sym typeface="Symbol" pitchFamily="18" charset="2"/>
              </a:rPr>
              <a:t> SRIM stopping powers are not smooth due to internal linear </a:t>
            </a:r>
            <a:r>
              <a:rPr lang="en-GB" dirty="0" smtClean="0">
                <a:sym typeface="Symbol" pitchFamily="18" charset="2"/>
              </a:rPr>
              <a:t>interpolation</a:t>
            </a:r>
            <a:endParaRPr lang="en-GB" dirty="0">
              <a:sym typeface="Symbol" pitchFamily="18" charset="2"/>
            </a:endParaRPr>
          </a:p>
        </p:txBody>
      </p:sp>
      <p:sp>
        <p:nvSpPr>
          <p:cNvPr id="6" name="Titel 5"/>
          <p:cNvSpPr>
            <a:spLocks noGrp="1"/>
          </p:cNvSpPr>
          <p:nvPr>
            <p:ph type="title"/>
          </p:nvPr>
        </p:nvSpPr>
        <p:spPr/>
        <p:txBody>
          <a:bodyPr/>
          <a:lstStyle/>
          <a:p>
            <a:r>
              <a:rPr lang="en-GB" dirty="0" smtClean="0"/>
              <a:t>Input data SIMNRA 7.04</a:t>
            </a:r>
            <a:endParaRPr lang="de-DE" dirty="0"/>
          </a:p>
        </p:txBody>
      </p:sp>
    </p:spTree>
    <p:extLst>
      <p:ext uri="{BB962C8B-B14F-4D97-AF65-F5344CB8AC3E}">
        <p14:creationId xmlns:p14="http://schemas.microsoft.com/office/powerpoint/2010/main" val="2718313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PIGE in SIMNRA 7</a:t>
            </a:r>
            <a:endParaRPr lang="de-DE" dirty="0"/>
          </a:p>
        </p:txBody>
      </p:sp>
      <p:sp>
        <p:nvSpPr>
          <p:cNvPr id="3" name="Fußzeilenplatzhalter 2"/>
          <p:cNvSpPr>
            <a:spLocks noGrp="1"/>
          </p:cNvSpPr>
          <p:nvPr>
            <p:ph type="ftr" sz="quarter" idx="15"/>
          </p:nvPr>
        </p:nvSpPr>
        <p:spPr/>
        <p:txBody>
          <a:bodyPr/>
          <a:lstStyle/>
          <a:p>
            <a:r>
              <a:rPr lang="es-ES" smtClean="0"/>
              <a:t>Intercomparison of PIGE codes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6</a:t>
            </a:fld>
            <a:endParaRPr lang="de-DE" dirty="0"/>
          </a:p>
        </p:txBody>
      </p:sp>
      <p:sp>
        <p:nvSpPr>
          <p:cNvPr id="5" name="Textplatzhalter 4"/>
          <p:cNvSpPr>
            <a:spLocks noGrp="1"/>
          </p:cNvSpPr>
          <p:nvPr>
            <p:ph type="body" sz="quarter" idx="17"/>
          </p:nvPr>
        </p:nvSpPr>
        <p:spPr>
          <a:xfrm>
            <a:off x="658813" y="1978875"/>
            <a:ext cx="6887882" cy="4130829"/>
          </a:xfrm>
        </p:spPr>
        <p:txBody>
          <a:bodyPr>
            <a:noAutofit/>
          </a:bodyPr>
          <a:lstStyle/>
          <a:p>
            <a:pPr>
              <a:buSzPct val="150000"/>
            </a:pPr>
            <a:r>
              <a:rPr lang="en-GB" sz="1600" b="1" dirty="0" smtClean="0">
                <a:solidFill>
                  <a:srgbClr val="005555"/>
                </a:solidFill>
                <a:sym typeface="Symbol" pitchFamily="18" charset="2"/>
              </a:rPr>
              <a:t>SIMNRA </a:t>
            </a:r>
            <a:r>
              <a:rPr lang="en-GB" sz="1600" b="1" dirty="0">
                <a:solidFill>
                  <a:srgbClr val="005555"/>
                </a:solidFill>
                <a:sym typeface="Symbol" pitchFamily="18" charset="2"/>
              </a:rPr>
              <a:t>since 5.70</a:t>
            </a:r>
          </a:p>
          <a:p>
            <a:pPr marL="285750" indent="-285750">
              <a:buSzPct val="150000"/>
              <a:buFont typeface="Arial" panose="020B0604020202020204" pitchFamily="34" charset="0"/>
              <a:buChar char="•"/>
            </a:pPr>
            <a:r>
              <a:rPr lang="en-GB" sz="1600" dirty="0">
                <a:sym typeface="Symbol" pitchFamily="18" charset="2"/>
              </a:rPr>
              <a:t>5</a:t>
            </a:r>
            <a:r>
              <a:rPr lang="en-GB" sz="1600" baseline="30000" dirty="0">
                <a:sym typeface="Symbol" pitchFamily="18" charset="2"/>
              </a:rPr>
              <a:t>th</a:t>
            </a:r>
            <a:r>
              <a:rPr lang="en-GB" sz="1600" dirty="0">
                <a:sym typeface="Symbol" pitchFamily="18" charset="2"/>
              </a:rPr>
              <a:t> order </a:t>
            </a:r>
            <a:r>
              <a:rPr lang="en-GB" sz="1600" dirty="0" err="1">
                <a:sym typeface="Symbol" pitchFamily="18" charset="2"/>
              </a:rPr>
              <a:t>Runge-Kutta</a:t>
            </a:r>
            <a:r>
              <a:rPr lang="en-GB" sz="1600" dirty="0">
                <a:sym typeface="Symbol" pitchFamily="18" charset="2"/>
              </a:rPr>
              <a:t> method</a:t>
            </a:r>
          </a:p>
          <a:p>
            <a:pPr marL="285750" indent="-285750">
              <a:buSzPct val="150000"/>
              <a:buFont typeface="Arial" panose="020B0604020202020204" pitchFamily="34" charset="0"/>
              <a:buChar char="•"/>
            </a:pPr>
            <a:r>
              <a:rPr lang="en-GB" sz="1600" dirty="0">
                <a:sym typeface="Symbol" pitchFamily="18" charset="2"/>
              </a:rPr>
              <a:t>Embedded 4</a:t>
            </a:r>
            <a:r>
              <a:rPr lang="en-GB" sz="1600" baseline="30000" dirty="0">
                <a:sym typeface="Symbol" pitchFamily="18" charset="2"/>
              </a:rPr>
              <a:t>th</a:t>
            </a:r>
            <a:r>
              <a:rPr lang="en-GB" sz="1600" dirty="0">
                <a:sym typeface="Symbol" pitchFamily="18" charset="2"/>
              </a:rPr>
              <a:t> order method with Cash-Karp parameters </a:t>
            </a:r>
            <a:r>
              <a:rPr lang="en-GB" sz="1600" dirty="0" smtClean="0">
                <a:sym typeface="Symbol" pitchFamily="18" charset="2"/>
              </a:rPr>
              <a:t/>
            </a:r>
            <a:br>
              <a:rPr lang="en-GB" sz="1600" dirty="0" smtClean="0">
                <a:sym typeface="Symbol" pitchFamily="18" charset="2"/>
              </a:rPr>
            </a:br>
            <a:r>
              <a:rPr lang="en-GB" sz="1600" dirty="0" smtClean="0">
                <a:sym typeface="Symbol" pitchFamily="18" charset="2"/>
              </a:rPr>
              <a:t>for </a:t>
            </a:r>
            <a:r>
              <a:rPr lang="en-GB" sz="1600" dirty="0">
                <a:sym typeface="Symbol" pitchFamily="18" charset="2"/>
              </a:rPr>
              <a:t>error estimate and step-width control</a:t>
            </a:r>
          </a:p>
          <a:p>
            <a:pPr marL="285750" indent="-285750">
              <a:buSzPct val="150000"/>
              <a:buFont typeface="Arial" panose="020B0604020202020204" pitchFamily="34" charset="0"/>
              <a:buChar char="•"/>
            </a:pPr>
            <a:r>
              <a:rPr lang="en-GB" sz="1600" dirty="0">
                <a:sym typeface="Symbol" pitchFamily="18" charset="2"/>
              </a:rPr>
              <a:t>No derivatives of stopping power required</a:t>
            </a:r>
          </a:p>
          <a:p>
            <a:pPr marL="285750" indent="-285750">
              <a:buSzPct val="150000"/>
              <a:buFont typeface="Arial" panose="020B0604020202020204" pitchFamily="34" charset="0"/>
              <a:buChar char="•"/>
            </a:pPr>
            <a:r>
              <a:rPr lang="en-GB" sz="1600" dirty="0">
                <a:sym typeface="Symbol" pitchFamily="18" charset="2"/>
              </a:rPr>
              <a:t>Accuracy per </a:t>
            </a:r>
            <a:r>
              <a:rPr lang="en-GB" sz="1600" dirty="0" smtClean="0">
                <a:sym typeface="Symbol" pitchFamily="18" charset="2"/>
              </a:rPr>
              <a:t>single </a:t>
            </a:r>
            <a:r>
              <a:rPr lang="en-GB" sz="1600" dirty="0" err="1" smtClean="0">
                <a:sym typeface="Symbol" pitchFamily="18" charset="2"/>
              </a:rPr>
              <a:t>Runge-Kutta</a:t>
            </a:r>
            <a:r>
              <a:rPr lang="en-GB" sz="1600" dirty="0" smtClean="0">
                <a:sym typeface="Symbol" pitchFamily="18" charset="2"/>
              </a:rPr>
              <a:t> </a:t>
            </a:r>
            <a:r>
              <a:rPr lang="en-GB" sz="1600" dirty="0">
                <a:sym typeface="Symbol" pitchFamily="18" charset="2"/>
              </a:rPr>
              <a:t>step &lt; 1 eV </a:t>
            </a:r>
          </a:p>
          <a:p>
            <a:pPr>
              <a:buSzPct val="150000"/>
            </a:pPr>
            <a:endParaRPr lang="en-GB" sz="1600" dirty="0" smtClean="0">
              <a:sym typeface="Symbol" pitchFamily="18" charset="2"/>
            </a:endParaRPr>
          </a:p>
          <a:p>
            <a:pPr>
              <a:buSzPct val="150000"/>
            </a:pPr>
            <a:r>
              <a:rPr lang="en-GB" sz="1600" dirty="0" smtClean="0">
                <a:sym typeface="Symbol" pitchFamily="18" charset="2"/>
              </a:rPr>
              <a:t> Accuracy </a:t>
            </a:r>
            <a:r>
              <a:rPr lang="en-GB" sz="1600" dirty="0">
                <a:sym typeface="Symbol" pitchFamily="18" charset="2"/>
              </a:rPr>
              <a:t>~</a:t>
            </a:r>
            <a:r>
              <a:rPr lang="en-GB" sz="1600" dirty="0" smtClean="0">
                <a:sym typeface="Symbol" pitchFamily="18" charset="2"/>
              </a:rPr>
              <a:t>10</a:t>
            </a:r>
            <a:r>
              <a:rPr lang="en-GB" sz="1600" baseline="30000" dirty="0" smtClean="0">
                <a:sym typeface="Symbol" pitchFamily="18" charset="2"/>
              </a:rPr>
              <a:t>-5</a:t>
            </a:r>
            <a:r>
              <a:rPr lang="en-GB" sz="1600" dirty="0" smtClean="0">
                <a:sym typeface="Symbol" pitchFamily="18" charset="2"/>
              </a:rPr>
              <a:t> for ‘Auto’ step width control </a:t>
            </a:r>
            <a:r>
              <a:rPr lang="en-GB" sz="1600" dirty="0">
                <a:sym typeface="Symbol" pitchFamily="18" charset="2"/>
              </a:rPr>
              <a:t/>
            </a:r>
            <a:br>
              <a:rPr lang="en-GB" sz="1600" dirty="0">
                <a:sym typeface="Symbol" pitchFamily="18" charset="2"/>
              </a:rPr>
            </a:br>
            <a:r>
              <a:rPr lang="en-GB" sz="1600" dirty="0" smtClean="0">
                <a:sym typeface="Symbol" pitchFamily="18" charset="2"/>
              </a:rPr>
              <a:t> </a:t>
            </a:r>
            <a:r>
              <a:rPr lang="en-GB" sz="1600" dirty="0">
                <a:sym typeface="Symbol" pitchFamily="18" charset="2"/>
              </a:rPr>
              <a:t>Accuracy ~</a:t>
            </a:r>
            <a:r>
              <a:rPr lang="en-GB" sz="1600" dirty="0" smtClean="0">
                <a:sym typeface="Symbol" pitchFamily="18" charset="2"/>
              </a:rPr>
              <a:t>10</a:t>
            </a:r>
            <a:r>
              <a:rPr lang="en-GB" sz="1600" baseline="30000" dirty="0" smtClean="0">
                <a:sym typeface="Symbol" pitchFamily="18" charset="2"/>
              </a:rPr>
              <a:t>-6</a:t>
            </a:r>
            <a:r>
              <a:rPr lang="en-GB" sz="1600" dirty="0" smtClean="0">
                <a:sym typeface="Symbol" pitchFamily="18" charset="2"/>
              </a:rPr>
              <a:t> </a:t>
            </a:r>
            <a:r>
              <a:rPr lang="en-GB" sz="1600" dirty="0">
                <a:sym typeface="Symbol" pitchFamily="18" charset="2"/>
              </a:rPr>
              <a:t>for </a:t>
            </a:r>
            <a:r>
              <a:rPr lang="en-GB" sz="1600" dirty="0" smtClean="0">
                <a:sym typeface="Symbol" pitchFamily="18" charset="2"/>
              </a:rPr>
              <a:t>step width of 10 </a:t>
            </a:r>
            <a:r>
              <a:rPr lang="en-GB" sz="1600" dirty="0" err="1" smtClean="0">
                <a:sym typeface="Symbol" pitchFamily="18" charset="2"/>
              </a:rPr>
              <a:t>keV</a:t>
            </a:r>
            <a:r>
              <a:rPr lang="en-GB" sz="1600" dirty="0" smtClean="0">
                <a:sym typeface="Symbol" pitchFamily="18" charset="2"/>
              </a:rPr>
              <a:t> or less</a:t>
            </a:r>
          </a:p>
          <a:p>
            <a:pPr>
              <a:buSzPct val="150000"/>
            </a:pPr>
            <a:r>
              <a:rPr lang="en-GB" sz="1600" b="1" dirty="0">
                <a:solidFill>
                  <a:srgbClr val="005555"/>
                </a:solidFill>
                <a:sym typeface="Symbol" pitchFamily="18" charset="2"/>
              </a:rPr>
              <a:t> </a:t>
            </a:r>
            <a:r>
              <a:rPr lang="en-GB" sz="1600" b="1" dirty="0" smtClean="0">
                <a:solidFill>
                  <a:srgbClr val="005555"/>
                </a:solidFill>
                <a:sym typeface="Symbol" pitchFamily="18" charset="2"/>
              </a:rPr>
              <a:t>Accuracy eV to few 10 eV for energy losses of MeV</a:t>
            </a:r>
            <a:endParaRPr lang="en-GB" sz="1600" b="1" dirty="0">
              <a:solidFill>
                <a:srgbClr val="005555"/>
              </a:solidFill>
              <a:sym typeface="Symbol" pitchFamily="18" charset="2"/>
            </a:endParaRPr>
          </a:p>
        </p:txBody>
      </p:sp>
      <p:sp>
        <p:nvSpPr>
          <p:cNvPr id="6" name="Titel 5"/>
          <p:cNvSpPr>
            <a:spLocks noGrp="1"/>
          </p:cNvSpPr>
          <p:nvPr>
            <p:ph type="title"/>
          </p:nvPr>
        </p:nvSpPr>
        <p:spPr/>
        <p:txBody>
          <a:bodyPr/>
          <a:lstStyle/>
          <a:p>
            <a:r>
              <a:rPr lang="en-GB" dirty="0"/>
              <a:t>Calculation of Energy </a:t>
            </a:r>
            <a:r>
              <a:rPr lang="en-GB" dirty="0" smtClean="0"/>
              <a:t>Loss</a:t>
            </a:r>
            <a:endParaRPr lang="de-DE"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796" y="1060861"/>
            <a:ext cx="3281933" cy="783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0416" y="1114080"/>
            <a:ext cx="1227956" cy="654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Grafik 10"/>
          <p:cNvPicPr>
            <a:picLocks noChangeAspect="1"/>
          </p:cNvPicPr>
          <p:nvPr/>
        </p:nvPicPr>
        <p:blipFill rotWithShape="1">
          <a:blip r:embed="rId4"/>
          <a:srcRect t="3715" r="4744" b="13842"/>
          <a:stretch/>
        </p:blipFill>
        <p:spPr>
          <a:xfrm>
            <a:off x="7448551" y="868101"/>
            <a:ext cx="4670143" cy="5710164"/>
          </a:xfrm>
          <a:prstGeom prst="rect">
            <a:avLst/>
          </a:prstGeom>
        </p:spPr>
      </p:pic>
      <p:sp>
        <p:nvSpPr>
          <p:cNvPr id="12" name="Textfeld 11"/>
          <p:cNvSpPr txBox="1"/>
          <p:nvPr/>
        </p:nvSpPr>
        <p:spPr>
          <a:xfrm>
            <a:off x="8449521" y="3676884"/>
            <a:ext cx="2220160" cy="294953"/>
          </a:xfrm>
          <a:prstGeom prst="rect">
            <a:avLst/>
          </a:prstGeom>
          <a:noFill/>
        </p:spPr>
        <p:txBody>
          <a:bodyPr wrap="none" lIns="0" tIns="0" rIns="0" bIns="0" rtlCol="0" anchor="t" anchorCtr="0">
            <a:spAutoFit/>
          </a:bodyPr>
          <a:lstStyle/>
          <a:p>
            <a:pPr algn="l">
              <a:lnSpc>
                <a:spcPts val="2300"/>
              </a:lnSpc>
              <a:spcBef>
                <a:spcPts val="1150"/>
              </a:spcBef>
            </a:pPr>
            <a:r>
              <a:rPr lang="de-DE" sz="1200" dirty="0" smtClean="0"/>
              <a:t>Error relative </a:t>
            </a:r>
            <a:r>
              <a:rPr lang="de-DE" sz="1200" dirty="0" err="1" smtClean="0"/>
              <a:t>to</a:t>
            </a:r>
            <a:r>
              <a:rPr lang="de-DE" sz="1200" dirty="0" smtClean="0"/>
              <a:t> 1 </a:t>
            </a:r>
            <a:r>
              <a:rPr lang="de-DE" sz="1200" dirty="0" err="1" smtClean="0"/>
              <a:t>keV</a:t>
            </a:r>
            <a:r>
              <a:rPr lang="de-DE" sz="1200" dirty="0" smtClean="0"/>
              <a:t> </a:t>
            </a:r>
            <a:r>
              <a:rPr lang="de-DE" sz="1200" dirty="0" err="1" smtClean="0"/>
              <a:t>step</a:t>
            </a:r>
            <a:r>
              <a:rPr lang="de-DE" sz="1200" dirty="0" smtClean="0"/>
              <a:t> </a:t>
            </a:r>
            <a:r>
              <a:rPr lang="de-DE" sz="1200" dirty="0" err="1" smtClean="0"/>
              <a:t>width</a:t>
            </a:r>
            <a:endParaRPr lang="de-DE" sz="1200" dirty="0" smtClean="0"/>
          </a:p>
        </p:txBody>
      </p:sp>
      <p:sp>
        <p:nvSpPr>
          <p:cNvPr id="13" name="Textfeld 12"/>
          <p:cNvSpPr txBox="1"/>
          <p:nvPr/>
        </p:nvSpPr>
        <p:spPr>
          <a:xfrm>
            <a:off x="8536329" y="3272421"/>
            <a:ext cx="930896" cy="294953"/>
          </a:xfrm>
          <a:prstGeom prst="rect">
            <a:avLst/>
          </a:prstGeom>
          <a:noFill/>
        </p:spPr>
        <p:txBody>
          <a:bodyPr wrap="none" lIns="0" tIns="0" rIns="0" bIns="0" rtlCol="0" anchor="t" anchorCtr="0">
            <a:spAutoFit/>
          </a:bodyPr>
          <a:lstStyle/>
          <a:p>
            <a:pPr algn="l">
              <a:lnSpc>
                <a:spcPts val="2300"/>
              </a:lnSpc>
              <a:spcBef>
                <a:spcPts val="1150"/>
              </a:spcBef>
            </a:pPr>
            <a:r>
              <a:rPr lang="de-DE" sz="1200" dirty="0" smtClean="0"/>
              <a:t>SIMNRA 7.04</a:t>
            </a:r>
          </a:p>
        </p:txBody>
      </p:sp>
    </p:spTree>
    <p:extLst>
      <p:ext uri="{BB962C8B-B14F-4D97-AF65-F5344CB8AC3E}">
        <p14:creationId xmlns:p14="http://schemas.microsoft.com/office/powerpoint/2010/main" val="3153561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dirty="0" smtClean="0"/>
              <a:t>PIGE in SIMNRA 7</a:t>
            </a:r>
            <a:endParaRPr lang="de-DE" dirty="0"/>
          </a:p>
        </p:txBody>
      </p:sp>
      <p:sp>
        <p:nvSpPr>
          <p:cNvPr id="3" name="Fußzeilenplatzhalter 2"/>
          <p:cNvSpPr>
            <a:spLocks noGrp="1"/>
          </p:cNvSpPr>
          <p:nvPr>
            <p:ph type="ftr" sz="quarter" idx="15"/>
          </p:nvPr>
        </p:nvSpPr>
        <p:spPr/>
        <p:txBody>
          <a:bodyPr/>
          <a:lstStyle/>
          <a:p>
            <a:r>
              <a:rPr lang="es-ES" dirty="0" err="1" smtClean="0"/>
              <a:t>Intercomparison</a:t>
            </a:r>
            <a:r>
              <a:rPr lang="es-ES" dirty="0" smtClean="0"/>
              <a:t> of PIGE </a:t>
            </a:r>
            <a:r>
              <a:rPr lang="es-ES" dirty="0" err="1" smtClean="0"/>
              <a:t>codes</a:t>
            </a:r>
            <a:r>
              <a:rPr lang="es-ES" dirty="0" smtClean="0"/>
              <a:t>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7</a:t>
            </a:fld>
            <a:endParaRPr lang="de-DE" dirty="0"/>
          </a:p>
        </p:txBody>
      </p:sp>
      <p:sp>
        <p:nvSpPr>
          <p:cNvPr id="5" name="Textplatzhalter 4"/>
          <p:cNvSpPr>
            <a:spLocks noGrp="1"/>
          </p:cNvSpPr>
          <p:nvPr>
            <p:ph type="body" sz="quarter" idx="17"/>
          </p:nvPr>
        </p:nvSpPr>
        <p:spPr>
          <a:xfrm>
            <a:off x="658813" y="1886283"/>
            <a:ext cx="7352674" cy="4447405"/>
          </a:xfrm>
        </p:spPr>
        <p:txBody>
          <a:bodyPr>
            <a:noAutofit/>
          </a:bodyPr>
          <a:lstStyle/>
          <a:p>
            <a:pPr>
              <a:buSzPct val="150000"/>
            </a:pPr>
            <a:r>
              <a:rPr lang="en-GB" dirty="0">
                <a:sym typeface="Symbol" pitchFamily="18" charset="2"/>
              </a:rPr>
              <a:t>1st moment: Mean </a:t>
            </a:r>
            <a:r>
              <a:rPr lang="en-GB" dirty="0" smtClean="0">
                <a:sym typeface="Symbol" pitchFamily="18" charset="2"/>
              </a:rPr>
              <a:t>energy </a:t>
            </a:r>
            <a:r>
              <a:rPr lang="en-GB" dirty="0" smtClean="0">
                <a:sym typeface="Wingdings" panose="05000000000000000000" pitchFamily="2" charset="2"/>
              </a:rPr>
              <a:t> Stopping power: ZBL, SRIM,… </a:t>
            </a:r>
            <a:endParaRPr lang="en-GB" dirty="0">
              <a:sym typeface="Symbol" pitchFamily="18" charset="2"/>
            </a:endParaRPr>
          </a:p>
          <a:p>
            <a:pPr>
              <a:buSzPct val="150000"/>
            </a:pPr>
            <a:r>
              <a:rPr lang="en-GB" dirty="0">
                <a:sym typeface="Symbol" pitchFamily="18" charset="2"/>
              </a:rPr>
              <a:t>2nd moment: </a:t>
            </a:r>
            <a:r>
              <a:rPr lang="en-GB" dirty="0" smtClean="0">
                <a:sym typeface="Symbol" pitchFamily="18" charset="2"/>
              </a:rPr>
              <a:t>Straggling </a:t>
            </a:r>
            <a:r>
              <a:rPr lang="en-GB" dirty="0" smtClean="0">
                <a:sym typeface="Wingdings" panose="05000000000000000000" pitchFamily="2" charset="2"/>
              </a:rPr>
              <a:t> Straggling model: Bohr, Chu, Yang</a:t>
            </a:r>
            <a:endParaRPr lang="en-GB" dirty="0">
              <a:sym typeface="Symbol" pitchFamily="18" charset="2"/>
            </a:endParaRPr>
          </a:p>
          <a:p>
            <a:pPr>
              <a:buSzPct val="150000"/>
            </a:pPr>
            <a:r>
              <a:rPr lang="en-GB" dirty="0">
                <a:sym typeface="Symbol" pitchFamily="18" charset="2"/>
              </a:rPr>
              <a:t>3rd moment: </a:t>
            </a:r>
            <a:r>
              <a:rPr lang="en-GB" dirty="0" smtClean="0">
                <a:sym typeface="Symbol" pitchFamily="18" charset="2"/>
              </a:rPr>
              <a:t>Skewness </a:t>
            </a:r>
            <a:r>
              <a:rPr lang="en-GB" dirty="0" smtClean="0">
                <a:sym typeface="Wingdings" panose="05000000000000000000" pitchFamily="2" charset="2"/>
              </a:rPr>
              <a:t> Free Coulomb scattering</a:t>
            </a:r>
            <a:endParaRPr lang="en-GB" dirty="0">
              <a:sym typeface="Symbol" pitchFamily="18" charset="2"/>
            </a:endParaRPr>
          </a:p>
          <a:p>
            <a:pPr>
              <a:buSzPct val="150000"/>
            </a:pPr>
            <a:endParaRPr lang="en-GB" b="1" dirty="0">
              <a:solidFill>
                <a:srgbClr val="005555"/>
              </a:solidFill>
              <a:sym typeface="Symbol" pitchFamily="18" charset="2"/>
            </a:endParaRPr>
          </a:p>
          <a:p>
            <a:pPr>
              <a:buSzPct val="150000"/>
            </a:pPr>
            <a:r>
              <a:rPr lang="en-GB" b="1" dirty="0">
                <a:solidFill>
                  <a:srgbClr val="005555"/>
                </a:solidFill>
                <a:sym typeface="Symbol" pitchFamily="18" charset="2"/>
              </a:rPr>
              <a:t>SIMNRA 7:</a:t>
            </a:r>
          </a:p>
          <a:p>
            <a:pPr marL="285750" indent="-285750">
              <a:buSzPct val="150000"/>
              <a:buFont typeface="Arial" panose="020B0604020202020204" pitchFamily="34" charset="0"/>
              <a:buChar char="•"/>
            </a:pPr>
            <a:r>
              <a:rPr lang="en-GB" dirty="0" smtClean="0">
                <a:sym typeface="Symbol" pitchFamily="18" charset="2"/>
              </a:rPr>
              <a:t>3rd </a:t>
            </a:r>
            <a:r>
              <a:rPr lang="en-GB" dirty="0">
                <a:sym typeface="Symbol" pitchFamily="18" charset="2"/>
              </a:rPr>
              <a:t>moment taken into account </a:t>
            </a:r>
            <a:r>
              <a:rPr lang="en-GB" dirty="0" smtClean="0">
                <a:sym typeface="Symbol" pitchFamily="18" charset="2"/>
              </a:rPr>
              <a:t>for all </a:t>
            </a:r>
            <a:r>
              <a:rPr lang="en-GB" dirty="0">
                <a:sym typeface="Symbol" pitchFamily="18" charset="2"/>
              </a:rPr>
              <a:t>energy spread components </a:t>
            </a:r>
          </a:p>
          <a:p>
            <a:pPr marL="285750" indent="-285750">
              <a:buSzPct val="150000"/>
              <a:buFont typeface="Arial" panose="020B0604020202020204" pitchFamily="34" charset="0"/>
              <a:buChar char="•"/>
            </a:pPr>
            <a:r>
              <a:rPr lang="en-GB" dirty="0" smtClean="0">
                <a:sym typeface="Symbol" pitchFamily="18" charset="2"/>
              </a:rPr>
              <a:t>Energy </a:t>
            </a:r>
            <a:r>
              <a:rPr lang="en-GB" dirty="0">
                <a:sym typeface="Symbol" pitchFamily="18" charset="2"/>
              </a:rPr>
              <a:t>distributions </a:t>
            </a:r>
            <a:r>
              <a:rPr lang="en-GB" dirty="0" smtClean="0">
                <a:sym typeface="Symbol" pitchFamily="18" charset="2"/>
              </a:rPr>
              <a:t>approximated </a:t>
            </a:r>
            <a:br>
              <a:rPr lang="en-GB" dirty="0" smtClean="0">
                <a:sym typeface="Symbol" pitchFamily="18" charset="2"/>
              </a:rPr>
            </a:br>
            <a:r>
              <a:rPr lang="en-GB" dirty="0" smtClean="0">
                <a:sym typeface="Symbol" pitchFamily="18" charset="2"/>
              </a:rPr>
              <a:t>by </a:t>
            </a:r>
            <a:r>
              <a:rPr lang="en-GB" dirty="0">
                <a:sym typeface="Symbol" pitchFamily="18" charset="2"/>
              </a:rPr>
              <a:t>two-piece normal distributions (TPND’s)</a:t>
            </a:r>
          </a:p>
          <a:p>
            <a:pPr marL="285750" indent="-285750">
              <a:buSzPct val="150000"/>
              <a:buFont typeface="Arial" panose="020B0604020202020204" pitchFamily="34" charset="0"/>
              <a:buChar char="•"/>
            </a:pPr>
            <a:r>
              <a:rPr lang="en-GB" dirty="0" smtClean="0">
                <a:sym typeface="Symbol" pitchFamily="18" charset="2"/>
              </a:rPr>
              <a:t>Free </a:t>
            </a:r>
            <a:r>
              <a:rPr lang="en-GB" dirty="0">
                <a:sym typeface="Symbol" pitchFamily="18" charset="2"/>
              </a:rPr>
              <a:t>Coulomb scattering for 3rd moment</a:t>
            </a:r>
          </a:p>
          <a:p>
            <a:pPr marL="285750" indent="-285750">
              <a:buSzPct val="150000"/>
              <a:buFont typeface="Arial" panose="020B0604020202020204" pitchFamily="34" charset="0"/>
              <a:buChar char="•"/>
            </a:pPr>
            <a:r>
              <a:rPr lang="en-GB" dirty="0" err="1" smtClean="0">
                <a:sym typeface="Symbol" pitchFamily="18" charset="2"/>
              </a:rPr>
              <a:t>Tschalär</a:t>
            </a:r>
            <a:r>
              <a:rPr lang="en-GB" dirty="0" smtClean="0">
                <a:sym typeface="Symbol" pitchFamily="18" charset="2"/>
              </a:rPr>
              <a:t> </a:t>
            </a:r>
            <a:r>
              <a:rPr lang="en-GB" dirty="0">
                <a:sym typeface="Symbol" pitchFamily="18" charset="2"/>
              </a:rPr>
              <a:t>effect always </a:t>
            </a:r>
            <a:r>
              <a:rPr lang="en-GB" dirty="0" smtClean="0">
                <a:sym typeface="Symbol" pitchFamily="18" charset="2"/>
              </a:rPr>
              <a:t>included (includes 3</a:t>
            </a:r>
            <a:r>
              <a:rPr lang="en-GB" baseline="30000" dirty="0" smtClean="0">
                <a:sym typeface="Symbol" pitchFamily="18" charset="2"/>
              </a:rPr>
              <a:t>rd</a:t>
            </a:r>
            <a:r>
              <a:rPr lang="en-GB" dirty="0" smtClean="0">
                <a:sym typeface="Symbol" pitchFamily="18" charset="2"/>
              </a:rPr>
              <a:t> moment)</a:t>
            </a:r>
            <a:endParaRPr lang="en-GB" dirty="0">
              <a:sym typeface="Symbol" pitchFamily="18" charset="2"/>
            </a:endParaRPr>
          </a:p>
        </p:txBody>
      </p:sp>
      <p:sp>
        <p:nvSpPr>
          <p:cNvPr id="6" name="Titel 5"/>
          <p:cNvSpPr>
            <a:spLocks noGrp="1"/>
          </p:cNvSpPr>
          <p:nvPr>
            <p:ph type="title"/>
          </p:nvPr>
        </p:nvSpPr>
        <p:spPr/>
        <p:txBody>
          <a:bodyPr/>
          <a:lstStyle/>
          <a:p>
            <a:r>
              <a:rPr lang="en-GB" dirty="0"/>
              <a:t>Calculation of Energy </a:t>
            </a:r>
            <a:r>
              <a:rPr lang="en-GB" dirty="0" smtClean="0"/>
              <a:t>Spread</a:t>
            </a:r>
            <a:endParaRPr lang="de-DE" dirty="0"/>
          </a:p>
        </p:txBody>
      </p:sp>
      <p:pic>
        <p:nvPicPr>
          <p:cNvPr id="14" name="Grafik 13"/>
          <p:cNvPicPr>
            <a:picLocks noChangeAspect="1"/>
          </p:cNvPicPr>
          <p:nvPr/>
        </p:nvPicPr>
        <p:blipFill rotWithShape="1">
          <a:blip r:embed="rId2"/>
          <a:srcRect r="46353" b="48523"/>
          <a:stretch/>
        </p:blipFill>
        <p:spPr>
          <a:xfrm>
            <a:off x="7810151" y="1004344"/>
            <a:ext cx="4166252" cy="5750134"/>
          </a:xfrm>
          <a:prstGeom prst="rect">
            <a:avLst/>
          </a:prstGeom>
        </p:spPr>
      </p:pic>
      <p:sp>
        <p:nvSpPr>
          <p:cNvPr id="12" name="Text Box 6"/>
          <p:cNvSpPr txBox="1">
            <a:spLocks noChangeArrowheads="1"/>
          </p:cNvSpPr>
          <p:nvPr/>
        </p:nvSpPr>
        <p:spPr bwMode="auto">
          <a:xfrm>
            <a:off x="8803653" y="966569"/>
            <a:ext cx="2622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baseline="0" dirty="0"/>
              <a:t>19.68 MeV protons in Al</a:t>
            </a:r>
          </a:p>
        </p:txBody>
      </p:sp>
      <p:sp>
        <p:nvSpPr>
          <p:cNvPr id="13" name="Rectangle 7"/>
          <p:cNvSpPr>
            <a:spLocks noChangeArrowheads="1"/>
          </p:cNvSpPr>
          <p:nvPr/>
        </p:nvSpPr>
        <p:spPr bwMode="auto">
          <a:xfrm>
            <a:off x="8284540" y="1320582"/>
            <a:ext cx="3759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baseline="0" dirty="0" err="1"/>
              <a:t>Tschalär</a:t>
            </a:r>
            <a:r>
              <a:rPr lang="en-GB" sz="1200" baseline="0" dirty="0"/>
              <a:t> and Maccabee, Phys. Rev. B 1 (1970) 2863</a:t>
            </a:r>
          </a:p>
        </p:txBody>
      </p:sp>
    </p:spTree>
    <p:extLst>
      <p:ext uri="{BB962C8B-B14F-4D97-AF65-F5344CB8AC3E}">
        <p14:creationId xmlns:p14="http://schemas.microsoft.com/office/powerpoint/2010/main" val="1839642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rotWithShape="1">
          <a:blip r:embed="rId2"/>
          <a:srcRect l="4212" t="16759" r="6912" b="49747"/>
          <a:stretch/>
        </p:blipFill>
        <p:spPr>
          <a:xfrm>
            <a:off x="358814" y="772551"/>
            <a:ext cx="11534173" cy="3076813"/>
          </a:xfrm>
          <a:prstGeom prst="rect">
            <a:avLst/>
          </a:prstGeom>
        </p:spPr>
      </p:pic>
      <p:sp>
        <p:nvSpPr>
          <p:cNvPr id="2" name="Datumsplatzhalter 1"/>
          <p:cNvSpPr>
            <a:spLocks noGrp="1"/>
          </p:cNvSpPr>
          <p:nvPr>
            <p:ph type="dt" sz="half" idx="14"/>
          </p:nvPr>
        </p:nvSpPr>
        <p:spPr/>
        <p:txBody>
          <a:bodyPr/>
          <a:lstStyle/>
          <a:p>
            <a:r>
              <a:rPr lang="de-DE" smtClean="0"/>
              <a:t>PIGE in SIMNRA 7</a:t>
            </a:r>
            <a:endParaRPr lang="de-DE" dirty="0"/>
          </a:p>
        </p:txBody>
      </p:sp>
      <p:sp>
        <p:nvSpPr>
          <p:cNvPr id="3" name="Fußzeilenplatzhalter 2"/>
          <p:cNvSpPr>
            <a:spLocks noGrp="1"/>
          </p:cNvSpPr>
          <p:nvPr>
            <p:ph type="ftr" sz="quarter" idx="15"/>
          </p:nvPr>
        </p:nvSpPr>
        <p:spPr/>
        <p:txBody>
          <a:bodyPr/>
          <a:lstStyle/>
          <a:p>
            <a:r>
              <a:rPr lang="es-ES" smtClean="0"/>
              <a:t>Intercomparison of PIGE codes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8</a:t>
            </a:fld>
            <a:endParaRPr lang="de-DE" dirty="0"/>
          </a:p>
        </p:txBody>
      </p:sp>
      <p:sp>
        <p:nvSpPr>
          <p:cNvPr id="5" name="Textplatzhalter 4"/>
          <p:cNvSpPr>
            <a:spLocks noGrp="1"/>
          </p:cNvSpPr>
          <p:nvPr>
            <p:ph type="body" sz="quarter" idx="17"/>
          </p:nvPr>
        </p:nvSpPr>
        <p:spPr>
          <a:xfrm>
            <a:off x="716688" y="4544946"/>
            <a:ext cx="6009526" cy="1934980"/>
          </a:xfrm>
        </p:spPr>
        <p:txBody>
          <a:bodyPr>
            <a:noAutofit/>
          </a:bodyPr>
          <a:lstStyle/>
          <a:p>
            <a:pPr marL="285750" indent="-285750">
              <a:buSzPct val="150000"/>
              <a:buFont typeface="Arial" panose="020B0604020202020204" pitchFamily="34" charset="0"/>
              <a:buChar char="•"/>
            </a:pPr>
            <a:r>
              <a:rPr lang="en-GB" dirty="0" smtClean="0">
                <a:sym typeface="Symbol" pitchFamily="18" charset="2"/>
              </a:rPr>
              <a:t>Approximation as Gaussian only valid for energy loss &gt; 10 – 20% </a:t>
            </a:r>
            <a:endParaRPr lang="en-GB" dirty="0">
              <a:sym typeface="Symbol" pitchFamily="18" charset="2"/>
            </a:endParaRPr>
          </a:p>
          <a:p>
            <a:pPr marL="285750" indent="-285750">
              <a:buSzPct val="150000"/>
              <a:buFont typeface="Arial" panose="020B0604020202020204" pitchFamily="34" charset="0"/>
              <a:buChar char="•"/>
            </a:pPr>
            <a:r>
              <a:rPr lang="en-GB" dirty="0" smtClean="0">
                <a:sym typeface="Symbol" pitchFamily="18" charset="2"/>
              </a:rPr>
              <a:t>Sharp resonances close to surface require taking asymmetry into account</a:t>
            </a:r>
          </a:p>
          <a:p>
            <a:pPr marL="285750" indent="-285750">
              <a:buSzPct val="150000"/>
              <a:buFont typeface="Arial" panose="020B0604020202020204" pitchFamily="34" charset="0"/>
              <a:buChar char="•"/>
            </a:pPr>
            <a:r>
              <a:rPr lang="en-GB" dirty="0" smtClean="0">
                <a:sym typeface="Symbol" pitchFamily="18" charset="2"/>
              </a:rPr>
              <a:t>See exercise #2</a:t>
            </a:r>
            <a:endParaRPr lang="en-GB" dirty="0">
              <a:sym typeface="Symbol" pitchFamily="18" charset="2"/>
            </a:endParaRPr>
          </a:p>
        </p:txBody>
      </p:sp>
      <p:sp>
        <p:nvSpPr>
          <p:cNvPr id="6" name="Titel 5"/>
          <p:cNvSpPr>
            <a:spLocks noGrp="1"/>
          </p:cNvSpPr>
          <p:nvPr>
            <p:ph type="title"/>
          </p:nvPr>
        </p:nvSpPr>
        <p:spPr/>
        <p:txBody>
          <a:bodyPr/>
          <a:lstStyle/>
          <a:p>
            <a:r>
              <a:rPr lang="en-GB" dirty="0" smtClean="0"/>
              <a:t>Energy Spread of Protons in Si</a:t>
            </a:r>
            <a:endParaRPr lang="de-DE" dirty="0"/>
          </a:p>
        </p:txBody>
      </p:sp>
      <p:sp>
        <p:nvSpPr>
          <p:cNvPr id="10" name="Textfeld 9"/>
          <p:cNvSpPr txBox="1"/>
          <p:nvPr/>
        </p:nvSpPr>
        <p:spPr>
          <a:xfrm>
            <a:off x="4032809" y="1128540"/>
            <a:ext cx="2726708" cy="738664"/>
          </a:xfrm>
          <a:prstGeom prst="rect">
            <a:avLst/>
          </a:prstGeom>
          <a:noFill/>
        </p:spPr>
        <p:txBody>
          <a:bodyPr wrap="none" lIns="0" tIns="0" rIns="0" bIns="0" rtlCol="0" anchor="t" anchorCtr="0">
            <a:spAutoFit/>
          </a:bodyPr>
          <a:lstStyle/>
          <a:p>
            <a:pPr marL="285750" indent="-285750" algn="l">
              <a:buFont typeface="Arial" panose="020B0604020202020204" pitchFamily="34" charset="0"/>
              <a:buChar char="•"/>
            </a:pPr>
            <a:r>
              <a:rPr lang="de-DE" sz="1600" dirty="0" smtClean="0"/>
              <a:t>2 </a:t>
            </a:r>
            <a:r>
              <a:rPr lang="de-DE" sz="1600" dirty="0" err="1" smtClean="0"/>
              <a:t>MeV</a:t>
            </a:r>
            <a:r>
              <a:rPr lang="de-DE" sz="1600" dirty="0" smtClean="0"/>
              <a:t> </a:t>
            </a:r>
            <a:r>
              <a:rPr lang="de-DE" sz="1600" dirty="0" err="1" smtClean="0"/>
              <a:t>protons</a:t>
            </a:r>
            <a:r>
              <a:rPr lang="de-DE" sz="1600" dirty="0" smtClean="0"/>
              <a:t> in Si</a:t>
            </a:r>
          </a:p>
          <a:p>
            <a:pPr marL="285750" indent="-285750" algn="l">
              <a:buFont typeface="Arial" panose="020B0604020202020204" pitchFamily="34" charset="0"/>
              <a:buChar char="•"/>
            </a:pPr>
            <a:r>
              <a:rPr lang="de-DE" sz="1600" dirty="0" smtClean="0"/>
              <a:t>Initial beam </a:t>
            </a:r>
            <a:r>
              <a:rPr lang="de-DE" sz="1600" dirty="0" err="1" smtClean="0"/>
              <a:t>spread</a:t>
            </a:r>
            <a:r>
              <a:rPr lang="de-DE" sz="1600" dirty="0" smtClean="0"/>
              <a:t> 1 </a:t>
            </a:r>
            <a:r>
              <a:rPr lang="de-DE" sz="1600" dirty="0" err="1" smtClean="0"/>
              <a:t>keV</a:t>
            </a:r>
            <a:endParaRPr lang="de-DE" sz="1600" dirty="0" smtClean="0"/>
          </a:p>
          <a:p>
            <a:pPr marL="285750" indent="-285750" algn="l">
              <a:buFont typeface="Arial" panose="020B0604020202020204" pitchFamily="34" charset="0"/>
              <a:buChar char="•"/>
            </a:pPr>
            <a:r>
              <a:rPr lang="de-DE" sz="1600" dirty="0" smtClean="0"/>
              <a:t>Approximation </a:t>
            </a:r>
            <a:r>
              <a:rPr lang="de-DE" sz="1600" dirty="0" err="1" smtClean="0"/>
              <a:t>by</a:t>
            </a:r>
            <a:r>
              <a:rPr lang="de-DE" sz="1600" dirty="0" smtClean="0"/>
              <a:t> SIMNRA</a:t>
            </a:r>
            <a:endParaRPr lang="de-DE" sz="1600" dirty="0" smtClean="0"/>
          </a:p>
        </p:txBody>
      </p:sp>
      <p:pic>
        <p:nvPicPr>
          <p:cNvPr id="13" name="Grafik 12"/>
          <p:cNvPicPr>
            <a:picLocks noChangeAspect="1"/>
          </p:cNvPicPr>
          <p:nvPr/>
        </p:nvPicPr>
        <p:blipFill rotWithShape="1">
          <a:blip r:embed="rId3"/>
          <a:srcRect l="7114" t="13595" r="23039" b="17159"/>
          <a:stretch/>
        </p:blipFill>
        <p:spPr>
          <a:xfrm>
            <a:off x="7540906" y="3611304"/>
            <a:ext cx="4271052" cy="3239014"/>
          </a:xfrm>
          <a:prstGeom prst="rect">
            <a:avLst/>
          </a:prstGeom>
        </p:spPr>
      </p:pic>
      <p:grpSp>
        <p:nvGrpSpPr>
          <p:cNvPr id="17" name="Gruppieren 16"/>
          <p:cNvGrpSpPr/>
          <p:nvPr/>
        </p:nvGrpSpPr>
        <p:grpSpPr>
          <a:xfrm>
            <a:off x="879773" y="4045495"/>
            <a:ext cx="6216830" cy="387545"/>
            <a:chOff x="879773" y="4045495"/>
            <a:chExt cx="6216830" cy="387545"/>
          </a:xfrm>
        </p:grpSpPr>
        <mc:AlternateContent xmlns:mc="http://schemas.openxmlformats.org/markup-compatibility/2006">
          <mc:Choice xmlns:a14="http://schemas.microsoft.com/office/drawing/2010/main" Requires="a14">
            <p:sp>
              <p:nvSpPr>
                <p:cNvPr id="14" name="Textfeld 13"/>
                <p:cNvSpPr txBox="1"/>
                <p:nvPr/>
              </p:nvSpPr>
              <p:spPr>
                <a:xfrm>
                  <a:off x="1990152" y="4138087"/>
                  <a:ext cx="1394997" cy="294953"/>
                </a:xfrm>
                <a:prstGeom prst="rect">
                  <a:avLst/>
                </a:prstGeom>
                <a:noFill/>
              </p:spPr>
              <p:txBody>
                <a:bodyPr wrap="none" lIns="0" tIns="0" rIns="0" bIns="0" rtlCol="0" anchor="t" anchorCtr="0">
                  <a:spAutoFit/>
                </a:bodyPr>
                <a:lstStyle/>
                <a:p>
                  <a:pPr algn="l">
                    <a:lnSpc>
                      <a:spcPts val="2300"/>
                    </a:lnSpc>
                    <a:spcBef>
                      <a:spcPts val="1150"/>
                    </a:spcBef>
                  </a:pPr>
                  <a14:m>
                    <m:oMathPara xmlns:m="http://schemas.openxmlformats.org/officeDocument/2006/math">
                      <m:oMathParaPr>
                        <m:jc m:val="centerGroup"/>
                      </m:oMathParaPr>
                      <m:oMath xmlns:m="http://schemas.openxmlformats.org/officeDocument/2006/math">
                        <m:r>
                          <a:rPr lang="de-DE" sz="1600" b="0" i="1" smtClean="0">
                            <a:latin typeface="Cambria Math" panose="02040503050406030204" pitchFamily="18" charset="0"/>
                          </a:rPr>
                          <m:t>𝑎</m:t>
                        </m:r>
                        <m:r>
                          <a:rPr lang="de-DE" sz="1600" b="0" i="1" smtClean="0">
                            <a:latin typeface="Cambria Math" panose="02040503050406030204" pitchFamily="18" charset="0"/>
                          </a:rPr>
                          <m:t>=</m:t>
                        </m:r>
                        <m:f>
                          <m:fPr>
                            <m:ctrlPr>
                              <a:rPr lang="de-DE" sz="1600" b="0" i="1" smtClean="0">
                                <a:latin typeface="Cambria Math" panose="02040503050406030204" pitchFamily="18" charset="0"/>
                              </a:rPr>
                            </m:ctrlPr>
                          </m:fPr>
                          <m:num>
                            <m:sSub>
                              <m:sSubPr>
                                <m:ctrlPr>
                                  <a:rPr lang="de-DE" sz="1600" b="0" i="1" smtClean="0">
                                    <a:latin typeface="Cambria Math" panose="02040503050406030204" pitchFamily="18" charset="0"/>
                                  </a:rPr>
                                </m:ctrlPr>
                              </m:sSubPr>
                              <m:e>
                                <m:r>
                                  <a:rPr lang="de-DE" sz="1600" b="0" i="1" smtClean="0">
                                    <a:latin typeface="Cambria Math" panose="02040503050406030204" pitchFamily="18" charset="0"/>
                                  </a:rPr>
                                  <m:t>h</m:t>
                                </m:r>
                              </m:e>
                              <m:sub>
                                <m:r>
                                  <a:rPr lang="de-DE" sz="1600" b="0" i="1" smtClean="0">
                                    <a:latin typeface="Cambria Math" panose="02040503050406030204" pitchFamily="18" charset="0"/>
                                  </a:rPr>
                                  <m:t>𝑢𝑝</m:t>
                                </m:r>
                              </m:sub>
                            </m:sSub>
                            <m:r>
                              <a:rPr lang="de-DE" sz="1600" b="0" i="1" smtClean="0">
                                <a:latin typeface="Cambria Math" panose="02040503050406030204" pitchFamily="18" charset="0"/>
                              </a:rPr>
                              <m:t>−</m:t>
                            </m:r>
                            <m:sSub>
                              <m:sSubPr>
                                <m:ctrlPr>
                                  <a:rPr lang="de-DE" sz="1600" b="0" i="1" smtClean="0">
                                    <a:latin typeface="Cambria Math" panose="02040503050406030204" pitchFamily="18" charset="0"/>
                                  </a:rPr>
                                </m:ctrlPr>
                              </m:sSubPr>
                              <m:e>
                                <m:r>
                                  <a:rPr lang="de-DE" sz="1600" b="0" i="1" smtClean="0">
                                    <a:latin typeface="Cambria Math" panose="02040503050406030204" pitchFamily="18" charset="0"/>
                                  </a:rPr>
                                  <m:t>h</m:t>
                                </m:r>
                              </m:e>
                              <m:sub>
                                <m:r>
                                  <a:rPr lang="de-DE" sz="1600" b="0" i="1" smtClean="0">
                                    <a:latin typeface="Cambria Math" panose="02040503050406030204" pitchFamily="18" charset="0"/>
                                  </a:rPr>
                                  <m:t>𝑙𝑜𝑤</m:t>
                                </m:r>
                              </m:sub>
                            </m:sSub>
                          </m:num>
                          <m:den>
                            <m:sSub>
                              <m:sSubPr>
                                <m:ctrlPr>
                                  <a:rPr lang="de-DE" sz="1600" b="0" i="1" smtClean="0">
                                    <a:latin typeface="Cambria Math" panose="02040503050406030204" pitchFamily="18" charset="0"/>
                                  </a:rPr>
                                </m:ctrlPr>
                              </m:sSubPr>
                              <m:e>
                                <m:r>
                                  <a:rPr lang="de-DE" sz="1600" b="0" i="1" smtClean="0">
                                    <a:latin typeface="Cambria Math" panose="02040503050406030204" pitchFamily="18" charset="0"/>
                                  </a:rPr>
                                  <m:t>h</m:t>
                                </m:r>
                              </m:e>
                              <m:sub>
                                <m:r>
                                  <a:rPr lang="de-DE" sz="1600" b="0" i="1" smtClean="0">
                                    <a:latin typeface="Cambria Math" panose="02040503050406030204" pitchFamily="18" charset="0"/>
                                  </a:rPr>
                                  <m:t>𝑢𝑝</m:t>
                                </m:r>
                              </m:sub>
                            </m:sSub>
                            <m:r>
                              <a:rPr lang="de-DE" sz="1600" b="0" i="1" smtClean="0">
                                <a:latin typeface="Cambria Math" panose="02040503050406030204" pitchFamily="18" charset="0"/>
                              </a:rPr>
                              <m:t>+</m:t>
                            </m:r>
                            <m:sSub>
                              <m:sSubPr>
                                <m:ctrlPr>
                                  <a:rPr lang="de-DE" sz="1600" b="0" i="1" smtClean="0">
                                    <a:latin typeface="Cambria Math" panose="02040503050406030204" pitchFamily="18" charset="0"/>
                                  </a:rPr>
                                </m:ctrlPr>
                              </m:sSubPr>
                              <m:e>
                                <m:r>
                                  <a:rPr lang="de-DE" sz="1600" b="0" i="1" smtClean="0">
                                    <a:latin typeface="Cambria Math" panose="02040503050406030204" pitchFamily="18" charset="0"/>
                                  </a:rPr>
                                  <m:t>h</m:t>
                                </m:r>
                              </m:e>
                              <m:sub>
                                <m:r>
                                  <a:rPr lang="de-DE" sz="1600" b="0" i="1" smtClean="0">
                                    <a:latin typeface="Cambria Math" panose="02040503050406030204" pitchFamily="18" charset="0"/>
                                  </a:rPr>
                                  <m:t>𝑙𝑜𝑤</m:t>
                                </m:r>
                              </m:sub>
                            </m:sSub>
                          </m:den>
                        </m:f>
                      </m:oMath>
                    </m:oMathPara>
                  </a14:m>
                  <a:endParaRPr lang="de-DE" sz="1600" dirty="0" err="1" smtClean="0"/>
                </a:p>
              </p:txBody>
            </p:sp>
          </mc:Choice>
          <mc:Fallback>
            <p:sp>
              <p:nvSpPr>
                <p:cNvPr id="14" name="Textfeld 13"/>
                <p:cNvSpPr txBox="1">
                  <a:spLocks noRot="1" noChangeAspect="1" noMove="1" noResize="1" noEditPoints="1" noAdjustHandles="1" noChangeArrowheads="1" noChangeShapeType="1" noTextEdit="1"/>
                </p:cNvSpPr>
                <p:nvPr/>
              </p:nvSpPr>
              <p:spPr>
                <a:xfrm>
                  <a:off x="1990152" y="4138087"/>
                  <a:ext cx="1394997" cy="294953"/>
                </a:xfrm>
                <a:prstGeom prst="rect">
                  <a:avLst/>
                </a:prstGeom>
                <a:blipFill>
                  <a:blip r:embed="rId4"/>
                  <a:stretch>
                    <a:fillRect l="-873" t="-62500" b="-39583"/>
                  </a:stretch>
                </a:blipFill>
              </p:spPr>
              <p:txBody>
                <a:bodyPr/>
                <a:lstStyle/>
                <a:p>
                  <a:r>
                    <a:rPr lang="de-DE">
                      <a:noFill/>
                    </a:rPr>
                    <a:t> </a:t>
                  </a:r>
                </a:p>
              </p:txBody>
            </p:sp>
          </mc:Fallback>
        </mc:AlternateContent>
        <p:sp>
          <p:nvSpPr>
            <p:cNvPr id="15" name="Textfeld 14"/>
            <p:cNvSpPr txBox="1"/>
            <p:nvPr/>
          </p:nvSpPr>
          <p:spPr>
            <a:xfrm>
              <a:off x="3603659" y="4045495"/>
              <a:ext cx="3492944" cy="294953"/>
            </a:xfrm>
            <a:prstGeom prst="rect">
              <a:avLst/>
            </a:prstGeom>
            <a:noFill/>
          </p:spPr>
          <p:txBody>
            <a:bodyPr wrap="none" lIns="0" tIns="0" rIns="0" bIns="0" rtlCol="0" anchor="t" anchorCtr="0">
              <a:spAutoFit/>
            </a:bodyPr>
            <a:lstStyle/>
            <a:p>
              <a:pPr algn="l">
                <a:lnSpc>
                  <a:spcPts val="2300"/>
                </a:lnSpc>
                <a:spcBef>
                  <a:spcPts val="1150"/>
                </a:spcBef>
              </a:pPr>
              <a:r>
                <a:rPr lang="de-DE" sz="1600" i="1" dirty="0">
                  <a:latin typeface="Times New Roman" panose="02020603050405020304" pitchFamily="18" charset="0"/>
                  <a:cs typeface="Times New Roman" panose="02020603050405020304" pitchFamily="18" charset="0"/>
                </a:rPr>
                <a:t>h</a:t>
              </a:r>
              <a:r>
                <a:rPr lang="de-DE" sz="1600" i="1" baseline="-25000" dirty="0" smtClean="0">
                  <a:latin typeface="Times New Roman" panose="02020603050405020304" pitchFamily="18" charset="0"/>
                  <a:cs typeface="Times New Roman" panose="02020603050405020304" pitchFamily="18" charset="0"/>
                </a:rPr>
                <a:t>up</a:t>
              </a:r>
              <a:r>
                <a:rPr lang="de-DE" sz="1600" i="1" dirty="0" smtClean="0">
                  <a:latin typeface="Times New Roman" panose="02020603050405020304" pitchFamily="18" charset="0"/>
                  <a:cs typeface="Times New Roman" panose="02020603050405020304" pitchFamily="18" charset="0"/>
                </a:rPr>
                <a:t>, </a:t>
              </a:r>
              <a:r>
                <a:rPr lang="de-DE" sz="1600" i="1" dirty="0" err="1" smtClean="0">
                  <a:latin typeface="Times New Roman" panose="02020603050405020304" pitchFamily="18" charset="0"/>
                  <a:cs typeface="Times New Roman" panose="02020603050405020304" pitchFamily="18" charset="0"/>
                </a:rPr>
                <a:t>h</a:t>
              </a:r>
              <a:r>
                <a:rPr lang="de-DE" sz="1600" i="1" baseline="-25000" dirty="0" err="1" smtClean="0">
                  <a:latin typeface="Times New Roman" panose="02020603050405020304" pitchFamily="18" charset="0"/>
                  <a:cs typeface="Times New Roman" panose="02020603050405020304" pitchFamily="18" charset="0"/>
                </a:rPr>
                <a:t>low</a:t>
              </a:r>
              <a:r>
                <a:rPr lang="de-DE" sz="1600" dirty="0" smtClean="0"/>
                <a:t>: HWHM </a:t>
              </a:r>
              <a:r>
                <a:rPr lang="de-DE" sz="1600" dirty="0" err="1" smtClean="0"/>
                <a:t>to</a:t>
              </a:r>
              <a:r>
                <a:rPr lang="de-DE" sz="1600" dirty="0" smtClean="0"/>
                <a:t> </a:t>
              </a:r>
              <a:r>
                <a:rPr lang="de-DE" sz="1600" dirty="0" err="1" smtClean="0"/>
                <a:t>low</a:t>
              </a:r>
              <a:r>
                <a:rPr lang="de-DE" sz="1600" dirty="0" smtClean="0"/>
                <a:t> (high) </a:t>
              </a:r>
              <a:r>
                <a:rPr lang="de-DE" sz="1600" dirty="0" err="1" smtClean="0"/>
                <a:t>energies</a:t>
              </a:r>
              <a:endParaRPr lang="de-DE" sz="1600" dirty="0" smtClean="0"/>
            </a:p>
          </p:txBody>
        </p:sp>
        <p:sp>
          <p:nvSpPr>
            <p:cNvPr id="16" name="Textfeld 15"/>
            <p:cNvSpPr txBox="1"/>
            <p:nvPr/>
          </p:nvSpPr>
          <p:spPr>
            <a:xfrm>
              <a:off x="879773" y="4059024"/>
              <a:ext cx="1027525" cy="267894"/>
            </a:xfrm>
            <a:prstGeom prst="rect">
              <a:avLst/>
            </a:prstGeom>
            <a:noFill/>
          </p:spPr>
          <p:txBody>
            <a:bodyPr wrap="none" lIns="0" tIns="0" rIns="0" bIns="0" rtlCol="0" anchor="t" anchorCtr="0">
              <a:spAutoFit/>
            </a:bodyPr>
            <a:lstStyle/>
            <a:p>
              <a:pPr algn="l">
                <a:lnSpc>
                  <a:spcPts val="2300"/>
                </a:lnSpc>
                <a:spcBef>
                  <a:spcPts val="1150"/>
                </a:spcBef>
              </a:pPr>
              <a:r>
                <a:rPr lang="de-DE" sz="1600" dirty="0" err="1" smtClean="0"/>
                <a:t>Asymmetry</a:t>
              </a:r>
              <a:endParaRPr lang="de-DE" sz="1600" dirty="0" smtClean="0"/>
            </a:p>
          </p:txBody>
        </p:sp>
      </p:grpSp>
    </p:spTree>
    <p:extLst>
      <p:ext uri="{BB962C8B-B14F-4D97-AF65-F5344CB8AC3E}">
        <p14:creationId xmlns:p14="http://schemas.microsoft.com/office/powerpoint/2010/main" val="4095584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PIGE in SIMNRA 7</a:t>
            </a:r>
            <a:endParaRPr lang="de-DE" dirty="0"/>
          </a:p>
        </p:txBody>
      </p:sp>
      <p:sp>
        <p:nvSpPr>
          <p:cNvPr id="3" name="Fußzeilenplatzhalter 2"/>
          <p:cNvSpPr>
            <a:spLocks noGrp="1"/>
          </p:cNvSpPr>
          <p:nvPr>
            <p:ph type="ftr" sz="quarter" idx="15"/>
          </p:nvPr>
        </p:nvSpPr>
        <p:spPr/>
        <p:txBody>
          <a:bodyPr/>
          <a:lstStyle/>
          <a:p>
            <a:r>
              <a:rPr lang="es-ES" smtClean="0"/>
              <a:t>Intercomparison of PIGE codes | M. Mayer | 16. - 18.1.2024</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9</a:t>
            </a:fld>
            <a:endParaRPr lang="de-DE" dirty="0"/>
          </a:p>
        </p:txBody>
      </p:sp>
      <p:sp>
        <p:nvSpPr>
          <p:cNvPr id="5" name="Textplatzhalter 4"/>
          <p:cNvSpPr>
            <a:spLocks noGrp="1"/>
          </p:cNvSpPr>
          <p:nvPr>
            <p:ph type="body" sz="quarter" idx="17"/>
          </p:nvPr>
        </p:nvSpPr>
        <p:spPr>
          <a:xfrm>
            <a:off x="658813" y="4077543"/>
            <a:ext cx="7352674" cy="2484057"/>
          </a:xfrm>
        </p:spPr>
        <p:txBody>
          <a:bodyPr>
            <a:noAutofit/>
          </a:bodyPr>
          <a:lstStyle/>
          <a:p>
            <a:pPr>
              <a:buSzPct val="150000"/>
            </a:pPr>
            <a:r>
              <a:rPr lang="en-GB" b="1" dirty="0">
                <a:solidFill>
                  <a:srgbClr val="005555"/>
                </a:solidFill>
                <a:sym typeface="Symbol" pitchFamily="18" charset="2"/>
              </a:rPr>
              <a:t>Small energy </a:t>
            </a:r>
            <a:r>
              <a:rPr lang="en-GB" b="1" dirty="0" smtClean="0">
                <a:solidFill>
                  <a:srgbClr val="005555"/>
                </a:solidFill>
                <a:sym typeface="Symbol" pitchFamily="18" charset="2"/>
              </a:rPr>
              <a:t>losses</a:t>
            </a:r>
          </a:p>
          <a:p>
            <a:pPr marL="285750" indent="-285750">
              <a:buSzPct val="150000"/>
              <a:buFont typeface="Arial" panose="020B0604020202020204" pitchFamily="34" charset="0"/>
              <a:buChar char="•"/>
            </a:pPr>
            <a:r>
              <a:rPr lang="en-GB" dirty="0" smtClean="0">
                <a:sym typeface="Symbol" pitchFamily="18" charset="2"/>
              </a:rPr>
              <a:t>Almost </a:t>
            </a:r>
            <a:r>
              <a:rPr lang="en-GB" dirty="0">
                <a:sym typeface="Symbol" pitchFamily="18" charset="2"/>
              </a:rPr>
              <a:t>symmetric distribution with non-Gaussian tails</a:t>
            </a:r>
          </a:p>
          <a:p>
            <a:pPr>
              <a:buSzPct val="150000"/>
            </a:pPr>
            <a:r>
              <a:rPr lang="en-GB" b="1" dirty="0" smtClean="0">
                <a:solidFill>
                  <a:srgbClr val="005555"/>
                </a:solidFill>
                <a:sym typeface="Symbol" pitchFamily="18" charset="2"/>
              </a:rPr>
              <a:t>Large </a:t>
            </a:r>
            <a:r>
              <a:rPr lang="en-GB" b="1" dirty="0">
                <a:solidFill>
                  <a:srgbClr val="005555"/>
                </a:solidFill>
                <a:sym typeface="Symbol" pitchFamily="18" charset="2"/>
              </a:rPr>
              <a:t>energy </a:t>
            </a:r>
            <a:r>
              <a:rPr lang="en-GB" b="1" dirty="0" smtClean="0">
                <a:solidFill>
                  <a:srgbClr val="005555"/>
                </a:solidFill>
                <a:sym typeface="Symbol" pitchFamily="18" charset="2"/>
              </a:rPr>
              <a:t>losses</a:t>
            </a:r>
          </a:p>
          <a:p>
            <a:pPr marL="285750" indent="-285750">
              <a:buSzPct val="150000"/>
              <a:buFont typeface="Arial" panose="020B0604020202020204" pitchFamily="34" charset="0"/>
              <a:buChar char="•"/>
            </a:pPr>
            <a:r>
              <a:rPr lang="en-GB" dirty="0" smtClean="0">
                <a:sym typeface="Symbol" pitchFamily="18" charset="2"/>
              </a:rPr>
              <a:t>Asymmetric distribution due to path length differences</a:t>
            </a:r>
          </a:p>
          <a:p>
            <a:pPr marL="285750" indent="-285750">
              <a:buSzPct val="150000"/>
              <a:buFont typeface="Arial" panose="020B0604020202020204" pitchFamily="34" charset="0"/>
              <a:buChar char="•"/>
            </a:pPr>
            <a:r>
              <a:rPr lang="en-GB" dirty="0" smtClean="0">
                <a:sym typeface="Symbol" pitchFamily="18" charset="2"/>
              </a:rPr>
              <a:t>High-energy </a:t>
            </a:r>
            <a:r>
              <a:rPr lang="en-GB" dirty="0">
                <a:sym typeface="Symbol" pitchFamily="18" charset="2"/>
              </a:rPr>
              <a:t>edge approaches </a:t>
            </a:r>
            <a:r>
              <a:rPr lang="en-GB" dirty="0" smtClean="0">
                <a:sym typeface="Symbol" pitchFamily="18" charset="2"/>
              </a:rPr>
              <a:t>Gaussian</a:t>
            </a:r>
          </a:p>
          <a:p>
            <a:pPr marL="285750" indent="-285750">
              <a:buSzPct val="150000"/>
              <a:buFont typeface="Arial" panose="020B0604020202020204" pitchFamily="34" charset="0"/>
              <a:buChar char="•"/>
            </a:pPr>
            <a:r>
              <a:rPr lang="en-GB" dirty="0" smtClean="0">
                <a:sym typeface="Symbol" pitchFamily="18" charset="2"/>
              </a:rPr>
              <a:t>Long </a:t>
            </a:r>
            <a:r>
              <a:rPr lang="en-GB" dirty="0">
                <a:sym typeface="Symbol" pitchFamily="18" charset="2"/>
              </a:rPr>
              <a:t>tail towards low-energies due to nuclear </a:t>
            </a:r>
            <a:r>
              <a:rPr lang="en-GB" dirty="0" smtClean="0">
                <a:sym typeface="Symbol" pitchFamily="18" charset="2"/>
              </a:rPr>
              <a:t>straggling</a:t>
            </a:r>
            <a:endParaRPr lang="en-GB" dirty="0">
              <a:sym typeface="Symbol" pitchFamily="18" charset="2"/>
            </a:endParaRPr>
          </a:p>
        </p:txBody>
      </p:sp>
      <p:sp>
        <p:nvSpPr>
          <p:cNvPr id="6" name="Titel 5"/>
          <p:cNvSpPr>
            <a:spLocks noGrp="1"/>
          </p:cNvSpPr>
          <p:nvPr>
            <p:ph type="title"/>
          </p:nvPr>
        </p:nvSpPr>
        <p:spPr/>
        <p:txBody>
          <a:bodyPr/>
          <a:lstStyle/>
          <a:p>
            <a:r>
              <a:rPr lang="en-US" dirty="0" smtClean="0"/>
              <a:t>Multiple </a:t>
            </a:r>
            <a:r>
              <a:rPr lang="en-US" dirty="0"/>
              <a:t>small-angle </a:t>
            </a:r>
            <a:r>
              <a:rPr lang="en-US" dirty="0" smtClean="0"/>
              <a:t>scattering</a:t>
            </a:r>
            <a:endParaRPr lang="de-DE" dirty="0"/>
          </a:p>
        </p:txBody>
      </p:sp>
      <p:graphicFrame>
        <p:nvGraphicFramePr>
          <p:cNvPr id="10" name="Object 6"/>
          <p:cNvGraphicFramePr>
            <a:graphicFrameLocks noChangeAspect="1"/>
          </p:cNvGraphicFramePr>
          <p:nvPr>
            <p:extLst>
              <p:ext uri="{D42A27DB-BD31-4B8C-83A1-F6EECF244321}">
                <p14:modId xmlns:p14="http://schemas.microsoft.com/office/powerpoint/2010/main" val="1702416013"/>
              </p:ext>
            </p:extLst>
          </p:nvPr>
        </p:nvGraphicFramePr>
        <p:xfrm>
          <a:off x="922639" y="633719"/>
          <a:ext cx="9425507" cy="3795356"/>
        </p:xfrm>
        <a:graphic>
          <a:graphicData uri="http://schemas.openxmlformats.org/presentationml/2006/ole">
            <mc:AlternateContent xmlns:mc="http://schemas.openxmlformats.org/markup-compatibility/2006">
              <mc:Choice xmlns:v="urn:schemas-microsoft-com:vml" Requires="v">
                <p:oleObj spid="_x0000_s55355" name="Graph" r:id="rId3" imgW="4632480" imgH="1864800" progId="Origin50.Graph">
                  <p:embed/>
                </p:oleObj>
              </mc:Choice>
              <mc:Fallback>
                <p:oleObj name="Graph" r:id="rId3" imgW="4632480" imgH="1864800" progId="Origin50.Graph">
                  <p:embed/>
                  <p:pic>
                    <p:nvPicPr>
                      <p:cNvPr id="5"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2639" y="633719"/>
                        <a:ext cx="9425507" cy="3795356"/>
                      </a:xfrm>
                      <a:prstGeom prst="rect">
                        <a:avLst/>
                      </a:prstGeom>
                      <a:noFill/>
                      <a:ln>
                        <a:noFill/>
                      </a:ln>
                      <a:effectLst/>
                      <a:extLst/>
                    </p:spPr>
                  </p:pic>
                </p:oleObj>
              </mc:Fallback>
            </mc:AlternateContent>
          </a:graphicData>
        </a:graphic>
      </p:graphicFrame>
      <p:sp>
        <p:nvSpPr>
          <p:cNvPr id="11" name="Text Box 7"/>
          <p:cNvSpPr txBox="1">
            <a:spLocks noChangeArrowheads="1"/>
          </p:cNvSpPr>
          <p:nvPr/>
        </p:nvSpPr>
        <p:spPr bwMode="auto">
          <a:xfrm>
            <a:off x="4546089" y="1021049"/>
            <a:ext cx="251370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600" baseline="0" dirty="0"/>
              <a:t>2 MeV </a:t>
            </a:r>
            <a:r>
              <a:rPr lang="en-GB" sz="1600" baseline="30000" dirty="0"/>
              <a:t>4</a:t>
            </a:r>
            <a:r>
              <a:rPr lang="en-GB" sz="1600" baseline="0" dirty="0"/>
              <a:t>He in Au, </a:t>
            </a:r>
            <a:r>
              <a:rPr lang="en-GB" sz="1600" baseline="0" dirty="0">
                <a:latin typeface="Symbol" pitchFamily="18" charset="2"/>
              </a:rPr>
              <a:t>a</a:t>
            </a:r>
            <a:r>
              <a:rPr lang="en-GB" sz="1600" baseline="0" dirty="0"/>
              <a:t> = 60°</a:t>
            </a:r>
          </a:p>
        </p:txBody>
      </p:sp>
      <p:grpSp>
        <p:nvGrpSpPr>
          <p:cNvPr id="15" name="Gruppieren 14"/>
          <p:cNvGrpSpPr>
            <a:grpSpLocks noChangeAspect="1"/>
          </p:cNvGrpSpPr>
          <p:nvPr/>
        </p:nvGrpSpPr>
        <p:grpSpPr>
          <a:xfrm>
            <a:off x="7878473" y="3978875"/>
            <a:ext cx="3470698" cy="2296196"/>
            <a:chOff x="5794375" y="3644171"/>
            <a:chExt cx="3025775" cy="2001837"/>
          </a:xfrm>
        </p:grpSpPr>
        <p:sp>
          <p:nvSpPr>
            <p:cNvPr id="16" name="Rectangle 8"/>
            <p:cNvSpPr>
              <a:spLocks noChangeArrowheads="1"/>
            </p:cNvSpPr>
            <p:nvPr/>
          </p:nvSpPr>
          <p:spPr bwMode="auto">
            <a:xfrm>
              <a:off x="5794375" y="4368071"/>
              <a:ext cx="2881313" cy="1150937"/>
            </a:xfrm>
            <a:prstGeom prst="rect">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p>
          </p:txBody>
        </p:sp>
        <p:sp>
          <p:nvSpPr>
            <p:cNvPr id="17" name="Line 9"/>
            <p:cNvSpPr>
              <a:spLocks noChangeShapeType="1"/>
            </p:cNvSpPr>
            <p:nvPr/>
          </p:nvSpPr>
          <p:spPr bwMode="auto">
            <a:xfrm>
              <a:off x="5794375" y="5231671"/>
              <a:ext cx="2881313"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13"/>
            <p:cNvSpPr>
              <a:spLocks/>
            </p:cNvSpPr>
            <p:nvPr/>
          </p:nvSpPr>
          <p:spPr bwMode="auto">
            <a:xfrm rot="7620000">
              <a:off x="6165850" y="4363308"/>
              <a:ext cx="1704975" cy="860425"/>
            </a:xfrm>
            <a:custGeom>
              <a:avLst/>
              <a:gdLst>
                <a:gd name="T0" fmla="*/ 0 w 939"/>
                <a:gd name="T1" fmla="*/ 0 h 542"/>
                <a:gd name="T2" fmla="*/ 45 w 939"/>
                <a:gd name="T3" fmla="*/ 24 h 542"/>
                <a:gd name="T4" fmla="*/ 90 w 939"/>
                <a:gd name="T5" fmla="*/ 33 h 542"/>
                <a:gd name="T6" fmla="*/ 117 w 939"/>
                <a:gd name="T7" fmla="*/ 48 h 542"/>
                <a:gd name="T8" fmla="*/ 135 w 939"/>
                <a:gd name="T9" fmla="*/ 60 h 542"/>
                <a:gd name="T10" fmla="*/ 162 w 939"/>
                <a:gd name="T11" fmla="*/ 69 h 542"/>
                <a:gd name="T12" fmla="*/ 258 w 939"/>
                <a:gd name="T13" fmla="*/ 134 h 542"/>
                <a:gd name="T14" fmla="*/ 394 w 939"/>
                <a:gd name="T15" fmla="*/ 179 h 542"/>
                <a:gd name="T16" fmla="*/ 576 w 939"/>
                <a:gd name="T17" fmla="*/ 315 h 542"/>
                <a:gd name="T18" fmla="*/ 757 w 939"/>
                <a:gd name="T19" fmla="*/ 406 h 542"/>
                <a:gd name="T20" fmla="*/ 939 w 939"/>
                <a:gd name="T21" fmla="*/ 542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9" h="542">
                  <a:moveTo>
                    <a:pt x="0" y="0"/>
                  </a:moveTo>
                  <a:cubicBezTo>
                    <a:pt x="18" y="6"/>
                    <a:pt x="28" y="17"/>
                    <a:pt x="45" y="24"/>
                  </a:cubicBezTo>
                  <a:cubicBezTo>
                    <a:pt x="59" y="30"/>
                    <a:pt x="76" y="30"/>
                    <a:pt x="90" y="33"/>
                  </a:cubicBezTo>
                  <a:cubicBezTo>
                    <a:pt x="102" y="36"/>
                    <a:pt x="105" y="40"/>
                    <a:pt x="117" y="48"/>
                  </a:cubicBezTo>
                  <a:cubicBezTo>
                    <a:pt x="123" y="52"/>
                    <a:pt x="135" y="60"/>
                    <a:pt x="135" y="60"/>
                  </a:cubicBezTo>
                  <a:cubicBezTo>
                    <a:pt x="145" y="75"/>
                    <a:pt x="137" y="69"/>
                    <a:pt x="162" y="69"/>
                  </a:cubicBezTo>
                  <a:lnTo>
                    <a:pt x="258" y="134"/>
                  </a:lnTo>
                  <a:lnTo>
                    <a:pt x="394" y="179"/>
                  </a:lnTo>
                  <a:lnTo>
                    <a:pt x="576" y="315"/>
                  </a:lnTo>
                  <a:lnTo>
                    <a:pt x="757" y="406"/>
                  </a:lnTo>
                  <a:lnTo>
                    <a:pt x="939" y="542"/>
                  </a:lnTo>
                </a:path>
              </a:pathLst>
            </a:custGeom>
            <a:noFill/>
            <a:ln w="12700">
              <a:solidFill>
                <a:schemeClr val="tx1"/>
              </a:solidFill>
              <a:round/>
              <a:headEn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Arc 17"/>
            <p:cNvSpPr>
              <a:spLocks noChangeAspect="1"/>
            </p:cNvSpPr>
            <p:nvPr/>
          </p:nvSpPr>
          <p:spPr bwMode="auto">
            <a:xfrm flipV="1">
              <a:off x="6881813" y="4371246"/>
              <a:ext cx="996950" cy="747712"/>
            </a:xfrm>
            <a:custGeom>
              <a:avLst/>
              <a:gdLst>
                <a:gd name="G0" fmla="+- 19383 0 0"/>
                <a:gd name="G1" fmla="+- 14550 0 0"/>
                <a:gd name="G2" fmla="+- 21600 0 0"/>
                <a:gd name="T0" fmla="*/ 0 w 19383"/>
                <a:gd name="T1" fmla="*/ 5018 h 14550"/>
                <a:gd name="T2" fmla="*/ 3419 w 19383"/>
                <a:gd name="T3" fmla="*/ 0 h 14550"/>
                <a:gd name="T4" fmla="*/ 19383 w 19383"/>
                <a:gd name="T5" fmla="*/ 14550 h 14550"/>
              </a:gdLst>
              <a:ahLst/>
              <a:cxnLst>
                <a:cxn ang="0">
                  <a:pos x="T0" y="T1"/>
                </a:cxn>
                <a:cxn ang="0">
                  <a:pos x="T2" y="T3"/>
                </a:cxn>
                <a:cxn ang="0">
                  <a:pos x="T4" y="T5"/>
                </a:cxn>
              </a:cxnLst>
              <a:rect l="0" t="0" r="r" b="b"/>
              <a:pathLst>
                <a:path w="19383" h="14550" fill="none" extrusionOk="0">
                  <a:moveTo>
                    <a:pt x="-1" y="5017"/>
                  </a:moveTo>
                  <a:cubicBezTo>
                    <a:pt x="897" y="3192"/>
                    <a:pt x="2048" y="1503"/>
                    <a:pt x="3418" y="-1"/>
                  </a:cubicBezTo>
                </a:path>
                <a:path w="19383" h="14550" stroke="0" extrusionOk="0">
                  <a:moveTo>
                    <a:pt x="-1" y="5017"/>
                  </a:moveTo>
                  <a:cubicBezTo>
                    <a:pt x="897" y="3192"/>
                    <a:pt x="2048" y="1503"/>
                    <a:pt x="3418" y="-1"/>
                  </a:cubicBezTo>
                  <a:lnTo>
                    <a:pt x="19383" y="1455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Text Box 18"/>
            <p:cNvSpPr txBox="1">
              <a:spLocks noChangeArrowheads="1"/>
            </p:cNvSpPr>
            <p:nvPr/>
          </p:nvSpPr>
          <p:spPr bwMode="auto">
            <a:xfrm>
              <a:off x="6675438" y="4891946"/>
              <a:ext cx="3444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GB" sz="1200" baseline="0" dirty="0">
                  <a:latin typeface="Symbol" pitchFamily="18" charset="2"/>
                </a:rPr>
                <a:t>De</a:t>
              </a:r>
            </a:p>
          </p:txBody>
        </p:sp>
        <p:sp>
          <p:nvSpPr>
            <p:cNvPr id="21" name="Line 19"/>
            <p:cNvSpPr>
              <a:spLocks noChangeShapeType="1"/>
            </p:cNvSpPr>
            <p:nvPr/>
          </p:nvSpPr>
          <p:spPr bwMode="auto">
            <a:xfrm flipV="1">
              <a:off x="7881938" y="3644171"/>
              <a:ext cx="0" cy="720725"/>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Arc 20"/>
            <p:cNvSpPr>
              <a:spLocks/>
            </p:cNvSpPr>
            <p:nvPr/>
          </p:nvSpPr>
          <p:spPr bwMode="auto">
            <a:xfrm>
              <a:off x="7864475" y="3934683"/>
              <a:ext cx="401638" cy="433388"/>
            </a:xfrm>
            <a:custGeom>
              <a:avLst/>
              <a:gdLst>
                <a:gd name="G0" fmla="+- 0 0 0"/>
                <a:gd name="G1" fmla="+- 21578 0 0"/>
                <a:gd name="G2" fmla="+- 21600 0 0"/>
                <a:gd name="T0" fmla="*/ 982 w 16954"/>
                <a:gd name="T1" fmla="*/ 0 h 21578"/>
                <a:gd name="T2" fmla="*/ 16954 w 16954"/>
                <a:gd name="T3" fmla="*/ 8195 h 21578"/>
                <a:gd name="T4" fmla="*/ 0 w 16954"/>
                <a:gd name="T5" fmla="*/ 21578 h 21578"/>
              </a:gdLst>
              <a:ahLst/>
              <a:cxnLst>
                <a:cxn ang="0">
                  <a:pos x="T0" y="T1"/>
                </a:cxn>
                <a:cxn ang="0">
                  <a:pos x="T2" y="T3"/>
                </a:cxn>
                <a:cxn ang="0">
                  <a:pos x="T4" y="T5"/>
                </a:cxn>
              </a:cxnLst>
              <a:rect l="0" t="0" r="r" b="b"/>
              <a:pathLst>
                <a:path w="16954" h="21578" fill="none" extrusionOk="0">
                  <a:moveTo>
                    <a:pt x="981" y="0"/>
                  </a:moveTo>
                  <a:cubicBezTo>
                    <a:pt x="7242" y="285"/>
                    <a:pt x="13071" y="3275"/>
                    <a:pt x="16954" y="8194"/>
                  </a:cubicBezTo>
                </a:path>
                <a:path w="16954" h="21578" stroke="0" extrusionOk="0">
                  <a:moveTo>
                    <a:pt x="981" y="0"/>
                  </a:moveTo>
                  <a:cubicBezTo>
                    <a:pt x="7242" y="285"/>
                    <a:pt x="13071" y="3275"/>
                    <a:pt x="16954" y="8194"/>
                  </a:cubicBezTo>
                  <a:lnTo>
                    <a:pt x="0" y="21578"/>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Text Box 21"/>
            <p:cNvSpPr txBox="1">
              <a:spLocks noChangeArrowheads="1"/>
            </p:cNvSpPr>
            <p:nvPr/>
          </p:nvSpPr>
          <p:spPr bwMode="auto">
            <a:xfrm>
              <a:off x="7905750" y="3934683"/>
              <a:ext cx="2809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GB" sz="1200" baseline="0" dirty="0">
                  <a:latin typeface="Symbol" pitchFamily="18" charset="2"/>
                </a:rPr>
                <a:t>a</a:t>
              </a:r>
            </a:p>
          </p:txBody>
        </p:sp>
        <p:sp>
          <p:nvSpPr>
            <p:cNvPr id="24" name="Line 22"/>
            <p:cNvSpPr>
              <a:spLocks noChangeShapeType="1"/>
            </p:cNvSpPr>
            <p:nvPr/>
          </p:nvSpPr>
          <p:spPr bwMode="auto">
            <a:xfrm>
              <a:off x="8467725" y="4368071"/>
              <a:ext cx="0" cy="863600"/>
            </a:xfrm>
            <a:prstGeom prst="line">
              <a:avLst/>
            </a:prstGeom>
            <a:noFill/>
            <a:ln w="9525">
              <a:solidFill>
                <a:schemeClr val="tx1"/>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Text Box 23"/>
            <p:cNvSpPr txBox="1">
              <a:spLocks noChangeArrowheads="1"/>
            </p:cNvSpPr>
            <p:nvPr/>
          </p:nvSpPr>
          <p:spPr bwMode="auto">
            <a:xfrm>
              <a:off x="8415338" y="4660171"/>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GB" sz="1200" i="1" baseline="0" dirty="0">
                  <a:latin typeface="Times New Roman" pitchFamily="18" charset="0"/>
                </a:rPr>
                <a:t>d</a:t>
              </a:r>
            </a:p>
          </p:txBody>
        </p:sp>
        <p:sp>
          <p:nvSpPr>
            <p:cNvPr id="26" name="Line 25"/>
            <p:cNvSpPr>
              <a:spLocks noChangeShapeType="1"/>
            </p:cNvSpPr>
            <p:nvPr/>
          </p:nvSpPr>
          <p:spPr bwMode="auto">
            <a:xfrm flipH="1">
              <a:off x="7885113" y="3720371"/>
              <a:ext cx="935037" cy="647700"/>
            </a:xfrm>
            <a:prstGeom prst="line">
              <a:avLst/>
            </a:prstGeom>
            <a:noFill/>
            <a:ln w="12700">
              <a:solidFill>
                <a:schemeClr val="tx1"/>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26"/>
            <p:cNvSpPr>
              <a:spLocks noChangeAspect="1" noChangeShapeType="1"/>
            </p:cNvSpPr>
            <p:nvPr/>
          </p:nvSpPr>
          <p:spPr bwMode="auto">
            <a:xfrm flipH="1">
              <a:off x="6635750" y="4368071"/>
              <a:ext cx="1244600" cy="863600"/>
            </a:xfrm>
            <a:prstGeom prst="line">
              <a:avLst/>
            </a:prstGeom>
            <a:noFill/>
            <a:ln w="12700">
              <a:solidFill>
                <a:schemeClr val="tx1"/>
              </a:solidFill>
              <a:prstDash val="sysDot"/>
              <a:round/>
              <a:headEnd/>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Line 27"/>
            <p:cNvSpPr>
              <a:spLocks noChangeShapeType="1"/>
            </p:cNvSpPr>
            <p:nvPr/>
          </p:nvSpPr>
          <p:spPr bwMode="auto">
            <a:xfrm flipH="1">
              <a:off x="6156325" y="4364896"/>
              <a:ext cx="1727200" cy="863600"/>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Line 28"/>
            <p:cNvSpPr>
              <a:spLocks noChangeShapeType="1"/>
            </p:cNvSpPr>
            <p:nvPr/>
          </p:nvSpPr>
          <p:spPr bwMode="auto">
            <a:xfrm flipH="1">
              <a:off x="6946900" y="4364896"/>
              <a:ext cx="928688" cy="863600"/>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Freeform 29"/>
            <p:cNvSpPr>
              <a:spLocks/>
            </p:cNvSpPr>
            <p:nvPr/>
          </p:nvSpPr>
          <p:spPr bwMode="auto">
            <a:xfrm rot="5700000">
              <a:off x="6921500" y="4361721"/>
              <a:ext cx="946150" cy="882650"/>
            </a:xfrm>
            <a:custGeom>
              <a:avLst/>
              <a:gdLst>
                <a:gd name="T0" fmla="*/ 6 w 603"/>
                <a:gd name="T1" fmla="*/ 13 h 558"/>
                <a:gd name="T2" fmla="*/ 27 w 603"/>
                <a:gd name="T3" fmla="*/ 40 h 558"/>
                <a:gd name="T4" fmla="*/ 99 w 603"/>
                <a:gd name="T5" fmla="*/ 109 h 558"/>
                <a:gd name="T6" fmla="*/ 194 w 603"/>
                <a:gd name="T7" fmla="*/ 150 h 558"/>
                <a:gd name="T8" fmla="*/ 285 w 603"/>
                <a:gd name="T9" fmla="*/ 286 h 558"/>
                <a:gd name="T10" fmla="*/ 421 w 603"/>
                <a:gd name="T11" fmla="*/ 377 h 558"/>
                <a:gd name="T12" fmla="*/ 467 w 603"/>
                <a:gd name="T13" fmla="*/ 467 h 558"/>
                <a:gd name="T14" fmla="*/ 557 w 603"/>
                <a:gd name="T15" fmla="*/ 513 h 558"/>
                <a:gd name="T16" fmla="*/ 603 w 603"/>
                <a:gd name="T17" fmla="*/ 558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 h="558">
                  <a:moveTo>
                    <a:pt x="6" y="13"/>
                  </a:moveTo>
                  <a:cubicBezTo>
                    <a:pt x="14" y="38"/>
                    <a:pt x="0" y="0"/>
                    <a:pt x="27" y="40"/>
                  </a:cubicBezTo>
                  <a:cubicBezTo>
                    <a:pt x="45" y="67"/>
                    <a:pt x="71" y="91"/>
                    <a:pt x="99" y="109"/>
                  </a:cubicBezTo>
                  <a:lnTo>
                    <a:pt x="194" y="150"/>
                  </a:lnTo>
                  <a:lnTo>
                    <a:pt x="285" y="286"/>
                  </a:lnTo>
                  <a:lnTo>
                    <a:pt x="421" y="377"/>
                  </a:lnTo>
                  <a:lnTo>
                    <a:pt x="467" y="467"/>
                  </a:lnTo>
                  <a:lnTo>
                    <a:pt x="557" y="513"/>
                  </a:lnTo>
                  <a:lnTo>
                    <a:pt x="603" y="558"/>
                  </a:lnTo>
                </a:path>
              </a:pathLst>
            </a:custGeom>
            <a:noFill/>
            <a:ln w="12700">
              <a:solidFill>
                <a:schemeClr val="tx1"/>
              </a:solidFill>
              <a:round/>
              <a:headEn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117929568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20.potx" id="{8352ED11-2F59-4E7F-9C9A-F87B699E302A}" vid="{D7BB7471-6596-4B2F-9CA7-55C944227715}"/>
    </a:ext>
  </a:extLst>
</a:theme>
</file>

<file path=ppt/theme/theme2.xml><?xml version="1.0" encoding="utf-8"?>
<a:theme xmlns:a="http://schemas.openxmlformats.org/drawingml/2006/main" name="IPP">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20.potx" id="{8352ED11-2F59-4E7F-9C9A-F87B699E302A}" vid="{E7C51378-40C9-469D-874F-3425B4D1918D}"/>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2022_Final_v20</Template>
  <TotalTime>0</TotalTime>
  <Words>1134</Words>
  <Application>Microsoft Office PowerPoint</Application>
  <PresentationFormat>Breitbild</PresentationFormat>
  <Paragraphs>144</Paragraphs>
  <Slides>12</Slides>
  <Notes>0</Notes>
  <HiddenSlides>0</HiddenSlides>
  <MMClips>0</MMClips>
  <ScaleCrop>false</ScaleCrop>
  <HeadingPairs>
    <vt:vector size="8" baseType="variant">
      <vt:variant>
        <vt:lpstr>Verwendete Schriftarten</vt:lpstr>
      </vt:variant>
      <vt:variant>
        <vt:i4>9</vt:i4>
      </vt:variant>
      <vt:variant>
        <vt:lpstr>Design</vt:lpstr>
      </vt:variant>
      <vt:variant>
        <vt:i4>2</vt:i4>
      </vt:variant>
      <vt:variant>
        <vt:lpstr>Eingebettete OLE-Server</vt:lpstr>
      </vt:variant>
      <vt:variant>
        <vt:i4>2</vt:i4>
      </vt:variant>
      <vt:variant>
        <vt:lpstr>Folientitel</vt:lpstr>
      </vt:variant>
      <vt:variant>
        <vt:i4>12</vt:i4>
      </vt:variant>
    </vt:vector>
  </HeadingPairs>
  <TitlesOfParts>
    <vt:vector size="25" baseType="lpstr">
      <vt:lpstr>.SF NS Symbols Regular</vt:lpstr>
      <vt:lpstr>Arial</vt:lpstr>
      <vt:lpstr>Arial Narrow</vt:lpstr>
      <vt:lpstr>Calibri</vt:lpstr>
      <vt:lpstr>Cambria Math</vt:lpstr>
      <vt:lpstr>Symbol</vt:lpstr>
      <vt:lpstr>Times New Roman</vt:lpstr>
      <vt:lpstr>Wingdings</vt:lpstr>
      <vt:lpstr>Wingdings 3</vt:lpstr>
      <vt:lpstr>W7-X</vt:lpstr>
      <vt:lpstr>IPP</vt:lpstr>
      <vt:lpstr>think-cell Folie</vt:lpstr>
      <vt:lpstr>Graph</vt:lpstr>
      <vt:lpstr>PIGE in SIMNRA 7 </vt:lpstr>
      <vt:lpstr>Introduction: Simulation of IBA spectra</vt:lpstr>
      <vt:lpstr>RBS/NRA/ERDA and PIGE in SIMNRA</vt:lpstr>
      <vt:lpstr>RBS/NRA/ERDA and PIGE in SIMNRA</vt:lpstr>
      <vt:lpstr>Input data SIMNRA 7.04</vt:lpstr>
      <vt:lpstr>Calculation of Energy Loss</vt:lpstr>
      <vt:lpstr>Calculation of Energy Spread</vt:lpstr>
      <vt:lpstr>Energy Spread of Protons in Si</vt:lpstr>
      <vt:lpstr>Multiple small-angle scattering</vt:lpstr>
      <vt:lpstr>Multiple small-angle scattering and number of emitted photons</vt:lpstr>
      <vt:lpstr>Calculation of the Number of Reaction Products</vt:lpstr>
      <vt:lpstr>PIGE in SIMNRA 7</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Project Subtitle</dc:title>
  <dc:creator>Peter Kurz</dc:creator>
  <cp:lastModifiedBy>Matej Mayer</cp:lastModifiedBy>
  <cp:revision>544</cp:revision>
  <dcterms:created xsi:type="dcterms:W3CDTF">2023-03-03T13:56:42Z</dcterms:created>
  <dcterms:modified xsi:type="dcterms:W3CDTF">2024-01-10T14:22:17Z</dcterms:modified>
</cp:coreProperties>
</file>