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744" r:id="rId2"/>
  </p:sldMasterIdLst>
  <p:notesMasterIdLst>
    <p:notesMasterId r:id="rId15"/>
  </p:notesMasterIdLst>
  <p:sldIdLst>
    <p:sldId id="296" r:id="rId3"/>
    <p:sldId id="297" r:id="rId4"/>
    <p:sldId id="326" r:id="rId5"/>
    <p:sldId id="327" r:id="rId6"/>
    <p:sldId id="328" r:id="rId7"/>
    <p:sldId id="329" r:id="rId8"/>
    <p:sldId id="330" r:id="rId9"/>
    <p:sldId id="335" r:id="rId10"/>
    <p:sldId id="331" r:id="rId11"/>
    <p:sldId id="334" r:id="rId12"/>
    <p:sldId id="332" r:id="rId13"/>
    <p:sldId id="325"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65" d="100"/>
          <a:sy n="165" d="100"/>
        </p:scale>
        <p:origin x="144" y="222"/>
      </p:cViewPr>
      <p:guideLst>
        <p:guide orient="horz" pos="2160"/>
        <p:guide pos="3840"/>
      </p:guideLst>
    </p:cSldViewPr>
  </p:slideViewPr>
  <p:notesTextViewPr>
    <p:cViewPr>
      <p:scale>
        <a:sx n="1" d="1"/>
        <a:sy n="1" d="1"/>
      </p:scale>
      <p:origin x="0" y="0"/>
    </p:cViewPr>
  </p:notesTextViewPr>
  <p:notesViewPr>
    <p:cSldViewPr snapToGrid="0">
      <p:cViewPr varScale="1">
        <p:scale>
          <a:sx n="95" d="100"/>
          <a:sy n="95" d="100"/>
        </p:scale>
        <p:origin x="358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E7EAE9-CD22-4919-B9F6-1A82D6CE1B33}" type="datetimeFigureOut">
              <a:rPr lang="de-DE" smtClean="0"/>
              <a:t>10.01.2024</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85E968-FCE0-431C-99B4-EC8EA971DFFE}" type="slidenum">
              <a:rPr lang="de-DE" smtClean="0"/>
              <a:t>‹Nr.›</a:t>
            </a:fld>
            <a:endParaRPr lang="de-DE"/>
          </a:p>
        </p:txBody>
      </p:sp>
    </p:spTree>
    <p:extLst>
      <p:ext uri="{BB962C8B-B14F-4D97-AF65-F5344CB8AC3E}">
        <p14:creationId xmlns:p14="http://schemas.microsoft.com/office/powerpoint/2010/main" val="24736590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8.emf"/><Relationship Id="rId5" Type="http://schemas.openxmlformats.org/officeDocument/2006/relationships/image" Target="../media/image7.emf"/><Relationship Id="rId4" Type="http://schemas.openxmlformats.org/officeDocument/2006/relationships/image" Target="../media/image6.emf"/></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vmlDrawing" Target="../drawings/vmlDrawing5.vml"/><Relationship Id="rId6" Type="http://schemas.openxmlformats.org/officeDocument/2006/relationships/image" Target="../media/image1.emf"/><Relationship Id="rId5" Type="http://schemas.openxmlformats.org/officeDocument/2006/relationships/oleObject" Target="../embeddings/oleObject2.bin"/><Relationship Id="rId4"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12.xml"/><Relationship Id="rId7" Type="http://schemas.openxmlformats.org/officeDocument/2006/relationships/image" Target="../media/image1.emf"/><Relationship Id="rId2" Type="http://schemas.openxmlformats.org/officeDocument/2006/relationships/tags" Target="../tags/tag11.xml"/><Relationship Id="rId1" Type="http://schemas.openxmlformats.org/officeDocument/2006/relationships/vmlDrawing" Target="../drawings/vmlDrawing6.vml"/><Relationship Id="rId6" Type="http://schemas.openxmlformats.org/officeDocument/2006/relationships/oleObject" Target="../embeddings/oleObject2.bin"/><Relationship Id="rId5" Type="http://schemas.openxmlformats.org/officeDocument/2006/relationships/image" Target="../media/image11.jpg"/><Relationship Id="rId4"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tags" Target="../tags/tag14.xml"/><Relationship Id="rId7" Type="http://schemas.openxmlformats.org/officeDocument/2006/relationships/image" Target="../media/image1.emf"/><Relationship Id="rId2" Type="http://schemas.openxmlformats.org/officeDocument/2006/relationships/tags" Target="../tags/tag13.xml"/><Relationship Id="rId1" Type="http://schemas.openxmlformats.org/officeDocument/2006/relationships/vmlDrawing" Target="../drawings/vmlDrawing7.vml"/><Relationship Id="rId6" Type="http://schemas.openxmlformats.org/officeDocument/2006/relationships/oleObject" Target="../embeddings/oleObject2.bin"/><Relationship Id="rId5" Type="http://schemas.openxmlformats.org/officeDocument/2006/relationships/image" Target="../media/image11.jpg"/><Relationship Id="rId4"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2.xml"/><Relationship Id="rId5" Type="http://schemas.openxmlformats.org/officeDocument/2006/relationships/image" Target="../media/image8.emf"/><Relationship Id="rId4" Type="http://schemas.openxmlformats.org/officeDocument/2006/relationships/image" Target="../media/image7.emf"/></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9.png"/><Relationship Id="rId1" Type="http://schemas.openxmlformats.org/officeDocument/2006/relationships/slideMaster" Target="../slideMasters/slideMaster2.xml"/><Relationship Id="rId5" Type="http://schemas.openxmlformats.org/officeDocument/2006/relationships/image" Target="../media/image8.emf"/><Relationship Id="rId4" Type="http://schemas.openxmlformats.org/officeDocument/2006/relationships/image" Target="../media/image7.emf"/></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vmlDrawing" Target="../drawings/vmlDrawing9.vml"/><Relationship Id="rId6" Type="http://schemas.openxmlformats.org/officeDocument/2006/relationships/image" Target="../media/image1.emf"/><Relationship Id="rId5" Type="http://schemas.openxmlformats.org/officeDocument/2006/relationships/oleObject" Target="../embeddings/oleObject2.bin"/><Relationship Id="rId4"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vmlDrawing" Target="../drawings/vmlDrawing10.vml"/><Relationship Id="rId6" Type="http://schemas.openxmlformats.org/officeDocument/2006/relationships/image" Target="../media/image1.emf"/><Relationship Id="rId5" Type="http://schemas.openxmlformats.org/officeDocument/2006/relationships/oleObject" Target="../embeddings/oleObject2.bin"/><Relationship Id="rId4"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vmlDrawing" Target="../drawings/vmlDrawing11.vml"/><Relationship Id="rId6" Type="http://schemas.openxmlformats.org/officeDocument/2006/relationships/image" Target="../media/image1.emf"/><Relationship Id="rId5" Type="http://schemas.openxmlformats.org/officeDocument/2006/relationships/oleObject" Target="../embeddings/oleObject3.bin"/><Relationship Id="rId4"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7.emf"/></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vmlDrawing" Target="../drawings/vmlDrawing12.vml"/><Relationship Id="rId6" Type="http://schemas.openxmlformats.org/officeDocument/2006/relationships/image" Target="../media/image1.emf"/><Relationship Id="rId5" Type="http://schemas.openxmlformats.org/officeDocument/2006/relationships/oleObject" Target="../embeddings/oleObject2.bin"/><Relationship Id="rId4"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tags" Target="../tags/tag26.xml"/><Relationship Id="rId7" Type="http://schemas.openxmlformats.org/officeDocument/2006/relationships/image" Target="../media/image1.emf"/><Relationship Id="rId2" Type="http://schemas.openxmlformats.org/officeDocument/2006/relationships/tags" Target="../tags/tag25.xml"/><Relationship Id="rId1" Type="http://schemas.openxmlformats.org/officeDocument/2006/relationships/vmlDrawing" Target="../drawings/vmlDrawing13.vml"/><Relationship Id="rId6" Type="http://schemas.openxmlformats.org/officeDocument/2006/relationships/oleObject" Target="../embeddings/oleObject2.bin"/><Relationship Id="rId5" Type="http://schemas.openxmlformats.org/officeDocument/2006/relationships/image" Target="../media/image11.jpg"/><Relationship Id="rId4"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tags" Target="../tags/tag28.xml"/><Relationship Id="rId7" Type="http://schemas.openxmlformats.org/officeDocument/2006/relationships/image" Target="../media/image1.emf"/><Relationship Id="rId2" Type="http://schemas.openxmlformats.org/officeDocument/2006/relationships/tags" Target="../tags/tag27.xml"/><Relationship Id="rId1" Type="http://schemas.openxmlformats.org/officeDocument/2006/relationships/vmlDrawing" Target="../drawings/vmlDrawing14.vml"/><Relationship Id="rId6" Type="http://schemas.openxmlformats.org/officeDocument/2006/relationships/oleObject" Target="../embeddings/oleObject2.bin"/><Relationship Id="rId5" Type="http://schemas.openxmlformats.org/officeDocument/2006/relationships/image" Target="../media/image11.jpg"/><Relationship Id="rId4"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emf"/><Relationship Id="rId7" Type="http://schemas.openxmlformats.org/officeDocument/2006/relationships/image" Target="../media/image10.jpg"/><Relationship Id="rId2" Type="http://schemas.openxmlformats.org/officeDocument/2006/relationships/image" Target="../media/image9.png"/><Relationship Id="rId1" Type="http://schemas.openxmlformats.org/officeDocument/2006/relationships/slideMaster" Target="../slideMasters/slideMaster1.xml"/><Relationship Id="rId6" Type="http://schemas.openxmlformats.org/officeDocument/2006/relationships/image" Target="../media/image8.emf"/><Relationship Id="rId5" Type="http://schemas.openxmlformats.org/officeDocument/2006/relationships/image" Target="../media/image7.emf"/><Relationship Id="rId4" Type="http://schemas.openxmlformats.org/officeDocument/2006/relationships/image" Target="../media/image6.emf"/></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9.png"/><Relationship Id="rId1" Type="http://schemas.openxmlformats.org/officeDocument/2006/relationships/slideMaster" Target="../slideMasters/slideMaster1.xml"/><Relationship Id="rId5" Type="http://schemas.openxmlformats.org/officeDocument/2006/relationships/image" Target="../media/image10.jpg"/><Relationship Id="rId4" Type="http://schemas.openxmlformats.org/officeDocument/2006/relationships/image" Target="../media/image7.emf"/></Relationships>
</file>

<file path=ppt/slideLayouts/_rels/slideLayout5.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image" Target="../media/image1.emf"/><Relationship Id="rId5" Type="http://schemas.openxmlformats.org/officeDocument/2006/relationships/oleObject" Target="../embeddings/oleObject2.bin"/><Relationship Id="rId4"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vmlDrawing" Target="../drawings/vmlDrawing3.vml"/><Relationship Id="rId6" Type="http://schemas.openxmlformats.org/officeDocument/2006/relationships/image" Target="../media/image1.emf"/><Relationship Id="rId5" Type="http://schemas.openxmlformats.org/officeDocument/2006/relationships/oleObject" Target="../embeddings/oleObject2.bin"/><Relationship Id="rId4"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vmlDrawing" Target="../drawings/vmlDrawing4.vml"/><Relationship Id="rId6" Type="http://schemas.openxmlformats.org/officeDocument/2006/relationships/image" Target="../media/image1.emf"/><Relationship Id="rId5" Type="http://schemas.openxmlformats.org/officeDocument/2006/relationships/oleObject" Target="../embeddings/oleObject3.bin"/><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W7-X EUROfus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26" name="Gruppieren 25"/>
          <p:cNvGrpSpPr/>
          <p:nvPr userDrawn="1"/>
        </p:nvGrpSpPr>
        <p:grpSpPr>
          <a:xfrm>
            <a:off x="2643187" y="5991266"/>
            <a:ext cx="3952871" cy="566770"/>
            <a:chOff x="2016531" y="5875547"/>
            <a:chExt cx="3698065" cy="566770"/>
          </a:xfrm>
        </p:grpSpPr>
        <p:pic>
          <p:nvPicPr>
            <p:cNvPr id="27" name="Grafik 2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016531" y="5906941"/>
              <a:ext cx="514611" cy="366882"/>
            </a:xfrm>
            <a:prstGeom prst="rect">
              <a:avLst/>
            </a:prstGeom>
          </p:spPr>
        </p:pic>
        <p:sp>
          <p:nvSpPr>
            <p:cNvPr id="28" name="Subtitle 2"/>
            <p:cNvSpPr txBox="1">
              <a:spLocks/>
            </p:cNvSpPr>
            <p:nvPr userDrawn="1"/>
          </p:nvSpPr>
          <p:spPr>
            <a:xfrm>
              <a:off x="2588318" y="5875547"/>
              <a:ext cx="3126278" cy="566770"/>
            </a:xfrm>
            <a:prstGeom prst="rect">
              <a:avLst/>
            </a:prstGeom>
          </p:spPr>
          <p:txBody>
            <a:bodyPr lIns="0" rIns="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sz="600" i="1" dirty="0">
                  <a:latin typeface="Arial Narrow" panose="020B0606020202030204" pitchFamily="34" charset="0"/>
                </a:rPr>
                <a:t>This work has been carried out within the framework of the EUROfusion Consortium, funded by the European Union via the </a:t>
              </a:r>
              <a:r>
                <a:rPr lang="en-US" sz="600" i="1" dirty="0" err="1">
                  <a:latin typeface="Arial Narrow" panose="020B0606020202030204" pitchFamily="34" charset="0"/>
                </a:rPr>
                <a:t>Euratom</a:t>
              </a:r>
              <a:r>
                <a:rPr lang="en-US" sz="600" i="1" dirty="0">
                  <a:latin typeface="Arial Narrow" panose="020B0606020202030204" pitchFamily="34" charset="0"/>
                </a:rPr>
                <a:t> Research and Training </a:t>
              </a:r>
              <a:r>
                <a:rPr lang="en-US" sz="600" i="1" dirty="0" err="1">
                  <a:latin typeface="Arial Narrow" panose="020B0606020202030204" pitchFamily="34" charset="0"/>
                </a:rPr>
                <a:t>Programme</a:t>
              </a:r>
              <a:r>
                <a:rPr lang="en-US" sz="600" i="1" dirty="0">
                  <a:latin typeface="Arial Narrow" panose="020B0606020202030204" pitchFamily="34" charset="0"/>
                </a:rPr>
                <a:t> (Grant Agreement No 101052200 — EUROfusion). Views and opinions expressed are however those of the author(s) only and do not necessarily reflect those of the European Union or the European Commission. Neither the European Union nor the European Commission can be held responsible for them.</a:t>
              </a:r>
            </a:p>
          </p:txBody>
        </p:sp>
      </p:grpSp>
      <p:sp>
        <p:nvSpPr>
          <p:cNvPr id="15" name="Subtitle 2"/>
          <p:cNvSpPr>
            <a:spLocks noGrp="1"/>
          </p:cNvSpPr>
          <p:nvPr>
            <p:ph type="subTitle" idx="1"/>
          </p:nvPr>
        </p:nvSpPr>
        <p:spPr>
          <a:xfrm>
            <a:off x="1036638" y="3762375"/>
            <a:ext cx="8497886" cy="1964837"/>
          </a:xfrm>
        </p:spPr>
        <p:txBody>
          <a:bodyPr anchor="b" anchorCtr="0"/>
          <a:lstStyle>
            <a:lvl1pPr marL="0" indent="0" algn="l">
              <a:spcBef>
                <a:spcPts val="2300"/>
              </a:spcBef>
              <a:buNone/>
              <a:defRPr sz="1900" b="0" spc="0" baseline="0">
                <a:solidFill>
                  <a:schemeClr val="bg1"/>
                </a:solidFill>
              </a:defRPr>
            </a:lvl1pPr>
            <a:lvl2pPr marL="0" indent="252000" algn="l">
              <a:lnSpc>
                <a:spcPts val="1600"/>
              </a:lnSpc>
              <a:spcBef>
                <a:spcPts val="300"/>
              </a:spcBef>
              <a:buSzPct val="110000"/>
              <a:buFont typeface=".SF NS Symbols Regular"/>
              <a:buChar char="↘"/>
              <a:defRPr sz="1300" i="1" baseline="0">
                <a:solidFill>
                  <a:schemeClr val="bg1"/>
                </a:solidFill>
              </a:defRPr>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endParaRPr lang="en-US" dirty="0"/>
          </a:p>
        </p:txBody>
      </p:sp>
      <p:pic>
        <p:nvPicPr>
          <p:cNvPr id="17" name="Grafik 1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429126" y="1956214"/>
            <a:ext cx="693361" cy="616321"/>
          </a:xfrm>
          <a:prstGeom prst="rect">
            <a:avLst/>
          </a:prstGeom>
        </p:spPr>
      </p:pic>
      <p:sp>
        <p:nvSpPr>
          <p:cNvPr id="2" name="Titel 1"/>
          <p:cNvSpPr>
            <a:spLocks noGrp="1"/>
          </p:cNvSpPr>
          <p:nvPr>
            <p:ph type="title" hasCustomPrompt="1"/>
          </p:nvPr>
        </p:nvSpPr>
        <p:spPr>
          <a:xfrm>
            <a:off x="1036637" y="1956206"/>
            <a:ext cx="8497887" cy="2055725"/>
          </a:xfrm>
        </p:spPr>
        <p:txBody>
          <a:bodyPr/>
          <a:lstStyle>
            <a:lvl1pPr>
              <a:lnSpc>
                <a:spcPct val="100000"/>
              </a:lnSpc>
              <a:defRPr sz="3200">
                <a:solidFill>
                  <a:schemeClr val="bg1"/>
                </a:solidFill>
              </a:defRPr>
            </a:lvl1pPr>
          </a:lstStyle>
          <a:p>
            <a:r>
              <a:rPr lang="de-DE" dirty="0"/>
              <a:t>Mastertitelformat bearbeiten</a:t>
            </a:r>
          </a:p>
        </p:txBody>
      </p:sp>
      <p:pic>
        <p:nvPicPr>
          <p:cNvPr id="22" name="Grafik 21"/>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8522217" y="473535"/>
            <a:ext cx="3217976" cy="744484"/>
          </a:xfrm>
          <a:prstGeom prst="rect">
            <a:avLst/>
          </a:prstGeom>
        </p:spPr>
      </p:pic>
      <p:pic>
        <p:nvPicPr>
          <p:cNvPr id="3" name="Grafik 2"/>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906463" y="6022660"/>
            <a:ext cx="1563683" cy="371450"/>
          </a:xfrm>
          <a:prstGeom prst="rect">
            <a:avLst/>
          </a:prstGeom>
        </p:spPr>
      </p:pic>
      <p:sp>
        <p:nvSpPr>
          <p:cNvPr id="5" name="Datumsplatzhalter 4"/>
          <p:cNvSpPr>
            <a:spLocks noGrp="1"/>
          </p:cNvSpPr>
          <p:nvPr>
            <p:ph type="dt" sz="half" idx="10"/>
          </p:nvPr>
        </p:nvSpPr>
        <p:spPr/>
        <p:txBody>
          <a:bodyPr/>
          <a:lstStyle/>
          <a:p>
            <a:r>
              <a:rPr lang="de-DE" smtClean="0"/>
              <a:t>PIGE in SIMNRA 7</a:t>
            </a:r>
            <a:endParaRPr lang="de-DE" dirty="0"/>
          </a:p>
        </p:txBody>
      </p:sp>
      <p:sp>
        <p:nvSpPr>
          <p:cNvPr id="6" name="Fußzeilenplatzhalter 5"/>
          <p:cNvSpPr>
            <a:spLocks noGrp="1"/>
          </p:cNvSpPr>
          <p:nvPr>
            <p:ph type="ftr" sz="quarter" idx="11"/>
          </p:nvPr>
        </p:nvSpPr>
        <p:spPr/>
        <p:txBody>
          <a:bodyPr/>
          <a:lstStyle/>
          <a:p>
            <a:r>
              <a:rPr lang="es-ES" smtClean="0"/>
              <a:t>Intercomparison of PIGE codes | M. Mayer | 16. - 18.1.2024</a:t>
            </a:r>
            <a:endParaRPr lang="de-DE" dirty="0"/>
          </a:p>
        </p:txBody>
      </p:sp>
      <p:sp>
        <p:nvSpPr>
          <p:cNvPr id="7" name="Foliennummernplatzhalter 6"/>
          <p:cNvSpPr>
            <a:spLocks noGrp="1"/>
          </p:cNvSpPr>
          <p:nvPr>
            <p:ph type="sldNum" sz="quarter" idx="12"/>
          </p:nvPr>
        </p:nvSpPr>
        <p:spPr/>
        <p:txBody>
          <a:body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3937590071"/>
      </p:ext>
    </p:extLst>
  </p:cSld>
  <p:clrMapOvr>
    <a:masterClrMapping/>
  </p:clrMapOvr>
  <p:extLst mod="1">
    <p:ext uri="{DCECCB84-F9BA-43D5-87BE-67443E8EF086}">
      <p15:sldGuideLst xmlns:p15="http://schemas.microsoft.com/office/powerpoint/2012/main">
        <p15:guide id="1" pos="653">
          <p15:clr>
            <a:srgbClr val="FBAE40"/>
          </p15:clr>
        </p15:guide>
        <p15:guide id="3" orient="horz" pos="1298">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Nur Titel">
    <p:bg>
      <p:bgPr>
        <a:solidFill>
          <a:schemeClr val="bg1"/>
        </a:solidFill>
        <a:effectLst/>
      </p:bgPr>
    </p:bg>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3E053EA-A9E0-4FC3-87BC-5CADB14D4D06}"/>
              </a:ext>
            </a:extLst>
          </p:cNvPr>
          <p:cNvGraphicFramePr>
            <a:graphicFrameLocks noChangeAspect="1"/>
          </p:cNvGraphicFramePr>
          <p:nvPr>
            <p:custDataLst>
              <p:tags r:id="rId2"/>
            </p:custDataLst>
            <p:extLst>
              <p:ext uri="{D42A27DB-BD31-4B8C-83A1-F6EECF244321}">
                <p14:modId xmlns:p14="http://schemas.microsoft.com/office/powerpoint/2010/main" val="18087503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713" name="think-cell Folie" r:id="rId5" imgW="384" imgH="385" progId="TCLayout.ActiveDocument.1">
                  <p:embed/>
                </p:oleObj>
              </mc:Choice>
              <mc:Fallback>
                <p:oleObj name="think-cell Folie" r:id="rId5" imgW="384" imgH="385" progId="TCLayout.ActiveDocument.1">
                  <p:embed/>
                  <p:pic>
                    <p:nvPicPr>
                      <p:cNvPr id="6" name="Object 5" hidden="1">
                        <a:extLst>
                          <a:ext uri="{FF2B5EF4-FFF2-40B4-BE49-F238E27FC236}">
                            <a16:creationId xmlns:a16="http://schemas.microsoft.com/office/drawing/2014/main" id="{E3E053EA-A9E0-4FC3-87BC-5CADB14D4D06}"/>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0336F15A-9D0F-40C1-A205-2471F1ECE4E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9" name="Title 8">
            <a:extLst>
              <a:ext uri="{FF2B5EF4-FFF2-40B4-BE49-F238E27FC236}">
                <a16:creationId xmlns:a16="http://schemas.microsoft.com/office/drawing/2014/main" id="{F207ED94-DB68-4986-A95E-F302E26D3A38}"/>
              </a:ext>
            </a:extLst>
          </p:cNvPr>
          <p:cNvSpPr>
            <a:spLocks noGrp="1"/>
          </p:cNvSpPr>
          <p:nvPr>
            <p:ph type="title"/>
          </p:nvPr>
        </p:nvSpPr>
        <p:spPr/>
        <p:txBody>
          <a:bodyPr/>
          <a:lstStyle/>
          <a:p>
            <a:r>
              <a:rPr lang="de-DE"/>
              <a:t>Titelmasterformat durch Klicken bearbeiten</a:t>
            </a:r>
          </a:p>
        </p:txBody>
      </p:sp>
      <p:sp>
        <p:nvSpPr>
          <p:cNvPr id="11" name="Datumsplatzhalter 10"/>
          <p:cNvSpPr>
            <a:spLocks noGrp="1"/>
          </p:cNvSpPr>
          <p:nvPr>
            <p:ph type="dt" sz="half" idx="10"/>
          </p:nvPr>
        </p:nvSpPr>
        <p:spPr/>
        <p:txBody>
          <a:bodyPr/>
          <a:lstStyle/>
          <a:p>
            <a:r>
              <a:rPr lang="de-DE" smtClean="0"/>
              <a:t>PIGE in SIMNRA 7</a:t>
            </a:r>
            <a:endParaRPr lang="de-DE" dirty="0"/>
          </a:p>
        </p:txBody>
      </p:sp>
      <p:sp>
        <p:nvSpPr>
          <p:cNvPr id="12" name="Fußzeilenplatzhalter 11"/>
          <p:cNvSpPr>
            <a:spLocks noGrp="1"/>
          </p:cNvSpPr>
          <p:nvPr>
            <p:ph type="ftr" sz="quarter" idx="11"/>
          </p:nvPr>
        </p:nvSpPr>
        <p:spPr/>
        <p:txBody>
          <a:bodyPr/>
          <a:lstStyle/>
          <a:p>
            <a:r>
              <a:rPr lang="es-ES" smtClean="0"/>
              <a:t>Intercomparison of PIGE codes | M. Mayer | 16. - 18.1.2024</a:t>
            </a:r>
            <a:endParaRPr lang="de-DE" dirty="0"/>
          </a:p>
        </p:txBody>
      </p:sp>
      <p:sp>
        <p:nvSpPr>
          <p:cNvPr id="13" name="Foliennummernplatzhalter 12"/>
          <p:cNvSpPr>
            <a:spLocks noGrp="1"/>
          </p:cNvSpPr>
          <p:nvPr>
            <p:ph type="sldNum" sz="quarter" idx="12"/>
          </p:nvPr>
        </p:nvSpPr>
        <p:spPr/>
        <p:txBody>
          <a:body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653634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Kapiteltrenner">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3E053EA-A9E0-4FC3-87BC-5CADB14D4D06}"/>
              </a:ext>
            </a:extLst>
          </p:cNvPr>
          <p:cNvGraphicFramePr>
            <a:graphicFrameLocks noChangeAspect="1"/>
          </p:cNvGraphicFramePr>
          <p:nvPr>
            <p:custDataLst>
              <p:tags r:id="rId2"/>
            </p:custDataLst>
            <p:extLst>
              <p:ext uri="{D42A27DB-BD31-4B8C-83A1-F6EECF244321}">
                <p14:modId xmlns:p14="http://schemas.microsoft.com/office/powerpoint/2010/main" val="334531422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737" name="think-cell Folie" r:id="rId6" imgW="384" imgH="385" progId="TCLayout.ActiveDocument.1">
                  <p:embed/>
                </p:oleObj>
              </mc:Choice>
              <mc:Fallback>
                <p:oleObj name="think-cell Folie" r:id="rId6" imgW="384" imgH="385" progId="TCLayout.ActiveDocument.1">
                  <p:embed/>
                  <p:pic>
                    <p:nvPicPr>
                      <p:cNvPr id="6" name="Object 5" hidden="1">
                        <a:extLst>
                          <a:ext uri="{FF2B5EF4-FFF2-40B4-BE49-F238E27FC236}">
                            <a16:creationId xmlns:a16="http://schemas.microsoft.com/office/drawing/2014/main" id="{E3E053EA-A9E0-4FC3-87BC-5CADB14D4D06}"/>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0336F15A-9D0F-40C1-A205-2471F1ECE4E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11" name="Titel 10"/>
          <p:cNvSpPr>
            <a:spLocks noGrp="1"/>
          </p:cNvSpPr>
          <p:nvPr>
            <p:ph type="title"/>
          </p:nvPr>
        </p:nvSpPr>
        <p:spPr>
          <a:xfrm>
            <a:off x="658813" y="3714698"/>
            <a:ext cx="10837862" cy="2667051"/>
          </a:xfrm>
        </p:spPr>
        <p:txBody>
          <a:bodyPr/>
          <a:lstStyle/>
          <a:p>
            <a:r>
              <a:rPr lang="de-DE"/>
              <a:t>Titelmasterformat durch Klicken bearbeiten</a:t>
            </a:r>
            <a:endParaRPr lang="de-DE" dirty="0"/>
          </a:p>
        </p:txBody>
      </p:sp>
      <p:sp>
        <p:nvSpPr>
          <p:cNvPr id="10" name="Datumsplatzhalter 9"/>
          <p:cNvSpPr>
            <a:spLocks noGrp="1"/>
          </p:cNvSpPr>
          <p:nvPr>
            <p:ph type="dt" sz="half" idx="10"/>
          </p:nvPr>
        </p:nvSpPr>
        <p:spPr/>
        <p:txBody>
          <a:bodyPr/>
          <a:lstStyle/>
          <a:p>
            <a:r>
              <a:rPr lang="de-DE" smtClean="0"/>
              <a:t>PIGE in SIMNRA 7</a:t>
            </a:r>
            <a:endParaRPr lang="de-DE" dirty="0"/>
          </a:p>
        </p:txBody>
      </p:sp>
      <p:sp>
        <p:nvSpPr>
          <p:cNvPr id="12" name="Fußzeilenplatzhalter 11"/>
          <p:cNvSpPr>
            <a:spLocks noGrp="1"/>
          </p:cNvSpPr>
          <p:nvPr>
            <p:ph type="ftr" sz="quarter" idx="11"/>
          </p:nvPr>
        </p:nvSpPr>
        <p:spPr/>
        <p:txBody>
          <a:bodyPr/>
          <a:lstStyle/>
          <a:p>
            <a:r>
              <a:rPr lang="es-ES" smtClean="0"/>
              <a:t>Intercomparison of PIGE codes | M. Mayer | 16. - 18.1.2024</a:t>
            </a:r>
            <a:endParaRPr lang="de-DE" dirty="0"/>
          </a:p>
        </p:txBody>
      </p:sp>
      <p:sp>
        <p:nvSpPr>
          <p:cNvPr id="13" name="Foliennummernplatzhalter 12"/>
          <p:cNvSpPr>
            <a:spLocks noGrp="1"/>
          </p:cNvSpPr>
          <p:nvPr>
            <p:ph type="sldNum" sz="quarter" idx="12"/>
          </p:nvPr>
        </p:nvSpPr>
        <p:spPr/>
        <p:txBody>
          <a:body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31778634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chlussfolie">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3E053EA-A9E0-4FC3-87BC-5CADB14D4D06}"/>
              </a:ext>
            </a:extLst>
          </p:cNvPr>
          <p:cNvGraphicFramePr>
            <a:graphicFrameLocks noChangeAspect="1"/>
          </p:cNvGraphicFramePr>
          <p:nvPr>
            <p:custDataLst>
              <p:tags r:id="rId2"/>
            </p:custDataLst>
            <p:extLst>
              <p:ext uri="{D42A27DB-BD31-4B8C-83A1-F6EECF244321}">
                <p14:modId xmlns:p14="http://schemas.microsoft.com/office/powerpoint/2010/main" val="125505692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6761" name="think-cell Folie" r:id="rId6" imgW="384" imgH="385" progId="TCLayout.ActiveDocument.1">
                  <p:embed/>
                </p:oleObj>
              </mc:Choice>
              <mc:Fallback>
                <p:oleObj name="think-cell Folie" r:id="rId6" imgW="384" imgH="385" progId="TCLayout.ActiveDocument.1">
                  <p:embed/>
                  <p:pic>
                    <p:nvPicPr>
                      <p:cNvPr id="6" name="Object 5" hidden="1">
                        <a:extLst>
                          <a:ext uri="{FF2B5EF4-FFF2-40B4-BE49-F238E27FC236}">
                            <a16:creationId xmlns:a16="http://schemas.microsoft.com/office/drawing/2014/main" id="{E3E053EA-A9E0-4FC3-87BC-5CADB14D4D06}"/>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0336F15A-9D0F-40C1-A205-2471F1ECE4E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4" name="Inhaltsplatzhalter 3"/>
          <p:cNvSpPr>
            <a:spLocks noGrp="1"/>
          </p:cNvSpPr>
          <p:nvPr>
            <p:ph sz="quarter" idx="13"/>
          </p:nvPr>
        </p:nvSpPr>
        <p:spPr>
          <a:xfrm>
            <a:off x="658813" y="1609725"/>
            <a:ext cx="10508614" cy="4843463"/>
          </a:xfrm>
          <a:prstGeom prst="rect">
            <a:avLst/>
          </a:prstGeo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11" name="Titel 10"/>
          <p:cNvSpPr>
            <a:spLocks noGrp="1"/>
          </p:cNvSpPr>
          <p:nvPr>
            <p:ph type="title"/>
          </p:nvPr>
        </p:nvSpPr>
        <p:spPr/>
        <p:txBody>
          <a:bodyPr/>
          <a:lstStyle/>
          <a:p>
            <a:r>
              <a:rPr lang="de-DE"/>
              <a:t>Titelmasterformat durch Klicken bearbeiten</a:t>
            </a:r>
            <a:endParaRPr lang="de-DE" dirty="0"/>
          </a:p>
        </p:txBody>
      </p:sp>
      <p:sp>
        <p:nvSpPr>
          <p:cNvPr id="12" name="Datumsplatzhalter 11"/>
          <p:cNvSpPr>
            <a:spLocks noGrp="1"/>
          </p:cNvSpPr>
          <p:nvPr>
            <p:ph type="dt" sz="half" idx="14"/>
          </p:nvPr>
        </p:nvSpPr>
        <p:spPr/>
        <p:txBody>
          <a:bodyPr/>
          <a:lstStyle/>
          <a:p>
            <a:r>
              <a:rPr lang="de-DE" smtClean="0"/>
              <a:t>PIGE in SIMNRA 7</a:t>
            </a:r>
            <a:endParaRPr lang="de-DE" dirty="0"/>
          </a:p>
        </p:txBody>
      </p:sp>
      <p:sp>
        <p:nvSpPr>
          <p:cNvPr id="13" name="Fußzeilenplatzhalter 12"/>
          <p:cNvSpPr>
            <a:spLocks noGrp="1"/>
          </p:cNvSpPr>
          <p:nvPr>
            <p:ph type="ftr" sz="quarter" idx="15"/>
          </p:nvPr>
        </p:nvSpPr>
        <p:spPr/>
        <p:txBody>
          <a:bodyPr/>
          <a:lstStyle/>
          <a:p>
            <a:r>
              <a:rPr lang="es-ES" smtClean="0"/>
              <a:t>Intercomparison of PIGE codes | M. Mayer | 16. - 18.1.2024</a:t>
            </a:r>
            <a:endParaRPr lang="de-DE" dirty="0"/>
          </a:p>
        </p:txBody>
      </p:sp>
      <p:sp>
        <p:nvSpPr>
          <p:cNvPr id="14" name="Foliennummernplatzhalter 13"/>
          <p:cNvSpPr>
            <a:spLocks noGrp="1"/>
          </p:cNvSpPr>
          <p:nvPr>
            <p:ph type="sldNum" sz="quarter" idx="16"/>
          </p:nvPr>
        </p:nvSpPr>
        <p:spPr/>
        <p:txBody>
          <a:body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28297530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IPP EUROfus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26" name="Gruppieren 25"/>
          <p:cNvGrpSpPr/>
          <p:nvPr userDrawn="1"/>
        </p:nvGrpSpPr>
        <p:grpSpPr>
          <a:xfrm>
            <a:off x="2643187" y="5991266"/>
            <a:ext cx="3952871" cy="566770"/>
            <a:chOff x="2016531" y="5875547"/>
            <a:chExt cx="3698065" cy="566770"/>
          </a:xfrm>
        </p:grpSpPr>
        <p:pic>
          <p:nvPicPr>
            <p:cNvPr id="27" name="Grafik 2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016531" y="5906941"/>
              <a:ext cx="514611" cy="366882"/>
            </a:xfrm>
            <a:prstGeom prst="rect">
              <a:avLst/>
            </a:prstGeom>
          </p:spPr>
        </p:pic>
        <p:sp>
          <p:nvSpPr>
            <p:cNvPr id="28" name="Subtitle 2"/>
            <p:cNvSpPr txBox="1">
              <a:spLocks/>
            </p:cNvSpPr>
            <p:nvPr userDrawn="1"/>
          </p:nvSpPr>
          <p:spPr>
            <a:xfrm>
              <a:off x="2588318" y="5875547"/>
              <a:ext cx="3126278" cy="566770"/>
            </a:xfrm>
            <a:prstGeom prst="rect">
              <a:avLst/>
            </a:prstGeom>
          </p:spPr>
          <p:txBody>
            <a:bodyPr lIns="0" rIns="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sz="600" i="1" dirty="0">
                  <a:latin typeface="Arial Narrow" panose="020B0606020202030204" pitchFamily="34" charset="0"/>
                </a:rPr>
                <a:t>This work has been carried out within the framework of the EUROfusion Consortium, funded by the European Union via the </a:t>
              </a:r>
              <a:r>
                <a:rPr lang="en-US" sz="600" i="1" dirty="0" err="1">
                  <a:latin typeface="Arial Narrow" panose="020B0606020202030204" pitchFamily="34" charset="0"/>
                </a:rPr>
                <a:t>Euratom</a:t>
              </a:r>
              <a:r>
                <a:rPr lang="en-US" sz="600" i="1" dirty="0">
                  <a:latin typeface="Arial Narrow" panose="020B0606020202030204" pitchFamily="34" charset="0"/>
                </a:rPr>
                <a:t> Research and Training </a:t>
              </a:r>
              <a:r>
                <a:rPr lang="en-US" sz="600" i="1" dirty="0" err="1">
                  <a:latin typeface="Arial Narrow" panose="020B0606020202030204" pitchFamily="34" charset="0"/>
                </a:rPr>
                <a:t>Programme</a:t>
              </a:r>
              <a:r>
                <a:rPr lang="en-US" sz="600" i="1" dirty="0">
                  <a:latin typeface="Arial Narrow" panose="020B0606020202030204" pitchFamily="34" charset="0"/>
                </a:rPr>
                <a:t> (Grant Agreement No 101052200 — EUROfusion). Views and opinions expressed are however those of the author(s) only and do not necessarily reflect those of the European Union or the European Commission. Neither the European Union nor the European Commission can be held responsible for them.</a:t>
              </a:r>
            </a:p>
          </p:txBody>
        </p:sp>
      </p:grpSp>
      <p:sp>
        <p:nvSpPr>
          <p:cNvPr id="15" name="Subtitle 2"/>
          <p:cNvSpPr>
            <a:spLocks noGrp="1"/>
          </p:cNvSpPr>
          <p:nvPr>
            <p:ph type="subTitle" idx="1"/>
          </p:nvPr>
        </p:nvSpPr>
        <p:spPr>
          <a:xfrm>
            <a:off x="1036638" y="3762375"/>
            <a:ext cx="8497886" cy="1964837"/>
          </a:xfrm>
        </p:spPr>
        <p:txBody>
          <a:bodyPr anchor="b" anchorCtr="0"/>
          <a:lstStyle>
            <a:lvl1pPr marL="0" indent="0" algn="l">
              <a:spcBef>
                <a:spcPts val="2300"/>
              </a:spcBef>
              <a:buNone/>
              <a:defRPr sz="1900" b="0" spc="0" baseline="0">
                <a:solidFill>
                  <a:schemeClr val="bg1"/>
                </a:solidFill>
              </a:defRPr>
            </a:lvl1pPr>
            <a:lvl2pPr marL="0" indent="252000" algn="l">
              <a:lnSpc>
                <a:spcPts val="1600"/>
              </a:lnSpc>
              <a:spcBef>
                <a:spcPts val="300"/>
              </a:spcBef>
              <a:buSzPct val="110000"/>
              <a:buFont typeface=".SF NS Symbols Regular"/>
              <a:buChar char="↘"/>
              <a:defRPr sz="1300" i="1" baseline="0">
                <a:solidFill>
                  <a:schemeClr val="bg1"/>
                </a:solidFill>
              </a:defRPr>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Master-Untertitelformat bearbeiten</a:t>
            </a:r>
            <a:endParaRPr lang="en-US" dirty="0"/>
          </a:p>
        </p:txBody>
      </p:sp>
      <p:sp>
        <p:nvSpPr>
          <p:cNvPr id="2" name="Titel 1"/>
          <p:cNvSpPr>
            <a:spLocks noGrp="1"/>
          </p:cNvSpPr>
          <p:nvPr>
            <p:ph type="title" hasCustomPrompt="1"/>
          </p:nvPr>
        </p:nvSpPr>
        <p:spPr>
          <a:xfrm>
            <a:off x="1036637" y="1956206"/>
            <a:ext cx="8497887" cy="2055725"/>
          </a:xfrm>
        </p:spPr>
        <p:txBody>
          <a:bodyPr/>
          <a:lstStyle>
            <a:lvl1pPr>
              <a:lnSpc>
                <a:spcPct val="100000"/>
              </a:lnSpc>
              <a:defRPr sz="3200">
                <a:solidFill>
                  <a:schemeClr val="bg1"/>
                </a:solidFill>
              </a:defRPr>
            </a:lvl1pPr>
          </a:lstStyle>
          <a:p>
            <a:r>
              <a:rPr lang="de-DE" dirty="0"/>
              <a:t>Mastertitelformat bearbeiten</a:t>
            </a:r>
          </a:p>
        </p:txBody>
      </p:sp>
      <p:pic>
        <p:nvPicPr>
          <p:cNvPr id="22" name="Grafik 21"/>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8522217" y="473535"/>
            <a:ext cx="3217976" cy="744484"/>
          </a:xfrm>
          <a:prstGeom prst="rect">
            <a:avLst/>
          </a:prstGeom>
        </p:spPr>
      </p:pic>
      <p:pic>
        <p:nvPicPr>
          <p:cNvPr id="3" name="Grafik 2"/>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906463" y="6022660"/>
            <a:ext cx="1563683" cy="371450"/>
          </a:xfrm>
          <a:prstGeom prst="rect">
            <a:avLst/>
          </a:prstGeom>
        </p:spPr>
      </p:pic>
      <p:sp>
        <p:nvSpPr>
          <p:cNvPr id="5" name="Datumsplatzhalter 4"/>
          <p:cNvSpPr>
            <a:spLocks noGrp="1"/>
          </p:cNvSpPr>
          <p:nvPr>
            <p:ph type="dt" sz="half" idx="10"/>
          </p:nvPr>
        </p:nvSpPr>
        <p:spPr/>
        <p:txBody>
          <a:bodyPr/>
          <a:lstStyle/>
          <a:p>
            <a:r>
              <a:rPr lang="de-DE" smtClean="0"/>
              <a:t>PIGE in SIMNRA 7</a:t>
            </a:r>
            <a:endParaRPr lang="de-DE" dirty="0"/>
          </a:p>
        </p:txBody>
      </p:sp>
      <p:sp>
        <p:nvSpPr>
          <p:cNvPr id="6" name="Fußzeilenplatzhalter 5"/>
          <p:cNvSpPr>
            <a:spLocks noGrp="1"/>
          </p:cNvSpPr>
          <p:nvPr>
            <p:ph type="ftr" sz="quarter" idx="11"/>
          </p:nvPr>
        </p:nvSpPr>
        <p:spPr/>
        <p:txBody>
          <a:bodyPr/>
          <a:lstStyle/>
          <a:p>
            <a:r>
              <a:rPr lang="es-ES" smtClean="0"/>
              <a:t>Intercomparison of PIGE codes | M. Mayer | 16. - 18.1.2024</a:t>
            </a:r>
            <a:endParaRPr lang="de-DE" dirty="0"/>
          </a:p>
        </p:txBody>
      </p:sp>
      <p:sp>
        <p:nvSpPr>
          <p:cNvPr id="7" name="Foliennummernplatzhalter 6"/>
          <p:cNvSpPr>
            <a:spLocks noGrp="1"/>
          </p:cNvSpPr>
          <p:nvPr>
            <p:ph type="sldNum" sz="quarter" idx="12"/>
          </p:nvPr>
        </p:nvSpPr>
        <p:spPr/>
        <p:txBody>
          <a:body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2860045517"/>
      </p:ext>
    </p:extLst>
  </p:cSld>
  <p:clrMapOvr>
    <a:masterClrMapping/>
  </p:clrMapOvr>
  <p:extLst mod="1">
    <p:ext uri="{DCECCB84-F9BA-43D5-87BE-67443E8EF086}">
      <p15:sldGuideLst xmlns:p15="http://schemas.microsoft.com/office/powerpoint/2012/main">
        <p15:guide id="1" pos="653">
          <p15:clr>
            <a:srgbClr val="FBAE40"/>
          </p15:clr>
        </p15:guide>
        <p15:guide id="3" orient="horz" pos="1298">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IPP">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5" name="Subtitle 2"/>
          <p:cNvSpPr>
            <a:spLocks noGrp="1"/>
          </p:cNvSpPr>
          <p:nvPr>
            <p:ph type="subTitle" idx="1"/>
          </p:nvPr>
        </p:nvSpPr>
        <p:spPr>
          <a:xfrm>
            <a:off x="1036638" y="3762375"/>
            <a:ext cx="8497886" cy="1964837"/>
          </a:xfrm>
        </p:spPr>
        <p:txBody>
          <a:bodyPr anchor="b" anchorCtr="0"/>
          <a:lstStyle>
            <a:lvl1pPr marL="0" indent="0" algn="l">
              <a:spcBef>
                <a:spcPts val="2300"/>
              </a:spcBef>
              <a:buNone/>
              <a:defRPr sz="1900" b="0" spc="0" baseline="0">
                <a:solidFill>
                  <a:schemeClr val="bg1"/>
                </a:solidFill>
              </a:defRPr>
            </a:lvl1pPr>
            <a:lvl2pPr marL="0" indent="252000" algn="l">
              <a:lnSpc>
                <a:spcPts val="1600"/>
              </a:lnSpc>
              <a:spcBef>
                <a:spcPts val="300"/>
              </a:spcBef>
              <a:buSzPct val="110000"/>
              <a:buFont typeface=".SF NS Symbols Regular"/>
              <a:buChar char="↘"/>
              <a:defRPr sz="1300" i="1" baseline="0">
                <a:solidFill>
                  <a:schemeClr val="bg1"/>
                </a:solidFill>
              </a:defRPr>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Master-Untertitelformat bearbeiten</a:t>
            </a:r>
            <a:endParaRPr lang="en-US" dirty="0"/>
          </a:p>
        </p:txBody>
      </p:sp>
      <p:sp>
        <p:nvSpPr>
          <p:cNvPr id="2" name="Titel 1"/>
          <p:cNvSpPr>
            <a:spLocks noGrp="1"/>
          </p:cNvSpPr>
          <p:nvPr>
            <p:ph type="title" hasCustomPrompt="1"/>
          </p:nvPr>
        </p:nvSpPr>
        <p:spPr>
          <a:xfrm>
            <a:off x="1036637" y="1956206"/>
            <a:ext cx="8497887" cy="2055725"/>
          </a:xfrm>
        </p:spPr>
        <p:txBody>
          <a:bodyPr/>
          <a:lstStyle>
            <a:lvl1pPr>
              <a:lnSpc>
                <a:spcPct val="100000"/>
              </a:lnSpc>
              <a:defRPr sz="3200">
                <a:solidFill>
                  <a:schemeClr val="bg1"/>
                </a:solidFill>
              </a:defRPr>
            </a:lvl1pPr>
          </a:lstStyle>
          <a:p>
            <a:r>
              <a:rPr lang="de-DE" dirty="0"/>
              <a:t>Mastertitelformat bearbeiten</a:t>
            </a:r>
          </a:p>
        </p:txBody>
      </p:sp>
      <p:pic>
        <p:nvPicPr>
          <p:cNvPr id="22" name="Grafik 21"/>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8522217" y="473535"/>
            <a:ext cx="3217976" cy="744484"/>
          </a:xfrm>
          <a:prstGeom prst="rect">
            <a:avLst/>
          </a:prstGeom>
        </p:spPr>
      </p:pic>
      <p:sp>
        <p:nvSpPr>
          <p:cNvPr id="5" name="Datumsplatzhalter 4"/>
          <p:cNvSpPr>
            <a:spLocks noGrp="1"/>
          </p:cNvSpPr>
          <p:nvPr>
            <p:ph type="dt" sz="half" idx="10"/>
          </p:nvPr>
        </p:nvSpPr>
        <p:spPr/>
        <p:txBody>
          <a:bodyPr/>
          <a:lstStyle/>
          <a:p>
            <a:r>
              <a:rPr lang="de-DE" smtClean="0"/>
              <a:t>PIGE in SIMNRA 7</a:t>
            </a:r>
            <a:endParaRPr lang="de-DE" dirty="0"/>
          </a:p>
        </p:txBody>
      </p:sp>
      <p:sp>
        <p:nvSpPr>
          <p:cNvPr id="6" name="Fußzeilenplatzhalter 5"/>
          <p:cNvSpPr>
            <a:spLocks noGrp="1"/>
          </p:cNvSpPr>
          <p:nvPr>
            <p:ph type="ftr" sz="quarter" idx="11"/>
          </p:nvPr>
        </p:nvSpPr>
        <p:spPr/>
        <p:txBody>
          <a:bodyPr/>
          <a:lstStyle/>
          <a:p>
            <a:r>
              <a:rPr lang="es-ES" smtClean="0"/>
              <a:t>Intercomparison of PIGE codes | M. Mayer | 16. - 18.1.2024</a:t>
            </a:r>
            <a:endParaRPr lang="de-DE" dirty="0"/>
          </a:p>
        </p:txBody>
      </p:sp>
      <p:sp>
        <p:nvSpPr>
          <p:cNvPr id="7" name="Foliennummernplatzhalter 6"/>
          <p:cNvSpPr>
            <a:spLocks noGrp="1"/>
          </p:cNvSpPr>
          <p:nvPr>
            <p:ph type="sldNum" sz="quarter" idx="12"/>
          </p:nvPr>
        </p:nvSpPr>
        <p:spPr/>
        <p:txBody>
          <a:body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386396730"/>
      </p:ext>
    </p:extLst>
  </p:cSld>
  <p:clrMapOvr>
    <a:masterClrMapping/>
  </p:clrMapOvr>
  <p:extLst mod="1">
    <p:ext uri="{DCECCB84-F9BA-43D5-87BE-67443E8EF086}">
      <p15:sldGuideLst xmlns:p15="http://schemas.microsoft.com/office/powerpoint/2012/main">
        <p15:guide id="1" pos="653">
          <p15:clr>
            <a:srgbClr val="FBAE40"/>
          </p15:clr>
        </p15:guide>
        <p15:guide id="3" orient="horz" pos="1298">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Title IPP Image EUROfus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26" name="Gruppieren 25"/>
          <p:cNvGrpSpPr/>
          <p:nvPr userDrawn="1"/>
        </p:nvGrpSpPr>
        <p:grpSpPr>
          <a:xfrm>
            <a:off x="2643187" y="5825531"/>
            <a:ext cx="3952871" cy="566770"/>
            <a:chOff x="2016531" y="5875547"/>
            <a:chExt cx="3698065" cy="566770"/>
          </a:xfrm>
        </p:grpSpPr>
        <p:pic>
          <p:nvPicPr>
            <p:cNvPr id="27" name="Grafik 2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016531" y="5906941"/>
              <a:ext cx="514611" cy="366882"/>
            </a:xfrm>
            <a:prstGeom prst="rect">
              <a:avLst/>
            </a:prstGeom>
          </p:spPr>
        </p:pic>
        <p:sp>
          <p:nvSpPr>
            <p:cNvPr id="28" name="Subtitle 2"/>
            <p:cNvSpPr txBox="1">
              <a:spLocks/>
            </p:cNvSpPr>
            <p:nvPr userDrawn="1"/>
          </p:nvSpPr>
          <p:spPr>
            <a:xfrm>
              <a:off x="2588318" y="5875547"/>
              <a:ext cx="3126278" cy="566770"/>
            </a:xfrm>
            <a:prstGeom prst="rect">
              <a:avLst/>
            </a:prstGeom>
          </p:spPr>
          <p:txBody>
            <a:bodyPr lIns="0" rIns="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sz="600" i="1" dirty="0">
                  <a:latin typeface="Arial Narrow" panose="020B0606020202030204" pitchFamily="34" charset="0"/>
                </a:rPr>
                <a:t>This work has been carried out within the framework of the EUROfusion Consortium, funded by the European Union via the </a:t>
              </a:r>
              <a:r>
                <a:rPr lang="en-US" sz="600" i="1" dirty="0" err="1">
                  <a:latin typeface="Arial Narrow" panose="020B0606020202030204" pitchFamily="34" charset="0"/>
                </a:rPr>
                <a:t>Euratom</a:t>
              </a:r>
              <a:r>
                <a:rPr lang="en-US" sz="600" i="1" dirty="0">
                  <a:latin typeface="Arial Narrow" panose="020B0606020202030204" pitchFamily="34" charset="0"/>
                </a:rPr>
                <a:t> Research and Training </a:t>
              </a:r>
              <a:r>
                <a:rPr lang="en-US" sz="600" i="1" dirty="0" err="1">
                  <a:latin typeface="Arial Narrow" panose="020B0606020202030204" pitchFamily="34" charset="0"/>
                </a:rPr>
                <a:t>Programme</a:t>
              </a:r>
              <a:r>
                <a:rPr lang="en-US" sz="600" i="1" dirty="0">
                  <a:latin typeface="Arial Narrow" panose="020B0606020202030204" pitchFamily="34" charset="0"/>
                </a:rPr>
                <a:t> (Grant Agreement No 101052200 — EUROfusion). Views and opinions expressed are however those of the author(s) only and do not necessarily reflect those of the European Union or the European Commission. Neither the European Union nor the European Commission can be held responsible for them.</a:t>
              </a:r>
            </a:p>
          </p:txBody>
        </p:sp>
      </p:grpSp>
      <p:sp>
        <p:nvSpPr>
          <p:cNvPr id="15" name="Subtitle 2"/>
          <p:cNvSpPr>
            <a:spLocks noGrp="1"/>
          </p:cNvSpPr>
          <p:nvPr>
            <p:ph type="subTitle" idx="1"/>
          </p:nvPr>
        </p:nvSpPr>
        <p:spPr>
          <a:xfrm>
            <a:off x="1036638" y="3762375"/>
            <a:ext cx="8497886" cy="1586865"/>
          </a:xfrm>
        </p:spPr>
        <p:txBody>
          <a:bodyPr anchor="b" anchorCtr="0"/>
          <a:lstStyle>
            <a:lvl1pPr marL="0" indent="0" algn="l">
              <a:spcBef>
                <a:spcPts val="2300"/>
              </a:spcBef>
              <a:buNone/>
              <a:defRPr sz="1900" b="0" spc="0" baseline="0">
                <a:solidFill>
                  <a:schemeClr val="bg1"/>
                </a:solidFill>
              </a:defRPr>
            </a:lvl1pPr>
            <a:lvl2pPr marL="0" indent="252000" algn="l">
              <a:lnSpc>
                <a:spcPts val="1600"/>
              </a:lnSpc>
              <a:spcBef>
                <a:spcPts val="300"/>
              </a:spcBef>
              <a:buSzPct val="110000"/>
              <a:buFont typeface=".SF NS Symbols Regular"/>
              <a:buChar char="↘"/>
              <a:defRPr sz="1300" i="1" baseline="0">
                <a:solidFill>
                  <a:schemeClr val="bg1"/>
                </a:solidFill>
              </a:defRPr>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Master-Untertitelformat bearbeiten</a:t>
            </a:r>
            <a:endParaRPr lang="en-US" dirty="0"/>
          </a:p>
        </p:txBody>
      </p:sp>
      <p:sp>
        <p:nvSpPr>
          <p:cNvPr id="2" name="Titel 1"/>
          <p:cNvSpPr>
            <a:spLocks noGrp="1"/>
          </p:cNvSpPr>
          <p:nvPr>
            <p:ph type="title" hasCustomPrompt="1"/>
          </p:nvPr>
        </p:nvSpPr>
        <p:spPr>
          <a:xfrm>
            <a:off x="1036637" y="1956206"/>
            <a:ext cx="8497887" cy="2055725"/>
          </a:xfrm>
        </p:spPr>
        <p:txBody>
          <a:bodyPr/>
          <a:lstStyle>
            <a:lvl1pPr>
              <a:lnSpc>
                <a:spcPct val="100000"/>
              </a:lnSpc>
              <a:defRPr sz="3200">
                <a:solidFill>
                  <a:schemeClr val="bg1"/>
                </a:solidFill>
              </a:defRPr>
            </a:lvl1pPr>
          </a:lstStyle>
          <a:p>
            <a:r>
              <a:rPr lang="de-DE" dirty="0"/>
              <a:t>Mastertitelformat bearbeiten</a:t>
            </a:r>
          </a:p>
        </p:txBody>
      </p:sp>
      <p:pic>
        <p:nvPicPr>
          <p:cNvPr id="22" name="Grafik 21"/>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8522217" y="473535"/>
            <a:ext cx="3217976" cy="744484"/>
          </a:xfrm>
          <a:prstGeom prst="rect">
            <a:avLst/>
          </a:prstGeom>
        </p:spPr>
      </p:pic>
      <p:pic>
        <p:nvPicPr>
          <p:cNvPr id="3" name="Grafik 2"/>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906463" y="5856925"/>
            <a:ext cx="1563683" cy="371450"/>
          </a:xfrm>
          <a:prstGeom prst="rect">
            <a:avLst/>
          </a:prstGeom>
        </p:spPr>
      </p:pic>
      <p:sp>
        <p:nvSpPr>
          <p:cNvPr id="5" name="Datumsplatzhalter 4"/>
          <p:cNvSpPr>
            <a:spLocks noGrp="1"/>
          </p:cNvSpPr>
          <p:nvPr>
            <p:ph type="dt" sz="half" idx="10"/>
          </p:nvPr>
        </p:nvSpPr>
        <p:spPr/>
        <p:txBody>
          <a:bodyPr/>
          <a:lstStyle/>
          <a:p>
            <a:r>
              <a:rPr lang="de-DE" smtClean="0"/>
              <a:t>PIGE in SIMNRA 7</a:t>
            </a:r>
            <a:endParaRPr lang="de-DE" dirty="0"/>
          </a:p>
        </p:txBody>
      </p:sp>
      <p:sp>
        <p:nvSpPr>
          <p:cNvPr id="6" name="Fußzeilenplatzhalter 5"/>
          <p:cNvSpPr>
            <a:spLocks noGrp="1"/>
          </p:cNvSpPr>
          <p:nvPr>
            <p:ph type="ftr" sz="quarter" idx="11"/>
          </p:nvPr>
        </p:nvSpPr>
        <p:spPr/>
        <p:txBody>
          <a:bodyPr/>
          <a:lstStyle/>
          <a:p>
            <a:r>
              <a:rPr lang="es-ES" smtClean="0"/>
              <a:t>Intercomparison of PIGE codes | M. Mayer | 16. - 18.1.2024</a:t>
            </a:r>
            <a:endParaRPr lang="de-DE" dirty="0"/>
          </a:p>
        </p:txBody>
      </p:sp>
      <p:sp>
        <p:nvSpPr>
          <p:cNvPr id="7" name="Foliennummernplatzhalter 6"/>
          <p:cNvSpPr>
            <a:spLocks noGrp="1"/>
          </p:cNvSpPr>
          <p:nvPr>
            <p:ph type="sldNum" sz="quarter" idx="12"/>
          </p:nvPr>
        </p:nvSpPr>
        <p:spPr/>
        <p:txBody>
          <a:bodyPr/>
          <a:lstStyle/>
          <a:p>
            <a:fld id="{ECE691D0-CC49-4FC7-9C4D-6112B0CB3A76}" type="slidenum">
              <a:rPr lang="de-DE" smtClean="0"/>
              <a:pPr/>
              <a:t>‹Nr.›</a:t>
            </a:fld>
            <a:endParaRPr lang="de-DE" dirty="0"/>
          </a:p>
        </p:txBody>
      </p:sp>
      <p:sp>
        <p:nvSpPr>
          <p:cNvPr id="9" name="Bildplatzhalter 8"/>
          <p:cNvSpPr>
            <a:spLocks noGrp="1"/>
          </p:cNvSpPr>
          <p:nvPr>
            <p:ph type="pic" sz="quarter" idx="13" hasCustomPrompt="1"/>
          </p:nvPr>
        </p:nvSpPr>
        <p:spPr>
          <a:xfrm>
            <a:off x="6705602" y="3662363"/>
            <a:ext cx="4864608" cy="2128266"/>
          </a:xfrm>
          <a:noFill/>
        </p:spPr>
        <p:txBody>
          <a:bodyPr/>
          <a:lstStyle>
            <a:lvl1pPr>
              <a:defRPr sz="4800" b="1" baseline="0">
                <a:solidFill>
                  <a:schemeClr val="bg1"/>
                </a:solidFill>
              </a:defRPr>
            </a:lvl1pPr>
          </a:lstStyle>
          <a:p>
            <a:r>
              <a:rPr lang="de-DE" dirty="0"/>
              <a:t>Insert </a:t>
            </a:r>
            <a:r>
              <a:rPr lang="de-DE" dirty="0" err="1"/>
              <a:t>your</a:t>
            </a:r>
            <a:r>
              <a:rPr lang="de-DE" dirty="0"/>
              <a:t> </a:t>
            </a:r>
            <a:r>
              <a:rPr lang="de-DE" dirty="0" err="1"/>
              <a:t>own</a:t>
            </a:r>
            <a:r>
              <a:rPr lang="de-DE" dirty="0"/>
              <a:t> title </a:t>
            </a:r>
            <a:r>
              <a:rPr lang="de-DE" dirty="0" err="1"/>
              <a:t>image</a:t>
            </a:r>
            <a:endParaRPr lang="de-DE" dirty="0"/>
          </a:p>
        </p:txBody>
      </p:sp>
    </p:spTree>
    <p:extLst>
      <p:ext uri="{BB962C8B-B14F-4D97-AF65-F5344CB8AC3E}">
        <p14:creationId xmlns:p14="http://schemas.microsoft.com/office/powerpoint/2010/main" val="1919195500"/>
      </p:ext>
    </p:extLst>
  </p:cSld>
  <p:clrMapOvr>
    <a:masterClrMapping/>
  </p:clrMapOvr>
  <p:extLst mod="1">
    <p:ext uri="{DCECCB84-F9BA-43D5-87BE-67443E8EF086}">
      <p15:sldGuideLst xmlns:p15="http://schemas.microsoft.com/office/powerpoint/2012/main">
        <p15:guide id="1" pos="653">
          <p15:clr>
            <a:srgbClr val="FBAE40"/>
          </p15:clr>
        </p15:guide>
        <p15:guide id="3" orient="horz" pos="1298">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Title IPP Image ">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5" name="Subtitle 2"/>
          <p:cNvSpPr>
            <a:spLocks noGrp="1"/>
          </p:cNvSpPr>
          <p:nvPr>
            <p:ph type="subTitle" idx="1"/>
          </p:nvPr>
        </p:nvSpPr>
        <p:spPr>
          <a:xfrm>
            <a:off x="1036638" y="3762375"/>
            <a:ext cx="8497886" cy="1586865"/>
          </a:xfrm>
        </p:spPr>
        <p:txBody>
          <a:bodyPr anchor="b" anchorCtr="0"/>
          <a:lstStyle>
            <a:lvl1pPr marL="0" indent="0" algn="l">
              <a:spcBef>
                <a:spcPts val="2300"/>
              </a:spcBef>
              <a:buNone/>
              <a:defRPr sz="1900" b="0" spc="0" baseline="0">
                <a:solidFill>
                  <a:schemeClr val="bg1"/>
                </a:solidFill>
              </a:defRPr>
            </a:lvl1pPr>
            <a:lvl2pPr marL="0" indent="252000" algn="l">
              <a:lnSpc>
                <a:spcPts val="1600"/>
              </a:lnSpc>
              <a:spcBef>
                <a:spcPts val="300"/>
              </a:spcBef>
              <a:buSzPct val="110000"/>
              <a:buFont typeface=".SF NS Symbols Regular"/>
              <a:buChar char="↘"/>
              <a:defRPr sz="1300" i="1" baseline="0">
                <a:solidFill>
                  <a:schemeClr val="bg1"/>
                </a:solidFill>
              </a:defRPr>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Master-Untertitelformat bearbeiten</a:t>
            </a:r>
            <a:endParaRPr lang="en-US" dirty="0"/>
          </a:p>
        </p:txBody>
      </p:sp>
      <p:sp>
        <p:nvSpPr>
          <p:cNvPr id="2" name="Titel 1"/>
          <p:cNvSpPr>
            <a:spLocks noGrp="1"/>
          </p:cNvSpPr>
          <p:nvPr>
            <p:ph type="title" hasCustomPrompt="1"/>
          </p:nvPr>
        </p:nvSpPr>
        <p:spPr>
          <a:xfrm>
            <a:off x="1036637" y="1956206"/>
            <a:ext cx="8497887" cy="2055725"/>
          </a:xfrm>
        </p:spPr>
        <p:txBody>
          <a:bodyPr/>
          <a:lstStyle>
            <a:lvl1pPr>
              <a:lnSpc>
                <a:spcPct val="100000"/>
              </a:lnSpc>
              <a:defRPr sz="3200">
                <a:solidFill>
                  <a:schemeClr val="bg1"/>
                </a:solidFill>
              </a:defRPr>
            </a:lvl1pPr>
          </a:lstStyle>
          <a:p>
            <a:r>
              <a:rPr lang="de-DE" dirty="0"/>
              <a:t>Mastertitelformat bearbeiten</a:t>
            </a:r>
          </a:p>
        </p:txBody>
      </p:sp>
      <p:pic>
        <p:nvPicPr>
          <p:cNvPr id="22" name="Grafik 21"/>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8522217" y="473535"/>
            <a:ext cx="3217976" cy="744484"/>
          </a:xfrm>
          <a:prstGeom prst="rect">
            <a:avLst/>
          </a:prstGeom>
        </p:spPr>
      </p:pic>
      <p:sp>
        <p:nvSpPr>
          <p:cNvPr id="5" name="Datumsplatzhalter 4"/>
          <p:cNvSpPr>
            <a:spLocks noGrp="1"/>
          </p:cNvSpPr>
          <p:nvPr>
            <p:ph type="dt" sz="half" idx="10"/>
          </p:nvPr>
        </p:nvSpPr>
        <p:spPr/>
        <p:txBody>
          <a:bodyPr/>
          <a:lstStyle/>
          <a:p>
            <a:r>
              <a:rPr lang="de-DE" smtClean="0"/>
              <a:t>PIGE in SIMNRA 7</a:t>
            </a:r>
            <a:endParaRPr lang="de-DE" dirty="0"/>
          </a:p>
        </p:txBody>
      </p:sp>
      <p:sp>
        <p:nvSpPr>
          <p:cNvPr id="6" name="Fußzeilenplatzhalter 5"/>
          <p:cNvSpPr>
            <a:spLocks noGrp="1"/>
          </p:cNvSpPr>
          <p:nvPr>
            <p:ph type="ftr" sz="quarter" idx="11"/>
          </p:nvPr>
        </p:nvSpPr>
        <p:spPr/>
        <p:txBody>
          <a:bodyPr/>
          <a:lstStyle/>
          <a:p>
            <a:r>
              <a:rPr lang="es-ES" smtClean="0"/>
              <a:t>Intercomparison of PIGE codes | M. Mayer | 16. - 18.1.2024</a:t>
            </a:r>
            <a:endParaRPr lang="de-DE" dirty="0"/>
          </a:p>
        </p:txBody>
      </p:sp>
      <p:sp>
        <p:nvSpPr>
          <p:cNvPr id="7" name="Foliennummernplatzhalter 6"/>
          <p:cNvSpPr>
            <a:spLocks noGrp="1"/>
          </p:cNvSpPr>
          <p:nvPr>
            <p:ph type="sldNum" sz="quarter" idx="12"/>
          </p:nvPr>
        </p:nvSpPr>
        <p:spPr/>
        <p:txBody>
          <a:bodyPr/>
          <a:lstStyle/>
          <a:p>
            <a:fld id="{ECE691D0-CC49-4FC7-9C4D-6112B0CB3A76}" type="slidenum">
              <a:rPr lang="de-DE" smtClean="0"/>
              <a:pPr/>
              <a:t>‹Nr.›</a:t>
            </a:fld>
            <a:endParaRPr lang="de-DE" dirty="0"/>
          </a:p>
        </p:txBody>
      </p:sp>
      <p:sp>
        <p:nvSpPr>
          <p:cNvPr id="8" name="Bildplatzhalter 7"/>
          <p:cNvSpPr>
            <a:spLocks noGrp="1"/>
          </p:cNvSpPr>
          <p:nvPr>
            <p:ph type="pic" sz="quarter" idx="13" hasCustomPrompt="1"/>
          </p:nvPr>
        </p:nvSpPr>
        <p:spPr>
          <a:xfrm>
            <a:off x="6705600" y="3662363"/>
            <a:ext cx="4864100" cy="2128837"/>
          </a:xfrm>
        </p:spPr>
        <p:txBody>
          <a:bodyPr>
            <a:noAutofit/>
          </a:bodyPr>
          <a:lstStyle>
            <a:lvl1pPr>
              <a:defRPr sz="4800" b="1" baseline="0">
                <a:solidFill>
                  <a:schemeClr val="bg1"/>
                </a:solidFill>
              </a:defRPr>
            </a:lvl1pPr>
          </a:lstStyle>
          <a:p>
            <a:r>
              <a:rPr lang="de-DE" dirty="0"/>
              <a:t>Insert </a:t>
            </a:r>
            <a:r>
              <a:rPr lang="de-DE" dirty="0" err="1"/>
              <a:t>your</a:t>
            </a:r>
            <a:r>
              <a:rPr lang="de-DE" dirty="0"/>
              <a:t> </a:t>
            </a:r>
            <a:r>
              <a:rPr lang="de-DE" dirty="0" err="1"/>
              <a:t>own</a:t>
            </a:r>
            <a:r>
              <a:rPr lang="de-DE" dirty="0"/>
              <a:t> title </a:t>
            </a:r>
            <a:r>
              <a:rPr lang="de-DE" dirty="0" err="1"/>
              <a:t>image</a:t>
            </a:r>
            <a:endParaRPr lang="de-DE" dirty="0"/>
          </a:p>
        </p:txBody>
      </p:sp>
    </p:spTree>
    <p:extLst>
      <p:ext uri="{BB962C8B-B14F-4D97-AF65-F5344CB8AC3E}">
        <p14:creationId xmlns:p14="http://schemas.microsoft.com/office/powerpoint/2010/main" val="3668073366"/>
      </p:ext>
    </p:extLst>
  </p:cSld>
  <p:clrMapOvr>
    <a:masterClrMapping/>
  </p:clrMapOvr>
  <p:extLst mod="1">
    <p:ext uri="{DCECCB84-F9BA-43D5-87BE-67443E8EF086}">
      <p15:sldGuideLst xmlns:p15="http://schemas.microsoft.com/office/powerpoint/2012/main">
        <p15:guide id="1" pos="653">
          <p15:clr>
            <a:srgbClr val="FBAE40"/>
          </p15:clr>
        </p15:guide>
        <p15:guide id="3" orient="horz" pos="1298">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3E053EA-A9E0-4FC3-87BC-5CADB14D4D06}"/>
              </a:ext>
            </a:extLst>
          </p:cNvPr>
          <p:cNvGraphicFramePr>
            <a:graphicFrameLocks noChangeAspect="1"/>
          </p:cNvGraphicFramePr>
          <p:nvPr>
            <p:custDataLst>
              <p:tags r:id="rId2"/>
            </p:custDataLst>
            <p:extLst>
              <p:ext uri="{D42A27DB-BD31-4B8C-83A1-F6EECF244321}">
                <p14:modId xmlns:p14="http://schemas.microsoft.com/office/powerpoint/2010/main" val="249776691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5411" name="think-cell Folie" r:id="rId5" imgW="384" imgH="385" progId="TCLayout.ActiveDocument.1">
                  <p:embed/>
                </p:oleObj>
              </mc:Choice>
              <mc:Fallback>
                <p:oleObj name="think-cell Folie" r:id="rId5" imgW="384" imgH="385" progId="TCLayout.ActiveDocument.1">
                  <p:embed/>
                  <p:pic>
                    <p:nvPicPr>
                      <p:cNvPr id="6" name="Object 5" hidden="1">
                        <a:extLst>
                          <a:ext uri="{FF2B5EF4-FFF2-40B4-BE49-F238E27FC236}">
                            <a16:creationId xmlns:a16="http://schemas.microsoft.com/office/drawing/2014/main" id="{E3E053EA-A9E0-4FC3-87BC-5CADB14D4D06}"/>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0336F15A-9D0F-40C1-A205-2471F1ECE4E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4" name="Inhaltsplatzhalter 3"/>
          <p:cNvSpPr>
            <a:spLocks noGrp="1"/>
          </p:cNvSpPr>
          <p:nvPr>
            <p:ph sz="quarter" idx="13"/>
          </p:nvPr>
        </p:nvSpPr>
        <p:spPr>
          <a:xfrm>
            <a:off x="658812" y="1609726"/>
            <a:ext cx="10837863" cy="4843462"/>
          </a:xfrm>
          <a:prstGeom prst="rect">
            <a:avLst/>
          </a:prstGeo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8" name="Datumsplatzhalter 7"/>
          <p:cNvSpPr>
            <a:spLocks noGrp="1"/>
          </p:cNvSpPr>
          <p:nvPr>
            <p:ph type="dt" sz="half" idx="14"/>
          </p:nvPr>
        </p:nvSpPr>
        <p:spPr/>
        <p:txBody>
          <a:bodyPr/>
          <a:lstStyle/>
          <a:p>
            <a:r>
              <a:rPr lang="de-DE" smtClean="0"/>
              <a:t>PIGE in SIMNRA 7</a:t>
            </a:r>
            <a:endParaRPr lang="de-DE" dirty="0"/>
          </a:p>
        </p:txBody>
      </p:sp>
      <p:sp>
        <p:nvSpPr>
          <p:cNvPr id="9" name="Fußzeilenplatzhalter 8"/>
          <p:cNvSpPr>
            <a:spLocks noGrp="1"/>
          </p:cNvSpPr>
          <p:nvPr>
            <p:ph type="ftr" sz="quarter" idx="15"/>
          </p:nvPr>
        </p:nvSpPr>
        <p:spPr/>
        <p:txBody>
          <a:bodyPr/>
          <a:lstStyle/>
          <a:p>
            <a:r>
              <a:rPr lang="es-ES" smtClean="0"/>
              <a:t>Intercomparison of PIGE codes | M. Mayer | 16. - 18.1.2024</a:t>
            </a:r>
            <a:endParaRPr lang="de-DE" dirty="0"/>
          </a:p>
        </p:txBody>
      </p:sp>
      <p:sp>
        <p:nvSpPr>
          <p:cNvPr id="10" name="Foliennummernplatzhalter 9"/>
          <p:cNvSpPr>
            <a:spLocks noGrp="1"/>
          </p:cNvSpPr>
          <p:nvPr>
            <p:ph type="sldNum" sz="quarter" idx="16"/>
          </p:nvPr>
        </p:nvSpPr>
        <p:spPr/>
        <p:txBody>
          <a:bodyPr/>
          <a:lstStyle/>
          <a:p>
            <a:fld id="{ECE691D0-CC49-4FC7-9C4D-6112B0CB3A76}" type="slidenum">
              <a:rPr lang="de-DE" smtClean="0"/>
              <a:pPr/>
              <a:t>‹Nr.›</a:t>
            </a:fld>
            <a:endParaRPr lang="de-DE" dirty="0"/>
          </a:p>
        </p:txBody>
      </p:sp>
      <p:sp>
        <p:nvSpPr>
          <p:cNvPr id="12" name="Titel 11"/>
          <p:cNvSpPr>
            <a:spLocks noGrp="1"/>
          </p:cNvSpPr>
          <p:nvPr>
            <p:ph type="title"/>
          </p:nvPr>
        </p:nvSpPr>
        <p:spPr/>
        <p:txBody>
          <a:bodyPr/>
          <a:lstStyle/>
          <a:p>
            <a:r>
              <a:rPr lang="de-DE"/>
              <a:t>Titelmasterformat durch Klicken bearbeiten</a:t>
            </a:r>
          </a:p>
        </p:txBody>
      </p:sp>
    </p:spTree>
    <p:extLst>
      <p:ext uri="{BB962C8B-B14F-4D97-AF65-F5344CB8AC3E}">
        <p14:creationId xmlns:p14="http://schemas.microsoft.com/office/powerpoint/2010/main" val="36273710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el und Text">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3E053EA-A9E0-4FC3-87BC-5CADB14D4D06}"/>
              </a:ext>
            </a:extLst>
          </p:cNvPr>
          <p:cNvGraphicFramePr>
            <a:graphicFrameLocks noChangeAspect="1"/>
          </p:cNvGraphicFramePr>
          <p:nvPr>
            <p:custDataLst>
              <p:tags r:id="rId2"/>
            </p:custDataLst>
            <p:extLst>
              <p:ext uri="{D42A27DB-BD31-4B8C-83A1-F6EECF244321}">
                <p14:modId xmlns:p14="http://schemas.microsoft.com/office/powerpoint/2010/main" val="234177109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6435" name="think-cell Folie" r:id="rId5" imgW="384" imgH="385" progId="TCLayout.ActiveDocument.1">
                  <p:embed/>
                </p:oleObj>
              </mc:Choice>
              <mc:Fallback>
                <p:oleObj name="think-cell Folie" r:id="rId5" imgW="384" imgH="385" progId="TCLayout.ActiveDocument.1">
                  <p:embed/>
                  <p:pic>
                    <p:nvPicPr>
                      <p:cNvPr id="6" name="Object 5" hidden="1">
                        <a:extLst>
                          <a:ext uri="{FF2B5EF4-FFF2-40B4-BE49-F238E27FC236}">
                            <a16:creationId xmlns:a16="http://schemas.microsoft.com/office/drawing/2014/main" id="{E3E053EA-A9E0-4FC3-87BC-5CADB14D4D06}"/>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0336F15A-9D0F-40C1-A205-2471F1ECE4E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15" name="Datumsplatzhalter 14"/>
          <p:cNvSpPr>
            <a:spLocks noGrp="1"/>
          </p:cNvSpPr>
          <p:nvPr>
            <p:ph type="dt" sz="half" idx="14"/>
          </p:nvPr>
        </p:nvSpPr>
        <p:spPr/>
        <p:txBody>
          <a:bodyPr/>
          <a:lstStyle/>
          <a:p>
            <a:r>
              <a:rPr lang="de-DE" smtClean="0"/>
              <a:t>PIGE in SIMNRA 7</a:t>
            </a:r>
            <a:endParaRPr lang="de-DE" dirty="0"/>
          </a:p>
        </p:txBody>
      </p:sp>
      <p:sp>
        <p:nvSpPr>
          <p:cNvPr id="16" name="Fußzeilenplatzhalter 15"/>
          <p:cNvSpPr>
            <a:spLocks noGrp="1"/>
          </p:cNvSpPr>
          <p:nvPr>
            <p:ph type="ftr" sz="quarter" idx="15"/>
          </p:nvPr>
        </p:nvSpPr>
        <p:spPr/>
        <p:txBody>
          <a:bodyPr/>
          <a:lstStyle/>
          <a:p>
            <a:r>
              <a:rPr lang="es-ES" smtClean="0"/>
              <a:t>Intercomparison of PIGE codes | M. Mayer | 16. - 18.1.2024</a:t>
            </a:r>
            <a:endParaRPr lang="de-DE" dirty="0"/>
          </a:p>
        </p:txBody>
      </p:sp>
      <p:sp>
        <p:nvSpPr>
          <p:cNvPr id="17" name="Foliennummernplatzhalter 16"/>
          <p:cNvSpPr>
            <a:spLocks noGrp="1"/>
          </p:cNvSpPr>
          <p:nvPr>
            <p:ph type="sldNum" sz="quarter" idx="16"/>
          </p:nvPr>
        </p:nvSpPr>
        <p:spPr/>
        <p:txBody>
          <a:bodyPr/>
          <a:lstStyle/>
          <a:p>
            <a:fld id="{ECE691D0-CC49-4FC7-9C4D-6112B0CB3A76}" type="slidenum">
              <a:rPr lang="de-DE" smtClean="0"/>
              <a:pPr/>
              <a:t>‹Nr.›</a:t>
            </a:fld>
            <a:endParaRPr lang="de-DE" dirty="0"/>
          </a:p>
        </p:txBody>
      </p:sp>
      <p:sp>
        <p:nvSpPr>
          <p:cNvPr id="3" name="Textplatzhalter 2"/>
          <p:cNvSpPr>
            <a:spLocks noGrp="1"/>
          </p:cNvSpPr>
          <p:nvPr>
            <p:ph type="body" sz="quarter" idx="17"/>
          </p:nvPr>
        </p:nvSpPr>
        <p:spPr>
          <a:xfrm>
            <a:off x="658813" y="1609725"/>
            <a:ext cx="10514012" cy="4843463"/>
          </a:xfrm>
        </p:spPr>
        <p:txBody>
          <a:body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2" name="Titel 1"/>
          <p:cNvSpPr>
            <a:spLocks noGrp="1"/>
          </p:cNvSpPr>
          <p:nvPr>
            <p:ph type="title"/>
          </p:nvPr>
        </p:nvSpPr>
        <p:spPr/>
        <p:txBody>
          <a:bodyPr/>
          <a:lstStyle/>
          <a:p>
            <a:r>
              <a:rPr lang="de-DE"/>
              <a:t>Titelmasterformat durch Klicken bearbeiten</a:t>
            </a:r>
          </a:p>
        </p:txBody>
      </p:sp>
    </p:spTree>
    <p:extLst>
      <p:ext uri="{BB962C8B-B14F-4D97-AF65-F5344CB8AC3E}">
        <p14:creationId xmlns:p14="http://schemas.microsoft.com/office/powerpoint/2010/main" val="31761473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 Felder (Text/Bi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434D6FFE-C346-403E-A982-395E5408109F}"/>
              </a:ext>
            </a:extLst>
          </p:cNvPr>
          <p:cNvGraphicFramePr>
            <a:graphicFrameLocks noChangeAspect="1"/>
          </p:cNvGraphicFramePr>
          <p:nvPr>
            <p:custDataLst>
              <p:tags r:id="rId2"/>
            </p:custDataLst>
            <p:extLst>
              <p:ext uri="{D42A27DB-BD31-4B8C-83A1-F6EECF244321}">
                <p14:modId xmlns:p14="http://schemas.microsoft.com/office/powerpoint/2010/main" val="144969899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7459" name="think-cell Folie" r:id="rId5" imgW="384" imgH="385" progId="TCLayout.ActiveDocument.1">
                  <p:embed/>
                </p:oleObj>
              </mc:Choice>
              <mc:Fallback>
                <p:oleObj name="think-cell Folie" r:id="rId5" imgW="384" imgH="385" progId="TCLayout.ActiveDocument.1">
                  <p:embed/>
                  <p:pic>
                    <p:nvPicPr>
                      <p:cNvPr id="7" name="Object 6" hidden="1">
                        <a:extLst>
                          <a:ext uri="{FF2B5EF4-FFF2-40B4-BE49-F238E27FC236}">
                            <a16:creationId xmlns:a16="http://schemas.microsoft.com/office/drawing/2014/main" id="{434D6FFE-C346-403E-A982-395E5408109F}"/>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8FC65B91-E784-4354-A701-802A4C59DD9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3" name="Content Placeholder 2"/>
          <p:cNvSpPr>
            <a:spLocks noGrp="1"/>
          </p:cNvSpPr>
          <p:nvPr>
            <p:ph sz="half" idx="1"/>
          </p:nvPr>
        </p:nvSpPr>
        <p:spPr>
          <a:xfrm>
            <a:off x="658812" y="1881188"/>
            <a:ext cx="5265737" cy="4572000"/>
          </a:xfrm>
          <a:prstGeom prst="rect">
            <a:avLst/>
          </a:prstGeom>
        </p:spPr>
        <p:txBody>
          <a:bodyPr/>
          <a:lstStyle>
            <a:lvl3pPr>
              <a:defRPr b="0">
                <a:solidFill>
                  <a:schemeClr val="tx1"/>
                </a:solidFill>
              </a:defRPr>
            </a:lvl3pPr>
            <a:lvl4pPr>
              <a:defRPr b="1">
                <a:solidFill>
                  <a:schemeClr val="tx2"/>
                </a:solidFill>
              </a:defRPr>
            </a:lvl4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296025" y="1881188"/>
            <a:ext cx="5200650" cy="4572000"/>
          </a:xfrm>
          <a:prstGeom prst="rect">
            <a:avLst/>
          </a:prstGeom>
        </p:spPr>
        <p:txBody>
          <a:bodyPr/>
          <a:lstStyle>
            <a:lvl3pPr>
              <a:defRPr b="0">
                <a:solidFill>
                  <a:schemeClr val="tx1"/>
                </a:solidFill>
              </a:defRPr>
            </a:lvl3pPr>
            <a:lvl4pPr>
              <a:defRPr b="1">
                <a:solidFill>
                  <a:schemeClr val="tx2"/>
                </a:solidFill>
              </a:defRPr>
            </a:lvl4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14" name="Titel 13"/>
          <p:cNvSpPr>
            <a:spLocks noGrp="1"/>
          </p:cNvSpPr>
          <p:nvPr>
            <p:ph type="title"/>
          </p:nvPr>
        </p:nvSpPr>
        <p:spPr/>
        <p:txBody>
          <a:bodyPr/>
          <a:lstStyle/>
          <a:p>
            <a:r>
              <a:rPr lang="de-DE"/>
              <a:t>Mastertitelformat bearbeiten</a:t>
            </a:r>
          </a:p>
        </p:txBody>
      </p:sp>
      <p:sp>
        <p:nvSpPr>
          <p:cNvPr id="12" name="Datumsplatzhalter 11"/>
          <p:cNvSpPr>
            <a:spLocks noGrp="1"/>
          </p:cNvSpPr>
          <p:nvPr>
            <p:ph type="dt" sz="half" idx="10"/>
          </p:nvPr>
        </p:nvSpPr>
        <p:spPr/>
        <p:txBody>
          <a:bodyPr/>
          <a:lstStyle/>
          <a:p>
            <a:r>
              <a:rPr lang="de-DE" smtClean="0"/>
              <a:t>PIGE in SIMNRA 7</a:t>
            </a:r>
            <a:endParaRPr lang="de-DE" dirty="0"/>
          </a:p>
        </p:txBody>
      </p:sp>
      <p:sp>
        <p:nvSpPr>
          <p:cNvPr id="13" name="Fußzeilenplatzhalter 12"/>
          <p:cNvSpPr>
            <a:spLocks noGrp="1"/>
          </p:cNvSpPr>
          <p:nvPr>
            <p:ph type="ftr" sz="quarter" idx="11"/>
          </p:nvPr>
        </p:nvSpPr>
        <p:spPr/>
        <p:txBody>
          <a:bodyPr/>
          <a:lstStyle/>
          <a:p>
            <a:r>
              <a:rPr lang="es-ES" smtClean="0"/>
              <a:t>Intercomparison of PIGE codes | M. Mayer | 16. - 18.1.2024</a:t>
            </a:r>
            <a:endParaRPr lang="de-DE" dirty="0"/>
          </a:p>
        </p:txBody>
      </p:sp>
      <p:sp>
        <p:nvSpPr>
          <p:cNvPr id="15" name="Foliennummernplatzhalter 14"/>
          <p:cNvSpPr>
            <a:spLocks noGrp="1"/>
          </p:cNvSpPr>
          <p:nvPr>
            <p:ph type="sldNum" sz="quarter" idx="12"/>
          </p:nvPr>
        </p:nvSpPr>
        <p:spPr/>
        <p:txBody>
          <a:body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3312673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W7-X">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5" name="Subtitle 2"/>
          <p:cNvSpPr>
            <a:spLocks noGrp="1"/>
          </p:cNvSpPr>
          <p:nvPr>
            <p:ph type="subTitle" idx="1"/>
          </p:nvPr>
        </p:nvSpPr>
        <p:spPr>
          <a:xfrm>
            <a:off x="1036638" y="3762375"/>
            <a:ext cx="8497886" cy="1964837"/>
          </a:xfrm>
        </p:spPr>
        <p:txBody>
          <a:bodyPr anchor="b" anchorCtr="0"/>
          <a:lstStyle>
            <a:lvl1pPr marL="0" indent="0" algn="l">
              <a:spcBef>
                <a:spcPts val="2300"/>
              </a:spcBef>
              <a:buNone/>
              <a:defRPr sz="1900" b="0" spc="0" baseline="0">
                <a:solidFill>
                  <a:schemeClr val="bg1"/>
                </a:solidFill>
              </a:defRPr>
            </a:lvl1pPr>
            <a:lvl2pPr marL="0" indent="252000" algn="l">
              <a:lnSpc>
                <a:spcPts val="1600"/>
              </a:lnSpc>
              <a:spcBef>
                <a:spcPts val="300"/>
              </a:spcBef>
              <a:buSzPct val="110000"/>
              <a:buFont typeface=".SF NS Symbols Regular"/>
              <a:buChar char="↘"/>
              <a:defRPr sz="1300" i="1" baseline="0">
                <a:solidFill>
                  <a:schemeClr val="bg1"/>
                </a:solidFill>
              </a:defRPr>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endParaRPr lang="en-US" dirty="0"/>
          </a:p>
        </p:txBody>
      </p:sp>
      <p:pic>
        <p:nvPicPr>
          <p:cNvPr id="17" name="Grafik 1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429126" y="1956214"/>
            <a:ext cx="693361" cy="616321"/>
          </a:xfrm>
          <a:prstGeom prst="rect">
            <a:avLst/>
          </a:prstGeom>
        </p:spPr>
      </p:pic>
      <p:sp>
        <p:nvSpPr>
          <p:cNvPr id="2" name="Titel 1"/>
          <p:cNvSpPr>
            <a:spLocks noGrp="1"/>
          </p:cNvSpPr>
          <p:nvPr>
            <p:ph type="title" hasCustomPrompt="1"/>
          </p:nvPr>
        </p:nvSpPr>
        <p:spPr>
          <a:xfrm>
            <a:off x="1036637" y="1956206"/>
            <a:ext cx="8497887" cy="2055725"/>
          </a:xfrm>
        </p:spPr>
        <p:txBody>
          <a:bodyPr/>
          <a:lstStyle>
            <a:lvl1pPr>
              <a:lnSpc>
                <a:spcPct val="100000"/>
              </a:lnSpc>
              <a:defRPr sz="3200">
                <a:solidFill>
                  <a:schemeClr val="bg1"/>
                </a:solidFill>
              </a:defRPr>
            </a:lvl1pPr>
          </a:lstStyle>
          <a:p>
            <a:r>
              <a:rPr lang="de-DE" dirty="0"/>
              <a:t>Mastertitelformat bearbeiten</a:t>
            </a:r>
          </a:p>
        </p:txBody>
      </p:sp>
      <p:pic>
        <p:nvPicPr>
          <p:cNvPr id="22" name="Grafik 21"/>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8522217" y="473535"/>
            <a:ext cx="3217976" cy="744484"/>
          </a:xfrm>
          <a:prstGeom prst="rect">
            <a:avLst/>
          </a:prstGeom>
        </p:spPr>
      </p:pic>
      <p:sp>
        <p:nvSpPr>
          <p:cNvPr id="5" name="Datumsplatzhalter 4"/>
          <p:cNvSpPr>
            <a:spLocks noGrp="1"/>
          </p:cNvSpPr>
          <p:nvPr>
            <p:ph type="dt" sz="half" idx="10"/>
          </p:nvPr>
        </p:nvSpPr>
        <p:spPr/>
        <p:txBody>
          <a:bodyPr/>
          <a:lstStyle/>
          <a:p>
            <a:r>
              <a:rPr lang="de-DE" smtClean="0"/>
              <a:t>PIGE in SIMNRA 7</a:t>
            </a:r>
            <a:endParaRPr lang="de-DE" dirty="0"/>
          </a:p>
        </p:txBody>
      </p:sp>
      <p:sp>
        <p:nvSpPr>
          <p:cNvPr id="6" name="Fußzeilenplatzhalter 5"/>
          <p:cNvSpPr>
            <a:spLocks noGrp="1"/>
          </p:cNvSpPr>
          <p:nvPr>
            <p:ph type="ftr" sz="quarter" idx="11"/>
          </p:nvPr>
        </p:nvSpPr>
        <p:spPr/>
        <p:txBody>
          <a:bodyPr/>
          <a:lstStyle/>
          <a:p>
            <a:r>
              <a:rPr lang="es-ES" smtClean="0"/>
              <a:t>Intercomparison of PIGE codes | M. Mayer | 16. - 18.1.2024</a:t>
            </a:r>
            <a:endParaRPr lang="de-DE" dirty="0"/>
          </a:p>
        </p:txBody>
      </p:sp>
      <p:sp>
        <p:nvSpPr>
          <p:cNvPr id="7" name="Foliennummernplatzhalter 6"/>
          <p:cNvSpPr>
            <a:spLocks noGrp="1"/>
          </p:cNvSpPr>
          <p:nvPr>
            <p:ph type="sldNum" sz="quarter" idx="12"/>
          </p:nvPr>
        </p:nvSpPr>
        <p:spPr/>
        <p:txBody>
          <a:body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1067801366"/>
      </p:ext>
    </p:extLst>
  </p:cSld>
  <p:clrMapOvr>
    <a:masterClrMapping/>
  </p:clrMapOvr>
  <p:extLst mod="1">
    <p:ext uri="{DCECCB84-F9BA-43D5-87BE-67443E8EF086}">
      <p15:sldGuideLst xmlns:p15="http://schemas.microsoft.com/office/powerpoint/2012/main">
        <p15:guide id="1" pos="653">
          <p15:clr>
            <a:srgbClr val="FBAE40"/>
          </p15:clr>
        </p15:guide>
        <p15:guide id="3" orient="horz" pos="1298">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xt (nur Text ohne Titel)">
    <p:spTree>
      <p:nvGrpSpPr>
        <p:cNvPr id="1" name=""/>
        <p:cNvGrpSpPr/>
        <p:nvPr/>
      </p:nvGrpSpPr>
      <p:grpSpPr>
        <a:xfrm>
          <a:off x="0" y="0"/>
          <a:ext cx="0" cy="0"/>
          <a:chOff x="0" y="0"/>
          <a:chExt cx="0" cy="0"/>
        </a:xfrm>
      </p:grpSpPr>
      <p:sp>
        <p:nvSpPr>
          <p:cNvPr id="7" name="Inhaltsplatzhalter 6"/>
          <p:cNvSpPr>
            <a:spLocks noGrp="1"/>
          </p:cNvSpPr>
          <p:nvPr>
            <p:ph sz="quarter" idx="13" hasCustomPrompt="1"/>
          </p:nvPr>
        </p:nvSpPr>
        <p:spPr>
          <a:xfrm>
            <a:off x="658813" y="1233488"/>
            <a:ext cx="10837862" cy="5219699"/>
          </a:xfrm>
        </p:spPr>
        <p:txBody>
          <a:bodyPr/>
          <a:lstStyle>
            <a:lvl1pPr>
              <a:defRPr baseline="0"/>
            </a:lvl1pPr>
          </a:lstStyle>
          <a:p>
            <a:pPr lvl="0"/>
            <a:r>
              <a:rPr lang="de-DE" dirty="0"/>
              <a:t>Slide </a:t>
            </a:r>
            <a:r>
              <a:rPr lang="de-DE" dirty="0" err="1"/>
              <a:t>without</a:t>
            </a:r>
            <a:r>
              <a:rPr lang="de-DE" dirty="0"/>
              <a:t> title (</a:t>
            </a:r>
            <a:r>
              <a:rPr lang="de-DE" dirty="0" err="1"/>
              <a:t>exception</a:t>
            </a:r>
            <a:r>
              <a:rPr lang="de-DE" dirty="0"/>
              <a:t>)</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Datumsplatzhalter 4"/>
          <p:cNvSpPr>
            <a:spLocks noGrp="1"/>
          </p:cNvSpPr>
          <p:nvPr>
            <p:ph type="dt" sz="half" idx="14"/>
          </p:nvPr>
        </p:nvSpPr>
        <p:spPr/>
        <p:txBody>
          <a:bodyPr/>
          <a:lstStyle/>
          <a:p>
            <a:r>
              <a:rPr lang="de-DE" smtClean="0"/>
              <a:t>PIGE in SIMNRA 7</a:t>
            </a:r>
            <a:endParaRPr lang="de-DE" dirty="0"/>
          </a:p>
        </p:txBody>
      </p:sp>
      <p:sp>
        <p:nvSpPr>
          <p:cNvPr id="6" name="Fußzeilenplatzhalter 5"/>
          <p:cNvSpPr>
            <a:spLocks noGrp="1"/>
          </p:cNvSpPr>
          <p:nvPr>
            <p:ph type="ftr" sz="quarter" idx="15"/>
          </p:nvPr>
        </p:nvSpPr>
        <p:spPr/>
        <p:txBody>
          <a:bodyPr/>
          <a:lstStyle/>
          <a:p>
            <a:r>
              <a:rPr lang="es-ES" smtClean="0"/>
              <a:t>Intercomparison of PIGE codes | M. Mayer | 16. - 18.1.2024</a:t>
            </a:r>
            <a:endParaRPr lang="de-DE" dirty="0"/>
          </a:p>
        </p:txBody>
      </p:sp>
      <p:sp>
        <p:nvSpPr>
          <p:cNvPr id="8" name="Foliennummernplatzhalter 7"/>
          <p:cNvSpPr>
            <a:spLocks noGrp="1"/>
          </p:cNvSpPr>
          <p:nvPr>
            <p:ph type="sldNum" sz="quarter" idx="16"/>
          </p:nvPr>
        </p:nvSpPr>
        <p:spPr/>
        <p:txBody>
          <a:body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15792464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8" name="Datumsplatzhalter 7"/>
          <p:cNvSpPr>
            <a:spLocks noGrp="1"/>
          </p:cNvSpPr>
          <p:nvPr>
            <p:ph type="dt" sz="half" idx="10"/>
          </p:nvPr>
        </p:nvSpPr>
        <p:spPr/>
        <p:txBody>
          <a:bodyPr/>
          <a:lstStyle/>
          <a:p>
            <a:r>
              <a:rPr lang="de-DE" smtClean="0"/>
              <a:t>PIGE in SIMNRA 7</a:t>
            </a:r>
            <a:endParaRPr lang="de-DE" dirty="0"/>
          </a:p>
        </p:txBody>
      </p:sp>
      <p:sp>
        <p:nvSpPr>
          <p:cNvPr id="9" name="Fußzeilenplatzhalter 8"/>
          <p:cNvSpPr>
            <a:spLocks noGrp="1"/>
          </p:cNvSpPr>
          <p:nvPr>
            <p:ph type="ftr" sz="quarter" idx="11"/>
          </p:nvPr>
        </p:nvSpPr>
        <p:spPr/>
        <p:txBody>
          <a:bodyPr/>
          <a:lstStyle/>
          <a:p>
            <a:r>
              <a:rPr lang="es-ES" smtClean="0"/>
              <a:t>Intercomparison of PIGE codes | M. Mayer | 16. - 18.1.2024</a:t>
            </a:r>
            <a:endParaRPr lang="de-DE" dirty="0"/>
          </a:p>
        </p:txBody>
      </p:sp>
      <p:sp>
        <p:nvSpPr>
          <p:cNvPr id="10" name="Foliennummernplatzhalter 9"/>
          <p:cNvSpPr>
            <a:spLocks noGrp="1"/>
          </p:cNvSpPr>
          <p:nvPr>
            <p:ph type="sldNum" sz="quarter" idx="12"/>
          </p:nvPr>
        </p:nvSpPr>
        <p:spPr/>
        <p:txBody>
          <a:body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28126583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Nur Titel">
    <p:bg>
      <p:bgPr>
        <a:solidFill>
          <a:schemeClr val="bg1"/>
        </a:solidFill>
        <a:effectLst/>
      </p:bgPr>
    </p:bg>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3E053EA-A9E0-4FC3-87BC-5CADB14D4D06}"/>
              </a:ext>
            </a:extLst>
          </p:cNvPr>
          <p:cNvGraphicFramePr>
            <a:graphicFrameLocks noChangeAspect="1"/>
          </p:cNvGraphicFramePr>
          <p:nvPr>
            <p:custDataLst>
              <p:tags r:id="rId2"/>
            </p:custDataLst>
            <p:extLst>
              <p:ext uri="{D42A27DB-BD31-4B8C-83A1-F6EECF244321}">
                <p14:modId xmlns:p14="http://schemas.microsoft.com/office/powerpoint/2010/main" val="325358746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8483" name="think-cell Folie" r:id="rId5" imgW="384" imgH="385" progId="TCLayout.ActiveDocument.1">
                  <p:embed/>
                </p:oleObj>
              </mc:Choice>
              <mc:Fallback>
                <p:oleObj name="think-cell Folie" r:id="rId5" imgW="384" imgH="385" progId="TCLayout.ActiveDocument.1">
                  <p:embed/>
                  <p:pic>
                    <p:nvPicPr>
                      <p:cNvPr id="6" name="Object 5" hidden="1">
                        <a:extLst>
                          <a:ext uri="{FF2B5EF4-FFF2-40B4-BE49-F238E27FC236}">
                            <a16:creationId xmlns:a16="http://schemas.microsoft.com/office/drawing/2014/main" id="{E3E053EA-A9E0-4FC3-87BC-5CADB14D4D06}"/>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0336F15A-9D0F-40C1-A205-2471F1ECE4E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9" name="Title 8">
            <a:extLst>
              <a:ext uri="{FF2B5EF4-FFF2-40B4-BE49-F238E27FC236}">
                <a16:creationId xmlns:a16="http://schemas.microsoft.com/office/drawing/2014/main" id="{F207ED94-DB68-4986-A95E-F302E26D3A38}"/>
              </a:ext>
            </a:extLst>
          </p:cNvPr>
          <p:cNvSpPr>
            <a:spLocks noGrp="1"/>
          </p:cNvSpPr>
          <p:nvPr>
            <p:ph type="title"/>
          </p:nvPr>
        </p:nvSpPr>
        <p:spPr/>
        <p:txBody>
          <a:bodyPr/>
          <a:lstStyle/>
          <a:p>
            <a:r>
              <a:rPr lang="de-DE"/>
              <a:t>Mastertitelformat bearbeiten</a:t>
            </a:r>
          </a:p>
        </p:txBody>
      </p:sp>
      <p:sp>
        <p:nvSpPr>
          <p:cNvPr id="11" name="Datumsplatzhalter 10"/>
          <p:cNvSpPr>
            <a:spLocks noGrp="1"/>
          </p:cNvSpPr>
          <p:nvPr>
            <p:ph type="dt" sz="half" idx="10"/>
          </p:nvPr>
        </p:nvSpPr>
        <p:spPr/>
        <p:txBody>
          <a:bodyPr/>
          <a:lstStyle/>
          <a:p>
            <a:r>
              <a:rPr lang="de-DE" smtClean="0"/>
              <a:t>PIGE in SIMNRA 7</a:t>
            </a:r>
            <a:endParaRPr lang="de-DE" dirty="0"/>
          </a:p>
        </p:txBody>
      </p:sp>
      <p:sp>
        <p:nvSpPr>
          <p:cNvPr id="12" name="Fußzeilenplatzhalter 11"/>
          <p:cNvSpPr>
            <a:spLocks noGrp="1"/>
          </p:cNvSpPr>
          <p:nvPr>
            <p:ph type="ftr" sz="quarter" idx="11"/>
          </p:nvPr>
        </p:nvSpPr>
        <p:spPr/>
        <p:txBody>
          <a:bodyPr/>
          <a:lstStyle/>
          <a:p>
            <a:r>
              <a:rPr lang="es-ES" smtClean="0"/>
              <a:t>Intercomparison of PIGE codes | M. Mayer | 16. - 18.1.2024</a:t>
            </a:r>
            <a:endParaRPr lang="de-DE" dirty="0"/>
          </a:p>
        </p:txBody>
      </p:sp>
      <p:sp>
        <p:nvSpPr>
          <p:cNvPr id="13" name="Foliennummernplatzhalter 12"/>
          <p:cNvSpPr>
            <a:spLocks noGrp="1"/>
          </p:cNvSpPr>
          <p:nvPr>
            <p:ph type="sldNum" sz="quarter" idx="12"/>
          </p:nvPr>
        </p:nvSpPr>
        <p:spPr/>
        <p:txBody>
          <a:body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386867829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Kapiteltrenner">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3E053EA-A9E0-4FC3-87BC-5CADB14D4D06}"/>
              </a:ext>
            </a:extLst>
          </p:cNvPr>
          <p:cNvGraphicFramePr>
            <a:graphicFrameLocks noChangeAspect="1"/>
          </p:cNvGraphicFramePr>
          <p:nvPr>
            <p:custDataLst>
              <p:tags r:id="rId2"/>
            </p:custDataLst>
            <p:extLst>
              <p:ext uri="{D42A27DB-BD31-4B8C-83A1-F6EECF244321}">
                <p14:modId xmlns:p14="http://schemas.microsoft.com/office/powerpoint/2010/main" val="335823517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9507" name="think-cell Folie" r:id="rId6" imgW="384" imgH="385" progId="TCLayout.ActiveDocument.1">
                  <p:embed/>
                </p:oleObj>
              </mc:Choice>
              <mc:Fallback>
                <p:oleObj name="think-cell Folie" r:id="rId6" imgW="384" imgH="385" progId="TCLayout.ActiveDocument.1">
                  <p:embed/>
                  <p:pic>
                    <p:nvPicPr>
                      <p:cNvPr id="6" name="Object 5" hidden="1">
                        <a:extLst>
                          <a:ext uri="{FF2B5EF4-FFF2-40B4-BE49-F238E27FC236}">
                            <a16:creationId xmlns:a16="http://schemas.microsoft.com/office/drawing/2014/main" id="{E3E053EA-A9E0-4FC3-87BC-5CADB14D4D06}"/>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0336F15A-9D0F-40C1-A205-2471F1ECE4E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11" name="Titel 10"/>
          <p:cNvSpPr>
            <a:spLocks noGrp="1"/>
          </p:cNvSpPr>
          <p:nvPr>
            <p:ph type="title"/>
          </p:nvPr>
        </p:nvSpPr>
        <p:spPr>
          <a:xfrm>
            <a:off x="658813" y="3714698"/>
            <a:ext cx="10837862" cy="2667051"/>
          </a:xfrm>
        </p:spPr>
        <p:txBody>
          <a:bodyPr/>
          <a:lstStyle/>
          <a:p>
            <a:r>
              <a:rPr lang="de-DE"/>
              <a:t>Mastertitelformat bearbeiten</a:t>
            </a:r>
            <a:endParaRPr lang="de-DE" dirty="0"/>
          </a:p>
        </p:txBody>
      </p:sp>
      <p:sp>
        <p:nvSpPr>
          <p:cNvPr id="10" name="Datumsplatzhalter 9"/>
          <p:cNvSpPr>
            <a:spLocks noGrp="1"/>
          </p:cNvSpPr>
          <p:nvPr>
            <p:ph type="dt" sz="half" idx="10"/>
          </p:nvPr>
        </p:nvSpPr>
        <p:spPr/>
        <p:txBody>
          <a:bodyPr/>
          <a:lstStyle/>
          <a:p>
            <a:r>
              <a:rPr lang="de-DE" smtClean="0"/>
              <a:t>PIGE in SIMNRA 7</a:t>
            </a:r>
            <a:endParaRPr lang="de-DE" dirty="0"/>
          </a:p>
        </p:txBody>
      </p:sp>
      <p:sp>
        <p:nvSpPr>
          <p:cNvPr id="12" name="Fußzeilenplatzhalter 11"/>
          <p:cNvSpPr>
            <a:spLocks noGrp="1"/>
          </p:cNvSpPr>
          <p:nvPr>
            <p:ph type="ftr" sz="quarter" idx="11"/>
          </p:nvPr>
        </p:nvSpPr>
        <p:spPr/>
        <p:txBody>
          <a:bodyPr/>
          <a:lstStyle/>
          <a:p>
            <a:r>
              <a:rPr lang="es-ES" smtClean="0"/>
              <a:t>Intercomparison of PIGE codes | M. Mayer | 16. - 18.1.2024</a:t>
            </a:r>
            <a:endParaRPr lang="de-DE" dirty="0"/>
          </a:p>
        </p:txBody>
      </p:sp>
      <p:sp>
        <p:nvSpPr>
          <p:cNvPr id="13" name="Foliennummernplatzhalter 12"/>
          <p:cNvSpPr>
            <a:spLocks noGrp="1"/>
          </p:cNvSpPr>
          <p:nvPr>
            <p:ph type="sldNum" sz="quarter" idx="12"/>
          </p:nvPr>
        </p:nvSpPr>
        <p:spPr/>
        <p:txBody>
          <a:body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130343376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Schlussfolie">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3E053EA-A9E0-4FC3-87BC-5CADB14D4D06}"/>
              </a:ext>
            </a:extLst>
          </p:cNvPr>
          <p:cNvGraphicFramePr>
            <a:graphicFrameLocks noChangeAspect="1"/>
          </p:cNvGraphicFramePr>
          <p:nvPr>
            <p:custDataLst>
              <p:tags r:id="rId2"/>
            </p:custDataLst>
            <p:extLst>
              <p:ext uri="{D42A27DB-BD31-4B8C-83A1-F6EECF244321}">
                <p14:modId xmlns:p14="http://schemas.microsoft.com/office/powerpoint/2010/main" val="237535528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0531" name="think-cell Folie" r:id="rId6" imgW="384" imgH="385" progId="TCLayout.ActiveDocument.1">
                  <p:embed/>
                </p:oleObj>
              </mc:Choice>
              <mc:Fallback>
                <p:oleObj name="think-cell Folie" r:id="rId6" imgW="384" imgH="385" progId="TCLayout.ActiveDocument.1">
                  <p:embed/>
                  <p:pic>
                    <p:nvPicPr>
                      <p:cNvPr id="6" name="Object 5" hidden="1">
                        <a:extLst>
                          <a:ext uri="{FF2B5EF4-FFF2-40B4-BE49-F238E27FC236}">
                            <a16:creationId xmlns:a16="http://schemas.microsoft.com/office/drawing/2014/main" id="{E3E053EA-A9E0-4FC3-87BC-5CADB14D4D06}"/>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0336F15A-9D0F-40C1-A205-2471F1ECE4E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4" name="Inhaltsplatzhalter 3"/>
          <p:cNvSpPr>
            <a:spLocks noGrp="1"/>
          </p:cNvSpPr>
          <p:nvPr>
            <p:ph sz="quarter" idx="13"/>
          </p:nvPr>
        </p:nvSpPr>
        <p:spPr>
          <a:xfrm>
            <a:off x="658813" y="1609725"/>
            <a:ext cx="10508614" cy="4843463"/>
          </a:xfrm>
          <a:prstGeom prst="rect">
            <a:avLst/>
          </a:prstGeo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1" name="Titel 10"/>
          <p:cNvSpPr>
            <a:spLocks noGrp="1"/>
          </p:cNvSpPr>
          <p:nvPr>
            <p:ph type="title"/>
          </p:nvPr>
        </p:nvSpPr>
        <p:spPr/>
        <p:txBody>
          <a:bodyPr/>
          <a:lstStyle/>
          <a:p>
            <a:r>
              <a:rPr lang="de-DE"/>
              <a:t>Mastertitelformat bearbeiten</a:t>
            </a:r>
            <a:endParaRPr lang="de-DE" dirty="0"/>
          </a:p>
        </p:txBody>
      </p:sp>
      <p:sp>
        <p:nvSpPr>
          <p:cNvPr id="12" name="Datumsplatzhalter 11"/>
          <p:cNvSpPr>
            <a:spLocks noGrp="1"/>
          </p:cNvSpPr>
          <p:nvPr>
            <p:ph type="dt" sz="half" idx="14"/>
          </p:nvPr>
        </p:nvSpPr>
        <p:spPr/>
        <p:txBody>
          <a:bodyPr/>
          <a:lstStyle/>
          <a:p>
            <a:r>
              <a:rPr lang="de-DE" smtClean="0"/>
              <a:t>PIGE in SIMNRA 7</a:t>
            </a:r>
            <a:endParaRPr lang="de-DE" dirty="0"/>
          </a:p>
        </p:txBody>
      </p:sp>
      <p:sp>
        <p:nvSpPr>
          <p:cNvPr id="13" name="Fußzeilenplatzhalter 12"/>
          <p:cNvSpPr>
            <a:spLocks noGrp="1"/>
          </p:cNvSpPr>
          <p:nvPr>
            <p:ph type="ftr" sz="quarter" idx="15"/>
          </p:nvPr>
        </p:nvSpPr>
        <p:spPr/>
        <p:txBody>
          <a:bodyPr/>
          <a:lstStyle/>
          <a:p>
            <a:r>
              <a:rPr lang="es-ES" smtClean="0"/>
              <a:t>Intercomparison of PIGE codes | M. Mayer | 16. - 18.1.2024</a:t>
            </a:r>
            <a:endParaRPr lang="de-DE" dirty="0"/>
          </a:p>
        </p:txBody>
      </p:sp>
      <p:sp>
        <p:nvSpPr>
          <p:cNvPr id="14" name="Foliennummernplatzhalter 13"/>
          <p:cNvSpPr>
            <a:spLocks noGrp="1"/>
          </p:cNvSpPr>
          <p:nvPr>
            <p:ph type="sldNum" sz="quarter" idx="16"/>
          </p:nvPr>
        </p:nvSpPr>
        <p:spPr/>
        <p:txBody>
          <a:body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363893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W7-X Image EUROfus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26" name="Gruppieren 25"/>
          <p:cNvGrpSpPr/>
          <p:nvPr userDrawn="1"/>
        </p:nvGrpSpPr>
        <p:grpSpPr>
          <a:xfrm>
            <a:off x="2643187" y="5825531"/>
            <a:ext cx="3952871" cy="566770"/>
            <a:chOff x="2016531" y="5875547"/>
            <a:chExt cx="3698065" cy="566770"/>
          </a:xfrm>
        </p:grpSpPr>
        <p:pic>
          <p:nvPicPr>
            <p:cNvPr id="27" name="Grafik 2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016531" y="5906941"/>
              <a:ext cx="514611" cy="366882"/>
            </a:xfrm>
            <a:prstGeom prst="rect">
              <a:avLst/>
            </a:prstGeom>
          </p:spPr>
        </p:pic>
        <p:sp>
          <p:nvSpPr>
            <p:cNvPr id="28" name="Subtitle 2"/>
            <p:cNvSpPr txBox="1">
              <a:spLocks/>
            </p:cNvSpPr>
            <p:nvPr userDrawn="1"/>
          </p:nvSpPr>
          <p:spPr>
            <a:xfrm>
              <a:off x="2588318" y="5875547"/>
              <a:ext cx="3126278" cy="566770"/>
            </a:xfrm>
            <a:prstGeom prst="rect">
              <a:avLst/>
            </a:prstGeom>
          </p:spPr>
          <p:txBody>
            <a:bodyPr lIns="0" rIns="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sz="600" i="1" dirty="0">
                  <a:latin typeface="Arial Narrow" panose="020B0606020202030204" pitchFamily="34" charset="0"/>
                </a:rPr>
                <a:t>This work has been carried out within the framework of the EUROfusion Consortium, funded by the European Union via the </a:t>
              </a:r>
              <a:r>
                <a:rPr lang="en-US" sz="600" i="1" dirty="0" err="1">
                  <a:latin typeface="Arial Narrow" panose="020B0606020202030204" pitchFamily="34" charset="0"/>
                </a:rPr>
                <a:t>Euratom</a:t>
              </a:r>
              <a:r>
                <a:rPr lang="en-US" sz="600" i="1" dirty="0">
                  <a:latin typeface="Arial Narrow" panose="020B0606020202030204" pitchFamily="34" charset="0"/>
                </a:rPr>
                <a:t> Research and Training </a:t>
              </a:r>
              <a:r>
                <a:rPr lang="en-US" sz="600" i="1" dirty="0" err="1">
                  <a:latin typeface="Arial Narrow" panose="020B0606020202030204" pitchFamily="34" charset="0"/>
                </a:rPr>
                <a:t>Programme</a:t>
              </a:r>
              <a:r>
                <a:rPr lang="en-US" sz="600" i="1" dirty="0">
                  <a:latin typeface="Arial Narrow" panose="020B0606020202030204" pitchFamily="34" charset="0"/>
                </a:rPr>
                <a:t> (Grant Agreement No 101052200 — EUROfusion). Views and opinions expressed are however those of the author(s) only and do not necessarily reflect those of the European Union or the European Commission. Neither the European Union nor the European Commission can be held responsible for them.</a:t>
              </a:r>
            </a:p>
          </p:txBody>
        </p:sp>
      </p:grpSp>
      <p:sp>
        <p:nvSpPr>
          <p:cNvPr id="15" name="Subtitle 2"/>
          <p:cNvSpPr>
            <a:spLocks noGrp="1"/>
          </p:cNvSpPr>
          <p:nvPr>
            <p:ph type="subTitle" idx="1"/>
          </p:nvPr>
        </p:nvSpPr>
        <p:spPr>
          <a:xfrm>
            <a:off x="1036638" y="3762375"/>
            <a:ext cx="8497886" cy="1586865"/>
          </a:xfrm>
        </p:spPr>
        <p:txBody>
          <a:bodyPr anchor="b" anchorCtr="0"/>
          <a:lstStyle>
            <a:lvl1pPr marL="0" indent="0" algn="l">
              <a:spcBef>
                <a:spcPts val="2300"/>
              </a:spcBef>
              <a:buNone/>
              <a:defRPr sz="1900" b="0" spc="0" baseline="0">
                <a:solidFill>
                  <a:schemeClr val="bg1"/>
                </a:solidFill>
              </a:defRPr>
            </a:lvl1pPr>
            <a:lvl2pPr marL="0" indent="252000" algn="l">
              <a:lnSpc>
                <a:spcPts val="1600"/>
              </a:lnSpc>
              <a:spcBef>
                <a:spcPts val="300"/>
              </a:spcBef>
              <a:buSzPct val="110000"/>
              <a:buFont typeface=".SF NS Symbols Regular"/>
              <a:buChar char="↘"/>
              <a:defRPr sz="1300" i="1" baseline="0">
                <a:solidFill>
                  <a:schemeClr val="bg1"/>
                </a:solidFill>
              </a:defRPr>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endParaRPr lang="en-US" dirty="0"/>
          </a:p>
        </p:txBody>
      </p:sp>
      <p:pic>
        <p:nvPicPr>
          <p:cNvPr id="17" name="Grafik 1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429126" y="1956214"/>
            <a:ext cx="693361" cy="616321"/>
          </a:xfrm>
          <a:prstGeom prst="rect">
            <a:avLst/>
          </a:prstGeom>
        </p:spPr>
      </p:pic>
      <p:sp>
        <p:nvSpPr>
          <p:cNvPr id="2" name="Titel 1"/>
          <p:cNvSpPr>
            <a:spLocks noGrp="1"/>
          </p:cNvSpPr>
          <p:nvPr>
            <p:ph type="title" hasCustomPrompt="1"/>
          </p:nvPr>
        </p:nvSpPr>
        <p:spPr>
          <a:xfrm>
            <a:off x="1036637" y="1956206"/>
            <a:ext cx="8497887" cy="2055725"/>
          </a:xfrm>
        </p:spPr>
        <p:txBody>
          <a:bodyPr/>
          <a:lstStyle>
            <a:lvl1pPr>
              <a:lnSpc>
                <a:spcPct val="100000"/>
              </a:lnSpc>
              <a:defRPr sz="3200">
                <a:solidFill>
                  <a:schemeClr val="bg1"/>
                </a:solidFill>
              </a:defRPr>
            </a:lvl1pPr>
          </a:lstStyle>
          <a:p>
            <a:r>
              <a:rPr lang="de-DE" dirty="0"/>
              <a:t>Mastertitelformat bearbeiten</a:t>
            </a:r>
          </a:p>
        </p:txBody>
      </p:sp>
      <p:pic>
        <p:nvPicPr>
          <p:cNvPr id="22" name="Grafik 21"/>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8522217" y="473535"/>
            <a:ext cx="3217976" cy="744484"/>
          </a:xfrm>
          <a:prstGeom prst="rect">
            <a:avLst/>
          </a:prstGeom>
        </p:spPr>
      </p:pic>
      <p:pic>
        <p:nvPicPr>
          <p:cNvPr id="3" name="Grafik 2"/>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906463" y="5856925"/>
            <a:ext cx="1563683" cy="371450"/>
          </a:xfrm>
          <a:prstGeom prst="rect">
            <a:avLst/>
          </a:prstGeom>
        </p:spPr>
      </p:pic>
      <p:sp>
        <p:nvSpPr>
          <p:cNvPr id="5" name="Datumsplatzhalter 4"/>
          <p:cNvSpPr>
            <a:spLocks noGrp="1"/>
          </p:cNvSpPr>
          <p:nvPr>
            <p:ph type="dt" sz="half" idx="10"/>
          </p:nvPr>
        </p:nvSpPr>
        <p:spPr/>
        <p:txBody>
          <a:bodyPr/>
          <a:lstStyle/>
          <a:p>
            <a:r>
              <a:rPr lang="de-DE" smtClean="0"/>
              <a:t>PIGE in SIMNRA 7</a:t>
            </a:r>
            <a:endParaRPr lang="de-DE" dirty="0"/>
          </a:p>
        </p:txBody>
      </p:sp>
      <p:sp>
        <p:nvSpPr>
          <p:cNvPr id="6" name="Fußzeilenplatzhalter 5"/>
          <p:cNvSpPr>
            <a:spLocks noGrp="1"/>
          </p:cNvSpPr>
          <p:nvPr>
            <p:ph type="ftr" sz="quarter" idx="11"/>
          </p:nvPr>
        </p:nvSpPr>
        <p:spPr/>
        <p:txBody>
          <a:bodyPr/>
          <a:lstStyle/>
          <a:p>
            <a:r>
              <a:rPr lang="es-ES" smtClean="0"/>
              <a:t>Intercomparison of PIGE codes | M. Mayer | 16. - 18.1.2024</a:t>
            </a:r>
            <a:endParaRPr lang="de-DE" dirty="0"/>
          </a:p>
        </p:txBody>
      </p:sp>
      <p:sp>
        <p:nvSpPr>
          <p:cNvPr id="7" name="Foliennummernplatzhalter 6"/>
          <p:cNvSpPr>
            <a:spLocks noGrp="1"/>
          </p:cNvSpPr>
          <p:nvPr>
            <p:ph type="sldNum" sz="quarter" idx="12"/>
          </p:nvPr>
        </p:nvSpPr>
        <p:spPr/>
        <p:txBody>
          <a:bodyPr/>
          <a:lstStyle/>
          <a:p>
            <a:fld id="{ECE691D0-CC49-4FC7-9C4D-6112B0CB3A76}" type="slidenum">
              <a:rPr lang="de-DE" smtClean="0"/>
              <a:pPr/>
              <a:t>‹Nr.›</a:t>
            </a:fld>
            <a:endParaRPr lang="de-DE" dirty="0"/>
          </a:p>
        </p:txBody>
      </p:sp>
      <p:pic>
        <p:nvPicPr>
          <p:cNvPr id="4" name="Grafik 3"/>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6705601" y="3662363"/>
            <a:ext cx="4864608" cy="2128266"/>
          </a:xfrm>
          <a:prstGeom prst="rect">
            <a:avLst/>
          </a:prstGeom>
        </p:spPr>
      </p:pic>
    </p:spTree>
    <p:extLst>
      <p:ext uri="{BB962C8B-B14F-4D97-AF65-F5344CB8AC3E}">
        <p14:creationId xmlns:p14="http://schemas.microsoft.com/office/powerpoint/2010/main" val="2510709420"/>
      </p:ext>
    </p:extLst>
  </p:cSld>
  <p:clrMapOvr>
    <a:masterClrMapping/>
  </p:clrMapOvr>
  <p:extLst mod="1">
    <p:ext uri="{DCECCB84-F9BA-43D5-87BE-67443E8EF086}">
      <p15:sldGuideLst xmlns:p15="http://schemas.microsoft.com/office/powerpoint/2012/main">
        <p15:guide id="1" pos="653">
          <p15:clr>
            <a:srgbClr val="FBAE40"/>
          </p15:clr>
        </p15:guide>
        <p15:guide id="3" orient="horz" pos="1298">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W7-X Image ">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5" name="Subtitle 2"/>
          <p:cNvSpPr>
            <a:spLocks noGrp="1"/>
          </p:cNvSpPr>
          <p:nvPr>
            <p:ph type="subTitle" idx="1"/>
          </p:nvPr>
        </p:nvSpPr>
        <p:spPr>
          <a:xfrm>
            <a:off x="1036638" y="3762375"/>
            <a:ext cx="8497886" cy="1586865"/>
          </a:xfrm>
        </p:spPr>
        <p:txBody>
          <a:bodyPr anchor="b" anchorCtr="0"/>
          <a:lstStyle>
            <a:lvl1pPr marL="0" indent="0" algn="l">
              <a:spcBef>
                <a:spcPts val="2300"/>
              </a:spcBef>
              <a:buNone/>
              <a:defRPr sz="1900" b="0" spc="0" baseline="0">
                <a:solidFill>
                  <a:schemeClr val="bg1"/>
                </a:solidFill>
              </a:defRPr>
            </a:lvl1pPr>
            <a:lvl2pPr marL="0" indent="252000" algn="l">
              <a:lnSpc>
                <a:spcPts val="1600"/>
              </a:lnSpc>
              <a:spcBef>
                <a:spcPts val="300"/>
              </a:spcBef>
              <a:buSzPct val="110000"/>
              <a:buFont typeface=".SF NS Symbols Regular"/>
              <a:buChar char="↘"/>
              <a:defRPr sz="1300" i="1" baseline="0">
                <a:solidFill>
                  <a:schemeClr val="bg1"/>
                </a:solidFill>
              </a:defRPr>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endParaRPr lang="en-US" dirty="0"/>
          </a:p>
        </p:txBody>
      </p:sp>
      <p:pic>
        <p:nvPicPr>
          <p:cNvPr id="17" name="Grafik 1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429126" y="1956214"/>
            <a:ext cx="693361" cy="616321"/>
          </a:xfrm>
          <a:prstGeom prst="rect">
            <a:avLst/>
          </a:prstGeom>
        </p:spPr>
      </p:pic>
      <p:sp>
        <p:nvSpPr>
          <p:cNvPr id="2" name="Titel 1"/>
          <p:cNvSpPr>
            <a:spLocks noGrp="1"/>
          </p:cNvSpPr>
          <p:nvPr>
            <p:ph type="title" hasCustomPrompt="1"/>
          </p:nvPr>
        </p:nvSpPr>
        <p:spPr>
          <a:xfrm>
            <a:off x="1036637" y="1956206"/>
            <a:ext cx="8497887" cy="2055725"/>
          </a:xfrm>
        </p:spPr>
        <p:txBody>
          <a:bodyPr/>
          <a:lstStyle>
            <a:lvl1pPr>
              <a:lnSpc>
                <a:spcPct val="100000"/>
              </a:lnSpc>
              <a:defRPr sz="3200">
                <a:solidFill>
                  <a:schemeClr val="bg1"/>
                </a:solidFill>
              </a:defRPr>
            </a:lvl1pPr>
          </a:lstStyle>
          <a:p>
            <a:r>
              <a:rPr lang="de-DE" dirty="0"/>
              <a:t>Mastertitelformat bearbeiten</a:t>
            </a:r>
          </a:p>
        </p:txBody>
      </p:sp>
      <p:pic>
        <p:nvPicPr>
          <p:cNvPr id="22" name="Grafik 21"/>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8522217" y="473535"/>
            <a:ext cx="3217976" cy="744484"/>
          </a:xfrm>
          <a:prstGeom prst="rect">
            <a:avLst/>
          </a:prstGeom>
        </p:spPr>
      </p:pic>
      <p:sp>
        <p:nvSpPr>
          <p:cNvPr id="5" name="Datumsplatzhalter 4"/>
          <p:cNvSpPr>
            <a:spLocks noGrp="1"/>
          </p:cNvSpPr>
          <p:nvPr>
            <p:ph type="dt" sz="half" idx="10"/>
          </p:nvPr>
        </p:nvSpPr>
        <p:spPr/>
        <p:txBody>
          <a:bodyPr/>
          <a:lstStyle/>
          <a:p>
            <a:r>
              <a:rPr lang="de-DE" smtClean="0"/>
              <a:t>PIGE in SIMNRA 7</a:t>
            </a:r>
            <a:endParaRPr lang="de-DE" dirty="0"/>
          </a:p>
        </p:txBody>
      </p:sp>
      <p:sp>
        <p:nvSpPr>
          <p:cNvPr id="6" name="Fußzeilenplatzhalter 5"/>
          <p:cNvSpPr>
            <a:spLocks noGrp="1"/>
          </p:cNvSpPr>
          <p:nvPr>
            <p:ph type="ftr" sz="quarter" idx="11"/>
          </p:nvPr>
        </p:nvSpPr>
        <p:spPr/>
        <p:txBody>
          <a:bodyPr/>
          <a:lstStyle/>
          <a:p>
            <a:r>
              <a:rPr lang="es-ES" smtClean="0"/>
              <a:t>Intercomparison of PIGE codes | M. Mayer | 16. - 18.1.2024</a:t>
            </a:r>
            <a:endParaRPr lang="de-DE" dirty="0"/>
          </a:p>
        </p:txBody>
      </p:sp>
      <p:sp>
        <p:nvSpPr>
          <p:cNvPr id="7" name="Foliennummernplatzhalter 6"/>
          <p:cNvSpPr>
            <a:spLocks noGrp="1"/>
          </p:cNvSpPr>
          <p:nvPr>
            <p:ph type="sldNum" sz="quarter" idx="12"/>
          </p:nvPr>
        </p:nvSpPr>
        <p:spPr/>
        <p:txBody>
          <a:bodyPr/>
          <a:lstStyle/>
          <a:p>
            <a:fld id="{ECE691D0-CC49-4FC7-9C4D-6112B0CB3A76}" type="slidenum">
              <a:rPr lang="de-DE" smtClean="0"/>
              <a:pPr/>
              <a:t>‹Nr.›</a:t>
            </a:fld>
            <a:endParaRPr lang="de-DE" dirty="0"/>
          </a:p>
        </p:txBody>
      </p:sp>
      <p:pic>
        <p:nvPicPr>
          <p:cNvPr id="4" name="Grafik 3"/>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6705601" y="3662363"/>
            <a:ext cx="4864608" cy="2128266"/>
          </a:xfrm>
          <a:prstGeom prst="rect">
            <a:avLst/>
          </a:prstGeom>
        </p:spPr>
      </p:pic>
    </p:spTree>
    <p:extLst>
      <p:ext uri="{BB962C8B-B14F-4D97-AF65-F5344CB8AC3E}">
        <p14:creationId xmlns:p14="http://schemas.microsoft.com/office/powerpoint/2010/main" val="1667835349"/>
      </p:ext>
    </p:extLst>
  </p:cSld>
  <p:clrMapOvr>
    <a:masterClrMapping/>
  </p:clrMapOvr>
  <p:extLst mod="1">
    <p:ext uri="{DCECCB84-F9BA-43D5-87BE-67443E8EF086}">
      <p15:sldGuideLst xmlns:p15="http://schemas.microsoft.com/office/powerpoint/2012/main">
        <p15:guide id="1" pos="653">
          <p15:clr>
            <a:srgbClr val="FBAE40"/>
          </p15:clr>
        </p15:guide>
        <p15:guide id="3" orient="horz" pos="1298">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3E053EA-A9E0-4FC3-87BC-5CADB14D4D06}"/>
              </a:ext>
            </a:extLst>
          </p:cNvPr>
          <p:cNvGraphicFramePr>
            <a:graphicFrameLocks noChangeAspect="1"/>
          </p:cNvGraphicFramePr>
          <p:nvPr>
            <p:custDataLst>
              <p:tags r:id="rId2"/>
            </p:custDataLst>
            <p:extLst>
              <p:ext uri="{D42A27DB-BD31-4B8C-83A1-F6EECF244321}">
                <p14:modId xmlns:p14="http://schemas.microsoft.com/office/powerpoint/2010/main" val="194114805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668" name="think-cell Folie" r:id="rId5" imgW="384" imgH="385" progId="TCLayout.ActiveDocument.1">
                  <p:embed/>
                </p:oleObj>
              </mc:Choice>
              <mc:Fallback>
                <p:oleObj name="think-cell Folie" r:id="rId5" imgW="384" imgH="385"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0336F15A-9D0F-40C1-A205-2471F1ECE4E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4" name="Inhaltsplatzhalter 3"/>
          <p:cNvSpPr>
            <a:spLocks noGrp="1"/>
          </p:cNvSpPr>
          <p:nvPr>
            <p:ph sz="quarter" idx="13"/>
          </p:nvPr>
        </p:nvSpPr>
        <p:spPr>
          <a:xfrm>
            <a:off x="658812" y="1609726"/>
            <a:ext cx="10837863" cy="4843462"/>
          </a:xfrm>
          <a:prstGeom prst="rect">
            <a:avLst/>
          </a:prstGeo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8" name="Datumsplatzhalter 7"/>
          <p:cNvSpPr>
            <a:spLocks noGrp="1"/>
          </p:cNvSpPr>
          <p:nvPr>
            <p:ph type="dt" sz="half" idx="14"/>
          </p:nvPr>
        </p:nvSpPr>
        <p:spPr/>
        <p:txBody>
          <a:bodyPr/>
          <a:lstStyle/>
          <a:p>
            <a:r>
              <a:rPr lang="de-DE" smtClean="0"/>
              <a:t>PIGE in SIMNRA 7</a:t>
            </a:r>
            <a:endParaRPr lang="de-DE" dirty="0"/>
          </a:p>
        </p:txBody>
      </p:sp>
      <p:sp>
        <p:nvSpPr>
          <p:cNvPr id="9" name="Fußzeilenplatzhalter 8"/>
          <p:cNvSpPr>
            <a:spLocks noGrp="1"/>
          </p:cNvSpPr>
          <p:nvPr>
            <p:ph type="ftr" sz="quarter" idx="15"/>
          </p:nvPr>
        </p:nvSpPr>
        <p:spPr/>
        <p:txBody>
          <a:bodyPr/>
          <a:lstStyle/>
          <a:p>
            <a:r>
              <a:rPr lang="es-ES" smtClean="0"/>
              <a:t>Intercomparison of PIGE codes | M. Mayer | 16. - 18.1.2024</a:t>
            </a:r>
            <a:endParaRPr lang="de-DE" dirty="0"/>
          </a:p>
        </p:txBody>
      </p:sp>
      <p:sp>
        <p:nvSpPr>
          <p:cNvPr id="10" name="Foliennummernplatzhalter 9"/>
          <p:cNvSpPr>
            <a:spLocks noGrp="1"/>
          </p:cNvSpPr>
          <p:nvPr>
            <p:ph type="sldNum" sz="quarter" idx="16"/>
          </p:nvPr>
        </p:nvSpPr>
        <p:spPr/>
        <p:txBody>
          <a:bodyPr/>
          <a:lstStyle/>
          <a:p>
            <a:fld id="{ECE691D0-CC49-4FC7-9C4D-6112B0CB3A76}" type="slidenum">
              <a:rPr lang="de-DE" smtClean="0"/>
              <a:pPr/>
              <a:t>‹Nr.›</a:t>
            </a:fld>
            <a:endParaRPr lang="de-DE" dirty="0"/>
          </a:p>
        </p:txBody>
      </p:sp>
      <p:sp>
        <p:nvSpPr>
          <p:cNvPr id="12" name="Titel 11"/>
          <p:cNvSpPr>
            <a:spLocks noGrp="1"/>
          </p:cNvSpPr>
          <p:nvPr>
            <p:ph type="title"/>
          </p:nvPr>
        </p:nvSpPr>
        <p:spPr/>
        <p:txBody>
          <a:bodyPr/>
          <a:lstStyle/>
          <a:p>
            <a:r>
              <a:rPr lang="de-DE"/>
              <a:t>Titelmasterformat durch Klicken bearbeiten</a:t>
            </a:r>
          </a:p>
        </p:txBody>
      </p:sp>
    </p:spTree>
    <p:extLst>
      <p:ext uri="{BB962C8B-B14F-4D97-AF65-F5344CB8AC3E}">
        <p14:creationId xmlns:p14="http://schemas.microsoft.com/office/powerpoint/2010/main" val="1074297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el und Text">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3E053EA-A9E0-4FC3-87BC-5CADB14D4D06}"/>
              </a:ext>
            </a:extLst>
          </p:cNvPr>
          <p:cNvGraphicFramePr>
            <a:graphicFrameLocks noChangeAspect="1"/>
          </p:cNvGraphicFramePr>
          <p:nvPr>
            <p:custDataLst>
              <p:tags r:id="rId2"/>
            </p:custDataLst>
            <p:extLst>
              <p:ext uri="{D42A27DB-BD31-4B8C-83A1-F6EECF244321}">
                <p14:modId xmlns:p14="http://schemas.microsoft.com/office/powerpoint/2010/main" val="425012966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3916" name="think-cell Folie" r:id="rId5" imgW="384" imgH="385" progId="TCLayout.ActiveDocument.1">
                  <p:embed/>
                </p:oleObj>
              </mc:Choice>
              <mc:Fallback>
                <p:oleObj name="think-cell Folie" r:id="rId5" imgW="384" imgH="385" progId="TCLayout.ActiveDocument.1">
                  <p:embed/>
                  <p:pic>
                    <p:nvPicPr>
                      <p:cNvPr id="6" name="Object 5" hidden="1">
                        <a:extLst>
                          <a:ext uri="{FF2B5EF4-FFF2-40B4-BE49-F238E27FC236}">
                            <a16:creationId xmlns:a16="http://schemas.microsoft.com/office/drawing/2014/main" id="{E3E053EA-A9E0-4FC3-87BC-5CADB14D4D06}"/>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0336F15A-9D0F-40C1-A205-2471F1ECE4E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15" name="Datumsplatzhalter 14"/>
          <p:cNvSpPr>
            <a:spLocks noGrp="1"/>
          </p:cNvSpPr>
          <p:nvPr>
            <p:ph type="dt" sz="half" idx="14"/>
          </p:nvPr>
        </p:nvSpPr>
        <p:spPr/>
        <p:txBody>
          <a:bodyPr/>
          <a:lstStyle/>
          <a:p>
            <a:r>
              <a:rPr lang="de-DE" smtClean="0"/>
              <a:t>PIGE in SIMNRA 7</a:t>
            </a:r>
            <a:endParaRPr lang="de-DE" dirty="0"/>
          </a:p>
        </p:txBody>
      </p:sp>
      <p:sp>
        <p:nvSpPr>
          <p:cNvPr id="16" name="Fußzeilenplatzhalter 15"/>
          <p:cNvSpPr>
            <a:spLocks noGrp="1"/>
          </p:cNvSpPr>
          <p:nvPr>
            <p:ph type="ftr" sz="quarter" idx="15"/>
          </p:nvPr>
        </p:nvSpPr>
        <p:spPr/>
        <p:txBody>
          <a:bodyPr/>
          <a:lstStyle/>
          <a:p>
            <a:r>
              <a:rPr lang="es-ES" smtClean="0"/>
              <a:t>Intercomparison of PIGE codes | M. Mayer | 16. - 18.1.2024</a:t>
            </a:r>
            <a:endParaRPr lang="de-DE" dirty="0"/>
          </a:p>
        </p:txBody>
      </p:sp>
      <p:sp>
        <p:nvSpPr>
          <p:cNvPr id="17" name="Foliennummernplatzhalter 16"/>
          <p:cNvSpPr>
            <a:spLocks noGrp="1"/>
          </p:cNvSpPr>
          <p:nvPr>
            <p:ph type="sldNum" sz="quarter" idx="16"/>
          </p:nvPr>
        </p:nvSpPr>
        <p:spPr/>
        <p:txBody>
          <a:bodyPr/>
          <a:lstStyle/>
          <a:p>
            <a:fld id="{ECE691D0-CC49-4FC7-9C4D-6112B0CB3A76}" type="slidenum">
              <a:rPr lang="de-DE" smtClean="0"/>
              <a:pPr/>
              <a:t>‹Nr.›</a:t>
            </a:fld>
            <a:endParaRPr lang="de-DE" dirty="0"/>
          </a:p>
        </p:txBody>
      </p:sp>
      <p:sp>
        <p:nvSpPr>
          <p:cNvPr id="3" name="Textplatzhalter 2"/>
          <p:cNvSpPr>
            <a:spLocks noGrp="1"/>
          </p:cNvSpPr>
          <p:nvPr>
            <p:ph type="body" sz="quarter" idx="17"/>
          </p:nvPr>
        </p:nvSpPr>
        <p:spPr>
          <a:xfrm>
            <a:off x="658813" y="1609725"/>
            <a:ext cx="10514012" cy="4843463"/>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2" name="Titel 1"/>
          <p:cNvSpPr>
            <a:spLocks noGrp="1"/>
          </p:cNvSpPr>
          <p:nvPr>
            <p:ph type="title"/>
          </p:nvPr>
        </p:nvSpPr>
        <p:spPr/>
        <p:txBody>
          <a:bodyPr/>
          <a:lstStyle/>
          <a:p>
            <a:r>
              <a:rPr lang="de-DE"/>
              <a:t>Titelmasterformat durch Klicken bearbeiten</a:t>
            </a:r>
          </a:p>
        </p:txBody>
      </p:sp>
    </p:spTree>
    <p:extLst>
      <p:ext uri="{BB962C8B-B14F-4D97-AF65-F5344CB8AC3E}">
        <p14:creationId xmlns:p14="http://schemas.microsoft.com/office/powerpoint/2010/main" val="3958018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Felder (Text/Bi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434D6FFE-C346-403E-A982-395E5408109F}"/>
              </a:ext>
            </a:extLst>
          </p:cNvPr>
          <p:cNvGraphicFramePr>
            <a:graphicFrameLocks noChangeAspect="1"/>
          </p:cNvGraphicFramePr>
          <p:nvPr>
            <p:custDataLst>
              <p:tags r:id="rId2"/>
            </p:custDataLst>
            <p:extLst>
              <p:ext uri="{D42A27DB-BD31-4B8C-83A1-F6EECF244321}">
                <p14:modId xmlns:p14="http://schemas.microsoft.com/office/powerpoint/2010/main" val="115877921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689" name="think-cell Folie" r:id="rId5" imgW="384" imgH="385" progId="TCLayout.ActiveDocument.1">
                  <p:embed/>
                </p:oleObj>
              </mc:Choice>
              <mc:Fallback>
                <p:oleObj name="think-cell Folie" r:id="rId5" imgW="384" imgH="385"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8FC65B91-E784-4354-A701-802A4C59DD9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3" name="Content Placeholder 2"/>
          <p:cNvSpPr>
            <a:spLocks noGrp="1"/>
          </p:cNvSpPr>
          <p:nvPr>
            <p:ph sz="half" idx="1"/>
          </p:nvPr>
        </p:nvSpPr>
        <p:spPr>
          <a:xfrm>
            <a:off x="658812" y="1881188"/>
            <a:ext cx="5265737" cy="4572000"/>
          </a:xfrm>
          <a:prstGeom prst="rect">
            <a:avLst/>
          </a:prstGeom>
        </p:spPr>
        <p:txBody>
          <a:bodyPr/>
          <a:lstStyle>
            <a:lvl3pPr>
              <a:defRPr b="0">
                <a:solidFill>
                  <a:schemeClr val="tx1"/>
                </a:solidFill>
              </a:defRPr>
            </a:lvl3pPr>
            <a:lvl4pPr>
              <a:defRPr b="1">
                <a:solidFill>
                  <a:schemeClr val="tx2"/>
                </a:solidFill>
              </a:defRPr>
            </a:lvl4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296025" y="1881188"/>
            <a:ext cx="5200650" cy="4572000"/>
          </a:xfrm>
          <a:prstGeom prst="rect">
            <a:avLst/>
          </a:prstGeom>
        </p:spPr>
        <p:txBody>
          <a:bodyPr/>
          <a:lstStyle>
            <a:lvl3pPr>
              <a:defRPr b="0">
                <a:solidFill>
                  <a:schemeClr val="tx1"/>
                </a:solidFill>
              </a:defRPr>
            </a:lvl3pPr>
            <a:lvl4pPr>
              <a:defRPr b="1">
                <a:solidFill>
                  <a:schemeClr val="tx2"/>
                </a:solidFill>
              </a:defRPr>
            </a:lvl4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14" name="Titel 13"/>
          <p:cNvSpPr>
            <a:spLocks noGrp="1"/>
          </p:cNvSpPr>
          <p:nvPr>
            <p:ph type="title"/>
          </p:nvPr>
        </p:nvSpPr>
        <p:spPr/>
        <p:txBody>
          <a:bodyPr/>
          <a:lstStyle/>
          <a:p>
            <a:r>
              <a:rPr lang="de-DE"/>
              <a:t>Titelmasterformat durch Klicken bearbeiten</a:t>
            </a:r>
          </a:p>
        </p:txBody>
      </p:sp>
      <p:sp>
        <p:nvSpPr>
          <p:cNvPr id="12" name="Datumsplatzhalter 11"/>
          <p:cNvSpPr>
            <a:spLocks noGrp="1"/>
          </p:cNvSpPr>
          <p:nvPr>
            <p:ph type="dt" sz="half" idx="10"/>
          </p:nvPr>
        </p:nvSpPr>
        <p:spPr/>
        <p:txBody>
          <a:bodyPr/>
          <a:lstStyle/>
          <a:p>
            <a:r>
              <a:rPr lang="de-DE" smtClean="0"/>
              <a:t>PIGE in SIMNRA 7</a:t>
            </a:r>
            <a:endParaRPr lang="de-DE" dirty="0"/>
          </a:p>
        </p:txBody>
      </p:sp>
      <p:sp>
        <p:nvSpPr>
          <p:cNvPr id="13" name="Fußzeilenplatzhalter 12"/>
          <p:cNvSpPr>
            <a:spLocks noGrp="1"/>
          </p:cNvSpPr>
          <p:nvPr>
            <p:ph type="ftr" sz="quarter" idx="11"/>
          </p:nvPr>
        </p:nvSpPr>
        <p:spPr/>
        <p:txBody>
          <a:bodyPr/>
          <a:lstStyle/>
          <a:p>
            <a:r>
              <a:rPr lang="es-ES" smtClean="0"/>
              <a:t>Intercomparison of PIGE codes | M. Mayer | 16. - 18.1.2024</a:t>
            </a:r>
            <a:endParaRPr lang="de-DE" dirty="0"/>
          </a:p>
        </p:txBody>
      </p:sp>
      <p:sp>
        <p:nvSpPr>
          <p:cNvPr id="15" name="Foliennummernplatzhalter 14"/>
          <p:cNvSpPr>
            <a:spLocks noGrp="1"/>
          </p:cNvSpPr>
          <p:nvPr>
            <p:ph type="sldNum" sz="quarter" idx="12"/>
          </p:nvPr>
        </p:nvSpPr>
        <p:spPr/>
        <p:txBody>
          <a:body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2404702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nur Text ohne Titel)">
    <p:spTree>
      <p:nvGrpSpPr>
        <p:cNvPr id="1" name=""/>
        <p:cNvGrpSpPr/>
        <p:nvPr/>
      </p:nvGrpSpPr>
      <p:grpSpPr>
        <a:xfrm>
          <a:off x="0" y="0"/>
          <a:ext cx="0" cy="0"/>
          <a:chOff x="0" y="0"/>
          <a:chExt cx="0" cy="0"/>
        </a:xfrm>
      </p:grpSpPr>
      <p:sp>
        <p:nvSpPr>
          <p:cNvPr id="7" name="Inhaltsplatzhalter 6"/>
          <p:cNvSpPr>
            <a:spLocks noGrp="1"/>
          </p:cNvSpPr>
          <p:nvPr>
            <p:ph sz="quarter" idx="13" hasCustomPrompt="1"/>
          </p:nvPr>
        </p:nvSpPr>
        <p:spPr>
          <a:xfrm>
            <a:off x="658813" y="1233488"/>
            <a:ext cx="10837862" cy="5219699"/>
          </a:xfrm>
        </p:spPr>
        <p:txBody>
          <a:bodyPr/>
          <a:lstStyle>
            <a:lvl1pPr>
              <a:defRPr baseline="0"/>
            </a:lvl1pPr>
          </a:lstStyle>
          <a:p>
            <a:pPr lvl="0"/>
            <a:r>
              <a:rPr lang="de-DE" dirty="0"/>
              <a:t>Slide </a:t>
            </a:r>
            <a:r>
              <a:rPr lang="de-DE" dirty="0" err="1"/>
              <a:t>without</a:t>
            </a:r>
            <a:r>
              <a:rPr lang="de-DE" dirty="0"/>
              <a:t> title (</a:t>
            </a:r>
            <a:r>
              <a:rPr lang="de-DE" dirty="0" err="1"/>
              <a:t>exception</a:t>
            </a:r>
            <a:r>
              <a:rPr lang="de-DE" dirty="0"/>
              <a:t>)</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Datumsplatzhalter 4"/>
          <p:cNvSpPr>
            <a:spLocks noGrp="1"/>
          </p:cNvSpPr>
          <p:nvPr>
            <p:ph type="dt" sz="half" idx="14"/>
          </p:nvPr>
        </p:nvSpPr>
        <p:spPr/>
        <p:txBody>
          <a:bodyPr/>
          <a:lstStyle/>
          <a:p>
            <a:r>
              <a:rPr lang="de-DE" smtClean="0"/>
              <a:t>PIGE in SIMNRA 7</a:t>
            </a:r>
            <a:endParaRPr lang="de-DE" dirty="0"/>
          </a:p>
        </p:txBody>
      </p:sp>
      <p:sp>
        <p:nvSpPr>
          <p:cNvPr id="6" name="Fußzeilenplatzhalter 5"/>
          <p:cNvSpPr>
            <a:spLocks noGrp="1"/>
          </p:cNvSpPr>
          <p:nvPr>
            <p:ph type="ftr" sz="quarter" idx="15"/>
          </p:nvPr>
        </p:nvSpPr>
        <p:spPr/>
        <p:txBody>
          <a:bodyPr/>
          <a:lstStyle/>
          <a:p>
            <a:r>
              <a:rPr lang="es-ES" smtClean="0"/>
              <a:t>Intercomparison of PIGE codes | M. Mayer | 16. - 18.1.2024</a:t>
            </a:r>
            <a:endParaRPr lang="de-DE" dirty="0"/>
          </a:p>
        </p:txBody>
      </p:sp>
      <p:sp>
        <p:nvSpPr>
          <p:cNvPr id="8" name="Foliennummernplatzhalter 7"/>
          <p:cNvSpPr>
            <a:spLocks noGrp="1"/>
          </p:cNvSpPr>
          <p:nvPr>
            <p:ph type="sldNum" sz="quarter" idx="16"/>
          </p:nvPr>
        </p:nvSpPr>
        <p:spPr/>
        <p:txBody>
          <a:body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2824973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8" name="Datumsplatzhalter 7"/>
          <p:cNvSpPr>
            <a:spLocks noGrp="1"/>
          </p:cNvSpPr>
          <p:nvPr>
            <p:ph type="dt" sz="half" idx="10"/>
          </p:nvPr>
        </p:nvSpPr>
        <p:spPr/>
        <p:txBody>
          <a:bodyPr/>
          <a:lstStyle/>
          <a:p>
            <a:r>
              <a:rPr lang="de-DE" smtClean="0"/>
              <a:t>PIGE in SIMNRA 7</a:t>
            </a:r>
            <a:endParaRPr lang="de-DE" dirty="0"/>
          </a:p>
        </p:txBody>
      </p:sp>
      <p:sp>
        <p:nvSpPr>
          <p:cNvPr id="9" name="Fußzeilenplatzhalter 8"/>
          <p:cNvSpPr>
            <a:spLocks noGrp="1"/>
          </p:cNvSpPr>
          <p:nvPr>
            <p:ph type="ftr" sz="quarter" idx="11"/>
          </p:nvPr>
        </p:nvSpPr>
        <p:spPr/>
        <p:txBody>
          <a:bodyPr/>
          <a:lstStyle/>
          <a:p>
            <a:r>
              <a:rPr lang="es-ES" smtClean="0"/>
              <a:t>Intercomparison of PIGE codes | M. Mayer | 16. - 18.1.2024</a:t>
            </a:r>
            <a:endParaRPr lang="de-DE" dirty="0"/>
          </a:p>
        </p:txBody>
      </p:sp>
      <p:sp>
        <p:nvSpPr>
          <p:cNvPr id="10" name="Foliennummernplatzhalter 9"/>
          <p:cNvSpPr>
            <a:spLocks noGrp="1"/>
          </p:cNvSpPr>
          <p:nvPr>
            <p:ph type="sldNum" sz="quarter" idx="12"/>
          </p:nvPr>
        </p:nvSpPr>
        <p:spPr/>
        <p:txBody>
          <a:body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309067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oleObject" Target="../embeddings/oleObject1.bin"/><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emf"/><Relationship Id="rId2" Type="http://schemas.openxmlformats.org/officeDocument/2006/relationships/slideLayout" Target="../slideLayouts/slideLayout2.xml"/><Relationship Id="rId16" Type="http://schemas.openxmlformats.org/officeDocument/2006/relationships/tags" Target="../tags/tag2.xml"/><Relationship Id="rId20" Type="http://schemas.openxmlformats.org/officeDocument/2006/relationships/image" Target="../media/image3.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1.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vmlDrawing" Target="../drawings/vmlDrawing1.v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18" Type="http://schemas.openxmlformats.org/officeDocument/2006/relationships/oleObject" Target="../embeddings/oleObject1.bin"/><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image" Target="../media/image2.emf"/><Relationship Id="rId2" Type="http://schemas.openxmlformats.org/officeDocument/2006/relationships/slideLayout" Target="../slideLayouts/slideLayout14.xml"/><Relationship Id="rId16" Type="http://schemas.openxmlformats.org/officeDocument/2006/relationships/tags" Target="../tags/tag16.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tags" Target="../tags/tag15.xml"/><Relationship Id="rId10" Type="http://schemas.openxmlformats.org/officeDocument/2006/relationships/slideLayout" Target="../slideLayouts/slideLayout22.xml"/><Relationship Id="rId19" Type="http://schemas.openxmlformats.org/officeDocument/2006/relationships/image" Target="../media/image1.emf"/><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vmlDrawing" Target="../drawings/vmlDrawing8.v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1" name="Grafik 10"/>
          <p:cNvPicPr>
            <a:picLocks noChangeAspect="1"/>
          </p:cNvPicPr>
          <p:nvPr userDrawn="1"/>
        </p:nvPicPr>
        <p:blipFill>
          <a:blip r:embed="rId17" cstate="screen">
            <a:extLst>
              <a:ext uri="{28A0092B-C50C-407E-A947-70E740481C1C}">
                <a14:useLocalDpi xmlns:a14="http://schemas.microsoft.com/office/drawing/2010/main"/>
              </a:ext>
            </a:extLst>
          </a:blip>
          <a:stretch>
            <a:fillRect/>
          </a:stretch>
        </p:blipFill>
        <p:spPr>
          <a:xfrm>
            <a:off x="11437325" y="195902"/>
            <a:ext cx="597849" cy="597849"/>
          </a:xfrm>
          <a:prstGeom prst="rect">
            <a:avLst/>
          </a:prstGeom>
        </p:spPr>
      </p:pic>
      <p:graphicFrame>
        <p:nvGraphicFramePr>
          <p:cNvPr id="6" name="Object 5" hidden="1">
            <a:extLst>
              <a:ext uri="{FF2B5EF4-FFF2-40B4-BE49-F238E27FC236}">
                <a16:creationId xmlns:a16="http://schemas.microsoft.com/office/drawing/2014/main" id="{E3FBFD33-14B0-4B26-8D25-D9E05002D480}"/>
              </a:ext>
            </a:extLst>
          </p:cNvPr>
          <p:cNvGraphicFramePr>
            <a:graphicFrameLocks noChangeAspect="1"/>
          </p:cNvGraphicFramePr>
          <p:nvPr>
            <p:custDataLst>
              <p:tags r:id="rId15"/>
            </p:custDataLst>
            <p:extLst>
              <p:ext uri="{D42A27DB-BD31-4B8C-83A1-F6EECF244321}">
                <p14:modId xmlns:p14="http://schemas.microsoft.com/office/powerpoint/2010/main" val="394953215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650" name="think-cell Folie" r:id="rId18" imgW="384" imgH="385" progId="TCLayout.ActiveDocument.1">
                  <p:embed/>
                </p:oleObj>
              </mc:Choice>
              <mc:Fallback>
                <p:oleObj name="think-cell Folie" r:id="rId18" imgW="384" imgH="385" progId="TCLayout.ActiveDocument.1">
                  <p:embed/>
                  <p:pic>
                    <p:nvPicPr>
                      <p:cNvPr id="0" name=""/>
                      <p:cNvPicPr/>
                      <p:nvPr/>
                    </p:nvPicPr>
                    <p:blipFill>
                      <a:blip r:embed="rId19"/>
                      <a:stretch>
                        <a:fillRect/>
                      </a:stretch>
                    </p:blipFill>
                    <p:spPr>
                      <a:xfrm>
                        <a:off x="1588" y="1588"/>
                        <a:ext cx="1588"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658354E6-9E0E-44B9-83E8-1963A1EC88F1}"/>
              </a:ext>
            </a:extLst>
          </p:cNvPr>
          <p:cNvSpPr/>
          <p:nvPr>
            <p:custDataLst>
              <p:tags r:id="rId16"/>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de-DE" sz="2300" b="1" i="0" baseline="0" dirty="0">
              <a:latin typeface="Arial" panose="020B0604020202020204" pitchFamily="34" charset="0"/>
              <a:ea typeface="+mj-ea"/>
              <a:cs typeface="+mj-cs"/>
              <a:sym typeface="Arial" panose="020B0604020202020204" pitchFamily="34" charset="0"/>
            </a:endParaRPr>
          </a:p>
        </p:txBody>
      </p:sp>
      <p:sp>
        <p:nvSpPr>
          <p:cNvPr id="2" name="Title Placeholder 1"/>
          <p:cNvSpPr>
            <a:spLocks noGrp="1"/>
          </p:cNvSpPr>
          <p:nvPr>
            <p:ph type="title"/>
          </p:nvPr>
        </p:nvSpPr>
        <p:spPr>
          <a:xfrm>
            <a:off x="658813" y="441325"/>
            <a:ext cx="9612984" cy="782638"/>
          </a:xfrm>
          <a:prstGeom prst="rect">
            <a:avLst/>
          </a:prstGeom>
        </p:spPr>
        <p:txBody>
          <a:bodyPr vert="horz" lIns="0" tIns="0" rIns="0" bIns="0" rtlCol="0" anchor="t" anchorCtr="0">
            <a:noAutofit/>
          </a:bodyPr>
          <a:lstStyle/>
          <a:p>
            <a:r>
              <a:rPr lang="de-DE" dirty="0"/>
              <a:t>Headline Arial </a:t>
            </a:r>
            <a:r>
              <a:rPr lang="de-DE" dirty="0" err="1"/>
              <a:t>MPG_green_dark</a:t>
            </a:r>
            <a:r>
              <a:rPr lang="de-DE" dirty="0"/>
              <a:t>, 25 </a:t>
            </a:r>
            <a:r>
              <a:rPr lang="de-DE" dirty="0" err="1"/>
              <a:t>pt</a:t>
            </a:r>
            <a:r>
              <a:rPr lang="de-DE" dirty="0"/>
              <a:t>, ZAB 28 </a:t>
            </a:r>
            <a:r>
              <a:rPr lang="de-DE" dirty="0" err="1"/>
              <a:t>pt</a:t>
            </a:r>
            <a:r>
              <a:rPr lang="de-DE" dirty="0"/>
              <a:t/>
            </a:r>
            <a:br>
              <a:rPr lang="de-DE" dirty="0"/>
            </a:br>
            <a:endParaRPr lang="en-US" dirty="0"/>
          </a:p>
        </p:txBody>
      </p:sp>
      <p:sp>
        <p:nvSpPr>
          <p:cNvPr id="7" name="Textplatzhalter 6"/>
          <p:cNvSpPr>
            <a:spLocks noGrp="1"/>
          </p:cNvSpPr>
          <p:nvPr>
            <p:ph type="body" idx="1"/>
          </p:nvPr>
        </p:nvSpPr>
        <p:spPr>
          <a:xfrm>
            <a:off x="658813" y="1609725"/>
            <a:ext cx="10837861" cy="4843463"/>
          </a:xfrm>
          <a:prstGeom prst="rect">
            <a:avLst/>
          </a:prstGeom>
        </p:spPr>
        <p:txBody>
          <a:bodyPr vert="horz" lIns="0" tIns="45720" rIns="0" bIns="45720" rtlCol="0">
            <a:normAutofit/>
          </a:bodyPr>
          <a:lstStyle/>
          <a:p>
            <a:pPr marL="0" marR="0" lvl="0" indent="0" algn="l" defTabSz="914400" rtl="0" eaLnBrk="1" fontAlgn="auto" latinLnBrk="0" hangingPunct="1">
              <a:lnSpc>
                <a:spcPct val="120000"/>
              </a:lnSpc>
              <a:spcBef>
                <a:spcPts val="600"/>
              </a:spcBef>
              <a:spcAft>
                <a:spcPts val="0"/>
              </a:spcAft>
              <a:buClrTx/>
              <a:buSzTx/>
              <a:buFont typeface="Arial" panose="020B0604020202020204" pitchFamily="34" charset="0"/>
              <a:buNone/>
              <a:tabLst/>
              <a:defRPr/>
            </a:pPr>
            <a:r>
              <a:rPr lang="de-DE" dirty="0"/>
              <a:t>Ebene 1: Fließtext</a:t>
            </a:r>
          </a:p>
          <a:p>
            <a:pPr lvl="1"/>
            <a:r>
              <a:rPr lang="de-DE" dirty="0"/>
              <a:t>Ebene 2: Headlines</a:t>
            </a:r>
          </a:p>
          <a:p>
            <a:pPr lvl="2"/>
            <a:r>
              <a:rPr lang="de-DE" dirty="0"/>
              <a:t>Ebene 3: Stichpunkte</a:t>
            </a:r>
          </a:p>
          <a:p>
            <a:pPr lvl="3"/>
            <a:r>
              <a:rPr lang="de-DE" dirty="0"/>
              <a:t>Ebene 4: Stichpunkte hervorgehoben</a:t>
            </a:r>
          </a:p>
          <a:p>
            <a:pPr lvl="4"/>
            <a:r>
              <a:rPr lang="de-DE" dirty="0"/>
              <a:t>Ebene 5: Stichpunkte eingerückt</a:t>
            </a:r>
          </a:p>
          <a:p>
            <a:pPr lvl="5"/>
            <a:r>
              <a:rPr lang="de-DE" dirty="0"/>
              <a:t>Ebene 6: Stichpunkte weiter eingerückt</a:t>
            </a:r>
          </a:p>
          <a:p>
            <a:pPr lvl="6"/>
            <a:r>
              <a:rPr lang="de-DE" dirty="0"/>
              <a:t>Ebene 7: Zusatzinfo</a:t>
            </a:r>
          </a:p>
          <a:p>
            <a:pPr lvl="7"/>
            <a:r>
              <a:rPr lang="de-DE" dirty="0"/>
              <a:t>Ebene 8: Bildunterschrift</a:t>
            </a:r>
          </a:p>
        </p:txBody>
      </p:sp>
      <p:pic>
        <p:nvPicPr>
          <p:cNvPr id="8" name="Grafik 7"/>
          <p:cNvPicPr>
            <a:picLocks noChangeAspect="1"/>
          </p:cNvPicPr>
          <p:nvPr userDrawn="1"/>
        </p:nvPicPr>
        <p:blipFill>
          <a:blip r:embed="rId20">
            <a:extLst>
              <a:ext uri="{28A0092B-C50C-407E-A947-70E740481C1C}">
                <a14:useLocalDpi xmlns:a14="http://schemas.microsoft.com/office/drawing/2010/main" val="0"/>
              </a:ext>
            </a:extLst>
          </a:blip>
          <a:stretch>
            <a:fillRect/>
          </a:stretch>
        </p:blipFill>
        <p:spPr>
          <a:xfrm>
            <a:off x="10725151" y="251093"/>
            <a:ext cx="557209" cy="495297"/>
          </a:xfrm>
          <a:prstGeom prst="rect">
            <a:avLst/>
          </a:prstGeom>
        </p:spPr>
      </p:pic>
      <p:sp>
        <p:nvSpPr>
          <p:cNvPr id="3" name="Datumsplatzhalter 2"/>
          <p:cNvSpPr>
            <a:spLocks noGrp="1"/>
          </p:cNvSpPr>
          <p:nvPr>
            <p:ph type="dt" sz="half" idx="2"/>
          </p:nvPr>
        </p:nvSpPr>
        <p:spPr>
          <a:xfrm>
            <a:off x="4053455" y="6561600"/>
            <a:ext cx="7227319" cy="144000"/>
          </a:xfrm>
          <a:prstGeom prst="rect">
            <a:avLst/>
          </a:prstGeom>
        </p:spPr>
        <p:txBody>
          <a:bodyPr vert="horz" wrap="none" lIns="0" tIns="0" rIns="0" bIns="0" rtlCol="0" anchor="b" anchorCtr="0"/>
          <a:lstStyle>
            <a:lvl1pPr algn="r">
              <a:defRPr lang="de-DE" sz="600" kern="600" cap="all" spc="90" baseline="0" smtClean="0">
                <a:solidFill>
                  <a:schemeClr val="tx1">
                    <a:tint val="75000"/>
                  </a:schemeClr>
                </a:solidFill>
                <a:latin typeface="+mn-lt"/>
                <a:ea typeface="+mn-ea"/>
                <a:cs typeface="+mn-cs"/>
              </a:defRPr>
            </a:lvl1pPr>
          </a:lstStyle>
          <a:p>
            <a:r>
              <a:rPr lang="de-DE" smtClean="0"/>
              <a:t>PIGE in SIMNRA 7</a:t>
            </a:r>
            <a:endParaRPr lang="de-DE" dirty="0"/>
          </a:p>
        </p:txBody>
      </p:sp>
      <p:sp>
        <p:nvSpPr>
          <p:cNvPr id="9" name="Fußzeilenplatzhalter 8"/>
          <p:cNvSpPr>
            <a:spLocks noGrp="1"/>
          </p:cNvSpPr>
          <p:nvPr>
            <p:ph type="ftr" sz="quarter" idx="3"/>
          </p:nvPr>
        </p:nvSpPr>
        <p:spPr>
          <a:xfrm>
            <a:off x="658813" y="6561600"/>
            <a:ext cx="6115051" cy="144000"/>
          </a:xfrm>
          <a:prstGeom prst="rect">
            <a:avLst/>
          </a:prstGeom>
        </p:spPr>
        <p:txBody>
          <a:bodyPr vert="horz" wrap="none" lIns="0" tIns="0" rIns="0" bIns="0" rtlCol="0" anchor="b" anchorCtr="0"/>
          <a:lstStyle>
            <a:lvl1pPr algn="l">
              <a:defRPr lang="de-DE" sz="600" kern="600" cap="all" spc="90" baseline="0">
                <a:solidFill>
                  <a:schemeClr val="tx1">
                    <a:tint val="75000"/>
                  </a:schemeClr>
                </a:solidFill>
                <a:latin typeface="+mn-lt"/>
                <a:ea typeface="+mn-ea"/>
                <a:cs typeface="+mn-cs"/>
              </a:defRPr>
            </a:lvl1pPr>
          </a:lstStyle>
          <a:p>
            <a:r>
              <a:rPr lang="es-ES" smtClean="0"/>
              <a:t>Intercomparison of PIGE codes | M. Mayer | 16. - 18.1.2024</a:t>
            </a:r>
            <a:endParaRPr lang="de-DE" dirty="0"/>
          </a:p>
        </p:txBody>
      </p:sp>
      <p:sp>
        <p:nvSpPr>
          <p:cNvPr id="10" name="Foliennummernplatzhalter 9"/>
          <p:cNvSpPr>
            <a:spLocks noGrp="1"/>
          </p:cNvSpPr>
          <p:nvPr>
            <p:ph type="sldNum" sz="quarter" idx="4"/>
          </p:nvPr>
        </p:nvSpPr>
        <p:spPr>
          <a:xfrm>
            <a:off x="11280774" y="6561601"/>
            <a:ext cx="217349" cy="144000"/>
          </a:xfrm>
          <a:prstGeom prst="rect">
            <a:avLst/>
          </a:prstGeom>
        </p:spPr>
        <p:txBody>
          <a:bodyPr vert="horz" wrap="none" lIns="0" tIns="0" rIns="0" bIns="0" rtlCol="0" anchor="b" anchorCtr="0"/>
          <a:lstStyle>
            <a:lvl1pPr algn="r">
              <a:defRPr lang="de-DE" sz="600" kern="600" cap="all" spc="90" baseline="0" smtClean="0">
                <a:solidFill>
                  <a:schemeClr val="tx1">
                    <a:tint val="75000"/>
                  </a:schemeClr>
                </a:solidFill>
                <a:latin typeface="+mn-lt"/>
                <a:ea typeface="+mn-ea"/>
                <a:cs typeface="+mn-cs"/>
              </a:defRPr>
            </a:lvl1p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2120465908"/>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669" r:id="rId5"/>
    <p:sldLayoutId id="2147483726" r:id="rId6"/>
    <p:sldLayoutId id="2147483664" r:id="rId7"/>
    <p:sldLayoutId id="2147483696" r:id="rId8"/>
    <p:sldLayoutId id="2147483667" r:id="rId9"/>
    <p:sldLayoutId id="2147483700" r:id="rId10"/>
    <p:sldLayoutId id="2147483711" r:id="rId11"/>
    <p:sldLayoutId id="2147483701" r:id="rId12"/>
  </p:sldLayoutIdLst>
  <p:hf hdr="0"/>
  <p:txStyles>
    <p:titleStyle>
      <a:lvl1pPr algn="l" defTabSz="914400" rtl="0" eaLnBrk="1" latinLnBrk="0" hangingPunct="1">
        <a:lnSpc>
          <a:spcPts val="2800"/>
        </a:lnSpc>
        <a:spcBef>
          <a:spcPct val="0"/>
        </a:spcBef>
        <a:spcAft>
          <a:spcPts val="1800"/>
        </a:spcAft>
        <a:buNone/>
        <a:defRPr sz="2500" b="1" kern="600" cap="none" spc="0" baseline="0">
          <a:solidFill>
            <a:srgbClr val="005555"/>
          </a:solidFill>
          <a:latin typeface="+mj-lt"/>
          <a:ea typeface="+mj-ea"/>
          <a:cs typeface="+mj-cs"/>
        </a:defRPr>
      </a:lvl1pPr>
    </p:titleStyle>
    <p:bodyStyle>
      <a:lvl1pPr marL="0" marR="0" indent="0" algn="l" defTabSz="914400" rtl="0" eaLnBrk="1" fontAlgn="auto" latinLnBrk="0" hangingPunct="1">
        <a:lnSpc>
          <a:spcPct val="120000"/>
        </a:lnSpc>
        <a:spcBef>
          <a:spcPts val="600"/>
        </a:spcBef>
        <a:spcAft>
          <a:spcPts val="0"/>
        </a:spcAft>
        <a:buClrTx/>
        <a:buSzTx/>
        <a:buFont typeface="Arial" panose="020B0604020202020204" pitchFamily="34" charset="0"/>
        <a:buNone/>
        <a:tabLst/>
        <a:defRPr lang="de-DE" sz="1800" b="0" i="0" kern="600" spc="40" baseline="0" dirty="0" smtClean="0">
          <a:solidFill>
            <a:schemeClr val="tx1"/>
          </a:solidFill>
          <a:latin typeface="+mn-lt"/>
          <a:ea typeface="+mn-ea"/>
          <a:cs typeface="+mn-cs"/>
        </a:defRPr>
      </a:lvl1pPr>
      <a:lvl2pPr marL="0" indent="0" algn="l" defTabSz="914400" rtl="0" eaLnBrk="1" latinLnBrk="0" hangingPunct="1">
        <a:lnSpc>
          <a:spcPct val="120000"/>
        </a:lnSpc>
        <a:spcBef>
          <a:spcPts val="600"/>
        </a:spcBef>
        <a:spcAft>
          <a:spcPts val="0"/>
        </a:spcAft>
        <a:buFont typeface="Arial" panose="020B0604020202020204" pitchFamily="34" charset="0"/>
        <a:buNone/>
        <a:defRPr sz="1800" b="1" kern="600" spc="40" baseline="0">
          <a:solidFill>
            <a:schemeClr val="tx2"/>
          </a:solidFill>
          <a:latin typeface="+mn-lt"/>
          <a:ea typeface="+mn-ea"/>
          <a:cs typeface="+mn-cs"/>
        </a:defRPr>
      </a:lvl2pPr>
      <a:lvl3pPr marL="179388" indent="-179388" algn="l" defTabSz="914400" rtl="0" eaLnBrk="1" latinLnBrk="0" hangingPunct="1">
        <a:lnSpc>
          <a:spcPct val="120000"/>
        </a:lnSpc>
        <a:spcBef>
          <a:spcPts val="600"/>
        </a:spcBef>
        <a:buFont typeface="Arial" panose="020B0604020202020204" pitchFamily="34" charset="0"/>
        <a:buChar char="•"/>
        <a:defRPr sz="1800" b="1" kern="400" spc="40" baseline="0">
          <a:solidFill>
            <a:schemeClr val="accent3"/>
          </a:solidFill>
          <a:latin typeface="+mn-lt"/>
          <a:ea typeface="+mn-ea"/>
          <a:cs typeface="+mn-cs"/>
        </a:defRPr>
      </a:lvl3pPr>
      <a:lvl4pPr marL="179388" indent="-179388" algn="l" defTabSz="914400" rtl="0" eaLnBrk="1" latinLnBrk="0" hangingPunct="1">
        <a:lnSpc>
          <a:spcPct val="120000"/>
        </a:lnSpc>
        <a:spcBef>
          <a:spcPts val="600"/>
        </a:spcBef>
        <a:buFont typeface="Arial" panose="020B0604020202020204" pitchFamily="34" charset="0"/>
        <a:buChar char="•"/>
        <a:defRPr sz="1800" kern="600" spc="40" baseline="0">
          <a:solidFill>
            <a:schemeClr val="tx1"/>
          </a:solidFill>
          <a:latin typeface="+mn-lt"/>
          <a:ea typeface="+mn-ea"/>
          <a:cs typeface="+mn-cs"/>
        </a:defRPr>
      </a:lvl4pPr>
      <a:lvl5pPr marL="357188" indent="-179388" algn="l" defTabSz="914400" rtl="0" eaLnBrk="1" latinLnBrk="0" hangingPunct="1">
        <a:lnSpc>
          <a:spcPct val="120000"/>
        </a:lnSpc>
        <a:spcBef>
          <a:spcPts val="600"/>
        </a:spcBef>
        <a:buFont typeface="Arial" panose="020B0604020202020204" pitchFamily="34" charset="0"/>
        <a:buChar char="•"/>
        <a:defRPr lang="de-DE" sz="1800" b="0" i="0" kern="600" spc="40" baseline="0" dirty="0" smtClean="0">
          <a:solidFill>
            <a:schemeClr val="tx1"/>
          </a:solidFill>
          <a:latin typeface="+mn-lt"/>
          <a:ea typeface="+mn-ea"/>
          <a:cs typeface="+mn-cs"/>
        </a:defRPr>
      </a:lvl5pPr>
      <a:lvl6pPr marL="645750" indent="-285750" algn="l" defTabSz="914400" rtl="0" eaLnBrk="1" latinLnBrk="0" hangingPunct="1">
        <a:lnSpc>
          <a:spcPct val="100000"/>
        </a:lnSpc>
        <a:spcBef>
          <a:spcPts val="300"/>
        </a:spcBef>
        <a:spcAft>
          <a:spcPts val="0"/>
        </a:spcAft>
        <a:buClr>
          <a:schemeClr val="tx1"/>
        </a:buClr>
        <a:buSzPct val="110000"/>
        <a:buFont typeface="Symbol" panose="05050102010706020507" pitchFamily="18" charset="2"/>
        <a:buChar char=""/>
        <a:defRPr sz="1800" b="0" i="0" kern="600" spc="40" baseline="0">
          <a:solidFill>
            <a:schemeClr val="tx1"/>
          </a:solidFill>
          <a:latin typeface="+mn-lt"/>
          <a:ea typeface="+mn-ea"/>
          <a:cs typeface="+mn-cs"/>
        </a:defRPr>
      </a:lvl6pPr>
      <a:lvl7pPr marL="0" indent="215900" algn="l" defTabSz="914400" rtl="0" eaLnBrk="1" latinLnBrk="0" hangingPunct="1">
        <a:lnSpc>
          <a:spcPct val="100000"/>
        </a:lnSpc>
        <a:spcBef>
          <a:spcPts val="600"/>
        </a:spcBef>
        <a:spcAft>
          <a:spcPts val="0"/>
        </a:spcAft>
        <a:buClr>
          <a:schemeClr val="tx2"/>
        </a:buClr>
        <a:buFont typeface="Wingdings 3" panose="05040102010807070707" pitchFamily="18" charset="2"/>
        <a:buChar char=""/>
        <a:defRPr sz="1500" b="0" i="1" kern="600" spc="40" baseline="0">
          <a:solidFill>
            <a:schemeClr val="tx2"/>
          </a:solidFill>
          <a:latin typeface="+mn-lt"/>
          <a:ea typeface="+mn-ea"/>
          <a:cs typeface="+mn-cs"/>
        </a:defRPr>
      </a:lvl7pPr>
      <a:lvl8pPr marL="0" indent="0" algn="l" defTabSz="914400" rtl="0" eaLnBrk="1" latinLnBrk="0" hangingPunct="1">
        <a:lnSpc>
          <a:spcPct val="100000"/>
        </a:lnSpc>
        <a:spcBef>
          <a:spcPts val="525"/>
        </a:spcBef>
        <a:spcAft>
          <a:spcPts val="0"/>
        </a:spcAft>
        <a:buSzPct val="110000"/>
        <a:buFont typeface=".SF NS Symbols Regular"/>
        <a:buNone/>
        <a:defRPr sz="1000" b="0" i="1" kern="600" spc="120" baseline="0">
          <a:solidFill>
            <a:schemeClr val="tx1">
              <a:lumMod val="50000"/>
              <a:lumOff val="50000"/>
            </a:schemeClr>
          </a:solidFill>
          <a:latin typeface="+mn-lt"/>
          <a:ea typeface="+mn-ea"/>
          <a:cs typeface="+mn-cs"/>
        </a:defRPr>
      </a:lvl8pPr>
      <a:lvl9pPr marL="0" indent="0" algn="l" defTabSz="914400" rtl="0" eaLnBrk="1" latinLnBrk="0" hangingPunct="1">
        <a:lnSpc>
          <a:spcPts val="1100"/>
        </a:lnSpc>
        <a:spcBef>
          <a:spcPts val="525"/>
        </a:spcBef>
        <a:buFont typeface="Arial" panose="020B0604020202020204" pitchFamily="34" charset="0"/>
        <a:buNone/>
        <a:defRPr sz="800" b="0" i="1" kern="600" spc="120" baseline="0">
          <a:solidFill>
            <a:schemeClr val="tx1">
              <a:lumMod val="50000"/>
              <a:lumOff val="50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2" orient="horz" pos="777">
          <p15:clr>
            <a:srgbClr val="F26B43"/>
          </p15:clr>
        </p15:guide>
        <p15:guide id="4" orient="horz" pos="4065">
          <p15:clr>
            <a:srgbClr val="F26B43"/>
          </p15:clr>
        </p15:guide>
        <p15:guide id="6" orient="horz" pos="1014">
          <p15:clr>
            <a:srgbClr val="F26B43"/>
          </p15:clr>
        </p15:guide>
        <p15:guide id="7" orient="horz" pos="4133">
          <p15:clr>
            <a:srgbClr val="F26B43"/>
          </p15:clr>
        </p15:guide>
        <p15:guide id="8" orient="horz" pos="4224">
          <p15:clr>
            <a:srgbClr val="F26B43"/>
          </p15:clr>
        </p15:guide>
        <p15:guide id="11" orient="horz" pos="459">
          <p15:clr>
            <a:srgbClr val="F26B43"/>
          </p15:clr>
        </p15:guide>
        <p15:guide id="15" orient="horz" pos="142">
          <p15:clr>
            <a:srgbClr val="F26B43"/>
          </p15:clr>
        </p15:guide>
        <p15:guide id="16" orient="horz" pos="278">
          <p15:clr>
            <a:srgbClr val="F26B43"/>
          </p15:clr>
        </p15:guide>
        <p15:guide id="18" pos="7242">
          <p15:clr>
            <a:srgbClr val="F26B43"/>
          </p15:clr>
        </p15:guide>
        <p15:guide id="19" pos="415">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1" name="Grafik 10"/>
          <p:cNvPicPr>
            <a:picLocks noChangeAspect="1"/>
          </p:cNvPicPr>
          <p:nvPr userDrawn="1"/>
        </p:nvPicPr>
        <p:blipFill>
          <a:blip r:embed="rId17" cstate="screen">
            <a:extLst>
              <a:ext uri="{28A0092B-C50C-407E-A947-70E740481C1C}">
                <a14:useLocalDpi xmlns:a14="http://schemas.microsoft.com/office/drawing/2010/main"/>
              </a:ext>
            </a:extLst>
          </a:blip>
          <a:stretch>
            <a:fillRect/>
          </a:stretch>
        </p:blipFill>
        <p:spPr>
          <a:xfrm>
            <a:off x="11437325" y="195902"/>
            <a:ext cx="597849" cy="597849"/>
          </a:xfrm>
          <a:prstGeom prst="rect">
            <a:avLst/>
          </a:prstGeom>
        </p:spPr>
      </p:pic>
      <p:graphicFrame>
        <p:nvGraphicFramePr>
          <p:cNvPr id="6" name="Object 5" hidden="1">
            <a:extLst>
              <a:ext uri="{FF2B5EF4-FFF2-40B4-BE49-F238E27FC236}">
                <a16:creationId xmlns:a16="http://schemas.microsoft.com/office/drawing/2014/main" id="{E3FBFD33-14B0-4B26-8D25-D9E05002D480}"/>
              </a:ext>
            </a:extLst>
          </p:cNvPr>
          <p:cNvGraphicFramePr>
            <a:graphicFrameLocks noChangeAspect="1"/>
          </p:cNvGraphicFramePr>
          <p:nvPr>
            <p:custDataLst>
              <p:tags r:id="rId15"/>
            </p:custDataLst>
            <p:extLst>
              <p:ext uri="{D42A27DB-BD31-4B8C-83A1-F6EECF244321}">
                <p14:modId xmlns:p14="http://schemas.microsoft.com/office/powerpoint/2010/main" val="145823685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2102" name="think-cell Folie" r:id="rId18" imgW="384" imgH="385" progId="TCLayout.ActiveDocument.1">
                  <p:embed/>
                </p:oleObj>
              </mc:Choice>
              <mc:Fallback>
                <p:oleObj name="think-cell Folie" r:id="rId18" imgW="384" imgH="385" progId="TCLayout.ActiveDocument.1">
                  <p:embed/>
                  <p:pic>
                    <p:nvPicPr>
                      <p:cNvPr id="6" name="Object 5" hidden="1">
                        <a:extLst>
                          <a:ext uri="{FF2B5EF4-FFF2-40B4-BE49-F238E27FC236}">
                            <a16:creationId xmlns:a16="http://schemas.microsoft.com/office/drawing/2014/main" id="{E3FBFD33-14B0-4B26-8D25-D9E05002D480}"/>
                          </a:ext>
                        </a:extLst>
                      </p:cNvPr>
                      <p:cNvPicPr/>
                      <p:nvPr/>
                    </p:nvPicPr>
                    <p:blipFill>
                      <a:blip r:embed="rId19"/>
                      <a:stretch>
                        <a:fillRect/>
                      </a:stretch>
                    </p:blipFill>
                    <p:spPr>
                      <a:xfrm>
                        <a:off x="1588" y="1588"/>
                        <a:ext cx="1588"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658354E6-9E0E-44B9-83E8-1963A1EC88F1}"/>
              </a:ext>
            </a:extLst>
          </p:cNvPr>
          <p:cNvSpPr/>
          <p:nvPr>
            <p:custDataLst>
              <p:tags r:id="rId16"/>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de-DE" sz="2300" b="1" i="0" baseline="0" dirty="0">
              <a:latin typeface="Arial" panose="020B0604020202020204" pitchFamily="34" charset="0"/>
              <a:ea typeface="+mj-ea"/>
              <a:cs typeface="+mj-cs"/>
              <a:sym typeface="Arial" panose="020B0604020202020204" pitchFamily="34" charset="0"/>
            </a:endParaRPr>
          </a:p>
        </p:txBody>
      </p:sp>
      <p:sp>
        <p:nvSpPr>
          <p:cNvPr id="2" name="Title Placeholder 1"/>
          <p:cNvSpPr>
            <a:spLocks noGrp="1"/>
          </p:cNvSpPr>
          <p:nvPr>
            <p:ph type="title"/>
          </p:nvPr>
        </p:nvSpPr>
        <p:spPr>
          <a:xfrm>
            <a:off x="658813" y="441325"/>
            <a:ext cx="9612984" cy="782638"/>
          </a:xfrm>
          <a:prstGeom prst="rect">
            <a:avLst/>
          </a:prstGeom>
        </p:spPr>
        <p:txBody>
          <a:bodyPr vert="horz" lIns="0" tIns="0" rIns="0" bIns="0" rtlCol="0" anchor="t" anchorCtr="0">
            <a:noAutofit/>
          </a:bodyPr>
          <a:lstStyle/>
          <a:p>
            <a:r>
              <a:rPr lang="de-DE" dirty="0"/>
              <a:t>Headline Arial </a:t>
            </a:r>
            <a:r>
              <a:rPr lang="de-DE" dirty="0" err="1"/>
              <a:t>MPG_green_dark</a:t>
            </a:r>
            <a:r>
              <a:rPr lang="de-DE" dirty="0"/>
              <a:t>, 25 </a:t>
            </a:r>
            <a:r>
              <a:rPr lang="de-DE" dirty="0" err="1"/>
              <a:t>pt</a:t>
            </a:r>
            <a:r>
              <a:rPr lang="de-DE" dirty="0"/>
              <a:t>, ZAB 28 </a:t>
            </a:r>
            <a:r>
              <a:rPr lang="de-DE" dirty="0" err="1"/>
              <a:t>pt</a:t>
            </a:r>
            <a:r>
              <a:rPr lang="de-DE" dirty="0"/>
              <a:t/>
            </a:r>
            <a:br>
              <a:rPr lang="de-DE" dirty="0"/>
            </a:br>
            <a:endParaRPr lang="en-US" dirty="0"/>
          </a:p>
        </p:txBody>
      </p:sp>
      <p:sp>
        <p:nvSpPr>
          <p:cNvPr id="7" name="Textplatzhalter 6"/>
          <p:cNvSpPr>
            <a:spLocks noGrp="1"/>
          </p:cNvSpPr>
          <p:nvPr>
            <p:ph type="body" idx="1"/>
          </p:nvPr>
        </p:nvSpPr>
        <p:spPr>
          <a:xfrm>
            <a:off x="658813" y="1609725"/>
            <a:ext cx="10837861" cy="4843463"/>
          </a:xfrm>
          <a:prstGeom prst="rect">
            <a:avLst/>
          </a:prstGeom>
        </p:spPr>
        <p:txBody>
          <a:bodyPr vert="horz" lIns="0" tIns="45720" rIns="0" bIns="45720" rtlCol="0">
            <a:normAutofit/>
          </a:bodyPr>
          <a:lstStyle/>
          <a:p>
            <a:pPr marL="0" marR="0" lvl="0" indent="0" algn="l" defTabSz="914400" rtl="0" eaLnBrk="1" fontAlgn="auto" latinLnBrk="0" hangingPunct="1">
              <a:lnSpc>
                <a:spcPct val="120000"/>
              </a:lnSpc>
              <a:spcBef>
                <a:spcPts val="600"/>
              </a:spcBef>
              <a:spcAft>
                <a:spcPts val="0"/>
              </a:spcAft>
              <a:buClrTx/>
              <a:buSzTx/>
              <a:buFont typeface="Arial" panose="020B0604020202020204" pitchFamily="34" charset="0"/>
              <a:buNone/>
              <a:tabLst/>
              <a:defRPr/>
            </a:pPr>
            <a:r>
              <a:rPr lang="de-DE" dirty="0"/>
              <a:t>Ebene 1: Fließtext</a:t>
            </a:r>
          </a:p>
          <a:p>
            <a:pPr lvl="1"/>
            <a:r>
              <a:rPr lang="de-DE" dirty="0"/>
              <a:t>Ebene 2: Headlines</a:t>
            </a:r>
          </a:p>
          <a:p>
            <a:pPr lvl="2"/>
            <a:r>
              <a:rPr lang="de-DE" dirty="0"/>
              <a:t>Ebene 3: Stichpunkte</a:t>
            </a:r>
          </a:p>
          <a:p>
            <a:pPr lvl="3"/>
            <a:r>
              <a:rPr lang="de-DE" dirty="0"/>
              <a:t>Ebene 4: Stichpunkte hervorgehoben</a:t>
            </a:r>
          </a:p>
          <a:p>
            <a:pPr lvl="4"/>
            <a:r>
              <a:rPr lang="de-DE" dirty="0"/>
              <a:t>Ebene 5: Stichpunkte eingerückt</a:t>
            </a:r>
          </a:p>
          <a:p>
            <a:pPr lvl="5"/>
            <a:r>
              <a:rPr lang="de-DE" dirty="0"/>
              <a:t>Ebene 6: Stichpunkte weiter eingerückt</a:t>
            </a:r>
          </a:p>
          <a:p>
            <a:pPr lvl="6"/>
            <a:r>
              <a:rPr lang="de-DE" dirty="0"/>
              <a:t>Ebene 7: Zusatzinfo</a:t>
            </a:r>
          </a:p>
          <a:p>
            <a:pPr lvl="7"/>
            <a:r>
              <a:rPr lang="de-DE" dirty="0"/>
              <a:t>Ebene 8: Bildunterschrift</a:t>
            </a:r>
          </a:p>
        </p:txBody>
      </p:sp>
      <p:sp>
        <p:nvSpPr>
          <p:cNvPr id="3" name="Datumsplatzhalter 2"/>
          <p:cNvSpPr>
            <a:spLocks noGrp="1"/>
          </p:cNvSpPr>
          <p:nvPr>
            <p:ph type="dt" sz="half" idx="2"/>
          </p:nvPr>
        </p:nvSpPr>
        <p:spPr>
          <a:xfrm>
            <a:off x="4053455" y="6561600"/>
            <a:ext cx="7227319" cy="144000"/>
          </a:xfrm>
          <a:prstGeom prst="rect">
            <a:avLst/>
          </a:prstGeom>
        </p:spPr>
        <p:txBody>
          <a:bodyPr vert="horz" wrap="none" lIns="0" tIns="0" rIns="0" bIns="0" rtlCol="0" anchor="b" anchorCtr="0"/>
          <a:lstStyle>
            <a:lvl1pPr algn="r">
              <a:defRPr lang="de-DE" sz="600" kern="600" cap="all" spc="90" baseline="0" smtClean="0">
                <a:solidFill>
                  <a:schemeClr val="tx1">
                    <a:tint val="75000"/>
                  </a:schemeClr>
                </a:solidFill>
                <a:latin typeface="+mn-lt"/>
                <a:ea typeface="+mn-ea"/>
                <a:cs typeface="+mn-cs"/>
              </a:defRPr>
            </a:lvl1pPr>
          </a:lstStyle>
          <a:p>
            <a:r>
              <a:rPr lang="de-DE" smtClean="0"/>
              <a:t>PIGE in SIMNRA 7</a:t>
            </a:r>
            <a:endParaRPr lang="de-DE" dirty="0"/>
          </a:p>
        </p:txBody>
      </p:sp>
      <p:sp>
        <p:nvSpPr>
          <p:cNvPr id="9" name="Fußzeilenplatzhalter 8"/>
          <p:cNvSpPr>
            <a:spLocks noGrp="1"/>
          </p:cNvSpPr>
          <p:nvPr>
            <p:ph type="ftr" sz="quarter" idx="3"/>
          </p:nvPr>
        </p:nvSpPr>
        <p:spPr>
          <a:xfrm>
            <a:off x="658813" y="6561600"/>
            <a:ext cx="6115051" cy="144000"/>
          </a:xfrm>
          <a:prstGeom prst="rect">
            <a:avLst/>
          </a:prstGeom>
        </p:spPr>
        <p:txBody>
          <a:bodyPr vert="horz" wrap="none" lIns="0" tIns="0" rIns="0" bIns="0" rtlCol="0" anchor="b" anchorCtr="0"/>
          <a:lstStyle>
            <a:lvl1pPr algn="l">
              <a:defRPr lang="de-DE" sz="600" kern="600" cap="all" spc="90" baseline="0">
                <a:solidFill>
                  <a:schemeClr val="tx1">
                    <a:tint val="75000"/>
                  </a:schemeClr>
                </a:solidFill>
                <a:latin typeface="+mn-lt"/>
                <a:ea typeface="+mn-ea"/>
                <a:cs typeface="+mn-cs"/>
              </a:defRPr>
            </a:lvl1pPr>
          </a:lstStyle>
          <a:p>
            <a:r>
              <a:rPr lang="es-ES" smtClean="0"/>
              <a:t>Intercomparison of PIGE codes | M. Mayer | 16. - 18.1.2024</a:t>
            </a:r>
            <a:endParaRPr lang="de-DE" dirty="0"/>
          </a:p>
        </p:txBody>
      </p:sp>
      <p:sp>
        <p:nvSpPr>
          <p:cNvPr id="10" name="Foliennummernplatzhalter 9"/>
          <p:cNvSpPr>
            <a:spLocks noGrp="1"/>
          </p:cNvSpPr>
          <p:nvPr>
            <p:ph type="sldNum" sz="quarter" idx="4"/>
          </p:nvPr>
        </p:nvSpPr>
        <p:spPr>
          <a:xfrm>
            <a:off x="11280774" y="6561601"/>
            <a:ext cx="217349" cy="144000"/>
          </a:xfrm>
          <a:prstGeom prst="rect">
            <a:avLst/>
          </a:prstGeom>
        </p:spPr>
        <p:txBody>
          <a:bodyPr vert="horz" wrap="none" lIns="0" tIns="0" rIns="0" bIns="0" rtlCol="0" anchor="b" anchorCtr="0"/>
          <a:lstStyle>
            <a:lvl1pPr algn="r">
              <a:defRPr lang="de-DE" sz="600" kern="600" cap="all" spc="90" baseline="0" smtClean="0">
                <a:solidFill>
                  <a:schemeClr val="tx1">
                    <a:tint val="75000"/>
                  </a:schemeClr>
                </a:solidFill>
                <a:latin typeface="+mn-lt"/>
                <a:ea typeface="+mn-ea"/>
                <a:cs typeface="+mn-cs"/>
              </a:defRPr>
            </a:lvl1p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1677389971"/>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Lst>
  <p:hf hdr="0"/>
  <p:txStyles>
    <p:titleStyle>
      <a:lvl1pPr algn="l" defTabSz="914400" rtl="0" eaLnBrk="1" latinLnBrk="0" hangingPunct="1">
        <a:lnSpc>
          <a:spcPts val="2800"/>
        </a:lnSpc>
        <a:spcBef>
          <a:spcPct val="0"/>
        </a:spcBef>
        <a:spcAft>
          <a:spcPts val="1800"/>
        </a:spcAft>
        <a:buNone/>
        <a:defRPr sz="2500" b="1" kern="600" cap="none" spc="0" baseline="0">
          <a:solidFill>
            <a:srgbClr val="005555"/>
          </a:solidFill>
          <a:latin typeface="+mj-lt"/>
          <a:ea typeface="+mj-ea"/>
          <a:cs typeface="+mj-cs"/>
        </a:defRPr>
      </a:lvl1pPr>
    </p:titleStyle>
    <p:bodyStyle>
      <a:lvl1pPr marL="0" marR="0" indent="0" algn="l" defTabSz="914400" rtl="0" eaLnBrk="1" fontAlgn="auto" latinLnBrk="0" hangingPunct="1">
        <a:lnSpc>
          <a:spcPct val="120000"/>
        </a:lnSpc>
        <a:spcBef>
          <a:spcPts val="600"/>
        </a:spcBef>
        <a:spcAft>
          <a:spcPts val="0"/>
        </a:spcAft>
        <a:buClrTx/>
        <a:buSzTx/>
        <a:buFont typeface="Arial" panose="020B0604020202020204" pitchFamily="34" charset="0"/>
        <a:buNone/>
        <a:tabLst/>
        <a:defRPr lang="de-DE" sz="1800" b="0" i="0" kern="600" spc="40" baseline="0" dirty="0" smtClean="0">
          <a:solidFill>
            <a:schemeClr val="tx1"/>
          </a:solidFill>
          <a:latin typeface="+mn-lt"/>
          <a:ea typeface="+mn-ea"/>
          <a:cs typeface="+mn-cs"/>
        </a:defRPr>
      </a:lvl1pPr>
      <a:lvl2pPr marL="0" indent="0" algn="l" defTabSz="914400" rtl="0" eaLnBrk="1" latinLnBrk="0" hangingPunct="1">
        <a:lnSpc>
          <a:spcPct val="120000"/>
        </a:lnSpc>
        <a:spcBef>
          <a:spcPts val="600"/>
        </a:spcBef>
        <a:spcAft>
          <a:spcPts val="0"/>
        </a:spcAft>
        <a:buFont typeface="Arial" panose="020B0604020202020204" pitchFamily="34" charset="0"/>
        <a:buNone/>
        <a:defRPr sz="1800" b="1" kern="600" spc="40" baseline="0">
          <a:solidFill>
            <a:schemeClr val="tx2"/>
          </a:solidFill>
          <a:latin typeface="+mn-lt"/>
          <a:ea typeface="+mn-ea"/>
          <a:cs typeface="+mn-cs"/>
        </a:defRPr>
      </a:lvl2pPr>
      <a:lvl3pPr marL="179388" indent="-179388" algn="l" defTabSz="914400" rtl="0" eaLnBrk="1" latinLnBrk="0" hangingPunct="1">
        <a:lnSpc>
          <a:spcPct val="120000"/>
        </a:lnSpc>
        <a:spcBef>
          <a:spcPts val="600"/>
        </a:spcBef>
        <a:buFont typeface="Arial" panose="020B0604020202020204" pitchFamily="34" charset="0"/>
        <a:buChar char="•"/>
        <a:defRPr sz="1800" b="1" kern="400" spc="40" baseline="0">
          <a:solidFill>
            <a:schemeClr val="accent3"/>
          </a:solidFill>
          <a:latin typeface="+mn-lt"/>
          <a:ea typeface="+mn-ea"/>
          <a:cs typeface="+mn-cs"/>
        </a:defRPr>
      </a:lvl3pPr>
      <a:lvl4pPr marL="179388" indent="-179388" algn="l" defTabSz="914400" rtl="0" eaLnBrk="1" latinLnBrk="0" hangingPunct="1">
        <a:lnSpc>
          <a:spcPct val="120000"/>
        </a:lnSpc>
        <a:spcBef>
          <a:spcPts val="600"/>
        </a:spcBef>
        <a:buFont typeface="Arial" panose="020B0604020202020204" pitchFamily="34" charset="0"/>
        <a:buChar char="•"/>
        <a:defRPr sz="1800" kern="600" spc="40" baseline="0">
          <a:solidFill>
            <a:schemeClr val="tx1"/>
          </a:solidFill>
          <a:latin typeface="+mn-lt"/>
          <a:ea typeface="+mn-ea"/>
          <a:cs typeface="+mn-cs"/>
        </a:defRPr>
      </a:lvl4pPr>
      <a:lvl5pPr marL="357188" indent="-179388" algn="l" defTabSz="914400" rtl="0" eaLnBrk="1" latinLnBrk="0" hangingPunct="1">
        <a:lnSpc>
          <a:spcPct val="120000"/>
        </a:lnSpc>
        <a:spcBef>
          <a:spcPts val="600"/>
        </a:spcBef>
        <a:buFont typeface="Arial" panose="020B0604020202020204" pitchFamily="34" charset="0"/>
        <a:buChar char="•"/>
        <a:defRPr lang="de-DE" sz="1800" b="0" i="0" kern="600" spc="40" baseline="0" dirty="0" smtClean="0">
          <a:solidFill>
            <a:schemeClr val="tx1"/>
          </a:solidFill>
          <a:latin typeface="+mn-lt"/>
          <a:ea typeface="+mn-ea"/>
          <a:cs typeface="+mn-cs"/>
        </a:defRPr>
      </a:lvl5pPr>
      <a:lvl6pPr marL="645750" indent="-285750" algn="l" defTabSz="914400" rtl="0" eaLnBrk="1" latinLnBrk="0" hangingPunct="1">
        <a:lnSpc>
          <a:spcPct val="100000"/>
        </a:lnSpc>
        <a:spcBef>
          <a:spcPts val="300"/>
        </a:spcBef>
        <a:spcAft>
          <a:spcPts val="0"/>
        </a:spcAft>
        <a:buClr>
          <a:schemeClr val="tx1"/>
        </a:buClr>
        <a:buSzPct val="110000"/>
        <a:buFont typeface="Symbol" panose="05050102010706020507" pitchFamily="18" charset="2"/>
        <a:buChar char=""/>
        <a:defRPr sz="1800" b="0" i="0" kern="600" spc="40" baseline="0">
          <a:solidFill>
            <a:schemeClr val="tx1"/>
          </a:solidFill>
          <a:latin typeface="+mn-lt"/>
          <a:ea typeface="+mn-ea"/>
          <a:cs typeface="+mn-cs"/>
        </a:defRPr>
      </a:lvl6pPr>
      <a:lvl7pPr marL="0" indent="215900" algn="l" defTabSz="914400" rtl="0" eaLnBrk="1" latinLnBrk="0" hangingPunct="1">
        <a:lnSpc>
          <a:spcPct val="100000"/>
        </a:lnSpc>
        <a:spcBef>
          <a:spcPts val="600"/>
        </a:spcBef>
        <a:spcAft>
          <a:spcPts val="0"/>
        </a:spcAft>
        <a:buClr>
          <a:schemeClr val="tx2"/>
        </a:buClr>
        <a:buFont typeface="Wingdings 3" panose="05040102010807070707" pitchFamily="18" charset="2"/>
        <a:buChar char=""/>
        <a:defRPr sz="1500" b="0" i="1" kern="600" spc="40" baseline="0">
          <a:solidFill>
            <a:schemeClr val="tx2"/>
          </a:solidFill>
          <a:latin typeface="+mn-lt"/>
          <a:ea typeface="+mn-ea"/>
          <a:cs typeface="+mn-cs"/>
        </a:defRPr>
      </a:lvl7pPr>
      <a:lvl8pPr marL="0" indent="0" algn="l" defTabSz="914400" rtl="0" eaLnBrk="1" latinLnBrk="0" hangingPunct="1">
        <a:lnSpc>
          <a:spcPct val="100000"/>
        </a:lnSpc>
        <a:spcBef>
          <a:spcPts val="525"/>
        </a:spcBef>
        <a:spcAft>
          <a:spcPts val="0"/>
        </a:spcAft>
        <a:buSzPct val="110000"/>
        <a:buFont typeface=".SF NS Symbols Regular"/>
        <a:buNone/>
        <a:defRPr sz="1000" b="0" i="1" kern="600" spc="120" baseline="0">
          <a:solidFill>
            <a:schemeClr val="tx1">
              <a:lumMod val="50000"/>
              <a:lumOff val="50000"/>
            </a:schemeClr>
          </a:solidFill>
          <a:latin typeface="+mn-lt"/>
          <a:ea typeface="+mn-ea"/>
          <a:cs typeface="+mn-cs"/>
        </a:defRPr>
      </a:lvl8pPr>
      <a:lvl9pPr marL="0" indent="0" algn="l" defTabSz="914400" rtl="0" eaLnBrk="1" latinLnBrk="0" hangingPunct="1">
        <a:lnSpc>
          <a:spcPts val="1100"/>
        </a:lnSpc>
        <a:spcBef>
          <a:spcPts val="525"/>
        </a:spcBef>
        <a:buFont typeface="Arial" panose="020B0604020202020204" pitchFamily="34" charset="0"/>
        <a:buNone/>
        <a:defRPr sz="800" b="0" i="1" kern="600" spc="120" baseline="0">
          <a:solidFill>
            <a:schemeClr val="tx1">
              <a:lumMod val="50000"/>
              <a:lumOff val="50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2" orient="horz" pos="777">
          <p15:clr>
            <a:srgbClr val="F26B43"/>
          </p15:clr>
        </p15:guide>
        <p15:guide id="4" orient="horz" pos="4065" userDrawn="1">
          <p15:clr>
            <a:srgbClr val="F26B43"/>
          </p15:clr>
        </p15:guide>
        <p15:guide id="6" orient="horz" pos="1014">
          <p15:clr>
            <a:srgbClr val="F26B43"/>
          </p15:clr>
        </p15:guide>
        <p15:guide id="7" orient="horz" pos="4133" userDrawn="1">
          <p15:clr>
            <a:srgbClr val="F26B43"/>
          </p15:clr>
        </p15:guide>
        <p15:guide id="8" orient="horz" pos="4224">
          <p15:clr>
            <a:srgbClr val="F26B43"/>
          </p15:clr>
        </p15:guide>
        <p15:guide id="11" orient="horz" pos="459">
          <p15:clr>
            <a:srgbClr val="F26B43"/>
          </p15:clr>
        </p15:guide>
        <p15:guide id="15" orient="horz" pos="142">
          <p15:clr>
            <a:srgbClr val="F26B43"/>
          </p15:clr>
        </p15:guide>
        <p15:guide id="16" orient="horz" pos="278">
          <p15:clr>
            <a:srgbClr val="F26B43"/>
          </p15:clr>
        </p15:guide>
        <p15:guide id="18" pos="7242">
          <p15:clr>
            <a:srgbClr val="F26B43"/>
          </p15:clr>
        </p15:guide>
        <p15:guide id="19" pos="415">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18.xml"/><Relationship Id="rId4" Type="http://schemas.openxmlformats.org/officeDocument/2006/relationships/image" Target="../media/image17.emf"/></Relationships>
</file>

<file path=ppt/slides/_rels/slide7.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image" Target="../media/image19.emf"/><Relationship Id="rId1" Type="http://schemas.openxmlformats.org/officeDocument/2006/relationships/slideLayout" Target="../slideLayouts/slideLayout18.xml"/><Relationship Id="rId4" Type="http://schemas.openxmlformats.org/officeDocument/2006/relationships/image" Target="../media/image21.png"/></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8.xml"/><Relationship Id="rId1" Type="http://schemas.openxmlformats.org/officeDocument/2006/relationships/vmlDrawing" Target="../drawings/vmlDrawing15.vml"/><Relationship Id="rId4" Type="http://schemas.openxmlformats.org/officeDocument/2006/relationships/image" Target="../media/image2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p:cNvSpPr>
            <a:spLocks noGrp="1"/>
          </p:cNvSpPr>
          <p:nvPr>
            <p:ph type="subTitle" idx="1"/>
          </p:nvPr>
        </p:nvSpPr>
        <p:spPr/>
        <p:txBody>
          <a:bodyPr/>
          <a:lstStyle/>
          <a:p>
            <a:r>
              <a:rPr lang="de-DE" dirty="0"/>
              <a:t>M. Mayer</a:t>
            </a:r>
          </a:p>
          <a:p>
            <a:r>
              <a:rPr lang="de-DE" i="1" dirty="0"/>
              <a:t>Max-Planck-Institut für Plasmaphysik, Garching, Germany</a:t>
            </a:r>
            <a:endParaRPr lang="en-GB" i="1" dirty="0"/>
          </a:p>
        </p:txBody>
      </p:sp>
      <p:sp>
        <p:nvSpPr>
          <p:cNvPr id="3" name="Titel 2"/>
          <p:cNvSpPr>
            <a:spLocks noGrp="1"/>
          </p:cNvSpPr>
          <p:nvPr>
            <p:ph type="title"/>
          </p:nvPr>
        </p:nvSpPr>
        <p:spPr>
          <a:xfrm>
            <a:off x="1036637" y="1956206"/>
            <a:ext cx="10103996" cy="2638943"/>
          </a:xfrm>
        </p:spPr>
        <p:txBody>
          <a:bodyPr/>
          <a:lstStyle/>
          <a:p>
            <a:r>
              <a:rPr lang="en-US" dirty="0" smtClean="0"/>
              <a:t>PIGE in SIMNRA 7</a:t>
            </a:r>
            <a:r>
              <a:rPr lang="en-GB" dirty="0"/>
              <a:t/>
            </a:r>
            <a:br>
              <a:rPr lang="en-GB" dirty="0"/>
            </a:br>
            <a:endParaRPr lang="de-DE" dirty="0"/>
          </a:p>
        </p:txBody>
      </p:sp>
      <p:sp>
        <p:nvSpPr>
          <p:cNvPr id="4" name="Datumsplatzhalter 3"/>
          <p:cNvSpPr>
            <a:spLocks noGrp="1"/>
          </p:cNvSpPr>
          <p:nvPr>
            <p:ph type="dt" sz="half" idx="10"/>
          </p:nvPr>
        </p:nvSpPr>
        <p:spPr/>
        <p:txBody>
          <a:bodyPr/>
          <a:lstStyle/>
          <a:p>
            <a:r>
              <a:rPr lang="de-DE" smtClean="0"/>
              <a:t>PIGE in SIMNRA 7</a:t>
            </a:r>
            <a:endParaRPr lang="de-DE" dirty="0"/>
          </a:p>
        </p:txBody>
      </p:sp>
      <p:sp>
        <p:nvSpPr>
          <p:cNvPr id="5" name="Fußzeilenplatzhalter 4"/>
          <p:cNvSpPr>
            <a:spLocks noGrp="1"/>
          </p:cNvSpPr>
          <p:nvPr>
            <p:ph type="ftr" sz="quarter" idx="11"/>
          </p:nvPr>
        </p:nvSpPr>
        <p:spPr/>
        <p:txBody>
          <a:bodyPr/>
          <a:lstStyle/>
          <a:p>
            <a:r>
              <a:rPr lang="es-ES" smtClean="0"/>
              <a:t>Intercomparison of PIGE codes | M. Mayer | 16. - 18.1.2024</a:t>
            </a:r>
            <a:endParaRPr lang="de-DE" dirty="0"/>
          </a:p>
        </p:txBody>
      </p:sp>
      <p:sp>
        <p:nvSpPr>
          <p:cNvPr id="6" name="Foliennummernplatzhalter 5"/>
          <p:cNvSpPr>
            <a:spLocks noGrp="1"/>
          </p:cNvSpPr>
          <p:nvPr>
            <p:ph type="sldNum" sz="quarter" idx="12"/>
          </p:nvPr>
        </p:nvSpPr>
        <p:spPr/>
        <p:txBody>
          <a:bodyPr/>
          <a:lstStyle/>
          <a:p>
            <a:fld id="{ECE691D0-CC49-4FC7-9C4D-6112B0CB3A76}" type="slidenum">
              <a:rPr lang="de-DE" smtClean="0"/>
              <a:pPr/>
              <a:t>1</a:t>
            </a:fld>
            <a:endParaRPr lang="de-DE" dirty="0"/>
          </a:p>
        </p:txBody>
      </p:sp>
    </p:spTree>
    <p:extLst>
      <p:ext uri="{BB962C8B-B14F-4D97-AF65-F5344CB8AC3E}">
        <p14:creationId xmlns:p14="http://schemas.microsoft.com/office/powerpoint/2010/main" val="4008783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4"/>
          </p:nvPr>
        </p:nvSpPr>
        <p:spPr/>
        <p:txBody>
          <a:bodyPr/>
          <a:lstStyle/>
          <a:p>
            <a:r>
              <a:rPr lang="de-DE" smtClean="0"/>
              <a:t>PIGE in SIMNRA 7</a:t>
            </a:r>
            <a:endParaRPr lang="de-DE" dirty="0"/>
          </a:p>
        </p:txBody>
      </p:sp>
      <p:sp>
        <p:nvSpPr>
          <p:cNvPr id="3" name="Fußzeilenplatzhalter 2"/>
          <p:cNvSpPr>
            <a:spLocks noGrp="1"/>
          </p:cNvSpPr>
          <p:nvPr>
            <p:ph type="ftr" sz="quarter" idx="15"/>
          </p:nvPr>
        </p:nvSpPr>
        <p:spPr/>
        <p:txBody>
          <a:bodyPr/>
          <a:lstStyle/>
          <a:p>
            <a:r>
              <a:rPr lang="es-ES" smtClean="0"/>
              <a:t>Intercomparison of PIGE codes | M. Mayer | 16. - 18.1.2024</a:t>
            </a:r>
            <a:endParaRPr lang="de-DE" dirty="0"/>
          </a:p>
        </p:txBody>
      </p:sp>
      <p:sp>
        <p:nvSpPr>
          <p:cNvPr id="4" name="Foliennummernplatzhalter 3"/>
          <p:cNvSpPr>
            <a:spLocks noGrp="1"/>
          </p:cNvSpPr>
          <p:nvPr>
            <p:ph type="sldNum" sz="quarter" idx="16"/>
          </p:nvPr>
        </p:nvSpPr>
        <p:spPr/>
        <p:txBody>
          <a:bodyPr/>
          <a:lstStyle/>
          <a:p>
            <a:fld id="{ECE691D0-CC49-4FC7-9C4D-6112B0CB3A76}" type="slidenum">
              <a:rPr lang="de-DE" smtClean="0"/>
              <a:pPr/>
              <a:t>10</a:t>
            </a:fld>
            <a:endParaRPr lang="de-DE" dirty="0"/>
          </a:p>
        </p:txBody>
      </p:sp>
      <p:sp>
        <p:nvSpPr>
          <p:cNvPr id="5" name="Textplatzhalter 4"/>
          <p:cNvSpPr>
            <a:spLocks noGrp="1"/>
          </p:cNvSpPr>
          <p:nvPr>
            <p:ph type="body" sz="quarter" idx="17"/>
          </p:nvPr>
        </p:nvSpPr>
        <p:spPr>
          <a:xfrm>
            <a:off x="658813" y="1738533"/>
            <a:ext cx="8576532" cy="5119468"/>
          </a:xfrm>
        </p:spPr>
        <p:txBody>
          <a:bodyPr>
            <a:noAutofit/>
          </a:bodyPr>
          <a:lstStyle/>
          <a:p>
            <a:pPr>
              <a:buSzPct val="150000"/>
            </a:pPr>
            <a:r>
              <a:rPr lang="en-GB" b="1" dirty="0" smtClean="0">
                <a:solidFill>
                  <a:srgbClr val="005555"/>
                </a:solidFill>
                <a:sym typeface="Symbol" pitchFamily="18" charset="2"/>
              </a:rPr>
              <a:t>Multiple scattering changes the path length in the material</a:t>
            </a:r>
          </a:p>
          <a:p>
            <a:pPr marL="285750" indent="-285750">
              <a:buSzPct val="150000"/>
              <a:buFont typeface="Arial" panose="020B0604020202020204" pitchFamily="34" charset="0"/>
              <a:buChar char="•"/>
            </a:pPr>
            <a:r>
              <a:rPr lang="en-GB" dirty="0" smtClean="0">
                <a:sym typeface="Symbol" pitchFamily="18" charset="2"/>
              </a:rPr>
              <a:t>Mean path length = Path length weighted with multiple scattering distribution</a:t>
            </a:r>
          </a:p>
          <a:p>
            <a:pPr marL="285750" indent="-285750">
              <a:buSzPct val="150000"/>
              <a:buFont typeface="Arial" panose="020B0604020202020204" pitchFamily="34" charset="0"/>
              <a:buChar char="•"/>
            </a:pPr>
            <a:r>
              <a:rPr lang="en-GB" dirty="0" smtClean="0">
                <a:sym typeface="Symbol" pitchFamily="18" charset="2"/>
              </a:rPr>
              <a:t>In 3 dimensions</a:t>
            </a:r>
          </a:p>
          <a:p>
            <a:pPr marL="285750" indent="-285750">
              <a:buSzPct val="150000"/>
              <a:buFont typeface="Arial" panose="020B0604020202020204" pitchFamily="34" charset="0"/>
              <a:buChar char="•"/>
            </a:pPr>
            <a:endParaRPr lang="en-GB" dirty="0" smtClean="0">
              <a:sym typeface="Symbol" pitchFamily="18" charset="2"/>
            </a:endParaRPr>
          </a:p>
          <a:p>
            <a:pPr>
              <a:buSzPct val="150000"/>
            </a:pPr>
            <a:r>
              <a:rPr lang="en-GB" b="1" dirty="0" smtClean="0">
                <a:solidFill>
                  <a:srgbClr val="005555"/>
                </a:solidFill>
                <a:sym typeface="Symbol" pitchFamily="18" charset="2"/>
              </a:rPr>
              <a:t>Example: Exercise 5 (11.41 µm Si / 0.98 µm Al / Si)</a:t>
            </a:r>
            <a:endParaRPr lang="en-GB" b="1" dirty="0">
              <a:solidFill>
                <a:srgbClr val="005555"/>
              </a:solidFill>
              <a:sym typeface="Symbol" pitchFamily="18" charset="2"/>
            </a:endParaRPr>
          </a:p>
          <a:p>
            <a:pPr marL="285750" indent="-285750">
              <a:buSzPct val="150000"/>
              <a:buFont typeface="Arial" panose="020B0604020202020204" pitchFamily="34" charset="0"/>
              <a:buChar char="•"/>
            </a:pPr>
            <a:r>
              <a:rPr lang="en-GB" dirty="0" smtClean="0">
                <a:sym typeface="Symbol" pitchFamily="18" charset="2"/>
              </a:rPr>
              <a:t>Multiple scattering in Al layer</a:t>
            </a:r>
            <a:br>
              <a:rPr lang="en-GB" dirty="0" smtClean="0">
                <a:sym typeface="Symbol" pitchFamily="18" charset="2"/>
              </a:rPr>
            </a:br>
            <a:r>
              <a:rPr lang="en-GB" dirty="0" smtClean="0">
                <a:sym typeface="Symbol" pitchFamily="18" charset="2"/>
              </a:rPr>
              <a:t>- At entrance 3.6</a:t>
            </a:r>
            <a:r>
              <a:rPr lang="en-GB" dirty="0">
                <a:sym typeface="Symbol" pitchFamily="18" charset="2"/>
              </a:rPr>
              <a:t>° FWHM</a:t>
            </a:r>
            <a:br>
              <a:rPr lang="en-GB" dirty="0">
                <a:sym typeface="Symbol" pitchFamily="18" charset="2"/>
              </a:rPr>
            </a:br>
            <a:r>
              <a:rPr lang="en-GB" dirty="0">
                <a:sym typeface="Symbol" pitchFamily="18" charset="2"/>
              </a:rPr>
              <a:t>- At </a:t>
            </a:r>
            <a:r>
              <a:rPr lang="en-GB" dirty="0" smtClean="0">
                <a:sym typeface="Symbol" pitchFamily="18" charset="2"/>
              </a:rPr>
              <a:t>exit 3.8° FWHM</a:t>
            </a:r>
          </a:p>
          <a:p>
            <a:pPr marL="285750" indent="-285750">
              <a:buSzPct val="150000"/>
              <a:buFont typeface="Arial" panose="020B0604020202020204" pitchFamily="34" charset="0"/>
              <a:buChar char="•"/>
            </a:pPr>
            <a:r>
              <a:rPr lang="en-GB" dirty="0" smtClean="0">
                <a:sym typeface="Symbol" pitchFamily="18" charset="2"/>
              </a:rPr>
              <a:t>Analytical result</a:t>
            </a:r>
            <a:r>
              <a:rPr lang="en-GB" dirty="0">
                <a:sym typeface="Symbol" pitchFamily="18" charset="2"/>
              </a:rPr>
              <a:t>: </a:t>
            </a:r>
            <a:r>
              <a:rPr lang="en-GB" dirty="0" smtClean="0">
                <a:sym typeface="Symbol" pitchFamily="18" charset="2"/>
              </a:rPr>
              <a:t>36.88732 Counts</a:t>
            </a:r>
          </a:p>
          <a:p>
            <a:pPr marL="285750" indent="-285750">
              <a:buSzPct val="150000"/>
              <a:buFont typeface="Arial" panose="020B0604020202020204" pitchFamily="34" charset="0"/>
              <a:buChar char="•"/>
            </a:pPr>
            <a:r>
              <a:rPr lang="en-GB" dirty="0" smtClean="0">
                <a:sym typeface="Symbol" pitchFamily="18" charset="2"/>
              </a:rPr>
              <a:t>SIMNRA, no Multiple Scattering</a:t>
            </a:r>
            <a:r>
              <a:rPr lang="en-GB" dirty="0">
                <a:sym typeface="Symbol" pitchFamily="18" charset="2"/>
              </a:rPr>
              <a:t>: </a:t>
            </a:r>
            <a:r>
              <a:rPr lang="en-GB" dirty="0" smtClean="0">
                <a:sym typeface="Symbol" pitchFamily="18" charset="2"/>
              </a:rPr>
              <a:t>36.88657	-20.3 ppm</a:t>
            </a:r>
          </a:p>
          <a:p>
            <a:pPr marL="285750" indent="-285750">
              <a:buSzPct val="150000"/>
              <a:buFont typeface="Arial" panose="020B0604020202020204" pitchFamily="34" charset="0"/>
              <a:buChar char="•"/>
            </a:pPr>
            <a:r>
              <a:rPr lang="en-GB" dirty="0" smtClean="0">
                <a:sym typeface="Symbol" pitchFamily="18" charset="2"/>
              </a:rPr>
              <a:t>SIMNRA, with </a:t>
            </a:r>
            <a:r>
              <a:rPr lang="en-GB" dirty="0">
                <a:sym typeface="Symbol" pitchFamily="18" charset="2"/>
              </a:rPr>
              <a:t>Multiple Scattering: </a:t>
            </a:r>
            <a:r>
              <a:rPr lang="en-GB" dirty="0" smtClean="0">
                <a:sym typeface="Symbol" pitchFamily="18" charset="2"/>
              </a:rPr>
              <a:t>36.89688	+259 ppm</a:t>
            </a:r>
            <a:endParaRPr lang="en-GB" dirty="0">
              <a:sym typeface="Symbol" pitchFamily="18" charset="2"/>
            </a:endParaRPr>
          </a:p>
          <a:p>
            <a:pPr marL="285750" indent="-285750">
              <a:buSzPct val="150000"/>
              <a:buFont typeface="Arial" panose="020B0604020202020204" pitchFamily="34" charset="0"/>
              <a:buChar char="•"/>
            </a:pPr>
            <a:endParaRPr lang="en-GB" dirty="0">
              <a:sym typeface="Symbol" pitchFamily="18" charset="2"/>
            </a:endParaRPr>
          </a:p>
          <a:p>
            <a:pPr marL="285750" indent="-285750">
              <a:buSzPct val="150000"/>
              <a:buFont typeface="Arial" panose="020B0604020202020204" pitchFamily="34" charset="0"/>
              <a:buChar char="•"/>
            </a:pPr>
            <a:endParaRPr lang="en-GB" dirty="0">
              <a:sym typeface="Symbol" pitchFamily="18" charset="2"/>
            </a:endParaRPr>
          </a:p>
        </p:txBody>
      </p:sp>
      <p:sp>
        <p:nvSpPr>
          <p:cNvPr id="6" name="Titel 5"/>
          <p:cNvSpPr>
            <a:spLocks noGrp="1"/>
          </p:cNvSpPr>
          <p:nvPr>
            <p:ph type="title"/>
          </p:nvPr>
        </p:nvSpPr>
        <p:spPr/>
        <p:txBody>
          <a:bodyPr/>
          <a:lstStyle/>
          <a:p>
            <a:r>
              <a:rPr lang="en-US" dirty="0" smtClean="0"/>
              <a:t>Multiple </a:t>
            </a:r>
            <a:r>
              <a:rPr lang="en-US" dirty="0"/>
              <a:t>small-angle </a:t>
            </a:r>
            <a:r>
              <a:rPr lang="en-US" dirty="0" smtClean="0"/>
              <a:t>scattering and number of emitted photons</a:t>
            </a:r>
            <a:endParaRPr lang="de-DE" dirty="0"/>
          </a:p>
        </p:txBody>
      </p:sp>
      <p:grpSp>
        <p:nvGrpSpPr>
          <p:cNvPr id="63" name="Gruppieren 62"/>
          <p:cNvGrpSpPr>
            <a:grpSpLocks noChangeAspect="1"/>
          </p:cNvGrpSpPr>
          <p:nvPr/>
        </p:nvGrpSpPr>
        <p:grpSpPr>
          <a:xfrm>
            <a:off x="7554592" y="2320724"/>
            <a:ext cx="4284852" cy="2987037"/>
            <a:chOff x="7878473" y="3825433"/>
            <a:chExt cx="3304994" cy="2303963"/>
          </a:xfrm>
        </p:grpSpPr>
        <p:sp>
          <p:nvSpPr>
            <p:cNvPr id="16" name="Rectangle 8"/>
            <p:cNvSpPr>
              <a:spLocks noChangeArrowheads="1"/>
            </p:cNvSpPr>
            <p:nvPr/>
          </p:nvSpPr>
          <p:spPr bwMode="auto">
            <a:xfrm>
              <a:off x="7878473" y="4809220"/>
              <a:ext cx="3304994" cy="1320176"/>
            </a:xfrm>
            <a:prstGeom prst="rect">
              <a:avLst/>
            </a:prstGeom>
            <a:solidFill>
              <a:srgbClr val="C0C0C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GB"/>
            </a:p>
          </p:txBody>
        </p:sp>
        <p:sp>
          <p:nvSpPr>
            <p:cNvPr id="24" name="Line 22"/>
            <p:cNvSpPr>
              <a:spLocks noChangeShapeType="1"/>
            </p:cNvSpPr>
            <p:nvPr/>
          </p:nvSpPr>
          <p:spPr bwMode="auto">
            <a:xfrm>
              <a:off x="10944924" y="4809220"/>
              <a:ext cx="0" cy="1320176"/>
            </a:xfrm>
            <a:prstGeom prst="line">
              <a:avLst/>
            </a:prstGeom>
            <a:noFill/>
            <a:ln w="9525">
              <a:solidFill>
                <a:schemeClr val="tx1"/>
              </a:solidFill>
              <a:round/>
              <a:headEnd type="triangle" w="med" len="lg"/>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 name="Text Box 23"/>
            <p:cNvSpPr txBox="1">
              <a:spLocks noChangeArrowheads="1"/>
            </p:cNvSpPr>
            <p:nvPr/>
          </p:nvSpPr>
          <p:spPr bwMode="auto">
            <a:xfrm>
              <a:off x="10884834" y="5341042"/>
              <a:ext cx="298633" cy="3150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GB" sz="1200" i="1" baseline="0" dirty="0">
                  <a:latin typeface="Times New Roman" pitchFamily="18" charset="0"/>
                </a:rPr>
                <a:t>d</a:t>
              </a:r>
            </a:p>
          </p:txBody>
        </p:sp>
        <p:cxnSp>
          <p:nvCxnSpPr>
            <p:cNvPr id="8" name="Gerade Verbindung mit Pfeil 7"/>
            <p:cNvCxnSpPr/>
            <p:nvPr/>
          </p:nvCxnSpPr>
          <p:spPr>
            <a:xfrm>
              <a:off x="9416005" y="3825433"/>
              <a:ext cx="0" cy="983787"/>
            </a:xfrm>
            <a:prstGeom prst="straightConnector1">
              <a:avLst/>
            </a:prstGeom>
            <a:ln w="12700" cmpd="sng">
              <a:solidFill>
                <a:schemeClr val="tx1"/>
              </a:solidFill>
              <a:prstDash val="solid"/>
              <a:headEnd type="none" w="med" len="med"/>
              <a:tailEnd type="triangle" w="med" len="lg"/>
            </a:ln>
          </p:spPr>
          <p:style>
            <a:lnRef idx="1">
              <a:schemeClr val="accent1"/>
            </a:lnRef>
            <a:fillRef idx="0">
              <a:schemeClr val="accent1"/>
            </a:fillRef>
            <a:effectRef idx="0">
              <a:schemeClr val="accent1"/>
            </a:effectRef>
            <a:fontRef idx="minor">
              <a:schemeClr val="tx1"/>
            </a:fontRef>
          </p:style>
        </p:cxnSp>
        <p:grpSp>
          <p:nvGrpSpPr>
            <p:cNvPr id="42" name="Gruppieren 41"/>
            <p:cNvGrpSpPr/>
            <p:nvPr/>
          </p:nvGrpSpPr>
          <p:grpSpPr>
            <a:xfrm>
              <a:off x="9355930" y="4809220"/>
              <a:ext cx="60075" cy="1320176"/>
              <a:chOff x="9355930" y="4809220"/>
              <a:chExt cx="60075" cy="1320176"/>
            </a:xfrm>
          </p:grpSpPr>
          <p:cxnSp>
            <p:nvCxnSpPr>
              <p:cNvPr id="35" name="Gerader Verbinder 34"/>
              <p:cNvCxnSpPr/>
              <p:nvPr/>
            </p:nvCxnSpPr>
            <p:spPr>
              <a:xfrm flipH="1">
                <a:off x="9355931" y="4809220"/>
                <a:ext cx="60074" cy="531822"/>
              </a:xfrm>
              <a:prstGeom prst="line">
                <a:avLst/>
              </a:prstGeom>
              <a:ln w="12700" cmpd="sng">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7" name="Gerader Verbinder 36"/>
              <p:cNvCxnSpPr/>
              <p:nvPr/>
            </p:nvCxnSpPr>
            <p:spPr>
              <a:xfrm>
                <a:off x="9355930" y="5331664"/>
                <a:ext cx="60075" cy="419055"/>
              </a:xfrm>
              <a:prstGeom prst="line">
                <a:avLst/>
              </a:prstGeom>
              <a:ln w="12700" cmpd="sng">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0" name="Gerader Verbinder 39"/>
              <p:cNvCxnSpPr/>
              <p:nvPr/>
            </p:nvCxnSpPr>
            <p:spPr>
              <a:xfrm>
                <a:off x="9416005" y="5750719"/>
                <a:ext cx="0" cy="378677"/>
              </a:xfrm>
              <a:prstGeom prst="line">
                <a:avLst/>
              </a:prstGeom>
              <a:ln w="12700" cmpd="sng">
                <a:solidFill>
                  <a:schemeClr val="tx1"/>
                </a:solidFill>
                <a:prstDash val="solid"/>
                <a:headEnd type="none" w="med" len="med"/>
                <a:tailEnd type="triangle" w="med" len="lg"/>
              </a:ln>
            </p:spPr>
            <p:style>
              <a:lnRef idx="1">
                <a:schemeClr val="accent1"/>
              </a:lnRef>
              <a:fillRef idx="0">
                <a:schemeClr val="accent1"/>
              </a:fillRef>
              <a:effectRef idx="0">
                <a:schemeClr val="accent1"/>
              </a:effectRef>
              <a:fontRef idx="minor">
                <a:schemeClr val="tx1"/>
              </a:fontRef>
            </p:style>
          </p:cxnSp>
        </p:grpSp>
        <p:cxnSp>
          <p:nvCxnSpPr>
            <p:cNvPr id="43" name="Gerader Verbinder 42"/>
            <p:cNvCxnSpPr/>
            <p:nvPr/>
          </p:nvCxnSpPr>
          <p:spPr>
            <a:xfrm flipH="1">
              <a:off x="9239250" y="4811325"/>
              <a:ext cx="175373" cy="494196"/>
            </a:xfrm>
            <a:prstGeom prst="line">
              <a:avLst/>
            </a:prstGeom>
            <a:ln w="12700" cmpd="sng">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6" name="Gerader Verbinder 45"/>
            <p:cNvCxnSpPr/>
            <p:nvPr/>
          </p:nvCxnSpPr>
          <p:spPr>
            <a:xfrm flipH="1">
              <a:off x="9179176" y="5305521"/>
              <a:ext cx="60074" cy="531822"/>
            </a:xfrm>
            <a:prstGeom prst="line">
              <a:avLst/>
            </a:prstGeom>
            <a:ln w="12700" cmpd="sng">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7" name="Gerader Verbinder 46"/>
            <p:cNvCxnSpPr/>
            <p:nvPr/>
          </p:nvCxnSpPr>
          <p:spPr>
            <a:xfrm flipH="1">
              <a:off x="9060762" y="5837343"/>
              <a:ext cx="118406" cy="292053"/>
            </a:xfrm>
            <a:prstGeom prst="line">
              <a:avLst/>
            </a:prstGeom>
            <a:ln w="12700" cmpd="sng">
              <a:solidFill>
                <a:schemeClr val="tx1"/>
              </a:solidFill>
              <a:prstDash val="solid"/>
              <a:headEnd type="none" w="med" len="med"/>
              <a:tailEnd type="triangle" w="med" len="lg"/>
            </a:ln>
          </p:spPr>
          <p:style>
            <a:lnRef idx="1">
              <a:schemeClr val="accent1"/>
            </a:lnRef>
            <a:fillRef idx="0">
              <a:schemeClr val="accent1"/>
            </a:fillRef>
            <a:effectRef idx="0">
              <a:schemeClr val="accent1"/>
            </a:effectRef>
            <a:fontRef idx="minor">
              <a:schemeClr val="tx1"/>
            </a:fontRef>
          </p:style>
        </p:cxnSp>
        <p:cxnSp>
          <p:nvCxnSpPr>
            <p:cNvPr id="49" name="Gerader Verbinder 48"/>
            <p:cNvCxnSpPr/>
            <p:nvPr/>
          </p:nvCxnSpPr>
          <p:spPr>
            <a:xfrm>
              <a:off x="9419504" y="4809219"/>
              <a:ext cx="111466" cy="396686"/>
            </a:xfrm>
            <a:prstGeom prst="line">
              <a:avLst/>
            </a:prstGeom>
            <a:ln w="12700" cmpd="sng">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2" name="Gerader Verbinder 51"/>
            <p:cNvCxnSpPr/>
            <p:nvPr/>
          </p:nvCxnSpPr>
          <p:spPr>
            <a:xfrm>
              <a:off x="9530970" y="5203382"/>
              <a:ext cx="60090" cy="490187"/>
            </a:xfrm>
            <a:prstGeom prst="line">
              <a:avLst/>
            </a:prstGeom>
            <a:ln w="12700" cmpd="sng">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4" name="Gerader Verbinder 53"/>
            <p:cNvCxnSpPr/>
            <p:nvPr/>
          </p:nvCxnSpPr>
          <p:spPr>
            <a:xfrm>
              <a:off x="9591060" y="5693569"/>
              <a:ext cx="138728" cy="432204"/>
            </a:xfrm>
            <a:prstGeom prst="line">
              <a:avLst/>
            </a:prstGeom>
            <a:ln w="12700" cmpd="sng">
              <a:solidFill>
                <a:schemeClr val="tx1"/>
              </a:solidFill>
              <a:prstDash val="solid"/>
              <a:headEnd type="none" w="med" len="med"/>
              <a:tailEnd type="triangle" w="med" len="lg"/>
            </a:ln>
          </p:spPr>
          <p:style>
            <a:lnRef idx="1">
              <a:schemeClr val="accent1"/>
            </a:lnRef>
            <a:fillRef idx="0">
              <a:schemeClr val="accent1"/>
            </a:fillRef>
            <a:effectRef idx="0">
              <a:schemeClr val="accent1"/>
            </a:effectRef>
            <a:fontRef idx="minor">
              <a:schemeClr val="tx1"/>
            </a:fontRef>
          </p:style>
        </p:cxnSp>
        <p:cxnSp>
          <p:nvCxnSpPr>
            <p:cNvPr id="57" name="Gerader Verbinder 56"/>
            <p:cNvCxnSpPr/>
            <p:nvPr/>
          </p:nvCxnSpPr>
          <p:spPr>
            <a:xfrm>
              <a:off x="9414623" y="4809219"/>
              <a:ext cx="0" cy="1316554"/>
            </a:xfrm>
            <a:prstGeom prst="line">
              <a:avLst/>
            </a:prstGeom>
            <a:ln w="6350" cmpd="sng">
              <a:solidFill>
                <a:schemeClr val="tx1"/>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8" name="Gerader Verbinder 57"/>
            <p:cNvCxnSpPr/>
            <p:nvPr/>
          </p:nvCxnSpPr>
          <p:spPr>
            <a:xfrm flipH="1">
              <a:off x="9060762" y="4809219"/>
              <a:ext cx="353861" cy="1316554"/>
            </a:xfrm>
            <a:prstGeom prst="line">
              <a:avLst/>
            </a:prstGeom>
            <a:ln w="6350" cmpd="sng">
              <a:solidFill>
                <a:schemeClr val="tx1"/>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0" name="Gerader Verbinder 59"/>
            <p:cNvCxnSpPr/>
            <p:nvPr/>
          </p:nvCxnSpPr>
          <p:spPr>
            <a:xfrm>
              <a:off x="9414305" y="4813539"/>
              <a:ext cx="311179" cy="1312234"/>
            </a:xfrm>
            <a:prstGeom prst="line">
              <a:avLst/>
            </a:prstGeom>
            <a:ln w="6350" cmpd="sng">
              <a:solidFill>
                <a:schemeClr val="tx1"/>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7340515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4"/>
          </p:nvPr>
        </p:nvSpPr>
        <p:spPr/>
        <p:txBody>
          <a:bodyPr/>
          <a:lstStyle/>
          <a:p>
            <a:r>
              <a:rPr lang="de-DE" smtClean="0"/>
              <a:t>PIGE in SIMNRA 7</a:t>
            </a:r>
            <a:endParaRPr lang="de-DE" dirty="0"/>
          </a:p>
        </p:txBody>
      </p:sp>
      <p:sp>
        <p:nvSpPr>
          <p:cNvPr id="3" name="Fußzeilenplatzhalter 2"/>
          <p:cNvSpPr>
            <a:spLocks noGrp="1"/>
          </p:cNvSpPr>
          <p:nvPr>
            <p:ph type="ftr" sz="quarter" idx="15"/>
          </p:nvPr>
        </p:nvSpPr>
        <p:spPr/>
        <p:txBody>
          <a:bodyPr/>
          <a:lstStyle/>
          <a:p>
            <a:r>
              <a:rPr lang="es-ES" smtClean="0"/>
              <a:t>Intercomparison of PIGE codes | M. Mayer | 16. - 18.1.2024</a:t>
            </a:r>
            <a:endParaRPr lang="de-DE" dirty="0"/>
          </a:p>
        </p:txBody>
      </p:sp>
      <p:sp>
        <p:nvSpPr>
          <p:cNvPr id="4" name="Foliennummernplatzhalter 3"/>
          <p:cNvSpPr>
            <a:spLocks noGrp="1"/>
          </p:cNvSpPr>
          <p:nvPr>
            <p:ph type="sldNum" sz="quarter" idx="16"/>
          </p:nvPr>
        </p:nvSpPr>
        <p:spPr/>
        <p:txBody>
          <a:bodyPr/>
          <a:lstStyle/>
          <a:p>
            <a:fld id="{ECE691D0-CC49-4FC7-9C4D-6112B0CB3A76}" type="slidenum">
              <a:rPr lang="de-DE" smtClean="0"/>
              <a:pPr/>
              <a:t>11</a:t>
            </a:fld>
            <a:endParaRPr lang="de-DE" dirty="0"/>
          </a:p>
        </p:txBody>
      </p:sp>
      <p:sp>
        <p:nvSpPr>
          <p:cNvPr id="5" name="Textplatzhalter 4"/>
          <p:cNvSpPr>
            <a:spLocks noGrp="1"/>
          </p:cNvSpPr>
          <p:nvPr>
            <p:ph type="body" sz="quarter" idx="17"/>
          </p:nvPr>
        </p:nvSpPr>
        <p:spPr>
          <a:xfrm>
            <a:off x="658813" y="1457906"/>
            <a:ext cx="6499868" cy="5008797"/>
          </a:xfrm>
        </p:spPr>
        <p:txBody>
          <a:bodyPr>
            <a:noAutofit/>
          </a:bodyPr>
          <a:lstStyle/>
          <a:p>
            <a:r>
              <a:rPr lang="en-US" b="1" kern="1200" dirty="0">
                <a:solidFill>
                  <a:srgbClr val="005555"/>
                </a:solidFill>
                <a:latin typeface="Arial" panose="020B0604020202020204" pitchFamily="34" charset="0"/>
              </a:rPr>
              <a:t>For resonant cross-sections straggling distribution has to be taken into account</a:t>
            </a:r>
          </a:p>
          <a:p>
            <a:pPr>
              <a:buSzPts val="2400"/>
              <a:buFont typeface="Arial" panose="020B0604020202020204" pitchFamily="34" charset="0"/>
              <a:buChar char="•"/>
            </a:pPr>
            <a:r>
              <a:rPr lang="en-US" kern="1200" dirty="0" smtClean="0">
                <a:solidFill>
                  <a:srgbClr val="000000"/>
                </a:solidFill>
                <a:latin typeface="Arial" panose="020B0604020202020204" pitchFamily="34" charset="0"/>
              </a:rPr>
              <a:t> Number </a:t>
            </a:r>
            <a:r>
              <a:rPr lang="en-US" kern="1200" dirty="0">
                <a:solidFill>
                  <a:srgbClr val="000000"/>
                </a:solidFill>
                <a:latin typeface="Arial" panose="020B0604020202020204" pitchFamily="34" charset="0"/>
              </a:rPr>
              <a:t>of created Gammas in a specific depth = </a:t>
            </a:r>
            <a:r>
              <a:rPr lang="en-US" kern="1200" dirty="0" smtClean="0">
                <a:solidFill>
                  <a:srgbClr val="000000"/>
                </a:solidFill>
                <a:latin typeface="Arial" panose="020B0604020202020204" pitchFamily="34" charset="0"/>
              </a:rPr>
              <a:t/>
            </a:r>
            <a:br>
              <a:rPr lang="en-US" kern="1200" dirty="0" smtClean="0">
                <a:solidFill>
                  <a:srgbClr val="000000"/>
                </a:solidFill>
                <a:latin typeface="Arial" panose="020B0604020202020204" pitchFamily="34" charset="0"/>
              </a:rPr>
            </a:br>
            <a:r>
              <a:rPr lang="en-US" kern="1200" dirty="0" smtClean="0">
                <a:solidFill>
                  <a:srgbClr val="000000"/>
                </a:solidFill>
                <a:latin typeface="Arial" panose="020B0604020202020204" pitchFamily="34" charset="0"/>
              </a:rPr>
              <a:t>   Integral </a:t>
            </a:r>
            <a:r>
              <a:rPr lang="en-US" kern="1200" dirty="0">
                <a:solidFill>
                  <a:srgbClr val="000000"/>
                </a:solidFill>
                <a:latin typeface="Arial" panose="020B0604020202020204" pitchFamily="34" charset="0"/>
              </a:rPr>
              <a:t>of (Straggling*Cross-section)</a:t>
            </a:r>
          </a:p>
          <a:p>
            <a:pPr>
              <a:buSzPts val="2400"/>
              <a:buFont typeface="Arial" panose="020B0604020202020204" pitchFamily="34" charset="0"/>
              <a:buChar char="•"/>
            </a:pPr>
            <a:r>
              <a:rPr lang="en-GB" kern="1200" dirty="0" smtClean="0">
                <a:solidFill>
                  <a:srgbClr val="000000"/>
                </a:solidFill>
                <a:latin typeface="Arial" panose="020B0604020202020204" pitchFamily="34" charset="0"/>
              </a:rPr>
              <a:t> Integral </a:t>
            </a:r>
            <a:r>
              <a:rPr lang="en-GB" kern="1200" dirty="0">
                <a:solidFill>
                  <a:srgbClr val="000000"/>
                </a:solidFill>
                <a:latin typeface="Arial" panose="020B0604020202020204" pitchFamily="34" charset="0"/>
              </a:rPr>
              <a:t>calculated in </a:t>
            </a:r>
            <a:r>
              <a:rPr lang="en-GB" kern="1200" dirty="0" smtClean="0">
                <a:solidFill>
                  <a:srgbClr val="000000"/>
                </a:solidFill>
                <a:latin typeface="Arial" panose="020B0604020202020204" pitchFamily="34" charset="0"/>
              </a:rPr>
              <a:t/>
            </a:r>
            <a:br>
              <a:rPr lang="en-GB" kern="1200" dirty="0" smtClean="0">
                <a:solidFill>
                  <a:srgbClr val="000000"/>
                </a:solidFill>
                <a:latin typeface="Arial" panose="020B0604020202020204" pitchFamily="34" charset="0"/>
              </a:rPr>
            </a:br>
            <a:r>
              <a:rPr lang="en-GB" kern="1200" dirty="0" smtClean="0">
                <a:solidFill>
                  <a:srgbClr val="000000"/>
                </a:solidFill>
                <a:latin typeface="Arial" panose="020B0604020202020204" pitchFamily="34" charset="0"/>
              </a:rPr>
              <a:t>   [</a:t>
            </a:r>
            <a:r>
              <a:rPr lang="en-GB" kern="1200" dirty="0">
                <a:solidFill>
                  <a:srgbClr val="000000"/>
                </a:solidFill>
                <a:latin typeface="Arial" panose="020B0604020202020204" pitchFamily="34" charset="0"/>
              </a:rPr>
              <a:t>E</a:t>
            </a:r>
            <a:r>
              <a:rPr lang="en-GB" kern="1200" baseline="-25000" dirty="0">
                <a:solidFill>
                  <a:srgbClr val="000000"/>
                </a:solidFill>
                <a:latin typeface="Arial" panose="020B0604020202020204" pitchFamily="34" charset="0"/>
              </a:rPr>
              <a:t>0</a:t>
            </a:r>
            <a:r>
              <a:rPr lang="en-GB" kern="1200" dirty="0">
                <a:solidFill>
                  <a:srgbClr val="000000"/>
                </a:solidFill>
                <a:latin typeface="Arial" panose="020B0604020202020204" pitchFamily="34" charset="0"/>
              </a:rPr>
              <a:t> – 4</a:t>
            </a:r>
            <a:r>
              <a:rPr lang="en-GB" kern="1200" dirty="0">
                <a:solidFill>
                  <a:srgbClr val="000000"/>
                </a:solidFill>
                <a:latin typeface="Symbol" panose="05050102010706020507" pitchFamily="18" charset="2"/>
              </a:rPr>
              <a:t>s</a:t>
            </a:r>
            <a:r>
              <a:rPr lang="en-GB" kern="1200" dirty="0">
                <a:solidFill>
                  <a:srgbClr val="000000"/>
                </a:solidFill>
                <a:latin typeface="Arial" panose="020B0604020202020204" pitchFamily="34" charset="0"/>
              </a:rPr>
              <a:t>, E</a:t>
            </a:r>
            <a:r>
              <a:rPr lang="en-GB" kern="1200" baseline="-25000" dirty="0">
                <a:solidFill>
                  <a:srgbClr val="000000"/>
                </a:solidFill>
                <a:latin typeface="Arial" panose="020B0604020202020204" pitchFamily="34" charset="0"/>
              </a:rPr>
              <a:t>0</a:t>
            </a:r>
            <a:r>
              <a:rPr lang="en-GB" kern="1200" dirty="0">
                <a:solidFill>
                  <a:srgbClr val="000000"/>
                </a:solidFill>
                <a:latin typeface="Arial" panose="020B0604020202020204" pitchFamily="34" charset="0"/>
              </a:rPr>
              <a:t> + 4</a:t>
            </a:r>
            <a:r>
              <a:rPr lang="en-GB" kern="1200" dirty="0">
                <a:solidFill>
                  <a:srgbClr val="000000"/>
                </a:solidFill>
                <a:latin typeface="Symbol" panose="05050102010706020507" pitchFamily="18" charset="2"/>
              </a:rPr>
              <a:t>s</a:t>
            </a:r>
            <a:r>
              <a:rPr lang="en-GB" kern="1200" dirty="0">
                <a:solidFill>
                  <a:srgbClr val="000000"/>
                </a:solidFill>
                <a:latin typeface="Arial" panose="020B0604020202020204" pitchFamily="34" charset="0"/>
              </a:rPr>
              <a:t>] + correction ~0.14%</a:t>
            </a:r>
          </a:p>
          <a:p>
            <a:pPr>
              <a:buSzPts val="2400"/>
              <a:buFont typeface="Arial" panose="020B0604020202020204" pitchFamily="34" charset="0"/>
              <a:buChar char="•"/>
            </a:pPr>
            <a:r>
              <a:rPr lang="en-US" kern="1200" dirty="0" smtClean="0">
                <a:solidFill>
                  <a:srgbClr val="000000"/>
                </a:solidFill>
                <a:latin typeface="Arial" panose="020B0604020202020204" pitchFamily="34" charset="0"/>
              </a:rPr>
              <a:t> 5 </a:t>
            </a:r>
            <a:r>
              <a:rPr lang="en-US" kern="1200" dirty="0">
                <a:solidFill>
                  <a:srgbClr val="000000"/>
                </a:solidFill>
                <a:latin typeface="Arial" panose="020B0604020202020204" pitchFamily="34" charset="0"/>
              </a:rPr>
              <a:t>point Gauss-</a:t>
            </a:r>
            <a:r>
              <a:rPr lang="en-US" kern="1200" dirty="0" err="1">
                <a:solidFill>
                  <a:srgbClr val="000000"/>
                </a:solidFill>
                <a:latin typeface="Arial" panose="020B0604020202020204" pitchFamily="34" charset="0"/>
              </a:rPr>
              <a:t>Mehler</a:t>
            </a:r>
            <a:r>
              <a:rPr lang="en-US" kern="1200" dirty="0">
                <a:solidFill>
                  <a:srgbClr val="000000"/>
                </a:solidFill>
                <a:latin typeface="Arial" panose="020B0604020202020204" pitchFamily="34" charset="0"/>
              </a:rPr>
              <a:t> integration between 2 data points</a:t>
            </a:r>
            <a:r>
              <a:rPr lang="en-US" kern="1200" dirty="0" smtClean="0">
                <a:solidFill>
                  <a:srgbClr val="000000"/>
                </a:solidFill>
                <a:latin typeface="Arial" panose="020B0604020202020204" pitchFamily="34" charset="0"/>
              </a:rPr>
              <a:t>,</a:t>
            </a:r>
            <a:br>
              <a:rPr lang="en-US" kern="1200" dirty="0" smtClean="0">
                <a:solidFill>
                  <a:srgbClr val="000000"/>
                </a:solidFill>
                <a:latin typeface="Arial" panose="020B0604020202020204" pitchFamily="34" charset="0"/>
              </a:rPr>
            </a:br>
            <a:r>
              <a:rPr lang="en-US" kern="1200" dirty="0" smtClean="0">
                <a:solidFill>
                  <a:srgbClr val="000000"/>
                </a:solidFill>
                <a:latin typeface="Arial" panose="020B0604020202020204" pitchFamily="34" charset="0"/>
              </a:rPr>
              <a:t>   max </a:t>
            </a:r>
            <a:r>
              <a:rPr lang="en-US" kern="1200" dirty="0">
                <a:solidFill>
                  <a:srgbClr val="000000"/>
                </a:solidFill>
                <a:latin typeface="Arial" panose="020B0604020202020204" pitchFamily="34" charset="0"/>
              </a:rPr>
              <a:t>integration range </a:t>
            </a:r>
            <a:r>
              <a:rPr lang="en-US" kern="1200" dirty="0">
                <a:solidFill>
                  <a:srgbClr val="000000"/>
                </a:solidFill>
                <a:latin typeface="Symbol" panose="05050102010706020507" pitchFamily="18" charset="2"/>
              </a:rPr>
              <a:t>s</a:t>
            </a:r>
          </a:p>
          <a:p>
            <a:pPr>
              <a:buSzPts val="2400"/>
              <a:buFont typeface="Arial" panose="020B0604020202020204" pitchFamily="34" charset="0"/>
              <a:buChar char="•"/>
            </a:pPr>
            <a:r>
              <a:rPr lang="en-US" kern="1200" dirty="0" smtClean="0">
                <a:solidFill>
                  <a:srgbClr val="000000"/>
                </a:solidFill>
                <a:latin typeface="Arial" panose="020B0604020202020204" pitchFamily="34" charset="0"/>
              </a:rPr>
              <a:t> Accuracy  </a:t>
            </a:r>
            <a:r>
              <a:rPr lang="en-US" kern="1200" dirty="0">
                <a:solidFill>
                  <a:srgbClr val="000000"/>
                </a:solidFill>
                <a:latin typeface="Arial" panose="020B0604020202020204" pitchFamily="34" charset="0"/>
              </a:rPr>
              <a:t>10</a:t>
            </a:r>
            <a:r>
              <a:rPr lang="en-US" kern="1200" baseline="30000" dirty="0">
                <a:solidFill>
                  <a:srgbClr val="000000"/>
                </a:solidFill>
                <a:latin typeface="Arial" panose="020B0604020202020204" pitchFamily="34" charset="0"/>
              </a:rPr>
              <a:t>-7</a:t>
            </a:r>
            <a:r>
              <a:rPr lang="en-US" kern="1200" dirty="0">
                <a:solidFill>
                  <a:srgbClr val="000000"/>
                </a:solidFill>
                <a:latin typeface="Arial" panose="020B0604020202020204" pitchFamily="34" charset="0"/>
              </a:rPr>
              <a:t> for constant </a:t>
            </a:r>
            <a:r>
              <a:rPr lang="en-US" kern="1200" dirty="0" smtClean="0">
                <a:solidFill>
                  <a:srgbClr val="000000"/>
                </a:solidFill>
                <a:latin typeface="Arial" panose="020B0604020202020204" pitchFamily="34" charset="0"/>
              </a:rPr>
              <a:t>cross-sections</a:t>
            </a:r>
            <a:endParaRPr lang="en-US" kern="1200" dirty="0">
              <a:solidFill>
                <a:srgbClr val="000000"/>
              </a:solidFill>
              <a:latin typeface="Arial" panose="020B0604020202020204" pitchFamily="34" charset="0"/>
            </a:endParaRPr>
          </a:p>
        </p:txBody>
      </p:sp>
      <p:sp>
        <p:nvSpPr>
          <p:cNvPr id="6" name="Titel 5"/>
          <p:cNvSpPr>
            <a:spLocks noGrp="1"/>
          </p:cNvSpPr>
          <p:nvPr>
            <p:ph type="title"/>
          </p:nvPr>
        </p:nvSpPr>
        <p:spPr/>
        <p:txBody>
          <a:bodyPr/>
          <a:lstStyle/>
          <a:p>
            <a:r>
              <a:rPr lang="en-US" dirty="0"/>
              <a:t>Calculation of the Number of Reaction </a:t>
            </a:r>
            <a:r>
              <a:rPr lang="en-US" dirty="0" smtClean="0"/>
              <a:t>Products</a:t>
            </a:r>
            <a:endParaRPr lang="de-DE" dirty="0"/>
          </a:p>
        </p:txBody>
      </p:sp>
      <p:grpSp>
        <p:nvGrpSpPr>
          <p:cNvPr id="31" name="Gruppieren 30"/>
          <p:cNvGrpSpPr>
            <a:grpSpLocks noChangeAspect="1"/>
          </p:cNvGrpSpPr>
          <p:nvPr/>
        </p:nvGrpSpPr>
        <p:grpSpPr>
          <a:xfrm>
            <a:off x="6773864" y="1297357"/>
            <a:ext cx="5339953" cy="3347113"/>
            <a:chOff x="4572000" y="849451"/>
            <a:chExt cx="4664491" cy="2923730"/>
          </a:xfrm>
        </p:grpSpPr>
        <p:pic>
          <p:nvPicPr>
            <p:cNvPr id="32" name="Picture 6"/>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6528" t="8614" r="11550" b="55505"/>
            <a:stretch/>
          </p:blipFill>
          <p:spPr bwMode="auto">
            <a:xfrm>
              <a:off x="4572000" y="849451"/>
              <a:ext cx="4664491" cy="29237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3" name="Textfeld 32"/>
            <p:cNvSpPr txBox="1"/>
            <p:nvPr/>
          </p:nvSpPr>
          <p:spPr>
            <a:xfrm>
              <a:off x="5004048" y="1065475"/>
              <a:ext cx="1080745" cy="307777"/>
            </a:xfrm>
            <a:prstGeom prst="rect">
              <a:avLst/>
            </a:prstGeom>
            <a:noFill/>
          </p:spPr>
          <p:txBody>
            <a:bodyPr wrap="none" rtlCol="0">
              <a:spAutoFit/>
            </a:bodyPr>
            <a:lstStyle/>
            <a:p>
              <a:r>
                <a:rPr lang="de-DE" sz="1400" baseline="30000" dirty="0" smtClean="0">
                  <a:solidFill>
                    <a:srgbClr val="0000FF"/>
                  </a:solidFill>
                </a:rPr>
                <a:t>12</a:t>
              </a:r>
              <a:r>
                <a:rPr lang="de-DE" sz="1400" baseline="0" dirty="0" smtClean="0">
                  <a:solidFill>
                    <a:srgbClr val="0000FF"/>
                  </a:solidFill>
                </a:rPr>
                <a:t>C(</a:t>
              </a:r>
              <a:r>
                <a:rPr lang="de-DE" sz="1400" baseline="0" dirty="0" err="1" smtClean="0">
                  <a:solidFill>
                    <a:srgbClr val="0000FF"/>
                  </a:solidFill>
                </a:rPr>
                <a:t>p,p</a:t>
              </a:r>
              <a:r>
                <a:rPr lang="de-DE" sz="1400" baseline="0" dirty="0" smtClean="0">
                  <a:solidFill>
                    <a:srgbClr val="0000FF"/>
                  </a:solidFill>
                </a:rPr>
                <a:t>)</a:t>
              </a:r>
              <a:r>
                <a:rPr lang="de-DE" sz="1400" baseline="30000" dirty="0" smtClean="0">
                  <a:solidFill>
                    <a:srgbClr val="0000FF"/>
                  </a:solidFill>
                </a:rPr>
                <a:t>12</a:t>
              </a:r>
              <a:r>
                <a:rPr lang="de-DE" sz="1400" baseline="0" dirty="0" smtClean="0">
                  <a:solidFill>
                    <a:srgbClr val="0000FF"/>
                  </a:solidFill>
                </a:rPr>
                <a:t>C</a:t>
              </a:r>
              <a:endParaRPr lang="en-US" sz="1400" baseline="0" dirty="0">
                <a:solidFill>
                  <a:srgbClr val="0000FF"/>
                </a:solidFill>
              </a:endParaRPr>
            </a:p>
          </p:txBody>
        </p:sp>
        <p:sp>
          <p:nvSpPr>
            <p:cNvPr id="34" name="Textfeld 33"/>
            <p:cNvSpPr txBox="1"/>
            <p:nvPr/>
          </p:nvSpPr>
          <p:spPr>
            <a:xfrm>
              <a:off x="7236296" y="1857563"/>
              <a:ext cx="990977" cy="307777"/>
            </a:xfrm>
            <a:prstGeom prst="rect">
              <a:avLst/>
            </a:prstGeom>
            <a:noFill/>
          </p:spPr>
          <p:txBody>
            <a:bodyPr wrap="none" rtlCol="0">
              <a:spAutoFit/>
            </a:bodyPr>
            <a:lstStyle/>
            <a:p>
              <a:r>
                <a:rPr lang="de-DE" sz="1400" baseline="0" dirty="0" err="1" smtClean="0"/>
                <a:t>Straggling</a:t>
              </a:r>
              <a:endParaRPr lang="en-US" sz="1400" baseline="0" dirty="0"/>
            </a:p>
          </p:txBody>
        </p:sp>
        <p:sp>
          <p:nvSpPr>
            <p:cNvPr id="35" name="Textfeld 34"/>
            <p:cNvSpPr txBox="1"/>
            <p:nvPr/>
          </p:nvSpPr>
          <p:spPr>
            <a:xfrm>
              <a:off x="6444208" y="993467"/>
              <a:ext cx="2156360" cy="307777"/>
            </a:xfrm>
            <a:prstGeom prst="rect">
              <a:avLst/>
            </a:prstGeom>
            <a:noFill/>
          </p:spPr>
          <p:txBody>
            <a:bodyPr wrap="none" rtlCol="0">
              <a:spAutoFit/>
            </a:bodyPr>
            <a:lstStyle/>
            <a:p>
              <a:r>
                <a:rPr lang="de-DE" sz="1400" baseline="0" dirty="0" err="1" smtClean="0">
                  <a:solidFill>
                    <a:srgbClr val="FF0000"/>
                  </a:solidFill>
                </a:rPr>
                <a:t>Straggling</a:t>
              </a:r>
              <a:r>
                <a:rPr lang="de-DE" sz="1400" baseline="0" dirty="0" smtClean="0">
                  <a:solidFill>
                    <a:srgbClr val="FF0000"/>
                  </a:solidFill>
                </a:rPr>
                <a:t>*Cross-</a:t>
              </a:r>
              <a:r>
                <a:rPr lang="de-DE" sz="1400" baseline="0" dirty="0" err="1" smtClean="0">
                  <a:solidFill>
                    <a:srgbClr val="FF0000"/>
                  </a:solidFill>
                </a:rPr>
                <a:t>section</a:t>
              </a:r>
              <a:endParaRPr lang="en-US" sz="1400" baseline="0" dirty="0">
                <a:solidFill>
                  <a:srgbClr val="FF0000"/>
                </a:solidFill>
              </a:endParaRPr>
            </a:p>
          </p:txBody>
        </p:sp>
      </p:grpSp>
    </p:spTree>
    <p:extLst>
      <p:ext uri="{BB962C8B-B14F-4D97-AF65-F5344CB8AC3E}">
        <p14:creationId xmlns:p14="http://schemas.microsoft.com/office/powerpoint/2010/main" val="34231583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sz="quarter" idx="13"/>
          </p:nvPr>
        </p:nvSpPr>
        <p:spPr>
          <a:xfrm>
            <a:off x="658812" y="1609725"/>
            <a:ext cx="11253101" cy="4843463"/>
          </a:xfrm>
        </p:spPr>
        <p:txBody>
          <a:bodyPr>
            <a:normAutofit/>
          </a:bodyPr>
          <a:lstStyle/>
          <a:p>
            <a:pPr>
              <a:buSzPts val="2700"/>
              <a:buFont typeface="Arial" panose="020B0604020202020204" pitchFamily="34" charset="0"/>
              <a:buChar char="•"/>
            </a:pPr>
            <a:r>
              <a:rPr lang="en-US" kern="1200" dirty="0" smtClean="0">
                <a:solidFill>
                  <a:srgbClr val="000000"/>
                </a:solidFill>
                <a:latin typeface="Arial" panose="020B0604020202020204" pitchFamily="34" charset="0"/>
              </a:rPr>
              <a:t> Identical </a:t>
            </a:r>
            <a:r>
              <a:rPr lang="en-US" kern="1200" dirty="0">
                <a:solidFill>
                  <a:srgbClr val="000000"/>
                </a:solidFill>
                <a:latin typeface="Arial" panose="020B0604020202020204" pitchFamily="34" charset="0"/>
              </a:rPr>
              <a:t>code </a:t>
            </a:r>
            <a:r>
              <a:rPr lang="en-US" kern="1200" dirty="0" smtClean="0">
                <a:solidFill>
                  <a:srgbClr val="000000"/>
                </a:solidFill>
                <a:latin typeface="Arial" panose="020B0604020202020204" pitchFamily="34" charset="0"/>
              </a:rPr>
              <a:t>basis </a:t>
            </a:r>
            <a:r>
              <a:rPr lang="en-US" kern="1200" dirty="0">
                <a:solidFill>
                  <a:srgbClr val="000000"/>
                </a:solidFill>
                <a:latin typeface="Arial" panose="020B0604020202020204" pitchFamily="34" charset="0"/>
              </a:rPr>
              <a:t>to RBS/ERDA/NRA</a:t>
            </a:r>
          </a:p>
          <a:p>
            <a:pPr>
              <a:buSzPts val="2700"/>
              <a:buFont typeface="Arial" panose="020B0604020202020204" pitchFamily="34" charset="0"/>
              <a:buChar char="•"/>
            </a:pPr>
            <a:r>
              <a:rPr lang="en-US" kern="1200" dirty="0" smtClean="0">
                <a:solidFill>
                  <a:srgbClr val="000000"/>
                </a:solidFill>
                <a:latin typeface="Arial" panose="020B0604020202020204" pitchFamily="34" charset="0"/>
              </a:rPr>
              <a:t> </a:t>
            </a:r>
            <a:r>
              <a:rPr lang="en-US" kern="1200" dirty="0" smtClean="0">
                <a:solidFill>
                  <a:srgbClr val="000000"/>
                </a:solidFill>
                <a:latin typeface="Arial" panose="020B0604020202020204" pitchFamily="34" charset="0"/>
              </a:rPr>
              <a:t>Accuracy with default parameters ~10</a:t>
            </a:r>
            <a:r>
              <a:rPr lang="en-US" kern="1200" baseline="30000" dirty="0" smtClean="0">
                <a:solidFill>
                  <a:srgbClr val="000000"/>
                </a:solidFill>
                <a:latin typeface="Arial" panose="020B0604020202020204" pitchFamily="34" charset="0"/>
              </a:rPr>
              <a:t>-5</a:t>
            </a:r>
            <a:r>
              <a:rPr lang="en-US" kern="1200" dirty="0" smtClean="0">
                <a:solidFill>
                  <a:srgbClr val="000000"/>
                </a:solidFill>
                <a:latin typeface="Arial" panose="020B0604020202020204" pitchFamily="34" charset="0"/>
              </a:rPr>
              <a:t>, can be improved by using fixed small step width</a:t>
            </a:r>
            <a:endParaRPr lang="en-US" kern="1200" dirty="0">
              <a:solidFill>
                <a:srgbClr val="000000"/>
              </a:solidFill>
              <a:latin typeface="Arial" panose="020B0604020202020204" pitchFamily="34" charset="0"/>
            </a:endParaRPr>
          </a:p>
          <a:p>
            <a:pPr>
              <a:buSzPts val="2700"/>
              <a:buFont typeface="Arial" panose="020B0604020202020204" pitchFamily="34" charset="0"/>
              <a:buChar char="•"/>
            </a:pPr>
            <a:r>
              <a:rPr lang="en-US" kern="1200" dirty="0" smtClean="0">
                <a:solidFill>
                  <a:srgbClr val="000000"/>
                </a:solidFill>
                <a:latin typeface="Arial" panose="020B0604020202020204" pitchFamily="34" charset="0"/>
              </a:rPr>
              <a:t> Straggling </a:t>
            </a:r>
            <a:r>
              <a:rPr lang="en-US" kern="1200" dirty="0">
                <a:solidFill>
                  <a:srgbClr val="000000"/>
                </a:solidFill>
                <a:latin typeface="Arial" panose="020B0604020202020204" pitchFamily="34" charset="0"/>
              </a:rPr>
              <a:t>described by asymmetric straggling distributions </a:t>
            </a:r>
            <a:br>
              <a:rPr lang="en-US" kern="1200" dirty="0">
                <a:solidFill>
                  <a:srgbClr val="000000"/>
                </a:solidFill>
                <a:latin typeface="Arial" panose="020B0604020202020204" pitchFamily="34" charset="0"/>
              </a:rPr>
            </a:br>
            <a:r>
              <a:rPr lang="en-US" kern="1200" dirty="0" smtClean="0">
                <a:solidFill>
                  <a:srgbClr val="000000"/>
                </a:solidFill>
                <a:latin typeface="Arial" panose="020B0604020202020204" pitchFamily="34" charset="0"/>
              </a:rPr>
              <a:t>   (</a:t>
            </a:r>
            <a:r>
              <a:rPr lang="en-US" kern="1200" dirty="0">
                <a:solidFill>
                  <a:srgbClr val="000000"/>
                </a:solidFill>
                <a:latin typeface="Arial" panose="020B0604020202020204" pitchFamily="34" charset="0"/>
              </a:rPr>
              <a:t>two-piece normal distribution) including 3</a:t>
            </a:r>
            <a:r>
              <a:rPr lang="en-US" kern="1200" baseline="30000" dirty="0">
                <a:solidFill>
                  <a:srgbClr val="000000"/>
                </a:solidFill>
                <a:latin typeface="Arial" panose="020B0604020202020204" pitchFamily="34" charset="0"/>
              </a:rPr>
              <a:t>rd</a:t>
            </a:r>
            <a:r>
              <a:rPr lang="en-US" kern="1200" dirty="0">
                <a:solidFill>
                  <a:srgbClr val="000000"/>
                </a:solidFill>
                <a:latin typeface="Arial" panose="020B0604020202020204" pitchFamily="34" charset="0"/>
              </a:rPr>
              <a:t> moment</a:t>
            </a:r>
          </a:p>
          <a:p>
            <a:pPr>
              <a:buSzPts val="2700"/>
              <a:buFont typeface="Arial" panose="020B0604020202020204" pitchFamily="34" charset="0"/>
              <a:buChar char="•"/>
            </a:pPr>
            <a:r>
              <a:rPr lang="en-US" kern="1200" dirty="0" smtClean="0">
                <a:solidFill>
                  <a:srgbClr val="000000"/>
                </a:solidFill>
                <a:latin typeface="Arial" panose="020B0604020202020204" pitchFamily="34" charset="0"/>
              </a:rPr>
              <a:t> 3</a:t>
            </a:r>
            <a:r>
              <a:rPr lang="en-US" kern="1200" baseline="30000" dirty="0" smtClean="0">
                <a:solidFill>
                  <a:srgbClr val="000000"/>
                </a:solidFill>
                <a:latin typeface="Arial" panose="020B0604020202020204" pitchFamily="34" charset="0"/>
              </a:rPr>
              <a:t>rd</a:t>
            </a:r>
            <a:r>
              <a:rPr lang="en-US" kern="1200" dirty="0" smtClean="0">
                <a:solidFill>
                  <a:srgbClr val="000000"/>
                </a:solidFill>
                <a:latin typeface="Arial" panose="020B0604020202020204" pitchFamily="34" charset="0"/>
              </a:rPr>
              <a:t> </a:t>
            </a:r>
            <a:r>
              <a:rPr lang="en-US" kern="1200" dirty="0">
                <a:solidFill>
                  <a:srgbClr val="000000"/>
                </a:solidFill>
                <a:latin typeface="Arial" panose="020B0604020202020204" pitchFamily="34" charset="0"/>
              </a:rPr>
              <a:t>moment </a:t>
            </a:r>
            <a:r>
              <a:rPr lang="en-US" kern="1200" dirty="0" smtClean="0">
                <a:solidFill>
                  <a:srgbClr val="000000"/>
                </a:solidFill>
                <a:latin typeface="Arial" panose="020B0604020202020204" pitchFamily="34" charset="0"/>
              </a:rPr>
              <a:t>for </a:t>
            </a:r>
            <a:r>
              <a:rPr lang="en-US" kern="1200" dirty="0" smtClean="0">
                <a:solidFill>
                  <a:srgbClr val="000000"/>
                </a:solidFill>
                <a:latin typeface="Arial" panose="020B0604020202020204" pitchFamily="34" charset="0"/>
              </a:rPr>
              <a:t>electronic energy </a:t>
            </a:r>
            <a:r>
              <a:rPr lang="en-US" kern="1200" dirty="0" smtClean="0">
                <a:solidFill>
                  <a:srgbClr val="000000"/>
                </a:solidFill>
                <a:latin typeface="Arial" panose="020B0604020202020204" pitchFamily="34" charset="0"/>
              </a:rPr>
              <a:t>loss straggling from </a:t>
            </a:r>
            <a:r>
              <a:rPr lang="en-US" kern="1200" dirty="0">
                <a:solidFill>
                  <a:srgbClr val="000000"/>
                </a:solidFill>
                <a:latin typeface="Arial" panose="020B0604020202020204" pitchFamily="34" charset="0"/>
              </a:rPr>
              <a:t>free Coulomb </a:t>
            </a:r>
            <a:r>
              <a:rPr lang="en-US" kern="1200" dirty="0" smtClean="0">
                <a:solidFill>
                  <a:srgbClr val="000000"/>
                </a:solidFill>
                <a:latin typeface="Arial" panose="020B0604020202020204" pitchFamily="34" charset="0"/>
              </a:rPr>
              <a:t>scattering</a:t>
            </a:r>
          </a:p>
          <a:p>
            <a:pPr>
              <a:buSzPts val="2700"/>
              <a:buFont typeface="Arial" panose="020B0604020202020204" pitchFamily="34" charset="0"/>
              <a:buChar char="•"/>
            </a:pPr>
            <a:r>
              <a:rPr lang="en-US" kern="1200" dirty="0">
                <a:solidFill>
                  <a:srgbClr val="000000"/>
                </a:solidFill>
                <a:latin typeface="Arial" panose="020B0604020202020204" pitchFamily="34" charset="0"/>
              </a:rPr>
              <a:t> 3</a:t>
            </a:r>
            <a:r>
              <a:rPr lang="en-US" kern="1200" baseline="30000" dirty="0">
                <a:solidFill>
                  <a:srgbClr val="000000"/>
                </a:solidFill>
                <a:latin typeface="Arial" panose="020B0604020202020204" pitchFamily="34" charset="0"/>
              </a:rPr>
              <a:t>rd</a:t>
            </a:r>
            <a:r>
              <a:rPr lang="en-US" kern="1200" dirty="0">
                <a:solidFill>
                  <a:srgbClr val="000000"/>
                </a:solidFill>
                <a:latin typeface="Arial" panose="020B0604020202020204" pitchFamily="34" charset="0"/>
              </a:rPr>
              <a:t> moment for </a:t>
            </a:r>
            <a:r>
              <a:rPr lang="en-US" kern="1200" dirty="0" smtClean="0">
                <a:solidFill>
                  <a:srgbClr val="000000"/>
                </a:solidFill>
                <a:latin typeface="Arial" panose="020B0604020202020204" pitchFamily="34" charset="0"/>
              </a:rPr>
              <a:t>multiple scattering from path length differences</a:t>
            </a:r>
            <a:endParaRPr lang="en-US" kern="1200" dirty="0">
              <a:solidFill>
                <a:srgbClr val="000000"/>
              </a:solidFill>
              <a:latin typeface="Arial" panose="020B0604020202020204" pitchFamily="34" charset="0"/>
            </a:endParaRPr>
          </a:p>
          <a:p>
            <a:pPr>
              <a:buSzPts val="2700"/>
              <a:buFont typeface="Arial" panose="020B0604020202020204" pitchFamily="34" charset="0"/>
              <a:buChar char="•"/>
            </a:pPr>
            <a:r>
              <a:rPr lang="en-US" kern="1200" dirty="0" smtClean="0">
                <a:solidFill>
                  <a:srgbClr val="000000"/>
                </a:solidFill>
                <a:latin typeface="Arial" panose="020B0604020202020204" pitchFamily="34" charset="0"/>
              </a:rPr>
              <a:t> </a:t>
            </a:r>
            <a:r>
              <a:rPr lang="en-US" kern="1200" dirty="0" smtClean="0">
                <a:solidFill>
                  <a:srgbClr val="000000"/>
                </a:solidFill>
                <a:latin typeface="Arial" panose="020B0604020202020204" pitchFamily="34" charset="0"/>
              </a:rPr>
              <a:t>Multiple </a:t>
            </a:r>
            <a:r>
              <a:rPr lang="en-US" kern="1200" dirty="0">
                <a:solidFill>
                  <a:srgbClr val="000000"/>
                </a:solidFill>
                <a:latin typeface="Arial" panose="020B0604020202020204" pitchFamily="34" charset="0"/>
              </a:rPr>
              <a:t>scattering angle averaged mean path </a:t>
            </a:r>
            <a:r>
              <a:rPr lang="en-US" kern="1200" dirty="0" smtClean="0">
                <a:solidFill>
                  <a:srgbClr val="000000"/>
                </a:solidFill>
                <a:latin typeface="Arial" panose="020B0604020202020204" pitchFamily="34" charset="0"/>
              </a:rPr>
              <a:t>length in layers</a:t>
            </a:r>
            <a:endParaRPr lang="en-US" kern="1200" dirty="0">
              <a:solidFill>
                <a:srgbClr val="000000"/>
              </a:solidFill>
              <a:latin typeface="Arial" panose="020B0604020202020204" pitchFamily="34" charset="0"/>
            </a:endParaRPr>
          </a:p>
          <a:p>
            <a:pPr>
              <a:buSzPts val="2700"/>
              <a:buFont typeface="Arial" panose="020B0604020202020204" pitchFamily="34" charset="0"/>
              <a:buChar char="•"/>
            </a:pPr>
            <a:r>
              <a:rPr lang="en-US" kern="1200" dirty="0" smtClean="0">
                <a:solidFill>
                  <a:srgbClr val="000000"/>
                </a:solidFill>
                <a:latin typeface="Arial" panose="020B0604020202020204" pitchFamily="34" charset="0"/>
              </a:rPr>
              <a:t> Number </a:t>
            </a:r>
            <a:r>
              <a:rPr lang="en-US" kern="1200" dirty="0">
                <a:solidFill>
                  <a:srgbClr val="000000"/>
                </a:solidFill>
                <a:latin typeface="Arial" panose="020B0604020202020204" pitchFamily="34" charset="0"/>
              </a:rPr>
              <a:t>of Gammas from </a:t>
            </a:r>
            <a:r>
              <a:rPr lang="en-US" kern="1200" dirty="0" smtClean="0">
                <a:solidFill>
                  <a:srgbClr val="000000"/>
                </a:solidFill>
                <a:latin typeface="Arial" panose="020B0604020202020204" pitchFamily="34" charset="0"/>
              </a:rPr>
              <a:t>Cross-section*Straggling</a:t>
            </a:r>
          </a:p>
          <a:p>
            <a:pPr>
              <a:buSzPts val="2700"/>
              <a:buFont typeface="Arial" panose="020B0604020202020204" pitchFamily="34" charset="0"/>
              <a:buChar char="•"/>
            </a:pPr>
            <a:r>
              <a:rPr lang="en-US" kern="1200" dirty="0" smtClean="0">
                <a:solidFill>
                  <a:srgbClr val="000000"/>
                </a:solidFill>
                <a:latin typeface="Arial" panose="020B0604020202020204" pitchFamily="34" charset="0"/>
              </a:rPr>
              <a:t> Multiple </a:t>
            </a:r>
            <a:r>
              <a:rPr lang="en-US" kern="1200" dirty="0">
                <a:solidFill>
                  <a:srgbClr val="000000"/>
                </a:solidFill>
                <a:latin typeface="Arial" panose="020B0604020202020204" pitchFamily="34" charset="0"/>
              </a:rPr>
              <a:t>energies by </a:t>
            </a:r>
            <a:r>
              <a:rPr lang="en-US" kern="1200" dirty="0">
                <a:solidFill>
                  <a:srgbClr val="000000"/>
                </a:solidFill>
                <a:latin typeface="Arial" panose="020B0604020202020204" pitchFamily="34" charset="0"/>
              </a:rPr>
              <a:t>scripting using OLE </a:t>
            </a:r>
            <a:r>
              <a:rPr lang="en-US" kern="1200" dirty="0" smtClean="0">
                <a:solidFill>
                  <a:srgbClr val="000000"/>
                </a:solidFill>
                <a:latin typeface="Arial" panose="020B0604020202020204" pitchFamily="34" charset="0"/>
              </a:rPr>
              <a:t>objects</a:t>
            </a:r>
            <a:endParaRPr lang="en-US" kern="1200" dirty="0">
              <a:solidFill>
                <a:srgbClr val="000000"/>
              </a:solidFill>
              <a:latin typeface="Arial" panose="020B0604020202020204" pitchFamily="34" charset="0"/>
            </a:endParaRPr>
          </a:p>
        </p:txBody>
      </p:sp>
      <p:sp>
        <p:nvSpPr>
          <p:cNvPr id="3" name="Titel 2"/>
          <p:cNvSpPr>
            <a:spLocks noGrp="1"/>
          </p:cNvSpPr>
          <p:nvPr>
            <p:ph type="title"/>
          </p:nvPr>
        </p:nvSpPr>
        <p:spPr/>
        <p:txBody>
          <a:bodyPr/>
          <a:lstStyle/>
          <a:p>
            <a:r>
              <a:rPr lang="de-DE" dirty="0"/>
              <a:t>PIGE in SIMNRA </a:t>
            </a:r>
            <a:r>
              <a:rPr lang="de-DE" dirty="0" smtClean="0"/>
              <a:t>7</a:t>
            </a:r>
            <a:endParaRPr lang="de-DE" dirty="0"/>
          </a:p>
        </p:txBody>
      </p:sp>
      <p:sp>
        <p:nvSpPr>
          <p:cNvPr id="4" name="Datumsplatzhalter 3"/>
          <p:cNvSpPr>
            <a:spLocks noGrp="1"/>
          </p:cNvSpPr>
          <p:nvPr>
            <p:ph type="dt" sz="half" idx="14"/>
          </p:nvPr>
        </p:nvSpPr>
        <p:spPr/>
        <p:txBody>
          <a:bodyPr/>
          <a:lstStyle/>
          <a:p>
            <a:r>
              <a:rPr lang="de-DE" smtClean="0"/>
              <a:t>PIGE in SIMNRA 7</a:t>
            </a:r>
            <a:endParaRPr lang="de-DE" dirty="0"/>
          </a:p>
        </p:txBody>
      </p:sp>
      <p:sp>
        <p:nvSpPr>
          <p:cNvPr id="5" name="Fußzeilenplatzhalter 4"/>
          <p:cNvSpPr>
            <a:spLocks noGrp="1"/>
          </p:cNvSpPr>
          <p:nvPr>
            <p:ph type="ftr" sz="quarter" idx="15"/>
          </p:nvPr>
        </p:nvSpPr>
        <p:spPr/>
        <p:txBody>
          <a:bodyPr/>
          <a:lstStyle/>
          <a:p>
            <a:r>
              <a:rPr lang="es-ES" smtClean="0"/>
              <a:t>Intercomparison of PIGE codes | M. Mayer | 16. - 18.1.2024</a:t>
            </a:r>
            <a:endParaRPr lang="de-DE" dirty="0"/>
          </a:p>
        </p:txBody>
      </p:sp>
      <p:sp>
        <p:nvSpPr>
          <p:cNvPr id="6" name="Foliennummernplatzhalter 5"/>
          <p:cNvSpPr>
            <a:spLocks noGrp="1"/>
          </p:cNvSpPr>
          <p:nvPr>
            <p:ph type="sldNum" sz="quarter" idx="16"/>
          </p:nvPr>
        </p:nvSpPr>
        <p:spPr/>
        <p:txBody>
          <a:bodyPr/>
          <a:lstStyle/>
          <a:p>
            <a:fld id="{ECE691D0-CC49-4FC7-9C4D-6112B0CB3A76}" type="slidenum">
              <a:rPr lang="de-DE" smtClean="0"/>
              <a:pPr/>
              <a:t>12</a:t>
            </a:fld>
            <a:endParaRPr lang="de-DE" dirty="0"/>
          </a:p>
        </p:txBody>
      </p:sp>
    </p:spTree>
    <p:extLst>
      <p:ext uri="{BB962C8B-B14F-4D97-AF65-F5344CB8AC3E}">
        <p14:creationId xmlns:p14="http://schemas.microsoft.com/office/powerpoint/2010/main" val="30938636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4"/>
          </p:nvPr>
        </p:nvSpPr>
        <p:spPr/>
        <p:txBody>
          <a:bodyPr/>
          <a:lstStyle/>
          <a:p>
            <a:r>
              <a:rPr lang="de-DE" smtClean="0"/>
              <a:t>PIGE in SIMNRA 7</a:t>
            </a:r>
            <a:endParaRPr lang="de-DE" dirty="0"/>
          </a:p>
        </p:txBody>
      </p:sp>
      <p:sp>
        <p:nvSpPr>
          <p:cNvPr id="3" name="Fußzeilenplatzhalter 2"/>
          <p:cNvSpPr>
            <a:spLocks noGrp="1"/>
          </p:cNvSpPr>
          <p:nvPr>
            <p:ph type="ftr" sz="quarter" idx="15"/>
          </p:nvPr>
        </p:nvSpPr>
        <p:spPr/>
        <p:txBody>
          <a:bodyPr/>
          <a:lstStyle/>
          <a:p>
            <a:r>
              <a:rPr lang="es-ES" smtClean="0"/>
              <a:t>Intercomparison of PIGE codes | M. Mayer | 16. - 18.1.2024</a:t>
            </a:r>
            <a:endParaRPr lang="de-DE" dirty="0"/>
          </a:p>
        </p:txBody>
      </p:sp>
      <p:sp>
        <p:nvSpPr>
          <p:cNvPr id="4" name="Foliennummernplatzhalter 3"/>
          <p:cNvSpPr>
            <a:spLocks noGrp="1"/>
          </p:cNvSpPr>
          <p:nvPr>
            <p:ph type="sldNum" sz="quarter" idx="16"/>
          </p:nvPr>
        </p:nvSpPr>
        <p:spPr/>
        <p:txBody>
          <a:bodyPr/>
          <a:lstStyle/>
          <a:p>
            <a:fld id="{ECE691D0-CC49-4FC7-9C4D-6112B0CB3A76}" type="slidenum">
              <a:rPr lang="de-DE" smtClean="0"/>
              <a:pPr/>
              <a:t>2</a:t>
            </a:fld>
            <a:endParaRPr lang="de-DE" dirty="0"/>
          </a:p>
        </p:txBody>
      </p:sp>
      <p:sp>
        <p:nvSpPr>
          <p:cNvPr id="5" name="Textplatzhalter 4"/>
          <p:cNvSpPr>
            <a:spLocks noGrp="1"/>
          </p:cNvSpPr>
          <p:nvPr>
            <p:ph type="body" sz="quarter" idx="17"/>
          </p:nvPr>
        </p:nvSpPr>
        <p:spPr>
          <a:xfrm>
            <a:off x="658813" y="1186068"/>
            <a:ext cx="7032564" cy="5231345"/>
          </a:xfrm>
        </p:spPr>
        <p:txBody>
          <a:bodyPr>
            <a:noAutofit/>
          </a:bodyPr>
          <a:lstStyle/>
          <a:p>
            <a:pPr>
              <a:buSzPct val="150000"/>
            </a:pPr>
            <a:r>
              <a:rPr lang="en-GB" b="1" dirty="0">
                <a:solidFill>
                  <a:srgbClr val="005555"/>
                </a:solidFill>
              </a:rPr>
              <a:t>Monte-Carlo </a:t>
            </a:r>
            <a:r>
              <a:rPr lang="en-GB" b="1" dirty="0" smtClean="0">
                <a:solidFill>
                  <a:srgbClr val="005555"/>
                </a:solidFill>
              </a:rPr>
              <a:t>simulation: SRIM</a:t>
            </a:r>
            <a:r>
              <a:rPr lang="en-GB" b="1" dirty="0">
                <a:solidFill>
                  <a:srgbClr val="005555"/>
                </a:solidFill>
              </a:rPr>
              <a:t>, CORTEO, MCERD, GEANT, …</a:t>
            </a:r>
          </a:p>
          <a:p>
            <a:pPr marL="285750" indent="-285750">
              <a:buSzPct val="150000"/>
              <a:buFont typeface="Arial" pitchFamily="34" charset="0"/>
              <a:buChar char="•"/>
            </a:pPr>
            <a:r>
              <a:rPr lang="en-GB" dirty="0">
                <a:sym typeface="Symbol" pitchFamily="18" charset="2"/>
              </a:rPr>
              <a:t>Trajectories of individual particles </a:t>
            </a:r>
          </a:p>
          <a:p>
            <a:pPr marL="285750" indent="-285750">
              <a:buSzPct val="150000"/>
              <a:buFont typeface="Arial" pitchFamily="34" charset="0"/>
              <a:buChar char="•"/>
            </a:pPr>
            <a:r>
              <a:rPr lang="en-GB" dirty="0">
                <a:solidFill>
                  <a:schemeClr val="bg2"/>
                </a:solidFill>
                <a:sym typeface="Symbol" pitchFamily="18" charset="2"/>
              </a:rPr>
              <a:t>High level of detail: Multiple scattering, geometry, …</a:t>
            </a:r>
          </a:p>
          <a:p>
            <a:pPr marL="285750" indent="-285750">
              <a:buSzPct val="150000"/>
              <a:buFont typeface="Arial" pitchFamily="34" charset="0"/>
              <a:buChar char="•"/>
            </a:pPr>
            <a:r>
              <a:rPr lang="en-GB" dirty="0">
                <a:solidFill>
                  <a:schemeClr val="accent5"/>
                </a:solidFill>
                <a:sym typeface="Symbol" pitchFamily="18" charset="2"/>
              </a:rPr>
              <a:t>Long computing times</a:t>
            </a:r>
          </a:p>
          <a:p>
            <a:pPr marL="285750" indent="-285750">
              <a:buSzPct val="150000"/>
              <a:buFont typeface="Arial" pitchFamily="34" charset="0"/>
              <a:buChar char="•"/>
            </a:pPr>
            <a:r>
              <a:rPr lang="en-GB" dirty="0">
                <a:solidFill>
                  <a:schemeClr val="accent5"/>
                </a:solidFill>
                <a:sym typeface="Symbol" pitchFamily="18" charset="2"/>
              </a:rPr>
              <a:t>Computing time </a:t>
            </a:r>
            <a:r>
              <a:rPr lang="en-GB" dirty="0" smtClean="0">
                <a:solidFill>
                  <a:schemeClr val="accent5"/>
                </a:solidFill>
                <a:sym typeface="Symbol" pitchFamily="18" charset="2"/>
              </a:rPr>
              <a:t>improvements introduce additional problems</a:t>
            </a:r>
          </a:p>
          <a:p>
            <a:pPr marL="285750" indent="-285750">
              <a:buSzPct val="150000"/>
              <a:buFont typeface="Arial" pitchFamily="34" charset="0"/>
              <a:buChar char="•"/>
            </a:pPr>
            <a:endParaRPr lang="en-GB" dirty="0">
              <a:solidFill>
                <a:schemeClr val="accent5"/>
              </a:solidFill>
              <a:sym typeface="Symbol" pitchFamily="18" charset="2"/>
            </a:endParaRPr>
          </a:p>
          <a:p>
            <a:pPr>
              <a:buSzPct val="150000"/>
            </a:pPr>
            <a:r>
              <a:rPr lang="en-GB" b="1" dirty="0">
                <a:solidFill>
                  <a:srgbClr val="005555"/>
                </a:solidFill>
              </a:rPr>
              <a:t>Analytical </a:t>
            </a:r>
            <a:r>
              <a:rPr lang="en-GB" b="1" dirty="0" smtClean="0">
                <a:solidFill>
                  <a:srgbClr val="005555"/>
                </a:solidFill>
              </a:rPr>
              <a:t>codes: SIMNRA</a:t>
            </a:r>
            <a:r>
              <a:rPr lang="en-GB" b="1" dirty="0">
                <a:solidFill>
                  <a:srgbClr val="005555"/>
                </a:solidFill>
              </a:rPr>
              <a:t>, RUMP, NDF, …</a:t>
            </a:r>
          </a:p>
          <a:p>
            <a:pPr marL="285750" indent="-285750">
              <a:buSzPct val="150000"/>
              <a:buFont typeface="Arial" pitchFamily="34" charset="0"/>
              <a:buChar char="•"/>
            </a:pPr>
            <a:r>
              <a:rPr lang="en-GB" dirty="0">
                <a:sym typeface="Symbol" pitchFamily="18" charset="2"/>
              </a:rPr>
              <a:t>Energy distributions of ensembles of particles</a:t>
            </a:r>
          </a:p>
          <a:p>
            <a:pPr marL="285750" indent="-285750">
              <a:buSzPct val="150000"/>
              <a:buFont typeface="Arial" pitchFamily="34" charset="0"/>
              <a:buChar char="•"/>
            </a:pPr>
            <a:r>
              <a:rPr lang="en-GB" dirty="0">
                <a:sym typeface="Symbol" pitchFamily="18" charset="2"/>
              </a:rPr>
              <a:t>Trajectories approximated as straight lines + corrections:</a:t>
            </a:r>
            <a:br>
              <a:rPr lang="en-GB" dirty="0">
                <a:sym typeface="Symbol" pitchFamily="18" charset="2"/>
              </a:rPr>
            </a:br>
            <a:r>
              <a:rPr lang="en-GB" dirty="0">
                <a:sym typeface="Symbol" pitchFamily="18" charset="2"/>
              </a:rPr>
              <a:t>energy spread by multiple scattering, geometry, … </a:t>
            </a:r>
          </a:p>
          <a:p>
            <a:pPr marL="285750" indent="-285750">
              <a:buSzPct val="150000"/>
              <a:buFont typeface="Arial" pitchFamily="34" charset="0"/>
              <a:buChar char="•"/>
            </a:pPr>
            <a:r>
              <a:rPr lang="en-GB" dirty="0">
                <a:solidFill>
                  <a:schemeClr val="bg2"/>
                </a:solidFill>
                <a:sym typeface="Symbol" pitchFamily="18" charset="2"/>
              </a:rPr>
              <a:t>Very fast computation</a:t>
            </a:r>
          </a:p>
          <a:p>
            <a:pPr marL="285750" indent="-285750">
              <a:buSzPct val="150000"/>
              <a:buFont typeface="Arial" pitchFamily="34" charset="0"/>
              <a:buChar char="•"/>
            </a:pPr>
            <a:r>
              <a:rPr lang="en-GB" dirty="0">
                <a:solidFill>
                  <a:schemeClr val="bg2"/>
                </a:solidFill>
                <a:sym typeface="Symbol" pitchFamily="18" charset="2"/>
              </a:rPr>
              <a:t>In many practical cases comparable level of detail as MC</a:t>
            </a:r>
          </a:p>
          <a:p>
            <a:pPr marL="285750" indent="-285750">
              <a:buSzPct val="150000"/>
              <a:buFont typeface="Arial" pitchFamily="34" charset="0"/>
              <a:buChar char="•"/>
            </a:pPr>
            <a:r>
              <a:rPr lang="en-GB" dirty="0">
                <a:solidFill>
                  <a:srgbClr val="EF7C00"/>
                </a:solidFill>
                <a:sym typeface="Symbol" pitchFamily="18" charset="2"/>
              </a:rPr>
              <a:t>In some </a:t>
            </a:r>
            <a:r>
              <a:rPr lang="en-GB" dirty="0" smtClean="0">
                <a:solidFill>
                  <a:srgbClr val="EF7C00"/>
                </a:solidFill>
                <a:sym typeface="Symbol" pitchFamily="18" charset="2"/>
              </a:rPr>
              <a:t>cases </a:t>
            </a:r>
            <a:r>
              <a:rPr lang="en-GB" dirty="0">
                <a:solidFill>
                  <a:srgbClr val="EF7C00"/>
                </a:solidFill>
                <a:sym typeface="Symbol" pitchFamily="18" charset="2"/>
              </a:rPr>
              <a:t>approximations get invalid</a:t>
            </a:r>
          </a:p>
          <a:p>
            <a:pPr marL="285750" indent="-285750">
              <a:buSzPct val="150000"/>
              <a:buFont typeface="Arial" pitchFamily="34" charset="0"/>
              <a:buChar char="•"/>
            </a:pPr>
            <a:endParaRPr lang="en-GB" dirty="0">
              <a:solidFill>
                <a:schemeClr val="accent5"/>
              </a:solidFill>
              <a:sym typeface="Symbol" pitchFamily="18" charset="2"/>
            </a:endParaRPr>
          </a:p>
        </p:txBody>
      </p:sp>
      <p:sp>
        <p:nvSpPr>
          <p:cNvPr id="6" name="Titel 5"/>
          <p:cNvSpPr>
            <a:spLocks noGrp="1"/>
          </p:cNvSpPr>
          <p:nvPr>
            <p:ph type="title"/>
          </p:nvPr>
        </p:nvSpPr>
        <p:spPr/>
        <p:txBody>
          <a:bodyPr/>
          <a:lstStyle/>
          <a:p>
            <a:r>
              <a:rPr lang="de-DE" dirty="0" err="1" smtClean="0"/>
              <a:t>Introduction</a:t>
            </a:r>
            <a:r>
              <a:rPr lang="de-DE" dirty="0" smtClean="0"/>
              <a:t>: Simulation </a:t>
            </a:r>
            <a:r>
              <a:rPr lang="de-DE" dirty="0" err="1" smtClean="0"/>
              <a:t>of</a:t>
            </a:r>
            <a:r>
              <a:rPr lang="de-DE" dirty="0" smtClean="0"/>
              <a:t> IBA </a:t>
            </a:r>
            <a:r>
              <a:rPr lang="de-DE" dirty="0" err="1" smtClean="0"/>
              <a:t>spectra</a:t>
            </a:r>
            <a:endParaRPr lang="de-DE" dirty="0"/>
          </a:p>
        </p:txBody>
      </p:sp>
      <p:pic>
        <p:nvPicPr>
          <p:cNvPr id="8" name="Grafik 7"/>
          <p:cNvPicPr>
            <a:picLocks noChangeAspect="1"/>
          </p:cNvPicPr>
          <p:nvPr/>
        </p:nvPicPr>
        <p:blipFill>
          <a:blip r:embed="rId2"/>
          <a:stretch>
            <a:fillRect/>
          </a:stretch>
        </p:blipFill>
        <p:spPr>
          <a:xfrm>
            <a:off x="8728551" y="710102"/>
            <a:ext cx="3140964" cy="5983224"/>
          </a:xfrm>
          <a:prstGeom prst="rect">
            <a:avLst/>
          </a:prstGeom>
        </p:spPr>
      </p:pic>
    </p:spTree>
    <p:extLst>
      <p:ext uri="{BB962C8B-B14F-4D97-AF65-F5344CB8AC3E}">
        <p14:creationId xmlns:p14="http://schemas.microsoft.com/office/powerpoint/2010/main" val="11084574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4"/>
          </p:nvPr>
        </p:nvSpPr>
        <p:spPr/>
        <p:txBody>
          <a:bodyPr/>
          <a:lstStyle/>
          <a:p>
            <a:r>
              <a:rPr lang="de-DE" smtClean="0"/>
              <a:t>PIGE in SIMNRA 7</a:t>
            </a:r>
            <a:endParaRPr lang="de-DE" dirty="0"/>
          </a:p>
        </p:txBody>
      </p:sp>
      <p:sp>
        <p:nvSpPr>
          <p:cNvPr id="3" name="Fußzeilenplatzhalter 2"/>
          <p:cNvSpPr>
            <a:spLocks noGrp="1"/>
          </p:cNvSpPr>
          <p:nvPr>
            <p:ph type="ftr" sz="quarter" idx="15"/>
          </p:nvPr>
        </p:nvSpPr>
        <p:spPr/>
        <p:txBody>
          <a:bodyPr/>
          <a:lstStyle/>
          <a:p>
            <a:r>
              <a:rPr lang="es-ES" smtClean="0"/>
              <a:t>Intercomparison of PIGE codes | M. Mayer | 16. - 18.1.2024</a:t>
            </a:r>
            <a:endParaRPr lang="de-DE" dirty="0"/>
          </a:p>
        </p:txBody>
      </p:sp>
      <p:sp>
        <p:nvSpPr>
          <p:cNvPr id="4" name="Foliennummernplatzhalter 3"/>
          <p:cNvSpPr>
            <a:spLocks noGrp="1"/>
          </p:cNvSpPr>
          <p:nvPr>
            <p:ph type="sldNum" sz="quarter" idx="16"/>
          </p:nvPr>
        </p:nvSpPr>
        <p:spPr/>
        <p:txBody>
          <a:bodyPr/>
          <a:lstStyle/>
          <a:p>
            <a:fld id="{ECE691D0-CC49-4FC7-9C4D-6112B0CB3A76}" type="slidenum">
              <a:rPr lang="de-DE" smtClean="0"/>
              <a:pPr/>
              <a:t>3</a:t>
            </a:fld>
            <a:endParaRPr lang="de-DE" dirty="0"/>
          </a:p>
        </p:txBody>
      </p:sp>
      <p:sp>
        <p:nvSpPr>
          <p:cNvPr id="5" name="Textplatzhalter 4"/>
          <p:cNvSpPr>
            <a:spLocks noGrp="1"/>
          </p:cNvSpPr>
          <p:nvPr>
            <p:ph type="body" sz="quarter" idx="17"/>
          </p:nvPr>
        </p:nvSpPr>
        <p:spPr>
          <a:xfrm>
            <a:off x="658813" y="1186068"/>
            <a:ext cx="7032564" cy="5231345"/>
          </a:xfrm>
        </p:spPr>
        <p:txBody>
          <a:bodyPr>
            <a:noAutofit/>
          </a:bodyPr>
          <a:lstStyle/>
          <a:p>
            <a:pPr>
              <a:buSzPct val="150000"/>
            </a:pPr>
            <a:r>
              <a:rPr lang="en-GB" sz="2400" b="1" dirty="0">
                <a:solidFill>
                  <a:srgbClr val="005555"/>
                </a:solidFill>
              </a:rPr>
              <a:t>RBS/NRA/ERDA</a:t>
            </a:r>
          </a:p>
          <a:p>
            <a:pPr>
              <a:buSzPct val="150000"/>
            </a:pPr>
            <a:r>
              <a:rPr lang="en-GB" dirty="0">
                <a:sym typeface="Symbol" pitchFamily="18" charset="2"/>
              </a:rPr>
              <a:t>1. </a:t>
            </a:r>
            <a:r>
              <a:rPr lang="en-GB" b="1" dirty="0">
                <a:solidFill>
                  <a:srgbClr val="005555"/>
                </a:solidFill>
                <a:sym typeface="Symbol" pitchFamily="18" charset="2"/>
              </a:rPr>
              <a:t>Start at surface</a:t>
            </a:r>
            <a:r>
              <a:rPr lang="en-GB" dirty="0">
                <a:solidFill>
                  <a:srgbClr val="005555"/>
                </a:solidFill>
                <a:sym typeface="Symbol" pitchFamily="18" charset="2"/>
              </a:rPr>
              <a:t> </a:t>
            </a:r>
            <a:r>
              <a:rPr lang="en-GB" dirty="0">
                <a:sym typeface="Symbol" pitchFamily="18" charset="2"/>
              </a:rPr>
              <a:t>with initial ensemble</a:t>
            </a:r>
            <a:br>
              <a:rPr lang="en-GB" dirty="0">
                <a:sym typeface="Symbol" pitchFamily="18" charset="2"/>
              </a:rPr>
            </a:br>
            <a:r>
              <a:rPr lang="en-GB" dirty="0">
                <a:sym typeface="Symbol" pitchFamily="18" charset="2"/>
              </a:rPr>
              <a:t>    - </a:t>
            </a:r>
            <a:r>
              <a:rPr lang="en-GB" dirty="0" smtClean="0">
                <a:sym typeface="Symbol" pitchFamily="18" charset="2"/>
              </a:rPr>
              <a:t>Window can be included</a:t>
            </a:r>
            <a:endParaRPr lang="en-GB" dirty="0">
              <a:sym typeface="Symbol" pitchFamily="18" charset="2"/>
            </a:endParaRPr>
          </a:p>
          <a:p>
            <a:pPr>
              <a:spcBef>
                <a:spcPts val="1200"/>
              </a:spcBef>
              <a:buSzPct val="150000"/>
            </a:pPr>
            <a:r>
              <a:rPr lang="en-GB" dirty="0">
                <a:sym typeface="Symbol" pitchFamily="18" charset="2"/>
              </a:rPr>
              <a:t>2. </a:t>
            </a:r>
            <a:r>
              <a:rPr lang="en-GB" b="1" dirty="0">
                <a:solidFill>
                  <a:srgbClr val="005555"/>
                </a:solidFill>
                <a:sym typeface="Symbol" pitchFamily="18" charset="2"/>
              </a:rPr>
              <a:t>Move ensemble into the sample</a:t>
            </a:r>
            <a:r>
              <a:rPr lang="en-GB" dirty="0">
                <a:sym typeface="Symbol" pitchFamily="18" charset="2"/>
              </a:rPr>
              <a:t/>
            </a:r>
            <a:br>
              <a:rPr lang="en-GB" dirty="0">
                <a:sym typeface="Symbol" pitchFamily="18" charset="2"/>
              </a:rPr>
            </a:br>
            <a:r>
              <a:rPr lang="en-GB" dirty="0">
                <a:sym typeface="Symbol" pitchFamily="18" charset="2"/>
              </a:rPr>
              <a:t>    - Propagate energy distribution (mean energy, straggling)</a:t>
            </a:r>
          </a:p>
          <a:p>
            <a:pPr>
              <a:spcBef>
                <a:spcPts val="1200"/>
              </a:spcBef>
              <a:buSzPct val="150000"/>
            </a:pPr>
            <a:r>
              <a:rPr lang="en-GB" dirty="0">
                <a:sym typeface="Symbol" pitchFamily="18" charset="2"/>
              </a:rPr>
              <a:t>3. </a:t>
            </a:r>
            <a:r>
              <a:rPr lang="en-GB" b="1" dirty="0">
                <a:solidFill>
                  <a:srgbClr val="005555"/>
                </a:solidFill>
                <a:sym typeface="Symbol" pitchFamily="18" charset="2"/>
              </a:rPr>
              <a:t>Scattering event or reaction</a:t>
            </a:r>
            <a:r>
              <a:rPr lang="en-GB" dirty="0">
                <a:sym typeface="Symbol" pitchFamily="18" charset="2"/>
              </a:rPr>
              <a:t>: </a:t>
            </a:r>
            <a:br>
              <a:rPr lang="en-GB" dirty="0">
                <a:sym typeface="Symbol" pitchFamily="18" charset="2"/>
              </a:rPr>
            </a:br>
            <a:r>
              <a:rPr lang="en-GB" dirty="0">
                <a:sym typeface="Symbol" pitchFamily="18" charset="2"/>
              </a:rPr>
              <a:t>    - Number of outgoing particles from cross-section</a:t>
            </a:r>
            <a:br>
              <a:rPr lang="en-GB" dirty="0">
                <a:sym typeface="Symbol" pitchFamily="18" charset="2"/>
              </a:rPr>
            </a:br>
            <a:r>
              <a:rPr lang="en-GB" dirty="0">
                <a:sym typeface="Symbol" pitchFamily="18" charset="2"/>
              </a:rPr>
              <a:t>    - Initial energy distribution from kinematics</a:t>
            </a:r>
          </a:p>
          <a:p>
            <a:pPr>
              <a:spcBef>
                <a:spcPts val="1200"/>
              </a:spcBef>
              <a:buSzPct val="150000"/>
            </a:pPr>
            <a:r>
              <a:rPr lang="en-GB" dirty="0">
                <a:sym typeface="Symbol" pitchFamily="18" charset="2"/>
              </a:rPr>
              <a:t>4. </a:t>
            </a:r>
            <a:r>
              <a:rPr lang="en-GB" b="1" dirty="0">
                <a:solidFill>
                  <a:srgbClr val="005555"/>
                </a:solidFill>
                <a:sym typeface="Symbol" pitchFamily="18" charset="2"/>
              </a:rPr>
              <a:t>Move ensemble to surface</a:t>
            </a:r>
            <a:r>
              <a:rPr lang="en-GB" b="1" dirty="0">
                <a:solidFill>
                  <a:schemeClr val="accent2"/>
                </a:solidFill>
                <a:sym typeface="Symbol" pitchFamily="18" charset="2"/>
              </a:rPr>
              <a:t/>
            </a:r>
            <a:br>
              <a:rPr lang="en-GB" b="1" dirty="0">
                <a:solidFill>
                  <a:schemeClr val="accent2"/>
                </a:solidFill>
                <a:sym typeface="Symbol" pitchFamily="18" charset="2"/>
              </a:rPr>
            </a:br>
            <a:r>
              <a:rPr lang="en-GB" dirty="0">
                <a:sym typeface="Symbol" pitchFamily="18" charset="2"/>
              </a:rPr>
              <a:t>    Propagate energy distribution (mean energy, straggling)</a:t>
            </a:r>
          </a:p>
          <a:p>
            <a:pPr>
              <a:spcBef>
                <a:spcPts val="1200"/>
              </a:spcBef>
              <a:buSzPct val="150000"/>
            </a:pPr>
            <a:r>
              <a:rPr lang="en-GB" dirty="0">
                <a:sym typeface="Symbol" pitchFamily="18" charset="2"/>
              </a:rPr>
              <a:t>5. </a:t>
            </a:r>
            <a:r>
              <a:rPr lang="en-GB" b="1" dirty="0">
                <a:solidFill>
                  <a:srgbClr val="005555"/>
                </a:solidFill>
                <a:sym typeface="Symbol" pitchFamily="18" charset="2"/>
              </a:rPr>
              <a:t>Propagation through foil + detector</a:t>
            </a:r>
          </a:p>
          <a:p>
            <a:pPr>
              <a:spcBef>
                <a:spcPts val="1200"/>
              </a:spcBef>
              <a:buSzPct val="150000"/>
            </a:pPr>
            <a:r>
              <a:rPr lang="en-GB" dirty="0">
                <a:sym typeface="Symbol" pitchFamily="18" charset="2"/>
              </a:rPr>
              <a:t>6. </a:t>
            </a:r>
            <a:r>
              <a:rPr lang="en-GB" b="1" dirty="0">
                <a:solidFill>
                  <a:srgbClr val="005555"/>
                </a:solidFill>
                <a:sym typeface="Symbol" pitchFamily="18" charset="2"/>
              </a:rPr>
              <a:t>Sort into </a:t>
            </a:r>
            <a:r>
              <a:rPr lang="en-GB" b="1" dirty="0" smtClean="0">
                <a:solidFill>
                  <a:srgbClr val="005555"/>
                </a:solidFill>
                <a:sym typeface="Symbol" pitchFamily="18" charset="2"/>
              </a:rPr>
              <a:t>channels</a:t>
            </a:r>
            <a:endParaRPr lang="en-GB" b="1" dirty="0">
              <a:solidFill>
                <a:srgbClr val="005555"/>
              </a:solidFill>
              <a:sym typeface="Symbol" pitchFamily="18" charset="2"/>
            </a:endParaRPr>
          </a:p>
        </p:txBody>
      </p:sp>
      <p:sp>
        <p:nvSpPr>
          <p:cNvPr id="6" name="Titel 5"/>
          <p:cNvSpPr>
            <a:spLocks noGrp="1"/>
          </p:cNvSpPr>
          <p:nvPr>
            <p:ph type="title"/>
          </p:nvPr>
        </p:nvSpPr>
        <p:spPr/>
        <p:txBody>
          <a:bodyPr/>
          <a:lstStyle/>
          <a:p>
            <a:r>
              <a:rPr lang="en-GB" dirty="0"/>
              <a:t>RBS/NRA/ERDA and PIGE in </a:t>
            </a:r>
            <a:r>
              <a:rPr lang="en-GB" dirty="0" smtClean="0"/>
              <a:t>SIMNRA</a:t>
            </a:r>
            <a:endParaRPr lang="de-DE" dirty="0"/>
          </a:p>
        </p:txBody>
      </p:sp>
      <p:pic>
        <p:nvPicPr>
          <p:cNvPr id="7" name="Grafik 6"/>
          <p:cNvPicPr>
            <a:picLocks noChangeAspect="1"/>
          </p:cNvPicPr>
          <p:nvPr/>
        </p:nvPicPr>
        <p:blipFill>
          <a:blip r:embed="rId2"/>
          <a:stretch>
            <a:fillRect/>
          </a:stretch>
        </p:blipFill>
        <p:spPr>
          <a:xfrm>
            <a:off x="7733557" y="1413385"/>
            <a:ext cx="4298973" cy="4344862"/>
          </a:xfrm>
          <a:prstGeom prst="rect">
            <a:avLst/>
          </a:prstGeom>
        </p:spPr>
      </p:pic>
    </p:spTree>
    <p:extLst>
      <p:ext uri="{BB962C8B-B14F-4D97-AF65-F5344CB8AC3E}">
        <p14:creationId xmlns:p14="http://schemas.microsoft.com/office/powerpoint/2010/main" val="19648366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4"/>
          </p:nvPr>
        </p:nvSpPr>
        <p:spPr/>
        <p:txBody>
          <a:bodyPr/>
          <a:lstStyle/>
          <a:p>
            <a:r>
              <a:rPr lang="de-DE" smtClean="0"/>
              <a:t>PIGE in SIMNRA 7</a:t>
            </a:r>
            <a:endParaRPr lang="de-DE" dirty="0"/>
          </a:p>
        </p:txBody>
      </p:sp>
      <p:sp>
        <p:nvSpPr>
          <p:cNvPr id="3" name="Fußzeilenplatzhalter 2"/>
          <p:cNvSpPr>
            <a:spLocks noGrp="1"/>
          </p:cNvSpPr>
          <p:nvPr>
            <p:ph type="ftr" sz="quarter" idx="15"/>
          </p:nvPr>
        </p:nvSpPr>
        <p:spPr/>
        <p:txBody>
          <a:bodyPr/>
          <a:lstStyle/>
          <a:p>
            <a:r>
              <a:rPr lang="es-ES" smtClean="0"/>
              <a:t>Intercomparison of PIGE codes | M. Mayer | 16. - 18.1.2024</a:t>
            </a:r>
            <a:endParaRPr lang="de-DE" dirty="0"/>
          </a:p>
        </p:txBody>
      </p:sp>
      <p:sp>
        <p:nvSpPr>
          <p:cNvPr id="4" name="Foliennummernplatzhalter 3"/>
          <p:cNvSpPr>
            <a:spLocks noGrp="1"/>
          </p:cNvSpPr>
          <p:nvPr>
            <p:ph type="sldNum" sz="quarter" idx="16"/>
          </p:nvPr>
        </p:nvSpPr>
        <p:spPr/>
        <p:txBody>
          <a:bodyPr/>
          <a:lstStyle/>
          <a:p>
            <a:fld id="{ECE691D0-CC49-4FC7-9C4D-6112B0CB3A76}" type="slidenum">
              <a:rPr lang="de-DE" smtClean="0"/>
              <a:pPr/>
              <a:t>4</a:t>
            </a:fld>
            <a:endParaRPr lang="de-DE" dirty="0"/>
          </a:p>
        </p:txBody>
      </p:sp>
      <p:sp>
        <p:nvSpPr>
          <p:cNvPr id="5" name="Textplatzhalter 4"/>
          <p:cNvSpPr>
            <a:spLocks noGrp="1"/>
          </p:cNvSpPr>
          <p:nvPr>
            <p:ph type="body" sz="quarter" idx="17"/>
          </p:nvPr>
        </p:nvSpPr>
        <p:spPr>
          <a:xfrm>
            <a:off x="658813" y="1186068"/>
            <a:ext cx="7032564" cy="5231345"/>
          </a:xfrm>
        </p:spPr>
        <p:txBody>
          <a:bodyPr>
            <a:noAutofit/>
          </a:bodyPr>
          <a:lstStyle/>
          <a:p>
            <a:pPr>
              <a:buSzPct val="150000"/>
            </a:pPr>
            <a:r>
              <a:rPr lang="en-GB" sz="2400" b="1" dirty="0">
                <a:solidFill>
                  <a:srgbClr val="005555"/>
                </a:solidFill>
              </a:rPr>
              <a:t>PIGE</a:t>
            </a:r>
          </a:p>
          <a:p>
            <a:pPr>
              <a:buSzPct val="150000"/>
            </a:pPr>
            <a:r>
              <a:rPr lang="en-GB" dirty="0">
                <a:sym typeface="Symbol" pitchFamily="18" charset="2"/>
              </a:rPr>
              <a:t>1. </a:t>
            </a:r>
            <a:r>
              <a:rPr lang="en-GB" b="1" dirty="0">
                <a:solidFill>
                  <a:srgbClr val="005555"/>
                </a:solidFill>
                <a:sym typeface="Symbol" pitchFamily="18" charset="2"/>
              </a:rPr>
              <a:t>Start at surface</a:t>
            </a:r>
            <a:r>
              <a:rPr lang="en-GB" dirty="0">
                <a:solidFill>
                  <a:srgbClr val="005555"/>
                </a:solidFill>
                <a:sym typeface="Symbol" pitchFamily="18" charset="2"/>
              </a:rPr>
              <a:t> </a:t>
            </a:r>
            <a:r>
              <a:rPr lang="en-GB" dirty="0">
                <a:sym typeface="Symbol" pitchFamily="18" charset="2"/>
              </a:rPr>
              <a:t>with initial ensemble</a:t>
            </a:r>
            <a:br>
              <a:rPr lang="en-GB" dirty="0">
                <a:sym typeface="Symbol" pitchFamily="18" charset="2"/>
              </a:rPr>
            </a:br>
            <a:r>
              <a:rPr lang="en-GB" dirty="0">
                <a:sym typeface="Symbol" pitchFamily="18" charset="2"/>
              </a:rPr>
              <a:t>    - Window can be included</a:t>
            </a:r>
          </a:p>
          <a:p>
            <a:pPr>
              <a:spcBef>
                <a:spcPts val="1200"/>
              </a:spcBef>
              <a:buSzPct val="150000"/>
            </a:pPr>
            <a:r>
              <a:rPr lang="en-GB" dirty="0" smtClean="0">
                <a:sym typeface="Symbol" pitchFamily="18" charset="2"/>
              </a:rPr>
              <a:t>2</a:t>
            </a:r>
            <a:r>
              <a:rPr lang="en-GB" dirty="0">
                <a:sym typeface="Symbol" pitchFamily="18" charset="2"/>
              </a:rPr>
              <a:t>. </a:t>
            </a:r>
            <a:r>
              <a:rPr lang="en-GB" b="1" dirty="0">
                <a:solidFill>
                  <a:srgbClr val="005555"/>
                </a:solidFill>
                <a:sym typeface="Symbol" pitchFamily="18" charset="2"/>
              </a:rPr>
              <a:t>Move ensemble into the sample</a:t>
            </a:r>
            <a:r>
              <a:rPr lang="en-GB" dirty="0">
                <a:sym typeface="Symbol" pitchFamily="18" charset="2"/>
              </a:rPr>
              <a:t/>
            </a:r>
            <a:br>
              <a:rPr lang="en-GB" dirty="0">
                <a:sym typeface="Symbol" pitchFamily="18" charset="2"/>
              </a:rPr>
            </a:br>
            <a:r>
              <a:rPr lang="en-GB" dirty="0">
                <a:sym typeface="Symbol" pitchFamily="18" charset="2"/>
              </a:rPr>
              <a:t>    - Propagate energy distribution (mean energy, straggling)</a:t>
            </a:r>
          </a:p>
          <a:p>
            <a:pPr>
              <a:spcBef>
                <a:spcPts val="1200"/>
              </a:spcBef>
              <a:buSzPct val="150000"/>
            </a:pPr>
            <a:r>
              <a:rPr lang="en-GB" dirty="0">
                <a:sym typeface="Symbol" pitchFamily="18" charset="2"/>
              </a:rPr>
              <a:t>3. </a:t>
            </a:r>
            <a:r>
              <a:rPr lang="en-GB" b="1" dirty="0">
                <a:solidFill>
                  <a:srgbClr val="005555"/>
                </a:solidFill>
                <a:sym typeface="Symbol" pitchFamily="18" charset="2"/>
              </a:rPr>
              <a:t>Scattering event or reaction</a:t>
            </a:r>
            <a:r>
              <a:rPr lang="en-GB" dirty="0">
                <a:sym typeface="Symbol" pitchFamily="18" charset="2"/>
              </a:rPr>
              <a:t>: </a:t>
            </a:r>
            <a:br>
              <a:rPr lang="en-GB" dirty="0">
                <a:sym typeface="Symbol" pitchFamily="18" charset="2"/>
              </a:rPr>
            </a:br>
            <a:r>
              <a:rPr lang="en-GB" dirty="0">
                <a:sym typeface="Symbol" pitchFamily="18" charset="2"/>
              </a:rPr>
              <a:t>    - Number of outgoing particles from cross-section</a:t>
            </a:r>
          </a:p>
          <a:p>
            <a:pPr>
              <a:spcBef>
                <a:spcPts val="1200"/>
              </a:spcBef>
              <a:buSzPct val="150000"/>
            </a:pPr>
            <a:r>
              <a:rPr lang="en-GB" dirty="0">
                <a:sym typeface="Symbol" pitchFamily="18" charset="2"/>
              </a:rPr>
              <a:t>4. </a:t>
            </a:r>
            <a:r>
              <a:rPr lang="en-GB" b="1" dirty="0">
                <a:solidFill>
                  <a:srgbClr val="005555"/>
                </a:solidFill>
                <a:sym typeface="Symbol" pitchFamily="18" charset="2"/>
              </a:rPr>
              <a:t>No absorption of outgoing </a:t>
            </a:r>
            <a:r>
              <a:rPr lang="en-GB" b="1" dirty="0" smtClean="0">
                <a:solidFill>
                  <a:srgbClr val="005555"/>
                </a:solidFill>
                <a:sym typeface="Symbol" pitchFamily="18" charset="2"/>
              </a:rPr>
              <a:t>particles</a:t>
            </a:r>
            <a:endParaRPr lang="en-GB" b="1" dirty="0">
              <a:solidFill>
                <a:srgbClr val="005555"/>
              </a:solidFill>
              <a:sym typeface="Symbol" pitchFamily="18" charset="2"/>
            </a:endParaRPr>
          </a:p>
        </p:txBody>
      </p:sp>
      <p:sp>
        <p:nvSpPr>
          <p:cNvPr id="6" name="Titel 5"/>
          <p:cNvSpPr>
            <a:spLocks noGrp="1"/>
          </p:cNvSpPr>
          <p:nvPr>
            <p:ph type="title"/>
          </p:nvPr>
        </p:nvSpPr>
        <p:spPr/>
        <p:txBody>
          <a:bodyPr/>
          <a:lstStyle/>
          <a:p>
            <a:r>
              <a:rPr lang="en-GB" dirty="0"/>
              <a:t>RBS/NRA/ERDA and PIGE in </a:t>
            </a:r>
            <a:r>
              <a:rPr lang="en-GB" dirty="0" smtClean="0"/>
              <a:t>SIMNRA</a:t>
            </a:r>
            <a:endParaRPr lang="de-DE" dirty="0"/>
          </a:p>
        </p:txBody>
      </p:sp>
      <p:pic>
        <p:nvPicPr>
          <p:cNvPr id="16" name="Grafik 15"/>
          <p:cNvPicPr>
            <a:picLocks noChangeAspect="1"/>
          </p:cNvPicPr>
          <p:nvPr/>
        </p:nvPicPr>
        <p:blipFill>
          <a:blip r:embed="rId2"/>
          <a:stretch>
            <a:fillRect/>
          </a:stretch>
        </p:blipFill>
        <p:spPr>
          <a:xfrm>
            <a:off x="7733556" y="1413384"/>
            <a:ext cx="4298974" cy="3704502"/>
          </a:xfrm>
          <a:prstGeom prst="rect">
            <a:avLst/>
          </a:prstGeom>
        </p:spPr>
      </p:pic>
    </p:spTree>
    <p:extLst>
      <p:ext uri="{BB962C8B-B14F-4D97-AF65-F5344CB8AC3E}">
        <p14:creationId xmlns:p14="http://schemas.microsoft.com/office/powerpoint/2010/main" val="948498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4"/>
          </p:nvPr>
        </p:nvSpPr>
        <p:spPr/>
        <p:txBody>
          <a:bodyPr/>
          <a:lstStyle/>
          <a:p>
            <a:r>
              <a:rPr lang="de-DE" smtClean="0"/>
              <a:t>PIGE in SIMNRA 7</a:t>
            </a:r>
            <a:endParaRPr lang="de-DE" dirty="0"/>
          </a:p>
        </p:txBody>
      </p:sp>
      <p:sp>
        <p:nvSpPr>
          <p:cNvPr id="3" name="Fußzeilenplatzhalter 2"/>
          <p:cNvSpPr>
            <a:spLocks noGrp="1"/>
          </p:cNvSpPr>
          <p:nvPr>
            <p:ph type="ftr" sz="quarter" idx="15"/>
          </p:nvPr>
        </p:nvSpPr>
        <p:spPr/>
        <p:txBody>
          <a:bodyPr/>
          <a:lstStyle/>
          <a:p>
            <a:r>
              <a:rPr lang="es-ES" smtClean="0"/>
              <a:t>Intercomparison of PIGE codes | M. Mayer | 16. - 18.1.2024</a:t>
            </a:r>
            <a:endParaRPr lang="de-DE" dirty="0"/>
          </a:p>
        </p:txBody>
      </p:sp>
      <p:sp>
        <p:nvSpPr>
          <p:cNvPr id="4" name="Foliennummernplatzhalter 3"/>
          <p:cNvSpPr>
            <a:spLocks noGrp="1"/>
          </p:cNvSpPr>
          <p:nvPr>
            <p:ph type="sldNum" sz="quarter" idx="16"/>
          </p:nvPr>
        </p:nvSpPr>
        <p:spPr/>
        <p:txBody>
          <a:bodyPr/>
          <a:lstStyle/>
          <a:p>
            <a:fld id="{ECE691D0-CC49-4FC7-9C4D-6112B0CB3A76}" type="slidenum">
              <a:rPr lang="de-DE" smtClean="0"/>
              <a:pPr/>
              <a:t>5</a:t>
            </a:fld>
            <a:endParaRPr lang="de-DE" dirty="0"/>
          </a:p>
        </p:txBody>
      </p:sp>
      <p:sp>
        <p:nvSpPr>
          <p:cNvPr id="5" name="Textplatzhalter 4"/>
          <p:cNvSpPr>
            <a:spLocks noGrp="1"/>
          </p:cNvSpPr>
          <p:nvPr>
            <p:ph type="body" sz="quarter" idx="17"/>
          </p:nvPr>
        </p:nvSpPr>
        <p:spPr>
          <a:xfrm>
            <a:off x="658812" y="1186068"/>
            <a:ext cx="10948301" cy="5231345"/>
          </a:xfrm>
        </p:spPr>
        <p:txBody>
          <a:bodyPr>
            <a:noAutofit/>
          </a:bodyPr>
          <a:lstStyle/>
          <a:p>
            <a:pPr>
              <a:buSzPct val="150000"/>
            </a:pPr>
            <a:r>
              <a:rPr lang="en-GB" b="1" dirty="0" smtClean="0">
                <a:solidFill>
                  <a:srgbClr val="005555"/>
                </a:solidFill>
                <a:sym typeface="Symbol" pitchFamily="18" charset="2"/>
              </a:rPr>
              <a:t>Atomic </a:t>
            </a:r>
            <a:r>
              <a:rPr lang="en-GB" b="1" dirty="0">
                <a:solidFill>
                  <a:srgbClr val="005555"/>
                </a:solidFill>
                <a:sym typeface="Symbol" pitchFamily="18" charset="2"/>
              </a:rPr>
              <a:t>masses:</a:t>
            </a:r>
            <a:r>
              <a:rPr lang="en-GB" b="1" dirty="0">
                <a:solidFill>
                  <a:schemeClr val="accent2"/>
                </a:solidFill>
                <a:sym typeface="Symbol" pitchFamily="18" charset="2"/>
              </a:rPr>
              <a:t/>
            </a:r>
            <a:br>
              <a:rPr lang="en-GB" b="1" dirty="0">
                <a:solidFill>
                  <a:schemeClr val="accent2"/>
                </a:solidFill>
                <a:sym typeface="Symbol" pitchFamily="18" charset="2"/>
              </a:rPr>
            </a:br>
            <a:r>
              <a:rPr lang="en-GB" dirty="0">
                <a:sym typeface="Symbol" pitchFamily="18" charset="2"/>
              </a:rPr>
              <a:t>R</a:t>
            </a:r>
            <a:r>
              <a:rPr lang="en-US" dirty="0" err="1">
                <a:sym typeface="Symbol" pitchFamily="18" charset="2"/>
              </a:rPr>
              <a:t>ecommended</a:t>
            </a:r>
            <a:r>
              <a:rPr lang="en-US" dirty="0">
                <a:sym typeface="Symbol" pitchFamily="18" charset="2"/>
              </a:rPr>
              <a:t> values of the 2012 update to the atomic mass evaluation </a:t>
            </a:r>
            <a:r>
              <a:rPr lang="en-US" sz="1400" dirty="0">
                <a:sym typeface="Symbol" pitchFamily="18" charset="2"/>
              </a:rPr>
              <a:t>Wang 2012</a:t>
            </a:r>
            <a:endParaRPr lang="en-GB" sz="1400" dirty="0">
              <a:sym typeface="Symbol" pitchFamily="18" charset="2"/>
            </a:endParaRPr>
          </a:p>
          <a:p>
            <a:pPr>
              <a:spcBef>
                <a:spcPts val="1800"/>
              </a:spcBef>
              <a:buSzPct val="150000"/>
            </a:pPr>
            <a:r>
              <a:rPr lang="en-GB" b="1" dirty="0">
                <a:solidFill>
                  <a:srgbClr val="005555"/>
                </a:solidFill>
                <a:sym typeface="Symbol" pitchFamily="18" charset="2"/>
              </a:rPr>
              <a:t>Isotopic abundances:</a:t>
            </a:r>
            <a:r>
              <a:rPr lang="en-GB" dirty="0">
                <a:solidFill>
                  <a:srgbClr val="005555"/>
                </a:solidFill>
                <a:sym typeface="Symbol" pitchFamily="18" charset="2"/>
              </a:rPr>
              <a:t/>
            </a:r>
            <a:br>
              <a:rPr lang="en-GB" dirty="0">
                <a:solidFill>
                  <a:srgbClr val="005555"/>
                </a:solidFill>
                <a:sym typeface="Symbol" pitchFamily="18" charset="2"/>
              </a:rPr>
            </a:br>
            <a:r>
              <a:rPr lang="en-GB" dirty="0">
                <a:sym typeface="Symbol" pitchFamily="18" charset="2"/>
              </a:rPr>
              <a:t>R</a:t>
            </a:r>
            <a:r>
              <a:rPr lang="en-US" dirty="0" err="1">
                <a:sym typeface="Symbol" pitchFamily="18" charset="2"/>
              </a:rPr>
              <a:t>ecommended</a:t>
            </a:r>
            <a:r>
              <a:rPr lang="en-US" dirty="0">
                <a:sym typeface="Symbol" pitchFamily="18" charset="2"/>
              </a:rPr>
              <a:t> values of isotopic abundances</a:t>
            </a:r>
            <a:r>
              <a:rPr lang="en-GB" dirty="0">
                <a:sym typeface="Symbol" pitchFamily="18" charset="2"/>
              </a:rPr>
              <a:t> </a:t>
            </a:r>
            <a:r>
              <a:rPr lang="en-GB" sz="1400" dirty="0">
                <a:sym typeface="Symbol" pitchFamily="18" charset="2"/>
              </a:rPr>
              <a:t>De </a:t>
            </a:r>
            <a:r>
              <a:rPr lang="en-GB" sz="1400" dirty="0" err="1">
                <a:sym typeface="Symbol" pitchFamily="18" charset="2"/>
              </a:rPr>
              <a:t>Bievre</a:t>
            </a:r>
            <a:r>
              <a:rPr lang="en-GB" sz="1400" dirty="0">
                <a:sym typeface="Symbol" pitchFamily="18" charset="2"/>
              </a:rPr>
              <a:t> 1993</a:t>
            </a:r>
          </a:p>
          <a:p>
            <a:pPr>
              <a:spcBef>
                <a:spcPts val="1800"/>
              </a:spcBef>
              <a:buSzPct val="150000"/>
            </a:pPr>
            <a:r>
              <a:rPr lang="en-GB" b="1" dirty="0">
                <a:solidFill>
                  <a:srgbClr val="005555"/>
                </a:solidFill>
                <a:sym typeface="Symbol" pitchFamily="18" charset="2"/>
              </a:rPr>
              <a:t>Physical constants:</a:t>
            </a:r>
            <a:r>
              <a:rPr lang="en-GB" b="1" dirty="0">
                <a:solidFill>
                  <a:schemeClr val="accent2"/>
                </a:solidFill>
                <a:sym typeface="Symbol" pitchFamily="18" charset="2"/>
              </a:rPr>
              <a:t/>
            </a:r>
            <a:br>
              <a:rPr lang="en-GB" b="1" dirty="0">
                <a:solidFill>
                  <a:schemeClr val="accent2"/>
                </a:solidFill>
                <a:sym typeface="Symbol" pitchFamily="18" charset="2"/>
              </a:rPr>
            </a:br>
            <a:r>
              <a:rPr lang="en-GB" dirty="0">
                <a:sym typeface="Symbol" pitchFamily="18" charset="2"/>
              </a:rPr>
              <a:t>CODATA recommended values </a:t>
            </a:r>
            <a:r>
              <a:rPr lang="en-GB" dirty="0" smtClean="0">
                <a:sym typeface="Symbol" pitchFamily="18" charset="2"/>
              </a:rPr>
              <a:t>2018 </a:t>
            </a:r>
            <a:r>
              <a:rPr lang="en-GB" sz="1400" dirty="0" err="1" smtClean="0">
                <a:sym typeface="Symbol" pitchFamily="18" charset="2"/>
              </a:rPr>
              <a:t>Tiesinga</a:t>
            </a:r>
            <a:r>
              <a:rPr lang="en-GB" sz="1400" dirty="0" smtClean="0">
                <a:sym typeface="Symbol" pitchFamily="18" charset="2"/>
              </a:rPr>
              <a:t> </a:t>
            </a:r>
            <a:r>
              <a:rPr lang="en-GB" sz="1400" dirty="0">
                <a:sym typeface="Symbol" pitchFamily="18" charset="2"/>
              </a:rPr>
              <a:t>2021</a:t>
            </a:r>
          </a:p>
          <a:p>
            <a:pPr>
              <a:spcBef>
                <a:spcPts val="1800"/>
              </a:spcBef>
              <a:buSzPct val="150000"/>
            </a:pPr>
            <a:r>
              <a:rPr lang="en-GB" b="1" dirty="0">
                <a:solidFill>
                  <a:srgbClr val="005555"/>
                </a:solidFill>
                <a:sym typeface="Symbol" pitchFamily="18" charset="2"/>
              </a:rPr>
              <a:t>Data interpolation:</a:t>
            </a:r>
            <a:r>
              <a:rPr lang="en-GB" b="1" dirty="0">
                <a:solidFill>
                  <a:schemeClr val="accent2"/>
                </a:solidFill>
                <a:sym typeface="Symbol" pitchFamily="18" charset="2"/>
              </a:rPr>
              <a:t/>
            </a:r>
            <a:br>
              <a:rPr lang="en-GB" b="1" dirty="0">
                <a:solidFill>
                  <a:schemeClr val="accent2"/>
                </a:solidFill>
                <a:sym typeface="Symbol" pitchFamily="18" charset="2"/>
              </a:rPr>
            </a:br>
            <a:r>
              <a:rPr lang="en-GB" dirty="0">
                <a:sym typeface="Symbol" pitchFamily="18" charset="2"/>
              </a:rPr>
              <a:t>Linear interpolation for stopping powers and cross-sections</a:t>
            </a:r>
            <a:br>
              <a:rPr lang="en-GB" dirty="0">
                <a:sym typeface="Symbol" pitchFamily="18" charset="2"/>
              </a:rPr>
            </a:br>
            <a:r>
              <a:rPr lang="en-GB" dirty="0">
                <a:sym typeface="Symbol" pitchFamily="18" charset="2"/>
              </a:rPr>
              <a:t> Least informative approach without additional knowledge</a:t>
            </a:r>
            <a:br>
              <a:rPr lang="en-GB" dirty="0">
                <a:sym typeface="Symbol" pitchFamily="18" charset="2"/>
              </a:rPr>
            </a:br>
            <a:r>
              <a:rPr lang="en-GB" dirty="0">
                <a:sym typeface="Symbol" pitchFamily="18" charset="2"/>
              </a:rPr>
              <a:t> SRIM stopping powers are not smooth due to internal linear </a:t>
            </a:r>
            <a:r>
              <a:rPr lang="en-GB" dirty="0" smtClean="0">
                <a:sym typeface="Symbol" pitchFamily="18" charset="2"/>
              </a:rPr>
              <a:t>interpolation</a:t>
            </a:r>
            <a:endParaRPr lang="en-GB" dirty="0">
              <a:sym typeface="Symbol" pitchFamily="18" charset="2"/>
            </a:endParaRPr>
          </a:p>
        </p:txBody>
      </p:sp>
      <p:sp>
        <p:nvSpPr>
          <p:cNvPr id="6" name="Titel 5"/>
          <p:cNvSpPr>
            <a:spLocks noGrp="1"/>
          </p:cNvSpPr>
          <p:nvPr>
            <p:ph type="title"/>
          </p:nvPr>
        </p:nvSpPr>
        <p:spPr/>
        <p:txBody>
          <a:bodyPr/>
          <a:lstStyle/>
          <a:p>
            <a:r>
              <a:rPr lang="en-GB" dirty="0" smtClean="0"/>
              <a:t>Input data SIMNRA 7.04</a:t>
            </a:r>
            <a:endParaRPr lang="de-DE" dirty="0"/>
          </a:p>
        </p:txBody>
      </p:sp>
    </p:spTree>
    <p:extLst>
      <p:ext uri="{BB962C8B-B14F-4D97-AF65-F5344CB8AC3E}">
        <p14:creationId xmlns:p14="http://schemas.microsoft.com/office/powerpoint/2010/main" val="27183136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4"/>
          </p:nvPr>
        </p:nvSpPr>
        <p:spPr/>
        <p:txBody>
          <a:bodyPr/>
          <a:lstStyle/>
          <a:p>
            <a:r>
              <a:rPr lang="de-DE" smtClean="0"/>
              <a:t>PIGE in SIMNRA 7</a:t>
            </a:r>
            <a:endParaRPr lang="de-DE" dirty="0"/>
          </a:p>
        </p:txBody>
      </p:sp>
      <p:sp>
        <p:nvSpPr>
          <p:cNvPr id="3" name="Fußzeilenplatzhalter 2"/>
          <p:cNvSpPr>
            <a:spLocks noGrp="1"/>
          </p:cNvSpPr>
          <p:nvPr>
            <p:ph type="ftr" sz="quarter" idx="15"/>
          </p:nvPr>
        </p:nvSpPr>
        <p:spPr/>
        <p:txBody>
          <a:bodyPr/>
          <a:lstStyle/>
          <a:p>
            <a:r>
              <a:rPr lang="es-ES" smtClean="0"/>
              <a:t>Intercomparison of PIGE codes | M. Mayer | 16. - 18.1.2024</a:t>
            </a:r>
            <a:endParaRPr lang="de-DE" dirty="0"/>
          </a:p>
        </p:txBody>
      </p:sp>
      <p:sp>
        <p:nvSpPr>
          <p:cNvPr id="4" name="Foliennummernplatzhalter 3"/>
          <p:cNvSpPr>
            <a:spLocks noGrp="1"/>
          </p:cNvSpPr>
          <p:nvPr>
            <p:ph type="sldNum" sz="quarter" idx="16"/>
          </p:nvPr>
        </p:nvSpPr>
        <p:spPr/>
        <p:txBody>
          <a:bodyPr/>
          <a:lstStyle/>
          <a:p>
            <a:fld id="{ECE691D0-CC49-4FC7-9C4D-6112B0CB3A76}" type="slidenum">
              <a:rPr lang="de-DE" smtClean="0"/>
              <a:pPr/>
              <a:t>6</a:t>
            </a:fld>
            <a:endParaRPr lang="de-DE" dirty="0"/>
          </a:p>
        </p:txBody>
      </p:sp>
      <p:sp>
        <p:nvSpPr>
          <p:cNvPr id="5" name="Textplatzhalter 4"/>
          <p:cNvSpPr>
            <a:spLocks noGrp="1"/>
          </p:cNvSpPr>
          <p:nvPr>
            <p:ph type="body" sz="quarter" idx="17"/>
          </p:nvPr>
        </p:nvSpPr>
        <p:spPr>
          <a:xfrm>
            <a:off x="658813" y="1978875"/>
            <a:ext cx="6887882" cy="4130829"/>
          </a:xfrm>
        </p:spPr>
        <p:txBody>
          <a:bodyPr>
            <a:noAutofit/>
          </a:bodyPr>
          <a:lstStyle/>
          <a:p>
            <a:pPr>
              <a:buSzPct val="150000"/>
            </a:pPr>
            <a:r>
              <a:rPr lang="en-GB" sz="1600" b="1" dirty="0" smtClean="0">
                <a:solidFill>
                  <a:srgbClr val="005555"/>
                </a:solidFill>
                <a:sym typeface="Symbol" pitchFamily="18" charset="2"/>
              </a:rPr>
              <a:t>SIMNRA </a:t>
            </a:r>
            <a:r>
              <a:rPr lang="en-GB" sz="1600" b="1" dirty="0">
                <a:solidFill>
                  <a:srgbClr val="005555"/>
                </a:solidFill>
                <a:sym typeface="Symbol" pitchFamily="18" charset="2"/>
              </a:rPr>
              <a:t>since 5.70</a:t>
            </a:r>
          </a:p>
          <a:p>
            <a:pPr marL="285750" indent="-285750">
              <a:buSzPct val="150000"/>
              <a:buFont typeface="Arial" panose="020B0604020202020204" pitchFamily="34" charset="0"/>
              <a:buChar char="•"/>
            </a:pPr>
            <a:r>
              <a:rPr lang="en-GB" sz="1600" dirty="0">
                <a:sym typeface="Symbol" pitchFamily="18" charset="2"/>
              </a:rPr>
              <a:t>5</a:t>
            </a:r>
            <a:r>
              <a:rPr lang="en-GB" sz="1600" baseline="30000" dirty="0">
                <a:sym typeface="Symbol" pitchFamily="18" charset="2"/>
              </a:rPr>
              <a:t>th</a:t>
            </a:r>
            <a:r>
              <a:rPr lang="en-GB" sz="1600" dirty="0">
                <a:sym typeface="Symbol" pitchFamily="18" charset="2"/>
              </a:rPr>
              <a:t> order </a:t>
            </a:r>
            <a:r>
              <a:rPr lang="en-GB" sz="1600" dirty="0" err="1">
                <a:sym typeface="Symbol" pitchFamily="18" charset="2"/>
              </a:rPr>
              <a:t>Runge-Kutta</a:t>
            </a:r>
            <a:r>
              <a:rPr lang="en-GB" sz="1600" dirty="0">
                <a:sym typeface="Symbol" pitchFamily="18" charset="2"/>
              </a:rPr>
              <a:t> method</a:t>
            </a:r>
          </a:p>
          <a:p>
            <a:pPr marL="285750" indent="-285750">
              <a:buSzPct val="150000"/>
              <a:buFont typeface="Arial" panose="020B0604020202020204" pitchFamily="34" charset="0"/>
              <a:buChar char="•"/>
            </a:pPr>
            <a:r>
              <a:rPr lang="en-GB" sz="1600" dirty="0">
                <a:sym typeface="Symbol" pitchFamily="18" charset="2"/>
              </a:rPr>
              <a:t>Embedded 4</a:t>
            </a:r>
            <a:r>
              <a:rPr lang="en-GB" sz="1600" baseline="30000" dirty="0">
                <a:sym typeface="Symbol" pitchFamily="18" charset="2"/>
              </a:rPr>
              <a:t>th</a:t>
            </a:r>
            <a:r>
              <a:rPr lang="en-GB" sz="1600" dirty="0">
                <a:sym typeface="Symbol" pitchFamily="18" charset="2"/>
              </a:rPr>
              <a:t> order method with Cash-Karp parameters </a:t>
            </a:r>
            <a:r>
              <a:rPr lang="en-GB" sz="1600" dirty="0" smtClean="0">
                <a:sym typeface="Symbol" pitchFamily="18" charset="2"/>
              </a:rPr>
              <a:t/>
            </a:r>
            <a:br>
              <a:rPr lang="en-GB" sz="1600" dirty="0" smtClean="0">
                <a:sym typeface="Symbol" pitchFamily="18" charset="2"/>
              </a:rPr>
            </a:br>
            <a:r>
              <a:rPr lang="en-GB" sz="1600" dirty="0" smtClean="0">
                <a:sym typeface="Symbol" pitchFamily="18" charset="2"/>
              </a:rPr>
              <a:t>for </a:t>
            </a:r>
            <a:r>
              <a:rPr lang="en-GB" sz="1600" dirty="0">
                <a:sym typeface="Symbol" pitchFamily="18" charset="2"/>
              </a:rPr>
              <a:t>error estimate and step-width control</a:t>
            </a:r>
          </a:p>
          <a:p>
            <a:pPr marL="285750" indent="-285750">
              <a:buSzPct val="150000"/>
              <a:buFont typeface="Arial" panose="020B0604020202020204" pitchFamily="34" charset="0"/>
              <a:buChar char="•"/>
            </a:pPr>
            <a:r>
              <a:rPr lang="en-GB" sz="1600" dirty="0">
                <a:sym typeface="Symbol" pitchFamily="18" charset="2"/>
              </a:rPr>
              <a:t>No derivatives of stopping power required</a:t>
            </a:r>
          </a:p>
          <a:p>
            <a:pPr marL="285750" indent="-285750">
              <a:buSzPct val="150000"/>
              <a:buFont typeface="Arial" panose="020B0604020202020204" pitchFamily="34" charset="0"/>
              <a:buChar char="•"/>
            </a:pPr>
            <a:r>
              <a:rPr lang="en-GB" sz="1600" dirty="0">
                <a:sym typeface="Symbol" pitchFamily="18" charset="2"/>
              </a:rPr>
              <a:t>Accuracy per </a:t>
            </a:r>
            <a:r>
              <a:rPr lang="en-GB" sz="1600" dirty="0" smtClean="0">
                <a:sym typeface="Symbol" pitchFamily="18" charset="2"/>
              </a:rPr>
              <a:t>single </a:t>
            </a:r>
            <a:r>
              <a:rPr lang="en-GB" sz="1600" dirty="0" err="1" smtClean="0">
                <a:sym typeface="Symbol" pitchFamily="18" charset="2"/>
              </a:rPr>
              <a:t>Runge-Kutta</a:t>
            </a:r>
            <a:r>
              <a:rPr lang="en-GB" sz="1600" dirty="0" smtClean="0">
                <a:sym typeface="Symbol" pitchFamily="18" charset="2"/>
              </a:rPr>
              <a:t> </a:t>
            </a:r>
            <a:r>
              <a:rPr lang="en-GB" sz="1600" dirty="0">
                <a:sym typeface="Symbol" pitchFamily="18" charset="2"/>
              </a:rPr>
              <a:t>step &lt; 1 eV </a:t>
            </a:r>
          </a:p>
          <a:p>
            <a:pPr>
              <a:buSzPct val="150000"/>
            </a:pPr>
            <a:endParaRPr lang="en-GB" sz="1600" dirty="0" smtClean="0">
              <a:sym typeface="Symbol" pitchFamily="18" charset="2"/>
            </a:endParaRPr>
          </a:p>
          <a:p>
            <a:pPr>
              <a:buSzPct val="150000"/>
            </a:pPr>
            <a:r>
              <a:rPr lang="en-GB" sz="1600" dirty="0" smtClean="0">
                <a:sym typeface="Symbol" pitchFamily="18" charset="2"/>
              </a:rPr>
              <a:t> Accuracy </a:t>
            </a:r>
            <a:r>
              <a:rPr lang="en-GB" sz="1600" dirty="0">
                <a:sym typeface="Symbol" pitchFamily="18" charset="2"/>
              </a:rPr>
              <a:t>~</a:t>
            </a:r>
            <a:r>
              <a:rPr lang="en-GB" sz="1600" dirty="0" smtClean="0">
                <a:sym typeface="Symbol" pitchFamily="18" charset="2"/>
              </a:rPr>
              <a:t>10</a:t>
            </a:r>
            <a:r>
              <a:rPr lang="en-GB" sz="1600" baseline="30000" dirty="0" smtClean="0">
                <a:sym typeface="Symbol" pitchFamily="18" charset="2"/>
              </a:rPr>
              <a:t>-5</a:t>
            </a:r>
            <a:r>
              <a:rPr lang="en-GB" sz="1600" dirty="0" smtClean="0">
                <a:sym typeface="Symbol" pitchFamily="18" charset="2"/>
              </a:rPr>
              <a:t> for ‘Auto’ step width control </a:t>
            </a:r>
            <a:r>
              <a:rPr lang="en-GB" sz="1600" dirty="0">
                <a:sym typeface="Symbol" pitchFamily="18" charset="2"/>
              </a:rPr>
              <a:t/>
            </a:r>
            <a:br>
              <a:rPr lang="en-GB" sz="1600" dirty="0">
                <a:sym typeface="Symbol" pitchFamily="18" charset="2"/>
              </a:rPr>
            </a:br>
            <a:r>
              <a:rPr lang="en-GB" sz="1600" dirty="0" smtClean="0">
                <a:sym typeface="Symbol" pitchFamily="18" charset="2"/>
              </a:rPr>
              <a:t> </a:t>
            </a:r>
            <a:r>
              <a:rPr lang="en-GB" sz="1600" dirty="0">
                <a:sym typeface="Symbol" pitchFamily="18" charset="2"/>
              </a:rPr>
              <a:t>Accuracy ~</a:t>
            </a:r>
            <a:r>
              <a:rPr lang="en-GB" sz="1600" dirty="0" smtClean="0">
                <a:sym typeface="Symbol" pitchFamily="18" charset="2"/>
              </a:rPr>
              <a:t>10</a:t>
            </a:r>
            <a:r>
              <a:rPr lang="en-GB" sz="1600" baseline="30000" dirty="0" smtClean="0">
                <a:sym typeface="Symbol" pitchFamily="18" charset="2"/>
              </a:rPr>
              <a:t>-6</a:t>
            </a:r>
            <a:r>
              <a:rPr lang="en-GB" sz="1600" dirty="0" smtClean="0">
                <a:sym typeface="Symbol" pitchFamily="18" charset="2"/>
              </a:rPr>
              <a:t> </a:t>
            </a:r>
            <a:r>
              <a:rPr lang="en-GB" sz="1600" dirty="0">
                <a:sym typeface="Symbol" pitchFamily="18" charset="2"/>
              </a:rPr>
              <a:t>for </a:t>
            </a:r>
            <a:r>
              <a:rPr lang="en-GB" sz="1600" dirty="0" smtClean="0">
                <a:sym typeface="Symbol" pitchFamily="18" charset="2"/>
              </a:rPr>
              <a:t>step width of 10 </a:t>
            </a:r>
            <a:r>
              <a:rPr lang="en-GB" sz="1600" dirty="0" err="1" smtClean="0">
                <a:sym typeface="Symbol" pitchFamily="18" charset="2"/>
              </a:rPr>
              <a:t>keV</a:t>
            </a:r>
            <a:r>
              <a:rPr lang="en-GB" sz="1600" dirty="0" smtClean="0">
                <a:sym typeface="Symbol" pitchFamily="18" charset="2"/>
              </a:rPr>
              <a:t> or less</a:t>
            </a:r>
          </a:p>
          <a:p>
            <a:pPr>
              <a:buSzPct val="150000"/>
            </a:pPr>
            <a:r>
              <a:rPr lang="en-GB" sz="1600" b="1" dirty="0">
                <a:solidFill>
                  <a:srgbClr val="005555"/>
                </a:solidFill>
                <a:sym typeface="Symbol" pitchFamily="18" charset="2"/>
              </a:rPr>
              <a:t> </a:t>
            </a:r>
            <a:r>
              <a:rPr lang="en-GB" sz="1600" b="1" dirty="0" smtClean="0">
                <a:solidFill>
                  <a:srgbClr val="005555"/>
                </a:solidFill>
                <a:sym typeface="Symbol" pitchFamily="18" charset="2"/>
              </a:rPr>
              <a:t>Accuracy eV to few 10 eV for energy losses of MeV</a:t>
            </a:r>
            <a:endParaRPr lang="en-GB" sz="1600" b="1" dirty="0">
              <a:solidFill>
                <a:srgbClr val="005555"/>
              </a:solidFill>
              <a:sym typeface="Symbol" pitchFamily="18" charset="2"/>
            </a:endParaRPr>
          </a:p>
        </p:txBody>
      </p:sp>
      <p:sp>
        <p:nvSpPr>
          <p:cNvPr id="6" name="Titel 5"/>
          <p:cNvSpPr>
            <a:spLocks noGrp="1"/>
          </p:cNvSpPr>
          <p:nvPr>
            <p:ph type="title"/>
          </p:nvPr>
        </p:nvSpPr>
        <p:spPr/>
        <p:txBody>
          <a:bodyPr/>
          <a:lstStyle/>
          <a:p>
            <a:r>
              <a:rPr lang="en-GB" dirty="0"/>
              <a:t>Calculation of Energy </a:t>
            </a:r>
            <a:r>
              <a:rPr lang="en-GB" dirty="0" smtClean="0"/>
              <a:t>Loss</a:t>
            </a:r>
            <a:endParaRPr lang="de-DE" dirty="0"/>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3796" y="1060861"/>
            <a:ext cx="3281933" cy="783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90416" y="1114080"/>
            <a:ext cx="1227956" cy="654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Grafik 10"/>
          <p:cNvPicPr>
            <a:picLocks noChangeAspect="1"/>
          </p:cNvPicPr>
          <p:nvPr/>
        </p:nvPicPr>
        <p:blipFill rotWithShape="1">
          <a:blip r:embed="rId4"/>
          <a:srcRect t="3715" r="4744" b="13842"/>
          <a:stretch/>
        </p:blipFill>
        <p:spPr>
          <a:xfrm>
            <a:off x="7448551" y="868101"/>
            <a:ext cx="4670143" cy="5710164"/>
          </a:xfrm>
          <a:prstGeom prst="rect">
            <a:avLst/>
          </a:prstGeom>
        </p:spPr>
      </p:pic>
      <p:sp>
        <p:nvSpPr>
          <p:cNvPr id="12" name="Textfeld 11"/>
          <p:cNvSpPr txBox="1"/>
          <p:nvPr/>
        </p:nvSpPr>
        <p:spPr>
          <a:xfrm>
            <a:off x="8449521" y="3676884"/>
            <a:ext cx="2220160" cy="294953"/>
          </a:xfrm>
          <a:prstGeom prst="rect">
            <a:avLst/>
          </a:prstGeom>
          <a:noFill/>
        </p:spPr>
        <p:txBody>
          <a:bodyPr wrap="none" lIns="0" tIns="0" rIns="0" bIns="0" rtlCol="0" anchor="t" anchorCtr="0">
            <a:spAutoFit/>
          </a:bodyPr>
          <a:lstStyle/>
          <a:p>
            <a:pPr algn="l">
              <a:lnSpc>
                <a:spcPts val="2300"/>
              </a:lnSpc>
              <a:spcBef>
                <a:spcPts val="1150"/>
              </a:spcBef>
            </a:pPr>
            <a:r>
              <a:rPr lang="de-DE" sz="1200" dirty="0" smtClean="0"/>
              <a:t>Error relative </a:t>
            </a:r>
            <a:r>
              <a:rPr lang="de-DE" sz="1200" dirty="0" err="1" smtClean="0"/>
              <a:t>to</a:t>
            </a:r>
            <a:r>
              <a:rPr lang="de-DE" sz="1200" dirty="0" smtClean="0"/>
              <a:t> 1 </a:t>
            </a:r>
            <a:r>
              <a:rPr lang="de-DE" sz="1200" dirty="0" err="1" smtClean="0"/>
              <a:t>keV</a:t>
            </a:r>
            <a:r>
              <a:rPr lang="de-DE" sz="1200" dirty="0" smtClean="0"/>
              <a:t> </a:t>
            </a:r>
            <a:r>
              <a:rPr lang="de-DE" sz="1200" dirty="0" err="1" smtClean="0"/>
              <a:t>step</a:t>
            </a:r>
            <a:r>
              <a:rPr lang="de-DE" sz="1200" dirty="0" smtClean="0"/>
              <a:t> </a:t>
            </a:r>
            <a:r>
              <a:rPr lang="de-DE" sz="1200" dirty="0" err="1" smtClean="0"/>
              <a:t>width</a:t>
            </a:r>
            <a:endParaRPr lang="de-DE" sz="1200" dirty="0" smtClean="0"/>
          </a:p>
        </p:txBody>
      </p:sp>
      <p:sp>
        <p:nvSpPr>
          <p:cNvPr id="13" name="Textfeld 12"/>
          <p:cNvSpPr txBox="1"/>
          <p:nvPr/>
        </p:nvSpPr>
        <p:spPr>
          <a:xfrm>
            <a:off x="8536329" y="3272421"/>
            <a:ext cx="930896" cy="294953"/>
          </a:xfrm>
          <a:prstGeom prst="rect">
            <a:avLst/>
          </a:prstGeom>
          <a:noFill/>
        </p:spPr>
        <p:txBody>
          <a:bodyPr wrap="none" lIns="0" tIns="0" rIns="0" bIns="0" rtlCol="0" anchor="t" anchorCtr="0">
            <a:spAutoFit/>
          </a:bodyPr>
          <a:lstStyle/>
          <a:p>
            <a:pPr algn="l">
              <a:lnSpc>
                <a:spcPts val="2300"/>
              </a:lnSpc>
              <a:spcBef>
                <a:spcPts val="1150"/>
              </a:spcBef>
            </a:pPr>
            <a:r>
              <a:rPr lang="de-DE" sz="1200" dirty="0" smtClean="0"/>
              <a:t>SIMNRA 7.04</a:t>
            </a:r>
          </a:p>
        </p:txBody>
      </p:sp>
    </p:spTree>
    <p:extLst>
      <p:ext uri="{BB962C8B-B14F-4D97-AF65-F5344CB8AC3E}">
        <p14:creationId xmlns:p14="http://schemas.microsoft.com/office/powerpoint/2010/main" val="31535614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4"/>
          </p:nvPr>
        </p:nvSpPr>
        <p:spPr/>
        <p:txBody>
          <a:bodyPr/>
          <a:lstStyle/>
          <a:p>
            <a:r>
              <a:rPr lang="de-DE" dirty="0" smtClean="0"/>
              <a:t>PIGE in SIMNRA 7</a:t>
            </a:r>
            <a:endParaRPr lang="de-DE" dirty="0"/>
          </a:p>
        </p:txBody>
      </p:sp>
      <p:sp>
        <p:nvSpPr>
          <p:cNvPr id="3" name="Fußzeilenplatzhalter 2"/>
          <p:cNvSpPr>
            <a:spLocks noGrp="1"/>
          </p:cNvSpPr>
          <p:nvPr>
            <p:ph type="ftr" sz="quarter" idx="15"/>
          </p:nvPr>
        </p:nvSpPr>
        <p:spPr/>
        <p:txBody>
          <a:bodyPr/>
          <a:lstStyle/>
          <a:p>
            <a:r>
              <a:rPr lang="es-ES" dirty="0" err="1" smtClean="0"/>
              <a:t>Intercomparison</a:t>
            </a:r>
            <a:r>
              <a:rPr lang="es-ES" dirty="0" smtClean="0"/>
              <a:t> of PIGE </a:t>
            </a:r>
            <a:r>
              <a:rPr lang="es-ES" dirty="0" err="1" smtClean="0"/>
              <a:t>codes</a:t>
            </a:r>
            <a:r>
              <a:rPr lang="es-ES" dirty="0" smtClean="0"/>
              <a:t> | M. Mayer | 16. - 18.1.2024</a:t>
            </a:r>
            <a:endParaRPr lang="de-DE" dirty="0"/>
          </a:p>
        </p:txBody>
      </p:sp>
      <p:sp>
        <p:nvSpPr>
          <p:cNvPr id="4" name="Foliennummernplatzhalter 3"/>
          <p:cNvSpPr>
            <a:spLocks noGrp="1"/>
          </p:cNvSpPr>
          <p:nvPr>
            <p:ph type="sldNum" sz="quarter" idx="16"/>
          </p:nvPr>
        </p:nvSpPr>
        <p:spPr/>
        <p:txBody>
          <a:bodyPr/>
          <a:lstStyle/>
          <a:p>
            <a:fld id="{ECE691D0-CC49-4FC7-9C4D-6112B0CB3A76}" type="slidenum">
              <a:rPr lang="de-DE" smtClean="0"/>
              <a:pPr/>
              <a:t>7</a:t>
            </a:fld>
            <a:endParaRPr lang="de-DE" dirty="0"/>
          </a:p>
        </p:txBody>
      </p:sp>
      <p:sp>
        <p:nvSpPr>
          <p:cNvPr id="5" name="Textplatzhalter 4"/>
          <p:cNvSpPr>
            <a:spLocks noGrp="1"/>
          </p:cNvSpPr>
          <p:nvPr>
            <p:ph type="body" sz="quarter" idx="17"/>
          </p:nvPr>
        </p:nvSpPr>
        <p:spPr>
          <a:xfrm>
            <a:off x="658813" y="1886283"/>
            <a:ext cx="7352674" cy="4447405"/>
          </a:xfrm>
        </p:spPr>
        <p:txBody>
          <a:bodyPr>
            <a:noAutofit/>
          </a:bodyPr>
          <a:lstStyle/>
          <a:p>
            <a:pPr>
              <a:buSzPct val="150000"/>
            </a:pPr>
            <a:r>
              <a:rPr lang="en-GB" dirty="0">
                <a:sym typeface="Symbol" pitchFamily="18" charset="2"/>
              </a:rPr>
              <a:t>1st moment: Mean </a:t>
            </a:r>
            <a:r>
              <a:rPr lang="en-GB" dirty="0" smtClean="0">
                <a:sym typeface="Symbol" pitchFamily="18" charset="2"/>
              </a:rPr>
              <a:t>energy </a:t>
            </a:r>
            <a:r>
              <a:rPr lang="en-GB" dirty="0" smtClean="0">
                <a:sym typeface="Wingdings" panose="05000000000000000000" pitchFamily="2" charset="2"/>
              </a:rPr>
              <a:t> Stopping power: ZBL, SRIM,… </a:t>
            </a:r>
            <a:endParaRPr lang="en-GB" dirty="0">
              <a:sym typeface="Symbol" pitchFamily="18" charset="2"/>
            </a:endParaRPr>
          </a:p>
          <a:p>
            <a:pPr>
              <a:buSzPct val="150000"/>
            </a:pPr>
            <a:r>
              <a:rPr lang="en-GB" dirty="0">
                <a:sym typeface="Symbol" pitchFamily="18" charset="2"/>
              </a:rPr>
              <a:t>2nd moment: </a:t>
            </a:r>
            <a:r>
              <a:rPr lang="en-GB" dirty="0" smtClean="0">
                <a:sym typeface="Symbol" pitchFamily="18" charset="2"/>
              </a:rPr>
              <a:t>Straggling </a:t>
            </a:r>
            <a:r>
              <a:rPr lang="en-GB" dirty="0" smtClean="0">
                <a:sym typeface="Wingdings" panose="05000000000000000000" pitchFamily="2" charset="2"/>
              </a:rPr>
              <a:t> Straggling model: Bohr, Chu, Yang</a:t>
            </a:r>
            <a:endParaRPr lang="en-GB" dirty="0">
              <a:sym typeface="Symbol" pitchFamily="18" charset="2"/>
            </a:endParaRPr>
          </a:p>
          <a:p>
            <a:pPr>
              <a:buSzPct val="150000"/>
            </a:pPr>
            <a:r>
              <a:rPr lang="en-GB" dirty="0">
                <a:sym typeface="Symbol" pitchFamily="18" charset="2"/>
              </a:rPr>
              <a:t>3rd moment: </a:t>
            </a:r>
            <a:r>
              <a:rPr lang="en-GB" dirty="0" smtClean="0">
                <a:sym typeface="Symbol" pitchFamily="18" charset="2"/>
              </a:rPr>
              <a:t>Skewness </a:t>
            </a:r>
            <a:r>
              <a:rPr lang="en-GB" dirty="0" smtClean="0">
                <a:sym typeface="Wingdings" panose="05000000000000000000" pitchFamily="2" charset="2"/>
              </a:rPr>
              <a:t> Free Coulomb scattering</a:t>
            </a:r>
            <a:endParaRPr lang="en-GB" dirty="0">
              <a:sym typeface="Symbol" pitchFamily="18" charset="2"/>
            </a:endParaRPr>
          </a:p>
          <a:p>
            <a:pPr>
              <a:buSzPct val="150000"/>
            </a:pPr>
            <a:endParaRPr lang="en-GB" b="1" dirty="0">
              <a:solidFill>
                <a:srgbClr val="005555"/>
              </a:solidFill>
              <a:sym typeface="Symbol" pitchFamily="18" charset="2"/>
            </a:endParaRPr>
          </a:p>
          <a:p>
            <a:pPr>
              <a:buSzPct val="150000"/>
            </a:pPr>
            <a:r>
              <a:rPr lang="en-GB" b="1" dirty="0">
                <a:solidFill>
                  <a:srgbClr val="005555"/>
                </a:solidFill>
                <a:sym typeface="Symbol" pitchFamily="18" charset="2"/>
              </a:rPr>
              <a:t>SIMNRA 7:</a:t>
            </a:r>
          </a:p>
          <a:p>
            <a:pPr marL="285750" indent="-285750">
              <a:buSzPct val="150000"/>
              <a:buFont typeface="Arial" panose="020B0604020202020204" pitchFamily="34" charset="0"/>
              <a:buChar char="•"/>
            </a:pPr>
            <a:r>
              <a:rPr lang="en-GB" dirty="0" smtClean="0">
                <a:sym typeface="Symbol" pitchFamily="18" charset="2"/>
              </a:rPr>
              <a:t>3rd </a:t>
            </a:r>
            <a:r>
              <a:rPr lang="en-GB" dirty="0">
                <a:sym typeface="Symbol" pitchFamily="18" charset="2"/>
              </a:rPr>
              <a:t>moment taken into account </a:t>
            </a:r>
            <a:r>
              <a:rPr lang="en-GB" dirty="0" smtClean="0">
                <a:sym typeface="Symbol" pitchFamily="18" charset="2"/>
              </a:rPr>
              <a:t>for all </a:t>
            </a:r>
            <a:r>
              <a:rPr lang="en-GB" dirty="0">
                <a:sym typeface="Symbol" pitchFamily="18" charset="2"/>
              </a:rPr>
              <a:t>energy spread components </a:t>
            </a:r>
          </a:p>
          <a:p>
            <a:pPr marL="285750" indent="-285750">
              <a:buSzPct val="150000"/>
              <a:buFont typeface="Arial" panose="020B0604020202020204" pitchFamily="34" charset="0"/>
              <a:buChar char="•"/>
            </a:pPr>
            <a:r>
              <a:rPr lang="en-GB" dirty="0" smtClean="0">
                <a:sym typeface="Symbol" pitchFamily="18" charset="2"/>
              </a:rPr>
              <a:t>Energy </a:t>
            </a:r>
            <a:r>
              <a:rPr lang="en-GB" dirty="0">
                <a:sym typeface="Symbol" pitchFamily="18" charset="2"/>
              </a:rPr>
              <a:t>distributions </a:t>
            </a:r>
            <a:r>
              <a:rPr lang="en-GB" dirty="0" smtClean="0">
                <a:sym typeface="Symbol" pitchFamily="18" charset="2"/>
              </a:rPr>
              <a:t>approximated </a:t>
            </a:r>
            <a:br>
              <a:rPr lang="en-GB" dirty="0" smtClean="0">
                <a:sym typeface="Symbol" pitchFamily="18" charset="2"/>
              </a:rPr>
            </a:br>
            <a:r>
              <a:rPr lang="en-GB" dirty="0" smtClean="0">
                <a:sym typeface="Symbol" pitchFamily="18" charset="2"/>
              </a:rPr>
              <a:t>by </a:t>
            </a:r>
            <a:r>
              <a:rPr lang="en-GB" dirty="0">
                <a:sym typeface="Symbol" pitchFamily="18" charset="2"/>
              </a:rPr>
              <a:t>two-piece normal distributions (TPND’s)</a:t>
            </a:r>
          </a:p>
          <a:p>
            <a:pPr marL="285750" indent="-285750">
              <a:buSzPct val="150000"/>
              <a:buFont typeface="Arial" panose="020B0604020202020204" pitchFamily="34" charset="0"/>
              <a:buChar char="•"/>
            </a:pPr>
            <a:r>
              <a:rPr lang="en-GB" dirty="0" smtClean="0">
                <a:sym typeface="Symbol" pitchFamily="18" charset="2"/>
              </a:rPr>
              <a:t>Free </a:t>
            </a:r>
            <a:r>
              <a:rPr lang="en-GB" dirty="0">
                <a:sym typeface="Symbol" pitchFamily="18" charset="2"/>
              </a:rPr>
              <a:t>Coulomb scattering for 3rd moment</a:t>
            </a:r>
          </a:p>
          <a:p>
            <a:pPr marL="285750" indent="-285750">
              <a:buSzPct val="150000"/>
              <a:buFont typeface="Arial" panose="020B0604020202020204" pitchFamily="34" charset="0"/>
              <a:buChar char="•"/>
            </a:pPr>
            <a:r>
              <a:rPr lang="en-GB" dirty="0" err="1" smtClean="0">
                <a:sym typeface="Symbol" pitchFamily="18" charset="2"/>
              </a:rPr>
              <a:t>Tschalär</a:t>
            </a:r>
            <a:r>
              <a:rPr lang="en-GB" dirty="0" smtClean="0">
                <a:sym typeface="Symbol" pitchFamily="18" charset="2"/>
              </a:rPr>
              <a:t> </a:t>
            </a:r>
            <a:r>
              <a:rPr lang="en-GB" dirty="0">
                <a:sym typeface="Symbol" pitchFamily="18" charset="2"/>
              </a:rPr>
              <a:t>effect always </a:t>
            </a:r>
            <a:r>
              <a:rPr lang="en-GB" dirty="0" smtClean="0">
                <a:sym typeface="Symbol" pitchFamily="18" charset="2"/>
              </a:rPr>
              <a:t>included (includes 3</a:t>
            </a:r>
            <a:r>
              <a:rPr lang="en-GB" baseline="30000" dirty="0" smtClean="0">
                <a:sym typeface="Symbol" pitchFamily="18" charset="2"/>
              </a:rPr>
              <a:t>rd</a:t>
            </a:r>
            <a:r>
              <a:rPr lang="en-GB" dirty="0" smtClean="0">
                <a:sym typeface="Symbol" pitchFamily="18" charset="2"/>
              </a:rPr>
              <a:t> moment)</a:t>
            </a:r>
            <a:endParaRPr lang="en-GB" dirty="0">
              <a:sym typeface="Symbol" pitchFamily="18" charset="2"/>
            </a:endParaRPr>
          </a:p>
        </p:txBody>
      </p:sp>
      <p:sp>
        <p:nvSpPr>
          <p:cNvPr id="6" name="Titel 5"/>
          <p:cNvSpPr>
            <a:spLocks noGrp="1"/>
          </p:cNvSpPr>
          <p:nvPr>
            <p:ph type="title"/>
          </p:nvPr>
        </p:nvSpPr>
        <p:spPr/>
        <p:txBody>
          <a:bodyPr/>
          <a:lstStyle/>
          <a:p>
            <a:r>
              <a:rPr lang="en-GB" dirty="0"/>
              <a:t>Calculation of Energy </a:t>
            </a:r>
            <a:r>
              <a:rPr lang="en-GB" dirty="0" smtClean="0"/>
              <a:t>Spread</a:t>
            </a:r>
            <a:endParaRPr lang="de-DE" dirty="0"/>
          </a:p>
        </p:txBody>
      </p:sp>
      <p:pic>
        <p:nvPicPr>
          <p:cNvPr id="14" name="Grafik 13"/>
          <p:cNvPicPr>
            <a:picLocks noChangeAspect="1"/>
          </p:cNvPicPr>
          <p:nvPr/>
        </p:nvPicPr>
        <p:blipFill rotWithShape="1">
          <a:blip r:embed="rId2"/>
          <a:srcRect r="46353" b="48523"/>
          <a:stretch/>
        </p:blipFill>
        <p:spPr>
          <a:xfrm>
            <a:off x="7810151" y="1004344"/>
            <a:ext cx="4166252" cy="5750134"/>
          </a:xfrm>
          <a:prstGeom prst="rect">
            <a:avLst/>
          </a:prstGeom>
        </p:spPr>
      </p:pic>
      <p:sp>
        <p:nvSpPr>
          <p:cNvPr id="12" name="Text Box 6"/>
          <p:cNvSpPr txBox="1">
            <a:spLocks noChangeArrowheads="1"/>
          </p:cNvSpPr>
          <p:nvPr/>
        </p:nvSpPr>
        <p:spPr bwMode="auto">
          <a:xfrm>
            <a:off x="8803653" y="966569"/>
            <a:ext cx="2622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baseline="0" dirty="0"/>
              <a:t>19.68 MeV protons in Al</a:t>
            </a:r>
          </a:p>
        </p:txBody>
      </p:sp>
      <p:sp>
        <p:nvSpPr>
          <p:cNvPr id="13" name="Rectangle 7"/>
          <p:cNvSpPr>
            <a:spLocks noChangeArrowheads="1"/>
          </p:cNvSpPr>
          <p:nvPr/>
        </p:nvSpPr>
        <p:spPr bwMode="auto">
          <a:xfrm>
            <a:off x="8284540" y="1320582"/>
            <a:ext cx="3759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1200" baseline="0" dirty="0" err="1"/>
              <a:t>Tschalär</a:t>
            </a:r>
            <a:r>
              <a:rPr lang="en-GB" sz="1200" baseline="0" dirty="0"/>
              <a:t> and Maccabee, Phys. Rev. B 1 (1970) 2863</a:t>
            </a:r>
          </a:p>
        </p:txBody>
      </p:sp>
    </p:spTree>
    <p:extLst>
      <p:ext uri="{BB962C8B-B14F-4D97-AF65-F5344CB8AC3E}">
        <p14:creationId xmlns:p14="http://schemas.microsoft.com/office/powerpoint/2010/main" val="18396427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rafik 6"/>
          <p:cNvPicPr>
            <a:picLocks noChangeAspect="1"/>
          </p:cNvPicPr>
          <p:nvPr/>
        </p:nvPicPr>
        <p:blipFill rotWithShape="1">
          <a:blip r:embed="rId2"/>
          <a:srcRect l="4212" t="16759" r="6912" b="49747"/>
          <a:stretch/>
        </p:blipFill>
        <p:spPr>
          <a:xfrm>
            <a:off x="358814" y="772551"/>
            <a:ext cx="11534173" cy="3076813"/>
          </a:xfrm>
          <a:prstGeom prst="rect">
            <a:avLst/>
          </a:prstGeom>
        </p:spPr>
      </p:pic>
      <p:sp>
        <p:nvSpPr>
          <p:cNvPr id="2" name="Datumsplatzhalter 1"/>
          <p:cNvSpPr>
            <a:spLocks noGrp="1"/>
          </p:cNvSpPr>
          <p:nvPr>
            <p:ph type="dt" sz="half" idx="14"/>
          </p:nvPr>
        </p:nvSpPr>
        <p:spPr/>
        <p:txBody>
          <a:bodyPr/>
          <a:lstStyle/>
          <a:p>
            <a:r>
              <a:rPr lang="de-DE" smtClean="0"/>
              <a:t>PIGE in SIMNRA 7</a:t>
            </a:r>
            <a:endParaRPr lang="de-DE" dirty="0"/>
          </a:p>
        </p:txBody>
      </p:sp>
      <p:sp>
        <p:nvSpPr>
          <p:cNvPr id="3" name="Fußzeilenplatzhalter 2"/>
          <p:cNvSpPr>
            <a:spLocks noGrp="1"/>
          </p:cNvSpPr>
          <p:nvPr>
            <p:ph type="ftr" sz="quarter" idx="15"/>
          </p:nvPr>
        </p:nvSpPr>
        <p:spPr/>
        <p:txBody>
          <a:bodyPr/>
          <a:lstStyle/>
          <a:p>
            <a:r>
              <a:rPr lang="es-ES" smtClean="0"/>
              <a:t>Intercomparison of PIGE codes | M. Mayer | 16. - 18.1.2024</a:t>
            </a:r>
            <a:endParaRPr lang="de-DE" dirty="0"/>
          </a:p>
        </p:txBody>
      </p:sp>
      <p:sp>
        <p:nvSpPr>
          <p:cNvPr id="4" name="Foliennummernplatzhalter 3"/>
          <p:cNvSpPr>
            <a:spLocks noGrp="1"/>
          </p:cNvSpPr>
          <p:nvPr>
            <p:ph type="sldNum" sz="quarter" idx="16"/>
          </p:nvPr>
        </p:nvSpPr>
        <p:spPr/>
        <p:txBody>
          <a:bodyPr/>
          <a:lstStyle/>
          <a:p>
            <a:fld id="{ECE691D0-CC49-4FC7-9C4D-6112B0CB3A76}" type="slidenum">
              <a:rPr lang="de-DE" smtClean="0"/>
              <a:pPr/>
              <a:t>8</a:t>
            </a:fld>
            <a:endParaRPr lang="de-DE" dirty="0"/>
          </a:p>
        </p:txBody>
      </p:sp>
      <p:sp>
        <p:nvSpPr>
          <p:cNvPr id="5" name="Textplatzhalter 4"/>
          <p:cNvSpPr>
            <a:spLocks noGrp="1"/>
          </p:cNvSpPr>
          <p:nvPr>
            <p:ph type="body" sz="quarter" idx="17"/>
          </p:nvPr>
        </p:nvSpPr>
        <p:spPr>
          <a:xfrm>
            <a:off x="716688" y="4544946"/>
            <a:ext cx="6009526" cy="1934980"/>
          </a:xfrm>
        </p:spPr>
        <p:txBody>
          <a:bodyPr>
            <a:noAutofit/>
          </a:bodyPr>
          <a:lstStyle/>
          <a:p>
            <a:pPr marL="285750" indent="-285750">
              <a:buSzPct val="150000"/>
              <a:buFont typeface="Arial" panose="020B0604020202020204" pitchFamily="34" charset="0"/>
              <a:buChar char="•"/>
            </a:pPr>
            <a:r>
              <a:rPr lang="en-GB" dirty="0" smtClean="0">
                <a:sym typeface="Symbol" pitchFamily="18" charset="2"/>
              </a:rPr>
              <a:t>Approximation as Gaussian only valid for energy loss &gt; 10 – 20% </a:t>
            </a:r>
            <a:endParaRPr lang="en-GB" dirty="0">
              <a:sym typeface="Symbol" pitchFamily="18" charset="2"/>
            </a:endParaRPr>
          </a:p>
          <a:p>
            <a:pPr marL="285750" indent="-285750">
              <a:buSzPct val="150000"/>
              <a:buFont typeface="Arial" panose="020B0604020202020204" pitchFamily="34" charset="0"/>
              <a:buChar char="•"/>
            </a:pPr>
            <a:r>
              <a:rPr lang="en-GB" dirty="0" smtClean="0">
                <a:sym typeface="Symbol" pitchFamily="18" charset="2"/>
              </a:rPr>
              <a:t>Sharp resonances close to surface require taking asymmetry into account</a:t>
            </a:r>
          </a:p>
          <a:p>
            <a:pPr marL="285750" indent="-285750">
              <a:buSzPct val="150000"/>
              <a:buFont typeface="Arial" panose="020B0604020202020204" pitchFamily="34" charset="0"/>
              <a:buChar char="•"/>
            </a:pPr>
            <a:r>
              <a:rPr lang="en-GB" dirty="0" smtClean="0">
                <a:sym typeface="Symbol" pitchFamily="18" charset="2"/>
              </a:rPr>
              <a:t>See exercise #2</a:t>
            </a:r>
            <a:endParaRPr lang="en-GB" dirty="0">
              <a:sym typeface="Symbol" pitchFamily="18" charset="2"/>
            </a:endParaRPr>
          </a:p>
        </p:txBody>
      </p:sp>
      <p:sp>
        <p:nvSpPr>
          <p:cNvPr id="6" name="Titel 5"/>
          <p:cNvSpPr>
            <a:spLocks noGrp="1"/>
          </p:cNvSpPr>
          <p:nvPr>
            <p:ph type="title"/>
          </p:nvPr>
        </p:nvSpPr>
        <p:spPr/>
        <p:txBody>
          <a:bodyPr/>
          <a:lstStyle/>
          <a:p>
            <a:r>
              <a:rPr lang="en-GB" dirty="0" smtClean="0"/>
              <a:t>Energy Spread of Protons in Si</a:t>
            </a:r>
            <a:endParaRPr lang="de-DE" dirty="0"/>
          </a:p>
        </p:txBody>
      </p:sp>
      <p:sp>
        <p:nvSpPr>
          <p:cNvPr id="10" name="Textfeld 9"/>
          <p:cNvSpPr txBox="1"/>
          <p:nvPr/>
        </p:nvSpPr>
        <p:spPr>
          <a:xfrm>
            <a:off x="4032809" y="1128540"/>
            <a:ext cx="2726708" cy="738664"/>
          </a:xfrm>
          <a:prstGeom prst="rect">
            <a:avLst/>
          </a:prstGeom>
          <a:noFill/>
        </p:spPr>
        <p:txBody>
          <a:bodyPr wrap="none" lIns="0" tIns="0" rIns="0" bIns="0" rtlCol="0" anchor="t" anchorCtr="0">
            <a:spAutoFit/>
          </a:bodyPr>
          <a:lstStyle/>
          <a:p>
            <a:pPr marL="285750" indent="-285750" algn="l">
              <a:buFont typeface="Arial" panose="020B0604020202020204" pitchFamily="34" charset="0"/>
              <a:buChar char="•"/>
            </a:pPr>
            <a:r>
              <a:rPr lang="de-DE" sz="1600" dirty="0" smtClean="0"/>
              <a:t>2 </a:t>
            </a:r>
            <a:r>
              <a:rPr lang="de-DE" sz="1600" dirty="0" err="1" smtClean="0"/>
              <a:t>MeV</a:t>
            </a:r>
            <a:r>
              <a:rPr lang="de-DE" sz="1600" dirty="0" smtClean="0"/>
              <a:t> </a:t>
            </a:r>
            <a:r>
              <a:rPr lang="de-DE" sz="1600" dirty="0" err="1" smtClean="0"/>
              <a:t>protons</a:t>
            </a:r>
            <a:r>
              <a:rPr lang="de-DE" sz="1600" dirty="0" smtClean="0"/>
              <a:t> in Si</a:t>
            </a:r>
          </a:p>
          <a:p>
            <a:pPr marL="285750" indent="-285750" algn="l">
              <a:buFont typeface="Arial" panose="020B0604020202020204" pitchFamily="34" charset="0"/>
              <a:buChar char="•"/>
            </a:pPr>
            <a:r>
              <a:rPr lang="de-DE" sz="1600" dirty="0" smtClean="0"/>
              <a:t>Initial beam </a:t>
            </a:r>
            <a:r>
              <a:rPr lang="de-DE" sz="1600" dirty="0" err="1" smtClean="0"/>
              <a:t>spread</a:t>
            </a:r>
            <a:r>
              <a:rPr lang="de-DE" sz="1600" dirty="0" smtClean="0"/>
              <a:t> 1 </a:t>
            </a:r>
            <a:r>
              <a:rPr lang="de-DE" sz="1600" dirty="0" err="1" smtClean="0"/>
              <a:t>keV</a:t>
            </a:r>
            <a:endParaRPr lang="de-DE" sz="1600" dirty="0" smtClean="0"/>
          </a:p>
          <a:p>
            <a:pPr marL="285750" indent="-285750" algn="l">
              <a:buFont typeface="Arial" panose="020B0604020202020204" pitchFamily="34" charset="0"/>
              <a:buChar char="•"/>
            </a:pPr>
            <a:r>
              <a:rPr lang="de-DE" sz="1600" dirty="0" smtClean="0"/>
              <a:t>Approximation </a:t>
            </a:r>
            <a:r>
              <a:rPr lang="de-DE" sz="1600" dirty="0" err="1" smtClean="0"/>
              <a:t>by</a:t>
            </a:r>
            <a:r>
              <a:rPr lang="de-DE" sz="1600" dirty="0" smtClean="0"/>
              <a:t> SIMNRA</a:t>
            </a:r>
            <a:endParaRPr lang="de-DE" sz="1600" dirty="0" smtClean="0"/>
          </a:p>
        </p:txBody>
      </p:sp>
      <p:pic>
        <p:nvPicPr>
          <p:cNvPr id="13" name="Grafik 12"/>
          <p:cNvPicPr>
            <a:picLocks noChangeAspect="1"/>
          </p:cNvPicPr>
          <p:nvPr/>
        </p:nvPicPr>
        <p:blipFill rotWithShape="1">
          <a:blip r:embed="rId3"/>
          <a:srcRect l="7114" t="13595" r="23039" b="17159"/>
          <a:stretch/>
        </p:blipFill>
        <p:spPr>
          <a:xfrm>
            <a:off x="7540906" y="3611304"/>
            <a:ext cx="4271052" cy="3239014"/>
          </a:xfrm>
          <a:prstGeom prst="rect">
            <a:avLst/>
          </a:prstGeom>
        </p:spPr>
      </p:pic>
      <p:grpSp>
        <p:nvGrpSpPr>
          <p:cNvPr id="17" name="Gruppieren 16"/>
          <p:cNvGrpSpPr/>
          <p:nvPr/>
        </p:nvGrpSpPr>
        <p:grpSpPr>
          <a:xfrm>
            <a:off x="879773" y="4045495"/>
            <a:ext cx="6216830" cy="387545"/>
            <a:chOff x="879773" y="4045495"/>
            <a:chExt cx="6216830" cy="387545"/>
          </a:xfrm>
        </p:grpSpPr>
        <mc:AlternateContent xmlns:mc="http://schemas.openxmlformats.org/markup-compatibility/2006">
          <mc:Choice xmlns:a14="http://schemas.microsoft.com/office/drawing/2010/main" Requires="a14">
            <p:sp>
              <p:nvSpPr>
                <p:cNvPr id="14" name="Textfeld 13"/>
                <p:cNvSpPr txBox="1"/>
                <p:nvPr/>
              </p:nvSpPr>
              <p:spPr>
                <a:xfrm>
                  <a:off x="1990152" y="4138087"/>
                  <a:ext cx="1394997" cy="294953"/>
                </a:xfrm>
                <a:prstGeom prst="rect">
                  <a:avLst/>
                </a:prstGeom>
                <a:noFill/>
              </p:spPr>
              <p:txBody>
                <a:bodyPr wrap="none" lIns="0" tIns="0" rIns="0" bIns="0" rtlCol="0" anchor="t" anchorCtr="0">
                  <a:spAutoFit/>
                </a:bodyPr>
                <a:lstStyle/>
                <a:p>
                  <a:pPr algn="l">
                    <a:lnSpc>
                      <a:spcPts val="2300"/>
                    </a:lnSpc>
                    <a:spcBef>
                      <a:spcPts val="1150"/>
                    </a:spcBef>
                  </a:pPr>
                  <a14:m>
                    <m:oMathPara xmlns:m="http://schemas.openxmlformats.org/officeDocument/2006/math">
                      <m:oMathParaPr>
                        <m:jc m:val="centerGroup"/>
                      </m:oMathParaPr>
                      <m:oMath xmlns:m="http://schemas.openxmlformats.org/officeDocument/2006/math">
                        <m:r>
                          <a:rPr lang="de-DE" sz="1600" b="0" i="1" smtClean="0">
                            <a:latin typeface="Cambria Math" panose="02040503050406030204" pitchFamily="18" charset="0"/>
                          </a:rPr>
                          <m:t>𝑎</m:t>
                        </m:r>
                        <m:r>
                          <a:rPr lang="de-DE" sz="1600" b="0" i="1" smtClean="0">
                            <a:latin typeface="Cambria Math" panose="02040503050406030204" pitchFamily="18" charset="0"/>
                          </a:rPr>
                          <m:t>=</m:t>
                        </m:r>
                        <m:f>
                          <m:fPr>
                            <m:ctrlPr>
                              <a:rPr lang="de-DE" sz="1600" b="0" i="1" smtClean="0">
                                <a:latin typeface="Cambria Math" panose="02040503050406030204" pitchFamily="18" charset="0"/>
                              </a:rPr>
                            </m:ctrlPr>
                          </m:fPr>
                          <m:num>
                            <m:sSub>
                              <m:sSubPr>
                                <m:ctrlPr>
                                  <a:rPr lang="de-DE" sz="1600" b="0" i="1" smtClean="0">
                                    <a:latin typeface="Cambria Math" panose="02040503050406030204" pitchFamily="18" charset="0"/>
                                  </a:rPr>
                                </m:ctrlPr>
                              </m:sSubPr>
                              <m:e>
                                <m:r>
                                  <a:rPr lang="de-DE" sz="1600" b="0" i="1" smtClean="0">
                                    <a:latin typeface="Cambria Math" panose="02040503050406030204" pitchFamily="18" charset="0"/>
                                  </a:rPr>
                                  <m:t>h</m:t>
                                </m:r>
                              </m:e>
                              <m:sub>
                                <m:r>
                                  <a:rPr lang="de-DE" sz="1600" b="0" i="1" smtClean="0">
                                    <a:latin typeface="Cambria Math" panose="02040503050406030204" pitchFamily="18" charset="0"/>
                                  </a:rPr>
                                  <m:t>𝑢𝑝</m:t>
                                </m:r>
                              </m:sub>
                            </m:sSub>
                            <m:r>
                              <a:rPr lang="de-DE" sz="1600" b="0" i="1" smtClean="0">
                                <a:latin typeface="Cambria Math" panose="02040503050406030204" pitchFamily="18" charset="0"/>
                              </a:rPr>
                              <m:t>−</m:t>
                            </m:r>
                            <m:sSub>
                              <m:sSubPr>
                                <m:ctrlPr>
                                  <a:rPr lang="de-DE" sz="1600" b="0" i="1" smtClean="0">
                                    <a:latin typeface="Cambria Math" panose="02040503050406030204" pitchFamily="18" charset="0"/>
                                  </a:rPr>
                                </m:ctrlPr>
                              </m:sSubPr>
                              <m:e>
                                <m:r>
                                  <a:rPr lang="de-DE" sz="1600" b="0" i="1" smtClean="0">
                                    <a:latin typeface="Cambria Math" panose="02040503050406030204" pitchFamily="18" charset="0"/>
                                  </a:rPr>
                                  <m:t>h</m:t>
                                </m:r>
                              </m:e>
                              <m:sub>
                                <m:r>
                                  <a:rPr lang="de-DE" sz="1600" b="0" i="1" smtClean="0">
                                    <a:latin typeface="Cambria Math" panose="02040503050406030204" pitchFamily="18" charset="0"/>
                                  </a:rPr>
                                  <m:t>𝑙𝑜𝑤</m:t>
                                </m:r>
                              </m:sub>
                            </m:sSub>
                          </m:num>
                          <m:den>
                            <m:sSub>
                              <m:sSubPr>
                                <m:ctrlPr>
                                  <a:rPr lang="de-DE" sz="1600" b="0" i="1" smtClean="0">
                                    <a:latin typeface="Cambria Math" panose="02040503050406030204" pitchFamily="18" charset="0"/>
                                  </a:rPr>
                                </m:ctrlPr>
                              </m:sSubPr>
                              <m:e>
                                <m:r>
                                  <a:rPr lang="de-DE" sz="1600" b="0" i="1" smtClean="0">
                                    <a:latin typeface="Cambria Math" panose="02040503050406030204" pitchFamily="18" charset="0"/>
                                  </a:rPr>
                                  <m:t>h</m:t>
                                </m:r>
                              </m:e>
                              <m:sub>
                                <m:r>
                                  <a:rPr lang="de-DE" sz="1600" b="0" i="1" smtClean="0">
                                    <a:latin typeface="Cambria Math" panose="02040503050406030204" pitchFamily="18" charset="0"/>
                                  </a:rPr>
                                  <m:t>𝑢𝑝</m:t>
                                </m:r>
                              </m:sub>
                            </m:sSub>
                            <m:r>
                              <a:rPr lang="de-DE" sz="1600" b="0" i="1" smtClean="0">
                                <a:latin typeface="Cambria Math" panose="02040503050406030204" pitchFamily="18" charset="0"/>
                              </a:rPr>
                              <m:t>+</m:t>
                            </m:r>
                            <m:sSub>
                              <m:sSubPr>
                                <m:ctrlPr>
                                  <a:rPr lang="de-DE" sz="1600" b="0" i="1" smtClean="0">
                                    <a:latin typeface="Cambria Math" panose="02040503050406030204" pitchFamily="18" charset="0"/>
                                  </a:rPr>
                                </m:ctrlPr>
                              </m:sSubPr>
                              <m:e>
                                <m:r>
                                  <a:rPr lang="de-DE" sz="1600" b="0" i="1" smtClean="0">
                                    <a:latin typeface="Cambria Math" panose="02040503050406030204" pitchFamily="18" charset="0"/>
                                  </a:rPr>
                                  <m:t>h</m:t>
                                </m:r>
                              </m:e>
                              <m:sub>
                                <m:r>
                                  <a:rPr lang="de-DE" sz="1600" b="0" i="1" smtClean="0">
                                    <a:latin typeface="Cambria Math" panose="02040503050406030204" pitchFamily="18" charset="0"/>
                                  </a:rPr>
                                  <m:t>𝑙𝑜𝑤</m:t>
                                </m:r>
                              </m:sub>
                            </m:sSub>
                          </m:den>
                        </m:f>
                      </m:oMath>
                    </m:oMathPara>
                  </a14:m>
                  <a:endParaRPr lang="de-DE" sz="1600" dirty="0" err="1" smtClean="0"/>
                </a:p>
              </p:txBody>
            </p:sp>
          </mc:Choice>
          <mc:Fallback>
            <p:sp>
              <p:nvSpPr>
                <p:cNvPr id="14" name="Textfeld 13"/>
                <p:cNvSpPr txBox="1">
                  <a:spLocks noRot="1" noChangeAspect="1" noMove="1" noResize="1" noEditPoints="1" noAdjustHandles="1" noChangeArrowheads="1" noChangeShapeType="1" noTextEdit="1"/>
                </p:cNvSpPr>
                <p:nvPr/>
              </p:nvSpPr>
              <p:spPr>
                <a:xfrm>
                  <a:off x="1990152" y="4138087"/>
                  <a:ext cx="1394997" cy="294953"/>
                </a:xfrm>
                <a:prstGeom prst="rect">
                  <a:avLst/>
                </a:prstGeom>
                <a:blipFill>
                  <a:blip r:embed="rId4"/>
                  <a:stretch>
                    <a:fillRect l="-873" t="-62500" b="-39583"/>
                  </a:stretch>
                </a:blipFill>
              </p:spPr>
              <p:txBody>
                <a:bodyPr/>
                <a:lstStyle/>
                <a:p>
                  <a:r>
                    <a:rPr lang="de-DE">
                      <a:noFill/>
                    </a:rPr>
                    <a:t> </a:t>
                  </a:r>
                </a:p>
              </p:txBody>
            </p:sp>
          </mc:Fallback>
        </mc:AlternateContent>
        <p:sp>
          <p:nvSpPr>
            <p:cNvPr id="15" name="Textfeld 14"/>
            <p:cNvSpPr txBox="1"/>
            <p:nvPr/>
          </p:nvSpPr>
          <p:spPr>
            <a:xfrm>
              <a:off x="3603659" y="4045495"/>
              <a:ext cx="3492944" cy="294953"/>
            </a:xfrm>
            <a:prstGeom prst="rect">
              <a:avLst/>
            </a:prstGeom>
            <a:noFill/>
          </p:spPr>
          <p:txBody>
            <a:bodyPr wrap="none" lIns="0" tIns="0" rIns="0" bIns="0" rtlCol="0" anchor="t" anchorCtr="0">
              <a:spAutoFit/>
            </a:bodyPr>
            <a:lstStyle/>
            <a:p>
              <a:pPr algn="l">
                <a:lnSpc>
                  <a:spcPts val="2300"/>
                </a:lnSpc>
                <a:spcBef>
                  <a:spcPts val="1150"/>
                </a:spcBef>
              </a:pPr>
              <a:r>
                <a:rPr lang="de-DE" sz="1600" i="1" dirty="0">
                  <a:latin typeface="Times New Roman" panose="02020603050405020304" pitchFamily="18" charset="0"/>
                  <a:cs typeface="Times New Roman" panose="02020603050405020304" pitchFamily="18" charset="0"/>
                </a:rPr>
                <a:t>h</a:t>
              </a:r>
              <a:r>
                <a:rPr lang="de-DE" sz="1600" i="1" baseline="-25000" dirty="0" smtClean="0">
                  <a:latin typeface="Times New Roman" panose="02020603050405020304" pitchFamily="18" charset="0"/>
                  <a:cs typeface="Times New Roman" panose="02020603050405020304" pitchFamily="18" charset="0"/>
                </a:rPr>
                <a:t>up</a:t>
              </a:r>
              <a:r>
                <a:rPr lang="de-DE" sz="1600" i="1" dirty="0" smtClean="0">
                  <a:latin typeface="Times New Roman" panose="02020603050405020304" pitchFamily="18" charset="0"/>
                  <a:cs typeface="Times New Roman" panose="02020603050405020304" pitchFamily="18" charset="0"/>
                </a:rPr>
                <a:t>, </a:t>
              </a:r>
              <a:r>
                <a:rPr lang="de-DE" sz="1600" i="1" dirty="0" err="1" smtClean="0">
                  <a:latin typeface="Times New Roman" panose="02020603050405020304" pitchFamily="18" charset="0"/>
                  <a:cs typeface="Times New Roman" panose="02020603050405020304" pitchFamily="18" charset="0"/>
                </a:rPr>
                <a:t>h</a:t>
              </a:r>
              <a:r>
                <a:rPr lang="de-DE" sz="1600" i="1" baseline="-25000" dirty="0" err="1" smtClean="0">
                  <a:latin typeface="Times New Roman" panose="02020603050405020304" pitchFamily="18" charset="0"/>
                  <a:cs typeface="Times New Roman" panose="02020603050405020304" pitchFamily="18" charset="0"/>
                </a:rPr>
                <a:t>low</a:t>
              </a:r>
              <a:r>
                <a:rPr lang="de-DE" sz="1600" dirty="0" smtClean="0"/>
                <a:t>: HWHM </a:t>
              </a:r>
              <a:r>
                <a:rPr lang="de-DE" sz="1600" dirty="0" err="1" smtClean="0"/>
                <a:t>to</a:t>
              </a:r>
              <a:r>
                <a:rPr lang="de-DE" sz="1600" dirty="0" smtClean="0"/>
                <a:t> </a:t>
              </a:r>
              <a:r>
                <a:rPr lang="de-DE" sz="1600" dirty="0" err="1" smtClean="0"/>
                <a:t>low</a:t>
              </a:r>
              <a:r>
                <a:rPr lang="de-DE" sz="1600" dirty="0" smtClean="0"/>
                <a:t> (high) </a:t>
              </a:r>
              <a:r>
                <a:rPr lang="de-DE" sz="1600" dirty="0" err="1" smtClean="0"/>
                <a:t>energies</a:t>
              </a:r>
              <a:endParaRPr lang="de-DE" sz="1600" dirty="0" smtClean="0"/>
            </a:p>
          </p:txBody>
        </p:sp>
        <p:sp>
          <p:nvSpPr>
            <p:cNvPr id="16" name="Textfeld 15"/>
            <p:cNvSpPr txBox="1"/>
            <p:nvPr/>
          </p:nvSpPr>
          <p:spPr>
            <a:xfrm>
              <a:off x="879773" y="4059024"/>
              <a:ext cx="1027525" cy="267894"/>
            </a:xfrm>
            <a:prstGeom prst="rect">
              <a:avLst/>
            </a:prstGeom>
            <a:noFill/>
          </p:spPr>
          <p:txBody>
            <a:bodyPr wrap="none" lIns="0" tIns="0" rIns="0" bIns="0" rtlCol="0" anchor="t" anchorCtr="0">
              <a:spAutoFit/>
            </a:bodyPr>
            <a:lstStyle/>
            <a:p>
              <a:pPr algn="l">
                <a:lnSpc>
                  <a:spcPts val="2300"/>
                </a:lnSpc>
                <a:spcBef>
                  <a:spcPts val="1150"/>
                </a:spcBef>
              </a:pPr>
              <a:r>
                <a:rPr lang="de-DE" sz="1600" dirty="0" err="1" smtClean="0"/>
                <a:t>Asymmetry</a:t>
              </a:r>
              <a:endParaRPr lang="de-DE" sz="1600" dirty="0" smtClean="0"/>
            </a:p>
          </p:txBody>
        </p:sp>
      </p:grpSp>
    </p:spTree>
    <p:extLst>
      <p:ext uri="{BB962C8B-B14F-4D97-AF65-F5344CB8AC3E}">
        <p14:creationId xmlns:p14="http://schemas.microsoft.com/office/powerpoint/2010/main" val="40955841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4"/>
          </p:nvPr>
        </p:nvSpPr>
        <p:spPr/>
        <p:txBody>
          <a:bodyPr/>
          <a:lstStyle/>
          <a:p>
            <a:r>
              <a:rPr lang="de-DE" smtClean="0"/>
              <a:t>PIGE in SIMNRA 7</a:t>
            </a:r>
            <a:endParaRPr lang="de-DE" dirty="0"/>
          </a:p>
        </p:txBody>
      </p:sp>
      <p:sp>
        <p:nvSpPr>
          <p:cNvPr id="3" name="Fußzeilenplatzhalter 2"/>
          <p:cNvSpPr>
            <a:spLocks noGrp="1"/>
          </p:cNvSpPr>
          <p:nvPr>
            <p:ph type="ftr" sz="quarter" idx="15"/>
          </p:nvPr>
        </p:nvSpPr>
        <p:spPr/>
        <p:txBody>
          <a:bodyPr/>
          <a:lstStyle/>
          <a:p>
            <a:r>
              <a:rPr lang="es-ES" smtClean="0"/>
              <a:t>Intercomparison of PIGE codes | M. Mayer | 16. - 18.1.2024</a:t>
            </a:r>
            <a:endParaRPr lang="de-DE" dirty="0"/>
          </a:p>
        </p:txBody>
      </p:sp>
      <p:sp>
        <p:nvSpPr>
          <p:cNvPr id="4" name="Foliennummernplatzhalter 3"/>
          <p:cNvSpPr>
            <a:spLocks noGrp="1"/>
          </p:cNvSpPr>
          <p:nvPr>
            <p:ph type="sldNum" sz="quarter" idx="16"/>
          </p:nvPr>
        </p:nvSpPr>
        <p:spPr/>
        <p:txBody>
          <a:bodyPr/>
          <a:lstStyle/>
          <a:p>
            <a:fld id="{ECE691D0-CC49-4FC7-9C4D-6112B0CB3A76}" type="slidenum">
              <a:rPr lang="de-DE" smtClean="0"/>
              <a:pPr/>
              <a:t>9</a:t>
            </a:fld>
            <a:endParaRPr lang="de-DE" dirty="0"/>
          </a:p>
        </p:txBody>
      </p:sp>
      <p:sp>
        <p:nvSpPr>
          <p:cNvPr id="5" name="Textplatzhalter 4"/>
          <p:cNvSpPr>
            <a:spLocks noGrp="1"/>
          </p:cNvSpPr>
          <p:nvPr>
            <p:ph type="body" sz="quarter" idx="17"/>
          </p:nvPr>
        </p:nvSpPr>
        <p:spPr>
          <a:xfrm>
            <a:off x="658813" y="4077543"/>
            <a:ext cx="7352674" cy="2484057"/>
          </a:xfrm>
        </p:spPr>
        <p:txBody>
          <a:bodyPr>
            <a:noAutofit/>
          </a:bodyPr>
          <a:lstStyle/>
          <a:p>
            <a:pPr>
              <a:buSzPct val="150000"/>
            </a:pPr>
            <a:r>
              <a:rPr lang="en-GB" b="1" dirty="0">
                <a:solidFill>
                  <a:srgbClr val="005555"/>
                </a:solidFill>
                <a:sym typeface="Symbol" pitchFamily="18" charset="2"/>
              </a:rPr>
              <a:t>Small energy </a:t>
            </a:r>
            <a:r>
              <a:rPr lang="en-GB" b="1" dirty="0" smtClean="0">
                <a:solidFill>
                  <a:srgbClr val="005555"/>
                </a:solidFill>
                <a:sym typeface="Symbol" pitchFamily="18" charset="2"/>
              </a:rPr>
              <a:t>losses</a:t>
            </a:r>
          </a:p>
          <a:p>
            <a:pPr marL="285750" indent="-285750">
              <a:buSzPct val="150000"/>
              <a:buFont typeface="Arial" panose="020B0604020202020204" pitchFamily="34" charset="0"/>
              <a:buChar char="•"/>
            </a:pPr>
            <a:r>
              <a:rPr lang="en-GB" dirty="0" smtClean="0">
                <a:sym typeface="Symbol" pitchFamily="18" charset="2"/>
              </a:rPr>
              <a:t>Almost </a:t>
            </a:r>
            <a:r>
              <a:rPr lang="en-GB" dirty="0">
                <a:sym typeface="Symbol" pitchFamily="18" charset="2"/>
              </a:rPr>
              <a:t>symmetric distribution with non-Gaussian tails</a:t>
            </a:r>
          </a:p>
          <a:p>
            <a:pPr>
              <a:buSzPct val="150000"/>
            </a:pPr>
            <a:r>
              <a:rPr lang="en-GB" b="1" dirty="0" smtClean="0">
                <a:solidFill>
                  <a:srgbClr val="005555"/>
                </a:solidFill>
                <a:sym typeface="Symbol" pitchFamily="18" charset="2"/>
              </a:rPr>
              <a:t>Large </a:t>
            </a:r>
            <a:r>
              <a:rPr lang="en-GB" b="1" dirty="0">
                <a:solidFill>
                  <a:srgbClr val="005555"/>
                </a:solidFill>
                <a:sym typeface="Symbol" pitchFamily="18" charset="2"/>
              </a:rPr>
              <a:t>energy </a:t>
            </a:r>
            <a:r>
              <a:rPr lang="en-GB" b="1" dirty="0" smtClean="0">
                <a:solidFill>
                  <a:srgbClr val="005555"/>
                </a:solidFill>
                <a:sym typeface="Symbol" pitchFamily="18" charset="2"/>
              </a:rPr>
              <a:t>losses</a:t>
            </a:r>
          </a:p>
          <a:p>
            <a:pPr marL="285750" indent="-285750">
              <a:buSzPct val="150000"/>
              <a:buFont typeface="Arial" panose="020B0604020202020204" pitchFamily="34" charset="0"/>
              <a:buChar char="•"/>
            </a:pPr>
            <a:r>
              <a:rPr lang="en-GB" dirty="0" smtClean="0">
                <a:sym typeface="Symbol" pitchFamily="18" charset="2"/>
              </a:rPr>
              <a:t>Asymmetric distribution due to path length differences</a:t>
            </a:r>
          </a:p>
          <a:p>
            <a:pPr marL="285750" indent="-285750">
              <a:buSzPct val="150000"/>
              <a:buFont typeface="Arial" panose="020B0604020202020204" pitchFamily="34" charset="0"/>
              <a:buChar char="•"/>
            </a:pPr>
            <a:r>
              <a:rPr lang="en-GB" dirty="0" smtClean="0">
                <a:sym typeface="Symbol" pitchFamily="18" charset="2"/>
              </a:rPr>
              <a:t>High-energy </a:t>
            </a:r>
            <a:r>
              <a:rPr lang="en-GB" dirty="0">
                <a:sym typeface="Symbol" pitchFamily="18" charset="2"/>
              </a:rPr>
              <a:t>edge approaches </a:t>
            </a:r>
            <a:r>
              <a:rPr lang="en-GB" dirty="0" smtClean="0">
                <a:sym typeface="Symbol" pitchFamily="18" charset="2"/>
              </a:rPr>
              <a:t>Gaussian</a:t>
            </a:r>
          </a:p>
          <a:p>
            <a:pPr marL="285750" indent="-285750">
              <a:buSzPct val="150000"/>
              <a:buFont typeface="Arial" panose="020B0604020202020204" pitchFamily="34" charset="0"/>
              <a:buChar char="•"/>
            </a:pPr>
            <a:r>
              <a:rPr lang="en-GB" dirty="0" smtClean="0">
                <a:sym typeface="Symbol" pitchFamily="18" charset="2"/>
              </a:rPr>
              <a:t>Long </a:t>
            </a:r>
            <a:r>
              <a:rPr lang="en-GB" dirty="0">
                <a:sym typeface="Symbol" pitchFamily="18" charset="2"/>
              </a:rPr>
              <a:t>tail towards low-energies due to nuclear </a:t>
            </a:r>
            <a:r>
              <a:rPr lang="en-GB" dirty="0" smtClean="0">
                <a:sym typeface="Symbol" pitchFamily="18" charset="2"/>
              </a:rPr>
              <a:t>straggling</a:t>
            </a:r>
            <a:endParaRPr lang="en-GB" dirty="0">
              <a:sym typeface="Symbol" pitchFamily="18" charset="2"/>
            </a:endParaRPr>
          </a:p>
        </p:txBody>
      </p:sp>
      <p:sp>
        <p:nvSpPr>
          <p:cNvPr id="6" name="Titel 5"/>
          <p:cNvSpPr>
            <a:spLocks noGrp="1"/>
          </p:cNvSpPr>
          <p:nvPr>
            <p:ph type="title"/>
          </p:nvPr>
        </p:nvSpPr>
        <p:spPr/>
        <p:txBody>
          <a:bodyPr/>
          <a:lstStyle/>
          <a:p>
            <a:r>
              <a:rPr lang="en-US" dirty="0" smtClean="0"/>
              <a:t>Multiple </a:t>
            </a:r>
            <a:r>
              <a:rPr lang="en-US" dirty="0"/>
              <a:t>small-angle </a:t>
            </a:r>
            <a:r>
              <a:rPr lang="en-US" dirty="0" smtClean="0"/>
              <a:t>scattering</a:t>
            </a:r>
            <a:endParaRPr lang="de-DE" dirty="0"/>
          </a:p>
        </p:txBody>
      </p:sp>
      <p:graphicFrame>
        <p:nvGraphicFramePr>
          <p:cNvPr id="10" name="Object 6"/>
          <p:cNvGraphicFramePr>
            <a:graphicFrameLocks noChangeAspect="1"/>
          </p:cNvGraphicFramePr>
          <p:nvPr>
            <p:extLst>
              <p:ext uri="{D42A27DB-BD31-4B8C-83A1-F6EECF244321}">
                <p14:modId xmlns:p14="http://schemas.microsoft.com/office/powerpoint/2010/main" val="1702416013"/>
              </p:ext>
            </p:extLst>
          </p:nvPr>
        </p:nvGraphicFramePr>
        <p:xfrm>
          <a:off x="922639" y="633719"/>
          <a:ext cx="9425507" cy="3795356"/>
        </p:xfrm>
        <a:graphic>
          <a:graphicData uri="http://schemas.openxmlformats.org/presentationml/2006/ole">
            <mc:AlternateContent xmlns:mc="http://schemas.openxmlformats.org/markup-compatibility/2006">
              <mc:Choice xmlns:v="urn:schemas-microsoft-com:vml" Requires="v">
                <p:oleObj spid="_x0000_s55355" name="Graph" r:id="rId3" imgW="4632480" imgH="1864800" progId="Origin50.Graph">
                  <p:embed/>
                </p:oleObj>
              </mc:Choice>
              <mc:Fallback>
                <p:oleObj name="Graph" r:id="rId3" imgW="4632480" imgH="1864800" progId="Origin50.Graph">
                  <p:embed/>
                  <p:pic>
                    <p:nvPicPr>
                      <p:cNvPr id="5"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22639" y="633719"/>
                        <a:ext cx="9425507" cy="3795356"/>
                      </a:xfrm>
                      <a:prstGeom prst="rect">
                        <a:avLst/>
                      </a:prstGeom>
                      <a:noFill/>
                      <a:ln>
                        <a:noFill/>
                      </a:ln>
                      <a:effectLst/>
                      <a:extLst/>
                    </p:spPr>
                  </p:pic>
                </p:oleObj>
              </mc:Fallback>
            </mc:AlternateContent>
          </a:graphicData>
        </a:graphic>
      </p:graphicFrame>
      <p:sp>
        <p:nvSpPr>
          <p:cNvPr id="11" name="Text Box 7"/>
          <p:cNvSpPr txBox="1">
            <a:spLocks noChangeArrowheads="1"/>
          </p:cNvSpPr>
          <p:nvPr/>
        </p:nvSpPr>
        <p:spPr bwMode="auto">
          <a:xfrm>
            <a:off x="4546089" y="1021049"/>
            <a:ext cx="251370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1600" baseline="0" dirty="0"/>
              <a:t>2 MeV </a:t>
            </a:r>
            <a:r>
              <a:rPr lang="en-GB" sz="1600" baseline="30000" dirty="0"/>
              <a:t>4</a:t>
            </a:r>
            <a:r>
              <a:rPr lang="en-GB" sz="1600" baseline="0" dirty="0"/>
              <a:t>He in Au, </a:t>
            </a:r>
            <a:r>
              <a:rPr lang="en-GB" sz="1600" baseline="0" dirty="0">
                <a:latin typeface="Symbol" pitchFamily="18" charset="2"/>
              </a:rPr>
              <a:t>a</a:t>
            </a:r>
            <a:r>
              <a:rPr lang="en-GB" sz="1600" baseline="0" dirty="0"/>
              <a:t> = 60°</a:t>
            </a:r>
          </a:p>
        </p:txBody>
      </p:sp>
      <p:grpSp>
        <p:nvGrpSpPr>
          <p:cNvPr id="15" name="Gruppieren 14"/>
          <p:cNvGrpSpPr>
            <a:grpSpLocks noChangeAspect="1"/>
          </p:cNvGrpSpPr>
          <p:nvPr/>
        </p:nvGrpSpPr>
        <p:grpSpPr>
          <a:xfrm>
            <a:off x="7878473" y="3978875"/>
            <a:ext cx="3470698" cy="2296196"/>
            <a:chOff x="5794375" y="3644171"/>
            <a:chExt cx="3025775" cy="2001837"/>
          </a:xfrm>
        </p:grpSpPr>
        <p:sp>
          <p:nvSpPr>
            <p:cNvPr id="16" name="Rectangle 8"/>
            <p:cNvSpPr>
              <a:spLocks noChangeArrowheads="1"/>
            </p:cNvSpPr>
            <p:nvPr/>
          </p:nvSpPr>
          <p:spPr bwMode="auto">
            <a:xfrm>
              <a:off x="5794375" y="4368071"/>
              <a:ext cx="2881313" cy="1150937"/>
            </a:xfrm>
            <a:prstGeom prst="rect">
              <a:avLst/>
            </a:prstGeom>
            <a:solidFill>
              <a:srgbClr val="C0C0C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GB"/>
            </a:p>
          </p:txBody>
        </p:sp>
        <p:sp>
          <p:nvSpPr>
            <p:cNvPr id="17" name="Line 9"/>
            <p:cNvSpPr>
              <a:spLocks noChangeShapeType="1"/>
            </p:cNvSpPr>
            <p:nvPr/>
          </p:nvSpPr>
          <p:spPr bwMode="auto">
            <a:xfrm>
              <a:off x="5794375" y="5231671"/>
              <a:ext cx="2881313" cy="0"/>
            </a:xfrm>
            <a:prstGeom prst="line">
              <a:avLst/>
            </a:prstGeom>
            <a:noFill/>
            <a:ln w="127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 name="Freeform 13"/>
            <p:cNvSpPr>
              <a:spLocks/>
            </p:cNvSpPr>
            <p:nvPr/>
          </p:nvSpPr>
          <p:spPr bwMode="auto">
            <a:xfrm rot="7620000">
              <a:off x="6165850" y="4363308"/>
              <a:ext cx="1704975" cy="860425"/>
            </a:xfrm>
            <a:custGeom>
              <a:avLst/>
              <a:gdLst>
                <a:gd name="T0" fmla="*/ 0 w 939"/>
                <a:gd name="T1" fmla="*/ 0 h 542"/>
                <a:gd name="T2" fmla="*/ 45 w 939"/>
                <a:gd name="T3" fmla="*/ 24 h 542"/>
                <a:gd name="T4" fmla="*/ 90 w 939"/>
                <a:gd name="T5" fmla="*/ 33 h 542"/>
                <a:gd name="T6" fmla="*/ 117 w 939"/>
                <a:gd name="T7" fmla="*/ 48 h 542"/>
                <a:gd name="T8" fmla="*/ 135 w 939"/>
                <a:gd name="T9" fmla="*/ 60 h 542"/>
                <a:gd name="T10" fmla="*/ 162 w 939"/>
                <a:gd name="T11" fmla="*/ 69 h 542"/>
                <a:gd name="T12" fmla="*/ 258 w 939"/>
                <a:gd name="T13" fmla="*/ 134 h 542"/>
                <a:gd name="T14" fmla="*/ 394 w 939"/>
                <a:gd name="T15" fmla="*/ 179 h 542"/>
                <a:gd name="T16" fmla="*/ 576 w 939"/>
                <a:gd name="T17" fmla="*/ 315 h 542"/>
                <a:gd name="T18" fmla="*/ 757 w 939"/>
                <a:gd name="T19" fmla="*/ 406 h 542"/>
                <a:gd name="T20" fmla="*/ 939 w 939"/>
                <a:gd name="T21" fmla="*/ 542 h 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39" h="542">
                  <a:moveTo>
                    <a:pt x="0" y="0"/>
                  </a:moveTo>
                  <a:cubicBezTo>
                    <a:pt x="18" y="6"/>
                    <a:pt x="28" y="17"/>
                    <a:pt x="45" y="24"/>
                  </a:cubicBezTo>
                  <a:cubicBezTo>
                    <a:pt x="59" y="30"/>
                    <a:pt x="76" y="30"/>
                    <a:pt x="90" y="33"/>
                  </a:cubicBezTo>
                  <a:cubicBezTo>
                    <a:pt x="102" y="36"/>
                    <a:pt x="105" y="40"/>
                    <a:pt x="117" y="48"/>
                  </a:cubicBezTo>
                  <a:cubicBezTo>
                    <a:pt x="123" y="52"/>
                    <a:pt x="135" y="60"/>
                    <a:pt x="135" y="60"/>
                  </a:cubicBezTo>
                  <a:cubicBezTo>
                    <a:pt x="145" y="75"/>
                    <a:pt x="137" y="69"/>
                    <a:pt x="162" y="69"/>
                  </a:cubicBezTo>
                  <a:lnTo>
                    <a:pt x="258" y="134"/>
                  </a:lnTo>
                  <a:lnTo>
                    <a:pt x="394" y="179"/>
                  </a:lnTo>
                  <a:lnTo>
                    <a:pt x="576" y="315"/>
                  </a:lnTo>
                  <a:lnTo>
                    <a:pt x="757" y="406"/>
                  </a:lnTo>
                  <a:lnTo>
                    <a:pt x="939" y="542"/>
                  </a:lnTo>
                </a:path>
              </a:pathLst>
            </a:custGeom>
            <a:noFill/>
            <a:ln w="12700">
              <a:solidFill>
                <a:schemeClr val="tx1"/>
              </a:solidFill>
              <a:round/>
              <a:headEnd/>
              <a:tailEnd type="triangl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 name="Arc 17"/>
            <p:cNvSpPr>
              <a:spLocks noChangeAspect="1"/>
            </p:cNvSpPr>
            <p:nvPr/>
          </p:nvSpPr>
          <p:spPr bwMode="auto">
            <a:xfrm flipV="1">
              <a:off x="6881813" y="4371246"/>
              <a:ext cx="996950" cy="747712"/>
            </a:xfrm>
            <a:custGeom>
              <a:avLst/>
              <a:gdLst>
                <a:gd name="G0" fmla="+- 19383 0 0"/>
                <a:gd name="G1" fmla="+- 14550 0 0"/>
                <a:gd name="G2" fmla="+- 21600 0 0"/>
                <a:gd name="T0" fmla="*/ 0 w 19383"/>
                <a:gd name="T1" fmla="*/ 5018 h 14550"/>
                <a:gd name="T2" fmla="*/ 3419 w 19383"/>
                <a:gd name="T3" fmla="*/ 0 h 14550"/>
                <a:gd name="T4" fmla="*/ 19383 w 19383"/>
                <a:gd name="T5" fmla="*/ 14550 h 14550"/>
              </a:gdLst>
              <a:ahLst/>
              <a:cxnLst>
                <a:cxn ang="0">
                  <a:pos x="T0" y="T1"/>
                </a:cxn>
                <a:cxn ang="0">
                  <a:pos x="T2" y="T3"/>
                </a:cxn>
                <a:cxn ang="0">
                  <a:pos x="T4" y="T5"/>
                </a:cxn>
              </a:cxnLst>
              <a:rect l="0" t="0" r="r" b="b"/>
              <a:pathLst>
                <a:path w="19383" h="14550" fill="none" extrusionOk="0">
                  <a:moveTo>
                    <a:pt x="-1" y="5017"/>
                  </a:moveTo>
                  <a:cubicBezTo>
                    <a:pt x="897" y="3192"/>
                    <a:pt x="2048" y="1503"/>
                    <a:pt x="3418" y="-1"/>
                  </a:cubicBezTo>
                </a:path>
                <a:path w="19383" h="14550" stroke="0" extrusionOk="0">
                  <a:moveTo>
                    <a:pt x="-1" y="5017"/>
                  </a:moveTo>
                  <a:cubicBezTo>
                    <a:pt x="897" y="3192"/>
                    <a:pt x="2048" y="1503"/>
                    <a:pt x="3418" y="-1"/>
                  </a:cubicBezTo>
                  <a:lnTo>
                    <a:pt x="19383" y="1455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 name="Text Box 18"/>
            <p:cNvSpPr txBox="1">
              <a:spLocks noChangeArrowheads="1"/>
            </p:cNvSpPr>
            <p:nvPr/>
          </p:nvSpPr>
          <p:spPr bwMode="auto">
            <a:xfrm>
              <a:off x="6675438" y="4891946"/>
              <a:ext cx="3444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GB" sz="1200" baseline="0" dirty="0">
                  <a:latin typeface="Symbol" pitchFamily="18" charset="2"/>
                </a:rPr>
                <a:t>De</a:t>
              </a:r>
            </a:p>
          </p:txBody>
        </p:sp>
        <p:sp>
          <p:nvSpPr>
            <p:cNvPr id="21" name="Line 19"/>
            <p:cNvSpPr>
              <a:spLocks noChangeShapeType="1"/>
            </p:cNvSpPr>
            <p:nvPr/>
          </p:nvSpPr>
          <p:spPr bwMode="auto">
            <a:xfrm flipV="1">
              <a:off x="7881938" y="3644171"/>
              <a:ext cx="0" cy="720725"/>
            </a:xfrm>
            <a:prstGeom prst="line">
              <a:avLst/>
            </a:prstGeom>
            <a:noFill/>
            <a:ln w="127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 name="Arc 20"/>
            <p:cNvSpPr>
              <a:spLocks/>
            </p:cNvSpPr>
            <p:nvPr/>
          </p:nvSpPr>
          <p:spPr bwMode="auto">
            <a:xfrm>
              <a:off x="7864475" y="3934683"/>
              <a:ext cx="401638" cy="433388"/>
            </a:xfrm>
            <a:custGeom>
              <a:avLst/>
              <a:gdLst>
                <a:gd name="G0" fmla="+- 0 0 0"/>
                <a:gd name="G1" fmla="+- 21578 0 0"/>
                <a:gd name="G2" fmla="+- 21600 0 0"/>
                <a:gd name="T0" fmla="*/ 982 w 16954"/>
                <a:gd name="T1" fmla="*/ 0 h 21578"/>
                <a:gd name="T2" fmla="*/ 16954 w 16954"/>
                <a:gd name="T3" fmla="*/ 8195 h 21578"/>
                <a:gd name="T4" fmla="*/ 0 w 16954"/>
                <a:gd name="T5" fmla="*/ 21578 h 21578"/>
              </a:gdLst>
              <a:ahLst/>
              <a:cxnLst>
                <a:cxn ang="0">
                  <a:pos x="T0" y="T1"/>
                </a:cxn>
                <a:cxn ang="0">
                  <a:pos x="T2" y="T3"/>
                </a:cxn>
                <a:cxn ang="0">
                  <a:pos x="T4" y="T5"/>
                </a:cxn>
              </a:cxnLst>
              <a:rect l="0" t="0" r="r" b="b"/>
              <a:pathLst>
                <a:path w="16954" h="21578" fill="none" extrusionOk="0">
                  <a:moveTo>
                    <a:pt x="981" y="0"/>
                  </a:moveTo>
                  <a:cubicBezTo>
                    <a:pt x="7242" y="285"/>
                    <a:pt x="13071" y="3275"/>
                    <a:pt x="16954" y="8194"/>
                  </a:cubicBezTo>
                </a:path>
                <a:path w="16954" h="21578" stroke="0" extrusionOk="0">
                  <a:moveTo>
                    <a:pt x="981" y="0"/>
                  </a:moveTo>
                  <a:cubicBezTo>
                    <a:pt x="7242" y="285"/>
                    <a:pt x="13071" y="3275"/>
                    <a:pt x="16954" y="8194"/>
                  </a:cubicBezTo>
                  <a:lnTo>
                    <a:pt x="0" y="21578"/>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 name="Text Box 21"/>
            <p:cNvSpPr txBox="1">
              <a:spLocks noChangeArrowheads="1"/>
            </p:cNvSpPr>
            <p:nvPr/>
          </p:nvSpPr>
          <p:spPr bwMode="auto">
            <a:xfrm>
              <a:off x="7905750" y="3934683"/>
              <a:ext cx="28098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GB" sz="1200" baseline="0" dirty="0">
                  <a:latin typeface="Symbol" pitchFamily="18" charset="2"/>
                </a:rPr>
                <a:t>a</a:t>
              </a:r>
            </a:p>
          </p:txBody>
        </p:sp>
        <p:sp>
          <p:nvSpPr>
            <p:cNvPr id="24" name="Line 22"/>
            <p:cNvSpPr>
              <a:spLocks noChangeShapeType="1"/>
            </p:cNvSpPr>
            <p:nvPr/>
          </p:nvSpPr>
          <p:spPr bwMode="auto">
            <a:xfrm>
              <a:off x="8467725" y="4368071"/>
              <a:ext cx="0" cy="863600"/>
            </a:xfrm>
            <a:prstGeom prst="line">
              <a:avLst/>
            </a:prstGeom>
            <a:noFill/>
            <a:ln w="9525">
              <a:solidFill>
                <a:schemeClr val="tx1"/>
              </a:solidFill>
              <a:round/>
              <a:headEnd type="triangle" w="med" len="lg"/>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 name="Text Box 23"/>
            <p:cNvSpPr txBox="1">
              <a:spLocks noChangeArrowheads="1"/>
            </p:cNvSpPr>
            <p:nvPr/>
          </p:nvSpPr>
          <p:spPr bwMode="auto">
            <a:xfrm>
              <a:off x="8415338" y="4660171"/>
              <a:ext cx="2603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GB" sz="1200" i="1" baseline="0" dirty="0">
                  <a:latin typeface="Times New Roman" pitchFamily="18" charset="0"/>
                </a:rPr>
                <a:t>d</a:t>
              </a:r>
            </a:p>
          </p:txBody>
        </p:sp>
        <p:sp>
          <p:nvSpPr>
            <p:cNvPr id="26" name="Line 25"/>
            <p:cNvSpPr>
              <a:spLocks noChangeShapeType="1"/>
            </p:cNvSpPr>
            <p:nvPr/>
          </p:nvSpPr>
          <p:spPr bwMode="auto">
            <a:xfrm flipH="1">
              <a:off x="7885113" y="3720371"/>
              <a:ext cx="935037" cy="647700"/>
            </a:xfrm>
            <a:prstGeom prst="line">
              <a:avLst/>
            </a:prstGeom>
            <a:noFill/>
            <a:ln w="12700">
              <a:solidFill>
                <a:schemeClr val="tx1"/>
              </a:solidFill>
              <a:round/>
              <a:headE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 name="Line 26"/>
            <p:cNvSpPr>
              <a:spLocks noChangeAspect="1" noChangeShapeType="1"/>
            </p:cNvSpPr>
            <p:nvPr/>
          </p:nvSpPr>
          <p:spPr bwMode="auto">
            <a:xfrm flipH="1">
              <a:off x="6635750" y="4368071"/>
              <a:ext cx="1244600" cy="863600"/>
            </a:xfrm>
            <a:prstGeom prst="line">
              <a:avLst/>
            </a:prstGeom>
            <a:noFill/>
            <a:ln w="12700">
              <a:solidFill>
                <a:schemeClr val="tx1"/>
              </a:solidFill>
              <a:prstDash val="sysDot"/>
              <a:round/>
              <a:headEnd/>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 name="Line 27"/>
            <p:cNvSpPr>
              <a:spLocks noChangeShapeType="1"/>
            </p:cNvSpPr>
            <p:nvPr/>
          </p:nvSpPr>
          <p:spPr bwMode="auto">
            <a:xfrm flipH="1">
              <a:off x="6156325" y="4364896"/>
              <a:ext cx="1727200" cy="863600"/>
            </a:xfrm>
            <a:prstGeom prst="line">
              <a:avLst/>
            </a:prstGeom>
            <a:noFill/>
            <a:ln w="127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 name="Line 28"/>
            <p:cNvSpPr>
              <a:spLocks noChangeShapeType="1"/>
            </p:cNvSpPr>
            <p:nvPr/>
          </p:nvSpPr>
          <p:spPr bwMode="auto">
            <a:xfrm flipH="1">
              <a:off x="6946900" y="4364896"/>
              <a:ext cx="928688" cy="863600"/>
            </a:xfrm>
            <a:prstGeom prst="line">
              <a:avLst/>
            </a:prstGeom>
            <a:noFill/>
            <a:ln w="127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 name="Freeform 29"/>
            <p:cNvSpPr>
              <a:spLocks/>
            </p:cNvSpPr>
            <p:nvPr/>
          </p:nvSpPr>
          <p:spPr bwMode="auto">
            <a:xfrm rot="5700000">
              <a:off x="6921500" y="4361721"/>
              <a:ext cx="946150" cy="882650"/>
            </a:xfrm>
            <a:custGeom>
              <a:avLst/>
              <a:gdLst>
                <a:gd name="T0" fmla="*/ 6 w 603"/>
                <a:gd name="T1" fmla="*/ 13 h 558"/>
                <a:gd name="T2" fmla="*/ 27 w 603"/>
                <a:gd name="T3" fmla="*/ 40 h 558"/>
                <a:gd name="T4" fmla="*/ 99 w 603"/>
                <a:gd name="T5" fmla="*/ 109 h 558"/>
                <a:gd name="T6" fmla="*/ 194 w 603"/>
                <a:gd name="T7" fmla="*/ 150 h 558"/>
                <a:gd name="T8" fmla="*/ 285 w 603"/>
                <a:gd name="T9" fmla="*/ 286 h 558"/>
                <a:gd name="T10" fmla="*/ 421 w 603"/>
                <a:gd name="T11" fmla="*/ 377 h 558"/>
                <a:gd name="T12" fmla="*/ 467 w 603"/>
                <a:gd name="T13" fmla="*/ 467 h 558"/>
                <a:gd name="T14" fmla="*/ 557 w 603"/>
                <a:gd name="T15" fmla="*/ 513 h 558"/>
                <a:gd name="T16" fmla="*/ 603 w 603"/>
                <a:gd name="T17" fmla="*/ 558 h 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3" h="558">
                  <a:moveTo>
                    <a:pt x="6" y="13"/>
                  </a:moveTo>
                  <a:cubicBezTo>
                    <a:pt x="14" y="38"/>
                    <a:pt x="0" y="0"/>
                    <a:pt x="27" y="40"/>
                  </a:cubicBezTo>
                  <a:cubicBezTo>
                    <a:pt x="45" y="67"/>
                    <a:pt x="71" y="91"/>
                    <a:pt x="99" y="109"/>
                  </a:cubicBezTo>
                  <a:lnTo>
                    <a:pt x="194" y="150"/>
                  </a:lnTo>
                  <a:lnTo>
                    <a:pt x="285" y="286"/>
                  </a:lnTo>
                  <a:lnTo>
                    <a:pt x="421" y="377"/>
                  </a:lnTo>
                  <a:lnTo>
                    <a:pt x="467" y="467"/>
                  </a:lnTo>
                  <a:lnTo>
                    <a:pt x="557" y="513"/>
                  </a:lnTo>
                  <a:lnTo>
                    <a:pt x="603" y="558"/>
                  </a:lnTo>
                </a:path>
              </a:pathLst>
            </a:custGeom>
            <a:noFill/>
            <a:ln w="12700">
              <a:solidFill>
                <a:schemeClr val="tx1"/>
              </a:solidFill>
              <a:round/>
              <a:headEnd/>
              <a:tailEnd type="triangl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extLst>
      <p:ext uri="{BB962C8B-B14F-4D97-AF65-F5344CB8AC3E}">
        <p14:creationId xmlns:p14="http://schemas.microsoft.com/office/powerpoint/2010/main" val="117929568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AvLHmIlg6ixrRaGTEjx9Lw"/>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AvLHmIlg6ixrRaGTEjx9Lw"/>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AvLHmIlg6ixrRaGTEjx9Lw"/>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lOwljrLqbAKeirqT9tDIjg"/>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AvLHmIlg6ixrRaGTEjx9Lw"/>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lOwljrLqbAKeirqT9tDIjg"/>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AvLHmIlg6ixrRaGTEjx9Lw"/>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Pvw6CLxiq3S5Do27j6Qo1A"/>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AvLHmIlg6ixrRaGTEjx9Lw"/>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AvLHmIlg6ixrRaGTEjx9Lw"/>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AvLHmIlg6ixrRaGTEjx9L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AvLHmIlg6ixrRaGTEjx9L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AvLHmIlg6ixrRaGTEjx9Lw"/>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Pvw6CLxiq3S5Do27j6Qo1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W7-X">
  <a:themeElements>
    <a:clrScheme name="MPG Color Scheme">
      <a:dk1>
        <a:srgbClr val="000000"/>
      </a:dk1>
      <a:lt1>
        <a:srgbClr val="FFFFFF"/>
      </a:lt1>
      <a:dk2>
        <a:srgbClr val="005555"/>
      </a:dk2>
      <a:lt2>
        <a:srgbClr val="C6D325"/>
      </a:lt2>
      <a:accent1>
        <a:srgbClr val="006C66"/>
      </a:accent1>
      <a:accent2>
        <a:srgbClr val="C6D325"/>
      </a:accent2>
      <a:accent3>
        <a:srgbClr val="29485D"/>
      </a:accent3>
      <a:accent4>
        <a:srgbClr val="00B1EA"/>
      </a:accent4>
      <a:accent5>
        <a:srgbClr val="EF7C00"/>
      </a:accent5>
      <a:accent6>
        <a:srgbClr val="EEEEEE"/>
      </a:accent6>
      <a:hlink>
        <a:srgbClr val="005555"/>
      </a:hlink>
      <a:folHlink>
        <a:srgbClr val="A7A7A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w="19050" cmpd="sng">
          <a:noFill/>
          <a:prstDash val="dash"/>
          <a:tailEnd type="triangle" w="lg" len="med"/>
        </a:ln>
      </a:spPr>
      <a:bodyPr wrap="square" lIns="144000" tIns="108000" rIns="144000" bIns="144000" rtlCol="0" anchor="t" anchorCtr="0"/>
      <a:lstStyle>
        <a:defPPr algn="l">
          <a:spcBef>
            <a:spcPts val="1150"/>
          </a:spcBef>
          <a:buClr>
            <a:srgbClr val="116656"/>
          </a:buClr>
          <a:buSzPct val="120000"/>
          <a:defRPr sz="1300" b="1" dirty="0" smtClean="0">
            <a:solidFill>
              <a:schemeClr val="bg1"/>
            </a:solidFill>
          </a:defRPr>
        </a:defPPr>
      </a:lstStyle>
      <a:style>
        <a:lnRef idx="1">
          <a:schemeClr val="accent1"/>
        </a:lnRef>
        <a:fillRef idx="0">
          <a:schemeClr val="accent1"/>
        </a:fillRef>
        <a:effectRef idx="0">
          <a:schemeClr val="accent1"/>
        </a:effectRef>
        <a:fontRef idx="minor">
          <a:schemeClr val="tx1"/>
        </a:fontRef>
      </a:style>
    </a:spDef>
    <a:lnDef>
      <a:spPr>
        <a:ln w="19050" cmpd="sng">
          <a:prstDash val="dash"/>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chor="t" anchorCtr="0">
        <a:spAutoFit/>
      </a:bodyPr>
      <a:lstStyle>
        <a:defPPr marL="180000" indent="-180000" algn="l">
          <a:lnSpc>
            <a:spcPts val="2300"/>
          </a:lnSpc>
          <a:spcBef>
            <a:spcPts val="1150"/>
          </a:spcBef>
          <a:buFont typeface="Arial" panose="020B0604020202020204" pitchFamily="34" charset="0"/>
          <a:buChar char="•"/>
          <a:defRPr sz="1600" dirty="0" err="1" smtClean="0"/>
        </a:defPPr>
      </a:lstStyle>
    </a:txDef>
  </a:objectDefaults>
  <a:extraClrSchemeLst/>
  <a:custClrLst>
    <a:custClr name="MPG_green_dark">
      <a:srgbClr val="005555"/>
    </a:custClr>
    <a:custClr name="MPG_green_light">
      <a:srgbClr val="C6D325"/>
    </a:custClr>
    <a:custClr name="MPG_logo_green">
      <a:srgbClr val="006C66"/>
    </a:custClr>
    <a:custClr name="MPG_blue_dark">
      <a:srgbClr val="29485D"/>
    </a:custClr>
    <a:custClr name="MPG_blue_light">
      <a:srgbClr val="00B1EA"/>
    </a:custClr>
    <a:custClr name="MPG_orange">
      <a:srgbClr val="EF7C00"/>
    </a:custClr>
    <a:custClr name="MPG_grey_dark">
      <a:srgbClr val="777777"/>
    </a:custClr>
    <a:custClr name="MPG_grey">
      <a:srgbClr val="A7A7A8"/>
    </a:custClr>
    <a:custClr name="MPG_grey_light">
      <a:srgbClr val="EEEEEE"/>
    </a:custClr>
    <a:custClr name="white">
      <a:srgbClr val="FFFFFF"/>
    </a:custClr>
    <a:custClr name="MPG_green_dark_80">
      <a:srgbClr val="337777"/>
    </a:custClr>
    <a:custClr name="MPG_green_light_80">
      <a:srgbClr val="D1DC51"/>
    </a:custClr>
    <a:custClr name="MPG_logo_green_80">
      <a:srgbClr val="338985"/>
    </a:custClr>
    <a:custClr name="MPG_blue_dark_80">
      <a:srgbClr val="546D7D"/>
    </a:custClr>
    <a:custClr name="MPG_blue_light_80">
      <a:srgbClr val="33C1EE"/>
    </a:custClr>
    <a:custClr name="MPG_orange_80">
      <a:srgbClr val="F29633"/>
    </a:custClr>
    <a:custClr name="MPG_grey_dark#">
      <a:srgbClr val="777777"/>
    </a:custClr>
    <a:custClr name="MPG_grey#">
      <a:srgbClr val="A7A7A8"/>
    </a:custClr>
    <a:custClr name="MPG_grey_light#">
      <a:srgbClr val="EEEEEE"/>
    </a:custClr>
    <a:custClr name="white#">
      <a:srgbClr val="FFFFFF"/>
    </a:custClr>
    <a:custClr name="MPG_green_dark_60">
      <a:srgbClr val="669999"/>
    </a:custClr>
    <a:custClr name="MPG_green_light_60">
      <a:srgbClr val="DDE57C"/>
    </a:custClr>
    <a:custClr name="MPG_logo_green_60">
      <a:srgbClr val="66A7A3"/>
    </a:custClr>
    <a:custClr name="MPG_blue_dark_60">
      <a:srgbClr val="7F919E"/>
    </a:custClr>
    <a:custClr name="MPG_blue_light_60">
      <a:srgbClr val="66D0F2"/>
    </a:custClr>
    <a:custClr name="MPG_orange_60">
      <a:srgbClr val="F5B066"/>
    </a:custClr>
    <a:custClr name="MPG_grey_dark##">
      <a:srgbClr val="777777"/>
    </a:custClr>
    <a:custClr name="MPG_grey##">
      <a:srgbClr val="A7A7A8"/>
    </a:custClr>
    <a:custClr name="MPG_grey_light##">
      <a:srgbClr val="EEEEEE"/>
    </a:custClr>
    <a:custClr name="white##">
      <a:srgbClr val="FFFFFF"/>
    </a:custClr>
    <a:custClr name="MPG_green_dark_40">
      <a:srgbClr val="99BBBB"/>
    </a:custClr>
    <a:custClr name="MPG_green_light_40">
      <a:srgbClr val="E8EDA8"/>
    </a:custClr>
    <a:custClr name="MPG_logo_green_40">
      <a:srgbClr val="99C4C2"/>
    </a:custClr>
    <a:custClr name="MPG_blue_dark_40">
      <a:srgbClr val="A9B6BE"/>
    </a:custClr>
    <a:custClr name="MPG_blue_light_40">
      <a:srgbClr val="99E0F7"/>
    </a:custClr>
    <a:custClr name="MPG_orange_40">
      <a:srgbClr val="F9CB99"/>
    </a:custClr>
    <a:custClr name="MPG_grey_dark###">
      <a:srgbClr val="777777"/>
    </a:custClr>
    <a:custClr name="MPG_grey###">
      <a:srgbClr val="A7A7A8"/>
    </a:custClr>
    <a:custClr name="MPG_grey_light###">
      <a:srgbClr val="EEEEEE"/>
    </a:custClr>
    <a:custClr name="white###">
      <a:srgbClr val="FFFFFF"/>
    </a:custClr>
  </a:custClrLst>
  <a:extLst>
    <a:ext uri="{05A4C25C-085E-4340-85A3-A5531E510DB2}">
      <thm15:themeFamily xmlns:thm15="http://schemas.microsoft.com/office/thememl/2012/main" name="Slide Template W7-X 2022_Final_v20.potx" id="{8352ED11-2F59-4E7F-9C9A-F87B699E302A}" vid="{D7BB7471-6596-4B2F-9CA7-55C944227715}"/>
    </a:ext>
  </a:extLst>
</a:theme>
</file>

<file path=ppt/theme/theme2.xml><?xml version="1.0" encoding="utf-8"?>
<a:theme xmlns:a="http://schemas.openxmlformats.org/drawingml/2006/main" name="IPP">
  <a:themeElements>
    <a:clrScheme name="MPG Color Scheme">
      <a:dk1>
        <a:srgbClr val="000000"/>
      </a:dk1>
      <a:lt1>
        <a:srgbClr val="FFFFFF"/>
      </a:lt1>
      <a:dk2>
        <a:srgbClr val="005555"/>
      </a:dk2>
      <a:lt2>
        <a:srgbClr val="C6D325"/>
      </a:lt2>
      <a:accent1>
        <a:srgbClr val="006C66"/>
      </a:accent1>
      <a:accent2>
        <a:srgbClr val="C6D325"/>
      </a:accent2>
      <a:accent3>
        <a:srgbClr val="29485D"/>
      </a:accent3>
      <a:accent4>
        <a:srgbClr val="00B1EA"/>
      </a:accent4>
      <a:accent5>
        <a:srgbClr val="EF7C00"/>
      </a:accent5>
      <a:accent6>
        <a:srgbClr val="EEEEEE"/>
      </a:accent6>
      <a:hlink>
        <a:srgbClr val="005555"/>
      </a:hlink>
      <a:folHlink>
        <a:srgbClr val="A7A7A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w="19050" cmpd="sng">
          <a:noFill/>
          <a:prstDash val="dash"/>
          <a:tailEnd type="triangle" w="lg" len="med"/>
        </a:ln>
      </a:spPr>
      <a:bodyPr wrap="square" lIns="144000" tIns="108000" rIns="144000" bIns="144000" rtlCol="0" anchor="t" anchorCtr="0"/>
      <a:lstStyle>
        <a:defPPr algn="l">
          <a:spcBef>
            <a:spcPts val="1150"/>
          </a:spcBef>
          <a:buClr>
            <a:srgbClr val="116656"/>
          </a:buClr>
          <a:buSzPct val="120000"/>
          <a:defRPr sz="1300" b="1" dirty="0" smtClean="0">
            <a:solidFill>
              <a:schemeClr val="bg1"/>
            </a:solidFill>
          </a:defRPr>
        </a:defPPr>
      </a:lstStyle>
      <a:style>
        <a:lnRef idx="1">
          <a:schemeClr val="accent1"/>
        </a:lnRef>
        <a:fillRef idx="0">
          <a:schemeClr val="accent1"/>
        </a:fillRef>
        <a:effectRef idx="0">
          <a:schemeClr val="accent1"/>
        </a:effectRef>
        <a:fontRef idx="minor">
          <a:schemeClr val="tx1"/>
        </a:fontRef>
      </a:style>
    </a:spDef>
    <a:lnDef>
      <a:spPr>
        <a:ln w="19050" cmpd="sng">
          <a:prstDash val="dash"/>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chor="t" anchorCtr="0">
        <a:spAutoFit/>
      </a:bodyPr>
      <a:lstStyle>
        <a:defPPr marL="180000" indent="-180000" algn="l">
          <a:lnSpc>
            <a:spcPts val="2300"/>
          </a:lnSpc>
          <a:spcBef>
            <a:spcPts val="1150"/>
          </a:spcBef>
          <a:buFont typeface="Arial" panose="020B0604020202020204" pitchFamily="34" charset="0"/>
          <a:buChar char="•"/>
          <a:defRPr sz="1600" dirty="0" err="1" smtClean="0"/>
        </a:defPPr>
      </a:lstStyle>
    </a:txDef>
  </a:objectDefaults>
  <a:extraClrSchemeLst/>
  <a:custClrLst>
    <a:custClr name="MPG_green_dark">
      <a:srgbClr val="005555"/>
    </a:custClr>
    <a:custClr name="MPG_green_light">
      <a:srgbClr val="C6D325"/>
    </a:custClr>
    <a:custClr name="MPG_logo_green">
      <a:srgbClr val="006C66"/>
    </a:custClr>
    <a:custClr name="MPG_blue_dark">
      <a:srgbClr val="29485D"/>
    </a:custClr>
    <a:custClr name="MPG_blue_light">
      <a:srgbClr val="00B1EA"/>
    </a:custClr>
    <a:custClr name="MPG_orange">
      <a:srgbClr val="EF7C00"/>
    </a:custClr>
    <a:custClr name="MPG_grey_dark">
      <a:srgbClr val="777777"/>
    </a:custClr>
    <a:custClr name="MPG_grey">
      <a:srgbClr val="A7A7A8"/>
    </a:custClr>
    <a:custClr name="MPG_grey_light">
      <a:srgbClr val="EEEEEE"/>
    </a:custClr>
    <a:custClr name="white">
      <a:srgbClr val="FFFFFF"/>
    </a:custClr>
    <a:custClr name="MPG_green_dark_80">
      <a:srgbClr val="337777"/>
    </a:custClr>
    <a:custClr name="MPG_green_light_80">
      <a:srgbClr val="D1DC51"/>
    </a:custClr>
    <a:custClr name="MPG_logo_green_80">
      <a:srgbClr val="338985"/>
    </a:custClr>
    <a:custClr name="MPG_blue_dark_80">
      <a:srgbClr val="546D7D"/>
    </a:custClr>
    <a:custClr name="MPG_blue_light_80">
      <a:srgbClr val="33C1EE"/>
    </a:custClr>
    <a:custClr name="MPG_orange_80">
      <a:srgbClr val="F29633"/>
    </a:custClr>
    <a:custClr name="MPG_grey_dark#">
      <a:srgbClr val="777777"/>
    </a:custClr>
    <a:custClr name="MPG_grey#">
      <a:srgbClr val="A7A7A8"/>
    </a:custClr>
    <a:custClr name="MPG_grey_light#">
      <a:srgbClr val="EEEEEE"/>
    </a:custClr>
    <a:custClr name="white#">
      <a:srgbClr val="FFFFFF"/>
    </a:custClr>
    <a:custClr name="MPG_green_dark_60">
      <a:srgbClr val="669999"/>
    </a:custClr>
    <a:custClr name="MPG_green_light_60">
      <a:srgbClr val="DDE57C"/>
    </a:custClr>
    <a:custClr name="MPG_logo_green_60">
      <a:srgbClr val="66A7A3"/>
    </a:custClr>
    <a:custClr name="MPG_blue_dark_60">
      <a:srgbClr val="7F919E"/>
    </a:custClr>
    <a:custClr name="MPG_blue_light_60">
      <a:srgbClr val="66D0F2"/>
    </a:custClr>
    <a:custClr name="MPG_orange_60">
      <a:srgbClr val="F5B066"/>
    </a:custClr>
    <a:custClr name="MPG_grey_dark##">
      <a:srgbClr val="777777"/>
    </a:custClr>
    <a:custClr name="MPG_grey##">
      <a:srgbClr val="A7A7A8"/>
    </a:custClr>
    <a:custClr name="MPG_grey_light##">
      <a:srgbClr val="EEEEEE"/>
    </a:custClr>
    <a:custClr name="white##">
      <a:srgbClr val="FFFFFF"/>
    </a:custClr>
    <a:custClr name="MPG_green_dark_40">
      <a:srgbClr val="99BBBB"/>
    </a:custClr>
    <a:custClr name="MPG_green_light_40">
      <a:srgbClr val="E8EDA8"/>
    </a:custClr>
    <a:custClr name="MPG_logo_green_40">
      <a:srgbClr val="99C4C2"/>
    </a:custClr>
    <a:custClr name="MPG_blue_dark_40">
      <a:srgbClr val="A9B6BE"/>
    </a:custClr>
    <a:custClr name="MPG_blue_light_40">
      <a:srgbClr val="99E0F7"/>
    </a:custClr>
    <a:custClr name="MPG_orange_40">
      <a:srgbClr val="F9CB99"/>
    </a:custClr>
    <a:custClr name="MPG_grey_dark###">
      <a:srgbClr val="777777"/>
    </a:custClr>
    <a:custClr name="MPG_grey###">
      <a:srgbClr val="A7A7A8"/>
    </a:custClr>
    <a:custClr name="MPG_grey_light###">
      <a:srgbClr val="EEEEEE"/>
    </a:custClr>
    <a:custClr name="white###">
      <a:srgbClr val="FFFFFF"/>
    </a:custClr>
  </a:custClrLst>
  <a:extLst>
    <a:ext uri="{05A4C25C-085E-4340-85A3-A5531E510DB2}">
      <thm15:themeFamily xmlns:thm15="http://schemas.microsoft.com/office/thememl/2012/main" name="Slide Template W7-X 2022_Final_v20.potx" id="{8352ED11-2F59-4E7F-9C9A-F87B699E302A}" vid="{E7C51378-40C9-469D-874F-3425B4D1918D}"/>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Slide Template W7-X 2022_Final_v20</Template>
  <TotalTime>0</TotalTime>
  <Words>1134</Words>
  <Application>Microsoft Office PowerPoint</Application>
  <PresentationFormat>Breitbild</PresentationFormat>
  <Paragraphs>144</Paragraphs>
  <Slides>12</Slides>
  <Notes>0</Notes>
  <HiddenSlides>0</HiddenSlides>
  <MMClips>0</MMClips>
  <ScaleCrop>false</ScaleCrop>
  <HeadingPairs>
    <vt:vector size="8" baseType="variant">
      <vt:variant>
        <vt:lpstr>Verwendete Schriftarten</vt:lpstr>
      </vt:variant>
      <vt:variant>
        <vt:i4>9</vt:i4>
      </vt:variant>
      <vt:variant>
        <vt:lpstr>Design</vt:lpstr>
      </vt:variant>
      <vt:variant>
        <vt:i4>2</vt:i4>
      </vt:variant>
      <vt:variant>
        <vt:lpstr>Eingebettete OLE-Server</vt:lpstr>
      </vt:variant>
      <vt:variant>
        <vt:i4>2</vt:i4>
      </vt:variant>
      <vt:variant>
        <vt:lpstr>Folientitel</vt:lpstr>
      </vt:variant>
      <vt:variant>
        <vt:i4>12</vt:i4>
      </vt:variant>
    </vt:vector>
  </HeadingPairs>
  <TitlesOfParts>
    <vt:vector size="25" baseType="lpstr">
      <vt:lpstr>.SF NS Symbols Regular</vt:lpstr>
      <vt:lpstr>Arial</vt:lpstr>
      <vt:lpstr>Arial Narrow</vt:lpstr>
      <vt:lpstr>Calibri</vt:lpstr>
      <vt:lpstr>Cambria Math</vt:lpstr>
      <vt:lpstr>Symbol</vt:lpstr>
      <vt:lpstr>Times New Roman</vt:lpstr>
      <vt:lpstr>Wingdings</vt:lpstr>
      <vt:lpstr>Wingdings 3</vt:lpstr>
      <vt:lpstr>W7-X</vt:lpstr>
      <vt:lpstr>IPP</vt:lpstr>
      <vt:lpstr>think-cell Folie</vt:lpstr>
      <vt:lpstr>Graph</vt:lpstr>
      <vt:lpstr>PIGE in SIMNRA 7 </vt:lpstr>
      <vt:lpstr>Introduction: Simulation of IBA spectra</vt:lpstr>
      <vt:lpstr>RBS/NRA/ERDA and PIGE in SIMNRA</vt:lpstr>
      <vt:lpstr>RBS/NRA/ERDA and PIGE in SIMNRA</vt:lpstr>
      <vt:lpstr>Input data SIMNRA 7.04</vt:lpstr>
      <vt:lpstr>Calculation of Energy Loss</vt:lpstr>
      <vt:lpstr>Calculation of Energy Spread</vt:lpstr>
      <vt:lpstr>Energy Spread of Protons in Si</vt:lpstr>
      <vt:lpstr>Multiple small-angle scattering</vt:lpstr>
      <vt:lpstr>Multiple small-angle scattering and number of emitted photons</vt:lpstr>
      <vt:lpstr>Calculation of the Number of Reaction Products</vt:lpstr>
      <vt:lpstr>PIGE in SIMNRA 7</vt:lpstr>
    </vt:vector>
  </TitlesOfParts>
  <Company>Max-Planck-Institut f. Plasmaphysik, Greifswald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 Project Subtitle</dc:title>
  <dc:creator>Peter Kurz</dc:creator>
  <cp:lastModifiedBy>Matej Mayer</cp:lastModifiedBy>
  <cp:revision>544</cp:revision>
  <dcterms:created xsi:type="dcterms:W3CDTF">2023-03-03T13:56:42Z</dcterms:created>
  <dcterms:modified xsi:type="dcterms:W3CDTF">2024-01-10T14:22:17Z</dcterms:modified>
</cp:coreProperties>
</file>