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34" r:id="rId2"/>
    <p:sldId id="537" r:id="rId3"/>
    <p:sldId id="538" r:id="rId4"/>
    <p:sldId id="548" r:id="rId5"/>
    <p:sldId id="547" r:id="rId6"/>
    <p:sldId id="552" r:id="rId7"/>
    <p:sldId id="540" r:id="rId8"/>
    <p:sldId id="541" r:id="rId9"/>
    <p:sldId id="543" r:id="rId10"/>
    <p:sldId id="549" r:id="rId11"/>
    <p:sldId id="550" r:id="rId12"/>
    <p:sldId id="551" r:id="rId13"/>
    <p:sldId id="542" r:id="rId14"/>
    <p:sldId id="544" r:id="rId15"/>
    <p:sldId id="554" r:id="rId16"/>
    <p:sldId id="555" r:id="rId17"/>
    <p:sldId id="556" r:id="rId18"/>
    <p:sldId id="557" r:id="rId19"/>
    <p:sldId id="558" r:id="rId20"/>
    <p:sldId id="559" r:id="rId21"/>
    <p:sldId id="560" r:id="rId22"/>
    <p:sldId id="545" r:id="rId23"/>
    <p:sldId id="553" r:id="rId24"/>
  </p:sldIdLst>
  <p:sldSz cx="10058400" cy="7242175"/>
  <p:notesSz cx="9667875" cy="6858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5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0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99"/>
    <a:srgbClr val="FF9900"/>
    <a:srgbClr val="669900"/>
    <a:srgbClr val="800000"/>
    <a:srgbClr val="CC3300"/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A97BB-95DF-4541-8077-BD35422A7343}" v="11" dt="2024-01-16T09:18:08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56" y="72"/>
      </p:cViewPr>
      <p:guideLst>
        <p:guide orient="horz" pos="1056"/>
        <p:guide pos="5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684" y="-78"/>
      </p:cViewPr>
      <p:guideLst>
        <p:guide orient="horz" pos="2160"/>
        <p:guide pos="30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SSOA BARRADAS, Nuno" userId="a2c344ac-d9aa-44d1-84cc-5e513522cbaf" providerId="ADAL" clId="{5A1A97BB-95DF-4541-8077-BD35422A7343}"/>
    <pc:docChg chg="custSel modSld sldOrd">
      <pc:chgData name="PESSOA BARRADAS, Nuno" userId="a2c344ac-d9aa-44d1-84cc-5e513522cbaf" providerId="ADAL" clId="{5A1A97BB-95DF-4541-8077-BD35422A7343}" dt="2024-01-16T10:40:32.758" v="100"/>
      <pc:docMkLst>
        <pc:docMk/>
      </pc:docMkLst>
      <pc:sldChg chg="ord">
        <pc:chgData name="PESSOA BARRADAS, Nuno" userId="a2c344ac-d9aa-44d1-84cc-5e513522cbaf" providerId="ADAL" clId="{5A1A97BB-95DF-4541-8077-BD35422A7343}" dt="2024-01-16T10:40:32.758" v="100"/>
        <pc:sldMkLst>
          <pc:docMk/>
          <pc:sldMk cId="75441837" sldId="541"/>
        </pc:sldMkLst>
      </pc:sldChg>
      <pc:sldChg chg="modSp">
        <pc:chgData name="PESSOA BARRADAS, Nuno" userId="a2c344ac-d9aa-44d1-84cc-5e513522cbaf" providerId="ADAL" clId="{5A1A97BB-95DF-4541-8077-BD35422A7343}" dt="2024-01-16T09:13:46.372" v="3" actId="14100"/>
        <pc:sldMkLst>
          <pc:docMk/>
          <pc:sldMk cId="3317093753" sldId="542"/>
        </pc:sldMkLst>
        <pc:graphicFrameChg chg="mod">
          <ac:chgData name="PESSOA BARRADAS, Nuno" userId="a2c344ac-d9aa-44d1-84cc-5e513522cbaf" providerId="ADAL" clId="{5A1A97BB-95DF-4541-8077-BD35422A7343}" dt="2024-01-16T09:13:46.372" v="3" actId="14100"/>
          <ac:graphicFrameMkLst>
            <pc:docMk/>
            <pc:sldMk cId="3317093753" sldId="542"/>
            <ac:graphicFrameMk id="6" creationId="{00000000-0000-0000-0000-000000000000}"/>
          </ac:graphicFrameMkLst>
        </pc:graphicFrameChg>
        <pc:graphicFrameChg chg="mod">
          <ac:chgData name="PESSOA BARRADAS, Nuno" userId="a2c344ac-d9aa-44d1-84cc-5e513522cbaf" providerId="ADAL" clId="{5A1A97BB-95DF-4541-8077-BD35422A7343}" dt="2024-01-16T09:13:46.372" v="3" actId="14100"/>
          <ac:graphicFrameMkLst>
            <pc:docMk/>
            <pc:sldMk cId="3317093753" sldId="542"/>
            <ac:graphicFrameMk id="7" creationId="{00000000-0000-0000-0000-000000000000}"/>
          </ac:graphicFrameMkLst>
        </pc:graphicFrameChg>
      </pc:sldChg>
      <pc:sldChg chg="modSp mod ord">
        <pc:chgData name="PESSOA BARRADAS, Nuno" userId="a2c344ac-d9aa-44d1-84cc-5e513522cbaf" providerId="ADAL" clId="{5A1A97BB-95DF-4541-8077-BD35422A7343}" dt="2024-01-16T10:40:25.199" v="98"/>
        <pc:sldMkLst>
          <pc:docMk/>
          <pc:sldMk cId="553509289" sldId="543"/>
        </pc:sldMkLst>
        <pc:spChg chg="mod">
          <ac:chgData name="PESSOA BARRADAS, Nuno" userId="a2c344ac-d9aa-44d1-84cc-5e513522cbaf" providerId="ADAL" clId="{5A1A97BB-95DF-4541-8077-BD35422A7343}" dt="2024-01-16T09:12:19.990" v="0" actId="6549"/>
          <ac:spMkLst>
            <pc:docMk/>
            <pc:sldMk cId="553509289" sldId="543"/>
            <ac:spMk id="149507" creationId="{00000000-0000-0000-0000-000000000000}"/>
          </ac:spMkLst>
        </pc:spChg>
      </pc:sldChg>
      <pc:sldChg chg="modSp mod">
        <pc:chgData name="PESSOA BARRADAS, Nuno" userId="a2c344ac-d9aa-44d1-84cc-5e513522cbaf" providerId="ADAL" clId="{5A1A97BB-95DF-4541-8077-BD35422A7343}" dt="2024-01-16T10:21:01.692" v="96" actId="20577"/>
        <pc:sldMkLst>
          <pc:docMk/>
          <pc:sldMk cId="2971363726" sldId="544"/>
        </pc:sldMkLst>
        <pc:spChg chg="mod">
          <ac:chgData name="PESSOA BARRADAS, Nuno" userId="a2c344ac-d9aa-44d1-84cc-5e513522cbaf" providerId="ADAL" clId="{5A1A97BB-95DF-4541-8077-BD35422A7343}" dt="2024-01-16T09:15:50.913" v="12" actId="14100"/>
          <ac:spMkLst>
            <pc:docMk/>
            <pc:sldMk cId="2971363726" sldId="544"/>
            <ac:spMk id="8" creationId="{00000000-0000-0000-0000-000000000000}"/>
          </ac:spMkLst>
        </pc:spChg>
        <pc:spChg chg="mod">
          <ac:chgData name="PESSOA BARRADAS, Nuno" userId="a2c344ac-d9aa-44d1-84cc-5e513522cbaf" providerId="ADAL" clId="{5A1A97BB-95DF-4541-8077-BD35422A7343}" dt="2024-01-16T10:21:01.692" v="96" actId="20577"/>
          <ac:spMkLst>
            <pc:docMk/>
            <pc:sldMk cId="2971363726" sldId="544"/>
            <ac:spMk id="149507" creationId="{00000000-0000-0000-0000-000000000000}"/>
          </ac:spMkLst>
        </pc:spChg>
        <pc:graphicFrameChg chg="mod">
          <ac:chgData name="PESSOA BARRADAS, Nuno" userId="a2c344ac-d9aa-44d1-84cc-5e513522cbaf" providerId="ADAL" clId="{5A1A97BB-95DF-4541-8077-BD35422A7343}" dt="2024-01-16T09:15:53.853" v="14" actId="14100"/>
          <ac:graphicFrameMkLst>
            <pc:docMk/>
            <pc:sldMk cId="2971363726" sldId="544"/>
            <ac:graphicFrameMk id="2" creationId="{00000000-0000-0000-0000-000000000000}"/>
          </ac:graphicFrameMkLst>
        </pc:graphicFrameChg>
      </pc:sldChg>
      <pc:sldChg chg="modSp mod">
        <pc:chgData name="PESSOA BARRADAS, Nuno" userId="a2c344ac-d9aa-44d1-84cc-5e513522cbaf" providerId="ADAL" clId="{5A1A97BB-95DF-4541-8077-BD35422A7343}" dt="2024-01-16T09:12:48.046" v="1" actId="20577"/>
        <pc:sldMkLst>
          <pc:docMk/>
          <pc:sldMk cId="4291856214" sldId="549"/>
        </pc:sldMkLst>
        <pc:spChg chg="mod">
          <ac:chgData name="PESSOA BARRADAS, Nuno" userId="a2c344ac-d9aa-44d1-84cc-5e513522cbaf" providerId="ADAL" clId="{5A1A97BB-95DF-4541-8077-BD35422A7343}" dt="2024-01-16T09:12:48.046" v="1" actId="20577"/>
          <ac:spMkLst>
            <pc:docMk/>
            <pc:sldMk cId="4291856214" sldId="549"/>
            <ac:spMk id="149507" creationId="{00000000-0000-0000-0000-000000000000}"/>
          </ac:spMkLst>
        </pc:spChg>
      </pc:sldChg>
      <pc:sldChg chg="modSp mod">
        <pc:chgData name="PESSOA BARRADAS, Nuno" userId="a2c344ac-d9aa-44d1-84cc-5e513522cbaf" providerId="ADAL" clId="{5A1A97BB-95DF-4541-8077-BD35422A7343}" dt="2024-01-16T09:20:33.481" v="71" actId="20577"/>
        <pc:sldMkLst>
          <pc:docMk/>
          <pc:sldMk cId="50505220" sldId="552"/>
        </pc:sldMkLst>
        <pc:spChg chg="mod">
          <ac:chgData name="PESSOA BARRADAS, Nuno" userId="a2c344ac-d9aa-44d1-84cc-5e513522cbaf" providerId="ADAL" clId="{5A1A97BB-95DF-4541-8077-BD35422A7343}" dt="2024-01-16T09:20:33.481" v="71" actId="20577"/>
          <ac:spMkLst>
            <pc:docMk/>
            <pc:sldMk cId="50505220" sldId="552"/>
            <ac:spMk id="7" creationId="{00000000-0000-0000-0000-000000000000}"/>
          </ac:spMkLst>
        </pc:spChg>
        <pc:grpChg chg="mod">
          <ac:chgData name="PESSOA BARRADAS, Nuno" userId="a2c344ac-d9aa-44d1-84cc-5e513522cbaf" providerId="ADAL" clId="{5A1A97BB-95DF-4541-8077-BD35422A7343}" dt="2024-01-16T09:18:08.754" v="69" actId="1076"/>
          <ac:grpSpMkLst>
            <pc:docMk/>
            <pc:sldMk cId="50505220" sldId="552"/>
            <ac:grpSpMk id="2" creationId="{00000000-0000-0000-0000-000000000000}"/>
          </ac:grpSpMkLst>
        </pc:grpChg>
        <pc:picChg chg="mod">
          <ac:chgData name="PESSOA BARRADAS, Nuno" userId="a2c344ac-d9aa-44d1-84cc-5e513522cbaf" providerId="ADAL" clId="{5A1A97BB-95DF-4541-8077-BD35422A7343}" dt="2024-01-16T09:18:08.754" v="69" actId="1076"/>
          <ac:picMkLst>
            <pc:docMk/>
            <pc:sldMk cId="50505220" sldId="552"/>
            <ac:picMk id="2050" creationId="{00000000-0000-0000-0000-000000000000}"/>
          </ac:picMkLst>
        </pc:picChg>
        <pc:picChg chg="mod">
          <ac:chgData name="PESSOA BARRADAS, Nuno" userId="a2c344ac-d9aa-44d1-84cc-5e513522cbaf" providerId="ADAL" clId="{5A1A97BB-95DF-4541-8077-BD35422A7343}" dt="2024-01-16T09:18:08.754" v="69" actId="1076"/>
          <ac:picMkLst>
            <pc:docMk/>
            <pc:sldMk cId="50505220" sldId="552"/>
            <ac:picMk id="2051" creationId="{00000000-0000-0000-0000-000000000000}"/>
          </ac:picMkLst>
        </pc:picChg>
      </pc:sldChg>
      <pc:sldChg chg="modSp mod">
        <pc:chgData name="PESSOA BARRADAS, Nuno" userId="a2c344ac-d9aa-44d1-84cc-5e513522cbaf" providerId="ADAL" clId="{5A1A97BB-95DF-4541-8077-BD35422A7343}" dt="2024-01-16T09:32:00.018" v="94" actId="20577"/>
        <pc:sldMkLst>
          <pc:docMk/>
          <pc:sldMk cId="1076782079" sldId="556"/>
        </pc:sldMkLst>
        <pc:spChg chg="mod">
          <ac:chgData name="PESSOA BARRADAS, Nuno" userId="a2c344ac-d9aa-44d1-84cc-5e513522cbaf" providerId="ADAL" clId="{5A1A97BB-95DF-4541-8077-BD35422A7343}" dt="2024-01-16T09:32:00.018" v="94" actId="20577"/>
          <ac:spMkLst>
            <pc:docMk/>
            <pc:sldMk cId="1076782079" sldId="556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DF\Nuno\IAEA\PIGE_IAEA_2023\round%201\all%20results%201\Exercise%20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DF\Nuno\IAEA\PIGE_IAEA_2023\round%201\all%20results%201\Exercise%2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Ex 7 </a:t>
            </a:r>
            <a:r>
              <a:rPr lang="el-GR" sz="1800"/>
              <a:t>Δ</a:t>
            </a:r>
            <a:r>
              <a:rPr lang="en-GB" sz="1800"/>
              <a:t>E=0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ERYA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'Ex 7 Gauss 0'!$A$3:$A$23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  <c:pt idx="13">
                  <c:v>2026</c:v>
                </c:pt>
                <c:pt idx="14">
                  <c:v>2028</c:v>
                </c:pt>
                <c:pt idx="15">
                  <c:v>2030</c:v>
                </c:pt>
                <c:pt idx="16">
                  <c:v>2032</c:v>
                </c:pt>
                <c:pt idx="17">
                  <c:v>2034</c:v>
                </c:pt>
                <c:pt idx="18">
                  <c:v>2036</c:v>
                </c:pt>
                <c:pt idx="19">
                  <c:v>2038</c:v>
                </c:pt>
                <c:pt idx="20">
                  <c:v>2040</c:v>
                </c:pt>
              </c:numCache>
            </c:numRef>
          </c:xVal>
          <c:yVal>
            <c:numRef>
              <c:f>'Ex 7 Gauss 0'!$E$3:$E$23</c:f>
              <c:numCache>
                <c:formatCode>General</c:formatCode>
                <c:ptCount val="21"/>
                <c:pt idx="0">
                  <c:v>4.526563786412126</c:v>
                </c:pt>
                <c:pt idx="1">
                  <c:v>4.7088978716579977</c:v>
                </c:pt>
                <c:pt idx="2">
                  <c:v>4.8449186415058865</c:v>
                </c:pt>
                <c:pt idx="3">
                  <c:v>4.9299014958818344</c:v>
                </c:pt>
                <c:pt idx="4">
                  <c:v>4.9621723596445122</c:v>
                </c:pt>
                <c:pt idx="5">
                  <c:v>4.9400190776001827</c:v>
                </c:pt>
                <c:pt idx="6">
                  <c:v>4.8656752379822734</c:v>
                </c:pt>
                <c:pt idx="7">
                  <c:v>4.7416844411223718</c:v>
                </c:pt>
                <c:pt idx="8">
                  <c:v>4.573536125866859</c:v>
                </c:pt>
                <c:pt idx="9">
                  <c:v>4.367499936760689</c:v>
                </c:pt>
                <c:pt idx="10">
                  <c:v>4.1317828057557762</c:v>
                </c:pt>
                <c:pt idx="11">
                  <c:v>3.874058409165138</c:v>
                </c:pt>
                <c:pt idx="12">
                  <c:v>3.6043563950595368</c:v>
                </c:pt>
                <c:pt idx="13">
                  <c:v>3.3313137730971167</c:v>
                </c:pt>
                <c:pt idx="14">
                  <c:v>3.0657964562805562</c:v>
                </c:pt>
                <c:pt idx="15">
                  <c:v>2.8155034830962671</c:v>
                </c:pt>
                <c:pt idx="16">
                  <c:v>2.5903308228480992</c:v>
                </c:pt>
                <c:pt idx="17">
                  <c:v>2.3954717484611492</c:v>
                </c:pt>
                <c:pt idx="18">
                  <c:v>2.2398432468935376</c:v>
                </c:pt>
                <c:pt idx="19">
                  <c:v>2.1253707338965948</c:v>
                </c:pt>
                <c:pt idx="20">
                  <c:v>2.0566816532881833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7E-4C26-96B1-67CEC33C77A5}"/>
            </c:ext>
          </c:extLst>
        </c:ser>
        <c:ser>
          <c:idx val="1"/>
          <c:order val="1"/>
          <c:tx>
            <c:v>NDF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'Ex 7 Gauss 0'!$A$3:$A$23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  <c:pt idx="13">
                  <c:v>2026</c:v>
                </c:pt>
                <c:pt idx="14">
                  <c:v>2028</c:v>
                </c:pt>
                <c:pt idx="15">
                  <c:v>2030</c:v>
                </c:pt>
                <c:pt idx="16">
                  <c:v>2032</c:v>
                </c:pt>
                <c:pt idx="17">
                  <c:v>2034</c:v>
                </c:pt>
                <c:pt idx="18">
                  <c:v>2036</c:v>
                </c:pt>
                <c:pt idx="19">
                  <c:v>2038</c:v>
                </c:pt>
                <c:pt idx="20">
                  <c:v>2040</c:v>
                </c:pt>
              </c:numCache>
            </c:numRef>
          </c:xVal>
          <c:yVal>
            <c:numRef>
              <c:f>'Ex 7 Gauss 0'!$H$3:$H$23</c:f>
              <c:numCache>
                <c:formatCode>0.0000000</c:formatCode>
                <c:ptCount val="21"/>
                <c:pt idx="0">
                  <c:v>4.5525092999999996</c:v>
                </c:pt>
                <c:pt idx="1">
                  <c:v>4.7276892999999998</c:v>
                </c:pt>
                <c:pt idx="2">
                  <c:v>4.8557037999999997</c:v>
                </c:pt>
                <c:pt idx="3">
                  <c:v>4.9326458000000004</c:v>
                </c:pt>
                <c:pt idx="4">
                  <c:v>4.9561428999999997</c:v>
                </c:pt>
                <c:pt idx="5">
                  <c:v>4.9260187000000002</c:v>
                </c:pt>
                <c:pt idx="6">
                  <c:v>4.8437394999999999</c:v>
                </c:pt>
                <c:pt idx="7">
                  <c:v>4.7130774999999998</c:v>
                </c:pt>
                <c:pt idx="8">
                  <c:v>4.5387487000000002</c:v>
                </c:pt>
                <c:pt idx="9">
                  <c:v>4.3279079999999999</c:v>
                </c:pt>
                <c:pt idx="10">
                  <c:v>4.0885848999999999</c:v>
                </c:pt>
                <c:pt idx="11">
                  <c:v>3.8289118000000002</c:v>
                </c:pt>
                <c:pt idx="12">
                  <c:v>3.5586978999999999</c:v>
                </c:pt>
                <c:pt idx="13">
                  <c:v>3.2868632999999998</c:v>
                </c:pt>
                <c:pt idx="14">
                  <c:v>3.0232891999999998</c:v>
                </c:pt>
                <c:pt idx="15">
                  <c:v>2.7771583</c:v>
                </c:pt>
                <c:pt idx="16">
                  <c:v>2.5561433</c:v>
                </c:pt>
                <c:pt idx="17">
                  <c:v>2.3677454</c:v>
                </c:pt>
                <c:pt idx="18">
                  <c:v>2.2180300000000002</c:v>
                </c:pt>
                <c:pt idx="19">
                  <c:v>2.1113732000000001</c:v>
                </c:pt>
                <c:pt idx="20">
                  <c:v>2.0507328999999999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7E-4C26-96B1-67CEC33C77A5}"/>
            </c:ext>
          </c:extLst>
        </c:ser>
        <c:ser>
          <c:idx val="2"/>
          <c:order val="2"/>
          <c:tx>
            <c:v>SMNRA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'Ex 7 Gauss 0'!$A$3:$A$23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  <c:pt idx="13">
                  <c:v>2026</c:v>
                </c:pt>
                <c:pt idx="14">
                  <c:v>2028</c:v>
                </c:pt>
                <c:pt idx="15">
                  <c:v>2030</c:v>
                </c:pt>
                <c:pt idx="16">
                  <c:v>2032</c:v>
                </c:pt>
                <c:pt idx="17">
                  <c:v>2034</c:v>
                </c:pt>
                <c:pt idx="18">
                  <c:v>2036</c:v>
                </c:pt>
                <c:pt idx="19">
                  <c:v>2038</c:v>
                </c:pt>
                <c:pt idx="20">
                  <c:v>2040</c:v>
                </c:pt>
              </c:numCache>
            </c:numRef>
          </c:xVal>
          <c:yVal>
            <c:numRef>
              <c:f>'Ex 7 Gauss 0'!$K$3:$K$23</c:f>
              <c:numCache>
                <c:formatCode>General</c:formatCode>
                <c:ptCount val="21"/>
                <c:pt idx="0">
                  <c:v>4.4376320638188904</c:v>
                </c:pt>
                <c:pt idx="1">
                  <c:v>4.5973096026830902</c:v>
                </c:pt>
                <c:pt idx="2">
                  <c:v>4.7137968911815804</c:v>
                </c:pt>
                <c:pt idx="3">
                  <c:v>4.7837617694648999</c:v>
                </c:pt>
                <c:pt idx="4">
                  <c:v>4.8054601075735697</c:v>
                </c:pt>
                <c:pt idx="5">
                  <c:v>4.7787558585553302</c:v>
                </c:pt>
                <c:pt idx="6">
                  <c:v>4.7051418555727</c:v>
                </c:pt>
                <c:pt idx="7">
                  <c:v>4.5877472724337798</c:v>
                </c:pt>
                <c:pt idx="8">
                  <c:v>4.4312874932378099</c:v>
                </c:pt>
                <c:pt idx="9">
                  <c:v>4.2416833419637596</c:v>
                </c:pt>
                <c:pt idx="10">
                  <c:v>4.0258782673300404</c:v>
                </c:pt>
                <c:pt idx="11">
                  <c:v>3.7918458825815602</c:v>
                </c:pt>
                <c:pt idx="12">
                  <c:v>3.5479345720436499</c:v>
                </c:pt>
                <c:pt idx="13">
                  <c:v>3.30269121002015</c:v>
                </c:pt>
                <c:pt idx="14">
                  <c:v>3.06458907152438</c:v>
                </c:pt>
                <c:pt idx="15">
                  <c:v>2.8416596251093198</c:v>
                </c:pt>
                <c:pt idx="16">
                  <c:v>2.6413650669120301</c:v>
                </c:pt>
                <c:pt idx="17">
                  <c:v>2.4703303405291699</c:v>
                </c:pt>
                <c:pt idx="18">
                  <c:v>2.3337560653206202</c:v>
                </c:pt>
                <c:pt idx="19">
                  <c:v>2.2355645112421398</c:v>
                </c:pt>
                <c:pt idx="20">
                  <c:v>2.1783805101765799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7E-4C26-96B1-67CEC33C7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520640"/>
        <c:axId val="221512448"/>
      </c:scatterChart>
      <c:valAx>
        <c:axId val="181520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beam energy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512448"/>
        <c:crossesAt val="1"/>
        <c:crossBetween val="midCat"/>
      </c:valAx>
      <c:valAx>
        <c:axId val="221512448"/>
        <c:scaling>
          <c:orientation val="minMax"/>
          <c:max val="6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yield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20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Ex 7 Full </a:t>
            </a:r>
            <a:r>
              <a:rPr lang="el-GR" sz="2000"/>
              <a:t>Δ</a:t>
            </a:r>
            <a:r>
              <a:rPr lang="en-GB" sz="2000"/>
              <a:t>E=0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ERYA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'Ex 7 Full 0'!$J$3:$J$23</c:f>
              <c:numCache>
                <c:formatCode>General</c:formatCode>
                <c:ptCount val="2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  <c:pt idx="13">
                  <c:v>2026</c:v>
                </c:pt>
                <c:pt idx="14">
                  <c:v>2028</c:v>
                </c:pt>
                <c:pt idx="15">
                  <c:v>2030</c:v>
                </c:pt>
                <c:pt idx="16">
                  <c:v>2032</c:v>
                </c:pt>
                <c:pt idx="17">
                  <c:v>2034</c:v>
                </c:pt>
                <c:pt idx="18">
                  <c:v>2036</c:v>
                </c:pt>
                <c:pt idx="19">
                  <c:v>2038</c:v>
                </c:pt>
                <c:pt idx="20">
                  <c:v>2040</c:v>
                </c:pt>
              </c:numCache>
            </c:numRef>
          </c:xVal>
          <c:yVal>
            <c:numRef>
              <c:f>'Ex 7 Full 0'!$E$3:$E$23</c:f>
              <c:numCache>
                <c:formatCode>General</c:formatCode>
                <c:ptCount val="21"/>
                <c:pt idx="0">
                  <c:v>4.4567053599882662</c:v>
                </c:pt>
                <c:pt idx="1">
                  <c:v>4.6648011464410644</c:v>
                </c:pt>
                <c:pt idx="2">
                  <c:v>4.8280068916479157</c:v>
                </c:pt>
                <c:pt idx="3">
                  <c:v>4.9415806418233812</c:v>
                </c:pt>
                <c:pt idx="4">
                  <c:v>5.0023562950899398</c:v>
                </c:pt>
                <c:pt idx="5">
                  <c:v>5.0089852043869838</c:v>
                </c:pt>
                <c:pt idx="6">
                  <c:v>4.9619798254278429</c:v>
                </c:pt>
                <c:pt idx="7">
                  <c:v>4.8638100267324811</c:v>
                </c:pt>
                <c:pt idx="8">
                  <c:v>4.7185986576980543</c:v>
                </c:pt>
                <c:pt idx="9">
                  <c:v>4.5320447998169628</c:v>
                </c:pt>
                <c:pt idx="10">
                  <c:v>4.3111272083041223</c:v>
                </c:pt>
                <c:pt idx="11">
                  <c:v>4.0640148209077891</c:v>
                </c:pt>
                <c:pt idx="12">
                  <c:v>3.7995680870525561</c:v>
                </c:pt>
                <c:pt idx="13">
                  <c:v>3.527121733711081</c:v>
                </c:pt>
                <c:pt idx="14">
                  <c:v>3.2562285682076859</c:v>
                </c:pt>
                <c:pt idx="15">
                  <c:v>2.9962847974836984</c:v>
                </c:pt>
                <c:pt idx="16">
                  <c:v>2.7561601794209691</c:v>
                </c:pt>
                <c:pt idx="17">
                  <c:v>2.5439708670509837</c:v>
                </c:pt>
                <c:pt idx="18">
                  <c:v>2.3667713709779439</c:v>
                </c:pt>
                <c:pt idx="19">
                  <c:v>2.2301957483986374</c:v>
                </c:pt>
                <c:pt idx="20">
                  <c:v>2.1382918169032537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F95-431E-9830-305B9EBC6CC7}"/>
            </c:ext>
          </c:extLst>
        </c:ser>
        <c:ser>
          <c:idx val="1"/>
          <c:order val="1"/>
          <c:tx>
            <c:v>NDF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'Ex 7 Full 0'!$A$3:$A$23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  <c:pt idx="13">
                  <c:v>2026</c:v>
                </c:pt>
                <c:pt idx="14">
                  <c:v>2028</c:v>
                </c:pt>
                <c:pt idx="15">
                  <c:v>2030</c:v>
                </c:pt>
                <c:pt idx="16">
                  <c:v>2032</c:v>
                </c:pt>
                <c:pt idx="17">
                  <c:v>2034</c:v>
                </c:pt>
                <c:pt idx="18">
                  <c:v>2036</c:v>
                </c:pt>
                <c:pt idx="19">
                  <c:v>2038</c:v>
                </c:pt>
                <c:pt idx="20">
                  <c:v>2040</c:v>
                </c:pt>
              </c:numCache>
            </c:numRef>
          </c:xVal>
          <c:yVal>
            <c:numRef>
              <c:f>'Ex 7 Full 0'!$H$3:$H$23</c:f>
              <c:numCache>
                <c:formatCode>0.0000000</c:formatCode>
                <c:ptCount val="21"/>
                <c:pt idx="0">
                  <c:v>4.1174420999999999</c:v>
                </c:pt>
                <c:pt idx="1">
                  <c:v>4.2299132000000004</c:v>
                </c:pt>
                <c:pt idx="2">
                  <c:v>4.3090925000000002</c:v>
                </c:pt>
                <c:pt idx="3">
                  <c:v>4.3535155999999997</c:v>
                </c:pt>
                <c:pt idx="4">
                  <c:v>4.3625360000000004</c:v>
                </c:pt>
                <c:pt idx="5">
                  <c:v>4.3372191999999998</c:v>
                </c:pt>
                <c:pt idx="6">
                  <c:v>4.2792133999999997</c:v>
                </c:pt>
                <c:pt idx="7">
                  <c:v>4.1915158999999997</c:v>
                </c:pt>
                <c:pt idx="8">
                  <c:v>4.0775575999999996</c:v>
                </c:pt>
                <c:pt idx="9">
                  <c:v>3.9417944</c:v>
                </c:pt>
                <c:pt idx="10">
                  <c:v>3.7896345</c:v>
                </c:pt>
                <c:pt idx="11">
                  <c:v>3.6259172</c:v>
                </c:pt>
                <c:pt idx="12">
                  <c:v>3.4572096000000001</c:v>
                </c:pt>
                <c:pt idx="13">
                  <c:v>3.2888749000000002</c:v>
                </c:pt>
                <c:pt idx="14">
                  <c:v>3.1269681</c:v>
                </c:pt>
                <c:pt idx="15">
                  <c:v>2.9770626999999998</c:v>
                </c:pt>
                <c:pt idx="16">
                  <c:v>2.8434822999999998</c:v>
                </c:pt>
                <c:pt idx="17">
                  <c:v>2.7302274999999998</c:v>
                </c:pt>
                <c:pt idx="18">
                  <c:v>2.6409340000000001</c:v>
                </c:pt>
                <c:pt idx="19">
                  <c:v>2.5778800999999998</c:v>
                </c:pt>
                <c:pt idx="20">
                  <c:v>2.5417516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F95-431E-9830-305B9EBC6CC7}"/>
            </c:ext>
          </c:extLst>
        </c:ser>
        <c:ser>
          <c:idx val="2"/>
          <c:order val="2"/>
          <c:tx>
            <c:v>SMNRA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'Ex 7 Full 0'!$A$3:$A$23</c:f>
              <c:numCache>
                <c:formatCode>General</c:formatCode>
                <c:ptCount val="21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2014</c:v>
                </c:pt>
                <c:pt idx="8">
                  <c:v>2016</c:v>
                </c:pt>
                <c:pt idx="9">
                  <c:v>2018</c:v>
                </c:pt>
                <c:pt idx="10">
                  <c:v>2020</c:v>
                </c:pt>
                <c:pt idx="11">
                  <c:v>2022</c:v>
                </c:pt>
                <c:pt idx="12">
                  <c:v>2024</c:v>
                </c:pt>
                <c:pt idx="13">
                  <c:v>2026</c:v>
                </c:pt>
                <c:pt idx="14">
                  <c:v>2028</c:v>
                </c:pt>
                <c:pt idx="15">
                  <c:v>2030</c:v>
                </c:pt>
                <c:pt idx="16">
                  <c:v>2032</c:v>
                </c:pt>
                <c:pt idx="17">
                  <c:v>2034</c:v>
                </c:pt>
                <c:pt idx="18">
                  <c:v>2036</c:v>
                </c:pt>
                <c:pt idx="19">
                  <c:v>2038</c:v>
                </c:pt>
                <c:pt idx="20">
                  <c:v>2040</c:v>
                </c:pt>
              </c:numCache>
            </c:numRef>
          </c:xVal>
          <c:yVal>
            <c:numRef>
              <c:f>'Ex 7 Full 0'!$K$3:$K$23</c:f>
              <c:numCache>
                <c:formatCode>General</c:formatCode>
                <c:ptCount val="21"/>
                <c:pt idx="0">
                  <c:v>4.3472703131110704</c:v>
                </c:pt>
                <c:pt idx="1">
                  <c:v>4.5404946899395604</c:v>
                </c:pt>
                <c:pt idx="2">
                  <c:v>4.6899200372865497</c:v>
                </c:pt>
                <c:pt idx="3">
                  <c:v>4.7909594318416602</c:v>
                </c:pt>
                <c:pt idx="4">
                  <c:v>4.8436855409333397</c:v>
                </c:pt>
                <c:pt idx="5">
                  <c:v>4.84772160272537</c:v>
                </c:pt>
                <c:pt idx="6">
                  <c:v>4.8024544968196503</c:v>
                </c:pt>
                <c:pt idx="7">
                  <c:v>4.7092104386379496</c:v>
                </c:pt>
                <c:pt idx="8">
                  <c:v>4.5736284398853604</c:v>
                </c:pt>
                <c:pt idx="9">
                  <c:v>4.4010148390948798</c:v>
                </c:pt>
                <c:pt idx="10">
                  <c:v>4.1959087527858401</c:v>
                </c:pt>
                <c:pt idx="11">
                  <c:v>3.9646099726059298</c:v>
                </c:pt>
                <c:pt idx="12">
                  <c:v>3.71715918133031</c:v>
                </c:pt>
                <c:pt idx="13">
                  <c:v>3.4626236381737399</c:v>
                </c:pt>
                <c:pt idx="14">
                  <c:v>3.20994052545056</c:v>
                </c:pt>
                <c:pt idx="15">
                  <c:v>2.9685356484373502</c:v>
                </c:pt>
                <c:pt idx="16">
                  <c:v>2.74646469710662</c:v>
                </c:pt>
                <c:pt idx="17">
                  <c:v>2.5507275147494202</c:v>
                </c:pt>
                <c:pt idx="18">
                  <c:v>2.3874679499273701</c:v>
                </c:pt>
                <c:pt idx="19">
                  <c:v>2.2614378900121701</c:v>
                </c:pt>
                <c:pt idx="20">
                  <c:v>2.17633040676886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AF95-431E-9830-305B9EBC6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1970432"/>
        <c:axId val="221972736"/>
      </c:scatterChart>
      <c:valAx>
        <c:axId val="22197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beam energy (keV)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972736"/>
        <c:crosses val="autoZero"/>
        <c:crossBetween val="midCat"/>
      </c:valAx>
      <c:valAx>
        <c:axId val="221972736"/>
        <c:scaling>
          <c:orientation val="minMax"/>
          <c:max val="6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yield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970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80050" y="0"/>
            <a:ext cx="418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418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80050" y="6477000"/>
            <a:ext cx="4187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cs typeface="+mn-cs"/>
              </a:defRPr>
            </a:lvl1pPr>
          </a:lstStyle>
          <a:p>
            <a:pPr>
              <a:defRPr/>
            </a:pPr>
            <a:fld id="{E4FBC442-F8E5-41BD-8F2F-A84CB1230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948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80050" y="0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9588" y="514350"/>
            <a:ext cx="3570287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9050" y="3257550"/>
            <a:ext cx="70897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80050" y="6515100"/>
            <a:ext cx="4187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4" tIns="46241" rIns="92484" bIns="46241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cs typeface="+mn-cs"/>
              </a:defRPr>
            </a:lvl1pPr>
          </a:lstStyle>
          <a:p>
            <a:pPr>
              <a:defRPr/>
            </a:pPr>
            <a:fld id="{F82071C9-A7E4-4970-9B10-403BFC8F6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41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alt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38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6943725"/>
            <a:ext cx="10058400" cy="29845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0" y="0"/>
            <a:ext cx="8223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71" tIns="14734" rIns="29471" bIns="14734">
            <a:spAutoFit/>
          </a:bodyPr>
          <a:lstStyle/>
          <a:p>
            <a:pPr algn="ctr" defTabSz="295275" eaLnBrk="0" hangingPunct="0">
              <a:spcBef>
                <a:spcPct val="50000"/>
              </a:spcBef>
              <a:defRPr/>
            </a:pPr>
            <a:endParaRPr lang="en-US" sz="900">
              <a:cs typeface="+mn-cs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0" y="0"/>
            <a:ext cx="7477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9471" tIns="14734" rIns="29471" bIns="14734">
            <a:spAutoFit/>
          </a:bodyPr>
          <a:lstStyle/>
          <a:p>
            <a:pPr algn="ctr" defTabSz="295275" eaLnBrk="0" hangingPunct="0">
              <a:spcBef>
                <a:spcPct val="50000"/>
              </a:spcBef>
              <a:defRPr/>
            </a:pPr>
            <a:endParaRPr lang="en-US" sz="900">
              <a:cs typeface="+mn-cs"/>
            </a:endParaRPr>
          </a:p>
        </p:txBody>
      </p:sp>
      <p:sp>
        <p:nvSpPr>
          <p:cNvPr id="22535" name="Rectangle 7"/>
          <p:cNvSpPr>
            <a:spLocks noChangeArrowheads="1"/>
          </p:cNvSpPr>
          <p:nvPr userDrawn="1"/>
        </p:nvSpPr>
        <p:spPr bwMode="auto">
          <a:xfrm>
            <a:off x="0" y="3097213"/>
            <a:ext cx="10058400" cy="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pt-PT"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9574819" y="6929438"/>
            <a:ext cx="606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fld id="{20BB76ED-9D41-4B3E-AC1B-B51B232CB9CB}" type="slidenum">
              <a:rPr lang="pt-PT" altLang="pt-PT" sz="1800" b="1">
                <a:solidFill>
                  <a:schemeClr val="bg1"/>
                </a:solidFill>
                <a:latin typeface="Calibri" panose="020F0502020204030204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pt-PT" altLang="pt-PT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0" y="6978650"/>
            <a:ext cx="100584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675" tIns="49337" rIns="98675" bIns="49337" anchor="ctr"/>
          <a:lstStyle>
            <a:lvl1pPr defTabSz="987425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87425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87425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87425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87425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87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l"/>
            <a:r>
              <a:rPr lang="en-US" altLang="pt-PT" sz="18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Nuno</a:t>
            </a:r>
            <a:r>
              <a:rPr lang="en-US" altLang="pt-PT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 P. Barradas</a:t>
            </a:r>
            <a:endParaRPr lang="en-GB" altLang="pt-PT" sz="1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2pPr>
      <a:lvl3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3pPr>
      <a:lvl4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4pPr>
      <a:lvl5pPr algn="ctr" defTabSz="976313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5pPr>
      <a:lvl6pPr marL="4572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6pPr>
      <a:lvl7pPr marL="9144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7pPr>
      <a:lvl8pPr marL="13716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8pPr>
      <a:lvl9pPr marL="1828800" algn="ctr" defTabSz="976313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imes New Roman" pitchFamily="18" charset="0"/>
        </a:defRPr>
      </a:lvl9pPr>
    </p:titleStyle>
    <p:bodyStyle>
      <a:lvl1pPr marL="366713" indent="-366713" algn="l" defTabSz="9763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04800" algn="l" defTabSz="97631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20788" indent="-244475" algn="l" defTabSz="9763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09738" indent="-244475" algn="l" defTabSz="97631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97100" indent="-246063" algn="l" defTabSz="97631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4300" indent="-246063" algn="l" defTabSz="9763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11500" indent="-246063" algn="l" defTabSz="9763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8700" indent="-246063" algn="l" defTabSz="9763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25900" indent="-246063" algn="l" defTabSz="97631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9"/>
          <p:cNvSpPr txBox="1">
            <a:spLocks noChangeArrowheads="1"/>
          </p:cNvSpPr>
          <p:nvPr/>
        </p:nvSpPr>
        <p:spPr bwMode="auto">
          <a:xfrm>
            <a:off x="0" y="1627188"/>
            <a:ext cx="10058400" cy="5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7689" tIns="48845" rIns="97689" bIns="48845">
            <a:spAutoFit/>
          </a:bodyPr>
          <a:lstStyle>
            <a:lvl1pPr defTabSz="976313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76313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76313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76313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76313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7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PT" sz="3200" b="1" dirty="0">
                <a:solidFill>
                  <a:srgbClr val="008000"/>
                </a:solidFill>
                <a:latin typeface="Calibri" panose="020F0502020204030204" pitchFamily="34" charset="0"/>
              </a:rPr>
              <a:t>PIGE in NDF: implementation and round robin results</a:t>
            </a:r>
          </a:p>
        </p:txBody>
      </p:sp>
      <p:sp>
        <p:nvSpPr>
          <p:cNvPr id="18434" name="Text Box 49"/>
          <p:cNvSpPr txBox="1">
            <a:spLocks noChangeArrowheads="1"/>
          </p:cNvSpPr>
          <p:nvPr/>
        </p:nvSpPr>
        <p:spPr bwMode="auto">
          <a:xfrm>
            <a:off x="443883" y="3222988"/>
            <a:ext cx="9099611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pt-PT" sz="24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Nuno</a:t>
            </a:r>
            <a:r>
              <a:rPr lang="en-GB" altLang="pt-PT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 P. Barradas</a:t>
            </a:r>
          </a:p>
          <a:p>
            <a:pPr>
              <a:spcBef>
                <a:spcPct val="50000"/>
              </a:spcBef>
            </a:pPr>
            <a:r>
              <a:rPr lang="en-GB" altLang="pt-PT" dirty="0">
                <a:solidFill>
                  <a:srgbClr val="008000"/>
                </a:solidFill>
                <a:latin typeface="Calibri" panose="020F0502020204030204" pitchFamily="34" charset="0"/>
              </a:rPr>
              <a:t>nunoni@ctn.tecnico.ulisboa.pt, N.Pessoa-Barradas@iaea.org</a:t>
            </a:r>
          </a:p>
          <a:p>
            <a:pPr>
              <a:spcBef>
                <a:spcPct val="50000"/>
              </a:spcBef>
            </a:pPr>
            <a:r>
              <a:rPr lang="pt-PT" altLang="pt-PT" dirty="0" err="1">
                <a:solidFill>
                  <a:srgbClr val="008000"/>
                </a:solidFill>
                <a:latin typeface="Calibri" panose="020F0502020204030204" pitchFamily="34" charset="0"/>
              </a:rPr>
              <a:t>On</a:t>
            </a:r>
            <a:r>
              <a:rPr lang="pt-PT" altLang="pt-PT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pt-PT" altLang="pt-PT" dirty="0" err="1">
                <a:solidFill>
                  <a:srgbClr val="008000"/>
                </a:solidFill>
                <a:latin typeface="Calibri" panose="020F0502020204030204" pitchFamily="34" charset="0"/>
              </a:rPr>
              <a:t>leave</a:t>
            </a:r>
            <a:r>
              <a:rPr lang="pt-PT" altLang="pt-PT" dirty="0">
                <a:solidFill>
                  <a:srgbClr val="008000"/>
                </a:solidFill>
                <a:latin typeface="Calibri" panose="020F0502020204030204" pitchFamily="34" charset="0"/>
              </a:rPr>
              <a:t> </a:t>
            </a:r>
            <a:r>
              <a:rPr lang="pt-PT" altLang="pt-PT" dirty="0" err="1">
                <a:solidFill>
                  <a:srgbClr val="008000"/>
                </a:solidFill>
                <a:latin typeface="Calibri" panose="020F0502020204030204" pitchFamily="34" charset="0"/>
              </a:rPr>
              <a:t>from</a:t>
            </a:r>
            <a:r>
              <a:rPr lang="pt-PT" altLang="pt-PT" dirty="0">
                <a:solidFill>
                  <a:srgbClr val="008000"/>
                </a:solidFill>
                <a:latin typeface="Calibri" panose="020F0502020204030204" pitchFamily="34" charset="0"/>
              </a:rPr>
              <a:t> Centro de Ciências e Tecnologias Nucleares, Instituto Superior Técnico, Universidade de Lisboa</a:t>
            </a:r>
          </a:p>
          <a:p>
            <a:pPr>
              <a:spcBef>
                <a:spcPct val="50000"/>
              </a:spcBef>
            </a:pPr>
            <a:r>
              <a:rPr lang="en-US" altLang="pt-PT" dirty="0">
                <a:solidFill>
                  <a:srgbClr val="008000"/>
                </a:solidFill>
                <a:latin typeface="Calibri" panose="020F0502020204030204" pitchFamily="34" charset="0"/>
              </a:rPr>
              <a:t>Presently at the International Atomic Energy Agency. The views expressed do not reflect those of the IAEA or its Member States.</a:t>
            </a:r>
            <a:endParaRPr lang="en-GB" altLang="pt-PT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Code: Basic data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8" y="936726"/>
            <a:ext cx="9223898" cy="54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Navogadro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=6.022140857e23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pi=3.141592654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e_charge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=1.6021766208e-19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e0_permitivity=8.854187817e-12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	following are in kg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p_mass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=1.672621898e-27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n_mass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=1.674927471e-27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e_mass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=9.10938356e-31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	following is in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amu</a:t>
            </a: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e_mass_u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=5.485799090e-4</a:t>
            </a:r>
          </a:p>
          <a:p>
            <a:pPr marL="0" indent="0">
              <a:spcBef>
                <a:spcPts val="600"/>
              </a:spcBef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Isotopic masses and natural abundances: 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</a:rPr>
              <a:t>27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Al 100%.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spcBef>
                <a:spcPts val="600"/>
              </a:spcBef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NDF uses single precision (</a:t>
            </a:r>
            <a:r>
              <a:rPr lang="en-GB" altLang="pt-PT" sz="20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compil</a:t>
            </a: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: extended precision) except in critical routines</a:t>
            </a:r>
          </a:p>
        </p:txBody>
      </p:sp>
    </p:spTree>
    <p:extLst>
      <p:ext uri="{BB962C8B-B14F-4D97-AF65-F5344CB8AC3E}">
        <p14:creationId xmlns:p14="http://schemas.microsoft.com/office/powerpoint/2010/main" val="429185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Code: Language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etc</a:t>
            </a:r>
            <a:endParaRPr lang="en-GB" altLang="pt-PT" sz="3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856824"/>
            <a:ext cx="9534617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NDF is written in Fortran (insert version here: whatever is available in compiler):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Compiler: Digital/Microsoft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Possibly some very few compiler extensions are used; none on actual calculations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No libraries used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PIXE routine is in C, compiled as object with Fortran/C interface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Described in </a:t>
            </a: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Status of IBA data analysis and simulation software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E.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Rauhala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 et al.,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Nucl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.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Instrum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. Methods Phys. Res. B244 (2006) 436-456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Took part in </a:t>
            </a: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International Atomic Energy Agency intercomparison of Ion Beam Analysis software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N.P. Barradas et al.,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Nucl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.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Instrum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. Methods Phys. Res. B262 (2007) 281-303.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Took part in </a:t>
            </a: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International Atomic Energy Agency intercomparison of Ion Beam Analysis software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N.P. Barradas et al.,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Nucl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.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Instrum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. Methods Phys. Res. B 468 (2020) 37-47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Proprietary, commercial, general purpose, in active (currently slow) development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PIGE routine partly open source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input data including stopping power and cross sections come from NDF</a:t>
            </a:r>
          </a:p>
        </p:txBody>
      </p:sp>
    </p:spTree>
    <p:extLst>
      <p:ext uri="{BB962C8B-B14F-4D97-AF65-F5344CB8AC3E}">
        <p14:creationId xmlns:p14="http://schemas.microsoft.com/office/powerpoint/2010/main" val="312523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Code: Input and output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856824"/>
            <a:ext cx="953461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Input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(basic data)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(NDF stuff: license, config file, etc)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“Experimental” data: table of Energy/Yield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Calculation is made independently, consecutively, for each energy in table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Depth profile to be calculated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Experimental conditions 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Calculation options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Output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Calculation: table with Energy/Experimental yield/Calculated yield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Result file with all calculations made, options, depth profile,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etc</a:t>
            </a: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(assorted files with extra information, including intermediary calculations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etc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9774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Autolayer</a:t>
            </a:r>
            <a:endParaRPr lang="en-GB" altLang="pt-PT" sz="3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688142"/>
            <a:ext cx="9161755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Calculations for automatic further subdivision of layers at each energy given in the cross section file (</a:t>
            </a:r>
            <a:r>
              <a:rPr lang="en-GB" altLang="pt-PT" sz="20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autolayer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Up to 1 part in 100000 difference. </a:t>
            </a:r>
            <a:r>
              <a:rPr lang="en-GB" altLang="pt-PT" sz="20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Autolayer</a:t>
            </a: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 on more stable: hence reported values used </a:t>
            </a:r>
            <a:r>
              <a:rPr lang="en-GB" altLang="pt-PT" sz="20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autolayer</a:t>
            </a: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 on</a:t>
            </a:r>
          </a:p>
        </p:txBody>
      </p:sp>
      <p:graphicFrame>
        <p:nvGraphicFramePr>
          <p:cNvPr id="6" name="Objec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33774"/>
              </p:ext>
            </p:extLst>
          </p:nvPr>
        </p:nvGraphicFramePr>
        <p:xfrm>
          <a:off x="1" y="2456078"/>
          <a:ext cx="5269948" cy="394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15360" imgH="2931840" progId="Origin50.Graph">
                  <p:embed/>
                </p:oleObj>
              </mc:Choice>
              <mc:Fallback>
                <p:oleObj name="Graph" r:id="rId2" imgW="3915360" imgH="2931840" progId="Origin50.Graph">
                  <p:embed/>
                  <p:pic>
                    <p:nvPicPr>
                      <p:cNvPr id="6" name="Objecto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2456078"/>
                        <a:ext cx="5269948" cy="3947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40042"/>
              </p:ext>
            </p:extLst>
          </p:nvPr>
        </p:nvGraphicFramePr>
        <p:xfrm>
          <a:off x="4714341" y="2450236"/>
          <a:ext cx="5366821" cy="3941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15360" imgH="2874240" progId="Origin50.Graph">
                  <p:embed/>
                </p:oleObj>
              </mc:Choice>
              <mc:Fallback>
                <p:oleObj name="Graph" r:id="rId4" imgW="3915360" imgH="2874240" progId="Origin50.Graph">
                  <p:embed/>
                  <p:pic>
                    <p:nvPicPr>
                      <p:cNvPr id="7" name="Objec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341" y="2450236"/>
                        <a:ext cx="5366821" cy="3941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09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NDF vs SPACES,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2 (1)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8" y="821312"/>
            <a:ext cx="506821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Used apps.automeris.io/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wpd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 to extract numerical data. Not fully accurate (depends on manual input of 2 x and 2 y reference data points)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Normalized SPACES to NDF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31" y="821312"/>
            <a:ext cx="4233715" cy="269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82456"/>
              </p:ext>
            </p:extLst>
          </p:nvPr>
        </p:nvGraphicFramePr>
        <p:xfrm>
          <a:off x="0" y="2529472"/>
          <a:ext cx="5508162" cy="437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3695040" imgH="2931840" progId="Origin50.Graph">
                  <p:embed/>
                </p:oleObj>
              </mc:Choice>
              <mc:Fallback>
                <p:oleObj name="Graph" r:id="rId3" imgW="3695040" imgH="2931840" progId="Origin50.Graph">
                  <p:embed/>
                  <p:pic>
                    <p:nvPicPr>
                      <p:cNvPr id="2" name="Objec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529472"/>
                        <a:ext cx="5508162" cy="4370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569526" y="4605397"/>
            <a:ext cx="448905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It seems like NDF fairly reproduces SPACES, with a shift in the Lewis peak for 1 keV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But… let’s calculate with 50 eV steps</a:t>
            </a:r>
          </a:p>
        </p:txBody>
      </p:sp>
    </p:spTree>
    <p:extLst>
      <p:ext uri="{BB962C8B-B14F-4D97-AF65-F5344CB8AC3E}">
        <p14:creationId xmlns:p14="http://schemas.microsoft.com/office/powerpoint/2010/main" val="297136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NDF vs SPACES,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2 (2)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821312"/>
            <a:ext cx="92949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NDF overestimates the Lewis peak: gamma function not realistic at very small energy losses</a:t>
            </a:r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124244"/>
              </p:ext>
            </p:extLst>
          </p:nvPr>
        </p:nvGraphicFramePr>
        <p:xfrm>
          <a:off x="1322772" y="1621933"/>
          <a:ext cx="6924583" cy="536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84320" imgH="2931840" progId="Origin50.Graph">
                  <p:embed/>
                </p:oleObj>
              </mc:Choice>
              <mc:Fallback>
                <p:oleObj name="Graph" r:id="rId2" imgW="3784320" imgH="2931840" progId="Origin50.Graph">
                  <p:embed/>
                  <p:pic>
                    <p:nvPicPr>
                      <p:cNvPr id="3" name="Objec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22772" y="1621933"/>
                        <a:ext cx="6924583" cy="5364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62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NDF vs SPACES,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2 (3)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43885" y="870867"/>
            <a:ext cx="91439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Not a new result! This limitation in the NDF model is already known since 2010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03" y="1811606"/>
            <a:ext cx="6563831" cy="91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02" y="1453259"/>
            <a:ext cx="6555657" cy="3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2" y="2725456"/>
            <a:ext cx="4750851" cy="335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870" y="4579704"/>
            <a:ext cx="1647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15" y="2725456"/>
            <a:ext cx="4605468" cy="344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96" y="3970600"/>
            <a:ext cx="1714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0" y="6296603"/>
            <a:ext cx="1005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C: stronger straggling, lower stopping, hence much stronger Lewis effect</a:t>
            </a:r>
          </a:p>
        </p:txBody>
      </p:sp>
    </p:spTree>
    <p:extLst>
      <p:ext uri="{BB962C8B-B14F-4D97-AF65-F5344CB8AC3E}">
        <p14:creationId xmlns:p14="http://schemas.microsoft.com/office/powerpoint/2010/main" val="3730874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7 (1)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28474" y="5100031"/>
            <a:ext cx="886785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All three codes agree extremely well for Gaussian straggling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NDF significantly different for full straggling: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Curves for ERYA-Prof and SIMNRA are nearly identical with Gaussian and full straggling. This is unexpected since  “Gaussian” was defined as “Bohr, no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Tschälär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”, while “Full” was “best model” (for NDF,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Chu+Tschälär+Doppler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5440876E-F870-787A-286A-E8D6D3F19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333594"/>
              </p:ext>
            </p:extLst>
          </p:nvPr>
        </p:nvGraphicFramePr>
        <p:xfrm>
          <a:off x="355109" y="1221422"/>
          <a:ext cx="4504056" cy="342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42FE1C92-10EE-549A-67C5-E7BD33F37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112277"/>
              </p:ext>
            </p:extLst>
          </p:nvPr>
        </p:nvGraphicFramePr>
        <p:xfrm>
          <a:off x="5157925" y="1235481"/>
          <a:ext cx="4731799" cy="3403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678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7 (2)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8575" y="856624"/>
            <a:ext cx="913512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First step: look at, for e.g. 2000 and 2040 keV beam energy: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Energy before scattering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FWHM for Gaussian (i.e. Bohr) and full (i.e.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Chu+Tschälär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(Gaussian vs. gamma does not play a role, results are nearly identical)</a:t>
            </a:r>
          </a:p>
        </p:txBody>
      </p:sp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48626"/>
              </p:ext>
            </p:extLst>
          </p:nvPr>
        </p:nvGraphicFramePr>
        <p:xfrm>
          <a:off x="0" y="2691306"/>
          <a:ext cx="4939844" cy="368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91680" imgH="2977920" progId="Origin50.Graph">
                  <p:embed/>
                </p:oleObj>
              </mc:Choice>
              <mc:Fallback>
                <p:oleObj name="Graph" r:id="rId2" imgW="3991680" imgH="2977920" progId="Origin50.Graph">
                  <p:embed/>
                  <p:pic>
                    <p:nvPicPr>
                      <p:cNvPr id="2" name="Objec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691306"/>
                        <a:ext cx="4939844" cy="3686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672463"/>
              </p:ext>
            </p:extLst>
          </p:nvPr>
        </p:nvGraphicFramePr>
        <p:xfrm>
          <a:off x="5060272" y="2678020"/>
          <a:ext cx="4998128" cy="3688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972960" imgH="2931840" progId="Origin50.Graph">
                  <p:embed/>
                </p:oleObj>
              </mc:Choice>
              <mc:Fallback>
                <p:oleObj name="Graph" r:id="rId4" imgW="3972960" imgH="2931840" progId="Origin50.Graph">
                  <p:embed/>
                  <p:pic>
                    <p:nvPicPr>
                      <p:cNvPr id="4" name="Objec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272" y="2678020"/>
                        <a:ext cx="4998128" cy="3688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47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87439"/>
              </p:ext>
            </p:extLst>
          </p:nvPr>
        </p:nvGraphicFramePr>
        <p:xfrm>
          <a:off x="-1" y="609519"/>
          <a:ext cx="6409679" cy="4826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93760" imgH="2931840" progId="Origin50.Graph">
                  <p:embed/>
                </p:oleObj>
              </mc:Choice>
              <mc:Fallback>
                <p:oleObj name="Graph" r:id="rId2" imgW="3893760" imgH="2931840" progId="Origin50.Graph">
                  <p:embed/>
                  <p:pic>
                    <p:nvPicPr>
                      <p:cNvPr id="2" name="Objec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1" y="609519"/>
                        <a:ext cx="6409679" cy="4826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7 (3)</a:t>
            </a:r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700659"/>
              </p:ext>
            </p:extLst>
          </p:nvPr>
        </p:nvGraphicFramePr>
        <p:xfrm>
          <a:off x="5956917" y="753507"/>
          <a:ext cx="4101483" cy="324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631680" imgH="2874240" progId="Origin50.Graph">
                  <p:embed/>
                </p:oleObj>
              </mc:Choice>
              <mc:Fallback>
                <p:oleObj name="Graph" r:id="rId4" imgW="3631680" imgH="2874240" progId="Origin50.Graph">
                  <p:embed/>
                  <p:pic>
                    <p:nvPicPr>
                      <p:cNvPr id="3" name="Objec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6917" y="753507"/>
                        <a:ext cx="4101483" cy="324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8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Overview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8" y="998844"/>
            <a:ext cx="885080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Basic principles of PIGE calculation from first principles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Implementation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Handling of stopping power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Handling of cross sections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Definition of sub-layers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NDF code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Basic data</a:t>
            </a: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Language </a:t>
            </a:r>
            <a:r>
              <a:rPr lang="en-GB" altLang="pt-PT" sz="2400" dirty="0" err="1">
                <a:solidFill>
                  <a:srgbClr val="008000"/>
                </a:solidFill>
                <a:latin typeface="Calibri" panose="020F0502020204030204" pitchFamily="34" charset="0"/>
              </a:rPr>
              <a:t>etc</a:t>
            </a:r>
            <a:endParaRPr lang="en-GB" altLang="pt-PT" sz="24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lvl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Input and output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IAEA intercomparison of PIGE codes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Some results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400" dirty="0">
                <a:solidFill>
                  <a:srgbClr val="008000"/>
                </a:solidFill>
                <a:latin typeface="Calibri" panose="020F0502020204030204" pitchFamily="34" charset="0"/>
              </a:rPr>
              <a:t>Final comments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71158"/>
              </p:ext>
            </p:extLst>
          </p:nvPr>
        </p:nvGraphicFramePr>
        <p:xfrm>
          <a:off x="0" y="618399"/>
          <a:ext cx="6090237" cy="482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02240" imgH="2931840" progId="Origin50.Graph">
                  <p:embed/>
                </p:oleObj>
              </mc:Choice>
              <mc:Fallback>
                <p:oleObj name="Graph" r:id="rId2" imgW="3702240" imgH="2931840" progId="Origin50.Graph">
                  <p:embed/>
                  <p:pic>
                    <p:nvPicPr>
                      <p:cNvPr id="7" name="Objecto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618399"/>
                        <a:ext cx="6090237" cy="482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7 (4)</a:t>
            </a:r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94263"/>
              </p:ext>
            </p:extLst>
          </p:nvPr>
        </p:nvGraphicFramePr>
        <p:xfrm>
          <a:off x="5956917" y="753507"/>
          <a:ext cx="4101483" cy="324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631680" imgH="2874240" progId="Origin50.Graph">
                  <p:embed/>
                </p:oleObj>
              </mc:Choice>
              <mc:Fallback>
                <p:oleObj name="Graph" r:id="rId4" imgW="3631680" imgH="2874240" progId="Origin50.Graph">
                  <p:embed/>
                  <p:pic>
                    <p:nvPicPr>
                      <p:cNvPr id="3" name="Objec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6917" y="753507"/>
                        <a:ext cx="4101483" cy="324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245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36460"/>
              </p:ext>
            </p:extLst>
          </p:nvPr>
        </p:nvGraphicFramePr>
        <p:xfrm>
          <a:off x="0" y="600643"/>
          <a:ext cx="6101446" cy="4832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02240" imgH="2931840" progId="Origin50.Graph">
                  <p:embed/>
                </p:oleObj>
              </mc:Choice>
              <mc:Fallback>
                <p:oleObj name="Graph" r:id="rId2" imgW="3702240" imgH="2931840" progId="Origin50.Graph">
                  <p:embed/>
                  <p:pic>
                    <p:nvPicPr>
                      <p:cNvPr id="5" name="Objec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600643"/>
                        <a:ext cx="6101446" cy="4832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</a:t>
            </a:r>
            <a:r>
              <a:rPr lang="en-GB" altLang="pt-PT" sz="36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calc</a:t>
            </a:r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 7 (5)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48575" y="5091152"/>
            <a:ext cx="886785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Nuno’s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 personal conclusions: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NDF results follow what is expected from the assumptions taken on what “Gaussian” and “full” mean.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ERYA and SIMNRA: for similar assumptions, results would seem to be wrong. </a:t>
            </a:r>
            <a:b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Question: what were in fact the assumptions?</a:t>
            </a:r>
          </a:p>
        </p:txBody>
      </p:sp>
      <p:graphicFrame>
        <p:nvGraphicFramePr>
          <p:cNvPr id="3" name="Objec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094263"/>
              </p:ext>
            </p:extLst>
          </p:nvPr>
        </p:nvGraphicFramePr>
        <p:xfrm>
          <a:off x="5956917" y="753507"/>
          <a:ext cx="4101483" cy="3246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631680" imgH="2874240" progId="Origin50.Graph">
                  <p:embed/>
                </p:oleObj>
              </mc:Choice>
              <mc:Fallback>
                <p:oleObj name="Graph" r:id="rId4" imgW="3631680" imgH="2874240" progId="Origin50.Graph">
                  <p:embed/>
                  <p:pic>
                    <p:nvPicPr>
                      <p:cNvPr id="3" name="Objec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6917" y="753507"/>
                        <a:ext cx="4101483" cy="3246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0" y="609522"/>
            <a:ext cx="6090235" cy="4823612"/>
            <a:chOff x="0" y="609522"/>
            <a:chExt cx="6090235" cy="4823612"/>
          </a:xfrm>
        </p:grpSpPr>
        <p:graphicFrame>
          <p:nvGraphicFramePr>
            <p:cNvPr id="4" name="Objecto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153125"/>
                </p:ext>
              </p:extLst>
            </p:nvPr>
          </p:nvGraphicFramePr>
          <p:xfrm>
            <a:off x="0" y="609522"/>
            <a:ext cx="6090235" cy="4823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6" imgW="3702240" imgH="2931840" progId="Origin50.Graph">
                    <p:embed/>
                  </p:oleObj>
                </mc:Choice>
                <mc:Fallback>
                  <p:oleObj name="Graph" r:id="rId6" imgW="3702240" imgH="2931840" progId="Origin50.Graph">
                    <p:embed/>
                    <p:pic>
                      <p:nvPicPr>
                        <p:cNvPr id="4" name="Objecto 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0" y="609522"/>
                          <a:ext cx="6090235" cy="4823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Conexão recta 6"/>
            <p:cNvCxnSpPr/>
            <p:nvPr/>
          </p:nvCxnSpPr>
          <p:spPr bwMode="auto">
            <a:xfrm flipV="1">
              <a:off x="1953087" y="1322772"/>
              <a:ext cx="1225119" cy="133166"/>
            </a:xfrm>
            <a:prstGeom prst="line">
              <a:avLst/>
            </a:prstGeom>
            <a:solidFill>
              <a:srgbClr val="00FFFF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exão recta 10"/>
            <p:cNvCxnSpPr/>
            <p:nvPr/>
          </p:nvCxnSpPr>
          <p:spPr bwMode="auto">
            <a:xfrm flipV="1">
              <a:off x="1953087" y="2015231"/>
              <a:ext cx="1225119" cy="124287"/>
            </a:xfrm>
            <a:prstGeom prst="line">
              <a:avLst/>
            </a:prstGeom>
            <a:solidFill>
              <a:srgbClr val="00FF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62458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Intercomparison: Some final comments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821312"/>
            <a:ext cx="9161755" cy="32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NDF results depend for some of the calculations on the integration step: too large and they deviate.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Current integration step comes from a built-in universal parameter for all techniques in NDF: 50x10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15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at/cm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for 1.5 MeV in Si 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4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He-RBS; normalized to stopping power ratio for other cases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It can be changed by the user (within the ranges 0.1 and 1000 x10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15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at/cm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Values below 50 down to about 10 (did not try lower): stable calculation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Values above 100-200: deviations observed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27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ecnico.ulisboa.pt/files/2015/07/ct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r="27617"/>
          <a:stretch/>
        </p:blipFill>
        <p:spPr bwMode="auto">
          <a:xfrm>
            <a:off x="0" y="0"/>
            <a:ext cx="10058400" cy="724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4688" y="-8878"/>
            <a:ext cx="5811645" cy="12872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7631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7631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97631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97631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976313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976313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976313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976313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976313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GB" sz="9500" i="1" kern="0">
                <a:solidFill>
                  <a:srgbClr val="00B050"/>
                </a:solidFill>
                <a:latin typeface="+mn-lt"/>
              </a:rPr>
              <a:t>Thank you!</a:t>
            </a:r>
            <a:endParaRPr lang="en-GB" sz="9500" i="1" kern="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289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Basic principles of PIGE simulation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8" y="1877759"/>
            <a:ext cx="44254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Divide sample into sub-layers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Calculate incident energy on each layer: energy loss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Calculate cross section on each layer: from tabulated cross section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Assume no absorption of </a:t>
            </a:r>
            <a:r>
              <a:rPr lang="en-GB" altLang="pt-PT" sz="2000" dirty="0">
                <a:solidFill>
                  <a:srgbClr val="008000"/>
                </a:solidFill>
                <a:latin typeface="Symbol" panose="05050102010706020507" pitchFamily="18" charset="2"/>
              </a:rPr>
              <a:t>g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 rays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Integrate yield over all layers</a:t>
            </a:r>
          </a:p>
        </p:txBody>
      </p:sp>
      <p:pic>
        <p:nvPicPr>
          <p:cNvPr id="174083" name="Picture 3" descr="D:\Docs\IAEA\Meetings\Meetings 2018\2018-10-03 PIGE\Untitled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 bwMode="auto">
          <a:xfrm>
            <a:off x="5014589" y="1487470"/>
            <a:ext cx="4438650" cy="36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96" y="803861"/>
            <a:ext cx="75057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5108" y="4759712"/>
            <a:ext cx="909813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Points to consider: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 a sub-layer, do we take the cross section on top or bottom of layer, or something else (integrate over sub-layer)?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 a sub-layer, do we calculate energy loss with the stopping power at top of the layer, or something else (integrate over sub-layer)?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Straggling can have strong effect in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multilayered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 samples</a:t>
            </a:r>
          </a:p>
        </p:txBody>
      </p:sp>
    </p:spTree>
    <p:extLst>
      <p:ext uri="{BB962C8B-B14F-4D97-AF65-F5344CB8AC3E}">
        <p14:creationId xmlns:p14="http://schemas.microsoft.com/office/powerpoint/2010/main" val="2738919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Implementation: Stopping power (1)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954482"/>
            <a:ext cx="916175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 NDF, any combination of sources of stopping powers can be used: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Tabulated (i.e. experimental ):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For elements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For molecules (e.g. SiO</a:t>
            </a:r>
            <a:r>
              <a:rPr lang="en-GB" altLang="pt-PT" sz="2000" baseline="-25000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Calculated: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ZBL95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ZBL2000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SRIM: used in this case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MSTAR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5108" y="4573274"/>
            <a:ext cx="909813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SRIM: called at first use of a given ion in a given element in a given energy range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Produces a file with 5000 stopping values calculated for equally spaced energy values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If same ion/element/energy range needed again, and version of SRIM did not change, then file is read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Linear interpolation made on tabulated values</a:t>
            </a:r>
          </a:p>
        </p:txBody>
      </p:sp>
    </p:spTree>
    <p:extLst>
      <p:ext uri="{BB962C8B-B14F-4D97-AF65-F5344CB8AC3E}">
        <p14:creationId xmlns:p14="http://schemas.microsoft.com/office/powerpoint/2010/main" val="778721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Implementation: Stopping power (2)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5108" y="1057717"/>
            <a:ext cx="909813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 a sub-layer: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If energy loss in sub-layer smaller than ½ the energy step in internal table, take the stopping power at top of the layer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Otherwise integrate over sub-layer (3- or 5-point Simpson)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Because stopping power changes slowly, this is accurate enough, as long as sub-layer not enormously thick</a:t>
            </a:r>
          </a:p>
        </p:txBody>
      </p:sp>
    </p:spTree>
    <p:extLst>
      <p:ext uri="{BB962C8B-B14F-4D97-AF65-F5344CB8AC3E}">
        <p14:creationId xmlns:p14="http://schemas.microsoft.com/office/powerpoint/2010/main" val="99069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Implementation: Energy spread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55108" y="1057717"/>
            <a:ext cx="9098131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In-built models: Bohr, Chu,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Tschälär</a:t>
            </a: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WDEPTH: used to calculate Doppler (0.1 keV)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Doppler added in quadrature with FWHM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Energy spread shape: Gaussian or gamma function </a:t>
            </a:r>
            <a:b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</a:br>
            <a:r>
              <a:rPr lang="en-US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(inspiration from Matej’s paper on roughness)</a:t>
            </a: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600"/>
              </a:spcBef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en-GB" altLang="pt-PT" sz="20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Options taken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“Gaussian”: Bohr straggling, no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Tschälär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Doppler=0.1 keV, Gaussian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“Full”: </a:t>
            </a:r>
            <a:r>
              <a:rPr lang="en-GB" altLang="pt-PT" sz="2000" dirty="0" err="1">
                <a:solidFill>
                  <a:srgbClr val="008000"/>
                </a:solidFill>
                <a:latin typeface="Calibri" panose="020F0502020204030204" pitchFamily="34" charset="0"/>
              </a:rPr>
              <a:t>Chu+Tschälär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Doppler=0.1 keV, gamma function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762124" y="2616969"/>
            <a:ext cx="4185439" cy="3155758"/>
            <a:chOff x="6238263" y="894209"/>
            <a:chExt cx="3643968" cy="28556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263" y="1057717"/>
              <a:ext cx="3501355" cy="269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8263" y="894209"/>
              <a:ext cx="3643968" cy="14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50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Implementation: Cross section (1)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759166"/>
            <a:ext cx="916175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Three issues: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Initial yield is user input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Integration within each sub-layer 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essential whenever cross section changes faster than sub-layer energy width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Convolution with energy spread essential in layered targets, where (real) layer energy width comparable to resonance width</a:t>
            </a:r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" y="2943215"/>
            <a:ext cx="3397998" cy="266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13" y="4069734"/>
            <a:ext cx="3716131" cy="285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3082290" y="2941280"/>
            <a:ext cx="3460534" cy="2682661"/>
            <a:chOff x="3233216" y="2941280"/>
            <a:chExt cx="3460534" cy="2682661"/>
          </a:xfrm>
        </p:grpSpPr>
        <p:pic>
          <p:nvPicPr>
            <p:cNvPr id="17510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216" y="2941280"/>
              <a:ext cx="3460534" cy="268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ângulo 3"/>
            <p:cNvSpPr/>
            <p:nvPr/>
          </p:nvSpPr>
          <p:spPr bwMode="auto">
            <a:xfrm>
              <a:off x="5584054" y="3222594"/>
              <a:ext cx="994299" cy="719091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P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6" name="Conexão recta unidireccional 5"/>
          <p:cNvCxnSpPr/>
          <p:nvPr/>
        </p:nvCxnSpPr>
        <p:spPr bwMode="auto">
          <a:xfrm>
            <a:off x="6525067" y="3616972"/>
            <a:ext cx="1012067" cy="479396"/>
          </a:xfrm>
          <a:prstGeom prst="straightConnector1">
            <a:avLst/>
          </a:prstGeom>
          <a:solidFill>
            <a:srgbClr val="00F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2457" y="5930549"/>
            <a:ext cx="5130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NDF integrates experimental cross sections over each sub-layer</a:t>
            </a:r>
          </a:p>
        </p:txBody>
      </p:sp>
    </p:spTree>
    <p:extLst>
      <p:ext uri="{BB962C8B-B14F-4D97-AF65-F5344CB8AC3E}">
        <p14:creationId xmlns:p14="http://schemas.microsoft.com/office/powerpoint/2010/main" val="82937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Implementation: Cross section (2)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12457" y="5886159"/>
            <a:ext cx="93819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NDF integrates cross section over energy spread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Yield can change dramatically for thin layers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 bulk targets, shape can change as well</a:t>
            </a:r>
          </a:p>
        </p:txBody>
      </p:sp>
      <p:pic>
        <p:nvPicPr>
          <p:cNvPr id="176130" name="Picture 2" descr="D:\Docs\IAEA\Meetings\Meetings 2018\2018-10-03 PIGE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58" y="2932880"/>
            <a:ext cx="3461619" cy="29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/>
          <p:cNvGrpSpPr/>
          <p:nvPr/>
        </p:nvGrpSpPr>
        <p:grpSpPr>
          <a:xfrm>
            <a:off x="5696613" y="2641928"/>
            <a:ext cx="3997803" cy="3365170"/>
            <a:chOff x="5797117" y="2639993"/>
            <a:chExt cx="5077101" cy="3913905"/>
          </a:xfrm>
        </p:grpSpPr>
        <p:graphicFrame>
          <p:nvGraphicFramePr>
            <p:cNvPr id="1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562485"/>
                </p:ext>
              </p:extLst>
            </p:nvPr>
          </p:nvGraphicFramePr>
          <p:xfrm>
            <a:off x="6029917" y="2930945"/>
            <a:ext cx="4844301" cy="3622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4028237" imgH="3135782" progId="Origin50.Graph">
                    <p:embed/>
                  </p:oleObj>
                </mc:Choice>
                <mc:Fallback>
                  <p:oleObj name="Graph" r:id="rId3" imgW="4028237" imgH="3135782" progId="Origin50.Graph">
                    <p:embed/>
                    <p:pic>
                      <p:nvPicPr>
                        <p:cNvPr id="1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29917" y="2930945"/>
                          <a:ext cx="4844301" cy="3622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797117" y="2639993"/>
              <a:ext cx="4975630" cy="676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8596" tIns="44298" rIns="88596" bIns="44298">
              <a:spAutoFit/>
            </a:bodyPr>
            <a:lstStyle>
              <a:lvl1pPr marL="344488" indent="-344488" defTabSz="8858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73125" indent="-354013" defTabSz="8858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</a:pPr>
              <a:r>
                <a:rPr lang="en-GB" altLang="pt-PT" sz="1600" dirty="0">
                  <a:solidFill>
                    <a:srgbClr val="008000"/>
                  </a:solidFill>
                  <a:latin typeface="Calibri" panose="020F0502020204030204" pitchFamily="34" charset="0"/>
                </a:rPr>
                <a:t>Example for p-RBS:</a:t>
              </a:r>
            </a:p>
            <a:p>
              <a:pPr marL="0" indent="0" algn="ctr" eaLnBrk="1" hangingPunct="1">
                <a:spcBef>
                  <a:spcPts val="0"/>
                </a:spcBef>
              </a:pPr>
              <a:r>
                <a:rPr lang="en-GB" altLang="pt-PT" sz="1600" dirty="0">
                  <a:solidFill>
                    <a:srgbClr val="008000"/>
                  </a:solidFill>
                  <a:latin typeface="Calibri" panose="020F0502020204030204" pitchFamily="34" charset="0"/>
                </a:rPr>
                <a:t>1 </a:t>
              </a:r>
              <a:r>
                <a:rPr lang="en-GB" altLang="pt-PT" sz="1600" dirty="0">
                  <a:solidFill>
                    <a:srgbClr val="008000"/>
                  </a:solidFill>
                  <a:latin typeface="Symbol" panose="05050102010706020507" pitchFamily="18" charset="2"/>
                </a:rPr>
                <a:t>m</a:t>
              </a:r>
              <a:r>
                <a:rPr lang="en-GB" altLang="pt-PT" sz="1600" dirty="0">
                  <a:solidFill>
                    <a:srgbClr val="008000"/>
                  </a:solidFill>
                  <a:latin typeface="Calibri" panose="020F0502020204030204" pitchFamily="34" charset="0"/>
                </a:rPr>
                <a:t>m Mylar film under a 4.2 </a:t>
              </a:r>
              <a:r>
                <a:rPr lang="en-GB" altLang="pt-PT" sz="1600" dirty="0">
                  <a:solidFill>
                    <a:srgbClr val="008000"/>
                  </a:solidFill>
                  <a:latin typeface="Symbol" panose="05050102010706020507" pitchFamily="18" charset="2"/>
                </a:rPr>
                <a:t>m</a:t>
              </a:r>
              <a:r>
                <a:rPr lang="en-GB" altLang="pt-PT" sz="1600" dirty="0">
                  <a:solidFill>
                    <a:srgbClr val="008000"/>
                  </a:solidFill>
                  <a:latin typeface="Calibri" panose="020F0502020204030204" pitchFamily="34" charset="0"/>
                </a:rPr>
                <a:t>m Ni film</a:t>
              </a:r>
              <a:endParaRPr lang="pt-PT" altLang="pt-PT" sz="1600" dirty="0">
                <a:solidFill>
                  <a:srgbClr val="008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5107" y="759166"/>
            <a:ext cx="9161755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Three issues: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Initial yield is user input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Integration within each sub-layer essential whenever cross section changes faster than sub-layer energy width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>
                <a:solidFill>
                  <a:srgbClr val="008000"/>
                </a:solidFill>
                <a:latin typeface="Calibri" panose="020F0502020204030204" pitchFamily="34" charset="0"/>
              </a:rPr>
              <a:t>Convolution with energy spread essential in layered targets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, where (real) layer energy width comparable to resonance width</a:t>
            </a:r>
          </a:p>
        </p:txBody>
      </p:sp>
    </p:spTree>
    <p:extLst>
      <p:ext uri="{BB962C8B-B14F-4D97-AF65-F5344CB8AC3E}">
        <p14:creationId xmlns:p14="http://schemas.microsoft.com/office/powerpoint/2010/main" val="7544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48575" y="97654"/>
            <a:ext cx="9534618" cy="7119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en-GB" altLang="pt-PT" sz="3600" b="1" dirty="0">
                <a:solidFill>
                  <a:srgbClr val="008000"/>
                </a:solidFill>
                <a:latin typeface="Calibri" panose="020F0502020204030204" pitchFamily="34" charset="0"/>
              </a:rPr>
              <a:t>Implementation: Definition of layers</a:t>
            </a:r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355107" y="856824"/>
            <a:ext cx="9534617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Usually following method for sub-division of layers is used: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User defines internal layer thickness for 1.5 MeV 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</a:rPr>
              <a:t>4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He RBS (default: 50x10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</a:rPr>
              <a:t>15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 at/cm</a:t>
            </a:r>
            <a:r>
              <a:rPr lang="en-GB" altLang="pt-PT" sz="2000" baseline="30000" dirty="0">
                <a:solidFill>
                  <a:srgbClr val="008000"/>
                </a:solidFill>
                <a:latin typeface="Calibri" panose="020F0502020204030204" pitchFamily="34" charset="0"/>
              </a:rPr>
              <a:t>2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NDF scales to actual problem by scaling to stopping powers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Maximum and minimum imposed. In this case, not needed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Whenever cross section is not Rutherford (i.e. RBS and ERDA), and a file is input: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b="1" dirty="0" err="1">
                <a:solidFill>
                  <a:srgbClr val="008000"/>
                </a:solidFill>
                <a:latin typeface="Calibri" panose="020F0502020204030204" pitchFamily="34" charset="0"/>
              </a:rPr>
              <a:t>Autolayer</a:t>
            </a: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: Create further sub-layers, by creating extra division points at all energies where a cross section value is given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altLang="pt-PT" sz="2000" dirty="0">
                <a:solidFill>
                  <a:srgbClr val="008000"/>
                </a:solidFill>
                <a:latin typeface="Calibri" panose="020F0502020204030204" pitchFamily="34" charset="0"/>
              </a:rPr>
              <a:t>In present case, little difference towards simple sub-division</a:t>
            </a:r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6" y="4068020"/>
            <a:ext cx="6675998" cy="231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092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1588</Words>
  <Application>Microsoft Office PowerPoint</Application>
  <PresentationFormat>Custom</PresentationFormat>
  <Paragraphs>167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Symbol</vt:lpstr>
      <vt:lpstr>Times New Roman</vt:lpstr>
      <vt:lpstr>Wingdings</vt:lpstr>
      <vt:lpstr>Default Design</vt:lpstr>
      <vt:lpstr>Graph</vt:lpstr>
      <vt:lpstr>PowerPoint Presentation</vt:lpstr>
      <vt:lpstr>Overview</vt:lpstr>
      <vt:lpstr>Basic principles of PIGE simulation</vt:lpstr>
      <vt:lpstr>Implementation: Stopping power (1)</vt:lpstr>
      <vt:lpstr>Implementation: Stopping power (2)</vt:lpstr>
      <vt:lpstr>Implementation: Energy spread</vt:lpstr>
      <vt:lpstr>Implementation: Cross section (1)</vt:lpstr>
      <vt:lpstr>Implementation: Cross section (2)</vt:lpstr>
      <vt:lpstr>Implementation: Definition of layers</vt:lpstr>
      <vt:lpstr>Code: Basic data</vt:lpstr>
      <vt:lpstr>Code: Language etc</vt:lpstr>
      <vt:lpstr>Code: Input and output</vt:lpstr>
      <vt:lpstr>Intercomparison: Autolayer</vt:lpstr>
      <vt:lpstr>Intercomparison: NDF vs SPACES, calc 2 (1)</vt:lpstr>
      <vt:lpstr>Intercomparison: NDF vs SPACES, calc 2 (2)</vt:lpstr>
      <vt:lpstr>Intercomparison: NDF vs SPACES, calc 2 (3)</vt:lpstr>
      <vt:lpstr>Intercomparison: calc 7 (1)</vt:lpstr>
      <vt:lpstr>Intercomparison: calc 7 (2)</vt:lpstr>
      <vt:lpstr>Intercomparison: calc 7 (3)</vt:lpstr>
      <vt:lpstr>Intercomparison: calc 7 (4)</vt:lpstr>
      <vt:lpstr>Intercomparison: calc 7 (5)</vt:lpstr>
      <vt:lpstr>Intercomparison: Some final comments</vt:lpstr>
      <vt:lpstr>PowerPoint Presentation</vt:lpstr>
    </vt:vector>
  </TitlesOfParts>
  <Company>ITN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</dc:creator>
  <cp:lastModifiedBy>PESSOA BARRADAS, Nuno</cp:lastModifiedBy>
  <cp:revision>606</cp:revision>
  <dcterms:created xsi:type="dcterms:W3CDTF">2000-08-28T13:27:30Z</dcterms:created>
  <dcterms:modified xsi:type="dcterms:W3CDTF">2024-01-16T10:40:34Z</dcterms:modified>
</cp:coreProperties>
</file>