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sldIdLst>
    <p:sldId id="4140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8F00"/>
    <a:srgbClr val="FF9300"/>
    <a:srgbClr val="009051"/>
    <a:srgbClr val="929000"/>
    <a:srgbClr val="945200"/>
    <a:srgbClr val="D6D70E"/>
    <a:srgbClr val="DBEEF4"/>
    <a:srgbClr val="C3FFCE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7"/>
    <p:restoredTop sz="97589"/>
  </p:normalViewPr>
  <p:slideViewPr>
    <p:cSldViewPr snapToGrid="0" snapToObjects="1">
      <p:cViewPr varScale="1">
        <p:scale>
          <a:sx n="128" d="100"/>
          <a:sy n="128" d="100"/>
        </p:scale>
        <p:origin x="30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6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A183-7CD1-9E4A-A4B0-8962715252BB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F2573-DF39-9B4D-8092-3B66B81509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2609EA-B058-4B43-BD93-B69ABB2777F5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197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4"/>
            <a:ext cx="12192000" cy="914400"/>
          </a:xfrm>
          <a:prstGeom prst="rect">
            <a:avLst/>
          </a:prstGeom>
        </p:spPr>
        <p:txBody>
          <a:bodyPr/>
          <a:lstStyle>
            <a:lvl1pPr algn="ctr">
              <a:defRPr sz="3865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8415BCF6-6D53-AB66-29CB-B776CC678E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92727"/>
            <a:ext cx="556822" cy="296896"/>
          </a:xfrm>
          <a:prstGeom prst="rect">
            <a:avLst/>
          </a:prstGeom>
          <a:noFill/>
          <a:ln>
            <a:noFill/>
          </a:ln>
        </p:spPr>
        <p:txBody>
          <a:bodyPr lIns="108797" tIns="54400" rIns="108797" bIns="54400"/>
          <a:lstStyle/>
          <a:p>
            <a:pPr algn="ctr" defTabSz="543560" fontAlgn="base">
              <a:spcBef>
                <a:spcPct val="0"/>
              </a:spcBef>
              <a:spcAft>
                <a:spcPct val="0"/>
              </a:spcAft>
            </a:pPr>
            <a:fld id="{43148E73-328C-48C2-BA79-75DF6072D72E}" type="slidenum">
              <a:rPr lang="en-US" sz="1200">
                <a:solidFill>
                  <a:srgbClr val="000090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Arial" panose="020B0604020202020204" pitchFamily="34" charset="0"/>
              </a:rPr>
              <a:t>‹#›</a:t>
            </a:fld>
            <a:endParaRPr lang="en-US" sz="1200" dirty="0">
              <a:solidFill>
                <a:srgbClr val="000090"/>
              </a:solidFill>
              <a:latin typeface="Century Gothic" panose="020B0502020202020204" pitchFamily="-112" charset="0"/>
              <a:ea typeface="MS PGothic" panose="020B0600070205080204" pitchFamily="-112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7670" marR="0" indent="-407670" algn="l" defTabSz="54419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/>
              <a:buChar char="•"/>
              <a:defRPr/>
            </a:lvl1pPr>
            <a:lvl2pPr>
              <a:defRPr sz="2265" b="1"/>
            </a:lvl2pPr>
            <a:lvl3pPr>
              <a:defRPr sz="2265"/>
            </a:lvl3pPr>
            <a:lvl4pPr>
              <a:buClr>
                <a:schemeClr val="tx2"/>
              </a:buClr>
              <a:defRPr sz="2265"/>
            </a:lvl4pPr>
            <a:lvl5pPr>
              <a:buClr>
                <a:schemeClr val="tx2"/>
              </a:buCl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609613" y="217260"/>
            <a:ext cx="10972801" cy="49299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09600" y="1191708"/>
            <a:ext cx="10972800" cy="4754563"/>
          </a:xfrm>
        </p:spPr>
        <p:txBody>
          <a:bodyPr/>
          <a:lstStyle>
            <a:lvl1pPr marL="257168" marR="0" indent="-257168" algn="l" defTabSz="3428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/>
              <a:buChar char="•"/>
              <a:tabLst/>
              <a:defRPr b="1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buClr>
                <a:schemeClr val="tx2"/>
              </a:buClr>
              <a:defRPr>
                <a:latin typeface="Century Gothic" panose="020B0502020202020204" pitchFamily="34" charset="0"/>
              </a:defRPr>
            </a:lvl4pPr>
            <a:lvl5pPr>
              <a:buClr>
                <a:schemeClr val="tx2"/>
              </a:buCl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022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8799" y="3"/>
            <a:ext cx="10974413" cy="914204"/>
          </a:xfrm>
          <a:prstGeom prst="rect">
            <a:avLst/>
          </a:prstGeom>
          <a:noFill/>
          <a:ln>
            <a:noFill/>
          </a:ln>
        </p:spPr>
        <p:txBody>
          <a:bodyPr vert="horz" wrap="square" lIns="81598" tIns="40800" rIns="81598" bIns="4080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8799" y="1321338"/>
            <a:ext cx="10974413" cy="4754743"/>
          </a:xfrm>
          <a:prstGeom prst="rect">
            <a:avLst/>
          </a:prstGeom>
          <a:noFill/>
          <a:ln>
            <a:noFill/>
          </a:ln>
        </p:spPr>
        <p:txBody>
          <a:bodyPr vert="horz" wrap="square" lIns="81598" tIns="40800" rIns="81598" bIns="40800" numCol="1" anchor="t" anchorCtr="0" compatLnSpc="1"/>
          <a:lstStyle/>
          <a:p>
            <a:pPr lvl="0"/>
            <a:r>
              <a:rPr lang="en-US" dirty="0"/>
              <a:t>Century gothic 20 bold</a:t>
            </a:r>
          </a:p>
          <a:p>
            <a:pPr lvl="0"/>
            <a:r>
              <a:rPr lang="en-US" dirty="0"/>
              <a:t>Century gothic 20 bold</a:t>
            </a:r>
          </a:p>
          <a:p>
            <a:pPr lvl="1"/>
            <a:r>
              <a:rPr lang="en-US" dirty="0"/>
              <a:t>Century gothic 18</a:t>
            </a:r>
          </a:p>
          <a:p>
            <a:pPr lvl="1"/>
            <a:r>
              <a:rPr lang="en-US" dirty="0"/>
              <a:t>Century gothic 18</a:t>
            </a:r>
          </a:p>
          <a:p>
            <a:pPr lvl="2"/>
            <a:r>
              <a:rPr lang="en-US" dirty="0"/>
              <a:t>Century gothic 16</a:t>
            </a:r>
          </a:p>
          <a:p>
            <a:pPr lvl="2"/>
            <a:r>
              <a:rPr lang="en-US" dirty="0"/>
              <a:t>Century gothic 16</a:t>
            </a:r>
          </a:p>
          <a:p>
            <a:pPr lvl="0"/>
            <a:r>
              <a:rPr lang="en-US" dirty="0"/>
              <a:t>Century gothic 20 bold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7" r:id="rId4"/>
  </p:sldLayoutIdLst>
  <p:hf sldNum="0" hdr="0" ftr="0" dt="0"/>
  <p:txStyles>
    <p:titleStyle>
      <a:lvl1pPr algn="l" defTabSz="543560" rtl="0" eaLnBrk="0" fontAlgn="base" hangingPunct="0">
        <a:spcBef>
          <a:spcPct val="0"/>
        </a:spcBef>
        <a:spcAft>
          <a:spcPct val="0"/>
        </a:spcAft>
        <a:defRPr sz="2935" b="1" kern="1200">
          <a:solidFill>
            <a:srgbClr val="FFFFFF"/>
          </a:solidFill>
          <a:latin typeface="+mj-lt"/>
          <a:ea typeface="MS PGothic" panose="020B0600070205080204" pitchFamily="-112" charset="-128"/>
          <a:cs typeface="MS PGothic" panose="020B0600070205080204" pitchFamily="-112" charset="-128"/>
        </a:defRPr>
      </a:lvl1pPr>
      <a:lvl2pPr algn="l" defTabSz="543560" rtl="0" eaLnBrk="0" fontAlgn="base" hangingPunct="0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2pPr>
      <a:lvl3pPr algn="l" defTabSz="543560" rtl="0" eaLnBrk="0" fontAlgn="base" hangingPunct="0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3pPr>
      <a:lvl4pPr algn="l" defTabSz="543560" rtl="0" eaLnBrk="0" fontAlgn="base" hangingPunct="0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4pPr>
      <a:lvl5pPr algn="l" defTabSz="543560" rtl="0" eaLnBrk="0" fontAlgn="base" hangingPunct="0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5pPr>
      <a:lvl6pPr marL="544195" algn="ctr" defTabSz="544195" rtl="0" fontAlgn="base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6pPr>
      <a:lvl7pPr marL="1087755" algn="ctr" defTabSz="544195" rtl="0" fontAlgn="base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7pPr>
      <a:lvl8pPr marL="1631950" algn="ctr" defTabSz="544195" rtl="0" fontAlgn="base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8pPr>
      <a:lvl9pPr marL="2176145" algn="ctr" defTabSz="544195" rtl="0" fontAlgn="base">
        <a:spcBef>
          <a:spcPct val="0"/>
        </a:spcBef>
        <a:spcAft>
          <a:spcPct val="0"/>
        </a:spcAft>
        <a:defRPr sz="2935" b="1">
          <a:solidFill>
            <a:srgbClr val="FFFFFF"/>
          </a:solidFill>
          <a:latin typeface="Century Gothic" panose="020B0502020202020204" pitchFamily="-112" charset="0"/>
          <a:ea typeface="MS PGothic" panose="020B0600070205080204" pitchFamily="-112" charset="-128"/>
          <a:cs typeface="MS PGothic" panose="020B0600070205080204" pitchFamily="-112" charset="-128"/>
        </a:defRPr>
      </a:lvl9pPr>
    </p:titleStyle>
    <p:bodyStyle>
      <a:lvl1pPr marL="407035" indent="-407035" algn="l" defTabSz="54356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MS PGothic" panose="020B0600070205080204" pitchFamily="-112" charset="-128"/>
          <a:cs typeface="MS PGothic" panose="020B0600070205080204" pitchFamily="-112" charset="-128"/>
        </a:defRPr>
      </a:lvl1pPr>
      <a:lvl2pPr marL="883285" indent="-339725" algn="l" defTabSz="54356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265" b="1" kern="1200">
          <a:solidFill>
            <a:schemeClr val="tx1"/>
          </a:solidFill>
          <a:latin typeface="+mn-lt"/>
          <a:ea typeface="MS PGothic" panose="020B0600070205080204" pitchFamily="-112" charset="-128"/>
          <a:cs typeface="+mn-cs"/>
        </a:defRPr>
      </a:lvl2pPr>
      <a:lvl3pPr marL="1494790" indent="-407035" algn="l" defTabSz="54356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MS PGothic" panose="020B0600070205080204" pitchFamily="-112" charset="-128"/>
          <a:cs typeface="+mn-cs"/>
        </a:defRPr>
      </a:lvl3pPr>
      <a:lvl4pPr marL="1903095" indent="-271780" algn="l" defTabSz="54356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MS PGothic" panose="020B0600070205080204" pitchFamily="-112" charset="-128"/>
          <a:cs typeface="+mn-cs"/>
        </a:defRPr>
      </a:lvl4pPr>
      <a:lvl5pPr marL="2447290" indent="-271780" algn="l" defTabSz="54356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MS PGothic" panose="020B0600070205080204" pitchFamily="-112" charset="-128"/>
          <a:cs typeface="+mn-cs"/>
        </a:defRPr>
      </a:lvl5pPr>
      <a:lvl6pPr marL="2992120" indent="-271780" algn="l" defTabSz="544195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5680" indent="-271780" algn="l" defTabSz="544195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875" indent="-271780" algn="l" defTabSz="544195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070" indent="-271780" algn="l" defTabSz="544195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2pPr>
      <a:lvl3pPr marL="108775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3pPr>
      <a:lvl4pPr marL="1631950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4pPr>
      <a:lvl5pPr marL="217614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5pPr>
      <a:lvl6pPr marL="271970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6pPr>
      <a:lvl7pPr marL="3263900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7pPr>
      <a:lvl8pPr marL="380809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8pPr>
      <a:lvl9pPr marL="4351655" algn="l" defTabSz="544195" rtl="0" eaLnBrk="1" latinLnBrk="0" hangingPunct="1">
        <a:defRPr sz="21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83D477F-0D03-BDBB-CFDB-8362FC0E3FE0}"/>
              </a:ext>
            </a:extLst>
          </p:cNvPr>
          <p:cNvSpPr/>
          <p:nvPr/>
        </p:nvSpPr>
        <p:spPr>
          <a:xfrm>
            <a:off x="4454017" y="4681757"/>
            <a:ext cx="125361" cy="562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6D701E74-F2D9-0383-5133-97497CBCF9D5}"/>
              </a:ext>
            </a:extLst>
          </p:cNvPr>
          <p:cNvSpPr txBox="1">
            <a:spLocks/>
          </p:cNvSpPr>
          <p:nvPr/>
        </p:nvSpPr>
        <p:spPr>
          <a:xfrm>
            <a:off x="0" y="402192"/>
            <a:ext cx="12191999" cy="6455807"/>
          </a:xfrm>
          <a:prstGeom prst="rect">
            <a:avLst/>
          </a:prstGeom>
        </p:spPr>
        <p:txBody>
          <a:bodyPr/>
          <a:lstStyle>
            <a:lvl1pPr marL="341630" indent="-34163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741680" indent="-28448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微软雅黑" panose="020B0503020204020204" pitchFamily="34" charset="-122"/>
              </a:defRPr>
            </a:lvl2pPr>
            <a:lvl3pPr marL="11417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微软雅黑" panose="020B0503020204020204" pitchFamily="34" charset="-122"/>
              </a:defRPr>
            </a:lvl3pPr>
            <a:lvl4pPr marL="1597025" indent="-22733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微软雅黑" panose="020B0503020204020204" pitchFamily="34" charset="-122"/>
              </a:defRPr>
            </a:lvl4pPr>
            <a:lvl5pPr marL="20561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微软雅黑" panose="020B0503020204020204" pitchFamily="34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16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36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56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3350" indent="-285750" defTabSz="914400">
              <a:buClr>
                <a:srgbClr val="1F497D"/>
              </a:buClr>
              <a:buFont typeface="Arial" charset="0"/>
              <a:buChar char="•"/>
            </a:pPr>
            <a:r>
              <a:rPr kumimoji="1" lang="en-US" altLang="zh-CN" sz="1600" b="1" kern="0" dirty="0">
                <a:solidFill>
                  <a:srgbClr val="000000"/>
                </a:solidFill>
                <a:latin typeface="Century Gothic"/>
              </a:rPr>
              <a:t>K.</a:t>
            </a:r>
            <a:r>
              <a:rPr kumimoji="1"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kumimoji="1" lang="en-US" altLang="zh-CN" sz="1600" b="1" kern="0" dirty="0" err="1">
                <a:solidFill>
                  <a:srgbClr val="000000"/>
                </a:solidFill>
                <a:latin typeface="Century Gothic"/>
              </a:rPr>
              <a:t>Hanada</a:t>
            </a:r>
            <a:r>
              <a:rPr kumimoji="1" lang="en-US" altLang="zh-CN" sz="1600" b="1" kern="0" dirty="0">
                <a:solidFill>
                  <a:srgbClr val="000000"/>
                </a:solidFill>
                <a:latin typeface="Century Gothic"/>
              </a:rPr>
              <a:t>,</a:t>
            </a:r>
            <a:r>
              <a:rPr kumimoji="1"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kumimoji="1" lang="en-US" altLang="zh-CN" sz="1600" b="1" kern="0" dirty="0">
                <a:solidFill>
                  <a:srgbClr val="000000"/>
                </a:solidFill>
                <a:latin typeface="Century Gothic"/>
              </a:rPr>
              <a:t>‘﻿Global particle balance investigation using hot wall operation in all-metal plasma facing device, </a:t>
            </a:r>
            <a:r>
              <a:rPr kumimoji="1" lang="en-US" altLang="zh-CN" sz="1600" b="1" kern="0" dirty="0">
                <a:solidFill>
                  <a:srgbClr val="0432FF"/>
                </a:solidFill>
                <a:latin typeface="Century Gothic"/>
              </a:rPr>
              <a:t>QUEST</a:t>
            </a:r>
            <a:r>
              <a:rPr kumimoji="1" lang="en-US" altLang="zh-CN" sz="1600" b="1" kern="0" dirty="0">
                <a:solidFill>
                  <a:srgbClr val="000000"/>
                </a:solidFill>
                <a:latin typeface="Century Gothic"/>
              </a:rPr>
              <a:t>’ </a:t>
            </a:r>
            <a:endParaRPr lang="en-US" altLang="zh-CN" sz="1600" kern="0" dirty="0">
              <a:solidFill>
                <a:srgbClr val="000000"/>
              </a:solidFill>
              <a:latin typeface="Century Gothic"/>
            </a:endParaRPr>
          </a:p>
          <a:p>
            <a:pPr marL="540000" lvl="1" defTabSz="914400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QUEST has a capability to conduct SSO with 6 h discharges achieved in 2021;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the wall pumping capability with hot wall and the time constant wall saturation can be modeled and predicted.</a:t>
            </a:r>
          </a:p>
          <a:p>
            <a:pPr marL="540000" lvl="1" defTabSz="914400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In general, the recycling ratio on QUEST is ~1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in SSO. In the case of wall saturation, the recycling ratio could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become  &gt;1.</a:t>
            </a:r>
          </a:p>
          <a:p>
            <a:pPr marL="540000" lvl="1" defTabSz="914400">
              <a:buClr>
                <a:srgbClr val="1F497D"/>
              </a:buClr>
            </a:pPr>
            <a:endParaRPr lang="en-US" altLang="zh-CN" sz="800" kern="0" dirty="0">
              <a:solidFill>
                <a:srgbClr val="000000"/>
              </a:solidFill>
              <a:latin typeface="Century Gothic"/>
            </a:endParaRPr>
          </a:p>
          <a:p>
            <a:pPr indent="-284400" defTabSz="914400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D.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Matveev,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‘﻿Hydrogen retention and outgassing analysis with examples from </a:t>
            </a:r>
            <a:r>
              <a:rPr lang="en-US" altLang="zh-CN" sz="1600" b="1" kern="0" dirty="0">
                <a:solidFill>
                  <a:srgbClr val="0432FF"/>
                </a:solidFill>
                <a:latin typeface="Century Gothic"/>
              </a:rPr>
              <a:t>JET-ILW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, including LP discharges’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Retention in JET-ILW is dominated by co-deposition;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long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pulses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</a:rPr>
              <a:t>30s/60s </a:t>
            </a:r>
            <a:r>
              <a:rPr lang="zh-CN" altLang="en-US" sz="1400" kern="0" dirty="0">
                <a:solidFill>
                  <a:srgbClr val="000000"/>
                </a:solidFill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</a:rPr>
              <a:t>reach</a:t>
            </a:r>
            <a:r>
              <a:rPr lang="zh-CN" altLang="en-US" sz="1400" kern="0" dirty="0">
                <a:solidFill>
                  <a:srgbClr val="000000"/>
                </a:solidFill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</a:rPr>
              <a:t>Quasi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steady-state retention rates not reached in past ~10s flat-top pulses;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short-term outgassing after pulse (~100s) similar for D/T short/long pulses;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long-term outgassing decays faster for T than for D – potential D legacy effect.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Quantitative fuel wall inventory extremely challenging (calibration, gas collection). More analysis needed to explore potential link to local wall heating (NBI re-ionization).</a:t>
            </a:r>
          </a:p>
          <a:p>
            <a:pPr marL="540000" lvl="1">
              <a:buClr>
                <a:srgbClr val="1F497D"/>
              </a:buClr>
            </a:pPr>
            <a:endParaRPr lang="en-US" altLang="zh-CN" sz="800" kern="0" dirty="0">
              <a:solidFill>
                <a:srgbClr val="000000"/>
              </a:solidFill>
              <a:latin typeface="Century Gothic"/>
            </a:endParaRPr>
          </a:p>
          <a:p>
            <a:pPr indent="-284400" defTabSz="914400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G.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 err="1">
                <a:solidFill>
                  <a:srgbClr val="000000"/>
                </a:solidFill>
                <a:latin typeface="Century Gothic"/>
              </a:rPr>
              <a:t>Zuo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,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‘﻿﻿Effect of boron coating on long pulse high confinement plasma in </a:t>
            </a:r>
            <a:r>
              <a:rPr lang="en-US" altLang="zh-CN" sz="1600" b="1" kern="0" dirty="0">
                <a:solidFill>
                  <a:srgbClr val="0432FF"/>
                </a:solidFill>
                <a:latin typeface="Century Gothic"/>
              </a:rPr>
              <a:t>EAST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 with full metal wall’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Boron coatings assisted by ICWC/GDC and real-time B injection have been performed in support of ITER NRP;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a 100s H mode was successfully achieved with </a:t>
            </a:r>
            <a:r>
              <a:rPr lang="en-US" altLang="zh-CN" sz="1400" kern="0" dirty="0" err="1">
                <a:solidFill>
                  <a:srgbClr val="000000"/>
                </a:solidFill>
                <a:latin typeface="Century Gothic"/>
              </a:rPr>
              <a:t>boronization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 and B powder injection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with the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main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limitations for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H&amp;CD capabilities, local hot spots.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Future work: use B2D6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material applied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in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ITER, DIII-D, AUG, and develop ICWC with poloidal field.</a:t>
            </a:r>
          </a:p>
          <a:p>
            <a:pPr marL="540000" lvl="1">
              <a:buClr>
                <a:srgbClr val="1F497D"/>
              </a:buClr>
            </a:pPr>
            <a:endParaRPr lang="en-US" altLang="zh-CN" sz="800" kern="0" dirty="0">
              <a:solidFill>
                <a:srgbClr val="000000"/>
              </a:solidFill>
              <a:latin typeface="Century Gothic"/>
            </a:endParaRPr>
          </a:p>
          <a:p>
            <a:pPr indent="-284400" defTabSz="914400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M.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 err="1">
                <a:solidFill>
                  <a:srgbClr val="000000"/>
                </a:solidFill>
                <a:latin typeface="Century Gothic"/>
              </a:rPr>
              <a:t>Richou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,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‘﻿﻿Technological developments of the </a:t>
            </a:r>
            <a:r>
              <a:rPr lang="en-US" altLang="zh-CN" sz="1600" b="1" kern="0" dirty="0">
                <a:solidFill>
                  <a:srgbClr val="0432FF"/>
                </a:solidFill>
                <a:latin typeface="Century Gothic"/>
              </a:rPr>
              <a:t>W7-X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 and </a:t>
            </a:r>
            <a:r>
              <a:rPr lang="en-US" altLang="zh-CN" sz="1600" b="1" kern="0" dirty="0">
                <a:solidFill>
                  <a:srgbClr val="0432FF"/>
                </a:solidFill>
                <a:latin typeface="Century Gothic"/>
              </a:rPr>
              <a:t>JT-60SA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 metallic actively cooled divertor’</a:t>
            </a:r>
          </a:p>
          <a:p>
            <a:pPr marL="540000" lvl="1" defTabSz="914400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The conceptual design of W7-X and JT-60SA Tungsten actively cooled divertor targets  (W-ACD) with W armor material is planned to be achieved in 2026 handling steady state thermal heat loads with maximum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10MW/m</a:t>
            </a:r>
            <a:r>
              <a:rPr lang="en-US" altLang="zh-CN" sz="1400" kern="0" baseline="30000" dirty="0">
                <a:solidFill>
                  <a:srgbClr val="000000"/>
                </a:solidFill>
                <a:latin typeface="Century Gothic"/>
              </a:rPr>
              <a:t>2</a:t>
            </a:r>
            <a:r>
              <a:rPr lang="zh-CN" altLang="en-US" sz="1400" kern="0" baseline="3000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for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W7-X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and 15 MW/m²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for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JT-60SA.</a:t>
            </a:r>
          </a:p>
          <a:p>
            <a:pPr marL="540000" lvl="1" defTabSz="914400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Qualification of parts manufactured by additive manufacturing are presented: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on the complete mock-up, the main qualification test remains the high heat flux testing preceded by nondestructive testing (ultrasonic testing, Infrared thermography testing).</a:t>
            </a:r>
          </a:p>
          <a:p>
            <a:pPr marL="540000" lvl="1" defTabSz="914400">
              <a:buClr>
                <a:srgbClr val="1F497D"/>
              </a:buClr>
            </a:pPr>
            <a:endParaRPr lang="en-US" altLang="zh-CN" sz="800" kern="0" dirty="0">
              <a:solidFill>
                <a:srgbClr val="000000"/>
              </a:solidFill>
              <a:latin typeface="Century Gothic"/>
            </a:endParaRPr>
          </a:p>
          <a:p>
            <a:pPr indent="-284400" defTabSz="914400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M.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Riding,</a:t>
            </a:r>
            <a:r>
              <a:rPr lang="zh-CN" altLang="en-US" sz="1600" b="1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Century Gothic"/>
              </a:rPr>
              <a:t>‘﻿﻿Evaluating laser ultrasound for the in-situ inspection of PFCs’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Good results from lab-scale laser ultrasound experiments(W/cooper interface depth imaging, W-tile thickness, robotic deployment).</a:t>
            </a:r>
          </a:p>
          <a:p>
            <a:pPr marL="540000" lvl="1">
              <a:buClr>
                <a:srgbClr val="1F497D"/>
              </a:buClr>
            </a:pP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Future work: explore SNR vs speed trade-off; test more PFC samples with real defects; investigate radiation hardness. Integrated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a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test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of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a laser ultrasound system for in-situ PFC inspection in present fusion devices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would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be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extremely</a:t>
            </a:r>
            <a:r>
              <a:rPr lang="zh-CN" altLang="en-US" sz="1400" kern="0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Century Gothic"/>
              </a:rPr>
              <a:t>valuable.</a:t>
            </a:r>
          </a:p>
          <a:p>
            <a:pPr marL="540000" lvl="1" defTabSz="914400">
              <a:buClr>
                <a:srgbClr val="1F497D"/>
              </a:buClr>
            </a:pPr>
            <a:endParaRPr lang="en-US" altLang="zh-CN" sz="1600" kern="0" dirty="0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46A62877-85DB-F232-9CE3-500C522835C6}"/>
              </a:ext>
            </a:extLst>
          </p:cNvPr>
          <p:cNvSpPr txBox="1">
            <a:spLocks/>
          </p:cNvSpPr>
          <p:nvPr/>
        </p:nvSpPr>
        <p:spPr bwMode="auto">
          <a:xfrm>
            <a:off x="1" y="0"/>
            <a:ext cx="12191999" cy="40219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vert="horz" wrap="square" lIns="81598" tIns="40800" rIns="81598" bIns="40800" numCol="1" anchor="ctr" anchorCtr="0" compatLnSpc="1"/>
          <a:lstStyle>
            <a:lvl1pPr algn="l" defTabSz="543560" rtl="0" eaLnBrk="0" fontAlgn="base" hangingPunct="0">
              <a:spcBef>
                <a:spcPct val="0"/>
              </a:spcBef>
              <a:spcAft>
                <a:spcPct val="0"/>
              </a:spcAft>
              <a:defRPr sz="2935" b="1" kern="1200">
                <a:solidFill>
                  <a:srgbClr val="FFFFFF"/>
                </a:solidFill>
                <a:latin typeface="+mj-lt"/>
                <a:ea typeface="MS PGothic" panose="020B0600070205080204" pitchFamily="-112" charset="-128"/>
                <a:cs typeface="MS PGothic" panose="020B0600070205080204" pitchFamily="-112" charset="-128"/>
              </a:defRPr>
            </a:lvl1pPr>
            <a:lvl2pPr algn="l" defTabSz="543560" rtl="0" eaLnBrk="0" fontAlgn="base" hangingPunct="0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2pPr>
            <a:lvl3pPr algn="l" defTabSz="543560" rtl="0" eaLnBrk="0" fontAlgn="base" hangingPunct="0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3pPr>
            <a:lvl4pPr algn="l" defTabSz="543560" rtl="0" eaLnBrk="0" fontAlgn="base" hangingPunct="0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4pPr>
            <a:lvl5pPr algn="l" defTabSz="543560" rtl="0" eaLnBrk="0" fontAlgn="base" hangingPunct="0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5pPr>
            <a:lvl6pPr marL="544195" algn="ctr" defTabSz="544195" rtl="0" fontAlgn="base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6pPr>
            <a:lvl7pPr marL="1087755" algn="ctr" defTabSz="544195" rtl="0" fontAlgn="base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7pPr>
            <a:lvl8pPr marL="1631950" algn="ctr" defTabSz="544195" rtl="0" fontAlgn="base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8pPr>
            <a:lvl9pPr marL="2176145" algn="ctr" defTabSz="544195" rtl="0" fontAlgn="base">
              <a:spcBef>
                <a:spcPct val="0"/>
              </a:spcBef>
              <a:spcAft>
                <a:spcPct val="0"/>
              </a:spcAft>
              <a:defRPr sz="2935" b="1">
                <a:solidFill>
                  <a:srgbClr val="FFFFFF"/>
                </a:solidFill>
                <a:latin typeface="Century Gothic" panose="020B0502020202020204" pitchFamily="-112" charset="0"/>
                <a:ea typeface="MS PGothic" panose="020B0600070205080204" pitchFamily="-112" charset="-128"/>
                <a:cs typeface="MS PGothic" panose="020B0600070205080204" pitchFamily="-112" charset="-128"/>
              </a:defRPr>
            </a:lvl9pPr>
          </a:lstStyle>
          <a:p>
            <a:r>
              <a:rPr lang="en-US" altLang="zh-CN" sz="2400" dirty="0">
                <a:solidFill>
                  <a:schemeClr val="bg1"/>
                </a:solidFill>
                <a:latin typeface="+mn-lt"/>
              </a:rPr>
              <a:t>PWI</a:t>
            </a:r>
            <a:r>
              <a:rPr lang="zh-CN" alt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+mn-lt"/>
              </a:rPr>
              <a:t>session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711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UzYWRjNjJkOWJhYWRlMzg0MTRjNjliNmUwZjkwOTMifQ==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83819</TotalTime>
  <Words>461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 Observation of Fully Detached Divertor Integrated with Improved Core Confinement in Tokamak</dc:title>
  <dc:creator>Huiqian Wang</dc:creator>
  <cp:lastModifiedBy>Juan Huang</cp:lastModifiedBy>
  <cp:revision>1077</cp:revision>
  <cp:lastPrinted>2020-08-24T05:24:00Z</cp:lastPrinted>
  <dcterms:created xsi:type="dcterms:W3CDTF">2020-04-16T23:01:00Z</dcterms:created>
  <dcterms:modified xsi:type="dcterms:W3CDTF">2024-10-17T14:09:49Z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3E0C3DDBC67D47E79350E6D98535C7E0</vt:lpwstr>
  </property>
  <property fmtid="{D5CDD505-2E9C-101B-9397-08002B2CF9AE}" pid="3" name="KSOProductBuildVer">
    <vt:lpwstr>2052-11.1.0.12313</vt:lpwstr>
  </property>
</Properties>
</file>