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20" r:id="rId2"/>
    <p:sldId id="475" r:id="rId3"/>
    <p:sldId id="446" r:id="rId4"/>
    <p:sldId id="477" r:id="rId5"/>
    <p:sldId id="476" r:id="rId6"/>
    <p:sldId id="474" r:id="rId7"/>
    <p:sldId id="452" r:id="rId8"/>
  </p:sldIdLst>
  <p:sldSz cx="12192000" cy="6858000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B3458C19-FB47-412D-B5E6-DA94A5EEF2C9}">
          <p14:sldIdLst>
            <p14:sldId id="420"/>
            <p14:sldId id="475"/>
            <p14:sldId id="446"/>
            <p14:sldId id="477"/>
            <p14:sldId id="476"/>
            <p14:sldId id="474"/>
          </p14:sldIdLst>
        </p14:section>
        <p14:section name="Section sans titre" id="{A9950234-7D6E-459A-A2EB-1D3CAAA77739}">
          <p14:sldIdLst>
            <p14:sldId id="45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17" userDrawn="1">
          <p15:clr>
            <a:srgbClr val="A4A3A4"/>
          </p15:clr>
        </p15:guide>
        <p15:guide id="2" pos="1463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2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cDonald Darren" initials="DMcD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C00CC"/>
    <a:srgbClr val="FF66FF"/>
    <a:srgbClr val="008000"/>
    <a:srgbClr val="7F7F7F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76" autoAdjust="0"/>
    <p:restoredTop sz="93124" autoAdjust="0"/>
  </p:normalViewPr>
  <p:slideViewPr>
    <p:cSldViewPr showGuides="1">
      <p:cViewPr varScale="1">
        <p:scale>
          <a:sx n="92" d="100"/>
          <a:sy n="92" d="100"/>
        </p:scale>
        <p:origin x="162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2" d="100"/>
          <a:sy n="52" d="100"/>
        </p:scale>
        <p:origin x="-667" y="-82"/>
      </p:cViewPr>
      <p:guideLst>
        <p:guide orient="horz" pos="4517"/>
        <p:guide pos="1463"/>
        <p:guide orient="horz" pos="3110"/>
        <p:guide pos="21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21582" cy="493634"/>
          </a:xfrm>
          <a:prstGeom prst="rect">
            <a:avLst/>
          </a:prstGeom>
        </p:spPr>
        <p:txBody>
          <a:bodyPr vert="horz" lIns="94397" tIns="47198" rIns="94397" bIns="47198" rtlCol="0"/>
          <a:lstStyle>
            <a:lvl1pPr algn="l">
              <a:defRPr sz="12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971" y="1"/>
            <a:ext cx="2921582" cy="493634"/>
          </a:xfrm>
          <a:prstGeom prst="rect">
            <a:avLst/>
          </a:prstGeom>
        </p:spPr>
        <p:txBody>
          <a:bodyPr vert="horz" lIns="94397" tIns="47198" rIns="94397" bIns="47198" rtlCol="0"/>
          <a:lstStyle>
            <a:lvl1pPr algn="r">
              <a:defRPr sz="12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14/10/2024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317"/>
            <a:ext cx="2921582" cy="493634"/>
          </a:xfrm>
          <a:prstGeom prst="rect">
            <a:avLst/>
          </a:prstGeom>
        </p:spPr>
        <p:txBody>
          <a:bodyPr vert="horz" lIns="94397" tIns="47198" rIns="94397" bIns="47198" rtlCol="0" anchor="b"/>
          <a:lstStyle>
            <a:lvl1pPr algn="l">
              <a:defRPr sz="1200"/>
            </a:lvl1pPr>
          </a:lstStyle>
          <a:p>
            <a:r>
              <a:rPr lang="en-US" smtClean="0">
                <a:latin typeface="Arial" panose="020B0604020202020204" pitchFamily="34" charset="0"/>
              </a:rPr>
              <a:t>CEA/DOE Executive Committee Meeting on Fusion Energy Research Collaborations  | April 2-4, 2024 |  Germantown, USA</a:t>
            </a:r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971" y="9377317"/>
            <a:ext cx="2921582" cy="493634"/>
          </a:xfrm>
          <a:prstGeom prst="rect">
            <a:avLst/>
          </a:prstGeom>
        </p:spPr>
        <p:txBody>
          <a:bodyPr vert="horz" lIns="94397" tIns="47198" rIns="94397" bIns="47198" rtlCol="0" anchor="b"/>
          <a:lstStyle>
            <a:lvl1pPr algn="r">
              <a:defRPr sz="12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21582" cy="493634"/>
          </a:xfrm>
          <a:prstGeom prst="rect">
            <a:avLst/>
          </a:prstGeom>
        </p:spPr>
        <p:txBody>
          <a:bodyPr vert="horz" lIns="94397" tIns="47198" rIns="94397" bIns="47198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1"/>
            <a:ext cx="2921582" cy="493634"/>
          </a:xfrm>
          <a:prstGeom prst="rect">
            <a:avLst/>
          </a:prstGeom>
        </p:spPr>
        <p:txBody>
          <a:bodyPr vert="horz" lIns="94397" tIns="47198" rIns="94397" bIns="47198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14/10/2024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0963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397" tIns="47198" rIns="94397" bIns="47198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9"/>
          </a:xfrm>
          <a:prstGeom prst="rect">
            <a:avLst/>
          </a:prstGeom>
        </p:spPr>
        <p:txBody>
          <a:bodyPr vert="horz" lIns="94397" tIns="47198" rIns="94397" bIns="47198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7317"/>
            <a:ext cx="2921582" cy="493634"/>
          </a:xfrm>
          <a:prstGeom prst="rect">
            <a:avLst/>
          </a:prstGeom>
        </p:spPr>
        <p:txBody>
          <a:bodyPr vert="horz" lIns="94397" tIns="47198" rIns="94397" bIns="47198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r>
              <a:rPr lang="en-US" smtClean="0"/>
              <a:t>CEA/DOE Executive Committee Meeting on Fusion Energy Research Collaborations  | April 2-4, 2024 |  Germantown, USA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3634"/>
          </a:xfrm>
          <a:prstGeom prst="rect">
            <a:avLst/>
          </a:prstGeom>
        </p:spPr>
        <p:txBody>
          <a:bodyPr vert="horz" lIns="94397" tIns="47198" rIns="94397" bIns="47198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7381" y="2348880"/>
            <a:ext cx="11329259" cy="1296144"/>
          </a:xfrm>
        </p:spPr>
        <p:txBody>
          <a:bodyPr>
            <a:noAutofit/>
          </a:bodyPr>
          <a:lstStyle>
            <a:lvl1pPr algn="l">
              <a:defRPr sz="35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7381" y="4293096"/>
            <a:ext cx="5856651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207434" y="-457200"/>
            <a:ext cx="14351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24680" y="6570008"/>
            <a:ext cx="12216680" cy="3153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12165410" cy="5472608"/>
          </a:xfrm>
        </p:spPr>
        <p:txBody>
          <a:bodyPr/>
          <a:lstStyle>
            <a:lvl1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 sz="2400" b="1">
                <a:latin typeface="+mj-lt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−"/>
              <a:defRPr sz="2000">
                <a:solidFill>
                  <a:srgbClr val="002060"/>
                </a:solidFill>
                <a:latin typeface="+mj-lt"/>
                <a:cs typeface="Arial" panose="020B060402020202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800">
                <a:latin typeface="+mj-lt"/>
                <a:cs typeface="Arial" panose="020B0604020202020204" pitchFamily="34" charset="0"/>
              </a:defRPr>
            </a:lvl3pPr>
            <a:lvl4pPr marL="1714500" indent="-342900">
              <a:buFont typeface="Arial" panose="020B0604020202020204" pitchFamily="34" charset="0"/>
              <a:buChar char="•"/>
              <a:defRPr sz="1800" baseline="0">
                <a:solidFill>
                  <a:srgbClr val="002060"/>
                </a:solidFill>
                <a:latin typeface="+mj-lt"/>
              </a:defRPr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24680" y="8632"/>
            <a:ext cx="12216680" cy="66289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0166920" cy="719118"/>
          </a:xfrm>
        </p:spPr>
        <p:txBody>
          <a:bodyPr>
            <a:normAutofit/>
          </a:bodyPr>
          <a:lstStyle>
            <a:lvl1pPr algn="l">
              <a:lnSpc>
                <a:spcPts val="3200"/>
              </a:lnSpc>
              <a:defRPr sz="2500" b="1" baseline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9" name="TextBox 1"/>
          <p:cNvSpPr txBox="1"/>
          <p:nvPr userDrawn="1"/>
        </p:nvSpPr>
        <p:spPr>
          <a:xfrm>
            <a:off x="1216815" y="6617604"/>
            <a:ext cx="10980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 smtClean="0"/>
              <a:t>IAEA Technical Meeting on Long Pulse Operation of Fusion Devices </a:t>
            </a:r>
            <a:r>
              <a:rPr lang="en-US" sz="11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|  14-18 October 2024</a:t>
            </a:r>
            <a:endParaRPr lang="en-GB" sz="1100" b="1" kern="1200" dirty="0" smtClean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288688" cy="7191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0"/>
            <a:ext cx="10166920" cy="719118"/>
          </a:xfrm>
        </p:spPr>
        <p:txBody>
          <a:bodyPr>
            <a:normAutofit/>
          </a:bodyPr>
          <a:lstStyle>
            <a:lvl1pPr algn="l">
              <a:lnSpc>
                <a:spcPts val="3200"/>
              </a:lnSpc>
              <a:defRPr sz="2500" b="1" baseline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-24680" y="6570008"/>
            <a:ext cx="12216680" cy="3153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1"/>
          </p:nvPr>
        </p:nvSpPr>
        <p:spPr>
          <a:xfrm>
            <a:off x="6181682" y="908720"/>
            <a:ext cx="5964505" cy="5571038"/>
          </a:xfrm>
        </p:spPr>
        <p:txBody>
          <a:bodyPr/>
          <a:lstStyle>
            <a:lvl1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 sz="2400" b="1">
                <a:latin typeface="+mj-lt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−"/>
              <a:defRPr sz="2000">
                <a:solidFill>
                  <a:srgbClr val="002060"/>
                </a:solidFill>
                <a:latin typeface="+mj-lt"/>
                <a:cs typeface="Arial" panose="020B060402020202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800">
                <a:latin typeface="+mj-lt"/>
                <a:cs typeface="Arial" panose="020B0604020202020204" pitchFamily="34" charset="0"/>
              </a:defRPr>
            </a:lvl3pPr>
            <a:lvl4pPr marL="1714500" indent="-342900">
              <a:buFont typeface="Arial" panose="020B0604020202020204" pitchFamily="34" charset="0"/>
              <a:buChar char="•"/>
              <a:defRPr sz="1800" baseline="0">
                <a:solidFill>
                  <a:srgbClr val="002060"/>
                </a:solidFill>
                <a:latin typeface="+mj-lt"/>
              </a:defRPr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0" y="908720"/>
            <a:ext cx="5964505" cy="5571038"/>
          </a:xfrm>
        </p:spPr>
        <p:txBody>
          <a:bodyPr/>
          <a:lstStyle>
            <a:lvl1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 sz="2400" b="1">
                <a:latin typeface="+mj-lt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−"/>
              <a:defRPr sz="2000">
                <a:solidFill>
                  <a:srgbClr val="002060"/>
                </a:solidFill>
                <a:latin typeface="+mj-lt"/>
                <a:cs typeface="Arial" panose="020B060402020202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800">
                <a:latin typeface="+mj-lt"/>
                <a:cs typeface="Arial" panose="020B0604020202020204" pitchFamily="34" charset="0"/>
              </a:defRPr>
            </a:lvl3pPr>
            <a:lvl4pPr marL="1714500" indent="-342900">
              <a:buFont typeface="Arial" panose="020B0604020202020204" pitchFamily="34" charset="0"/>
              <a:buChar char="•"/>
              <a:defRPr sz="1800" baseline="0">
                <a:solidFill>
                  <a:srgbClr val="002060"/>
                </a:solidFill>
                <a:latin typeface="+mj-lt"/>
              </a:defRPr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2" name="TextBox 1"/>
          <p:cNvSpPr txBox="1"/>
          <p:nvPr userDrawn="1"/>
        </p:nvSpPr>
        <p:spPr>
          <a:xfrm>
            <a:off x="983432" y="6596891"/>
            <a:ext cx="10980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 smtClean="0"/>
              <a:t>IAEA Technical Meeting on Long Pulse Operation of Fusion Devices </a:t>
            </a:r>
            <a:r>
              <a:rPr lang="en-US" sz="11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|  14-18 October 2024</a:t>
            </a:r>
            <a:endParaRPr lang="en-GB" sz="1100" b="1" kern="1200" dirty="0" smtClean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53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-24680" y="6570008"/>
            <a:ext cx="12216680" cy="3153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288688" cy="7191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7328" y="0"/>
            <a:ext cx="10166920" cy="719118"/>
          </a:xfrm>
        </p:spPr>
        <p:txBody>
          <a:bodyPr>
            <a:normAutofit/>
          </a:bodyPr>
          <a:lstStyle>
            <a:lvl1pPr algn="l">
              <a:lnSpc>
                <a:spcPts val="3200"/>
              </a:lnSpc>
              <a:defRPr sz="2500" b="1" baseline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-24680" y="6570008"/>
            <a:ext cx="12192000" cy="3153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1"/>
          </p:nvPr>
        </p:nvSpPr>
        <p:spPr>
          <a:xfrm>
            <a:off x="6181682" y="1700808"/>
            <a:ext cx="5964505" cy="4778950"/>
          </a:xfrm>
        </p:spPr>
        <p:txBody>
          <a:bodyPr/>
          <a:lstStyle>
            <a:lvl1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 sz="2400" b="1">
                <a:latin typeface="+mj-lt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−"/>
              <a:defRPr sz="2000">
                <a:solidFill>
                  <a:srgbClr val="002060"/>
                </a:solidFill>
                <a:latin typeface="+mj-lt"/>
                <a:cs typeface="Arial" panose="020B060402020202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800">
                <a:latin typeface="+mj-lt"/>
                <a:cs typeface="Arial" panose="020B0604020202020204" pitchFamily="34" charset="0"/>
              </a:defRPr>
            </a:lvl3pPr>
            <a:lvl4pPr marL="1714500" indent="-342900">
              <a:buFont typeface="Arial" panose="020B0604020202020204" pitchFamily="34" charset="0"/>
              <a:buChar char="•"/>
              <a:defRPr sz="1800" baseline="0">
                <a:solidFill>
                  <a:srgbClr val="002060"/>
                </a:solidFill>
                <a:latin typeface="+mj-lt"/>
              </a:defRPr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0" y="1700808"/>
            <a:ext cx="5964505" cy="4778950"/>
          </a:xfrm>
        </p:spPr>
        <p:txBody>
          <a:bodyPr/>
          <a:lstStyle>
            <a:lvl1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 sz="2400" b="1">
                <a:latin typeface="+mj-lt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−"/>
              <a:defRPr sz="2000">
                <a:solidFill>
                  <a:srgbClr val="002060"/>
                </a:solidFill>
                <a:latin typeface="+mj-lt"/>
                <a:cs typeface="Arial" panose="020B060402020202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800">
                <a:latin typeface="+mj-lt"/>
                <a:cs typeface="Arial" panose="020B0604020202020204" pitchFamily="34" charset="0"/>
              </a:defRPr>
            </a:lvl3pPr>
            <a:lvl4pPr marL="1714500" indent="-342900">
              <a:buFont typeface="Arial" panose="020B0604020202020204" pitchFamily="34" charset="0"/>
              <a:buChar char="•"/>
              <a:defRPr sz="1800" baseline="0">
                <a:solidFill>
                  <a:srgbClr val="002060"/>
                </a:solidFill>
                <a:latin typeface="+mj-lt"/>
              </a:defRPr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1" y="719118"/>
            <a:ext cx="12191999" cy="981690"/>
          </a:xfrm>
        </p:spPr>
        <p:txBody>
          <a:bodyPr/>
          <a:lstStyle>
            <a:lvl1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 sz="2400" b="1">
                <a:latin typeface="+mj-lt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−"/>
              <a:defRPr sz="2000">
                <a:solidFill>
                  <a:srgbClr val="002060"/>
                </a:solidFill>
                <a:latin typeface="+mj-lt"/>
                <a:cs typeface="Arial" panose="020B060402020202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800">
                <a:latin typeface="+mj-lt"/>
                <a:cs typeface="Arial" panose="020B0604020202020204" pitchFamily="34" charset="0"/>
              </a:defRPr>
            </a:lvl3pPr>
            <a:lvl4pPr marL="1714500" indent="-342900">
              <a:buFont typeface="Arial" panose="020B0604020202020204" pitchFamily="34" charset="0"/>
              <a:buChar char="•"/>
              <a:defRPr sz="1800" baseline="0">
                <a:solidFill>
                  <a:srgbClr val="002060"/>
                </a:solidFill>
                <a:latin typeface="+mj-lt"/>
              </a:defRPr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3" name="TextBox 1"/>
          <p:cNvSpPr txBox="1"/>
          <p:nvPr userDrawn="1"/>
        </p:nvSpPr>
        <p:spPr>
          <a:xfrm>
            <a:off x="1204379" y="6618526"/>
            <a:ext cx="10980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 smtClean="0"/>
              <a:t>IAEA Technical Meeting on Long Pulse Operation of Fusion Devices </a:t>
            </a:r>
            <a:r>
              <a:rPr lang="en-US" sz="11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|  14-18 October 2024</a:t>
            </a:r>
            <a:endParaRPr lang="en-GB" sz="1100" b="1" kern="1200" dirty="0" smtClean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661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-24680" y="6570008"/>
            <a:ext cx="12216680" cy="3153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7191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0"/>
            <a:ext cx="10166920" cy="719118"/>
          </a:xfrm>
        </p:spPr>
        <p:txBody>
          <a:bodyPr>
            <a:normAutofit/>
          </a:bodyPr>
          <a:lstStyle>
            <a:lvl1pPr algn="l">
              <a:lnSpc>
                <a:spcPts val="3200"/>
              </a:lnSpc>
              <a:defRPr sz="2500" b="1" baseline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-24680" y="6570008"/>
            <a:ext cx="12192000" cy="3153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1"/>
          </p:nvPr>
        </p:nvSpPr>
        <p:spPr>
          <a:xfrm>
            <a:off x="6181682" y="910986"/>
            <a:ext cx="5964505" cy="4352816"/>
          </a:xfrm>
        </p:spPr>
        <p:txBody>
          <a:bodyPr/>
          <a:lstStyle>
            <a:lvl1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 sz="2400" b="1">
                <a:latin typeface="+mj-lt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−"/>
              <a:defRPr sz="2000">
                <a:solidFill>
                  <a:srgbClr val="002060"/>
                </a:solidFill>
                <a:latin typeface="+mj-lt"/>
                <a:cs typeface="Arial" panose="020B060402020202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800">
                <a:latin typeface="+mj-lt"/>
                <a:cs typeface="Arial" panose="020B0604020202020204" pitchFamily="34" charset="0"/>
              </a:defRPr>
            </a:lvl3pPr>
            <a:lvl4pPr marL="1714500" indent="-342900">
              <a:buFont typeface="Arial" panose="020B0604020202020204" pitchFamily="34" charset="0"/>
              <a:buChar char="•"/>
              <a:defRPr sz="1800" baseline="0">
                <a:solidFill>
                  <a:srgbClr val="002060"/>
                </a:solidFill>
                <a:latin typeface="+mj-lt"/>
              </a:defRPr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0" y="910986"/>
            <a:ext cx="5964505" cy="4352816"/>
          </a:xfrm>
        </p:spPr>
        <p:txBody>
          <a:bodyPr/>
          <a:lstStyle>
            <a:lvl1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 sz="2400" b="1">
                <a:latin typeface="+mj-lt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−"/>
              <a:defRPr sz="2000">
                <a:solidFill>
                  <a:srgbClr val="002060"/>
                </a:solidFill>
                <a:latin typeface="+mj-lt"/>
                <a:cs typeface="Arial" panose="020B060402020202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800">
                <a:latin typeface="+mj-lt"/>
                <a:cs typeface="Arial" panose="020B0604020202020204" pitchFamily="34" charset="0"/>
              </a:defRPr>
            </a:lvl3pPr>
            <a:lvl4pPr marL="1714500" indent="-342900">
              <a:buFont typeface="Arial" panose="020B0604020202020204" pitchFamily="34" charset="0"/>
              <a:buChar char="•"/>
              <a:defRPr sz="1800" baseline="0">
                <a:solidFill>
                  <a:srgbClr val="002060"/>
                </a:solidFill>
                <a:latin typeface="+mj-lt"/>
              </a:defRPr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1" y="5263802"/>
            <a:ext cx="12191999" cy="981690"/>
          </a:xfrm>
        </p:spPr>
        <p:txBody>
          <a:bodyPr/>
          <a:lstStyle>
            <a:lvl1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 sz="2400" b="1">
                <a:latin typeface="+mj-lt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−"/>
              <a:defRPr sz="2000">
                <a:solidFill>
                  <a:srgbClr val="002060"/>
                </a:solidFill>
                <a:latin typeface="+mj-lt"/>
                <a:cs typeface="Arial" panose="020B060402020202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800">
                <a:latin typeface="+mj-lt"/>
                <a:cs typeface="Arial" panose="020B0604020202020204" pitchFamily="34" charset="0"/>
              </a:defRPr>
            </a:lvl3pPr>
            <a:lvl4pPr marL="1714500" indent="-342900">
              <a:buFont typeface="Arial" panose="020B0604020202020204" pitchFamily="34" charset="0"/>
              <a:buChar char="•"/>
              <a:defRPr sz="1800" baseline="0">
                <a:solidFill>
                  <a:srgbClr val="002060"/>
                </a:solidFill>
                <a:latin typeface="+mj-lt"/>
              </a:defRPr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3" name="TextBox 1"/>
          <p:cNvSpPr txBox="1"/>
          <p:nvPr userDrawn="1"/>
        </p:nvSpPr>
        <p:spPr>
          <a:xfrm>
            <a:off x="1204379" y="6618526"/>
            <a:ext cx="10980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 smtClean="0"/>
              <a:t>IAEA Technical Meeting on Long Pulse Operation of Fusion Devices </a:t>
            </a:r>
            <a:r>
              <a:rPr lang="en-US" sz="11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|  14-18 October 2024</a:t>
            </a:r>
            <a:endParaRPr lang="en-GB" sz="1100" b="1" kern="1200" dirty="0" smtClean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28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lang="en-GB" smtClean="0"/>
              <a:t>IAEA Technical Meeting on Long Pulse Operation of Fusion Devices  14-18 October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6" r:id="rId5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opscience.iop.org/journal/0741-3335" TargetMode="External"/><Relationship Id="rId2" Type="http://schemas.openxmlformats.org/officeDocument/2006/relationships/hyperlink" Target="https://conferences.iaea.org/event/381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iopscience.iop.org/collections/ppcf-240322-51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ublishingsupport.iopscience.iop.org/journals/plasma-physics-and-controlled-fusion/about-plasma-physics-controlled-fusion/#article-types" TargetMode="External"/><Relationship Id="rId7" Type="http://schemas.openxmlformats.org/officeDocument/2006/relationships/hyperlink" Target="https://iopscience.iop.org/collections/ppcf-240322-513" TargetMode="External"/><Relationship Id="rId2" Type="http://schemas.openxmlformats.org/officeDocument/2006/relationships/hyperlink" Target="https://mc04.manuscriptcentral.com/ppcf-iop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sikverein.at/spielplan/" TargetMode="External"/><Relationship Id="rId2" Type="http://schemas.openxmlformats.org/officeDocument/2006/relationships/hyperlink" Target="https://www.google.fr/maps/place/data=!4m2!3m1!1s0x476d079d51daeac7:0x82c12bc03731834f?sa=X&amp;ved=1t:8290&amp;ictx=11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719118"/>
            <a:ext cx="12288688" cy="5878234"/>
          </a:xfrm>
        </p:spPr>
        <p:txBody>
          <a:bodyPr>
            <a:normAutofit/>
          </a:bodyPr>
          <a:lstStyle/>
          <a:p>
            <a:r>
              <a:rPr lang="en-US" dirty="0" smtClean="0"/>
              <a:t>14-18 </a:t>
            </a:r>
            <a:r>
              <a:rPr lang="en-US" dirty="0"/>
              <a:t>October 2024 at IAEA Headquarters, Vienna,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://conferences.iaea.org/event/381/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GB" dirty="0"/>
              <a:t>B</a:t>
            </a:r>
            <a:r>
              <a:rPr lang="en-GB" dirty="0" smtClean="0"/>
              <a:t>ring </a:t>
            </a:r>
            <a:r>
              <a:rPr lang="en-GB" dirty="0"/>
              <a:t>together junior and senior fusion scientists, plasma physicists </a:t>
            </a:r>
            <a:r>
              <a:rPr lang="en-GB" dirty="0" smtClean="0"/>
              <a:t>and </a:t>
            </a:r>
            <a:r>
              <a:rPr lang="en-GB" dirty="0"/>
              <a:t>engineers in order </a:t>
            </a:r>
            <a:r>
              <a:rPr lang="en-GB" b="1" dirty="0">
                <a:solidFill>
                  <a:srgbClr val="FF0000"/>
                </a:solidFill>
              </a:rPr>
              <a:t>to cover the physics and engineering issues of long-pulse operation for tokamak and </a:t>
            </a:r>
            <a:r>
              <a:rPr lang="en-GB" b="1" dirty="0" err="1">
                <a:solidFill>
                  <a:srgbClr val="FF0000"/>
                </a:solidFill>
              </a:rPr>
              <a:t>stellarator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facilities</a:t>
            </a:r>
            <a:endParaRPr lang="en-GB" dirty="0"/>
          </a:p>
          <a:p>
            <a:pPr lvl="0"/>
            <a:r>
              <a:rPr lang="en-US" dirty="0" err="1" smtClean="0"/>
              <a:t>Programme</a:t>
            </a:r>
            <a:r>
              <a:rPr lang="en-US" dirty="0" smtClean="0"/>
              <a:t> </a:t>
            </a:r>
            <a:r>
              <a:rPr lang="en-US" dirty="0"/>
              <a:t>prepared by the </a:t>
            </a:r>
            <a:r>
              <a:rPr lang="en-US" dirty="0" smtClean="0"/>
              <a:t>IEA </a:t>
            </a:r>
            <a:r>
              <a:rPr lang="en-US" dirty="0"/>
              <a:t>CICLOP (Coordination on International Challenges on Long duration </a:t>
            </a:r>
            <a:r>
              <a:rPr lang="en-US" dirty="0" smtClean="0"/>
              <a:t>Operation) group along the 4 Topics </a:t>
            </a:r>
          </a:p>
          <a:p>
            <a:pPr lvl="1"/>
            <a:r>
              <a:rPr lang="en-GB" dirty="0" smtClean="0"/>
              <a:t>LPO Long-Pulse </a:t>
            </a:r>
            <a:r>
              <a:rPr lang="en-GB" dirty="0"/>
              <a:t>and Steady-State Operation and Control</a:t>
            </a:r>
            <a:endParaRPr lang="fr-FR" dirty="0"/>
          </a:p>
          <a:p>
            <a:pPr lvl="1"/>
            <a:r>
              <a:rPr lang="en-GB" dirty="0" smtClean="0"/>
              <a:t>PWI Plasma </a:t>
            </a:r>
            <a:r>
              <a:rPr lang="en-GB" dirty="0"/>
              <a:t>Wall Interactions, Exhaust and Control</a:t>
            </a:r>
            <a:endParaRPr lang="fr-FR" dirty="0"/>
          </a:p>
          <a:p>
            <a:pPr lvl="1"/>
            <a:r>
              <a:rPr lang="en-GB" dirty="0" smtClean="0"/>
              <a:t>HCD Long-Pulse </a:t>
            </a:r>
            <a:r>
              <a:rPr lang="en-GB" dirty="0"/>
              <a:t>Heating and Current Drive</a:t>
            </a:r>
            <a:endParaRPr lang="fr-FR" dirty="0"/>
          </a:p>
          <a:p>
            <a:pPr lvl="1"/>
            <a:r>
              <a:rPr lang="en-GB" dirty="0" smtClean="0"/>
              <a:t>RAMI </a:t>
            </a:r>
            <a:r>
              <a:rPr lang="en-GB" dirty="0"/>
              <a:t>(Reliability Availability Maintainability </a:t>
            </a:r>
            <a:r>
              <a:rPr lang="en-GB" dirty="0" err="1"/>
              <a:t>Inspectability</a:t>
            </a:r>
            <a:r>
              <a:rPr lang="en-GB" dirty="0"/>
              <a:t>) and Nuclear Technologies </a:t>
            </a:r>
            <a:endParaRPr lang="en-GB" dirty="0" smtClean="0"/>
          </a:p>
          <a:p>
            <a:r>
              <a:rPr lang="en-GB" dirty="0" smtClean="0"/>
              <a:t>Session Chairs to summarise highlights of </a:t>
            </a:r>
            <a:r>
              <a:rPr lang="en-GB" dirty="0"/>
              <a:t>the main </a:t>
            </a:r>
            <a:r>
              <a:rPr lang="en-GB" dirty="0" smtClean="0"/>
              <a:t>issues raised in </a:t>
            </a:r>
            <a:r>
              <a:rPr lang="en-GB" dirty="0"/>
              <a:t>particular in the context of the </a:t>
            </a:r>
            <a:r>
              <a:rPr lang="en-GB" dirty="0" smtClean="0"/>
              <a:t>extrapolation </a:t>
            </a:r>
            <a:r>
              <a:rPr lang="en-GB" dirty="0"/>
              <a:t>towards </a:t>
            </a:r>
            <a:r>
              <a:rPr lang="en-GB" dirty="0" smtClean="0"/>
              <a:t>ITER, Volumetric Neutron Source &amp; fusion power plant </a:t>
            </a:r>
          </a:p>
          <a:p>
            <a:pPr lvl="1"/>
            <a:r>
              <a:rPr lang="en-GB" b="1" dirty="0">
                <a:solidFill>
                  <a:srgbClr val="FF0000"/>
                </a:solidFill>
              </a:rPr>
              <a:t>G</a:t>
            </a:r>
            <a:r>
              <a:rPr lang="en-GB" b="1" dirty="0" smtClean="0">
                <a:solidFill>
                  <a:srgbClr val="FF0000"/>
                </a:solidFill>
              </a:rPr>
              <a:t>uide discussions </a:t>
            </a:r>
            <a:r>
              <a:rPr lang="en-GB" b="1" dirty="0">
                <a:solidFill>
                  <a:srgbClr val="FF0000"/>
                </a:solidFill>
              </a:rPr>
              <a:t>during the </a:t>
            </a:r>
            <a:r>
              <a:rPr lang="en-GB" b="1" dirty="0" smtClean="0">
                <a:solidFill>
                  <a:srgbClr val="FF0000"/>
                </a:solidFill>
              </a:rPr>
              <a:t>sessions, closing session </a:t>
            </a:r>
            <a:r>
              <a:rPr lang="en-GB" b="1" dirty="0">
                <a:solidFill>
                  <a:srgbClr val="FF0000"/>
                </a:solidFill>
              </a:rPr>
              <a:t>on </a:t>
            </a:r>
            <a:r>
              <a:rPr lang="en-GB" b="1" dirty="0" smtClean="0">
                <a:solidFill>
                  <a:srgbClr val="FF0000"/>
                </a:solidFill>
              </a:rPr>
              <a:t>Thursday</a:t>
            </a:r>
            <a:r>
              <a:rPr lang="en-GB" dirty="0"/>
              <a:t> </a:t>
            </a:r>
            <a:r>
              <a:rPr lang="en-GB" b="1" dirty="0" smtClean="0">
                <a:solidFill>
                  <a:srgbClr val="FF0000"/>
                </a:solidFill>
              </a:rPr>
              <a:t>&amp; scientific gaps </a:t>
            </a:r>
            <a:endParaRPr lang="en-GB" b="1" dirty="0">
              <a:solidFill>
                <a:srgbClr val="FF0000"/>
              </a:solidFill>
            </a:endParaRPr>
          </a:p>
          <a:p>
            <a:r>
              <a:rPr lang="en-GB" b="0" dirty="0" smtClean="0">
                <a:hlinkClick r:id="rId3"/>
              </a:rPr>
              <a:t>Plasma </a:t>
            </a:r>
            <a:r>
              <a:rPr lang="en-GB" b="0" dirty="0">
                <a:hlinkClick r:id="rId3"/>
              </a:rPr>
              <a:t>Physics and Controlled Fusion</a:t>
            </a:r>
            <a:r>
              <a:rPr lang="fr-FR" dirty="0" smtClean="0"/>
              <a:t> </a:t>
            </a:r>
            <a:r>
              <a:rPr lang="fr-FR" dirty="0" err="1" smtClean="0"/>
              <a:t>special</a:t>
            </a:r>
            <a:r>
              <a:rPr lang="fr-FR" dirty="0" smtClean="0"/>
              <a:t> issue </a:t>
            </a:r>
            <a:r>
              <a:rPr lang="en-GB" sz="1800" u="sng" dirty="0" smtClean="0">
                <a:hlinkClick r:id="rId4"/>
              </a:rPr>
              <a:t>https</a:t>
            </a:r>
            <a:r>
              <a:rPr lang="en-GB" sz="1800" u="sng" dirty="0">
                <a:hlinkClick r:id="rId4"/>
              </a:rPr>
              <a:t>://iopscience.iop.org/collections/ppcf-240322-513</a:t>
            </a:r>
            <a:r>
              <a:rPr lang="en-GB" sz="1800" dirty="0"/>
              <a:t> </a:t>
            </a:r>
            <a:endParaRPr lang="fr-FR" sz="1800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2024 </a:t>
            </a:r>
            <a:r>
              <a:rPr lang="en-US" dirty="0"/>
              <a:t>IAEA Technical Meeting on Long Pulse Operation of Fusion Devices 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96600" y="50497"/>
            <a:ext cx="580086" cy="61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1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1556792"/>
            <a:ext cx="6528048" cy="4320480"/>
          </a:xfrm>
        </p:spPr>
        <p:txBody>
          <a:bodyPr>
            <a:normAutofit/>
          </a:bodyPr>
          <a:lstStyle/>
          <a:p>
            <a:pPr fontAlgn="base"/>
            <a:r>
              <a:rPr lang="en-GB" dirty="0" smtClean="0"/>
              <a:t>Submission </a:t>
            </a:r>
            <a:r>
              <a:rPr lang="en-GB" dirty="0"/>
              <a:t>process</a:t>
            </a:r>
          </a:p>
          <a:p>
            <a:pPr lvl="1" fontAlgn="base"/>
            <a:r>
              <a:rPr lang="en-GB" b="0" dirty="0"/>
              <a:t>The collection will feature </a:t>
            </a:r>
            <a:r>
              <a:rPr lang="en-GB" b="0" dirty="0" smtClean="0"/>
              <a:t>contributions </a:t>
            </a:r>
            <a:r>
              <a:rPr lang="en-GB" b="0" dirty="0"/>
              <a:t>from the </a:t>
            </a:r>
            <a:r>
              <a:rPr lang="en-GB" b="0" dirty="0" smtClean="0"/>
              <a:t>meeting </a:t>
            </a:r>
          </a:p>
          <a:p>
            <a:pPr lvl="1" fontAlgn="base"/>
            <a:r>
              <a:rPr lang="en-GB" b="0" dirty="0" smtClean="0"/>
              <a:t>same </a:t>
            </a:r>
            <a:r>
              <a:rPr lang="en-GB" b="0" dirty="0"/>
              <a:t>review process as regular </a:t>
            </a:r>
            <a:r>
              <a:rPr lang="en-GB" b="0" dirty="0" smtClean="0"/>
              <a:t>articles </a:t>
            </a:r>
          </a:p>
          <a:p>
            <a:pPr lvl="1" fontAlgn="base"/>
            <a:r>
              <a:rPr lang="en-GB" b="0" dirty="0" smtClean="0"/>
              <a:t>Authors </a:t>
            </a:r>
            <a:r>
              <a:rPr lang="en-GB" b="0" dirty="0"/>
              <a:t>are invited to contact one of the guest </a:t>
            </a:r>
            <a:r>
              <a:rPr lang="en-GB" b="0" dirty="0" smtClean="0"/>
              <a:t>editors</a:t>
            </a:r>
          </a:p>
          <a:p>
            <a:pPr lvl="1" fontAlgn="base"/>
            <a:r>
              <a:rPr lang="en-GB" b="0" dirty="0" smtClean="0"/>
              <a:t>Please submit via  </a:t>
            </a:r>
            <a:r>
              <a:rPr lang="en-GB" b="0" u="sng" dirty="0" smtClean="0">
                <a:hlinkClick r:id="rId2"/>
              </a:rPr>
              <a:t>online submission form</a:t>
            </a:r>
            <a:r>
              <a:rPr lang="en-GB" b="0" dirty="0" smtClean="0"/>
              <a:t>. </a:t>
            </a:r>
          </a:p>
          <a:p>
            <a:pPr lvl="1" fontAlgn="base"/>
            <a:r>
              <a:rPr lang="en-GB" b="0" dirty="0" smtClean="0"/>
              <a:t>You </a:t>
            </a:r>
            <a:r>
              <a:rPr lang="en-GB" b="0" dirty="0"/>
              <a:t>should submit the appropriate </a:t>
            </a:r>
            <a:r>
              <a:rPr lang="en-GB" b="0" u="sng" dirty="0">
                <a:hlinkClick r:id="rId3"/>
              </a:rPr>
              <a:t>article type</a:t>
            </a:r>
            <a:r>
              <a:rPr lang="en-GB" b="0" dirty="0"/>
              <a:t> for your submission then choose '</a:t>
            </a:r>
            <a:r>
              <a:rPr lang="en-GB" b="0" i="1" dirty="0"/>
              <a:t>Special Issue Featuring </a:t>
            </a:r>
            <a:r>
              <a:rPr lang="en-GB" b="0" i="1" dirty="0" smtClean="0"/>
              <a:t>Selected </a:t>
            </a:r>
            <a:r>
              <a:rPr lang="en-GB" b="0" i="1" dirty="0"/>
              <a:t>Papers from the 2nd IAEA Technical Meeting on Long-Pulse Operation of Fusion Devices</a:t>
            </a:r>
            <a:r>
              <a:rPr lang="en-GB" b="0" dirty="0" smtClean="0"/>
              <a:t>'</a:t>
            </a:r>
            <a:endParaRPr lang="en-GB" b="0" dirty="0"/>
          </a:p>
          <a:p>
            <a:pPr fontAlgn="base"/>
            <a:r>
              <a:rPr lang="en-GB" dirty="0"/>
              <a:t>Deadline for </a:t>
            </a:r>
            <a:r>
              <a:rPr lang="en-GB" dirty="0" smtClean="0"/>
              <a:t>submissions 31 </a:t>
            </a:r>
            <a:r>
              <a:rPr lang="en-GB" dirty="0"/>
              <a:t>January 2025</a:t>
            </a:r>
            <a:r>
              <a:rPr lang="en-GB" b="0" dirty="0"/>
              <a:t> </a:t>
            </a:r>
            <a:endParaRPr lang="en-GB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Special</a:t>
            </a:r>
            <a:r>
              <a:rPr lang="fr-FR" dirty="0"/>
              <a:t> PPCF issue </a:t>
            </a:r>
            <a:r>
              <a:rPr lang="fr-FR" dirty="0" err="1"/>
              <a:t>following</a:t>
            </a:r>
            <a:r>
              <a:rPr lang="fr-FR" dirty="0"/>
              <a:t> the IAEA TM meeting on Long Pulse </a:t>
            </a:r>
            <a:r>
              <a:rPr lang="fr-FR" dirty="0" err="1"/>
              <a:t>Operation</a:t>
            </a:r>
            <a:r>
              <a:rPr lang="fr-FR" dirty="0"/>
              <a:t> </a:t>
            </a:r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8200" y="1831608"/>
            <a:ext cx="5503800" cy="476574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59" b="7722"/>
          <a:stretch/>
        </p:blipFill>
        <p:spPr>
          <a:xfrm>
            <a:off x="9031020" y="610588"/>
            <a:ext cx="1944216" cy="116856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92846" y="59959"/>
            <a:ext cx="1152525" cy="17716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63352" y="858165"/>
            <a:ext cx="54562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u="sng" dirty="0">
                <a:hlinkClick r:id="rId7"/>
              </a:rPr>
              <a:t>https://iopscience.iop.org/collections/ppcf-240322-513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0850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719118"/>
            <a:ext cx="12165410" cy="1728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Stable </a:t>
            </a:r>
            <a:r>
              <a:rPr lang="fr-FR" dirty="0"/>
              <a:t>plasma for duration </a:t>
            </a:r>
            <a:r>
              <a:rPr lang="fr-FR" dirty="0" err="1"/>
              <a:t>well</a:t>
            </a:r>
            <a:r>
              <a:rPr lang="fr-FR" dirty="0"/>
              <a:t> </a:t>
            </a:r>
            <a:r>
              <a:rPr lang="fr-FR" dirty="0" err="1"/>
              <a:t>above</a:t>
            </a:r>
            <a:r>
              <a:rPr lang="fr-FR" dirty="0"/>
              <a:t> the plasma confinement time and </a:t>
            </a:r>
            <a:r>
              <a:rPr lang="fr-FR" dirty="0" err="1"/>
              <a:t>approaching</a:t>
            </a:r>
            <a:r>
              <a:rPr lang="fr-FR" dirty="0"/>
              <a:t> plasma </a:t>
            </a:r>
            <a:r>
              <a:rPr lang="fr-FR" dirty="0" err="1"/>
              <a:t>wall</a:t>
            </a:r>
            <a:r>
              <a:rPr lang="fr-FR" dirty="0"/>
              <a:t> </a:t>
            </a:r>
            <a:r>
              <a:rPr lang="fr-FR" dirty="0" err="1"/>
              <a:t>integration</a:t>
            </a:r>
            <a:r>
              <a:rPr lang="fr-FR" dirty="0"/>
              <a:t> time </a:t>
            </a:r>
            <a:r>
              <a:rPr lang="fr-FR" dirty="0" err="1"/>
              <a:t>scales</a:t>
            </a:r>
            <a:r>
              <a:rPr lang="fr-FR" dirty="0"/>
              <a:t> </a:t>
            </a:r>
          </a:p>
          <a:p>
            <a:pPr lvl="1"/>
            <a:r>
              <a:rPr lang="en-US" dirty="0"/>
              <a:t>ITER </a:t>
            </a:r>
            <a:r>
              <a:rPr lang="en-US" dirty="0" smtClean="0"/>
              <a:t>100-400 s </a:t>
            </a:r>
            <a:r>
              <a:rPr lang="en-US" dirty="0"/>
              <a:t>H-mode regime belongs to the LPO </a:t>
            </a:r>
            <a:r>
              <a:rPr lang="en-US" dirty="0" smtClean="0"/>
              <a:t>category</a:t>
            </a:r>
          </a:p>
          <a:p>
            <a:pPr lvl="1"/>
            <a:r>
              <a:rPr lang="en-US" dirty="0" smtClean="0"/>
              <a:t>LPO </a:t>
            </a:r>
            <a:r>
              <a:rPr lang="en-US" dirty="0" smtClean="0"/>
              <a:t>for </a:t>
            </a:r>
            <a:r>
              <a:rPr lang="en-US" dirty="0" smtClean="0"/>
              <a:t>testing tritium breeding blanket (ITER, </a:t>
            </a:r>
            <a:r>
              <a:rPr lang="en-GB" dirty="0" smtClean="0"/>
              <a:t>volumetric </a:t>
            </a:r>
            <a:r>
              <a:rPr lang="en-GB" dirty="0"/>
              <a:t>neutron </a:t>
            </a:r>
            <a:r>
              <a:rPr lang="en-GB" dirty="0" smtClean="0"/>
              <a:t>source) </a:t>
            </a:r>
            <a:endParaRPr lang="en-US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Avenir Next Regular"/>
              </a:rPr>
              <a:t>Long Pulse </a:t>
            </a:r>
            <a:r>
              <a:rPr lang="fr-FR" sz="2800" dirty="0" err="1" smtClean="0">
                <a:ea typeface="Avenir Next Regular"/>
              </a:rPr>
              <a:t>Operation</a:t>
            </a:r>
            <a:r>
              <a:rPr lang="fr-FR" sz="2800" dirty="0">
                <a:ea typeface="Avenir Next Regular"/>
              </a:rPr>
              <a:t> </a:t>
            </a:r>
            <a:r>
              <a:rPr lang="fr-FR" sz="2800" dirty="0" smtClean="0">
                <a:ea typeface="Avenir Next Regular"/>
              </a:rPr>
              <a:t>(LPO) 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53" y="2278832"/>
            <a:ext cx="10994515" cy="429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40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0" dirty="0" err="1" smtClean="0">
                <a:hlinkClick r:id="rId2"/>
              </a:rPr>
              <a:t>If</a:t>
            </a:r>
            <a:r>
              <a:rPr lang="de-DE" b="0" dirty="0" smtClean="0">
                <a:hlinkClick r:id="rId2"/>
              </a:rPr>
              <a:t> </a:t>
            </a:r>
            <a:r>
              <a:rPr lang="de-DE" b="0" dirty="0" err="1" smtClean="0">
                <a:hlinkClick r:id="rId2"/>
              </a:rPr>
              <a:t>you</a:t>
            </a:r>
            <a:r>
              <a:rPr lang="de-DE" b="0" dirty="0" smtClean="0">
                <a:hlinkClick r:id="rId2"/>
              </a:rPr>
              <a:t> </a:t>
            </a:r>
            <a:r>
              <a:rPr lang="de-DE" b="0" dirty="0" err="1" smtClean="0">
                <a:hlinkClick r:id="rId2"/>
              </a:rPr>
              <a:t>wish</a:t>
            </a:r>
            <a:r>
              <a:rPr lang="de-DE" b="0" dirty="0" smtClean="0">
                <a:hlinkClick r:id="rId2"/>
              </a:rPr>
              <a:t> </a:t>
            </a:r>
            <a:r>
              <a:rPr lang="de-DE" b="0" dirty="0" err="1" smtClean="0">
                <a:hlinkClick r:id="rId2"/>
              </a:rPr>
              <a:t>to</a:t>
            </a:r>
            <a:r>
              <a:rPr lang="de-DE" b="0" dirty="0" smtClean="0">
                <a:hlinkClick r:id="rId2"/>
              </a:rPr>
              <a:t> </a:t>
            </a:r>
            <a:r>
              <a:rPr lang="de-DE" b="0" dirty="0" err="1" smtClean="0">
                <a:hlinkClick r:id="rId2"/>
              </a:rPr>
              <a:t>join</a:t>
            </a:r>
            <a:r>
              <a:rPr lang="de-DE" b="0" dirty="0" smtClean="0">
                <a:hlinkClick r:id="rId2"/>
              </a:rPr>
              <a:t> , </a:t>
            </a:r>
            <a:r>
              <a:rPr lang="de-DE" b="0" dirty="0" err="1" smtClean="0">
                <a:hlinkClick r:id="rId2"/>
              </a:rPr>
              <a:t>book</a:t>
            </a:r>
            <a:r>
              <a:rPr lang="de-DE" b="0" dirty="0" smtClean="0">
                <a:hlinkClick r:id="rId2"/>
              </a:rPr>
              <a:t> online </a:t>
            </a:r>
          </a:p>
          <a:p>
            <a:pPr lvl="1"/>
            <a:r>
              <a:rPr lang="en-GB" dirty="0" smtClean="0">
                <a:hlinkClick r:id="rId3"/>
              </a:rPr>
              <a:t>https</a:t>
            </a:r>
            <a:r>
              <a:rPr lang="en-GB" dirty="0">
                <a:hlinkClick r:id="rId3"/>
              </a:rPr>
              <a:t>://www.musikverein.at/spielplan</a:t>
            </a:r>
            <a:r>
              <a:rPr lang="en-GB" dirty="0" smtClean="0">
                <a:hlinkClick r:id="rId3"/>
              </a:rPr>
              <a:t>/</a:t>
            </a:r>
            <a:r>
              <a:rPr lang="en-GB" dirty="0" smtClean="0"/>
              <a:t> </a:t>
            </a:r>
            <a:endParaRPr lang="de-DE" b="0" dirty="0" smtClean="0">
              <a:hlinkClick r:id="rId2"/>
            </a:endParaRPr>
          </a:p>
          <a:p>
            <a:r>
              <a:rPr lang="de-DE" b="0" dirty="0" err="1" smtClean="0">
                <a:hlinkClick r:id="rId2"/>
              </a:rPr>
              <a:t>Musikvereinspl</a:t>
            </a:r>
            <a:r>
              <a:rPr lang="de-DE" b="0" dirty="0">
                <a:hlinkClick r:id="rId2"/>
              </a:rPr>
              <a:t>. 1, 1010 Wien, </a:t>
            </a:r>
            <a:r>
              <a:rPr lang="de-DE" b="0" dirty="0" err="1" smtClean="0">
                <a:hlinkClick r:id="rId2"/>
              </a:rPr>
              <a:t>Autriche</a:t>
            </a:r>
            <a:r>
              <a:rPr lang="de-DE" b="0" dirty="0" smtClean="0"/>
              <a:t> </a:t>
            </a:r>
            <a:endParaRPr lang="en-GB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Musikverein</a:t>
            </a:r>
            <a:r>
              <a:rPr lang="en-GB" dirty="0" smtClean="0"/>
              <a:t> , Wednesday 16 October 19h30  Concert Wiener </a:t>
            </a:r>
            <a:r>
              <a:rPr lang="en-GB" dirty="0" err="1" smtClean="0"/>
              <a:t>Symphoniker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5246" y="3861048"/>
            <a:ext cx="5372100" cy="192405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392" y="2348880"/>
            <a:ext cx="10355809" cy="140720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891029" y="5972143"/>
            <a:ext cx="667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ENJOY THE MEETING and </a:t>
            </a:r>
            <a:r>
              <a:rPr lang="fr-FR" sz="2400" b="1" smtClean="0">
                <a:solidFill>
                  <a:srgbClr val="FF0000"/>
                </a:solidFill>
              </a:rPr>
              <a:t>FRUITFUL DISCUSSIONS 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338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692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908720"/>
            <a:ext cx="12165410" cy="561662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Develop LPO at </a:t>
            </a:r>
            <a:r>
              <a:rPr lang="en-US" dirty="0"/>
              <a:t>higher </a:t>
            </a:r>
            <a:r>
              <a:rPr lang="en-US" dirty="0" smtClean="0"/>
              <a:t>power/fusion performance </a:t>
            </a:r>
            <a:r>
              <a:rPr lang="en-US" dirty="0"/>
              <a:t>in regimes </a:t>
            </a:r>
            <a:r>
              <a:rPr lang="en-US" dirty="0" smtClean="0"/>
              <a:t>compatible </a:t>
            </a:r>
            <a:r>
              <a:rPr lang="en-US" dirty="0"/>
              <a:t>with the power </a:t>
            </a:r>
            <a:r>
              <a:rPr lang="en-US" dirty="0" smtClean="0"/>
              <a:t>handling capacity </a:t>
            </a:r>
            <a:r>
              <a:rPr lang="en-US" dirty="0"/>
              <a:t>of the </a:t>
            </a:r>
            <a:r>
              <a:rPr lang="en-US" dirty="0" smtClean="0"/>
              <a:t>facility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0" dirty="0" smtClean="0"/>
              <a:t>machine/engineering </a:t>
            </a:r>
            <a:r>
              <a:rPr lang="en-US" b="0" dirty="0"/>
              <a:t>(e.g. limit in energy or </a:t>
            </a:r>
            <a:r>
              <a:rPr lang="en-US" b="0" dirty="0" smtClean="0"/>
              <a:t>temperature for </a:t>
            </a:r>
            <a:r>
              <a:rPr lang="en-US" b="0" dirty="0"/>
              <a:t>the PFC) </a:t>
            </a:r>
            <a:endParaRPr lang="en-US" b="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0" dirty="0" smtClean="0"/>
              <a:t>physics </a:t>
            </a:r>
            <a:r>
              <a:rPr lang="en-US" b="0" dirty="0"/>
              <a:t>limits (e.g. transient </a:t>
            </a:r>
            <a:r>
              <a:rPr lang="en-US" b="0" dirty="0" smtClean="0"/>
              <a:t>events like </a:t>
            </a:r>
            <a:r>
              <a:rPr lang="en-US" b="0" dirty="0"/>
              <a:t>disruption or ELMs, first-wall erosion).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Develop LPO in fully/semi-detached </a:t>
            </a:r>
            <a:r>
              <a:rPr lang="en-US" dirty="0" err="1" smtClean="0"/>
              <a:t>divertor</a:t>
            </a:r>
            <a:r>
              <a:rPr lang="en-US" dirty="0" smtClean="0"/>
              <a:t> and address PFC compatibility </a:t>
            </a:r>
            <a:r>
              <a:rPr lang="en-US" dirty="0"/>
              <a:t>with the core plasma </a:t>
            </a:r>
            <a:r>
              <a:rPr lang="en-US" dirty="0" smtClean="0"/>
              <a:t>performance</a:t>
            </a:r>
            <a:r>
              <a:rPr lang="en-US" dirty="0"/>
              <a:t>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0" dirty="0" smtClean="0"/>
              <a:t>Ageing </a:t>
            </a:r>
            <a:r>
              <a:rPr lang="en-US" b="0" dirty="0"/>
              <a:t>of </a:t>
            </a:r>
            <a:r>
              <a:rPr lang="en-US" b="0" dirty="0" smtClean="0"/>
              <a:t>PFC </a:t>
            </a:r>
            <a:r>
              <a:rPr lang="en-US" b="0" dirty="0"/>
              <a:t>materials </a:t>
            </a:r>
            <a:r>
              <a:rPr lang="en-US" b="0" dirty="0" smtClean="0"/>
              <a:t>in </a:t>
            </a:r>
            <a:r>
              <a:rPr lang="en-US" b="0" dirty="0"/>
              <a:t>long-pulse </a:t>
            </a:r>
            <a:r>
              <a:rPr lang="en-US" b="0" dirty="0" smtClean="0"/>
              <a:t>detached regimes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Develop </a:t>
            </a:r>
            <a:r>
              <a:rPr lang="en-US" dirty="0"/>
              <a:t>operational </a:t>
            </a:r>
            <a:r>
              <a:rPr lang="en-US" dirty="0" smtClean="0"/>
              <a:t>tools &amp; procedures (e.g</a:t>
            </a:r>
            <a:r>
              <a:rPr lang="en-US" dirty="0"/>
              <a:t>. </a:t>
            </a:r>
            <a:r>
              <a:rPr lang="en-US" dirty="0" smtClean="0"/>
              <a:t>wall conditioning, monitoring, plasma formation) ready to be </a:t>
            </a:r>
            <a:r>
              <a:rPr lang="en-US" dirty="0"/>
              <a:t>transferred to </a:t>
            </a:r>
            <a:r>
              <a:rPr lang="en-US" dirty="0" smtClean="0"/>
              <a:t>ITER</a:t>
            </a:r>
            <a:endParaRPr lang="fr-FR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</a:t>
            </a:r>
            <a:r>
              <a:rPr lang="en-US" dirty="0" smtClean="0"/>
              <a:t>evelop control methods to remain within </a:t>
            </a:r>
            <a:r>
              <a:rPr lang="en-US" dirty="0"/>
              <a:t>a stable operational domain ready to be transferred to </a:t>
            </a:r>
            <a:r>
              <a:rPr lang="en-US" dirty="0" smtClean="0"/>
              <a:t>ITER</a:t>
            </a:r>
            <a:r>
              <a:rPr lang="fr-FR" dirty="0" smtClean="0"/>
              <a:t>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Develop LPO with burning plasmas in a </a:t>
            </a:r>
            <a:r>
              <a:rPr lang="en-US" dirty="0"/>
              <a:t>nuclear facility with a large level of neutron flux </a:t>
            </a:r>
            <a:r>
              <a:rPr lang="en-US" dirty="0" smtClean="0"/>
              <a:t>and </a:t>
            </a:r>
            <a:r>
              <a:rPr lang="fr-FR" dirty="0" smtClean="0"/>
              <a:t>fluence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0" y="0"/>
            <a:ext cx="11280576" cy="719118"/>
          </a:xfrm>
        </p:spPr>
        <p:txBody>
          <a:bodyPr>
            <a:normAutofit/>
          </a:bodyPr>
          <a:lstStyle/>
          <a:p>
            <a:r>
              <a:rPr lang="fr-FR" dirty="0"/>
              <a:t>P</a:t>
            </a:r>
            <a:r>
              <a:rPr lang="fr-FR" dirty="0" smtClean="0"/>
              <a:t>rogramme gaps </a:t>
            </a:r>
            <a:r>
              <a:rPr lang="fr-FR" dirty="0" err="1" smtClean="0"/>
              <a:t>towards</a:t>
            </a:r>
            <a:r>
              <a:rPr lang="fr-FR" dirty="0" smtClean="0"/>
              <a:t> LPO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2463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9685" y="135215"/>
            <a:ext cx="12000656" cy="782438"/>
          </a:xfrm>
        </p:spPr>
        <p:txBody>
          <a:bodyPr>
            <a:normAutofit fontScale="90000"/>
          </a:bodyPr>
          <a:lstStyle/>
          <a:p>
            <a:r>
              <a:rPr lang="fr-FR" dirty="0"/>
              <a:t>The </a:t>
            </a:r>
            <a:r>
              <a:rPr lang="fr-FR" dirty="0" err="1"/>
              <a:t>integration</a:t>
            </a:r>
            <a:r>
              <a:rPr lang="fr-FR" dirty="0"/>
              <a:t> </a:t>
            </a:r>
            <a:r>
              <a:rPr lang="fr-FR" dirty="0" smtClean="0"/>
              <a:t>challenge: </a:t>
            </a:r>
            <a:r>
              <a:rPr lang="en-US" dirty="0"/>
              <a:t>r</a:t>
            </a:r>
            <a:r>
              <a:rPr lang="en-US" dirty="0" smtClean="0"/>
              <a:t>eduction </a:t>
            </a:r>
            <a:r>
              <a:rPr lang="en-US" dirty="0"/>
              <a:t>of fusion performance by 2 orders of magnitude when increasing duration from ~</a:t>
            </a:r>
            <a:r>
              <a:rPr lang="en-US" dirty="0" smtClean="0"/>
              <a:t>1 s </a:t>
            </a:r>
            <a:r>
              <a:rPr lang="en-US" dirty="0"/>
              <a:t>to </a:t>
            </a:r>
            <a:r>
              <a:rPr lang="en-US" dirty="0" smtClean="0"/>
              <a:t>100 s </a:t>
            </a:r>
            <a:r>
              <a:rPr lang="en-US" dirty="0"/>
              <a:t/>
            </a:r>
            <a:br>
              <a:rPr lang="en-US" dirty="0"/>
            </a:b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16" r="26933"/>
          <a:stretch/>
        </p:blipFill>
        <p:spPr>
          <a:xfrm>
            <a:off x="6833329" y="1077457"/>
            <a:ext cx="5191164" cy="539483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068" t="6836" r="5604" b="65598"/>
          <a:stretch/>
        </p:blipFill>
        <p:spPr>
          <a:xfrm>
            <a:off x="9984432" y="1237878"/>
            <a:ext cx="1828674" cy="1890483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49" r="6086"/>
          <a:stretch/>
        </p:blipFill>
        <p:spPr>
          <a:xfrm>
            <a:off x="34981" y="980728"/>
            <a:ext cx="6752985" cy="5472608"/>
          </a:xfrm>
          <a:prstGeom prst="rect">
            <a:avLst/>
          </a:prstGeom>
        </p:spPr>
      </p:pic>
      <p:sp>
        <p:nvSpPr>
          <p:cNvPr id="9" name="Ellipse 8"/>
          <p:cNvSpPr/>
          <p:nvPr/>
        </p:nvSpPr>
        <p:spPr>
          <a:xfrm rot="2364650">
            <a:off x="9311558" y="3774675"/>
            <a:ext cx="2676950" cy="19554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0200456" y="3070701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Facilities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LPO </a:t>
            </a:r>
            <a:r>
              <a:rPr lang="fr-FR" dirty="0" err="1" smtClean="0"/>
              <a:t>capability</a:t>
            </a:r>
            <a:endParaRPr lang="fr-FR" dirty="0"/>
          </a:p>
        </p:txBody>
      </p:sp>
      <p:sp>
        <p:nvSpPr>
          <p:cNvPr id="12" name="Étoile à 6 branches 11"/>
          <p:cNvSpPr/>
          <p:nvPr/>
        </p:nvSpPr>
        <p:spPr>
          <a:xfrm>
            <a:off x="10790757" y="4437112"/>
            <a:ext cx="216024" cy="216922"/>
          </a:xfrm>
          <a:prstGeom prst="star6">
            <a:avLst/>
          </a:prstGeom>
          <a:solidFill>
            <a:srgbClr val="00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818614" y="1388965"/>
            <a:ext cx="209961" cy="2075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/>
          </a:p>
        </p:txBody>
      </p:sp>
      <p:grpSp>
        <p:nvGrpSpPr>
          <p:cNvPr id="14" name="Groupe 13"/>
          <p:cNvGrpSpPr/>
          <p:nvPr/>
        </p:nvGrpSpPr>
        <p:grpSpPr>
          <a:xfrm>
            <a:off x="3002945" y="980728"/>
            <a:ext cx="2144430" cy="963017"/>
            <a:chOff x="5202679" y="827420"/>
            <a:chExt cx="2144430" cy="963017"/>
          </a:xfrm>
        </p:grpSpPr>
        <p:grpSp>
          <p:nvGrpSpPr>
            <p:cNvPr id="15" name="Groupe 14"/>
            <p:cNvGrpSpPr/>
            <p:nvPr/>
          </p:nvGrpSpPr>
          <p:grpSpPr>
            <a:xfrm>
              <a:off x="5297587" y="931134"/>
              <a:ext cx="1119153" cy="599886"/>
              <a:chOff x="5428284" y="931134"/>
              <a:chExt cx="1119153" cy="599886"/>
            </a:xfrm>
          </p:grpSpPr>
          <p:pic>
            <p:nvPicPr>
              <p:cNvPr id="21" name="Image 20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28284" y="1259827"/>
                <a:ext cx="482120" cy="271193"/>
              </a:xfrm>
              <a:prstGeom prst="rect">
                <a:avLst/>
              </a:prstGeom>
            </p:spPr>
          </p:pic>
          <p:sp>
            <p:nvSpPr>
              <p:cNvPr id="22" name="Rectangle 21"/>
              <p:cNvSpPr/>
              <p:nvPr/>
            </p:nvSpPr>
            <p:spPr>
              <a:xfrm>
                <a:off x="6347226" y="931134"/>
                <a:ext cx="200211" cy="207513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000" b="1" dirty="0"/>
              </a:p>
            </p:txBody>
          </p:sp>
        </p:grpSp>
        <p:grpSp>
          <p:nvGrpSpPr>
            <p:cNvPr id="16" name="Groupe 15"/>
            <p:cNvGrpSpPr/>
            <p:nvPr/>
          </p:nvGrpSpPr>
          <p:grpSpPr>
            <a:xfrm>
              <a:off x="5202679" y="827420"/>
              <a:ext cx="2144430" cy="963017"/>
              <a:chOff x="5202679" y="827420"/>
              <a:chExt cx="2144430" cy="963017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6634593" y="1083703"/>
                <a:ext cx="209961" cy="207514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000" b="1" dirty="0"/>
              </a:p>
            </p:txBody>
          </p:sp>
          <p:sp>
            <p:nvSpPr>
              <p:cNvPr id="18" name="ZoneTexte 17"/>
              <p:cNvSpPr txBox="1"/>
              <p:nvPr/>
            </p:nvSpPr>
            <p:spPr>
              <a:xfrm>
                <a:off x="5202679" y="827420"/>
                <a:ext cx="9797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b="1" dirty="0" err="1"/>
                  <a:t>b</a:t>
                </a:r>
                <a:r>
                  <a:rPr lang="fr-FR" b="1" dirty="0" err="1" smtClean="0"/>
                  <a:t>aseline</a:t>
                </a:r>
                <a:endParaRPr lang="fr-FR" b="1" dirty="0"/>
              </a:p>
            </p:txBody>
          </p:sp>
          <p:sp>
            <p:nvSpPr>
              <p:cNvPr id="19" name="ZoneTexte 18"/>
              <p:cNvSpPr txBox="1"/>
              <p:nvPr/>
            </p:nvSpPr>
            <p:spPr>
              <a:xfrm flipH="1">
                <a:off x="6927059" y="1421105"/>
                <a:ext cx="4200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dirty="0" smtClean="0"/>
                  <a:t>SS</a:t>
                </a:r>
                <a:endParaRPr lang="fr-FR" b="1" dirty="0"/>
              </a:p>
            </p:txBody>
          </p:sp>
          <p:sp>
            <p:nvSpPr>
              <p:cNvPr id="20" name="ZoneTexte 19"/>
              <p:cNvSpPr txBox="1"/>
              <p:nvPr/>
            </p:nvSpPr>
            <p:spPr>
              <a:xfrm>
                <a:off x="5991094" y="1210758"/>
                <a:ext cx="7976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b="1" dirty="0" err="1" smtClean="0"/>
                  <a:t>hybrid</a:t>
                </a:r>
                <a:endParaRPr lang="fr-FR" b="1" dirty="0"/>
              </a:p>
            </p:txBody>
          </p:sp>
        </p:grpSp>
      </p:grpSp>
      <p:sp>
        <p:nvSpPr>
          <p:cNvPr id="4" name="ZoneTexte 3"/>
          <p:cNvSpPr txBox="1"/>
          <p:nvPr/>
        </p:nvSpPr>
        <p:spPr>
          <a:xfrm>
            <a:off x="2248884" y="668644"/>
            <a:ext cx="7542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/>
              <a:t>Core</a:t>
            </a:r>
            <a:r>
              <a:rPr lang="fr-FR" b="1" dirty="0"/>
              <a:t> ion pressure [</a:t>
            </a:r>
            <a:r>
              <a:rPr lang="fr-FR" b="1" dirty="0" err="1"/>
              <a:t>Atm</a:t>
            </a:r>
            <a:r>
              <a:rPr lang="fr-FR" b="1" dirty="0"/>
              <a:t>] x confinement time [s] vs high performance duration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559872" y="1453877"/>
            <a:ext cx="2575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Non-inductive </a:t>
            </a:r>
            <a:r>
              <a:rPr lang="fr-FR" b="1" dirty="0" err="1" smtClean="0">
                <a:solidFill>
                  <a:srgbClr val="FF0000"/>
                </a:solidFill>
              </a:rPr>
              <a:t>operation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508" y="272600"/>
            <a:ext cx="864096" cy="396044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1914" y="72140"/>
            <a:ext cx="580086" cy="61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62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3841</TotalTime>
  <Words>501</Words>
  <Application>Microsoft Office PowerPoint</Application>
  <PresentationFormat>Grand écran</PresentationFormat>
  <Paragraphs>45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Avenir Next Regular</vt:lpstr>
      <vt:lpstr>Calibri</vt:lpstr>
      <vt:lpstr>Courier New</vt:lpstr>
      <vt:lpstr>Wingdings</vt:lpstr>
      <vt:lpstr>Office Theme</vt:lpstr>
      <vt:lpstr>2024 IAEA Technical Meeting on Long Pulse Operation of Fusion Devices </vt:lpstr>
      <vt:lpstr>Special PPCF issue following the IAEA TM meeting on Long Pulse Operation </vt:lpstr>
      <vt:lpstr>Long Pulse Operation (LPO) </vt:lpstr>
      <vt:lpstr>Musikverein , Wednesday 16 October 19h30  Concert Wiener Symphoniker </vt:lpstr>
      <vt:lpstr>Présentation PowerPoint</vt:lpstr>
      <vt:lpstr>Programme gaps towards LPO</vt:lpstr>
      <vt:lpstr>The integration challenge: reduction of fusion performance by 2 orders of magnitude when increasing duration from ~1 s to 100 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Darren.McDonald@euro-fusion.org;Xavier.Litaudon@euro-fusion.org</dc:creator>
  <cp:lastModifiedBy>LITAUDON Xavier 124529</cp:lastModifiedBy>
  <cp:revision>1527</cp:revision>
  <cp:lastPrinted>2024-10-11T07:16:00Z</cp:lastPrinted>
  <dcterms:created xsi:type="dcterms:W3CDTF">2014-10-27T16:40:37Z</dcterms:created>
  <dcterms:modified xsi:type="dcterms:W3CDTF">2024-10-14T09:41:47Z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dcb255a-fd3f-4c0f-857e-201fa46304da_Enabled">
    <vt:lpwstr>True</vt:lpwstr>
  </property>
  <property fmtid="{D5CDD505-2E9C-101B-9397-08002B2CF9AE}" pid="3" name="MSIP_Label_0dcb255a-fd3f-4c0f-857e-201fa46304da_SiteId">
    <vt:lpwstr>c6ac664b-ae27-4d5d-b4e6-bb5717196fc7</vt:lpwstr>
  </property>
  <property fmtid="{D5CDD505-2E9C-101B-9397-08002B2CF9AE}" pid="4" name="MSIP_Label_0dcb255a-fd3f-4c0f-857e-201fa46304da_Owner">
    <vt:lpwstr>xavier.litaudon@jet.euro-fusion.org</vt:lpwstr>
  </property>
  <property fmtid="{D5CDD505-2E9C-101B-9397-08002B2CF9AE}" pid="5" name="MSIP_Label_0dcb255a-fd3f-4c0f-857e-201fa46304da_SetDate">
    <vt:lpwstr>2020-01-12T13:10:00.5937762Z</vt:lpwstr>
  </property>
  <property fmtid="{D5CDD505-2E9C-101B-9397-08002B2CF9AE}" pid="6" name="MSIP_Label_0dcb255a-fd3f-4c0f-857e-201fa46304da_Name">
    <vt:lpwstr>Official</vt:lpwstr>
  </property>
  <property fmtid="{D5CDD505-2E9C-101B-9397-08002B2CF9AE}" pid="7" name="MSIP_Label_0dcb255a-fd3f-4c0f-857e-201fa46304da_Application">
    <vt:lpwstr>Microsoft Azure Information Protection</vt:lpwstr>
  </property>
  <property fmtid="{D5CDD505-2E9C-101B-9397-08002B2CF9AE}" pid="8" name="MSIP_Label_0dcb255a-fd3f-4c0f-857e-201fa46304da_ActionId">
    <vt:lpwstr>48a6f81d-2a3f-4c60-b743-1f92f5a1d5e6</vt:lpwstr>
  </property>
  <property fmtid="{D5CDD505-2E9C-101B-9397-08002B2CF9AE}" pid="9" name="MSIP_Label_0dcb255a-fd3f-4c0f-857e-201fa46304da_Extended_MSFT_Method">
    <vt:lpwstr>Automatic</vt:lpwstr>
  </property>
  <property fmtid="{D5CDD505-2E9C-101B-9397-08002B2CF9AE}" pid="10" name="MSIP_Label_22759de7-3255-46b5-8dfe-736652f9c6c1_Enabled">
    <vt:lpwstr>True</vt:lpwstr>
  </property>
  <property fmtid="{D5CDD505-2E9C-101B-9397-08002B2CF9AE}" pid="11" name="MSIP_Label_22759de7-3255-46b5-8dfe-736652f9c6c1_SiteId">
    <vt:lpwstr>c6ac664b-ae27-4d5d-b4e6-bb5717196fc7</vt:lpwstr>
  </property>
  <property fmtid="{D5CDD505-2E9C-101B-9397-08002B2CF9AE}" pid="12" name="MSIP_Label_22759de7-3255-46b5-8dfe-736652f9c6c1_Owner">
    <vt:lpwstr>xavier.litaudon@jet.euro-fusion.org</vt:lpwstr>
  </property>
  <property fmtid="{D5CDD505-2E9C-101B-9397-08002B2CF9AE}" pid="13" name="MSIP_Label_22759de7-3255-46b5-8dfe-736652f9c6c1_SetDate">
    <vt:lpwstr>2020-01-12T13:10:00.5937762Z</vt:lpwstr>
  </property>
  <property fmtid="{D5CDD505-2E9C-101B-9397-08002B2CF9AE}" pid="14" name="MSIP_Label_22759de7-3255-46b5-8dfe-736652f9c6c1_Name">
    <vt:lpwstr>Public</vt:lpwstr>
  </property>
  <property fmtid="{D5CDD505-2E9C-101B-9397-08002B2CF9AE}" pid="15" name="MSIP_Label_22759de7-3255-46b5-8dfe-736652f9c6c1_Application">
    <vt:lpwstr>Microsoft Azure Information Protection</vt:lpwstr>
  </property>
  <property fmtid="{D5CDD505-2E9C-101B-9397-08002B2CF9AE}" pid="16" name="MSIP_Label_22759de7-3255-46b5-8dfe-736652f9c6c1_ActionId">
    <vt:lpwstr>48a6f81d-2a3f-4c60-b743-1f92f5a1d5e6</vt:lpwstr>
  </property>
  <property fmtid="{D5CDD505-2E9C-101B-9397-08002B2CF9AE}" pid="17" name="MSIP_Label_22759de7-3255-46b5-8dfe-736652f9c6c1_Parent">
    <vt:lpwstr>0dcb255a-fd3f-4c0f-857e-201fa46304da</vt:lpwstr>
  </property>
  <property fmtid="{D5CDD505-2E9C-101B-9397-08002B2CF9AE}" pid="18" name="MSIP_Label_22759de7-3255-46b5-8dfe-736652f9c6c1_Extended_MSFT_Method">
    <vt:lpwstr>Automatic</vt:lpwstr>
  </property>
  <property fmtid="{D5CDD505-2E9C-101B-9397-08002B2CF9AE}" pid="19" name="Sensitivity">
    <vt:lpwstr>Official Public</vt:lpwstr>
  </property>
</Properties>
</file>