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  <p:sldMasterId id="2147483678" r:id="rId2"/>
  </p:sldMasterIdLst>
  <p:notesMasterIdLst>
    <p:notesMasterId r:id="rId19"/>
  </p:notesMasterIdLst>
  <p:sldIdLst>
    <p:sldId id="4022" r:id="rId3"/>
    <p:sldId id="4027" r:id="rId4"/>
    <p:sldId id="4028" r:id="rId5"/>
    <p:sldId id="4029" r:id="rId6"/>
    <p:sldId id="4030" r:id="rId7"/>
    <p:sldId id="4031" r:id="rId8"/>
    <p:sldId id="4032" r:id="rId9"/>
    <p:sldId id="4033" r:id="rId10"/>
    <p:sldId id="4034" r:id="rId11"/>
    <p:sldId id="4035" r:id="rId12"/>
    <p:sldId id="4037" r:id="rId13"/>
    <p:sldId id="4038" r:id="rId14"/>
    <p:sldId id="4039" r:id="rId15"/>
    <p:sldId id="4040" r:id="rId16"/>
    <p:sldId id="4041" r:id="rId17"/>
    <p:sldId id="4023" r:id="rId18"/>
  </p:sldIdLst>
  <p:sldSz cx="12192000" cy="6858000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432FF"/>
    <a:srgbClr val="203F99"/>
    <a:srgbClr val="203E96"/>
    <a:srgbClr val="B9B9B9"/>
    <a:srgbClr val="B3AEAE"/>
    <a:srgbClr val="203A8C"/>
    <a:srgbClr val="203A8E"/>
    <a:srgbClr val="203989"/>
    <a:srgbClr val="2135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2DE63D5-997A-4646-A377-4702673A728D}" styleName="浅色样式 2 - 强调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中度样式 1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660B408-B3CF-4A94-85FC-2B1E0A45F4A2}" styleName="深色样式 2 - 强调 1/强调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浅色样式 2 - 强调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81"/>
    <p:restoredTop sz="91105" autoAdjust="0"/>
  </p:normalViewPr>
  <p:slideViewPr>
    <p:cSldViewPr snapToGrid="0" snapToObjects="1">
      <p:cViewPr varScale="1">
        <p:scale>
          <a:sx n="137" d="100"/>
          <a:sy n="137" d="100"/>
        </p:scale>
        <p:origin x="101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68A183-7CD1-9E4A-A4B0-8962715252BB}" type="datetimeFigureOut">
              <a:rPr lang="en-US" smtClean="0"/>
              <a:t>10/14/24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F2573-DF39-9B4D-8092-3B66B8150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437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DF2573-DF39-9B4D-8092-3B66B815094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531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DF2573-DF39-9B4D-8092-3B66B815094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271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4"/>
            <a:ext cx="12192000" cy="914400"/>
          </a:xfrm>
          <a:prstGeom prst="rect">
            <a:avLst/>
          </a:prstGeom>
        </p:spPr>
        <p:txBody>
          <a:bodyPr/>
          <a:lstStyle>
            <a:lvl1pPr algn="ctr">
              <a:defRPr sz="3865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2" name="Rectangle 13">
            <a:extLst>
              <a:ext uri="{FF2B5EF4-FFF2-40B4-BE49-F238E27FC236}">
                <a16:creationId xmlns:a16="http://schemas.microsoft.com/office/drawing/2014/main" id="{8415BCF6-6D53-AB66-29CB-B776CC678E3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492727"/>
            <a:ext cx="556822" cy="296896"/>
          </a:xfrm>
          <a:prstGeom prst="rect">
            <a:avLst/>
          </a:prstGeom>
          <a:noFill/>
          <a:ln>
            <a:noFill/>
          </a:ln>
        </p:spPr>
        <p:txBody>
          <a:bodyPr lIns="108797" tIns="54400" rIns="108797" bIns="54400"/>
          <a:lstStyle/>
          <a:p>
            <a:pPr algn="ctr" defTabSz="543560" fontAlgn="base">
              <a:spcBef>
                <a:spcPct val="0"/>
              </a:spcBef>
              <a:spcAft>
                <a:spcPct val="0"/>
              </a:spcAft>
            </a:pPr>
            <a:fld id="{43148E73-328C-48C2-BA79-75DF6072D72E}" type="slidenum">
              <a:rPr lang="en-US" sz="1200">
                <a:solidFill>
                  <a:srgbClr val="000090"/>
                </a:solidFill>
                <a:latin typeface="Century Gothic" panose="020B0502020202020204" pitchFamily="-112" charset="0"/>
                <a:ea typeface="MS PGothic" panose="020B0600070205080204" pitchFamily="-112" charset="-128"/>
                <a:cs typeface="Arial" panose="020B0604020202020204" pitchFamily="34" charset="0"/>
              </a:rPr>
              <a:t>‹#›</a:t>
            </a:fld>
            <a:endParaRPr lang="en-US" sz="1200" dirty="0">
              <a:solidFill>
                <a:srgbClr val="000090"/>
              </a:solidFill>
              <a:latin typeface="Century Gothic" panose="020B0502020202020204" pitchFamily="-112" charset="0"/>
              <a:ea typeface="MS PGothic" panose="020B0600070205080204" pitchFamily="-112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07670" marR="0" indent="-407670" algn="l" defTabSz="54419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/>
              <a:buChar char="•"/>
              <a:defRPr/>
            </a:lvl1pPr>
            <a:lvl2pPr>
              <a:defRPr sz="2265" b="1"/>
            </a:lvl2pPr>
            <a:lvl3pPr>
              <a:defRPr sz="2265"/>
            </a:lvl3pPr>
            <a:lvl4pPr>
              <a:buClr>
                <a:schemeClr val="tx2"/>
              </a:buClr>
              <a:defRPr sz="2265"/>
            </a:lvl4pPr>
            <a:lvl5pPr>
              <a:buClr>
                <a:schemeClr val="tx2"/>
              </a:buCl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17260"/>
            <a:ext cx="12191999" cy="492991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2024/10/14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D5FF0-30A3-4A42-B738-A9C0C8F8C5E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0538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609600" y="1191708"/>
            <a:ext cx="10972800" cy="4754563"/>
          </a:xfrm>
        </p:spPr>
        <p:txBody>
          <a:bodyPr/>
          <a:lstStyle>
            <a:lvl1pPr marL="342891" marR="0" indent="-342891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Char char="•"/>
              <a:tabLst/>
              <a:defRPr b="1"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buClr>
                <a:schemeClr val="tx2"/>
              </a:buClr>
              <a:defRPr>
                <a:latin typeface="Century Gothic" panose="020B0502020202020204" pitchFamily="34" charset="0"/>
              </a:defRPr>
            </a:lvl4pPr>
            <a:lvl5pPr>
              <a:buClr>
                <a:schemeClr val="tx2"/>
              </a:buCl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D5FF0-30A3-4A42-B738-A9C0C8F8C5E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1977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C27DF53-C583-4A6E-9763-8DBCCEBD9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793837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C27DF53-C583-4A6E-9763-8DBCCEBD9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771213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PowerPoint_Template_Cover_2012_white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08799" y="3"/>
            <a:ext cx="10974413" cy="914204"/>
          </a:xfrm>
          <a:prstGeom prst="rect">
            <a:avLst/>
          </a:prstGeom>
          <a:noFill/>
          <a:ln>
            <a:noFill/>
          </a:ln>
        </p:spPr>
        <p:txBody>
          <a:bodyPr vert="horz" wrap="square" lIns="81598" tIns="40800" rIns="81598" bIns="40800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8799" y="1321338"/>
            <a:ext cx="10974413" cy="4754743"/>
          </a:xfrm>
          <a:prstGeom prst="rect">
            <a:avLst/>
          </a:prstGeom>
          <a:noFill/>
          <a:ln>
            <a:noFill/>
          </a:ln>
        </p:spPr>
        <p:txBody>
          <a:bodyPr vert="horz" wrap="square" lIns="81598" tIns="40800" rIns="81598" bIns="40800" numCol="1" anchor="t" anchorCtr="0" compatLnSpc="1"/>
          <a:lstStyle/>
          <a:p>
            <a:pPr lvl="0"/>
            <a:r>
              <a:rPr lang="en-US" dirty="0"/>
              <a:t>Century gothic 20 bold</a:t>
            </a:r>
          </a:p>
          <a:p>
            <a:pPr lvl="0"/>
            <a:r>
              <a:rPr lang="en-US" dirty="0"/>
              <a:t>Century gothic 20 bold</a:t>
            </a:r>
          </a:p>
          <a:p>
            <a:pPr lvl="1"/>
            <a:r>
              <a:rPr lang="en-US" dirty="0"/>
              <a:t>Century gothic 18</a:t>
            </a:r>
          </a:p>
          <a:p>
            <a:pPr lvl="1"/>
            <a:r>
              <a:rPr lang="en-US" dirty="0"/>
              <a:t>Century gothic 18</a:t>
            </a:r>
          </a:p>
          <a:p>
            <a:pPr lvl="2"/>
            <a:r>
              <a:rPr lang="en-US" dirty="0"/>
              <a:t>Century gothic 16</a:t>
            </a:r>
          </a:p>
          <a:p>
            <a:pPr lvl="2"/>
            <a:r>
              <a:rPr lang="en-US" dirty="0"/>
              <a:t>Century gothic 16</a:t>
            </a:r>
          </a:p>
          <a:p>
            <a:pPr lvl="0"/>
            <a:r>
              <a:rPr lang="en-US" dirty="0"/>
              <a:t>Century gothic 20 bold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2"/>
            <a:endParaRPr lang="en-US" dirty="0"/>
          </a:p>
          <a:p>
            <a:pPr lvl="0"/>
            <a:endParaRPr lang="en-US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E4255383-A405-420B-9D61-91760261B3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11328932" y="5898370"/>
            <a:ext cx="828477" cy="9299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3" name="Rectangle 13">
            <a:extLst>
              <a:ext uri="{FF2B5EF4-FFF2-40B4-BE49-F238E27FC236}">
                <a16:creationId xmlns:a16="http://schemas.microsoft.com/office/drawing/2014/main" id="{31E66A5C-18F6-49FF-FF62-436639FA70F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492727"/>
            <a:ext cx="556822" cy="296896"/>
          </a:xfrm>
          <a:prstGeom prst="rect">
            <a:avLst/>
          </a:prstGeom>
          <a:noFill/>
          <a:ln>
            <a:noFill/>
          </a:ln>
        </p:spPr>
        <p:txBody>
          <a:bodyPr lIns="108797" tIns="54400" rIns="108797" bIns="54400"/>
          <a:lstStyle/>
          <a:p>
            <a:pPr algn="ctr" defTabSz="543560" fontAlgn="base">
              <a:spcBef>
                <a:spcPct val="0"/>
              </a:spcBef>
              <a:spcAft>
                <a:spcPct val="0"/>
              </a:spcAft>
            </a:pPr>
            <a:fld id="{43148E73-328C-48C2-BA79-75DF6072D72E}" type="slidenum">
              <a:rPr lang="en-US" sz="1200">
                <a:solidFill>
                  <a:srgbClr val="000090"/>
                </a:solidFill>
                <a:latin typeface="Century Gothic" panose="020B0502020202020204" pitchFamily="-112" charset="0"/>
                <a:ea typeface="MS PGothic" panose="020B0600070205080204" pitchFamily="-112" charset="-128"/>
                <a:cs typeface="Arial" panose="020B0604020202020204" pitchFamily="34" charset="0"/>
              </a:rPr>
              <a:t>‹#›</a:t>
            </a:fld>
            <a:endParaRPr lang="en-US" sz="1200" dirty="0">
              <a:solidFill>
                <a:srgbClr val="000090"/>
              </a:solidFill>
              <a:latin typeface="Century Gothic" panose="020B0502020202020204" pitchFamily="-112" charset="0"/>
              <a:ea typeface="MS PGothic" panose="020B0600070205080204" pitchFamily="-112" charset="-128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9" r:id="rId4"/>
    <p:sldLayoutId id="2147483676" r:id="rId5"/>
    <p:sldLayoutId id="2147483677" r:id="rId6"/>
  </p:sldLayoutIdLst>
  <p:hf sldNum="0" hdr="0" ftr="0" dt="0"/>
  <p:txStyles>
    <p:titleStyle>
      <a:lvl1pPr algn="l" defTabSz="543560" rtl="0" eaLnBrk="0" fontAlgn="base" hangingPunct="0">
        <a:spcBef>
          <a:spcPct val="0"/>
        </a:spcBef>
        <a:spcAft>
          <a:spcPct val="0"/>
        </a:spcAft>
        <a:defRPr sz="2935" b="1" kern="1200">
          <a:solidFill>
            <a:srgbClr val="FFFFFF"/>
          </a:solidFill>
          <a:latin typeface="+mj-lt"/>
          <a:ea typeface="MS PGothic" panose="020B0600070205080204" pitchFamily="-112" charset="-128"/>
          <a:cs typeface="MS PGothic" panose="020B0600070205080204" pitchFamily="-112" charset="-128"/>
        </a:defRPr>
      </a:lvl1pPr>
      <a:lvl2pPr algn="l" defTabSz="543560" rtl="0" eaLnBrk="0" fontAlgn="base" hangingPunct="0">
        <a:spcBef>
          <a:spcPct val="0"/>
        </a:spcBef>
        <a:spcAft>
          <a:spcPct val="0"/>
        </a:spcAft>
        <a:defRPr sz="2935" b="1">
          <a:solidFill>
            <a:srgbClr val="FFFFFF"/>
          </a:solidFill>
          <a:latin typeface="Century Gothic" panose="020B0502020202020204" pitchFamily="-112" charset="0"/>
          <a:ea typeface="MS PGothic" panose="020B0600070205080204" pitchFamily="-112" charset="-128"/>
          <a:cs typeface="MS PGothic" panose="020B0600070205080204" pitchFamily="-112" charset="-128"/>
        </a:defRPr>
      </a:lvl2pPr>
      <a:lvl3pPr algn="l" defTabSz="543560" rtl="0" eaLnBrk="0" fontAlgn="base" hangingPunct="0">
        <a:spcBef>
          <a:spcPct val="0"/>
        </a:spcBef>
        <a:spcAft>
          <a:spcPct val="0"/>
        </a:spcAft>
        <a:defRPr sz="2935" b="1">
          <a:solidFill>
            <a:srgbClr val="FFFFFF"/>
          </a:solidFill>
          <a:latin typeface="Century Gothic" panose="020B0502020202020204" pitchFamily="-112" charset="0"/>
          <a:ea typeface="MS PGothic" panose="020B0600070205080204" pitchFamily="-112" charset="-128"/>
          <a:cs typeface="MS PGothic" panose="020B0600070205080204" pitchFamily="-112" charset="-128"/>
        </a:defRPr>
      </a:lvl3pPr>
      <a:lvl4pPr algn="l" defTabSz="543560" rtl="0" eaLnBrk="0" fontAlgn="base" hangingPunct="0">
        <a:spcBef>
          <a:spcPct val="0"/>
        </a:spcBef>
        <a:spcAft>
          <a:spcPct val="0"/>
        </a:spcAft>
        <a:defRPr sz="2935" b="1">
          <a:solidFill>
            <a:srgbClr val="FFFFFF"/>
          </a:solidFill>
          <a:latin typeface="Century Gothic" panose="020B0502020202020204" pitchFamily="-112" charset="0"/>
          <a:ea typeface="MS PGothic" panose="020B0600070205080204" pitchFamily="-112" charset="-128"/>
          <a:cs typeface="MS PGothic" panose="020B0600070205080204" pitchFamily="-112" charset="-128"/>
        </a:defRPr>
      </a:lvl4pPr>
      <a:lvl5pPr algn="l" defTabSz="543560" rtl="0" eaLnBrk="0" fontAlgn="base" hangingPunct="0">
        <a:spcBef>
          <a:spcPct val="0"/>
        </a:spcBef>
        <a:spcAft>
          <a:spcPct val="0"/>
        </a:spcAft>
        <a:defRPr sz="2935" b="1">
          <a:solidFill>
            <a:srgbClr val="FFFFFF"/>
          </a:solidFill>
          <a:latin typeface="Century Gothic" panose="020B0502020202020204" pitchFamily="-112" charset="0"/>
          <a:ea typeface="MS PGothic" panose="020B0600070205080204" pitchFamily="-112" charset="-128"/>
          <a:cs typeface="MS PGothic" panose="020B0600070205080204" pitchFamily="-112" charset="-128"/>
        </a:defRPr>
      </a:lvl5pPr>
      <a:lvl6pPr marL="544195" algn="ctr" defTabSz="544195" rtl="0" fontAlgn="base">
        <a:spcBef>
          <a:spcPct val="0"/>
        </a:spcBef>
        <a:spcAft>
          <a:spcPct val="0"/>
        </a:spcAft>
        <a:defRPr sz="2935" b="1">
          <a:solidFill>
            <a:srgbClr val="FFFFFF"/>
          </a:solidFill>
          <a:latin typeface="Century Gothic" panose="020B0502020202020204" pitchFamily="-112" charset="0"/>
          <a:ea typeface="MS PGothic" panose="020B0600070205080204" pitchFamily="-112" charset="-128"/>
          <a:cs typeface="MS PGothic" panose="020B0600070205080204" pitchFamily="-112" charset="-128"/>
        </a:defRPr>
      </a:lvl6pPr>
      <a:lvl7pPr marL="1087755" algn="ctr" defTabSz="544195" rtl="0" fontAlgn="base">
        <a:spcBef>
          <a:spcPct val="0"/>
        </a:spcBef>
        <a:spcAft>
          <a:spcPct val="0"/>
        </a:spcAft>
        <a:defRPr sz="2935" b="1">
          <a:solidFill>
            <a:srgbClr val="FFFFFF"/>
          </a:solidFill>
          <a:latin typeface="Century Gothic" panose="020B0502020202020204" pitchFamily="-112" charset="0"/>
          <a:ea typeface="MS PGothic" panose="020B0600070205080204" pitchFamily="-112" charset="-128"/>
          <a:cs typeface="MS PGothic" panose="020B0600070205080204" pitchFamily="-112" charset="-128"/>
        </a:defRPr>
      </a:lvl7pPr>
      <a:lvl8pPr marL="1631950" algn="ctr" defTabSz="544195" rtl="0" fontAlgn="base">
        <a:spcBef>
          <a:spcPct val="0"/>
        </a:spcBef>
        <a:spcAft>
          <a:spcPct val="0"/>
        </a:spcAft>
        <a:defRPr sz="2935" b="1">
          <a:solidFill>
            <a:srgbClr val="FFFFFF"/>
          </a:solidFill>
          <a:latin typeface="Century Gothic" panose="020B0502020202020204" pitchFamily="-112" charset="0"/>
          <a:ea typeface="MS PGothic" panose="020B0600070205080204" pitchFamily="-112" charset="-128"/>
          <a:cs typeface="MS PGothic" panose="020B0600070205080204" pitchFamily="-112" charset="-128"/>
        </a:defRPr>
      </a:lvl8pPr>
      <a:lvl9pPr marL="2176145" algn="ctr" defTabSz="544195" rtl="0" fontAlgn="base">
        <a:spcBef>
          <a:spcPct val="0"/>
        </a:spcBef>
        <a:spcAft>
          <a:spcPct val="0"/>
        </a:spcAft>
        <a:defRPr sz="2935" b="1">
          <a:solidFill>
            <a:srgbClr val="FFFFFF"/>
          </a:solidFill>
          <a:latin typeface="Century Gothic" panose="020B0502020202020204" pitchFamily="-112" charset="0"/>
          <a:ea typeface="MS PGothic" panose="020B0600070205080204" pitchFamily="-112" charset="-128"/>
          <a:cs typeface="MS PGothic" panose="020B0600070205080204" pitchFamily="-112" charset="-128"/>
        </a:defRPr>
      </a:lvl9pPr>
    </p:titleStyle>
    <p:bodyStyle>
      <a:lvl1pPr marL="407035" indent="-407035" algn="l" defTabSz="54356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+mn-lt"/>
          <a:ea typeface="MS PGothic" panose="020B0600070205080204" pitchFamily="-112" charset="-128"/>
          <a:cs typeface="MS PGothic" panose="020B0600070205080204" pitchFamily="-112" charset="-128"/>
        </a:defRPr>
      </a:lvl1pPr>
      <a:lvl2pPr marL="883285" indent="-339725" algn="l" defTabSz="54356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–"/>
        <a:defRPr sz="2265" b="1" kern="1200">
          <a:solidFill>
            <a:schemeClr val="tx1"/>
          </a:solidFill>
          <a:latin typeface="+mn-lt"/>
          <a:ea typeface="MS PGothic" panose="020B0600070205080204" pitchFamily="-112" charset="-128"/>
          <a:cs typeface="+mn-cs"/>
        </a:defRPr>
      </a:lvl2pPr>
      <a:lvl3pPr marL="1494790" indent="-407035" algn="l" defTabSz="54356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MS PGothic" panose="020B0600070205080204" pitchFamily="-112" charset="-128"/>
          <a:cs typeface="+mn-cs"/>
        </a:defRPr>
      </a:lvl3pPr>
      <a:lvl4pPr marL="1903095" indent="-271780" algn="l" defTabSz="54356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MS PGothic" panose="020B0600070205080204" pitchFamily="-112" charset="-128"/>
          <a:cs typeface="+mn-cs"/>
        </a:defRPr>
      </a:lvl4pPr>
      <a:lvl5pPr marL="2447290" indent="-271780" algn="l" defTabSz="54356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MS PGothic" panose="020B0600070205080204" pitchFamily="-112" charset="-128"/>
          <a:cs typeface="+mn-cs"/>
        </a:defRPr>
      </a:lvl5pPr>
      <a:lvl6pPr marL="2992120" indent="-271780" algn="l" defTabSz="544195" rtl="0" eaLnBrk="1" latinLnBrk="0" hangingPunct="1">
        <a:spcBef>
          <a:spcPct val="200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5680" indent="-271780" algn="l" defTabSz="544195" rtl="0" eaLnBrk="1" latinLnBrk="0" hangingPunct="1">
        <a:spcBef>
          <a:spcPct val="200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9875" indent="-271780" algn="l" defTabSz="544195" rtl="0" eaLnBrk="1" latinLnBrk="0" hangingPunct="1">
        <a:spcBef>
          <a:spcPct val="200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070" indent="-271780" algn="l" defTabSz="544195" rtl="0" eaLnBrk="1" latinLnBrk="0" hangingPunct="1">
        <a:spcBef>
          <a:spcPct val="200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4195" rtl="0" eaLnBrk="1" latinLnBrk="0" hangingPunct="1">
        <a:defRPr sz="2135" kern="1200">
          <a:solidFill>
            <a:schemeClr val="tx1"/>
          </a:solidFill>
          <a:latin typeface="+mn-lt"/>
          <a:ea typeface="+mn-ea"/>
          <a:cs typeface="+mn-cs"/>
        </a:defRPr>
      </a:lvl1pPr>
      <a:lvl2pPr marL="544195" algn="l" defTabSz="544195" rtl="0" eaLnBrk="1" latinLnBrk="0" hangingPunct="1">
        <a:defRPr sz="2135" kern="1200">
          <a:solidFill>
            <a:schemeClr val="tx1"/>
          </a:solidFill>
          <a:latin typeface="+mn-lt"/>
          <a:ea typeface="+mn-ea"/>
          <a:cs typeface="+mn-cs"/>
        </a:defRPr>
      </a:lvl2pPr>
      <a:lvl3pPr marL="1087755" algn="l" defTabSz="544195" rtl="0" eaLnBrk="1" latinLnBrk="0" hangingPunct="1">
        <a:defRPr sz="2135" kern="1200">
          <a:solidFill>
            <a:schemeClr val="tx1"/>
          </a:solidFill>
          <a:latin typeface="+mn-lt"/>
          <a:ea typeface="+mn-ea"/>
          <a:cs typeface="+mn-cs"/>
        </a:defRPr>
      </a:lvl3pPr>
      <a:lvl4pPr marL="1631950" algn="l" defTabSz="544195" rtl="0" eaLnBrk="1" latinLnBrk="0" hangingPunct="1">
        <a:defRPr sz="2135" kern="1200">
          <a:solidFill>
            <a:schemeClr val="tx1"/>
          </a:solidFill>
          <a:latin typeface="+mn-lt"/>
          <a:ea typeface="+mn-ea"/>
          <a:cs typeface="+mn-cs"/>
        </a:defRPr>
      </a:lvl4pPr>
      <a:lvl5pPr marL="2176145" algn="l" defTabSz="544195" rtl="0" eaLnBrk="1" latinLnBrk="0" hangingPunct="1">
        <a:defRPr sz="2135" kern="1200">
          <a:solidFill>
            <a:schemeClr val="tx1"/>
          </a:solidFill>
          <a:latin typeface="+mn-lt"/>
          <a:ea typeface="+mn-ea"/>
          <a:cs typeface="+mn-cs"/>
        </a:defRPr>
      </a:lvl5pPr>
      <a:lvl6pPr marL="2719705" algn="l" defTabSz="544195" rtl="0" eaLnBrk="1" latinLnBrk="0" hangingPunct="1">
        <a:defRPr sz="2135" kern="1200">
          <a:solidFill>
            <a:schemeClr val="tx1"/>
          </a:solidFill>
          <a:latin typeface="+mn-lt"/>
          <a:ea typeface="+mn-ea"/>
          <a:cs typeface="+mn-cs"/>
        </a:defRPr>
      </a:lvl6pPr>
      <a:lvl7pPr marL="3263900" algn="l" defTabSz="544195" rtl="0" eaLnBrk="1" latinLnBrk="0" hangingPunct="1">
        <a:defRPr sz="2135" kern="1200">
          <a:solidFill>
            <a:schemeClr val="tx1"/>
          </a:solidFill>
          <a:latin typeface="+mn-lt"/>
          <a:ea typeface="+mn-ea"/>
          <a:cs typeface="+mn-cs"/>
        </a:defRPr>
      </a:lvl7pPr>
      <a:lvl8pPr marL="3808095" algn="l" defTabSz="544195" rtl="0" eaLnBrk="1" latinLnBrk="0" hangingPunct="1">
        <a:defRPr sz="2135" kern="1200">
          <a:solidFill>
            <a:schemeClr val="tx1"/>
          </a:solidFill>
          <a:latin typeface="+mn-lt"/>
          <a:ea typeface="+mn-ea"/>
          <a:cs typeface="+mn-cs"/>
        </a:defRPr>
      </a:lvl8pPr>
      <a:lvl9pPr marL="4351655" algn="l" defTabSz="544195" rtl="0" eaLnBrk="1" latinLnBrk="0" hangingPunct="1">
        <a:defRPr sz="213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PowerPoint_Template_Cover_2012_whit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08799" y="3"/>
            <a:ext cx="10974413" cy="914204"/>
          </a:xfrm>
          <a:prstGeom prst="rect">
            <a:avLst/>
          </a:prstGeom>
          <a:noFill/>
          <a:ln>
            <a:noFill/>
          </a:ln>
        </p:spPr>
        <p:txBody>
          <a:bodyPr vert="horz" wrap="square" lIns="81598" tIns="40800" rIns="81598" bIns="40800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8799" y="1321338"/>
            <a:ext cx="10974413" cy="4754743"/>
          </a:xfrm>
          <a:prstGeom prst="rect">
            <a:avLst/>
          </a:prstGeom>
          <a:noFill/>
          <a:ln>
            <a:noFill/>
          </a:ln>
        </p:spPr>
        <p:txBody>
          <a:bodyPr vert="horz" wrap="square" lIns="81598" tIns="40800" rIns="81598" bIns="40800" numCol="1" anchor="t" anchorCtr="0" compatLnSpc="1"/>
          <a:lstStyle/>
          <a:p>
            <a:pPr lvl="0"/>
            <a:r>
              <a:rPr lang="en-US" dirty="0"/>
              <a:t>Century gothic 20 bold</a:t>
            </a:r>
          </a:p>
          <a:p>
            <a:pPr lvl="0"/>
            <a:r>
              <a:rPr lang="en-US" dirty="0"/>
              <a:t>Century gothic 20 bold</a:t>
            </a:r>
          </a:p>
          <a:p>
            <a:pPr lvl="1"/>
            <a:r>
              <a:rPr lang="en-US" dirty="0"/>
              <a:t>Century gothic 18</a:t>
            </a:r>
          </a:p>
          <a:p>
            <a:pPr lvl="1"/>
            <a:r>
              <a:rPr lang="en-US" dirty="0"/>
              <a:t>Century gothic 18</a:t>
            </a:r>
          </a:p>
          <a:p>
            <a:pPr lvl="2"/>
            <a:r>
              <a:rPr lang="en-US" dirty="0"/>
              <a:t>Century gothic 16</a:t>
            </a:r>
          </a:p>
          <a:p>
            <a:pPr lvl="2"/>
            <a:r>
              <a:rPr lang="en-US" dirty="0"/>
              <a:t>Century gothic 16</a:t>
            </a:r>
          </a:p>
          <a:p>
            <a:pPr lvl="0"/>
            <a:r>
              <a:rPr lang="en-US" dirty="0"/>
              <a:t>Century gothic 20 bold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2"/>
            <a:endParaRPr lang="en-US" dirty="0"/>
          </a:p>
          <a:p>
            <a:pPr lvl="0"/>
            <a:endParaRPr lang="en-US" dirty="0"/>
          </a:p>
        </p:txBody>
      </p:sp>
      <p:sp>
        <p:nvSpPr>
          <p:cNvPr id="3" name="Rectangle 13">
            <a:extLst>
              <a:ext uri="{FF2B5EF4-FFF2-40B4-BE49-F238E27FC236}">
                <a16:creationId xmlns:a16="http://schemas.microsoft.com/office/drawing/2014/main" id="{31E66A5C-18F6-49FF-FF62-436639FA70F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492727"/>
            <a:ext cx="556822" cy="296896"/>
          </a:xfrm>
          <a:prstGeom prst="rect">
            <a:avLst/>
          </a:prstGeom>
          <a:noFill/>
          <a:ln>
            <a:noFill/>
          </a:ln>
        </p:spPr>
        <p:txBody>
          <a:bodyPr lIns="108797" tIns="54400" rIns="108797" bIns="54400"/>
          <a:lstStyle/>
          <a:p>
            <a:pPr algn="ctr" defTabSz="543560" fontAlgn="base">
              <a:spcBef>
                <a:spcPct val="0"/>
              </a:spcBef>
              <a:spcAft>
                <a:spcPct val="0"/>
              </a:spcAft>
            </a:pPr>
            <a:fld id="{43148E73-328C-48C2-BA79-75DF6072D72E}" type="slidenum">
              <a:rPr lang="en-US" sz="1200">
                <a:solidFill>
                  <a:srgbClr val="000090"/>
                </a:solidFill>
                <a:latin typeface="Century Gothic" panose="020B0502020202020204" pitchFamily="-112" charset="0"/>
                <a:ea typeface="MS PGothic" panose="020B0600070205080204" pitchFamily="-112" charset="-128"/>
                <a:cs typeface="Arial" panose="020B0604020202020204" pitchFamily="34" charset="0"/>
              </a:rPr>
              <a:t>‹#›</a:t>
            </a:fld>
            <a:endParaRPr lang="en-US" sz="1200" dirty="0">
              <a:solidFill>
                <a:srgbClr val="000090"/>
              </a:solidFill>
              <a:latin typeface="Century Gothic" panose="020B0502020202020204" pitchFamily="-112" charset="0"/>
              <a:ea typeface="MS PGothic" panose="020B0600070205080204" pitchFamily="-112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201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hf sldNum="0" hdr="0" ftr="0" dt="0"/>
  <p:txStyles>
    <p:titleStyle>
      <a:lvl1pPr algn="l" defTabSz="543560" rtl="0" eaLnBrk="0" fontAlgn="base" hangingPunct="0">
        <a:spcBef>
          <a:spcPct val="0"/>
        </a:spcBef>
        <a:spcAft>
          <a:spcPct val="0"/>
        </a:spcAft>
        <a:defRPr sz="2935" b="1" kern="1200">
          <a:solidFill>
            <a:srgbClr val="FFFFFF"/>
          </a:solidFill>
          <a:latin typeface="+mj-lt"/>
          <a:ea typeface="MS PGothic" panose="020B0600070205080204" pitchFamily="-112" charset="-128"/>
          <a:cs typeface="MS PGothic" panose="020B0600070205080204" pitchFamily="-112" charset="-128"/>
        </a:defRPr>
      </a:lvl1pPr>
      <a:lvl2pPr algn="l" defTabSz="543560" rtl="0" eaLnBrk="0" fontAlgn="base" hangingPunct="0">
        <a:spcBef>
          <a:spcPct val="0"/>
        </a:spcBef>
        <a:spcAft>
          <a:spcPct val="0"/>
        </a:spcAft>
        <a:defRPr sz="2935" b="1">
          <a:solidFill>
            <a:srgbClr val="FFFFFF"/>
          </a:solidFill>
          <a:latin typeface="Century Gothic" panose="020B0502020202020204" pitchFamily="-112" charset="0"/>
          <a:ea typeface="MS PGothic" panose="020B0600070205080204" pitchFamily="-112" charset="-128"/>
          <a:cs typeface="MS PGothic" panose="020B0600070205080204" pitchFamily="-112" charset="-128"/>
        </a:defRPr>
      </a:lvl2pPr>
      <a:lvl3pPr algn="l" defTabSz="543560" rtl="0" eaLnBrk="0" fontAlgn="base" hangingPunct="0">
        <a:spcBef>
          <a:spcPct val="0"/>
        </a:spcBef>
        <a:spcAft>
          <a:spcPct val="0"/>
        </a:spcAft>
        <a:defRPr sz="2935" b="1">
          <a:solidFill>
            <a:srgbClr val="FFFFFF"/>
          </a:solidFill>
          <a:latin typeface="Century Gothic" panose="020B0502020202020204" pitchFamily="-112" charset="0"/>
          <a:ea typeface="MS PGothic" panose="020B0600070205080204" pitchFamily="-112" charset="-128"/>
          <a:cs typeface="MS PGothic" panose="020B0600070205080204" pitchFamily="-112" charset="-128"/>
        </a:defRPr>
      </a:lvl3pPr>
      <a:lvl4pPr algn="l" defTabSz="543560" rtl="0" eaLnBrk="0" fontAlgn="base" hangingPunct="0">
        <a:spcBef>
          <a:spcPct val="0"/>
        </a:spcBef>
        <a:spcAft>
          <a:spcPct val="0"/>
        </a:spcAft>
        <a:defRPr sz="2935" b="1">
          <a:solidFill>
            <a:srgbClr val="FFFFFF"/>
          </a:solidFill>
          <a:latin typeface="Century Gothic" panose="020B0502020202020204" pitchFamily="-112" charset="0"/>
          <a:ea typeface="MS PGothic" panose="020B0600070205080204" pitchFamily="-112" charset="-128"/>
          <a:cs typeface="MS PGothic" panose="020B0600070205080204" pitchFamily="-112" charset="-128"/>
        </a:defRPr>
      </a:lvl4pPr>
      <a:lvl5pPr algn="l" defTabSz="543560" rtl="0" eaLnBrk="0" fontAlgn="base" hangingPunct="0">
        <a:spcBef>
          <a:spcPct val="0"/>
        </a:spcBef>
        <a:spcAft>
          <a:spcPct val="0"/>
        </a:spcAft>
        <a:defRPr sz="2935" b="1">
          <a:solidFill>
            <a:srgbClr val="FFFFFF"/>
          </a:solidFill>
          <a:latin typeface="Century Gothic" panose="020B0502020202020204" pitchFamily="-112" charset="0"/>
          <a:ea typeface="MS PGothic" panose="020B0600070205080204" pitchFamily="-112" charset="-128"/>
          <a:cs typeface="MS PGothic" panose="020B0600070205080204" pitchFamily="-112" charset="-128"/>
        </a:defRPr>
      </a:lvl5pPr>
      <a:lvl6pPr marL="544195" algn="ctr" defTabSz="544195" rtl="0" fontAlgn="base">
        <a:spcBef>
          <a:spcPct val="0"/>
        </a:spcBef>
        <a:spcAft>
          <a:spcPct val="0"/>
        </a:spcAft>
        <a:defRPr sz="2935" b="1">
          <a:solidFill>
            <a:srgbClr val="FFFFFF"/>
          </a:solidFill>
          <a:latin typeface="Century Gothic" panose="020B0502020202020204" pitchFamily="-112" charset="0"/>
          <a:ea typeface="MS PGothic" panose="020B0600070205080204" pitchFamily="-112" charset="-128"/>
          <a:cs typeface="MS PGothic" panose="020B0600070205080204" pitchFamily="-112" charset="-128"/>
        </a:defRPr>
      </a:lvl6pPr>
      <a:lvl7pPr marL="1087755" algn="ctr" defTabSz="544195" rtl="0" fontAlgn="base">
        <a:spcBef>
          <a:spcPct val="0"/>
        </a:spcBef>
        <a:spcAft>
          <a:spcPct val="0"/>
        </a:spcAft>
        <a:defRPr sz="2935" b="1">
          <a:solidFill>
            <a:srgbClr val="FFFFFF"/>
          </a:solidFill>
          <a:latin typeface="Century Gothic" panose="020B0502020202020204" pitchFamily="-112" charset="0"/>
          <a:ea typeface="MS PGothic" panose="020B0600070205080204" pitchFamily="-112" charset="-128"/>
          <a:cs typeface="MS PGothic" panose="020B0600070205080204" pitchFamily="-112" charset="-128"/>
        </a:defRPr>
      </a:lvl7pPr>
      <a:lvl8pPr marL="1631950" algn="ctr" defTabSz="544195" rtl="0" fontAlgn="base">
        <a:spcBef>
          <a:spcPct val="0"/>
        </a:spcBef>
        <a:spcAft>
          <a:spcPct val="0"/>
        </a:spcAft>
        <a:defRPr sz="2935" b="1">
          <a:solidFill>
            <a:srgbClr val="FFFFFF"/>
          </a:solidFill>
          <a:latin typeface="Century Gothic" panose="020B0502020202020204" pitchFamily="-112" charset="0"/>
          <a:ea typeface="MS PGothic" panose="020B0600070205080204" pitchFamily="-112" charset="-128"/>
          <a:cs typeface="MS PGothic" panose="020B0600070205080204" pitchFamily="-112" charset="-128"/>
        </a:defRPr>
      </a:lvl8pPr>
      <a:lvl9pPr marL="2176145" algn="ctr" defTabSz="544195" rtl="0" fontAlgn="base">
        <a:spcBef>
          <a:spcPct val="0"/>
        </a:spcBef>
        <a:spcAft>
          <a:spcPct val="0"/>
        </a:spcAft>
        <a:defRPr sz="2935" b="1">
          <a:solidFill>
            <a:srgbClr val="FFFFFF"/>
          </a:solidFill>
          <a:latin typeface="Century Gothic" panose="020B0502020202020204" pitchFamily="-112" charset="0"/>
          <a:ea typeface="MS PGothic" panose="020B0600070205080204" pitchFamily="-112" charset="-128"/>
          <a:cs typeface="MS PGothic" panose="020B0600070205080204" pitchFamily="-112" charset="-128"/>
        </a:defRPr>
      </a:lvl9pPr>
    </p:titleStyle>
    <p:bodyStyle>
      <a:lvl1pPr marL="407035" indent="-407035" algn="l" defTabSz="54356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+mn-lt"/>
          <a:ea typeface="MS PGothic" panose="020B0600070205080204" pitchFamily="-112" charset="-128"/>
          <a:cs typeface="MS PGothic" panose="020B0600070205080204" pitchFamily="-112" charset="-128"/>
        </a:defRPr>
      </a:lvl1pPr>
      <a:lvl2pPr marL="883285" indent="-339725" algn="l" defTabSz="54356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–"/>
        <a:defRPr sz="2265" b="1" kern="1200">
          <a:solidFill>
            <a:schemeClr val="tx1"/>
          </a:solidFill>
          <a:latin typeface="+mn-lt"/>
          <a:ea typeface="MS PGothic" panose="020B0600070205080204" pitchFamily="-112" charset="-128"/>
          <a:cs typeface="+mn-cs"/>
        </a:defRPr>
      </a:lvl2pPr>
      <a:lvl3pPr marL="1494790" indent="-407035" algn="l" defTabSz="54356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MS PGothic" panose="020B0600070205080204" pitchFamily="-112" charset="-128"/>
          <a:cs typeface="+mn-cs"/>
        </a:defRPr>
      </a:lvl3pPr>
      <a:lvl4pPr marL="1903095" indent="-271780" algn="l" defTabSz="54356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MS PGothic" panose="020B0600070205080204" pitchFamily="-112" charset="-128"/>
          <a:cs typeface="+mn-cs"/>
        </a:defRPr>
      </a:lvl4pPr>
      <a:lvl5pPr marL="2447290" indent="-271780" algn="l" defTabSz="54356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MS PGothic" panose="020B0600070205080204" pitchFamily="-112" charset="-128"/>
          <a:cs typeface="+mn-cs"/>
        </a:defRPr>
      </a:lvl5pPr>
      <a:lvl6pPr marL="2992120" indent="-271780" algn="l" defTabSz="544195" rtl="0" eaLnBrk="1" latinLnBrk="0" hangingPunct="1">
        <a:spcBef>
          <a:spcPct val="200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5680" indent="-271780" algn="l" defTabSz="544195" rtl="0" eaLnBrk="1" latinLnBrk="0" hangingPunct="1">
        <a:spcBef>
          <a:spcPct val="200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9875" indent="-271780" algn="l" defTabSz="544195" rtl="0" eaLnBrk="1" latinLnBrk="0" hangingPunct="1">
        <a:spcBef>
          <a:spcPct val="200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070" indent="-271780" algn="l" defTabSz="544195" rtl="0" eaLnBrk="1" latinLnBrk="0" hangingPunct="1">
        <a:spcBef>
          <a:spcPct val="200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4195" rtl="0" eaLnBrk="1" latinLnBrk="0" hangingPunct="1">
        <a:defRPr sz="2135" kern="1200">
          <a:solidFill>
            <a:schemeClr val="tx1"/>
          </a:solidFill>
          <a:latin typeface="+mn-lt"/>
          <a:ea typeface="+mn-ea"/>
          <a:cs typeface="+mn-cs"/>
        </a:defRPr>
      </a:lvl1pPr>
      <a:lvl2pPr marL="544195" algn="l" defTabSz="544195" rtl="0" eaLnBrk="1" latinLnBrk="0" hangingPunct="1">
        <a:defRPr sz="2135" kern="1200">
          <a:solidFill>
            <a:schemeClr val="tx1"/>
          </a:solidFill>
          <a:latin typeface="+mn-lt"/>
          <a:ea typeface="+mn-ea"/>
          <a:cs typeface="+mn-cs"/>
        </a:defRPr>
      </a:lvl2pPr>
      <a:lvl3pPr marL="1087755" algn="l" defTabSz="544195" rtl="0" eaLnBrk="1" latinLnBrk="0" hangingPunct="1">
        <a:defRPr sz="2135" kern="1200">
          <a:solidFill>
            <a:schemeClr val="tx1"/>
          </a:solidFill>
          <a:latin typeface="+mn-lt"/>
          <a:ea typeface="+mn-ea"/>
          <a:cs typeface="+mn-cs"/>
        </a:defRPr>
      </a:lvl3pPr>
      <a:lvl4pPr marL="1631950" algn="l" defTabSz="544195" rtl="0" eaLnBrk="1" latinLnBrk="0" hangingPunct="1">
        <a:defRPr sz="2135" kern="1200">
          <a:solidFill>
            <a:schemeClr val="tx1"/>
          </a:solidFill>
          <a:latin typeface="+mn-lt"/>
          <a:ea typeface="+mn-ea"/>
          <a:cs typeface="+mn-cs"/>
        </a:defRPr>
      </a:lvl4pPr>
      <a:lvl5pPr marL="2176145" algn="l" defTabSz="544195" rtl="0" eaLnBrk="1" latinLnBrk="0" hangingPunct="1">
        <a:defRPr sz="2135" kern="1200">
          <a:solidFill>
            <a:schemeClr val="tx1"/>
          </a:solidFill>
          <a:latin typeface="+mn-lt"/>
          <a:ea typeface="+mn-ea"/>
          <a:cs typeface="+mn-cs"/>
        </a:defRPr>
      </a:lvl5pPr>
      <a:lvl6pPr marL="2719705" algn="l" defTabSz="544195" rtl="0" eaLnBrk="1" latinLnBrk="0" hangingPunct="1">
        <a:defRPr sz="2135" kern="1200">
          <a:solidFill>
            <a:schemeClr val="tx1"/>
          </a:solidFill>
          <a:latin typeface="+mn-lt"/>
          <a:ea typeface="+mn-ea"/>
          <a:cs typeface="+mn-cs"/>
        </a:defRPr>
      </a:lvl6pPr>
      <a:lvl7pPr marL="3263900" algn="l" defTabSz="544195" rtl="0" eaLnBrk="1" latinLnBrk="0" hangingPunct="1">
        <a:defRPr sz="2135" kern="1200">
          <a:solidFill>
            <a:schemeClr val="tx1"/>
          </a:solidFill>
          <a:latin typeface="+mn-lt"/>
          <a:ea typeface="+mn-ea"/>
          <a:cs typeface="+mn-cs"/>
        </a:defRPr>
      </a:lvl7pPr>
      <a:lvl8pPr marL="3808095" algn="l" defTabSz="544195" rtl="0" eaLnBrk="1" latinLnBrk="0" hangingPunct="1">
        <a:defRPr sz="2135" kern="1200">
          <a:solidFill>
            <a:schemeClr val="tx1"/>
          </a:solidFill>
          <a:latin typeface="+mn-lt"/>
          <a:ea typeface="+mn-ea"/>
          <a:cs typeface="+mn-cs"/>
        </a:defRPr>
      </a:lvl8pPr>
      <a:lvl9pPr marL="4351655" algn="l" defTabSz="544195" rtl="0" eaLnBrk="1" latinLnBrk="0" hangingPunct="1">
        <a:defRPr sz="213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15" descr="http://aappsbulletin.org/img/201408/active_01_01.png">
            <a:extLst>
              <a:ext uri="{FF2B5EF4-FFF2-40B4-BE49-F238E27FC236}">
                <a16:creationId xmlns:a16="http://schemas.microsoft.com/office/drawing/2014/main" id="{FEF662CD-BE35-34EB-C323-B2744564D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925" y="2285017"/>
            <a:ext cx="5727723" cy="3202598"/>
          </a:xfrm>
          <a:prstGeom prst="rect">
            <a:avLst/>
          </a:prstGeom>
          <a:solidFill>
            <a:schemeClr val="tx1">
              <a:alpha val="7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5686" y="0"/>
            <a:ext cx="11876311" cy="914400"/>
          </a:xfrm>
        </p:spPr>
        <p:txBody>
          <a:bodyPr/>
          <a:lstStyle/>
          <a:p>
            <a:pPr algn="l"/>
            <a:r>
              <a:rPr kumimoji="1" lang="en-US" altLang="zh-CN" sz="3200" b="1" dirty="0">
                <a:solidFill>
                  <a:schemeClr val="bg1"/>
                </a:solidFill>
                <a:latin typeface="+mj-lt"/>
              </a:rPr>
              <a:t>Experimental Research of EAST Start-up towards the First Plasma of ITER</a:t>
            </a:r>
          </a:p>
        </p:txBody>
      </p:sp>
      <p:pic>
        <p:nvPicPr>
          <p:cNvPr id="9" name="Picture 2056" descr="ilandsmall">
            <a:extLst>
              <a:ext uri="{FF2B5EF4-FFF2-40B4-BE49-F238E27FC236}">
                <a16:creationId xmlns:a16="http://schemas.microsoft.com/office/drawing/2014/main" id="{4AA7619D-FD4A-B6E4-EA1B-E0616050B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872163"/>
            <a:ext cx="12191999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1">
            <a:extLst>
              <a:ext uri="{FF2B5EF4-FFF2-40B4-BE49-F238E27FC236}">
                <a16:creationId xmlns:a16="http://schemas.microsoft.com/office/drawing/2014/main" id="{F140CFBB-B307-E74B-A362-7B0F654D611A}"/>
              </a:ext>
            </a:extLst>
          </p:cNvPr>
          <p:cNvSpPr/>
          <p:nvPr/>
        </p:nvSpPr>
        <p:spPr>
          <a:xfrm>
            <a:off x="1530347" y="5932519"/>
            <a:ext cx="913130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zh-CN" b="1" kern="0" dirty="0">
                <a:solidFill>
                  <a:srgbClr val="002060"/>
                </a:solidFill>
                <a:latin typeface="Century Gothic" charset="0"/>
                <a:ea typeface="宋体" pitchFamily="2" charset="-122"/>
              </a:rPr>
              <a:t>E-mail:</a:t>
            </a:r>
            <a:r>
              <a:rPr lang="zh-CN" altLang="en-US" b="1" kern="0" dirty="0">
                <a:solidFill>
                  <a:srgbClr val="002060"/>
                </a:solidFill>
                <a:latin typeface="Century Gothic" charset="0"/>
                <a:ea typeface="宋体" pitchFamily="2" charset="-122"/>
              </a:rPr>
              <a:t> </a:t>
            </a:r>
            <a:r>
              <a:rPr lang="en-US" altLang="zh-CN" b="1" kern="0" dirty="0" err="1">
                <a:solidFill>
                  <a:srgbClr val="002060"/>
                </a:solidFill>
                <a:latin typeface="Century Gothic" charset="0"/>
                <a:ea typeface="宋体" pitchFamily="2" charset="-122"/>
              </a:rPr>
              <a:t>jpqian@ipp.ac.cn</a:t>
            </a:r>
            <a:endParaRPr lang="zh-CN" altLang="en-US" dirty="0">
              <a:latin typeface="Century Gothic" charset="0"/>
              <a:ea typeface="MS PGothic" charset="-128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0C2E5E1-0221-3A58-4EB7-2A3F7390DF7D}"/>
              </a:ext>
            </a:extLst>
          </p:cNvPr>
          <p:cNvSpPr txBox="1"/>
          <p:nvPr/>
        </p:nvSpPr>
        <p:spPr>
          <a:xfrm>
            <a:off x="172526" y="4227527"/>
            <a:ext cx="70238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b="1" dirty="0">
                <a:solidFill>
                  <a:srgbClr val="002060"/>
                </a:solidFill>
                <a:latin typeface="Century Gothic"/>
              </a:rPr>
              <a:t>Presented at the</a:t>
            </a:r>
          </a:p>
          <a:p>
            <a:r>
              <a:rPr lang="en-US" altLang="zh-CN" b="1" dirty="0">
                <a:solidFill>
                  <a:srgbClr val="002060"/>
                </a:solidFill>
                <a:latin typeface="Century Gothic"/>
              </a:rPr>
              <a:t>Second Technical Meeting on Long-Pulse Operation of Fusion Devices, </a:t>
            </a:r>
            <a:r>
              <a:rPr lang="en-GB" altLang="zh-CN" sz="1800" b="1" dirty="0">
                <a:solidFill>
                  <a:srgbClr val="002060"/>
                </a:solidFill>
                <a:latin typeface="Century Gothic"/>
                <a:cs typeface="Century Gothic"/>
              </a:rPr>
              <a:t>Vienna,</a:t>
            </a:r>
            <a:r>
              <a:rPr lang="en-GB" altLang="zh-CN" sz="1800" b="1" spc="-20" dirty="0">
                <a:solidFill>
                  <a:srgbClr val="002060"/>
                </a:solidFill>
                <a:latin typeface="Century Gothic"/>
                <a:cs typeface="Century Gothic"/>
              </a:rPr>
              <a:t> </a:t>
            </a:r>
            <a:r>
              <a:rPr lang="en-GB" altLang="zh-CN" sz="1800" b="1" dirty="0">
                <a:solidFill>
                  <a:srgbClr val="002060"/>
                </a:solidFill>
                <a:latin typeface="Century Gothic"/>
                <a:cs typeface="Century Gothic"/>
              </a:rPr>
              <a:t>Austria,</a:t>
            </a:r>
            <a:r>
              <a:rPr lang="en-GB" altLang="zh-CN" sz="1800" b="1" spc="-20" dirty="0">
                <a:solidFill>
                  <a:srgbClr val="002060"/>
                </a:solidFill>
                <a:latin typeface="Century Gothic"/>
                <a:cs typeface="Century Gothic"/>
              </a:rPr>
              <a:t> </a:t>
            </a:r>
            <a:r>
              <a:rPr lang="en-GB" altLang="zh-CN" sz="1800" b="1" dirty="0">
                <a:solidFill>
                  <a:srgbClr val="002060"/>
                </a:solidFill>
                <a:latin typeface="Century Gothic"/>
                <a:cs typeface="Century Gothic"/>
              </a:rPr>
              <a:t>IAEA</a:t>
            </a:r>
            <a:r>
              <a:rPr lang="en-GB" altLang="zh-CN" sz="1800" b="1" spc="-10" dirty="0">
                <a:solidFill>
                  <a:srgbClr val="002060"/>
                </a:solidFill>
                <a:latin typeface="Century Gothic"/>
                <a:cs typeface="Century Gothic"/>
              </a:rPr>
              <a:t> Headquarters</a:t>
            </a:r>
            <a:endParaRPr lang="en-US" b="1" dirty="0">
              <a:solidFill>
                <a:srgbClr val="002060"/>
              </a:solidFill>
              <a:latin typeface="Century Gothic"/>
            </a:endParaRPr>
          </a:p>
          <a:p>
            <a:r>
              <a:rPr lang="en-US" altLang="zh-CN" b="1" dirty="0">
                <a:solidFill>
                  <a:srgbClr val="002060"/>
                </a:solidFill>
                <a:latin typeface="Century Gothic"/>
              </a:rPr>
              <a:t>October 14-18</a:t>
            </a:r>
            <a:r>
              <a:rPr lang="en-US" b="1" dirty="0">
                <a:solidFill>
                  <a:srgbClr val="002060"/>
                </a:solidFill>
                <a:latin typeface="Century Gothic"/>
              </a:rPr>
              <a:t>, 2024</a:t>
            </a:r>
          </a:p>
        </p:txBody>
      </p:sp>
      <p:sp>
        <p:nvSpPr>
          <p:cNvPr id="5" name="文本占位符 2">
            <a:extLst>
              <a:ext uri="{FF2B5EF4-FFF2-40B4-BE49-F238E27FC236}">
                <a16:creationId xmlns:a16="http://schemas.microsoft.com/office/drawing/2014/main" id="{A9503E00-06E6-84A1-55FE-2BBBC7ABFE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527" y="1067625"/>
            <a:ext cx="12019469" cy="119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ts val="800"/>
              </a:spcBef>
              <a:buClr>
                <a:schemeClr val="tx2"/>
              </a:buClr>
              <a:buFont typeface="Arial" pitchFamily="34" charset="0"/>
              <a:buNone/>
              <a:defRPr/>
            </a:pPr>
            <a:r>
              <a:rPr lang="fr-FR" altLang="zh-CN" b="1" dirty="0">
                <a:latin typeface="Century Gothic" pitchFamily="34" charset="0"/>
                <a:ea typeface="MS PGothic" pitchFamily="34" charset="-128"/>
                <a:cs typeface="+mn-cs"/>
              </a:rPr>
              <a:t>by</a:t>
            </a:r>
          </a:p>
          <a:p>
            <a:pPr marR="215900" algn="l"/>
            <a:r>
              <a:rPr lang="en-US" altLang="zh-CN" sz="2400" b="1" kern="0" dirty="0">
                <a:effectLst/>
                <a:latin typeface="+mn-lt"/>
                <a:ea typeface="DengXian" panose="02010600030101010101" pitchFamily="2" charset="-122"/>
                <a:cs typeface="Times New Roman" panose="02020603050405020304" pitchFamily="18" charset="0"/>
              </a:rPr>
              <a:t>J. Qian</a:t>
            </a:r>
            <a:r>
              <a:rPr lang="en-US" altLang="zh-CN" sz="2400" b="1" kern="0" baseline="30000" dirty="0">
                <a:effectLst/>
                <a:latin typeface="+mn-lt"/>
                <a:ea typeface="DengXia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altLang="zh-CN" sz="2400" b="1" kern="0" dirty="0">
                <a:effectLst/>
                <a:latin typeface="+mn-lt"/>
                <a:ea typeface="DengXian" panose="02010600030101010101" pitchFamily="2" charset="-122"/>
                <a:cs typeface="Times New Roman" panose="02020603050405020304" pitchFamily="18" charset="0"/>
              </a:rPr>
              <a:t>, W. Liu</a:t>
            </a:r>
            <a:r>
              <a:rPr lang="en-US" altLang="zh-CN" sz="2400" b="1" kern="0" baseline="30000" dirty="0">
                <a:effectLst/>
                <a:latin typeface="+mn-lt"/>
                <a:ea typeface="DengXia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altLang="zh-CN" sz="2400" b="1" kern="0" dirty="0">
                <a:effectLst/>
                <a:latin typeface="+mn-lt"/>
                <a:ea typeface="DengXian" panose="02010600030101010101" pitchFamily="2" charset="-122"/>
                <a:cs typeface="Times New Roman" panose="02020603050405020304" pitchFamily="18" charset="0"/>
              </a:rPr>
              <a:t>, B. Zhang</a:t>
            </a:r>
            <a:r>
              <a:rPr lang="en-US" altLang="zh-CN" sz="2400" b="1" kern="0" baseline="30000" dirty="0">
                <a:effectLst/>
                <a:latin typeface="+mn-lt"/>
                <a:ea typeface="DengXia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altLang="zh-CN" sz="2400" b="1" kern="0" dirty="0">
                <a:effectLst/>
                <a:latin typeface="+mn-lt"/>
                <a:ea typeface="DengXian" panose="02010600030101010101" pitchFamily="2" charset="-122"/>
                <a:cs typeface="Times New Roman" panose="02020603050405020304" pitchFamily="18" charset="0"/>
              </a:rPr>
              <a:t>, H. Sun</a:t>
            </a:r>
            <a:r>
              <a:rPr lang="en-US" altLang="zh-CN" sz="2400" b="1" kern="0" baseline="30000" dirty="0">
                <a:effectLst/>
                <a:latin typeface="+mn-lt"/>
                <a:ea typeface="DengXia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400" b="1" kern="0" dirty="0">
                <a:effectLst/>
                <a:latin typeface="+mn-lt"/>
                <a:ea typeface="DengXian" panose="02010600030101010101" pitchFamily="2" charset="-122"/>
                <a:cs typeface="Times New Roman" panose="02020603050405020304" pitchFamily="18" charset="0"/>
              </a:rPr>
              <a:t>, R. Chen</a:t>
            </a:r>
            <a:r>
              <a:rPr lang="en-US" altLang="zh-CN" sz="2400" b="1" kern="0" baseline="30000" dirty="0">
                <a:effectLst/>
                <a:latin typeface="+mn-lt"/>
                <a:ea typeface="DengXia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altLang="zh-CN" sz="2400" b="1" kern="0" dirty="0">
                <a:effectLst/>
                <a:latin typeface="+mn-lt"/>
                <a:ea typeface="DengXian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kumimoji="0" lang="en-US" altLang="zh-CN" sz="2400" b="1" kern="0" dirty="0">
                <a:solidFill>
                  <a:srgbClr val="000000"/>
                </a:solidFill>
                <a:latin typeface="+mn-lt"/>
                <a:cs typeface="Arial" pitchFamily="34" charset="0"/>
              </a:rPr>
              <a:t> H. T Kim</a:t>
            </a:r>
            <a:r>
              <a:rPr kumimoji="0" lang="en-US" altLang="zh-CN" sz="2400" b="1" kern="0" baseline="30000" dirty="0">
                <a:solidFill>
                  <a:srgbClr val="000000"/>
                </a:solidFill>
                <a:latin typeface="+mn-lt"/>
                <a:cs typeface="Arial" pitchFamily="34" charset="0"/>
              </a:rPr>
              <a:t>2</a:t>
            </a:r>
            <a:r>
              <a:rPr kumimoji="0" lang="en-US" altLang="zh-CN" sz="2400" b="1" kern="0" dirty="0">
                <a:solidFill>
                  <a:srgbClr val="000000"/>
                </a:solidFill>
                <a:latin typeface="+mn-lt"/>
                <a:cs typeface="Arial" pitchFamily="34" charset="0"/>
              </a:rPr>
              <a:t>,</a:t>
            </a:r>
            <a:r>
              <a:rPr kumimoji="0" lang="zh-CN" altLang="en-US" sz="2400" b="1" kern="0" dirty="0">
                <a:solidFill>
                  <a:srgbClr val="000000"/>
                </a:solidFill>
                <a:latin typeface="+mn-lt"/>
                <a:cs typeface="Arial" pitchFamily="34" charset="0"/>
              </a:rPr>
              <a:t> </a:t>
            </a:r>
            <a:r>
              <a:rPr kumimoji="0" lang="en-US" altLang="zh-CN" sz="2400" b="1" kern="0" dirty="0">
                <a:solidFill>
                  <a:srgbClr val="000000"/>
                </a:solidFill>
                <a:latin typeface="+mn-lt"/>
                <a:cs typeface="Arial" pitchFamily="34" charset="0"/>
              </a:rPr>
              <a:t>R. A. Pitts</a:t>
            </a:r>
            <a:r>
              <a:rPr lang="en-US" altLang="zh-CN" sz="2400" b="1" baseline="30000" dirty="0">
                <a:solidFill>
                  <a:srgbClr val="000000"/>
                </a:solidFill>
                <a:latin typeface="+mn-lt"/>
                <a:cs typeface="Arial" pitchFamily="34" charset="0"/>
              </a:rPr>
              <a:t>3</a:t>
            </a:r>
            <a:r>
              <a:rPr lang="en-US" altLang="zh-CN" sz="2400" b="1" dirty="0">
                <a:solidFill>
                  <a:srgbClr val="000000"/>
                </a:solidFill>
                <a:latin typeface="+mn-lt"/>
                <a:cs typeface="Arial" pitchFamily="34" charset="0"/>
              </a:rPr>
              <a:t>, </a:t>
            </a:r>
            <a:r>
              <a:rPr lang="en-US" altLang="zh-CN" sz="2400" b="1" kern="0" dirty="0">
                <a:effectLst/>
                <a:latin typeface="+mn-lt"/>
                <a:ea typeface="DengXian" panose="02010600030101010101" pitchFamily="2" charset="-122"/>
                <a:cs typeface="Times New Roman" panose="02020603050405020304" pitchFamily="18" charset="0"/>
              </a:rPr>
              <a:t>R. Ding</a:t>
            </a:r>
            <a:r>
              <a:rPr lang="en-US" altLang="zh-CN" sz="2400" b="1" kern="0" baseline="30000" dirty="0">
                <a:effectLst/>
                <a:latin typeface="+mn-lt"/>
                <a:ea typeface="DengXia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altLang="zh-CN" sz="2400" b="1" kern="0" dirty="0">
                <a:effectLst/>
                <a:latin typeface="+mn-lt"/>
                <a:ea typeface="DengXian" panose="02010600030101010101" pitchFamily="2" charset="-122"/>
                <a:cs typeface="Times New Roman" panose="02020603050405020304" pitchFamily="18" charset="0"/>
              </a:rPr>
              <a:t>, J. Huang</a:t>
            </a:r>
            <a:r>
              <a:rPr lang="en-US" altLang="zh-CN" sz="2400" b="1" kern="0" baseline="30000" dirty="0">
                <a:effectLst/>
                <a:latin typeface="+mn-lt"/>
                <a:ea typeface="DengXia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altLang="zh-CN" sz="2400" b="1" kern="0" dirty="0">
                <a:effectLst/>
                <a:latin typeface="+mn-lt"/>
                <a:ea typeface="DengXian" panose="02010600030101010101" pitchFamily="2" charset="-122"/>
                <a:cs typeface="Times New Roman" panose="02020603050405020304" pitchFamily="18" charset="0"/>
              </a:rPr>
              <a:t>, T. Jia</a:t>
            </a:r>
            <a:r>
              <a:rPr lang="en-US" altLang="zh-CN" sz="2400" b="1" kern="0" baseline="30000" dirty="0">
                <a:effectLst/>
                <a:latin typeface="+mn-lt"/>
                <a:ea typeface="DengXia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altLang="zh-CN" sz="2400" b="1" kern="0" dirty="0">
                <a:effectLst/>
                <a:latin typeface="+mn-lt"/>
                <a:ea typeface="DengXian" panose="02010600030101010101" pitchFamily="2" charset="-122"/>
                <a:cs typeface="Times New Roman" panose="02020603050405020304" pitchFamily="18" charset="0"/>
              </a:rPr>
              <a:t>, P. Li</a:t>
            </a:r>
            <a:r>
              <a:rPr lang="en-US" altLang="zh-CN" sz="2400" b="1" kern="0" baseline="30000" dirty="0">
                <a:effectLst/>
                <a:latin typeface="+mn-lt"/>
                <a:ea typeface="DengXia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altLang="zh-CN" sz="2400" b="1" kern="0" dirty="0">
                <a:effectLst/>
                <a:latin typeface="+mn-lt"/>
                <a:ea typeface="DengXian" panose="02010600030101010101" pitchFamily="2" charset="-122"/>
                <a:cs typeface="Times New Roman" panose="02020603050405020304" pitchFamily="18" charset="0"/>
              </a:rPr>
              <a:t> and X. Gong</a:t>
            </a:r>
            <a:r>
              <a:rPr lang="en-US" altLang="zh-CN" sz="2400" b="1" kern="0" baseline="30000" dirty="0">
                <a:effectLst/>
                <a:latin typeface="+mn-lt"/>
                <a:ea typeface="DengXian" panose="02010600030101010101" pitchFamily="2" charset="-122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502D9997-94FC-4645-F893-14907CC48A1A}"/>
              </a:ext>
            </a:extLst>
          </p:cNvPr>
          <p:cNvSpPr txBox="1"/>
          <p:nvPr/>
        </p:nvSpPr>
        <p:spPr>
          <a:xfrm>
            <a:off x="172526" y="2553387"/>
            <a:ext cx="828567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0" i="1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1</a:t>
            </a:r>
            <a:r>
              <a:rPr kumimoji="0" lang="en-US" altLang="zh-CN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Institute of Plasma Physics, Chinese Academy of Sciences, Hefei, China</a:t>
            </a:r>
          </a:p>
          <a:p>
            <a:pPr algn="l"/>
            <a:r>
              <a:rPr lang="en-US" altLang="zh-CN" b="0" i="1" baseline="30000" dirty="0">
                <a:ea typeface="微软雅黑" panose="020B0503020204020204" pitchFamily="34" charset="-122"/>
              </a:rPr>
              <a:t>2</a:t>
            </a:r>
            <a:r>
              <a:rPr lang="en-GB" altLang="zh-CN" b="0" i="1" dirty="0">
                <a:ea typeface="微软雅黑" panose="020B0503020204020204" pitchFamily="34" charset="-122"/>
              </a:rPr>
              <a:t>United Kingdom Atomic Energy Authority, Abingdon, United Kingdom</a:t>
            </a:r>
            <a:endParaRPr kumimoji="1" lang="en-US" altLang="zh-CN" b="0" i="1" dirty="0">
              <a:ea typeface="微软雅黑" panose="020B0503020204020204" pitchFamily="34" charset="-122"/>
            </a:endParaRPr>
          </a:p>
          <a:p>
            <a:pPr algn="l"/>
            <a:r>
              <a:rPr kumimoji="1" lang="en-US" altLang="zh-CN" b="0" i="1" baseline="30000" dirty="0">
                <a:ea typeface="微软雅黑" panose="020B0503020204020204" pitchFamily="34" charset="-122"/>
              </a:rPr>
              <a:t>3</a:t>
            </a:r>
            <a:r>
              <a:rPr kumimoji="1" lang="zh-CN" altLang="en-US" b="0" i="1" baseline="30000" dirty="0">
                <a:ea typeface="微软雅黑" panose="020B0503020204020204" pitchFamily="34" charset="-122"/>
              </a:rPr>
              <a:t> </a:t>
            </a:r>
            <a:r>
              <a:rPr kumimoji="1" lang="en-US" altLang="zh-CN" b="0" i="1" dirty="0">
                <a:ea typeface="微软雅黑" panose="020B0503020204020204" pitchFamily="34" charset="-122"/>
              </a:rPr>
              <a:t>ITER Organization, Route de </a:t>
            </a:r>
            <a:r>
              <a:rPr kumimoji="1" lang="en-US" altLang="zh-CN" b="0" i="1" dirty="0" err="1">
                <a:ea typeface="微软雅黑" panose="020B0503020204020204" pitchFamily="34" charset="-122"/>
              </a:rPr>
              <a:t>Vinon</a:t>
            </a:r>
            <a:r>
              <a:rPr kumimoji="1" lang="en-US" altLang="zh-CN" b="0" i="1" dirty="0">
                <a:ea typeface="微软雅黑" panose="020B0503020204020204" pitchFamily="34" charset="-122"/>
              </a:rPr>
              <a:t> sur Verdon, 13115 St Paul Lez Durance, France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97C30677-CDE1-C561-25B4-B140FD5931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090" y="1208314"/>
            <a:ext cx="5994400" cy="4495800"/>
          </a:xfrm>
          <a:prstGeom prst="rect">
            <a:avLst/>
          </a:prstGeom>
        </p:spPr>
      </p:pic>
      <p:sp>
        <p:nvSpPr>
          <p:cNvPr id="5" name="标题 1">
            <a:extLst>
              <a:ext uri="{FF2B5EF4-FFF2-40B4-BE49-F238E27FC236}">
                <a16:creationId xmlns:a16="http://schemas.microsoft.com/office/drawing/2014/main" id="{740026C9-E687-3BD4-B8D0-B815BD6E2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64237"/>
            <a:ext cx="11734800" cy="781050"/>
          </a:xfrm>
        </p:spPr>
        <p:txBody>
          <a:bodyPr/>
          <a:lstStyle/>
          <a:p>
            <a:pPr algn="l"/>
            <a:r>
              <a:rPr kumimoji="1" lang="en-US" altLang="zh-CN" sz="3200" dirty="0">
                <a:solidFill>
                  <a:schemeClr val="bg1"/>
                </a:solidFill>
              </a:rPr>
              <a:t>Tolerance to High Impurity Level for ECW Assisted Plasma Startup </a:t>
            </a:r>
            <a:endParaRPr kumimoji="1" lang="zh-CN" altLang="en-US" sz="32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内容占位符 2">
                <a:extLst>
                  <a:ext uri="{FF2B5EF4-FFF2-40B4-BE49-F238E27FC236}">
                    <a16:creationId xmlns:a16="http://schemas.microsoft.com/office/drawing/2014/main" id="{6220346D-6915-1C10-1C1A-87E135502F0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193465" y="1434160"/>
                <a:ext cx="5566144" cy="4344381"/>
              </a:xfrm>
              <a:prstGeom prst="rect">
                <a:avLst/>
              </a:prstGeom>
            </p:spPr>
            <p:txBody>
              <a:bodyPr/>
              <a:lstStyle>
                <a:lvl1pPr marL="407035" indent="-407035" algn="l" defTabSz="54356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2400" b="1" kern="1200">
                    <a:solidFill>
                      <a:schemeClr val="tx1"/>
                    </a:solidFill>
                    <a:latin typeface="+mn-lt"/>
                    <a:ea typeface="MS PGothic" panose="020B0600070205080204" pitchFamily="-112" charset="-128"/>
                    <a:cs typeface="MS PGothic" panose="020B0600070205080204" pitchFamily="-112" charset="-128"/>
                  </a:defRPr>
                </a:lvl1pPr>
                <a:lvl2pPr marL="883285" indent="-339725" algn="l" defTabSz="54356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panose="020B0604020202020204" pitchFamily="34" charset="0"/>
                  <a:buChar char="–"/>
                  <a:defRPr sz="2265" b="1" kern="1200">
                    <a:solidFill>
                      <a:schemeClr val="tx1"/>
                    </a:solidFill>
                    <a:latin typeface="+mn-lt"/>
                    <a:ea typeface="MS PGothic" panose="020B0600070205080204" pitchFamily="-112" charset="-128"/>
                    <a:cs typeface="+mn-cs"/>
                  </a:defRPr>
                </a:lvl2pPr>
                <a:lvl3pPr marL="1494790" indent="-407035" algn="l" defTabSz="54356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865" kern="1200">
                    <a:solidFill>
                      <a:schemeClr val="tx1"/>
                    </a:solidFill>
                    <a:latin typeface="+mn-lt"/>
                    <a:ea typeface="MS PGothic" panose="020B0600070205080204" pitchFamily="-112" charset="-128"/>
                    <a:cs typeface="+mn-cs"/>
                  </a:defRPr>
                </a:lvl3pPr>
                <a:lvl4pPr marL="1903095" indent="-271780" algn="l" defTabSz="54356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MS PGothic" panose="020B0600070205080204" pitchFamily="-112" charset="-128"/>
                    <a:cs typeface="+mn-cs"/>
                  </a:defRPr>
                </a:lvl4pPr>
                <a:lvl5pPr marL="2447290" indent="-271780" algn="l" defTabSz="54356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400" kern="1200">
                    <a:solidFill>
                      <a:schemeClr val="tx1"/>
                    </a:solidFill>
                    <a:latin typeface="+mn-lt"/>
                    <a:ea typeface="MS PGothic" panose="020B0600070205080204" pitchFamily="-112" charset="-128"/>
                    <a:cs typeface="+mn-cs"/>
                  </a:defRPr>
                </a:lvl5pPr>
                <a:lvl6pPr marL="2992120" indent="-271780" algn="l" defTabSz="544195" rtl="0" eaLnBrk="1" latinLnBrk="0" hangingPunct="1">
                  <a:spcBef>
                    <a:spcPct val="20000"/>
                  </a:spcBef>
                  <a:buFont typeface="Arial" panose="020B0604020202020204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535680" indent="-271780" algn="l" defTabSz="544195" rtl="0" eaLnBrk="1" latinLnBrk="0" hangingPunct="1">
                  <a:spcBef>
                    <a:spcPct val="20000"/>
                  </a:spcBef>
                  <a:buFont typeface="Arial" panose="020B0604020202020204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079875" indent="-271780" algn="l" defTabSz="544195" rtl="0" eaLnBrk="1" latinLnBrk="0" hangingPunct="1">
                  <a:spcBef>
                    <a:spcPct val="20000"/>
                  </a:spcBef>
                  <a:buFont typeface="Arial" panose="020B0604020202020204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624070" indent="-271780" algn="l" defTabSz="544195" rtl="0" eaLnBrk="1" latinLnBrk="0" hangingPunct="1">
                  <a:spcBef>
                    <a:spcPct val="20000"/>
                  </a:spcBef>
                  <a:buFont typeface="Arial" panose="020B0604020202020204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1200"/>
                  </a:spcBef>
                  <a:spcAft>
                    <a:spcPts val="12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kumimoji="1" lang="en-US" altLang="zh-CN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𝑷</m:t>
                        </m:r>
                      </m:e>
                      <m:sub>
                        <m:r>
                          <a:rPr kumimoji="1" lang="en-US" altLang="zh-CN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𝐄𝐂𝐖</m:t>
                        </m:r>
                      </m:sub>
                    </m:sSub>
                    <m:r>
                      <a:rPr kumimoji="1" lang="en-US" altLang="zh-CN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~</m:t>
                    </m:r>
                    <m:r>
                      <a:rPr kumimoji="1" lang="en-US" altLang="zh-CN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𝟎</m:t>
                    </m:r>
                    <m:r>
                      <a:rPr kumimoji="1" lang="en-US" altLang="zh-CN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.</m:t>
                    </m:r>
                    <m:r>
                      <a:rPr kumimoji="1" lang="en-US" altLang="zh-CN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𝟔</m:t>
                    </m:r>
                    <m:r>
                      <a:rPr kumimoji="1" lang="en-US" altLang="zh-CN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 </m:t>
                    </m:r>
                    <m:r>
                      <a:rPr kumimoji="1" lang="en-US" altLang="zh-CN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𝐌𝐖</m:t>
                    </m:r>
                  </m:oMath>
                </a14:m>
                <a:r>
                  <a:rPr kumimoji="1" lang="en-US" altLang="zh-CN" dirty="0">
                    <a:solidFill>
                      <a:srgbClr val="0070C0"/>
                    </a:solidFill>
                    <a:ea typeface="微软雅黑" panose="020B0503020204020204" pitchFamily="34" charset="-122"/>
                  </a:rPr>
                  <a:t> </a:t>
                </a:r>
                <a:r>
                  <a:rPr kumimoji="1" lang="en-US" altLang="zh-CN" dirty="0">
                    <a:ea typeface="微软雅黑" panose="020B0503020204020204" pitchFamily="34" charset="-122"/>
                  </a:rPr>
                  <a:t>is enough in normal case</a:t>
                </a:r>
              </a:p>
              <a:p>
                <a:pPr>
                  <a:spcBef>
                    <a:spcPts val="1200"/>
                  </a:spcBef>
                  <a:spcAft>
                    <a:spcPts val="1200"/>
                  </a:spcAft>
                </a:pPr>
                <a:r>
                  <a:rPr kumimoji="1" lang="en-US" altLang="zh-CN" dirty="0">
                    <a:ea typeface="微软雅黑" panose="020B0503020204020204" pitchFamily="34" charset="-122"/>
                  </a:rPr>
                  <a:t>More heating power is helpful for impurity burn-through and successful startup</a:t>
                </a:r>
              </a:p>
              <a:p>
                <a:pPr>
                  <a:spcBef>
                    <a:spcPts val="1200"/>
                  </a:spcBef>
                  <a:spcAft>
                    <a:spcPts val="1200"/>
                  </a:spcAft>
                </a:pPr>
                <a:r>
                  <a:rPr kumimoji="1" lang="en-US" altLang="zh-CN" dirty="0">
                    <a:ea typeface="微软雅黑" panose="020B0503020204020204" pitchFamily="34" charset="-122"/>
                  </a:rPr>
                  <a:t>Robust startup is achievable with ECW assistance under high impurity level   </a:t>
                </a:r>
                <a:endParaRPr kumimoji="1" lang="zh-CN" altLang="en-US" dirty="0"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6" name="内容占位符 2">
                <a:extLst>
                  <a:ext uri="{FF2B5EF4-FFF2-40B4-BE49-F238E27FC236}">
                    <a16:creationId xmlns:a16="http://schemas.microsoft.com/office/drawing/2014/main" id="{6220346D-6915-1C10-1C1A-87E135502F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3465" y="1434160"/>
                <a:ext cx="5566144" cy="4344381"/>
              </a:xfrm>
              <a:prstGeom prst="rect">
                <a:avLst/>
              </a:prstGeom>
              <a:blipFill>
                <a:blip r:embed="rId3"/>
                <a:stretch>
                  <a:fillRect l="-1595" t="-1163" r="-6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47221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E7D52947-B101-834B-BC2C-B19B36AC0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87541"/>
            <a:ext cx="11734800" cy="781050"/>
          </a:xfrm>
        </p:spPr>
        <p:txBody>
          <a:bodyPr/>
          <a:lstStyle/>
          <a:p>
            <a:pPr algn="l"/>
            <a:r>
              <a:rPr kumimoji="1" lang="en-US" altLang="zh-CN" sz="3200" dirty="0">
                <a:solidFill>
                  <a:schemeClr val="bg1"/>
                </a:solidFill>
              </a:rPr>
              <a:t>The Dependence of Critical Prefill Gas Pressure on ECW Power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B92A1CC-760A-A71D-C23E-3C46D5B638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787" y="1306621"/>
            <a:ext cx="4494311" cy="3961721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83D561F4-3B3C-0E6F-3616-D121584E3E5A}"/>
              </a:ext>
            </a:extLst>
          </p:cNvPr>
          <p:cNvSpPr txBox="1"/>
          <p:nvPr/>
        </p:nvSpPr>
        <p:spPr>
          <a:xfrm>
            <a:off x="4822099" y="1188710"/>
            <a:ext cx="6928006" cy="41088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0070C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微软雅黑" panose="020B0503020204020204" pitchFamily="34" charset="-122"/>
                <a:cs typeface="+mn-cs"/>
              </a:rPr>
              <a:t>Power threshold for burn-through is higher than that for breakdown in EAST 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0070C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微软雅黑" panose="020B0503020204020204" pitchFamily="34" charset="-122"/>
                <a:cs typeface="+mn-cs"/>
              </a:rPr>
              <a:t>Higher ECW power is required for burn-through with higher gas pressure 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0070C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微软雅黑" panose="020B0503020204020204" pitchFamily="34" charset="-122"/>
                <a:cs typeface="+mn-cs"/>
              </a:rPr>
              <a:t>A linear dependence of the critical prefill gas pressure on the ECW power, consistent with the simulation results [1]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0070C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微软雅黑" panose="020B0503020204020204" pitchFamily="34" charset="-122"/>
                <a:cs typeface="+mn-cs"/>
              </a:rPr>
              <a:t>Power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微软雅黑" panose="020B0503020204020204" pitchFamily="34" charset="-122"/>
                <a:cs typeface="+mn-cs"/>
              </a:rPr>
              <a:t>threshold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微软雅黑" panose="020B0503020204020204" pitchFamily="34" charset="-122"/>
                <a:cs typeface="+mn-cs"/>
              </a:rPr>
              <a:t>for burn-through in EAST (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/>
                <a:ea typeface="微软雅黑" panose="020B0503020204020204" pitchFamily="34" charset="-122"/>
                <a:cs typeface="+mn-cs"/>
              </a:rPr>
              <a:t>~0.48 MW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微软雅黑" panose="020B0503020204020204" pitchFamily="34" charset="-122"/>
                <a:cs typeface="+mn-cs"/>
              </a:rPr>
              <a:t>), equivalent to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/>
                <a:ea typeface="微软雅黑" panose="020B0503020204020204" pitchFamily="34" charset="-122"/>
                <a:cs typeface="+mn-cs"/>
              </a:rPr>
              <a:t>~7.2 MW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微软雅黑" panose="020B0503020204020204" pitchFamily="34" charset="-122"/>
                <a:cs typeface="+mn-cs"/>
              </a:rPr>
              <a:t>for ITER </a:t>
            </a:r>
          </a:p>
        </p:txBody>
      </p:sp>
      <p:graphicFrame>
        <p:nvGraphicFramePr>
          <p:cNvPr id="7" name="对象 6">
            <a:extLst>
              <a:ext uri="{FF2B5EF4-FFF2-40B4-BE49-F238E27FC236}">
                <a16:creationId xmlns:a16="http://schemas.microsoft.com/office/drawing/2014/main" id="{95D25AC7-1EF6-CF17-5D3B-2124B88F2E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3540638"/>
              </p:ext>
            </p:extLst>
          </p:nvPr>
        </p:nvGraphicFramePr>
        <p:xfrm>
          <a:off x="5471838" y="5483820"/>
          <a:ext cx="5419608" cy="4525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xMath" r:id="rId3" imgW="2858040" imgH="238320" progId="Equation.AxMath">
                  <p:embed/>
                </p:oleObj>
              </mc:Choice>
              <mc:Fallback>
                <p:oleObj name="AxMath" r:id="rId3" imgW="2858040" imgH="238320" progId="Equation.AxMath">
                  <p:embed/>
                  <p:pic>
                    <p:nvPicPr>
                      <p:cNvPr id="8" name="对象 7">
                        <a:extLst>
                          <a:ext uri="{FF2B5EF4-FFF2-40B4-BE49-F238E27FC236}">
                            <a16:creationId xmlns:a16="http://schemas.microsoft.com/office/drawing/2014/main" id="{DE223D18-40AF-3162-3349-453FBD64F17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71838" y="5483820"/>
                        <a:ext cx="5419608" cy="452573"/>
                      </a:xfrm>
                      <a:prstGeom prst="rect">
                        <a:avLst/>
                      </a:prstGeom>
                      <a:solidFill>
                        <a:schemeClr val="bg2">
                          <a:lumMod val="75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文本框 7">
            <a:extLst>
              <a:ext uri="{FF2B5EF4-FFF2-40B4-BE49-F238E27FC236}">
                <a16:creationId xmlns:a16="http://schemas.microsoft.com/office/drawing/2014/main" id="{D408CF4E-63B2-47CF-4979-15B1B41E9601}"/>
              </a:ext>
            </a:extLst>
          </p:cNvPr>
          <p:cNvSpPr txBox="1"/>
          <p:nvPr/>
        </p:nvSpPr>
        <p:spPr>
          <a:xfrm>
            <a:off x="11029371" y="5483820"/>
            <a:ext cx="3980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[2]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6DACDD13-0FF8-2E7D-5F98-8A39E8C42D34}"/>
              </a:ext>
            </a:extLst>
          </p:cNvPr>
          <p:cNvSpPr txBox="1"/>
          <p:nvPr/>
        </p:nvSpPr>
        <p:spPr>
          <a:xfrm>
            <a:off x="578709" y="5461354"/>
            <a:ext cx="457085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[1] H. T. Kim 2013 PPCF; [2] J. </a:t>
            </a:r>
            <a:r>
              <a:rPr kumimoji="0" lang="it-IT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Sinha</a:t>
            </a:r>
            <a:r>
              <a:rPr kumimoji="0" lang="it-IT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2022 NF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91959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91697056-6B56-0EC5-69A0-8255A55B6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639" y="137144"/>
            <a:ext cx="11919559" cy="781050"/>
          </a:xfrm>
        </p:spPr>
        <p:txBody>
          <a:bodyPr/>
          <a:lstStyle/>
          <a:p>
            <a:pPr algn="l"/>
            <a:r>
              <a:rPr kumimoji="1" lang="en-US" altLang="zh-CN" sz="3600" dirty="0">
                <a:solidFill>
                  <a:schemeClr val="bg1"/>
                </a:solidFill>
              </a:rPr>
              <a:t>Plasma Start-up with W Limiter on EAST 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090E985-4279-2297-70E7-0CAA1A2C5D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7576" y="1419158"/>
            <a:ext cx="2688050" cy="439000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28E8993-5A62-812D-7DCA-06684E4832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018" y="1548973"/>
            <a:ext cx="3657600" cy="4260193"/>
          </a:xfrm>
          <a:prstGeom prst="rect">
            <a:avLst/>
          </a:prstGeom>
        </p:spPr>
      </p:pic>
      <p:sp>
        <p:nvSpPr>
          <p:cNvPr id="7" name="内容占位符 2">
            <a:extLst>
              <a:ext uri="{FF2B5EF4-FFF2-40B4-BE49-F238E27FC236}">
                <a16:creationId xmlns:a16="http://schemas.microsoft.com/office/drawing/2014/main" id="{F18FFA76-3D25-28FC-9CBB-D3E97A111054}"/>
              </a:ext>
            </a:extLst>
          </p:cNvPr>
          <p:cNvSpPr txBox="1">
            <a:spLocks/>
          </p:cNvSpPr>
          <p:nvPr/>
        </p:nvSpPr>
        <p:spPr>
          <a:xfrm>
            <a:off x="489097" y="2144227"/>
            <a:ext cx="4136065" cy="2966696"/>
          </a:xfrm>
          <a:prstGeom prst="rect">
            <a:avLst/>
          </a:prstGeom>
        </p:spPr>
        <p:txBody>
          <a:bodyPr/>
          <a:lstStyle>
            <a:lvl1pPr marL="407035" indent="-407035" algn="l" defTabSz="54356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latin typeface="+mn-lt"/>
                <a:ea typeface="MS PGothic" panose="020B0600070205080204" pitchFamily="-112" charset="-128"/>
                <a:cs typeface="MS PGothic" panose="020B0600070205080204" pitchFamily="-112" charset="-128"/>
              </a:defRPr>
            </a:lvl1pPr>
            <a:lvl2pPr marL="883285" indent="-339725" algn="l" defTabSz="54356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2265" b="1" kern="1200">
                <a:solidFill>
                  <a:schemeClr val="tx1"/>
                </a:solidFill>
                <a:latin typeface="+mn-lt"/>
                <a:ea typeface="MS PGothic" panose="020B0600070205080204" pitchFamily="-112" charset="-128"/>
                <a:cs typeface="+mn-cs"/>
              </a:defRPr>
            </a:lvl2pPr>
            <a:lvl3pPr marL="1494790" indent="-407035" algn="l" defTabSz="54356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65" kern="1200">
                <a:solidFill>
                  <a:schemeClr val="tx1"/>
                </a:solidFill>
                <a:latin typeface="+mn-lt"/>
                <a:ea typeface="MS PGothic" panose="020B0600070205080204" pitchFamily="-112" charset="-128"/>
                <a:cs typeface="+mn-cs"/>
              </a:defRPr>
            </a:lvl3pPr>
            <a:lvl4pPr marL="1903095" indent="-271780" algn="l" defTabSz="54356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-112" charset="-128"/>
                <a:cs typeface="+mn-cs"/>
              </a:defRPr>
            </a:lvl4pPr>
            <a:lvl5pPr marL="2447290" indent="-271780" algn="l" defTabSz="54356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-112" charset="-128"/>
                <a:cs typeface="+mn-cs"/>
              </a:defRPr>
            </a:lvl5pPr>
            <a:lvl6pPr marL="2992120" indent="-271780" algn="l" defTabSz="54419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5680" indent="-271780" algn="l" defTabSz="54419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79875" indent="-271780" algn="l" defTabSz="54419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24070" indent="-271780" algn="l" defTabSz="54419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kumimoji="1" lang="en-US" altLang="zh-CN" dirty="0"/>
              <a:t>Total radiated power saturates for both densities at the same value of ~0.4 MW and thus at a radiated fraction of ~0.6</a:t>
            </a:r>
          </a:p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kumimoji="1" lang="en-US" altLang="zh-CN" dirty="0"/>
              <a:t>Switching EC from on-axis to off-axis leads to disruption</a:t>
            </a:r>
            <a:endParaRPr kumimoji="1"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BF01046B-89E3-2680-D289-423687755699}"/>
              </a:ext>
            </a:extLst>
          </p:cNvPr>
          <p:cNvSpPr txBox="1"/>
          <p:nvPr/>
        </p:nvSpPr>
        <p:spPr>
          <a:xfrm>
            <a:off x="665390" y="1225808"/>
            <a:ext cx="57247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宋体" panose="02010600030101010101" pitchFamily="2" charset="-122"/>
                <a:cs typeface="Times New Roman" panose="02020603050405020304" pitchFamily="18" charset="0"/>
              </a:rPr>
              <a:t>#132773 &amp; #132749: n</a:t>
            </a:r>
            <a:r>
              <a:rPr kumimoji="0" lang="en-GB" altLang="zh-CN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宋体" panose="02010600030101010101" pitchFamily="2" charset="-122"/>
                <a:cs typeface="Times New Roman" panose="02020603050405020304" pitchFamily="18" charset="0"/>
              </a:rPr>
              <a:t>e</a:t>
            </a:r>
            <a:r>
              <a:rPr kumimoji="0" lang="en-GB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宋体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kumimoji="0" lang="en-GB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宋体" panose="02010600030101010101" pitchFamily="2" charset="-122"/>
                <a:cs typeface="Times New Roman" panose="02020603050405020304" pitchFamily="18" charset="0"/>
              </a:rPr>
              <a:t>n</a:t>
            </a:r>
            <a:r>
              <a:rPr kumimoji="0" lang="en-GB" altLang="zh-CN" sz="18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宋体" panose="02010600030101010101" pitchFamily="2" charset="-122"/>
                <a:cs typeface="Times New Roman" panose="02020603050405020304" pitchFamily="18" charset="0"/>
              </a:rPr>
              <a:t>GW</a:t>
            </a:r>
            <a:r>
              <a:rPr kumimoji="0" lang="en-GB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宋体" panose="02010600030101010101" pitchFamily="2" charset="-122"/>
                <a:cs typeface="Times New Roman" panose="02020603050405020304" pitchFamily="18" charset="0"/>
              </a:rPr>
              <a:t> ~0.15;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宋体" panose="02010600030101010101" pitchFamily="2" charset="-122"/>
                <a:cs typeface="Times New Roman" panose="02020603050405020304" pitchFamily="18" charset="0"/>
              </a:rPr>
              <a:t>#132759: n</a:t>
            </a:r>
            <a:r>
              <a:rPr kumimoji="0" lang="en-GB" altLang="zh-CN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宋体" panose="02010600030101010101" pitchFamily="2" charset="-122"/>
                <a:cs typeface="Times New Roman" panose="02020603050405020304" pitchFamily="18" charset="0"/>
              </a:rPr>
              <a:t>e</a:t>
            </a:r>
            <a:r>
              <a:rPr kumimoji="0" lang="en-GB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宋体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kumimoji="0" lang="en-GB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宋体" panose="02010600030101010101" pitchFamily="2" charset="-122"/>
                <a:cs typeface="Times New Roman" panose="02020603050405020304" pitchFamily="18" charset="0"/>
              </a:rPr>
              <a:t>n</a:t>
            </a:r>
            <a:r>
              <a:rPr kumimoji="0" lang="en-GB" altLang="zh-CN" sz="18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宋体" panose="02010600030101010101" pitchFamily="2" charset="-122"/>
                <a:cs typeface="Times New Roman" panose="02020603050405020304" pitchFamily="18" charset="0"/>
              </a:rPr>
              <a:t>GW</a:t>
            </a:r>
            <a:r>
              <a:rPr kumimoji="0" lang="en-GB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宋体" panose="02010600030101010101" pitchFamily="2" charset="-122"/>
                <a:cs typeface="Times New Roman" panose="02020603050405020304" pitchFamily="18" charset="0"/>
              </a:rPr>
              <a:t> ~0.35 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47544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16D0E193-AA75-8CDB-1922-6DD1A0136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48755"/>
            <a:ext cx="12020282" cy="781050"/>
          </a:xfrm>
        </p:spPr>
        <p:txBody>
          <a:bodyPr/>
          <a:lstStyle/>
          <a:p>
            <a:pPr algn="l"/>
            <a:r>
              <a:rPr kumimoji="1" lang="en-US" altLang="zh-CN" sz="3200" dirty="0">
                <a:solidFill>
                  <a:schemeClr val="bg1"/>
                </a:solidFill>
              </a:rPr>
              <a:t>Core Impurity Emission Signals from EUV Spectroscopy</a:t>
            </a:r>
            <a:endParaRPr kumimoji="1" lang="zh-CN" altLang="en-US" sz="3200" dirty="0">
              <a:solidFill>
                <a:schemeClr val="bg1"/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1B7FD53-3F83-BE52-A0AE-7363837B9D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078" y="1015821"/>
            <a:ext cx="7578144" cy="4022703"/>
          </a:xfrm>
          <a:prstGeom prst="rect">
            <a:avLst/>
          </a:prstGeom>
        </p:spPr>
      </p:pic>
      <p:sp>
        <p:nvSpPr>
          <p:cNvPr id="6" name="内容占位符 2">
            <a:extLst>
              <a:ext uri="{FF2B5EF4-FFF2-40B4-BE49-F238E27FC236}">
                <a16:creationId xmlns:a16="http://schemas.microsoft.com/office/drawing/2014/main" id="{B15E856E-3ED1-5B37-5E21-CDD1EE55B4CD}"/>
              </a:ext>
            </a:extLst>
          </p:cNvPr>
          <p:cNvSpPr txBox="1">
            <a:spLocks/>
          </p:cNvSpPr>
          <p:nvPr/>
        </p:nvSpPr>
        <p:spPr>
          <a:xfrm>
            <a:off x="591814" y="4939948"/>
            <a:ext cx="11291552" cy="1390650"/>
          </a:xfrm>
          <a:prstGeom prst="rect">
            <a:avLst/>
          </a:prstGeom>
        </p:spPr>
        <p:txBody>
          <a:bodyPr/>
          <a:lstStyle>
            <a:lvl1pPr marL="407035" indent="-407035" algn="l" defTabSz="54356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latin typeface="+mn-lt"/>
                <a:ea typeface="MS PGothic" panose="020B0600070205080204" pitchFamily="-112" charset="-128"/>
                <a:cs typeface="MS PGothic" panose="020B0600070205080204" pitchFamily="-112" charset="-128"/>
              </a:defRPr>
            </a:lvl1pPr>
            <a:lvl2pPr marL="883285" indent="-339725" algn="l" defTabSz="54356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2265" b="1" kern="1200">
                <a:solidFill>
                  <a:schemeClr val="tx1"/>
                </a:solidFill>
                <a:latin typeface="+mn-lt"/>
                <a:ea typeface="MS PGothic" panose="020B0600070205080204" pitchFamily="-112" charset="-128"/>
                <a:cs typeface="+mn-cs"/>
              </a:defRPr>
            </a:lvl2pPr>
            <a:lvl3pPr marL="1494790" indent="-407035" algn="l" defTabSz="54356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65" kern="1200">
                <a:solidFill>
                  <a:schemeClr val="tx1"/>
                </a:solidFill>
                <a:latin typeface="+mn-lt"/>
                <a:ea typeface="MS PGothic" panose="020B0600070205080204" pitchFamily="-112" charset="-128"/>
                <a:cs typeface="+mn-cs"/>
              </a:defRPr>
            </a:lvl3pPr>
            <a:lvl4pPr marL="1903095" indent="-271780" algn="l" defTabSz="54356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-112" charset="-128"/>
                <a:cs typeface="+mn-cs"/>
              </a:defRPr>
            </a:lvl4pPr>
            <a:lvl5pPr marL="2447290" indent="-271780" algn="l" defTabSz="54356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-112" charset="-128"/>
                <a:cs typeface="+mn-cs"/>
              </a:defRPr>
            </a:lvl5pPr>
            <a:lvl6pPr marL="2992120" indent="-271780" algn="l" defTabSz="54419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5680" indent="-271780" algn="l" defTabSz="54419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79875" indent="-271780" algn="l" defTabSz="54419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24070" indent="-271780" algn="l" defTabSz="54419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2000" dirty="0"/>
              <a:t>Heavier impurity emission decreases with increasing density, consistent with a reduced edge source</a:t>
            </a:r>
          </a:p>
          <a:p>
            <a:r>
              <a:rPr kumimoji="1" lang="en-US" altLang="zh-CN" sz="2000" dirty="0"/>
              <a:t>No clear change of core W impurity emission when EC is changed from on-axis to off-axis </a:t>
            </a:r>
          </a:p>
          <a:p>
            <a:endParaRPr kumimoji="1"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1541589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6AAC07CA-00D6-8800-9130-441C5FA40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10781"/>
          </a:xfrm>
        </p:spPr>
        <p:txBody>
          <a:bodyPr>
            <a:normAutofit/>
          </a:bodyPr>
          <a:lstStyle/>
          <a:p>
            <a:pPr algn="l"/>
            <a:r>
              <a:rPr lang="en-US" altLang="zh-CN" sz="3200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  Sustained Limiter Discharge ~17s</a:t>
            </a:r>
            <a:endParaRPr kumimoji="1" lang="zh-CN" altLang="en-US" sz="3200" dirty="0">
              <a:solidFill>
                <a:schemeClr val="bg1"/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AE80D8C-4C00-C322-1B52-44D0D901CA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0520" b="37400"/>
          <a:stretch/>
        </p:blipFill>
        <p:spPr>
          <a:xfrm>
            <a:off x="1326524" y="910781"/>
            <a:ext cx="3940576" cy="4195285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21734F0A-62C6-6E77-F2AC-95C8901782C7}"/>
              </a:ext>
            </a:extLst>
          </p:cNvPr>
          <p:cNvSpPr txBox="1"/>
          <p:nvPr/>
        </p:nvSpPr>
        <p:spPr>
          <a:xfrm>
            <a:off x="959936" y="5158707"/>
            <a:ext cx="10657252" cy="10177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1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Tx/>
              <a:buFont typeface="Century Gothic" panose="020B0502020202020204" pitchFamily="34" charset="0"/>
              <a:buChar char="•"/>
              <a:tabLst/>
              <a:defRPr/>
            </a:pPr>
            <a:r>
              <a:rPr kumimoji="1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Microsoft YaHei" panose="020B0503020204020204" pitchFamily="34" charset="-122"/>
                <a:cs typeface="+mn-cs"/>
                <a:sym typeface="+mn-ea"/>
              </a:rPr>
              <a:t>Stable temperature on the limiter observed</a:t>
            </a:r>
          </a:p>
          <a:p>
            <a:pPr marL="342900" marR="0" lvl="1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Tx/>
              <a:buFont typeface="Century Gothic" panose="020B0502020202020204" pitchFamily="34" charset="0"/>
              <a:buChar char="•"/>
              <a:tabLst/>
              <a:defRPr/>
            </a:pPr>
            <a:r>
              <a:rPr kumimoji="1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Microsoft YaHei" panose="020B0503020204020204" pitchFamily="34" charset="-122"/>
                <a:cs typeface="+mn-cs"/>
                <a:sym typeface="+mn-ea"/>
              </a:rPr>
              <a:t>Pulse</a:t>
            </a:r>
            <a:r>
              <a:rPr kumimoji="1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Microsoft YaHei" panose="020B0503020204020204" pitchFamily="34" charset="-122"/>
                <a:cs typeface="+mn-cs"/>
                <a:sym typeface="+mn-ea"/>
              </a:rPr>
              <a:t> </a:t>
            </a:r>
            <a:r>
              <a:rPr kumimoji="1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Microsoft YaHei" panose="020B0503020204020204" pitchFamily="34" charset="-122"/>
                <a:cs typeface="+mn-cs"/>
                <a:sym typeface="+mn-ea"/>
              </a:rPr>
              <a:t>length</a:t>
            </a:r>
            <a:r>
              <a:rPr kumimoji="1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Microsoft YaHei" panose="020B0503020204020204" pitchFamily="34" charset="-122"/>
                <a:cs typeface="+mn-cs"/>
                <a:sym typeface="+mn-ea"/>
              </a:rPr>
              <a:t> </a:t>
            </a:r>
            <a:r>
              <a:rPr kumimoji="1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Microsoft YaHei" panose="020B0503020204020204" pitchFamily="34" charset="-122"/>
                <a:cs typeface="+mn-cs"/>
                <a:sym typeface="+mn-ea"/>
              </a:rPr>
              <a:t>limited</a:t>
            </a:r>
            <a:r>
              <a:rPr kumimoji="1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Microsoft YaHei" panose="020B0503020204020204" pitchFamily="34" charset="-122"/>
                <a:cs typeface="+mn-cs"/>
                <a:sym typeface="+mn-ea"/>
              </a:rPr>
              <a:t> </a:t>
            </a:r>
            <a:r>
              <a:rPr kumimoji="1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Microsoft YaHei" panose="020B0503020204020204" pitchFamily="34" charset="-122"/>
                <a:cs typeface="+mn-cs"/>
                <a:sym typeface="+mn-ea"/>
              </a:rPr>
              <a:t>by volt-seconds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0F073B4-53C5-1DC7-1DF4-3975C9995C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8889"/>
          <a:stretch/>
        </p:blipFill>
        <p:spPr>
          <a:xfrm>
            <a:off x="5568576" y="1311099"/>
            <a:ext cx="5632824" cy="329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6197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95F4F249-6DFC-6596-38A5-57569D149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114" y="228598"/>
            <a:ext cx="11582400" cy="609600"/>
          </a:xfrm>
        </p:spPr>
        <p:txBody>
          <a:bodyPr/>
          <a:lstStyle/>
          <a:p>
            <a:r>
              <a:rPr kumimoji="1" lang="en-US" altLang="zh-CN" sz="3600" dirty="0">
                <a:solidFill>
                  <a:schemeClr val="bg1"/>
                </a:solidFill>
              </a:rPr>
              <a:t>Summary</a:t>
            </a:r>
            <a:endParaRPr kumimoji="1"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C0054779-FD4E-4F1B-A1C5-D617E36697B2}"/>
              </a:ext>
            </a:extLst>
          </p:cNvPr>
          <p:cNvSpPr txBox="1">
            <a:spLocks/>
          </p:cNvSpPr>
          <p:nvPr/>
        </p:nvSpPr>
        <p:spPr>
          <a:xfrm>
            <a:off x="609600" y="1556084"/>
            <a:ext cx="11277600" cy="4387516"/>
          </a:xfrm>
          <a:prstGeom prst="rect">
            <a:avLst/>
          </a:prstGeom>
        </p:spPr>
        <p:txBody>
          <a:bodyPr/>
          <a:lstStyle>
            <a:lvl1pPr marL="407035" indent="-407035" algn="l" defTabSz="54356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latin typeface="+mn-lt"/>
                <a:ea typeface="MS PGothic" panose="020B0600070205080204" pitchFamily="-112" charset="-128"/>
                <a:cs typeface="MS PGothic" panose="020B0600070205080204" pitchFamily="-112" charset="-128"/>
              </a:defRPr>
            </a:lvl1pPr>
            <a:lvl2pPr marL="883285" indent="-339725" algn="l" defTabSz="54356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2265" b="1" kern="1200">
                <a:solidFill>
                  <a:schemeClr val="tx1"/>
                </a:solidFill>
                <a:latin typeface="+mn-lt"/>
                <a:ea typeface="MS PGothic" panose="020B0600070205080204" pitchFamily="-112" charset="-128"/>
                <a:cs typeface="+mn-cs"/>
              </a:defRPr>
            </a:lvl2pPr>
            <a:lvl3pPr marL="1494790" indent="-407035" algn="l" defTabSz="54356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65" kern="1200">
                <a:solidFill>
                  <a:schemeClr val="tx1"/>
                </a:solidFill>
                <a:latin typeface="+mn-lt"/>
                <a:ea typeface="MS PGothic" panose="020B0600070205080204" pitchFamily="-112" charset="-128"/>
                <a:cs typeface="+mn-cs"/>
              </a:defRPr>
            </a:lvl3pPr>
            <a:lvl4pPr marL="1903095" indent="-271780" algn="l" defTabSz="54356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-112" charset="-128"/>
                <a:cs typeface="+mn-cs"/>
              </a:defRPr>
            </a:lvl4pPr>
            <a:lvl5pPr marL="2447290" indent="-271780" algn="l" defTabSz="54356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-112" charset="-128"/>
                <a:cs typeface="+mn-cs"/>
              </a:defRPr>
            </a:lvl5pPr>
            <a:lvl6pPr marL="2992120" indent="-271780" algn="l" defTabSz="54419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5680" indent="-271780" algn="l" defTabSz="54419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79875" indent="-271780" algn="l" defTabSz="54419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24070" indent="-271780" algn="l" defTabSz="54419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2800" dirty="0"/>
              <a:t>Optimization of magnetic field configuration was carried out for</a:t>
            </a:r>
            <a:r>
              <a:rPr kumimoji="1" lang="zh-CN" altLang="en-US" sz="2800" dirty="0"/>
              <a:t> </a:t>
            </a:r>
            <a:r>
              <a:rPr kumimoji="1" lang="en-US" altLang="zh-CN" sz="2800" dirty="0"/>
              <a:t>the robust plasma start-up</a:t>
            </a:r>
          </a:p>
          <a:p>
            <a:endParaRPr kumimoji="1" lang="en-US" altLang="zh-CN" sz="2800" dirty="0"/>
          </a:p>
          <a:p>
            <a:r>
              <a:rPr lang="en-US" altLang="zh-CN" sz="2800" dirty="0"/>
              <a:t>Low-E</a:t>
            </a:r>
            <a:r>
              <a:rPr lang="en-US" altLang="zh-CN" sz="2800" baseline="-25000" dirty="0"/>
              <a:t>t </a:t>
            </a:r>
            <a:r>
              <a:rPr kumimoji="1" lang="en-US" altLang="zh-CN" sz="2800" dirty="0"/>
              <a:t>startup with ECW assistance supports ITER</a:t>
            </a:r>
          </a:p>
          <a:p>
            <a:endParaRPr lang="en-US" altLang="zh-CN" dirty="0"/>
          </a:p>
          <a:p>
            <a:r>
              <a:rPr kumimoji="1" lang="en-US" altLang="zh-CN" sz="2800" dirty="0"/>
              <a:t>Plasma start-up with W Limiter </a:t>
            </a:r>
            <a:r>
              <a:rPr lang="en-US" altLang="zh-CN" sz="2800" dirty="0"/>
              <a:t>has been carried</a:t>
            </a:r>
            <a:r>
              <a:rPr lang="zh-CN" altLang="en-US" sz="2800" dirty="0"/>
              <a:t> </a:t>
            </a:r>
            <a:r>
              <a:rPr lang="en-US" altLang="zh-CN" sz="2800" dirty="0"/>
              <a:t>out</a:t>
            </a:r>
            <a:r>
              <a:rPr lang="zh-CN" altLang="en-US" sz="2800" dirty="0"/>
              <a:t> </a:t>
            </a:r>
            <a:r>
              <a:rPr lang="en-US" altLang="zh-CN" sz="2800" dirty="0"/>
              <a:t> in EAST  for the</a:t>
            </a:r>
            <a:r>
              <a:rPr lang="zh-CN" altLang="en-US" sz="2800" dirty="0"/>
              <a:t> </a:t>
            </a:r>
            <a:r>
              <a:rPr lang="en-US" altLang="zh-CN" sz="2800" dirty="0"/>
              <a:t>first</a:t>
            </a:r>
            <a:r>
              <a:rPr lang="zh-CN" altLang="en-US" sz="2800" dirty="0"/>
              <a:t> </a:t>
            </a:r>
            <a:r>
              <a:rPr lang="en-US" altLang="zh-CN" sz="2800" dirty="0"/>
              <a:t>time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922650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700B783-81E0-506B-70CC-9D707BA6DB0D}"/>
              </a:ext>
            </a:extLst>
          </p:cNvPr>
          <p:cNvSpPr txBox="1"/>
          <p:nvPr/>
        </p:nvSpPr>
        <p:spPr>
          <a:xfrm>
            <a:off x="1578308" y="2998113"/>
            <a:ext cx="9035384" cy="86177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zh-CN" sz="5000" b="1" dirty="0">
                <a:ea typeface="微软雅黑" panose="020B0503020204020204" pitchFamily="34" charset="-122"/>
              </a:rPr>
              <a:t>Thank you for your attention</a:t>
            </a:r>
            <a:r>
              <a:rPr lang="zh-CN" altLang="en-US" sz="4800" b="1" dirty="0"/>
              <a:t>！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3300865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"/>
            <a:ext cx="11963399" cy="914204"/>
          </a:xfrm>
        </p:spPr>
        <p:txBody>
          <a:bodyPr/>
          <a:lstStyle/>
          <a:p>
            <a:r>
              <a:rPr lang="en-US" altLang="zh-CN" sz="3200" dirty="0"/>
              <a:t> </a:t>
            </a:r>
            <a:r>
              <a:rPr lang="en-US" altLang="zh-CN" sz="3600" dirty="0"/>
              <a:t>Outline</a:t>
            </a:r>
            <a:endParaRPr lang="en-US" sz="3600" dirty="0"/>
          </a:p>
        </p:txBody>
      </p:sp>
      <p:sp>
        <p:nvSpPr>
          <p:cNvPr id="4" name="Rectangle 256"/>
          <p:cNvSpPr>
            <a:spLocks noChangeArrowheads="1"/>
          </p:cNvSpPr>
          <p:nvPr/>
        </p:nvSpPr>
        <p:spPr bwMode="auto">
          <a:xfrm>
            <a:off x="413656" y="914207"/>
            <a:ext cx="12191998" cy="3241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58775" indent="-3429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 b="1">
                <a:solidFill>
                  <a:schemeClr val="tx1"/>
                </a:solidFill>
                <a:latin typeface="Century Gothic" charset="0"/>
                <a:ea typeface="MS PGothic" charset="-128"/>
                <a:cs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Century Gothic" charset="0"/>
                <a:ea typeface="MS PGothic" charset="-128"/>
                <a:cs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entury Gothic" charset="0"/>
                <a:ea typeface="MS PGothic" charset="-128"/>
                <a:cs typeface="MS PGothic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Gothic" charset="0"/>
                <a:ea typeface="MS PGothic" charset="-128"/>
                <a:cs typeface="MS PGothic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charset="0"/>
                <a:ea typeface="MS PGothic" charset="-128"/>
                <a:cs typeface="MS PGothic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charset="0"/>
                <a:ea typeface="MS PGothic" charset="-128"/>
                <a:cs typeface="MS PGothic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charset="0"/>
                <a:ea typeface="MS PGothic" charset="-128"/>
                <a:cs typeface="MS PGothic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charset="0"/>
                <a:ea typeface="MS PGothic" charset="-128"/>
                <a:cs typeface="MS PGothic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charset="0"/>
                <a:ea typeface="MS PGothic" charset="-128"/>
                <a:cs typeface="MS PGothic" charset="-128"/>
              </a:defRPr>
            </a:lvl9pPr>
          </a:lstStyle>
          <a:p>
            <a:pPr>
              <a:spcBef>
                <a:spcPct val="0"/>
              </a:spcBef>
              <a:spcAft>
                <a:spcPts val="1733"/>
              </a:spcAft>
              <a:buClr>
                <a:srgbClr val="0000FF"/>
              </a:buClr>
              <a:buSzPct val="80000"/>
              <a:buFont typeface="Wingdings" charset="2"/>
              <a:buChar char="q"/>
            </a:pPr>
            <a:r>
              <a:rPr lang="en-US" altLang="zh-CN" sz="2800" dirty="0">
                <a:latin typeface="+mn-lt"/>
                <a:ea typeface="微软雅黑" panose="020B0503020204020204" pitchFamily="34" charset="-122"/>
                <a:cs typeface="Times New Roman" panose="02020603050405020304" pitchFamily="18" charset="0"/>
              </a:rPr>
              <a:t> Introduction </a:t>
            </a:r>
          </a:p>
          <a:p>
            <a:pPr>
              <a:spcBef>
                <a:spcPct val="0"/>
              </a:spcBef>
              <a:spcAft>
                <a:spcPts val="1733"/>
              </a:spcAft>
              <a:buClr>
                <a:srgbClr val="0000FF"/>
              </a:buClr>
              <a:buSzPct val="80000"/>
              <a:buFont typeface="Wingdings" charset="2"/>
              <a:buChar char="q"/>
            </a:pPr>
            <a:r>
              <a:rPr lang="en-US" altLang="zh-CN" sz="2800" dirty="0">
                <a:latin typeface="+mn-lt"/>
                <a:ea typeface="微软雅黑" panose="020B0503020204020204" pitchFamily="34" charset="-122"/>
                <a:cs typeface="Times New Roman" panose="02020603050405020304" pitchFamily="18" charset="0"/>
              </a:rPr>
              <a:t>Optimization of magnetic field configuration</a:t>
            </a:r>
          </a:p>
          <a:p>
            <a:pPr>
              <a:spcBef>
                <a:spcPct val="0"/>
              </a:spcBef>
              <a:spcAft>
                <a:spcPts val="1733"/>
              </a:spcAft>
              <a:buClr>
                <a:srgbClr val="0000FF"/>
              </a:buClr>
              <a:buSzPct val="80000"/>
              <a:buFont typeface="Wingdings" charset="2"/>
              <a:buChar char="q"/>
            </a:pPr>
            <a:r>
              <a:rPr lang="en-US" altLang="zh-CN" sz="2800" dirty="0">
                <a:latin typeface="+mn-lt"/>
                <a:ea typeface="微软雅黑" panose="020B0503020204020204" pitchFamily="34" charset="-122"/>
                <a:cs typeface="Times New Roman" panose="02020603050405020304" pitchFamily="18" charset="0"/>
              </a:rPr>
              <a:t>Robust startup with ECW assistance </a:t>
            </a:r>
          </a:p>
          <a:p>
            <a:pPr lvl="1">
              <a:spcBef>
                <a:spcPct val="0"/>
              </a:spcBef>
              <a:spcAft>
                <a:spcPts val="1733"/>
              </a:spcAft>
              <a:buClr>
                <a:srgbClr val="0000FF"/>
              </a:buClr>
              <a:buSzPct val="80000"/>
              <a:buFont typeface="Wingdings" pitchFamily="2" charset="2"/>
              <a:buChar char="Ø"/>
            </a:pPr>
            <a:r>
              <a:rPr lang="en-US" altLang="zh-CN" sz="2800" dirty="0">
                <a:latin typeface="+mn-lt"/>
                <a:ea typeface="微软雅黑" panose="020B0503020204020204" pitchFamily="34" charset="-122"/>
                <a:cs typeface="Times New Roman" panose="02020603050405020304" pitchFamily="18" charset="0"/>
              </a:rPr>
              <a:t>Low-Et burn-through and Ip ramp-up in a large range of prefill gas pressure </a:t>
            </a:r>
          </a:p>
          <a:p>
            <a:pPr lvl="1">
              <a:spcBef>
                <a:spcPct val="0"/>
              </a:spcBef>
              <a:spcAft>
                <a:spcPts val="1733"/>
              </a:spcAft>
              <a:buClr>
                <a:srgbClr val="0000FF"/>
              </a:buClr>
              <a:buSzPct val="80000"/>
              <a:buFont typeface="Wingdings" pitchFamily="2" charset="2"/>
              <a:buChar char="Ø"/>
            </a:pPr>
            <a:r>
              <a:rPr lang="en-US" altLang="zh-CN" sz="2800" dirty="0">
                <a:latin typeface="+mn-lt"/>
                <a:ea typeface="微软雅黑" panose="020B0503020204020204" pitchFamily="34" charset="-122"/>
                <a:cs typeface="Times New Roman" panose="02020603050405020304" pitchFamily="18" charset="0"/>
              </a:rPr>
              <a:t>Tolerance to high impurity level</a:t>
            </a:r>
          </a:p>
          <a:p>
            <a:pPr>
              <a:spcBef>
                <a:spcPct val="0"/>
              </a:spcBef>
              <a:spcAft>
                <a:spcPts val="1733"/>
              </a:spcAft>
              <a:buClr>
                <a:srgbClr val="0000FF"/>
              </a:buClr>
              <a:buSzPct val="80000"/>
              <a:buFont typeface="Wingdings" charset="2"/>
              <a:buChar char="q"/>
            </a:pPr>
            <a:r>
              <a:rPr lang="en-US" altLang="zh-CN" sz="2800" dirty="0">
                <a:latin typeface="+mn-lt"/>
                <a:ea typeface="微软雅黑" panose="020B0503020204020204" pitchFamily="34" charset="-122"/>
                <a:cs typeface="Times New Roman" panose="02020603050405020304" pitchFamily="18" charset="0"/>
              </a:rPr>
              <a:t>The dependence of prefill gas pressure on ECW power</a:t>
            </a:r>
          </a:p>
          <a:p>
            <a:pPr>
              <a:spcBef>
                <a:spcPct val="0"/>
              </a:spcBef>
              <a:spcAft>
                <a:spcPts val="1733"/>
              </a:spcAft>
              <a:buClr>
                <a:srgbClr val="0000FF"/>
              </a:buClr>
              <a:buSzPct val="80000"/>
              <a:buFont typeface="Wingdings" charset="2"/>
              <a:buChar char="q"/>
            </a:pPr>
            <a:r>
              <a:rPr lang="en-US" altLang="zh-CN" sz="2800" dirty="0">
                <a:latin typeface="+mn-lt"/>
                <a:ea typeface="微软雅黑" panose="020B0503020204020204" pitchFamily="34" charset="-122"/>
                <a:cs typeface="Times New Roman" panose="02020603050405020304" pitchFamily="18" charset="0"/>
              </a:rPr>
              <a:t>Plasma Start-up with W Limiter on EAST </a:t>
            </a:r>
          </a:p>
        </p:txBody>
      </p:sp>
    </p:spTree>
    <p:extLst>
      <p:ext uri="{BB962C8B-B14F-4D97-AF65-F5344CB8AC3E}">
        <p14:creationId xmlns:p14="http://schemas.microsoft.com/office/powerpoint/2010/main" val="1274896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2184F889-CEF0-4775-25A9-B4AA95456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476" y="62937"/>
            <a:ext cx="11735723" cy="781050"/>
          </a:xfrm>
        </p:spPr>
        <p:txBody>
          <a:bodyPr/>
          <a:lstStyle/>
          <a:p>
            <a:pPr algn="l"/>
            <a:r>
              <a:rPr kumimoji="1" lang="en-US" altLang="zh-CN" sz="3200" dirty="0">
                <a:solidFill>
                  <a:schemeClr val="bg1"/>
                </a:solidFill>
                <a:latin typeface="+mn-lt"/>
                <a:ea typeface="+mj-ea"/>
              </a:rPr>
              <a:t>EAST:</a:t>
            </a:r>
            <a:r>
              <a:rPr kumimoji="1" lang="zh-CN" altLang="en-US" sz="3200" dirty="0">
                <a:solidFill>
                  <a:schemeClr val="bg1"/>
                </a:solidFill>
                <a:latin typeface="+mn-lt"/>
                <a:ea typeface="+mj-ea"/>
              </a:rPr>
              <a:t> </a:t>
            </a:r>
            <a:r>
              <a:rPr kumimoji="1" lang="en-US" altLang="zh-CN" sz="3200" dirty="0">
                <a:solidFill>
                  <a:schemeClr val="bg1"/>
                </a:solidFill>
                <a:latin typeface="+mn-lt"/>
                <a:ea typeface="+mj-ea"/>
              </a:rPr>
              <a:t>A Platform</a:t>
            </a:r>
            <a:r>
              <a:rPr kumimoji="1" lang="zh-CN" altLang="en-US" sz="3200" dirty="0">
                <a:solidFill>
                  <a:schemeClr val="bg1"/>
                </a:solidFill>
                <a:latin typeface="+mn-lt"/>
                <a:ea typeface="+mj-ea"/>
              </a:rPr>
              <a:t> </a:t>
            </a:r>
            <a:r>
              <a:rPr kumimoji="1" lang="en-US" altLang="zh-CN" sz="3200" dirty="0">
                <a:solidFill>
                  <a:schemeClr val="bg1"/>
                </a:solidFill>
                <a:latin typeface="+mn-lt"/>
                <a:ea typeface="+mj-ea"/>
              </a:rPr>
              <a:t>for the ECW Assisted Startup with ITER-like Features</a:t>
            </a:r>
            <a:endParaRPr kumimoji="1" lang="zh-CN" altLang="en-US" sz="3200" dirty="0">
              <a:solidFill>
                <a:schemeClr val="bg1"/>
              </a:solidFill>
              <a:latin typeface="+mn-lt"/>
              <a:ea typeface="+mj-ea"/>
            </a:endParaRPr>
          </a:p>
        </p:txBody>
      </p:sp>
      <p:pic>
        <p:nvPicPr>
          <p:cNvPr id="5" name="Picture 6" descr="3D CAD image of the ITER tokamak [MF2] | Download Scientific Diagram">
            <a:extLst>
              <a:ext uri="{FF2B5EF4-FFF2-40B4-BE49-F238E27FC236}">
                <a16:creationId xmlns:a16="http://schemas.microsoft.com/office/drawing/2014/main" id="{2A26D776-AF26-E528-ACBF-533E5E9E9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06" y="1903530"/>
            <a:ext cx="3325217" cy="3058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EAST----中国科学院等离子体物理所科普网">
            <a:extLst>
              <a:ext uri="{FF2B5EF4-FFF2-40B4-BE49-F238E27FC236}">
                <a16:creationId xmlns:a16="http://schemas.microsoft.com/office/drawing/2014/main" id="{F1BF46F0-80D1-1DD1-76A1-CEFDF0F3D3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50" t="6861" r="30799" b="16893"/>
          <a:stretch/>
        </p:blipFill>
        <p:spPr bwMode="auto">
          <a:xfrm>
            <a:off x="238565" y="1903530"/>
            <a:ext cx="2573789" cy="2756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35A178EB-D0EB-0CCC-C02B-D0349D6E836F}"/>
              </a:ext>
            </a:extLst>
          </p:cNvPr>
          <p:cNvSpPr txBox="1"/>
          <p:nvPr/>
        </p:nvSpPr>
        <p:spPr>
          <a:xfrm>
            <a:off x="966667" y="4853364"/>
            <a:ext cx="117053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EAST 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9D02C1C8-8DDC-5FBA-D157-19D376E58250}"/>
              </a:ext>
            </a:extLst>
          </p:cNvPr>
          <p:cNvSpPr txBox="1"/>
          <p:nvPr/>
        </p:nvSpPr>
        <p:spPr>
          <a:xfrm>
            <a:off x="9792647" y="4959601"/>
            <a:ext cx="117053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ITER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521A0F64-5DB8-3570-6B8D-2C25C939D0B2}"/>
              </a:ext>
            </a:extLst>
          </p:cNvPr>
          <p:cNvSpPr txBox="1"/>
          <p:nvPr/>
        </p:nvSpPr>
        <p:spPr>
          <a:xfrm>
            <a:off x="2904715" y="1497731"/>
            <a:ext cx="600739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Full superconducting magnets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   </a:t>
            </a:r>
            <a:r>
              <a:rPr kumimoji="0" lang="en-US" altLang="zh-CN" sz="20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zh-CN" alt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 </a:t>
            </a:r>
            <a:r>
              <a:rPr kumimoji="0" lang="en-US" altLang="zh-CN" sz="20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Low toroidal electric field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Thick vacuum vessels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  </a:t>
            </a:r>
            <a:r>
              <a:rPr kumimoji="0" lang="en-US" altLang="zh-CN" sz="20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   Long magnetic field penetration time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Full metal wall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     </a:t>
            </a:r>
            <a:r>
              <a:rPr kumimoji="0" lang="en-US" altLang="zh-CN" sz="20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Burn-through of high-Z impurities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ECW heating/current drive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     </a:t>
            </a:r>
            <a:r>
              <a:rPr kumimoji="0" lang="en-US" altLang="zh-CN" sz="20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Pre-ionization and startup assistance</a:t>
            </a:r>
            <a:endParaRPr kumimoji="0" lang="zh-CN" altLang="en-US" sz="20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9036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46398AAE-9483-3577-A0AF-5387C878E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29751"/>
            <a:ext cx="11582400" cy="781050"/>
          </a:xfrm>
        </p:spPr>
        <p:txBody>
          <a:bodyPr/>
          <a:lstStyle/>
          <a:p>
            <a:pPr algn="l"/>
            <a:r>
              <a:rPr kumimoji="1" lang="en-US" altLang="zh-CN" sz="3600" dirty="0">
                <a:solidFill>
                  <a:schemeClr val="bg1"/>
                </a:solidFill>
                <a:latin typeface="+mn-lt"/>
                <a:ea typeface="+mj-ea"/>
              </a:rPr>
              <a:t>Plasma Startup in EAST </a:t>
            </a:r>
            <a:endParaRPr kumimoji="1" lang="zh-CN" altLang="en-US" sz="3600" dirty="0">
              <a:solidFill>
                <a:schemeClr val="bg1"/>
              </a:solidFill>
              <a:latin typeface="+mn-lt"/>
              <a:ea typeface="+mj-ea"/>
            </a:endParaRPr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E47A9855-DD53-10A3-6C9C-39848E5BEFAB}"/>
              </a:ext>
            </a:extLst>
          </p:cNvPr>
          <p:cNvSpPr txBox="1">
            <a:spLocks/>
          </p:cNvSpPr>
          <p:nvPr/>
        </p:nvSpPr>
        <p:spPr>
          <a:xfrm>
            <a:off x="770021" y="1274161"/>
            <a:ext cx="10643221" cy="4618608"/>
          </a:xfrm>
          <a:prstGeom prst="rect">
            <a:avLst/>
          </a:prstGeom>
        </p:spPr>
        <p:txBody>
          <a:bodyPr/>
          <a:lstStyle>
            <a:lvl1pPr marL="407035" indent="-407035" algn="l" defTabSz="54356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latin typeface="+mn-lt"/>
                <a:ea typeface="MS PGothic" panose="020B0600070205080204" pitchFamily="-112" charset="-128"/>
                <a:cs typeface="MS PGothic" panose="020B0600070205080204" pitchFamily="-112" charset="-128"/>
              </a:defRPr>
            </a:lvl1pPr>
            <a:lvl2pPr marL="883285" indent="-339725" algn="l" defTabSz="54356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2265" b="1" kern="1200">
                <a:solidFill>
                  <a:schemeClr val="tx1"/>
                </a:solidFill>
                <a:latin typeface="+mn-lt"/>
                <a:ea typeface="MS PGothic" panose="020B0600070205080204" pitchFamily="-112" charset="-128"/>
                <a:cs typeface="+mn-cs"/>
              </a:defRPr>
            </a:lvl2pPr>
            <a:lvl3pPr marL="1494790" indent="-407035" algn="l" defTabSz="54356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65" kern="1200">
                <a:solidFill>
                  <a:schemeClr val="tx1"/>
                </a:solidFill>
                <a:latin typeface="+mn-lt"/>
                <a:ea typeface="MS PGothic" panose="020B0600070205080204" pitchFamily="-112" charset="-128"/>
                <a:cs typeface="+mn-cs"/>
              </a:defRPr>
            </a:lvl3pPr>
            <a:lvl4pPr marL="1903095" indent="-271780" algn="l" defTabSz="54356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-112" charset="-128"/>
                <a:cs typeface="+mn-cs"/>
              </a:defRPr>
            </a:lvl4pPr>
            <a:lvl5pPr marL="2447290" indent="-271780" algn="l" defTabSz="54356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-112" charset="-128"/>
                <a:cs typeface="+mn-cs"/>
              </a:defRPr>
            </a:lvl5pPr>
            <a:lvl6pPr marL="2992120" indent="-271780" algn="l" defTabSz="54419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5680" indent="-271780" algn="l" defTabSz="54419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79875" indent="-271780" algn="l" defTabSz="54419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24070" indent="-271780" algn="l" defTabSz="54419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</a:pPr>
            <a:r>
              <a:rPr lang="en-US" altLang="zh-CN" sz="2800" dirty="0">
                <a:cs typeface="Arial" panose="020B0604020202020204" pitchFamily="34" charset="0"/>
              </a:rPr>
              <a:t>Pre-ionization and assisted startup with RF </a:t>
            </a:r>
            <a:r>
              <a:rPr lang="en-US" altLang="zh-CN" sz="2800" dirty="0">
                <a:ea typeface="+mn-ea"/>
                <a:cs typeface="Arial" panose="020B0604020202020204" pitchFamily="34" charset="0"/>
              </a:rPr>
              <a:t>is important for plasma recovery in the beginning of EAST campaign</a:t>
            </a:r>
          </a:p>
          <a:p>
            <a:pPr>
              <a:spcBef>
                <a:spcPts val="1800"/>
              </a:spcBef>
            </a:pPr>
            <a:r>
              <a:rPr lang="en-US" altLang="zh-CN" sz="2800" dirty="0">
                <a:ea typeface="+mn-ea"/>
                <a:cs typeface="Arial" panose="020B0604020202020204" pitchFamily="34" charset="0"/>
              </a:rPr>
              <a:t>Without any </a:t>
            </a:r>
            <a:r>
              <a:rPr lang="en-US" altLang="zh-CN" sz="2800" dirty="0">
                <a:cs typeface="Arial" panose="020B0604020202020204" pitchFamily="34" charset="0"/>
              </a:rPr>
              <a:t>assistance of RF</a:t>
            </a:r>
            <a:r>
              <a:rPr lang="en-US" altLang="zh-CN" sz="2800" dirty="0">
                <a:ea typeface="+mn-ea"/>
                <a:cs typeface="Arial" panose="020B0604020202020204" pitchFamily="34" charset="0"/>
              </a:rPr>
              <a:t>, one to many “short” discharges were reluctantly repeated</a:t>
            </a:r>
            <a:endParaRPr lang="en-US" altLang="zh-CN" sz="2800" dirty="0">
              <a:solidFill>
                <a:srgbClr val="FF0000"/>
              </a:solidFill>
              <a:ea typeface="+mn-ea"/>
              <a:cs typeface="Arial" panose="020B0604020202020204" pitchFamily="34" charset="0"/>
            </a:endParaRPr>
          </a:p>
          <a:p>
            <a:pPr>
              <a:spcBef>
                <a:spcPts val="1800"/>
              </a:spcBef>
            </a:pPr>
            <a:r>
              <a:rPr lang="en-US" altLang="zh-CN" sz="2800" dirty="0">
                <a:ea typeface="宋体" pitchFamily="2" charset="-122"/>
                <a:cs typeface="Arial" panose="020B0604020202020204" pitchFamily="34" charset="0"/>
              </a:rPr>
              <a:t>The study of ECW assisted plasma startup on EAST include: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altLang="zh-CN" sz="2400" dirty="0">
                <a:ea typeface="宋体" pitchFamily="2" charset="-122"/>
                <a:cs typeface="Arial" panose="020B0604020202020204" pitchFamily="34" charset="0"/>
              </a:rPr>
              <a:t>Optimization of magnetic field configuration 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altLang="zh-CN" sz="2400" dirty="0">
                <a:ea typeface="宋体" pitchFamily="2" charset="-122"/>
                <a:cs typeface="Arial" panose="020B0604020202020204" pitchFamily="34" charset="0"/>
              </a:rPr>
              <a:t>Breakdown with different pre-ionization methods 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altLang="zh-CN" sz="2400" dirty="0">
                <a:ea typeface="微软雅黑" panose="020B0503020204020204" pitchFamily="34" charset="-122"/>
                <a:cs typeface="Arial" panose="020B0604020202020204" pitchFamily="34" charset="0"/>
              </a:rPr>
              <a:t>Operation domain (</a:t>
            </a:r>
            <a:r>
              <a:rPr lang="en-US" altLang="zh-CN" sz="2400" dirty="0">
                <a:cs typeface="Arial" panose="020B0604020202020204" pitchFamily="34" charset="0"/>
              </a:rPr>
              <a:t>E</a:t>
            </a:r>
            <a:r>
              <a:rPr lang="en-US" altLang="zh-CN" sz="2400" baseline="-25000" dirty="0">
                <a:cs typeface="Arial" panose="020B0604020202020204" pitchFamily="34" charset="0"/>
              </a:rPr>
              <a:t>t</a:t>
            </a:r>
            <a:r>
              <a:rPr lang="en-US" altLang="zh-CN" sz="2400" dirty="0">
                <a:cs typeface="Arial" panose="020B0604020202020204" pitchFamily="34" charset="0"/>
              </a:rPr>
              <a:t>, prefill gas pressure)</a:t>
            </a:r>
            <a:endParaRPr lang="en-US" altLang="zh-CN" sz="2400" dirty="0">
              <a:ea typeface="宋体" pitchFamily="2" charset="-122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altLang="zh-CN" sz="2400" dirty="0">
                <a:ea typeface="微软雅黑" panose="020B0503020204020204" pitchFamily="34" charset="-122"/>
                <a:cs typeface="Arial" panose="020B0604020202020204" pitchFamily="34" charset="0"/>
              </a:rPr>
              <a:t>Sensitivity to impurity </a:t>
            </a:r>
            <a:endParaRPr lang="en-US" altLang="zh-CN" sz="2400" dirty="0">
              <a:solidFill>
                <a:srgbClr val="FF0000"/>
              </a:solidFill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799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31F0B47E-49E4-70A0-00D6-0B19E5966BB8}"/>
              </a:ext>
            </a:extLst>
          </p:cNvPr>
          <p:cNvGrpSpPr/>
          <p:nvPr/>
        </p:nvGrpSpPr>
        <p:grpSpPr>
          <a:xfrm>
            <a:off x="914401" y="2362200"/>
            <a:ext cx="10194679" cy="3600000"/>
            <a:chOff x="914401" y="2362200"/>
            <a:chExt cx="10194679" cy="3600000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6519727C-311C-2CFC-77CA-5CA9E20454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6236" r="17198"/>
            <a:stretch/>
          </p:blipFill>
          <p:spPr>
            <a:xfrm>
              <a:off x="8065767" y="2666443"/>
              <a:ext cx="2519942" cy="3295756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1145DF3E-BEAD-ED50-ECA1-8211497406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82803"/>
            <a:stretch/>
          </p:blipFill>
          <p:spPr>
            <a:xfrm>
              <a:off x="10585709" y="2447246"/>
              <a:ext cx="523371" cy="351495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9E256343-EAFE-483D-6C77-E1A70996FD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6235" r="17198"/>
            <a:stretch/>
          </p:blipFill>
          <p:spPr>
            <a:xfrm>
              <a:off x="914401" y="2666444"/>
              <a:ext cx="2519942" cy="3295755"/>
            </a:xfrm>
            <a:prstGeom prst="rect">
              <a:avLst/>
            </a:prstGeom>
          </p:spPr>
        </p:pic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784C277D-17C3-9449-01C2-7FF0AB59F990}"/>
                </a:ext>
              </a:extLst>
            </p:cNvPr>
            <p:cNvSpPr txBox="1"/>
            <p:nvPr/>
          </p:nvSpPr>
          <p:spPr>
            <a:xfrm>
              <a:off x="1295399" y="2362200"/>
              <a:ext cx="9448799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NFC                                                                                                  TPC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70FEE36D-D493-13B4-EC17-9CFE9EBB3AF7}"/>
                </a:ext>
              </a:extLst>
            </p:cNvPr>
            <p:cNvSpPr txBox="1"/>
            <p:nvPr/>
          </p:nvSpPr>
          <p:spPr>
            <a:xfrm>
              <a:off x="3422213" y="3430250"/>
              <a:ext cx="108000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+</a:t>
              </a:r>
              <a:endParaRPr kumimoji="0" lang="zh-CN" altLang="en-US" sz="8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9723B11E-B9F4-BA03-2FC1-CFA805B1D3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6200" r="17165"/>
            <a:stretch/>
          </p:blipFill>
          <p:spPr>
            <a:xfrm>
              <a:off x="4490083" y="2666443"/>
              <a:ext cx="2519942" cy="3295757"/>
            </a:xfrm>
            <a:prstGeom prst="rect">
              <a:avLst/>
            </a:prstGeom>
          </p:spPr>
        </p:pic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7B560313-BA2F-0480-D120-81449F1C0641}"/>
                </a:ext>
              </a:extLst>
            </p:cNvPr>
            <p:cNvSpPr txBox="1"/>
            <p:nvPr/>
          </p:nvSpPr>
          <p:spPr>
            <a:xfrm>
              <a:off x="1947610" y="2714705"/>
              <a:ext cx="9479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432FF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4.9 kA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4D906020-0AC8-C942-8443-B2A1FB4EBD4C}"/>
                </a:ext>
              </a:extLst>
            </p:cNvPr>
            <p:cNvSpPr txBox="1"/>
            <p:nvPr/>
          </p:nvSpPr>
          <p:spPr>
            <a:xfrm>
              <a:off x="5524319" y="2714705"/>
              <a:ext cx="10536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-0.3 kA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8A5F6EB3-1C0E-7E71-F540-2AC91E1C78D1}"/>
                </a:ext>
              </a:extLst>
            </p:cNvPr>
            <p:cNvSpPr txBox="1"/>
            <p:nvPr/>
          </p:nvSpPr>
          <p:spPr>
            <a:xfrm>
              <a:off x="9102765" y="2714705"/>
              <a:ext cx="9526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432FF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4.6 kA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DB65EF8D-10E2-1F90-1DC2-EA4E0FF6C77B}"/>
                </a:ext>
              </a:extLst>
            </p:cNvPr>
            <p:cNvSpPr txBox="1"/>
            <p:nvPr/>
          </p:nvSpPr>
          <p:spPr>
            <a:xfrm>
              <a:off x="6997895" y="3430250"/>
              <a:ext cx="108000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=</a:t>
              </a:r>
              <a:endParaRPr kumimoji="0" lang="zh-CN" altLang="en-US" sz="8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sp>
        <p:nvSpPr>
          <p:cNvPr id="16" name="标题 1">
            <a:extLst>
              <a:ext uri="{FF2B5EF4-FFF2-40B4-BE49-F238E27FC236}">
                <a16:creationId xmlns:a16="http://schemas.microsoft.com/office/drawing/2014/main" id="{8500C4E7-26A9-490E-F4D9-63AD607BFD87}"/>
              </a:ext>
            </a:extLst>
          </p:cNvPr>
          <p:cNvSpPr txBox="1">
            <a:spLocks/>
          </p:cNvSpPr>
          <p:nvPr/>
        </p:nvSpPr>
        <p:spPr bwMode="auto">
          <a:xfrm>
            <a:off x="232186" y="128841"/>
            <a:ext cx="11734800" cy="781050"/>
          </a:xfrm>
          <a:prstGeom prst="rect">
            <a:avLst/>
          </a:prstGeom>
          <a:solidFill>
            <a:srgbClr val="003366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i="0">
                <a:solidFill>
                  <a:srgbClr val="002060"/>
                </a:solidFill>
                <a:effectLst/>
                <a:latin typeface="+mj-lt"/>
                <a:ea typeface="Microsoft YaHei" panose="020B0503020204020204" pitchFamily="34" charset="-122"/>
                <a:cs typeface="宋体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Century Gothic" pitchFamily="34" charset="0"/>
                <a:ea typeface="宋体" charset="0"/>
                <a:cs typeface="宋体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Century Gothic" pitchFamily="34" charset="0"/>
                <a:ea typeface="宋体" charset="0"/>
                <a:cs typeface="宋体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Century Gothic" pitchFamily="34" charset="0"/>
                <a:ea typeface="宋体" charset="0"/>
                <a:cs typeface="宋体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Century Gothic" pitchFamily="34" charset="0"/>
                <a:ea typeface="宋体" charset="0"/>
                <a:cs typeface="宋体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Century Gothic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Century Gothic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Century Gothic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Century Gothic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Microsoft YaHei" panose="020B0503020204020204" pitchFamily="34" charset="-122"/>
              </a:rPr>
              <a:t>Optimized Magnetic Field Configuration </a:t>
            </a:r>
            <a:endParaRPr kumimoji="1" lang="zh-CN" alt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Microsoft YaHei" panose="020B0503020204020204" pitchFamily="34" charset="-122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9CA1C329-4A09-EE43-A7D6-A0143FD902B2}"/>
              </a:ext>
            </a:extLst>
          </p:cNvPr>
          <p:cNvSpPr txBox="1"/>
          <p:nvPr/>
        </p:nvSpPr>
        <p:spPr>
          <a:xfrm>
            <a:off x="457200" y="945449"/>
            <a:ext cx="11734800" cy="11298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Wide Null field configuration (NFC):</a:t>
            </a:r>
            <a:r>
              <a:rPr kumimoji="1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stray field &lt; 5 </a:t>
            </a:r>
            <a:r>
              <a:rPr kumimoji="1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Gs</a:t>
            </a:r>
            <a:r>
              <a:rPr kumimoji="1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Trapped particle configuration (TPC)</a:t>
            </a:r>
            <a:r>
              <a:rPr kumimoji="1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: mirror-like vertical field (10 – 50 </a:t>
            </a:r>
            <a:r>
              <a:rPr kumimoji="1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Gs</a:t>
            </a:r>
            <a:r>
              <a:rPr kumimoji="1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)  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3595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6455085F-C452-2775-E70B-7756777A5099}"/>
              </a:ext>
            </a:extLst>
          </p:cNvPr>
          <p:cNvGrpSpPr>
            <a:grpSpLocks noChangeAspect="1"/>
          </p:cNvGrpSpPr>
          <p:nvPr/>
        </p:nvGrpSpPr>
        <p:grpSpPr>
          <a:xfrm>
            <a:off x="1880466" y="2176509"/>
            <a:ext cx="7587685" cy="4130344"/>
            <a:chOff x="6035631" y="1789242"/>
            <a:chExt cx="6656394" cy="3623404"/>
          </a:xfrm>
        </p:grpSpPr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DD322B9C-18BF-A34E-92B1-D4A4FA3632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57622" y="2086243"/>
              <a:ext cx="2534403" cy="33264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>
              <a:extLst>
                <a:ext uri="{FF2B5EF4-FFF2-40B4-BE49-F238E27FC236}">
                  <a16:creationId xmlns:a16="http://schemas.microsoft.com/office/drawing/2014/main" id="{870566D5-DAF2-835B-50FA-F3958E7FA2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5631" y="2086243"/>
              <a:ext cx="2534402" cy="33264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DD50FED3-C8C7-7940-198F-E0856B1F4665}"/>
                </a:ext>
              </a:extLst>
            </p:cNvPr>
            <p:cNvSpPr txBox="1"/>
            <p:nvPr/>
          </p:nvSpPr>
          <p:spPr>
            <a:xfrm>
              <a:off x="6650888" y="1789242"/>
              <a:ext cx="5293486" cy="2970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NFC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                                                                       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TPC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77FD5832-88FB-2BFA-77A5-E71D555F3CEC}"/>
                </a:ext>
              </a:extLst>
            </p:cNvPr>
            <p:cNvSpPr txBox="1"/>
            <p:nvPr/>
          </p:nvSpPr>
          <p:spPr>
            <a:xfrm>
              <a:off x="6070929" y="2098337"/>
              <a:ext cx="1485900" cy="3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#132913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478DA06B-0EDC-CE28-0E3E-5127E45887FA}"/>
                </a:ext>
              </a:extLst>
            </p:cNvPr>
            <p:cNvSpPr txBox="1"/>
            <p:nvPr/>
          </p:nvSpPr>
          <p:spPr>
            <a:xfrm>
              <a:off x="10157622" y="2086999"/>
              <a:ext cx="1485900" cy="3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#133042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id="{4156E427-E2FC-957A-D627-80306B32CFB2}"/>
              </a:ext>
            </a:extLst>
          </p:cNvPr>
          <p:cNvSpPr txBox="1"/>
          <p:nvPr/>
        </p:nvSpPr>
        <p:spPr>
          <a:xfrm>
            <a:off x="457200" y="945449"/>
            <a:ext cx="11734800" cy="11298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Wide Null field configuration (NFC):</a:t>
            </a:r>
            <a:r>
              <a:rPr kumimoji="1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stray field &lt; 5 </a:t>
            </a:r>
            <a:r>
              <a:rPr kumimoji="1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Gs</a:t>
            </a:r>
            <a:r>
              <a:rPr kumimoji="1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Trapped particle configuration (TPC)</a:t>
            </a:r>
            <a:r>
              <a:rPr kumimoji="1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: mirror-like vertical field (10 – 50 </a:t>
            </a:r>
            <a:r>
              <a:rPr kumimoji="1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Gs</a:t>
            </a:r>
            <a:r>
              <a:rPr kumimoji="1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)  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1" name="标题 1">
            <a:extLst>
              <a:ext uri="{FF2B5EF4-FFF2-40B4-BE49-F238E27FC236}">
                <a16:creationId xmlns:a16="http://schemas.microsoft.com/office/drawing/2014/main" id="{D9C75598-2FCD-B292-903F-16B90BA55648}"/>
              </a:ext>
            </a:extLst>
          </p:cNvPr>
          <p:cNvSpPr txBox="1">
            <a:spLocks/>
          </p:cNvSpPr>
          <p:nvPr/>
        </p:nvSpPr>
        <p:spPr bwMode="auto">
          <a:xfrm>
            <a:off x="232186" y="128841"/>
            <a:ext cx="11734800" cy="781050"/>
          </a:xfrm>
          <a:prstGeom prst="rect">
            <a:avLst/>
          </a:prstGeom>
          <a:solidFill>
            <a:srgbClr val="003366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i="0">
                <a:solidFill>
                  <a:srgbClr val="002060"/>
                </a:solidFill>
                <a:effectLst/>
                <a:latin typeface="+mj-lt"/>
                <a:ea typeface="Microsoft YaHei" panose="020B0503020204020204" pitchFamily="34" charset="-122"/>
                <a:cs typeface="宋体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Century Gothic" pitchFamily="34" charset="0"/>
                <a:ea typeface="宋体" charset="0"/>
                <a:cs typeface="宋体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Century Gothic" pitchFamily="34" charset="0"/>
                <a:ea typeface="宋体" charset="0"/>
                <a:cs typeface="宋体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Century Gothic" pitchFamily="34" charset="0"/>
                <a:ea typeface="宋体" charset="0"/>
                <a:cs typeface="宋体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Century Gothic" pitchFamily="34" charset="0"/>
                <a:ea typeface="宋体" charset="0"/>
                <a:cs typeface="宋体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Century Gothic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Century Gothic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Century Gothic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Century Gothic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Microsoft YaHei" panose="020B0503020204020204" pitchFamily="34" charset="-122"/>
              </a:rPr>
              <a:t>Optimized Magnetic Field Configuration </a:t>
            </a:r>
            <a:endParaRPr kumimoji="1" lang="zh-CN" alt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89189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C9B56C7B-1001-3786-5B98-4951BAAD31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2239813"/>
            <a:ext cx="4800000" cy="3600000"/>
          </a:xfrm>
          <a:prstGeom prst="roundRect">
            <a:avLst>
              <a:gd name="adj" fmla="val 3438"/>
            </a:avLst>
          </a:prstGeom>
        </p:spPr>
      </p:pic>
      <p:sp>
        <p:nvSpPr>
          <p:cNvPr id="5" name="内容占位符 2">
            <a:extLst>
              <a:ext uri="{FF2B5EF4-FFF2-40B4-BE49-F238E27FC236}">
                <a16:creationId xmlns:a16="http://schemas.microsoft.com/office/drawing/2014/main" id="{CFDEF6EB-F19B-5299-0D4B-172F0D02E48C}"/>
              </a:ext>
            </a:extLst>
          </p:cNvPr>
          <p:cNvSpPr txBox="1">
            <a:spLocks/>
          </p:cNvSpPr>
          <p:nvPr/>
        </p:nvSpPr>
        <p:spPr>
          <a:xfrm>
            <a:off x="609600" y="1295401"/>
            <a:ext cx="11357386" cy="457199"/>
          </a:xfrm>
          <a:prstGeom prst="rect">
            <a:avLst/>
          </a:prstGeom>
        </p:spPr>
        <p:txBody>
          <a:bodyPr/>
          <a:lstStyle>
            <a:lvl1pPr marL="407035" indent="-407035" algn="l" defTabSz="54356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latin typeface="+mn-lt"/>
                <a:ea typeface="MS PGothic" panose="020B0600070205080204" pitchFamily="-112" charset="-128"/>
                <a:cs typeface="MS PGothic" panose="020B0600070205080204" pitchFamily="-112" charset="-128"/>
              </a:defRPr>
            </a:lvl1pPr>
            <a:lvl2pPr marL="883285" indent="-339725" algn="l" defTabSz="54356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2265" b="1" kern="1200">
                <a:solidFill>
                  <a:schemeClr val="tx1"/>
                </a:solidFill>
                <a:latin typeface="+mn-lt"/>
                <a:ea typeface="MS PGothic" panose="020B0600070205080204" pitchFamily="-112" charset="-128"/>
                <a:cs typeface="+mn-cs"/>
              </a:defRPr>
            </a:lvl2pPr>
            <a:lvl3pPr marL="1494790" indent="-407035" algn="l" defTabSz="54356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65" kern="1200">
                <a:solidFill>
                  <a:schemeClr val="tx1"/>
                </a:solidFill>
                <a:latin typeface="+mn-lt"/>
                <a:ea typeface="MS PGothic" panose="020B0600070205080204" pitchFamily="-112" charset="-128"/>
                <a:cs typeface="+mn-cs"/>
              </a:defRPr>
            </a:lvl3pPr>
            <a:lvl4pPr marL="1903095" indent="-271780" algn="l" defTabSz="54356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-112" charset="-128"/>
                <a:cs typeface="+mn-cs"/>
              </a:defRPr>
            </a:lvl4pPr>
            <a:lvl5pPr marL="2447290" indent="-271780" algn="l" defTabSz="54356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-112" charset="-128"/>
                <a:cs typeface="+mn-cs"/>
              </a:defRPr>
            </a:lvl5pPr>
            <a:lvl6pPr marL="2992120" indent="-271780" algn="l" defTabSz="54419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5680" indent="-271780" algn="l" defTabSz="54419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79875" indent="-271780" algn="l" defTabSz="54419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24070" indent="-271780" algn="l" defTabSz="544195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0"/>
              </a:spcAft>
            </a:pPr>
            <a:r>
              <a:rPr kumimoji="1" lang="en-US" altLang="zh-CN">
                <a:latin typeface="+mj-ea"/>
                <a:ea typeface="+mj-ea"/>
              </a:rPr>
              <a:t>Non-inductive</a:t>
            </a:r>
            <a:r>
              <a:rPr kumimoji="1" lang="zh-CN" altLang="en-US">
                <a:latin typeface="+mj-ea"/>
                <a:ea typeface="+mj-ea"/>
              </a:rPr>
              <a:t> </a:t>
            </a:r>
            <a:r>
              <a:rPr kumimoji="1" lang="en-US" altLang="zh-CN">
                <a:latin typeface="+mj-ea"/>
                <a:ea typeface="+mj-ea"/>
              </a:rPr>
              <a:t>breakdown</a:t>
            </a:r>
            <a:r>
              <a:rPr kumimoji="1" lang="zh-CN" altLang="en-US">
                <a:latin typeface="+mj-ea"/>
                <a:ea typeface="+mj-ea"/>
              </a:rPr>
              <a:t> </a:t>
            </a:r>
            <a:r>
              <a:rPr kumimoji="1" lang="en-US" altLang="zh-CN">
                <a:latin typeface="+mj-ea"/>
                <a:ea typeface="+mj-ea"/>
              </a:rPr>
              <a:t>(E</a:t>
            </a:r>
            <a:r>
              <a:rPr kumimoji="1" lang="en-US" altLang="zh-CN" baseline="-25000">
                <a:latin typeface="+mj-ea"/>
                <a:ea typeface="+mj-ea"/>
              </a:rPr>
              <a:t>t</a:t>
            </a:r>
            <a:r>
              <a:rPr kumimoji="1" lang="zh-CN" altLang="en-US">
                <a:latin typeface="+mj-ea"/>
                <a:ea typeface="+mj-ea"/>
              </a:rPr>
              <a:t> </a:t>
            </a:r>
            <a:r>
              <a:rPr kumimoji="1" lang="en-US" altLang="zh-CN">
                <a:latin typeface="+mj-ea"/>
                <a:ea typeface="+mj-ea"/>
              </a:rPr>
              <a:t>= 0) with optimized NFC and TPC</a:t>
            </a:r>
            <a:endParaRPr kumimoji="1" lang="en-US" altLang="zh-CN" dirty="0">
              <a:latin typeface="+mj-ea"/>
              <a:ea typeface="+mj-ea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CA7D9B49-6930-540A-8729-5453C713E3CA}"/>
              </a:ext>
            </a:extLst>
          </p:cNvPr>
          <p:cNvSpPr txBox="1"/>
          <p:nvPr/>
        </p:nvSpPr>
        <p:spPr>
          <a:xfrm>
            <a:off x="8763000" y="3581400"/>
            <a:ext cx="984885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E</a:t>
            </a:r>
            <a:r>
              <a:rPr kumimoji="1" lang="en-US" altLang="zh-CN" sz="18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</a:t>
            </a:r>
            <a:r>
              <a:rPr kumimoji="1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kumimoji="1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= 0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94A4C55F-56ED-0963-34E9-12C2B400A0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2234731"/>
            <a:ext cx="3812511" cy="36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E0941974-681E-6BF3-D61B-6627CBD1AC95}"/>
              </a:ext>
            </a:extLst>
          </p:cNvPr>
          <p:cNvSpPr txBox="1"/>
          <p:nvPr/>
        </p:nvSpPr>
        <p:spPr>
          <a:xfrm>
            <a:off x="1271845" y="1978277"/>
            <a:ext cx="2792819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Before optimization 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F0D8D0A7-98CB-4F02-73F6-88A09B193976}"/>
              </a:ext>
            </a:extLst>
          </p:cNvPr>
          <p:cNvSpPr txBox="1"/>
          <p:nvPr/>
        </p:nvSpPr>
        <p:spPr>
          <a:xfrm>
            <a:off x="7772400" y="2011402"/>
            <a:ext cx="2514600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After optimization 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0B841ED9-A55D-B3F0-9C9B-BD2820CEFE58}"/>
              </a:ext>
            </a:extLst>
          </p:cNvPr>
          <p:cNvSpPr txBox="1"/>
          <p:nvPr/>
        </p:nvSpPr>
        <p:spPr>
          <a:xfrm>
            <a:off x="1066800" y="5947530"/>
            <a:ext cx="3507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Chen et al. </a:t>
            </a:r>
            <a:r>
              <a:rPr kumimoji="0" lang="en-US" altLang="zh-CN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Nucl</a:t>
            </a:r>
            <a:r>
              <a:rPr kumimoji="0" lang="en-US" altLang="zh-CN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. Fusion 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(2024)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4" name="标题 1">
            <a:extLst>
              <a:ext uri="{FF2B5EF4-FFF2-40B4-BE49-F238E27FC236}">
                <a16:creationId xmlns:a16="http://schemas.microsoft.com/office/drawing/2014/main" id="{35C40009-75A4-1E78-7F94-4AAA444F6406}"/>
              </a:ext>
            </a:extLst>
          </p:cNvPr>
          <p:cNvSpPr txBox="1">
            <a:spLocks/>
          </p:cNvSpPr>
          <p:nvPr/>
        </p:nvSpPr>
        <p:spPr bwMode="auto">
          <a:xfrm>
            <a:off x="232186" y="128841"/>
            <a:ext cx="11734800" cy="781050"/>
          </a:xfrm>
          <a:prstGeom prst="rect">
            <a:avLst/>
          </a:prstGeom>
          <a:solidFill>
            <a:srgbClr val="003366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i="0">
                <a:solidFill>
                  <a:srgbClr val="002060"/>
                </a:solidFill>
                <a:effectLst/>
                <a:latin typeface="+mj-lt"/>
                <a:ea typeface="Microsoft YaHei" panose="020B0503020204020204" pitchFamily="34" charset="-122"/>
                <a:cs typeface="宋体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Century Gothic" pitchFamily="34" charset="0"/>
                <a:ea typeface="宋体" charset="0"/>
                <a:cs typeface="宋体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Century Gothic" pitchFamily="34" charset="0"/>
                <a:ea typeface="宋体" charset="0"/>
                <a:cs typeface="宋体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Century Gothic" pitchFamily="34" charset="0"/>
                <a:ea typeface="宋体" charset="0"/>
                <a:cs typeface="宋体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Century Gothic" pitchFamily="34" charset="0"/>
                <a:ea typeface="宋体" charset="0"/>
                <a:cs typeface="宋体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Century Gothic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Century Gothic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Century Gothic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Century Gothic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Microsoft YaHei" panose="020B0503020204020204" pitchFamily="34" charset="-122"/>
              </a:rPr>
              <a:t>Optimized Magnetic Field Configuration </a:t>
            </a:r>
            <a:endParaRPr kumimoji="1" lang="zh-CN" alt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13978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3F0B6B62-6AF3-BBBB-42D4-A0027E2FB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6545"/>
            <a:ext cx="11734800" cy="781050"/>
          </a:xfrm>
        </p:spPr>
        <p:txBody>
          <a:bodyPr/>
          <a:lstStyle/>
          <a:p>
            <a:pPr algn="l"/>
            <a:r>
              <a:rPr kumimoji="1" lang="en-US" altLang="zh-CN" sz="3600" dirty="0">
                <a:solidFill>
                  <a:schemeClr val="bg1"/>
                </a:solidFill>
              </a:rPr>
              <a:t>Robust Plasma Startup with ECW Assistance</a:t>
            </a:r>
            <a:r>
              <a:rPr kumimoji="1" lang="en-US" altLang="zh-CN" sz="3600" b="0" dirty="0">
                <a:solidFill>
                  <a:schemeClr val="bg1"/>
                </a:solidFill>
              </a:rPr>
              <a:t> </a:t>
            </a:r>
            <a:br>
              <a:rPr kumimoji="1" lang="en-US" altLang="zh-CN" sz="3600" b="0" dirty="0">
                <a:solidFill>
                  <a:schemeClr val="bg1"/>
                </a:solidFill>
              </a:rPr>
            </a:br>
            <a:r>
              <a:rPr kumimoji="1" lang="en-US" altLang="zh-CN" sz="2800" b="0" dirty="0">
                <a:solidFill>
                  <a:schemeClr val="bg1"/>
                </a:solidFill>
              </a:rPr>
              <a:t>-&gt;</a:t>
            </a:r>
            <a:r>
              <a:rPr kumimoji="1" lang="en-US" altLang="zh-CN" sz="2800" dirty="0">
                <a:solidFill>
                  <a:schemeClr val="bg1"/>
                </a:solidFill>
              </a:rPr>
              <a:t> burn-through &amp; I</a:t>
            </a:r>
            <a:r>
              <a:rPr kumimoji="1" lang="en-US" altLang="zh-CN" sz="2800" baseline="-25000" dirty="0">
                <a:solidFill>
                  <a:schemeClr val="bg1"/>
                </a:solidFill>
              </a:rPr>
              <a:t>p</a:t>
            </a:r>
            <a:r>
              <a:rPr kumimoji="1" lang="en-US" altLang="zh-CN" sz="2800" dirty="0">
                <a:solidFill>
                  <a:schemeClr val="bg1"/>
                </a:solidFill>
              </a:rPr>
              <a:t> ramp-up </a:t>
            </a:r>
            <a:endParaRPr kumimoji="1" lang="zh-CN" altLang="en-US" sz="36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内容占位符 2">
                <a:extLst>
                  <a:ext uri="{FF2B5EF4-FFF2-40B4-BE49-F238E27FC236}">
                    <a16:creationId xmlns:a16="http://schemas.microsoft.com/office/drawing/2014/main" id="{C6AACBFB-3949-9796-09C6-59975992BB6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00" y="1155390"/>
                <a:ext cx="5578136" cy="1962704"/>
              </a:xfrm>
              <a:prstGeom prst="rect">
                <a:avLst/>
              </a:prstGeom>
            </p:spPr>
            <p:txBody>
              <a:bodyPr/>
              <a:lstStyle>
                <a:lvl1pPr marL="407035" indent="-407035" algn="l" defTabSz="54356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2400" b="1" kern="1200">
                    <a:solidFill>
                      <a:schemeClr val="tx1"/>
                    </a:solidFill>
                    <a:latin typeface="+mn-lt"/>
                    <a:ea typeface="MS PGothic" panose="020B0600070205080204" pitchFamily="-112" charset="-128"/>
                    <a:cs typeface="MS PGothic" panose="020B0600070205080204" pitchFamily="-112" charset="-128"/>
                  </a:defRPr>
                </a:lvl1pPr>
                <a:lvl2pPr marL="883285" indent="-339725" algn="l" defTabSz="54356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panose="020B0604020202020204" pitchFamily="34" charset="0"/>
                  <a:buChar char="–"/>
                  <a:defRPr sz="2265" b="1" kern="1200">
                    <a:solidFill>
                      <a:schemeClr val="tx1"/>
                    </a:solidFill>
                    <a:latin typeface="+mn-lt"/>
                    <a:ea typeface="MS PGothic" panose="020B0600070205080204" pitchFamily="-112" charset="-128"/>
                    <a:cs typeface="+mn-cs"/>
                  </a:defRPr>
                </a:lvl2pPr>
                <a:lvl3pPr marL="1494790" indent="-407035" algn="l" defTabSz="54356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865" kern="1200">
                    <a:solidFill>
                      <a:schemeClr val="tx1"/>
                    </a:solidFill>
                    <a:latin typeface="+mn-lt"/>
                    <a:ea typeface="MS PGothic" panose="020B0600070205080204" pitchFamily="-112" charset="-128"/>
                    <a:cs typeface="+mn-cs"/>
                  </a:defRPr>
                </a:lvl3pPr>
                <a:lvl4pPr marL="1903095" indent="-271780" algn="l" defTabSz="54356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MS PGothic" panose="020B0600070205080204" pitchFamily="-112" charset="-128"/>
                    <a:cs typeface="+mn-cs"/>
                  </a:defRPr>
                </a:lvl4pPr>
                <a:lvl5pPr marL="2447290" indent="-271780" algn="l" defTabSz="54356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400" kern="1200">
                    <a:solidFill>
                      <a:schemeClr val="tx1"/>
                    </a:solidFill>
                    <a:latin typeface="+mn-lt"/>
                    <a:ea typeface="MS PGothic" panose="020B0600070205080204" pitchFamily="-112" charset="-128"/>
                    <a:cs typeface="+mn-cs"/>
                  </a:defRPr>
                </a:lvl5pPr>
                <a:lvl6pPr marL="2992120" indent="-271780" algn="l" defTabSz="544195" rtl="0" eaLnBrk="1" latinLnBrk="0" hangingPunct="1">
                  <a:spcBef>
                    <a:spcPct val="20000"/>
                  </a:spcBef>
                  <a:buFont typeface="Arial" panose="020B0604020202020204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535680" indent="-271780" algn="l" defTabSz="544195" rtl="0" eaLnBrk="1" latinLnBrk="0" hangingPunct="1">
                  <a:spcBef>
                    <a:spcPct val="20000"/>
                  </a:spcBef>
                  <a:buFont typeface="Arial" panose="020B0604020202020204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079875" indent="-271780" algn="l" defTabSz="544195" rtl="0" eaLnBrk="1" latinLnBrk="0" hangingPunct="1">
                  <a:spcBef>
                    <a:spcPct val="20000"/>
                  </a:spcBef>
                  <a:buFont typeface="Arial" panose="020B0604020202020204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624070" indent="-271780" algn="l" defTabSz="544195" rtl="0" eaLnBrk="1" latinLnBrk="0" hangingPunct="1">
                  <a:spcBef>
                    <a:spcPct val="20000"/>
                  </a:spcBef>
                  <a:buFont typeface="Arial" panose="020B0604020202020204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spcBef>
                    <a:spcPts val="1200"/>
                  </a:spcBef>
                  <a:spcAft>
                    <a:spcPts val="0"/>
                  </a:spcAft>
                </a:pPr>
                <a:r>
                  <a:rPr kumimoji="1" lang="en-US" altLang="zh-CN" dirty="0">
                    <a:ea typeface="微软雅黑" panose="020B0503020204020204" pitchFamily="34" charset="-122"/>
                  </a:rPr>
                  <a:t>Low-E</a:t>
                </a:r>
                <a:r>
                  <a:rPr kumimoji="1" lang="en-US" altLang="zh-CN" baseline="-25000" dirty="0">
                    <a:ea typeface="微软雅黑" panose="020B0503020204020204" pitchFamily="34" charset="-122"/>
                  </a:rPr>
                  <a:t>t </a:t>
                </a:r>
                <a:r>
                  <a:rPr kumimoji="1" lang="en-US" altLang="zh-CN" dirty="0">
                    <a:ea typeface="微软雅黑" panose="020B0503020204020204" pitchFamily="34" charset="-122"/>
                  </a:rPr>
                  <a:t>(</a:t>
                </a:r>
                <a:r>
                  <a:rPr kumimoji="1" lang="en-US" altLang="zh-CN" dirty="0">
                    <a:solidFill>
                      <a:srgbClr val="0432FF"/>
                    </a:solidFill>
                    <a:ea typeface="微软雅黑" panose="020B0503020204020204" pitchFamily="34" charset="-122"/>
                  </a:rPr>
                  <a:t>&lt; 0.15 V/m</a:t>
                </a:r>
                <a:r>
                  <a:rPr kumimoji="1" lang="en-US" altLang="zh-CN" dirty="0">
                    <a:ea typeface="微软雅黑" panose="020B0503020204020204" pitchFamily="34" charset="-122"/>
                  </a:rPr>
                  <a:t>) burn-through and Ip ramp-up with ECW assistance (ECH &amp; ECCD) </a:t>
                </a:r>
              </a:p>
              <a:p>
                <a:pPr algn="just">
                  <a:spcBef>
                    <a:spcPts val="1200"/>
                  </a:spcBef>
                  <a:spcAft>
                    <a:spcPts val="0"/>
                  </a:spcAft>
                </a:pPr>
                <a:r>
                  <a:rPr kumimoji="1" lang="en-US" altLang="zh-CN" dirty="0">
                    <a:ea typeface="微软雅黑" panose="020B0503020204020204" pitchFamily="34" charset="-122"/>
                  </a:rPr>
                  <a:t>Robust plasma startup in a large</a:t>
                </a:r>
                <a:r>
                  <a:rPr kumimoji="1" lang="zh-CN" altLang="en-US" dirty="0">
                    <a:ea typeface="微软雅黑" panose="020B0503020204020204" pitchFamily="34" charset="-122"/>
                  </a:rPr>
                  <a:t> </a:t>
                </a:r>
                <a:r>
                  <a:rPr kumimoji="1" lang="en-US" altLang="zh-CN" dirty="0">
                    <a:ea typeface="微软雅黑" panose="020B0503020204020204" pitchFamily="34" charset="-122"/>
                  </a:rPr>
                  <a:t>range of prefill gas pressure (</a:t>
                </a:r>
                <a:r>
                  <a:rPr kumimoji="1" lang="en-US" altLang="zh-CN" dirty="0">
                    <a:solidFill>
                      <a:srgbClr val="0432FF"/>
                    </a:solidFill>
                    <a:ea typeface="微软雅黑" panose="020B0503020204020204" pitchFamily="34" charset="-122"/>
                  </a:rPr>
                  <a:t>7.5e-4 to 8.8e-3 Pa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kumimoji="1" lang="en-US" altLang="zh-CN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𝑷</m:t>
                        </m:r>
                      </m:e>
                      <m:sub>
                        <m:r>
                          <a:rPr kumimoji="1" lang="en-US" altLang="zh-CN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𝐄𝐂𝐖</m:t>
                        </m:r>
                      </m:sub>
                    </m:sSub>
                    <m:r>
                      <a:rPr kumimoji="1" lang="en-US" altLang="zh-CN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=</m:t>
                    </m:r>
                    <m:r>
                      <a:rPr kumimoji="1" lang="en-US" altLang="zh-CN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𝟎</m:t>
                    </m:r>
                    <m:r>
                      <a:rPr kumimoji="1" lang="en-US" altLang="zh-CN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.</m:t>
                    </m:r>
                    <m:r>
                      <a:rPr kumimoji="1" lang="en-US" altLang="zh-CN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𝟔</m:t>
                    </m:r>
                    <m:r>
                      <a:rPr kumimoji="1" lang="en-US" altLang="zh-CN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 </m:t>
                    </m:r>
                    <m:r>
                      <a:rPr kumimoji="1" lang="en-US" altLang="zh-CN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𝐌𝐖</m:t>
                    </m:r>
                    <m:r>
                      <a:rPr kumimoji="1" lang="en-US" altLang="zh-CN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 </m:t>
                    </m:r>
                  </m:oMath>
                </a14:m>
                <a:r>
                  <a:rPr kumimoji="1" lang="en-US" altLang="zh-CN" dirty="0">
                    <a:ea typeface="微软雅黑" panose="020B0503020204020204" pitchFamily="34" charset="-122"/>
                  </a:rPr>
                  <a:t>) </a:t>
                </a:r>
              </a:p>
            </p:txBody>
          </p:sp>
        </mc:Choice>
        <mc:Fallback xmlns="">
          <p:sp>
            <p:nvSpPr>
              <p:cNvPr id="5" name="内容占位符 2">
                <a:extLst>
                  <a:ext uri="{FF2B5EF4-FFF2-40B4-BE49-F238E27FC236}">
                    <a16:creationId xmlns:a16="http://schemas.microsoft.com/office/drawing/2014/main" id="{C6AACBFB-3949-9796-09C6-59975992BB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155390"/>
                <a:ext cx="5578136" cy="1962704"/>
              </a:xfrm>
              <a:prstGeom prst="rect">
                <a:avLst/>
              </a:prstGeom>
              <a:blipFill>
                <a:blip r:embed="rId2"/>
                <a:stretch>
                  <a:fillRect l="-1591" t="-3226" r="-1591" b="-496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>
            <a:extLst>
              <a:ext uri="{FF2B5EF4-FFF2-40B4-BE49-F238E27FC236}">
                <a16:creationId xmlns:a16="http://schemas.microsoft.com/office/drawing/2014/main" id="{759AA7A8-E9E3-A2B4-8B83-28FBF34FC6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244029"/>
            <a:ext cx="6061476" cy="4546106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676B73F6-3A3A-E10E-A742-4704C1E51D0F}"/>
              </a:ext>
            </a:extLst>
          </p:cNvPr>
          <p:cNvSpPr txBox="1"/>
          <p:nvPr/>
        </p:nvSpPr>
        <p:spPr>
          <a:xfrm>
            <a:off x="6491919" y="3949626"/>
            <a:ext cx="4980373" cy="200054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Support to ITER: 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Save of flux consumption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Lower requirement to PS for PF coils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Avoidance of runaway electrons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Effective startup assistance 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0619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4336AF0D-406D-1552-49F6-F12DED4F10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0931" y="1407360"/>
            <a:ext cx="5018103" cy="4018022"/>
          </a:xfrm>
          <a:prstGeom prst="rect">
            <a:avLst/>
          </a:prstGeom>
        </p:spPr>
      </p:pic>
      <p:sp>
        <p:nvSpPr>
          <p:cNvPr id="5" name="标题 1">
            <a:extLst>
              <a:ext uri="{FF2B5EF4-FFF2-40B4-BE49-F238E27FC236}">
                <a16:creationId xmlns:a16="http://schemas.microsoft.com/office/drawing/2014/main" id="{3BDE02A5-17E1-CD4C-A83E-0D211C82F15D}"/>
              </a:ext>
            </a:extLst>
          </p:cNvPr>
          <p:cNvSpPr txBox="1">
            <a:spLocks/>
          </p:cNvSpPr>
          <p:nvPr/>
        </p:nvSpPr>
        <p:spPr bwMode="auto">
          <a:xfrm>
            <a:off x="228600" y="97974"/>
            <a:ext cx="11734800" cy="781050"/>
          </a:xfrm>
          <a:prstGeom prst="rect">
            <a:avLst/>
          </a:prstGeom>
          <a:noFill/>
          <a:ln>
            <a:noFill/>
          </a:ln>
        </p:spPr>
        <p:txBody>
          <a:bodyPr vert="horz" wrap="square" lIns="81598" tIns="40800" rIns="81598" bIns="40800" numCol="1" anchor="ctr" anchorCtr="0" compatLnSpc="1"/>
          <a:lstStyle>
            <a:lvl1pPr algn="l" defTabSz="543560" rtl="0" eaLnBrk="0" fontAlgn="base" hangingPunct="0">
              <a:spcBef>
                <a:spcPct val="0"/>
              </a:spcBef>
              <a:spcAft>
                <a:spcPct val="0"/>
              </a:spcAft>
              <a:defRPr sz="2935" b="1" kern="1200">
                <a:solidFill>
                  <a:srgbClr val="FFFFFF"/>
                </a:solidFill>
                <a:latin typeface="Century Gothic" panose="020B0502020202020204" pitchFamily="34" charset="0"/>
                <a:ea typeface="MS PGothic" panose="020B0600070205080204" pitchFamily="-112" charset="-128"/>
                <a:cs typeface="MS PGothic" panose="020B0600070205080204" pitchFamily="-112" charset="-128"/>
              </a:defRPr>
            </a:lvl1pPr>
            <a:lvl2pPr algn="l" defTabSz="543560" rtl="0" eaLnBrk="0" fontAlgn="base" hangingPunct="0">
              <a:spcBef>
                <a:spcPct val="0"/>
              </a:spcBef>
              <a:spcAft>
                <a:spcPct val="0"/>
              </a:spcAft>
              <a:defRPr sz="2935" b="1">
                <a:solidFill>
                  <a:srgbClr val="FFFFFF"/>
                </a:solidFill>
                <a:latin typeface="Century Gothic" panose="020B0502020202020204" pitchFamily="-112" charset="0"/>
                <a:ea typeface="MS PGothic" panose="020B0600070205080204" pitchFamily="-112" charset="-128"/>
                <a:cs typeface="MS PGothic" panose="020B0600070205080204" pitchFamily="-112" charset="-128"/>
              </a:defRPr>
            </a:lvl2pPr>
            <a:lvl3pPr algn="l" defTabSz="543560" rtl="0" eaLnBrk="0" fontAlgn="base" hangingPunct="0">
              <a:spcBef>
                <a:spcPct val="0"/>
              </a:spcBef>
              <a:spcAft>
                <a:spcPct val="0"/>
              </a:spcAft>
              <a:defRPr sz="2935" b="1">
                <a:solidFill>
                  <a:srgbClr val="FFFFFF"/>
                </a:solidFill>
                <a:latin typeface="Century Gothic" panose="020B0502020202020204" pitchFamily="-112" charset="0"/>
                <a:ea typeface="MS PGothic" panose="020B0600070205080204" pitchFamily="-112" charset="-128"/>
                <a:cs typeface="MS PGothic" panose="020B0600070205080204" pitchFamily="-112" charset="-128"/>
              </a:defRPr>
            </a:lvl3pPr>
            <a:lvl4pPr algn="l" defTabSz="543560" rtl="0" eaLnBrk="0" fontAlgn="base" hangingPunct="0">
              <a:spcBef>
                <a:spcPct val="0"/>
              </a:spcBef>
              <a:spcAft>
                <a:spcPct val="0"/>
              </a:spcAft>
              <a:defRPr sz="2935" b="1">
                <a:solidFill>
                  <a:srgbClr val="FFFFFF"/>
                </a:solidFill>
                <a:latin typeface="Century Gothic" panose="020B0502020202020204" pitchFamily="-112" charset="0"/>
                <a:ea typeface="MS PGothic" panose="020B0600070205080204" pitchFamily="-112" charset="-128"/>
                <a:cs typeface="MS PGothic" panose="020B0600070205080204" pitchFamily="-112" charset="-128"/>
              </a:defRPr>
            </a:lvl4pPr>
            <a:lvl5pPr algn="l" defTabSz="543560" rtl="0" eaLnBrk="0" fontAlgn="base" hangingPunct="0">
              <a:spcBef>
                <a:spcPct val="0"/>
              </a:spcBef>
              <a:spcAft>
                <a:spcPct val="0"/>
              </a:spcAft>
              <a:defRPr sz="2935" b="1">
                <a:solidFill>
                  <a:srgbClr val="FFFFFF"/>
                </a:solidFill>
                <a:latin typeface="Century Gothic" panose="020B0502020202020204" pitchFamily="-112" charset="0"/>
                <a:ea typeface="MS PGothic" panose="020B0600070205080204" pitchFamily="-112" charset="-128"/>
                <a:cs typeface="MS PGothic" panose="020B0600070205080204" pitchFamily="-112" charset="-128"/>
              </a:defRPr>
            </a:lvl5pPr>
            <a:lvl6pPr marL="544195" algn="ctr" defTabSz="544195" rtl="0" fontAlgn="base">
              <a:spcBef>
                <a:spcPct val="0"/>
              </a:spcBef>
              <a:spcAft>
                <a:spcPct val="0"/>
              </a:spcAft>
              <a:defRPr sz="2935" b="1">
                <a:solidFill>
                  <a:srgbClr val="FFFFFF"/>
                </a:solidFill>
                <a:latin typeface="Century Gothic" panose="020B0502020202020204" pitchFamily="-112" charset="0"/>
                <a:ea typeface="MS PGothic" panose="020B0600070205080204" pitchFamily="-112" charset="-128"/>
                <a:cs typeface="MS PGothic" panose="020B0600070205080204" pitchFamily="-112" charset="-128"/>
              </a:defRPr>
            </a:lvl6pPr>
            <a:lvl7pPr marL="1087755" algn="ctr" defTabSz="544195" rtl="0" fontAlgn="base">
              <a:spcBef>
                <a:spcPct val="0"/>
              </a:spcBef>
              <a:spcAft>
                <a:spcPct val="0"/>
              </a:spcAft>
              <a:defRPr sz="2935" b="1">
                <a:solidFill>
                  <a:srgbClr val="FFFFFF"/>
                </a:solidFill>
                <a:latin typeface="Century Gothic" panose="020B0502020202020204" pitchFamily="-112" charset="0"/>
                <a:ea typeface="MS PGothic" panose="020B0600070205080204" pitchFamily="-112" charset="-128"/>
                <a:cs typeface="MS PGothic" panose="020B0600070205080204" pitchFamily="-112" charset="-128"/>
              </a:defRPr>
            </a:lvl7pPr>
            <a:lvl8pPr marL="1631950" algn="ctr" defTabSz="544195" rtl="0" fontAlgn="base">
              <a:spcBef>
                <a:spcPct val="0"/>
              </a:spcBef>
              <a:spcAft>
                <a:spcPct val="0"/>
              </a:spcAft>
              <a:defRPr sz="2935" b="1">
                <a:solidFill>
                  <a:srgbClr val="FFFFFF"/>
                </a:solidFill>
                <a:latin typeface="Century Gothic" panose="020B0502020202020204" pitchFamily="-112" charset="0"/>
                <a:ea typeface="MS PGothic" panose="020B0600070205080204" pitchFamily="-112" charset="-128"/>
                <a:cs typeface="MS PGothic" panose="020B0600070205080204" pitchFamily="-112" charset="-128"/>
              </a:defRPr>
            </a:lvl8pPr>
            <a:lvl9pPr marL="2176145" algn="ctr" defTabSz="544195" rtl="0" fontAlgn="base">
              <a:spcBef>
                <a:spcPct val="0"/>
              </a:spcBef>
              <a:spcAft>
                <a:spcPct val="0"/>
              </a:spcAft>
              <a:defRPr sz="2935" b="1">
                <a:solidFill>
                  <a:srgbClr val="FFFFFF"/>
                </a:solidFill>
                <a:latin typeface="Century Gothic" panose="020B0502020202020204" pitchFamily="-112" charset="0"/>
                <a:ea typeface="MS PGothic" panose="020B0600070205080204" pitchFamily="-112" charset="-128"/>
                <a:cs typeface="MS PGothic" panose="020B0600070205080204" pitchFamily="-112" charset="-128"/>
              </a:defRPr>
            </a:lvl9pPr>
          </a:lstStyle>
          <a:p>
            <a:r>
              <a:rPr kumimoji="1" lang="en-US" altLang="zh-CN" sz="3200" dirty="0">
                <a:solidFill>
                  <a:schemeClr val="bg1"/>
                </a:solidFill>
              </a:rPr>
              <a:t>Impact of Wall Condition (impurities) on Plasma Startup </a:t>
            </a:r>
            <a:endParaRPr kumimoji="1" lang="zh-CN" altLang="en-US" sz="3200" dirty="0">
              <a:solidFill>
                <a:schemeClr val="bg1"/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827D1DA-E27C-8F50-62DD-205E0D10D73C}"/>
              </a:ext>
            </a:extLst>
          </p:cNvPr>
          <p:cNvSpPr txBox="1"/>
          <p:nvPr/>
        </p:nvSpPr>
        <p:spPr>
          <a:xfrm>
            <a:off x="402006" y="1713888"/>
            <a:ext cx="5497499" cy="32778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0070C0"/>
              </a:buClr>
              <a:buSzTx/>
              <a:buFontTx/>
              <a:buChar char="•"/>
              <a:tabLst/>
              <a:defRPr/>
            </a:pPr>
            <a:r>
              <a:rPr kumimoji="0" lang="en-US" altLang="zh-CN" sz="24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Plasma startup with the B-wall is a challenge in EAST experiments due to the high power loss from impurity emission 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0070C0"/>
              </a:buClr>
              <a:buSzTx/>
              <a:buFontTx/>
              <a:buChar char="•"/>
              <a:tabLst/>
              <a:defRPr/>
            </a:pPr>
            <a:r>
              <a:rPr kumimoji="0" lang="en-US" altLang="zh-CN" sz="24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The impact of wall condition (impurities) on the plasma startup was confirmed by the DYON code </a:t>
            </a:r>
          </a:p>
        </p:txBody>
      </p:sp>
    </p:spTree>
    <p:extLst>
      <p:ext uri="{BB962C8B-B14F-4D97-AF65-F5344CB8AC3E}">
        <p14:creationId xmlns:p14="http://schemas.microsoft.com/office/powerpoint/2010/main" val="189143263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UzYWRjNjJkOWJhYWRlMzg0MTRjNjliNmUwZjkwOTMifQ==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55486</TotalTime>
  <Words>834</Words>
  <Application>Microsoft Macintosh PowerPoint</Application>
  <PresentationFormat>宽屏</PresentationFormat>
  <Paragraphs>103</Paragraphs>
  <Slides>16</Slides>
  <Notes>2</Notes>
  <HiddenSlides>0</HiddenSlides>
  <MMClips>0</MMClips>
  <ScaleCrop>false</ScaleCrop>
  <HeadingPairs>
    <vt:vector size="8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5" baseType="lpstr">
      <vt:lpstr>微软雅黑</vt:lpstr>
      <vt:lpstr>Arial</vt:lpstr>
      <vt:lpstr>Calibri</vt:lpstr>
      <vt:lpstr>Cambria Math</vt:lpstr>
      <vt:lpstr>Century Gothic</vt:lpstr>
      <vt:lpstr>Wingdings</vt:lpstr>
      <vt:lpstr>1_Office Theme</vt:lpstr>
      <vt:lpstr>2_Office Theme</vt:lpstr>
      <vt:lpstr>AxMath</vt:lpstr>
      <vt:lpstr>Experimental Research of EAST Start-up towards the First Plasma of ITER</vt:lpstr>
      <vt:lpstr> Outline</vt:lpstr>
      <vt:lpstr>EAST: A Platform for the ECW Assisted Startup with ITER-like Features</vt:lpstr>
      <vt:lpstr>Plasma Startup in EAST </vt:lpstr>
      <vt:lpstr>PowerPoint 演示文稿</vt:lpstr>
      <vt:lpstr>PowerPoint 演示文稿</vt:lpstr>
      <vt:lpstr>PowerPoint 演示文稿</vt:lpstr>
      <vt:lpstr>Robust Plasma Startup with ECW Assistance  -&gt; burn-through &amp; Ip ramp-up </vt:lpstr>
      <vt:lpstr>PowerPoint 演示文稿</vt:lpstr>
      <vt:lpstr>Tolerance to High Impurity Level for ECW Assisted Plasma Startup </vt:lpstr>
      <vt:lpstr>The Dependence of Critical Prefill Gas Pressure on ECW Power</vt:lpstr>
      <vt:lpstr>Plasma Start-up with W Limiter on EAST </vt:lpstr>
      <vt:lpstr>Core Impurity Emission Signals from EUV Spectroscopy</vt:lpstr>
      <vt:lpstr>  Sustained Limiter Discharge ~17s</vt:lpstr>
      <vt:lpstr>Summary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First Observation of Fully Detached Divertor Integrated with Improved Core Confinement in Tokamak</dc:title>
  <dc:creator>Zhengyi HUANG</dc:creator>
  <cp:lastModifiedBy>Jinping Qian</cp:lastModifiedBy>
  <cp:revision>898</cp:revision>
  <cp:lastPrinted>2020-08-24T05:24:00Z</cp:lastPrinted>
  <dcterms:created xsi:type="dcterms:W3CDTF">2020-04-16T23:01:00Z</dcterms:created>
  <dcterms:modified xsi:type="dcterms:W3CDTF">2024-10-15T13:10:25Z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3E0C3DDBC67D47E79350E6D98535C7E0</vt:lpwstr>
  </property>
  <property fmtid="{D5CDD505-2E9C-101B-9397-08002B2CF9AE}" pid="3" name="KSOProductBuildVer">
    <vt:lpwstr>2052-11.1.0.12313</vt:lpwstr>
  </property>
</Properties>
</file>