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309" r:id="rId6"/>
    <p:sldId id="348" r:id="rId7"/>
    <p:sldId id="371" r:id="rId8"/>
    <p:sldId id="354" r:id="rId9"/>
    <p:sldId id="350" r:id="rId10"/>
    <p:sldId id="355" r:id="rId11"/>
    <p:sldId id="352" r:id="rId12"/>
    <p:sldId id="372" r:id="rId13"/>
    <p:sldId id="356" r:id="rId14"/>
    <p:sldId id="361" r:id="rId15"/>
    <p:sldId id="362" r:id="rId16"/>
    <p:sldId id="363" r:id="rId17"/>
    <p:sldId id="367" r:id="rId18"/>
    <p:sldId id="368" r:id="rId19"/>
    <p:sldId id="366" r:id="rId20"/>
    <p:sldId id="357" r:id="rId21"/>
    <p:sldId id="359" r:id="rId22"/>
    <p:sldId id="369" r:id="rId23"/>
    <p:sldId id="370" r:id="rId24"/>
    <p:sldId id="364" r:id="rId25"/>
    <p:sldId id="365" r:id="rId26"/>
    <p:sldId id="353" r:id="rId27"/>
    <p:sldId id="35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D20"/>
    <a:srgbClr val="18F915"/>
    <a:srgbClr val="FF0201"/>
    <a:srgbClr val="030340"/>
    <a:srgbClr val="AC1BB9"/>
    <a:srgbClr val="000000"/>
    <a:srgbClr val="3E4A83"/>
    <a:srgbClr val="E60019"/>
    <a:srgbClr val="BD987A"/>
    <a:srgbClr val="A55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6395" autoAdjust="0"/>
  </p:normalViewPr>
  <p:slideViewPr>
    <p:cSldViewPr snapToGrid="0">
      <p:cViewPr varScale="1">
        <p:scale>
          <a:sx n="68" d="100"/>
          <a:sy n="68" d="100"/>
        </p:scale>
        <p:origin x="18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92F3B-3468-424F-9AC6-CB50254BFCAD}" type="doc">
      <dgm:prSet loTypeId="urn:microsoft.com/office/officeart/2005/8/layout/cycle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EEBCB317-3FB9-4E67-A305-F50DC721D058}">
      <dgm:prSet phldrT="[Texte]" custT="1"/>
      <dgm:spPr/>
      <dgm:t>
        <a:bodyPr/>
        <a:lstStyle/>
        <a:p>
          <a:r>
            <a:rPr lang="en-US" sz="1600" noProof="0" dirty="0" smtClean="0"/>
            <a:t>Impurity increase</a:t>
          </a:r>
          <a:endParaRPr lang="en-US" sz="1600" noProof="0" dirty="0"/>
        </a:p>
      </dgm:t>
    </dgm:pt>
    <dgm:pt modelId="{F98E55EB-D96B-4F11-9F41-404CFFBD024A}" type="parTrans" cxnId="{0F579F8F-2BA9-44BE-B892-9F7FAB3EB918}">
      <dgm:prSet/>
      <dgm:spPr/>
      <dgm:t>
        <a:bodyPr/>
        <a:lstStyle/>
        <a:p>
          <a:endParaRPr lang="fr-FR" sz="3600"/>
        </a:p>
      </dgm:t>
    </dgm:pt>
    <dgm:pt modelId="{B8972102-222D-457F-AEF1-73B0C771767C}" type="sibTrans" cxnId="{0F579F8F-2BA9-44BE-B892-9F7FAB3EB918}">
      <dgm:prSet/>
      <dgm:spPr/>
      <dgm:t>
        <a:bodyPr/>
        <a:lstStyle/>
        <a:p>
          <a:endParaRPr lang="fr-FR" sz="3600"/>
        </a:p>
      </dgm:t>
    </dgm:pt>
    <dgm:pt modelId="{B28686A5-6CB4-4E23-ACE0-FA8F34AF7406}">
      <dgm:prSet phldrT="[Texte]" custT="1"/>
      <dgm:spPr/>
      <dgm:t>
        <a:bodyPr/>
        <a:lstStyle/>
        <a:p>
          <a:r>
            <a:rPr lang="en-US" sz="1600" noProof="0" dirty="0" smtClean="0"/>
            <a:t>Z</a:t>
          </a:r>
          <a:r>
            <a:rPr lang="en-US" sz="1600" baseline="-25000" noProof="0" dirty="0" smtClean="0"/>
            <a:t>eff</a:t>
          </a:r>
          <a:r>
            <a:rPr lang="en-US" sz="1600" noProof="0" dirty="0" smtClean="0"/>
            <a:t> and plasma resistivity increase</a:t>
          </a:r>
          <a:endParaRPr lang="en-US" sz="1600" noProof="0" dirty="0"/>
        </a:p>
      </dgm:t>
    </dgm:pt>
    <dgm:pt modelId="{23265558-A4A9-469A-98B0-F2B0621D76DB}" type="parTrans" cxnId="{3F9C84DC-E65E-486A-9A2E-5A31D58B936A}">
      <dgm:prSet/>
      <dgm:spPr/>
      <dgm:t>
        <a:bodyPr/>
        <a:lstStyle/>
        <a:p>
          <a:endParaRPr lang="fr-FR" sz="3600"/>
        </a:p>
      </dgm:t>
    </dgm:pt>
    <dgm:pt modelId="{8D7C3D99-8ABE-4C5A-A403-336C0F131512}" type="sibTrans" cxnId="{3F9C84DC-E65E-486A-9A2E-5A31D58B936A}">
      <dgm:prSet/>
      <dgm:spPr/>
      <dgm:t>
        <a:bodyPr/>
        <a:lstStyle/>
        <a:p>
          <a:endParaRPr lang="fr-FR" sz="3600"/>
        </a:p>
      </dgm:t>
    </dgm:pt>
    <dgm:pt modelId="{506541DC-C232-460C-8F05-0A292D1054E7}">
      <dgm:prSet phldrT="[Texte]" custT="1"/>
      <dgm:spPr/>
      <dgm:t>
        <a:bodyPr/>
        <a:lstStyle/>
        <a:p>
          <a:r>
            <a:rPr lang="en-US" sz="1600" noProof="0" dirty="0" smtClean="0"/>
            <a:t>Ip/Vloop control increases LH power</a:t>
          </a:r>
          <a:endParaRPr lang="en-US" sz="1600" noProof="0" dirty="0"/>
        </a:p>
      </dgm:t>
    </dgm:pt>
    <dgm:pt modelId="{9F20B6EE-CD3A-4B0B-AE85-BAB910C44003}" type="parTrans" cxnId="{8A7BA17B-D0D0-4897-A52E-072A73814D10}">
      <dgm:prSet/>
      <dgm:spPr/>
      <dgm:t>
        <a:bodyPr/>
        <a:lstStyle/>
        <a:p>
          <a:endParaRPr lang="fr-FR" sz="3600"/>
        </a:p>
      </dgm:t>
    </dgm:pt>
    <dgm:pt modelId="{B28F56E4-8E06-4986-8BD9-4CAA266354DF}" type="sibTrans" cxnId="{8A7BA17B-D0D0-4897-A52E-072A73814D10}">
      <dgm:prSet/>
      <dgm:spPr/>
      <dgm:t>
        <a:bodyPr/>
        <a:lstStyle/>
        <a:p>
          <a:endParaRPr lang="fr-FR" sz="3600"/>
        </a:p>
      </dgm:t>
    </dgm:pt>
    <dgm:pt modelId="{801DC31D-7264-487E-A8B9-4F36E70158A0}">
      <dgm:prSet phldrT="[Texte]" custT="1"/>
      <dgm:spPr/>
      <dgm:t>
        <a:bodyPr/>
        <a:lstStyle/>
        <a:p>
          <a:r>
            <a:rPr lang="en-US" sz="1600" noProof="0" dirty="0" smtClean="0"/>
            <a:t>Copper erosion increase</a:t>
          </a:r>
          <a:endParaRPr lang="en-US" sz="1600" noProof="0" dirty="0"/>
        </a:p>
      </dgm:t>
    </dgm:pt>
    <dgm:pt modelId="{D9D04BBE-3AD1-4EDD-B976-EC912E3E1854}" type="parTrans" cxnId="{72CE757E-028F-4EFA-BE20-6B805CA3A1B5}">
      <dgm:prSet/>
      <dgm:spPr/>
      <dgm:t>
        <a:bodyPr/>
        <a:lstStyle/>
        <a:p>
          <a:endParaRPr lang="fr-FR" sz="3600"/>
        </a:p>
      </dgm:t>
    </dgm:pt>
    <dgm:pt modelId="{A87ECCB1-DE80-490C-BF08-58998F7835DC}" type="sibTrans" cxnId="{72CE757E-028F-4EFA-BE20-6B805CA3A1B5}">
      <dgm:prSet/>
      <dgm:spPr/>
      <dgm:t>
        <a:bodyPr/>
        <a:lstStyle/>
        <a:p>
          <a:endParaRPr lang="fr-FR" sz="3600"/>
        </a:p>
      </dgm:t>
    </dgm:pt>
    <dgm:pt modelId="{1AB90115-BF76-4A62-9576-84BB4FEEE663}" type="pres">
      <dgm:prSet presAssocID="{9D892F3B-3468-424F-9AC6-CB50254BF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505DEF-D0DF-4C78-9DA6-74D0AFA8A2BE}" type="pres">
      <dgm:prSet presAssocID="{EEBCB317-3FB9-4E67-A305-F50DC721D0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4CCCE8-24A3-4C38-B6C3-5747E8D31B18}" type="pres">
      <dgm:prSet presAssocID="{EEBCB317-3FB9-4E67-A305-F50DC721D058}" presName="spNode" presStyleCnt="0"/>
      <dgm:spPr/>
      <dgm:t>
        <a:bodyPr/>
        <a:lstStyle/>
        <a:p>
          <a:endParaRPr lang="fr-FR"/>
        </a:p>
      </dgm:t>
    </dgm:pt>
    <dgm:pt modelId="{E4233449-0A0D-4789-9F6A-AFA0A4694865}" type="pres">
      <dgm:prSet presAssocID="{B8972102-222D-457F-AEF1-73B0C771767C}" presName="sibTrans" presStyleLbl="sibTrans1D1" presStyleIdx="0" presStyleCnt="4"/>
      <dgm:spPr/>
      <dgm:t>
        <a:bodyPr/>
        <a:lstStyle/>
        <a:p>
          <a:endParaRPr lang="fr-FR"/>
        </a:p>
      </dgm:t>
    </dgm:pt>
    <dgm:pt modelId="{5BE967F4-283D-4060-9F5D-90B21C7F324D}" type="pres">
      <dgm:prSet presAssocID="{B28686A5-6CB4-4E23-ACE0-FA8F34AF74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7DCF28-AD9A-40AD-B7E5-A9BF3E029F53}" type="pres">
      <dgm:prSet presAssocID="{B28686A5-6CB4-4E23-ACE0-FA8F34AF7406}" presName="spNode" presStyleCnt="0"/>
      <dgm:spPr/>
      <dgm:t>
        <a:bodyPr/>
        <a:lstStyle/>
        <a:p>
          <a:endParaRPr lang="fr-FR"/>
        </a:p>
      </dgm:t>
    </dgm:pt>
    <dgm:pt modelId="{B8090F4E-BAA7-46DA-AFF2-F3E8A4F711F5}" type="pres">
      <dgm:prSet presAssocID="{8D7C3D99-8ABE-4C5A-A403-336C0F131512}" presName="sibTrans" presStyleLbl="sibTrans1D1" presStyleIdx="1" presStyleCnt="4"/>
      <dgm:spPr/>
      <dgm:t>
        <a:bodyPr/>
        <a:lstStyle/>
        <a:p>
          <a:endParaRPr lang="fr-FR"/>
        </a:p>
      </dgm:t>
    </dgm:pt>
    <dgm:pt modelId="{C4B9A28D-76A4-4B99-B1E6-F9ECA82F0605}" type="pres">
      <dgm:prSet presAssocID="{506541DC-C232-460C-8F05-0A292D1054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568ECA-C88A-4AF0-8B84-04BA2286E5D2}" type="pres">
      <dgm:prSet presAssocID="{506541DC-C232-460C-8F05-0A292D1054E7}" presName="spNode" presStyleCnt="0"/>
      <dgm:spPr/>
      <dgm:t>
        <a:bodyPr/>
        <a:lstStyle/>
        <a:p>
          <a:endParaRPr lang="fr-FR"/>
        </a:p>
      </dgm:t>
    </dgm:pt>
    <dgm:pt modelId="{BF1BD074-B923-47C1-969A-2AB899216C71}" type="pres">
      <dgm:prSet presAssocID="{B28F56E4-8E06-4986-8BD9-4CAA266354DF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5194D63-63F4-46E0-869B-46B13E98B74D}" type="pres">
      <dgm:prSet presAssocID="{801DC31D-7264-487E-A8B9-4F36E70158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65C8AE-A338-4DB9-ADCA-A6A266CFD0CE}" type="pres">
      <dgm:prSet presAssocID="{801DC31D-7264-487E-A8B9-4F36E70158A0}" presName="spNode" presStyleCnt="0"/>
      <dgm:spPr/>
      <dgm:t>
        <a:bodyPr/>
        <a:lstStyle/>
        <a:p>
          <a:endParaRPr lang="fr-FR"/>
        </a:p>
      </dgm:t>
    </dgm:pt>
    <dgm:pt modelId="{BCAE7215-B067-4144-94B1-888CFC462DF6}" type="pres">
      <dgm:prSet presAssocID="{A87ECCB1-DE80-490C-BF08-58998F7835DC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8A7BA17B-D0D0-4897-A52E-072A73814D10}" srcId="{9D892F3B-3468-424F-9AC6-CB50254BFCAD}" destId="{506541DC-C232-460C-8F05-0A292D1054E7}" srcOrd="2" destOrd="0" parTransId="{9F20B6EE-CD3A-4B0B-AE85-BAB910C44003}" sibTransId="{B28F56E4-8E06-4986-8BD9-4CAA266354DF}"/>
    <dgm:cxn modelId="{52F2E748-555D-4330-8F7A-ECC2CF9D625E}" type="presOf" srcId="{B28F56E4-8E06-4986-8BD9-4CAA266354DF}" destId="{BF1BD074-B923-47C1-969A-2AB899216C71}" srcOrd="0" destOrd="0" presId="urn:microsoft.com/office/officeart/2005/8/layout/cycle5"/>
    <dgm:cxn modelId="{0F579F8F-2BA9-44BE-B892-9F7FAB3EB918}" srcId="{9D892F3B-3468-424F-9AC6-CB50254BFCAD}" destId="{EEBCB317-3FB9-4E67-A305-F50DC721D058}" srcOrd="0" destOrd="0" parTransId="{F98E55EB-D96B-4F11-9F41-404CFFBD024A}" sibTransId="{B8972102-222D-457F-AEF1-73B0C771767C}"/>
    <dgm:cxn modelId="{AAF9DBAC-7A10-4350-ACEB-1043D6759660}" type="presOf" srcId="{B28686A5-6CB4-4E23-ACE0-FA8F34AF7406}" destId="{5BE967F4-283D-4060-9F5D-90B21C7F324D}" srcOrd="0" destOrd="0" presId="urn:microsoft.com/office/officeart/2005/8/layout/cycle5"/>
    <dgm:cxn modelId="{75A78D32-4D81-4324-92B5-93D3E91D1E63}" type="presOf" srcId="{8D7C3D99-8ABE-4C5A-A403-336C0F131512}" destId="{B8090F4E-BAA7-46DA-AFF2-F3E8A4F711F5}" srcOrd="0" destOrd="0" presId="urn:microsoft.com/office/officeart/2005/8/layout/cycle5"/>
    <dgm:cxn modelId="{CD57392E-89A0-46E4-8FF5-8D172E87BF53}" type="presOf" srcId="{9D892F3B-3468-424F-9AC6-CB50254BFCAD}" destId="{1AB90115-BF76-4A62-9576-84BB4FEEE663}" srcOrd="0" destOrd="0" presId="urn:microsoft.com/office/officeart/2005/8/layout/cycle5"/>
    <dgm:cxn modelId="{72CE757E-028F-4EFA-BE20-6B805CA3A1B5}" srcId="{9D892F3B-3468-424F-9AC6-CB50254BFCAD}" destId="{801DC31D-7264-487E-A8B9-4F36E70158A0}" srcOrd="3" destOrd="0" parTransId="{D9D04BBE-3AD1-4EDD-B976-EC912E3E1854}" sibTransId="{A87ECCB1-DE80-490C-BF08-58998F7835DC}"/>
    <dgm:cxn modelId="{D30687ED-A5EF-4258-912E-076247C918ED}" type="presOf" srcId="{801DC31D-7264-487E-A8B9-4F36E70158A0}" destId="{35194D63-63F4-46E0-869B-46B13E98B74D}" srcOrd="0" destOrd="0" presId="urn:microsoft.com/office/officeart/2005/8/layout/cycle5"/>
    <dgm:cxn modelId="{0DBC07A8-2E67-48BF-821F-91625DDD71A1}" type="presOf" srcId="{A87ECCB1-DE80-490C-BF08-58998F7835DC}" destId="{BCAE7215-B067-4144-94B1-888CFC462DF6}" srcOrd="0" destOrd="0" presId="urn:microsoft.com/office/officeart/2005/8/layout/cycle5"/>
    <dgm:cxn modelId="{3F9C84DC-E65E-486A-9A2E-5A31D58B936A}" srcId="{9D892F3B-3468-424F-9AC6-CB50254BFCAD}" destId="{B28686A5-6CB4-4E23-ACE0-FA8F34AF7406}" srcOrd="1" destOrd="0" parTransId="{23265558-A4A9-469A-98B0-F2B0621D76DB}" sibTransId="{8D7C3D99-8ABE-4C5A-A403-336C0F131512}"/>
    <dgm:cxn modelId="{9CF1D30A-6F84-4A62-A7D0-F1C56D8EBCDA}" type="presOf" srcId="{EEBCB317-3FB9-4E67-A305-F50DC721D058}" destId="{E5505DEF-D0DF-4C78-9DA6-74D0AFA8A2BE}" srcOrd="0" destOrd="0" presId="urn:microsoft.com/office/officeart/2005/8/layout/cycle5"/>
    <dgm:cxn modelId="{0F1F32B1-49ED-4D3F-968D-AC1A94F9A74B}" type="presOf" srcId="{B8972102-222D-457F-AEF1-73B0C771767C}" destId="{E4233449-0A0D-4789-9F6A-AFA0A4694865}" srcOrd="0" destOrd="0" presId="urn:microsoft.com/office/officeart/2005/8/layout/cycle5"/>
    <dgm:cxn modelId="{FDBC3FC1-77EB-401F-9D5B-9AA46CAE6FCD}" type="presOf" srcId="{506541DC-C232-460C-8F05-0A292D1054E7}" destId="{C4B9A28D-76A4-4B99-B1E6-F9ECA82F0605}" srcOrd="0" destOrd="0" presId="urn:microsoft.com/office/officeart/2005/8/layout/cycle5"/>
    <dgm:cxn modelId="{2B74E7A6-7CBC-44EA-8237-1344156C2E56}" type="presParOf" srcId="{1AB90115-BF76-4A62-9576-84BB4FEEE663}" destId="{E5505DEF-D0DF-4C78-9DA6-74D0AFA8A2BE}" srcOrd="0" destOrd="0" presId="urn:microsoft.com/office/officeart/2005/8/layout/cycle5"/>
    <dgm:cxn modelId="{CF0CFE77-B4FE-4E68-8A2E-E2F257B82096}" type="presParOf" srcId="{1AB90115-BF76-4A62-9576-84BB4FEEE663}" destId="{344CCCE8-24A3-4C38-B6C3-5747E8D31B18}" srcOrd="1" destOrd="0" presId="urn:microsoft.com/office/officeart/2005/8/layout/cycle5"/>
    <dgm:cxn modelId="{45393D95-1DE2-4D70-859E-DE2CA7D932BD}" type="presParOf" srcId="{1AB90115-BF76-4A62-9576-84BB4FEEE663}" destId="{E4233449-0A0D-4789-9F6A-AFA0A4694865}" srcOrd="2" destOrd="0" presId="urn:microsoft.com/office/officeart/2005/8/layout/cycle5"/>
    <dgm:cxn modelId="{8BC90990-550E-4506-A418-8EB2E503F64B}" type="presParOf" srcId="{1AB90115-BF76-4A62-9576-84BB4FEEE663}" destId="{5BE967F4-283D-4060-9F5D-90B21C7F324D}" srcOrd="3" destOrd="0" presId="urn:microsoft.com/office/officeart/2005/8/layout/cycle5"/>
    <dgm:cxn modelId="{53A05754-0995-42A3-BD68-372407CB21DF}" type="presParOf" srcId="{1AB90115-BF76-4A62-9576-84BB4FEEE663}" destId="{6E7DCF28-AD9A-40AD-B7E5-A9BF3E029F53}" srcOrd="4" destOrd="0" presId="urn:microsoft.com/office/officeart/2005/8/layout/cycle5"/>
    <dgm:cxn modelId="{4382C53C-682B-4CE2-899A-E00377BC2167}" type="presParOf" srcId="{1AB90115-BF76-4A62-9576-84BB4FEEE663}" destId="{B8090F4E-BAA7-46DA-AFF2-F3E8A4F711F5}" srcOrd="5" destOrd="0" presId="urn:microsoft.com/office/officeart/2005/8/layout/cycle5"/>
    <dgm:cxn modelId="{EDC4E024-F333-44F8-B03C-3A6D7530E072}" type="presParOf" srcId="{1AB90115-BF76-4A62-9576-84BB4FEEE663}" destId="{C4B9A28D-76A4-4B99-B1E6-F9ECA82F0605}" srcOrd="6" destOrd="0" presId="urn:microsoft.com/office/officeart/2005/8/layout/cycle5"/>
    <dgm:cxn modelId="{37988333-BEF2-4045-907D-FE431E5EBCD3}" type="presParOf" srcId="{1AB90115-BF76-4A62-9576-84BB4FEEE663}" destId="{F5568ECA-C88A-4AF0-8B84-04BA2286E5D2}" srcOrd="7" destOrd="0" presId="urn:microsoft.com/office/officeart/2005/8/layout/cycle5"/>
    <dgm:cxn modelId="{7402F1DB-60CB-4089-A2C2-E420755C382D}" type="presParOf" srcId="{1AB90115-BF76-4A62-9576-84BB4FEEE663}" destId="{BF1BD074-B923-47C1-969A-2AB899216C71}" srcOrd="8" destOrd="0" presId="urn:microsoft.com/office/officeart/2005/8/layout/cycle5"/>
    <dgm:cxn modelId="{919617AD-ED5C-4243-B33A-B38B13CD5EB9}" type="presParOf" srcId="{1AB90115-BF76-4A62-9576-84BB4FEEE663}" destId="{35194D63-63F4-46E0-869B-46B13E98B74D}" srcOrd="9" destOrd="0" presId="urn:microsoft.com/office/officeart/2005/8/layout/cycle5"/>
    <dgm:cxn modelId="{F2C791BA-25BB-4CDF-83D4-586779B5284F}" type="presParOf" srcId="{1AB90115-BF76-4A62-9576-84BB4FEEE663}" destId="{0C65C8AE-A338-4DB9-ADCA-A6A266CFD0CE}" srcOrd="10" destOrd="0" presId="urn:microsoft.com/office/officeart/2005/8/layout/cycle5"/>
    <dgm:cxn modelId="{BCB388C2-F240-4B37-963F-B927586FB55D}" type="presParOf" srcId="{1AB90115-BF76-4A62-9576-84BB4FEEE663}" destId="{BCAE7215-B067-4144-94B1-888CFC462DF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05DEF-D0DF-4C78-9DA6-74D0AFA8A2BE}">
      <dsp:nvSpPr>
        <dsp:cNvPr id="0" name=""/>
        <dsp:cNvSpPr/>
      </dsp:nvSpPr>
      <dsp:spPr>
        <a:xfrm>
          <a:off x="1930182" y="917"/>
          <a:ext cx="1385838" cy="90079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Impurity increase</a:t>
          </a:r>
          <a:endParaRPr lang="en-US" sz="1600" kern="1200" noProof="0" dirty="0"/>
        </a:p>
      </dsp:txBody>
      <dsp:txXfrm>
        <a:off x="1974155" y="44890"/>
        <a:ext cx="1297892" cy="812848"/>
      </dsp:txXfrm>
    </dsp:sp>
    <dsp:sp modelId="{E4233449-0A0D-4789-9F6A-AFA0A4694865}">
      <dsp:nvSpPr>
        <dsp:cNvPr id="0" name=""/>
        <dsp:cNvSpPr/>
      </dsp:nvSpPr>
      <dsp:spPr>
        <a:xfrm>
          <a:off x="1135941" y="451314"/>
          <a:ext cx="2974320" cy="2974320"/>
        </a:xfrm>
        <a:custGeom>
          <a:avLst/>
          <a:gdLst/>
          <a:ahLst/>
          <a:cxnLst/>
          <a:rect l="0" t="0" r="0" b="0"/>
          <a:pathLst>
            <a:path>
              <a:moveTo>
                <a:pt x="2371072" y="291190"/>
              </a:moveTo>
              <a:arcTo wR="1487160" hR="1487160" stAng="18388032" swAng="1632420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967F4-283D-4060-9F5D-90B21C7F324D}">
      <dsp:nvSpPr>
        <dsp:cNvPr id="0" name=""/>
        <dsp:cNvSpPr/>
      </dsp:nvSpPr>
      <dsp:spPr>
        <a:xfrm>
          <a:off x="3417343" y="1488077"/>
          <a:ext cx="1385838" cy="900794"/>
        </a:xfrm>
        <a:prstGeom prst="roundRect">
          <a:avLst/>
        </a:prstGeom>
        <a:solidFill>
          <a:schemeClr val="accent1">
            <a:shade val="80000"/>
            <a:hueOff val="60323"/>
            <a:satOff val="-7440"/>
            <a:lumOff val="10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Z</a:t>
          </a:r>
          <a:r>
            <a:rPr lang="en-US" sz="1600" kern="1200" baseline="-25000" noProof="0" dirty="0" smtClean="0"/>
            <a:t>eff</a:t>
          </a:r>
          <a:r>
            <a:rPr lang="en-US" sz="1600" kern="1200" noProof="0" dirty="0" smtClean="0"/>
            <a:t> and plasma resistivity increase</a:t>
          </a:r>
          <a:endParaRPr lang="en-US" sz="1600" kern="1200" noProof="0" dirty="0"/>
        </a:p>
      </dsp:txBody>
      <dsp:txXfrm>
        <a:off x="3461316" y="1532050"/>
        <a:ext cx="1297892" cy="812848"/>
      </dsp:txXfrm>
    </dsp:sp>
    <dsp:sp modelId="{B8090F4E-BAA7-46DA-AFF2-F3E8A4F711F5}">
      <dsp:nvSpPr>
        <dsp:cNvPr id="0" name=""/>
        <dsp:cNvSpPr/>
      </dsp:nvSpPr>
      <dsp:spPr>
        <a:xfrm>
          <a:off x="1135941" y="451314"/>
          <a:ext cx="2974320" cy="2974320"/>
        </a:xfrm>
        <a:custGeom>
          <a:avLst/>
          <a:gdLst/>
          <a:ahLst/>
          <a:cxnLst/>
          <a:rect l="0" t="0" r="0" b="0"/>
          <a:pathLst>
            <a:path>
              <a:moveTo>
                <a:pt x="2820082" y="2146678"/>
              </a:moveTo>
              <a:arcTo wR="1487160" hR="1487160" stAng="1579548" swAng="1632420"/>
            </a:path>
          </a:pathLst>
        </a:custGeom>
        <a:noFill/>
        <a:ln w="6350" cap="flat" cmpd="sng" algn="ctr">
          <a:solidFill>
            <a:schemeClr val="accent1">
              <a:shade val="90000"/>
              <a:hueOff val="60434"/>
              <a:satOff val="-7348"/>
              <a:lumOff val="1001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9A28D-76A4-4B99-B1E6-F9ECA82F0605}">
      <dsp:nvSpPr>
        <dsp:cNvPr id="0" name=""/>
        <dsp:cNvSpPr/>
      </dsp:nvSpPr>
      <dsp:spPr>
        <a:xfrm>
          <a:off x="1930182" y="2975237"/>
          <a:ext cx="1385838" cy="900794"/>
        </a:xfrm>
        <a:prstGeom prst="roundRect">
          <a:avLst/>
        </a:prstGeom>
        <a:solidFill>
          <a:schemeClr val="accent1">
            <a:shade val="80000"/>
            <a:hueOff val="120645"/>
            <a:satOff val="-14879"/>
            <a:lumOff val="213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Ip/Vloop control increases LH power</a:t>
          </a:r>
          <a:endParaRPr lang="en-US" sz="1600" kern="1200" noProof="0" dirty="0"/>
        </a:p>
      </dsp:txBody>
      <dsp:txXfrm>
        <a:off x="1974155" y="3019210"/>
        <a:ext cx="1297892" cy="812848"/>
      </dsp:txXfrm>
    </dsp:sp>
    <dsp:sp modelId="{BF1BD074-B923-47C1-969A-2AB899216C71}">
      <dsp:nvSpPr>
        <dsp:cNvPr id="0" name=""/>
        <dsp:cNvSpPr/>
      </dsp:nvSpPr>
      <dsp:spPr>
        <a:xfrm>
          <a:off x="1135941" y="451314"/>
          <a:ext cx="2974320" cy="2974320"/>
        </a:xfrm>
        <a:custGeom>
          <a:avLst/>
          <a:gdLst/>
          <a:ahLst/>
          <a:cxnLst/>
          <a:rect l="0" t="0" r="0" b="0"/>
          <a:pathLst>
            <a:path>
              <a:moveTo>
                <a:pt x="603247" y="2683130"/>
              </a:moveTo>
              <a:arcTo wR="1487160" hR="1487160" stAng="7588032" swAng="1632420"/>
            </a:path>
          </a:pathLst>
        </a:custGeom>
        <a:noFill/>
        <a:ln w="6350" cap="flat" cmpd="sng" algn="ctr">
          <a:solidFill>
            <a:schemeClr val="accent1">
              <a:shade val="90000"/>
              <a:hueOff val="120869"/>
              <a:satOff val="-14695"/>
              <a:lumOff val="2002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94D63-63F4-46E0-869B-46B13E98B74D}">
      <dsp:nvSpPr>
        <dsp:cNvPr id="0" name=""/>
        <dsp:cNvSpPr/>
      </dsp:nvSpPr>
      <dsp:spPr>
        <a:xfrm>
          <a:off x="443022" y="1488077"/>
          <a:ext cx="1385838" cy="900794"/>
        </a:xfrm>
        <a:prstGeom prst="roundRect">
          <a:avLst/>
        </a:prstGeom>
        <a:solidFill>
          <a:schemeClr val="accent1">
            <a:shade val="80000"/>
            <a:hueOff val="180968"/>
            <a:satOff val="-22319"/>
            <a:lumOff val="320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Copper erosion increase</a:t>
          </a:r>
          <a:endParaRPr lang="en-US" sz="1600" kern="1200" noProof="0" dirty="0"/>
        </a:p>
      </dsp:txBody>
      <dsp:txXfrm>
        <a:off x="486995" y="1532050"/>
        <a:ext cx="1297892" cy="812848"/>
      </dsp:txXfrm>
    </dsp:sp>
    <dsp:sp modelId="{BCAE7215-B067-4144-94B1-888CFC462DF6}">
      <dsp:nvSpPr>
        <dsp:cNvPr id="0" name=""/>
        <dsp:cNvSpPr/>
      </dsp:nvSpPr>
      <dsp:spPr>
        <a:xfrm>
          <a:off x="1135941" y="451314"/>
          <a:ext cx="2974320" cy="2974320"/>
        </a:xfrm>
        <a:custGeom>
          <a:avLst/>
          <a:gdLst/>
          <a:ahLst/>
          <a:cxnLst/>
          <a:rect l="0" t="0" r="0" b="0"/>
          <a:pathLst>
            <a:path>
              <a:moveTo>
                <a:pt x="154238" y="827642"/>
              </a:moveTo>
              <a:arcTo wR="1487160" hR="1487160" stAng="12379548" swAng="1632420"/>
            </a:path>
          </a:pathLst>
        </a:custGeom>
        <a:noFill/>
        <a:ln w="6350" cap="flat" cmpd="sng" algn="ctr">
          <a:solidFill>
            <a:schemeClr val="accent1">
              <a:shade val="90000"/>
              <a:hueOff val="181303"/>
              <a:satOff val="-22043"/>
              <a:lumOff val="3004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0173"/>
            <a:ext cx="3975355" cy="17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0173"/>
            <a:ext cx="3975355" cy="17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516562" cy="1655762"/>
          </a:xfrm>
        </p:spPr>
        <p:txBody>
          <a:bodyPr/>
          <a:lstStyle/>
          <a:p>
            <a:r>
              <a:rPr lang="en-US" b="1" noProof="0" dirty="0" smtClean="0"/>
              <a:t>Rémy Nouailletas</a:t>
            </a:r>
            <a:r>
              <a:rPr lang="en-US" noProof="0" dirty="0" smtClean="0"/>
              <a:t>, P. Moreau, R. Mitteau, S. Kerboua Benlarbi, C. Reux, A. Gallo, D. Weldon, P. Maget, A. Ekedahl, B. Santraine and the WEST team</a:t>
            </a:r>
            <a:endParaRPr lang="en-US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CBE682-5AA2-93B2-27CB-1088FCCC49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49" y="5892800"/>
            <a:ext cx="5283201" cy="55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noProof="0" dirty="0" smtClean="0"/>
              <a:t>Technical Meeting on Long-Pulse Operation of Fusion Devices</a:t>
            </a:r>
          </a:p>
          <a:p>
            <a:pPr>
              <a:spcBef>
                <a:spcPts val="0"/>
              </a:spcBef>
            </a:pPr>
            <a:r>
              <a:rPr lang="en-US" noProof="0" dirty="0" smtClean="0"/>
              <a:t>Vienna, Austria from 14 to 18 October 2024</a:t>
            </a:r>
            <a:endParaRPr lang="en-US" noProof="0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r="17156"/>
          <a:stretch>
            <a:fillRect/>
          </a:stretch>
        </p:blipFill>
        <p:spPr/>
      </p:pic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4703762" cy="1587501"/>
          </a:xfrm>
        </p:spPr>
        <p:txBody>
          <a:bodyPr>
            <a:normAutofit fontScale="90000"/>
          </a:bodyPr>
          <a:lstStyle/>
          <a:p>
            <a:r>
              <a:rPr lang="en-US" noProof="0" dirty="0" smtClean="0"/>
              <a:t>Long-pulse operation in the fully metallic tokamak WEST: control and scenario development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274445"/>
            <a:ext cx="11228513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noProof="0" dirty="0" err="1" smtClean="0"/>
              <a:t>ong</a:t>
            </a:r>
            <a:r>
              <a:rPr lang="en-US" noProof="0" dirty="0" smtClean="0"/>
              <a:t>-duration </a:t>
            </a:r>
            <a:r>
              <a:rPr lang="en-US" noProof="0" dirty="0" smtClean="0"/>
              <a:t>scenario should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Minimizes the flux consumption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Uses a plasma shape compatible with steady-state capability of the coils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Heats the plasma </a:t>
            </a:r>
            <a:r>
              <a:rPr lang="en-US" noProof="0" dirty="0" smtClean="0"/>
              <a:t>without </a:t>
            </a:r>
            <a:r>
              <a:rPr lang="en-US" noProof="0" dirty="0" smtClean="0"/>
              <a:t>heating the PFCs…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Set a q profile that is MHD free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Take care of all thermal limits that can be reached (cooling loops, semi-inertial hidden elements…)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On WEST: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The iron core of the machine saves flux </a:t>
            </a:r>
            <a:r>
              <a:rPr lang="en-US" noProof="0" dirty="0" smtClean="0">
                <a:sym typeface="Wingdings" panose="05000000000000000000" pitchFamily="2" charset="2"/>
              </a:rPr>
              <a:t> good for long-pulse</a:t>
            </a:r>
            <a:r>
              <a:rPr lang="en-US" noProof="0" dirty="0" smtClean="0"/>
              <a:t> </a:t>
            </a:r>
            <a:r>
              <a:rPr lang="en-US" noProof="0" dirty="0" smtClean="0">
                <a:sym typeface="Wingdings" panose="05000000000000000000" pitchFamily="2" charset="2"/>
              </a:rPr>
              <a:t></a:t>
            </a:r>
            <a:endParaRPr lang="en-US" noProof="0" dirty="0" smtClean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PF coils are actively water-cooled </a:t>
            </a:r>
            <a:r>
              <a:rPr lang="en-US" noProof="0" dirty="0" smtClean="0">
                <a:sym typeface="Wingdings" panose="05000000000000000000" pitchFamily="2" charset="2"/>
              </a:rPr>
              <a:t> they could be steady-state for a range of </a:t>
            </a:r>
            <a:r>
              <a:rPr lang="en-US" noProof="0" dirty="0" smtClean="0">
                <a:sym typeface="Wingdings" panose="05000000000000000000" pitchFamily="2" charset="2"/>
              </a:rPr>
              <a:t>current </a:t>
            </a:r>
            <a:endParaRPr lang="en-US" noProof="0" dirty="0" smtClean="0">
              <a:sym typeface="Wingdings" panose="05000000000000000000" pitchFamily="2" charset="2"/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>
                <a:sym typeface="Wingdings" panose="05000000000000000000" pitchFamily="2" charset="2"/>
              </a:rPr>
              <a:t>The CS current should be closed to 0 during flat-top  the X-point formation and the early phases of the discharge should be well designed to reach this target at the beginning of the </a:t>
            </a:r>
            <a:r>
              <a:rPr lang="en-US" noProof="0" dirty="0" smtClean="0">
                <a:sym typeface="Wingdings" panose="05000000000000000000" pitchFamily="2" charset="2"/>
              </a:rPr>
              <a:t>flat-top </a:t>
            </a:r>
            <a:endParaRPr lang="en-US" noProof="0" dirty="0" smtClean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LH launchers don’t drive current at the plasma center </a:t>
            </a:r>
            <a:r>
              <a:rPr lang="en-US" noProof="0" dirty="0" smtClean="0">
                <a:sym typeface="Wingdings" panose="05000000000000000000" pitchFamily="2" charset="2"/>
              </a:rPr>
              <a:t> very hard to get stable and MHD free plasma current </a:t>
            </a:r>
            <a:r>
              <a:rPr lang="en-US" noProof="0" dirty="0" smtClean="0">
                <a:sym typeface="Wingdings" panose="05000000000000000000" pitchFamily="2" charset="2"/>
              </a:rPr>
              <a:t>profile </a:t>
            </a: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noProof="0" dirty="0" err="1" smtClean="0"/>
              <a:t>ong</a:t>
            </a:r>
            <a:r>
              <a:rPr lang="en-US" noProof="0" dirty="0" smtClean="0"/>
              <a:t>-duration scenario: WEST recipes</a:t>
            </a:r>
            <a:endParaRPr lang="en-US" noProof="0" dirty="0"/>
          </a:p>
        </p:txBody>
      </p:sp>
      <p:sp>
        <p:nvSpPr>
          <p:cNvPr id="7" name="ZoneTexte 6"/>
          <p:cNvSpPr txBox="1"/>
          <p:nvPr/>
        </p:nvSpPr>
        <p:spPr>
          <a:xfrm>
            <a:off x="251460" y="5899169"/>
            <a:ext cx="6906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J.M. Bernard: Towards a </a:t>
            </a:r>
            <a:r>
              <a:rPr lang="en-US" sz="1100" i="1" dirty="0" smtClean="0"/>
              <a:t>long-pulse </a:t>
            </a:r>
            <a:r>
              <a:rPr lang="en-US" sz="1100" i="1" dirty="0"/>
              <a:t>ECRH system for WEST </a:t>
            </a:r>
            <a:r>
              <a:rPr lang="fr-FR" sz="1100" i="1" dirty="0"/>
              <a:t>(15th </a:t>
            </a:r>
            <a:r>
              <a:rPr lang="en-US" sz="1100" i="1" dirty="0" smtClean="0"/>
              <a:t>October</a:t>
            </a:r>
            <a:r>
              <a:rPr lang="fr-FR" sz="1100" i="1" dirty="0" smtClean="0"/>
              <a:t>, </a:t>
            </a:r>
            <a:r>
              <a:rPr lang="fr-FR" sz="1100" i="1" dirty="0"/>
              <a:t>16:10</a:t>
            </a:r>
            <a:r>
              <a:rPr lang="fr-FR" sz="1100" i="1" dirty="0" smtClean="0"/>
              <a:t>)</a:t>
            </a:r>
            <a:endParaRPr lang="en-US" sz="1100" i="1" dirty="0" smtClean="0"/>
          </a:p>
          <a:p>
            <a:r>
              <a:rPr lang="en-US" sz="1100" i="1" dirty="0" smtClean="0"/>
              <a:t>X. Regal-</a:t>
            </a:r>
            <a:r>
              <a:rPr lang="en-US" sz="1100" i="1" dirty="0" err="1" smtClean="0"/>
              <a:t>Mezin</a:t>
            </a:r>
            <a:r>
              <a:rPr lang="en-US" sz="1100" i="1" dirty="0" smtClean="0"/>
              <a:t>: Lower Hybrid current drive long-pulse operation state of art on WEST </a:t>
            </a:r>
            <a:r>
              <a:rPr lang="fr-FR" sz="1100" i="1" dirty="0"/>
              <a:t>(</a:t>
            </a:r>
            <a:r>
              <a:rPr lang="fr-FR" sz="1100" i="1" dirty="0" smtClean="0"/>
              <a:t>15th </a:t>
            </a:r>
            <a:r>
              <a:rPr lang="en-US" sz="1100" i="1" dirty="0"/>
              <a:t>O</a:t>
            </a:r>
            <a:r>
              <a:rPr lang="en-US" sz="1100" i="1" dirty="0" smtClean="0"/>
              <a:t>ctober</a:t>
            </a:r>
            <a:r>
              <a:rPr lang="fr-FR" sz="1100" i="1" dirty="0" smtClean="0"/>
              <a:t>, 16:55)</a:t>
            </a:r>
          </a:p>
        </p:txBody>
      </p:sp>
    </p:spTree>
    <p:extLst>
      <p:ext uri="{BB962C8B-B14F-4D97-AF65-F5344CB8AC3E}">
        <p14:creationId xmlns:p14="http://schemas.microsoft.com/office/powerpoint/2010/main" val="24457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330633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Start with the maximal flux value available</a:t>
            </a:r>
            <a:br>
              <a:rPr lang="en-US" noProof="0" dirty="0" smtClean="0"/>
            </a:br>
            <a:r>
              <a:rPr lang="en-US" noProof="0" dirty="0" smtClean="0"/>
              <a:t>(I</a:t>
            </a:r>
            <a:r>
              <a:rPr lang="en-US" baseline="-25000" noProof="0" dirty="0" smtClean="0"/>
              <a:t>G0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noProof="0" dirty="0" smtClean="0"/>
              <a:t>35 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Plasma current overshoot to 400 kA and then synchronized decrease to 280 kA with LH power ramp-up </a:t>
            </a:r>
            <a:r>
              <a:rPr lang="en-US" noProof="0" dirty="0" smtClean="0">
                <a:sym typeface="Wingdings" panose="05000000000000000000" pitchFamily="2" charset="2"/>
              </a:rPr>
              <a:t> sharp density current profile to avoid tearing mode</a:t>
            </a: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Reach |I</a:t>
            </a:r>
            <a:r>
              <a:rPr lang="en-US" baseline="-25000" noProof="0" dirty="0" smtClean="0"/>
              <a:t>G0</a:t>
            </a:r>
            <a:r>
              <a:rPr lang="en-US" noProof="0" dirty="0" smtClean="0"/>
              <a:t> | &lt; 5 kA when at the beginning of the flat-top </a:t>
            </a:r>
            <a:r>
              <a:rPr lang="en-US" noProof="0" dirty="0" smtClean="0">
                <a:sym typeface="Wingdings" panose="05000000000000000000" pitchFamily="2" charset="2"/>
              </a:rPr>
              <a:t> compatible with steady-state value of the cooling loop</a:t>
            </a:r>
            <a:endParaRPr lang="en-US" noProof="0" dirty="0" smtClean="0"/>
          </a:p>
          <a:p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Ramp-up</a:t>
            </a:r>
            <a:endParaRPr lang="en-US" noProof="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3840" y="5906948"/>
            <a:ext cx="9341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 P. </a:t>
            </a:r>
            <a:r>
              <a:rPr lang="en-US" sz="1100" i="1" dirty="0" err="1" smtClean="0"/>
              <a:t>Manas</a:t>
            </a:r>
            <a:r>
              <a:rPr lang="en-US" sz="1100" i="1" dirty="0" smtClean="0"/>
              <a:t>: Long-pulse operation in a W environment : feedback from WEST  (14th October, 16:10)</a:t>
            </a:r>
          </a:p>
          <a:p>
            <a:r>
              <a:rPr lang="en-US" sz="1100" i="1" dirty="0" smtClean="0"/>
              <a:t>T. </a:t>
            </a:r>
            <a:r>
              <a:rPr lang="en-US" sz="1100" i="1" dirty="0" err="1" smtClean="0"/>
              <a:t>Fonghetti</a:t>
            </a:r>
            <a:r>
              <a:rPr lang="en-US" sz="1100" i="1" dirty="0" smtClean="0"/>
              <a:t>: WEST operational domain predictions of L-mode non-inductive discharges with an integrated modeling approach (17th October, 10:35)</a:t>
            </a:r>
            <a:endParaRPr lang="en-US" sz="1100" i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7475" y="434352"/>
            <a:ext cx="5133975" cy="5541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4493" y="565283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WEST#59763</a:t>
            </a:r>
          </a:p>
        </p:txBody>
      </p:sp>
    </p:spTree>
    <p:extLst>
      <p:ext uri="{BB962C8B-B14F-4D97-AF65-F5344CB8AC3E}">
        <p14:creationId xmlns:p14="http://schemas.microsoft.com/office/powerpoint/2010/main" val="38892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330633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Constant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Start of Vloop/Ip control mode (transition to improve)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Long decrease of the plasma current from 280 kA to 270 kA during 50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Long decrease of the loop voltage (feedback control) from 10 mV to 3 mV during 50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Aim: keep a stable q profile free of MHD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Flattop first part</a:t>
            </a:r>
            <a:endParaRPr lang="en-US" noProof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2107" y="341587"/>
            <a:ext cx="5717135" cy="6002063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6867525" y="1117580"/>
            <a:ext cx="458583" cy="2862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400925" y="78603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Ip</a:t>
            </a:r>
            <a:r>
              <a:rPr lang="fr-FR" dirty="0" smtClean="0"/>
              <a:t>/</a:t>
            </a:r>
            <a:r>
              <a:rPr lang="fr-FR" dirty="0" err="1" smtClean="0"/>
              <a:t>Vloop</a:t>
            </a:r>
            <a:r>
              <a:rPr lang="fr-FR" dirty="0" smtClean="0"/>
              <a:t> control </a:t>
            </a:r>
            <a:r>
              <a:rPr lang="fr-FR" dirty="0" err="1" smtClean="0"/>
              <a:t>start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596581" y="348814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WEST#59763</a:t>
            </a:r>
          </a:p>
        </p:txBody>
      </p:sp>
    </p:spTree>
    <p:extLst>
      <p:ext uri="{BB962C8B-B14F-4D97-AF65-F5344CB8AC3E}">
        <p14:creationId xmlns:p14="http://schemas.microsoft.com/office/powerpoint/2010/main" val="34509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330633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Because of the long-time </a:t>
            </a:r>
            <a:r>
              <a:rPr lang="en-US" noProof="0" dirty="0" smtClean="0"/>
              <a:t>dynamics </a:t>
            </a:r>
            <a:r>
              <a:rPr lang="en-US" noProof="0" dirty="0"/>
              <a:t>of the </a:t>
            </a:r>
            <a:r>
              <a:rPr lang="en-US" noProof="0" dirty="0" smtClean="0"/>
              <a:t>interactions </a:t>
            </a:r>
            <a:r>
              <a:rPr lang="en-US" noProof="0" dirty="0"/>
              <a:t>between the wall and the plasma, there is no </a:t>
            </a:r>
            <a:r>
              <a:rPr lang="en-US" noProof="0" dirty="0" smtClean="0"/>
              <a:t>plasma steady-state, strictly speaking</a:t>
            </a:r>
            <a:endParaRPr lang="en-US" noProof="0" dirty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Decrease injected gas flow to 0 to keep </a:t>
            </a:r>
            <a:r>
              <a:rPr lang="en-US" dirty="0"/>
              <a:t>density constant </a:t>
            </a:r>
            <a:r>
              <a:rPr lang="en-US" noProof="0" dirty="0" smtClean="0">
                <a:sym typeface="Wingdings" panose="05000000000000000000" pitchFamily="2" charset="2"/>
              </a:rPr>
              <a:t> Outgassing of passive elements?</a:t>
            </a:r>
            <a:endParaRPr lang="en-US" noProof="0" dirty="0" smtClean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Increase of Z</a:t>
            </a:r>
            <a:r>
              <a:rPr lang="en-US" baseline="-25000" noProof="0" dirty="0" smtClean="0"/>
              <a:t>eff </a:t>
            </a:r>
            <a:r>
              <a:rPr lang="en-US" noProof="0" dirty="0" smtClean="0">
                <a:sym typeface="Wingdings" panose="05000000000000000000" pitchFamily="2" charset="2"/>
              </a:rPr>
              <a:t> Impurity source?</a:t>
            </a:r>
            <a:endParaRPr lang="en-US" noProof="0" dirty="0" smtClean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Slow increase of the LH power to keep the loop voltage and plasma current </a:t>
            </a:r>
            <a:r>
              <a:rPr lang="en-US" dirty="0" smtClean="0"/>
              <a:t>constant (</a:t>
            </a:r>
            <a:r>
              <a:rPr lang="en-US" dirty="0"/>
              <a:t>feedback </a:t>
            </a:r>
            <a:r>
              <a:rPr lang="en-US" noProof="0" dirty="0" smtClean="0"/>
              <a:t>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Feedback control could minimize the impact of these dynamics keeping the main </a:t>
            </a:r>
            <a:r>
              <a:rPr lang="en-US" dirty="0"/>
              <a:t>parameters constant, </a:t>
            </a:r>
            <a:r>
              <a:rPr lang="en-US" noProof="0" dirty="0" smtClean="0"/>
              <a:t>however </a:t>
            </a:r>
            <a:r>
              <a:rPr lang="en-US" noProof="0" dirty="0"/>
              <a:t>the cure can be worse than the </a:t>
            </a:r>
            <a:r>
              <a:rPr lang="en-US" noProof="0" dirty="0" smtClean="0"/>
              <a:t>disease.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Flattop second part</a:t>
            </a:r>
            <a:endParaRPr lang="en-US" noProof="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34428"/>
              </p:ext>
            </p:extLst>
          </p:nvPr>
        </p:nvGraphicFramePr>
        <p:xfrm>
          <a:off x="7698462" y="1939831"/>
          <a:ext cx="323651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258">
                  <a:extLst>
                    <a:ext uri="{9D8B030D-6E8A-4147-A177-3AD203B41FA5}">
                      <a16:colId xmlns:a16="http://schemas.microsoft.com/office/drawing/2014/main" val="1918391392"/>
                    </a:ext>
                  </a:extLst>
                </a:gridCol>
                <a:gridCol w="1618258">
                  <a:extLst>
                    <a:ext uri="{9D8B030D-6E8A-4147-A177-3AD203B41FA5}">
                      <a16:colId xmlns:a16="http://schemas.microsoft.com/office/drawing/2014/main" val="551431166"/>
                    </a:ext>
                  </a:extLst>
                </a:gridCol>
              </a:tblGrid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Variation between 80s and 345s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686930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r>
                        <a:rPr lang="en-US" sz="1400" baseline="-25000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61500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r>
                        <a:rPr lang="en-US" sz="1400" baseline="-25000" dirty="0" smtClean="0"/>
                        <a:t>loop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5.2% (0.15mV)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065214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lh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99933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Cu/n</a:t>
                      </a:r>
                      <a:r>
                        <a:rPr lang="en-US" sz="1400" baseline="-25000" dirty="0" smtClean="0"/>
                        <a:t>e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4.3%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604391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e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0.95%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376318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D2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98.7%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3053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Z</a:t>
                      </a:r>
                      <a:r>
                        <a:rPr lang="en-US" sz="1400" baseline="-25000" dirty="0" smtClean="0"/>
                        <a:t>eff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67987"/>
                  </a:ext>
                </a:extLst>
              </a:tr>
              <a:tr h="2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92662"/>
                  </a:ext>
                </a:extLst>
              </a:tr>
            </a:tbl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968344362"/>
              </p:ext>
            </p:extLst>
          </p:nvPr>
        </p:nvGraphicFramePr>
        <p:xfrm>
          <a:off x="6557703" y="1335606"/>
          <a:ext cx="5246204" cy="387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75795" y="590292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1" dirty="0"/>
              <a:t>L. </a:t>
            </a:r>
            <a:r>
              <a:rPr lang="en-US" sz="1050" i="1" dirty="0" err="1"/>
              <a:t>Meunier</a:t>
            </a:r>
            <a:r>
              <a:rPr lang="en-US" sz="1050" i="1" dirty="0"/>
              <a:t>: WEST: the challenges of reaching 100% of actively cooled components for </a:t>
            </a:r>
            <a:r>
              <a:rPr lang="en-US" sz="1050" i="1" dirty="0" smtClean="0"/>
              <a:t>long-pulse </a:t>
            </a:r>
            <a:r>
              <a:rPr lang="en-US" sz="1050" i="1" dirty="0"/>
              <a:t>operation </a:t>
            </a:r>
            <a:r>
              <a:rPr lang="fr-FR" sz="1050" i="1" dirty="0"/>
              <a:t>(16th </a:t>
            </a:r>
            <a:r>
              <a:rPr lang="en-US" sz="1050" i="1" dirty="0"/>
              <a:t>October</a:t>
            </a:r>
            <a:r>
              <a:rPr lang="fr-FR" sz="1050" i="1" dirty="0"/>
              <a:t>, 11:55)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255335" y="219075"/>
            <a:ext cx="5850940" cy="6343650"/>
            <a:chOff x="6255335" y="219075"/>
            <a:chExt cx="5850940" cy="63436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5335" y="219075"/>
              <a:ext cx="5850940" cy="63436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585839" y="314036"/>
              <a:ext cx="14590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WEST#59763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0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682" y="504826"/>
            <a:ext cx="5915303" cy="555498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330633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Even 0 injected gas flow can’t compensate for the outgassing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Density continues to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The Greenwald limit is reached and the plasma disrupts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</a:t>
            </a:r>
            <a:r>
              <a:rPr lang="en-US" noProof="0" dirty="0" smtClean="0"/>
              <a:t> each long-duration plasma </a:t>
            </a:r>
            <a:r>
              <a:rPr lang="en-US" dirty="0" smtClean="0"/>
              <a:t>attempt</a:t>
            </a:r>
            <a:r>
              <a:rPr lang="en-US" noProof="0" dirty="0" smtClean="0"/>
              <a:t>, the outgassing seems to be less and less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Plasmas longer than 3 minutes seem to clean the components that were not very well baked, effectively conditioning the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Plasma end</a:t>
            </a:r>
            <a:endParaRPr lang="en-US" noProof="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8067294" y="5688648"/>
            <a:ext cx="256032" cy="289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8323326" y="4709160"/>
            <a:ext cx="1920240" cy="118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323326" y="4814316"/>
            <a:ext cx="0" cy="8686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74353" y="565283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WEST#59763</a:t>
            </a:r>
          </a:p>
        </p:txBody>
      </p:sp>
    </p:spTree>
    <p:extLst>
      <p:ext uri="{BB962C8B-B14F-4D97-AF65-F5344CB8AC3E}">
        <p14:creationId xmlns:p14="http://schemas.microsoft.com/office/powerpoint/2010/main" val="8327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330633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Achieving a long-duration plasma has strong impact on the wall 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Several plasmas are required to recover good conditions for a new 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Several random events could end the discharge prematurely (slag, dust…)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New control room strategy: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Succeed on a long-duration plasma (i.e. &gt;3min)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Run an </a:t>
            </a:r>
            <a:r>
              <a:rPr lang="en-US" noProof="0" dirty="0" err="1" smtClean="0"/>
              <a:t>ohmic</a:t>
            </a:r>
            <a:r>
              <a:rPr lang="en-US" noProof="0" dirty="0" smtClean="0"/>
              <a:t> pulse at 500 kA until a detached plasma is achieved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Retry a long-duration plasma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Wash, rinse, repeat</a:t>
            </a:r>
            <a:r>
              <a:rPr lang="en-US" noProof="0" dirty="0" smtClean="0"/>
              <a:t>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Reproduce long-duration pulse</a:t>
            </a:r>
            <a:endParaRPr lang="en-US" noProof="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67417"/>
              </p:ext>
            </p:extLst>
          </p:nvPr>
        </p:nvGraphicFramePr>
        <p:xfrm>
          <a:off x="6630127" y="1315561"/>
          <a:ext cx="546608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410">
                  <a:extLst>
                    <a:ext uri="{9D8B030D-6E8A-4147-A177-3AD203B41FA5}">
                      <a16:colId xmlns:a16="http://schemas.microsoft.com/office/drawing/2014/main" val="2359105099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685860450"/>
                    </a:ext>
                  </a:extLst>
                </a:gridCol>
                <a:gridCol w="2808515">
                  <a:extLst>
                    <a:ext uri="{9D8B030D-6E8A-4147-A177-3AD203B41FA5}">
                      <a16:colId xmlns:a16="http://schemas.microsoft.com/office/drawing/2014/main" val="3784896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</a:t>
                      </a:r>
                      <a:r>
                        <a:rPr lang="en-US" sz="1200" baseline="0" dirty="0" smtClean="0"/>
                        <a:t> number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Duration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Comment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2947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59756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27,5s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Warm-up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6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59757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298s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Good</a:t>
                      </a:r>
                      <a:r>
                        <a:rPr lang="en-US" sz="1200" baseline="0" dirty="0" smtClean="0">
                          <a:solidFill>
                            <a:srgbClr val="1FCD20"/>
                          </a:solidFill>
                        </a:rPr>
                        <a:t> first try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24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59758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0s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Non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Sustainable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Breakdown (NSB)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41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59759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3,5s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Early disruption with LH ramp-up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99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59760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gas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068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59761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3,5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Early disruption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1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59762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106s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Detached</a:t>
                      </a:r>
                      <a:r>
                        <a:rPr lang="en-US" sz="1200" baseline="0" dirty="0" smtClean="0">
                          <a:solidFill>
                            <a:schemeClr val="accent5"/>
                          </a:solidFill>
                        </a:rPr>
                        <a:t> but survived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7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1FCD20"/>
                          </a:solidFill>
                        </a:rPr>
                        <a:t>59763</a:t>
                      </a:r>
                      <a:endParaRPr lang="en-US" sz="1200" b="1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1FCD20"/>
                          </a:solidFill>
                        </a:rPr>
                        <a:t>364s</a:t>
                      </a:r>
                      <a:endParaRPr lang="en-US" sz="1200" b="1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1FCD20"/>
                          </a:solidFill>
                        </a:rPr>
                        <a:t>Record !</a:t>
                      </a:r>
                      <a:endParaRPr lang="en-US" sz="1200" b="1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8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59764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0s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NSB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28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59765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59768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3,5s</a:t>
                      </a:r>
                      <a:endPara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Early disruptions with LH ramp-up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2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59769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10s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Ohmic, Detached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252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59770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12s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/>
                          </a:solidFill>
                        </a:rPr>
                        <a:t>Ohmic Detached but better</a:t>
                      </a:r>
                      <a:endParaRPr lang="en-US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77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59771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59777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Max: 115s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Scenario</a:t>
                      </a:r>
                      <a:r>
                        <a:rPr lang="en-US" sz="1200" baseline="0" dirty="0" smtClean="0">
                          <a:solidFill>
                            <a:schemeClr val="accent1"/>
                          </a:solidFill>
                        </a:rPr>
                        <a:t> l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ower</a:t>
                      </a:r>
                      <a:r>
                        <a:rPr lang="en-US" sz="1200" baseline="0" dirty="0" smtClean="0">
                          <a:solidFill>
                            <a:schemeClr val="accent1"/>
                          </a:solidFill>
                        </a:rPr>
                        <a:t> density (MHD issue)</a:t>
                      </a:r>
                      <a:endParaRPr lang="en-US" sz="12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478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59778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60s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Repeat</a:t>
                      </a:r>
                      <a:r>
                        <a:rPr lang="en-US" sz="1200" baseline="0" dirty="0" smtClean="0">
                          <a:solidFill>
                            <a:srgbClr val="1FCD20"/>
                          </a:solidFill>
                        </a:rPr>
                        <a:t> 59763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40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59778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3,5s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Repeat</a:t>
                      </a:r>
                      <a:r>
                        <a:rPr lang="en-US" sz="1200" baseline="0" dirty="0" smtClean="0">
                          <a:solidFill>
                            <a:schemeClr val="accent6"/>
                          </a:solidFill>
                        </a:rPr>
                        <a:t> 59763 (Early disruption)</a:t>
                      </a:r>
                      <a:endParaRPr lang="en-US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05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59780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182s</a:t>
                      </a:r>
                      <a:endParaRPr lang="en-US" sz="1200" dirty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1FCD20"/>
                          </a:solidFill>
                        </a:rPr>
                        <a:t>Repeat</a:t>
                      </a:r>
                      <a:r>
                        <a:rPr lang="en-US" sz="1200" baseline="0" dirty="0" smtClean="0">
                          <a:solidFill>
                            <a:srgbClr val="1FCD20"/>
                          </a:solidFill>
                        </a:rPr>
                        <a:t> 59763</a:t>
                      </a:r>
                      <a:endParaRPr lang="en-US" sz="1200" dirty="0" smtClean="0">
                        <a:solidFill>
                          <a:srgbClr val="1FCD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4758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460" y="6080144"/>
            <a:ext cx="5061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V. Lamaison: WEST: Long-pulse operation in a tokamak (16th October, 11:30)</a:t>
            </a:r>
          </a:p>
        </p:txBody>
      </p:sp>
    </p:spTree>
    <p:extLst>
      <p:ext uri="{BB962C8B-B14F-4D97-AF65-F5344CB8AC3E}">
        <p14:creationId xmlns:p14="http://schemas.microsoft.com/office/powerpoint/2010/main" val="2905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noProof="0" dirty="0"/>
              <a:t>Controlling a plasma during </a:t>
            </a:r>
            <a:r>
              <a:rPr lang="en-US" noProof="0" dirty="0" smtClean="0"/>
              <a:t>long-duration</a:t>
            </a:r>
            <a:r>
              <a:rPr lang="en-US" noProof="0" dirty="0"/>
              <a:t>, </a:t>
            </a:r>
            <a:r>
              <a:rPr lang="en-US" noProof="0" dirty="0" smtClean="0"/>
              <a:t>what’s so </a:t>
            </a:r>
            <a:r>
              <a:rPr lang="en-US" noProof="0" dirty="0"/>
              <a:t>difficult?</a:t>
            </a:r>
          </a:p>
          <a:p>
            <a:r>
              <a:rPr lang="en-US" noProof="0" dirty="0"/>
              <a:t>Controlling the loop voltage</a:t>
            </a:r>
          </a:p>
          <a:p>
            <a:r>
              <a:rPr lang="en-US" noProof="0" dirty="0"/>
              <a:t>Monitoring plasma facing components</a:t>
            </a:r>
          </a:p>
          <a:p>
            <a:r>
              <a:rPr lang="en-US" noProof="0" dirty="0" smtClean="0"/>
              <a:t>Long-duration </a:t>
            </a:r>
            <a:r>
              <a:rPr lang="en-US" noProof="0" dirty="0"/>
              <a:t>scenario: WEST recipes</a:t>
            </a:r>
          </a:p>
          <a:p>
            <a:r>
              <a:rPr lang="en-US" noProof="0" dirty="0">
                <a:solidFill>
                  <a:srgbClr val="FF0000"/>
                </a:solidFill>
              </a:rPr>
              <a:t>Conclusion / 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</a:t>
            </a:r>
            <a:r>
              <a:rPr lang="en-US" dirty="0" smtClean="0"/>
              <a:t>Devices, </a:t>
            </a:r>
            <a:r>
              <a:rPr lang="en-US" dirty="0"/>
              <a:t>Vienna, Austria from 14 to 18 October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6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5718489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On WEST, dynamics between the wall and the plasma could have a huge time constant (&gt;1min) and become more relevant than plasma core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Several controllers have been implemented to </a:t>
            </a:r>
            <a:r>
              <a:rPr lang="en-US" noProof="0" dirty="0" smtClean="0"/>
              <a:t>deal with these dynamics and try </a:t>
            </a:r>
            <a:r>
              <a:rPr lang="en-US" noProof="0" dirty="0"/>
              <a:t>to </a:t>
            </a:r>
            <a:r>
              <a:rPr lang="en-US" noProof="0" dirty="0" smtClean="0"/>
              <a:t>reach steady-state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However several main parameters don’t reach steady-state despite a flattop of about 300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Repeating long-duration plasmas is also a challenge because of the legacy left by each </a:t>
            </a:r>
            <a:r>
              <a:rPr lang="en-US" dirty="0" smtClean="0"/>
              <a:t>attempt</a:t>
            </a: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</a:t>
            </a:r>
            <a:endParaRPr lang="en-US" noProof="0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327" y="749949"/>
            <a:ext cx="5646422" cy="58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5718489" cy="453231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Future fusion power plants will be dirty machines: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Weak pumping in front of plasma volume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PFCs subject to erosion/deposit cycles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Air/water leaks </a:t>
            </a:r>
            <a:r>
              <a:rPr lang="en-US" noProof="0" dirty="0" smtClean="0"/>
              <a:t>despite all the promises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But should perform plasma during several minutes with a satisfactory reproduction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We need to learn to operate dirty </a:t>
            </a:r>
            <a:r>
              <a:rPr lang="en-US" noProof="0" dirty="0" smtClean="0"/>
              <a:t>machine:</a:t>
            </a:r>
            <a:endParaRPr lang="en-US" noProof="0" dirty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Feedback control to avoid </a:t>
            </a:r>
            <a:r>
              <a:rPr lang="en-US" noProof="0" dirty="0"/>
              <a:t>vicious </a:t>
            </a:r>
            <a:r>
              <a:rPr lang="en-US" noProof="0" dirty="0" smtClean="0"/>
              <a:t>circles </a:t>
            </a:r>
            <a:r>
              <a:rPr lang="en-US" noProof="0" dirty="0" smtClean="0">
                <a:sym typeface="Wingdings" panose="05000000000000000000" pitchFamily="2" charset="2"/>
              </a:rPr>
              <a:t> Control models to simulate several minutes of plasma, integrate wall/plasma interaction into the models</a:t>
            </a:r>
            <a:endParaRPr lang="en-US" noProof="0" dirty="0" smtClean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Systems to recover/maintain the wall conditioning during the plasma discharge </a:t>
            </a:r>
            <a:r>
              <a:rPr lang="en-US" noProof="0" dirty="0" smtClean="0">
                <a:sym typeface="Wingdings" panose="05000000000000000000" pitchFamily="2" charset="2"/>
              </a:rPr>
              <a:t> Injection Powder Dropper</a:t>
            </a:r>
            <a:endParaRPr lang="en-US" noProof="0" dirty="0" smtClean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Scenarios with plasma robust to events (Slag, dust…) </a:t>
            </a:r>
            <a:r>
              <a:rPr lang="en-US" noProof="0" dirty="0" smtClean="0">
                <a:sym typeface="Wingdings" panose="05000000000000000000" pitchFamily="2" charset="2"/>
              </a:rPr>
              <a:t></a:t>
            </a:r>
            <a:r>
              <a:rPr lang="en-US" noProof="0" dirty="0" smtClean="0"/>
              <a:t> Sacrifice the performance target to increase robustness</a:t>
            </a:r>
          </a:p>
          <a:p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Perspectives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056" y="3633408"/>
            <a:ext cx="4446016" cy="27102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056" y="314036"/>
            <a:ext cx="4446016" cy="2500884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stCxn id="9" idx="2"/>
            <a:endCxn id="7" idx="0"/>
          </p:cNvCxnSpPr>
          <p:nvPr/>
        </p:nvCxnSpPr>
        <p:spPr>
          <a:xfrm>
            <a:off x="9470064" y="2814920"/>
            <a:ext cx="0" cy="8184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CBE682-5AA2-93B2-27CB-1088FCCC49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49" y="5892800"/>
            <a:ext cx="5283201" cy="55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noProof="0" dirty="0" smtClean="0"/>
              <a:t>Technical Meeting on Long-Pulse Operation of Fusion Devices</a:t>
            </a:r>
          </a:p>
          <a:p>
            <a:pPr>
              <a:spcBef>
                <a:spcPts val="0"/>
              </a:spcBef>
            </a:pPr>
            <a:r>
              <a:rPr lang="en-US" noProof="0" dirty="0" smtClean="0"/>
              <a:t>Vienna, Austria from 14 to 18 October 2024</a:t>
            </a:r>
            <a:endParaRPr lang="en-US" noProof="0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r="17156"/>
          <a:stretch>
            <a:fillRect/>
          </a:stretch>
        </p:blipFill>
        <p:spPr/>
      </p:pic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4703762" cy="1587501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Thank you for your attention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78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noProof="0" dirty="0" smtClean="0">
                <a:solidFill>
                  <a:srgbClr val="FF0000"/>
                </a:solidFill>
              </a:rPr>
              <a:t>Controlling a plasma during long-duration, what’s so difficult?</a:t>
            </a:r>
          </a:p>
          <a:p>
            <a:r>
              <a:rPr lang="en-US" noProof="0" dirty="0" smtClean="0"/>
              <a:t>Controlling the loop voltage</a:t>
            </a:r>
          </a:p>
          <a:p>
            <a:r>
              <a:rPr lang="en-US" noProof="0" dirty="0" smtClean="0"/>
              <a:t>Monitoring plasma facing components</a:t>
            </a:r>
          </a:p>
          <a:p>
            <a:r>
              <a:rPr lang="en-US" noProof="0" dirty="0" smtClean="0"/>
              <a:t>Long-duration scenario: WEST recipes</a:t>
            </a:r>
          </a:p>
          <a:p>
            <a:r>
              <a:rPr lang="en-US" noProof="0" dirty="0" smtClean="0"/>
              <a:t>Conclusion / Perspectives</a:t>
            </a:r>
            <a:endParaRPr lang="en-US" noProof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</a:t>
            </a:r>
            <a:r>
              <a:rPr lang="en-US" dirty="0" smtClean="0"/>
              <a:t>Devices, </a:t>
            </a:r>
            <a:r>
              <a:rPr lang="en-US" dirty="0"/>
              <a:t>Vienna, Austria from 14 to 18 October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2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Session Leader Training 2024: Plasma Control System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WEST CODAC Overview</a:t>
            </a:r>
            <a:endParaRPr lang="en-US" noProof="0" dirty="0"/>
          </a:p>
        </p:txBody>
      </p:sp>
      <p:grpSp>
        <p:nvGrpSpPr>
          <p:cNvPr id="87" name="Groupe 86"/>
          <p:cNvGrpSpPr/>
          <p:nvPr/>
        </p:nvGrpSpPr>
        <p:grpSpPr>
          <a:xfrm>
            <a:off x="641986" y="1330189"/>
            <a:ext cx="10529996" cy="4848155"/>
            <a:chOff x="641986" y="1330189"/>
            <a:chExt cx="10529996" cy="4848155"/>
          </a:xfrm>
        </p:grpSpPr>
        <p:sp>
          <p:nvSpPr>
            <p:cNvPr id="9" name="Espace réservé du numéro de diapositive 2"/>
            <p:cNvSpPr txBox="1">
              <a:spLocks/>
            </p:cNvSpPr>
            <p:nvPr/>
          </p:nvSpPr>
          <p:spPr>
            <a:xfrm>
              <a:off x="10581630" y="4695704"/>
              <a:ext cx="550157" cy="125837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854A34C9-9A4B-6445-85E1-F779B5E87362}" type="slidenum">
                <a:rPr lang="fr-FR" sz="80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pPr algn="ctr"/>
                <a:t>20</a:t>
              </a:fld>
              <a:endParaRPr lang="fr-FR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7260" y="3810134"/>
              <a:ext cx="1261760" cy="1912096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10222" y="3828577"/>
              <a:ext cx="1261760" cy="1893653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49014" y="3810134"/>
              <a:ext cx="1261760" cy="1912096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03138" y="3793927"/>
              <a:ext cx="1261760" cy="1928303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1389" y="3810134"/>
              <a:ext cx="2691755" cy="1885906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726103" y="3005994"/>
              <a:ext cx="10262314" cy="0"/>
            </a:xfrm>
            <a:prstGeom prst="line">
              <a:avLst/>
            </a:prstGeom>
            <a:noFill/>
            <a:ln w="76200" cap="flat" cmpd="sng" algn="ctr">
              <a:solidFill>
                <a:srgbClr val="9BBB59"/>
              </a:solidFill>
              <a:prstDash val="solid"/>
            </a:ln>
            <a:effectLst/>
          </p:spPr>
        </p:cxnSp>
        <p:sp>
          <p:nvSpPr>
            <p:cNvPr id="16" name="ZoneTexte 15"/>
            <p:cNvSpPr txBox="1"/>
            <p:nvPr/>
          </p:nvSpPr>
          <p:spPr>
            <a:xfrm>
              <a:off x="641986" y="2699978"/>
              <a:ext cx="165609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9BBB59"/>
                  </a:solidFill>
                  <a:latin typeface="Calibri"/>
                </a:rPr>
                <a:t>Message system/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9BBB59"/>
                  </a:solidFill>
                  <a:latin typeface="Calibri"/>
                </a:rPr>
                <a:t>Ethernet network</a:t>
              </a:r>
              <a:endParaRPr lang="en-US" sz="1600" dirty="0">
                <a:solidFill>
                  <a:srgbClr val="9BBB59"/>
                </a:solidFill>
                <a:latin typeface="Calibri"/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696937" y="3395987"/>
              <a:ext cx="10262314" cy="0"/>
            </a:xfrm>
            <a:prstGeom prst="line">
              <a:avLst/>
            </a:prstGeom>
            <a:noFill/>
            <a:ln w="76200" cap="flat" cmpd="sng" algn="ctr">
              <a:solidFill>
                <a:srgbClr val="C0504D"/>
              </a:solidFill>
              <a:prstDash val="soli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>
            <a:xfrm>
              <a:off x="726103" y="2638247"/>
              <a:ext cx="10262314" cy="0"/>
            </a:xfrm>
            <a:prstGeom prst="line">
              <a:avLst/>
            </a:prstGeom>
            <a:noFill/>
            <a:ln w="76200" cap="flat" cmpd="sng" algn="ctr">
              <a:solidFill>
                <a:srgbClr val="8064A2"/>
              </a:solidFill>
              <a:prstDash val="solid"/>
            </a:ln>
            <a:effectLst/>
          </p:spPr>
        </p:cxnSp>
        <p:sp>
          <p:nvSpPr>
            <p:cNvPr id="19" name="ZoneTexte 18"/>
            <p:cNvSpPr txBox="1"/>
            <p:nvPr/>
          </p:nvSpPr>
          <p:spPr>
            <a:xfrm>
              <a:off x="651849" y="2278712"/>
              <a:ext cx="311234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8064A2"/>
                  </a:solidFill>
                  <a:latin typeface="Calibri"/>
                </a:rPr>
                <a:t>Timing system network</a:t>
              </a:r>
              <a:endParaRPr lang="en-US" sz="1600" dirty="0">
                <a:solidFill>
                  <a:srgbClr val="8064A2"/>
                </a:solidFill>
                <a:latin typeface="Calibri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51849" y="3372238"/>
              <a:ext cx="17121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C0504D"/>
                  </a:solidFill>
                  <a:latin typeface="Calibri"/>
                </a:rPr>
                <a:t>Real time network</a:t>
              </a:r>
              <a:endParaRPr lang="en-US" sz="1600" dirty="0">
                <a:solidFill>
                  <a:srgbClr val="C0504D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38889" y="3894494"/>
              <a:ext cx="1093523" cy="502407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DDIV1/2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84764" y="3894494"/>
              <a:ext cx="1093523" cy="500476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DPOLO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41378" y="3882626"/>
              <a:ext cx="1093523" cy="510377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D</a:t>
              </a:r>
              <a:r>
                <a:rPr lang="en-US" sz="1600" kern="0" dirty="0" smtClean="0">
                  <a:solidFill>
                    <a:prstClr val="white"/>
                  </a:solidFill>
                  <a:latin typeface="Calibri"/>
                </a:rPr>
                <a:t>GAZ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87255" y="3882626"/>
              <a:ext cx="1093523" cy="510377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white"/>
                  </a:solidFill>
                  <a:latin typeface="Calibri"/>
                </a:rPr>
                <a:t>DFCI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33132" y="3882626"/>
              <a:ext cx="1093523" cy="48620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D</a:t>
              </a:r>
              <a:r>
                <a:rPr lang="en-US" sz="1600" kern="0" dirty="0" smtClean="0">
                  <a:solidFill>
                    <a:prstClr val="white"/>
                  </a:solidFill>
                  <a:latin typeface="Calibri"/>
                </a:rPr>
                <a:t>HYB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79010" y="3882626"/>
              <a:ext cx="1093523" cy="460355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DFCE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41378" y="1330189"/>
              <a:ext cx="1093523" cy="634772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Supervision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717250" y="1330190"/>
              <a:ext cx="1093525" cy="616613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Timing system unit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(APILOT)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45913" y="1330189"/>
              <a:ext cx="1126619" cy="5891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Database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7255" y="1330189"/>
              <a:ext cx="1093523" cy="624943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Diagnostics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(DMAG,…)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95500" y="1330189"/>
              <a:ext cx="1093525" cy="624943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P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CS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9466598" y="1955134"/>
              <a:ext cx="5788" cy="68311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Connecteur droit avec flèche 32"/>
            <p:cNvCxnSpPr/>
            <p:nvPr/>
          </p:nvCxnSpPr>
          <p:spPr>
            <a:xfrm flipV="1">
              <a:off x="10824447" y="2656225"/>
              <a:ext cx="1524" cy="1238269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Connecteur droit avec flèche 33"/>
            <p:cNvCxnSpPr/>
            <p:nvPr/>
          </p:nvCxnSpPr>
          <p:spPr>
            <a:xfrm flipV="1">
              <a:off x="9466598" y="2656225"/>
              <a:ext cx="7708" cy="1215866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122640" y="2656225"/>
              <a:ext cx="5788" cy="1207898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6" name="Connecteur droit avec flèche 35"/>
            <p:cNvCxnSpPr/>
            <p:nvPr/>
          </p:nvCxnSpPr>
          <p:spPr>
            <a:xfrm flipH="1" flipV="1">
              <a:off x="6727937" y="2661823"/>
              <a:ext cx="10330" cy="1210268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" name="Connecteur droit avec flèche 36"/>
            <p:cNvCxnSpPr/>
            <p:nvPr/>
          </p:nvCxnSpPr>
          <p:spPr>
            <a:xfrm flipV="1">
              <a:off x="5436674" y="2668094"/>
              <a:ext cx="0" cy="116048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8" name="Connecteur droit avec flèche 37"/>
            <p:cNvCxnSpPr/>
            <p:nvPr/>
          </p:nvCxnSpPr>
          <p:spPr>
            <a:xfrm flipH="1" flipV="1">
              <a:off x="4109734" y="2673691"/>
              <a:ext cx="493" cy="1190432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8122640" y="1955134"/>
              <a:ext cx="5788" cy="68311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5436674" y="1937155"/>
              <a:ext cx="5788" cy="683113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6451870" y="1933543"/>
              <a:ext cx="0" cy="1072450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5125628" y="1950718"/>
              <a:ext cx="5897" cy="1055276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7818685" y="1937155"/>
              <a:ext cx="2481" cy="1068838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9148449" y="1964961"/>
              <a:ext cx="0" cy="1041033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Connecteur droit avec flèche 44"/>
            <p:cNvCxnSpPr>
              <a:stCxn id="26" idx="0"/>
            </p:cNvCxnSpPr>
            <p:nvPr/>
          </p:nvCxnSpPr>
          <p:spPr>
            <a:xfrm flipV="1">
              <a:off x="10525771" y="3052975"/>
              <a:ext cx="25259" cy="829651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6" name="Connecteur droit avec flèche 45"/>
            <p:cNvCxnSpPr>
              <a:stCxn id="25" idx="0"/>
            </p:cNvCxnSpPr>
            <p:nvPr/>
          </p:nvCxnSpPr>
          <p:spPr>
            <a:xfrm flipV="1">
              <a:off x="9179894" y="3005994"/>
              <a:ext cx="0" cy="876632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7" name="Connecteur droit avec flèche 46"/>
            <p:cNvCxnSpPr>
              <a:stCxn id="24" idx="0"/>
            </p:cNvCxnSpPr>
            <p:nvPr/>
          </p:nvCxnSpPr>
          <p:spPr>
            <a:xfrm flipV="1">
              <a:off x="7834016" y="3065834"/>
              <a:ext cx="0" cy="816791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8" name="Connecteur droit avec flèche 47"/>
            <p:cNvCxnSpPr>
              <a:stCxn id="10" idx="0"/>
            </p:cNvCxnSpPr>
            <p:nvPr/>
          </p:nvCxnSpPr>
          <p:spPr>
            <a:xfrm flipV="1">
              <a:off x="6488140" y="3005994"/>
              <a:ext cx="25932" cy="804140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9" name="Connecteur droit avec flèche 48"/>
            <p:cNvCxnSpPr/>
            <p:nvPr/>
          </p:nvCxnSpPr>
          <p:spPr>
            <a:xfrm flipV="1">
              <a:off x="5135418" y="3052974"/>
              <a:ext cx="0" cy="823017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3796385" y="3065833"/>
              <a:ext cx="0" cy="810157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Connecteur droit avec flèche 50"/>
            <p:cNvCxnSpPr/>
            <p:nvPr/>
          </p:nvCxnSpPr>
          <p:spPr>
            <a:xfrm flipV="1">
              <a:off x="10231362" y="3444310"/>
              <a:ext cx="4955" cy="438318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2" name="Connecteur droit avec flèche 51"/>
            <p:cNvCxnSpPr/>
            <p:nvPr/>
          </p:nvCxnSpPr>
          <p:spPr>
            <a:xfrm flipV="1">
              <a:off x="8885484" y="3443435"/>
              <a:ext cx="0" cy="420688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3" name="Connecteur droit avec flèche 52"/>
            <p:cNvCxnSpPr/>
            <p:nvPr/>
          </p:nvCxnSpPr>
          <p:spPr>
            <a:xfrm flipV="1">
              <a:off x="7516384" y="3444310"/>
              <a:ext cx="0" cy="419813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4" name="Connecteur droit avec flèche 53"/>
            <p:cNvCxnSpPr/>
            <p:nvPr/>
          </p:nvCxnSpPr>
          <p:spPr>
            <a:xfrm flipV="1">
              <a:off x="6193730" y="3429256"/>
              <a:ext cx="20994" cy="442837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Connecteur droit avec flèche 54"/>
            <p:cNvCxnSpPr/>
            <p:nvPr/>
          </p:nvCxnSpPr>
          <p:spPr>
            <a:xfrm flipV="1">
              <a:off x="3501976" y="3443435"/>
              <a:ext cx="13617" cy="440526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6" name="Connecteur droit avec flèche 55"/>
            <p:cNvCxnSpPr/>
            <p:nvPr/>
          </p:nvCxnSpPr>
          <p:spPr>
            <a:xfrm flipV="1">
              <a:off x="4852801" y="1937157"/>
              <a:ext cx="0" cy="1435081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Connecteur droit avec flèche 56"/>
            <p:cNvCxnSpPr/>
            <p:nvPr/>
          </p:nvCxnSpPr>
          <p:spPr>
            <a:xfrm flipV="1">
              <a:off x="7516384" y="1969301"/>
              <a:ext cx="0" cy="1402936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8" name="Connecteur droit avec flèche 57"/>
            <p:cNvCxnSpPr/>
            <p:nvPr/>
          </p:nvCxnSpPr>
          <p:spPr>
            <a:xfrm flipV="1">
              <a:off x="8885484" y="1974218"/>
              <a:ext cx="0" cy="1398020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4539590" y="4799306"/>
              <a:ext cx="1172077" cy="81784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Poloidal system supply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18964" y="4799306"/>
              <a:ext cx="1124185" cy="81784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Divertor coils supply</a:t>
              </a:r>
            </a:p>
          </p:txBody>
        </p:sp>
        <p:cxnSp>
          <p:nvCxnSpPr>
            <p:cNvPr id="61" name="Connecteur droit avec flèche 60"/>
            <p:cNvCxnSpPr>
              <a:endCxn id="21" idx="2"/>
            </p:cNvCxnSpPr>
            <p:nvPr/>
          </p:nvCxnSpPr>
          <p:spPr>
            <a:xfrm flipH="1" flipV="1">
              <a:off x="3785650" y="4396902"/>
              <a:ext cx="10734" cy="369206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2" name="Connecteur droit avec flèche 61"/>
            <p:cNvCxnSpPr>
              <a:endCxn id="22" idx="2"/>
            </p:cNvCxnSpPr>
            <p:nvPr/>
          </p:nvCxnSpPr>
          <p:spPr>
            <a:xfrm flipV="1">
              <a:off x="5125628" y="4394971"/>
              <a:ext cx="5897" cy="371137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3" name="Connecteur droit avec flèche 62"/>
            <p:cNvCxnSpPr/>
            <p:nvPr/>
          </p:nvCxnSpPr>
          <p:spPr>
            <a:xfrm flipH="1" flipV="1">
              <a:off x="10496567" y="1932862"/>
              <a:ext cx="21497" cy="1073131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7256593" y="4832407"/>
              <a:ext cx="1124185" cy="81784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ICRH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hardware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33132" y="4832407"/>
              <a:ext cx="1124185" cy="81784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hardware</a:t>
              </a:r>
            </a:p>
          </p:txBody>
        </p:sp>
        <p:cxnSp>
          <p:nvCxnSpPr>
            <p:cNvPr id="66" name="Connecteur droit avec flèche 65"/>
            <p:cNvCxnSpPr>
              <a:endCxn id="24" idx="2"/>
            </p:cNvCxnSpPr>
            <p:nvPr/>
          </p:nvCxnSpPr>
          <p:spPr>
            <a:xfrm flipV="1">
              <a:off x="7818685" y="4393002"/>
              <a:ext cx="15331" cy="397938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Connecteur droit avec flèche 66"/>
            <p:cNvCxnSpPr>
              <a:stCxn id="65" idx="0"/>
              <a:endCxn id="25" idx="2"/>
            </p:cNvCxnSpPr>
            <p:nvPr/>
          </p:nvCxnSpPr>
          <p:spPr>
            <a:xfrm flipH="1" flipV="1">
              <a:off x="9179894" y="4368827"/>
              <a:ext cx="15331" cy="463580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Connecteur droit 67"/>
            <p:cNvCxnSpPr>
              <a:stCxn id="31" idx="1"/>
            </p:cNvCxnSpPr>
            <p:nvPr/>
          </p:nvCxnSpPr>
          <p:spPr>
            <a:xfrm flipH="1">
              <a:off x="2426101" y="1642661"/>
              <a:ext cx="2169400" cy="3607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Connecteur droit 68"/>
            <p:cNvCxnSpPr/>
            <p:nvPr/>
          </p:nvCxnSpPr>
          <p:spPr>
            <a:xfrm>
              <a:off x="2426101" y="1678735"/>
              <a:ext cx="0" cy="448768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0" name="Connecteur droit avec flèche 69"/>
            <p:cNvCxnSpPr>
              <a:endCxn id="64" idx="2"/>
            </p:cNvCxnSpPr>
            <p:nvPr/>
          </p:nvCxnSpPr>
          <p:spPr>
            <a:xfrm flipH="1" flipV="1">
              <a:off x="7818685" y="5650254"/>
              <a:ext cx="15331" cy="51616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1" name="Connecteur droit avec flèche 70"/>
            <p:cNvCxnSpPr>
              <a:endCxn id="65" idx="2"/>
            </p:cNvCxnSpPr>
            <p:nvPr/>
          </p:nvCxnSpPr>
          <p:spPr>
            <a:xfrm flipV="1">
              <a:off x="9195225" y="5650254"/>
              <a:ext cx="0" cy="51616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2" name="Connecteur droit 71"/>
            <p:cNvCxnSpPr/>
            <p:nvPr/>
          </p:nvCxnSpPr>
          <p:spPr>
            <a:xfrm flipH="1">
              <a:off x="2396342" y="6172023"/>
              <a:ext cx="811105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3" name="Rectangle 72"/>
            <p:cNvSpPr/>
            <p:nvPr/>
          </p:nvSpPr>
          <p:spPr>
            <a:xfrm>
              <a:off x="5967311" y="4816263"/>
              <a:ext cx="1124185" cy="81784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Gas injection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hardware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79010" y="4833853"/>
              <a:ext cx="1124185" cy="817847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ECRH</a:t>
              </a:r>
            </a:p>
            <a:p>
              <a:pPr algn="ctr"/>
              <a:r>
                <a:rPr lang="en-US" sz="1600" kern="0" dirty="0">
                  <a:solidFill>
                    <a:prstClr val="white"/>
                  </a:solidFill>
                  <a:latin typeface="Calibri"/>
                </a:rPr>
                <a:t>hardware</a:t>
              </a: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 flipV="1">
              <a:off x="10489726" y="5650254"/>
              <a:ext cx="0" cy="51616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ZoneTexte 75"/>
            <p:cNvSpPr txBox="1"/>
            <p:nvPr/>
          </p:nvSpPr>
          <p:spPr>
            <a:xfrm>
              <a:off x="3175369" y="1942922"/>
              <a:ext cx="142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Calibri"/>
                </a:rPr>
                <a:t>Actuators major faults </a:t>
              </a:r>
              <a:endParaRPr lang="en-US" sz="1600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7" name="Connecteur droit avec flèche 76"/>
            <p:cNvCxnSpPr/>
            <p:nvPr/>
          </p:nvCxnSpPr>
          <p:spPr>
            <a:xfrm flipV="1">
              <a:off x="4645048" y="2022609"/>
              <a:ext cx="0" cy="51220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78" name="ZoneTexte 77"/>
            <p:cNvSpPr txBox="1"/>
            <p:nvPr/>
          </p:nvSpPr>
          <p:spPr>
            <a:xfrm>
              <a:off x="840737" y="1505740"/>
              <a:ext cx="142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Calibri"/>
                </a:rPr>
                <a:t>Permission flag</a:t>
              </a:r>
              <a:endParaRPr lang="en-US" sz="1600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>
              <a:off x="2256505" y="1677825"/>
              <a:ext cx="0" cy="51007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80" name="ZoneTexte 79"/>
            <p:cNvSpPr txBox="1"/>
            <p:nvPr/>
          </p:nvSpPr>
          <p:spPr>
            <a:xfrm>
              <a:off x="3922562" y="5839789"/>
              <a:ext cx="319645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Calibri"/>
                </a:rPr>
                <a:t>Direct link with the hardware layer</a:t>
              </a:r>
              <a:endParaRPr lang="en-US" sz="16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79339" y="4355501"/>
              <a:ext cx="1093523" cy="369276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Converter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1050434" y="3865295"/>
              <a:ext cx="142013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Optic fibers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019007" y="4766108"/>
              <a:ext cx="142013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Copper cables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flipV="1">
              <a:off x="6514073" y="4402118"/>
              <a:ext cx="0" cy="438363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5" name="Connecteur droit avec flèche 84"/>
            <p:cNvCxnSpPr/>
            <p:nvPr/>
          </p:nvCxnSpPr>
          <p:spPr>
            <a:xfrm flipV="1">
              <a:off x="10535699" y="4396786"/>
              <a:ext cx="15331" cy="432455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69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Session Leader Training 2024: Plasma Control System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PCS Overview</a:t>
            </a:r>
            <a:endParaRPr lang="en-US" noProof="0" dirty="0"/>
          </a:p>
        </p:txBody>
      </p:sp>
      <p:sp>
        <p:nvSpPr>
          <p:cNvPr id="86" name="Rectangle 85"/>
          <p:cNvSpPr/>
          <p:nvPr/>
        </p:nvSpPr>
        <p:spPr>
          <a:xfrm>
            <a:off x="5941870" y="1215606"/>
            <a:ext cx="6048672" cy="4742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8" name="Groupe 87"/>
          <p:cNvGrpSpPr/>
          <p:nvPr/>
        </p:nvGrpSpPr>
        <p:grpSpPr>
          <a:xfrm>
            <a:off x="6096000" y="1227006"/>
            <a:ext cx="5967137" cy="4720028"/>
            <a:chOff x="2269738" y="1289835"/>
            <a:chExt cx="4700612" cy="3840959"/>
          </a:xfrm>
        </p:grpSpPr>
        <p:sp>
          <p:nvSpPr>
            <p:cNvPr id="89" name="Rectangle 88"/>
            <p:cNvSpPr/>
            <p:nvPr/>
          </p:nvSpPr>
          <p:spPr>
            <a:xfrm>
              <a:off x="3563887" y="1642716"/>
              <a:ext cx="3406463" cy="3427789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Ins="54000" rtlCol="0"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 smtClean="0">
                  <a:solidFill>
                    <a:prstClr val="white"/>
                  </a:solidFill>
                  <a:latin typeface="Calibri"/>
                </a:rPr>
                <a:t>DCS server</a:t>
              </a:r>
              <a:endParaRPr lang="en-US" sz="12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Connecteur droit 89"/>
            <p:cNvCxnSpPr/>
            <p:nvPr/>
          </p:nvCxnSpPr>
          <p:spPr>
            <a:xfrm>
              <a:off x="3443117" y="1289835"/>
              <a:ext cx="0" cy="3824673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91" name="Connecteur droit 90"/>
            <p:cNvCxnSpPr/>
            <p:nvPr/>
          </p:nvCxnSpPr>
          <p:spPr>
            <a:xfrm>
              <a:off x="3180338" y="1306121"/>
              <a:ext cx="2161" cy="3824673"/>
            </a:xfrm>
            <a:prstGeom prst="line">
              <a:avLst/>
            </a:prstGeom>
            <a:noFill/>
            <a:ln w="57150" cap="flat" cmpd="sng" algn="ctr">
              <a:solidFill>
                <a:srgbClr val="9BBB59"/>
              </a:solidFill>
              <a:prstDash val="soli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>
            <a:xfrm>
              <a:off x="2944633" y="1289835"/>
              <a:ext cx="1" cy="3824673"/>
            </a:xfrm>
            <a:prstGeom prst="line">
              <a:avLst/>
            </a:prstGeom>
            <a:noFill/>
            <a:ln w="57150" cap="flat" cmpd="sng" algn="ctr">
              <a:solidFill>
                <a:srgbClr val="8064A2"/>
              </a:solidFill>
              <a:prstDash val="solid"/>
            </a:ln>
            <a:effectLst/>
          </p:spPr>
        </p:cxnSp>
        <p:sp>
          <p:nvSpPr>
            <p:cNvPr id="93" name="Rectangle 92"/>
            <p:cNvSpPr/>
            <p:nvPr/>
          </p:nvSpPr>
          <p:spPr>
            <a:xfrm>
              <a:off x="4162038" y="2274636"/>
              <a:ext cx="2736304" cy="2768463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DCS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 rot="16200000">
              <a:off x="4244935" y="3532378"/>
              <a:ext cx="2548396" cy="3496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Shared memory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5" name="Connecteur droit avec flèche 94"/>
            <p:cNvCxnSpPr/>
            <p:nvPr/>
          </p:nvCxnSpPr>
          <p:spPr>
            <a:xfrm flipH="1">
              <a:off x="5703825" y="4819266"/>
              <a:ext cx="1748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96" name="Rectangle 95"/>
            <p:cNvSpPr/>
            <p:nvPr/>
          </p:nvSpPr>
          <p:spPr>
            <a:xfrm>
              <a:off x="5889134" y="4657137"/>
              <a:ext cx="909061" cy="324257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Fueling control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889134" y="3545458"/>
              <a:ext cx="909061" cy="420272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Magnetic control</a:t>
              </a:r>
            </a:p>
          </p:txBody>
        </p:sp>
        <p:cxnSp>
          <p:nvCxnSpPr>
            <p:cNvPr id="98" name="Connecteur droit avec flèche 97"/>
            <p:cNvCxnSpPr/>
            <p:nvPr/>
          </p:nvCxnSpPr>
          <p:spPr>
            <a:xfrm flipH="1">
              <a:off x="5703825" y="3756994"/>
              <a:ext cx="1748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99" name="Rectangle 98"/>
            <p:cNvSpPr/>
            <p:nvPr/>
          </p:nvSpPr>
          <p:spPr>
            <a:xfrm>
              <a:off x="4240954" y="4332879"/>
              <a:ext cx="909061" cy="648515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Dolphin Gateway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Communication with RT network</a:t>
              </a:r>
            </a:p>
          </p:txBody>
        </p:sp>
        <p:cxnSp>
          <p:nvCxnSpPr>
            <p:cNvPr id="100" name="Connecteur droit avec flèche 99"/>
            <p:cNvCxnSpPr/>
            <p:nvPr/>
          </p:nvCxnSpPr>
          <p:spPr>
            <a:xfrm flipH="1">
              <a:off x="5159958" y="3598878"/>
              <a:ext cx="1748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01" name="Rectangle 100"/>
            <p:cNvSpPr/>
            <p:nvPr/>
          </p:nvSpPr>
          <p:spPr>
            <a:xfrm>
              <a:off x="5650408" y="1758699"/>
              <a:ext cx="1247934" cy="28566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Pulse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schedule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files</a:t>
              </a:r>
            </a:p>
          </p:txBody>
        </p:sp>
        <p:cxnSp>
          <p:nvCxnSpPr>
            <p:cNvPr id="102" name="Connecteur droit avec flèche 101"/>
            <p:cNvCxnSpPr/>
            <p:nvPr/>
          </p:nvCxnSpPr>
          <p:spPr>
            <a:xfrm flipV="1">
              <a:off x="6267021" y="2044366"/>
              <a:ext cx="7354" cy="218116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103" name="Connecteur droit avec flèche 102"/>
            <p:cNvCxnSpPr/>
            <p:nvPr/>
          </p:nvCxnSpPr>
          <p:spPr>
            <a:xfrm flipV="1">
              <a:off x="5062068" y="2038289"/>
              <a:ext cx="0" cy="23027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4" name="Rectangle 103"/>
            <p:cNvSpPr/>
            <p:nvPr/>
          </p:nvSpPr>
          <p:spPr>
            <a:xfrm rot="16200000">
              <a:off x="2053746" y="4548874"/>
              <a:ext cx="781629" cy="349639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lIns="54000" rIns="54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Diagnostics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 rot="16200000">
              <a:off x="2111215" y="3793880"/>
              <a:ext cx="666686" cy="349639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54000" rIns="54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Actuators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 rot="16200000">
              <a:off x="2050600" y="3034137"/>
              <a:ext cx="787919" cy="349639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Supervision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2119545" y="1456314"/>
              <a:ext cx="650026" cy="349639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Database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 rot="16200000">
              <a:off x="2050003" y="2209144"/>
              <a:ext cx="789111" cy="349639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lIns="54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Timing system unit</a:t>
              </a:r>
            </a:p>
          </p:txBody>
        </p:sp>
        <p:sp>
          <p:nvSpPr>
            <p:cNvPr id="109" name="ZoneTexte 108"/>
            <p:cNvSpPr txBox="1"/>
            <p:nvPr/>
          </p:nvSpPr>
          <p:spPr>
            <a:xfrm rot="16200000">
              <a:off x="2265678" y="1950154"/>
              <a:ext cx="1135490" cy="286850"/>
            </a:xfrm>
            <a:prstGeom prst="rect">
              <a:avLst/>
            </a:prstGeom>
            <a:noFill/>
          </p:spPr>
          <p:txBody>
            <a:bodyPr wrap="square" lIns="54000" rIns="54000" rtlCol="0">
              <a:spAutoFit/>
            </a:bodyPr>
            <a:lstStyle/>
            <a:p>
              <a:pPr algn="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8064A2"/>
                  </a:solidFill>
                  <a:latin typeface="Calibri"/>
                </a:rPr>
                <a:t>Timing system network</a:t>
              </a:r>
              <a:endParaRPr lang="en-US" sz="1400" dirty="0">
                <a:solidFill>
                  <a:srgbClr val="8064A2"/>
                </a:solidFill>
                <a:latin typeface="Calibri"/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 rot="16200000">
              <a:off x="2722704" y="1860220"/>
              <a:ext cx="1218511" cy="242451"/>
            </a:xfrm>
            <a:prstGeom prst="rect">
              <a:avLst/>
            </a:prstGeom>
            <a:noFill/>
          </p:spPr>
          <p:txBody>
            <a:bodyPr wrap="square" lIns="54000" rIns="5400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70C0"/>
                  </a:solidFill>
                  <a:latin typeface="Calibri"/>
                </a:rPr>
                <a:t>Real time </a:t>
              </a:r>
              <a:r>
                <a:rPr lang="en-US" sz="1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1400" dirty="0" smtClean="0">
                  <a:solidFill>
                    <a:srgbClr val="0070C0"/>
                  </a:solidFill>
                  <a:latin typeface="Calibri"/>
                </a:rPr>
                <a:t>network</a:t>
              </a:r>
              <a:endParaRPr lang="en-US" sz="1400" dirty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 rot="16200000">
              <a:off x="2476871" y="1902432"/>
              <a:ext cx="1202019" cy="242451"/>
            </a:xfrm>
            <a:prstGeom prst="rect">
              <a:avLst/>
            </a:prstGeom>
            <a:noFill/>
          </p:spPr>
          <p:txBody>
            <a:bodyPr wrap="none" lIns="54000" rIns="5400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9BBB59"/>
                  </a:solidFill>
                  <a:latin typeface="Calibri"/>
                </a:rPr>
                <a:t>Ethernet   network</a:t>
              </a:r>
              <a:endParaRPr lang="en-US" sz="1400" dirty="0">
                <a:solidFill>
                  <a:srgbClr val="9BBB59"/>
                </a:solidFill>
                <a:latin typeface="Calibri"/>
              </a:endParaRPr>
            </a:p>
          </p:txBody>
        </p:sp>
        <p:cxnSp>
          <p:nvCxnSpPr>
            <p:cNvPr id="112" name="Connecteur droit avec flèche 111"/>
            <p:cNvCxnSpPr/>
            <p:nvPr/>
          </p:nvCxnSpPr>
          <p:spPr>
            <a:xfrm flipH="1">
              <a:off x="2626225" y="1489384"/>
              <a:ext cx="29369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3" name="Connecteur droit avec flèche 112"/>
            <p:cNvCxnSpPr/>
            <p:nvPr/>
          </p:nvCxnSpPr>
          <p:spPr>
            <a:xfrm flipH="1">
              <a:off x="2952448" y="3423087"/>
              <a:ext cx="686954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5" name="Connecteur droit avec flèche 114"/>
            <p:cNvCxnSpPr/>
            <p:nvPr/>
          </p:nvCxnSpPr>
          <p:spPr>
            <a:xfrm flipH="1">
              <a:off x="2626225" y="4243446"/>
              <a:ext cx="7936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6" name="Connecteur droit avec flèche 115"/>
            <p:cNvCxnSpPr/>
            <p:nvPr/>
          </p:nvCxnSpPr>
          <p:spPr>
            <a:xfrm flipH="1">
              <a:off x="2626225" y="4763858"/>
              <a:ext cx="7936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117" name="Connecteur droit avec flèche 116"/>
            <p:cNvCxnSpPr/>
            <p:nvPr/>
          </p:nvCxnSpPr>
          <p:spPr>
            <a:xfrm flipH="1">
              <a:off x="5164724" y="4184849"/>
              <a:ext cx="17482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8" name="Connecteur droit avec flèche 117"/>
            <p:cNvCxnSpPr/>
            <p:nvPr/>
          </p:nvCxnSpPr>
          <p:spPr>
            <a:xfrm flipH="1">
              <a:off x="2626227" y="3846125"/>
              <a:ext cx="1013175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  <a:effectLst/>
          </p:spPr>
        </p:cxnSp>
        <p:sp>
          <p:nvSpPr>
            <p:cNvPr id="119" name="Rectangle 118"/>
            <p:cNvSpPr/>
            <p:nvPr/>
          </p:nvSpPr>
          <p:spPr>
            <a:xfrm>
              <a:off x="5889134" y="3014956"/>
              <a:ext cx="909061" cy="35966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 manager</a:t>
              </a:r>
            </a:p>
          </p:txBody>
        </p:sp>
        <p:cxnSp>
          <p:nvCxnSpPr>
            <p:cNvPr id="120" name="Connecteur droit avec flèche 119"/>
            <p:cNvCxnSpPr/>
            <p:nvPr/>
          </p:nvCxnSpPr>
          <p:spPr>
            <a:xfrm flipH="1">
              <a:off x="5710873" y="3222772"/>
              <a:ext cx="1748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21" name="Rectangle 120"/>
            <p:cNvSpPr/>
            <p:nvPr/>
          </p:nvSpPr>
          <p:spPr>
            <a:xfrm rot="18000000">
              <a:off x="3838483" y="2691084"/>
              <a:ext cx="576851" cy="178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TIPC</a:t>
              </a:r>
            </a:p>
          </p:txBody>
        </p:sp>
        <p:cxnSp>
          <p:nvCxnSpPr>
            <p:cNvPr id="123" name="Connecteur droit avec flèche 122"/>
            <p:cNvCxnSpPr/>
            <p:nvPr/>
          </p:nvCxnSpPr>
          <p:spPr>
            <a:xfrm flipH="1">
              <a:off x="5159958" y="4651764"/>
              <a:ext cx="18435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24" name="Rectangle 123"/>
            <p:cNvSpPr/>
            <p:nvPr/>
          </p:nvSpPr>
          <p:spPr>
            <a:xfrm>
              <a:off x="4240953" y="3068334"/>
              <a:ext cx="909061" cy="945432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36000" rIns="36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ChronoPCI AP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Communication with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lang="en-US" sz="1100" kern="0" dirty="0" smtClean="0">
                  <a:solidFill>
                    <a:prstClr val="white"/>
                  </a:solidFill>
                  <a:latin typeface="Calibri"/>
                </a:rPr>
                <a:t>Timing </a:t>
              </a:r>
              <a:r>
                <a:rPr lang="en-US" sz="1100" kern="0" dirty="0">
                  <a:solidFill>
                    <a:prstClr val="white"/>
                  </a:solidFill>
                  <a:latin typeface="Calibri"/>
                </a:rPr>
                <a:t>system </a:t>
              </a:r>
              <a:r>
                <a:rPr lang="en-US" sz="1100" kern="0" dirty="0" smtClean="0">
                  <a:solidFill>
                    <a:prstClr val="white"/>
                  </a:solidFill>
                  <a:latin typeface="Calibri"/>
                </a:rPr>
                <a:t>network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100" kern="0" dirty="0" smtClean="0">
                  <a:solidFill>
                    <a:prstClr val="white"/>
                  </a:solidFill>
                  <a:latin typeface="Calibri"/>
                </a:rPr>
                <a:t>Heating permission flag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89134" y="4136573"/>
              <a:ext cx="909061" cy="349721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Heating control</a:t>
              </a:r>
            </a:p>
          </p:txBody>
        </p:sp>
        <p:cxnSp>
          <p:nvCxnSpPr>
            <p:cNvPr id="126" name="Connecteur droit avec flèche 125"/>
            <p:cNvCxnSpPr/>
            <p:nvPr/>
          </p:nvCxnSpPr>
          <p:spPr>
            <a:xfrm flipH="1">
              <a:off x="5693953" y="4302043"/>
              <a:ext cx="1748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7" name="Connecteur droit avec flèche 126"/>
            <p:cNvCxnSpPr/>
            <p:nvPr/>
          </p:nvCxnSpPr>
          <p:spPr>
            <a:xfrm flipH="1">
              <a:off x="2626225" y="1430787"/>
              <a:ext cx="53145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8" name="Connecteur droit avec flèche 127"/>
            <p:cNvCxnSpPr/>
            <p:nvPr/>
          </p:nvCxnSpPr>
          <p:spPr>
            <a:xfrm flipH="1">
              <a:off x="2626225" y="2661325"/>
              <a:ext cx="53145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9" name="Connecteur droit avec flèche 128"/>
            <p:cNvCxnSpPr/>
            <p:nvPr/>
          </p:nvCxnSpPr>
          <p:spPr>
            <a:xfrm flipH="1">
              <a:off x="2626225" y="2737776"/>
              <a:ext cx="29369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0" name="Connecteur droit avec flèche 129"/>
            <p:cNvCxnSpPr/>
            <p:nvPr/>
          </p:nvCxnSpPr>
          <p:spPr>
            <a:xfrm flipH="1">
              <a:off x="2631786" y="3540281"/>
              <a:ext cx="53145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1" name="Connecteur droit avec flèche 130"/>
            <p:cNvCxnSpPr/>
            <p:nvPr/>
          </p:nvCxnSpPr>
          <p:spPr>
            <a:xfrm flipH="1">
              <a:off x="2626225" y="4126252"/>
              <a:ext cx="53145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2" name="Connecteur droit avec flèche 131"/>
            <p:cNvCxnSpPr/>
            <p:nvPr/>
          </p:nvCxnSpPr>
          <p:spPr>
            <a:xfrm flipH="1">
              <a:off x="2626225" y="4009058"/>
              <a:ext cx="29369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3" name="Connecteur droit avec flèche 132"/>
            <p:cNvCxnSpPr/>
            <p:nvPr/>
          </p:nvCxnSpPr>
          <p:spPr>
            <a:xfrm flipH="1">
              <a:off x="2626225" y="4536431"/>
              <a:ext cx="29369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4" name="Connecteur droit avec flèche 133"/>
            <p:cNvCxnSpPr/>
            <p:nvPr/>
          </p:nvCxnSpPr>
          <p:spPr>
            <a:xfrm flipH="1">
              <a:off x="2626225" y="4653625"/>
              <a:ext cx="53145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35" name="Rectangle 134"/>
            <p:cNvSpPr/>
            <p:nvPr/>
          </p:nvSpPr>
          <p:spPr>
            <a:xfrm>
              <a:off x="5895414" y="2441812"/>
              <a:ext cx="909061" cy="402301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Reference generator</a:t>
              </a:r>
            </a:p>
          </p:txBody>
        </p:sp>
        <p:cxnSp>
          <p:nvCxnSpPr>
            <p:cNvPr id="136" name="Connecteur droit avec flèche 135"/>
            <p:cNvCxnSpPr/>
            <p:nvPr/>
          </p:nvCxnSpPr>
          <p:spPr>
            <a:xfrm flipH="1">
              <a:off x="5703825" y="2648543"/>
              <a:ext cx="1748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7" name="Connecteur droit avec flèche 136"/>
            <p:cNvCxnSpPr/>
            <p:nvPr/>
          </p:nvCxnSpPr>
          <p:spPr>
            <a:xfrm flipH="1">
              <a:off x="2626225" y="3423087"/>
              <a:ext cx="29369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38" name="Rectangle 137"/>
            <p:cNvSpPr/>
            <p:nvPr/>
          </p:nvSpPr>
          <p:spPr>
            <a:xfrm rot="16200000">
              <a:off x="2591629" y="3552410"/>
              <a:ext cx="2495340" cy="362630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Calibri"/>
                </a:rPr>
                <a:t>WESTbox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Connecteur droit avec flèche 138"/>
            <p:cNvCxnSpPr>
              <a:stCxn id="124" idx="1"/>
            </p:cNvCxnSpPr>
            <p:nvPr/>
          </p:nvCxnSpPr>
          <p:spPr>
            <a:xfrm flipH="1">
              <a:off x="4014327" y="3541050"/>
              <a:ext cx="226626" cy="440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0" name="Connecteur droit avec flèche 139"/>
            <p:cNvCxnSpPr/>
            <p:nvPr/>
          </p:nvCxnSpPr>
          <p:spPr bwMode="auto">
            <a:xfrm>
              <a:off x="5057300" y="1402756"/>
              <a:ext cx="1" cy="336765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41" name="Connecteur en angle 140"/>
            <p:cNvCxnSpPr/>
            <p:nvPr/>
          </p:nvCxnSpPr>
          <p:spPr bwMode="auto">
            <a:xfrm>
              <a:off x="3182499" y="1402757"/>
              <a:ext cx="3091875" cy="336765"/>
            </a:xfrm>
            <a:prstGeom prst="bentConnector3">
              <a:avLst>
                <a:gd name="adj1" fmla="val 99894"/>
              </a:avLst>
            </a:prstGeom>
            <a:noFill/>
            <a:ln w="25400" cap="flat" cmpd="sng" algn="ctr">
              <a:solidFill>
                <a:srgbClr val="9BBB59"/>
              </a:solidFill>
              <a:prstDash val="solid"/>
              <a:headEnd type="triangle" w="med" len="med"/>
              <a:tailEnd type="triangle" w="med" len="med"/>
            </a:ln>
            <a:effectLst/>
            <a:extLst/>
          </p:spPr>
        </p:cxnSp>
        <p:sp>
          <p:nvSpPr>
            <p:cNvPr id="142" name="Rectangle 141"/>
            <p:cNvSpPr/>
            <p:nvPr/>
          </p:nvSpPr>
          <p:spPr>
            <a:xfrm>
              <a:off x="4556705" y="1755155"/>
              <a:ext cx="1032268" cy="2892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prstClr val="black"/>
                  </a:solidFill>
                  <a:latin typeface="Calibri"/>
                </a:rPr>
                <a:t>Pulse data files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50897" y="2486055"/>
              <a:ext cx="909061" cy="263166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Cycle Master</a:t>
              </a:r>
            </a:p>
          </p:txBody>
        </p:sp>
        <p:cxnSp>
          <p:nvCxnSpPr>
            <p:cNvPr id="145" name="Connecteur droit avec flèche 144"/>
            <p:cNvCxnSpPr/>
            <p:nvPr/>
          </p:nvCxnSpPr>
          <p:spPr>
            <a:xfrm flipH="1">
              <a:off x="5164724" y="2617638"/>
              <a:ext cx="1748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6" name="Connecteur droit avec flèche 145"/>
            <p:cNvCxnSpPr/>
            <p:nvPr/>
          </p:nvCxnSpPr>
          <p:spPr>
            <a:xfrm flipH="1">
              <a:off x="4014327" y="2608777"/>
              <a:ext cx="220339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9" name="Connecteur droit avec flèche 148"/>
            <p:cNvCxnSpPr/>
            <p:nvPr/>
          </p:nvCxnSpPr>
          <p:spPr>
            <a:xfrm flipH="1" flipV="1">
              <a:off x="4014327" y="4645948"/>
              <a:ext cx="220339" cy="66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50" name="Rectangle 149"/>
            <p:cNvSpPr/>
            <p:nvPr/>
          </p:nvSpPr>
          <p:spPr>
            <a:xfrm rot="18000000">
              <a:off x="3851219" y="3609986"/>
              <a:ext cx="576851" cy="178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TIPC</a:t>
              </a:r>
            </a:p>
          </p:txBody>
        </p:sp>
      </p:grpSp>
      <p:sp>
        <p:nvSpPr>
          <p:cNvPr id="15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194282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WEST PCS on DCS (Discharge Control System: AUG real time framework)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Segment based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Controllers developed using Matlab Simulink and Compiler toolbox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Gateway between DCS and WEST CODAC using WESTbox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  <p:sp>
        <p:nvSpPr>
          <p:cNvPr id="153" name="Rectangle 152"/>
          <p:cNvSpPr/>
          <p:nvPr/>
        </p:nvSpPr>
        <p:spPr>
          <a:xfrm rot="18000000">
            <a:off x="8112517" y="5010035"/>
            <a:ext cx="708873" cy="2267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54000" r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TIPC</a:t>
            </a:r>
          </a:p>
        </p:txBody>
      </p:sp>
    </p:spTree>
    <p:extLst>
      <p:ext uri="{BB962C8B-B14F-4D97-AF65-F5344CB8AC3E}">
        <p14:creationId xmlns:p14="http://schemas.microsoft.com/office/powerpoint/2010/main" val="19107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11347320" cy="104166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 smtClean="0"/>
              <a:t>Electron ripple </a:t>
            </a:r>
            <a:r>
              <a:rPr lang="en-US" noProof="0" dirty="0"/>
              <a:t>losses coming from LH power ramp-up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Overheat upper diverter pipe leading to water leak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PCS decreases LH power requests proportionally to temperature excursion until safe wall conditions are 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Monitoring Plasma Facing Components: example</a:t>
            </a:r>
            <a:endParaRPr lang="en-US" noProof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2" y="2432411"/>
            <a:ext cx="6955955" cy="4093801"/>
          </a:xfrm>
          <a:prstGeom prst="rect">
            <a:avLst/>
          </a:prstGeom>
        </p:spPr>
      </p:pic>
      <p:sp>
        <p:nvSpPr>
          <p:cNvPr id="5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0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31839" y="1381125"/>
                <a:ext cx="6190169" cy="4532313"/>
              </a:xfrm>
            </p:spPr>
            <p:txBody>
              <a:bodyPr>
                <a:normAutofit fontScale="85000" lnSpcReduction="2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Based on a Tokamak transformer model, the following equations are defined to design the controller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r>
                        <a:rPr lang="en-US" i="1" noProof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noProof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𝑙𝑜𝑜𝑝</m:t>
                          </m:r>
                        </m:sub>
                      </m:sSub>
                      <m:r>
                        <a:rPr lang="en-US" i="1" noProof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𝐿𝐻</m:t>
                          </m:r>
                        </m:sub>
                      </m:sSub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𝐿𝐻</m:t>
                          </m:r>
                        </m:sub>
                      </m:sSub>
                    </m:oMath>
                  </m:oMathPara>
                </a14:m>
                <a:endParaRPr lang="en-US" noProof="0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𝑙𝑜𝑜𝑝</m:t>
                              </m:r>
                            </m:sub>
                          </m:s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US" i="1" noProof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en-US" i="1" noProof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r>
                        <a:rPr lang="en-US" i="1" noProof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̇"/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𝐶𝑆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noProof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On flattop, </a:t>
                </a:r>
                <a:r>
                  <a:rPr lang="en-US" noProof="0" dirty="0"/>
                  <a:t>two decoupled PID controllers are enough to reach the desired references without </a:t>
                </a:r>
                <a:r>
                  <a:rPr lang="en-US" noProof="0" dirty="0" smtClean="0"/>
                  <a:t>offset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The controller has been assessed and tuned on the WEST flight simulator (FEEQS+0D flux consumption model).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Basic request redistribution on the two LH launchers have been implemented to optimize the total power request against different events:</a:t>
                </a:r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Saturation</a:t>
                </a:r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PFC overheating</a:t>
                </a:r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Copper impurity</a:t>
                </a:r>
              </a:p>
              <a:p>
                <a:pPr marL="552450" lvl="1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Arcing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noProof="0" dirty="0" smtClean="0"/>
                  <a:t>After a couple of tests for final tuning, the controller is now used routinely for long-duration pulse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noProof="0" dirty="0" smtClean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9" y="1381125"/>
                <a:ext cx="6190169" cy="4532313"/>
              </a:xfrm>
              <a:blipFill>
                <a:blip r:embed="rId2"/>
                <a:stretch>
                  <a:fillRect l="-1575" t="-1346" r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Loop voltage feedback control</a:t>
            </a:r>
            <a:endParaRPr lang="en-US" noProof="0" dirty="0"/>
          </a:p>
        </p:txBody>
      </p:sp>
      <p:grpSp>
        <p:nvGrpSpPr>
          <p:cNvPr id="8" name="Groupe 7"/>
          <p:cNvGrpSpPr/>
          <p:nvPr/>
        </p:nvGrpSpPr>
        <p:grpSpPr>
          <a:xfrm>
            <a:off x="6997549" y="455722"/>
            <a:ext cx="5122868" cy="5817979"/>
            <a:chOff x="6997549" y="455722"/>
            <a:chExt cx="5122868" cy="5817979"/>
          </a:xfrm>
        </p:grpSpPr>
        <p:sp>
          <p:nvSpPr>
            <p:cNvPr id="7" name="ZoneTexte 6"/>
            <p:cNvSpPr txBox="1"/>
            <p:nvPr/>
          </p:nvSpPr>
          <p:spPr>
            <a:xfrm>
              <a:off x="8684390" y="4105861"/>
              <a:ext cx="2152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WEST flight simulator</a:t>
              </a:r>
              <a:endParaRPr lang="en-US" sz="1600" dirty="0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997549" y="2276574"/>
              <a:ext cx="5122868" cy="3997127"/>
              <a:chOff x="7014366" y="1132184"/>
              <a:chExt cx="5122868" cy="3997127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0F0F0"/>
                  </a:clrFrom>
                  <a:clrTo>
                    <a:srgbClr val="F0F0F0">
                      <a:alpha val="0"/>
                    </a:srgbClr>
                  </a:clrTo>
                </a:clrChange>
              </a:blip>
              <a:srcRect r="2273"/>
              <a:stretch/>
            </p:blipFill>
            <p:spPr>
              <a:xfrm>
                <a:off x="7014366" y="1132184"/>
                <a:ext cx="5122868" cy="3997127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 rot="16200000">
                <a:off x="6779403" y="3970122"/>
                <a:ext cx="667557" cy="1897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900" dirty="0" smtClean="0"/>
                  <a:t>PLH [kW]</a:t>
                </a:r>
                <a:endParaRPr lang="en-US" sz="1100" dirty="0"/>
              </a:p>
            </p:txBody>
          </p:sp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895" y="455722"/>
              <a:ext cx="4275565" cy="2142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10961234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Reach plasma duration close to the internal plasma dynamic time constant is the easy part of long-duration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After addressing this noble core physic issues, the dirty work starts: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Save the magnetic flux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Keep the plasma MHD free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Avoid impurity pollution (outgassing)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Deal with slag, dust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Deal with steady-state limits of the machine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Learn to cross </a:t>
            </a:r>
            <a:r>
              <a:rPr lang="en-US" noProof="0" dirty="0" smtClean="0"/>
              <a:t>fingers</a:t>
            </a:r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Difficulty of long-duration plasma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6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noProof="0" dirty="0"/>
              <a:t>Controlling a plasma during </a:t>
            </a:r>
            <a:r>
              <a:rPr lang="en-US" noProof="0" dirty="0" smtClean="0"/>
              <a:t>long-duration</a:t>
            </a:r>
            <a:r>
              <a:rPr lang="en-US" noProof="0" dirty="0"/>
              <a:t>, </a:t>
            </a:r>
            <a:r>
              <a:rPr lang="en-US" noProof="0" dirty="0" smtClean="0"/>
              <a:t>what’s so </a:t>
            </a:r>
            <a:r>
              <a:rPr lang="en-US" noProof="0" dirty="0"/>
              <a:t>difficult?</a:t>
            </a:r>
          </a:p>
          <a:p>
            <a:r>
              <a:rPr lang="en-US" noProof="0" dirty="0">
                <a:solidFill>
                  <a:srgbClr val="FF0000"/>
                </a:solidFill>
              </a:rPr>
              <a:t>Controlling the loop voltage</a:t>
            </a:r>
          </a:p>
          <a:p>
            <a:r>
              <a:rPr lang="en-US" noProof="0" dirty="0"/>
              <a:t>Monitoring plasma facing components</a:t>
            </a:r>
          </a:p>
          <a:p>
            <a:r>
              <a:rPr lang="en-US" noProof="0" dirty="0" smtClean="0"/>
              <a:t>Long-duration </a:t>
            </a:r>
            <a:r>
              <a:rPr lang="en-US" noProof="0" dirty="0"/>
              <a:t>scenario: WEST recipes</a:t>
            </a:r>
          </a:p>
          <a:p>
            <a:r>
              <a:rPr lang="en-US" noProof="0" dirty="0"/>
              <a:t>Conclusion / 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</a:t>
            </a:r>
            <a:r>
              <a:rPr lang="en-US" dirty="0" smtClean="0"/>
              <a:t>Devices, </a:t>
            </a:r>
            <a:r>
              <a:rPr lang="en-US" dirty="0"/>
              <a:t>Vienna, Austria from 14 to 18 October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79604" y="1393305"/>
            <a:ext cx="5840068" cy="45323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The duration of the pulse is directly linked to the flux consumption. At very low loop voltage, a small offset implies a very large variation of the pulse duration.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Efficient</a:t>
            </a:r>
            <a:r>
              <a:rPr lang="en-US" noProof="0" dirty="0" smtClean="0"/>
              <a:t> loop voltage control is required but without plasma current, deviations of which are linked to plasma resistance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Thus dual Ip/Vloop control is required: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The plasma current is controlled using LH power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The loop voltage is controlled using the Central Solenoid Voltage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Loop voltage feedback control</a:t>
            </a:r>
            <a:endParaRPr lang="en-US" noProof="0" dirty="0"/>
          </a:p>
        </p:txBody>
      </p:sp>
      <p:grpSp>
        <p:nvGrpSpPr>
          <p:cNvPr id="7" name="Groupe 6"/>
          <p:cNvGrpSpPr/>
          <p:nvPr/>
        </p:nvGrpSpPr>
        <p:grpSpPr>
          <a:xfrm>
            <a:off x="1731209" y="2134967"/>
            <a:ext cx="3383228" cy="1281113"/>
            <a:chOff x="7856185" y="987599"/>
            <a:chExt cx="4120351" cy="1560236"/>
          </a:xfrm>
        </p:grpSpPr>
        <p:cxnSp>
          <p:nvCxnSpPr>
            <p:cNvPr id="10" name="Connecteur droit avec flèche 9"/>
            <p:cNvCxnSpPr/>
            <p:nvPr/>
          </p:nvCxnSpPr>
          <p:spPr>
            <a:xfrm flipV="1">
              <a:off x="8589262" y="1146500"/>
              <a:ext cx="0" cy="9200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8589264" y="1413199"/>
              <a:ext cx="3314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8589262" y="1410024"/>
              <a:ext cx="3314702" cy="3997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8589263" y="1809750"/>
              <a:ext cx="3387273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8589262" y="1413199"/>
              <a:ext cx="2466977" cy="396551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Accolade fermante 20"/>
            <p:cNvSpPr/>
            <p:nvPr/>
          </p:nvSpPr>
          <p:spPr>
            <a:xfrm rot="5400000">
              <a:off x="11313144" y="1535072"/>
              <a:ext cx="370197" cy="884010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856185" y="160652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-25000" dirty="0" smtClean="0"/>
                <a:t>pmin</a:t>
              </a:r>
              <a:endParaRPr lang="en-US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1655178" y="987599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1312675" y="217850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711586" y="1393305"/>
            <a:ext cx="5367088" cy="4486989"/>
            <a:chOff x="6711586" y="1393305"/>
            <a:chExt cx="5367088" cy="448698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b="33706"/>
            <a:stretch/>
          </p:blipFill>
          <p:spPr>
            <a:xfrm>
              <a:off x="6711586" y="1393305"/>
              <a:ext cx="5367088" cy="4117657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8584651" y="5510962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WEST#59183</a:t>
              </a:r>
              <a:endParaRPr lang="en-US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997549" y="455722"/>
            <a:ext cx="5122868" cy="5817979"/>
            <a:chOff x="6997549" y="455722"/>
            <a:chExt cx="5122868" cy="5817979"/>
          </a:xfrm>
        </p:grpSpPr>
        <p:sp>
          <p:nvSpPr>
            <p:cNvPr id="28" name="ZoneTexte 27"/>
            <p:cNvSpPr txBox="1"/>
            <p:nvPr/>
          </p:nvSpPr>
          <p:spPr>
            <a:xfrm>
              <a:off x="8684390" y="4105861"/>
              <a:ext cx="2152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WEST flight simulator</a:t>
              </a:r>
              <a:endParaRPr lang="en-US" sz="1600" dirty="0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6997549" y="2276574"/>
              <a:ext cx="5122868" cy="3997127"/>
              <a:chOff x="7014366" y="1132184"/>
              <a:chExt cx="5122868" cy="3997127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0F0F0"/>
                  </a:clrFrom>
                  <a:clrTo>
                    <a:srgbClr val="F0F0F0">
                      <a:alpha val="0"/>
                    </a:srgbClr>
                  </a:clrTo>
                </a:clrChange>
              </a:blip>
              <a:srcRect r="2273"/>
              <a:stretch/>
            </p:blipFill>
            <p:spPr>
              <a:xfrm>
                <a:off x="7014366" y="1132184"/>
                <a:ext cx="5122868" cy="3997127"/>
              </a:xfrm>
              <a:prstGeom prst="rect">
                <a:avLst/>
              </a:prstGeom>
            </p:spPr>
          </p:pic>
          <p:sp>
            <p:nvSpPr>
              <p:cNvPr id="32" name="ZoneTexte 31"/>
              <p:cNvSpPr txBox="1"/>
              <p:nvPr/>
            </p:nvSpPr>
            <p:spPr>
              <a:xfrm rot="16200000">
                <a:off x="6779403" y="3970122"/>
                <a:ext cx="667557" cy="1897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900" dirty="0" smtClean="0"/>
                  <a:t>PLH [kW]</a:t>
                </a:r>
                <a:endParaRPr lang="en-US" sz="1100" dirty="0"/>
              </a:p>
            </p:txBody>
          </p:sp>
        </p:grp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895" y="455722"/>
              <a:ext cx="4275565" cy="2142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05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noProof="0" dirty="0"/>
              <a:t>Controlling a plasma during </a:t>
            </a:r>
            <a:r>
              <a:rPr lang="en-US" noProof="0" dirty="0" smtClean="0"/>
              <a:t>long-duration</a:t>
            </a:r>
            <a:r>
              <a:rPr lang="en-US" noProof="0" dirty="0"/>
              <a:t>, </a:t>
            </a:r>
            <a:r>
              <a:rPr lang="en-US" noProof="0" dirty="0" smtClean="0"/>
              <a:t>what’s so </a:t>
            </a:r>
            <a:r>
              <a:rPr lang="en-US" noProof="0" dirty="0"/>
              <a:t>difficult?</a:t>
            </a:r>
          </a:p>
          <a:p>
            <a:r>
              <a:rPr lang="en-US" noProof="0" dirty="0"/>
              <a:t>Controlling the loop voltage</a:t>
            </a:r>
          </a:p>
          <a:p>
            <a:r>
              <a:rPr lang="en-US" noProof="0" dirty="0">
                <a:solidFill>
                  <a:srgbClr val="FF0000"/>
                </a:solidFill>
              </a:rPr>
              <a:t>Monitoring plasma facing components</a:t>
            </a:r>
          </a:p>
          <a:p>
            <a:r>
              <a:rPr lang="en-US" noProof="0" dirty="0" smtClean="0"/>
              <a:t>Long-duration </a:t>
            </a:r>
            <a:r>
              <a:rPr lang="en-US" noProof="0" dirty="0"/>
              <a:t>scenario: WEST recipes</a:t>
            </a:r>
          </a:p>
          <a:p>
            <a:r>
              <a:rPr lang="en-US" noProof="0" dirty="0"/>
              <a:t>Conclusion / 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</a:t>
            </a:r>
            <a:r>
              <a:rPr lang="en-US" dirty="0" smtClean="0"/>
              <a:t>Devices, </a:t>
            </a:r>
            <a:r>
              <a:rPr lang="en-US" dirty="0"/>
              <a:t>Vienna, Austria from 14 to 18 October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4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992518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</a:t>
            </a:r>
            <a:r>
              <a:rPr lang="en-US" dirty="0" smtClean="0"/>
              <a:t>ong-</a:t>
            </a:r>
            <a:r>
              <a:rPr lang="en-US" noProof="0" dirty="0" smtClean="0"/>
              <a:t>duration </a:t>
            </a:r>
            <a:r>
              <a:rPr lang="en-US" noProof="0" dirty="0" smtClean="0"/>
              <a:t>plasmas reveal long time-scale dynamics: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PFC components can take hundred of seconds to reach steady-state temperatures </a:t>
            </a:r>
            <a:r>
              <a:rPr lang="en-US" b="1" noProof="0" dirty="0" smtClean="0">
                <a:solidFill>
                  <a:schemeClr val="accent4"/>
                </a:solidFill>
              </a:rPr>
              <a:t>(1</a:t>
            </a:r>
            <a:r>
              <a:rPr lang="en-US" b="1" noProof="0" dirty="0">
                <a:solidFill>
                  <a:schemeClr val="accent4"/>
                </a:solidFill>
              </a:rPr>
              <a:t>) </a:t>
            </a:r>
            <a:r>
              <a:rPr lang="en-US" noProof="0" dirty="0"/>
              <a:t>although they are actively cooled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Some temperatures increase </a:t>
            </a:r>
            <a:r>
              <a:rPr lang="en-US" noProof="0" dirty="0"/>
              <a:t>during the full </a:t>
            </a:r>
            <a:r>
              <a:rPr lang="en-US" noProof="0" dirty="0" smtClean="0"/>
              <a:t>discharge and require specific analysis (flakes, reflection…) </a:t>
            </a:r>
            <a:r>
              <a:rPr lang="en-US" b="1" noProof="0" dirty="0" smtClean="0">
                <a:solidFill>
                  <a:schemeClr val="accent4"/>
                </a:solidFill>
              </a:rPr>
              <a:t>(2</a:t>
            </a:r>
            <a:r>
              <a:rPr lang="en-US" b="1" noProof="0" dirty="0" smtClean="0">
                <a:solidFill>
                  <a:schemeClr val="accent4"/>
                </a:solidFill>
              </a:rPr>
              <a:t>)</a:t>
            </a:r>
            <a:endParaRPr lang="en-US" b="1" noProof="0" dirty="0" smtClean="0">
              <a:solidFill>
                <a:schemeClr val="accent4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Monitoring Plasma Facing Components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t="66411" r="67101"/>
          <a:stretch/>
        </p:blipFill>
        <p:spPr>
          <a:xfrm>
            <a:off x="3137923" y="4460835"/>
            <a:ext cx="2255811" cy="18269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33433" t="66291" r="33668" b="120"/>
          <a:stretch/>
        </p:blipFill>
        <p:spPr>
          <a:xfrm>
            <a:off x="5259513" y="4452621"/>
            <a:ext cx="2312988" cy="187322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67163" t="66651" r="-62" b="-240"/>
          <a:stretch/>
        </p:blipFill>
        <p:spPr>
          <a:xfrm>
            <a:off x="9566445" y="4478636"/>
            <a:ext cx="2255814" cy="182692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32838" t="6" r="34263" b="66405"/>
          <a:stretch/>
        </p:blipFill>
        <p:spPr>
          <a:xfrm>
            <a:off x="7360905" y="4488780"/>
            <a:ext cx="2255813" cy="1826923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4438710" y="5591018"/>
            <a:ext cx="432612" cy="3121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51419" y="4859301"/>
            <a:ext cx="2558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Regions of Interest: </a:t>
            </a:r>
            <a:r>
              <a:rPr lang="en-US" sz="1400" dirty="0"/>
              <a:t>T</a:t>
            </a:r>
            <a:r>
              <a:rPr lang="en-US" sz="1400" dirty="0" smtClean="0"/>
              <a:t>emperatures against soft limits (dashed red) and hard limits (solid yellow) on LH1 launcher WEST #59763</a:t>
            </a:r>
            <a:endParaRPr lang="en-US" sz="1400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224600" y="5444077"/>
            <a:ext cx="346103" cy="33401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836132" y="511526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(1)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840451" y="571750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(2)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20732" r="34532" b="26079"/>
          <a:stretch/>
        </p:blipFill>
        <p:spPr>
          <a:xfrm>
            <a:off x="7850818" y="864287"/>
            <a:ext cx="3090863" cy="3338132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990567" y="4202419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LH1 launcher and ROI definition</a:t>
            </a:r>
            <a:endParaRPr lang="en-US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7965477" y="3174785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3"/>
                </a:solidFill>
              </a:rPr>
              <a:t>ROI6.3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0174345" y="3470079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3"/>
                </a:solidFill>
              </a:rPr>
              <a:t>ROI6.3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9050953" y="2874631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3"/>
                </a:solidFill>
              </a:rPr>
              <a:t>ROI6.2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060804" y="2036295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3"/>
                </a:solidFill>
              </a:rPr>
              <a:t>ROI6.2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090716" y="3445950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3"/>
                </a:solidFill>
              </a:rPr>
              <a:t>ROI6.1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050952" y="1304144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3"/>
                </a:solidFill>
              </a:rPr>
              <a:t>ROI6.1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9050951" y="2426010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3"/>
                </a:solidFill>
              </a:rPr>
              <a:t>ROI6.3</a:t>
            </a:r>
            <a:endParaRPr lang="en-US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4501343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smtClean="0"/>
              <a:t>To </a:t>
            </a:r>
            <a:r>
              <a:rPr lang="en-US" noProof="0" dirty="0" smtClean="0"/>
              <a:t>avoid reaching temperature limits and melting PFCs, feedback control is engaged to reduce the power request when PFC temperatures are approaching their respective </a:t>
            </a:r>
            <a:r>
              <a:rPr lang="en-US" noProof="0" dirty="0" smtClean="0"/>
              <a:t>limits: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dirty="0"/>
              <a:t>Electron ripple losses coming from LH power ramp-up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dirty="0"/>
              <a:t>Overheat upper diverter pipe leading to water leak risk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dirty="0"/>
              <a:t>PCS decreases LH power requests proportionally to temperature excursion until safe wall conditions are 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Devices, Vienna, Austria from 14 to 18 October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Monitoring Plasma Facing Components</a:t>
            </a:r>
            <a:endParaRPr lang="en-US" noProof="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89" y="1381125"/>
            <a:ext cx="6664712" cy="39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noProof="0" dirty="0"/>
              <a:t>Controlling a plasma during </a:t>
            </a:r>
            <a:r>
              <a:rPr lang="en-US" noProof="0" dirty="0" smtClean="0"/>
              <a:t>long-duration</a:t>
            </a:r>
            <a:r>
              <a:rPr lang="en-US" noProof="0" dirty="0"/>
              <a:t>, </a:t>
            </a:r>
            <a:r>
              <a:rPr lang="en-US" noProof="0" dirty="0" smtClean="0"/>
              <a:t>what’s so difficult</a:t>
            </a:r>
            <a:r>
              <a:rPr lang="en-US" noProof="0" dirty="0"/>
              <a:t>?</a:t>
            </a:r>
          </a:p>
          <a:p>
            <a:r>
              <a:rPr lang="en-US" noProof="0" dirty="0"/>
              <a:t>Controlling the loop voltage</a:t>
            </a:r>
          </a:p>
          <a:p>
            <a:r>
              <a:rPr lang="en-US" noProof="0" dirty="0"/>
              <a:t>Monitoring plasma facing components</a:t>
            </a:r>
          </a:p>
          <a:p>
            <a:r>
              <a:rPr lang="en-US" noProof="0" dirty="0" smtClean="0">
                <a:solidFill>
                  <a:srgbClr val="FF0000"/>
                </a:solidFill>
              </a:rPr>
              <a:t>Long-duration </a:t>
            </a:r>
            <a:r>
              <a:rPr lang="en-US" noProof="0" dirty="0">
                <a:solidFill>
                  <a:srgbClr val="FF0000"/>
                </a:solidFill>
              </a:rPr>
              <a:t>scenario: WEST recipes</a:t>
            </a:r>
          </a:p>
          <a:p>
            <a:r>
              <a:rPr lang="en-US" noProof="0" dirty="0"/>
              <a:t>Conclusion / 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on Long-Pulse Operation of Fusion </a:t>
            </a:r>
            <a:r>
              <a:rPr lang="en-US" dirty="0" smtClean="0"/>
              <a:t>Devices, </a:t>
            </a:r>
            <a:r>
              <a:rPr lang="en-US" dirty="0"/>
              <a:t>Vienna, Austria from 14 to 18 October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3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_Modele_Presentation-PPT-IRFM" id="{430987D6-48CA-45D8-9DDA-DC1190B033D1}" vid="{6D18976F-35B7-4235-B111-5D0E7A2A109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schemas.openxmlformats.org/package/2006/metadata/core-properties"/>
    <ds:schemaRef ds:uri="http://schemas.microsoft.com/sharepoint/v3"/>
    <ds:schemaRef ds:uri="http://purl.org/dc/terms/"/>
    <ds:schemaRef ds:uri="http://purl.org/dc/dcmitype/"/>
    <ds:schemaRef ds:uri="582fa2ad-bcfb-4c30-8490-7bbd511b188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51dffeb-2989-4a61-aef8-844a993007f8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2023_Modele_Presentation-PPT-IRFM</Template>
  <TotalTime>7658</TotalTime>
  <Words>2265</Words>
  <Application>Microsoft Office PowerPoint</Application>
  <PresentationFormat>Grand écran</PresentationFormat>
  <Paragraphs>353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Wingdings</vt:lpstr>
      <vt:lpstr>Thème Office</vt:lpstr>
      <vt:lpstr>Long-pulse operation in the fully metallic tokamak WEST: control and scenario development</vt:lpstr>
      <vt:lpstr>Outline</vt:lpstr>
      <vt:lpstr>Difficulty of long-duration plasma</vt:lpstr>
      <vt:lpstr>Outline</vt:lpstr>
      <vt:lpstr>Loop voltage feedback control</vt:lpstr>
      <vt:lpstr>Outline</vt:lpstr>
      <vt:lpstr>Monitoring Plasma Facing Components</vt:lpstr>
      <vt:lpstr>Monitoring Plasma Facing Components</vt:lpstr>
      <vt:lpstr>Outline</vt:lpstr>
      <vt:lpstr>Long-duration scenario: WEST recipes</vt:lpstr>
      <vt:lpstr>Ramp-up</vt:lpstr>
      <vt:lpstr>Flattop first part</vt:lpstr>
      <vt:lpstr>Flattop second part</vt:lpstr>
      <vt:lpstr>Plasma end</vt:lpstr>
      <vt:lpstr>Reproduce long-duration pulse</vt:lpstr>
      <vt:lpstr>Outline</vt:lpstr>
      <vt:lpstr>Conclusion</vt:lpstr>
      <vt:lpstr>Perspectives</vt:lpstr>
      <vt:lpstr>Thank you for your attention</vt:lpstr>
      <vt:lpstr>WEST CODAC Overview</vt:lpstr>
      <vt:lpstr>PCS Overview</vt:lpstr>
      <vt:lpstr>Monitoring Plasma Facing Components: example</vt:lpstr>
      <vt:lpstr>Loop voltage feedback control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pulse operation in fully metallic tokamak WEST: control and scenario development</dc:title>
  <dc:creator>NOUAILLETAS Remy 225334</dc:creator>
  <cp:lastModifiedBy>NOUAILLETAS Remy 225334</cp:lastModifiedBy>
  <cp:revision>111</cp:revision>
  <dcterms:created xsi:type="dcterms:W3CDTF">2024-09-30T09:18:51Z</dcterms:created>
  <dcterms:modified xsi:type="dcterms:W3CDTF">2024-10-16T20:26:30Z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