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sldIdLst>
    <p:sldId id="4022" r:id="rId2"/>
    <p:sldId id="623" r:id="rId3"/>
    <p:sldId id="1201" r:id="rId4"/>
    <p:sldId id="557" r:id="rId5"/>
    <p:sldId id="1216" r:id="rId6"/>
    <p:sldId id="1148" r:id="rId7"/>
    <p:sldId id="4023" r:id="rId8"/>
    <p:sldId id="1164" r:id="rId9"/>
    <p:sldId id="1159" r:id="rId10"/>
    <p:sldId id="1213" r:id="rId11"/>
    <p:sldId id="1214" r:id="rId12"/>
    <p:sldId id="1215" r:id="rId13"/>
    <p:sldId id="1194" r:id="rId14"/>
    <p:sldId id="1004"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051"/>
    <a:srgbClr val="DBEEF4"/>
    <a:srgbClr val="C3FFCE"/>
    <a:srgbClr val="00FA00"/>
    <a:srgbClr val="FF9300"/>
    <a:srgbClr val="D6D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24"/>
    <p:restoredTop sz="94830"/>
  </p:normalViewPr>
  <p:slideViewPr>
    <p:cSldViewPr snapToGrid="0" snapToObjects="1">
      <p:cViewPr varScale="1">
        <p:scale>
          <a:sx n="61" d="100"/>
          <a:sy n="61" d="100"/>
        </p:scale>
        <p:origin x="1168" y="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8A183-7CD1-9E4A-A4B0-8962715252BB}"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F2573-DF39-9B4D-8092-3B66B815094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DF2573-DF39-9B4D-8092-3B66B8150947}" type="slidenum">
              <a:rPr lang="en-US" smtClean="0"/>
              <a:t>1</a:t>
            </a:fld>
            <a:endParaRPr lang="en-US"/>
          </a:p>
        </p:txBody>
      </p:sp>
    </p:spTree>
    <p:extLst>
      <p:ext uri="{BB962C8B-B14F-4D97-AF65-F5344CB8AC3E}">
        <p14:creationId xmlns:p14="http://schemas.microsoft.com/office/powerpoint/2010/main" val="118253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DF2573-DF39-9B4D-8092-3B66B8150947}" type="slidenum">
              <a:rPr lang="en-US" smtClean="0"/>
              <a:t>2</a:t>
            </a:fld>
            <a:endParaRPr lang="en-US"/>
          </a:p>
        </p:txBody>
      </p:sp>
    </p:spTree>
    <p:extLst>
      <p:ext uri="{BB962C8B-B14F-4D97-AF65-F5344CB8AC3E}">
        <p14:creationId xmlns:p14="http://schemas.microsoft.com/office/powerpoint/2010/main" val="79965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7313" y="744538"/>
            <a:ext cx="6613525" cy="3721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A7FEE03-B814-40E6-A79F-FF4725223B5B}" type="slidenum">
              <a:rPr lang="en-US" altLang="zh-CN" smtClean="0"/>
              <a:pPr>
                <a:defRPr/>
              </a:pPr>
              <a:t>3</a:t>
            </a:fld>
            <a:endParaRPr lang="en-US" altLang="zh-CN"/>
          </a:p>
        </p:txBody>
      </p:sp>
    </p:spTree>
    <p:extLst>
      <p:ext uri="{BB962C8B-B14F-4D97-AF65-F5344CB8AC3E}">
        <p14:creationId xmlns:p14="http://schemas.microsoft.com/office/powerpoint/2010/main" val="117629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5AC3F2D5-4527-DF03-1900-9EC6357E0544}"/>
              </a:ext>
            </a:extLst>
          </p:cNvPr>
          <p:cNvSpPr>
            <a:spLocks noGrp="1" noRot="1" noChangeAspect="1" noChangeArrowheads="1" noTextEdit="1"/>
          </p:cNvSpPr>
          <p:nvPr>
            <p:ph type="sldImg"/>
          </p:nvPr>
        </p:nvSpPr>
        <p:spPr>
          <a:xfrm>
            <a:off x="87313" y="744538"/>
            <a:ext cx="6613525" cy="3721100"/>
          </a:xfrm>
          <a:ln/>
        </p:spPr>
      </p:sp>
      <p:sp>
        <p:nvSpPr>
          <p:cNvPr id="89091" name="Rectangle 3">
            <a:extLst>
              <a:ext uri="{FF2B5EF4-FFF2-40B4-BE49-F238E27FC236}">
                <a16:creationId xmlns:a16="http://schemas.microsoft.com/office/drawing/2014/main" id="{CA0276FB-99F8-4515-9ADC-6C45704EE7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b="1">
              <a:solidFill>
                <a:srgbClr val="CC0099"/>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7313" y="744538"/>
            <a:ext cx="6613525" cy="3721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A7FEE03-B814-40E6-A79F-FF4725223B5B}" type="slidenum">
              <a:rPr lang="en-US" altLang="zh-CN" smtClean="0"/>
              <a:pPr>
                <a:defRPr/>
              </a:pPr>
              <a:t>5</a:t>
            </a:fld>
            <a:endParaRPr lang="en-US" altLang="zh-CN"/>
          </a:p>
        </p:txBody>
      </p:sp>
    </p:spTree>
    <p:extLst>
      <p:ext uri="{BB962C8B-B14F-4D97-AF65-F5344CB8AC3E}">
        <p14:creationId xmlns:p14="http://schemas.microsoft.com/office/powerpoint/2010/main" val="310881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xfrm>
            <a:off x="87313" y="744538"/>
            <a:ext cx="6613525" cy="3721100"/>
          </a:xfrm>
          <a:ln/>
        </p:spPr>
      </p:sp>
      <p:sp>
        <p:nvSpPr>
          <p:cNvPr id="839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zh-CN">
              <a:latin typeface="Arial" panose="020B0604020202020204" pitchFamily="34" charset="0"/>
            </a:endParaRPr>
          </a:p>
        </p:txBody>
      </p:sp>
      <p:sp>
        <p:nvSpPr>
          <p:cNvPr id="839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9133CF47-A097-43AA-8638-EC013C85D416}" type="slidenum">
              <a:rPr lang="zh-CN" altLang="en-US" sz="1200">
                <a:latin typeface="Arial" panose="020B0604020202020204" pitchFamily="34" charset="0"/>
              </a:rPr>
              <a:pPr eaLnBrk="1" hangingPunct="1"/>
              <a:t>8</a:t>
            </a:fld>
            <a:endParaRPr lang="en-US" altLang="zh-CN" sz="1200">
              <a:latin typeface="Arial" panose="020B0604020202020204" pitchFamily="34" charset="0"/>
            </a:endParaRPr>
          </a:p>
        </p:txBody>
      </p:sp>
    </p:spTree>
    <p:extLst>
      <p:ext uri="{BB962C8B-B14F-4D97-AF65-F5344CB8AC3E}">
        <p14:creationId xmlns:p14="http://schemas.microsoft.com/office/powerpoint/2010/main" val="168635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5"/>
          <p:cNvSpPr>
            <a:spLocks noGrp="1" noChangeArrowheads="1"/>
          </p:cNvSpPr>
          <p:nvPr>
            <p:ph type="ctrTitle"/>
          </p:nvPr>
        </p:nvSpPr>
        <p:spPr>
          <a:xfrm>
            <a:off x="0" y="4"/>
            <a:ext cx="12192000" cy="914400"/>
          </a:xfrm>
          <a:prstGeom prst="rect">
            <a:avLst/>
          </a:prstGeom>
        </p:spPr>
        <p:txBody>
          <a:bodyPr/>
          <a:lstStyle>
            <a:lvl1pPr algn="ctr">
              <a:defRPr sz="3865" b="1">
                <a:solidFill>
                  <a:schemeClr val="bg1"/>
                </a:solidFill>
              </a:defRPr>
            </a:lvl1pPr>
          </a:lstStyle>
          <a:p>
            <a:pPr lvl="0"/>
            <a:r>
              <a:rPr lang="en-US" noProof="0" dirty="0"/>
              <a:t>Click to edit Master title style</a:t>
            </a:r>
          </a:p>
        </p:txBody>
      </p:sp>
      <p:sp>
        <p:nvSpPr>
          <p:cNvPr id="2" name="Rectangle 13">
            <a:extLst>
              <a:ext uri="{FF2B5EF4-FFF2-40B4-BE49-F238E27FC236}">
                <a16:creationId xmlns:a16="http://schemas.microsoft.com/office/drawing/2014/main" id="{8415BCF6-6D53-AB66-29CB-B776CC678E32}"/>
              </a:ext>
            </a:extLst>
          </p:cNvPr>
          <p:cNvSpPr>
            <a:spLocks noChangeArrowheads="1"/>
          </p:cNvSpPr>
          <p:nvPr userDrawn="1"/>
        </p:nvSpPr>
        <p:spPr bwMode="auto">
          <a:xfrm>
            <a:off x="0" y="6492727"/>
            <a:ext cx="556822" cy="296896"/>
          </a:xfrm>
          <a:prstGeom prst="rect">
            <a:avLst/>
          </a:prstGeom>
          <a:noFill/>
          <a:ln>
            <a:noFill/>
          </a:ln>
        </p:spPr>
        <p:txBody>
          <a:bodyPr lIns="108797" tIns="54400" rIns="108797" bIns="54400"/>
          <a:lstStyle/>
          <a:p>
            <a:pPr algn="ctr" defTabSz="543560" fontAlgn="base">
              <a:spcBef>
                <a:spcPct val="0"/>
              </a:spcBef>
              <a:spcAft>
                <a:spcPct val="0"/>
              </a:spcAft>
            </a:pPr>
            <a:fld id="{43148E73-328C-48C2-BA79-75DF6072D72E}" type="slidenum">
              <a:rPr lang="en-US" sz="1200">
                <a:solidFill>
                  <a:srgbClr val="000090"/>
                </a:solidFill>
                <a:latin typeface="Century Gothic" panose="020B0502020202020204" pitchFamily="-112" charset="0"/>
                <a:ea typeface="MS PGothic" panose="020B0600070205080204" pitchFamily="-112" charset="-128"/>
                <a:cs typeface="Arial" panose="020B0604020202020204" pitchFamily="34" charset="0"/>
              </a:rPr>
              <a:t>‹#›</a:t>
            </a:fld>
            <a:endParaRPr lang="en-US" sz="1200" dirty="0">
              <a:solidFill>
                <a:srgbClr val="000090"/>
              </a:solidFill>
              <a:latin typeface="Century Gothic" panose="020B0502020202020204" pitchFamily="-112" charset="0"/>
              <a:ea typeface="MS PGothic" panose="020B0600070205080204" pitchFamily="-112" charset="-128"/>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07670" marR="0" indent="-407670" algn="l" defTabSz="544195" rtl="0" eaLnBrk="1" fontAlgn="auto" latinLnBrk="0" hangingPunct="1">
              <a:lnSpc>
                <a:spcPct val="100000"/>
              </a:lnSpc>
              <a:spcBef>
                <a:spcPct val="20000"/>
              </a:spcBef>
              <a:spcAft>
                <a:spcPts val="0"/>
              </a:spcAft>
              <a:buClr>
                <a:schemeClr val="tx2"/>
              </a:buClr>
              <a:buSzTx/>
              <a:buFont typeface="Arial" panose="020B0604020202020204"/>
              <a:buChar char="•"/>
              <a:defRPr/>
            </a:lvl1pPr>
            <a:lvl2pPr>
              <a:defRPr sz="2265" b="1"/>
            </a:lvl2pPr>
            <a:lvl3pPr>
              <a:defRPr sz="2265"/>
            </a:lvl3pPr>
            <a:lvl4pPr>
              <a:buClr>
                <a:schemeClr val="tx2"/>
              </a:buClr>
              <a:defRPr sz="2265"/>
            </a:lvl4pPr>
            <a:lvl5pPr>
              <a:buClr>
                <a:schemeClr val="tx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1"/>
          <p:cNvSpPr>
            <a:spLocks noGrp="1" noChangeArrowheads="1"/>
          </p:cNvSpPr>
          <p:nvPr>
            <p:ph type="title" idx="4294967295"/>
          </p:nvPr>
        </p:nvSpPr>
        <p:spPr>
          <a:xfrm>
            <a:off x="0" y="217260"/>
            <a:ext cx="12191999" cy="492991"/>
          </a:xfrm>
          <a:prstGeom prst="rect">
            <a:avLst/>
          </a:prstGeom>
        </p:spPr>
        <p:txBody>
          <a:bodyPr/>
          <a:lstStyle>
            <a:lvl1pPr>
              <a:defRPr sz="3200"/>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Century Gothic" panose="020B0502020202020204" pitchFamily="34" charset="0"/>
              </a:defRPr>
            </a:lvl1pPr>
          </a:lstStyle>
          <a:p>
            <a:r>
              <a:rPr lang="zh-CN" altLang="en-US" dirty="0"/>
              <a:t>单击此处编辑母版标题样式</a:t>
            </a:r>
          </a:p>
        </p:txBody>
      </p:sp>
      <p:sp>
        <p:nvSpPr>
          <p:cNvPr id="7" name="Content Placeholder 2"/>
          <p:cNvSpPr>
            <a:spLocks noGrp="1"/>
          </p:cNvSpPr>
          <p:nvPr>
            <p:ph idx="13"/>
          </p:nvPr>
        </p:nvSpPr>
        <p:spPr>
          <a:xfrm>
            <a:off x="609600" y="1191708"/>
            <a:ext cx="10972800" cy="4754563"/>
          </a:xfrm>
        </p:spPr>
        <p:txBody>
          <a:bodyPr/>
          <a:lstStyle>
            <a:lvl1pPr marL="342891" marR="0" indent="-342891" algn="l" defTabSz="457189" rtl="0" eaLnBrk="1" fontAlgn="auto" latinLnBrk="0" hangingPunct="1">
              <a:lnSpc>
                <a:spcPct val="100000"/>
              </a:lnSpc>
              <a:spcBef>
                <a:spcPct val="20000"/>
              </a:spcBef>
              <a:spcAft>
                <a:spcPts val="0"/>
              </a:spcAft>
              <a:buClr>
                <a:schemeClr val="tx2"/>
              </a:buClr>
              <a:buSzTx/>
              <a:buFont typeface="Arial"/>
              <a:buChar char="•"/>
              <a:tabLst/>
              <a:defRPr b="1">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buClr>
                <a:schemeClr val="tx2"/>
              </a:buClr>
              <a:defRPr>
                <a:latin typeface="Century Gothic" panose="020B0502020202020204" pitchFamily="34" charset="0"/>
              </a:defRPr>
            </a:lvl4pPr>
            <a:lvl5pPr>
              <a:buClr>
                <a:schemeClr val="tx2"/>
              </a:buCl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日期占位符 3"/>
          <p:cNvSpPr>
            <a:spLocks noGrp="1"/>
          </p:cNvSpPr>
          <p:nvPr>
            <p:ph type="dt" sz="half" idx="14"/>
          </p:nvPr>
        </p:nvSpPr>
        <p:spPr/>
        <p:txBody>
          <a:bodyPr/>
          <a:lstStyle>
            <a:lvl1pPr>
              <a:defRPr/>
            </a:lvl1pPr>
          </a:lstStyle>
          <a:p>
            <a:pPr>
              <a:defRPr/>
            </a:pPr>
            <a:endParaRPr lang="zh-CN" altLang="en-US" dirty="0"/>
          </a:p>
        </p:txBody>
      </p:sp>
      <p:sp>
        <p:nvSpPr>
          <p:cNvPr id="5" name="灯片编号占位符 5"/>
          <p:cNvSpPr>
            <a:spLocks noGrp="1"/>
          </p:cNvSpPr>
          <p:nvPr>
            <p:ph type="sldNum" sz="quarter" idx="15"/>
          </p:nvPr>
        </p:nvSpPr>
        <p:spPr/>
        <p:txBody>
          <a:bodyPr/>
          <a:lstStyle>
            <a:lvl1pPr>
              <a:defRPr/>
            </a:lvl1pPr>
          </a:lstStyle>
          <a:p>
            <a:pPr>
              <a:defRPr/>
            </a:pPr>
            <a:fld id="{8E5D5FF0-30A3-4A42-B738-A9C0C8F8C5E3}" type="slidenum">
              <a:rPr lang="zh-CN" altLang="en-US"/>
              <a:pPr>
                <a:defRPr/>
              </a:pPr>
              <a:t>‹#›</a:t>
            </a:fld>
            <a:endParaRPr lang="zh-CN" altLang="en-US"/>
          </a:p>
        </p:txBody>
      </p:sp>
    </p:spTree>
    <p:extLst>
      <p:ext uri="{BB962C8B-B14F-4D97-AF65-F5344CB8AC3E}">
        <p14:creationId xmlns:p14="http://schemas.microsoft.com/office/powerpoint/2010/main" val="295197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2192000" cy="908720"/>
          </a:xfrm>
        </p:spPr>
        <p:txBody>
          <a:bodyPr/>
          <a:lstStyle>
            <a:lvl1pPr algn="ctr" rtl="0" eaLnBrk="0" fontAlgn="base" hangingPunct="0">
              <a:spcBef>
                <a:spcPct val="0"/>
              </a:spcBef>
              <a:spcAft>
                <a:spcPct val="0"/>
              </a:spcAft>
              <a:defRPr lang="zh-CN" altLang="en-US" sz="3200" b="1" dirty="0">
                <a:solidFill>
                  <a:srgbClr val="0000CC"/>
                </a:solidFill>
                <a:latin typeface="Calibri" panose="020F0502020204030204" pitchFamily="34" charset="0"/>
                <a:ea typeface="+mj-ea"/>
                <a:cs typeface="+mj-cs"/>
              </a:defRPr>
            </a:lvl1pPr>
          </a:lstStyle>
          <a:p>
            <a:r>
              <a:rPr lang="zh-CN" altLang="en-US" dirty="0"/>
              <a:t>单击此处编辑母版标题样式</a:t>
            </a:r>
          </a:p>
        </p:txBody>
      </p:sp>
      <p:sp>
        <p:nvSpPr>
          <p:cNvPr id="5" name="内容占位符 4"/>
          <p:cNvSpPr>
            <a:spLocks noGrp="1"/>
          </p:cNvSpPr>
          <p:nvPr>
            <p:ph sz="quarter" idx="10"/>
          </p:nvPr>
        </p:nvSpPr>
        <p:spPr>
          <a:xfrm>
            <a:off x="623392" y="1052736"/>
            <a:ext cx="11137237" cy="496855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页脚占位符 3"/>
          <p:cNvSpPr>
            <a:spLocks noGrp="1"/>
          </p:cNvSpPr>
          <p:nvPr>
            <p:ph type="ftr" sz="quarter" idx="12"/>
          </p:nvPr>
        </p:nvSpPr>
        <p:spPr/>
        <p:txBody>
          <a:bodyPr/>
          <a:lstStyle/>
          <a:p>
            <a:endParaRPr lang="zh-CN" altLang="en-US" dirty="0"/>
          </a:p>
        </p:txBody>
      </p:sp>
      <p:sp>
        <p:nvSpPr>
          <p:cNvPr id="6" name="灯片编号占位符 5"/>
          <p:cNvSpPr>
            <a:spLocks noGrp="1"/>
          </p:cNvSpPr>
          <p:nvPr>
            <p:ph type="sldNum" sz="quarter" idx="13"/>
          </p:nvPr>
        </p:nvSpPr>
        <p:spPr/>
        <p:txBody>
          <a:bodyPr/>
          <a:lstStyle/>
          <a:p>
            <a:fld id="{344FB41F-034F-4D16-8413-B78CCFF9BF73}" type="slidenum">
              <a:rPr lang="zh-CN" altLang="en-US" smtClean="0"/>
              <a:pPr/>
              <a:t>‹#›</a:t>
            </a:fld>
            <a:endParaRPr lang="zh-CN" altLang="en-US"/>
          </a:p>
        </p:txBody>
      </p:sp>
    </p:spTree>
    <p:extLst>
      <p:ext uri="{BB962C8B-B14F-4D97-AF65-F5344CB8AC3E}">
        <p14:creationId xmlns:p14="http://schemas.microsoft.com/office/powerpoint/2010/main" val="107629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1685EB-6E3A-6149-A606-904C22F5232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9873D2CF-E758-9E4F-FF2C-2FF42A4BA86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FC826978-281A-9F25-8695-111B17ED6F69}"/>
              </a:ext>
            </a:extLst>
          </p:cNvPr>
          <p:cNvSpPr>
            <a:spLocks noGrp="1" noChangeArrowheads="1"/>
          </p:cNvSpPr>
          <p:nvPr>
            <p:ph type="sldNum" sz="quarter" idx="12"/>
          </p:nvPr>
        </p:nvSpPr>
        <p:spPr>
          <a:ln/>
        </p:spPr>
        <p:txBody>
          <a:bodyPr/>
          <a:lstStyle>
            <a:lvl1pPr>
              <a:defRPr/>
            </a:lvl1pPr>
          </a:lstStyle>
          <a:p>
            <a:pPr>
              <a:defRPr/>
            </a:pPr>
            <a:fld id="{8B60E9C8-4BFA-4DFB-AAB9-4190B9937970}" type="slidenum">
              <a:rPr lang="en-US" altLang="zh-CN"/>
              <a:pPr>
                <a:defRPr/>
              </a:pPr>
              <a:t>‹#›</a:t>
            </a:fld>
            <a:endParaRPr lang="en-US" altLang="zh-CN"/>
          </a:p>
        </p:txBody>
      </p:sp>
    </p:spTree>
    <p:extLst>
      <p:ext uri="{BB962C8B-B14F-4D97-AF65-F5344CB8AC3E}">
        <p14:creationId xmlns:p14="http://schemas.microsoft.com/office/powerpoint/2010/main" val="308532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OverTx">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quarter" idx="1"/>
          </p:nvPr>
        </p:nvSpPr>
        <p:spPr>
          <a:xfrm>
            <a:off x="609600" y="1600200"/>
            <a:ext cx="5392616" cy="21859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89784" y="1600200"/>
            <a:ext cx="5392616" cy="21859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half" idx="3"/>
          </p:nvPr>
        </p:nvSpPr>
        <p:spPr>
          <a:xfrm>
            <a:off x="609600" y="3938592"/>
            <a:ext cx="10972800" cy="2187575"/>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日期占位符 3"/>
          <p:cNvSpPr>
            <a:spLocks noGrp="1"/>
          </p:cNvSpPr>
          <p:nvPr>
            <p:ph type="dt" sz="half" idx="10"/>
          </p:nvPr>
        </p:nvSpPr>
        <p:spPr>
          <a:xfrm>
            <a:off x="609600" y="6492878"/>
            <a:ext cx="2844800" cy="365125"/>
          </a:xfrm>
          <a:prstGeom prst="rect">
            <a:avLst/>
          </a:prstGeom>
        </p:spPr>
        <p:txBody>
          <a:bodyPr/>
          <a:lstStyle>
            <a:lvl1pPr>
              <a:defRPr/>
            </a:lvl1pPr>
          </a:lstStyle>
          <a:p>
            <a:pPr>
              <a:defRPr/>
            </a:pPr>
            <a:fld id="{D074C7C8-4998-42C7-BFDC-84186A0E09AD}" type="datetime1">
              <a:rPr lang="zh-CN" altLang="en-US"/>
              <a:pPr>
                <a:defRPr/>
              </a:pPr>
              <a:t>2024/10/15</a:t>
            </a:fld>
            <a:endParaRPr lang="zh-CN" altLang="en-US"/>
          </a:p>
        </p:txBody>
      </p:sp>
      <p:sp>
        <p:nvSpPr>
          <p:cNvPr id="7" name="页脚占位符 4"/>
          <p:cNvSpPr>
            <a:spLocks noGrp="1"/>
          </p:cNvSpPr>
          <p:nvPr>
            <p:ph type="ftr" sz="quarter" idx="11"/>
          </p:nvPr>
        </p:nvSpPr>
        <p:spPr>
          <a:xfrm>
            <a:off x="4165600" y="6492878"/>
            <a:ext cx="3860800" cy="365125"/>
          </a:xfrm>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a:xfrm>
            <a:off x="8784167" y="6488116"/>
            <a:ext cx="2844800" cy="365125"/>
          </a:xfrm>
          <a:prstGeom prst="rect">
            <a:avLst/>
          </a:prstGeom>
        </p:spPr>
        <p:txBody>
          <a:bodyPr/>
          <a:lstStyle>
            <a:lvl1pPr algn="r">
              <a:defRPr>
                <a:ea typeface="宋体" pitchFamily="2" charset="-122"/>
              </a:defRPr>
            </a:lvl1pPr>
          </a:lstStyle>
          <a:p>
            <a:pPr>
              <a:defRPr/>
            </a:pPr>
            <a:fld id="{73A1BC60-E156-4424-8754-C1B0CC7D55E6}" type="slidenum">
              <a:rPr lang="zh-CN" altLang="en-US"/>
              <a:pPr>
                <a:defRPr/>
              </a:pPr>
              <a:t>‹#›</a:t>
            </a:fld>
            <a:endParaRPr lang="zh-CN" altLang="en-US" dirty="0"/>
          </a:p>
        </p:txBody>
      </p:sp>
    </p:spTree>
    <p:extLst>
      <p:ext uri="{BB962C8B-B14F-4D97-AF65-F5344CB8AC3E}">
        <p14:creationId xmlns:p14="http://schemas.microsoft.com/office/powerpoint/2010/main" val="320935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hanks">
    <p:spTree>
      <p:nvGrpSpPr>
        <p:cNvPr id="1" name=""/>
        <p:cNvGrpSpPr/>
        <p:nvPr/>
      </p:nvGrpSpPr>
      <p:grpSpPr>
        <a:xfrm>
          <a:off x="0" y="0"/>
          <a:ext cx="0" cy="0"/>
          <a:chOff x="0" y="0"/>
          <a:chExt cx="0" cy="0"/>
        </a:xfrm>
      </p:grpSpPr>
      <p:pic>
        <p:nvPicPr>
          <p:cNvPr id="3" name="图片 2" descr="http://aappsbulletin.org/img/201408/active_01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txBox="1">
            <a:spLocks/>
          </p:cNvSpPr>
          <p:nvPr/>
        </p:nvSpPr>
        <p:spPr bwMode="auto">
          <a:xfrm>
            <a:off x="6959604" y="592138"/>
            <a:ext cx="4993217" cy="1079500"/>
          </a:xfrm>
          <a:prstGeom prst="rect">
            <a:avLst/>
          </a:prstGeom>
          <a:noFill/>
          <a:ln w="9525">
            <a:noFill/>
            <a:miter lim="800000"/>
            <a:headEnd/>
            <a:tailEnd/>
          </a:ln>
        </p:spPr>
        <p:txBody>
          <a:bodyPr lIns="91429" tIns="45715" rIns="91429" bIns="45715" anchor="ctr"/>
          <a:lstStyle/>
          <a:p>
            <a:pPr algn="ctr">
              <a:lnSpc>
                <a:spcPct val="120000"/>
              </a:lnSpc>
              <a:defRPr/>
            </a:pPr>
            <a:r>
              <a:rPr lang="en-US" altLang="zh-CN" sz="4800" dirty="0">
                <a:solidFill>
                  <a:srgbClr val="FF0000"/>
                </a:solidFill>
                <a:effectLst>
                  <a:outerShdw blurRad="38100" dist="38100" dir="2700000" algn="tl">
                    <a:srgbClr val="000000">
                      <a:alpha val="43137"/>
                    </a:srgbClr>
                  </a:outerShdw>
                </a:effectLst>
                <a:latin typeface="Calibri" panose="020F0502020204030204" pitchFamily="34" charset="0"/>
                <a:ea typeface="宋体" charset="0"/>
                <a:cs typeface="Arial" pitchFamily="34" charset="0"/>
              </a:rPr>
              <a:t>Thank you !</a:t>
            </a:r>
            <a:endParaRPr kumimoji="0" lang="en-US" altLang="zh-CN" sz="4800" dirty="0">
              <a:solidFill>
                <a:srgbClr val="FF0000"/>
              </a:solidFill>
              <a:effectLst>
                <a:outerShdw blurRad="38100" dist="38100" dir="2700000" algn="tl">
                  <a:srgbClr val="000000">
                    <a:alpha val="43137"/>
                  </a:srgbClr>
                </a:outerShdw>
              </a:effectLst>
              <a:latin typeface="Calibri" panose="020F0502020204030204" pitchFamily="34" charset="0"/>
              <a:ea typeface="华文中宋" pitchFamily="2" charset="-122"/>
              <a:cs typeface="Arial" pitchFamily="34" charset="0"/>
            </a:endParaRPr>
          </a:p>
        </p:txBody>
      </p:sp>
    </p:spTree>
    <p:extLst>
      <p:ext uri="{BB962C8B-B14F-4D97-AF65-F5344CB8AC3E}">
        <p14:creationId xmlns:p14="http://schemas.microsoft.com/office/powerpoint/2010/main" val="309364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owerPoint_Template_Cover_2012_white.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1027" name="Title Placeholder 1"/>
          <p:cNvSpPr>
            <a:spLocks noGrp="1"/>
          </p:cNvSpPr>
          <p:nvPr>
            <p:ph type="title"/>
          </p:nvPr>
        </p:nvSpPr>
        <p:spPr bwMode="auto">
          <a:xfrm>
            <a:off x="608799" y="3"/>
            <a:ext cx="10974413" cy="914204"/>
          </a:xfrm>
          <a:prstGeom prst="rect">
            <a:avLst/>
          </a:prstGeom>
          <a:noFill/>
          <a:ln>
            <a:noFill/>
          </a:ln>
        </p:spPr>
        <p:txBody>
          <a:bodyPr vert="horz" wrap="square" lIns="81598" tIns="40800" rIns="81598" bIns="40800" numCol="1" anchor="ctr" anchorCtr="0" compatLnSpc="1"/>
          <a:lstStyle/>
          <a:p>
            <a:pPr lvl="0"/>
            <a:r>
              <a:rPr lang="en-US"/>
              <a:t>Click to edit Master title style</a:t>
            </a:r>
          </a:p>
        </p:txBody>
      </p:sp>
      <p:sp>
        <p:nvSpPr>
          <p:cNvPr id="1028" name="Text Placeholder 2"/>
          <p:cNvSpPr>
            <a:spLocks noGrp="1"/>
          </p:cNvSpPr>
          <p:nvPr>
            <p:ph type="body" idx="1"/>
          </p:nvPr>
        </p:nvSpPr>
        <p:spPr bwMode="auto">
          <a:xfrm>
            <a:off x="608799" y="1321338"/>
            <a:ext cx="10974413" cy="4754743"/>
          </a:xfrm>
          <a:prstGeom prst="rect">
            <a:avLst/>
          </a:prstGeom>
          <a:noFill/>
          <a:ln>
            <a:noFill/>
          </a:ln>
        </p:spPr>
        <p:txBody>
          <a:bodyPr vert="horz" wrap="square" lIns="81598" tIns="40800" rIns="81598" bIns="40800" numCol="1" anchor="t" anchorCtr="0" compatLnSpc="1"/>
          <a:lstStyle/>
          <a:p>
            <a:pPr lvl="0"/>
            <a:r>
              <a:rPr lang="en-US" dirty="0"/>
              <a:t>Century gothic 20 bold</a:t>
            </a:r>
          </a:p>
          <a:p>
            <a:pPr lvl="0"/>
            <a:r>
              <a:rPr lang="en-US" dirty="0"/>
              <a:t>Century gothic 20 bold</a:t>
            </a:r>
          </a:p>
          <a:p>
            <a:pPr lvl="1"/>
            <a:r>
              <a:rPr lang="en-US" dirty="0"/>
              <a:t>Century gothic 18</a:t>
            </a:r>
          </a:p>
          <a:p>
            <a:pPr lvl="1"/>
            <a:r>
              <a:rPr lang="en-US" dirty="0"/>
              <a:t>Century gothic 18</a:t>
            </a:r>
          </a:p>
          <a:p>
            <a:pPr lvl="2"/>
            <a:r>
              <a:rPr lang="en-US" dirty="0"/>
              <a:t>Century gothic 16</a:t>
            </a:r>
          </a:p>
          <a:p>
            <a:pPr lvl="2"/>
            <a:r>
              <a:rPr lang="en-US" dirty="0"/>
              <a:t>Century gothic 16</a:t>
            </a:r>
          </a:p>
          <a:p>
            <a:pPr lvl="0"/>
            <a:r>
              <a:rPr lang="en-US" dirty="0"/>
              <a:t>Century gothic 20 bold</a:t>
            </a:r>
          </a:p>
          <a:p>
            <a:pPr lvl="0"/>
            <a:endParaRPr lang="en-US" dirty="0"/>
          </a:p>
          <a:p>
            <a:pPr lvl="0"/>
            <a:endParaRPr lang="en-US" dirty="0"/>
          </a:p>
          <a:p>
            <a:pPr lvl="2"/>
            <a:endParaRPr lang="en-US" dirty="0"/>
          </a:p>
          <a:p>
            <a:pPr lvl="0"/>
            <a:endParaRPr lang="en-US" dirty="0"/>
          </a:p>
        </p:txBody>
      </p:sp>
      <p:pic>
        <p:nvPicPr>
          <p:cNvPr id="2" name="Picture 2">
            <a:extLst>
              <a:ext uri="{FF2B5EF4-FFF2-40B4-BE49-F238E27FC236}">
                <a16:creationId xmlns:a16="http://schemas.microsoft.com/office/drawing/2014/main" id="{E4255383-A405-420B-9D61-91760261B315}"/>
              </a:ext>
            </a:extLst>
          </p:cNvPr>
          <p:cNvPicPr>
            <a:picLocks noChangeAspect="1" noChangeArrowheads="1"/>
          </p:cNvPicPr>
          <p:nvPr userDrawn="1"/>
        </p:nvPicPr>
        <p:blipFill>
          <a:blip r:embed="rId10"/>
          <a:srcRect/>
          <a:stretch>
            <a:fillRect/>
          </a:stretch>
        </p:blipFill>
        <p:spPr bwMode="auto">
          <a:xfrm>
            <a:off x="11328932" y="5898370"/>
            <a:ext cx="828477" cy="929920"/>
          </a:xfrm>
          <a:prstGeom prst="roundRect">
            <a:avLst>
              <a:gd name="adj" fmla="val 8594"/>
            </a:avLst>
          </a:prstGeom>
          <a:solidFill>
            <a:srgbClr val="FFFFFF">
              <a:shade val="85000"/>
            </a:srgbClr>
          </a:solidFill>
          <a:ln>
            <a:noFill/>
          </a:ln>
          <a:effectLst/>
        </p:spPr>
      </p:pic>
      <p:sp>
        <p:nvSpPr>
          <p:cNvPr id="3" name="Rectangle 13">
            <a:extLst>
              <a:ext uri="{FF2B5EF4-FFF2-40B4-BE49-F238E27FC236}">
                <a16:creationId xmlns:a16="http://schemas.microsoft.com/office/drawing/2014/main" id="{31E66A5C-18F6-49FF-FF62-436639FA70F6}"/>
              </a:ext>
            </a:extLst>
          </p:cNvPr>
          <p:cNvSpPr>
            <a:spLocks noChangeArrowheads="1"/>
          </p:cNvSpPr>
          <p:nvPr userDrawn="1"/>
        </p:nvSpPr>
        <p:spPr bwMode="auto">
          <a:xfrm>
            <a:off x="0" y="6492727"/>
            <a:ext cx="556822" cy="296896"/>
          </a:xfrm>
          <a:prstGeom prst="rect">
            <a:avLst/>
          </a:prstGeom>
          <a:noFill/>
          <a:ln>
            <a:noFill/>
          </a:ln>
        </p:spPr>
        <p:txBody>
          <a:bodyPr lIns="108797" tIns="54400" rIns="108797" bIns="54400"/>
          <a:lstStyle/>
          <a:p>
            <a:pPr algn="ctr" defTabSz="543560" fontAlgn="base">
              <a:spcBef>
                <a:spcPct val="0"/>
              </a:spcBef>
              <a:spcAft>
                <a:spcPct val="0"/>
              </a:spcAft>
            </a:pPr>
            <a:fld id="{43148E73-328C-48C2-BA79-75DF6072D72E}" type="slidenum">
              <a:rPr lang="en-US" sz="1200">
                <a:solidFill>
                  <a:srgbClr val="000090"/>
                </a:solidFill>
                <a:latin typeface="Century Gothic" panose="020B0502020202020204" pitchFamily="-112" charset="0"/>
                <a:ea typeface="MS PGothic" panose="020B0600070205080204" pitchFamily="-112" charset="-128"/>
                <a:cs typeface="Arial" panose="020B0604020202020204" pitchFamily="34" charset="0"/>
              </a:rPr>
              <a:t>‹#›</a:t>
            </a:fld>
            <a:endParaRPr lang="en-US" sz="1200" dirty="0">
              <a:solidFill>
                <a:srgbClr val="000090"/>
              </a:solidFill>
              <a:latin typeface="Century Gothic" panose="020B0502020202020204" pitchFamily="-112" charset="0"/>
              <a:ea typeface="MS PGothic" panose="020B0600070205080204" pitchFamily="-112" charset="-128"/>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78" r:id="rId4"/>
    <p:sldLayoutId id="2147483679" r:id="rId5"/>
    <p:sldLayoutId id="2147483681" r:id="rId6"/>
    <p:sldLayoutId id="2147483682" r:id="rId7"/>
  </p:sldLayoutIdLst>
  <p:hf sldNum="0" hdr="0" ftr="0" dt="0"/>
  <p:txStyles>
    <p:titleStyle>
      <a:lvl1pPr algn="l" defTabSz="543560" rtl="0" eaLnBrk="0" fontAlgn="base" hangingPunct="0">
        <a:spcBef>
          <a:spcPct val="0"/>
        </a:spcBef>
        <a:spcAft>
          <a:spcPct val="0"/>
        </a:spcAft>
        <a:defRPr sz="2935" b="1" kern="1200">
          <a:solidFill>
            <a:srgbClr val="FFFFFF"/>
          </a:solidFill>
          <a:latin typeface="+mj-lt"/>
          <a:ea typeface="MS PGothic" panose="020B0600070205080204" pitchFamily="-112" charset="-128"/>
          <a:cs typeface="MS PGothic" panose="020B0600070205080204" pitchFamily="-112" charset="-128"/>
        </a:defRPr>
      </a:lvl1pPr>
      <a:lvl2pPr algn="l" defTabSz="543560" rtl="0" eaLnBrk="0" fontAlgn="base" hangingPunct="0">
        <a:spcBef>
          <a:spcPct val="0"/>
        </a:spcBef>
        <a:spcAft>
          <a:spcPct val="0"/>
        </a:spcAft>
        <a:defRPr sz="2935" b="1">
          <a:solidFill>
            <a:srgbClr val="FFFFFF"/>
          </a:solidFill>
          <a:latin typeface="Century Gothic" panose="020B0502020202020204" pitchFamily="-112" charset="0"/>
          <a:ea typeface="MS PGothic" panose="020B0600070205080204" pitchFamily="-112" charset="-128"/>
          <a:cs typeface="MS PGothic" panose="020B0600070205080204" pitchFamily="-112" charset="-128"/>
        </a:defRPr>
      </a:lvl2pPr>
      <a:lvl3pPr algn="l" defTabSz="543560" rtl="0" eaLnBrk="0" fontAlgn="base" hangingPunct="0">
        <a:spcBef>
          <a:spcPct val="0"/>
        </a:spcBef>
        <a:spcAft>
          <a:spcPct val="0"/>
        </a:spcAft>
        <a:defRPr sz="2935" b="1">
          <a:solidFill>
            <a:srgbClr val="FFFFFF"/>
          </a:solidFill>
          <a:latin typeface="Century Gothic" panose="020B0502020202020204" pitchFamily="-112" charset="0"/>
          <a:ea typeface="MS PGothic" panose="020B0600070205080204" pitchFamily="-112" charset="-128"/>
          <a:cs typeface="MS PGothic" panose="020B0600070205080204" pitchFamily="-112" charset="-128"/>
        </a:defRPr>
      </a:lvl3pPr>
      <a:lvl4pPr algn="l" defTabSz="543560" rtl="0" eaLnBrk="0" fontAlgn="base" hangingPunct="0">
        <a:spcBef>
          <a:spcPct val="0"/>
        </a:spcBef>
        <a:spcAft>
          <a:spcPct val="0"/>
        </a:spcAft>
        <a:defRPr sz="2935" b="1">
          <a:solidFill>
            <a:srgbClr val="FFFFFF"/>
          </a:solidFill>
          <a:latin typeface="Century Gothic" panose="020B0502020202020204" pitchFamily="-112" charset="0"/>
          <a:ea typeface="MS PGothic" panose="020B0600070205080204" pitchFamily="-112" charset="-128"/>
          <a:cs typeface="MS PGothic" panose="020B0600070205080204" pitchFamily="-112" charset="-128"/>
        </a:defRPr>
      </a:lvl4pPr>
      <a:lvl5pPr algn="l" defTabSz="543560" rtl="0" eaLnBrk="0" fontAlgn="base" hangingPunct="0">
        <a:spcBef>
          <a:spcPct val="0"/>
        </a:spcBef>
        <a:spcAft>
          <a:spcPct val="0"/>
        </a:spcAft>
        <a:defRPr sz="2935" b="1">
          <a:solidFill>
            <a:srgbClr val="FFFFFF"/>
          </a:solidFill>
          <a:latin typeface="Century Gothic" panose="020B0502020202020204" pitchFamily="-112" charset="0"/>
          <a:ea typeface="MS PGothic" panose="020B0600070205080204" pitchFamily="-112" charset="-128"/>
          <a:cs typeface="MS PGothic" panose="020B0600070205080204" pitchFamily="-112" charset="-128"/>
        </a:defRPr>
      </a:lvl5pPr>
      <a:lvl6pPr marL="544195" algn="ctr" defTabSz="544195" rtl="0" fontAlgn="base">
        <a:spcBef>
          <a:spcPct val="0"/>
        </a:spcBef>
        <a:spcAft>
          <a:spcPct val="0"/>
        </a:spcAft>
        <a:defRPr sz="2935" b="1">
          <a:solidFill>
            <a:srgbClr val="FFFFFF"/>
          </a:solidFill>
          <a:latin typeface="Century Gothic" panose="020B0502020202020204" pitchFamily="-112" charset="0"/>
          <a:ea typeface="MS PGothic" panose="020B0600070205080204" pitchFamily="-112" charset="-128"/>
          <a:cs typeface="MS PGothic" panose="020B0600070205080204" pitchFamily="-112" charset="-128"/>
        </a:defRPr>
      </a:lvl6pPr>
      <a:lvl7pPr marL="1087755" algn="ctr" defTabSz="544195" rtl="0" fontAlgn="base">
        <a:spcBef>
          <a:spcPct val="0"/>
        </a:spcBef>
        <a:spcAft>
          <a:spcPct val="0"/>
        </a:spcAft>
        <a:defRPr sz="2935" b="1">
          <a:solidFill>
            <a:srgbClr val="FFFFFF"/>
          </a:solidFill>
          <a:latin typeface="Century Gothic" panose="020B0502020202020204" pitchFamily="-112" charset="0"/>
          <a:ea typeface="MS PGothic" panose="020B0600070205080204" pitchFamily="-112" charset="-128"/>
          <a:cs typeface="MS PGothic" panose="020B0600070205080204" pitchFamily="-112" charset="-128"/>
        </a:defRPr>
      </a:lvl7pPr>
      <a:lvl8pPr marL="1631950" algn="ctr" defTabSz="544195" rtl="0" fontAlgn="base">
        <a:spcBef>
          <a:spcPct val="0"/>
        </a:spcBef>
        <a:spcAft>
          <a:spcPct val="0"/>
        </a:spcAft>
        <a:defRPr sz="2935" b="1">
          <a:solidFill>
            <a:srgbClr val="FFFFFF"/>
          </a:solidFill>
          <a:latin typeface="Century Gothic" panose="020B0502020202020204" pitchFamily="-112" charset="0"/>
          <a:ea typeface="MS PGothic" panose="020B0600070205080204" pitchFamily="-112" charset="-128"/>
          <a:cs typeface="MS PGothic" panose="020B0600070205080204" pitchFamily="-112" charset="-128"/>
        </a:defRPr>
      </a:lvl8pPr>
      <a:lvl9pPr marL="2176145" algn="ctr" defTabSz="544195" rtl="0" fontAlgn="base">
        <a:spcBef>
          <a:spcPct val="0"/>
        </a:spcBef>
        <a:spcAft>
          <a:spcPct val="0"/>
        </a:spcAft>
        <a:defRPr sz="2935" b="1">
          <a:solidFill>
            <a:srgbClr val="FFFFFF"/>
          </a:solidFill>
          <a:latin typeface="Century Gothic" panose="020B0502020202020204" pitchFamily="-112" charset="0"/>
          <a:ea typeface="MS PGothic" panose="020B0600070205080204" pitchFamily="-112" charset="-128"/>
          <a:cs typeface="MS PGothic" panose="020B0600070205080204" pitchFamily="-112" charset="-128"/>
        </a:defRPr>
      </a:lvl9pPr>
    </p:titleStyle>
    <p:bodyStyle>
      <a:lvl1pPr marL="407035" indent="-407035" algn="l" defTabSz="543560" rtl="0" eaLnBrk="0" fontAlgn="base" hangingPunct="0">
        <a:spcBef>
          <a:spcPct val="20000"/>
        </a:spcBef>
        <a:spcAft>
          <a:spcPct val="0"/>
        </a:spcAft>
        <a:buClr>
          <a:schemeClr val="tx2"/>
        </a:buClr>
        <a:buFont typeface="Arial" panose="020B0604020202020204" pitchFamily="34" charset="0"/>
        <a:buChar char="•"/>
        <a:defRPr sz="2400" b="1" kern="1200">
          <a:solidFill>
            <a:schemeClr val="tx1"/>
          </a:solidFill>
          <a:latin typeface="+mn-lt"/>
          <a:ea typeface="MS PGothic" panose="020B0600070205080204" pitchFamily="-112" charset="-128"/>
          <a:cs typeface="MS PGothic" panose="020B0600070205080204" pitchFamily="-112" charset="-128"/>
        </a:defRPr>
      </a:lvl1pPr>
      <a:lvl2pPr marL="883285" indent="-339725" algn="l" defTabSz="543560" rtl="0" eaLnBrk="0" fontAlgn="base" hangingPunct="0">
        <a:spcBef>
          <a:spcPct val="20000"/>
        </a:spcBef>
        <a:spcAft>
          <a:spcPct val="0"/>
        </a:spcAft>
        <a:buClr>
          <a:schemeClr val="tx2"/>
        </a:buClr>
        <a:buFont typeface="Arial" panose="020B0604020202020204" pitchFamily="34" charset="0"/>
        <a:buChar char="–"/>
        <a:defRPr sz="2265" b="1" kern="1200">
          <a:solidFill>
            <a:schemeClr val="tx1"/>
          </a:solidFill>
          <a:latin typeface="+mn-lt"/>
          <a:ea typeface="MS PGothic" panose="020B0600070205080204" pitchFamily="-112" charset="-128"/>
          <a:cs typeface="+mn-cs"/>
        </a:defRPr>
      </a:lvl2pPr>
      <a:lvl3pPr marL="1494790" indent="-407035" algn="l" defTabSz="543560" rtl="0" eaLnBrk="0" fontAlgn="base" hangingPunct="0">
        <a:spcBef>
          <a:spcPct val="20000"/>
        </a:spcBef>
        <a:spcAft>
          <a:spcPct val="0"/>
        </a:spcAft>
        <a:buClr>
          <a:schemeClr val="tx2"/>
        </a:buClr>
        <a:buFont typeface="Arial" panose="020B0604020202020204" pitchFamily="34" charset="0"/>
        <a:buChar char="•"/>
        <a:defRPr sz="1865" kern="1200">
          <a:solidFill>
            <a:schemeClr val="tx1"/>
          </a:solidFill>
          <a:latin typeface="+mn-lt"/>
          <a:ea typeface="MS PGothic" panose="020B0600070205080204" pitchFamily="-112" charset="-128"/>
          <a:cs typeface="+mn-cs"/>
        </a:defRPr>
      </a:lvl3pPr>
      <a:lvl4pPr marL="1903095" indent="-271780" algn="l" defTabSz="54356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112" charset="-128"/>
          <a:cs typeface="+mn-cs"/>
        </a:defRPr>
      </a:lvl4pPr>
      <a:lvl5pPr marL="2447290" indent="-271780" algn="l" defTabSz="54356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112" charset="-128"/>
          <a:cs typeface="+mn-cs"/>
        </a:defRPr>
      </a:lvl5pPr>
      <a:lvl6pPr marL="2992120" indent="-271780" algn="l" defTabSz="544195" rtl="0" eaLnBrk="1" latinLnBrk="0" hangingPunct="1">
        <a:spcBef>
          <a:spcPct val="20000"/>
        </a:spcBef>
        <a:buFont typeface="Arial" panose="020B0604020202020204"/>
        <a:buChar char="•"/>
        <a:defRPr sz="2400" kern="1200">
          <a:solidFill>
            <a:schemeClr val="tx1"/>
          </a:solidFill>
          <a:latin typeface="+mn-lt"/>
          <a:ea typeface="+mn-ea"/>
          <a:cs typeface="+mn-cs"/>
        </a:defRPr>
      </a:lvl6pPr>
      <a:lvl7pPr marL="3535680" indent="-271780" algn="l" defTabSz="544195" rtl="0" eaLnBrk="1" latinLnBrk="0" hangingPunct="1">
        <a:spcBef>
          <a:spcPct val="20000"/>
        </a:spcBef>
        <a:buFont typeface="Arial" panose="020B0604020202020204"/>
        <a:buChar char="•"/>
        <a:defRPr sz="2400" kern="1200">
          <a:solidFill>
            <a:schemeClr val="tx1"/>
          </a:solidFill>
          <a:latin typeface="+mn-lt"/>
          <a:ea typeface="+mn-ea"/>
          <a:cs typeface="+mn-cs"/>
        </a:defRPr>
      </a:lvl7pPr>
      <a:lvl8pPr marL="4079875" indent="-271780" algn="l" defTabSz="544195" rtl="0" eaLnBrk="1" latinLnBrk="0" hangingPunct="1">
        <a:spcBef>
          <a:spcPct val="20000"/>
        </a:spcBef>
        <a:buFont typeface="Arial" panose="020B0604020202020204"/>
        <a:buChar char="•"/>
        <a:defRPr sz="2400" kern="1200">
          <a:solidFill>
            <a:schemeClr val="tx1"/>
          </a:solidFill>
          <a:latin typeface="+mn-lt"/>
          <a:ea typeface="+mn-ea"/>
          <a:cs typeface="+mn-cs"/>
        </a:defRPr>
      </a:lvl8pPr>
      <a:lvl9pPr marL="4624070" indent="-271780" algn="l" defTabSz="544195" rtl="0" eaLnBrk="1" latinLnBrk="0" hangingPunct="1">
        <a:spcBef>
          <a:spcPct val="20000"/>
        </a:spcBef>
        <a:buFont typeface="Arial" panose="020B0604020202020204"/>
        <a:buChar char="•"/>
        <a:defRPr sz="2400" kern="1200">
          <a:solidFill>
            <a:schemeClr val="tx1"/>
          </a:solidFill>
          <a:latin typeface="+mn-lt"/>
          <a:ea typeface="+mn-ea"/>
          <a:cs typeface="+mn-cs"/>
        </a:defRPr>
      </a:lvl9pPr>
    </p:bodyStyle>
    <p:otherStyle>
      <a:defPPr>
        <a:defRPr lang="en-US"/>
      </a:defPPr>
      <a:lvl1pPr marL="0" algn="l" defTabSz="544195" rtl="0" eaLnBrk="1" latinLnBrk="0" hangingPunct="1">
        <a:defRPr sz="2135" kern="1200">
          <a:solidFill>
            <a:schemeClr val="tx1"/>
          </a:solidFill>
          <a:latin typeface="+mn-lt"/>
          <a:ea typeface="+mn-ea"/>
          <a:cs typeface="+mn-cs"/>
        </a:defRPr>
      </a:lvl1pPr>
      <a:lvl2pPr marL="544195" algn="l" defTabSz="544195" rtl="0" eaLnBrk="1" latinLnBrk="0" hangingPunct="1">
        <a:defRPr sz="2135" kern="1200">
          <a:solidFill>
            <a:schemeClr val="tx1"/>
          </a:solidFill>
          <a:latin typeface="+mn-lt"/>
          <a:ea typeface="+mn-ea"/>
          <a:cs typeface="+mn-cs"/>
        </a:defRPr>
      </a:lvl2pPr>
      <a:lvl3pPr marL="1087755" algn="l" defTabSz="544195" rtl="0" eaLnBrk="1" latinLnBrk="0" hangingPunct="1">
        <a:defRPr sz="2135" kern="1200">
          <a:solidFill>
            <a:schemeClr val="tx1"/>
          </a:solidFill>
          <a:latin typeface="+mn-lt"/>
          <a:ea typeface="+mn-ea"/>
          <a:cs typeface="+mn-cs"/>
        </a:defRPr>
      </a:lvl3pPr>
      <a:lvl4pPr marL="1631950" algn="l" defTabSz="544195" rtl="0" eaLnBrk="1" latinLnBrk="0" hangingPunct="1">
        <a:defRPr sz="2135" kern="1200">
          <a:solidFill>
            <a:schemeClr val="tx1"/>
          </a:solidFill>
          <a:latin typeface="+mn-lt"/>
          <a:ea typeface="+mn-ea"/>
          <a:cs typeface="+mn-cs"/>
        </a:defRPr>
      </a:lvl4pPr>
      <a:lvl5pPr marL="2176145" algn="l" defTabSz="544195" rtl="0" eaLnBrk="1" latinLnBrk="0" hangingPunct="1">
        <a:defRPr sz="2135" kern="1200">
          <a:solidFill>
            <a:schemeClr val="tx1"/>
          </a:solidFill>
          <a:latin typeface="+mn-lt"/>
          <a:ea typeface="+mn-ea"/>
          <a:cs typeface="+mn-cs"/>
        </a:defRPr>
      </a:lvl5pPr>
      <a:lvl6pPr marL="2719705" algn="l" defTabSz="544195" rtl="0" eaLnBrk="1" latinLnBrk="0" hangingPunct="1">
        <a:defRPr sz="2135" kern="1200">
          <a:solidFill>
            <a:schemeClr val="tx1"/>
          </a:solidFill>
          <a:latin typeface="+mn-lt"/>
          <a:ea typeface="+mn-ea"/>
          <a:cs typeface="+mn-cs"/>
        </a:defRPr>
      </a:lvl6pPr>
      <a:lvl7pPr marL="3263900" algn="l" defTabSz="544195" rtl="0" eaLnBrk="1" latinLnBrk="0" hangingPunct="1">
        <a:defRPr sz="2135" kern="1200">
          <a:solidFill>
            <a:schemeClr val="tx1"/>
          </a:solidFill>
          <a:latin typeface="+mn-lt"/>
          <a:ea typeface="+mn-ea"/>
          <a:cs typeface="+mn-cs"/>
        </a:defRPr>
      </a:lvl7pPr>
      <a:lvl8pPr marL="3808095" algn="l" defTabSz="544195" rtl="0" eaLnBrk="1" latinLnBrk="0" hangingPunct="1">
        <a:defRPr sz="2135" kern="1200">
          <a:solidFill>
            <a:schemeClr val="tx1"/>
          </a:solidFill>
          <a:latin typeface="+mn-lt"/>
          <a:ea typeface="+mn-ea"/>
          <a:cs typeface="+mn-cs"/>
        </a:defRPr>
      </a:lvl8pPr>
      <a:lvl9pPr marL="4351655" algn="l" defTabSz="544195" rtl="0" eaLnBrk="1" latinLnBrk="0" hangingPunct="1">
        <a:defRPr sz="21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juan.huang@ipp.ac.cn"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5" descr="http://aappsbulletin.org/img/201408/active_01_01.png">
            <a:extLst>
              <a:ext uri="{FF2B5EF4-FFF2-40B4-BE49-F238E27FC236}">
                <a16:creationId xmlns:a16="http://schemas.microsoft.com/office/drawing/2014/main" id="{FEF662CD-BE35-34EB-C323-B2744564D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169" y="2676694"/>
            <a:ext cx="5003831" cy="2797841"/>
          </a:xfrm>
          <a:prstGeom prst="rect">
            <a:avLst/>
          </a:prstGeom>
          <a:solidFill>
            <a:schemeClr val="tx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4834" y="4"/>
            <a:ext cx="10789920" cy="880382"/>
          </a:xfrm>
        </p:spPr>
        <p:txBody>
          <a:bodyPr/>
          <a:lstStyle/>
          <a:p>
            <a:r>
              <a:rPr lang="en-US" altLang="zh-CN" sz="3600" kern="100" dirty="0">
                <a:effectLst/>
                <a:latin typeface="Times New Roman" panose="02020603050405020304" pitchFamily="18" charset="0"/>
                <a:ea typeface="等线" panose="02010600030101010101" pitchFamily="2" charset="-122"/>
                <a:cs typeface="Times New Roman" panose="02020603050405020304" pitchFamily="18" charset="0"/>
              </a:rPr>
              <a:t>Feedback control of LHW-plasma coupling for long pulse operation in EAST</a:t>
            </a:r>
            <a:endParaRPr lang="en-US" sz="3600" dirty="0">
              <a:latin typeface="+mn-lt"/>
            </a:endParaRPr>
          </a:p>
        </p:txBody>
      </p:sp>
      <p:sp>
        <p:nvSpPr>
          <p:cNvPr id="8" name="TextBox 7">
            <a:extLst>
              <a:ext uri="{FF2B5EF4-FFF2-40B4-BE49-F238E27FC236}">
                <a16:creationId xmlns:a16="http://schemas.microsoft.com/office/drawing/2014/main" id="{32D4B918-9D56-CD90-6D8D-24B93B4FFA06}"/>
              </a:ext>
            </a:extLst>
          </p:cNvPr>
          <p:cNvSpPr txBox="1"/>
          <p:nvPr/>
        </p:nvSpPr>
        <p:spPr>
          <a:xfrm>
            <a:off x="95527" y="3099750"/>
            <a:ext cx="738547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ea typeface="+mn-ea"/>
                <a:cs typeface="+mn-cs"/>
              </a:rPr>
              <a:t>Institute of Plasma Physics, Chinese Academy of Sciences, Hefei, China</a:t>
            </a:r>
            <a:endParaRPr lang="en-US" altLang="zh-CN" sz="1400" i="1" dirty="0"/>
          </a:p>
          <a:p>
            <a:pPr>
              <a:defRPr/>
            </a:pPr>
            <a:endParaRPr lang="en-US" altLang="zh-CN" sz="1400" i="1" dirty="0"/>
          </a:p>
        </p:txBody>
      </p:sp>
      <p:pic>
        <p:nvPicPr>
          <p:cNvPr id="9" name="Picture 2056" descr="ilandsmall">
            <a:extLst>
              <a:ext uri="{FF2B5EF4-FFF2-40B4-BE49-F238E27FC236}">
                <a16:creationId xmlns:a16="http://schemas.microsoft.com/office/drawing/2014/main" id="{4AA7619D-FD4A-B6E4-EA1B-E0616050B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872163"/>
            <a:ext cx="12191999"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
            <a:extLst>
              <a:ext uri="{FF2B5EF4-FFF2-40B4-BE49-F238E27FC236}">
                <a16:creationId xmlns:a16="http://schemas.microsoft.com/office/drawing/2014/main" id="{F140CFBB-B307-E74B-A362-7B0F654D611A}"/>
              </a:ext>
            </a:extLst>
          </p:cNvPr>
          <p:cNvSpPr/>
          <p:nvPr/>
        </p:nvSpPr>
        <p:spPr>
          <a:xfrm>
            <a:off x="1530348" y="6004083"/>
            <a:ext cx="9131300" cy="369888"/>
          </a:xfrm>
          <a:prstGeom prst="rect">
            <a:avLst/>
          </a:prstGeom>
        </p:spPr>
        <p:txBody>
          <a:bodyPr>
            <a:spAutoFit/>
          </a:bodyPr>
          <a:lstStyle/>
          <a:p>
            <a:pPr algn="ctr" eaLnBrk="1" hangingPunct="1">
              <a:defRPr/>
            </a:pPr>
            <a:r>
              <a:rPr lang="en-US" altLang="zh-CN" b="1" kern="0" dirty="0">
                <a:solidFill>
                  <a:srgbClr val="002060"/>
                </a:solidFill>
                <a:latin typeface="Century Gothic" charset="0"/>
                <a:ea typeface="宋体" pitchFamily="2" charset="-122"/>
              </a:rPr>
              <a:t>*E-mail: </a:t>
            </a:r>
            <a:r>
              <a:rPr lang="en-US" altLang="zh-CN" b="1" u="sng" kern="0" dirty="0">
                <a:solidFill>
                  <a:srgbClr val="0432FF"/>
                </a:solidFill>
                <a:latin typeface="Century Gothic" charset="0"/>
                <a:ea typeface="宋体" pitchFamily="2" charset="-122"/>
              </a:rPr>
              <a:t>bjding</a:t>
            </a:r>
            <a:r>
              <a:rPr lang="en-US" altLang="zh-CN" b="1" u="sng" kern="0" dirty="0">
                <a:solidFill>
                  <a:srgbClr val="0000FF"/>
                </a:solidFill>
                <a:latin typeface="Century Gothic" charset="0"/>
                <a:ea typeface="宋体" pitchFamily="2" charset="-122"/>
                <a:hlinkClick r:id="rId5">
                  <a:extLst>
                    <a:ext uri="{A12FA001-AC4F-418D-AE19-62706E023703}">
                      <ahyp:hlinkClr xmlns:ahyp="http://schemas.microsoft.com/office/drawing/2018/hyperlinkcolor" val="tx"/>
                    </a:ext>
                  </a:extLst>
                </a:hlinkClick>
              </a:rPr>
              <a:t>@</a:t>
            </a:r>
            <a:r>
              <a:rPr lang="en-US" altLang="zh-CN" b="1" u="sng" kern="0" dirty="0">
                <a:solidFill>
                  <a:srgbClr val="0432FF"/>
                </a:solidFill>
                <a:latin typeface="Century Gothic" charset="0"/>
                <a:ea typeface="宋体" pitchFamily="2" charset="-122"/>
                <a:hlinkClick r:id="rId5">
                  <a:extLst>
                    <a:ext uri="{A12FA001-AC4F-418D-AE19-62706E023703}">
                      <ahyp:hlinkClr xmlns:ahyp="http://schemas.microsoft.com/office/drawing/2018/hyperlinkcolor" val="tx"/>
                    </a:ext>
                  </a:extLst>
                </a:hlinkClick>
              </a:rPr>
              <a:t>ipp.ac.cn</a:t>
            </a:r>
            <a:r>
              <a:rPr lang="en-US" altLang="zh-CN" b="1" u="sng" kern="0" dirty="0">
                <a:solidFill>
                  <a:srgbClr val="0432FF"/>
                </a:solidFill>
                <a:latin typeface="Century Gothic" charset="0"/>
                <a:ea typeface="宋体" pitchFamily="2" charset="-122"/>
              </a:rPr>
              <a:t>   </a:t>
            </a:r>
            <a:endParaRPr lang="zh-CN" altLang="en-US" u="sng" dirty="0">
              <a:solidFill>
                <a:srgbClr val="0432FF"/>
              </a:solidFill>
              <a:latin typeface="Century Gothic" charset="0"/>
              <a:ea typeface="MS PGothic" charset="-128"/>
            </a:endParaRPr>
          </a:p>
        </p:txBody>
      </p:sp>
      <p:sp>
        <p:nvSpPr>
          <p:cNvPr id="17" name="TextBox 16">
            <a:extLst>
              <a:ext uri="{FF2B5EF4-FFF2-40B4-BE49-F238E27FC236}">
                <a16:creationId xmlns:a16="http://schemas.microsoft.com/office/drawing/2014/main" id="{D0C2E5E1-0221-3A58-4EB7-2A3F7390DF7D}"/>
              </a:ext>
            </a:extLst>
          </p:cNvPr>
          <p:cNvSpPr txBox="1"/>
          <p:nvPr/>
        </p:nvSpPr>
        <p:spPr>
          <a:xfrm>
            <a:off x="172528" y="4405075"/>
            <a:ext cx="7573596" cy="1384995"/>
          </a:xfrm>
          <a:prstGeom prst="rect">
            <a:avLst/>
          </a:prstGeom>
          <a:noFill/>
        </p:spPr>
        <p:txBody>
          <a:bodyPr wrap="square">
            <a:spAutoFit/>
          </a:bodyPr>
          <a:lstStyle/>
          <a:p>
            <a:r>
              <a:rPr lang="en-US" altLang="en-US" sz="1800" b="1" dirty="0">
                <a:solidFill>
                  <a:srgbClr val="002060"/>
                </a:solidFill>
              </a:rPr>
              <a:t>Presented at the</a:t>
            </a:r>
          </a:p>
          <a:p>
            <a:r>
              <a:rPr lang="en-US" altLang="zh-CN" sz="1800" b="1" dirty="0">
                <a:solidFill>
                  <a:srgbClr val="002060"/>
                </a:solidFill>
              </a:rPr>
              <a:t>2</a:t>
            </a:r>
            <a:r>
              <a:rPr lang="en-US" altLang="zh-CN" sz="1800" b="1" baseline="30000" dirty="0">
                <a:solidFill>
                  <a:srgbClr val="002060"/>
                </a:solidFill>
              </a:rPr>
              <a:t>nd</a:t>
            </a:r>
            <a:r>
              <a:rPr lang="zh-CN" altLang="en-US" sz="1800" b="1" dirty="0">
                <a:solidFill>
                  <a:srgbClr val="002060"/>
                </a:solidFill>
              </a:rPr>
              <a:t> </a:t>
            </a:r>
            <a:r>
              <a:rPr lang="en-US" altLang="zh-CN" sz="1800" b="1" dirty="0">
                <a:solidFill>
                  <a:srgbClr val="002060"/>
                </a:solidFill>
              </a:rPr>
              <a:t>Technical</a:t>
            </a:r>
            <a:r>
              <a:rPr lang="zh-CN" altLang="en-US" sz="1800" b="1" dirty="0">
                <a:solidFill>
                  <a:srgbClr val="002060"/>
                </a:solidFill>
              </a:rPr>
              <a:t> </a:t>
            </a:r>
            <a:r>
              <a:rPr lang="en-US" altLang="en-US" sz="1800" b="1" dirty="0">
                <a:solidFill>
                  <a:srgbClr val="002060"/>
                </a:solidFill>
              </a:rPr>
              <a:t>Meeting </a:t>
            </a:r>
            <a:r>
              <a:rPr lang="en-US" altLang="zh-CN" sz="1800" b="1" dirty="0">
                <a:solidFill>
                  <a:srgbClr val="002060"/>
                </a:solidFill>
              </a:rPr>
              <a:t>on</a:t>
            </a:r>
            <a:r>
              <a:rPr lang="zh-CN" altLang="en-US" sz="1800" b="1" dirty="0">
                <a:solidFill>
                  <a:srgbClr val="002060"/>
                </a:solidFill>
              </a:rPr>
              <a:t> </a:t>
            </a:r>
            <a:r>
              <a:rPr lang="en-US" altLang="zh-CN" sz="1800" b="1" dirty="0">
                <a:solidFill>
                  <a:srgbClr val="002060"/>
                </a:solidFill>
              </a:rPr>
              <a:t>Long-Pulse</a:t>
            </a:r>
            <a:r>
              <a:rPr lang="zh-CN" altLang="en-US" sz="1800" b="1" dirty="0">
                <a:solidFill>
                  <a:srgbClr val="002060"/>
                </a:solidFill>
              </a:rPr>
              <a:t> </a:t>
            </a:r>
            <a:r>
              <a:rPr lang="en-US" altLang="zh-CN" sz="1800" b="1" dirty="0">
                <a:solidFill>
                  <a:srgbClr val="002060"/>
                </a:solidFill>
              </a:rPr>
              <a:t>Operation</a:t>
            </a:r>
            <a:r>
              <a:rPr lang="zh-CN" altLang="en-US" sz="1800" b="1" dirty="0">
                <a:solidFill>
                  <a:srgbClr val="002060"/>
                </a:solidFill>
              </a:rPr>
              <a:t> </a:t>
            </a:r>
            <a:r>
              <a:rPr lang="en-US" altLang="zh-CN" sz="1800" b="1" dirty="0">
                <a:solidFill>
                  <a:srgbClr val="002060"/>
                </a:solidFill>
              </a:rPr>
              <a:t>of</a:t>
            </a:r>
            <a:r>
              <a:rPr lang="zh-CN" altLang="en-US" sz="1800" b="1" dirty="0">
                <a:solidFill>
                  <a:srgbClr val="002060"/>
                </a:solidFill>
              </a:rPr>
              <a:t> </a:t>
            </a:r>
            <a:r>
              <a:rPr lang="en-US" altLang="zh-CN" sz="1800" b="1" dirty="0">
                <a:solidFill>
                  <a:srgbClr val="002060"/>
                </a:solidFill>
              </a:rPr>
              <a:t>Fusion</a:t>
            </a:r>
            <a:r>
              <a:rPr lang="zh-CN" altLang="en-US" sz="1800" b="1" dirty="0">
                <a:solidFill>
                  <a:srgbClr val="002060"/>
                </a:solidFill>
              </a:rPr>
              <a:t> </a:t>
            </a:r>
            <a:r>
              <a:rPr lang="en-US" altLang="zh-CN" sz="1800" b="1" dirty="0">
                <a:solidFill>
                  <a:srgbClr val="002060"/>
                </a:solidFill>
              </a:rPr>
              <a:t>Devices</a:t>
            </a:r>
            <a:r>
              <a:rPr lang="zh-CN" altLang="en-US" sz="1800" b="1" dirty="0">
                <a:solidFill>
                  <a:srgbClr val="002060"/>
                </a:solidFill>
              </a:rPr>
              <a:t> </a:t>
            </a:r>
            <a:endParaRPr lang="en-US" altLang="en-US" sz="1800" b="1" dirty="0">
              <a:solidFill>
                <a:srgbClr val="002060"/>
              </a:solidFill>
            </a:endParaRPr>
          </a:p>
          <a:p>
            <a:r>
              <a:rPr lang="en-US" altLang="zh-CN" sz="1800" b="1" dirty="0">
                <a:solidFill>
                  <a:srgbClr val="002060"/>
                </a:solidFill>
              </a:rPr>
              <a:t>Vienna,</a:t>
            </a:r>
            <a:r>
              <a:rPr lang="zh-CN" altLang="en-US" sz="1800" b="1" dirty="0">
                <a:solidFill>
                  <a:srgbClr val="002060"/>
                </a:solidFill>
              </a:rPr>
              <a:t> </a:t>
            </a:r>
            <a:r>
              <a:rPr lang="en-US" altLang="zh-CN" sz="1800" b="1" dirty="0">
                <a:solidFill>
                  <a:srgbClr val="002060"/>
                </a:solidFill>
              </a:rPr>
              <a:t>Austria,</a:t>
            </a:r>
            <a:r>
              <a:rPr lang="zh-CN" altLang="en-US" sz="1800" b="1" dirty="0">
                <a:solidFill>
                  <a:srgbClr val="002060"/>
                </a:solidFill>
              </a:rPr>
              <a:t> </a:t>
            </a:r>
            <a:r>
              <a:rPr lang="en-US" altLang="zh-CN" sz="1800" b="1" dirty="0">
                <a:solidFill>
                  <a:srgbClr val="002060"/>
                </a:solidFill>
              </a:rPr>
              <a:t>IAEA</a:t>
            </a:r>
            <a:r>
              <a:rPr lang="zh-CN" altLang="en-US" sz="1800" b="1" dirty="0">
                <a:solidFill>
                  <a:srgbClr val="002060"/>
                </a:solidFill>
              </a:rPr>
              <a:t> </a:t>
            </a:r>
            <a:r>
              <a:rPr lang="en-US" altLang="zh-CN" sz="1800" b="1" dirty="0">
                <a:solidFill>
                  <a:srgbClr val="002060"/>
                </a:solidFill>
              </a:rPr>
              <a:t>Headquarters</a:t>
            </a:r>
            <a:endParaRPr lang="en-US" altLang="en-US" sz="1800" b="1" dirty="0">
              <a:solidFill>
                <a:srgbClr val="002060"/>
              </a:solidFill>
            </a:endParaRPr>
          </a:p>
          <a:p>
            <a:endParaRPr lang="en-US" sz="1200" dirty="0"/>
          </a:p>
          <a:p>
            <a:r>
              <a:rPr lang="en-US" altLang="zh-CN" sz="1800" b="1" dirty="0">
                <a:solidFill>
                  <a:srgbClr val="002060"/>
                </a:solidFill>
              </a:rPr>
              <a:t>Oct</a:t>
            </a:r>
            <a:r>
              <a:rPr lang="zh-CN" altLang="en-US" sz="1800" b="1" dirty="0">
                <a:solidFill>
                  <a:srgbClr val="002060"/>
                </a:solidFill>
              </a:rPr>
              <a:t> </a:t>
            </a:r>
            <a:r>
              <a:rPr lang="en-US" altLang="zh-CN" sz="1800" b="1" dirty="0">
                <a:solidFill>
                  <a:srgbClr val="002060"/>
                </a:solidFill>
              </a:rPr>
              <a:t>1</a:t>
            </a:r>
            <a:r>
              <a:rPr lang="en-US" altLang="zh-CN" b="1" dirty="0">
                <a:solidFill>
                  <a:srgbClr val="002060"/>
                </a:solidFill>
              </a:rPr>
              <a:t>5,</a:t>
            </a:r>
            <a:r>
              <a:rPr lang="en-US" sz="1800" b="1" dirty="0">
                <a:solidFill>
                  <a:srgbClr val="002060"/>
                </a:solidFill>
              </a:rPr>
              <a:t> 202</a:t>
            </a:r>
            <a:r>
              <a:rPr lang="en-US" altLang="zh-CN" b="1" dirty="0">
                <a:solidFill>
                  <a:srgbClr val="002060"/>
                </a:solidFill>
              </a:rPr>
              <a:t>4</a:t>
            </a:r>
            <a:endParaRPr lang="en-US" sz="1800" b="1" dirty="0">
              <a:solidFill>
                <a:srgbClr val="002060"/>
              </a:solidFill>
            </a:endParaRPr>
          </a:p>
        </p:txBody>
      </p:sp>
      <p:sp>
        <p:nvSpPr>
          <p:cNvPr id="5" name="文本占位符 2">
            <a:extLst>
              <a:ext uri="{FF2B5EF4-FFF2-40B4-BE49-F238E27FC236}">
                <a16:creationId xmlns:a16="http://schemas.microsoft.com/office/drawing/2014/main" id="{A9503E00-06E6-84A1-55FE-2BBBC7ABFE58}"/>
              </a:ext>
            </a:extLst>
          </p:cNvPr>
          <p:cNvSpPr txBox="1">
            <a:spLocks noChangeArrowheads="1"/>
          </p:cNvSpPr>
          <p:nvPr/>
        </p:nvSpPr>
        <p:spPr bwMode="auto">
          <a:xfrm>
            <a:off x="172529" y="1383465"/>
            <a:ext cx="11659587" cy="1318657"/>
          </a:xfrm>
          <a:prstGeom prst="rect">
            <a:avLst/>
          </a:prstGeom>
          <a:noFill/>
          <a:ln w="9525">
            <a:noFill/>
            <a:miter lim="800000"/>
            <a:headEnd/>
            <a:tailEnd/>
          </a:ln>
        </p:spPr>
        <p:txBody>
          <a:bodyPr/>
          <a:lstStyle/>
          <a:p>
            <a:pPr algn="just">
              <a:spcBef>
                <a:spcPts val="800"/>
              </a:spcBef>
              <a:buClr>
                <a:schemeClr val="tx2"/>
              </a:buClr>
              <a:buFont typeface="Arial" pitchFamily="34" charset="0"/>
              <a:buNone/>
              <a:defRPr/>
            </a:pPr>
            <a:r>
              <a:rPr lang="fr-FR" altLang="zh-CN" b="1" dirty="0">
                <a:latin typeface="Century Gothic" pitchFamily="34" charset="0"/>
                <a:ea typeface="MS PGothic" pitchFamily="34" charset="-128"/>
                <a:cs typeface="+mn-cs"/>
              </a:rPr>
              <a:t>by</a:t>
            </a:r>
          </a:p>
          <a:p>
            <a:r>
              <a:rPr lang="en-US" altLang="zh-CN" sz="2400" dirty="0">
                <a:effectLst/>
                <a:latin typeface="Times New Roman" panose="02020603050405020304" pitchFamily="18" charset="0"/>
                <a:ea typeface="等线" panose="02010600030101010101" pitchFamily="2" charset="-122"/>
              </a:rPr>
              <a:t>B.J. Ding, Q. P Yuan, C.B. Wu, Y.C. Li, G.H. Yan, J. H. Wu, B. Cao, J.H. Yang, W. Sun, M.H. Li</a:t>
            </a:r>
            <a:r>
              <a:rPr lang="en-US" altLang="zh-CN" sz="2400" baseline="30000" dirty="0">
                <a:effectLst/>
                <a:latin typeface="Times New Roman" panose="02020603050405020304" pitchFamily="18" charset="0"/>
                <a:ea typeface="等线" panose="02010600030101010101" pitchFamily="2" charset="-122"/>
              </a:rPr>
              <a:t> </a:t>
            </a:r>
            <a:r>
              <a:rPr lang="en-US" altLang="zh-CN" sz="2400" dirty="0">
                <a:effectLst/>
                <a:latin typeface="Times New Roman" panose="02020603050405020304" pitchFamily="18" charset="0"/>
                <a:ea typeface="等线" panose="02010600030101010101" pitchFamily="2" charset="-122"/>
              </a:rPr>
              <a:t>, M. Wang, W. D. Ma, J.F. Shan, F.K. Liu, J.P. Qian, X.Z. Gong, and EAST Team</a:t>
            </a:r>
            <a:endParaRPr lang="en-US" altLang="zh-CN" sz="2400" i="1" dirty="0">
              <a:solidFill>
                <a:srgbClr val="FF00FF"/>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67149" y="-20006"/>
            <a:ext cx="11695470" cy="712887"/>
          </a:xfrm>
          <a:prstGeom prst="rect">
            <a:avLst/>
          </a:prstGeom>
          <a:noFill/>
          <a:ln>
            <a:miter lim="800000"/>
            <a:headEnd/>
            <a:tailEnd/>
          </a:ln>
        </p:spPr>
        <p:txBody>
          <a:bodyP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Test of single SMBI pulse indicates that the feedback control progress works correctly and is valid for LHW–plasma coupling improvement.</a:t>
            </a:r>
            <a:endParaRPr lang="en-US" altLang="zh-CN" sz="2800" b="1" dirty="0">
              <a:solidFill>
                <a:schemeClr val="bg1"/>
              </a:solidFill>
              <a:effectLst>
                <a:outerShdw blurRad="38100" dist="38100" dir="2700000" algn="tl">
                  <a:srgbClr val="C0C0C0"/>
                </a:outerShdw>
              </a:effectLst>
              <a:latin typeface="Times New Roman" panose="02020603050405020304" pitchFamily="18" charset="0"/>
              <a:ea typeface="华文行楷" pitchFamily="2" charset="-122"/>
              <a:cs typeface="Times New Roman" panose="02020603050405020304" pitchFamily="18" charset="0"/>
            </a:endParaRPr>
          </a:p>
        </p:txBody>
      </p:sp>
      <p:sp>
        <p:nvSpPr>
          <p:cNvPr id="32773" name="灯片编号占位符 3"/>
          <p:cNvSpPr txBox="1">
            <a:spLocks/>
          </p:cNvSpPr>
          <p:nvPr/>
        </p:nvSpPr>
        <p:spPr bwMode="auto">
          <a:xfrm>
            <a:off x="8077200" y="6248400"/>
            <a:ext cx="1905000" cy="457200"/>
          </a:xfrm>
          <a:prstGeom prst="rect">
            <a:avLst/>
          </a:prstGeom>
          <a:noFill/>
          <a:ln w="9525">
            <a:noFill/>
            <a:miter lim="800000"/>
            <a:headEnd/>
            <a:tailEnd/>
          </a:ln>
        </p:spPr>
        <p:txBody>
          <a:bodyPr/>
          <a:lstStyle/>
          <a:p>
            <a:pPr algn="r"/>
            <a:fld id="{AA6496B5-9C56-4525-8917-7E2FD571645B}" type="slidenum">
              <a:rPr lang="en-US" altLang="zh-CN" sz="2000"/>
              <a:pPr algn="r"/>
              <a:t>10</a:t>
            </a:fld>
            <a:endParaRPr lang="en-US" altLang="zh-CN" sz="2000" dirty="0"/>
          </a:p>
        </p:txBody>
      </p:sp>
      <p:pic>
        <p:nvPicPr>
          <p:cNvPr id="7" name="图片 6">
            <a:extLst>
              <a:ext uri="{FF2B5EF4-FFF2-40B4-BE49-F238E27FC236}">
                <a16:creationId xmlns:a16="http://schemas.microsoft.com/office/drawing/2014/main" id="{547740C8-E138-735C-3114-60CF5A621E1D}"/>
              </a:ext>
            </a:extLst>
          </p:cNvPr>
          <p:cNvPicPr>
            <a:picLocks noChangeAspect="1"/>
          </p:cNvPicPr>
          <p:nvPr/>
        </p:nvPicPr>
        <p:blipFill>
          <a:blip r:embed="rId2"/>
          <a:stretch>
            <a:fillRect/>
          </a:stretch>
        </p:blipFill>
        <p:spPr>
          <a:xfrm>
            <a:off x="916401" y="1021711"/>
            <a:ext cx="4392488" cy="3784297"/>
          </a:xfrm>
          <a:prstGeom prst="rect">
            <a:avLst/>
          </a:prstGeom>
        </p:spPr>
      </p:pic>
      <p:sp>
        <p:nvSpPr>
          <p:cNvPr id="2" name="Rectangle 1">
            <a:extLst>
              <a:ext uri="{FF2B5EF4-FFF2-40B4-BE49-F238E27FC236}">
                <a16:creationId xmlns:a16="http://schemas.microsoft.com/office/drawing/2014/main" id="{1116FDA4-B59E-396B-A7CC-113C5061BC11}"/>
              </a:ext>
            </a:extLst>
          </p:cNvPr>
          <p:cNvSpPr>
            <a:spLocks noChangeArrowheads="1"/>
          </p:cNvSpPr>
          <p:nvPr/>
        </p:nvSpPr>
        <p:spPr bwMode="auto">
          <a:xfrm>
            <a:off x="5560143" y="1871426"/>
            <a:ext cx="5958348" cy="147732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altLang="zh-CN" sz="1800" dirty="0">
                <a:cs typeface="Times New Roman" pitchFamily="18" charset="0"/>
              </a:rPr>
              <a:t>□ </a:t>
            </a:r>
            <a:r>
              <a:rPr lang="en-US" altLang="zh-CN" sz="1800" b="1" i="1" dirty="0" err="1">
                <a:latin typeface="TimesLTStd-Italic-Identity-H"/>
              </a:rPr>
              <a:t>R</a:t>
            </a:r>
            <a:r>
              <a:rPr lang="en-US" altLang="zh-CN" sz="1800" b="1" baseline="-25000" dirty="0" err="1">
                <a:latin typeface="TimesLTStd-Roman-Identity-H"/>
              </a:rPr>
              <a:t>th</a:t>
            </a:r>
            <a:r>
              <a:rPr lang="en-US" altLang="zh-CN" sz="1800" b="1" baseline="-25000" dirty="0">
                <a:latin typeface="TimesLTStd-Roman-Identity-H"/>
              </a:rPr>
              <a:t>-up</a:t>
            </a:r>
            <a:r>
              <a:rPr lang="en-US" altLang="zh-CN" sz="1800" b="1" dirty="0">
                <a:latin typeface="TimesLTStd-Roman-Identity-H"/>
              </a:rPr>
              <a:t> and </a:t>
            </a:r>
            <a:r>
              <a:rPr lang="en-US" altLang="zh-CN" sz="1800" b="1" i="1" dirty="0" err="1">
                <a:latin typeface="TimesLTStd-Italic-Identity-H"/>
              </a:rPr>
              <a:t>R</a:t>
            </a:r>
            <a:r>
              <a:rPr lang="en-US" altLang="zh-CN" sz="1800" b="1" baseline="-25000" dirty="0" err="1">
                <a:latin typeface="TimesLTStd-Roman-Identity-H"/>
              </a:rPr>
              <a:t>th</a:t>
            </a:r>
            <a:r>
              <a:rPr lang="en-US" altLang="zh-CN" sz="1800" b="1" baseline="-25000" dirty="0">
                <a:latin typeface="TimesLTStd-Roman-Identity-H"/>
              </a:rPr>
              <a:t>-down</a:t>
            </a:r>
            <a:r>
              <a:rPr lang="en-US" altLang="zh-CN" sz="1800" b="1" dirty="0">
                <a:latin typeface="TimesLTStd-Roman-Identity-H"/>
              </a:rPr>
              <a:t> are set as 7% and 4%</a:t>
            </a:r>
          </a:p>
          <a:p>
            <a:pPr algn="l"/>
            <a:endParaRPr lang="en-US" altLang="zh-CN" sz="1800" b="1" dirty="0">
              <a:latin typeface="TimesLTStd-Roman-Identity-H"/>
            </a:endParaRPr>
          </a:p>
          <a:p>
            <a:pPr algn="l"/>
            <a:r>
              <a:rPr lang="en-US" altLang="zh-CN" sz="1800" b="1" dirty="0">
                <a:cs typeface="Times New Roman" pitchFamily="18" charset="0"/>
              </a:rPr>
              <a:t>□ </a:t>
            </a:r>
            <a:r>
              <a:rPr lang="en-US" altLang="zh-CN" sz="1800" b="1" dirty="0" err="1">
                <a:latin typeface="TimesLTStd-Roman-Identity-H"/>
              </a:rPr>
              <a:t>Gap</a:t>
            </a:r>
            <a:r>
              <a:rPr lang="en-US" altLang="zh-CN" sz="1800" b="1" baseline="-25000" dirty="0" err="1">
                <a:latin typeface="TimesLTStd-Roman-Identity-H"/>
              </a:rPr>
              <a:t>out</a:t>
            </a:r>
            <a:r>
              <a:rPr lang="en-US" altLang="zh-CN" sz="1800" b="1" dirty="0">
                <a:latin typeface="TimesLTStd-Roman-Identity-H"/>
              </a:rPr>
              <a:t> was scanned from a small value (</a:t>
            </a:r>
            <a:r>
              <a:rPr lang="en-US" altLang="zh-CN" sz="1800" b="1" i="1" dirty="0">
                <a:latin typeface="CMSY10"/>
              </a:rPr>
              <a:t>∼</a:t>
            </a:r>
            <a:r>
              <a:rPr lang="en-US" altLang="zh-CN" sz="1800" b="1" dirty="0">
                <a:latin typeface="TimesLTStd-Roman-Identity-H"/>
              </a:rPr>
              <a:t>1.8 cm) to a larger value (</a:t>
            </a:r>
            <a:r>
              <a:rPr lang="en-US" altLang="zh-CN" sz="1800" b="1" i="1" dirty="0">
                <a:latin typeface="CMSY10"/>
              </a:rPr>
              <a:t>∼</a:t>
            </a:r>
            <a:r>
              <a:rPr lang="en-US" altLang="zh-CN" sz="1800" b="1" dirty="0">
                <a:latin typeface="TimesLTStd-Roman-Identity-H"/>
              </a:rPr>
              <a:t>4.0 cm), and then back to a</a:t>
            </a:r>
            <a:r>
              <a:rPr lang="en-US" altLang="zh-CN" sz="1800" b="1" i="1" dirty="0">
                <a:latin typeface="CMSY10"/>
              </a:rPr>
              <a:t>∼</a:t>
            </a:r>
            <a:r>
              <a:rPr lang="en-US" altLang="zh-CN" sz="1800" b="1" dirty="0">
                <a:latin typeface="TimesLTStd-Roman-Identity-H"/>
              </a:rPr>
              <a:t>1.8 cm, to change the LHW–plasma coupling actively</a:t>
            </a:r>
          </a:p>
        </p:txBody>
      </p:sp>
      <p:sp>
        <p:nvSpPr>
          <p:cNvPr id="3" name="Rectangle 1">
            <a:extLst>
              <a:ext uri="{FF2B5EF4-FFF2-40B4-BE49-F238E27FC236}">
                <a16:creationId xmlns:a16="http://schemas.microsoft.com/office/drawing/2014/main" id="{C59AC84C-892A-4658-2E04-B59DE1C744EE}"/>
              </a:ext>
            </a:extLst>
          </p:cNvPr>
          <p:cNvSpPr>
            <a:spLocks noChangeArrowheads="1"/>
          </p:cNvSpPr>
          <p:nvPr/>
        </p:nvSpPr>
        <p:spPr bwMode="auto">
          <a:xfrm>
            <a:off x="486697" y="4936387"/>
            <a:ext cx="10982632" cy="175432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altLang="zh-CN" sz="1800" dirty="0">
                <a:cs typeface="Times New Roman" pitchFamily="18" charset="0"/>
              </a:rPr>
              <a:t>□ </a:t>
            </a:r>
            <a:r>
              <a:rPr lang="en-US" altLang="zh-CN" sz="1800" b="1" dirty="0">
                <a:latin typeface="TimesLTStd-Roman-Identity-H"/>
              </a:rPr>
              <a:t>With the increase in </a:t>
            </a:r>
            <a:r>
              <a:rPr lang="en-US" altLang="zh-CN" sz="1800" b="1" dirty="0" err="1">
                <a:latin typeface="TimesLTStd-Roman-Identity-H"/>
              </a:rPr>
              <a:t>Gap</a:t>
            </a:r>
            <a:r>
              <a:rPr lang="en-US" altLang="zh-CN" sz="1800" b="1" baseline="-25000" dirty="0" err="1">
                <a:latin typeface="TimesLTStd-Roman-Identity-H"/>
              </a:rPr>
              <a:t>out</a:t>
            </a:r>
            <a:r>
              <a:rPr lang="en-US" altLang="zh-CN" sz="1800" b="1" dirty="0">
                <a:latin typeface="TimesLTStd-Roman-Identity-H"/>
              </a:rPr>
              <a:t>, the density at the grill decreases gradually to 2.5 </a:t>
            </a:r>
            <a:r>
              <a:rPr lang="en-US" altLang="zh-CN" sz="1800" b="1" i="1" dirty="0">
                <a:latin typeface="CMSY10"/>
              </a:rPr>
              <a:t>× </a:t>
            </a:r>
            <a:r>
              <a:rPr lang="en-US" altLang="zh-CN" sz="1800" b="1" dirty="0">
                <a:latin typeface="TimesLTStd-Roman-Identity-H"/>
              </a:rPr>
              <a:t>10</a:t>
            </a:r>
            <a:r>
              <a:rPr lang="en-US" altLang="zh-CN" sz="1800" b="1" baseline="30000" dirty="0">
                <a:latin typeface="TimesLTStd-Roman-Identity-H"/>
              </a:rPr>
              <a:t>17</a:t>
            </a:r>
            <a:r>
              <a:rPr lang="en-US" altLang="zh-CN" sz="1800" b="1" dirty="0">
                <a:latin typeface="TimesLTStd-Roman-Identity-H"/>
              </a:rPr>
              <a:t> m</a:t>
            </a:r>
            <a:r>
              <a:rPr lang="en-US" altLang="zh-CN" sz="1800" b="1" i="1" baseline="30000" dirty="0">
                <a:latin typeface="CMSY7"/>
              </a:rPr>
              <a:t>−</a:t>
            </a:r>
            <a:r>
              <a:rPr lang="en-US" altLang="zh-CN" sz="1800" b="1" baseline="30000" dirty="0">
                <a:latin typeface="TimesLTStd-Roman-Identity-H"/>
              </a:rPr>
              <a:t>3</a:t>
            </a:r>
            <a:r>
              <a:rPr lang="en-US" altLang="zh-CN" sz="1800" b="1" dirty="0">
                <a:latin typeface="TimesLTStd-Roman-Identity-H"/>
              </a:rPr>
              <a:t>, accompanying the increase in the RC. </a:t>
            </a:r>
          </a:p>
          <a:p>
            <a:pPr algn="l"/>
            <a:r>
              <a:rPr lang="en-US" altLang="zh-CN" sz="1800" b="1" dirty="0">
                <a:cs typeface="Times New Roman" pitchFamily="18" charset="0"/>
              </a:rPr>
              <a:t>□ </a:t>
            </a:r>
            <a:r>
              <a:rPr lang="en-US" altLang="zh-CN" sz="1800" b="1" dirty="0">
                <a:solidFill>
                  <a:srgbClr val="0432FF"/>
                </a:solidFill>
                <a:latin typeface="TimesLTStd-Roman-Identity-H"/>
              </a:rPr>
              <a:t>When RC reaches </a:t>
            </a:r>
            <a:r>
              <a:rPr lang="en-US" altLang="zh-CN" sz="1800" b="1" i="1" dirty="0">
                <a:solidFill>
                  <a:srgbClr val="0432FF"/>
                </a:solidFill>
                <a:latin typeface="CMSY10"/>
              </a:rPr>
              <a:t>∼</a:t>
            </a:r>
            <a:r>
              <a:rPr lang="en-US" altLang="zh-CN" sz="1800" b="1" dirty="0">
                <a:solidFill>
                  <a:srgbClr val="0432FF"/>
                </a:solidFill>
                <a:latin typeface="TimesLTStd-Roman-Identity-H"/>
              </a:rPr>
              <a:t>7%, SMBI is switched on, leading to the density at the grill increasing and the RC decreasing quickly.</a:t>
            </a:r>
          </a:p>
          <a:p>
            <a:pPr algn="l"/>
            <a:r>
              <a:rPr lang="en-US" altLang="zh-CN" sz="1800" b="1" dirty="0">
                <a:cs typeface="Times New Roman" pitchFamily="18" charset="0"/>
              </a:rPr>
              <a:t>□ </a:t>
            </a:r>
            <a:r>
              <a:rPr lang="en-US" altLang="zh-CN" sz="1800" b="1" dirty="0">
                <a:latin typeface="TimesLTStd-Roman-Identity-H"/>
              </a:rPr>
              <a:t>When  RC decreases to 4%, SMBI is switched off, being consistent with the increased edge density of 7.5 </a:t>
            </a:r>
            <a:r>
              <a:rPr lang="en-US" altLang="zh-CN" sz="1800" b="1" i="1" dirty="0">
                <a:latin typeface="CMSY10"/>
              </a:rPr>
              <a:t>× </a:t>
            </a:r>
            <a:r>
              <a:rPr lang="en-US" altLang="zh-CN" sz="1800" b="1" dirty="0">
                <a:latin typeface="TimesLTStd-Roman-Identity-H"/>
              </a:rPr>
              <a:t>10</a:t>
            </a:r>
            <a:r>
              <a:rPr lang="en-US" altLang="zh-CN" sz="1800" b="1" baseline="30000" dirty="0">
                <a:latin typeface="TimesLTStd-Roman-Identity-H"/>
              </a:rPr>
              <a:t>17</a:t>
            </a:r>
            <a:r>
              <a:rPr lang="en-US" altLang="zh-CN" sz="1800" b="1" dirty="0">
                <a:latin typeface="TimesLTStd-Roman-Identity-H"/>
              </a:rPr>
              <a:t> m</a:t>
            </a:r>
            <a:r>
              <a:rPr lang="en-US" altLang="zh-CN" sz="1800" b="1" i="1" baseline="30000" dirty="0">
                <a:latin typeface="CMSY7"/>
              </a:rPr>
              <a:t>−</a:t>
            </a:r>
            <a:r>
              <a:rPr lang="en-US" altLang="zh-CN" sz="1800" b="1" baseline="30000" dirty="0">
                <a:latin typeface="TimesLTStd-Roman-Identity-H"/>
              </a:rPr>
              <a:t>3</a:t>
            </a:r>
            <a:r>
              <a:rPr lang="en-US" altLang="zh-CN" sz="1800" b="1" dirty="0">
                <a:latin typeface="TimesLTStd-Roman-Identity-H"/>
              </a:rPr>
              <a:t>, which satisfies wave–plasma coupling conditions.</a:t>
            </a:r>
            <a:endParaRPr lang="fr-FR" altLang="zh-CN" sz="2000" b="1" dirty="0">
              <a:solidFill>
                <a:srgbClr val="0000FF"/>
              </a:solidFill>
            </a:endParaRPr>
          </a:p>
        </p:txBody>
      </p:sp>
      <p:sp>
        <p:nvSpPr>
          <p:cNvPr id="4" name="文本框 3">
            <a:extLst>
              <a:ext uri="{FF2B5EF4-FFF2-40B4-BE49-F238E27FC236}">
                <a16:creationId xmlns:a16="http://schemas.microsoft.com/office/drawing/2014/main" id="{B175D9D2-0208-8383-2511-E625734C9D2B}"/>
              </a:ext>
            </a:extLst>
          </p:cNvPr>
          <p:cNvSpPr txBox="1"/>
          <p:nvPr/>
        </p:nvSpPr>
        <p:spPr>
          <a:xfrm>
            <a:off x="2271560" y="3837340"/>
            <a:ext cx="453970" cy="307777"/>
          </a:xfrm>
          <a:prstGeom prst="rect">
            <a:avLst/>
          </a:prstGeom>
          <a:noFill/>
        </p:spPr>
        <p:txBody>
          <a:bodyPr wrap="square" rtlCol="0">
            <a:spAutoFit/>
          </a:bodyPr>
          <a:lstStyle/>
          <a:p>
            <a:r>
              <a:rPr lang="en-US" altLang="zh-CN" sz="1400" b="1" dirty="0">
                <a:solidFill>
                  <a:srgbClr val="FF0000"/>
                </a:solidFill>
                <a:latin typeface="Times New Roman" panose="02020603050405020304" pitchFamily="18" charset="0"/>
                <a:cs typeface="Times New Roman" panose="02020603050405020304" pitchFamily="18" charset="0"/>
              </a:rPr>
              <a:t>ON</a:t>
            </a:r>
            <a:endParaRPr lang="zh-CN" altLang="en-US" sz="1400" b="1" dirty="0">
              <a:solidFill>
                <a:srgbClr val="FF0000"/>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F340B012-28D6-29F8-F31A-09F421A64FA8}"/>
              </a:ext>
            </a:extLst>
          </p:cNvPr>
          <p:cNvSpPr txBox="1"/>
          <p:nvPr/>
        </p:nvSpPr>
        <p:spPr>
          <a:xfrm>
            <a:off x="3232482" y="4013116"/>
            <a:ext cx="583935" cy="307777"/>
          </a:xfrm>
          <a:prstGeom prst="rect">
            <a:avLst/>
          </a:prstGeom>
          <a:noFill/>
        </p:spPr>
        <p:txBody>
          <a:bodyPr wrap="square" rtlCol="0">
            <a:spAutoFit/>
          </a:bodyPr>
          <a:lstStyle/>
          <a:p>
            <a:r>
              <a:rPr lang="en-US" altLang="zh-CN" sz="1400" b="1" dirty="0">
                <a:solidFill>
                  <a:srgbClr val="FF0000"/>
                </a:solidFill>
                <a:latin typeface="Times New Roman" panose="02020603050405020304" pitchFamily="18" charset="0"/>
                <a:cs typeface="Times New Roman" panose="02020603050405020304" pitchFamily="18" charset="0"/>
              </a:rPr>
              <a:t>OFF</a:t>
            </a:r>
            <a:endParaRPr lang="zh-CN" altLang="en-US"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571336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7756" y="3"/>
            <a:ext cx="12315524" cy="923330"/>
          </a:xfrm>
          <a:prstGeom prst="rect">
            <a:avLst/>
          </a:prstGeom>
          <a:noFill/>
          <a:ln>
            <a:miter lim="800000"/>
            <a:headEnd/>
            <a:tailEnd/>
          </a:ln>
        </p:spPr>
        <p:txBody>
          <a:bodyPr/>
          <a:lstStyle/>
          <a:p>
            <a:pPr algn="ctr"/>
            <a:r>
              <a:rPr lang="en-US" altLang="zh-CN" sz="2600" b="1" dirty="0">
                <a:solidFill>
                  <a:schemeClr val="bg1"/>
                </a:solidFill>
                <a:latin typeface="Times New Roman" panose="02020603050405020304" pitchFamily="18" charset="0"/>
                <a:cs typeface="Times New Roman" panose="02020603050405020304" pitchFamily="18" charset="0"/>
              </a:rPr>
              <a:t>Experiments with multi-pulse SMBI indicate LHW  coupling power is improved by the feedback, being helpful for CD capability, stored energy, and plasma performance</a:t>
            </a:r>
            <a:endParaRPr lang="fr-FR" altLang="zh-CN" sz="2600" b="1" dirty="0">
              <a:solidFill>
                <a:schemeClr val="bg1"/>
              </a:solidFill>
              <a:latin typeface="Times New Roman" panose="02020603050405020304" pitchFamily="18" charset="0"/>
              <a:cs typeface="Times New Roman" panose="02020603050405020304" pitchFamily="18" charset="0"/>
            </a:endParaRPr>
          </a:p>
        </p:txBody>
      </p:sp>
      <p:sp>
        <p:nvSpPr>
          <p:cNvPr id="32771" name="Rectangle 1"/>
          <p:cNvSpPr>
            <a:spLocks noChangeArrowheads="1"/>
          </p:cNvSpPr>
          <p:nvPr/>
        </p:nvSpPr>
        <p:spPr bwMode="auto">
          <a:xfrm>
            <a:off x="4424517" y="3593158"/>
            <a:ext cx="7767484" cy="230832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600" dirty="0">
                <a:cs typeface="Times New Roman" pitchFamily="18" charset="0"/>
              </a:rPr>
              <a:t>□ </a:t>
            </a:r>
            <a:r>
              <a:rPr lang="en-US" altLang="zh-CN" sz="1600" b="1" dirty="0">
                <a:latin typeface="TimesLTStd-Roman-Identity-H"/>
              </a:rPr>
              <a:t>After the feedback application, </a:t>
            </a:r>
            <a:r>
              <a:rPr lang="en-US" altLang="zh-CN" sz="1600" b="1" i="1" dirty="0" err="1">
                <a:latin typeface="TimesLTStd-Italic-Identity-H"/>
              </a:rPr>
              <a:t>n</a:t>
            </a:r>
            <a:r>
              <a:rPr lang="en-US" altLang="zh-CN" sz="1600" b="1" baseline="-25000" dirty="0" err="1">
                <a:latin typeface="TimesLTStd-Roman-Identity-H"/>
              </a:rPr>
              <a:t>e,grill</a:t>
            </a:r>
            <a:r>
              <a:rPr lang="en-US" altLang="zh-CN" sz="1600" b="1" baseline="-25000" dirty="0">
                <a:latin typeface="TimesLTStd-Roman-Identity-H"/>
              </a:rPr>
              <a:t> </a:t>
            </a:r>
            <a:r>
              <a:rPr lang="en-US" altLang="zh-CN" sz="1600" b="1" dirty="0">
                <a:latin typeface="TimesLTStd-Roman-Identity-H"/>
              </a:rPr>
              <a:t>increases quickly to 3.0 </a:t>
            </a:r>
            <a:r>
              <a:rPr lang="en-US" altLang="zh-CN" sz="1600" b="1" i="1" dirty="0">
                <a:latin typeface="CMSY10"/>
              </a:rPr>
              <a:t>× </a:t>
            </a:r>
            <a:r>
              <a:rPr lang="en-US" altLang="zh-CN" sz="1600" b="1" dirty="0">
                <a:latin typeface="TimesLTStd-Roman-Identity-H"/>
              </a:rPr>
              <a:t>10</a:t>
            </a:r>
            <a:r>
              <a:rPr lang="en-US" altLang="zh-CN" sz="1600" b="1" baseline="30000" dirty="0">
                <a:latin typeface="TimesLTStd-Roman-Identity-H"/>
              </a:rPr>
              <a:t>17</a:t>
            </a:r>
            <a:r>
              <a:rPr lang="en-US" altLang="zh-CN" sz="1600" b="1" dirty="0">
                <a:latin typeface="TimesLTStd-Roman-Identity-H"/>
              </a:rPr>
              <a:t> m</a:t>
            </a:r>
            <a:r>
              <a:rPr lang="en-US" altLang="zh-CN" sz="1600" b="1" i="1" baseline="30000" dirty="0">
                <a:latin typeface="CMSY7"/>
              </a:rPr>
              <a:t>−</a:t>
            </a:r>
            <a:r>
              <a:rPr lang="en-US" altLang="zh-CN" sz="1600" b="1" baseline="30000" dirty="0">
                <a:latin typeface="TimesLTStd-Roman-Identity-H"/>
              </a:rPr>
              <a:t>3</a:t>
            </a:r>
            <a:r>
              <a:rPr lang="en-US" altLang="zh-CN" sz="1600" b="1" dirty="0">
                <a:latin typeface="TimesLTStd-Roman-Identity-H"/>
              </a:rPr>
              <a:t> from 1.1 </a:t>
            </a:r>
            <a:r>
              <a:rPr lang="en-US" altLang="zh-CN" sz="1600" b="1" i="1" dirty="0">
                <a:latin typeface="CMSY10"/>
              </a:rPr>
              <a:t>× </a:t>
            </a:r>
            <a:r>
              <a:rPr lang="en-US" altLang="zh-CN" sz="1600" b="1" dirty="0">
                <a:latin typeface="TimesLTStd-Roman-Identity-H"/>
              </a:rPr>
              <a:t>10</a:t>
            </a:r>
            <a:r>
              <a:rPr lang="en-US" altLang="zh-CN" sz="1600" b="1" baseline="30000" dirty="0">
                <a:latin typeface="TimesLTStd-Roman-Identity-H"/>
              </a:rPr>
              <a:t>17</a:t>
            </a:r>
            <a:r>
              <a:rPr lang="en-US" altLang="zh-CN" sz="1600" b="1" dirty="0">
                <a:latin typeface="TimesLTStd-Roman-Identity-H"/>
              </a:rPr>
              <a:t>, and the RC decreases sharply to a value around 6% from 20% .</a:t>
            </a:r>
          </a:p>
          <a:p>
            <a:endParaRPr lang="en-US" altLang="zh-CN" sz="1600" b="1" dirty="0">
              <a:latin typeface="TimesLTStd-Roman-Identity-H"/>
            </a:endParaRPr>
          </a:p>
          <a:p>
            <a:pPr algn="l"/>
            <a:r>
              <a:rPr lang="en-US" altLang="zh-CN" sz="1600" b="1" dirty="0">
                <a:cs typeface="Times New Roman" pitchFamily="18" charset="0"/>
              </a:rPr>
              <a:t>□ </a:t>
            </a:r>
            <a:r>
              <a:rPr lang="en-US" altLang="zh-CN" sz="1600" b="1" dirty="0">
                <a:latin typeface="TimesLTStd-Roman-Identity-H"/>
              </a:rPr>
              <a:t>During the process of multi-pulse SMBI, </a:t>
            </a:r>
            <a:r>
              <a:rPr lang="en-US" altLang="zh-CN" sz="1600" b="1" i="1" dirty="0" err="1">
                <a:solidFill>
                  <a:srgbClr val="FF0000"/>
                </a:solidFill>
                <a:latin typeface="TimesLTStd-Italic-Identity-H"/>
              </a:rPr>
              <a:t>n</a:t>
            </a:r>
            <a:r>
              <a:rPr lang="en-US" altLang="zh-CN" sz="1600" b="1" baseline="-25000" dirty="0" err="1">
                <a:solidFill>
                  <a:srgbClr val="FF0000"/>
                </a:solidFill>
                <a:latin typeface="TimesLTStd-Roman-Identity-H"/>
              </a:rPr>
              <a:t>e,grill</a:t>
            </a:r>
            <a:r>
              <a:rPr lang="en-US" altLang="zh-CN" sz="1600" b="1" dirty="0">
                <a:solidFill>
                  <a:srgbClr val="FF0000"/>
                </a:solidFill>
                <a:latin typeface="TimesLTStd-Roman-Identity-H"/>
              </a:rPr>
              <a:t> remains at about 3.0</a:t>
            </a:r>
            <a:r>
              <a:rPr lang="en-US" altLang="zh-CN" sz="1600" b="1" i="1" dirty="0">
                <a:solidFill>
                  <a:srgbClr val="FF0000"/>
                </a:solidFill>
                <a:latin typeface="CMSY10"/>
              </a:rPr>
              <a:t>×</a:t>
            </a:r>
            <a:r>
              <a:rPr lang="en-US" altLang="zh-CN" sz="1600" b="1" dirty="0">
                <a:solidFill>
                  <a:srgbClr val="FF0000"/>
                </a:solidFill>
                <a:latin typeface="TimesLTStd-Roman-Identity-H"/>
              </a:rPr>
              <a:t>10</a:t>
            </a:r>
            <a:r>
              <a:rPr lang="en-US" altLang="zh-CN" sz="1600" b="1" baseline="30000" dirty="0">
                <a:solidFill>
                  <a:srgbClr val="FF0000"/>
                </a:solidFill>
                <a:latin typeface="TimesLTStd-Roman-Identity-H"/>
              </a:rPr>
              <a:t>17</a:t>
            </a:r>
            <a:r>
              <a:rPr lang="en-US" altLang="zh-CN" sz="1600" b="1" dirty="0">
                <a:solidFill>
                  <a:srgbClr val="FF0000"/>
                </a:solidFill>
                <a:latin typeface="TimesLTStd-Roman-Identity-H"/>
              </a:rPr>
              <a:t> m</a:t>
            </a:r>
            <a:r>
              <a:rPr lang="en-US" altLang="zh-CN" sz="1600" b="1" i="1" baseline="30000" dirty="0">
                <a:solidFill>
                  <a:srgbClr val="FF0000"/>
                </a:solidFill>
                <a:latin typeface="CMSY7"/>
              </a:rPr>
              <a:t>−</a:t>
            </a:r>
            <a:r>
              <a:rPr lang="en-US" altLang="zh-CN" sz="1600" b="1" baseline="30000" dirty="0">
                <a:solidFill>
                  <a:srgbClr val="FF0000"/>
                </a:solidFill>
                <a:latin typeface="TimesLTStd-Roman-Identity-H"/>
              </a:rPr>
              <a:t>3</a:t>
            </a:r>
            <a:r>
              <a:rPr lang="en-US" altLang="zh-CN" sz="1600" b="1" dirty="0">
                <a:solidFill>
                  <a:srgbClr val="FF0000"/>
                </a:solidFill>
                <a:latin typeface="TimesLTStd-Roman-Identity-H"/>
              </a:rPr>
              <a:t> and the RC between 3% and 6% is almost maintained</a:t>
            </a:r>
            <a:r>
              <a:rPr lang="en-US" altLang="zh-CN" sz="1600" b="1" dirty="0">
                <a:latin typeface="TimesLTStd-Roman-Identity-H"/>
              </a:rPr>
              <a:t>.</a:t>
            </a:r>
          </a:p>
          <a:p>
            <a:pPr algn="l"/>
            <a:endParaRPr lang="en-US" altLang="zh-CN" sz="1600" b="1" dirty="0">
              <a:latin typeface="TimesLTStd-Roman-Identity-H"/>
            </a:endParaRPr>
          </a:p>
          <a:p>
            <a:pPr algn="l"/>
            <a:r>
              <a:rPr lang="en-US" altLang="zh-CN" sz="1600" b="1" dirty="0">
                <a:cs typeface="Times New Roman" pitchFamily="18" charset="0"/>
              </a:rPr>
              <a:t>□ </a:t>
            </a:r>
            <a:r>
              <a:rPr lang="en-US" altLang="zh-CN" sz="1600" b="1" dirty="0" err="1">
                <a:latin typeface="TimesLTStd-Roman-Identity-H"/>
              </a:rPr>
              <a:t>V</a:t>
            </a:r>
            <a:r>
              <a:rPr lang="en-US" altLang="zh-CN" sz="1600" b="1" baseline="-25000" dirty="0" err="1">
                <a:latin typeface="TimesLTStd-Roman-Identity-H"/>
              </a:rPr>
              <a:t>loop</a:t>
            </a:r>
            <a:r>
              <a:rPr lang="en-US" altLang="zh-CN" sz="1600" b="1" dirty="0">
                <a:latin typeface="TimesLTStd-Roman-Identity-H"/>
              </a:rPr>
              <a:t> decreases from </a:t>
            </a:r>
            <a:r>
              <a:rPr lang="en-US" altLang="zh-CN" sz="1600" b="1" i="1" dirty="0">
                <a:latin typeface="CMSY10"/>
              </a:rPr>
              <a:t>∼</a:t>
            </a:r>
            <a:r>
              <a:rPr lang="en-US" altLang="zh-CN" sz="1600" b="1" dirty="0">
                <a:latin typeface="TimesLTStd-Roman-Identity-H"/>
              </a:rPr>
              <a:t>0.6 V to </a:t>
            </a:r>
            <a:r>
              <a:rPr lang="en-US" altLang="zh-CN" sz="1600" b="1" i="1" dirty="0">
                <a:latin typeface="CMSY10"/>
              </a:rPr>
              <a:t>∼</a:t>
            </a:r>
            <a:r>
              <a:rPr lang="en-US" altLang="zh-CN" sz="1600" b="1" dirty="0">
                <a:latin typeface="TimesLTStd-Roman-Identity-H"/>
              </a:rPr>
              <a:t>0.4 V, </a:t>
            </a:r>
            <a:r>
              <a:rPr lang="en-US" altLang="zh-CN" sz="1600" b="1" i="1" dirty="0" err="1">
                <a:solidFill>
                  <a:srgbClr val="000000"/>
                </a:solidFill>
                <a:latin typeface="TimesLTStd-Italic-Identity-H"/>
              </a:rPr>
              <a:t>W</a:t>
            </a:r>
            <a:r>
              <a:rPr lang="en-US" altLang="zh-CN" sz="1600" b="1" baseline="-25000" dirty="0" err="1">
                <a:solidFill>
                  <a:srgbClr val="000000"/>
                </a:solidFill>
                <a:latin typeface="TimesLTStd-Roman-Identity-H"/>
              </a:rPr>
              <a:t>mhd</a:t>
            </a:r>
            <a:r>
              <a:rPr lang="en-US" altLang="zh-CN" sz="1600" b="1" dirty="0">
                <a:solidFill>
                  <a:srgbClr val="000000"/>
                </a:solidFill>
                <a:latin typeface="TimesLTStd-Roman-Identity-H"/>
              </a:rPr>
              <a:t> increases from </a:t>
            </a:r>
            <a:r>
              <a:rPr lang="pl-PL" altLang="zh-CN" sz="1600" b="1" dirty="0">
                <a:solidFill>
                  <a:srgbClr val="000000"/>
                </a:solidFill>
                <a:latin typeface="TimesLTStd-Roman-Identity-H"/>
              </a:rPr>
              <a:t>29 kJ to 50 kJ</a:t>
            </a:r>
            <a:r>
              <a:rPr lang="en-US" altLang="zh-CN" sz="1600" b="1" dirty="0">
                <a:solidFill>
                  <a:srgbClr val="000000"/>
                </a:solidFill>
                <a:latin typeface="TimesLTStd-Roman-Identity-H"/>
              </a:rPr>
              <a:t>, </a:t>
            </a:r>
            <a:r>
              <a:rPr lang="en-US" altLang="zh-CN" sz="1600" b="1" i="1" dirty="0">
                <a:solidFill>
                  <a:srgbClr val="000000"/>
                </a:solidFill>
                <a:latin typeface="TimesLTStd-Italic-Identity-H"/>
              </a:rPr>
              <a:t>H</a:t>
            </a:r>
            <a:r>
              <a:rPr lang="en-US" altLang="zh-CN" sz="1600" b="1" baseline="-25000" dirty="0">
                <a:solidFill>
                  <a:srgbClr val="000000"/>
                </a:solidFill>
                <a:latin typeface="TimesLTStd-Roman-Identity-H"/>
              </a:rPr>
              <a:t>89</a:t>
            </a:r>
            <a:r>
              <a:rPr lang="en-US" altLang="zh-CN" sz="1600" b="1" dirty="0">
                <a:solidFill>
                  <a:srgbClr val="000000"/>
                </a:solidFill>
                <a:latin typeface="TimesLTStd-Roman-Identity-H"/>
              </a:rPr>
              <a:t> (</a:t>
            </a:r>
            <a:r>
              <a:rPr lang="en-US" altLang="zh-CN" sz="1600" b="1" dirty="0">
                <a:solidFill>
                  <a:srgbClr val="000000"/>
                </a:solidFill>
                <a:latin typeface="CMR10"/>
              </a:rPr>
              <a:t>=</a:t>
            </a:r>
            <a:r>
              <a:rPr lang="el-GR" altLang="zh-CN" sz="1600" b="1" i="1" dirty="0">
                <a:solidFill>
                  <a:srgbClr val="000000"/>
                </a:solidFill>
                <a:latin typeface="CMMI10"/>
              </a:rPr>
              <a:t>τ </a:t>
            </a:r>
            <a:r>
              <a:rPr lang="en-US" altLang="zh-CN" sz="1600" b="1" baseline="-25000" dirty="0">
                <a:solidFill>
                  <a:srgbClr val="000000"/>
                </a:solidFill>
                <a:latin typeface="TimesLTStd-Roman-Identity-H"/>
              </a:rPr>
              <a:t>E</a:t>
            </a:r>
            <a:r>
              <a:rPr lang="en-US" altLang="zh-CN" sz="1600" b="1" dirty="0">
                <a:solidFill>
                  <a:srgbClr val="000000"/>
                </a:solidFill>
                <a:latin typeface="TimesLTStd-Roman-Identity-H"/>
              </a:rPr>
              <a:t>/</a:t>
            </a:r>
            <a:r>
              <a:rPr lang="el-GR" altLang="zh-CN" sz="1600" b="1" i="1" dirty="0">
                <a:solidFill>
                  <a:srgbClr val="000000"/>
                </a:solidFill>
                <a:latin typeface="CMMI10"/>
              </a:rPr>
              <a:t>τ </a:t>
            </a:r>
            <a:r>
              <a:rPr lang="en-US" altLang="zh-CN" sz="1600" b="1" baseline="-25000" dirty="0">
                <a:solidFill>
                  <a:srgbClr val="000000"/>
                </a:solidFill>
                <a:latin typeface="TimesLTStd-Roman-Identity-H"/>
              </a:rPr>
              <a:t>EITER89-P</a:t>
            </a:r>
            <a:r>
              <a:rPr lang="en-US" altLang="zh-CN" sz="1600" b="1" dirty="0">
                <a:solidFill>
                  <a:srgbClr val="000000"/>
                </a:solidFill>
                <a:latin typeface="TimesLTStd-Roman-Identity-H"/>
              </a:rPr>
              <a:t>) increases from 0.9 to 1.5,implying a certain improvement in the plasma performance.</a:t>
            </a:r>
            <a:endParaRPr lang="fr-FR" altLang="zh-CN" sz="1600" b="1" dirty="0">
              <a:solidFill>
                <a:srgbClr val="0000FF"/>
              </a:solidFill>
            </a:endParaRPr>
          </a:p>
        </p:txBody>
      </p:sp>
      <p:sp>
        <p:nvSpPr>
          <p:cNvPr id="6" name="Rectangle 1">
            <a:extLst>
              <a:ext uri="{FF2B5EF4-FFF2-40B4-BE49-F238E27FC236}">
                <a16:creationId xmlns:a16="http://schemas.microsoft.com/office/drawing/2014/main" id="{BF674D17-B6E2-497B-EACF-F6071B95BD77}"/>
              </a:ext>
            </a:extLst>
          </p:cNvPr>
          <p:cNvSpPr>
            <a:spLocks noChangeArrowheads="1"/>
          </p:cNvSpPr>
          <p:nvPr/>
        </p:nvSpPr>
        <p:spPr bwMode="auto">
          <a:xfrm>
            <a:off x="5084361" y="1548306"/>
            <a:ext cx="5771667" cy="92333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altLang="zh-CN" sz="1800" b="1" dirty="0">
                <a:cs typeface="Times New Roman" pitchFamily="18" charset="0"/>
              </a:rPr>
              <a:t>□ </a:t>
            </a:r>
            <a:r>
              <a:rPr lang="en-US" altLang="zh-CN" sz="1800" b="1" i="1" dirty="0" err="1">
                <a:latin typeface="TimesLTStd-Italic-Identity-H"/>
              </a:rPr>
              <a:t>R</a:t>
            </a:r>
            <a:r>
              <a:rPr lang="en-US" altLang="zh-CN" sz="1800" b="1" baseline="-25000" dirty="0" err="1">
                <a:latin typeface="TimesLTStd-Roman-Identity-H"/>
              </a:rPr>
              <a:t>th</a:t>
            </a:r>
            <a:r>
              <a:rPr lang="en-US" altLang="zh-CN" sz="1800" b="1" baseline="-25000" dirty="0">
                <a:latin typeface="TimesLTStd-Roman-Identity-H"/>
              </a:rPr>
              <a:t>-up</a:t>
            </a:r>
            <a:r>
              <a:rPr lang="en-US" altLang="zh-CN" sz="1800" b="1" dirty="0">
                <a:latin typeface="TimesLTStd-Roman-Identity-H"/>
              </a:rPr>
              <a:t> and </a:t>
            </a:r>
            <a:r>
              <a:rPr lang="en-US" altLang="zh-CN" sz="1800" b="1" i="1" dirty="0" err="1">
                <a:latin typeface="TimesLTStd-Italic-Identity-H"/>
              </a:rPr>
              <a:t>R</a:t>
            </a:r>
            <a:r>
              <a:rPr lang="en-US" altLang="zh-CN" sz="1800" b="1" baseline="-25000" dirty="0" err="1">
                <a:latin typeface="TimesLTStd-Roman-Identity-H"/>
              </a:rPr>
              <a:t>th</a:t>
            </a:r>
            <a:r>
              <a:rPr lang="en-US" altLang="zh-CN" sz="1800" b="1" baseline="-25000" dirty="0">
                <a:latin typeface="TimesLTStd-Roman-Identity-H"/>
              </a:rPr>
              <a:t>-down</a:t>
            </a:r>
            <a:r>
              <a:rPr lang="en-US" altLang="zh-CN" sz="1800" b="1" dirty="0">
                <a:latin typeface="TimesLTStd-Roman-Identity-H"/>
              </a:rPr>
              <a:t> are set as 6% and 4%,respectively.</a:t>
            </a:r>
          </a:p>
          <a:p>
            <a:pPr algn="l"/>
            <a:endParaRPr lang="en-US" altLang="zh-CN" sz="1800" b="1" dirty="0">
              <a:latin typeface="TimesLTStd-Roman-Identity-H"/>
            </a:endParaRPr>
          </a:p>
          <a:p>
            <a:pPr algn="l"/>
            <a:r>
              <a:rPr lang="en-US" altLang="zh-CN" sz="1800" b="1" dirty="0">
                <a:cs typeface="Times New Roman" pitchFamily="18" charset="0"/>
              </a:rPr>
              <a:t>□ </a:t>
            </a:r>
            <a:r>
              <a:rPr lang="en-US" altLang="zh-CN" sz="1800" b="1" dirty="0">
                <a:latin typeface="TimesLTStd-Roman-Identity-H"/>
              </a:rPr>
              <a:t>The feedback control is applied from 3 s to 6 s.</a:t>
            </a:r>
            <a:endParaRPr lang="zh-CN" altLang="en-US" sz="1800" b="1" dirty="0"/>
          </a:p>
        </p:txBody>
      </p:sp>
      <p:pic>
        <p:nvPicPr>
          <p:cNvPr id="4" name="图片 3">
            <a:extLst>
              <a:ext uri="{FF2B5EF4-FFF2-40B4-BE49-F238E27FC236}">
                <a16:creationId xmlns:a16="http://schemas.microsoft.com/office/drawing/2014/main" id="{34841FC0-E994-A2B8-C19D-AA15EF11E99D}"/>
              </a:ext>
            </a:extLst>
          </p:cNvPr>
          <p:cNvPicPr>
            <a:picLocks noChangeAspect="1"/>
          </p:cNvPicPr>
          <p:nvPr/>
        </p:nvPicPr>
        <p:blipFill>
          <a:blip r:embed="rId2"/>
          <a:stretch>
            <a:fillRect/>
          </a:stretch>
        </p:blipFill>
        <p:spPr>
          <a:xfrm>
            <a:off x="95234" y="1030503"/>
            <a:ext cx="4329283" cy="5446497"/>
          </a:xfrm>
          <a:prstGeom prst="rect">
            <a:avLst/>
          </a:prstGeom>
        </p:spPr>
      </p:pic>
    </p:spTree>
    <p:extLst>
      <p:ext uri="{BB962C8B-B14F-4D97-AF65-F5344CB8AC3E}">
        <p14:creationId xmlns:p14="http://schemas.microsoft.com/office/powerpoint/2010/main" val="667880905"/>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613694" y="86806"/>
            <a:ext cx="8964612" cy="620687"/>
          </a:xfrm>
          <a:prstGeom prst="rect">
            <a:avLst/>
          </a:prstGeom>
          <a:noFill/>
          <a:ln>
            <a:miter lim="800000"/>
            <a:headEnd/>
            <a:tailEnd/>
          </a:ln>
        </p:spPr>
        <p:txBody>
          <a:bodyPr/>
          <a:lstStyle/>
          <a:p>
            <a:pPr algn="ctr" eaLnBrk="0" hangingPunct="0">
              <a:defRPr/>
            </a:pPr>
            <a:r>
              <a:rPr lang="en-US" altLang="zh-CN" sz="2800" b="1" dirty="0">
                <a:solidFill>
                  <a:schemeClr val="bg1"/>
                </a:solidFill>
                <a:latin typeface="Times New Roman" panose="02020603050405020304" pitchFamily="18" charset="0"/>
                <a:cs typeface="Times New Roman" panose="02020603050405020304" pitchFamily="18" charset="0"/>
              </a:rPr>
              <a:t>Comparison of response between LGP and SMBI</a:t>
            </a:r>
            <a:endParaRPr lang="en-US" altLang="zh-CN" sz="2800" b="1" dirty="0">
              <a:solidFill>
                <a:schemeClr val="bg1"/>
              </a:solidFill>
              <a:effectLst>
                <a:outerShdw blurRad="38100" dist="38100" dir="2700000" algn="tl">
                  <a:srgbClr val="C0C0C0"/>
                </a:outerShdw>
              </a:effectLst>
              <a:latin typeface="Times New Roman" panose="02020603050405020304" pitchFamily="18" charset="0"/>
              <a:ea typeface="华文行楷" pitchFamily="2" charset="-122"/>
              <a:cs typeface="Times New Roman" panose="02020603050405020304" pitchFamily="18" charset="0"/>
            </a:endParaRPr>
          </a:p>
        </p:txBody>
      </p:sp>
      <p:sp>
        <p:nvSpPr>
          <p:cNvPr id="32771" name="Rectangle 1"/>
          <p:cNvSpPr>
            <a:spLocks noChangeArrowheads="1"/>
          </p:cNvSpPr>
          <p:nvPr/>
        </p:nvSpPr>
        <p:spPr bwMode="auto">
          <a:xfrm>
            <a:off x="644000" y="6110039"/>
            <a:ext cx="9934306" cy="646331"/>
          </a:xfrm>
          <a:prstGeom prst="rect">
            <a:avLst/>
          </a:prstGeom>
          <a:ln>
            <a:solidFill>
              <a:schemeClr val="bg1"/>
            </a:solid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b="1" dirty="0">
                <a:latin typeface="Times New Roman" panose="02020603050405020304" pitchFamily="18" charset="0"/>
                <a:cs typeface="Times New Roman" panose="02020603050405020304" pitchFamily="18" charset="0"/>
              </a:rPr>
              <a:t>T</a:t>
            </a:r>
            <a:r>
              <a:rPr lang="en-US" altLang="zh-CN" sz="1800" b="1" dirty="0">
                <a:latin typeface="Times New Roman" panose="02020603050405020304" pitchFamily="18" charset="0"/>
                <a:cs typeface="Times New Roman" panose="02020603050405020304" pitchFamily="18" charset="0"/>
              </a:rPr>
              <a:t>he fastest feedback response time is SMBI fed on the electron-drift side and the slowest response is LGP, between which is SMBI fed on the ion-drift side.</a:t>
            </a:r>
            <a:endParaRPr lang="fr-FR" altLang="zh-CN" sz="2000" b="1" dirty="0">
              <a:solidFill>
                <a:srgbClr val="0000FF"/>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D23966C-48DE-0223-73DD-1A3869191877}"/>
              </a:ext>
            </a:extLst>
          </p:cNvPr>
          <p:cNvSpPr>
            <a:spLocks noChangeArrowheads="1"/>
          </p:cNvSpPr>
          <p:nvPr/>
        </p:nvSpPr>
        <p:spPr bwMode="auto">
          <a:xfrm>
            <a:off x="5242839" y="935905"/>
            <a:ext cx="6816426" cy="206210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marL="342891" indent="-342891">
              <a:buAutoNum type="arabicPeriod"/>
            </a:pPr>
            <a:r>
              <a:rPr lang="en-US" altLang="zh-CN" sz="1600" b="1" dirty="0">
                <a:latin typeface="TimesLTStd-Roman-Identity-H"/>
              </a:rPr>
              <a:t>LGP-2 </a:t>
            </a:r>
            <a:r>
              <a:rPr lang="en-US" altLang="zh-CN" sz="1600" b="1" i="1" dirty="0">
                <a:latin typeface="TimesLTStd-Roman-Identity-H"/>
              </a:rPr>
              <a:t>vs</a:t>
            </a:r>
            <a:r>
              <a:rPr lang="en-US" altLang="zh-CN" sz="1600" b="1" dirty="0">
                <a:latin typeface="TimesLTStd-Roman-Identity-H"/>
              </a:rPr>
              <a:t> SMBI-2,  located in the electron-drift side of the LH antenna</a:t>
            </a:r>
          </a:p>
          <a:p>
            <a:pPr algn="l"/>
            <a:r>
              <a:rPr lang="en-US" altLang="zh-CN" sz="1600" b="1" dirty="0">
                <a:solidFill>
                  <a:srgbClr val="FF0000"/>
                </a:solidFill>
                <a:latin typeface="TimesLTStd-Roman-Identity-H"/>
                <a:sym typeface="Symbol" panose="05050102010706020507" pitchFamily="18" charset="2"/>
              </a:rPr>
              <a:t></a:t>
            </a:r>
            <a:r>
              <a:rPr lang="en-US" altLang="zh-CN" sz="1600" b="1" dirty="0">
                <a:solidFill>
                  <a:srgbClr val="FF0000"/>
                </a:solidFill>
                <a:latin typeface="TimesLTStd-Roman-Identity-H"/>
              </a:rPr>
              <a:t>SMBI-2 is better than LGP-2, mainly due to different response time of fueling system. </a:t>
            </a:r>
          </a:p>
          <a:p>
            <a:pPr algn="l"/>
            <a:endParaRPr lang="en-US" altLang="zh-CN" sz="1600" b="1" dirty="0">
              <a:latin typeface="TimesLTStd-Roman-Identity-H"/>
            </a:endParaRPr>
          </a:p>
          <a:p>
            <a:pPr algn="l"/>
            <a:r>
              <a:rPr lang="en-US" altLang="zh-CN" sz="1600" b="1" dirty="0">
                <a:latin typeface="TimesLTStd-Roman-Identity-H"/>
              </a:rPr>
              <a:t>2. SMBI-2 </a:t>
            </a:r>
            <a:r>
              <a:rPr lang="en-US" altLang="zh-CN" sz="1600" b="1" i="1" dirty="0">
                <a:latin typeface="TimesLTStd-Roman-Identity-H"/>
              </a:rPr>
              <a:t>vs</a:t>
            </a:r>
            <a:r>
              <a:rPr lang="en-US" altLang="zh-CN" sz="1600" b="1" dirty="0">
                <a:latin typeface="TimesLTStd-Roman-Identity-H"/>
              </a:rPr>
              <a:t> SMBI-3, located at the electron-drift side and the ion-drift side</a:t>
            </a:r>
          </a:p>
          <a:p>
            <a:pPr marL="342900" indent="-342900" algn="l">
              <a:buFont typeface="Symbol" panose="05050102010706020507" pitchFamily="18" charset="2"/>
              <a:buChar char="Þ"/>
            </a:pPr>
            <a:r>
              <a:rPr lang="en-US" altLang="zh-CN" sz="1600" b="1" dirty="0">
                <a:solidFill>
                  <a:srgbClr val="FF0000"/>
                </a:solidFill>
                <a:latin typeface="TimesLTStd-Roman-Identity-H"/>
              </a:rPr>
              <a:t>SMBI-2 is a little better than SMBI-3</a:t>
            </a:r>
            <a:r>
              <a:rPr lang="zh-CN" altLang="en-US" sz="1600" b="1" dirty="0">
                <a:solidFill>
                  <a:srgbClr val="FF0000"/>
                </a:solidFill>
                <a:latin typeface="TimesLTStd-Roman-Identity-H"/>
              </a:rPr>
              <a:t>， </a:t>
            </a:r>
            <a:r>
              <a:rPr lang="en-US" altLang="zh-CN" sz="1600" b="1" dirty="0">
                <a:solidFill>
                  <a:srgbClr val="FF0000"/>
                </a:solidFill>
                <a:latin typeface="TimesLTStd-Roman-Identity-H"/>
              </a:rPr>
              <a:t>being consistent with the discrepancy in the magnetic connection length.</a:t>
            </a:r>
          </a:p>
          <a:p>
            <a:pPr algn="l"/>
            <a:r>
              <a:rPr lang="en-US" altLang="zh-CN" sz="1600" b="1" dirty="0">
                <a:latin typeface="TimesLTStd-Italic-Identity-H"/>
              </a:rPr>
              <a:t>          (</a:t>
            </a:r>
            <a:r>
              <a:rPr lang="en-US" altLang="zh-CN" sz="1600" b="1" dirty="0">
                <a:latin typeface="TimesLTStd-Italic-Identity-H"/>
                <a:sym typeface="Symbol" panose="05050102010706020507" pitchFamily="18" charset="2"/>
              </a:rPr>
              <a:t></a:t>
            </a:r>
            <a:r>
              <a:rPr lang="en-US" altLang="zh-CN" sz="1600" b="1" i="1" u="none" strike="noStrike" baseline="0" dirty="0">
                <a:latin typeface="TimesLTStd-Italic-Identity-H"/>
              </a:rPr>
              <a:t>t</a:t>
            </a:r>
            <a:r>
              <a:rPr lang="en-US" altLang="zh-CN" sz="1600" b="1" i="0" u="none" strike="noStrike" baseline="-25000" dirty="0">
                <a:latin typeface="TimesLTStd-Roman-Identity-H"/>
              </a:rPr>
              <a:t>SMBI-3</a:t>
            </a:r>
            <a:r>
              <a:rPr lang="en-US" altLang="zh-CN" sz="1600" b="1" i="0" u="none" strike="noStrike" baseline="0" dirty="0">
                <a:latin typeface="TimesLTStd-Roman-Identity-H"/>
              </a:rPr>
              <a:t>/</a:t>
            </a:r>
            <a:r>
              <a:rPr lang="en-US" altLang="zh-CN" sz="1600" b="1" dirty="0">
                <a:latin typeface="TimesLTStd-Italic-Identity-H"/>
                <a:sym typeface="Symbol" panose="05050102010706020507" pitchFamily="18" charset="2"/>
              </a:rPr>
              <a:t>  </a:t>
            </a:r>
            <a:r>
              <a:rPr lang="en-US" altLang="zh-CN" sz="1600" b="1" i="1" u="none" strike="noStrike" baseline="0" dirty="0">
                <a:latin typeface="TimesLTStd-Italic-Identity-H"/>
              </a:rPr>
              <a:t>t</a:t>
            </a:r>
            <a:r>
              <a:rPr lang="en-US" altLang="zh-CN" sz="1600" b="1" i="0" u="none" strike="noStrike" baseline="-25000" dirty="0">
                <a:latin typeface="TimesLTStd-Roman-Identity-H"/>
              </a:rPr>
              <a:t>SMBI-2</a:t>
            </a:r>
            <a:r>
              <a:rPr lang="en-US" altLang="zh-CN" sz="1600" b="1" i="0" u="none" strike="noStrike" baseline="0" dirty="0">
                <a:solidFill>
                  <a:srgbClr val="FF0000"/>
                </a:solidFill>
                <a:latin typeface="TimesLTStd-Roman-Identity-H"/>
              </a:rPr>
              <a:t>~</a:t>
            </a:r>
            <a:r>
              <a:rPr lang="en-US" altLang="zh-CN" sz="1600" b="1" i="1" u="none" strike="noStrike" baseline="0" dirty="0">
                <a:latin typeface="TimesLTStd-Italic-Identity-H"/>
              </a:rPr>
              <a:t>L</a:t>
            </a:r>
            <a:r>
              <a:rPr lang="en-US" altLang="zh-CN" sz="1600" b="1" i="0" u="none" strike="noStrike" baseline="-25000" dirty="0">
                <a:latin typeface="TimesLTStd-Roman-Identity-H"/>
              </a:rPr>
              <a:t>J-E</a:t>
            </a:r>
            <a:r>
              <a:rPr lang="en-US" altLang="zh-CN" sz="1600" b="1" i="0" u="none" strike="noStrike" baseline="0" dirty="0">
                <a:latin typeface="TimesLTStd-Roman-Identity-H"/>
              </a:rPr>
              <a:t>/</a:t>
            </a:r>
            <a:r>
              <a:rPr lang="en-US" altLang="zh-CN" sz="1600" b="1" i="1" u="none" strike="noStrike" baseline="0" dirty="0">
                <a:latin typeface="TimesLTStd-Italic-Identity-H"/>
              </a:rPr>
              <a:t>L</a:t>
            </a:r>
            <a:r>
              <a:rPr lang="en-US" altLang="zh-CN" sz="1600" b="1" i="0" u="none" strike="noStrike" baseline="-25000" dirty="0">
                <a:latin typeface="TimesLTStd-Roman-Identity-H"/>
              </a:rPr>
              <a:t>A-E</a:t>
            </a:r>
            <a:r>
              <a:rPr lang="en-US" altLang="zh-CN" sz="1600" b="1" dirty="0">
                <a:latin typeface="TimesLTStd-Italic-Identity-H"/>
              </a:rPr>
              <a:t>)</a:t>
            </a:r>
            <a:endParaRPr lang="en-US" altLang="zh-CN" sz="1600" b="1" baseline="-25000" dirty="0">
              <a:solidFill>
                <a:srgbClr val="FF0000"/>
              </a:solidFill>
              <a:latin typeface="TimesLTStd-Roman-Identity-H"/>
            </a:endParaRPr>
          </a:p>
        </p:txBody>
      </p:sp>
      <p:pic>
        <p:nvPicPr>
          <p:cNvPr id="6" name="图片 5">
            <a:extLst>
              <a:ext uri="{FF2B5EF4-FFF2-40B4-BE49-F238E27FC236}">
                <a16:creationId xmlns:a16="http://schemas.microsoft.com/office/drawing/2014/main" id="{B96942FE-3DD1-6048-046C-F78F3A25451C}"/>
              </a:ext>
            </a:extLst>
          </p:cNvPr>
          <p:cNvPicPr>
            <a:picLocks noChangeAspect="1"/>
          </p:cNvPicPr>
          <p:nvPr/>
        </p:nvPicPr>
        <p:blipFill>
          <a:blip r:embed="rId2"/>
          <a:stretch>
            <a:fillRect/>
          </a:stretch>
        </p:blipFill>
        <p:spPr>
          <a:xfrm>
            <a:off x="46914" y="1040203"/>
            <a:ext cx="5195925" cy="4905411"/>
          </a:xfrm>
          <a:prstGeom prst="rect">
            <a:avLst/>
          </a:prstGeom>
        </p:spPr>
      </p:pic>
      <p:pic>
        <p:nvPicPr>
          <p:cNvPr id="14" name="图片 13">
            <a:extLst>
              <a:ext uri="{FF2B5EF4-FFF2-40B4-BE49-F238E27FC236}">
                <a16:creationId xmlns:a16="http://schemas.microsoft.com/office/drawing/2014/main" id="{F5990EEE-1A6E-B8AD-840E-97075BDB336F}"/>
              </a:ext>
            </a:extLst>
          </p:cNvPr>
          <p:cNvPicPr>
            <a:picLocks noChangeAspect="1"/>
          </p:cNvPicPr>
          <p:nvPr/>
        </p:nvPicPr>
        <p:blipFill>
          <a:blip r:embed="rId3"/>
          <a:stretch>
            <a:fillRect/>
          </a:stretch>
        </p:blipFill>
        <p:spPr>
          <a:xfrm>
            <a:off x="8309809" y="3234791"/>
            <a:ext cx="3800503" cy="2714645"/>
          </a:xfrm>
          <a:prstGeom prst="rect">
            <a:avLst/>
          </a:prstGeom>
        </p:spPr>
      </p:pic>
      <p:sp>
        <p:nvSpPr>
          <p:cNvPr id="12" name="Rectangle 1">
            <a:extLst>
              <a:ext uri="{FF2B5EF4-FFF2-40B4-BE49-F238E27FC236}">
                <a16:creationId xmlns:a16="http://schemas.microsoft.com/office/drawing/2014/main" id="{6190E1E7-7FF1-4207-1217-34D585028F7C}"/>
              </a:ext>
            </a:extLst>
          </p:cNvPr>
          <p:cNvSpPr>
            <a:spLocks noChangeArrowheads="1"/>
          </p:cNvSpPr>
          <p:nvPr/>
        </p:nvSpPr>
        <p:spPr bwMode="auto">
          <a:xfrm>
            <a:off x="5153874" y="3622377"/>
            <a:ext cx="3497178" cy="116955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altLang="zh-CN" sz="1400" b="1" dirty="0">
                <a:latin typeface="Times New Roman" panose="02020603050405020304" pitchFamily="18" charset="0"/>
                <a:cs typeface="Times New Roman" panose="02020603050405020304" pitchFamily="18" charset="0"/>
              </a:rPr>
              <a:t>After the gas is ionized near the gas injection, the movement of electron to  LH grill </a:t>
            </a:r>
            <a:r>
              <a:rPr lang="en-US" altLang="zh-CN" sz="1400" b="1" dirty="0">
                <a:solidFill>
                  <a:srgbClr val="0432FF"/>
                </a:solidFill>
                <a:latin typeface="Times New Roman" panose="02020603050405020304" pitchFamily="18" charset="0"/>
                <a:cs typeface="Times New Roman" panose="02020603050405020304" pitchFamily="18" charset="0"/>
              </a:rPr>
              <a:t>from electron-drift side along the magnetic field line is considered</a:t>
            </a:r>
            <a:r>
              <a:rPr lang="en-US" altLang="zh-CN" sz="1400" b="1" dirty="0">
                <a:latin typeface="Times New Roman" panose="02020603050405020304" pitchFamily="18" charset="0"/>
                <a:cs typeface="Times New Roman" panose="02020603050405020304" pitchFamily="18" charset="0"/>
              </a:rPr>
              <a:t>. </a:t>
            </a:r>
          </a:p>
          <a:p>
            <a:pPr algn="just"/>
            <a:r>
              <a:rPr lang="en-US" altLang="zh-CN" sz="1400" b="1" dirty="0">
                <a:solidFill>
                  <a:srgbClr val="FF0000"/>
                </a:solidFill>
                <a:latin typeface="Times New Roman" panose="02020603050405020304" pitchFamily="18" charset="0"/>
                <a:cs typeface="Times New Roman" panose="02020603050405020304" pitchFamily="18" charset="0"/>
              </a:rPr>
              <a:t>(Clock-wise direction)</a:t>
            </a:r>
            <a:endParaRPr lang="zh-CN" altLang="en-US"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009374"/>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431705" y="188641"/>
            <a:ext cx="5199459" cy="500063"/>
          </a:xfrm>
        </p:spPr>
        <p:txBody>
          <a:bodyPr/>
          <a:lstStyle/>
          <a:p>
            <a:r>
              <a:rPr lang="en-US" altLang="zh-CN" dirty="0">
                <a:solidFill>
                  <a:schemeClr val="bg1"/>
                </a:solidFill>
                <a:latin typeface="Times New Roman" panose="02020603050405020304" pitchFamily="18" charset="0"/>
                <a:cs typeface="Times New Roman" panose="02020603050405020304" pitchFamily="18" charset="0"/>
              </a:rPr>
              <a:t>Summary</a:t>
            </a:r>
          </a:p>
        </p:txBody>
      </p:sp>
      <p:sp>
        <p:nvSpPr>
          <p:cNvPr id="31747" name="矩形 3"/>
          <p:cNvSpPr>
            <a:spLocks noChangeArrowheads="1"/>
          </p:cNvSpPr>
          <p:nvPr/>
        </p:nvSpPr>
        <p:spPr bwMode="auto">
          <a:xfrm>
            <a:off x="389824" y="1250793"/>
            <a:ext cx="11396310" cy="2862322"/>
          </a:xfrm>
          <a:prstGeom prst="rect">
            <a:avLst/>
          </a:prstGeom>
          <a:noFill/>
          <a:ln w="28575">
            <a:solidFill>
              <a:srgbClr val="0000FF"/>
            </a:solidFill>
            <a:miter lim="800000"/>
            <a:headEnd/>
            <a:tailEnd/>
          </a:ln>
        </p:spPr>
        <p:txBody>
          <a:bodyPr wrap="square">
            <a:spAutoFit/>
          </a:bodyPr>
          <a:lstStyle/>
          <a:p>
            <a:pPr algn="just"/>
            <a:r>
              <a:rPr lang="en-US" altLang="zh-CN" b="1" dirty="0">
                <a:latin typeface="Times New Roman" panose="02020603050405020304" pitchFamily="18" charset="0"/>
                <a:cs typeface="Times New Roman" panose="02020603050405020304" pitchFamily="18" charset="0"/>
              </a:rPr>
              <a:t>□  It is the first time that LHW–plasma coupling feedback control has been designed and realized in EAST via the PID method by choosing the RC LHW power as the reference for gas puffing feedback.</a:t>
            </a:r>
          </a:p>
          <a:p>
            <a:pPr algn="just"/>
            <a:endParaRPr lang="en-US" altLang="zh-CN" b="1" dirty="0">
              <a:latin typeface="Times New Roman" panose="02020603050405020304" pitchFamily="18" charset="0"/>
              <a:cs typeface="Times New Roman" panose="02020603050405020304" pitchFamily="18" charset="0"/>
            </a:endParaRPr>
          </a:p>
          <a:p>
            <a:pPr algn="just"/>
            <a:r>
              <a:rPr lang="en-US" altLang="zh-CN" b="1" dirty="0">
                <a:solidFill>
                  <a:srgbClr val="FF0000"/>
                </a:solidFill>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 The feedback control can work correctly and maintains good LHW–plasma coupling effectively for a long time.</a:t>
            </a:r>
            <a:endParaRPr lang="en-US" altLang="zh-CN" b="1" dirty="0">
              <a:solidFill>
                <a:srgbClr val="FF0000"/>
              </a:solidFill>
              <a:latin typeface="Times New Roman" panose="02020603050405020304" pitchFamily="18" charset="0"/>
              <a:cs typeface="Times New Roman" panose="02020603050405020304" pitchFamily="18" charset="0"/>
            </a:endParaRPr>
          </a:p>
          <a:p>
            <a:pPr algn="just"/>
            <a:endParaRPr lang="en-US" altLang="zh-CN" b="1" dirty="0">
              <a:solidFill>
                <a:srgbClr val="0000FF"/>
              </a:solidFill>
              <a:latin typeface="Times New Roman" panose="02020603050405020304" pitchFamily="18" charset="0"/>
              <a:cs typeface="Times New Roman" panose="02020603050405020304" pitchFamily="18" charset="0"/>
            </a:endParaRPr>
          </a:p>
          <a:p>
            <a:pPr algn="just"/>
            <a:r>
              <a:rPr lang="en-US" altLang="zh-CN" b="1" dirty="0">
                <a:latin typeface="Times New Roman" panose="02020603050405020304" pitchFamily="18" charset="0"/>
                <a:cs typeface="Times New Roman" panose="02020603050405020304" pitchFamily="18" charset="0"/>
              </a:rPr>
              <a:t>□ The improvement in LHW power due to coupling feedback is helpful for current drive capability, stored energy, and plasma performance. </a:t>
            </a:r>
          </a:p>
          <a:p>
            <a:pPr algn="just"/>
            <a:endParaRPr lang="en-US" altLang="zh-CN" b="1" dirty="0">
              <a:latin typeface="Times New Roman" panose="02020603050405020304" pitchFamily="18" charset="0"/>
              <a:cs typeface="Times New Roman" panose="02020603050405020304" pitchFamily="18" charset="0"/>
            </a:endParaRPr>
          </a:p>
          <a:p>
            <a:pPr algn="just"/>
            <a:r>
              <a:rPr lang="en-US" altLang="zh-CN" b="1" dirty="0">
                <a:latin typeface="Times New Roman" panose="02020603050405020304" pitchFamily="18" charset="0"/>
                <a:cs typeface="Times New Roman" panose="02020603050405020304" pitchFamily="18" charset="0"/>
              </a:rPr>
              <a:t>□ The response time of the RC with SMBI is faster than that by the piezoelectric valve, and  SMBI puffing on the electron-drift side of the LH antenna is preferred for the control. </a:t>
            </a:r>
          </a:p>
        </p:txBody>
      </p:sp>
      <p:sp>
        <p:nvSpPr>
          <p:cNvPr id="9" name="矩形 8"/>
          <p:cNvSpPr/>
          <p:nvPr/>
        </p:nvSpPr>
        <p:spPr>
          <a:xfrm>
            <a:off x="1749660" y="5195513"/>
            <a:ext cx="8692680" cy="707886"/>
          </a:xfrm>
          <a:prstGeom prst="rect">
            <a:avLst/>
          </a:prstGeom>
        </p:spPr>
        <p:txBody>
          <a:bodyPr wrap="square">
            <a:spAutoFit/>
          </a:bodyPr>
          <a:lstStyle/>
          <a:p>
            <a:pPr algn="ctr"/>
            <a:r>
              <a:rPr lang="en-US" altLang="zh-CN" sz="2000" b="1" dirty="0">
                <a:solidFill>
                  <a:srgbClr val="FF0000"/>
                </a:solidFill>
                <a:latin typeface="Times New Roman" panose="02020603050405020304" pitchFamily="18" charset="0"/>
                <a:cs typeface="Times New Roman" panose="02020603050405020304" pitchFamily="18" charset="0"/>
              </a:rPr>
              <a:t>Studies offer an effective way to sustain good LHW coupling in steady-state operation in the future.</a:t>
            </a:r>
          </a:p>
        </p:txBody>
      </p:sp>
    </p:spTree>
    <p:extLst>
      <p:ext uri="{BB962C8B-B14F-4D97-AF65-F5344CB8AC3E}">
        <p14:creationId xmlns:p14="http://schemas.microsoft.com/office/powerpoint/2010/main" val="36684035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78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dirty="0">
                <a:latin typeface="Times New Roman" panose="02020603050405020304" pitchFamily="18" charset="0"/>
                <a:cs typeface="Times New Roman" panose="02020603050405020304" pitchFamily="18" charset="0"/>
              </a:rPr>
              <a:t>Outline</a:t>
            </a:r>
            <a:endParaRPr lang="en-US" sz="3200" dirty="0">
              <a:latin typeface="Times New Roman" panose="02020603050405020304" pitchFamily="18" charset="0"/>
              <a:cs typeface="Times New Roman" panose="02020603050405020304" pitchFamily="18" charset="0"/>
            </a:endParaRPr>
          </a:p>
        </p:txBody>
      </p:sp>
      <p:sp>
        <p:nvSpPr>
          <p:cNvPr id="4" name="Rectangle 256"/>
          <p:cNvSpPr>
            <a:spLocks noChangeArrowheads="1"/>
          </p:cNvSpPr>
          <p:nvPr/>
        </p:nvSpPr>
        <p:spPr bwMode="auto">
          <a:xfrm>
            <a:off x="203200" y="1432575"/>
            <a:ext cx="11785600" cy="463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42900">
              <a:spcBef>
                <a:spcPct val="20000"/>
              </a:spcBef>
              <a:buClr>
                <a:schemeClr val="tx2"/>
              </a:buClr>
              <a:buFont typeface="Arial" charset="0"/>
              <a:buChar char="•"/>
              <a:defRPr sz="2000" b="1">
                <a:solidFill>
                  <a:schemeClr val="tx1"/>
                </a:solidFill>
                <a:latin typeface="Century Gothic" charset="0"/>
                <a:ea typeface="MS PGothic" charset="-128"/>
                <a:cs typeface="MS PGothic" charset="-128"/>
              </a:defRPr>
            </a:lvl1pPr>
            <a:lvl2pPr marL="742950" indent="-285750">
              <a:spcBef>
                <a:spcPct val="20000"/>
              </a:spcBef>
              <a:buClr>
                <a:schemeClr val="tx2"/>
              </a:buClr>
              <a:buFont typeface="Arial" charset="0"/>
              <a:buChar char="–"/>
              <a:defRPr>
                <a:solidFill>
                  <a:schemeClr val="tx1"/>
                </a:solidFill>
                <a:latin typeface="Century Gothic" charset="0"/>
                <a:ea typeface="MS PGothic" charset="-128"/>
                <a:cs typeface="MS PGothic" charset="-128"/>
              </a:defRPr>
            </a:lvl2pPr>
            <a:lvl3pPr marL="1143000" indent="-228600">
              <a:spcBef>
                <a:spcPct val="20000"/>
              </a:spcBef>
              <a:buClr>
                <a:schemeClr val="tx2"/>
              </a:buClr>
              <a:buFont typeface="Arial" charset="0"/>
              <a:buChar char="•"/>
              <a:defRPr sz="1600">
                <a:solidFill>
                  <a:schemeClr val="tx1"/>
                </a:solidFill>
                <a:latin typeface="Century Gothic" charset="0"/>
                <a:ea typeface="MS PGothic" charset="-128"/>
                <a:cs typeface="MS PGothic" charset="-128"/>
              </a:defRPr>
            </a:lvl3pPr>
            <a:lvl4pPr marL="1600200" indent="-228600">
              <a:spcBef>
                <a:spcPct val="20000"/>
              </a:spcBef>
              <a:buFont typeface="Arial" charset="0"/>
              <a:buChar char="–"/>
              <a:defRPr sz="2000">
                <a:solidFill>
                  <a:schemeClr val="tx1"/>
                </a:solidFill>
                <a:latin typeface="Century Gothic" charset="0"/>
                <a:ea typeface="MS PGothic" charset="-128"/>
                <a:cs typeface="MS PGothic" charset="-128"/>
              </a:defRPr>
            </a:lvl4pPr>
            <a:lvl5pPr marL="2057400" indent="-228600">
              <a:spcBef>
                <a:spcPct val="20000"/>
              </a:spcBef>
              <a:buFont typeface="Arial" charset="0"/>
              <a:buChar char="»"/>
              <a:defRPr sz="2000">
                <a:solidFill>
                  <a:schemeClr val="tx1"/>
                </a:solidFill>
                <a:latin typeface="Century Gothic" charset="0"/>
                <a:ea typeface="MS PGothic" charset="-128"/>
                <a:cs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charset="0"/>
                <a:ea typeface="MS PGothic" charset="-128"/>
                <a:cs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charset="0"/>
                <a:ea typeface="MS PGothic" charset="-128"/>
                <a:cs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charset="0"/>
                <a:ea typeface="MS PGothic" charset="-128"/>
                <a:cs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charset="0"/>
                <a:ea typeface="MS PGothic" charset="-128"/>
                <a:cs typeface="MS PGothic" charset="-128"/>
              </a:defRPr>
            </a:lvl9pPr>
          </a:lstStyle>
          <a:p>
            <a:pPr>
              <a:spcBef>
                <a:spcPct val="0"/>
              </a:spcBef>
              <a:spcAft>
                <a:spcPts val="1733"/>
              </a:spcAft>
              <a:buClr>
                <a:srgbClr val="0000FF"/>
              </a:buClr>
              <a:buSzPct val="80000"/>
              <a:buFont typeface="Wingdings" charset="2"/>
              <a:buChar char="q"/>
            </a:pPr>
            <a:r>
              <a:rPr lang="en-US" altLang="zh-CN" sz="2400" dirty="0">
                <a:solidFill>
                  <a:srgbClr val="0432FF"/>
                </a:solidFill>
                <a:latin typeface="Times New Roman" panose="02020603050405020304" pitchFamily="18" charset="0"/>
                <a:cs typeface="Times New Roman" panose="02020603050405020304" pitchFamily="18" charset="0"/>
              </a:rPr>
              <a:t>Background and Motivation</a:t>
            </a:r>
          </a:p>
          <a:p>
            <a:pPr>
              <a:spcBef>
                <a:spcPct val="0"/>
              </a:spcBef>
              <a:spcAft>
                <a:spcPts val="1733"/>
              </a:spcAft>
              <a:buClr>
                <a:srgbClr val="0000FF"/>
              </a:buClr>
              <a:buSzPct val="80000"/>
              <a:buFont typeface="Wingdings" charset="2"/>
              <a:buChar char="q"/>
            </a:pPr>
            <a:r>
              <a:rPr lang="en-US" altLang="zh-CN" sz="2400" kern="0" dirty="0">
                <a:solidFill>
                  <a:srgbClr val="0000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LHCD system in EAST</a:t>
            </a:r>
          </a:p>
          <a:p>
            <a:pPr>
              <a:spcBef>
                <a:spcPct val="0"/>
              </a:spcBef>
              <a:spcAft>
                <a:spcPts val="1733"/>
              </a:spcAft>
              <a:buClr>
                <a:srgbClr val="0000FF"/>
              </a:buClr>
              <a:buSzPct val="80000"/>
              <a:buFont typeface="Wingdings" charset="2"/>
              <a:buChar char="q"/>
            </a:pPr>
            <a:r>
              <a:rPr lang="en-US" altLang="zh-CN" sz="2400" dirty="0">
                <a:solidFill>
                  <a:srgbClr val="0000FF"/>
                </a:solidFill>
                <a:latin typeface="Times New Roman" panose="02020603050405020304" pitchFamily="18" charset="0"/>
                <a:cs typeface="Times New Roman" panose="02020603050405020304" pitchFamily="18" charset="0"/>
              </a:rPr>
              <a:t>Experimental setup of the gas fueling</a:t>
            </a:r>
          </a:p>
          <a:p>
            <a:pPr>
              <a:spcBef>
                <a:spcPct val="0"/>
              </a:spcBef>
              <a:spcAft>
                <a:spcPts val="1733"/>
              </a:spcAft>
              <a:buClr>
                <a:srgbClr val="0000FF"/>
              </a:buClr>
              <a:buSzPct val="80000"/>
              <a:buFont typeface="Wingdings" charset="2"/>
              <a:buChar char="q"/>
            </a:pPr>
            <a:r>
              <a:rPr lang="en-US" altLang="zh-CN" sz="2400" dirty="0">
                <a:solidFill>
                  <a:srgbClr val="0000FF"/>
                </a:solidFill>
                <a:latin typeface="Times New Roman" panose="02020603050405020304" pitchFamily="18" charset="0"/>
                <a:cs typeface="Times New Roman" panose="02020603050405020304" pitchFamily="18" charset="0"/>
              </a:rPr>
              <a:t>Design of wave–plasma coupling feedback control</a:t>
            </a:r>
          </a:p>
          <a:p>
            <a:pPr>
              <a:spcBef>
                <a:spcPct val="0"/>
              </a:spcBef>
              <a:spcAft>
                <a:spcPts val="1733"/>
              </a:spcAft>
              <a:buClr>
                <a:srgbClr val="0000FF"/>
              </a:buClr>
              <a:buSzPct val="80000"/>
              <a:buFont typeface="Wingdings" charset="2"/>
              <a:buChar char="q"/>
            </a:pPr>
            <a:r>
              <a:rPr lang="en-US" altLang="zh-CN" sz="2400" dirty="0">
                <a:solidFill>
                  <a:srgbClr val="0000FF"/>
                </a:solidFill>
                <a:latin typeface="Times New Roman" panose="02020603050405020304" pitchFamily="18" charset="0"/>
                <a:cs typeface="Times New Roman" panose="02020603050405020304" pitchFamily="18" charset="0"/>
              </a:rPr>
              <a:t>Experiments of coupling feedback control</a:t>
            </a:r>
          </a:p>
          <a:p>
            <a:pPr marL="800080" lvl="1" indent="-342891">
              <a:lnSpc>
                <a:spcPct val="90000"/>
              </a:lnSpc>
              <a:spcBef>
                <a:spcPct val="20000"/>
              </a:spcBef>
              <a:buFontTx/>
              <a:buChar char="•"/>
              <a:defRPr/>
            </a:pPr>
            <a:r>
              <a:rPr lang="en-US" altLang="zh-CN" sz="2400" b="0" dirty="0">
                <a:latin typeface="Times New Roman" panose="02020603050405020304" pitchFamily="18" charset="0"/>
                <a:cs typeface="Times New Roman" panose="02020603050405020304" pitchFamily="18" charset="0"/>
              </a:rPr>
              <a:t>Test of a single SMBI pulse</a:t>
            </a:r>
          </a:p>
          <a:p>
            <a:pPr marL="800080" lvl="1" indent="-342891">
              <a:lnSpc>
                <a:spcPct val="90000"/>
              </a:lnSpc>
              <a:spcBef>
                <a:spcPct val="20000"/>
              </a:spcBef>
              <a:buFontTx/>
              <a:buChar char="•"/>
              <a:defRPr/>
            </a:pPr>
            <a:r>
              <a:rPr lang="en-US" altLang="zh-CN" sz="2400" b="0" dirty="0">
                <a:latin typeface="Times New Roman" panose="02020603050405020304" pitchFamily="18" charset="0"/>
                <a:cs typeface="Times New Roman" panose="02020603050405020304" pitchFamily="18" charset="0"/>
              </a:rPr>
              <a:t>Experiments with multi-pulse SMBI</a:t>
            </a:r>
          </a:p>
          <a:p>
            <a:pPr marL="800080" lvl="1" indent="-342891">
              <a:lnSpc>
                <a:spcPct val="90000"/>
              </a:lnSpc>
              <a:spcBef>
                <a:spcPct val="20000"/>
              </a:spcBef>
              <a:buFontTx/>
              <a:buChar char="•"/>
              <a:defRPr/>
            </a:pPr>
            <a:r>
              <a:rPr lang="en-US" altLang="zh-CN" sz="2400" b="0" dirty="0">
                <a:latin typeface="Times New Roman" panose="02020603050405020304" pitchFamily="18" charset="0"/>
                <a:cs typeface="Times New Roman" panose="02020603050405020304" pitchFamily="18" charset="0"/>
              </a:rPr>
              <a:t>Comparison of response between LGP and SMBI</a:t>
            </a:r>
            <a:endParaRPr lang="en-US" altLang="zh-CN" sz="2400" dirty="0">
              <a:solidFill>
                <a:srgbClr val="0000FF"/>
              </a:solidFill>
              <a:latin typeface="Times New Roman" panose="02020603050405020304" pitchFamily="18" charset="0"/>
              <a:cs typeface="Times New Roman" panose="02020603050405020304" pitchFamily="18" charset="0"/>
            </a:endParaRPr>
          </a:p>
          <a:p>
            <a:pPr>
              <a:spcBef>
                <a:spcPct val="0"/>
              </a:spcBef>
              <a:spcAft>
                <a:spcPts val="1733"/>
              </a:spcAft>
              <a:buClr>
                <a:srgbClr val="0000FF"/>
              </a:buClr>
              <a:buSzPct val="80000"/>
              <a:buFont typeface="Wingdings" charset="2"/>
              <a:buChar char="q"/>
            </a:pPr>
            <a:r>
              <a:rPr lang="en-US" altLang="zh-CN" sz="2400" kern="0" dirty="0">
                <a:solidFill>
                  <a:srgbClr val="0000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Summary</a:t>
            </a:r>
          </a:p>
        </p:txBody>
      </p:sp>
    </p:spTree>
    <p:extLst>
      <p:ext uri="{BB962C8B-B14F-4D97-AF65-F5344CB8AC3E}">
        <p14:creationId xmlns:p14="http://schemas.microsoft.com/office/powerpoint/2010/main" val="71332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Rectangle 4"/>
          <p:cNvSpPr>
            <a:spLocks noGrp="1" noChangeArrowheads="1"/>
          </p:cNvSpPr>
          <p:nvPr>
            <p:ph type="title"/>
          </p:nvPr>
        </p:nvSpPr>
        <p:spPr>
          <a:xfrm>
            <a:off x="1847528" y="116634"/>
            <a:ext cx="8568952" cy="874713"/>
          </a:xfrm>
        </p:spPr>
        <p:txBody>
          <a:bodyPr anchor="t"/>
          <a:lstStyle/>
          <a:p>
            <a:pPr>
              <a:spcBef>
                <a:spcPct val="0"/>
              </a:spcBef>
              <a:spcAft>
                <a:spcPts val="1733"/>
              </a:spcAft>
              <a:buClr>
                <a:srgbClr val="0000FF"/>
              </a:buClr>
              <a:buSzPct val="80000"/>
            </a:pPr>
            <a:r>
              <a:rPr lang="en-US" altLang="zh-CN" sz="3200" dirty="0">
                <a:solidFill>
                  <a:schemeClr val="bg1"/>
                </a:solidFill>
                <a:latin typeface="Times New Roman" panose="02020603050405020304" pitchFamily="18" charset="0"/>
                <a:cs typeface="Times New Roman" panose="02020603050405020304" pitchFamily="18" charset="0"/>
              </a:rPr>
              <a:t>Background and Motivation</a:t>
            </a:r>
          </a:p>
        </p:txBody>
      </p:sp>
      <p:sp>
        <p:nvSpPr>
          <p:cNvPr id="59395" name="Rectangle 6"/>
          <p:cNvSpPr>
            <a:spLocks noGrp="1" noChangeArrowheads="1"/>
          </p:cNvSpPr>
          <p:nvPr>
            <p:ph type="body" idx="4294967295"/>
          </p:nvPr>
        </p:nvSpPr>
        <p:spPr>
          <a:xfrm>
            <a:off x="187692" y="908720"/>
            <a:ext cx="11641755" cy="5184576"/>
          </a:xfrm>
          <a:prstGeom prst="rect">
            <a:avLst/>
          </a:prstGeom>
        </p:spPr>
        <p:txBody>
          <a:bodyPr/>
          <a:lstStyle/>
          <a:p>
            <a:pPr marL="0" indent="0">
              <a:buNone/>
            </a:pPr>
            <a:r>
              <a:rPr lang="en-US" altLang="zh-CN"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dirty="0">
                <a:solidFill>
                  <a:srgbClr val="FF0000"/>
                </a:solidFill>
                <a:latin typeface="Times New Roman" panose="02020603050405020304" pitchFamily="18" charset="0"/>
                <a:cs typeface="Times New Roman" panose="02020603050405020304" pitchFamily="18" charset="0"/>
              </a:rPr>
              <a:t>Prospect:</a:t>
            </a:r>
          </a:p>
          <a:p>
            <a:pPr marL="0" indent="0">
              <a:buNone/>
            </a:pPr>
            <a:r>
              <a:rPr lang="en-US" altLang="zh-CN" sz="2000" b="1" dirty="0">
                <a:latin typeface="Times New Roman" panose="02020603050405020304" pitchFamily="18" charset="0"/>
                <a:cs typeface="Times New Roman" panose="02020603050405020304" pitchFamily="18" charset="0"/>
              </a:rPr>
              <a:t>Scientific aim of EAST: </a:t>
            </a:r>
            <a:r>
              <a:rPr lang="en-US" altLang="zh-CN" sz="2000" b="1" dirty="0">
                <a:solidFill>
                  <a:srgbClr val="0432FF"/>
                </a:solidFill>
                <a:latin typeface="Times New Roman" panose="02020603050405020304" pitchFamily="18" charset="0"/>
                <a:cs typeface="Times New Roman" panose="02020603050405020304" pitchFamily="18" charset="0"/>
              </a:rPr>
              <a:t>long-pulse plasma with high performance</a:t>
            </a:r>
            <a:r>
              <a:rPr lang="en-US" altLang="zh-CN" sz="2000" b="1" dirty="0">
                <a:latin typeface="Times New Roman" panose="02020603050405020304" pitchFamily="18" charset="0"/>
                <a:cs typeface="Times New Roman" panose="02020603050405020304" pitchFamily="18" charset="0"/>
              </a:rPr>
              <a:t>, which is supported by LHCD.</a:t>
            </a:r>
          </a:p>
          <a:p>
            <a:pPr marL="0" indent="0">
              <a:buNone/>
            </a:pPr>
            <a:r>
              <a:rPr lang="en-US" altLang="zh-CN" sz="2000" b="1" dirty="0">
                <a:latin typeface="Times New Roman" panose="02020603050405020304" pitchFamily="18" charset="0"/>
                <a:cs typeface="Times New Roman" panose="02020603050405020304" pitchFamily="18" charset="0"/>
              </a:rPr>
              <a:t> </a:t>
            </a:r>
          </a:p>
          <a:p>
            <a:pPr marL="0" indent="0">
              <a:buNone/>
            </a:pPr>
            <a:r>
              <a:rPr lang="en-US" altLang="zh-CN" sz="2000" b="1" dirty="0">
                <a:latin typeface="Times New Roman" panose="02020603050405020304" pitchFamily="18" charset="0"/>
                <a:cs typeface="Times New Roman" panose="02020603050405020304" pitchFamily="18" charset="0"/>
              </a:rPr>
              <a:t>For advanced Tokamak operation (</a:t>
            </a:r>
            <a:r>
              <a:rPr lang="en-US" altLang="zh-CN" sz="2000" b="1" dirty="0" err="1">
                <a:latin typeface="Times New Roman" panose="02020603050405020304" pitchFamily="18" charset="0"/>
                <a:cs typeface="Times New Roman" panose="02020603050405020304" pitchFamily="18" charset="0"/>
              </a:rPr>
              <a:t>eg.</a:t>
            </a:r>
            <a:r>
              <a:rPr lang="en-US" altLang="zh-CN" sz="2000" b="1" dirty="0">
                <a:latin typeface="Times New Roman" panose="02020603050405020304" pitchFamily="18" charset="0"/>
                <a:cs typeface="Times New Roman" panose="02020603050405020304" pitchFamily="18" charset="0"/>
              </a:rPr>
              <a:t>, CFETR), </a:t>
            </a:r>
            <a:r>
              <a:rPr lang="en-US" altLang="zh-CN" sz="2000" b="1" dirty="0">
                <a:solidFill>
                  <a:srgbClr val="0432FF"/>
                </a:solidFill>
                <a:latin typeface="Times New Roman" panose="02020603050405020304" pitchFamily="18" charset="0"/>
                <a:cs typeface="Times New Roman" panose="02020603050405020304" pitchFamily="18" charset="0"/>
              </a:rPr>
              <a:t>LHCD could be one possible tool to sustain plasma current and control current profile</a:t>
            </a:r>
            <a:r>
              <a:rPr lang="en-US" altLang="zh-CN" sz="2000" b="1" dirty="0">
                <a:latin typeface="Times New Roman" panose="02020603050405020304" pitchFamily="18" charset="0"/>
                <a:cs typeface="Times New Roman" panose="02020603050405020304" pitchFamily="18" charset="0"/>
              </a:rPr>
              <a:t>.</a:t>
            </a:r>
          </a:p>
          <a:p>
            <a:pPr marL="0" indent="0">
              <a:buNone/>
            </a:pPr>
            <a:endParaRPr lang="en-US" altLang="zh-CN" sz="2400" b="1" dirty="0">
              <a:solidFill>
                <a:srgbClr val="9900CC"/>
              </a:solidFill>
              <a:latin typeface="Times New Roman" panose="02020603050405020304" pitchFamily="18" charset="0"/>
              <a:cs typeface="Times New Roman" panose="02020603050405020304" pitchFamily="18" charset="0"/>
            </a:endParaRPr>
          </a:p>
          <a:p>
            <a:pPr marL="0" indent="0">
              <a:buNone/>
            </a:pPr>
            <a:r>
              <a:rPr lang="en-US" altLang="zh-CN"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zh-CN" sz="2400" b="1" dirty="0">
                <a:solidFill>
                  <a:srgbClr val="FF0000"/>
                </a:solidFill>
                <a:latin typeface="Times New Roman" panose="02020603050405020304" pitchFamily="18" charset="0"/>
                <a:cs typeface="Times New Roman" panose="02020603050405020304" pitchFamily="18" charset="0"/>
              </a:rPr>
              <a:t>Challenge:</a:t>
            </a:r>
            <a:endParaRPr lang="en-US" altLang="zh-CN" sz="2400" b="1" dirty="0">
              <a:solidFill>
                <a:srgbClr val="9900CC"/>
              </a:solidFill>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Good LHW-plasma coupling is the first condition for LHCD capability.</a:t>
            </a: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The density in front of the grill will be below the cut-off density for coupling in fusion reactor, due to long distance between plasma and antenna.</a:t>
            </a:r>
          </a:p>
          <a:p>
            <a:endParaRPr lang="en-US" altLang="zh-CN" sz="2000" b="1" dirty="0">
              <a:latin typeface="+mn-lt"/>
            </a:endParaRPr>
          </a:p>
        </p:txBody>
      </p:sp>
      <p:grpSp>
        <p:nvGrpSpPr>
          <p:cNvPr id="5" name="组合 4"/>
          <p:cNvGrpSpPr/>
          <p:nvPr/>
        </p:nvGrpSpPr>
        <p:grpSpPr>
          <a:xfrm>
            <a:off x="1654299" y="5273074"/>
            <a:ext cx="8350747" cy="733663"/>
            <a:chOff x="251520" y="5644379"/>
            <a:chExt cx="8350746" cy="733662"/>
          </a:xfrm>
        </p:grpSpPr>
        <p:sp>
          <p:nvSpPr>
            <p:cNvPr id="2" name="矩形 1"/>
            <p:cNvSpPr/>
            <p:nvPr/>
          </p:nvSpPr>
          <p:spPr>
            <a:xfrm>
              <a:off x="611611" y="5711163"/>
              <a:ext cx="7990655" cy="461664"/>
            </a:xfrm>
            <a:prstGeom prst="rect">
              <a:avLst/>
            </a:prstGeom>
            <a:ln w="38100">
              <a:solidFill>
                <a:schemeClr val="bg1"/>
              </a:solidFill>
            </a:ln>
          </p:spPr>
          <p:txBody>
            <a:bodyPr wrap="square">
              <a:spAutoFit/>
            </a:bodyPr>
            <a:lstStyle/>
            <a:p>
              <a:pPr algn="ctr"/>
              <a:r>
                <a:rPr lang="en-US" altLang="zh-CN" sz="2400" b="1" dirty="0">
                  <a:solidFill>
                    <a:srgbClr val="FF0000"/>
                  </a:solidFill>
                  <a:latin typeface="Times New Roman" panose="02020603050405020304" pitchFamily="18" charset="0"/>
                  <a:cs typeface="Times New Roman" panose="02020603050405020304" pitchFamily="18" charset="0"/>
                </a:rPr>
                <a:t>Local gas puffing (LGP) is proposed!</a:t>
              </a:r>
              <a:endParaRPr lang="en-US" altLang="zh-CN" sz="2400" b="1" dirty="0">
                <a:solidFill>
                  <a:srgbClr val="0000FF"/>
                </a:solidFill>
                <a:latin typeface="Times New Roman" panose="02020603050405020304" pitchFamily="18" charset="0"/>
                <a:cs typeface="Times New Roman" panose="02020603050405020304" pitchFamily="18" charset="0"/>
              </a:endParaRPr>
            </a:p>
          </p:txBody>
        </p:sp>
        <p:sp>
          <p:nvSpPr>
            <p:cNvPr id="3" name="右箭头 2"/>
            <p:cNvSpPr/>
            <p:nvPr/>
          </p:nvSpPr>
          <p:spPr>
            <a:xfrm>
              <a:off x="251520" y="5644379"/>
              <a:ext cx="288032" cy="733662"/>
            </a:xfrm>
            <a:prstGeom prst="rightArrow">
              <a:avLst/>
            </a:prstGeom>
            <a:noFill/>
            <a:ln w="15875">
              <a:solidFill>
                <a:schemeClr val="bg1"/>
              </a:solidFill>
            </a:ln>
          </p:spPr>
          <p:txBody>
            <a:bodyPr wrap="square" rtlCol="0" anchor="ctr">
              <a:spAutoFit/>
            </a:bodyPr>
            <a:lstStyle/>
            <a:p>
              <a:pPr algn="ctr">
                <a:buNone/>
              </a:pPr>
              <a:endParaRPr lang="zh-CN" altLang="en-US" sz="1800" dirty="0">
                <a:latin typeface="+mn-lt"/>
              </a:endParaRPr>
            </a:p>
          </p:txBody>
        </p:sp>
      </p:grpSp>
    </p:spTree>
    <p:extLst>
      <p:ext uri="{BB962C8B-B14F-4D97-AF65-F5344CB8AC3E}">
        <p14:creationId xmlns:p14="http://schemas.microsoft.com/office/powerpoint/2010/main" val="75070013"/>
      </p:ext>
    </p:extLst>
  </p:cSld>
  <p:clrMapOvr>
    <a:masterClrMapping/>
  </p:clrMapOvr>
  <p:transition advClick="0" advTm="6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7">
            <a:extLst>
              <a:ext uri="{FF2B5EF4-FFF2-40B4-BE49-F238E27FC236}">
                <a16:creationId xmlns:a16="http://schemas.microsoft.com/office/drawing/2014/main" id="{8FF8B33F-19BA-6765-C79A-83E4D4CDAD76}"/>
              </a:ext>
            </a:extLst>
          </p:cNvPr>
          <p:cNvSpPr txBox="1">
            <a:spLocks noChangeArrowheads="1"/>
          </p:cNvSpPr>
          <p:nvPr/>
        </p:nvSpPr>
        <p:spPr bwMode="auto">
          <a:xfrm>
            <a:off x="4203702" y="573881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pic>
        <p:nvPicPr>
          <p:cNvPr id="88067" name="Picture 9">
            <a:extLst>
              <a:ext uri="{FF2B5EF4-FFF2-40B4-BE49-F238E27FC236}">
                <a16:creationId xmlns:a16="http://schemas.microsoft.com/office/drawing/2014/main" id="{F6734354-280A-FE30-C8AA-D1458D2EC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095" y="1615443"/>
            <a:ext cx="2715967" cy="163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10">
            <a:extLst>
              <a:ext uri="{FF2B5EF4-FFF2-40B4-BE49-F238E27FC236}">
                <a16:creationId xmlns:a16="http://schemas.microsoft.com/office/drawing/2014/main" id="{8D865CC2-A927-21E3-C06F-E3F9BBAA6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25" y="3585820"/>
            <a:ext cx="5037920" cy="241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2">
            <a:extLst>
              <a:ext uri="{FF2B5EF4-FFF2-40B4-BE49-F238E27FC236}">
                <a16:creationId xmlns:a16="http://schemas.microsoft.com/office/drawing/2014/main" id="{2FF5DA3F-A338-1FD5-AA9B-4302409F2E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02" y="1653168"/>
            <a:ext cx="2458993" cy="175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a:extLst>
              <a:ext uri="{FF2B5EF4-FFF2-40B4-BE49-F238E27FC236}">
                <a16:creationId xmlns:a16="http://schemas.microsoft.com/office/drawing/2014/main" id="{BE28E4F5-B7A4-0BA2-1AF9-81E588400353}"/>
              </a:ext>
            </a:extLst>
          </p:cNvPr>
          <p:cNvSpPr txBox="1"/>
          <p:nvPr/>
        </p:nvSpPr>
        <p:spPr>
          <a:xfrm>
            <a:off x="1020277" y="140300"/>
            <a:ext cx="10775482" cy="492443"/>
          </a:xfrm>
          <a:prstGeom prst="rect">
            <a:avLst/>
          </a:prstGeom>
          <a:noFill/>
        </p:spPr>
        <p:txBody>
          <a:bodyPr wrap="square">
            <a:spAutoFit/>
          </a:bodyPr>
          <a:lstStyle/>
          <a:p>
            <a:pPr eaLnBrk="1" hangingPunct="1">
              <a:spcBef>
                <a:spcPct val="0"/>
              </a:spcBef>
              <a:buFontTx/>
              <a:buNone/>
            </a:pPr>
            <a:r>
              <a:rPr lang="en-US" altLang="zh-CN" sz="2600" b="1" dirty="0">
                <a:solidFill>
                  <a:schemeClr val="bg1"/>
                </a:solidFill>
                <a:latin typeface="Times New Roman" panose="02020603050405020304" pitchFamily="18" charset="0"/>
                <a:cs typeface="Times New Roman" panose="02020603050405020304" pitchFamily="18" charset="0"/>
                <a:sym typeface="Symbol" panose="05050102010706020507" pitchFamily="18" charset="2"/>
              </a:rPr>
              <a:t>Local gas puffing (LGP) is effective to improve LHW-plasma coupling</a:t>
            </a:r>
          </a:p>
        </p:txBody>
      </p:sp>
      <p:graphicFrame>
        <p:nvGraphicFramePr>
          <p:cNvPr id="4" name="Object 10">
            <a:extLst>
              <a:ext uri="{FF2B5EF4-FFF2-40B4-BE49-F238E27FC236}">
                <a16:creationId xmlns:a16="http://schemas.microsoft.com/office/drawing/2014/main" id="{9629C65E-D540-7248-7BE6-0A71AF8017FC}"/>
              </a:ext>
            </a:extLst>
          </p:cNvPr>
          <p:cNvGraphicFramePr>
            <a:graphicFrameLocks noChangeAspect="1"/>
          </p:cNvGraphicFramePr>
          <p:nvPr>
            <p:extLst>
              <p:ext uri="{D42A27DB-BD31-4B8C-83A1-F6EECF244321}">
                <p14:modId xmlns:p14="http://schemas.microsoft.com/office/powerpoint/2010/main" val="1170035938"/>
              </p:ext>
            </p:extLst>
          </p:nvPr>
        </p:nvGraphicFramePr>
        <p:xfrm>
          <a:off x="6275140" y="3019934"/>
          <a:ext cx="4378539" cy="2953269"/>
        </p:xfrm>
        <a:graphic>
          <a:graphicData uri="http://schemas.openxmlformats.org/presentationml/2006/ole">
            <mc:AlternateContent xmlns:mc="http://schemas.openxmlformats.org/markup-compatibility/2006">
              <mc:Choice xmlns:v="urn:schemas-microsoft-com:vml" Requires="v">
                <p:oleObj name="Graph" r:id="rId6" imgW="33422999" imgH="23631335" progId="Origin50.Graph">
                  <p:embed/>
                </p:oleObj>
              </mc:Choice>
              <mc:Fallback>
                <p:oleObj name="Graph" r:id="rId6" imgW="33422999" imgH="23631335" progId="Origin50.Graph">
                  <p:embed/>
                  <p:pic>
                    <p:nvPicPr>
                      <p:cNvPr id="93189" name="Object 10">
                        <a:extLst>
                          <a:ext uri="{FF2B5EF4-FFF2-40B4-BE49-F238E27FC236}">
                            <a16:creationId xmlns:a16="http://schemas.microsoft.com/office/drawing/2014/main" id="{79C7F652-DA38-B646-078E-5CAAEFCA6D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5140" y="3019934"/>
                        <a:ext cx="4378539" cy="2953269"/>
                      </a:xfrm>
                      <a:prstGeom prst="rect">
                        <a:avLst/>
                      </a:prstGeom>
                      <a:noFill/>
                      <a:ln>
                        <a:noFill/>
                      </a:ln>
                    </p:spPr>
                  </p:pic>
                </p:oleObj>
              </mc:Fallback>
            </mc:AlternateContent>
          </a:graphicData>
        </a:graphic>
      </p:graphicFrame>
      <p:grpSp>
        <p:nvGrpSpPr>
          <p:cNvPr id="5" name="组合 30">
            <a:extLst>
              <a:ext uri="{FF2B5EF4-FFF2-40B4-BE49-F238E27FC236}">
                <a16:creationId xmlns:a16="http://schemas.microsoft.com/office/drawing/2014/main" id="{EF7FA943-6A96-5C10-4A46-ED1773637BCA}"/>
              </a:ext>
            </a:extLst>
          </p:cNvPr>
          <p:cNvGrpSpPr>
            <a:grpSpLocks/>
          </p:cNvGrpSpPr>
          <p:nvPr/>
        </p:nvGrpSpPr>
        <p:grpSpPr bwMode="auto">
          <a:xfrm>
            <a:off x="9011586" y="1316006"/>
            <a:ext cx="2632654" cy="1965995"/>
            <a:chOff x="5076825" y="1844675"/>
            <a:chExt cx="3816350" cy="3960815"/>
          </a:xfrm>
        </p:grpSpPr>
        <p:pic>
          <p:nvPicPr>
            <p:cNvPr id="6" name="图片 33" descr="_MG_2408.JPG">
              <a:extLst>
                <a:ext uri="{FF2B5EF4-FFF2-40B4-BE49-F238E27FC236}">
                  <a16:creationId xmlns:a16="http://schemas.microsoft.com/office/drawing/2014/main" id="{41B3E16E-6C8D-F4E7-A265-6E847AAEF00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2060575"/>
              <a:ext cx="36004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5">
              <a:extLst>
                <a:ext uri="{FF2B5EF4-FFF2-40B4-BE49-F238E27FC236}">
                  <a16:creationId xmlns:a16="http://schemas.microsoft.com/office/drawing/2014/main" id="{5D63D7CC-E819-F64B-DD3D-6AF0C9A539B9}"/>
                </a:ext>
              </a:extLst>
            </p:cNvPr>
            <p:cNvSpPr txBox="1">
              <a:spLocks noChangeArrowheads="1"/>
            </p:cNvSpPr>
            <p:nvPr/>
          </p:nvSpPr>
          <p:spPr bwMode="auto">
            <a:xfrm>
              <a:off x="7380289" y="4149726"/>
              <a:ext cx="303212" cy="700641"/>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en-US" altLang="zh-CN" sz="2400">
                  <a:solidFill>
                    <a:srgbClr val="CC0000"/>
                  </a:solidFill>
                </a:rPr>
                <a:t>N</a:t>
              </a:r>
            </a:p>
          </p:txBody>
        </p:sp>
        <p:sp>
          <p:nvSpPr>
            <p:cNvPr id="8" name="Line 26">
              <a:extLst>
                <a:ext uri="{FF2B5EF4-FFF2-40B4-BE49-F238E27FC236}">
                  <a16:creationId xmlns:a16="http://schemas.microsoft.com/office/drawing/2014/main" id="{C6450592-8E37-A333-C888-A0EA2CA9E0E8}"/>
                </a:ext>
              </a:extLst>
            </p:cNvPr>
            <p:cNvSpPr>
              <a:spLocks noChangeShapeType="1"/>
            </p:cNvSpPr>
            <p:nvPr/>
          </p:nvSpPr>
          <p:spPr bwMode="auto">
            <a:xfrm flipV="1">
              <a:off x="8334375" y="3667125"/>
              <a:ext cx="0" cy="60960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Freeform 28">
              <a:extLst>
                <a:ext uri="{FF2B5EF4-FFF2-40B4-BE49-F238E27FC236}">
                  <a16:creationId xmlns:a16="http://schemas.microsoft.com/office/drawing/2014/main" id="{67B09BA1-257D-61E7-81EA-CA76F025FDA7}"/>
                </a:ext>
              </a:extLst>
            </p:cNvPr>
            <p:cNvSpPr>
              <a:spLocks/>
            </p:cNvSpPr>
            <p:nvPr/>
          </p:nvSpPr>
          <p:spPr bwMode="auto">
            <a:xfrm>
              <a:off x="8486775" y="2832100"/>
              <a:ext cx="101600" cy="1671638"/>
            </a:xfrm>
            <a:custGeom>
              <a:avLst/>
              <a:gdLst>
                <a:gd name="T0" fmla="*/ 2147483646 w 234"/>
                <a:gd name="T1" fmla="*/ 0 h 1497"/>
                <a:gd name="T2" fmla="*/ 2147483646 w 234"/>
                <a:gd name="T3" fmla="*/ 2147483646 h 1497"/>
                <a:gd name="T4" fmla="*/ 2147483646 w 234"/>
                <a:gd name="T5" fmla="*/ 2147483646 h 1497"/>
                <a:gd name="T6" fmla="*/ 0 w 234"/>
                <a:gd name="T7" fmla="*/ 2147483646 h 1497"/>
                <a:gd name="T8" fmla="*/ 0 w 234"/>
                <a:gd name="T9" fmla="*/ 2147483646 h 1497"/>
                <a:gd name="T10" fmla="*/ 0 w 234"/>
                <a:gd name="T11" fmla="*/ 2147483646 h 1497"/>
                <a:gd name="T12" fmla="*/ 0 w 234"/>
                <a:gd name="T13" fmla="*/ 2147483646 h 1497"/>
                <a:gd name="T14" fmla="*/ 2147483646 w 234"/>
                <a:gd name="T15" fmla="*/ 2147483646 h 1497"/>
                <a:gd name="T16" fmla="*/ 2147483646 w 234"/>
                <a:gd name="T17" fmla="*/ 2147483646 h 1497"/>
                <a:gd name="T18" fmla="*/ 2147483646 w 234"/>
                <a:gd name="T19" fmla="*/ 2147483646 h 1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4"/>
                <a:gd name="T31" fmla="*/ 0 h 1497"/>
                <a:gd name="T32" fmla="*/ 234 w 234"/>
                <a:gd name="T33" fmla="*/ 1497 h 14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4" h="1497">
                  <a:moveTo>
                    <a:pt x="188" y="0"/>
                  </a:moveTo>
                  <a:cubicBezTo>
                    <a:pt x="154" y="60"/>
                    <a:pt x="121" y="121"/>
                    <a:pt x="98" y="181"/>
                  </a:cubicBezTo>
                  <a:cubicBezTo>
                    <a:pt x="75" y="241"/>
                    <a:pt x="67" y="303"/>
                    <a:pt x="52" y="363"/>
                  </a:cubicBezTo>
                  <a:cubicBezTo>
                    <a:pt x="37" y="423"/>
                    <a:pt x="14" y="499"/>
                    <a:pt x="7" y="544"/>
                  </a:cubicBezTo>
                  <a:cubicBezTo>
                    <a:pt x="0" y="589"/>
                    <a:pt x="7" y="582"/>
                    <a:pt x="7" y="635"/>
                  </a:cubicBezTo>
                  <a:cubicBezTo>
                    <a:pt x="7" y="688"/>
                    <a:pt x="7" y="802"/>
                    <a:pt x="7" y="862"/>
                  </a:cubicBezTo>
                  <a:cubicBezTo>
                    <a:pt x="7" y="922"/>
                    <a:pt x="0" y="945"/>
                    <a:pt x="7" y="998"/>
                  </a:cubicBezTo>
                  <a:cubicBezTo>
                    <a:pt x="14" y="1051"/>
                    <a:pt x="29" y="1119"/>
                    <a:pt x="52" y="1179"/>
                  </a:cubicBezTo>
                  <a:cubicBezTo>
                    <a:pt x="75" y="1239"/>
                    <a:pt x="113" y="1308"/>
                    <a:pt x="143" y="1361"/>
                  </a:cubicBezTo>
                  <a:cubicBezTo>
                    <a:pt x="173" y="1414"/>
                    <a:pt x="204" y="1474"/>
                    <a:pt x="234" y="1497"/>
                  </a:cubicBezTo>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 name="Line 29">
              <a:extLst>
                <a:ext uri="{FF2B5EF4-FFF2-40B4-BE49-F238E27FC236}">
                  <a16:creationId xmlns:a16="http://schemas.microsoft.com/office/drawing/2014/main" id="{2FDC0FDE-9CF7-7222-0B66-51A62C01D7BB}"/>
                </a:ext>
              </a:extLst>
            </p:cNvPr>
            <p:cNvSpPr>
              <a:spLocks noChangeShapeType="1"/>
            </p:cNvSpPr>
            <p:nvPr/>
          </p:nvSpPr>
          <p:spPr bwMode="auto">
            <a:xfrm flipH="1" flipV="1">
              <a:off x="8334375" y="3667125"/>
              <a:ext cx="1524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 name="Line 30">
              <a:extLst>
                <a:ext uri="{FF2B5EF4-FFF2-40B4-BE49-F238E27FC236}">
                  <a16:creationId xmlns:a16="http://schemas.microsoft.com/office/drawing/2014/main" id="{721F23E7-CCDE-2512-9CAF-833B682BBF64}"/>
                </a:ext>
              </a:extLst>
            </p:cNvPr>
            <p:cNvSpPr>
              <a:spLocks noChangeShapeType="1"/>
            </p:cNvSpPr>
            <p:nvPr/>
          </p:nvSpPr>
          <p:spPr bwMode="auto">
            <a:xfrm flipH="1" flipV="1">
              <a:off x="8183563" y="4276725"/>
              <a:ext cx="15081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Text Box 31">
              <a:extLst>
                <a:ext uri="{FF2B5EF4-FFF2-40B4-BE49-F238E27FC236}">
                  <a16:creationId xmlns:a16="http://schemas.microsoft.com/office/drawing/2014/main" id="{65554A30-E4F9-070E-4A08-4FD8F131DA47}"/>
                </a:ext>
              </a:extLst>
            </p:cNvPr>
            <p:cNvSpPr txBox="1">
              <a:spLocks noChangeArrowheads="1"/>
            </p:cNvSpPr>
            <p:nvPr/>
          </p:nvSpPr>
          <p:spPr bwMode="auto">
            <a:xfrm>
              <a:off x="6227763" y="3500439"/>
              <a:ext cx="303212" cy="700641"/>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en-US" altLang="zh-CN" sz="2400">
                  <a:solidFill>
                    <a:srgbClr val="CC0000"/>
                  </a:solidFill>
                </a:rPr>
                <a:t>O</a:t>
              </a:r>
            </a:p>
          </p:txBody>
        </p:sp>
        <p:sp>
          <p:nvSpPr>
            <p:cNvPr id="13" name="Text Box 32">
              <a:extLst>
                <a:ext uri="{FF2B5EF4-FFF2-40B4-BE49-F238E27FC236}">
                  <a16:creationId xmlns:a16="http://schemas.microsoft.com/office/drawing/2014/main" id="{51DE13AC-1D74-9F8D-54FD-5B249567D092}"/>
                </a:ext>
              </a:extLst>
            </p:cNvPr>
            <p:cNvSpPr txBox="1">
              <a:spLocks noChangeArrowheads="1"/>
            </p:cNvSpPr>
            <p:nvPr/>
          </p:nvSpPr>
          <p:spPr bwMode="auto">
            <a:xfrm>
              <a:off x="5076825" y="4437064"/>
              <a:ext cx="301625" cy="700641"/>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en-US" altLang="zh-CN" sz="2400">
                  <a:solidFill>
                    <a:srgbClr val="CC0000"/>
                  </a:solidFill>
                </a:rPr>
                <a:t>P</a:t>
              </a:r>
            </a:p>
          </p:txBody>
        </p:sp>
        <p:sp>
          <p:nvSpPr>
            <p:cNvPr id="14" name="Text Box 25">
              <a:extLst>
                <a:ext uri="{FF2B5EF4-FFF2-40B4-BE49-F238E27FC236}">
                  <a16:creationId xmlns:a16="http://schemas.microsoft.com/office/drawing/2014/main" id="{B9B67253-C44B-C6BE-2547-95CB36AE8C3C}"/>
                </a:ext>
              </a:extLst>
            </p:cNvPr>
            <p:cNvSpPr txBox="1">
              <a:spLocks noChangeArrowheads="1"/>
            </p:cNvSpPr>
            <p:nvPr/>
          </p:nvSpPr>
          <p:spPr bwMode="auto">
            <a:xfrm>
              <a:off x="8027988" y="3141663"/>
              <a:ext cx="303212" cy="700641"/>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en-US" altLang="zh-CN" sz="2400">
                  <a:solidFill>
                    <a:srgbClr val="CC0000"/>
                  </a:solidFill>
                </a:rPr>
                <a:t>M</a:t>
              </a:r>
            </a:p>
          </p:txBody>
        </p:sp>
        <p:sp>
          <p:nvSpPr>
            <p:cNvPr id="15" name="椭圆 14">
              <a:extLst>
                <a:ext uri="{FF2B5EF4-FFF2-40B4-BE49-F238E27FC236}">
                  <a16:creationId xmlns:a16="http://schemas.microsoft.com/office/drawing/2014/main" id="{2774B75C-AAFE-DD61-0898-E9188A824BB7}"/>
                </a:ext>
              </a:extLst>
            </p:cNvPr>
            <p:cNvSpPr/>
            <p:nvPr/>
          </p:nvSpPr>
          <p:spPr>
            <a:xfrm>
              <a:off x="5941792" y="1844675"/>
              <a:ext cx="718394" cy="3960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pic>
        <p:nvPicPr>
          <p:cNvPr id="16" name="Picture 4">
            <a:extLst>
              <a:ext uri="{FF2B5EF4-FFF2-40B4-BE49-F238E27FC236}">
                <a16:creationId xmlns:a16="http://schemas.microsoft.com/office/drawing/2014/main" id="{8632489F-F13E-3889-C41A-F57AA0A5C9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6748" y="1379704"/>
            <a:ext cx="2638813" cy="179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a:extLst>
              <a:ext uri="{FF2B5EF4-FFF2-40B4-BE49-F238E27FC236}">
                <a16:creationId xmlns:a16="http://schemas.microsoft.com/office/drawing/2014/main" id="{F91AA7F4-9C23-0A55-5BBE-AD627E26FCBE}"/>
              </a:ext>
            </a:extLst>
          </p:cNvPr>
          <p:cNvSpPr txBox="1"/>
          <p:nvPr/>
        </p:nvSpPr>
        <p:spPr>
          <a:xfrm>
            <a:off x="5727032" y="928515"/>
            <a:ext cx="6289743" cy="461665"/>
          </a:xfrm>
          <a:prstGeom prst="rect">
            <a:avLst/>
          </a:prstGeom>
          <a:noFill/>
        </p:spPr>
        <p:txBody>
          <a:bodyPr wrap="square">
            <a:spAutoFit/>
          </a:bodyPr>
          <a:lstStyle/>
          <a:p>
            <a:r>
              <a:rPr lang="en-US" altLang="zh-CN" sz="2400" b="1" dirty="0">
                <a:solidFill>
                  <a:srgbClr val="FF0000"/>
                </a:solidFill>
              </a:rPr>
              <a:t> </a:t>
            </a:r>
            <a:r>
              <a:rPr lang="en-US" altLang="zh-CN" sz="2400" b="1" dirty="0">
                <a:latin typeface="Times New Roman" panose="02020603050405020304" pitchFamily="18" charset="0"/>
                <a:cs typeface="Times New Roman" panose="02020603050405020304" pitchFamily="18" charset="0"/>
              </a:rPr>
              <a:t>Demonstration and experiments in EAST</a:t>
            </a:r>
            <a:endParaRPr lang="zh-CN" altLang="en-US" sz="2400" b="1" dirty="0">
              <a:latin typeface="Times New Roman" panose="02020603050405020304" pitchFamily="18" charset="0"/>
              <a:cs typeface="Times New Roman" panose="02020603050405020304" pitchFamily="18" charset="0"/>
            </a:endParaRPr>
          </a:p>
        </p:txBody>
      </p:sp>
      <p:sp>
        <p:nvSpPr>
          <p:cNvPr id="19" name="Rectangle 1">
            <a:extLst>
              <a:ext uri="{FF2B5EF4-FFF2-40B4-BE49-F238E27FC236}">
                <a16:creationId xmlns:a16="http://schemas.microsoft.com/office/drawing/2014/main" id="{B1E57251-5267-2F00-C58D-DEF6EC02071D}"/>
              </a:ext>
            </a:extLst>
          </p:cNvPr>
          <p:cNvSpPr>
            <a:spLocks noChangeArrowheads="1"/>
          </p:cNvSpPr>
          <p:nvPr/>
        </p:nvSpPr>
        <p:spPr bwMode="auto">
          <a:xfrm>
            <a:off x="2422761" y="6340903"/>
            <a:ext cx="6500813" cy="400110"/>
          </a:xfrm>
          <a:prstGeom prst="rect">
            <a:avLst/>
          </a:prstGeom>
          <a:ln w="38100">
            <a:solidFill>
              <a:schemeClr val="bg1"/>
            </a:solidFill>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en-US" altLang="zh-CN" sz="2000" b="1" dirty="0">
                <a:solidFill>
                  <a:srgbClr val="FF0000"/>
                </a:solidFill>
                <a:latin typeface="Times New Roman" panose="02020603050405020304" pitchFamily="18" charset="0"/>
                <a:cs typeface="Times New Roman" panose="02020603050405020304" pitchFamily="18" charset="0"/>
              </a:rPr>
              <a:t>RC is smaller in the case of  local gas puffing.</a:t>
            </a:r>
            <a:endParaRPr lang="fr-FR" altLang="zh-CN" sz="2000" b="1" dirty="0">
              <a:solidFill>
                <a:srgbClr val="FF0000"/>
              </a:solidFill>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29C4215F-D496-ABB9-1BE0-9F7C4A673939}"/>
              </a:ext>
            </a:extLst>
          </p:cNvPr>
          <p:cNvSpPr txBox="1"/>
          <p:nvPr/>
        </p:nvSpPr>
        <p:spPr>
          <a:xfrm>
            <a:off x="5863263" y="5847487"/>
            <a:ext cx="6296646" cy="369332"/>
          </a:xfrm>
          <a:prstGeom prst="rect">
            <a:avLst/>
          </a:prstGeom>
          <a:noFill/>
        </p:spPr>
        <p:txBody>
          <a:bodyPr wrap="square">
            <a:spAutoFit/>
          </a:bodyPr>
          <a:lstStyle/>
          <a:p>
            <a:r>
              <a:rPr lang="en-US" altLang="zh-CN" sz="1800" b="1" dirty="0">
                <a:solidFill>
                  <a:srgbClr val="0432FF"/>
                </a:solidFill>
                <a:latin typeface="Times New Roman" panose="02020603050405020304" pitchFamily="18" charset="0"/>
                <a:cs typeface="Times New Roman" panose="02020603050405020304" pitchFamily="18" charset="0"/>
              </a:rPr>
              <a:t>LGP in electron-side is better than that in ion-side</a:t>
            </a:r>
            <a:endParaRPr lang="zh-CN" altLang="en-US" b="1" dirty="0">
              <a:solidFill>
                <a:srgbClr val="0432FF"/>
              </a:solidFill>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C2123574-195D-5A97-54D3-B1EFFBBC681D}"/>
              </a:ext>
            </a:extLst>
          </p:cNvPr>
          <p:cNvSpPr txBox="1"/>
          <p:nvPr/>
        </p:nvSpPr>
        <p:spPr>
          <a:xfrm>
            <a:off x="1367455" y="956115"/>
            <a:ext cx="2831506" cy="400110"/>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First realization in JET</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
          <p:cNvSpPr>
            <a:spLocks noGrp="1" noChangeArrowheads="1"/>
          </p:cNvSpPr>
          <p:nvPr>
            <p:ph type="body" idx="4294967295"/>
          </p:nvPr>
        </p:nvSpPr>
        <p:spPr>
          <a:xfrm>
            <a:off x="101065" y="1030432"/>
            <a:ext cx="11829448" cy="4762873"/>
          </a:xfrm>
          <a:prstGeom prst="rect">
            <a:avLst/>
          </a:prstGeom>
        </p:spPr>
        <p:txBody>
          <a:bodyPr/>
          <a:lstStyle/>
          <a:p>
            <a:pPr marL="0" indent="0">
              <a:buNone/>
            </a:pPr>
            <a:r>
              <a:rPr lang="en-US" altLang="zh-CN" sz="2400" b="1" dirty="0">
                <a:solidFill>
                  <a:srgbClr val="9900CC"/>
                </a:solidFill>
                <a:latin typeface="Times New Roman" panose="02020603050405020304" pitchFamily="18" charset="0"/>
                <a:cs typeface="Times New Roman" panose="02020603050405020304" pitchFamily="18" charset="0"/>
              </a:rPr>
              <a:t>However,</a:t>
            </a:r>
          </a:p>
          <a:p>
            <a:pPr marL="0" indent="0">
              <a:buNone/>
            </a:pPr>
            <a:endParaRPr lang="en-US" altLang="zh-CN" sz="2400" b="1" dirty="0">
              <a:solidFill>
                <a:srgbClr val="9900CC"/>
              </a:solidFill>
              <a:latin typeface="+mn-lt"/>
            </a:endParaRPr>
          </a:p>
          <a:p>
            <a:pPr algn="l"/>
            <a:r>
              <a:rPr lang="en-US" altLang="zh-CN" sz="1800" dirty="0">
                <a:latin typeface="TimesLTStd-Roman-Identity-H"/>
              </a:rPr>
              <a:t>The gas puffing above was usually pre-set before the discharge.</a:t>
            </a:r>
          </a:p>
          <a:p>
            <a:pPr algn="l"/>
            <a:endParaRPr lang="en-US" altLang="zh-CN" sz="1800" dirty="0">
              <a:latin typeface="TimesLTStd-Roman-Identity-H"/>
            </a:endParaRPr>
          </a:p>
          <a:p>
            <a:pPr algn="l"/>
            <a:r>
              <a:rPr lang="en-US" altLang="zh-CN" sz="1800" dirty="0">
                <a:latin typeface="TimesLTStd-Roman-Identity-H"/>
              </a:rPr>
              <a:t>The density in front of the grill is under constantly changing conditions during the discharge. </a:t>
            </a:r>
          </a:p>
          <a:p>
            <a:pPr algn="l"/>
            <a:endParaRPr lang="en-US" altLang="zh-CN" sz="1800" dirty="0">
              <a:latin typeface="TimesLTStd-Roman-Identity-H"/>
            </a:endParaRPr>
          </a:p>
          <a:p>
            <a:pPr algn="l"/>
            <a:r>
              <a:rPr lang="en-US" altLang="zh-CN" sz="1800" dirty="0">
                <a:latin typeface="TimesLTStd-Roman-Identity-H"/>
              </a:rPr>
              <a:t>When faced with transients or unforeseen changes in the plasma, pre-set gas programs can fail to improve LHW coupling, harm plasma performance, or even extinguish the plasma. </a:t>
            </a:r>
          </a:p>
          <a:p>
            <a:pPr algn="l"/>
            <a:endParaRPr lang="en-US" altLang="zh-CN" sz="1800" dirty="0">
              <a:latin typeface="TimesLTStd-Roman-Identity-H"/>
            </a:endParaRPr>
          </a:p>
        </p:txBody>
      </p:sp>
      <p:grpSp>
        <p:nvGrpSpPr>
          <p:cNvPr id="5" name="组合 4"/>
          <p:cNvGrpSpPr/>
          <p:nvPr/>
        </p:nvGrpSpPr>
        <p:grpSpPr>
          <a:xfrm>
            <a:off x="423512" y="4380675"/>
            <a:ext cx="11078677" cy="458154"/>
            <a:chOff x="251520" y="5644379"/>
            <a:chExt cx="10427397" cy="1508434"/>
          </a:xfrm>
        </p:grpSpPr>
        <p:sp>
          <p:nvSpPr>
            <p:cNvPr id="2" name="矩形 1"/>
            <p:cNvSpPr/>
            <p:nvPr/>
          </p:nvSpPr>
          <p:spPr>
            <a:xfrm>
              <a:off x="539550" y="5711163"/>
              <a:ext cx="10139367" cy="1441650"/>
            </a:xfrm>
            <a:prstGeom prst="rect">
              <a:avLst/>
            </a:prstGeom>
            <a:ln w="38100">
              <a:solidFill>
                <a:srgbClr val="0000FF"/>
              </a:solidFill>
            </a:ln>
          </p:spPr>
          <p:txBody>
            <a:bodyPr wrap="square">
              <a:spAutoFit/>
            </a:bodyPr>
            <a:lstStyle/>
            <a:p>
              <a:pPr algn="ctr"/>
              <a:r>
                <a:rPr lang="en-US" altLang="zh-CN" b="1" dirty="0">
                  <a:latin typeface="TimesLTStd-Roman-Identity-H"/>
                </a:rPr>
                <a:t>Therefore, gas flows is necessary to be calculated in real time and be feedback controlled via gas fueling. </a:t>
              </a:r>
              <a:endParaRPr lang="en-US" altLang="zh-CN" sz="3200" b="1" dirty="0">
                <a:solidFill>
                  <a:srgbClr val="9900CC"/>
                </a:solidFill>
                <a:latin typeface="+mn-lt"/>
              </a:endParaRPr>
            </a:p>
          </p:txBody>
        </p:sp>
        <p:sp>
          <p:nvSpPr>
            <p:cNvPr id="3" name="右箭头 2"/>
            <p:cNvSpPr/>
            <p:nvPr/>
          </p:nvSpPr>
          <p:spPr>
            <a:xfrm>
              <a:off x="251520" y="5644379"/>
              <a:ext cx="288032" cy="733663"/>
            </a:xfrm>
            <a:prstGeom prst="rightArrow">
              <a:avLst/>
            </a:prstGeom>
            <a:noFill/>
            <a:ln w="15875">
              <a:solidFill>
                <a:srgbClr val="FF0000"/>
              </a:solidFill>
            </a:ln>
          </p:spPr>
          <p:txBody>
            <a:bodyPr wrap="square" rtlCol="0" anchor="ctr">
              <a:spAutoFit/>
            </a:bodyPr>
            <a:lstStyle/>
            <a:p>
              <a:pPr algn="ctr">
                <a:buNone/>
              </a:pPr>
              <a:endParaRPr lang="zh-CN" altLang="en-US" sz="1800" dirty="0">
                <a:latin typeface="+mn-lt"/>
              </a:endParaRPr>
            </a:p>
          </p:txBody>
        </p:sp>
      </p:grpSp>
      <p:sp>
        <p:nvSpPr>
          <p:cNvPr id="6" name="标题 5">
            <a:extLst>
              <a:ext uri="{FF2B5EF4-FFF2-40B4-BE49-F238E27FC236}">
                <a16:creationId xmlns:a16="http://schemas.microsoft.com/office/drawing/2014/main" id="{D3E1BDF8-078D-4572-831C-4E0FA0B03C12}"/>
              </a:ext>
            </a:extLst>
          </p:cNvPr>
          <p:cNvSpPr>
            <a:spLocks noGrp="1"/>
          </p:cNvSpPr>
          <p:nvPr>
            <p:ph type="title"/>
          </p:nvPr>
        </p:nvSpPr>
        <p:spPr/>
        <p:txBody>
          <a:bodyPr/>
          <a:lstStyle/>
          <a:p>
            <a:r>
              <a:rPr lang="en-US" altLang="zh-CN"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Challenge and Motivation</a:t>
            </a:r>
            <a:endParaRPr lang="zh-CN" altLang="en-US"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E216DBDD-45CA-6AA0-B78E-14DCF0C3F261}"/>
              </a:ext>
            </a:extLst>
          </p:cNvPr>
          <p:cNvSpPr/>
          <p:nvPr/>
        </p:nvSpPr>
        <p:spPr>
          <a:xfrm>
            <a:off x="938463" y="5915017"/>
            <a:ext cx="9957335" cy="461665"/>
          </a:xfrm>
          <a:prstGeom prst="rect">
            <a:avLst/>
          </a:prstGeom>
          <a:ln w="38100">
            <a:solidFill>
              <a:srgbClr val="0000FF"/>
            </a:solidFill>
          </a:ln>
        </p:spPr>
        <p:txBody>
          <a:bodyPr wrap="square">
            <a:spAutoFit/>
          </a:bodyPr>
          <a:lstStyle/>
          <a:p>
            <a:pPr algn="ctr"/>
            <a:r>
              <a:rPr lang="en-US" altLang="zh-CN" sz="2400" b="1" dirty="0">
                <a:solidFill>
                  <a:srgbClr val="FF0000"/>
                </a:solidFill>
                <a:latin typeface="Times New Roman" panose="02020603050405020304" pitchFamily="18" charset="0"/>
                <a:cs typeface="Times New Roman" panose="02020603050405020304" pitchFamily="18" charset="0"/>
              </a:rPr>
              <a:t>Motivation: </a:t>
            </a:r>
            <a:r>
              <a:rPr lang="en-US" altLang="zh-CN" sz="2400" b="1" dirty="0">
                <a:solidFill>
                  <a:srgbClr val="0000FF"/>
                </a:solidFill>
                <a:latin typeface="Times New Roman" panose="02020603050405020304" pitchFamily="18" charset="0"/>
                <a:cs typeface="Times New Roman" panose="02020603050405020304" pitchFamily="18" charset="0"/>
              </a:rPr>
              <a:t>To sustain good LHW-plasma coupling in long pulse plasma.</a:t>
            </a:r>
          </a:p>
        </p:txBody>
      </p:sp>
      <p:sp>
        <p:nvSpPr>
          <p:cNvPr id="4" name="箭头: 下 3">
            <a:extLst>
              <a:ext uri="{FF2B5EF4-FFF2-40B4-BE49-F238E27FC236}">
                <a16:creationId xmlns:a16="http://schemas.microsoft.com/office/drawing/2014/main" id="{427C209E-986B-DE8C-88F5-0B7E71D12579}"/>
              </a:ext>
            </a:extLst>
          </p:cNvPr>
          <p:cNvSpPr/>
          <p:nvPr/>
        </p:nvSpPr>
        <p:spPr>
          <a:xfrm>
            <a:off x="5178391" y="4872847"/>
            <a:ext cx="1106906" cy="974134"/>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88539320"/>
      </p:ext>
    </p:extLst>
  </p:cSld>
  <p:clrMapOvr>
    <a:masterClrMapping/>
  </p:clrMapOvr>
  <p:transition advClick="0" advTm="6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9800" y="214314"/>
            <a:ext cx="7772400" cy="500063"/>
          </a:xfrm>
        </p:spPr>
        <p:txBody>
          <a:bodyPr/>
          <a:lstStyle/>
          <a:p>
            <a:r>
              <a:rPr lang="en-US" altLang="zh-CN" dirty="0">
                <a:solidFill>
                  <a:schemeClr val="bg1"/>
                </a:solidFill>
                <a:latin typeface="Times New Roman" panose="02020603050405020304" pitchFamily="18" charset="0"/>
                <a:cs typeface="Times New Roman" panose="02020603050405020304" pitchFamily="18" charset="0"/>
              </a:rPr>
              <a:t>LHCD System in EAST </a:t>
            </a:r>
          </a:p>
        </p:txBody>
      </p:sp>
      <p:sp>
        <p:nvSpPr>
          <p:cNvPr id="14339" name="矩形 3"/>
          <p:cNvSpPr>
            <a:spLocks noChangeArrowheads="1"/>
          </p:cNvSpPr>
          <p:nvPr/>
        </p:nvSpPr>
        <p:spPr bwMode="auto">
          <a:xfrm>
            <a:off x="1524002" y="1340770"/>
            <a:ext cx="87868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dirty="0">
                <a:solidFill>
                  <a:srgbClr val="FF0000"/>
                </a:solidFill>
              </a:rPr>
              <a:t>□</a:t>
            </a:r>
            <a:r>
              <a:rPr lang="en-US" altLang="zh-CN" b="1" dirty="0">
                <a:solidFill>
                  <a:srgbClr val="FF0000"/>
                </a:solidFill>
              </a:rPr>
              <a:t>Objectives:  </a:t>
            </a:r>
          </a:p>
          <a:p>
            <a:pPr eaLnBrk="1" hangingPunct="1"/>
            <a:r>
              <a:rPr lang="en-US" altLang="zh-CN" b="1" dirty="0"/>
              <a:t></a:t>
            </a:r>
            <a:r>
              <a:rPr lang="en-US" altLang="zh-CN" b="1" dirty="0">
                <a:solidFill>
                  <a:srgbClr val="6600FF"/>
                </a:solidFill>
              </a:rPr>
              <a:t>   √ </a:t>
            </a:r>
            <a:r>
              <a:rPr lang="en-US" altLang="zh-CN" b="1" dirty="0"/>
              <a:t>Current drive, steady-state operation </a:t>
            </a:r>
          </a:p>
          <a:p>
            <a:pPr eaLnBrk="1" hangingPunct="1"/>
            <a:r>
              <a:rPr lang="en-US" altLang="zh-CN" b="1" dirty="0"/>
              <a:t> </a:t>
            </a:r>
            <a:r>
              <a:rPr lang="en-US" altLang="zh-CN" b="1" dirty="0">
                <a:solidFill>
                  <a:srgbClr val="6600FF"/>
                </a:solidFill>
              </a:rPr>
              <a:t>√ </a:t>
            </a:r>
            <a:r>
              <a:rPr lang="en-US" altLang="zh-CN" b="1" dirty="0"/>
              <a:t>Electron heating, q profile control, </a:t>
            </a:r>
            <a:r>
              <a:rPr lang="en-US" altLang="zh-CN" b="1" dirty="0" err="1"/>
              <a:t>etc</a:t>
            </a:r>
            <a:r>
              <a:rPr lang="en-US" altLang="zh-CN" b="1" dirty="0"/>
              <a:t> </a:t>
            </a:r>
          </a:p>
          <a:p>
            <a:pPr eaLnBrk="1" hangingPunct="1"/>
            <a:endParaRPr lang="en-US" altLang="zh-CN" b="1" dirty="0"/>
          </a:p>
          <a:p>
            <a:pPr eaLnBrk="1" hangingPunct="1"/>
            <a:r>
              <a:rPr lang="en-US" altLang="zh-CN" b="1" dirty="0">
                <a:solidFill>
                  <a:srgbClr val="6600FF"/>
                </a:solidFill>
              </a:rPr>
              <a:t>□ 2.45GHz LHW System: </a:t>
            </a:r>
          </a:p>
          <a:p>
            <a:pPr eaLnBrk="1" hangingPunct="1"/>
            <a:r>
              <a:rPr lang="en-US" altLang="zh-CN" b="1" dirty="0"/>
              <a:t></a:t>
            </a:r>
            <a:r>
              <a:rPr lang="en-US" altLang="zh-CN" b="1" dirty="0">
                <a:solidFill>
                  <a:srgbClr val="6600FF"/>
                </a:solidFill>
              </a:rPr>
              <a:t> √ </a:t>
            </a:r>
            <a:r>
              <a:rPr lang="en-US" altLang="zh-CN" b="1" dirty="0"/>
              <a:t>A 4MW system has been upgraded from the previous 2MW system since 2011 </a:t>
            </a:r>
          </a:p>
          <a:p>
            <a:pPr eaLnBrk="1" hangingPunct="1"/>
            <a:r>
              <a:rPr lang="en-US" altLang="zh-CN" b="1" dirty="0"/>
              <a:t></a:t>
            </a:r>
            <a:r>
              <a:rPr lang="en-US" altLang="zh-CN" b="1" dirty="0">
                <a:solidFill>
                  <a:srgbClr val="6600FF"/>
                </a:solidFill>
              </a:rPr>
              <a:t> √A PAM antenna has been successfully commissioned, demonstrating its coupling and CD capability.</a:t>
            </a:r>
            <a:endParaRPr lang="en-US" altLang="zh-CN" b="1" dirty="0"/>
          </a:p>
          <a:p>
            <a:pPr eaLnBrk="1" hangingPunct="1"/>
            <a:endParaRPr lang="en-US" altLang="zh-CN" b="1" dirty="0">
              <a:solidFill>
                <a:srgbClr val="6600FF"/>
              </a:solidFill>
            </a:endParaRPr>
          </a:p>
          <a:p>
            <a:pPr eaLnBrk="1" hangingPunct="1"/>
            <a:r>
              <a:rPr lang="en-US" altLang="zh-CN" b="1" dirty="0">
                <a:solidFill>
                  <a:srgbClr val="6600FF"/>
                </a:solidFill>
              </a:rPr>
              <a:t>□</a:t>
            </a:r>
            <a:r>
              <a:rPr lang="en-US" altLang="zh-CN" b="1" dirty="0">
                <a:solidFill>
                  <a:srgbClr val="FF0000"/>
                </a:solidFill>
              </a:rPr>
              <a:t> </a:t>
            </a:r>
            <a:r>
              <a:rPr lang="en-US" altLang="zh-CN" b="1" dirty="0">
                <a:solidFill>
                  <a:srgbClr val="6600FF"/>
                </a:solidFill>
              </a:rPr>
              <a:t>4.6GHz LHW System: </a:t>
            </a:r>
          </a:p>
          <a:p>
            <a:pPr eaLnBrk="1" hangingPunct="1"/>
            <a:r>
              <a:rPr lang="en-US" altLang="zh-CN" b="1" dirty="0"/>
              <a:t></a:t>
            </a:r>
            <a:r>
              <a:rPr lang="en-US" altLang="zh-CN" b="1" dirty="0">
                <a:solidFill>
                  <a:srgbClr val="6600FF"/>
                </a:solidFill>
              </a:rPr>
              <a:t> √</a:t>
            </a:r>
            <a:r>
              <a:rPr lang="en-US" altLang="zh-CN" b="1" dirty="0"/>
              <a:t>A 6MW system has been put into use since 2014</a:t>
            </a:r>
          </a:p>
        </p:txBody>
      </p:sp>
      <p:sp>
        <p:nvSpPr>
          <p:cNvPr id="2" name="矩形 1"/>
          <p:cNvSpPr/>
          <p:nvPr/>
        </p:nvSpPr>
        <p:spPr>
          <a:xfrm>
            <a:off x="1991544" y="5910562"/>
            <a:ext cx="8496944" cy="461665"/>
          </a:xfrm>
          <a:prstGeom prst="rect">
            <a:avLst/>
          </a:prstGeom>
        </p:spPr>
        <p:txBody>
          <a:bodyPr wrap="square">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Stationary RF dominant H-mode over 400s has been achieved!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886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p2"/>
          <p:cNvPicPr preferRelativeResize="0">
            <a:picLocks noGrp="1" noChangeAspect="1" noChangeArrowheads="1"/>
          </p:cNvPicPr>
          <p:nvPr>
            <p:ph sz="quarter" idx="2"/>
          </p:nvPr>
        </p:nvPicPr>
        <p:blipFill>
          <a:blip r:embed="rId2">
            <a:lum contrast="6000"/>
            <a:grayscl/>
          </a:blip>
          <a:srcRect/>
          <a:stretch>
            <a:fillRect/>
          </a:stretch>
        </p:blipFill>
        <p:spPr>
          <a:xfrm>
            <a:off x="81247" y="943418"/>
            <a:ext cx="3902452" cy="2282791"/>
          </a:xfrm>
        </p:spPr>
      </p:pic>
      <p:sp>
        <p:nvSpPr>
          <p:cNvPr id="31749" name="Text Box 5"/>
          <p:cNvSpPr txBox="1">
            <a:spLocks noChangeArrowheads="1"/>
          </p:cNvSpPr>
          <p:nvPr/>
        </p:nvSpPr>
        <p:spPr bwMode="auto">
          <a:xfrm>
            <a:off x="1858656" y="3352467"/>
            <a:ext cx="7743524" cy="369332"/>
          </a:xfrm>
          <a:prstGeom prst="rect">
            <a:avLst/>
          </a:prstGeom>
          <a:noFill/>
          <a:ln w="38100">
            <a:solidFill>
              <a:srgbClr val="0000FF"/>
            </a:solidFill>
            <a:miter lim="800000"/>
            <a:headEnd/>
            <a:tailEnd/>
          </a:ln>
        </p:spPr>
        <p:txBody>
          <a:bodyPr wrap="square">
            <a:spAutoFit/>
          </a:bodyPr>
          <a:lstStyle/>
          <a:p>
            <a:pPr algn="just"/>
            <a:r>
              <a:rPr lang="en-US" altLang="zh-CN" sz="1800" dirty="0">
                <a:solidFill>
                  <a:srgbClr val="FF3300"/>
                </a:solidFill>
                <a:latin typeface="Times New Roman" panose="02020603050405020304" pitchFamily="18" charset="0"/>
                <a:cs typeface="Times New Roman" panose="02020603050405020304" pitchFamily="18" charset="0"/>
              </a:rPr>
              <a:t>20 main waveguides arranged in an array of 5 rows and 4 columns.</a:t>
            </a:r>
            <a:r>
              <a:rPr lang="en-US" altLang="zh-CN"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20 klystrons)</a:t>
            </a:r>
          </a:p>
        </p:txBody>
      </p:sp>
      <p:sp>
        <p:nvSpPr>
          <p:cNvPr id="9" name="Rectangle 62"/>
          <p:cNvSpPr txBox="1">
            <a:spLocks noChangeArrowheads="1"/>
          </p:cNvSpPr>
          <p:nvPr/>
        </p:nvSpPr>
        <p:spPr bwMode="auto">
          <a:xfrm>
            <a:off x="1992314" y="142853"/>
            <a:ext cx="8064500" cy="739759"/>
          </a:xfrm>
          <a:prstGeom prst="rect">
            <a:avLst/>
          </a:prstGeom>
          <a:noFill/>
          <a:ln w="9525">
            <a:noFill/>
            <a:miter lim="800000"/>
            <a:headEnd/>
            <a:tailEnd/>
          </a:ln>
        </p:spPr>
        <p:txBody>
          <a:bodyPr/>
          <a:lstStyle/>
          <a:p>
            <a:pPr algn="ctr" eaLnBrk="0" hangingPunct="0">
              <a:defRPr/>
            </a:pPr>
            <a:r>
              <a:rPr lang="en-US" altLang="zh-CN" sz="4000" kern="0" dirty="0">
                <a:solidFill>
                  <a:srgbClr val="FF0000"/>
                </a:solidFill>
                <a:effectLst>
                  <a:outerShdw blurRad="38100" dist="38100" dir="2700000" algn="tl">
                    <a:srgbClr val="C0C0C0"/>
                  </a:outerShdw>
                </a:effectLst>
                <a:latin typeface="+mn-lt"/>
                <a:ea typeface="华文行楷" pitchFamily="2" charset="-122"/>
                <a:cs typeface="+mj-cs"/>
              </a:rPr>
              <a:t> </a:t>
            </a:r>
            <a:r>
              <a:rPr lang="en-US" altLang="zh-CN" sz="4000" kern="0" dirty="0">
                <a:solidFill>
                  <a:schemeClr val="bg1"/>
                </a:solidFill>
                <a:effectLst>
                  <a:outerShdw blurRad="38100" dist="38100" dir="2700000" algn="tl">
                    <a:srgbClr val="C0C0C0"/>
                  </a:outerShdw>
                </a:effectLst>
                <a:latin typeface="Times New Roman" panose="02020603050405020304" pitchFamily="18" charset="0"/>
                <a:ea typeface="华文行楷" pitchFamily="2" charset="-122"/>
                <a:cs typeface="Times New Roman" panose="02020603050405020304" pitchFamily="18" charset="0"/>
              </a:rPr>
              <a:t>LHCD system in EAST</a:t>
            </a:r>
            <a:endParaRPr lang="zh-CN" altLang="en-US" sz="4000" kern="0" dirty="0">
              <a:solidFill>
                <a:schemeClr val="bg1"/>
              </a:solidFill>
              <a:effectLst>
                <a:outerShdw blurRad="38100" dist="38100" dir="2700000" algn="tl">
                  <a:srgbClr val="C0C0C0"/>
                </a:outerShdw>
              </a:effectLst>
              <a:latin typeface="Times New Roman" panose="02020603050405020304" pitchFamily="18" charset="0"/>
              <a:ea typeface="华文行楷" pitchFamily="2" charset="-122"/>
              <a:cs typeface="Times New Roman" panose="02020603050405020304" pitchFamily="18" charset="0"/>
            </a:endParaRPr>
          </a:p>
        </p:txBody>
      </p:sp>
      <p:pic>
        <p:nvPicPr>
          <p:cNvPr id="10" name="Picture 3"/>
          <p:cNvPicPr>
            <a:picLocks noChangeAspect="1" noChangeArrowheads="1"/>
          </p:cNvPicPr>
          <p:nvPr/>
        </p:nvPicPr>
        <p:blipFill>
          <a:blip r:embed="rId3"/>
          <a:srcRect/>
          <a:stretch>
            <a:fillRect/>
          </a:stretch>
        </p:blipFill>
        <p:spPr bwMode="auto">
          <a:xfrm>
            <a:off x="311853" y="3804138"/>
            <a:ext cx="4091456" cy="2357455"/>
          </a:xfrm>
          <a:prstGeom prst="rect">
            <a:avLst/>
          </a:prstGeom>
          <a:noFill/>
          <a:ln w="9525">
            <a:noFill/>
            <a:miter lim="800000"/>
            <a:headEnd/>
            <a:tailEnd/>
          </a:ln>
        </p:spPr>
      </p:pic>
      <p:sp>
        <p:nvSpPr>
          <p:cNvPr id="12" name="矩形 11"/>
          <p:cNvSpPr/>
          <p:nvPr/>
        </p:nvSpPr>
        <p:spPr>
          <a:xfrm>
            <a:off x="4548308" y="4156086"/>
            <a:ext cx="2449710" cy="400110"/>
          </a:xfrm>
          <a:prstGeom prst="rect">
            <a:avLst/>
          </a:prstGeom>
        </p:spPr>
        <p:txBody>
          <a:bodyPr wrap="none">
            <a:spAutoFit/>
          </a:bodyPr>
          <a:lstStyle/>
          <a:p>
            <a:r>
              <a:rPr lang="en-US" altLang="zh-CN" sz="2000" kern="0" dirty="0">
                <a:solidFill>
                  <a:srgbClr val="FF0000"/>
                </a:solidFill>
                <a:effectLst>
                  <a:outerShdw blurRad="38100" dist="38100" dir="2700000" algn="tl">
                    <a:srgbClr val="C0C0C0"/>
                  </a:outerShdw>
                </a:effectLst>
                <a:latin typeface="Times New Roman" pitchFamily="18" charset="0"/>
                <a:ea typeface="华文行楷" pitchFamily="2" charset="-122"/>
                <a:cs typeface="Times New Roman" pitchFamily="18" charset="0"/>
              </a:rPr>
              <a:t>6MW/4.6GHz (FAM)</a:t>
            </a:r>
            <a:endParaRPr lang="zh-CN" altLang="en-US" sz="2000" dirty="0">
              <a:solidFill>
                <a:srgbClr val="FF0000"/>
              </a:solidFill>
              <a:latin typeface="Times New Roman" pitchFamily="18" charset="0"/>
              <a:cs typeface="Times New Roman" pitchFamily="18" charset="0"/>
            </a:endParaRPr>
          </a:p>
        </p:txBody>
      </p:sp>
      <p:sp>
        <p:nvSpPr>
          <p:cNvPr id="13" name="矩形 12"/>
          <p:cNvSpPr/>
          <p:nvPr/>
        </p:nvSpPr>
        <p:spPr>
          <a:xfrm>
            <a:off x="3985396" y="1009313"/>
            <a:ext cx="1851789" cy="400110"/>
          </a:xfrm>
          <a:prstGeom prst="rect">
            <a:avLst/>
          </a:prstGeom>
        </p:spPr>
        <p:txBody>
          <a:bodyPr wrap="none">
            <a:spAutoFit/>
          </a:bodyPr>
          <a:lstStyle/>
          <a:p>
            <a:r>
              <a:rPr lang="en-US" altLang="zh-CN" sz="2000" kern="0" dirty="0">
                <a:solidFill>
                  <a:srgbClr val="FF0000"/>
                </a:solidFill>
                <a:effectLst>
                  <a:outerShdw blurRad="38100" dist="38100" dir="2700000" algn="tl">
                    <a:srgbClr val="C0C0C0"/>
                  </a:outerShdw>
                </a:effectLst>
                <a:latin typeface="Times New Roman" pitchFamily="18" charset="0"/>
                <a:ea typeface="华文行楷" pitchFamily="2" charset="-122"/>
                <a:cs typeface="Times New Roman" pitchFamily="18" charset="0"/>
              </a:rPr>
              <a:t>4MW/2.45GHz </a:t>
            </a:r>
            <a:endParaRPr lang="zh-CN" altLang="en-US" sz="2000" dirty="0">
              <a:solidFill>
                <a:srgbClr val="FF0000"/>
              </a:solidFill>
              <a:latin typeface="Times New Roman" pitchFamily="18" charset="0"/>
              <a:cs typeface="Times New Roman" pitchFamily="18" charset="0"/>
            </a:endParaRPr>
          </a:p>
        </p:txBody>
      </p:sp>
      <p:sp>
        <p:nvSpPr>
          <p:cNvPr id="14" name="Text Box 5"/>
          <p:cNvSpPr txBox="1">
            <a:spLocks noChangeArrowheads="1"/>
          </p:cNvSpPr>
          <p:nvPr/>
        </p:nvSpPr>
        <p:spPr bwMode="auto">
          <a:xfrm>
            <a:off x="1858656" y="6331893"/>
            <a:ext cx="8085220" cy="369332"/>
          </a:xfrm>
          <a:prstGeom prst="rect">
            <a:avLst/>
          </a:prstGeom>
          <a:noFill/>
          <a:ln w="38100">
            <a:solidFill>
              <a:srgbClr val="0000FF"/>
            </a:solidFill>
            <a:miter lim="800000"/>
            <a:headEnd/>
            <a:tailEnd/>
          </a:ln>
        </p:spPr>
        <p:txBody>
          <a:bodyPr wrap="square">
            <a:spAutoFit/>
          </a:bodyPr>
          <a:lstStyle/>
          <a:p>
            <a:pPr algn="ctr"/>
            <a:r>
              <a:rPr lang="en-US" altLang="zh-CN" sz="1800" dirty="0">
                <a:solidFill>
                  <a:srgbClr val="FF3300"/>
                </a:solidFill>
                <a:latin typeface="Times New Roman" panose="02020603050405020304" pitchFamily="18" charset="0"/>
                <a:cs typeface="Times New Roman" panose="02020603050405020304" pitchFamily="18" charset="0"/>
              </a:rPr>
              <a:t>24 main waveguides arranged in an array of 4 rows and 6 columns.</a:t>
            </a:r>
            <a:r>
              <a:rPr lang="en-US" altLang="zh-CN" sz="1800" dirty="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24 klystrons)</a:t>
            </a:r>
          </a:p>
        </p:txBody>
      </p:sp>
      <p:pic>
        <p:nvPicPr>
          <p:cNvPr id="19" name="Picture 3" descr="E:\2014 1st campaign\EAST4p6GHz Antenna - Power Density Spectrum.jpg"/>
          <p:cNvPicPr>
            <a:picLocks noChangeAspect="1" noChangeArrowheads="1"/>
          </p:cNvPicPr>
          <p:nvPr/>
        </p:nvPicPr>
        <p:blipFill>
          <a:blip r:embed="rId4"/>
          <a:srcRect/>
          <a:stretch>
            <a:fillRect/>
          </a:stretch>
        </p:blipFill>
        <p:spPr bwMode="auto">
          <a:xfrm>
            <a:off x="7574416" y="3747102"/>
            <a:ext cx="4536314" cy="2185701"/>
          </a:xfrm>
          <a:prstGeom prst="rect">
            <a:avLst/>
          </a:prstGeom>
          <a:noFill/>
        </p:spPr>
      </p:pic>
      <p:sp>
        <p:nvSpPr>
          <p:cNvPr id="15" name="矩形 14"/>
          <p:cNvSpPr/>
          <p:nvPr/>
        </p:nvSpPr>
        <p:spPr>
          <a:xfrm>
            <a:off x="4579590" y="5054705"/>
            <a:ext cx="3209103" cy="369332"/>
          </a:xfrm>
          <a:prstGeom prst="rect">
            <a:avLst/>
          </a:prstGeom>
        </p:spPr>
        <p:txBody>
          <a:bodyPr wrap="square">
            <a:spAutoFit/>
          </a:bodyPr>
          <a:lstStyle/>
          <a:p>
            <a:r>
              <a:rPr lang="en-US" altLang="zh-CN" dirty="0">
                <a:solidFill>
                  <a:srgbClr val="0000FF"/>
                </a:solidFill>
                <a:latin typeface="Times New Roman" pitchFamily="18" charset="0"/>
                <a:cs typeface="Times New Roman" pitchFamily="18" charset="0"/>
              </a:rPr>
              <a:t>Max. power injected:</a:t>
            </a:r>
            <a:r>
              <a:rPr lang="en-US" altLang="zh-CN" dirty="0">
                <a:solidFill>
                  <a:srgbClr val="FF3300"/>
                </a:solidFill>
                <a:latin typeface="Times New Roman" pitchFamily="18" charset="0"/>
                <a:cs typeface="Times New Roman" pitchFamily="18" charset="0"/>
              </a:rPr>
              <a:t> ~ 3.5MW</a:t>
            </a:r>
            <a:endParaRPr lang="zh-CN" altLang="en-US" dirty="0"/>
          </a:p>
        </p:txBody>
      </p:sp>
      <p:sp>
        <p:nvSpPr>
          <p:cNvPr id="20" name="矩形 19"/>
          <p:cNvSpPr/>
          <p:nvPr/>
        </p:nvSpPr>
        <p:spPr>
          <a:xfrm>
            <a:off x="9524198" y="5045672"/>
            <a:ext cx="2723949" cy="338554"/>
          </a:xfrm>
          <a:prstGeom prst="rect">
            <a:avLst/>
          </a:prstGeom>
        </p:spPr>
        <p:txBody>
          <a:bodyPr wrap="square">
            <a:spAutoFit/>
          </a:bodyPr>
          <a:lstStyle/>
          <a:p>
            <a:r>
              <a:rPr lang="en-US" altLang="zh-CN" sz="1600" b="1" dirty="0">
                <a:solidFill>
                  <a:srgbClr val="0000FF"/>
                </a:solidFill>
                <a:latin typeface="Times New Roman" pitchFamily="18" charset="0"/>
                <a:cs typeface="Times New Roman" pitchFamily="18" charset="0"/>
              </a:rPr>
              <a:t>N</a:t>
            </a:r>
            <a:r>
              <a:rPr lang="en-US" altLang="zh-CN" sz="1600" b="1" baseline="-25000" dirty="0">
                <a:solidFill>
                  <a:srgbClr val="0000FF"/>
                </a:solidFill>
                <a:latin typeface="Times New Roman" pitchFamily="18" charset="0"/>
                <a:cs typeface="Times New Roman" pitchFamily="18" charset="0"/>
              </a:rPr>
              <a:t>//</a:t>
            </a:r>
            <a:r>
              <a:rPr lang="en-US" altLang="zh-CN" sz="1600" b="1" baseline="30000" dirty="0">
                <a:solidFill>
                  <a:srgbClr val="0000FF"/>
                </a:solidFill>
                <a:latin typeface="Times New Roman" pitchFamily="18" charset="0"/>
                <a:cs typeface="Times New Roman" pitchFamily="18" charset="0"/>
              </a:rPr>
              <a:t>peak</a:t>
            </a:r>
            <a:r>
              <a:rPr lang="en-US" altLang="zh-CN" sz="1600" b="1" dirty="0">
                <a:solidFill>
                  <a:srgbClr val="0000FF"/>
                </a:solidFill>
                <a:latin typeface="Times New Roman" pitchFamily="18" charset="0"/>
                <a:cs typeface="Times New Roman" pitchFamily="18" charset="0"/>
              </a:rPr>
              <a:t>=1.79 ~ 2.26 (-90</a:t>
            </a:r>
            <a:r>
              <a:rPr lang="en-US" altLang="zh-CN" sz="1600" b="1" baseline="30000" dirty="0">
                <a:solidFill>
                  <a:srgbClr val="0000FF"/>
                </a:solidFill>
                <a:latin typeface="Times New Roman" pitchFamily="18" charset="0"/>
                <a:cs typeface="Times New Roman" pitchFamily="18" charset="0"/>
              </a:rPr>
              <a:t>0</a:t>
            </a:r>
            <a:r>
              <a:rPr lang="en-US" altLang="zh-CN" sz="1600" b="1" dirty="0">
                <a:solidFill>
                  <a:srgbClr val="0000FF"/>
                </a:solidFill>
                <a:latin typeface="Times New Roman" pitchFamily="18" charset="0"/>
                <a:cs typeface="Times New Roman" pitchFamily="18" charset="0"/>
              </a:rPr>
              <a:t>~180</a:t>
            </a:r>
            <a:r>
              <a:rPr lang="en-US" altLang="zh-CN" sz="1600" b="1" baseline="30000" dirty="0">
                <a:solidFill>
                  <a:srgbClr val="0000FF"/>
                </a:solidFill>
                <a:latin typeface="Times New Roman" pitchFamily="18" charset="0"/>
                <a:cs typeface="Times New Roman" pitchFamily="18" charset="0"/>
              </a:rPr>
              <a:t>0</a:t>
            </a:r>
            <a:r>
              <a:rPr lang="en-US" altLang="zh-CN" sz="1600" b="1" dirty="0">
                <a:solidFill>
                  <a:srgbClr val="0000FF"/>
                </a:solidFill>
                <a:latin typeface="Times New Roman" pitchFamily="18" charset="0"/>
                <a:cs typeface="Times New Roman" pitchFamily="18" charset="0"/>
              </a:rPr>
              <a:t>)</a:t>
            </a:r>
            <a:endParaRPr lang="zh-CN" altLang="en-US" sz="1600" b="1" dirty="0"/>
          </a:p>
        </p:txBody>
      </p:sp>
      <p:pic>
        <p:nvPicPr>
          <p:cNvPr id="3" name="图片 2">
            <a:extLst>
              <a:ext uri="{FF2B5EF4-FFF2-40B4-BE49-F238E27FC236}">
                <a16:creationId xmlns:a16="http://schemas.microsoft.com/office/drawing/2014/main" id="{F9409FE2-7546-905A-2D12-C90071D7AED2}"/>
              </a:ext>
            </a:extLst>
          </p:cNvPr>
          <p:cNvPicPr>
            <a:picLocks noChangeAspect="1"/>
          </p:cNvPicPr>
          <p:nvPr/>
        </p:nvPicPr>
        <p:blipFill>
          <a:blip r:embed="rId5"/>
          <a:stretch>
            <a:fillRect/>
          </a:stretch>
        </p:blipFill>
        <p:spPr>
          <a:xfrm>
            <a:off x="9952066" y="930841"/>
            <a:ext cx="1868212" cy="2401891"/>
          </a:xfrm>
          <a:prstGeom prst="rect">
            <a:avLst/>
          </a:prstGeom>
        </p:spPr>
      </p:pic>
      <p:sp>
        <p:nvSpPr>
          <p:cNvPr id="7" name="矩形 6">
            <a:extLst>
              <a:ext uri="{FF2B5EF4-FFF2-40B4-BE49-F238E27FC236}">
                <a16:creationId xmlns:a16="http://schemas.microsoft.com/office/drawing/2014/main" id="{A268ED99-1732-DE92-E134-5089E6C547CC}"/>
              </a:ext>
            </a:extLst>
          </p:cNvPr>
          <p:cNvSpPr/>
          <p:nvPr/>
        </p:nvSpPr>
        <p:spPr>
          <a:xfrm>
            <a:off x="311853" y="1302895"/>
            <a:ext cx="740908" cy="400110"/>
          </a:xfrm>
          <a:prstGeom prst="rect">
            <a:avLst/>
          </a:prstGeom>
        </p:spPr>
        <p:txBody>
          <a:bodyPr wrap="none">
            <a:spAutoFit/>
          </a:bodyPr>
          <a:lstStyle/>
          <a:p>
            <a:r>
              <a:rPr lang="en-US" altLang="zh-CN" sz="2000" kern="0" dirty="0">
                <a:solidFill>
                  <a:srgbClr val="FF0000"/>
                </a:solidFill>
                <a:effectLst>
                  <a:outerShdw blurRad="38100" dist="38100" dir="2700000" algn="tl">
                    <a:srgbClr val="C0C0C0"/>
                  </a:outerShdw>
                </a:effectLst>
                <a:latin typeface="Times New Roman" pitchFamily="18" charset="0"/>
                <a:ea typeface="华文行楷" pitchFamily="2" charset="-122"/>
                <a:cs typeface="Times New Roman" pitchFamily="18" charset="0"/>
              </a:rPr>
              <a:t>FAM</a:t>
            </a:r>
            <a:endParaRPr lang="zh-CN" altLang="en-US" sz="2000" dirty="0">
              <a:solidFill>
                <a:srgbClr val="FF0000"/>
              </a:solidFill>
              <a:latin typeface="Times New Roman" pitchFamily="18" charset="0"/>
              <a:cs typeface="Times New Roman" pitchFamily="18" charset="0"/>
            </a:endParaRPr>
          </a:p>
        </p:txBody>
      </p:sp>
      <p:sp>
        <p:nvSpPr>
          <p:cNvPr id="8" name="矩形 7">
            <a:extLst>
              <a:ext uri="{FF2B5EF4-FFF2-40B4-BE49-F238E27FC236}">
                <a16:creationId xmlns:a16="http://schemas.microsoft.com/office/drawing/2014/main" id="{37B20168-5AB6-84D6-D41D-9B206A3D3A51}"/>
              </a:ext>
            </a:extLst>
          </p:cNvPr>
          <p:cNvSpPr/>
          <p:nvPr/>
        </p:nvSpPr>
        <p:spPr>
          <a:xfrm>
            <a:off x="10145264" y="1926720"/>
            <a:ext cx="740908" cy="400110"/>
          </a:xfrm>
          <a:prstGeom prst="rect">
            <a:avLst/>
          </a:prstGeom>
        </p:spPr>
        <p:txBody>
          <a:bodyPr wrap="none">
            <a:spAutoFit/>
          </a:bodyPr>
          <a:lstStyle/>
          <a:p>
            <a:r>
              <a:rPr lang="en-US" altLang="zh-CN" sz="2000" kern="0" dirty="0">
                <a:solidFill>
                  <a:srgbClr val="FF0000"/>
                </a:solidFill>
                <a:effectLst>
                  <a:outerShdw blurRad="38100" dist="38100" dir="2700000" algn="tl">
                    <a:srgbClr val="C0C0C0"/>
                  </a:outerShdw>
                </a:effectLst>
                <a:latin typeface="Times New Roman" pitchFamily="18" charset="0"/>
                <a:ea typeface="华文行楷" pitchFamily="2" charset="-122"/>
                <a:cs typeface="Times New Roman" pitchFamily="18" charset="0"/>
              </a:rPr>
              <a:t>PAM</a:t>
            </a:r>
            <a:endParaRPr lang="zh-CN" altLang="en-US" sz="2000" dirty="0">
              <a:solidFill>
                <a:srgbClr val="FF0000"/>
              </a:solidFill>
              <a:latin typeface="Times New Roman" pitchFamily="18" charset="0"/>
              <a:cs typeface="Times New Roman" pitchFamily="18" charset="0"/>
            </a:endParaRPr>
          </a:p>
        </p:txBody>
      </p:sp>
      <p:pic>
        <p:nvPicPr>
          <p:cNvPr id="23" name="图片 22">
            <a:extLst>
              <a:ext uri="{FF2B5EF4-FFF2-40B4-BE49-F238E27FC236}">
                <a16:creationId xmlns:a16="http://schemas.microsoft.com/office/drawing/2014/main" id="{09B70D79-FB02-F8B8-9ABF-630C0EFE165D}"/>
              </a:ext>
            </a:extLst>
          </p:cNvPr>
          <p:cNvPicPr>
            <a:picLocks noChangeAspect="1"/>
          </p:cNvPicPr>
          <p:nvPr/>
        </p:nvPicPr>
        <p:blipFill>
          <a:blip r:embed="rId6"/>
          <a:stretch>
            <a:fillRect/>
          </a:stretch>
        </p:blipFill>
        <p:spPr>
          <a:xfrm>
            <a:off x="5695083" y="901106"/>
            <a:ext cx="3758665" cy="2391868"/>
          </a:xfrm>
          <a:prstGeom prst="rect">
            <a:avLst/>
          </a:prstGeom>
        </p:spPr>
      </p:pic>
      <p:sp>
        <p:nvSpPr>
          <p:cNvPr id="2" name="矩形 1">
            <a:extLst>
              <a:ext uri="{FF2B5EF4-FFF2-40B4-BE49-F238E27FC236}">
                <a16:creationId xmlns:a16="http://schemas.microsoft.com/office/drawing/2014/main" id="{F5D54DC6-9D73-6953-CE3B-C6F8261EDF2F}"/>
              </a:ext>
            </a:extLst>
          </p:cNvPr>
          <p:cNvSpPr/>
          <p:nvPr/>
        </p:nvSpPr>
        <p:spPr>
          <a:xfrm>
            <a:off x="5177577" y="3010500"/>
            <a:ext cx="2611116" cy="307777"/>
          </a:xfrm>
          <a:prstGeom prst="rect">
            <a:avLst/>
          </a:prstGeom>
        </p:spPr>
        <p:txBody>
          <a:bodyPr wrap="square">
            <a:spAutoFit/>
          </a:bodyPr>
          <a:lstStyle/>
          <a:p>
            <a:r>
              <a:rPr lang="en-US" altLang="zh-CN" sz="1400" b="1" dirty="0">
                <a:solidFill>
                  <a:srgbClr val="0432FF"/>
                </a:solidFill>
                <a:latin typeface="Times New Roman" panose="02020603050405020304" pitchFamily="18" charset="0"/>
                <a:cs typeface="Times New Roman" panose="02020603050405020304" pitchFamily="18" charset="0"/>
              </a:rPr>
              <a:t>Better coupling for PAM</a:t>
            </a:r>
            <a:endParaRPr lang="zh-CN" altLang="en-US" sz="1400" b="1" dirty="0">
              <a:solidFill>
                <a:srgbClr val="0432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48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1" name="Rectangle 5"/>
          <p:cNvSpPr>
            <a:spLocks noGrp="1" noChangeArrowheads="1"/>
          </p:cNvSpPr>
          <p:nvPr>
            <p:ph type="title"/>
          </p:nvPr>
        </p:nvSpPr>
        <p:spPr>
          <a:xfrm>
            <a:off x="635268" y="180849"/>
            <a:ext cx="11136429" cy="490539"/>
          </a:xfrm>
        </p:spPr>
        <p:txBody>
          <a:bodyPr anchor="t"/>
          <a:lstStyle/>
          <a:p>
            <a:pPr marL="800080" lvl="1" indent="-342891">
              <a:lnSpc>
                <a:spcPct val="90000"/>
              </a:lnSpc>
              <a:spcBef>
                <a:spcPct val="20000"/>
              </a:spcBef>
              <a:defRPr/>
            </a:pPr>
            <a:r>
              <a:rPr lang="en-US" altLang="zh-CN" sz="2800" dirty="0">
                <a:latin typeface="Times New Roman" panose="02020603050405020304" pitchFamily="18" charset="0"/>
                <a:cs typeface="Times New Roman" panose="02020603050405020304" pitchFamily="18" charset="0"/>
              </a:rPr>
              <a:t>Experimental setup arrangement of the gas fueling system in EAST</a:t>
            </a:r>
            <a:endParaRPr lang="en-US" altLang="zh-CN"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28" name="TextBox 4"/>
          <p:cNvSpPr txBox="1">
            <a:spLocks noChangeArrowheads="1"/>
          </p:cNvSpPr>
          <p:nvPr/>
        </p:nvSpPr>
        <p:spPr bwMode="auto">
          <a:xfrm>
            <a:off x="4753228" y="1779300"/>
            <a:ext cx="7338570" cy="3477875"/>
          </a:xfrm>
          <a:prstGeom prst="rect">
            <a:avLst/>
          </a:prstGeom>
          <a:ln w="38100">
            <a:headEnd/>
            <a:tailEnd/>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2000" dirty="0">
                <a:solidFill>
                  <a:srgbClr val="FF0000"/>
                </a:solidFill>
                <a:latin typeface="Times New Roman" pitchFamily="18" charset="0"/>
                <a:cs typeface="Times New Roman" pitchFamily="18" charset="0"/>
              </a:rPr>
              <a:t>☻</a:t>
            </a:r>
            <a:r>
              <a:rPr lang="en-US" altLang="zh-CN" sz="2000" dirty="0">
                <a:solidFill>
                  <a:srgbClr val="FF0000"/>
                </a:solidFill>
              </a:rPr>
              <a:t> </a:t>
            </a:r>
            <a:r>
              <a:rPr lang="en-US" altLang="zh-CN" sz="2000" b="1" dirty="0">
                <a:latin typeface="Times New Roman" panose="02020603050405020304" pitchFamily="18" charset="0"/>
                <a:cs typeface="Times New Roman" panose="02020603050405020304" pitchFamily="18" charset="0"/>
              </a:rPr>
              <a:t>5 fueling systems, which could be used to enhance the electron density in front of the LH antenna, including</a:t>
            </a:r>
          </a:p>
          <a:p>
            <a:r>
              <a:rPr lang="en-US" altLang="zh-CN" sz="2000" b="1" dirty="0">
                <a:latin typeface="Times New Roman" panose="02020603050405020304" pitchFamily="18" charset="0"/>
                <a:cs typeface="Times New Roman" panose="02020603050405020304" pitchFamily="18" charset="0"/>
              </a:rPr>
              <a:t>   --2 LGP systems fed by a piezoelectric valve (LGP-1 and LGP-2)</a:t>
            </a:r>
          </a:p>
          <a:p>
            <a:r>
              <a:rPr lang="en-US" altLang="zh-CN" sz="2000" b="1" dirty="0">
                <a:latin typeface="Times New Roman" panose="02020603050405020304" pitchFamily="18" charset="0"/>
                <a:cs typeface="Times New Roman" panose="02020603050405020304" pitchFamily="18" charset="0"/>
              </a:rPr>
              <a:t>   --3 SMBI systems (SMBI-1, SMBI-2, and SMBI-3)</a:t>
            </a:r>
          </a:p>
          <a:p>
            <a:endParaRPr lang="en-US" altLang="zh-CN" sz="2000" b="1" dirty="0">
              <a:latin typeface="Times New Roman" panose="02020603050405020304" pitchFamily="18" charset="0"/>
              <a:cs typeface="Times New Roman" panose="02020603050405020304" pitchFamily="18" charset="0"/>
            </a:endParaRPr>
          </a:p>
          <a:p>
            <a:r>
              <a:rPr lang="en-US" altLang="zh-CN" sz="2000" b="1" dirty="0">
                <a:solidFill>
                  <a:srgbClr val="FF0000"/>
                </a:solidFill>
                <a:latin typeface="Times New Roman" panose="02020603050405020304" pitchFamily="18" charset="0"/>
                <a:cs typeface="Times New Roman" pitchFamily="18" charset="0"/>
              </a:rPr>
              <a:t>☻ </a:t>
            </a:r>
            <a:r>
              <a:rPr lang="en-US" altLang="zh-CN" sz="2000" b="1" dirty="0">
                <a:latin typeface="Times New Roman" panose="02020603050405020304" pitchFamily="18" charset="0"/>
                <a:cs typeface="Times New Roman" panose="02020603050405020304" pitchFamily="18" charset="0"/>
              </a:rPr>
              <a:t>Taking 4.6 GHz LH antenna as the reference, LGP-2, SMBI-1, and SMBI-2 locate at the electron-drift side, whereas LGP-1 and SMBI-3 locate at the ion-drift side.</a:t>
            </a:r>
          </a:p>
          <a:p>
            <a:endParaRPr lang="en-US" altLang="zh-CN" sz="2000" b="1" dirty="0">
              <a:solidFill>
                <a:srgbClr val="0000FF"/>
              </a:solidFill>
              <a:latin typeface="Times New Roman" panose="02020603050405020304" pitchFamily="18" charset="0"/>
              <a:cs typeface="Times New Roman" panose="02020603050405020304" pitchFamily="18" charset="0"/>
            </a:endParaRPr>
          </a:p>
          <a:p>
            <a:r>
              <a:rPr lang="en-US" altLang="zh-CN" sz="2000" b="1" dirty="0">
                <a:solidFill>
                  <a:srgbClr val="FF0000"/>
                </a:solidFill>
                <a:latin typeface="Times New Roman" panose="02020603050405020304" pitchFamily="18" charset="0"/>
                <a:cs typeface="Times New Roman" pitchFamily="18" charset="0"/>
              </a:rPr>
              <a:t>☻ LGP-2</a:t>
            </a:r>
            <a:r>
              <a:rPr lang="zh-CN" altLang="en-US" sz="2000" b="1" dirty="0">
                <a:solidFill>
                  <a:srgbClr val="FF0000"/>
                </a:solidFill>
                <a:latin typeface="Times New Roman" panose="02020603050405020304" pitchFamily="18" charset="0"/>
                <a:cs typeface="Times New Roman" pitchFamily="18" charset="0"/>
              </a:rPr>
              <a:t>，</a:t>
            </a:r>
            <a:r>
              <a:rPr lang="en-US" altLang="zh-CN" sz="2000" b="1" dirty="0">
                <a:solidFill>
                  <a:srgbClr val="FF0000"/>
                </a:solidFill>
                <a:latin typeface="Times New Roman" panose="02020603050405020304" pitchFamily="18" charset="0"/>
                <a:cs typeface="Times New Roman" pitchFamily="18" charset="0"/>
              </a:rPr>
              <a:t>SMBI-2, SMBI-3 and 4.6GHz LHCD </a:t>
            </a:r>
            <a:r>
              <a:rPr lang="en-US" altLang="zh-CN" sz="2000" b="1" dirty="0">
                <a:solidFill>
                  <a:schemeClr val="tx1"/>
                </a:solidFill>
                <a:latin typeface="Times New Roman" panose="02020603050405020304" pitchFamily="18" charset="0"/>
                <a:cs typeface="Times New Roman" pitchFamily="18" charset="0"/>
              </a:rPr>
              <a:t>are chosen for the study.</a:t>
            </a:r>
          </a:p>
        </p:txBody>
      </p:sp>
      <p:pic>
        <p:nvPicPr>
          <p:cNvPr id="4" name="图片 3">
            <a:extLst>
              <a:ext uri="{FF2B5EF4-FFF2-40B4-BE49-F238E27FC236}">
                <a16:creationId xmlns:a16="http://schemas.microsoft.com/office/drawing/2014/main" id="{D35EB9EE-C8FB-DBE3-5CA6-B4F8BEF3F3F8}"/>
              </a:ext>
            </a:extLst>
          </p:cNvPr>
          <p:cNvPicPr>
            <a:picLocks noChangeAspect="1"/>
          </p:cNvPicPr>
          <p:nvPr/>
        </p:nvPicPr>
        <p:blipFill>
          <a:blip r:embed="rId3"/>
          <a:stretch>
            <a:fillRect/>
          </a:stretch>
        </p:blipFill>
        <p:spPr>
          <a:xfrm>
            <a:off x="-85281" y="1696065"/>
            <a:ext cx="4526619" cy="3722935"/>
          </a:xfrm>
          <a:prstGeom prst="rect">
            <a:avLst/>
          </a:prstGeom>
        </p:spPr>
      </p:pic>
      <p:sp>
        <p:nvSpPr>
          <p:cNvPr id="3" name="文本框 2">
            <a:extLst>
              <a:ext uri="{FF2B5EF4-FFF2-40B4-BE49-F238E27FC236}">
                <a16:creationId xmlns:a16="http://schemas.microsoft.com/office/drawing/2014/main" id="{86532A5F-1A1D-5475-FF25-EC4C79E7E9E8}"/>
              </a:ext>
            </a:extLst>
          </p:cNvPr>
          <p:cNvSpPr txBox="1"/>
          <p:nvPr/>
        </p:nvSpPr>
        <p:spPr>
          <a:xfrm>
            <a:off x="1839990" y="1702315"/>
            <a:ext cx="1794081" cy="369332"/>
          </a:xfrm>
          <a:prstGeom prst="rect">
            <a:avLst/>
          </a:prstGeom>
          <a:solidFill>
            <a:schemeClr val="bg1">
              <a:lumMod val="95000"/>
            </a:schemeClr>
          </a:solidFill>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4.6GHz LH grill</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B9E8A426-F5F3-970D-F89F-6B12893DA1FF}"/>
              </a:ext>
            </a:extLst>
          </p:cNvPr>
          <p:cNvSpPr txBox="1"/>
          <p:nvPr/>
        </p:nvSpPr>
        <p:spPr>
          <a:xfrm>
            <a:off x="3558289" y="3222867"/>
            <a:ext cx="966931" cy="369332"/>
          </a:xfrm>
          <a:prstGeom prst="rect">
            <a:avLst/>
          </a:prstGeom>
          <a:solidFill>
            <a:schemeClr val="bg1">
              <a:lumMod val="95000"/>
            </a:schemeClr>
          </a:solidFill>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SBMI-3</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C160D0D1-6AE8-606F-59F1-C9D7B24BC1B3}"/>
              </a:ext>
            </a:extLst>
          </p:cNvPr>
          <p:cNvSpPr txBox="1"/>
          <p:nvPr/>
        </p:nvSpPr>
        <p:spPr>
          <a:xfrm>
            <a:off x="-33691" y="4224172"/>
            <a:ext cx="966931" cy="369332"/>
          </a:xfrm>
          <a:prstGeom prst="rect">
            <a:avLst/>
          </a:prstGeom>
          <a:solidFill>
            <a:schemeClr val="bg1">
              <a:lumMod val="95000"/>
            </a:schemeClr>
          </a:solidFill>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SBMI-2</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9" name="文本框 4">
            <a:extLst>
              <a:ext uri="{FF2B5EF4-FFF2-40B4-BE49-F238E27FC236}">
                <a16:creationId xmlns:a16="http://schemas.microsoft.com/office/drawing/2014/main" id="{B9E8A426-F5F3-970D-F89F-6B12893DA1FF}"/>
              </a:ext>
            </a:extLst>
          </p:cNvPr>
          <p:cNvSpPr txBox="1"/>
          <p:nvPr/>
        </p:nvSpPr>
        <p:spPr>
          <a:xfrm>
            <a:off x="693688" y="2027591"/>
            <a:ext cx="851515" cy="369332"/>
          </a:xfrm>
          <a:prstGeom prst="rect">
            <a:avLst/>
          </a:prstGeom>
          <a:solidFill>
            <a:schemeClr val="bg1">
              <a:lumMod val="95000"/>
            </a:schemeClr>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FF0000"/>
                </a:solidFill>
                <a:latin typeface="Times New Roman" panose="02020603050405020304" pitchFamily="18" charset="0"/>
                <a:cs typeface="Times New Roman" panose="02020603050405020304" pitchFamily="18" charset="0"/>
              </a:rPr>
              <a:t>LGP-2</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2" name="文本框 4">
            <a:extLst>
              <a:ext uri="{FF2B5EF4-FFF2-40B4-BE49-F238E27FC236}">
                <a16:creationId xmlns:a16="http://schemas.microsoft.com/office/drawing/2014/main" id="{A705DFAC-DD20-6B59-CEA2-77E4C14507BB}"/>
              </a:ext>
            </a:extLst>
          </p:cNvPr>
          <p:cNvSpPr txBox="1"/>
          <p:nvPr/>
        </p:nvSpPr>
        <p:spPr>
          <a:xfrm>
            <a:off x="3673705" y="4408838"/>
            <a:ext cx="851515" cy="369332"/>
          </a:xfrm>
          <a:prstGeom prst="rect">
            <a:avLst/>
          </a:prstGeom>
          <a:solidFill>
            <a:schemeClr val="bg1">
              <a:lumMod val="95000"/>
            </a:schemeClr>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0432FF"/>
                </a:solidFill>
                <a:latin typeface="Times New Roman" panose="02020603050405020304" pitchFamily="18" charset="0"/>
                <a:cs typeface="Times New Roman" panose="02020603050405020304" pitchFamily="18" charset="0"/>
              </a:rPr>
              <a:t>LGP-1</a:t>
            </a:r>
            <a:endParaRPr lang="zh-CN" altLang="en-US" b="1" dirty="0">
              <a:solidFill>
                <a:srgbClr val="0432FF"/>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5FF9D354-839A-A41C-5A82-FE9C3CDE7775}"/>
              </a:ext>
            </a:extLst>
          </p:cNvPr>
          <p:cNvSpPr txBox="1"/>
          <p:nvPr/>
        </p:nvSpPr>
        <p:spPr>
          <a:xfrm>
            <a:off x="-33690" y="3847105"/>
            <a:ext cx="966931" cy="369332"/>
          </a:xfrm>
          <a:prstGeom prst="rect">
            <a:avLst/>
          </a:prstGeom>
          <a:solidFill>
            <a:schemeClr val="bg1">
              <a:lumMod val="95000"/>
            </a:schemeClr>
          </a:solidFill>
        </p:spPr>
        <p:txBody>
          <a:bodyPr wrap="none" rtlCol="0">
            <a:spAutoFit/>
          </a:bodyPr>
          <a:lstStyle/>
          <a:p>
            <a:r>
              <a:rPr lang="en-US" altLang="zh-CN" b="1" dirty="0">
                <a:solidFill>
                  <a:srgbClr val="0432FF"/>
                </a:solidFill>
                <a:latin typeface="Times New Roman" panose="02020603050405020304" pitchFamily="18" charset="0"/>
                <a:cs typeface="Times New Roman" panose="02020603050405020304" pitchFamily="18" charset="0"/>
              </a:rPr>
              <a:t>SBMI-1</a:t>
            </a:r>
            <a:endParaRPr lang="zh-CN" altLang="en-US" b="1" dirty="0">
              <a:solidFill>
                <a:srgbClr val="0432FF"/>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2B1D2670-FF5B-27B3-C209-2B89623D39F0}"/>
              </a:ext>
            </a:extLst>
          </p:cNvPr>
          <p:cNvSpPr txBox="1"/>
          <p:nvPr/>
        </p:nvSpPr>
        <p:spPr>
          <a:xfrm>
            <a:off x="2820401" y="4862145"/>
            <a:ext cx="1932827" cy="369332"/>
          </a:xfrm>
          <a:prstGeom prst="rect">
            <a:avLst/>
          </a:prstGeom>
          <a:solidFill>
            <a:schemeClr val="bg1">
              <a:lumMod val="95000"/>
            </a:schemeClr>
          </a:solidFill>
        </p:spPr>
        <p:txBody>
          <a:bodyPr wrap="square" rtlCol="0">
            <a:spAutoFit/>
          </a:bodyPr>
          <a:lstStyle/>
          <a:p>
            <a:r>
              <a:rPr lang="en-US" altLang="zh-CN" b="1" dirty="0">
                <a:solidFill>
                  <a:srgbClr val="0432FF"/>
                </a:solidFill>
                <a:latin typeface="Times New Roman" panose="02020603050405020304" pitchFamily="18" charset="0"/>
                <a:cs typeface="Times New Roman" panose="02020603050405020304" pitchFamily="18" charset="0"/>
              </a:rPr>
              <a:t>2.45GHz LH grill</a:t>
            </a:r>
            <a:endParaRPr lang="zh-CN" altLang="en-US" b="1" dirty="0">
              <a:solidFill>
                <a:srgbClr val="0432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751423"/>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991545" y="157163"/>
            <a:ext cx="8497068" cy="457200"/>
          </a:xfrm>
          <a:prstGeom prst="rect">
            <a:avLst/>
          </a:prstGeom>
          <a:noFill/>
          <a:ln>
            <a:miter lim="800000"/>
            <a:headEnd/>
            <a:tailEnd/>
          </a:ln>
        </p:spPr>
        <p:txBody>
          <a:bodyPr/>
          <a:lstStyle/>
          <a:p>
            <a:pPr algn="ctr"/>
            <a:r>
              <a:rPr lang="en-US" altLang="zh-CN" sz="2800" b="1" dirty="0">
                <a:solidFill>
                  <a:schemeClr val="bg1"/>
                </a:solidFill>
                <a:latin typeface="Times New Roman" panose="02020603050405020304" pitchFamily="18" charset="0"/>
                <a:cs typeface="Times New Roman" panose="02020603050405020304" pitchFamily="18" charset="0"/>
              </a:rPr>
              <a:t>Design of wave–plasma coupling feedback control</a:t>
            </a:r>
            <a:endParaRPr lang="en-US" altLang="zh-CN" sz="2800" b="1" dirty="0">
              <a:solidFill>
                <a:schemeClr val="bg1"/>
              </a:solidFill>
              <a:effectLst>
                <a:outerShdw blurRad="38100" dist="38100" dir="2700000" algn="tl">
                  <a:srgbClr val="C0C0C0"/>
                </a:outerShdw>
              </a:effectLst>
              <a:latin typeface="Times New Roman" panose="02020603050405020304" pitchFamily="18" charset="0"/>
              <a:ea typeface="华文行楷" pitchFamily="2" charset="-122"/>
              <a:cs typeface="Times New Roman" panose="02020603050405020304" pitchFamily="18" charset="0"/>
            </a:endParaRPr>
          </a:p>
        </p:txBody>
      </p:sp>
      <p:pic>
        <p:nvPicPr>
          <p:cNvPr id="4" name="图片 3">
            <a:extLst>
              <a:ext uri="{FF2B5EF4-FFF2-40B4-BE49-F238E27FC236}">
                <a16:creationId xmlns:a16="http://schemas.microsoft.com/office/drawing/2014/main" id="{BD1D67F7-44B6-8A21-DFC4-72D5E186775A}"/>
              </a:ext>
            </a:extLst>
          </p:cNvPr>
          <p:cNvPicPr>
            <a:picLocks noChangeAspect="1"/>
          </p:cNvPicPr>
          <p:nvPr/>
        </p:nvPicPr>
        <p:blipFill>
          <a:blip r:embed="rId2"/>
          <a:stretch>
            <a:fillRect/>
          </a:stretch>
        </p:blipFill>
        <p:spPr>
          <a:xfrm>
            <a:off x="2466905" y="1880574"/>
            <a:ext cx="7682935" cy="4977426"/>
          </a:xfrm>
          <a:prstGeom prst="rect">
            <a:avLst/>
          </a:prstGeom>
        </p:spPr>
      </p:pic>
      <p:sp>
        <p:nvSpPr>
          <p:cNvPr id="2" name="Rectangle 1">
            <a:extLst>
              <a:ext uri="{FF2B5EF4-FFF2-40B4-BE49-F238E27FC236}">
                <a16:creationId xmlns:a16="http://schemas.microsoft.com/office/drawing/2014/main" id="{515CA255-4AAE-2E25-0015-D27311708C31}"/>
              </a:ext>
            </a:extLst>
          </p:cNvPr>
          <p:cNvSpPr>
            <a:spLocks noChangeArrowheads="1"/>
          </p:cNvSpPr>
          <p:nvPr/>
        </p:nvSpPr>
        <p:spPr bwMode="auto">
          <a:xfrm>
            <a:off x="1333601" y="1028636"/>
            <a:ext cx="9812956" cy="92333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altLang="zh-CN" sz="1800" b="1" dirty="0">
                <a:cs typeface="Times New Roman" pitchFamily="18" charset="0"/>
              </a:rPr>
              <a:t>□ </a:t>
            </a:r>
            <a:r>
              <a:rPr lang="en-US" altLang="zh-CN" sz="1800" b="1" dirty="0">
                <a:latin typeface="TimesLTStd-Roman-Identity-H"/>
              </a:rPr>
              <a:t>Using a proportion integration differentiation (PID) method </a:t>
            </a:r>
          </a:p>
          <a:p>
            <a:pPr algn="l"/>
            <a:endParaRPr lang="en-US" altLang="zh-CN" sz="1800" b="1" dirty="0">
              <a:latin typeface="TimesLTStd-Roman-Identity-H"/>
            </a:endParaRPr>
          </a:p>
          <a:p>
            <a:pPr algn="l"/>
            <a:r>
              <a:rPr lang="en-US" altLang="zh-CN" sz="1800" b="1" dirty="0">
                <a:cs typeface="Times New Roman" pitchFamily="18" charset="0"/>
              </a:rPr>
              <a:t>□ </a:t>
            </a:r>
            <a:r>
              <a:rPr lang="en-US" altLang="zh-CN" sz="1800" b="1" dirty="0">
                <a:latin typeface="TimesLTStd-Roman-Identity-H"/>
              </a:rPr>
              <a:t>Taking RC of LH power as the reference, due to the uncertainty of edge density measurement.</a:t>
            </a:r>
          </a:p>
        </p:txBody>
      </p:sp>
    </p:spTree>
    <p:extLst>
      <p:ext uri="{BB962C8B-B14F-4D97-AF65-F5344CB8AC3E}">
        <p14:creationId xmlns:p14="http://schemas.microsoft.com/office/powerpoint/2010/main" val="2484725737"/>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2UzYWRjNjJkOWJhYWRlMzg0MTRjNjliNmUwZjkwOTMifQ=="/>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43403</TotalTime>
  <Words>1368</Words>
  <Application>Microsoft Office PowerPoint</Application>
  <PresentationFormat>Widescreen</PresentationFormat>
  <Paragraphs>134</Paragraphs>
  <Slides>14</Slides>
  <Notes>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8" baseType="lpstr">
      <vt:lpstr>Arial</vt:lpstr>
      <vt:lpstr>Calibri</vt:lpstr>
      <vt:lpstr>Century Gothic</vt:lpstr>
      <vt:lpstr>CMMI10</vt:lpstr>
      <vt:lpstr>CMR10</vt:lpstr>
      <vt:lpstr>CMSY10</vt:lpstr>
      <vt:lpstr>CMSY7</vt:lpstr>
      <vt:lpstr>Symbol</vt:lpstr>
      <vt:lpstr>Times New Roman</vt:lpstr>
      <vt:lpstr>TimesLTStd-Italic-Identity-H</vt:lpstr>
      <vt:lpstr>TimesLTStd-Roman-Identity-H</vt:lpstr>
      <vt:lpstr>Wingdings</vt:lpstr>
      <vt:lpstr>1_Office Theme</vt:lpstr>
      <vt:lpstr>Graph</vt:lpstr>
      <vt:lpstr>Feedback control of LHW-plasma coupling for long pulse operation in EAST</vt:lpstr>
      <vt:lpstr>Outline</vt:lpstr>
      <vt:lpstr>Background and Motivation</vt:lpstr>
      <vt:lpstr>PowerPoint Presentation</vt:lpstr>
      <vt:lpstr>Challenge and Motivation</vt:lpstr>
      <vt:lpstr>LHCD System in EAST </vt:lpstr>
      <vt:lpstr>PowerPoint Presentation</vt:lpstr>
      <vt:lpstr>Experimental setup arrangement of the gas fueling system in EAST</vt:lpstr>
      <vt:lpstr>PowerPoint Presentation</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Observation of Fully Detached Divertor Integrated with Improved Core Confinement in Tokamak</dc:title>
  <dc:creator>Huiqian Wang</dc:creator>
  <cp:lastModifiedBy>OFORIWAA, Priscilla Obeng</cp:lastModifiedBy>
  <cp:revision>674</cp:revision>
  <cp:lastPrinted>2020-08-24T05:24:00Z</cp:lastPrinted>
  <dcterms:created xsi:type="dcterms:W3CDTF">2020-04-16T23:01:00Z</dcterms:created>
  <dcterms:modified xsi:type="dcterms:W3CDTF">2024-10-15T15:08:30Z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3E0C3DDBC67D47E79350E6D98535C7E0</vt:lpwstr>
  </property>
  <property fmtid="{D5CDD505-2E9C-101B-9397-08002B2CF9AE}" pid="3" name="KSOProductBuildVer">
    <vt:lpwstr>2052-11.1.0.12313</vt:lpwstr>
  </property>
</Properties>
</file>