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11093628" r:id="rId2"/>
    <p:sldId id="11093629" r:id="rId3"/>
    <p:sldId id="11093658" r:id="rId4"/>
    <p:sldId id="11093654" r:id="rId5"/>
    <p:sldId id="11093659" r:id="rId6"/>
    <p:sldId id="11093630" r:id="rId7"/>
    <p:sldId id="11093656" r:id="rId8"/>
    <p:sldId id="304" r:id="rId9"/>
    <p:sldId id="11093631" r:id="rId10"/>
    <p:sldId id="11093745" r:id="rId11"/>
    <p:sldId id="11093755" r:id="rId12"/>
    <p:sldId id="11093647" r:id="rId13"/>
    <p:sldId id="11093635" r:id="rId14"/>
    <p:sldId id="11093651" r:id="rId15"/>
    <p:sldId id="11093636" r:id="rId16"/>
    <p:sldId id="11093828" r:id="rId17"/>
    <p:sldId id="4180" r:id="rId18"/>
    <p:sldId id="11093637" r:id="rId19"/>
    <p:sldId id="11093634" r:id="rId20"/>
    <p:sldId id="11093824" r:id="rId21"/>
    <p:sldId id="11093822" r:id="rId22"/>
    <p:sldId id="11093821" r:id="rId23"/>
    <p:sldId id="11093827" r:id="rId24"/>
    <p:sldId id="11093653" r:id="rId25"/>
    <p:sldId id="11093638" r:id="rId26"/>
    <p:sldId id="11093622" r:id="rId27"/>
    <p:sldId id="11093655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5" userDrawn="1">
          <p15:clr>
            <a:srgbClr val="A4A3A4"/>
          </p15:clr>
        </p15:guide>
        <p15:guide id="2" pos="382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D97825-20E1-C0F1-DE40-3806321B9142}" name="Zhen Sun" initials="ZS" userId="11594db0d050913e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ushangjing" initials="l" lastIdx="0" clrIdx="0"/>
  <p:cmAuthor id="1" name="Q Deng" initials="Q" lastIdx="1" clrIdx="6"/>
  <p:cmAuthor id="8" name="王夙素" initials="王夙素" lastIdx="1" clrIdx="7"/>
  <p:cmAuthor id="2" name="Wan Baonian" initials="W" lastIdx="14" clrIdx="0"/>
  <p:cmAuthor id="9" name="Surface" initials="S" lastIdx="1" clrIdx="8"/>
  <p:cmAuthor id="3" name="Wangzhi gang" initials="W" lastIdx="1" clrIdx="0"/>
  <p:cmAuthor id="4" name="Administrator" initials="A" lastIdx="1" clrIdx="3"/>
  <p:cmAuthor id="6" name="lenovo" initials="l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B"/>
    <a:srgbClr val="D9541B"/>
    <a:srgbClr val="0D1ABF"/>
    <a:srgbClr val="160EBE"/>
    <a:srgbClr val="FFFFFF"/>
    <a:srgbClr val="9998B6"/>
    <a:srgbClr val="D5D6D2"/>
    <a:srgbClr val="304370"/>
    <a:srgbClr val="3C4E6D"/>
    <a:srgbClr val="B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490" autoAdjust="0"/>
  </p:normalViewPr>
  <p:slideViewPr>
    <p:cSldViewPr snapToGrid="0" showGuides="1">
      <p:cViewPr varScale="1">
        <p:scale>
          <a:sx n="121" d="100"/>
          <a:sy n="121" d="100"/>
        </p:scale>
        <p:origin x="560" y="168"/>
      </p:cViewPr>
      <p:guideLst>
        <p:guide orient="horz" pos="2125"/>
        <p:guide pos="38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17E6D-7A51-4CA9-B903-E65279E57B7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6CA9F-C501-4DD5-81E2-B22CAECA1E5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6CA9F-C501-4DD5-81E2-B22CAECA1E5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91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F2573-DF39-9B4D-8092-3B66B81509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77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6CA9F-C501-4DD5-81E2-B22CAECA1E5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8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D538C5F-45B7-43D0-9CC1-9734424B9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64B2E241-2C71-42B2-B25C-7A602F986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1763654-5BA3-4B37-A734-4A764068B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6521769"/>
            <a:ext cx="1007435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Helvetica" panose="020B060402020202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Helvetica" panose="020B060402020202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Helvetica" panose="020B060402020202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Helvetica" panose="020B060402020202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Helvetica" panose="020B060402020202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panose="020B060402020202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panose="020B060402020202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panose="020B060402020202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panose="020B060402020202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fld id="{67996EB8-5DE4-8F4D-839F-9686DF964C01}" type="slidenum">
              <a:rPr kumimoji="0" lang="en-US" altLang="zh-CN" sz="146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r>
              <a:rPr kumimoji="0" lang="en-US" altLang="zh-CN" sz="14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/57</a:t>
            </a: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E97CE67-B910-458A-88D3-3F4D736C2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C9404C-F24D-4DD8-97B4-E2059A3B6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E3DA5F4-8B2A-4764-AD71-83E85BC7B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BEF3C92-8FEF-4F21-97CC-72DAE842BA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5475" y="90208"/>
            <a:ext cx="745725" cy="8352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11"/>
          <p:cNvSpPr>
            <a:spLocks noGrp="1"/>
          </p:cNvSpPr>
          <p:nvPr>
            <p:ph sz="quarter" idx="13"/>
          </p:nvPr>
        </p:nvSpPr>
        <p:spPr>
          <a:xfrm>
            <a:off x="3303557" y="136525"/>
            <a:ext cx="5926167" cy="723011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quarter" idx="14"/>
          </p:nvPr>
        </p:nvSpPr>
        <p:spPr>
          <a:xfrm>
            <a:off x="536231" y="1116831"/>
            <a:ext cx="7004738" cy="914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E13E7CBB-15E3-46AC-866C-F367D24EB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07670" marR="0" indent="-407670" algn="l" defTabSz="5441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/>
              <a:buChar char="•"/>
              <a:defRPr/>
            </a:lvl1pPr>
            <a:lvl2pPr>
              <a:defRPr sz="2265" b="1"/>
            </a:lvl2pPr>
            <a:lvl3pPr>
              <a:defRPr sz="2265"/>
            </a:lvl3pPr>
            <a:lvl4pPr>
              <a:buClr>
                <a:schemeClr val="tx2"/>
              </a:buClr>
              <a:defRPr sz="2265"/>
            </a:lvl4pPr>
            <a:lvl5pPr>
              <a:buClr>
                <a:schemeClr val="tx2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13" y="217260"/>
            <a:ext cx="10972801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EEE65CEB-421F-4F43-DC7E-7BCFB94EB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822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B183393-AF01-4871-9DCF-522E268C4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DDCD004-39DF-4BDA-9B59-952F009D2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F3CA83EC-2318-41B9-A26E-BC3327645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9062B16F-8D62-42AF-B0ED-6538CAB8D0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CD0A75-3C90-46C1-86DF-CF549BDB9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7F6039E7-A02B-475D-BF2F-27C272A97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17DB28D-C643-49BE-B9F8-CDE6BDC1C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1FBB247F-574D-48A0-9643-23D7A7C4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6C04E697-9090-44BB-8509-4B1D4D434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B26DB18-5E23-47AA-9EB9-3F4A5E717F6F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AFBC1B6-134B-4AAD-AE9C-53B0376DB878}"/>
              </a:ext>
            </a:extLst>
          </p:cNvPr>
          <p:cNvSpPr/>
          <p:nvPr userDrawn="1"/>
        </p:nvSpPr>
        <p:spPr>
          <a:xfrm>
            <a:off x="0" y="-1"/>
            <a:ext cx="12192000" cy="1010653"/>
          </a:xfrm>
          <a:prstGeom prst="rect">
            <a:avLst/>
          </a:prstGeom>
          <a:solidFill>
            <a:srgbClr val="00376C"/>
          </a:solidFill>
          <a:ln>
            <a:solidFill>
              <a:srgbClr val="0037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63A670-25BB-4DB2-A104-F5E646ECCCB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95475" y="90208"/>
            <a:ext cx="745725" cy="835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zuoguizh@ipp.ac.cn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oleObject" Target="../embeddings/oleObject1.bin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15.xml"/><Relationship Id="rId5" Type="http://schemas.openxmlformats.org/officeDocument/2006/relationships/tags" Target="../tags/tag6.xml"/><Relationship Id="rId15" Type="http://schemas.openxmlformats.org/officeDocument/2006/relationships/image" Target="../media/image17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20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1"/>
          <p:cNvSpPr txBox="1"/>
          <p:nvPr/>
        </p:nvSpPr>
        <p:spPr>
          <a:xfrm>
            <a:off x="966512" y="2574210"/>
            <a:ext cx="9793635" cy="41529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lang="en-US" altLang="zh-CN" sz="20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G. Z. Zuo</a:t>
            </a:r>
            <a:r>
              <a:rPr lang="en-US" altLang="zh-CN" b="1" kern="1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1* </a:t>
            </a: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Y.H. Guan</a:t>
            </a:r>
            <a:r>
              <a:rPr lang="en-US" altLang="zh-CN" b="1" kern="1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1</a:t>
            </a:r>
            <a:r>
              <a:rPr lang="en-GB" altLang="zh-CN" b="1" kern="14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</a:t>
            </a:r>
            <a:r>
              <a:rPr lang="en-GB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W. Xu</a:t>
            </a:r>
            <a:r>
              <a:rPr lang="en-US" altLang="zh-CN" b="1" kern="1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Z. Wang</a:t>
            </a:r>
            <a:r>
              <a:rPr lang="en-US" altLang="zh-CN" b="1" kern="1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1</a:t>
            </a:r>
            <a:r>
              <a:rPr lang="en-GB" altLang="zh-CN" b="1" kern="14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Z. Sun</a:t>
            </a:r>
            <a:r>
              <a:rPr lang="en-GB" altLang="zh-CN" b="1" kern="14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H.M. Zhang</a:t>
            </a:r>
            <a:r>
              <a:rPr lang="en-US" altLang="zh-CN" b="1" kern="1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</a:t>
            </a:r>
            <a:r>
              <a:rPr lang="en-GB" altLang="zh-CN" b="1" kern="14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R. Maingi</a:t>
            </a:r>
            <a:r>
              <a:rPr lang="en-GB" altLang="zh-CN" b="1" kern="14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3</a:t>
            </a:r>
            <a:r>
              <a:rPr lang="en-GB" altLang="zh-CN" b="1" kern="14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</a:t>
            </a:r>
            <a:r>
              <a:rPr lang="en-GB" altLang="zh-CN" b="1" dirty="0">
                <a:solidFill>
                  <a:srgbClr val="0000CB"/>
                </a:solidFill>
              </a:rPr>
              <a:t>T. Wauters</a:t>
            </a:r>
            <a:r>
              <a:rPr lang="en-GB" altLang="zh-CN" b="1" baseline="30000" dirty="0">
                <a:solidFill>
                  <a:srgbClr val="0000CB"/>
                </a:solidFill>
              </a:rPr>
              <a:t>4 </a:t>
            </a:r>
            <a:endParaRPr lang="en-US" altLang="zh-CN" b="1" kern="1400" baseline="30000" dirty="0">
              <a:solidFill>
                <a:srgbClr val="0000CB"/>
              </a:solidFill>
              <a:latin typeface="Century Gothic" panose="020B05020202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altLang="zh-CN" b="1" kern="14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R</a:t>
            </a:r>
            <a:r>
              <a:rPr lang="en-GB" altLang="zh-CN" b="1" kern="14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. Ding</a:t>
            </a:r>
            <a:r>
              <a:rPr lang="en-GB" altLang="zh-CN" b="1" kern="14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1</a:t>
            </a:r>
            <a:r>
              <a:rPr lang="en-GB" altLang="zh-CN" b="1" kern="14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L. Wang</a:t>
            </a:r>
            <a:r>
              <a:rPr lang="en-US" altLang="zh-CN" b="1" kern="1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1</a:t>
            </a:r>
            <a:r>
              <a:rPr lang="en-GB" altLang="zh-CN" b="1" kern="14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</a:t>
            </a:r>
            <a:r>
              <a:rPr lang="en-GB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X.Z. Gong</a:t>
            </a:r>
            <a:r>
              <a:rPr lang="en-US" altLang="zh-CN" b="1" kern="1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</a:t>
            </a:r>
            <a:r>
              <a:rPr lang="en-GB" altLang="zh-CN" b="1" kern="14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and </a:t>
            </a: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J. S. Hu</a:t>
            </a:r>
            <a:r>
              <a:rPr lang="en-US" altLang="zh-CN" b="1" kern="100" baseline="300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b="1" kern="100" dirty="0">
                <a:solidFill>
                  <a:srgbClr val="0000CB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00CB"/>
                </a:solidFill>
                <a:latin typeface="Century Gothic" panose="020B0502020202020204" pitchFamily="34" charset="0"/>
              </a:rPr>
              <a:t>and EAST team</a:t>
            </a:r>
            <a:endParaRPr lang="zh-CN" altLang="zh-CN" b="1" dirty="0">
              <a:solidFill>
                <a:srgbClr val="0000CB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zh-CN" sz="1600" i="1" kern="1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</a:endParaRPr>
          </a:p>
          <a:p>
            <a:pPr>
              <a:spcBef>
                <a:spcPct val="0"/>
              </a:spcBef>
            </a:pPr>
            <a:r>
              <a:rPr lang="en-US" altLang="zh-CN" sz="2000" i="1" kern="100" dirty="0">
                <a:latin typeface="Century Gothic" panose="020B0502020202020204" pitchFamily="34" charset="0"/>
                <a:cs typeface="Times New Roman" charset="0"/>
              </a:rPr>
              <a:t> </a:t>
            </a:r>
            <a:r>
              <a:rPr lang="en-US" altLang="zh-CN" sz="2000" i="1" kern="100" dirty="0">
                <a:latin typeface="Century Gothic" panose="020B0502020202020204" pitchFamily="34" charset="0"/>
                <a:cs typeface="Times New Roman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zuoguizh@ipp.ac.cn</a:t>
            </a:r>
            <a:endParaRPr lang="en-US" altLang="zh-CN" sz="2000" i="1" kern="100" dirty="0">
              <a:latin typeface="Century Gothic" panose="020B0502020202020204" pitchFamily="34" charset="0"/>
              <a:cs typeface="Times New Roman" charset="0"/>
            </a:endParaRPr>
          </a:p>
          <a:p>
            <a:pPr>
              <a:spcBef>
                <a:spcPct val="0"/>
              </a:spcBef>
            </a:pPr>
            <a:r>
              <a:rPr lang="en-US" altLang="zh-CN" sz="2000" i="1" kern="100" dirty="0">
                <a:latin typeface="Century Gothic" panose="020B0502020202020204" pitchFamily="34" charset="0"/>
                <a:cs typeface="Times New Roman" charset="0"/>
                <a:sym typeface="+mn-ea"/>
              </a:rPr>
              <a:t>15</a:t>
            </a:r>
            <a:r>
              <a:rPr lang="en-US" altLang="zh-CN" sz="2000" i="1" kern="100" baseline="30000" dirty="0">
                <a:latin typeface="Century Gothic" panose="020B0502020202020204" pitchFamily="34" charset="0"/>
                <a:cs typeface="Times New Roman" charset="0"/>
                <a:sym typeface="+mn-ea"/>
              </a:rPr>
              <a:t>th</a:t>
            </a:r>
            <a:r>
              <a:rPr lang="zh-CN" altLang="en-US" sz="2000" i="1" kern="100" dirty="0">
                <a:latin typeface="Century Gothic" panose="020B0502020202020204" pitchFamily="34" charset="0"/>
                <a:cs typeface="Times New Roman" charset="0"/>
                <a:sym typeface="+mn-ea"/>
              </a:rPr>
              <a:t> </a:t>
            </a:r>
            <a:r>
              <a:rPr lang="en-US" altLang="zh-CN" sz="2000" i="1" kern="100" dirty="0">
                <a:latin typeface="Century Gothic" panose="020B0502020202020204" pitchFamily="34" charset="0"/>
                <a:cs typeface="Times New Roman" charset="0"/>
                <a:sym typeface="+mn-ea"/>
              </a:rPr>
              <a:t>10, 2024</a:t>
            </a:r>
          </a:p>
          <a:p>
            <a:pPr algn="ctr">
              <a:spcBef>
                <a:spcPct val="0"/>
              </a:spcBef>
            </a:pPr>
            <a:endParaRPr lang="en-US" altLang="zh-CN" sz="2000" i="1" kern="1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</a:endParaRPr>
          </a:p>
          <a:p>
            <a:r>
              <a:rPr lang="en-US" altLang="zh-CN" baseline="30000" dirty="0">
                <a:latin typeface="Century Gothic" panose="020B0502020202020204" pitchFamily="34" charset="0"/>
              </a:rPr>
              <a:t>1</a:t>
            </a:r>
            <a:r>
              <a:rPr lang="en-US" altLang="zh-CN" dirty="0">
                <a:latin typeface="Century Gothic" panose="020B0502020202020204" pitchFamily="34" charset="0"/>
              </a:rPr>
              <a:t>Hefei Institutes of Physical Science, Chinese Academy of Sciences, China</a:t>
            </a:r>
            <a:endParaRPr lang="zh-CN" altLang="zh-CN" dirty="0">
              <a:latin typeface="Century Gothic" panose="020B0502020202020204" pitchFamily="34" charset="0"/>
            </a:endParaRPr>
          </a:p>
          <a:p>
            <a:r>
              <a:rPr lang="en-US" altLang="zh-CN" baseline="30000" dirty="0">
                <a:latin typeface="Century Gothic" panose="020B0502020202020204" pitchFamily="34" charset="0"/>
              </a:rPr>
              <a:t>2</a:t>
            </a:r>
            <a:r>
              <a:rPr lang="en-US" altLang="zh-CN" dirty="0">
                <a:latin typeface="Century Gothic" panose="020B0502020202020204" pitchFamily="34" charset="0"/>
              </a:rPr>
              <a:t>Institute of Energy, Hefei Comprehensive National Science Center, China</a:t>
            </a:r>
            <a:endParaRPr lang="zh-CN" altLang="zh-CN" dirty="0">
              <a:latin typeface="Century Gothic" panose="020B0502020202020204" pitchFamily="34" charset="0"/>
            </a:endParaRPr>
          </a:p>
          <a:p>
            <a:r>
              <a:rPr lang="en-GB" altLang="zh-CN" baseline="30000" dirty="0">
                <a:latin typeface="Century Gothic" panose="020B0502020202020204" pitchFamily="34" charset="0"/>
              </a:rPr>
              <a:t>3</a:t>
            </a:r>
            <a:r>
              <a:rPr lang="en-GB" altLang="zh-CN" dirty="0">
                <a:latin typeface="Century Gothic" panose="020B0502020202020204" pitchFamily="34" charset="0"/>
              </a:rPr>
              <a:t>Princeton Plasma Physics Laboratory, USA</a:t>
            </a:r>
          </a:p>
          <a:p>
            <a:r>
              <a:rPr lang="en-US" altLang="zh-CN" baseline="30000" dirty="0">
                <a:latin typeface="Century Gothic" panose="020B0502020202020204" pitchFamily="34" charset="0"/>
              </a:rPr>
              <a:t>4</a:t>
            </a:r>
            <a:r>
              <a:rPr lang="en-US" altLang="zh-CN" dirty="0">
                <a:latin typeface="Century Gothic" panose="020B0502020202020204" pitchFamily="34" charset="0"/>
              </a:rPr>
              <a:t>ITER Organization, France</a:t>
            </a:r>
            <a:endParaRPr lang="zh-CN" altLang="zh-CN" dirty="0">
              <a:latin typeface="Century Gothic" panose="020B0502020202020204" pitchFamily="34" charset="0"/>
            </a:endParaRPr>
          </a:p>
          <a:p>
            <a:endParaRPr lang="en-GB" altLang="zh-CN" dirty="0">
              <a:latin typeface="Century Gothic" panose="020B0502020202020204" pitchFamily="34" charset="0"/>
            </a:endParaRPr>
          </a:p>
          <a:p>
            <a:pPr algn="ctr" fontAlgn="base">
              <a:spcBef>
                <a:spcPct val="0"/>
              </a:spcBef>
            </a:pPr>
            <a:endParaRPr lang="en-US" altLang="zh-CN" b="1" u="sng" dirty="0">
              <a:solidFill>
                <a:srgbClr val="0000FF"/>
              </a:solidFill>
              <a:latin typeface="Century Gothic" panose="020B050202020202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2DD054-50B7-4AA4-BD5C-D84958225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1EEA3D1-AC16-4AA8-9237-79027452012C}"/>
              </a:ext>
            </a:extLst>
          </p:cNvPr>
          <p:cNvSpPr/>
          <p:nvPr/>
        </p:nvSpPr>
        <p:spPr>
          <a:xfrm>
            <a:off x="966512" y="1538196"/>
            <a:ext cx="10852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Effect of boron coating on long pulse high confinement plasma in EAST with full metal wall</a:t>
            </a: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305DECE8-D2F4-4095-8988-A3B7B9C6DA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44752" y="6000750"/>
            <a:ext cx="2743200" cy="914400"/>
          </a:xfrm>
          <a:prstGeom prst="rect">
            <a:avLst/>
          </a:prstGeom>
        </p:spPr>
      </p:pic>
      <p:sp>
        <p:nvSpPr>
          <p:cNvPr id="11" name="文本框 447">
            <a:extLst>
              <a:ext uri="{FF2B5EF4-FFF2-40B4-BE49-F238E27FC236}">
                <a16:creationId xmlns:a16="http://schemas.microsoft.com/office/drawing/2014/main" id="{7BF3070B-B117-4B0F-81A2-085C49370497}"/>
              </a:ext>
            </a:extLst>
          </p:cNvPr>
          <p:cNvSpPr txBox="1"/>
          <p:nvPr/>
        </p:nvSpPr>
        <p:spPr>
          <a:xfrm>
            <a:off x="150864" y="20261"/>
            <a:ext cx="11177536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i="1" baseline="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Technical meeting  on long pulse operation of fusion devices, 14-18  Oct. 2024</a:t>
            </a:r>
            <a:r>
              <a:rPr lang="zh-CN" altLang="en-US" sz="2800" i="1" baseline="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，</a:t>
            </a:r>
            <a:r>
              <a:rPr lang="en-US" altLang="zh-CN" sz="2800" i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Vienna, Austria</a:t>
            </a:r>
            <a:endParaRPr lang="en-US" altLang="zh-CN" sz="2800" i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1249285-A959-06C3-7175-C1FB76ACA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660" y="6314862"/>
            <a:ext cx="1115900" cy="5221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9342720" y="6481057"/>
            <a:ext cx="2743200" cy="365125"/>
          </a:xfrm>
        </p:spPr>
        <p:txBody>
          <a:bodyPr/>
          <a:lstStyle/>
          <a:p>
            <a:fld id="{FB26DB18-5E23-47AA-9EB9-3F4A5E717F6F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36" name="内容占位符 35"/>
          <p:cNvSpPr>
            <a:spLocks noGrp="1"/>
          </p:cNvSpPr>
          <p:nvPr>
            <p:ph sz="quarter" idx="13"/>
          </p:nvPr>
        </p:nvSpPr>
        <p:spPr>
          <a:xfrm>
            <a:off x="342881" y="185895"/>
            <a:ext cx="11082424" cy="723265"/>
          </a:xfrm>
        </p:spPr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The thickness of boron film was 20-292nm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61693A-F2F2-4DFA-B335-4DAF46D30D0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042"/>
          <a:stretch/>
        </p:blipFill>
        <p:spPr>
          <a:xfrm>
            <a:off x="342881" y="1106500"/>
            <a:ext cx="4722972" cy="395011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017BB03-AA72-47CB-8FF0-2A68C27C5893}"/>
              </a:ext>
            </a:extLst>
          </p:cNvPr>
          <p:cNvGrpSpPr/>
          <p:nvPr/>
        </p:nvGrpSpPr>
        <p:grpSpPr>
          <a:xfrm>
            <a:off x="8374910" y="1091330"/>
            <a:ext cx="3307565" cy="2279393"/>
            <a:chOff x="3364669" y="3644570"/>
            <a:chExt cx="3175515" cy="2241692"/>
          </a:xfrm>
        </p:grpSpPr>
        <p:graphicFrame>
          <p:nvGraphicFramePr>
            <p:cNvPr id="7" name="对象 6">
              <a:extLst>
                <a:ext uri="{FF2B5EF4-FFF2-40B4-BE49-F238E27FC236}">
                  <a16:creationId xmlns:a16="http://schemas.microsoft.com/office/drawing/2014/main" id="{D3DB5CCF-B4BE-4B01-8844-259D0162C609}"/>
                </a:ext>
              </a:extLst>
            </p:cNvPr>
            <p:cNvGraphicFramePr/>
            <p:nvPr>
              <p:custDataLst>
                <p:tags r:id="rId6"/>
              </p:custDataLst>
              <p:extLst>
                <p:ext uri="{D42A27DB-BD31-4B8C-83A1-F6EECF244321}">
                  <p14:modId xmlns:p14="http://schemas.microsoft.com/office/powerpoint/2010/main" val="2113588536"/>
                </p:ext>
              </p:extLst>
            </p:nvPr>
          </p:nvGraphicFramePr>
          <p:xfrm>
            <a:off x="3407503" y="3663127"/>
            <a:ext cx="3089850" cy="2223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3" imgW="3552825" imgH="2667000" progId="Paint.Picture">
                    <p:embed/>
                  </p:oleObj>
                </mc:Choice>
                <mc:Fallback>
                  <p:oleObj r:id="rId13" imgW="3552825" imgH="2667000" progId="Paint.Picture">
                    <p:embed/>
                    <p:pic>
                      <p:nvPicPr>
                        <p:cNvPr id="31" name="对象 30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407503" y="3663127"/>
                          <a:ext cx="3089850" cy="22231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72277201-9EB2-41C4-9D99-C0E95E5A849A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3939777" y="3870855"/>
              <a:ext cx="7136" cy="122745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8727FB9-B715-4CE7-AD00-9B75CC417BCA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980647" y="4470400"/>
              <a:ext cx="971781" cy="2940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微软雅黑" panose="020B0503020204020204" charset="-122"/>
                </a:rPr>
                <a:t>127 nm</a:t>
              </a:r>
              <a:r>
                <a:rPr lang="en-US" altLang="zh-CN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00CC430-D5EF-4448-856E-83BABD499218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3708895" y="5181466"/>
              <a:ext cx="888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100 nm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553FEE2-56E6-48BC-AF28-8C3A5E8028D5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364669" y="3644570"/>
              <a:ext cx="3175515" cy="3683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Jan. 08 in 2024 H window</a:t>
              </a:r>
              <a:endPara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DD9C48E-5DD3-4EE2-996B-BC21A67C972A}"/>
              </a:ext>
            </a:extLst>
          </p:cNvPr>
          <p:cNvGrpSpPr/>
          <p:nvPr/>
        </p:nvGrpSpPr>
        <p:grpSpPr>
          <a:xfrm>
            <a:off x="5245159" y="1071321"/>
            <a:ext cx="3232802" cy="2299402"/>
            <a:chOff x="300990" y="3670300"/>
            <a:chExt cx="3175515" cy="224131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C0B18F-C4F5-4D6D-B71F-A077AFD47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74" y="3704590"/>
              <a:ext cx="3019846" cy="2207029"/>
            </a:xfrm>
            <a:prstGeom prst="rect">
              <a:avLst/>
            </a:prstGeom>
          </p:spPr>
        </p:pic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EAE114D8-F414-449D-899D-507729789231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 flipH="1">
              <a:off x="1494790" y="4219575"/>
              <a:ext cx="5080" cy="97028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8970ACA-A05B-4B3A-9E81-889443F8F5D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552575" y="4436110"/>
              <a:ext cx="1152525" cy="2940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微软雅黑" panose="020B0503020204020204" charset="-122"/>
                </a:rPr>
                <a:t>92.78 nm</a:t>
              </a:r>
              <a:r>
                <a:rPr lang="en-US" altLang="zh-CN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40BBBD8-91F1-4E83-896B-5CE4743D11FD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300990" y="3670300"/>
              <a:ext cx="3175515" cy="3683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Jan. 08 in 2024 J window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5820823-F8BF-490C-8F5F-58D2EB5F58B6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523974" y="5270847"/>
              <a:ext cx="869315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100 nm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B869CE02-F848-4319-B3C1-4BE3695D8F50}"/>
              </a:ext>
            </a:extLst>
          </p:cNvPr>
          <p:cNvSpPr/>
          <p:nvPr/>
        </p:nvSpPr>
        <p:spPr>
          <a:xfrm>
            <a:off x="342881" y="5148556"/>
            <a:ext cx="11849119" cy="1417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en-US" sz="2000" b="1" dirty="0">
                <a:latin typeface="Century Gothic" panose="020B0502020202020204" pitchFamily="34" charset="0"/>
                <a:ea typeface="宋体" panose="02010600030101010101" pitchFamily="2" charset="-122"/>
                <a:cs typeface="Century Gothic" panose="020B0502020202020204" pitchFamily="34" charset="0"/>
                <a:sym typeface="+mn-ea"/>
              </a:rPr>
              <a:t>The surface of the </a:t>
            </a:r>
            <a:r>
              <a:rPr lang="en-US" altLang="zh-CN" sz="2000" b="1" dirty="0">
                <a:latin typeface="Century Gothic" panose="020B0502020202020204" pitchFamily="34" charset="0"/>
                <a:ea typeface="宋体" panose="02010600030101010101" pitchFamily="2" charset="-122"/>
                <a:cs typeface="Century Gothic" panose="020B0502020202020204" pitchFamily="34" charset="0"/>
                <a:sym typeface="+mn-ea"/>
              </a:rPr>
              <a:t>boron</a:t>
            </a:r>
            <a:r>
              <a:rPr lang="zh-CN" altLang="en-US" sz="2000" b="1" dirty="0">
                <a:latin typeface="Century Gothic" panose="020B0502020202020204" pitchFamily="34" charset="0"/>
                <a:ea typeface="宋体" panose="02010600030101010101" pitchFamily="2" charset="-122"/>
                <a:cs typeface="Century Gothic" panose="020B0502020202020204" pitchFamily="34" charset="0"/>
                <a:sym typeface="+mn-ea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  <a:ea typeface="宋体" panose="02010600030101010101" pitchFamily="2" charset="-122"/>
                <a:cs typeface="Century Gothic" panose="020B0502020202020204" pitchFamily="34" charset="0"/>
                <a:sym typeface="+mn-ea"/>
              </a:rPr>
              <a:t>film</a:t>
            </a:r>
            <a:r>
              <a:rPr lang="en-US" altLang="en-US" sz="2000" b="1" dirty="0">
                <a:latin typeface="Century Gothic" panose="020B0502020202020204" pitchFamily="34" charset="0"/>
                <a:ea typeface="宋体" panose="02010600030101010101" pitchFamily="2" charset="-122"/>
                <a:cs typeface="Century Gothic" panose="020B0502020202020204" pitchFamily="34" charset="0"/>
                <a:sym typeface="+mn-ea"/>
              </a:rPr>
              <a:t> has clear granular</a:t>
            </a:r>
            <a:r>
              <a:rPr lang="en-US" altLang="zh-CN" sz="2000" b="1" dirty="0">
                <a:latin typeface="Century Gothic" panose="020B0502020202020204" pitchFamily="34" charset="0"/>
                <a:ea typeface="宋体" panose="02010600030101010101" pitchFamily="2" charset="-122"/>
                <a:cs typeface="Century Gothic" panose="020B0502020202020204" pitchFamily="34" charset="0"/>
                <a:sym typeface="+mn-ea"/>
              </a:rPr>
              <a:t>.</a:t>
            </a:r>
            <a:endParaRPr lang="en-US" altLang="en-US" sz="2000" b="1" dirty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entury Gothic" panose="020B0502020202020204" pitchFamily="34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Boronization via 2 ovens or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</a:rPr>
              <a:t>higher working power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has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more homogeneous deposition.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More homogeneous deposition during </a:t>
            </a:r>
            <a:r>
              <a:rPr lang="en-US" altLang="zh-CN" sz="2000" b="1" dirty="0" err="1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boronization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 assisted by GDC than that by ICWC.</a:t>
            </a:r>
            <a:endParaRPr lang="en-US" altLang="zh-CN" b="1" dirty="0">
              <a:solidFill>
                <a:srgbClr val="FF0000"/>
              </a:solidFill>
              <a:latin typeface="Century Gothic" panose="020B0502020202020204" pitchFamily="34" charset="0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649F4452-EF00-4E77-909F-5A6FE9AC49D1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263038"/>
              </p:ext>
            </p:extLst>
          </p:nvPr>
        </p:nvGraphicFramePr>
        <p:xfrm>
          <a:off x="5259599" y="3471980"/>
          <a:ext cx="6399001" cy="1584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667">
                  <a:extLst>
                    <a:ext uri="{9D8B030D-6E8A-4147-A177-3AD203B41FA5}">
                      <a16:colId xmlns:a16="http://schemas.microsoft.com/office/drawing/2014/main" val="35943708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4195322047"/>
                    </a:ext>
                  </a:extLst>
                </a:gridCol>
              </a:tblGrid>
              <a:tr h="4417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ICWC </a:t>
                      </a:r>
                      <a:r>
                        <a:rPr lang="en-US" altLang="zh-CN" sz="16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boronization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Oven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Power(kW)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Thickness(nm)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Dec.25 in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~30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~160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9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Jan. 8 in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~30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92.7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127.5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Jan. 18 in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~45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11</a:t>
            </a:fld>
            <a:endParaRPr lang="zh-CN" altLang="en-US" dirty="0"/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366085" y="1228725"/>
            <a:ext cx="3935730" cy="3186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790" y="1228725"/>
            <a:ext cx="4062095" cy="3296285"/>
          </a:xfrm>
          <a:prstGeom prst="rect">
            <a:avLst/>
          </a:prstGeom>
        </p:spPr>
      </p:pic>
      <p:sp>
        <p:nvSpPr>
          <p:cNvPr id="16" name="内容占位符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2" y="34925"/>
            <a:ext cx="12191365" cy="842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4000" b="1" u="none" strike="noStrike" kern="1200" cap="none" spc="150" normalizeH="0" baseline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Boron film composition with GDC and ICWC</a:t>
            </a: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421739" y="4578461"/>
            <a:ext cx="11347885" cy="187948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  <a:cs typeface="Century Gothic" panose="020B0502020202020204" pitchFamily="34" charset="0"/>
                <a:sym typeface="+mn-ea"/>
              </a:rPr>
              <a:t>The thickness measured by XPS is consistent with the result measured by FIB.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charset="-122"/>
                <a:cs typeface="Century Gothic" panose="020B0502020202020204" pitchFamily="34" charset="0"/>
                <a:sym typeface="+mn-ea"/>
              </a:rPr>
              <a:t>The composition is slightly different with ICWC and GDC.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charset="-122"/>
                <a:cs typeface="Century Gothic" panose="020B0502020202020204" pitchFamily="34" charset="0"/>
                <a:sym typeface="+mn-ea"/>
              </a:rPr>
              <a:t>B film with ICWC is B:C:O=7:2:1, higher ionization rate, B reacts with O and H/D.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charset="-122"/>
                <a:cs typeface="Century Gothic" panose="020B0502020202020204" pitchFamily="34" charset="0"/>
                <a:sym typeface="+mn-ea"/>
              </a:rPr>
              <a:t>B film with GDC is B:C:O=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13:6:1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charset="-122"/>
                <a:cs typeface="Century Gothic" panose="020B0502020202020204" pitchFamily="34" charset="0"/>
                <a:sym typeface="+mn-ea"/>
              </a:rPr>
              <a:t>,lower ionization rate, more C deposition.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>
            <p:custDataLst>
              <p:tags r:id="rId1"/>
            </p:custDataLst>
          </p:nvPr>
        </p:nvSpPr>
        <p:spPr>
          <a:xfrm>
            <a:off x="2686685" y="1178560"/>
            <a:ext cx="2150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charset="0"/>
              </a:rPr>
              <a:t>Low-temperature plasma</a:t>
            </a:r>
          </a:p>
        </p:txBody>
      </p:sp>
      <p:sp>
        <p:nvSpPr>
          <p:cNvPr id="55" name="文本框 54"/>
          <p:cNvSpPr txBox="1"/>
          <p:nvPr>
            <p:custDataLst>
              <p:tags r:id="rId2"/>
            </p:custDataLst>
          </p:nvPr>
        </p:nvSpPr>
        <p:spPr>
          <a:xfrm>
            <a:off x="4992370" y="1178560"/>
            <a:ext cx="2176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charset="0"/>
              </a:rPr>
              <a:t>Higher-temperature plasma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75982" y="1050925"/>
            <a:ext cx="8840036" cy="3859447"/>
          </a:xfrm>
          <a:prstGeom prst="rect">
            <a:avLst/>
          </a:prstGeom>
        </p:spPr>
      </p:pic>
      <p:sp>
        <p:nvSpPr>
          <p:cNvPr id="13" name="内容占位符 2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77334" y="133875"/>
            <a:ext cx="10456751" cy="723011"/>
          </a:xfrm>
        </p:spPr>
        <p:txBody>
          <a:bodyPr/>
          <a:lstStyle/>
          <a:p>
            <a:pPr mar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4000" b="1" spc="15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H release and removal investigation</a:t>
            </a: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283146" y="4892985"/>
            <a:ext cx="11908854" cy="1417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H and D release more</a:t>
            </a:r>
            <a:r>
              <a:rPr lang="zh-CN" altLang="en-US" sz="2000" b="1" dirty="0">
                <a:latin typeface="Century Gothic" panose="020B0502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with thicker boron film.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D-GDC and D-plasma can replace the co-deposited H in the boron coating film.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A 120 nm carbon boron film has a D capture capability that is 20 times that of bare tungsten.</a:t>
            </a:r>
            <a:endParaRPr lang="zh-CN" altLang="en-US" sz="2000" b="1" dirty="0">
              <a:latin typeface="Century Gothic" panose="020B050202020202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2A60D0-834C-4E83-BAA1-1D11582AB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A595349-DC2D-45EC-B8B4-EDE4900C7789}"/>
              </a:ext>
            </a:extLst>
          </p:cNvPr>
          <p:cNvSpPr/>
          <p:nvPr/>
        </p:nvSpPr>
        <p:spPr>
          <a:xfrm>
            <a:off x="8378210" y="6263151"/>
            <a:ext cx="2855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latin typeface="Century Gothic" panose="020B0502020202020204" pitchFamily="34" charset="0"/>
              </a:rPr>
              <a:t>Nuclear fusion 64(2024)</a:t>
            </a:r>
            <a:r>
              <a:rPr lang="en-US" altLang="zh-CN" dirty="0"/>
              <a:t> </a:t>
            </a:r>
            <a:r>
              <a:rPr lang="en-US" altLang="zh-CN" sz="1400" i="1" dirty="0">
                <a:latin typeface="Century Gothic" panose="020B0502020202020204" pitchFamily="34" charset="0"/>
              </a:rPr>
              <a:t>074001</a:t>
            </a:r>
            <a:endParaRPr lang="zh-CN" altLang="en-US" sz="1400" i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1"/>
          <p:cNvSpPr txBox="1"/>
          <p:nvPr/>
        </p:nvSpPr>
        <p:spPr>
          <a:xfrm>
            <a:off x="119543" y="-108465"/>
            <a:ext cx="9419567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Serious H release during the</a:t>
            </a:r>
            <a:r>
              <a:rPr lang="zh-CN" altLang="en-US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initial</a:t>
            </a:r>
            <a:r>
              <a:rPr lang="zh-CN" altLang="en-US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plasma discharges after B coating</a:t>
            </a: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410961" y="1126362"/>
            <a:ext cx="11151541" cy="103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</a:rPr>
              <a:t>H/H+D was larger than 80% in the initial 10-20 shots, and plasma was hard to establish.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H/H+D could be decreased to ~5% </a:t>
            </a:r>
            <a:r>
              <a:rPr lang="en-US" altLang="zh-CN" sz="2000" b="1" dirty="0">
                <a:latin typeface="Century Gothic" panose="020B0502020202020204" pitchFamily="34" charset="0"/>
              </a:rPr>
              <a:t>with the B coating measured by RGA.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901" y="2453805"/>
            <a:ext cx="4925624" cy="3792183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8BC7D7-7373-4F9C-BFFE-8DE49F588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311959-A23E-4CBD-A5C7-D41F763499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03"/>
          <a:stretch>
            <a:fillRect/>
          </a:stretch>
        </p:blipFill>
        <p:spPr>
          <a:xfrm>
            <a:off x="301836" y="2453805"/>
            <a:ext cx="6465459" cy="39926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1"/>
          <p:cNvSpPr txBox="1"/>
          <p:nvPr/>
        </p:nvSpPr>
        <p:spPr>
          <a:xfrm>
            <a:off x="57177" y="-122597"/>
            <a:ext cx="11318232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Significantly improved plasma confinement was achieved after B coating</a:t>
            </a:r>
          </a:p>
        </p:txBody>
      </p:sp>
      <p:sp>
        <p:nvSpPr>
          <p:cNvPr id="8" name="矩形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5495" y="5584107"/>
            <a:ext cx="12143563" cy="99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sym typeface="+mn-ea"/>
              </a:rPr>
              <a:t>BV, Da, neutral pressure increased after </a:t>
            </a:r>
            <a:r>
              <a:rPr lang="en-US" altLang="zh-CN" sz="2000" b="1" dirty="0" err="1">
                <a:latin typeface="Century Gothic" panose="020B0502020202020204" pitchFamily="34" charset="0"/>
                <a:sym typeface="+mn-ea"/>
              </a:rPr>
              <a:t>boronization</a:t>
            </a:r>
            <a:r>
              <a:rPr lang="en-US" altLang="zh-CN" sz="2000" b="1" dirty="0">
                <a:latin typeface="Century Gothic" panose="020B0502020202020204" pitchFamily="34" charset="0"/>
                <a:sym typeface="+mn-ea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sym typeface="+mn-ea"/>
              </a:rPr>
              <a:t>Loop voltage and VB reduced, core ECE,</a:t>
            </a:r>
            <a:r>
              <a:rPr lang="zh-CN" altLang="en-US" sz="2000" b="1" dirty="0">
                <a:latin typeface="Century Gothic" panose="020B0502020202020204" pitchFamily="34" charset="0"/>
                <a:sym typeface="+mn-ea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  <a:sym typeface="+mn-ea"/>
              </a:rPr>
              <a:t>and</a:t>
            </a:r>
            <a:r>
              <a:rPr lang="zh-CN" altLang="en-US" sz="2000" b="1" dirty="0">
                <a:latin typeface="Century Gothic" panose="020B0502020202020204" pitchFamily="34" charset="0"/>
                <a:sym typeface="+mn-ea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  <a:sym typeface="+mn-ea"/>
              </a:rPr>
              <a:t>plasma stored energy increased.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807A19-0800-43E5-9E2F-84054893D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46" y="1273893"/>
            <a:ext cx="6846932" cy="382622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FAEC3DD-B21F-4EB3-AD4B-8ADED75287A2}"/>
              </a:ext>
            </a:extLst>
          </p:cNvPr>
          <p:cNvSpPr/>
          <p:nvPr/>
        </p:nvSpPr>
        <p:spPr>
          <a:xfrm>
            <a:off x="1800726" y="5100119"/>
            <a:ext cx="4629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entury Gothic" panose="020B0502020202020204" pitchFamily="34" charset="0"/>
              </a:rPr>
              <a:t>Ip=</a:t>
            </a:r>
            <a:r>
              <a:rPr lang="pl-PL" altLang="zh-CN" dirty="0">
                <a:latin typeface="Century Gothic" panose="020B0502020202020204" pitchFamily="34" charset="0"/>
              </a:rPr>
              <a:t>300kA</a:t>
            </a:r>
            <a:r>
              <a:rPr lang="en-US" altLang="zh-CN" dirty="0">
                <a:latin typeface="Century Gothic" panose="020B0502020202020204" pitchFamily="34" charset="0"/>
              </a:rPr>
              <a:t>, </a:t>
            </a:r>
            <a:r>
              <a:rPr lang="pl-PL" altLang="zh-CN" dirty="0">
                <a:latin typeface="Century Gothic" panose="020B0502020202020204" pitchFamily="34" charset="0"/>
              </a:rPr>
              <a:t>ne~1.8</a:t>
            </a:r>
            <a:r>
              <a:rPr lang="pl-PL" altLang="zh-CN" dirty="0">
                <a:latin typeface="Century Gothic" panose="020B0502020202020204" pitchFamily="34" charset="0"/>
                <a:cs typeface="Times New Roman" panose="02020603050405020304" pitchFamily="18" charset="0"/>
              </a:rPr>
              <a:t>×</a:t>
            </a:r>
            <a:r>
              <a:rPr lang="en-US" altLang="zh-CN" dirty="0">
                <a:latin typeface="Century Gothic" panose="020B0502020202020204" pitchFamily="34" charset="0"/>
                <a:cs typeface="Times New Roman" panose="02020603050405020304" pitchFamily="18" charset="0"/>
              </a:rPr>
              <a:t>10</a:t>
            </a:r>
            <a:r>
              <a:rPr lang="en-US" altLang="zh-CN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19</a:t>
            </a:r>
            <a:r>
              <a:rPr lang="en-US" altLang="zh-CN" dirty="0">
                <a:latin typeface="Century Gothic" panose="020B0502020202020204" pitchFamily="34" charset="0"/>
                <a:cs typeface="Times New Roman" panose="02020603050405020304" pitchFamily="18" charset="0"/>
              </a:rPr>
              <a:t>m</a:t>
            </a:r>
            <a:r>
              <a:rPr lang="en-US" altLang="zh-CN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-3</a:t>
            </a:r>
            <a:r>
              <a:rPr lang="en-US" altLang="zh-CN" dirty="0">
                <a:latin typeface="Century Gothic" panose="020B0502020202020204" pitchFamily="34" charset="0"/>
                <a:cs typeface="Times New Roman" panose="02020603050405020304" pitchFamily="18" charset="0"/>
              </a:rPr>
              <a:t>, P</a:t>
            </a:r>
            <a:r>
              <a:rPr lang="pl-PL" altLang="zh-CN" baseline="-25000" dirty="0">
                <a:latin typeface="Century Gothic" panose="020B0502020202020204" pitchFamily="34" charset="0"/>
              </a:rPr>
              <a:t>EC</a:t>
            </a:r>
            <a:r>
              <a:rPr lang="pl-PL" altLang="zh-CN" dirty="0">
                <a:latin typeface="Century Gothic" panose="020B0502020202020204" pitchFamily="34" charset="0"/>
              </a:rPr>
              <a:t>~0.5MW 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45009-6C72-4D74-A672-D106DB981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253F46D-77F5-4A48-878A-5DE9B8083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815" y="1490112"/>
            <a:ext cx="4653570" cy="32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1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 rotWithShape="1">
          <a:blip r:embed="rId3"/>
          <a:srcRect t="1005"/>
          <a:stretch>
            <a:fillRect/>
          </a:stretch>
        </p:blipFill>
        <p:spPr>
          <a:xfrm>
            <a:off x="166890" y="1259121"/>
            <a:ext cx="7706575" cy="3275093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 rotWithShape="1">
          <a:blip r:embed="rId4"/>
          <a:srcRect r="3546"/>
          <a:stretch/>
        </p:blipFill>
        <p:spPr>
          <a:xfrm>
            <a:off x="7651423" y="1332293"/>
            <a:ext cx="4540577" cy="3201921"/>
          </a:xfrm>
          <a:prstGeom prst="rect">
            <a:avLst/>
          </a:prstGeom>
        </p:spPr>
      </p:pic>
      <p:sp>
        <p:nvSpPr>
          <p:cNvPr id="8" name="矩形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7829" y="4687759"/>
            <a:ext cx="10825904" cy="160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sym typeface="+mn-ea"/>
              </a:rPr>
              <a:t>The impurity radiation including oxygen and the heavy impurity such as W, Fe and Cu decrease obviously.</a:t>
            </a:r>
            <a:endParaRPr lang="en-US" altLang="zh-CN" sz="2000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</a:rPr>
              <a:t>Zeff reduces from 2.2 to 2, contributing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to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improve plasma confinement.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B802C7-19A0-4BE4-9130-627400F94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8553B3-FB9A-4F8D-97B4-EBDF308A863D}"/>
              </a:ext>
            </a:extLst>
          </p:cNvPr>
          <p:cNvSpPr txBox="1"/>
          <p:nvPr/>
        </p:nvSpPr>
        <p:spPr>
          <a:xfrm>
            <a:off x="-389466" y="17592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Reduced impurities and Zeff with B coating</a:t>
            </a:r>
            <a:endParaRPr lang="zh-CN" altLang="en-US" sz="36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7506733-5C78-4FC9-8CA5-6725CA8EB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6207B2D-5EE6-4A42-9AA2-C74538FF3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248" y="1565086"/>
            <a:ext cx="6122604" cy="33498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9DF31B-79D6-4F66-BE75-04948AA40A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5854" y="1512523"/>
            <a:ext cx="4825364" cy="352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FF0C38C-5DCB-4E82-97D0-2B2BDBC27650}"/>
              </a:ext>
            </a:extLst>
          </p:cNvPr>
          <p:cNvSpPr/>
          <p:nvPr/>
        </p:nvSpPr>
        <p:spPr>
          <a:xfrm>
            <a:off x="147145" y="5264039"/>
            <a:ext cx="11917855" cy="95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5825" lvl="1" indent="-428625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000" b="1" dirty="0"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XUV profile had a clear decrease at the plasma core zone after </a:t>
            </a:r>
            <a:r>
              <a:rPr lang="en-US" altLang="zh-CN" sz="2000" b="1" dirty="0" err="1"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boronization</a:t>
            </a:r>
            <a:r>
              <a:rPr lang="en-US" altLang="zh-CN" sz="2000" b="1" dirty="0"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. </a:t>
            </a:r>
            <a:endParaRPr lang="zh-CN" altLang="en-US" sz="2000" b="1" dirty="0">
              <a:latin typeface="Century Gothic" panose="020B0502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885825" lvl="1" indent="-428625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Zeff kept at similar level with Li and B coatings.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C43F88F-D274-47A4-8DFA-3CA4A0F6D53B}"/>
              </a:ext>
            </a:extLst>
          </p:cNvPr>
          <p:cNvSpPr/>
          <p:nvPr/>
        </p:nvSpPr>
        <p:spPr>
          <a:xfrm>
            <a:off x="-61654" y="34925"/>
            <a:ext cx="11659804" cy="1606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Similar impurity control capability with Li and B </a:t>
            </a:r>
            <a:r>
              <a:rPr lang="en-US" altLang="zh-CN" sz="3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coatings</a:t>
            </a:r>
          </a:p>
        </p:txBody>
      </p:sp>
    </p:spTree>
    <p:extLst>
      <p:ext uri="{BB962C8B-B14F-4D97-AF65-F5344CB8AC3E}">
        <p14:creationId xmlns:p14="http://schemas.microsoft.com/office/powerpoint/2010/main" val="610317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>
            <a:extLst>
              <a:ext uri="{FF2B5EF4-FFF2-40B4-BE49-F238E27FC236}">
                <a16:creationId xmlns:a16="http://schemas.microsoft.com/office/drawing/2014/main" id="{6F78049A-F9E1-F74F-24AB-50B687583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97" y="4675278"/>
            <a:ext cx="11606741" cy="13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defRPr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pPr marL="338328" lvl="1" indent="0" defTabSz="457200" fontAlgn="base">
              <a:spcAft>
                <a:spcPct val="0"/>
              </a:spcAft>
              <a:buClr>
                <a:srgbClr val="1F497D"/>
              </a:buClr>
              <a:defRPr/>
            </a:pPr>
            <a:endParaRPr lang="en-US" altLang="zh-CN" sz="2000" dirty="0">
              <a:latin typeface="+mj-lt"/>
            </a:endParaRPr>
          </a:p>
          <a:p>
            <a:pPr marL="368300" indent="-428625" eaLnBrk="1" hangingPunct="1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Compared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with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Li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coating,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the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confinement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reduced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by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10-15%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with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B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coating.</a:t>
            </a:r>
          </a:p>
          <a:p>
            <a:pPr marL="368300" indent="-428625" eaLnBrk="1" hangingPunct="1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sz="2000" b="1" dirty="0">
                <a:latin typeface="Century Gothic" panose="020B0502020202020204" pitchFamily="34" charset="0"/>
                <a:ea typeface="MS PGothic" pitchFamily="34" charset="-128"/>
                <a:cs typeface="Times New Roman" panose="02020603050405020304" pitchFamily="18" charset="0"/>
              </a:rPr>
              <a:t>Decreased plasma confinement was probably due to increased H release with B coating.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0F51DC3B-2677-117C-5F59-B5B514B78A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8752"/>
            <a:ext cx="11116733" cy="630340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A decreased plasma confinement with B coating</a:t>
            </a:r>
            <a:r>
              <a:rPr lang="zh-CN" altLang="en-US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compared</a:t>
            </a:r>
            <a:r>
              <a:rPr lang="zh-CN" altLang="en-US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with</a:t>
            </a:r>
            <a:r>
              <a:rPr lang="zh-CN" altLang="en-US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Li coating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0865B-5467-E636-1730-AAC00D6C42B9}"/>
              </a:ext>
            </a:extLst>
          </p:cNvPr>
          <p:cNvSpPr txBox="1"/>
          <p:nvPr/>
        </p:nvSpPr>
        <p:spPr>
          <a:xfrm rot="16200000">
            <a:off x="970738" y="2870465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H</a:t>
            </a:r>
            <a:r>
              <a:rPr lang="en-CN" baseline="-25000" dirty="0"/>
              <a:t>98,y2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087AA-A88F-5DCC-5FA8-36F0857F33E5}"/>
              </a:ext>
            </a:extLst>
          </p:cNvPr>
          <p:cNvSpPr txBox="1"/>
          <p:nvPr/>
        </p:nvSpPr>
        <p:spPr>
          <a:xfrm>
            <a:off x="3486683" y="4384129"/>
            <a:ext cx="434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800" dirty="0">
                <a:latin typeface="Century Gothic" panose="020B0502020202020204" pitchFamily="34" charset="0"/>
              </a:rPr>
              <a:t>β</a:t>
            </a:r>
            <a:r>
              <a:rPr lang="en-US" altLang="zh-CN" sz="1800" baseline="-25000" dirty="0">
                <a:latin typeface="Century Gothic" panose="020B0502020202020204" pitchFamily="34" charset="0"/>
              </a:rPr>
              <a:t>P</a:t>
            </a:r>
            <a:endParaRPr lang="en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F3D6C-4321-52A5-DABF-C6CBCAEE49EC}"/>
              </a:ext>
            </a:extLst>
          </p:cNvPr>
          <p:cNvSpPr txBox="1"/>
          <p:nvPr/>
        </p:nvSpPr>
        <p:spPr>
          <a:xfrm>
            <a:off x="9055101" y="4298098"/>
            <a:ext cx="843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800" dirty="0">
                <a:latin typeface="Century Gothic" panose="020B0502020202020204" pitchFamily="34" charset="0"/>
              </a:rPr>
              <a:t>f</a:t>
            </a:r>
            <a:r>
              <a:rPr lang="en-US" altLang="zh-CN" sz="1800" baseline="-25000" dirty="0">
                <a:latin typeface="Century Gothic" panose="020B0502020202020204" pitchFamily="34" charset="0"/>
              </a:rPr>
              <a:t>GW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1C1E4-8CD9-B01E-F7DD-1FCCBD68B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1" y="1541468"/>
            <a:ext cx="4546600" cy="2897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4CEF1C-E1BB-D93A-EF0E-10E4F157D25A}"/>
              </a:ext>
            </a:extLst>
          </p:cNvPr>
          <p:cNvSpPr txBox="1"/>
          <p:nvPr/>
        </p:nvSpPr>
        <p:spPr>
          <a:xfrm rot="16200000">
            <a:off x="6505203" y="2805682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H</a:t>
            </a:r>
            <a:r>
              <a:rPr lang="en-CN" baseline="-25000" dirty="0"/>
              <a:t>98,y2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0CF2D-5266-DB8E-9B3C-ADE888F6B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898" y="1541468"/>
            <a:ext cx="4794370" cy="302732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13C0040-AFCF-2073-FC2D-43B6A3C5F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1560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1"/>
          <p:cNvSpPr txBox="1"/>
          <p:nvPr/>
        </p:nvSpPr>
        <p:spPr>
          <a:xfrm>
            <a:off x="0" y="167317"/>
            <a:ext cx="1136456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Lifetime of Boronization is </a:t>
            </a:r>
            <a:r>
              <a:rPr lang="en-US" altLang="en-US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~160 shots about 1700s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 </a:t>
            </a:r>
          </a:p>
        </p:txBody>
      </p:sp>
      <p:pic>
        <p:nvPicPr>
          <p:cNvPr id="12" name="图片 11"/>
          <p:cNvPicPr/>
          <p:nvPr/>
        </p:nvPicPr>
        <p:blipFill>
          <a:blip r:embed="rId2"/>
          <a:stretch>
            <a:fillRect/>
          </a:stretch>
        </p:blipFill>
        <p:spPr>
          <a:xfrm>
            <a:off x="5800838" y="1241678"/>
            <a:ext cx="5740294" cy="5007526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32317" y="1679480"/>
            <a:ext cx="5021800" cy="33414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en-US" sz="2000" b="1" dirty="0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After </a:t>
            </a:r>
            <a:r>
              <a:rPr lang="en-US" altLang="en-US" sz="2000" b="1" dirty="0" err="1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boronization</a:t>
            </a:r>
            <a:r>
              <a:rPr lang="en-US" altLang="en-US" sz="2000" b="1" dirty="0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, </a:t>
            </a:r>
            <a:r>
              <a:rPr lang="en-US" sz="2000" b="1" dirty="0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2000" b="1" dirty="0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emission</a:t>
            </a:r>
            <a:r>
              <a:rPr lang="zh-CN" altLang="en-US" sz="2000" b="1" dirty="0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sz="2000" b="1" dirty="0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increased significantly. While, </a:t>
            </a:r>
            <a:r>
              <a:rPr lang="en-US" altLang="en-US" sz="2000" b="1" dirty="0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O, W, and Fe radiation decreased.</a:t>
            </a:r>
            <a:endParaRPr lang="en-US" sz="2000" b="1" dirty="0"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p"/>
            </a:pPr>
            <a:r>
              <a:rPr lang="en-US" sz="2000" b="1" dirty="0">
                <a:latin typeface="Century Gothic" panose="020B0502020202020204" pitchFamily="34" charset="0"/>
                <a:ea typeface="宋体" panose="02010600030101010101" pitchFamily="2" charset="-122"/>
              </a:rPr>
              <a:t>As the discharge progressed, B film was consumed, BV gradually decreased, </a:t>
            </a:r>
            <a:r>
              <a:rPr lang="en-US" altLang="en-US" sz="2000" b="1" dirty="0">
                <a:latin typeface="Century Gothic" panose="020B0502020202020204" pitchFamily="34" charset="0"/>
                <a:ea typeface="宋体" panose="02010600030101010101" pitchFamily="2" charset="-122"/>
                <a:sym typeface="+mn-ea"/>
              </a:rPr>
              <a:t>impurities</a:t>
            </a:r>
            <a:r>
              <a:rPr lang="en-US" sz="2000" b="1" dirty="0"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en-US" sz="2000" b="1" dirty="0">
                <a:latin typeface="Century Gothic" panose="020B0502020202020204" pitchFamily="34" charset="0"/>
                <a:ea typeface="宋体" panose="02010600030101010101" pitchFamily="2" charset="-122"/>
              </a:rPr>
              <a:t>radiation showed an increasing trend. 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8830733" y="1320800"/>
            <a:ext cx="0" cy="4360333"/>
          </a:xfrm>
          <a:prstGeom prst="line">
            <a:avLst/>
          </a:prstGeom>
          <a:ln w="2222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622500" y="2406134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~160 shots 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55FAE0-2BF1-48EA-9003-FD1B923B4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18</a:t>
            </a:fld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1"/>
          <p:cNvSpPr txBox="1"/>
          <p:nvPr/>
        </p:nvSpPr>
        <p:spPr>
          <a:xfrm>
            <a:off x="61019" y="-72905"/>
            <a:ext cx="999617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Reduced fuel recycling by real time Boron powder injection in EAST  </a:t>
            </a: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44260" y="1172425"/>
            <a:ext cx="1192074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ea typeface="Century Gothic" panose="020B0502020202020204" charset="0"/>
                <a:cs typeface="Century Gothic" panose="020B0502020202020204" charset="0"/>
              </a:rPr>
              <a:t>Fuel particle recycling gradually reduced reaching up to 80% with the B powder injection.</a:t>
            </a:r>
          </a:p>
          <a:p>
            <a:pPr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</a:rPr>
              <a:t>Increasing the injected amount of B powder effectively reduced fuel recycling.</a:t>
            </a:r>
            <a:endParaRPr lang="zh-CN" altLang="zh-CN" sz="2000" b="1" dirty="0">
              <a:latin typeface="Century Gothic" panose="020B0502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46212" y="5766617"/>
            <a:ext cx="5668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latin typeface="Century Gothic" panose="020B0502020202020204" pitchFamily="34" charset="0"/>
              </a:rPr>
              <a:t>Comparison of fuel particle recycling w/o B powder injection</a:t>
            </a:r>
            <a:endParaRPr lang="zh-CN" altLang="en-US" sz="1200" b="1" dirty="0">
              <a:latin typeface="Century Gothic" panose="020B0502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09961" y="5766618"/>
            <a:ext cx="6023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latin typeface="Century Gothic" panose="020B0502020202020204" pitchFamily="34" charset="0"/>
                <a:ea typeface="宋体" panose="02010600030101010101" pitchFamily="2" charset="-122"/>
              </a:rPr>
              <a:t>Evolution of fuel recycling as a function of </a:t>
            </a:r>
            <a:r>
              <a:rPr lang="en-US" altLang="zh-CN" dirty="0" err="1">
                <a:latin typeface="Century Gothic" panose="020B0502020202020204" pitchFamily="34" charset="0"/>
                <a:ea typeface="宋体" panose="02010600030101010101" pitchFamily="2" charset="-122"/>
              </a:rPr>
              <a:t>Bv</a:t>
            </a:r>
            <a:r>
              <a:rPr lang="en-US" altLang="zh-CN" dirty="0">
                <a:latin typeface="Century Gothic" panose="020B0502020202020204" pitchFamily="34" charset="0"/>
                <a:ea typeface="宋体" panose="02010600030101010101" pitchFamily="2" charset="-122"/>
              </a:rPr>
              <a:t> emission intensity</a:t>
            </a:r>
            <a:endParaRPr lang="zh-CN" altLang="en-US" dirty="0"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4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" y="2215281"/>
            <a:ext cx="5486256" cy="3507106"/>
          </a:xfrm>
          <a:prstGeom prst="rect">
            <a:avLst/>
          </a:prstGeom>
          <a:noFill/>
        </p:spPr>
      </p:pic>
      <p:pic>
        <p:nvPicPr>
          <p:cNvPr id="15" name="图片 14"/>
          <p:cNvPicPr/>
          <p:nvPr/>
        </p:nvPicPr>
        <p:blipFill>
          <a:blip r:embed="rId3"/>
          <a:stretch>
            <a:fillRect/>
          </a:stretch>
        </p:blipFill>
        <p:spPr>
          <a:xfrm>
            <a:off x="5812285" y="2215281"/>
            <a:ext cx="6102624" cy="3352447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6B1017-ACFF-49AC-80FD-B73ADEA7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40E482A-5BDC-4031-A341-8CA9A190BE90}"/>
              </a:ext>
            </a:extLst>
          </p:cNvPr>
          <p:cNvSpPr/>
          <p:nvPr/>
        </p:nvSpPr>
        <p:spPr>
          <a:xfrm>
            <a:off x="7083382" y="6412948"/>
            <a:ext cx="3656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 err="1">
                <a:latin typeface="Century Gothic" panose="020B0502020202020204" pitchFamily="34" charset="0"/>
              </a:rPr>
              <a:t>G.Z.Zuo</a:t>
            </a:r>
            <a:r>
              <a:rPr lang="en-US" altLang="zh-CN" sz="1400" i="1" dirty="0">
                <a:latin typeface="Century Gothic" panose="020B0502020202020204" pitchFamily="34" charset="0"/>
              </a:rPr>
              <a:t>, et </a:t>
            </a:r>
            <a:r>
              <a:rPr lang="en-US" altLang="zh-CN" sz="1400" i="1" dirty="0" err="1">
                <a:latin typeface="Century Gothic" panose="020B0502020202020204" pitchFamily="34" charset="0"/>
              </a:rPr>
              <a:t>al.,Mater</a:t>
            </a:r>
            <a:r>
              <a:rPr lang="en-US" altLang="zh-CN" sz="1400" i="1" dirty="0">
                <a:latin typeface="Century Gothic" panose="020B0502020202020204" pitchFamily="34" charset="0"/>
              </a:rPr>
              <a:t>. Res. Express (2023)</a:t>
            </a:r>
            <a:endParaRPr lang="zh-CN" altLang="en-US" sz="1400" i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Outline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41" name="内容占位符 2"/>
          <p:cNvSpPr txBox="1"/>
          <p:nvPr/>
        </p:nvSpPr>
        <p:spPr>
          <a:xfrm>
            <a:off x="2736777" y="1084883"/>
            <a:ext cx="7560840" cy="4688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Background and motivation 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Experiment</a:t>
            </a:r>
            <a:r>
              <a:rPr kumimoji="1" lang="zh-CN" altLang="en-US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setup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Recent</a:t>
            </a:r>
            <a:r>
              <a:rPr kumimoji="1" lang="zh-CN" altLang="en-US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experiment</a:t>
            </a:r>
            <a:r>
              <a:rPr kumimoji="1" lang="zh-CN" altLang="en-US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results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Summary and Outlook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DDCE05-1FCC-4241-AF7A-4B0483DC9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>
                <a:latin typeface="Century Gothic" panose="020B0502020202020204" pitchFamily="34" charset="0"/>
              </a:rPr>
              <a:t>20</a:t>
            </a:fld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0257" y="5804633"/>
            <a:ext cx="11526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With boron powder injection,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  <a:ea typeface="+mj-ea"/>
                <a:sym typeface="+mn-ea"/>
              </a:rPr>
              <a:t>heavy metal impurities including Fe, Cu and W decreased.</a:t>
            </a:r>
            <a:endParaRPr lang="en-US" altLang="en-US" sz="2000" b="1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8622495-8F53-4FC0-B1FC-C6B2C5245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"/>
          <a:stretch/>
        </p:blipFill>
        <p:spPr>
          <a:xfrm>
            <a:off x="1226384" y="1125856"/>
            <a:ext cx="9739231" cy="460628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F28E45B-BA22-4C8F-B980-1908F5B8B9F8}"/>
              </a:ext>
            </a:extLst>
          </p:cNvPr>
          <p:cNvSpPr txBox="1"/>
          <p:nvPr/>
        </p:nvSpPr>
        <p:spPr>
          <a:xfrm>
            <a:off x="0" y="120115"/>
            <a:ext cx="1168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Reduced heavy metal impurities with B injection</a:t>
            </a:r>
            <a:endParaRPr lang="zh-CN" altLang="en-US" sz="36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0673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>
                <a:latin typeface="Century Gothic" panose="020B0502020202020204" pitchFamily="34" charset="0"/>
              </a:rPr>
              <a:t>21</a:t>
            </a:fld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9423" y="4953736"/>
            <a:ext cx="111627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charset="0"/>
              <a:buChar char="Ø"/>
            </a:pPr>
            <a:endParaRPr lang="en-US" altLang="zh-CN" sz="2000" b="1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j-ea"/>
              <a:sym typeface="+mn-ea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sym typeface="+mn-ea"/>
              </a:rPr>
              <a:t>W impurity content decreased to 10</a:t>
            </a:r>
            <a:r>
              <a:rPr lang="en-US" altLang="zh-CN" sz="2000" b="1" baseline="30000" dirty="0">
                <a:latin typeface="Century Gothic" panose="020B0502020202020204" pitchFamily="34" charset="0"/>
                <a:sym typeface="+mn-ea"/>
              </a:rPr>
              <a:t>-5</a:t>
            </a:r>
            <a:r>
              <a:rPr lang="en-US" altLang="zh-CN" sz="2000" b="1" dirty="0">
                <a:latin typeface="Century Gothic" panose="020B0502020202020204" pitchFamily="34" charset="0"/>
                <a:sym typeface="+mn-ea"/>
              </a:rPr>
              <a:t> as the boron powder continuously injecting. </a:t>
            </a:r>
            <a:endParaRPr lang="en-US" altLang="en-US" sz="2000" b="1" dirty="0">
              <a:latin typeface="Century Gothic" panose="020B0502020202020204" pitchFamily="34" charset="0"/>
              <a:ea typeface="宋体" panose="02010600030101010101" pitchFamily="2" charset="-122"/>
              <a:sym typeface="+mn-ea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With boron powder injection,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Zeff decreased from 2.4 to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2.2.</a:t>
            </a:r>
          </a:p>
          <a:p>
            <a:pPr marL="285750" indent="-285750" algn="just">
              <a:buFont typeface="Wingdings" panose="05000000000000000000" charset="0"/>
              <a:buChar char="Ø"/>
            </a:pPr>
            <a:endParaRPr lang="en-US" altLang="en-US" sz="2000" b="1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09681A4-C2AD-4815-AC3C-276A267BC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47" y="1166662"/>
            <a:ext cx="4471860" cy="358300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F97B290-701D-4771-B8DF-B4DB170F799F}"/>
              </a:ext>
            </a:extLst>
          </p:cNvPr>
          <p:cNvSpPr txBox="1"/>
          <p:nvPr/>
        </p:nvSpPr>
        <p:spPr>
          <a:xfrm>
            <a:off x="979159" y="4780677"/>
            <a:ext cx="10233681" cy="40011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#134455    First shot with B injection      </a:t>
            </a:r>
            <a:r>
              <a:rPr lang="en-US" altLang="zh-CN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#134465  after some shots with B injection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C20A9F-C1E2-464E-9BE7-EF766774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154" y="1235804"/>
            <a:ext cx="4944720" cy="3486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61ED26-16A4-4EE4-9531-99EE0C9EBB58}"/>
              </a:ext>
            </a:extLst>
          </p:cNvPr>
          <p:cNvSpPr txBox="1"/>
          <p:nvPr/>
        </p:nvSpPr>
        <p:spPr>
          <a:xfrm>
            <a:off x="-389466" y="175921"/>
            <a:ext cx="1219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Reduced W impurity and Zeff with  B powder injection</a:t>
            </a:r>
            <a:endParaRPr lang="zh-CN" altLang="en-US" sz="34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7189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22</a:t>
            </a:fld>
            <a:endParaRPr lang="zh-CN" altLang="en-US" dirty="0"/>
          </a:p>
        </p:txBody>
      </p:sp>
      <p:pic>
        <p:nvPicPr>
          <p:cNvPr id="7" name="图片 6" descr="2bc309659a11e408cfd0efc02689153"/>
          <p:cNvPicPr>
            <a:picLocks noChangeAspect="1"/>
          </p:cNvPicPr>
          <p:nvPr/>
        </p:nvPicPr>
        <p:blipFill>
          <a:blip r:embed="rId2"/>
          <a:srcRect r="3862" b="2321"/>
          <a:stretch>
            <a:fillRect/>
          </a:stretch>
        </p:blipFill>
        <p:spPr>
          <a:xfrm>
            <a:off x="281940" y="1029744"/>
            <a:ext cx="6417243" cy="57512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756AF0F-262B-4FB6-B2F3-2B1615DD596A}"/>
              </a:ext>
            </a:extLst>
          </p:cNvPr>
          <p:cNvSpPr txBox="1"/>
          <p:nvPr/>
        </p:nvSpPr>
        <p:spPr>
          <a:xfrm>
            <a:off x="6699184" y="1800225"/>
            <a:ext cx="5210876" cy="249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After B coating, BII </a:t>
            </a:r>
            <a:r>
              <a:rPr lang="en-US" altLang="zh-CN" sz="2000" b="1" dirty="0">
                <a:latin typeface="Century Gothic" panose="020B0502020202020204" pitchFamily="34" charset="0"/>
                <a:ea typeface="+mj-ea"/>
                <a:sym typeface="+mn-ea"/>
              </a:rPr>
              <a:t>and CII increased significantly, and then gradually decreased.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+mj-ea"/>
                <a:sym typeface="+mn-ea"/>
              </a:rPr>
              <a:t>B powder was injected for refreshing boron film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+mj-ea"/>
                <a:sym typeface="+mn-ea"/>
              </a:rPr>
              <a:t>.</a:t>
            </a:r>
          </a:p>
        </p:txBody>
      </p:sp>
      <p:sp>
        <p:nvSpPr>
          <p:cNvPr id="2" name="星形: 五角 1">
            <a:extLst>
              <a:ext uri="{FF2B5EF4-FFF2-40B4-BE49-F238E27FC236}">
                <a16:creationId xmlns:a16="http://schemas.microsoft.com/office/drawing/2014/main" id="{2E117AA5-18D0-43C0-BBB6-16E344C451FE}"/>
              </a:ext>
            </a:extLst>
          </p:cNvPr>
          <p:cNvSpPr/>
          <p:nvPr/>
        </p:nvSpPr>
        <p:spPr>
          <a:xfrm>
            <a:off x="4648200" y="5466544"/>
            <a:ext cx="723900" cy="4635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3DDA3FE-648C-4EB6-A6A1-E64E0F19C1FC}"/>
              </a:ext>
            </a:extLst>
          </p:cNvPr>
          <p:cNvSpPr/>
          <p:nvPr/>
        </p:nvSpPr>
        <p:spPr>
          <a:xfrm>
            <a:off x="7049963" y="5622632"/>
            <a:ext cx="2534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&gt;100s H mode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60D8DFD-7D1C-4049-8049-101BAF47216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5142038" y="5765535"/>
            <a:ext cx="1907925" cy="1187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4EA27D9-F10C-4CD9-B6DE-8A94345DBF62}"/>
              </a:ext>
            </a:extLst>
          </p:cNvPr>
          <p:cNvSpPr txBox="1"/>
          <p:nvPr/>
        </p:nvSpPr>
        <p:spPr>
          <a:xfrm>
            <a:off x="93133" y="-64456"/>
            <a:ext cx="109135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Effectively impurity control achievement via B coating and B injection</a:t>
            </a:r>
            <a:endParaRPr lang="zh-CN" altLang="en-US" sz="36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067210" y="4009166"/>
            <a:ext cx="5997790" cy="2065117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Repeatable H-mode</a:t>
            </a:r>
            <a:r>
              <a:rPr lang="zh-CN" alt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plasmas</a:t>
            </a:r>
            <a:r>
              <a:rPr lang="en-US" altLang="zh-CN" sz="2400" b="1" dirty="0">
                <a:latin typeface="Century Gothic" panose="020B0502020202020204" pitchFamily="34" charset="0"/>
              </a:rPr>
              <a:t> #135570(105s), #135572(108s)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Century Gothic" panose="020B0502020202020204" pitchFamily="34" charset="0"/>
                <a:sym typeface="+mn-ea"/>
              </a:rPr>
              <a:t>Total radiated power is steady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Century Gothic" panose="020B0502020202020204" pitchFamily="34" charset="0"/>
                <a:sym typeface="+mn-ea"/>
              </a:rPr>
              <a:t>Core W impurity content maintains ~10</a:t>
            </a:r>
            <a:r>
              <a:rPr lang="en-US" altLang="zh-CN" sz="2000" baseline="30000" dirty="0">
                <a:latin typeface="Century Gothic" panose="020B0502020202020204" pitchFamily="34" charset="0"/>
                <a:sym typeface="+mn-ea"/>
              </a:rPr>
              <a:t>-5</a:t>
            </a:r>
            <a:endParaRPr lang="en-US" altLang="zh-CN" sz="2000" dirty="0">
              <a:latin typeface="Century Gothic" panose="020B0502020202020204" pitchFamily="34" charset="0"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6028248" y="1318521"/>
            <a:ext cx="5884352" cy="2984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coatings  and B powder injections before long pulse H mode plasmas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400kA, ne~3.8, Wmhd~200kJ</a:t>
            </a:r>
            <a:b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EC2~0.6MW       EC4~0.8MW </a:t>
            </a:r>
            <a:b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EC1+3~1.6MW   LH2~2.2MW 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80"/>
              </a:lnSpc>
              <a:spcBef>
                <a:spcPts val="600"/>
              </a:spcBef>
            </a:pPr>
            <a:endParaRPr lang="en-US" altLang="zh-CN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6C04EC0-820B-450A-B12A-8B759686689C}"/>
              </a:ext>
            </a:extLst>
          </p:cNvPr>
          <p:cNvSpPr txBox="1"/>
          <p:nvPr/>
        </p:nvSpPr>
        <p:spPr>
          <a:xfrm>
            <a:off x="74534" y="-79022"/>
            <a:ext cx="10908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Develop B coating technologies to effectively extend pulse length of H mode plasmas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FD6974-1B51-4505-963F-140D47671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2" y="1481930"/>
            <a:ext cx="5506745" cy="460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04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Outline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41" name="内容占位符 2"/>
          <p:cNvSpPr txBox="1"/>
          <p:nvPr/>
        </p:nvSpPr>
        <p:spPr>
          <a:xfrm>
            <a:off x="2736777" y="1084883"/>
            <a:ext cx="7560840" cy="4688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Background and motivation 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Experiment</a:t>
            </a:r>
            <a:r>
              <a:rPr kumimoji="1" lang="zh-CN" altLang="en-US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setup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Recent</a:t>
            </a:r>
            <a:r>
              <a:rPr kumimoji="1" lang="zh-CN" altLang="en-US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experiment</a:t>
            </a:r>
            <a:r>
              <a:rPr kumimoji="1" lang="zh-CN" altLang="en-US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results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Summary and Outlook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646A1F-6697-4B35-B603-096E86075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9128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1"/>
          <p:cNvSpPr txBox="1"/>
          <p:nvPr/>
        </p:nvSpPr>
        <p:spPr>
          <a:xfrm>
            <a:off x="828744" y="142272"/>
            <a:ext cx="999617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Summary and outlook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9927" y="1098482"/>
            <a:ext cx="12132146" cy="51111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Boron coatings assisted by ICWC/GDC and real time B injection have been performed in EAST machine with full metal first wall.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 film characteristics was systematic analyzed with various coating conditions.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Lifetime of </a:t>
            </a:r>
            <a:r>
              <a:rPr lang="en-US" altLang="zh-CN" sz="2000" dirty="0" err="1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boronization</a:t>
            </a:r>
            <a:r>
              <a:rPr lang="en-US" altLang="zh-CN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 was about 160 shots ~1700s.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Impurity radiation including oxygen and heavy impurities</a:t>
            </a:r>
            <a:r>
              <a:rPr lang="zh-CN" altLang="en-US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decreased</a:t>
            </a:r>
            <a:r>
              <a:rPr lang="zh-CN" altLang="en-US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significantly, Zeff decreased from 2.2 to 2, and</a:t>
            </a:r>
            <a:r>
              <a:rPr lang="zh-CN" altLang="en-US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increased stored energy.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However, H release was very serious during the initial plasma discharges.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Compared to Li coating, 10-15% decreased confinement due to increased fuel recycling.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B powder injection could control H recycling and further reduced impurities.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A 100s H mode was successfully achieved with </a:t>
            </a:r>
            <a:r>
              <a:rPr lang="en-US" altLang="zh-CN" sz="2000" b="1" dirty="0" err="1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boronization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 and B powder injection.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These efforts provide a very important reference for B application in ITER.</a:t>
            </a:r>
            <a:endParaRPr lang="zh-CN" altLang="en-US" sz="2000" b="1" dirty="0">
              <a:solidFill>
                <a:srgbClr val="FF0000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FC3DC5-789C-462A-855B-8DC506449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25</a:t>
            </a:fld>
            <a:endParaRPr lang="zh-CN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1"/>
          <p:cNvSpPr txBox="1"/>
          <p:nvPr>
            <p:custDataLst>
              <p:tags r:id="rId1"/>
            </p:custDataLst>
          </p:nvPr>
        </p:nvSpPr>
        <p:spPr>
          <a:xfrm>
            <a:off x="1105835" y="132564"/>
            <a:ext cx="999617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Next plan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7BA249-3C65-401F-9974-017A71F9214B}"/>
              </a:ext>
            </a:extLst>
          </p:cNvPr>
          <p:cNvSpPr txBox="1"/>
          <p:nvPr/>
        </p:nvSpPr>
        <p:spPr>
          <a:xfrm>
            <a:off x="0" y="1183825"/>
            <a:ext cx="82969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ITER new baseline: full tungsten </a:t>
            </a:r>
            <a:r>
              <a:rPr lang="en-US" altLang="zh-CN" sz="2000" b="1" dirty="0" err="1">
                <a:latin typeface="Century Gothic" panose="020B0502020202020204" pitchFamily="34" charset="0"/>
                <a:ea typeface="微软雅黑" panose="020B0503020204020204" pitchFamily="34" charset="-122"/>
              </a:rPr>
              <a:t>wall+boronization</a:t>
            </a:r>
            <a:endParaRPr lang="en-US" altLang="zh-CN" sz="2000" b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BEST/CFETR will also use metal wall with </a:t>
            </a:r>
            <a:r>
              <a:rPr lang="en-US" altLang="zh-CN" sz="2000" b="1" dirty="0" err="1">
                <a:latin typeface="Century Gothic" panose="020B0502020202020204" pitchFamily="34" charset="0"/>
                <a:ea typeface="微软雅黑" panose="020B0503020204020204" pitchFamily="34" charset="-122"/>
              </a:rPr>
              <a:t>boronization</a:t>
            </a:r>
            <a:endParaRPr lang="en-US" altLang="zh-CN" sz="2000" b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Current </a:t>
            </a:r>
            <a:r>
              <a:rPr lang="en-US" altLang="zh-CN" sz="2000" b="1" dirty="0" err="1">
                <a:latin typeface="Century Gothic" panose="020B0502020202020204" pitchFamily="34" charset="0"/>
                <a:ea typeface="微软雅黑" panose="020B0503020204020204" pitchFamily="34" charset="-122"/>
              </a:rPr>
              <a:t>boronization</a:t>
            </a: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system in EAST</a:t>
            </a:r>
          </a:p>
          <a:p>
            <a:pPr marL="742950" lvl="1" indent="-285750">
              <a:spcAft>
                <a:spcPts val="1200"/>
              </a:spcAft>
              <a:buFont typeface="微软雅黑" panose="020B0503020204020204" pitchFamily="34" charset="-122"/>
              <a:buChar char="–"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Pre-discharge: C</a:t>
            </a:r>
            <a:r>
              <a:rPr lang="en-US" altLang="zh-CN" sz="2000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sz="2000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10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H</a:t>
            </a:r>
            <a:r>
              <a:rPr lang="en-US" altLang="zh-CN" sz="2000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12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 +D/He-GDC/ICWC</a:t>
            </a:r>
          </a:p>
          <a:p>
            <a:pPr marL="742950" lvl="1" indent="-285750">
              <a:spcAft>
                <a:spcPts val="1200"/>
              </a:spcAft>
              <a:buFont typeface="微软雅黑" panose="020B0503020204020204" pitchFamily="34" charset="-122"/>
              <a:buChar char="–"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During plasma discharge: Boron powder injection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Upgrade of </a:t>
            </a:r>
            <a:r>
              <a:rPr lang="en-US" altLang="zh-CN" sz="2000" b="1" dirty="0" err="1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boronization</a:t>
            </a:r>
            <a:r>
              <a:rPr lang="en-US" altLang="zh-CN" sz="2000" b="1" dirty="0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 system for pre-discharge coating</a:t>
            </a:r>
          </a:p>
          <a:p>
            <a:pPr marL="742950" lvl="1" indent="-285750">
              <a:spcAft>
                <a:spcPts val="1200"/>
              </a:spcAft>
              <a:buFont typeface="微软雅黑" panose="020B0503020204020204" pitchFamily="34" charset="-122"/>
              <a:buChar char="–"/>
            </a:pPr>
            <a:r>
              <a:rPr lang="en-US" altLang="zh-CN" sz="2000" b="1" dirty="0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Materials: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sz="2000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D</a:t>
            </a:r>
            <a:r>
              <a:rPr lang="en-US" altLang="zh-CN" sz="2000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6 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(applied in DIIID, AUG) is gas with highly toxic </a:t>
            </a:r>
          </a:p>
          <a:p>
            <a:pPr marL="742950" lvl="1" indent="-285750">
              <a:spcAft>
                <a:spcPts val="1200"/>
              </a:spcAft>
              <a:buFont typeface="微软雅黑" panose="020B0503020204020204" pitchFamily="34" charset="-122"/>
              <a:buChar char="–"/>
            </a:pPr>
            <a:r>
              <a:rPr lang="en-US" altLang="zh-CN" sz="2000" b="1" dirty="0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GDC with higher current and ICWC plasma assistance</a:t>
            </a:r>
          </a:p>
          <a:p>
            <a:pPr marL="742950" lvl="1" indent="-285750">
              <a:spcAft>
                <a:spcPts val="1200"/>
              </a:spcAft>
              <a:buFont typeface="微软雅黑" panose="020B0503020204020204" pitchFamily="34" charset="-122"/>
              <a:buChar char="–"/>
            </a:pPr>
            <a:r>
              <a:rPr lang="en-US" altLang="zh-CN" sz="2000" dirty="0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Upgrade of</a:t>
            </a:r>
            <a:r>
              <a:rPr lang="zh-CN" altLang="en-US" sz="2000" dirty="0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separate pumping</a:t>
            </a:r>
            <a:r>
              <a:rPr lang="zh-CN" altLang="en-US" sz="2000" dirty="0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CB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system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Molecular </a:t>
            </a:r>
            <a:r>
              <a:rPr lang="en-US" altLang="zh-CN" sz="2000" dirty="0" err="1">
                <a:latin typeface="Century Gothic" panose="020B0502020202020204" pitchFamily="34" charset="0"/>
                <a:ea typeface="微软雅黑" panose="020B0503020204020204" pitchFamily="34" charset="-122"/>
              </a:rPr>
              <a:t>pump+root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atin typeface="Century Gothic" panose="020B0502020202020204" pitchFamily="34" charset="0"/>
                <a:ea typeface="微软雅黑" panose="020B0503020204020204" pitchFamily="34" charset="-122"/>
              </a:rPr>
              <a:t>pump+rotary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 pump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2AF01F-EB13-4E9F-97D1-D8F422452D8C}"/>
              </a:ext>
            </a:extLst>
          </p:cNvPr>
          <p:cNvSpPr/>
          <p:nvPr/>
        </p:nvSpPr>
        <p:spPr>
          <a:xfrm>
            <a:off x="7577666" y="5031032"/>
            <a:ext cx="46143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</a:rPr>
              <a:t>Secondary confinement structure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</a:rPr>
              <a:t>Special gas safety cabinet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Century Gothic" panose="020B0502020202020204" pitchFamily="34" charset="0"/>
                <a:ea typeface="微软雅黑" panose="020B0503020204020204" pitchFamily="34" charset="-122"/>
              </a:rPr>
              <a:t>Decomposer+detector</a:t>
            </a:r>
            <a:endParaRPr lang="zh-CN" altLang="en-US" sz="1600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5B82B55-D168-4F4A-A994-F1176B833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10" y="1326919"/>
            <a:ext cx="4693067" cy="3216206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C4ACF7C7-A41A-4F3A-B440-A953461F6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26</a:t>
            </a:fld>
            <a:endParaRPr lang="zh-CN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8DA7C267-7B7E-4374-B628-F17DCF38E1CA}"/>
              </a:ext>
            </a:extLst>
          </p:cNvPr>
          <p:cNvSpPr txBox="1">
            <a:spLocks/>
          </p:cNvSpPr>
          <p:nvPr/>
        </p:nvSpPr>
        <p:spPr>
          <a:xfrm>
            <a:off x="2222535" y="2680320"/>
            <a:ext cx="8229600" cy="748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400" b="1" i="1" dirty="0"/>
              <a:t>Thanks for your attentions</a:t>
            </a:r>
            <a:r>
              <a:rPr lang="zh-CN" altLang="en-US" sz="4400" b="1" i="1" dirty="0"/>
              <a:t>！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1FB970-1849-4A7A-ABCA-C10897BC3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0860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4C72D77-0797-4EF9-A427-3B36F6EAA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6235" y="203770"/>
            <a:ext cx="11094065" cy="723011"/>
          </a:xfrm>
        </p:spPr>
        <p:txBody>
          <a:bodyPr/>
          <a:lstStyle/>
          <a:p>
            <a:r>
              <a:rPr lang="en-US" altLang="zh-CN" sz="3600" dirty="0">
                <a:latin typeface="Century Gothic" panose="020B0502020202020204" pitchFamily="34" charset="0"/>
              </a:rPr>
              <a:t>Why boron coating used with tungsten first wall</a:t>
            </a:r>
            <a:r>
              <a:rPr lang="zh-CN" altLang="en-US" sz="3600" dirty="0">
                <a:latin typeface="Century Gothic" panose="020B0502020202020204" pitchFamily="34" charset="0"/>
              </a:rPr>
              <a:t>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A259A6-29C5-4823-A9AD-F866D1841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>
                <a:latin typeface="Century Gothic" panose="020B0502020202020204" pitchFamily="34" charset="0"/>
              </a:rPr>
              <a:t>3</a:t>
            </a:fld>
            <a:endParaRPr lang="zh-CN" altLang="en-US" dirty="0">
              <a:latin typeface="Century Gothic" panose="020B0502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6CFB37-FD66-49A8-8332-208764EFEA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1869" y="1446435"/>
            <a:ext cx="5303131" cy="4594698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2FE33C88-29D1-42EE-9286-28E66B336E16}"/>
              </a:ext>
            </a:extLst>
          </p:cNvPr>
          <p:cNvSpPr txBox="1">
            <a:spLocks/>
          </p:cNvSpPr>
          <p:nvPr/>
        </p:nvSpPr>
        <p:spPr>
          <a:xfrm>
            <a:off x="187152" y="1035821"/>
            <a:ext cx="7992888" cy="24482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Traditional solid W PFMs faces severe challenges: </a:t>
            </a:r>
          </a:p>
          <a:p>
            <a:pPr marL="7785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200" dirty="0">
                <a:solidFill>
                  <a:srgbClr val="0000FF"/>
                </a:solidFill>
                <a:latin typeface="Century Gothic" panose="020B0502020202020204" pitchFamily="34" charset="0"/>
              </a:rPr>
              <a:t>Extreme particle and heat flux </a:t>
            </a:r>
          </a:p>
          <a:p>
            <a:pPr marL="7785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200" dirty="0">
                <a:solidFill>
                  <a:srgbClr val="0000FF"/>
                </a:solidFill>
                <a:latin typeface="Century Gothic" panose="020B0502020202020204" pitchFamily="34" charset="0"/>
              </a:rPr>
              <a:t>Erosion of wall materials</a:t>
            </a:r>
          </a:p>
          <a:p>
            <a:pPr marL="7785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200" dirty="0">
                <a:solidFill>
                  <a:srgbClr val="0000FF"/>
                </a:solidFill>
                <a:latin typeface="Century Gothic" panose="020B0502020202020204" pitchFamily="34" charset="0"/>
              </a:rPr>
              <a:t>Impurity and confinement degradation</a:t>
            </a:r>
          </a:p>
          <a:p>
            <a:pPr marL="720000" lvl="1" indent="-28440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22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pPr marL="720000" lvl="1" indent="-28440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22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5A6DE53-4AE2-4D6C-A7D1-2E3ACBFFF3F7}"/>
              </a:ext>
            </a:extLst>
          </p:cNvPr>
          <p:cNvSpPr/>
          <p:nvPr/>
        </p:nvSpPr>
        <p:spPr>
          <a:xfrm>
            <a:off x="196235" y="3470429"/>
            <a:ext cx="7028748" cy="2570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Boron(B): low-Z material as an alternative 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</a:t>
            </a:r>
            <a:r>
              <a:rPr lang="en-US" altLang="zh-CN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coating material for future devices: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200" dirty="0">
                <a:solidFill>
                  <a:srgbClr val="0000FF"/>
                </a:solidFill>
                <a:latin typeface="Century Gothic" panose="020B0502020202020204" pitchFamily="34" charset="0"/>
              </a:rPr>
              <a:t>Getter impurities,</a:t>
            </a:r>
            <a:r>
              <a:rPr lang="zh-CN" altLang="en-US" sz="2200" dirty="0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Century Gothic" panose="020B0502020202020204" pitchFamily="34" charset="0"/>
              </a:rPr>
              <a:t>typically oxygen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200" dirty="0">
                <a:solidFill>
                  <a:srgbClr val="0000FF"/>
                </a:solidFill>
                <a:latin typeface="Century Gothic" panose="020B0502020202020204" pitchFamily="34" charset="0"/>
              </a:rPr>
              <a:t>Limit W material enters plasma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altLang="zh-CN" sz="2200" dirty="0">
                <a:solidFill>
                  <a:srgbClr val="0000FF"/>
                </a:solidFill>
                <a:latin typeface="Century Gothic" panose="020B0502020202020204" pitchFamily="34" charset="0"/>
              </a:rPr>
              <a:t>Ease plasma operations</a:t>
            </a:r>
            <a:endParaRPr lang="en-US" altLang="zh-CN" sz="2200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2DB1441-0E3B-4823-B339-95FA7D6D39D0}"/>
              </a:ext>
            </a:extLst>
          </p:cNvPr>
          <p:cNvSpPr/>
          <p:nvPr/>
        </p:nvSpPr>
        <p:spPr>
          <a:xfrm>
            <a:off x="669519" y="6150173"/>
            <a:ext cx="3400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latin typeface="Century Gothic" panose="020B0502020202020204" pitchFamily="34" charset="0"/>
              </a:rPr>
              <a:t>Boronization process, IC/STAC-29/3.3.</a:t>
            </a:r>
            <a:endParaRPr lang="zh-CN" altLang="en-US" sz="14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9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98884" y="34925"/>
            <a:ext cx="11760200" cy="723011"/>
          </a:xfrm>
        </p:spPr>
        <p:txBody>
          <a:bodyPr/>
          <a:lstStyle/>
          <a:p>
            <a:pPr algn="l"/>
            <a:r>
              <a:rPr lang="en-US" altLang="zh-CN" sz="3600" dirty="0">
                <a:latin typeface="Century Gothic" panose="020B0502020202020204" pitchFamily="34" charset="0"/>
              </a:rPr>
              <a:t>B coating on full metal wall in EAST for supporting ITER new baseline 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657163D-41C1-40EC-8581-AEA357A1E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4</a:t>
            </a:fld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F41E64-0C22-474D-9213-55336C99F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6" y="1175813"/>
            <a:ext cx="6582120" cy="352891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071CD9E-6F86-4875-BF4E-0AF8ADFF471C}"/>
              </a:ext>
            </a:extLst>
          </p:cNvPr>
          <p:cNvSpPr/>
          <p:nvPr/>
        </p:nvSpPr>
        <p:spPr>
          <a:xfrm>
            <a:off x="1745651" y="3734517"/>
            <a:ext cx="46147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en-US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ITER-like configuration (DN, USN, LSN)</a:t>
            </a:r>
          </a:p>
          <a:p>
            <a:pPr lvl="0" eaLnBrk="0" hangingPunct="0">
              <a:lnSpc>
                <a:spcPct val="120000"/>
              </a:lnSpc>
            </a:pPr>
            <a:r>
              <a:rPr lang="mr-IN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R=</a:t>
            </a:r>
            <a:r>
              <a:rPr lang="en-US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1.7-</a:t>
            </a:r>
            <a:r>
              <a:rPr lang="mr-IN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.8</a:t>
            </a:r>
            <a:r>
              <a:rPr lang="en-US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mr-IN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m, a=</a:t>
            </a:r>
            <a:r>
              <a:rPr lang="en-US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0.4-</a:t>
            </a:r>
            <a:r>
              <a:rPr lang="mr-IN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0.</a:t>
            </a:r>
            <a:r>
              <a:rPr lang="en-US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r>
              <a:rPr lang="mr-IN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en-US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mr-IN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B</a:t>
            </a:r>
            <a:r>
              <a:rPr lang="mr-IN" altLang="zh-CN" sz="20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mr-IN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=</a:t>
            </a:r>
            <a:r>
              <a:rPr lang="en-US" altLang="zh-CN" sz="2000" b="1" kern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3.5T</a:t>
            </a:r>
            <a:endParaRPr lang="en-US" altLang="zh-CN" sz="2000" b="1" kern="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CB5555D-669E-4326-B28A-A99CF7D452DC}"/>
              </a:ext>
            </a:extLst>
          </p:cNvPr>
          <p:cNvSpPr/>
          <p:nvPr/>
        </p:nvSpPr>
        <p:spPr>
          <a:xfrm>
            <a:off x="7441529" y="139444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kern="0" baseline="0" dirty="0">
                <a:latin typeface="Century Gothic" panose="020B0502020202020204" pitchFamily="34" charset="0"/>
                <a:ea typeface="+mn-ea"/>
              </a:rPr>
              <a:t>Aiming to</a:t>
            </a:r>
            <a:r>
              <a:rPr kumimoji="1" lang="zh-CN" altLang="en-US" sz="2400" b="1" kern="0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400" b="1" kern="0" baseline="0" dirty="0">
                <a:latin typeface="Century Gothic" panose="020B0502020202020204" pitchFamily="34" charset="0"/>
                <a:ea typeface="+mn-ea"/>
              </a:rPr>
              <a:t>long pulse high-performance discharges</a:t>
            </a:r>
            <a:endParaRPr kumimoji="1" lang="zh-CN" altLang="zh-CN" sz="2400" b="1" kern="0" baseline="0" dirty="0"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4" name="矩形 5">
            <a:extLst>
              <a:ext uri="{FF2B5EF4-FFF2-40B4-BE49-F238E27FC236}">
                <a16:creationId xmlns:a16="http://schemas.microsoft.com/office/drawing/2014/main" id="{A95901EC-2179-4826-934F-F98B79EED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250" y="2491681"/>
            <a:ext cx="2249099" cy="18461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0" indent="0" algn="ctr">
              <a:lnSpc>
                <a:spcPct val="200000"/>
              </a:lnSpc>
              <a:spcBef>
                <a:spcPts val="0"/>
              </a:spcBef>
              <a:buClr>
                <a:srgbClr val="0033CC"/>
              </a:buClr>
              <a:buSzPct val="85000"/>
              <a:buNone/>
            </a:pPr>
            <a:r>
              <a:rPr kumimoji="1" lang="en-US" altLang="zh-CN" sz="2000" b="1" baseline="0" dirty="0">
                <a:latin typeface="Century Gothic" panose="020B0502020202020204" pitchFamily="34" charset="0"/>
                <a:ea typeface="微软雅黑" panose="020B0503020204020204" pitchFamily="34" charset="-122"/>
              </a:rPr>
              <a:t>EAST</a:t>
            </a:r>
            <a:r>
              <a:rPr kumimoji="1" lang="zh-CN" altLang="en-US" sz="2000" b="1" baseline="0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baseline="0" dirty="0">
                <a:latin typeface="Century Gothic" panose="020B0502020202020204" pitchFamily="34" charset="0"/>
                <a:ea typeface="微软雅黑" panose="020B0503020204020204" pitchFamily="34" charset="-122"/>
              </a:rPr>
              <a:t>Targets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Clr>
                <a:srgbClr val="0033CC"/>
              </a:buClr>
              <a:buSzPct val="85000"/>
              <a:buNone/>
            </a:pPr>
            <a:r>
              <a:rPr kumimoji="1" lang="en-US" altLang="zh-CN" sz="2000" b="1" baseline="0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100s&amp;10MW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Clr>
                <a:srgbClr val="0033CC"/>
              </a:buClr>
              <a:buSzPct val="85000"/>
              <a:buNone/>
            </a:pPr>
            <a:r>
              <a:rPr kumimoji="1" lang="en-US" altLang="zh-CN" sz="2000" b="1" baseline="0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1000s H</a:t>
            </a:r>
            <a:r>
              <a:rPr kumimoji="1" lang="zh-CN" altLang="en-US" sz="2000" b="1" baseline="0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baseline="0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mode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45D770E-2E29-40CF-BAF7-D785EAC08964}"/>
              </a:ext>
            </a:extLst>
          </p:cNvPr>
          <p:cNvSpPr/>
          <p:nvPr/>
        </p:nvSpPr>
        <p:spPr>
          <a:xfrm>
            <a:off x="509121" y="4968002"/>
            <a:ext cx="11146852" cy="425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</a:rPr>
              <a:t>Wall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materials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in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EAST: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ITER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like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W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divertor,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Mo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first</a:t>
            </a:r>
            <a:r>
              <a:rPr lang="zh-CN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</a:rPr>
              <a:t>wall.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D673C4C-F8A7-4FC7-88B0-6A07BF078DE8}"/>
              </a:ext>
            </a:extLst>
          </p:cNvPr>
          <p:cNvSpPr/>
          <p:nvPr/>
        </p:nvSpPr>
        <p:spPr>
          <a:xfrm>
            <a:off x="509121" y="5426933"/>
            <a:ext cx="10610823" cy="1002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Develop B coating to reduce heavy metal impurity, specially for W,  to further extend long pulse plasma operation for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EAST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and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ITER devices.</a:t>
            </a:r>
            <a:endParaRPr lang="en-US" altLang="zh-CN" sz="2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406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Outline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41" name="内容占位符 2"/>
          <p:cNvSpPr txBox="1"/>
          <p:nvPr/>
        </p:nvSpPr>
        <p:spPr>
          <a:xfrm>
            <a:off x="2736777" y="1084883"/>
            <a:ext cx="7560840" cy="4688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Background and motivation 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Experiment</a:t>
            </a:r>
            <a:r>
              <a:rPr kumimoji="1" lang="zh-CN" alt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setup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Recent</a:t>
            </a:r>
            <a:r>
              <a:rPr kumimoji="1" lang="zh-CN" altLang="en-US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experiment</a:t>
            </a:r>
            <a:r>
              <a:rPr kumimoji="1" lang="zh-CN" altLang="en-US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results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Summary and Outlook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DDCE05-1FCC-4241-AF7A-4B0483DC9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960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" y="164986"/>
            <a:ext cx="12191999" cy="723011"/>
          </a:xfrm>
        </p:spPr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 coatings assisted by ICWC/GDC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6999" y="1060107"/>
            <a:ext cx="11660719" cy="1417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Before </a:t>
            </a:r>
            <a:r>
              <a:rPr lang="en-US" altLang="zh-CN" sz="2000" b="1" dirty="0" err="1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boronization</a:t>
            </a:r>
            <a:r>
              <a:rPr lang="en-US" altLang="zh-CN" sz="2000" b="1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30 min of He ICWC/GDC cleaning.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~10g C</a:t>
            </a:r>
            <a:r>
              <a:rPr lang="en-US" altLang="zh-CN" sz="2000" b="1" baseline="-25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B</a:t>
            </a:r>
            <a:r>
              <a:rPr lang="en-US" altLang="zh-CN" sz="2000" b="1" baseline="-25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10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2000" b="1" baseline="-25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12</a:t>
            </a: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b="1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was heated to 80~100</a:t>
            </a:r>
            <a:r>
              <a:rPr lang="en-US" altLang="zh-CN" sz="2000" b="1" baseline="30000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◦</a:t>
            </a:r>
            <a:r>
              <a:rPr lang="en-US" altLang="zh-CN" sz="2000" b="1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C, assisted with D/He ICWC/GDC.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D/He ICWC/GDC </a:t>
            </a:r>
            <a:r>
              <a:rPr lang="en-US" altLang="zh-CN" sz="2000" b="1" dirty="0">
                <a:latin typeface="Century Gothic" panose="020B0502020202020204" pitchFamily="34" charset="0"/>
                <a:cs typeface="Times New Roman" panose="02020603050405020304" charset="0"/>
                <a:sym typeface="+mn-ea"/>
              </a:rPr>
              <a:t>was continued for 30-120 min to remove co-deposited H in boron film.</a:t>
            </a:r>
            <a:endParaRPr lang="en-US" altLang="zh-CN" b="1" dirty="0">
              <a:latin typeface="Century Gothic" panose="020B0502020202020204" pitchFamily="3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6999" y="2741114"/>
            <a:ext cx="4672044" cy="364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965700" eaLnBrk="0" hangingPunct="0">
              <a:lnSpc>
                <a:spcPct val="1500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p"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Main parameter of ICWC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2000" b="1" dirty="0">
              <a:solidFill>
                <a:srgbClr val="FF000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742950" lvl="1" indent="-285750" algn="just" defTabSz="4965700" eaLnBrk="0" hangingPunct="0">
              <a:lnSpc>
                <a:spcPct val="150000"/>
              </a:lnSpc>
              <a:buClr>
                <a:schemeClr val="tx1"/>
              </a:buClr>
              <a:buSzPct val="90000"/>
              <a:buFont typeface="Wingdings" panose="05000000000000000000" charset="0"/>
              <a:buChar char="ü"/>
              <a:defRPr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B</a:t>
            </a:r>
            <a:r>
              <a:rPr lang="en-US" altLang="zh-CN" sz="2000" baseline="-25000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t 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~0.5 T</a:t>
            </a:r>
            <a:r>
              <a:rPr lang="zh-CN" altLang="en-US" sz="2000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，</a:t>
            </a: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power(30-50 kW)</a:t>
            </a:r>
          </a:p>
          <a:p>
            <a:pPr marL="742950" lvl="1" indent="-285750" algn="just" defTabSz="4965700" eaLnBrk="0" hangingPunct="0">
              <a:lnSpc>
                <a:spcPct val="150000"/>
              </a:lnSpc>
              <a:buClr>
                <a:schemeClr val="tx1"/>
              </a:buClr>
              <a:buSzPct val="90000"/>
              <a:buFont typeface="Wingdings" panose="05000000000000000000" charset="0"/>
              <a:buChar char="ü"/>
              <a:defRPr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Working pressure: 0.05 Pa</a:t>
            </a:r>
          </a:p>
          <a:p>
            <a:pPr marL="742950" lvl="1" indent="-285750" algn="just" defTabSz="4965700" eaLnBrk="0" hangingPunct="0">
              <a:lnSpc>
                <a:spcPct val="150000"/>
              </a:lnSpc>
              <a:buClr>
                <a:schemeClr val="tx1"/>
              </a:buClr>
              <a:buSzPct val="90000"/>
              <a:buFont typeface="Wingdings" panose="05000000000000000000" charset="0"/>
              <a:buChar char="ü"/>
              <a:defRPr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Duty cycle(1:10-1:2)</a:t>
            </a:r>
          </a:p>
          <a:p>
            <a:pPr marL="342900" indent="-342900" algn="just" defTabSz="4965700" eaLnBrk="0" hangingPunct="0">
              <a:lnSpc>
                <a:spcPct val="1500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p"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Main parameter of GDC</a:t>
            </a:r>
            <a:r>
              <a:rPr lang="zh-CN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2000" b="1" dirty="0">
              <a:solidFill>
                <a:srgbClr val="FF000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742950" lvl="1" indent="-285750" algn="just" defTabSz="4965700" eaLnBrk="0" hangingPunct="0">
              <a:lnSpc>
                <a:spcPct val="150000"/>
              </a:lnSpc>
              <a:buClr>
                <a:schemeClr val="tx1"/>
              </a:buClr>
              <a:buSzPct val="90000"/>
              <a:buFont typeface="Wingdings" panose="05000000000000000000" charset="0"/>
              <a:buChar char="ü"/>
              <a:defRPr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Power(2.4 kW)</a:t>
            </a:r>
          </a:p>
          <a:p>
            <a:pPr marL="742950" lvl="1" indent="-285750" algn="just" defTabSz="4965700" eaLnBrk="0" hangingPunct="0">
              <a:lnSpc>
                <a:spcPct val="150000"/>
              </a:lnSpc>
              <a:buClr>
                <a:schemeClr val="tx1"/>
              </a:buClr>
              <a:buSzPct val="90000"/>
              <a:buFont typeface="Wingdings" panose="05000000000000000000" charset="0"/>
              <a:buChar char="ü"/>
              <a:defRPr/>
            </a:pPr>
            <a:r>
              <a:rPr lang="en-US" altLang="zh-CN" sz="2000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Working pressure: 0.5 Pa</a:t>
            </a:r>
            <a:endParaRPr lang="en-US" altLang="zh-CN" sz="2000" dirty="0">
              <a:solidFill>
                <a:srgbClr val="FF000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lvl="1" algn="just" defTabSz="4965700" eaLnBrk="0" hangingPunct="0">
              <a:lnSpc>
                <a:spcPct val="150000"/>
              </a:lnSpc>
              <a:buClr>
                <a:schemeClr val="tx1"/>
              </a:buClr>
              <a:buSzPct val="90000"/>
              <a:defRPr/>
            </a:pPr>
            <a:endParaRPr lang="en-US" altLang="zh-CN" sz="1600" dirty="0">
              <a:latin typeface="Century Gothic" panose="020B0502020202020204" pitchFamily="3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ED88A1-377F-4F3D-8D7F-063C11AC1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D5EAC7-71AB-4499-875F-A9B91A180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638" y="3004295"/>
            <a:ext cx="3527628" cy="312014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F9F37D8-3D51-466A-B712-1D02C1D93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967" y="3004295"/>
            <a:ext cx="4091612" cy="32815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3F2B41C-D754-4537-B923-7AF4EDAEAA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"/>
            <a:ext cx="12065000" cy="893928"/>
          </a:xfrm>
        </p:spPr>
        <p:txBody>
          <a:bodyPr/>
          <a:lstStyle/>
          <a:p>
            <a:pPr algn="l"/>
            <a:r>
              <a:rPr lang="en-US" altLang="zh-CN" sz="3600" dirty="0">
                <a:solidFill>
                  <a:prstClr val="white"/>
                </a:solidFill>
                <a:latin typeface="Century Gothic" panose="020B0502020202020204" pitchFamily="34" charset="0"/>
              </a:rPr>
              <a:t>Real-time</a:t>
            </a:r>
            <a:r>
              <a:rPr lang="zh-CN" altLang="en-US" sz="36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Century Gothic" panose="020B0502020202020204" pitchFamily="34" charset="0"/>
              </a:rPr>
              <a:t>B powder injection</a:t>
            </a:r>
            <a:r>
              <a:rPr lang="zh-CN" altLang="en-US" sz="36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Century Gothic" panose="020B0502020202020204" pitchFamily="34" charset="0"/>
              </a:rPr>
              <a:t>without plasma operation</a:t>
            </a:r>
            <a:r>
              <a:rPr lang="zh-CN" altLang="en-US" sz="36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Century Gothic" panose="020B0502020202020204" pitchFamily="34" charset="0"/>
              </a:rPr>
              <a:t>interruption</a:t>
            </a:r>
          </a:p>
          <a:p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AF146D-75EA-4D19-B041-B3AC3D112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6529F1A-2771-4B56-A0AB-4607E9804BA4}"/>
              </a:ext>
            </a:extLst>
          </p:cNvPr>
          <p:cNvSpPr txBox="1"/>
          <p:nvPr/>
        </p:nvSpPr>
        <p:spPr>
          <a:xfrm>
            <a:off x="471640" y="5482127"/>
            <a:ext cx="11257516" cy="1042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200" b="1" kern="0" dirty="0">
                <a:solidFill>
                  <a:srgbClr val="FF0000"/>
                </a:solidFill>
                <a:latin typeface="Century Gothic" panose="020B0502020202020204" pitchFamily="34" charset="0"/>
                <a:ea typeface="微软雅黑" pitchFamily="34" charset="-122"/>
              </a:rPr>
              <a:t>Four chambers loaded with lithium &amp; boron.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200" b="1" kern="0" dirty="0">
                <a:solidFill>
                  <a:srgbClr val="0000FF"/>
                </a:solidFill>
                <a:latin typeface="Century Gothic" panose="020B0502020202020204" pitchFamily="34" charset="0"/>
                <a:ea typeface="微软雅黑" pitchFamily="34" charset="-122"/>
              </a:rPr>
              <a:t>B injection flow rate 0-200mg/s, average size 150 </a:t>
            </a:r>
            <a:r>
              <a:rPr lang="en-US" altLang="zh-CN" sz="2200" b="1" kern="0" dirty="0" err="1">
                <a:solidFill>
                  <a:srgbClr val="0000FF"/>
                </a:solidFill>
                <a:latin typeface="Century Gothic" panose="020B0502020202020204" pitchFamily="34" charset="0"/>
                <a:ea typeface="微软雅黑" pitchFamily="34" charset="-122"/>
              </a:rPr>
              <a:t>μm</a:t>
            </a:r>
            <a:r>
              <a:rPr lang="en-US" altLang="zh-CN" sz="2200" b="1" kern="0" dirty="0">
                <a:solidFill>
                  <a:srgbClr val="0000FF"/>
                </a:solidFill>
                <a:latin typeface="Century Gothic" panose="020B0502020202020204" pitchFamily="34" charset="0"/>
                <a:ea typeface="微软雅黑" pitchFamily="34" charset="-122"/>
              </a:rPr>
              <a:t>, injection velocity ~10m/s.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99FD899-76F5-4155-B1D8-CB988752E420}"/>
              </a:ext>
            </a:extLst>
          </p:cNvPr>
          <p:cNvGrpSpPr/>
          <p:nvPr/>
        </p:nvGrpSpPr>
        <p:grpSpPr>
          <a:xfrm>
            <a:off x="378326" y="1196752"/>
            <a:ext cx="5040560" cy="4248472"/>
            <a:chOff x="0" y="1087129"/>
            <a:chExt cx="5898309" cy="4683742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4E3B9ED9-12F6-447C-9430-D668F6DA3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87" b="19305"/>
            <a:stretch/>
          </p:blipFill>
          <p:spPr>
            <a:xfrm>
              <a:off x="3935860" y="2894031"/>
              <a:ext cx="1962449" cy="2530647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541F7F92-CFF9-434A-A067-4C8438E5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87129"/>
              <a:ext cx="3024426" cy="4683742"/>
            </a:xfrm>
            <a:prstGeom prst="rect">
              <a:avLst/>
            </a:prstGeom>
          </p:spPr>
        </p:pic>
        <p:grpSp>
          <p:nvGrpSpPr>
            <p:cNvPr id="9" name="Group 51">
              <a:extLst>
                <a:ext uri="{FF2B5EF4-FFF2-40B4-BE49-F238E27FC236}">
                  <a16:creationId xmlns:a16="http://schemas.microsoft.com/office/drawing/2014/main" id="{364AFE49-F580-4F15-A46C-CE486F4FB6F2}"/>
                </a:ext>
              </a:extLst>
            </p:cNvPr>
            <p:cNvGrpSpPr/>
            <p:nvPr/>
          </p:nvGrpSpPr>
          <p:grpSpPr>
            <a:xfrm>
              <a:off x="2951232" y="1345215"/>
              <a:ext cx="1962441" cy="1779138"/>
              <a:chOff x="3872952" y="2533269"/>
              <a:chExt cx="2034274" cy="1969707"/>
            </a:xfrm>
          </p:grpSpPr>
          <p:pic>
            <p:nvPicPr>
              <p:cNvPr id="12" name="Picture 35">
                <a:extLst>
                  <a:ext uri="{FF2B5EF4-FFF2-40B4-BE49-F238E27FC236}">
                    <a16:creationId xmlns:a16="http://schemas.microsoft.com/office/drawing/2014/main" id="{301CEFE7-DB41-47EF-B7FD-D74251C24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5309" y="2533269"/>
                <a:ext cx="1801917" cy="1969707"/>
              </a:xfrm>
              <a:prstGeom prst="rect">
                <a:avLst/>
              </a:prstGeom>
            </p:spPr>
          </p:pic>
          <p:sp>
            <p:nvSpPr>
              <p:cNvPr id="13" name="TextBox 37">
                <a:extLst>
                  <a:ext uri="{FF2B5EF4-FFF2-40B4-BE49-F238E27FC236}">
                    <a16:creationId xmlns:a16="http://schemas.microsoft.com/office/drawing/2014/main" id="{C9EC4ED9-8BF4-42BD-9E15-11F969A0799D}"/>
                  </a:ext>
                </a:extLst>
              </p:cNvPr>
              <p:cNvSpPr txBox="1"/>
              <p:nvPr/>
            </p:nvSpPr>
            <p:spPr>
              <a:xfrm>
                <a:off x="4136757" y="2578310"/>
                <a:ext cx="153493" cy="2630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US" sz="1400" dirty="0"/>
              </a:p>
            </p:txBody>
          </p:sp>
          <p:sp>
            <p:nvSpPr>
              <p:cNvPr id="14" name="TextBox 39">
                <a:extLst>
                  <a:ext uri="{FF2B5EF4-FFF2-40B4-BE49-F238E27FC236}">
                    <a16:creationId xmlns:a16="http://schemas.microsoft.com/office/drawing/2014/main" id="{D1C83601-0C35-492A-89FC-F5772A94C374}"/>
                  </a:ext>
                </a:extLst>
              </p:cNvPr>
              <p:cNvSpPr txBox="1"/>
              <p:nvPr/>
            </p:nvSpPr>
            <p:spPr>
              <a:xfrm>
                <a:off x="3872952" y="3136991"/>
                <a:ext cx="153493" cy="2630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US" altLang="zh-CN" sz="1400" dirty="0"/>
              </a:p>
            </p:txBody>
          </p:sp>
          <p:cxnSp>
            <p:nvCxnSpPr>
              <p:cNvPr id="15" name="Straight Arrow Connector 41">
                <a:extLst>
                  <a:ext uri="{FF2B5EF4-FFF2-40B4-BE49-F238E27FC236}">
                    <a16:creationId xmlns:a16="http://schemas.microsoft.com/office/drawing/2014/main" id="{B91677CB-E4AB-47BE-8B71-CBC280B0FB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60450" y="3744000"/>
                <a:ext cx="1020907" cy="52692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A2DE2110-4DAD-43E2-978C-F88A1C67683D}"/>
                </a:ext>
              </a:extLst>
            </p:cNvPr>
            <p:cNvCxnSpPr/>
            <p:nvPr/>
          </p:nvCxnSpPr>
          <p:spPr bwMode="auto">
            <a:xfrm>
              <a:off x="4840478" y="2450808"/>
              <a:ext cx="0" cy="1029654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箭头: 右 10">
              <a:extLst>
                <a:ext uri="{FF2B5EF4-FFF2-40B4-BE49-F238E27FC236}">
                  <a16:creationId xmlns:a16="http://schemas.microsoft.com/office/drawing/2014/main" id="{009945C3-94D2-48B8-8D6F-E1F94C18D191}"/>
                </a:ext>
              </a:extLst>
            </p:cNvPr>
            <p:cNvSpPr/>
            <p:nvPr/>
          </p:nvSpPr>
          <p:spPr bwMode="auto">
            <a:xfrm>
              <a:off x="2632303" y="1559556"/>
              <a:ext cx="464355" cy="2880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0B998B6-F7AC-41CA-A6B1-84B75804E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437" y="1028404"/>
            <a:ext cx="5926167" cy="46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18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3500" y="168287"/>
            <a:ext cx="12065000" cy="723011"/>
          </a:xfrm>
        </p:spPr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Key</a:t>
            </a:r>
            <a:r>
              <a:rPr lang="zh-CN" altLang="en-US" dirty="0">
                <a:latin typeface="Century Gothic" panose="020B0502020202020204" pitchFamily="34" charset="0"/>
              </a:rPr>
              <a:t> </a:t>
            </a:r>
            <a:r>
              <a:rPr lang="en-US" altLang="zh-CN" dirty="0">
                <a:latin typeface="Century Gothic" panose="020B0502020202020204" pitchFamily="34" charset="0"/>
              </a:rPr>
              <a:t>diagnostics</a:t>
            </a:r>
            <a:r>
              <a:rPr lang="zh-CN" altLang="en-US" dirty="0">
                <a:latin typeface="Century Gothic" panose="020B0502020202020204" pitchFamily="34" charset="0"/>
              </a:rPr>
              <a:t> </a:t>
            </a:r>
            <a:r>
              <a:rPr lang="en-US" altLang="zh-CN" dirty="0">
                <a:latin typeface="Century Gothic" panose="020B0502020202020204" pitchFamily="34" charset="0"/>
              </a:rPr>
              <a:t>for</a:t>
            </a:r>
            <a:r>
              <a:rPr lang="zh-CN" altLang="en-US" dirty="0">
                <a:latin typeface="Century Gothic" panose="020B0502020202020204" pitchFamily="34" charset="0"/>
              </a:rPr>
              <a:t> </a:t>
            </a:r>
            <a:r>
              <a:rPr lang="en-US" altLang="zh-CN" dirty="0">
                <a:latin typeface="Century Gothic" panose="020B0502020202020204" pitchFamily="34" charset="0"/>
              </a:rPr>
              <a:t>boron film analysis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248651" y="977578"/>
            <a:ext cx="11540456" cy="2697046"/>
            <a:chOff x="399939" y="1489190"/>
            <a:chExt cx="11540456" cy="2697046"/>
          </a:xfrm>
        </p:grpSpPr>
        <p:pic>
          <p:nvPicPr>
            <p:cNvPr id="58" name="图片 57"/>
            <p:cNvPicPr/>
            <p:nvPr/>
          </p:nvPicPr>
          <p:blipFill rotWithShape="1">
            <a:blip r:embed="rId2"/>
            <a:srcRect l="-770" t="10938" b="6513"/>
            <a:stretch/>
          </p:blipFill>
          <p:spPr>
            <a:xfrm>
              <a:off x="3017776" y="1696695"/>
              <a:ext cx="8922619" cy="2443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 t="4893" r="14458" b="4278"/>
            <a:stretch>
              <a:fillRect/>
            </a:stretch>
          </p:blipFill>
          <p:spPr>
            <a:xfrm>
              <a:off x="399939" y="1820251"/>
              <a:ext cx="2511480" cy="2240120"/>
            </a:xfrm>
            <a:prstGeom prst="rect">
              <a:avLst/>
            </a:prstGeom>
          </p:spPr>
        </p:pic>
        <p:sp>
          <p:nvSpPr>
            <p:cNvPr id="60" name="矩形 59"/>
            <p:cNvSpPr/>
            <p:nvPr/>
          </p:nvSpPr>
          <p:spPr>
            <a:xfrm>
              <a:off x="522127" y="3004457"/>
              <a:ext cx="2244271" cy="1055914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4180113" y="2558142"/>
              <a:ext cx="315687" cy="54428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</a:endParaRPr>
            </a:p>
          </p:txBody>
        </p:sp>
        <p:cxnSp>
          <p:nvCxnSpPr>
            <p:cNvPr id="62" name="直接连接符 61"/>
            <p:cNvCxnSpPr/>
            <p:nvPr/>
          </p:nvCxnSpPr>
          <p:spPr>
            <a:xfrm>
              <a:off x="2889647" y="1831137"/>
              <a:ext cx="1290466" cy="7270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2872755" y="3102429"/>
              <a:ext cx="1307358" cy="92623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420971" y="2645619"/>
              <a:ext cx="2309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Tungsten substrate</a:t>
              </a:r>
              <a:endParaRPr lang="zh-CN" alt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11157856" y="2087799"/>
              <a:ext cx="152400" cy="66014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/>
          </p:nvSpPr>
          <p:spPr>
            <a:xfrm>
              <a:off x="10460503" y="1805555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Drive motor</a:t>
              </a:r>
              <a:endParaRPr lang="zh-CN" altLang="en-US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直接连接符 66"/>
            <p:cNvCxnSpPr/>
            <p:nvPr/>
          </p:nvCxnSpPr>
          <p:spPr>
            <a:xfrm flipH="1">
              <a:off x="6495760" y="2087799"/>
              <a:ext cx="61756" cy="56002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/>
            <p:cNvSpPr txBox="1"/>
            <p:nvPr/>
          </p:nvSpPr>
          <p:spPr>
            <a:xfrm>
              <a:off x="6138309" y="1779045"/>
              <a:ext cx="1803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Exchange box</a:t>
              </a:r>
              <a:endParaRPr lang="zh-CN" altLang="en-US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4495800" y="3532415"/>
              <a:ext cx="542402" cy="3384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4180113" y="3816904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Vacuum vessel</a:t>
              </a:r>
              <a:endParaRPr lang="zh-CN" altLang="en-US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直接连接符 70"/>
            <p:cNvCxnSpPr/>
            <p:nvPr/>
          </p:nvCxnSpPr>
          <p:spPr>
            <a:xfrm>
              <a:off x="5937030" y="3033244"/>
              <a:ext cx="394607" cy="3957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71"/>
            <p:cNvSpPr txBox="1"/>
            <p:nvPr/>
          </p:nvSpPr>
          <p:spPr>
            <a:xfrm>
              <a:off x="5674079" y="3401771"/>
              <a:ext cx="1426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Gate valve</a:t>
              </a:r>
              <a:endParaRPr lang="zh-CN" altLang="en-US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406508" y="1903133"/>
              <a:ext cx="1670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Sample plate</a:t>
              </a:r>
              <a:endParaRPr lang="zh-CN" altLang="en-US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 flipH="1">
              <a:off x="3911081" y="1788543"/>
              <a:ext cx="676557" cy="45041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本框 74"/>
            <p:cNvSpPr txBox="1"/>
            <p:nvPr/>
          </p:nvSpPr>
          <p:spPr>
            <a:xfrm>
              <a:off x="4249359" y="1489190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Plasma</a:t>
              </a:r>
              <a:endParaRPr lang="zh-CN" altLang="en-US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63500" y="4403441"/>
            <a:ext cx="7299826" cy="1700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b="1" dirty="0">
                <a:latin typeface="Century Gothic" panose="020B0502020202020204" pitchFamily="34" charset="0"/>
                <a:cs typeface="Times New Roman" panose="02020603050405020304" charset="0"/>
              </a:rPr>
              <a:t>Tungsten (W) samples :13 mm × 10 mm × 1 mm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b="1" dirty="0">
                <a:latin typeface="Century Gothic" panose="020B0502020202020204" pitchFamily="34" charset="0"/>
                <a:cs typeface="Times New Roman" panose="02020603050405020304" charset="0"/>
              </a:rPr>
              <a:t>Samples: H and J ports at mid plane in situ measurement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b="1" dirty="0">
                <a:latin typeface="Century Gothic" panose="020B0502020202020204" pitchFamily="34" charset="0"/>
                <a:cs typeface="Times New Roman" panose="02020603050405020304" charset="0"/>
              </a:rPr>
              <a:t>Sample analysis: SEM, XPS, FIB, RBS, ERD, and TDS,RAMAN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b="1" dirty="0">
                <a:latin typeface="Century Gothic" panose="020B0502020202020204" pitchFamily="34" charset="0"/>
                <a:cs typeface="Times New Roman" panose="02020603050405020304" charset="0"/>
              </a:rPr>
              <a:t>Wall retention analysis: particle balance analysis</a:t>
            </a:r>
            <a:endParaRPr lang="zh-CN" altLang="en-US" b="1" dirty="0">
              <a:latin typeface="Century Gothic" panose="020B0502020202020204" pitchFamily="34" charset="0"/>
              <a:cs typeface="Times New Roman" panose="0202060305040502030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AD4BFAF-56B8-4D35-82A7-4DE42E96B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457FFCA-069E-454C-938D-694371C34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837" y="3429000"/>
            <a:ext cx="4549324" cy="293714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EC33CD-2725-4528-918A-F8F5A7625672}"/>
              </a:ext>
            </a:extLst>
          </p:cNvPr>
          <p:cNvSpPr/>
          <p:nvPr/>
        </p:nvSpPr>
        <p:spPr>
          <a:xfrm rot="20196283">
            <a:off x="9267233" y="4279137"/>
            <a:ext cx="109131" cy="145730"/>
          </a:xfrm>
          <a:prstGeom prst="rect">
            <a:avLst/>
          </a:prstGeom>
          <a:solidFill>
            <a:srgbClr val="0000CB"/>
          </a:solidFill>
          <a:ln>
            <a:solidFill>
              <a:srgbClr val="0000CB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1AEB267-94E4-4A97-B9EF-BFBD0A7888A3}"/>
              </a:ext>
            </a:extLst>
          </p:cNvPr>
          <p:cNvCxnSpPr>
            <a:stCxn id="2" idx="0"/>
          </p:cNvCxnSpPr>
          <p:nvPr/>
        </p:nvCxnSpPr>
        <p:spPr>
          <a:xfrm flipH="1" flipV="1">
            <a:off x="9127067" y="3873500"/>
            <a:ext cx="165799" cy="411627"/>
          </a:xfrm>
          <a:prstGeom prst="line">
            <a:avLst/>
          </a:prstGeom>
          <a:ln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1ECC8EC-D73B-4DF0-B716-A292C6D30039}"/>
              </a:ext>
            </a:extLst>
          </p:cNvPr>
          <p:cNvSpPr/>
          <p:nvPr/>
        </p:nvSpPr>
        <p:spPr>
          <a:xfrm>
            <a:off x="8763637" y="3504693"/>
            <a:ext cx="5918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0D1ABF"/>
                </a:solidFill>
                <a:latin typeface="Century Gothic" panose="020B0502020202020204" pitchFamily="34" charset="0"/>
                <a:cs typeface="Times New Roman" panose="02020603050405020304" charset="0"/>
              </a:rPr>
              <a:t>Oven</a:t>
            </a:r>
            <a:endParaRPr lang="zh-CN" altLang="en-US" sz="1200" dirty="0">
              <a:solidFill>
                <a:srgbClr val="0D1AB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Outline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41" name="内容占位符 2"/>
          <p:cNvSpPr txBox="1"/>
          <p:nvPr/>
        </p:nvSpPr>
        <p:spPr>
          <a:xfrm>
            <a:off x="2736777" y="1084883"/>
            <a:ext cx="7560840" cy="4688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Background and motivation 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Experiment</a:t>
            </a:r>
            <a:r>
              <a:rPr kumimoji="1" lang="zh-CN" altLang="en-US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setup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Recent</a:t>
            </a:r>
            <a:r>
              <a:rPr kumimoji="1" lang="zh-CN" alt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experiment</a:t>
            </a:r>
            <a:r>
              <a:rPr kumimoji="1" lang="zh-CN" alt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results</a:t>
            </a:r>
          </a:p>
          <a:p>
            <a:pPr marL="341630" lvl="1" indent="-34163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3600" b="1" dirty="0">
                <a:latin typeface="Century Gothic" panose="020B0502020202020204" pitchFamily="34" charset="0"/>
                <a:ea typeface="微软雅黑" panose="020B0503020204020204" pitchFamily="34" charset="-122"/>
                <a:cs typeface="Times New Roman" panose="02020603050405020304" charset="0"/>
              </a:rPr>
              <a:t>Summary and Outlook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9CB673-AF87-4958-A8E8-AE0F41497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26DB18-5E23-47AA-9EB9-3F4A5E717F6F}" type="slidenum">
              <a:rPr lang="zh-CN" altLang="en-US" smtClean="0"/>
              <a:t>9</a:t>
            </a:fld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e6b861a-de34-4cef-9e43-ec6dacfa5a17"/>
  <p:tag name="COMMONDATA" val="eyJoZGlkIjoiOTI3N2JlYmE1M2VhOTRmM2I5N2ZjM2E2NmIxYTY3MW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07.85,&quot;left&quot;:23.7,&quot;top&quot;:258.9,&quot;width&quot;:502.040551181102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07.85,&quot;left&quot;:23.7,&quot;top&quot;:258.9,&quot;width&quot;:502.040551181102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43*440"/>
  <p:tag name="TABLE_ENDDRAG_RECT" val="59*70*843*44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07.85,&quot;left&quot;:23.7,&quot;top&quot;:258.9,&quot;width&quot;:502.040551181102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07.85,&quot;left&quot;:23.7,&quot;top&quot;:258.9,&quot;width&quot;:502.040551181102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07.85,&quot;left&quot;:23.7,&quot;top&quot;:258.9,&quot;width&quot;:502.040551181102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07.85,&quot;left&quot;:23.7,&quot;top&quot;:258.9,&quot;width&quot;:502.040551181102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07.85,&quot;left&quot;:23.7,&quot;top&quot;:258.9,&quot;width&quot;:502.040551181102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07.85,&quot;left&quot;:23.7,&quot;top&quot;:258.9,&quot;width&quot;:502.040551181102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00376C"/>
          </a:solidFill>
        </a:ln>
      </a:spPr>
      <a:bodyPr wrap="square" lIns="0" tIns="0" rIns="0" bIns="0">
        <a:spAutoFit/>
      </a:bodyPr>
      <a:lstStyle>
        <a:defPPr algn="ctr">
          <a:lnSpc>
            <a:spcPct val="150000"/>
          </a:lnSpc>
          <a:defRPr lang="en-US" altLang="zh-CN" sz="28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11974</TotalTime>
  <Words>1589</Words>
  <Application>Microsoft Macintosh PowerPoint</Application>
  <PresentationFormat>宽屏</PresentationFormat>
  <Paragraphs>226</Paragraphs>
  <Slides>27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等线</vt:lpstr>
      <vt:lpstr>微软雅黑</vt:lpstr>
      <vt:lpstr>Arial</vt:lpstr>
      <vt:lpstr>Calibri</vt:lpstr>
      <vt:lpstr>Century Gothic</vt:lpstr>
      <vt:lpstr>Times New Roman</vt:lpstr>
      <vt:lpstr>Wingdings</vt:lpstr>
      <vt:lpstr>Office 主题​​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 decreased plasma confinement with B coating compared with Li coating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Office</cp:lastModifiedBy>
  <cp:revision>364</cp:revision>
  <cp:lastPrinted>2023-08-03T06:15:00Z</cp:lastPrinted>
  <dcterms:created xsi:type="dcterms:W3CDTF">2023-08-02T08:28:00Z</dcterms:created>
  <dcterms:modified xsi:type="dcterms:W3CDTF">2024-10-15T08:37:01Z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A3272BE0168949FDBF037185829D1105_12</vt:lpwstr>
  </property>
  <property fmtid="{D5CDD505-2E9C-101B-9397-08002B2CF9AE}" pid="3" name="KSOProductBuildVer">
    <vt:lpwstr>2052-12.1.0.15712</vt:lpwstr>
  </property>
</Properties>
</file>