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video/unknow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59" r:id="rId3"/>
    <p:sldId id="260" r:id="rId4"/>
    <p:sldId id="268" r:id="rId5"/>
    <p:sldId id="262" r:id="rId6"/>
    <p:sldId id="264" r:id="rId7"/>
    <p:sldId id="263" r:id="rId8"/>
    <p:sldId id="269" r:id="rId9"/>
    <p:sldId id="266" r:id="rId10"/>
    <p:sldId id="270" r:id="rId11"/>
    <p:sldId id="267" r:id="rId12"/>
    <p:sldId id="271" r:id="rId13"/>
    <p:sldId id="272" r:id="rId14"/>
    <p:sldId id="273" r:id="rId15"/>
    <p:sldId id="265"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0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5C220-DE66-4C1F-83EB-40750691BFBA}"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C42F0-7E6F-41F9-8FDB-E4E4D41892D0}" type="slidenum">
              <a:rPr lang="en-US" smtClean="0"/>
              <a:t>‹#›</a:t>
            </a:fld>
            <a:endParaRPr lang="en-US"/>
          </a:p>
        </p:txBody>
      </p:sp>
    </p:spTree>
    <p:extLst>
      <p:ext uri="{BB962C8B-B14F-4D97-AF65-F5344CB8AC3E}">
        <p14:creationId xmlns:p14="http://schemas.microsoft.com/office/powerpoint/2010/main" val="388092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51190-50DC-4C5C-9198-B769FBDAFC90}" type="slidenum">
              <a:rPr lang="en-US" smtClean="0"/>
              <a:t>1</a:t>
            </a:fld>
            <a:endParaRPr lang="en-US"/>
          </a:p>
        </p:txBody>
      </p:sp>
    </p:spTree>
    <p:extLst>
      <p:ext uri="{BB962C8B-B14F-4D97-AF65-F5344CB8AC3E}">
        <p14:creationId xmlns:p14="http://schemas.microsoft.com/office/powerpoint/2010/main" val="219921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5C42F0-7E6F-41F9-8FDB-E4E4D41892D0}" type="slidenum">
              <a:rPr lang="en-US" smtClean="0"/>
              <a:t>2</a:t>
            </a:fld>
            <a:endParaRPr lang="en-US"/>
          </a:p>
        </p:txBody>
      </p:sp>
    </p:spTree>
    <p:extLst>
      <p:ext uri="{BB962C8B-B14F-4D97-AF65-F5344CB8AC3E}">
        <p14:creationId xmlns:p14="http://schemas.microsoft.com/office/powerpoint/2010/main" val="231270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C42F0-7E6F-41F9-8FDB-E4E4D41892D0}" type="slidenum">
              <a:rPr lang="en-US" smtClean="0"/>
              <a:t>3</a:t>
            </a:fld>
            <a:endParaRPr lang="en-US"/>
          </a:p>
        </p:txBody>
      </p:sp>
    </p:spTree>
    <p:extLst>
      <p:ext uri="{BB962C8B-B14F-4D97-AF65-F5344CB8AC3E}">
        <p14:creationId xmlns:p14="http://schemas.microsoft.com/office/powerpoint/2010/main" val="2536465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15 Oct. 2024</a:t>
            </a:r>
            <a:endParaRPr lang="en-US"/>
          </a:p>
        </p:txBody>
      </p:sp>
      <p:sp>
        <p:nvSpPr>
          <p:cNvPr id="5" name="Footer Placeholder 4"/>
          <p:cNvSpPr>
            <a:spLocks noGrp="1"/>
          </p:cNvSpPr>
          <p:nvPr>
            <p:ph type="ftr" sz="quarter" idx="11"/>
          </p:nvPr>
        </p:nvSpPr>
        <p:spPr/>
        <p:txBody>
          <a:bodyPr/>
          <a:lstStyle/>
          <a:p>
            <a:r>
              <a:rPr lang="en-US" smtClean="0"/>
              <a:t>Second Technical Meeting on Long Pulse Operation of Fusion Devices</a:t>
            </a:r>
            <a:endParaRPr lang="en-US"/>
          </a:p>
        </p:txBody>
      </p:sp>
      <p:sp>
        <p:nvSpPr>
          <p:cNvPr id="6" name="Slide Number Placeholder 5"/>
          <p:cNvSpPr>
            <a:spLocks noGrp="1"/>
          </p:cNvSpPr>
          <p:nvPr>
            <p:ph type="sldNum" sz="quarter" idx="12"/>
          </p:nvPr>
        </p:nvSpPr>
        <p:spPr/>
        <p:txBody>
          <a:bodyPr/>
          <a:lstStyle/>
          <a:p>
            <a:fld id="{6ABCBC1A-FAB4-4C0E-A165-6FE3C4F0F35A}" type="slidenum">
              <a:rPr lang="en-US" smtClean="0"/>
              <a:t>‹#›</a:t>
            </a:fld>
            <a:endParaRPr lang="en-US"/>
          </a:p>
        </p:txBody>
      </p:sp>
    </p:spTree>
    <p:extLst>
      <p:ext uri="{BB962C8B-B14F-4D97-AF65-F5344CB8AC3E}">
        <p14:creationId xmlns:p14="http://schemas.microsoft.com/office/powerpoint/2010/main" val="61905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15 Oct. 2024</a:t>
            </a:r>
            <a:endParaRPr lang="en-US"/>
          </a:p>
        </p:txBody>
      </p:sp>
      <p:sp>
        <p:nvSpPr>
          <p:cNvPr id="5" name="Footer Placeholder 4"/>
          <p:cNvSpPr>
            <a:spLocks noGrp="1"/>
          </p:cNvSpPr>
          <p:nvPr>
            <p:ph type="ftr" sz="quarter" idx="11"/>
          </p:nvPr>
        </p:nvSpPr>
        <p:spPr/>
        <p:txBody>
          <a:bodyPr/>
          <a:lstStyle/>
          <a:p>
            <a:r>
              <a:rPr lang="en-US" smtClean="0"/>
              <a:t>Second Technical Meeting on Long Pulse Operation of Fusion Devices</a:t>
            </a:r>
            <a:endParaRPr lang="en-US"/>
          </a:p>
        </p:txBody>
      </p:sp>
      <p:sp>
        <p:nvSpPr>
          <p:cNvPr id="6" name="Slide Number Placeholder 5"/>
          <p:cNvSpPr>
            <a:spLocks noGrp="1"/>
          </p:cNvSpPr>
          <p:nvPr>
            <p:ph type="sldNum" sz="quarter" idx="12"/>
          </p:nvPr>
        </p:nvSpPr>
        <p:spPr/>
        <p:txBody>
          <a:bodyPr/>
          <a:lstStyle/>
          <a:p>
            <a:fld id="{6ABCBC1A-FAB4-4C0E-A165-6FE3C4F0F35A}" type="slidenum">
              <a:rPr lang="en-US" smtClean="0"/>
              <a:t>‹#›</a:t>
            </a:fld>
            <a:endParaRPr lang="en-US"/>
          </a:p>
        </p:txBody>
      </p:sp>
    </p:spTree>
    <p:extLst>
      <p:ext uri="{BB962C8B-B14F-4D97-AF65-F5344CB8AC3E}">
        <p14:creationId xmlns:p14="http://schemas.microsoft.com/office/powerpoint/2010/main" val="412344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15 Oct. 2024</a:t>
            </a:r>
            <a:endParaRPr lang="en-US"/>
          </a:p>
        </p:txBody>
      </p:sp>
      <p:sp>
        <p:nvSpPr>
          <p:cNvPr id="5" name="Footer Placeholder 4"/>
          <p:cNvSpPr>
            <a:spLocks noGrp="1"/>
          </p:cNvSpPr>
          <p:nvPr>
            <p:ph type="ftr" sz="quarter" idx="11"/>
          </p:nvPr>
        </p:nvSpPr>
        <p:spPr/>
        <p:txBody>
          <a:bodyPr/>
          <a:lstStyle/>
          <a:p>
            <a:r>
              <a:rPr lang="en-US" smtClean="0"/>
              <a:t>Second Technical Meeting on Long Pulse Operation of Fusion Devices</a:t>
            </a:r>
            <a:endParaRPr lang="en-US"/>
          </a:p>
        </p:txBody>
      </p:sp>
      <p:sp>
        <p:nvSpPr>
          <p:cNvPr id="6" name="Slide Number Placeholder 5"/>
          <p:cNvSpPr>
            <a:spLocks noGrp="1"/>
          </p:cNvSpPr>
          <p:nvPr>
            <p:ph type="sldNum" sz="quarter" idx="12"/>
          </p:nvPr>
        </p:nvSpPr>
        <p:spPr/>
        <p:txBody>
          <a:bodyPr/>
          <a:lstStyle/>
          <a:p>
            <a:fld id="{6ABCBC1A-FAB4-4C0E-A165-6FE3C4F0F35A}" type="slidenum">
              <a:rPr lang="en-US" smtClean="0"/>
              <a:t>‹#›</a:t>
            </a:fld>
            <a:endParaRPr lang="en-US"/>
          </a:p>
        </p:txBody>
      </p:sp>
    </p:spTree>
    <p:extLst>
      <p:ext uri="{BB962C8B-B14F-4D97-AF65-F5344CB8AC3E}">
        <p14:creationId xmlns:p14="http://schemas.microsoft.com/office/powerpoint/2010/main" val="159074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15 Oct. 2024</a:t>
            </a:r>
            <a:endParaRPr lang="en-US"/>
          </a:p>
        </p:txBody>
      </p:sp>
      <p:sp>
        <p:nvSpPr>
          <p:cNvPr id="5" name="Footer Placeholder 4"/>
          <p:cNvSpPr>
            <a:spLocks noGrp="1"/>
          </p:cNvSpPr>
          <p:nvPr>
            <p:ph type="ftr" sz="quarter" idx="11"/>
          </p:nvPr>
        </p:nvSpPr>
        <p:spPr/>
        <p:txBody>
          <a:bodyPr/>
          <a:lstStyle/>
          <a:p>
            <a:r>
              <a:rPr lang="en-US" smtClean="0"/>
              <a:t>Second Technical Meeting on Long Pulse Operation of Fusion Devices</a:t>
            </a:r>
            <a:endParaRPr lang="en-US"/>
          </a:p>
        </p:txBody>
      </p:sp>
      <p:sp>
        <p:nvSpPr>
          <p:cNvPr id="6" name="Slide Number Placeholder 5"/>
          <p:cNvSpPr>
            <a:spLocks noGrp="1"/>
          </p:cNvSpPr>
          <p:nvPr>
            <p:ph type="sldNum" sz="quarter" idx="12"/>
          </p:nvPr>
        </p:nvSpPr>
        <p:spPr/>
        <p:txBody>
          <a:bodyPr/>
          <a:lstStyle/>
          <a:p>
            <a:fld id="{6ABCBC1A-FAB4-4C0E-A165-6FE3C4F0F35A}" type="slidenum">
              <a:rPr lang="en-US" smtClean="0"/>
              <a:t>‹#›</a:t>
            </a:fld>
            <a:endParaRPr lang="en-US"/>
          </a:p>
        </p:txBody>
      </p:sp>
    </p:spTree>
    <p:extLst>
      <p:ext uri="{BB962C8B-B14F-4D97-AF65-F5344CB8AC3E}">
        <p14:creationId xmlns:p14="http://schemas.microsoft.com/office/powerpoint/2010/main" val="66797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15 Oct. 2024</a:t>
            </a:r>
            <a:endParaRPr lang="en-US"/>
          </a:p>
        </p:txBody>
      </p:sp>
      <p:sp>
        <p:nvSpPr>
          <p:cNvPr id="5" name="Footer Placeholder 4"/>
          <p:cNvSpPr>
            <a:spLocks noGrp="1"/>
          </p:cNvSpPr>
          <p:nvPr>
            <p:ph type="ftr" sz="quarter" idx="11"/>
          </p:nvPr>
        </p:nvSpPr>
        <p:spPr/>
        <p:txBody>
          <a:bodyPr/>
          <a:lstStyle/>
          <a:p>
            <a:r>
              <a:rPr lang="en-US" smtClean="0"/>
              <a:t>Second Technical Meeting on Long Pulse Operation of Fusion Devices</a:t>
            </a:r>
            <a:endParaRPr lang="en-US"/>
          </a:p>
        </p:txBody>
      </p:sp>
      <p:sp>
        <p:nvSpPr>
          <p:cNvPr id="6" name="Slide Number Placeholder 5"/>
          <p:cNvSpPr>
            <a:spLocks noGrp="1"/>
          </p:cNvSpPr>
          <p:nvPr>
            <p:ph type="sldNum" sz="quarter" idx="12"/>
          </p:nvPr>
        </p:nvSpPr>
        <p:spPr/>
        <p:txBody>
          <a:bodyPr/>
          <a:lstStyle/>
          <a:p>
            <a:fld id="{6ABCBC1A-FAB4-4C0E-A165-6FE3C4F0F35A}" type="slidenum">
              <a:rPr lang="en-US" smtClean="0"/>
              <a:t>‹#›</a:t>
            </a:fld>
            <a:endParaRPr lang="en-US"/>
          </a:p>
        </p:txBody>
      </p:sp>
    </p:spTree>
    <p:extLst>
      <p:ext uri="{BB962C8B-B14F-4D97-AF65-F5344CB8AC3E}">
        <p14:creationId xmlns:p14="http://schemas.microsoft.com/office/powerpoint/2010/main" val="353365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15 Oct. 2024</a:t>
            </a:r>
            <a:endParaRPr lang="en-US"/>
          </a:p>
        </p:txBody>
      </p:sp>
      <p:sp>
        <p:nvSpPr>
          <p:cNvPr id="6" name="Footer Placeholder 5"/>
          <p:cNvSpPr>
            <a:spLocks noGrp="1"/>
          </p:cNvSpPr>
          <p:nvPr>
            <p:ph type="ftr" sz="quarter" idx="11"/>
          </p:nvPr>
        </p:nvSpPr>
        <p:spPr/>
        <p:txBody>
          <a:bodyPr/>
          <a:lstStyle/>
          <a:p>
            <a:r>
              <a:rPr lang="en-US" smtClean="0"/>
              <a:t>Second Technical Meeting on Long Pulse Operation of Fusion Devices</a:t>
            </a:r>
            <a:endParaRPr lang="en-US"/>
          </a:p>
        </p:txBody>
      </p:sp>
      <p:sp>
        <p:nvSpPr>
          <p:cNvPr id="7" name="Slide Number Placeholder 6"/>
          <p:cNvSpPr>
            <a:spLocks noGrp="1"/>
          </p:cNvSpPr>
          <p:nvPr>
            <p:ph type="sldNum" sz="quarter" idx="12"/>
          </p:nvPr>
        </p:nvSpPr>
        <p:spPr/>
        <p:txBody>
          <a:bodyPr/>
          <a:lstStyle/>
          <a:p>
            <a:fld id="{6ABCBC1A-FAB4-4C0E-A165-6FE3C4F0F35A}" type="slidenum">
              <a:rPr lang="en-US" smtClean="0"/>
              <a:t>‹#›</a:t>
            </a:fld>
            <a:endParaRPr lang="en-US"/>
          </a:p>
        </p:txBody>
      </p:sp>
    </p:spTree>
    <p:extLst>
      <p:ext uri="{BB962C8B-B14F-4D97-AF65-F5344CB8AC3E}">
        <p14:creationId xmlns:p14="http://schemas.microsoft.com/office/powerpoint/2010/main" val="12498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15 Oct. 2024</a:t>
            </a:r>
            <a:endParaRPr lang="en-US"/>
          </a:p>
        </p:txBody>
      </p:sp>
      <p:sp>
        <p:nvSpPr>
          <p:cNvPr id="8" name="Footer Placeholder 7"/>
          <p:cNvSpPr>
            <a:spLocks noGrp="1"/>
          </p:cNvSpPr>
          <p:nvPr>
            <p:ph type="ftr" sz="quarter" idx="11"/>
          </p:nvPr>
        </p:nvSpPr>
        <p:spPr/>
        <p:txBody>
          <a:bodyPr/>
          <a:lstStyle/>
          <a:p>
            <a:r>
              <a:rPr lang="en-US" smtClean="0"/>
              <a:t>Second Technical Meeting on Long Pulse Operation of Fusion Devices</a:t>
            </a:r>
            <a:endParaRPr lang="en-US"/>
          </a:p>
        </p:txBody>
      </p:sp>
      <p:sp>
        <p:nvSpPr>
          <p:cNvPr id="9" name="Slide Number Placeholder 8"/>
          <p:cNvSpPr>
            <a:spLocks noGrp="1"/>
          </p:cNvSpPr>
          <p:nvPr>
            <p:ph type="sldNum" sz="quarter" idx="12"/>
          </p:nvPr>
        </p:nvSpPr>
        <p:spPr/>
        <p:txBody>
          <a:bodyPr/>
          <a:lstStyle/>
          <a:p>
            <a:fld id="{6ABCBC1A-FAB4-4C0E-A165-6FE3C4F0F35A}" type="slidenum">
              <a:rPr lang="en-US" smtClean="0"/>
              <a:t>‹#›</a:t>
            </a:fld>
            <a:endParaRPr lang="en-US"/>
          </a:p>
        </p:txBody>
      </p:sp>
    </p:spTree>
    <p:extLst>
      <p:ext uri="{BB962C8B-B14F-4D97-AF65-F5344CB8AC3E}">
        <p14:creationId xmlns:p14="http://schemas.microsoft.com/office/powerpoint/2010/main" val="305199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15 Oct. 2024</a:t>
            </a:r>
            <a:endParaRPr lang="en-US"/>
          </a:p>
        </p:txBody>
      </p:sp>
      <p:sp>
        <p:nvSpPr>
          <p:cNvPr id="4" name="Footer Placeholder 3"/>
          <p:cNvSpPr>
            <a:spLocks noGrp="1"/>
          </p:cNvSpPr>
          <p:nvPr>
            <p:ph type="ftr" sz="quarter" idx="11"/>
          </p:nvPr>
        </p:nvSpPr>
        <p:spPr/>
        <p:txBody>
          <a:bodyPr/>
          <a:lstStyle/>
          <a:p>
            <a:r>
              <a:rPr lang="en-US" smtClean="0"/>
              <a:t>Second Technical Meeting on Long Pulse Operation of Fusion Devices</a:t>
            </a:r>
            <a:endParaRPr lang="en-US"/>
          </a:p>
        </p:txBody>
      </p:sp>
      <p:sp>
        <p:nvSpPr>
          <p:cNvPr id="5" name="Slide Number Placeholder 4"/>
          <p:cNvSpPr>
            <a:spLocks noGrp="1"/>
          </p:cNvSpPr>
          <p:nvPr>
            <p:ph type="sldNum" sz="quarter" idx="12"/>
          </p:nvPr>
        </p:nvSpPr>
        <p:spPr/>
        <p:txBody>
          <a:bodyPr/>
          <a:lstStyle/>
          <a:p>
            <a:fld id="{6ABCBC1A-FAB4-4C0E-A165-6FE3C4F0F35A}" type="slidenum">
              <a:rPr lang="en-US" smtClean="0"/>
              <a:t>‹#›</a:t>
            </a:fld>
            <a:endParaRPr lang="en-US"/>
          </a:p>
        </p:txBody>
      </p:sp>
    </p:spTree>
    <p:extLst>
      <p:ext uri="{BB962C8B-B14F-4D97-AF65-F5344CB8AC3E}">
        <p14:creationId xmlns:p14="http://schemas.microsoft.com/office/powerpoint/2010/main" val="27584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15 Oct. 2024</a:t>
            </a:r>
            <a:endParaRPr lang="en-US"/>
          </a:p>
        </p:txBody>
      </p:sp>
      <p:sp>
        <p:nvSpPr>
          <p:cNvPr id="3" name="Footer Placeholder 2"/>
          <p:cNvSpPr>
            <a:spLocks noGrp="1"/>
          </p:cNvSpPr>
          <p:nvPr>
            <p:ph type="ftr" sz="quarter" idx="11"/>
          </p:nvPr>
        </p:nvSpPr>
        <p:spPr/>
        <p:txBody>
          <a:bodyPr/>
          <a:lstStyle/>
          <a:p>
            <a:r>
              <a:rPr lang="en-US" smtClean="0"/>
              <a:t>Second Technical Meeting on Long Pulse Operation of Fusion Devices</a:t>
            </a:r>
            <a:endParaRPr lang="en-US"/>
          </a:p>
        </p:txBody>
      </p:sp>
      <p:sp>
        <p:nvSpPr>
          <p:cNvPr id="4" name="Slide Number Placeholder 3"/>
          <p:cNvSpPr>
            <a:spLocks noGrp="1"/>
          </p:cNvSpPr>
          <p:nvPr>
            <p:ph type="sldNum" sz="quarter" idx="12"/>
          </p:nvPr>
        </p:nvSpPr>
        <p:spPr/>
        <p:txBody>
          <a:bodyPr/>
          <a:lstStyle/>
          <a:p>
            <a:fld id="{6ABCBC1A-FAB4-4C0E-A165-6FE3C4F0F35A}" type="slidenum">
              <a:rPr lang="en-US" smtClean="0"/>
              <a:t>‹#›</a:t>
            </a:fld>
            <a:endParaRPr lang="en-US"/>
          </a:p>
        </p:txBody>
      </p:sp>
    </p:spTree>
    <p:extLst>
      <p:ext uri="{BB962C8B-B14F-4D97-AF65-F5344CB8AC3E}">
        <p14:creationId xmlns:p14="http://schemas.microsoft.com/office/powerpoint/2010/main" val="326216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15 Oct. 2024</a:t>
            </a:r>
            <a:endParaRPr lang="en-US"/>
          </a:p>
        </p:txBody>
      </p:sp>
      <p:sp>
        <p:nvSpPr>
          <p:cNvPr id="6" name="Footer Placeholder 5"/>
          <p:cNvSpPr>
            <a:spLocks noGrp="1"/>
          </p:cNvSpPr>
          <p:nvPr>
            <p:ph type="ftr" sz="quarter" idx="11"/>
          </p:nvPr>
        </p:nvSpPr>
        <p:spPr/>
        <p:txBody>
          <a:bodyPr/>
          <a:lstStyle/>
          <a:p>
            <a:r>
              <a:rPr lang="en-US" smtClean="0"/>
              <a:t>Second Technical Meeting on Long Pulse Operation of Fusion Devices</a:t>
            </a:r>
            <a:endParaRPr lang="en-US"/>
          </a:p>
        </p:txBody>
      </p:sp>
      <p:sp>
        <p:nvSpPr>
          <p:cNvPr id="7" name="Slide Number Placeholder 6"/>
          <p:cNvSpPr>
            <a:spLocks noGrp="1"/>
          </p:cNvSpPr>
          <p:nvPr>
            <p:ph type="sldNum" sz="quarter" idx="12"/>
          </p:nvPr>
        </p:nvSpPr>
        <p:spPr/>
        <p:txBody>
          <a:bodyPr/>
          <a:lstStyle/>
          <a:p>
            <a:fld id="{6ABCBC1A-FAB4-4C0E-A165-6FE3C4F0F35A}" type="slidenum">
              <a:rPr lang="en-US" smtClean="0"/>
              <a:t>‹#›</a:t>
            </a:fld>
            <a:endParaRPr lang="en-US"/>
          </a:p>
        </p:txBody>
      </p:sp>
    </p:spTree>
    <p:extLst>
      <p:ext uri="{BB962C8B-B14F-4D97-AF65-F5344CB8AC3E}">
        <p14:creationId xmlns:p14="http://schemas.microsoft.com/office/powerpoint/2010/main" val="260852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15 Oct. 2024</a:t>
            </a:r>
            <a:endParaRPr lang="en-US"/>
          </a:p>
        </p:txBody>
      </p:sp>
      <p:sp>
        <p:nvSpPr>
          <p:cNvPr id="6" name="Footer Placeholder 5"/>
          <p:cNvSpPr>
            <a:spLocks noGrp="1"/>
          </p:cNvSpPr>
          <p:nvPr>
            <p:ph type="ftr" sz="quarter" idx="11"/>
          </p:nvPr>
        </p:nvSpPr>
        <p:spPr/>
        <p:txBody>
          <a:bodyPr/>
          <a:lstStyle/>
          <a:p>
            <a:r>
              <a:rPr lang="en-US" smtClean="0"/>
              <a:t>Second Technical Meeting on Long Pulse Operation of Fusion Devices</a:t>
            </a:r>
            <a:endParaRPr lang="en-US"/>
          </a:p>
        </p:txBody>
      </p:sp>
      <p:sp>
        <p:nvSpPr>
          <p:cNvPr id="7" name="Slide Number Placeholder 6"/>
          <p:cNvSpPr>
            <a:spLocks noGrp="1"/>
          </p:cNvSpPr>
          <p:nvPr>
            <p:ph type="sldNum" sz="quarter" idx="12"/>
          </p:nvPr>
        </p:nvSpPr>
        <p:spPr/>
        <p:txBody>
          <a:bodyPr/>
          <a:lstStyle/>
          <a:p>
            <a:fld id="{6ABCBC1A-FAB4-4C0E-A165-6FE3C4F0F35A}" type="slidenum">
              <a:rPr lang="en-US" smtClean="0"/>
              <a:t>‹#›</a:t>
            </a:fld>
            <a:endParaRPr lang="en-US"/>
          </a:p>
        </p:txBody>
      </p:sp>
    </p:spTree>
    <p:extLst>
      <p:ext uri="{BB962C8B-B14F-4D97-AF65-F5344CB8AC3E}">
        <p14:creationId xmlns:p14="http://schemas.microsoft.com/office/powerpoint/2010/main" val="412658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15 Oct. 2024</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Second Technical Meeting on Long Pulse Operation of Fusion Devices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CBC1A-FAB4-4C0E-A165-6FE3C4F0F35A}" type="slidenum">
              <a:rPr lang="en-US" smtClean="0"/>
              <a:t>‹#›</a:t>
            </a:fld>
            <a:endParaRPr lang="en-US"/>
          </a:p>
        </p:txBody>
      </p:sp>
    </p:spTree>
    <p:extLst>
      <p:ext uri="{BB962C8B-B14F-4D97-AF65-F5344CB8AC3E}">
        <p14:creationId xmlns:p14="http://schemas.microsoft.com/office/powerpoint/2010/main" val="275067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90.png"/><Relationship Id="rId3" Type="http://schemas.openxmlformats.org/officeDocument/2006/relationships/image" Target="../media/image250.png"/><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0.png"/><Relationship Id="rId11" Type="http://schemas.openxmlformats.org/officeDocument/2006/relationships/image" Target="../media/image33.png"/><Relationship Id="rId5" Type="http://schemas.openxmlformats.org/officeDocument/2006/relationships/image" Target="../media/image270.png"/><Relationship Id="rId10" Type="http://schemas.openxmlformats.org/officeDocument/2006/relationships/image" Target="../media/image320.png"/><Relationship Id="rId4" Type="http://schemas.openxmlformats.org/officeDocument/2006/relationships/image" Target="../media/image260.png"/><Relationship Id="rId9" Type="http://schemas.openxmlformats.org/officeDocument/2006/relationships/image" Target="../media/image310.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4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hbni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162" y="4636277"/>
            <a:ext cx="1411562" cy="1338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1746" name="Picture 2" descr="IPR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0841" y="3107516"/>
            <a:ext cx="1620203" cy="124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Rectangle 2"/>
          <p:cNvSpPr/>
          <p:nvPr/>
        </p:nvSpPr>
        <p:spPr>
          <a:xfrm>
            <a:off x="1847741" y="5305341"/>
            <a:ext cx="809767" cy="1024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000" dirty="0"/>
              <a:t>I</a:t>
            </a:r>
          </a:p>
        </p:txBody>
      </p:sp>
      <p:sp>
        <p:nvSpPr>
          <p:cNvPr id="4" name="Rectangle 3"/>
          <p:cNvSpPr/>
          <p:nvPr/>
        </p:nvSpPr>
        <p:spPr>
          <a:xfrm>
            <a:off x="2733708" y="5297244"/>
            <a:ext cx="755180" cy="1032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000" dirty="0"/>
              <a:t>P</a:t>
            </a:r>
          </a:p>
        </p:txBody>
      </p:sp>
      <p:sp>
        <p:nvSpPr>
          <p:cNvPr id="5" name="Rectangle 4"/>
          <p:cNvSpPr/>
          <p:nvPr/>
        </p:nvSpPr>
        <p:spPr>
          <a:xfrm>
            <a:off x="3557512" y="5297244"/>
            <a:ext cx="850716" cy="1032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000" dirty="0"/>
              <a:t>R</a:t>
            </a:r>
          </a:p>
        </p:txBody>
      </p:sp>
      <p:sp>
        <p:nvSpPr>
          <p:cNvPr id="6" name="Rectangle 5"/>
          <p:cNvSpPr/>
          <p:nvPr/>
        </p:nvSpPr>
        <p:spPr>
          <a:xfrm>
            <a:off x="4478736" y="5305341"/>
            <a:ext cx="6043687" cy="1024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200" dirty="0"/>
              <a:t>GANDHINAGAR</a:t>
            </a:r>
          </a:p>
        </p:txBody>
      </p:sp>
      <p:pic>
        <p:nvPicPr>
          <p:cNvPr id="1026" name="Picture 2" descr="http://ipr.res.in/extimages/1IPR932_2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740" y="3125650"/>
            <a:ext cx="8683391" cy="21526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8710" y="382828"/>
            <a:ext cx="12183290" cy="80132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Performance of PAM launcher in ADITYA-U tokamak</a:t>
            </a:r>
            <a:endParaRPr lang="en-IN" b="1" dirty="0">
              <a:latin typeface="Times New Roman" panose="02020603050405020304" pitchFamily="18" charset="0"/>
              <a:cs typeface="Times New Roman" panose="02020603050405020304" pitchFamily="18" charset="0"/>
            </a:endParaRPr>
          </a:p>
        </p:txBody>
      </p:sp>
      <p:sp>
        <p:nvSpPr>
          <p:cNvPr id="9" name="Subtitle 2"/>
          <p:cNvSpPr txBox="1">
            <a:spLocks/>
          </p:cNvSpPr>
          <p:nvPr/>
        </p:nvSpPr>
        <p:spPr>
          <a:xfrm>
            <a:off x="919843" y="1130346"/>
            <a:ext cx="10361023" cy="12912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u="sng" dirty="0"/>
              <a:t>P. K. Sharma</a:t>
            </a:r>
            <a:r>
              <a:rPr lang="en-US" sz="2400" b="1" u="sng" baseline="30000" dirty="0"/>
              <a:t>1,2</a:t>
            </a:r>
            <a:r>
              <a:rPr lang="en-US" sz="2400" dirty="0"/>
              <a:t>, J. Kumar, K. K. </a:t>
            </a:r>
            <a:r>
              <a:rPr lang="en-US" sz="2400" dirty="0" err="1"/>
              <a:t>Ambulkar</a:t>
            </a:r>
            <a:r>
              <a:rPr lang="en-US" sz="2400" dirty="0"/>
              <a:t>, P. R. </a:t>
            </a:r>
            <a:r>
              <a:rPr lang="en-US" sz="2400" dirty="0" err="1"/>
              <a:t>Parmar</a:t>
            </a:r>
            <a:r>
              <a:rPr lang="en-US" sz="2400" dirty="0"/>
              <a:t>, C. G. Virani, S. Sharma, C. Singh, A. L. Thakur</a:t>
            </a:r>
            <a:r>
              <a:rPr lang="en-US" sz="2400" dirty="0" smtClean="0"/>
              <a:t>, J</a:t>
            </a:r>
            <a:r>
              <a:rPr lang="en-US" sz="2400" dirty="0"/>
              <a:t>. Ghosh</a:t>
            </a:r>
            <a:r>
              <a:rPr lang="en-US" sz="2400" baseline="30000" dirty="0"/>
              <a:t>1,2</a:t>
            </a:r>
            <a:r>
              <a:rPr lang="en-US" sz="2400" dirty="0"/>
              <a:t>, R. </a:t>
            </a:r>
            <a:r>
              <a:rPr lang="en-US" sz="2400" dirty="0" err="1"/>
              <a:t>Tanna</a:t>
            </a:r>
            <a:r>
              <a:rPr lang="en-US" sz="2400" dirty="0"/>
              <a:t>, H. Raj, R. Kumar, K. Yadav, S. K. Pathak</a:t>
            </a:r>
            <a:r>
              <a:rPr lang="en-US" sz="2400" baseline="30000" dirty="0"/>
              <a:t>1,2</a:t>
            </a:r>
            <a:r>
              <a:rPr lang="en-US" sz="2400" dirty="0"/>
              <a:t>, V. </a:t>
            </a:r>
            <a:r>
              <a:rPr lang="en-US" sz="2400" dirty="0" err="1"/>
              <a:t>Siju</a:t>
            </a:r>
            <a:r>
              <a:rPr lang="en-US" sz="2400" dirty="0"/>
              <a:t>, ADITYA Team and Diagnostic Team</a:t>
            </a:r>
            <a:r>
              <a:rPr lang="en-US" sz="2400" dirty="0" smtClean="0"/>
              <a:t>.</a:t>
            </a:r>
          </a:p>
          <a:p>
            <a:pPr marL="0" indent="0" algn="ctr">
              <a:buNone/>
            </a:pPr>
            <a:endParaRPr lang="en-US" sz="900" dirty="0"/>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09" y="3347316"/>
            <a:ext cx="1685000" cy="1904368"/>
          </a:xfrm>
          <a:prstGeom prst="rect">
            <a:avLst/>
          </a:prstGeom>
        </p:spPr>
      </p:pic>
      <p:sp>
        <p:nvSpPr>
          <p:cNvPr id="2" name="Date Placeholder 1"/>
          <p:cNvSpPr>
            <a:spLocks noGrp="1"/>
          </p:cNvSpPr>
          <p:nvPr>
            <p:ph type="dt" sz="half" idx="10"/>
          </p:nvPr>
        </p:nvSpPr>
        <p:spPr>
          <a:xfrm>
            <a:off x="838200" y="6495694"/>
            <a:ext cx="2743200" cy="365125"/>
          </a:xfrm>
        </p:spPr>
        <p:txBody>
          <a:bodyPr/>
          <a:lstStyle/>
          <a:p>
            <a:r>
              <a:rPr lang="en-US" smtClean="0"/>
              <a:t>15 Oct. 2024</a:t>
            </a:r>
            <a:endParaRPr lang="en-US" dirty="0"/>
          </a:p>
        </p:txBody>
      </p:sp>
      <p:sp>
        <p:nvSpPr>
          <p:cNvPr id="7" name="Footer Placeholder 6"/>
          <p:cNvSpPr>
            <a:spLocks noGrp="1"/>
          </p:cNvSpPr>
          <p:nvPr>
            <p:ph type="ftr" sz="quarter" idx="11"/>
          </p:nvPr>
        </p:nvSpPr>
        <p:spPr>
          <a:xfrm>
            <a:off x="3667049" y="6495694"/>
            <a:ext cx="4684471" cy="365125"/>
          </a:xfrm>
        </p:spPr>
        <p:txBody>
          <a:bodyPr/>
          <a:lstStyle/>
          <a:p>
            <a:r>
              <a:rPr lang="en-US" dirty="0" smtClean="0"/>
              <a:t>Second Technical Meeting on Long Pulse Operation of Fusion Devices</a:t>
            </a:r>
            <a:endParaRPr lang="en-US" dirty="0"/>
          </a:p>
        </p:txBody>
      </p:sp>
      <p:sp>
        <p:nvSpPr>
          <p:cNvPr id="10" name="Slide Number Placeholder 9"/>
          <p:cNvSpPr>
            <a:spLocks noGrp="1"/>
          </p:cNvSpPr>
          <p:nvPr>
            <p:ph type="sldNum" sz="quarter" idx="12"/>
          </p:nvPr>
        </p:nvSpPr>
        <p:spPr>
          <a:xfrm>
            <a:off x="8610600" y="6495694"/>
            <a:ext cx="2743200" cy="365125"/>
          </a:xfrm>
        </p:spPr>
        <p:txBody>
          <a:bodyPr/>
          <a:lstStyle/>
          <a:p>
            <a:fld id="{18CDDA14-EE4C-4F74-B975-1B8731C9A54D}" type="slidenum">
              <a:rPr lang="en-US" smtClean="0"/>
              <a:t>1</a:t>
            </a:fld>
            <a:endParaRPr lang="en-US"/>
          </a:p>
        </p:txBody>
      </p:sp>
      <p:sp>
        <p:nvSpPr>
          <p:cNvPr id="12" name="TextBox 11"/>
          <p:cNvSpPr txBox="1"/>
          <p:nvPr/>
        </p:nvSpPr>
        <p:spPr>
          <a:xfrm>
            <a:off x="6302652" y="2378857"/>
            <a:ext cx="4946639" cy="646331"/>
          </a:xfrm>
          <a:prstGeom prst="rect">
            <a:avLst/>
          </a:prstGeom>
          <a:noFill/>
        </p:spPr>
        <p:txBody>
          <a:bodyPr wrap="square" rtlCol="0">
            <a:spAutoFit/>
          </a:bodyPr>
          <a:lstStyle/>
          <a:p>
            <a:pPr algn="ctr"/>
            <a:r>
              <a:rPr lang="en-IN" b="1" baseline="30000" dirty="0" smtClean="0"/>
              <a:t>2.</a:t>
            </a:r>
            <a:r>
              <a:rPr lang="en-IN" b="1" dirty="0"/>
              <a:t>H</a:t>
            </a:r>
            <a:r>
              <a:rPr lang="en-IN" b="1" dirty="0" smtClean="0"/>
              <a:t>omi </a:t>
            </a:r>
            <a:r>
              <a:rPr lang="en-IN" b="1" dirty="0" err="1" smtClean="0"/>
              <a:t>Bhabha</a:t>
            </a:r>
            <a:r>
              <a:rPr lang="en-IN" b="1" dirty="0" smtClean="0"/>
              <a:t> National Institute, </a:t>
            </a:r>
            <a:r>
              <a:rPr lang="en-IN" b="1" dirty="0" err="1" smtClean="0"/>
              <a:t>Anushaktinagar</a:t>
            </a:r>
            <a:r>
              <a:rPr lang="en-IN" b="1" dirty="0" smtClean="0"/>
              <a:t>, Mumbai – 400094, Maharashtra, INDIA</a:t>
            </a:r>
            <a:endParaRPr lang="en-IN" sz="3600" b="1" dirty="0"/>
          </a:p>
        </p:txBody>
      </p:sp>
      <p:sp>
        <p:nvSpPr>
          <p:cNvPr id="13" name="TextBox 12"/>
          <p:cNvSpPr txBox="1"/>
          <p:nvPr/>
        </p:nvSpPr>
        <p:spPr>
          <a:xfrm>
            <a:off x="1498979" y="2378857"/>
            <a:ext cx="3979817" cy="646331"/>
          </a:xfrm>
          <a:prstGeom prst="rect">
            <a:avLst/>
          </a:prstGeom>
          <a:noFill/>
        </p:spPr>
        <p:txBody>
          <a:bodyPr wrap="square" rtlCol="0">
            <a:spAutoFit/>
          </a:bodyPr>
          <a:lstStyle/>
          <a:p>
            <a:pPr algn="ctr"/>
            <a:r>
              <a:rPr lang="en-IN" b="1" baseline="30000" dirty="0" smtClean="0"/>
              <a:t>1.</a:t>
            </a:r>
            <a:r>
              <a:rPr lang="en-IN" b="1" dirty="0" smtClean="0"/>
              <a:t>Institute for Plasma Research, Bhat, </a:t>
            </a:r>
          </a:p>
          <a:p>
            <a:pPr algn="ctr"/>
            <a:r>
              <a:rPr lang="en-IN" b="1" dirty="0" smtClean="0"/>
              <a:t>Gandhinagar-382428, Gujarat, INDIA</a:t>
            </a:r>
            <a:endParaRPr lang="en-IN" sz="3600" b="1" dirty="0"/>
          </a:p>
        </p:txBody>
      </p:sp>
    </p:spTree>
    <p:extLst>
      <p:ext uri="{BB962C8B-B14F-4D97-AF65-F5344CB8AC3E}">
        <p14:creationId xmlns:p14="http://schemas.microsoft.com/office/powerpoint/2010/main" val="1494849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Probable approach</a:t>
            </a:r>
            <a:endParaRPr lang="en-US" dirty="0"/>
          </a:p>
        </p:txBody>
      </p:sp>
      <p:sp>
        <p:nvSpPr>
          <p:cNvPr id="3" name="Content Placeholder 2"/>
          <p:cNvSpPr>
            <a:spLocks noGrp="1"/>
          </p:cNvSpPr>
          <p:nvPr>
            <p:ph idx="1"/>
          </p:nvPr>
        </p:nvSpPr>
        <p:spPr>
          <a:xfrm>
            <a:off x="838200" y="1381742"/>
            <a:ext cx="10515600" cy="4351338"/>
          </a:xfrm>
        </p:spPr>
        <p:txBody>
          <a:bodyPr>
            <a:normAutofit lnSpcReduction="10000"/>
          </a:bodyPr>
          <a:lstStyle/>
          <a:p>
            <a:r>
              <a:rPr lang="en-US" dirty="0"/>
              <a:t>Two options:</a:t>
            </a:r>
          </a:p>
          <a:p>
            <a:pPr marL="400050" indent="-400050">
              <a:buAutoNum type="romanLcParenBoth"/>
            </a:pPr>
            <a:r>
              <a:rPr lang="en-US" dirty="0"/>
              <a:t>Rotate the PAM launcher up-side down</a:t>
            </a:r>
            <a:r>
              <a:rPr lang="en-US" dirty="0" smtClean="0"/>
              <a:t>.</a:t>
            </a:r>
          </a:p>
          <a:p>
            <a:pPr marL="0" indent="0">
              <a:buNone/>
            </a:pPr>
            <a:r>
              <a:rPr lang="en-US" dirty="0"/>
              <a:t>	</a:t>
            </a:r>
            <a:r>
              <a:rPr lang="en-US" dirty="0" smtClean="0"/>
              <a:t>Requires major machine opening.</a:t>
            </a:r>
          </a:p>
          <a:p>
            <a:pPr marL="0" indent="0">
              <a:buNone/>
            </a:pPr>
            <a:r>
              <a:rPr lang="en-US" dirty="0"/>
              <a:t>	</a:t>
            </a:r>
            <a:r>
              <a:rPr lang="en-US" dirty="0" smtClean="0"/>
              <a:t>	* For un-installation</a:t>
            </a:r>
          </a:p>
          <a:p>
            <a:pPr marL="0" indent="0">
              <a:buNone/>
            </a:pPr>
            <a:r>
              <a:rPr lang="en-US" dirty="0"/>
              <a:t>	</a:t>
            </a:r>
            <a:r>
              <a:rPr lang="en-US" dirty="0" smtClean="0"/>
              <a:t>	* For re-installation</a:t>
            </a:r>
          </a:p>
          <a:p>
            <a:pPr marL="0" indent="0">
              <a:buNone/>
            </a:pPr>
            <a:r>
              <a:rPr lang="en-US" dirty="0"/>
              <a:t>	</a:t>
            </a:r>
            <a:r>
              <a:rPr lang="en-US" dirty="0" smtClean="0"/>
              <a:t>Extensive mechanical work involved</a:t>
            </a:r>
            <a:r>
              <a:rPr lang="en-US" dirty="0"/>
              <a:t>		</a:t>
            </a:r>
          </a:p>
          <a:p>
            <a:pPr marL="400050" indent="-400050">
              <a:buAutoNum type="romanLcParenBoth"/>
            </a:pPr>
            <a:endParaRPr lang="en-US" dirty="0" smtClean="0"/>
          </a:p>
          <a:p>
            <a:pPr marL="0" indent="0">
              <a:buNone/>
            </a:pPr>
            <a:r>
              <a:rPr lang="en-US" dirty="0" smtClean="0"/>
              <a:t>(ii) Change </a:t>
            </a:r>
            <a:r>
              <a:rPr lang="en-US" dirty="0"/>
              <a:t>the direction of </a:t>
            </a:r>
            <a:r>
              <a:rPr lang="en-US" dirty="0" smtClean="0"/>
              <a:t>I</a:t>
            </a:r>
            <a:r>
              <a:rPr lang="en-US" baseline="-25000" dirty="0" smtClean="0"/>
              <a:t>P</a:t>
            </a:r>
            <a:endParaRPr lang="en-US" dirty="0" smtClean="0"/>
          </a:p>
          <a:p>
            <a:pPr marL="0" indent="0">
              <a:buNone/>
            </a:pPr>
            <a:r>
              <a:rPr lang="en-US" dirty="0" smtClean="0"/>
              <a:t>	Seems reasonable and viable (our team is working on it.)</a:t>
            </a:r>
            <a:endParaRPr lang="en-US" dirty="0"/>
          </a:p>
          <a:p>
            <a:endParaRPr lang="en-US" dirty="0"/>
          </a:p>
        </p:txBody>
      </p:sp>
      <p:sp>
        <p:nvSpPr>
          <p:cNvPr id="4" name="Date Placeholder 3"/>
          <p:cNvSpPr>
            <a:spLocks noGrp="1"/>
          </p:cNvSpPr>
          <p:nvPr>
            <p:ph type="dt" sz="half" idx="10"/>
          </p:nvPr>
        </p:nvSpPr>
        <p:spPr/>
        <p:txBody>
          <a:bodyPr/>
          <a:lstStyle/>
          <a:p>
            <a:r>
              <a:rPr lang="en-US" smtClean="0"/>
              <a:t>15 Oct. 2024</a:t>
            </a:r>
            <a:endParaRPr lang="en-US"/>
          </a:p>
        </p:txBody>
      </p:sp>
      <p:sp>
        <p:nvSpPr>
          <p:cNvPr id="5" name="Footer Placeholder 4"/>
          <p:cNvSpPr>
            <a:spLocks noGrp="1"/>
          </p:cNvSpPr>
          <p:nvPr>
            <p:ph type="ftr" sz="quarter" idx="11"/>
          </p:nvPr>
        </p:nvSpPr>
        <p:spPr/>
        <p:txBody>
          <a:bodyPr/>
          <a:lstStyle/>
          <a:p>
            <a:r>
              <a:rPr lang="en-US" smtClean="0"/>
              <a:t>Second Technical Meeting on Long Pulse Operation of Fusion Devices</a:t>
            </a:r>
            <a:endParaRPr lang="en-US"/>
          </a:p>
        </p:txBody>
      </p:sp>
      <p:sp>
        <p:nvSpPr>
          <p:cNvPr id="6" name="Slide Number Placeholder 5"/>
          <p:cNvSpPr>
            <a:spLocks noGrp="1"/>
          </p:cNvSpPr>
          <p:nvPr>
            <p:ph type="sldNum" sz="quarter" idx="12"/>
          </p:nvPr>
        </p:nvSpPr>
        <p:spPr/>
        <p:txBody>
          <a:bodyPr/>
          <a:lstStyle/>
          <a:p>
            <a:fld id="{6ABCBC1A-FAB4-4C0E-A165-6FE3C4F0F35A}" type="slidenum">
              <a:rPr lang="en-US" smtClean="0"/>
              <a:t>10</a:t>
            </a:fld>
            <a:endParaRPr lang="en-US"/>
          </a:p>
        </p:txBody>
      </p:sp>
    </p:spTree>
    <p:extLst>
      <p:ext uri="{BB962C8B-B14F-4D97-AF65-F5344CB8AC3E}">
        <p14:creationId xmlns:p14="http://schemas.microsoft.com/office/powerpoint/2010/main" val="3356785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7382" y="1325563"/>
            <a:ext cx="7733151" cy="4945661"/>
          </a:xfrm>
          <a:prstGeom prst="rect">
            <a:avLst/>
          </a:prstGeom>
        </p:spPr>
      </p:pic>
      <p:sp>
        <p:nvSpPr>
          <p:cNvPr id="2" name="Title 1"/>
          <p:cNvSpPr>
            <a:spLocks noGrp="1"/>
          </p:cNvSpPr>
          <p:nvPr>
            <p:ph type="title"/>
          </p:nvPr>
        </p:nvSpPr>
        <p:spPr>
          <a:xfrm>
            <a:off x="801254" y="0"/>
            <a:ext cx="10515600" cy="1325563"/>
          </a:xfrm>
        </p:spPr>
        <p:txBody>
          <a:bodyPr/>
          <a:lstStyle/>
          <a:p>
            <a:r>
              <a:rPr lang="en-US" dirty="0" smtClean="0"/>
              <a:t>Frequency spectrum broadening.</a:t>
            </a:r>
            <a:endParaRPr lang="en-US" dirty="0"/>
          </a:p>
        </p:txBody>
      </p:sp>
      <p:sp>
        <p:nvSpPr>
          <p:cNvPr id="4" name="TextBox 3"/>
          <p:cNvSpPr txBox="1"/>
          <p:nvPr/>
        </p:nvSpPr>
        <p:spPr>
          <a:xfrm>
            <a:off x="7527636" y="1004384"/>
            <a:ext cx="4664364" cy="5355312"/>
          </a:xfrm>
          <a:prstGeom prst="rect">
            <a:avLst/>
          </a:prstGeom>
          <a:noFill/>
        </p:spPr>
        <p:txBody>
          <a:bodyPr wrap="square" rtlCol="0">
            <a:spAutoFit/>
          </a:bodyPr>
          <a:lstStyle/>
          <a:p>
            <a:r>
              <a:rPr lang="en-US" dirty="0" smtClean="0"/>
              <a:t>Frequency broadening is observed, indicating presence of non-linear wave interactions with the launched pump wave and accounts for parametric decay instabilities (PDI).</a:t>
            </a:r>
          </a:p>
          <a:p>
            <a:endParaRPr lang="en-US" dirty="0"/>
          </a:p>
          <a:p>
            <a:r>
              <a:rPr lang="en-US" dirty="0" smtClean="0"/>
              <a:t>The PDI excited sideband waves not only lead to power depletion of the pump wave but also excite waves with higher N</a:t>
            </a:r>
            <a:r>
              <a:rPr lang="en-US" baseline="-25000" dirty="0" smtClean="0"/>
              <a:t>||</a:t>
            </a:r>
            <a:r>
              <a:rPr lang="en-US" dirty="0" smtClean="0"/>
              <a:t> which eventually reduces the CD efficiency drastically.</a:t>
            </a:r>
          </a:p>
          <a:p>
            <a:endParaRPr lang="en-US" dirty="0" smtClean="0"/>
          </a:p>
          <a:p>
            <a:r>
              <a:rPr lang="en-US" dirty="0" smtClean="0"/>
              <a:t>Peak </a:t>
            </a:r>
            <a:r>
              <a:rPr lang="en-US" dirty="0"/>
              <a:t>around ~3.699 GHz. is observed which is around ~30 dB down. </a:t>
            </a:r>
            <a:endParaRPr lang="en-US" dirty="0" smtClean="0"/>
          </a:p>
          <a:p>
            <a:endParaRPr lang="en-US" dirty="0"/>
          </a:p>
          <a:p>
            <a:r>
              <a:rPr lang="en-US" dirty="0" smtClean="0"/>
              <a:t>Prominent </a:t>
            </a:r>
            <a:r>
              <a:rPr lang="en-US" dirty="0"/>
              <a:t>b</a:t>
            </a:r>
            <a:r>
              <a:rPr lang="en-US" dirty="0" smtClean="0"/>
              <a:t>roadening on </a:t>
            </a:r>
            <a:r>
              <a:rPr lang="en-US" dirty="0"/>
              <a:t>the down shifted </a:t>
            </a:r>
            <a:r>
              <a:rPr lang="en-US" dirty="0" smtClean="0"/>
              <a:t>side may </a:t>
            </a:r>
            <a:r>
              <a:rPr lang="en-US" dirty="0"/>
              <a:t>correspond to an ion cyclotron sideband down-shifted by approximately ~1 MHz and may be attributed to the interactions of inaccessible waves (N</a:t>
            </a:r>
            <a:r>
              <a:rPr lang="en-US" baseline="-25000" dirty="0" smtClean="0"/>
              <a:t>||</a:t>
            </a:r>
            <a:r>
              <a:rPr lang="en-US" dirty="0" smtClean="0"/>
              <a:t>&gt; 1.0) </a:t>
            </a:r>
            <a:r>
              <a:rPr lang="en-US" dirty="0"/>
              <a:t>with edge plasma density.</a:t>
            </a:r>
          </a:p>
        </p:txBody>
      </p:sp>
      <p:sp>
        <p:nvSpPr>
          <p:cNvPr id="5" name="Date Placeholder 4"/>
          <p:cNvSpPr>
            <a:spLocks noGrp="1"/>
          </p:cNvSpPr>
          <p:nvPr>
            <p:ph type="dt" sz="half" idx="10"/>
          </p:nvPr>
        </p:nvSpPr>
        <p:spPr/>
        <p:txBody>
          <a:bodyPr/>
          <a:lstStyle/>
          <a:p>
            <a:r>
              <a:rPr lang="en-US" smtClean="0"/>
              <a:t>15 Oct. 2024</a:t>
            </a:r>
            <a:endParaRPr lang="en-US"/>
          </a:p>
        </p:txBody>
      </p:sp>
      <p:sp>
        <p:nvSpPr>
          <p:cNvPr id="6" name="Footer Placeholder 5"/>
          <p:cNvSpPr>
            <a:spLocks noGrp="1"/>
          </p:cNvSpPr>
          <p:nvPr>
            <p:ph type="ftr" sz="quarter" idx="11"/>
          </p:nvPr>
        </p:nvSpPr>
        <p:spPr/>
        <p:txBody>
          <a:bodyPr/>
          <a:lstStyle/>
          <a:p>
            <a:r>
              <a:rPr lang="en-US" smtClean="0"/>
              <a:t>Second Technical Meeting on Long Pulse Operation of Fusion Devices</a:t>
            </a:r>
            <a:endParaRPr lang="en-US"/>
          </a:p>
        </p:txBody>
      </p:sp>
      <p:sp>
        <p:nvSpPr>
          <p:cNvPr id="7" name="Slide Number Placeholder 6"/>
          <p:cNvSpPr>
            <a:spLocks noGrp="1"/>
          </p:cNvSpPr>
          <p:nvPr>
            <p:ph type="sldNum" sz="quarter" idx="12"/>
          </p:nvPr>
        </p:nvSpPr>
        <p:spPr/>
        <p:txBody>
          <a:bodyPr/>
          <a:lstStyle/>
          <a:p>
            <a:fld id="{6ABCBC1A-FAB4-4C0E-A165-6FE3C4F0F35A}" type="slidenum">
              <a:rPr lang="en-US" smtClean="0"/>
              <a:t>11</a:t>
            </a:fld>
            <a:endParaRPr lang="en-US"/>
          </a:p>
        </p:txBody>
      </p:sp>
    </p:spTree>
    <p:extLst>
      <p:ext uri="{BB962C8B-B14F-4D97-AF65-F5344CB8AC3E}">
        <p14:creationId xmlns:p14="http://schemas.microsoft.com/office/powerpoint/2010/main" val="3067211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4" y="0"/>
            <a:ext cx="10515600" cy="1325563"/>
          </a:xfrm>
        </p:spPr>
        <p:txBody>
          <a:bodyPr/>
          <a:lstStyle/>
          <a:p>
            <a:pPr algn="ctr"/>
            <a:r>
              <a:rPr lang="en-US" dirty="0" smtClean="0"/>
              <a:t>Conclusions and discussions</a:t>
            </a:r>
            <a:endParaRPr lang="en-US" dirty="0"/>
          </a:p>
        </p:txBody>
      </p:sp>
      <p:sp>
        <p:nvSpPr>
          <p:cNvPr id="3" name="Content Placeholder 2"/>
          <p:cNvSpPr>
            <a:spLocks noGrp="1"/>
          </p:cNvSpPr>
          <p:nvPr>
            <p:ph idx="1"/>
          </p:nvPr>
        </p:nvSpPr>
        <p:spPr>
          <a:xfrm>
            <a:off x="0" y="1025236"/>
            <a:ext cx="12192000" cy="5832764"/>
          </a:xfrm>
        </p:spPr>
        <p:txBody>
          <a:bodyPr>
            <a:normAutofit fontScale="92500"/>
          </a:bodyPr>
          <a:lstStyle/>
          <a:p>
            <a:r>
              <a:rPr lang="en-US" dirty="0" smtClean="0"/>
              <a:t>The </a:t>
            </a:r>
            <a:r>
              <a:rPr lang="en-US" dirty="0"/>
              <a:t>3.7GHz-250kW-1second PAM launcher is successfully installed and commissioned on ADITYA-U tokamak</a:t>
            </a:r>
            <a:r>
              <a:rPr lang="en-US" dirty="0" smtClean="0"/>
              <a:t>.</a:t>
            </a:r>
          </a:p>
          <a:p>
            <a:r>
              <a:rPr lang="en-US" dirty="0" smtClean="0"/>
              <a:t>It </a:t>
            </a:r>
            <a:r>
              <a:rPr lang="en-US" dirty="0"/>
              <a:t>is designed to launch LHWs having N</a:t>
            </a:r>
            <a:r>
              <a:rPr lang="en-US" baseline="-25000" dirty="0"/>
              <a:t>||</a:t>
            </a:r>
            <a:r>
              <a:rPr lang="en-US" dirty="0"/>
              <a:t> centered at 2.25 when two modules are relatively phased at 180</a:t>
            </a:r>
            <a:r>
              <a:rPr lang="en-US" baseline="30000" dirty="0"/>
              <a:t>o</a:t>
            </a:r>
            <a:r>
              <a:rPr lang="en-US" dirty="0"/>
              <a:t>. The relative phasing between the active waveguide is fixed at 270</a:t>
            </a:r>
            <a:r>
              <a:rPr lang="en-US" baseline="30000" dirty="0"/>
              <a:t>o</a:t>
            </a:r>
            <a:r>
              <a:rPr lang="en-US" dirty="0"/>
              <a:t>. The two module PAM launcher provides flexibility in launching N</a:t>
            </a:r>
            <a:r>
              <a:rPr lang="en-US" baseline="-25000" dirty="0"/>
              <a:t>||</a:t>
            </a:r>
            <a:r>
              <a:rPr lang="en-US" dirty="0"/>
              <a:t> from 1.875 to 2.625 when phasing between the modules is varied from 90</a:t>
            </a:r>
            <a:r>
              <a:rPr lang="en-US" baseline="30000" dirty="0"/>
              <a:t>o</a:t>
            </a:r>
            <a:r>
              <a:rPr lang="en-US" dirty="0"/>
              <a:t> to 270</a:t>
            </a:r>
            <a:r>
              <a:rPr lang="en-US" baseline="30000" dirty="0"/>
              <a:t>o</a:t>
            </a:r>
            <a:r>
              <a:rPr lang="en-US" dirty="0"/>
              <a:t>. </a:t>
            </a:r>
            <a:endParaRPr lang="en-US" dirty="0" smtClean="0"/>
          </a:p>
          <a:p>
            <a:r>
              <a:rPr lang="en-US" dirty="0" smtClean="0"/>
              <a:t>It </a:t>
            </a:r>
            <a:r>
              <a:rPr lang="en-US" dirty="0"/>
              <a:t>is powered by the same high power klystrons based </a:t>
            </a:r>
            <a:r>
              <a:rPr lang="en-US" dirty="0" err="1"/>
              <a:t>rf</a:t>
            </a:r>
            <a:r>
              <a:rPr lang="en-US" dirty="0"/>
              <a:t> system which feeds the SST1 LHCD system through a long transmission line. </a:t>
            </a:r>
            <a:endParaRPr lang="en-US" dirty="0" smtClean="0"/>
          </a:p>
          <a:p>
            <a:r>
              <a:rPr lang="en-US" dirty="0" smtClean="0"/>
              <a:t>The </a:t>
            </a:r>
            <a:r>
              <a:rPr lang="en-US" dirty="0"/>
              <a:t>high power </a:t>
            </a:r>
            <a:r>
              <a:rPr lang="en-US" dirty="0" err="1"/>
              <a:t>rf</a:t>
            </a:r>
            <a:r>
              <a:rPr lang="en-US" dirty="0"/>
              <a:t> conditioning of the PAM launcher is conducted till acceptable reflection coefficient is observed. </a:t>
            </a:r>
            <a:endParaRPr lang="en-US" dirty="0" smtClean="0"/>
          </a:p>
          <a:p>
            <a:r>
              <a:rPr lang="en-US" dirty="0" smtClean="0"/>
              <a:t>LH </a:t>
            </a:r>
            <a:r>
              <a:rPr lang="en-US" dirty="0"/>
              <a:t>experiments is carried out by launching </a:t>
            </a:r>
            <a:r>
              <a:rPr lang="en-US" dirty="0" err="1"/>
              <a:t>rf</a:t>
            </a:r>
            <a:r>
              <a:rPr lang="en-US" dirty="0"/>
              <a:t> power up to ~100kW in to 100-175 kA </a:t>
            </a:r>
            <a:r>
              <a:rPr lang="en-US" dirty="0" err="1"/>
              <a:t>Ohmic</a:t>
            </a:r>
            <a:r>
              <a:rPr lang="en-US" dirty="0"/>
              <a:t> target plasmas formed with positive and negative convertor operation. </a:t>
            </a:r>
            <a:endParaRPr lang="en-US" dirty="0" smtClean="0"/>
          </a:p>
          <a:p>
            <a:r>
              <a:rPr lang="en-US" dirty="0" smtClean="0"/>
              <a:t>Low </a:t>
            </a:r>
            <a:r>
              <a:rPr lang="en-US" dirty="0"/>
              <a:t>reflection coefficient (~5-7%) is observed even when launcher is placed 20-25mm behind limiter and matches well with predicted simulation results from ALOHA code. </a:t>
            </a:r>
            <a:endParaRPr lang="en-US" dirty="0" smtClean="0"/>
          </a:p>
        </p:txBody>
      </p:sp>
      <p:sp>
        <p:nvSpPr>
          <p:cNvPr id="4" name="Date Placeholder 3"/>
          <p:cNvSpPr>
            <a:spLocks noGrp="1"/>
          </p:cNvSpPr>
          <p:nvPr>
            <p:ph type="dt" sz="half" idx="10"/>
          </p:nvPr>
        </p:nvSpPr>
        <p:spPr/>
        <p:txBody>
          <a:bodyPr/>
          <a:lstStyle/>
          <a:p>
            <a:r>
              <a:rPr lang="en-US" smtClean="0"/>
              <a:t>15 Oct. 2024</a:t>
            </a:r>
            <a:endParaRPr lang="en-US"/>
          </a:p>
        </p:txBody>
      </p:sp>
      <p:sp>
        <p:nvSpPr>
          <p:cNvPr id="5" name="Footer Placeholder 4"/>
          <p:cNvSpPr>
            <a:spLocks noGrp="1"/>
          </p:cNvSpPr>
          <p:nvPr>
            <p:ph type="ftr" sz="quarter" idx="11"/>
          </p:nvPr>
        </p:nvSpPr>
        <p:spPr/>
        <p:txBody>
          <a:bodyPr/>
          <a:lstStyle/>
          <a:p>
            <a:r>
              <a:rPr lang="en-US" smtClean="0"/>
              <a:t>Second Technical Meeting on Long Pulse Operation of Fusion Devices</a:t>
            </a:r>
            <a:endParaRPr lang="en-US"/>
          </a:p>
        </p:txBody>
      </p:sp>
      <p:sp>
        <p:nvSpPr>
          <p:cNvPr id="6" name="Slide Number Placeholder 5"/>
          <p:cNvSpPr>
            <a:spLocks noGrp="1"/>
          </p:cNvSpPr>
          <p:nvPr>
            <p:ph type="sldNum" sz="quarter" idx="12"/>
          </p:nvPr>
        </p:nvSpPr>
        <p:spPr/>
        <p:txBody>
          <a:bodyPr/>
          <a:lstStyle/>
          <a:p>
            <a:fld id="{6ABCBC1A-FAB4-4C0E-A165-6FE3C4F0F35A}" type="slidenum">
              <a:rPr lang="en-US" smtClean="0"/>
              <a:t>12</a:t>
            </a:fld>
            <a:endParaRPr lang="en-US"/>
          </a:p>
        </p:txBody>
      </p:sp>
    </p:spTree>
    <p:extLst>
      <p:ext uri="{BB962C8B-B14F-4D97-AF65-F5344CB8AC3E}">
        <p14:creationId xmlns:p14="http://schemas.microsoft.com/office/powerpoint/2010/main" val="601094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smtClean="0"/>
              <a:t>Conclusions and discussions (…Contd.)</a:t>
            </a:r>
            <a:endParaRPr lang="en-US" dirty="0"/>
          </a:p>
        </p:txBody>
      </p:sp>
      <p:sp>
        <p:nvSpPr>
          <p:cNvPr id="3" name="Content Placeholder 2"/>
          <p:cNvSpPr>
            <a:spLocks noGrp="1"/>
          </p:cNvSpPr>
          <p:nvPr>
            <p:ph idx="1"/>
          </p:nvPr>
        </p:nvSpPr>
        <p:spPr>
          <a:xfrm>
            <a:off x="212436" y="1265380"/>
            <a:ext cx="11831782" cy="5467927"/>
          </a:xfrm>
        </p:spPr>
        <p:txBody>
          <a:bodyPr>
            <a:normAutofit fontScale="85000" lnSpcReduction="20000"/>
          </a:bodyPr>
          <a:lstStyle/>
          <a:p>
            <a:r>
              <a:rPr lang="en-US" dirty="0" smtClean="0"/>
              <a:t>In </a:t>
            </a:r>
            <a:r>
              <a:rPr lang="en-US" dirty="0"/>
              <a:t>negative convertor operation, LH could support plasma current up to ~430ms whereas in positive convertor operation it could sustain current up to ~220ms. </a:t>
            </a:r>
            <a:endParaRPr lang="en-US" dirty="0" smtClean="0"/>
          </a:p>
          <a:p>
            <a:r>
              <a:rPr lang="en-US" dirty="0" smtClean="0"/>
              <a:t>The </a:t>
            </a:r>
            <a:r>
              <a:rPr lang="en-US" dirty="0"/>
              <a:t>interaction of LHWs with plasma, in both the cases, is further confirmed, with diagnostics like 2</a:t>
            </a:r>
            <a:r>
              <a:rPr lang="en-US" baseline="30000" dirty="0"/>
              <a:t>nd</a:t>
            </a:r>
            <a:r>
              <a:rPr lang="en-US" dirty="0"/>
              <a:t> ECE and </a:t>
            </a:r>
            <a:r>
              <a:rPr lang="en-US" dirty="0" err="1"/>
              <a:t>CdTe</a:t>
            </a:r>
            <a:r>
              <a:rPr lang="en-US" dirty="0"/>
              <a:t> detector signals which shows immediate response when LHCD power is injected in to the plasma. </a:t>
            </a:r>
            <a:endParaRPr lang="en-US" dirty="0" smtClean="0"/>
          </a:p>
          <a:p>
            <a:r>
              <a:rPr lang="en-US" dirty="0"/>
              <a:t>The measurement of the spectrum shows reasonable broadening around the pump wave. The broadening is prominent on the lower frequency side with a peak around </a:t>
            </a:r>
            <a:r>
              <a:rPr lang="en-US" dirty="0" smtClean="0"/>
              <a:t>3.699 </a:t>
            </a:r>
            <a:r>
              <a:rPr lang="en-US" dirty="0"/>
              <a:t>GHz suggesting ion-cyclotron sideband down shifted by </a:t>
            </a:r>
            <a:r>
              <a:rPr lang="en-US" dirty="0" smtClean="0"/>
              <a:t>~1 MHz </a:t>
            </a:r>
            <a:r>
              <a:rPr lang="en-US" dirty="0"/>
              <a:t>and is attributed to the interactions of inaccessible waves with edge plasma density fluctuations.</a:t>
            </a:r>
          </a:p>
          <a:p>
            <a:r>
              <a:rPr lang="en-US" dirty="0" smtClean="0"/>
              <a:t>The </a:t>
            </a:r>
            <a:r>
              <a:rPr lang="en-US" dirty="0"/>
              <a:t>reflection coefficient increased significantly towards the end of the plasma shot suggesting very low density near PAM mouth. Here, the launching of ECRH power helped in improving the reflection coefficient to a large extent but even in such condition the plasma current could be extended significantly. </a:t>
            </a:r>
            <a:endParaRPr lang="en-US" dirty="0" smtClean="0"/>
          </a:p>
          <a:p>
            <a:r>
              <a:rPr lang="en-US" dirty="0" smtClean="0"/>
              <a:t>The </a:t>
            </a:r>
            <a:r>
              <a:rPr lang="en-US" dirty="0"/>
              <a:t>inability to drive the plasma current non-inductively for extended period is attributed to the directionality of the waves launched by the PAM launcher. </a:t>
            </a:r>
            <a:endParaRPr lang="en-US" dirty="0" smtClean="0"/>
          </a:p>
          <a:p>
            <a:r>
              <a:rPr lang="en-US" dirty="0" smtClean="0"/>
              <a:t>It </a:t>
            </a:r>
            <a:r>
              <a:rPr lang="en-US" dirty="0"/>
              <a:t>is proposed to reverse the direction of plasma current in the next LHCD experimental campaign by reversing the polarity of the magnetic field system and extend the plasma duration over extended period. </a:t>
            </a:r>
            <a:endParaRPr lang="en-US" dirty="0" smtClean="0"/>
          </a:p>
        </p:txBody>
      </p:sp>
      <p:sp>
        <p:nvSpPr>
          <p:cNvPr id="4" name="Date Placeholder 3"/>
          <p:cNvSpPr>
            <a:spLocks noGrp="1"/>
          </p:cNvSpPr>
          <p:nvPr>
            <p:ph type="dt" sz="half" idx="10"/>
          </p:nvPr>
        </p:nvSpPr>
        <p:spPr/>
        <p:txBody>
          <a:bodyPr/>
          <a:lstStyle/>
          <a:p>
            <a:r>
              <a:rPr lang="en-US" smtClean="0"/>
              <a:t>15 Oct. 2024</a:t>
            </a:r>
            <a:endParaRPr lang="en-US"/>
          </a:p>
        </p:txBody>
      </p:sp>
      <p:sp>
        <p:nvSpPr>
          <p:cNvPr id="5" name="Footer Placeholder 4"/>
          <p:cNvSpPr>
            <a:spLocks noGrp="1"/>
          </p:cNvSpPr>
          <p:nvPr>
            <p:ph type="ftr" sz="quarter" idx="11"/>
          </p:nvPr>
        </p:nvSpPr>
        <p:spPr/>
        <p:txBody>
          <a:bodyPr/>
          <a:lstStyle/>
          <a:p>
            <a:r>
              <a:rPr lang="en-US" smtClean="0"/>
              <a:t>Second Technical Meeting on Long Pulse Operation of Fusion Devices</a:t>
            </a:r>
            <a:endParaRPr lang="en-US"/>
          </a:p>
        </p:txBody>
      </p:sp>
      <p:sp>
        <p:nvSpPr>
          <p:cNvPr id="6" name="Slide Number Placeholder 5"/>
          <p:cNvSpPr>
            <a:spLocks noGrp="1"/>
          </p:cNvSpPr>
          <p:nvPr>
            <p:ph type="sldNum" sz="quarter" idx="12"/>
          </p:nvPr>
        </p:nvSpPr>
        <p:spPr/>
        <p:txBody>
          <a:bodyPr/>
          <a:lstStyle/>
          <a:p>
            <a:fld id="{6ABCBC1A-FAB4-4C0E-A165-6FE3C4F0F35A}" type="slidenum">
              <a:rPr lang="en-US" smtClean="0"/>
              <a:t>13</a:t>
            </a:fld>
            <a:endParaRPr lang="en-US"/>
          </a:p>
        </p:txBody>
      </p:sp>
    </p:spTree>
    <p:extLst>
      <p:ext uri="{BB962C8B-B14F-4D97-AF65-F5344CB8AC3E}">
        <p14:creationId xmlns:p14="http://schemas.microsoft.com/office/powerpoint/2010/main" val="4085829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7503"/>
            <a:ext cx="10515600" cy="2508704"/>
          </a:xfrm>
        </p:spPr>
        <p:txBody>
          <a:bodyPr>
            <a:noAutofit/>
          </a:bodyPr>
          <a:lstStyle/>
          <a:p>
            <a:pPr algn="ctr"/>
            <a:r>
              <a:rPr lang="en-US" sz="9600" b="1" dirty="0" smtClean="0"/>
              <a:t>Thank you for your kind attention</a:t>
            </a:r>
            <a:endParaRPr lang="en-US" sz="9600" b="1" dirty="0"/>
          </a:p>
        </p:txBody>
      </p:sp>
      <p:sp>
        <p:nvSpPr>
          <p:cNvPr id="3" name="Date Placeholder 2"/>
          <p:cNvSpPr>
            <a:spLocks noGrp="1"/>
          </p:cNvSpPr>
          <p:nvPr>
            <p:ph type="dt" sz="half" idx="10"/>
          </p:nvPr>
        </p:nvSpPr>
        <p:spPr/>
        <p:txBody>
          <a:bodyPr/>
          <a:lstStyle/>
          <a:p>
            <a:r>
              <a:rPr lang="en-US" smtClean="0"/>
              <a:t>15 Oct. 2024</a:t>
            </a:r>
            <a:endParaRPr lang="en-US"/>
          </a:p>
        </p:txBody>
      </p:sp>
      <p:sp>
        <p:nvSpPr>
          <p:cNvPr id="4" name="Footer Placeholder 3"/>
          <p:cNvSpPr>
            <a:spLocks noGrp="1"/>
          </p:cNvSpPr>
          <p:nvPr>
            <p:ph type="ftr" sz="quarter" idx="11"/>
          </p:nvPr>
        </p:nvSpPr>
        <p:spPr/>
        <p:txBody>
          <a:bodyPr/>
          <a:lstStyle/>
          <a:p>
            <a:r>
              <a:rPr lang="en-US" smtClean="0"/>
              <a:t>Second Technical Meeting on Long Pulse Operation of Fusion Devices</a:t>
            </a:r>
            <a:endParaRPr lang="en-US"/>
          </a:p>
        </p:txBody>
      </p:sp>
      <p:sp>
        <p:nvSpPr>
          <p:cNvPr id="5" name="Slide Number Placeholder 4"/>
          <p:cNvSpPr>
            <a:spLocks noGrp="1"/>
          </p:cNvSpPr>
          <p:nvPr>
            <p:ph type="sldNum" sz="quarter" idx="12"/>
          </p:nvPr>
        </p:nvSpPr>
        <p:spPr/>
        <p:txBody>
          <a:bodyPr/>
          <a:lstStyle/>
          <a:p>
            <a:fld id="{6ABCBC1A-FAB4-4C0E-A165-6FE3C4F0F35A}" type="slidenum">
              <a:rPr lang="en-US" smtClean="0"/>
              <a:t>14</a:t>
            </a:fld>
            <a:endParaRPr lang="en-US"/>
          </a:p>
        </p:txBody>
      </p:sp>
    </p:spTree>
    <p:extLst>
      <p:ext uri="{BB962C8B-B14F-4D97-AF65-F5344CB8AC3E}">
        <p14:creationId xmlns:p14="http://schemas.microsoft.com/office/powerpoint/2010/main" val="133374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07" y="0"/>
            <a:ext cx="7418847" cy="708393"/>
          </a:xfrm>
        </p:spPr>
        <p:txBody>
          <a:bodyPr/>
          <a:lstStyle/>
          <a:p>
            <a:pPr algn="ctr"/>
            <a:r>
              <a:rPr lang="en-US" dirty="0" smtClean="0"/>
              <a:t>Directionality of LHW’s</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297151" y="1391991"/>
                <a:ext cx="2607893"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𝑃</m:t>
                          </m:r>
                        </m:e>
                        <m:sub>
                          <m:r>
                            <a:rPr lang="en-US" b="0" i="1" smtClean="0">
                              <a:latin typeface="Cambria Math" panose="02040503050406030204" pitchFamily="18" charset="0"/>
                            </a:rPr>
                            <m:t>𝑜</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m:t>
                          </m:r>
                        </m:sub>
                      </m:sSub>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𝑆𝑖𝑛</m:t>
                                  </m:r>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1">
                                                  <a:latin typeface="Cambria Math" panose="02040503050406030204" pitchFamily="18" charset="0"/>
                                                </a:rPr>
                                                <m:t>𝑜</m:t>
                                              </m:r>
                                            </m:sub>
                                          </m:sSub>
                                        </m:num>
                                        <m:den>
                                          <m:r>
                                            <a:rPr lang="en-US" i="0">
                                              <a:latin typeface="Cambria Math" panose="02040503050406030204" pitchFamily="18" charset="0"/>
                                            </a:rPr>
                                            <m:t>2</m:t>
                                          </m:r>
                                        </m:den>
                                      </m:f>
                                    </m:e>
                                  </m:d>
                                </m:num>
                                <m:den>
                                  <m:r>
                                    <a:rPr lang="en-US" i="1">
                                      <a:latin typeface="Cambria Math" panose="02040503050406030204" pitchFamily="18" charset="0"/>
                                    </a:rPr>
                                    <m:t>𝑘</m:t>
                                  </m:r>
                                </m:den>
                              </m:f>
                            </m:e>
                          </m:d>
                        </m:e>
                        <m:sup>
                          <m:r>
                            <a:rPr lang="en-US" i="0">
                              <a:latin typeface="Cambria Math" panose="02040503050406030204" pitchFamily="18" charset="0"/>
                            </a:rPr>
                            <m:t>2</m:t>
                          </m:r>
                        </m:sup>
                      </m:sSup>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97151" y="1391991"/>
                <a:ext cx="2607893" cy="76937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81206" y="4223765"/>
                <a:ext cx="2893741" cy="8254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𝑔</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m:t>
                          </m:r>
                        </m:sub>
                      </m:sSub>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𝑆𝑖𝑛</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𝑔</m:t>
                                          </m:r>
                                        </m:sub>
                                      </m:sSub>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𝑔</m:t>
                                              </m:r>
                                            </m:sub>
                                          </m:sSub>
                                        </m:num>
                                        <m:den>
                                          <m:r>
                                            <a:rPr lang="en-US" i="0">
                                              <a:latin typeface="Cambria Math" panose="02040503050406030204" pitchFamily="18" charset="0"/>
                                            </a:rPr>
                                            <m:t>2</m:t>
                                          </m:r>
                                        </m:den>
                                      </m:f>
                                    </m:e>
                                  </m:d>
                                </m:num>
                                <m:den>
                                  <m:r>
                                    <a:rPr lang="en-US" i="1">
                                      <a:latin typeface="Cambria Math" panose="02040503050406030204" pitchFamily="18" charset="0"/>
                                    </a:rPr>
                                    <m:t>𝑆𝑖𝑛</m:t>
                                  </m:r>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𝑔</m:t>
                                              </m:r>
                                            </m:sub>
                                          </m:sSub>
                                        </m:num>
                                        <m:den>
                                          <m:r>
                                            <a:rPr lang="en-US" i="0">
                                              <a:latin typeface="Cambria Math" panose="02040503050406030204" pitchFamily="18" charset="0"/>
                                            </a:rPr>
                                            <m:t>2</m:t>
                                          </m:r>
                                        </m:den>
                                      </m:f>
                                    </m:e>
                                  </m:d>
                                </m:den>
                              </m:f>
                            </m:e>
                          </m:d>
                        </m:e>
                        <m:sup>
                          <m:r>
                            <a:rPr lang="en-US" i="0">
                              <a:latin typeface="Cambria Math" panose="02040503050406030204" pitchFamily="18" charset="0"/>
                            </a:rPr>
                            <m:t>2</m:t>
                          </m:r>
                        </m:sup>
                      </m:sSup>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81206" y="4223765"/>
                <a:ext cx="2893741" cy="82548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824089" y="5195955"/>
                <a:ext cx="4559710"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𝑔</m:t>
                          </m:r>
                        </m:sub>
                      </m:sSub>
                      <m:r>
                        <a:rPr lang="en-US" i="0">
                          <a:latin typeface="Cambria Math" panose="02040503050406030204" pitchFamily="18" charset="0"/>
                        </a:rPr>
                        <m:t>= </m:t>
                      </m:r>
                      <m:r>
                        <a:rPr lang="en-US" i="1">
                          <a:latin typeface="Cambria Math" panose="02040503050406030204" pitchFamily="18" charset="0"/>
                        </a:rPr>
                        <m:t>𝛿</m:t>
                      </m:r>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1">
                              <a:latin typeface="Cambria Math" panose="02040503050406030204" pitchFamily="18" charset="0"/>
                            </a:rPr>
                            <m:t>𝑔</m:t>
                          </m:r>
                        </m:sub>
                      </m:sSub>
                      <m:r>
                        <a:rPr lang="en-US" i="0">
                          <a:latin typeface="Cambria Math" panose="02040503050406030204" pitchFamily="18" charset="0"/>
                        </a:rPr>
                        <m:t>+</m:t>
                      </m:r>
                      <m:r>
                        <a:rPr lang="en-US" i="1">
                          <a:latin typeface="Cambria Math" panose="02040503050406030204" pitchFamily="18" charset="0"/>
                        </a:rPr>
                        <m:t>𝑘</m:t>
                      </m:r>
                      <m:d>
                        <m:dPr>
                          <m:begChr m:val="["/>
                          <m:endChr m:val="]"/>
                          <m:ctrlPr>
                            <a:rPr lang="en-US" i="1">
                              <a:latin typeface="Cambria Math" panose="02040503050406030204" pitchFamily="18" charset="0"/>
                            </a:rPr>
                          </m:ctrlPr>
                        </m:dPr>
                        <m:e>
                          <m:d>
                            <m:dPr>
                              <m:beg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𝑃</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𝑊</m:t>
                                      </m:r>
                                    </m:sub>
                                  </m:sSub>
                                </m:e>
                              </m:d>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𝑎</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𝐴</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𝑊</m:t>
                                  </m:r>
                                </m:sub>
                              </m:sSub>
                            </m:e>
                          </m:d>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824089" y="5195955"/>
                <a:ext cx="4559710" cy="391902"/>
              </a:xfrm>
              <a:prstGeom prst="rect">
                <a:avLst/>
              </a:prstGeom>
              <a:blipFill rotWithShape="0">
                <a:blip r:embed="rId4"/>
                <a:stretch>
                  <a:fillRect t="-110769" r="-7888" b="-16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888534" y="5544539"/>
                <a:ext cx="3047053"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𝑚</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m:t>
                          </m:r>
                        </m:sub>
                      </m:sSub>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𝑆𝑖𝑛</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𝑚</m:t>
                                          </m:r>
                                        </m:sub>
                                      </m:sSub>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𝑚</m:t>
                                              </m:r>
                                            </m:sub>
                                          </m:sSub>
                                        </m:num>
                                        <m:den>
                                          <m:r>
                                            <a:rPr lang="en-US" i="0">
                                              <a:latin typeface="Cambria Math" panose="02040503050406030204" pitchFamily="18" charset="0"/>
                                            </a:rPr>
                                            <m:t>2</m:t>
                                          </m:r>
                                        </m:den>
                                      </m:f>
                                    </m:e>
                                  </m:d>
                                </m:num>
                                <m:den>
                                  <m:r>
                                    <a:rPr lang="en-US" i="1">
                                      <a:latin typeface="Cambria Math" panose="02040503050406030204" pitchFamily="18" charset="0"/>
                                    </a:rPr>
                                    <m:t>𝑆𝑖𝑛</m:t>
                                  </m:r>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𝑚</m:t>
                                              </m:r>
                                            </m:sub>
                                          </m:sSub>
                                        </m:num>
                                        <m:den>
                                          <m:r>
                                            <a:rPr lang="en-US" i="0">
                                              <a:latin typeface="Cambria Math" panose="02040503050406030204" pitchFamily="18" charset="0"/>
                                            </a:rPr>
                                            <m:t>2</m:t>
                                          </m:r>
                                        </m:den>
                                      </m:f>
                                    </m:e>
                                  </m:d>
                                </m:den>
                              </m:f>
                            </m:e>
                          </m:d>
                        </m:e>
                        <m:sup>
                          <m:r>
                            <a:rPr lang="en-US" i="0">
                              <a:latin typeface="Cambria Math" panose="02040503050406030204" pitchFamily="18" charset="0"/>
                            </a:rPr>
                            <m:t>2</m:t>
                          </m:r>
                        </m:sup>
                      </m:s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888534" y="5544539"/>
                <a:ext cx="3047053" cy="76937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503927" y="6246725"/>
                <a:ext cx="4968027"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𝑚</m:t>
                          </m:r>
                        </m:sub>
                      </m:sSub>
                      <m:r>
                        <a:rPr lang="en-US" i="0">
                          <a:latin typeface="Cambria Math" panose="02040503050406030204" pitchFamily="18" charset="0"/>
                        </a:rPr>
                        <m:t>= </m:t>
                      </m:r>
                      <m:r>
                        <a:rPr lang="en-US" i="1">
                          <a:latin typeface="Cambria Math" panose="02040503050406030204" pitchFamily="18" charset="0"/>
                        </a:rPr>
                        <m:t>𝛿</m:t>
                      </m:r>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1">
                              <a:latin typeface="Cambria Math" panose="02040503050406030204" pitchFamily="18" charset="0"/>
                            </a:rPr>
                            <m:t>𝑚</m:t>
                          </m:r>
                        </m:sub>
                      </m:sSub>
                      <m:r>
                        <a:rPr lang="en-US" i="0">
                          <a:latin typeface="Cambria Math" panose="02040503050406030204" pitchFamily="18" charset="0"/>
                        </a:rPr>
                        <m:t>+</m:t>
                      </m:r>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𝑔</m:t>
                          </m:r>
                        </m:sub>
                      </m:sSub>
                      <m:d>
                        <m:dPr>
                          <m:begChr m:val="["/>
                          <m:endChr m:val="]"/>
                          <m:ctrlPr>
                            <a:rPr lang="en-US" i="1">
                              <a:latin typeface="Cambria Math" panose="02040503050406030204" pitchFamily="18" charset="0"/>
                            </a:rPr>
                          </m:ctrlPr>
                        </m:dPr>
                        <m:e>
                          <m:d>
                            <m:dPr>
                              <m:beg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𝑃</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𝑊</m:t>
                                      </m:r>
                                    </m:sub>
                                  </m:sSub>
                                </m:e>
                              </m:d>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𝐴</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𝑊</m:t>
                                  </m:r>
                                </m:sub>
                              </m:sSub>
                            </m:e>
                          </m:d>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503927" y="6246725"/>
                <a:ext cx="4968027" cy="391902"/>
              </a:xfrm>
              <a:prstGeom prst="rect">
                <a:avLst/>
              </a:prstGeom>
              <a:blipFill rotWithShape="0">
                <a:blip r:embed="rId6"/>
                <a:stretch>
                  <a:fillRect t="-112500" r="-6626" b="-171875"/>
                </a:stretch>
              </a:blipFill>
            </p:spPr>
            <p:txBody>
              <a:bodyPr/>
              <a:lstStyle/>
              <a:p>
                <a:r>
                  <a:rPr lang="en-US">
                    <a:noFill/>
                  </a:rPr>
                  <a:t> </a:t>
                </a:r>
              </a:p>
            </p:txBody>
          </p:sp>
        </mc:Fallback>
      </mc:AlternateContent>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7193282" y="3191804"/>
            <a:ext cx="4972595" cy="3017408"/>
          </a:xfrm>
          <a:prstGeom prst="rect">
            <a:avLst/>
          </a:prstGeom>
        </p:spPr>
      </p:pic>
      <p:pic>
        <p:nvPicPr>
          <p:cNvPr id="9" name="Picture 8"/>
          <p:cNvPicPr/>
          <p:nvPr/>
        </p:nvPicPr>
        <p:blipFill>
          <a:blip r:embed="rId8" cstate="print">
            <a:extLst>
              <a:ext uri="{28A0092B-C50C-407E-A947-70E740481C1C}">
                <a14:useLocalDpi xmlns:a14="http://schemas.microsoft.com/office/drawing/2010/main" val="0"/>
              </a:ext>
            </a:extLst>
          </a:blip>
          <a:stretch>
            <a:fillRect/>
          </a:stretch>
        </p:blipFill>
        <p:spPr>
          <a:xfrm>
            <a:off x="7226739" y="12295"/>
            <a:ext cx="4981303" cy="3232062"/>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2347934" y="2021441"/>
                <a:ext cx="1097801" cy="369332"/>
              </a:xfrm>
              <a:prstGeom prst="rect">
                <a:avLst/>
              </a:prstGeom>
            </p:spPr>
            <p:txBody>
              <a:bodyPr wrap="none">
                <a:spAutoFit/>
              </a:bodyPr>
              <a:lstStyle/>
              <a:p>
                <a14:m>
                  <m:oMath xmlns:m="http://schemas.openxmlformats.org/officeDocument/2006/math">
                    <m:sSub>
                      <m:sSubPr>
                        <m:ctrlPr>
                          <a:rPr lang="en-US" i="1" smtClean="0">
                            <a:effectLst/>
                            <a:latin typeface="Cambria Math" panose="02040503050406030204" pitchFamily="18" charset="0"/>
                            <a:cs typeface="Calibri" panose="020F0502020204030204" pitchFamily="34" charset="0"/>
                          </a:rPr>
                        </m:ctrlPr>
                      </m:sSubPr>
                      <m:e>
                        <m:r>
                          <a:rPr lang="en-US" i="1">
                            <a:effectLst/>
                            <a:latin typeface="Cambria Math" panose="02040503050406030204" pitchFamily="18" charset="0"/>
                            <a:ea typeface="Calibri" panose="020F0502020204030204" pitchFamily="34" charset="0"/>
                            <a:cs typeface="Calibri" panose="020F0502020204030204" pitchFamily="34" charset="0"/>
                          </a:rPr>
                          <m:t>𝜑</m:t>
                        </m:r>
                      </m:e>
                      <m:sub>
                        <m:r>
                          <a:rPr lang="en-US" i="1">
                            <a:effectLst/>
                            <a:latin typeface="Cambria Math" panose="02040503050406030204" pitchFamily="18" charset="0"/>
                            <a:ea typeface="Calibri" panose="020F0502020204030204" pitchFamily="34" charset="0"/>
                            <a:cs typeface="Calibri" panose="020F0502020204030204" pitchFamily="34" charset="0"/>
                          </a:rPr>
                          <m:t>𝑜</m:t>
                        </m:r>
                      </m:sub>
                    </m:sSub>
                  </m:oMath>
                </a14:m>
                <a:r>
                  <a:rPr lang="en-US" dirty="0">
                    <a:effectLst/>
                    <a:latin typeface="Calibri" panose="020F0502020204030204" pitchFamily="34" charset="0"/>
                    <a:ea typeface="Calibri" panose="020F0502020204030204" pitchFamily="34" charset="0"/>
                  </a:rPr>
                  <a:t> = </a:t>
                </a:r>
                <a:r>
                  <a:rPr lang="en-US" dirty="0" smtClean="0">
                    <a:effectLst/>
                    <a:latin typeface="Calibri" panose="020F0502020204030204" pitchFamily="34" charset="0"/>
                    <a:ea typeface="Calibri" panose="020F0502020204030204" pitchFamily="34" charset="0"/>
                  </a:rPr>
                  <a:t>k*</a:t>
                </a:r>
                <a:r>
                  <a:rPr lang="en-US" dirty="0" err="1" smtClean="0">
                    <a:effectLst/>
                    <a:latin typeface="Calibri" panose="020F0502020204030204" pitchFamily="34" charset="0"/>
                    <a:ea typeface="Calibri" panose="020F0502020204030204" pitchFamily="34" charset="0"/>
                  </a:rPr>
                  <a:t>d</a:t>
                </a:r>
                <a:r>
                  <a:rPr lang="en-US" baseline="-25000" dirty="0" err="1" smtClean="0">
                    <a:effectLst/>
                    <a:latin typeface="Calibri" panose="020F0502020204030204" pitchFamily="34" charset="0"/>
                    <a:ea typeface="Calibri" panose="020F0502020204030204" pitchFamily="34" charset="0"/>
                  </a:rPr>
                  <a:t>A</a:t>
                </a:r>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347934" y="2021441"/>
                <a:ext cx="1097801" cy="369332"/>
              </a:xfrm>
              <a:prstGeom prst="rect">
                <a:avLst/>
              </a:prstGeom>
              <a:blipFill rotWithShape="0">
                <a:blip r:embed="rId9"/>
                <a:stretch>
                  <a:fillRect t="-10000" b="-26667"/>
                </a:stretch>
              </a:blipFill>
            </p:spPr>
            <p:txBody>
              <a:bodyPr/>
              <a:lstStyle/>
              <a:p>
                <a:r>
                  <a:rPr lang="en-US">
                    <a:noFill/>
                  </a:rPr>
                  <a:t> </a:t>
                </a:r>
              </a:p>
            </p:txBody>
          </p:sp>
        </mc:Fallback>
      </mc:AlternateContent>
      <p:sp>
        <p:nvSpPr>
          <p:cNvPr id="12" name="TextBox 11"/>
          <p:cNvSpPr txBox="1"/>
          <p:nvPr/>
        </p:nvSpPr>
        <p:spPr>
          <a:xfrm>
            <a:off x="81836" y="637834"/>
            <a:ext cx="3796849" cy="369332"/>
          </a:xfrm>
          <a:prstGeom prst="rect">
            <a:avLst/>
          </a:prstGeom>
          <a:noFill/>
        </p:spPr>
        <p:txBody>
          <a:bodyPr wrap="square" rtlCol="0">
            <a:spAutoFit/>
          </a:bodyPr>
          <a:lstStyle/>
          <a:p>
            <a:r>
              <a:rPr lang="en-US" dirty="0" smtClean="0"/>
              <a:t>Fourier transform of electric field</a:t>
            </a:r>
            <a:endParaRPr lang="en-US" dirty="0"/>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1861314108"/>
                  </p:ext>
                </p:extLst>
              </p:nvPr>
            </p:nvGraphicFramePr>
            <p:xfrm>
              <a:off x="3574316" y="560344"/>
              <a:ext cx="3623348" cy="4594352"/>
            </p:xfrm>
            <a:graphic>
              <a:graphicData uri="http://schemas.openxmlformats.org/drawingml/2006/table">
                <a:tbl>
                  <a:tblPr firstRow="1" bandRow="1">
                    <a:tableStyleId>{5C22544A-7EE6-4342-B048-85BDC9FD1C3A}</a:tableStyleId>
                  </a:tblPr>
                  <a:tblGrid>
                    <a:gridCol w="1211074"/>
                    <a:gridCol w="1193074"/>
                    <a:gridCol w="1219200"/>
                  </a:tblGrid>
                  <a:tr h="360549">
                    <a:tc>
                      <a:txBody>
                        <a:bodyPr/>
                        <a:lstStyle/>
                        <a:p>
                          <a:r>
                            <a:rPr lang="en-US" dirty="0" smtClean="0"/>
                            <a:t>Parameter</a:t>
                          </a:r>
                          <a:endParaRPr lang="en-US" dirty="0"/>
                        </a:p>
                      </a:txBody>
                      <a:tcPr/>
                    </a:tc>
                    <a:tc>
                      <a:txBody>
                        <a:bodyPr/>
                        <a:lstStyle/>
                        <a:p>
                          <a:r>
                            <a:rPr lang="en-US" dirty="0" smtClean="0"/>
                            <a:t>ADITYA </a:t>
                          </a:r>
                          <a:endParaRPr lang="en-US" dirty="0"/>
                        </a:p>
                      </a:txBody>
                      <a:tcPr/>
                    </a:tc>
                    <a:tc>
                      <a:txBody>
                        <a:bodyPr/>
                        <a:lstStyle/>
                        <a:p>
                          <a:r>
                            <a:rPr lang="en-US" dirty="0" smtClean="0"/>
                            <a:t>ADITYA-U</a:t>
                          </a:r>
                          <a:endParaRPr lang="en-US" dirty="0"/>
                        </a:p>
                      </a:txBody>
                      <a:tcPr/>
                    </a:tc>
                  </a:tr>
                  <a:tr h="360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A</a:t>
                          </a:r>
                          <a:endParaRPr lang="en-US" dirty="0" smtClean="0"/>
                        </a:p>
                      </a:txBody>
                      <a:tcPr/>
                    </a:tc>
                    <a:tc>
                      <a:txBody>
                        <a:bodyPr/>
                        <a:lstStyle/>
                        <a:p>
                          <a:r>
                            <a:rPr lang="en-US" dirty="0" smtClean="0"/>
                            <a:t>7mm</a:t>
                          </a:r>
                          <a:endParaRPr lang="en-US" dirty="0"/>
                        </a:p>
                      </a:txBody>
                      <a:tcPr/>
                    </a:tc>
                    <a:tc>
                      <a:txBody>
                        <a:bodyPr/>
                        <a:lstStyle/>
                        <a:p>
                          <a:r>
                            <a:rPr lang="en-US" dirty="0" smtClean="0"/>
                            <a:t>12mm</a:t>
                          </a:r>
                          <a:endParaRPr lang="en-US" dirty="0"/>
                        </a:p>
                      </a:txBody>
                      <a:tcPr/>
                    </a:tc>
                  </a:tr>
                  <a:tr h="360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P</a:t>
                          </a:r>
                          <a:endParaRPr lang="en-US" dirty="0" smtClean="0"/>
                        </a:p>
                      </a:txBody>
                      <a:tcPr/>
                    </a:tc>
                    <a:tc>
                      <a:txBody>
                        <a:bodyPr/>
                        <a:lstStyle/>
                        <a:p>
                          <a:r>
                            <a:rPr lang="en-US" dirty="0" smtClean="0"/>
                            <a:t>---</a:t>
                          </a:r>
                          <a:endParaRPr lang="en-US" dirty="0"/>
                        </a:p>
                      </a:txBody>
                      <a:tcPr/>
                    </a:tc>
                    <a:tc>
                      <a:txBody>
                        <a:bodyPr/>
                        <a:lstStyle/>
                        <a:p>
                          <a:r>
                            <a:rPr lang="en-US" dirty="0" smtClean="0"/>
                            <a:t>11mm</a:t>
                          </a:r>
                          <a:endParaRPr lang="en-US" dirty="0"/>
                        </a:p>
                      </a:txBody>
                      <a:tcPr/>
                    </a:tc>
                  </a:tr>
                  <a:tr h="360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W</a:t>
                          </a:r>
                          <a:endParaRPr lang="en-US" dirty="0" smtClean="0"/>
                        </a:p>
                      </a:txBody>
                      <a:tcPr/>
                    </a:tc>
                    <a:tc>
                      <a:txBody>
                        <a:bodyPr/>
                        <a:lstStyle/>
                        <a:p>
                          <a:r>
                            <a:rPr lang="en-US" dirty="0" smtClean="0"/>
                            <a:t>2mm</a:t>
                          </a:r>
                          <a:endParaRPr lang="en-US" dirty="0"/>
                        </a:p>
                      </a:txBody>
                      <a:tcPr/>
                    </a:tc>
                    <a:tc>
                      <a:txBody>
                        <a:bodyPr/>
                        <a:lstStyle/>
                        <a:p>
                          <a:r>
                            <a:rPr lang="en-US" dirty="0" smtClean="0"/>
                            <a:t>2mm</a:t>
                          </a:r>
                          <a:endParaRPr lang="en-US" dirty="0"/>
                        </a:p>
                      </a:txBody>
                      <a:tcPr/>
                    </a:tc>
                  </a:tr>
                  <a:tr h="901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A</a:t>
                          </a:r>
                          <a:r>
                            <a:rPr lang="en-US" sz="1800" kern="1200" baseline="-25000" dirty="0" smtClean="0">
                              <a:solidFill>
                                <a:schemeClr val="dk1"/>
                              </a:solidFill>
                              <a:effectLst/>
                              <a:latin typeface="+mn-lt"/>
                              <a:ea typeface="+mn-ea"/>
                              <a:cs typeface="+mn-cs"/>
                            </a:rPr>
                            <a:t> </a:t>
                          </a:r>
                          <a:r>
                            <a:rPr lang="en-US" dirty="0" smtClean="0"/>
                            <a:t>+ </a:t>
                          </a: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W</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P</a:t>
                          </a:r>
                          <a:r>
                            <a:rPr lang="en-US" sz="1800" kern="1200" baseline="-25000" dirty="0" smtClean="0">
                              <a:solidFill>
                                <a:schemeClr val="dk1"/>
                              </a:solidFill>
                              <a:effectLst/>
                              <a:latin typeface="+mn-lt"/>
                              <a:ea typeface="+mn-ea"/>
                              <a:cs typeface="+mn-cs"/>
                            </a:rPr>
                            <a:t> </a:t>
                          </a:r>
                          <a:r>
                            <a:rPr lang="en-US" dirty="0" smtClean="0"/>
                            <a:t>+ </a:t>
                          </a: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W</a:t>
                          </a:r>
                          <a:r>
                            <a:rPr lang="en-US" dirty="0" smtClean="0"/>
                            <a:t>)</a:t>
                          </a:r>
                          <a:endParaRPr lang="en-US" dirty="0"/>
                        </a:p>
                      </a:txBody>
                      <a:tcPr/>
                    </a:tc>
                    <a:tc>
                      <a:txBody>
                        <a:bodyPr/>
                        <a:lstStyle/>
                        <a:p>
                          <a:r>
                            <a:rPr lang="en-US" dirty="0" smtClean="0"/>
                            <a:t>9mm</a:t>
                          </a:r>
                          <a:endParaRPr lang="en-US" dirty="0"/>
                        </a:p>
                      </a:txBody>
                      <a:tcPr/>
                    </a:tc>
                    <a:tc>
                      <a:txBody>
                        <a:bodyPr/>
                        <a:lstStyle/>
                        <a:p>
                          <a:r>
                            <a:rPr lang="en-US" dirty="0" smtClean="0"/>
                            <a:t>27mm</a:t>
                          </a:r>
                          <a:endParaRPr lang="en-US" dirty="0"/>
                        </a:p>
                      </a:txBody>
                      <a:tcPr/>
                    </a:tc>
                  </a:tr>
                  <a:tr h="360549">
                    <a:tc>
                      <a:txBody>
                        <a:bodyPr/>
                        <a:lstStyle/>
                        <a:p>
                          <a:pPr/>
                          <a14:m>
                            <m:oMathPara xmlns:m="http://schemas.openxmlformats.org/officeDocument/2006/math">
                              <m:oMathParaPr>
                                <m:jc m:val="left"/>
                              </m:oMathParaPr>
                              <m:oMath xmlns:m="http://schemas.openxmlformats.org/officeDocument/2006/math">
                                <m:sSub>
                                  <m:sSubPr>
                                    <m:ctrlPr>
                                      <a:rPr lang="en-US" sz="1800" i="1" kern="1200" smtClean="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𝑁</m:t>
                                    </m:r>
                                  </m:e>
                                  <m:sub>
                                    <m:r>
                                      <a:rPr lang="en-US" sz="1800" i="1" kern="1200">
                                        <a:solidFill>
                                          <a:schemeClr val="dk1"/>
                                        </a:solidFill>
                                        <a:effectLst/>
                                        <a:latin typeface="Cambria Math" panose="02040503050406030204" pitchFamily="18" charset="0"/>
                                        <a:ea typeface="+mn-ea"/>
                                        <a:cs typeface="+mn-cs"/>
                                      </a:rPr>
                                      <m:t>𝑎</m:t>
                                    </m:r>
                                  </m:sub>
                                </m:sSub>
                              </m:oMath>
                            </m:oMathPara>
                          </a14:m>
                          <a:endParaRPr lang="en-US" dirty="0"/>
                        </a:p>
                      </a:txBody>
                      <a:tcPr/>
                    </a:tc>
                    <a:tc>
                      <a:txBody>
                        <a:bodyPr/>
                        <a:lstStyle/>
                        <a:p>
                          <a:r>
                            <a:rPr lang="en-US" dirty="0" smtClean="0"/>
                            <a:t>4</a:t>
                          </a:r>
                          <a:endParaRPr lang="en-US" dirty="0"/>
                        </a:p>
                      </a:txBody>
                      <a:tcPr/>
                    </a:tc>
                    <a:tc>
                      <a:txBody>
                        <a:bodyPr/>
                        <a:lstStyle/>
                        <a:p>
                          <a:r>
                            <a:rPr lang="en-US" dirty="0" smtClean="0"/>
                            <a:t>1</a:t>
                          </a:r>
                          <a:endParaRPr lang="en-US" dirty="0"/>
                        </a:p>
                      </a:txBody>
                      <a:tcPr/>
                    </a:tc>
                  </a:tr>
                  <a:tr h="360549">
                    <a:tc>
                      <a:txBody>
                        <a:bodyPr/>
                        <a:lstStyle/>
                        <a:p>
                          <a:pPr/>
                          <a14:m>
                            <m:oMathPara xmlns:m="http://schemas.openxmlformats.org/officeDocument/2006/math">
                              <m:oMathParaPr>
                                <m:jc m:val="left"/>
                              </m:oMathParaPr>
                              <m:oMath xmlns:m="http://schemas.openxmlformats.org/officeDocument/2006/math">
                                <m:r>
                                  <a:rPr lang="en-US" sz="1800" i="1" kern="1200" smtClean="0">
                                    <a:solidFill>
                                      <a:schemeClr val="dk1"/>
                                    </a:solidFill>
                                    <a:effectLst/>
                                    <a:latin typeface="Cambria Math" panose="02040503050406030204" pitchFamily="18" charset="0"/>
                                    <a:ea typeface="+mn-ea"/>
                                    <a:cs typeface="+mn-cs"/>
                                  </a:rPr>
                                  <m:t>𝛿</m:t>
                                </m:r>
                                <m:sSub>
                                  <m:sSubPr>
                                    <m:ctrlPr>
                                      <a:rPr lang="en-US" sz="1800" i="1" kern="120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𝜑</m:t>
                                    </m:r>
                                  </m:e>
                                  <m:sub>
                                    <m:r>
                                      <a:rPr lang="en-US" sz="1800" b="0" i="1" kern="1200" smtClean="0">
                                        <a:solidFill>
                                          <a:schemeClr val="dk1"/>
                                        </a:solidFill>
                                        <a:effectLst/>
                                        <a:latin typeface="Cambria Math" panose="02040503050406030204" pitchFamily="18" charset="0"/>
                                        <a:ea typeface="+mn-ea"/>
                                        <a:cs typeface="+mn-cs"/>
                                      </a:rPr>
                                      <m:t>𝑎</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-90</a:t>
                          </a:r>
                          <a:r>
                            <a:rPr lang="en-US" sz="1800" kern="1200" baseline="30000" dirty="0" smtClean="0">
                              <a:solidFill>
                                <a:schemeClr val="dk1"/>
                              </a:solidFill>
                              <a:effectLst/>
                              <a:latin typeface="+mn-lt"/>
                              <a:ea typeface="+mn-ea"/>
                              <a:cs typeface="+mn-cs"/>
                            </a:rPr>
                            <a:t>o</a:t>
                          </a:r>
                          <a:r>
                            <a:rPr lang="en-US" sz="1800" kern="1200" dirty="0" smtClean="0">
                              <a:solidFill>
                                <a:schemeClr val="dk1"/>
                              </a:solidFill>
                              <a:effectLst/>
                              <a:latin typeface="+mn-lt"/>
                              <a:ea typeface="+mn-ea"/>
                              <a:cs typeface="+mn-cs"/>
                            </a:rPr>
                            <a:t> (270</a:t>
                          </a:r>
                          <a:r>
                            <a:rPr lang="en-US" sz="1800" kern="1200" baseline="30000" dirty="0" smtClean="0">
                              <a:solidFill>
                                <a:schemeClr val="dk1"/>
                              </a:solidFill>
                              <a:effectLst/>
                              <a:latin typeface="+mn-lt"/>
                              <a:ea typeface="+mn-ea"/>
                              <a:cs typeface="+mn-cs"/>
                            </a:rPr>
                            <a:t>o</a:t>
                          </a:r>
                          <a:r>
                            <a:rPr lang="en-US" sz="1800" kern="1200" baseline="0" dirty="0" smtClean="0">
                              <a:solidFill>
                                <a:schemeClr val="dk1"/>
                              </a:solidFill>
                              <a:effectLst/>
                              <a:latin typeface="+mn-lt"/>
                              <a:ea typeface="+mn-ea"/>
                              <a:cs typeface="+mn-cs"/>
                            </a:rPr>
                            <a:t>)</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mtClean="0">
                              <a:solidFill>
                                <a:schemeClr val="dk1"/>
                              </a:solidFill>
                              <a:effectLst/>
                              <a:latin typeface="+mn-lt"/>
                              <a:ea typeface="+mn-ea"/>
                              <a:cs typeface="+mn-cs"/>
                            </a:rPr>
                            <a:t>-90</a:t>
                          </a:r>
                          <a:r>
                            <a:rPr lang="en-US" sz="1800" kern="1200" baseline="30000" smtClean="0">
                              <a:solidFill>
                                <a:schemeClr val="dk1"/>
                              </a:solidFill>
                              <a:effectLst/>
                              <a:latin typeface="+mn-lt"/>
                              <a:ea typeface="+mn-ea"/>
                              <a:cs typeface="+mn-cs"/>
                            </a:rPr>
                            <a:t>o</a:t>
                          </a:r>
                          <a:r>
                            <a:rPr lang="en-US" sz="1800" kern="1200" smtClean="0">
                              <a:solidFill>
                                <a:schemeClr val="dk1"/>
                              </a:solidFill>
                              <a:effectLst/>
                              <a:latin typeface="+mn-lt"/>
                              <a:ea typeface="+mn-ea"/>
                              <a:cs typeface="+mn-cs"/>
                            </a:rPr>
                            <a:t> (270</a:t>
                          </a:r>
                          <a:r>
                            <a:rPr lang="en-US" sz="1800" kern="1200" baseline="30000" smtClean="0">
                              <a:solidFill>
                                <a:schemeClr val="dk1"/>
                              </a:solidFill>
                              <a:effectLst/>
                              <a:latin typeface="+mn-lt"/>
                              <a:ea typeface="+mn-ea"/>
                              <a:cs typeface="+mn-cs"/>
                            </a:rPr>
                            <a:t>o</a:t>
                          </a:r>
                          <a:r>
                            <a:rPr lang="en-US" sz="1800" kern="1200" baseline="0" smtClean="0">
                              <a:solidFill>
                                <a:schemeClr val="dk1"/>
                              </a:solidFill>
                              <a:effectLst/>
                              <a:latin typeface="+mn-lt"/>
                              <a:ea typeface="+mn-ea"/>
                              <a:cs typeface="+mn-cs"/>
                            </a:rPr>
                            <a:t>)</a:t>
                          </a:r>
                          <a:endParaRPr lang="en-US" dirty="0" smtClean="0"/>
                        </a:p>
                      </a:txBody>
                      <a:tcPr/>
                    </a:tc>
                  </a:tr>
                  <a:tr h="360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a:t>
                          </a:r>
                          <a:r>
                            <a:rPr lang="en-US" sz="1800" kern="1200" baseline="-25000" dirty="0" smtClean="0">
                              <a:solidFill>
                                <a:schemeClr val="dk1"/>
                              </a:solidFill>
                              <a:effectLst/>
                              <a:latin typeface="+mn-lt"/>
                              <a:ea typeface="+mn-ea"/>
                              <a:cs typeface="+mn-cs"/>
                            </a:rPr>
                            <a:t>g</a:t>
                          </a:r>
                          <a:r>
                            <a:rPr lang="en-US" sz="1800" kern="1200" dirty="0" smtClean="0">
                              <a:solidFill>
                                <a:schemeClr val="dk1"/>
                              </a:solidFill>
                              <a:effectLst/>
                              <a:latin typeface="+mn-lt"/>
                              <a:ea typeface="+mn-ea"/>
                              <a:cs typeface="+mn-cs"/>
                            </a:rPr>
                            <a:t> </a:t>
                          </a:r>
                          <a:endParaRPr lang="en-US" dirty="0" smtClean="0"/>
                        </a:p>
                      </a:txBody>
                      <a:tcPr/>
                    </a:tc>
                    <a:tc>
                      <a:txBody>
                        <a:bodyPr/>
                        <a:lstStyle/>
                        <a:p>
                          <a:r>
                            <a:rPr lang="en-US" dirty="0" smtClean="0"/>
                            <a:t>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a:t>
                          </a:r>
                        </a:p>
                      </a:txBody>
                      <a:tcPr/>
                    </a:tc>
                  </a:tr>
                  <a:tr h="382582">
                    <a:tc>
                      <a:txBody>
                        <a:bodyPr/>
                        <a:lstStyle/>
                        <a:p>
                          <a:pPr/>
                          <a14:m>
                            <m:oMathPara xmlns:m="http://schemas.openxmlformats.org/officeDocument/2006/math">
                              <m:oMathParaPr>
                                <m:jc m:val="left"/>
                              </m:oMathParaPr>
                              <m:oMath xmlns:m="http://schemas.openxmlformats.org/officeDocument/2006/math">
                                <m:r>
                                  <a:rPr lang="en-US" sz="1800" i="1" kern="1200" smtClean="0">
                                    <a:solidFill>
                                      <a:schemeClr val="dk1"/>
                                    </a:solidFill>
                                    <a:effectLst/>
                                    <a:latin typeface="Cambria Math" panose="02040503050406030204" pitchFamily="18" charset="0"/>
                                    <a:ea typeface="+mn-ea"/>
                                    <a:cs typeface="+mn-cs"/>
                                  </a:rPr>
                                  <m:t>𝛿</m:t>
                                </m:r>
                                <m:sSub>
                                  <m:sSubPr>
                                    <m:ctrlPr>
                                      <a:rPr lang="en-US" sz="1800" i="1" kern="120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𝜑</m:t>
                                    </m:r>
                                  </m:e>
                                  <m:sub>
                                    <m:r>
                                      <a:rPr lang="en-US" sz="1800" i="1" kern="1200">
                                        <a:solidFill>
                                          <a:schemeClr val="dk1"/>
                                        </a:solidFill>
                                        <a:effectLst/>
                                        <a:latin typeface="Cambria Math" panose="02040503050406030204" pitchFamily="18" charset="0"/>
                                        <a:ea typeface="+mn-ea"/>
                                        <a:cs typeface="+mn-cs"/>
                                      </a:rPr>
                                      <m:t>𝑔</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0</a:t>
                          </a:r>
                          <a:r>
                            <a:rPr lang="en-US" sz="1800" kern="1200" baseline="30000" dirty="0" smtClean="0">
                              <a:solidFill>
                                <a:schemeClr val="dk1"/>
                              </a:solidFill>
                              <a:effectLst/>
                              <a:latin typeface="+mn-lt"/>
                              <a:ea typeface="+mn-ea"/>
                              <a:cs typeface="+mn-cs"/>
                            </a:rPr>
                            <a:t>o</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-90</a:t>
                          </a:r>
                          <a:r>
                            <a:rPr lang="en-US" sz="1800" kern="1200" baseline="30000" dirty="0" smtClean="0">
                              <a:solidFill>
                                <a:schemeClr val="dk1"/>
                              </a:solidFill>
                              <a:effectLst/>
                              <a:latin typeface="+mn-lt"/>
                              <a:ea typeface="+mn-ea"/>
                              <a:cs typeface="+mn-cs"/>
                            </a:rPr>
                            <a:t>o</a:t>
                          </a:r>
                          <a:r>
                            <a:rPr lang="en-US" sz="1800" kern="1200" dirty="0" smtClean="0">
                              <a:solidFill>
                                <a:schemeClr val="dk1"/>
                              </a:solidFill>
                              <a:effectLst/>
                              <a:latin typeface="+mn-lt"/>
                              <a:ea typeface="+mn-ea"/>
                              <a:cs typeface="+mn-cs"/>
                            </a:rPr>
                            <a:t> (270</a:t>
                          </a:r>
                          <a:r>
                            <a:rPr lang="en-US" sz="1800" kern="1200" baseline="30000" dirty="0" smtClean="0">
                              <a:solidFill>
                                <a:schemeClr val="dk1"/>
                              </a:solidFill>
                              <a:effectLst/>
                              <a:latin typeface="+mn-lt"/>
                              <a:ea typeface="+mn-ea"/>
                              <a:cs typeface="+mn-cs"/>
                            </a:rPr>
                            <a:t>o</a:t>
                          </a:r>
                          <a:r>
                            <a:rPr lang="en-US" sz="1800" kern="1200" baseline="0" dirty="0" smtClean="0">
                              <a:solidFill>
                                <a:schemeClr val="dk1"/>
                              </a:solidFill>
                              <a:effectLst/>
                              <a:latin typeface="+mn-lt"/>
                              <a:ea typeface="+mn-ea"/>
                              <a:cs typeface="+mn-cs"/>
                            </a:rPr>
                            <a:t>)</a:t>
                          </a:r>
                          <a:endParaRPr lang="en-US" dirty="0" smtClean="0"/>
                        </a:p>
                      </a:txBody>
                      <a:tcPr/>
                    </a:tc>
                  </a:tr>
                  <a:tr h="360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a:t>
                          </a:r>
                          <a:r>
                            <a:rPr lang="en-US" sz="1800" kern="1200" baseline="-25000" dirty="0" smtClean="0">
                              <a:solidFill>
                                <a:schemeClr val="dk1"/>
                              </a:solidFill>
                              <a:effectLst/>
                              <a:latin typeface="+mn-lt"/>
                              <a:ea typeface="+mn-ea"/>
                              <a:cs typeface="+mn-cs"/>
                            </a:rPr>
                            <a:t>m</a:t>
                          </a:r>
                          <a:r>
                            <a:rPr lang="en-US" sz="1800" kern="1200" dirty="0" smtClean="0">
                              <a:solidFill>
                                <a:schemeClr val="dk1"/>
                              </a:solidFill>
                              <a:effectLst/>
                              <a:latin typeface="+mn-lt"/>
                              <a:ea typeface="+mn-ea"/>
                              <a:cs typeface="+mn-cs"/>
                            </a:rPr>
                            <a:t> </a:t>
                          </a:r>
                          <a:endParaRPr lang="en-US" dirty="0" smtClean="0"/>
                        </a:p>
                      </a:txBody>
                      <a:tcPr/>
                    </a:tc>
                    <a:tc>
                      <a:txBody>
                        <a:bodyPr/>
                        <a:lstStyle/>
                        <a:p>
                          <a:r>
                            <a:rPr lang="en-US" dirty="0" smtClean="0"/>
                            <a:t>1</a:t>
                          </a:r>
                          <a:endParaRPr lang="en-US" dirty="0"/>
                        </a:p>
                      </a:txBody>
                      <a:tcPr/>
                    </a:tc>
                    <a:tc>
                      <a:txBody>
                        <a:bodyPr/>
                        <a:lstStyle/>
                        <a:p>
                          <a:r>
                            <a:rPr lang="en-US" dirty="0" smtClean="0"/>
                            <a:t>2</a:t>
                          </a:r>
                          <a:endParaRPr lang="en-US" dirty="0"/>
                        </a:p>
                      </a:txBody>
                      <a:tcPr/>
                    </a:tc>
                  </a:tr>
                  <a:tr h="360549">
                    <a:tc>
                      <a:txBody>
                        <a:bodyPr/>
                        <a:lstStyle/>
                        <a:p>
                          <a:pPr/>
                          <a14:m>
                            <m:oMathPara xmlns:m="http://schemas.openxmlformats.org/officeDocument/2006/math">
                              <m:oMathParaPr>
                                <m:jc m:val="left"/>
                              </m:oMathParaPr>
                              <m:oMath xmlns:m="http://schemas.openxmlformats.org/officeDocument/2006/math">
                                <m:r>
                                  <a:rPr lang="en-US" sz="1800" i="1" kern="1200" smtClean="0">
                                    <a:solidFill>
                                      <a:schemeClr val="dk1"/>
                                    </a:solidFill>
                                    <a:effectLst/>
                                    <a:latin typeface="Cambria Math" panose="02040503050406030204" pitchFamily="18" charset="0"/>
                                    <a:ea typeface="+mn-ea"/>
                                    <a:cs typeface="+mn-cs"/>
                                  </a:rPr>
                                  <m:t>𝛿</m:t>
                                </m:r>
                                <m:sSub>
                                  <m:sSubPr>
                                    <m:ctrlPr>
                                      <a:rPr lang="en-US" sz="1800" i="1" kern="1200">
                                        <a:solidFill>
                                          <a:schemeClr val="dk1"/>
                                        </a:solidFill>
                                        <a:effectLst/>
                                        <a:latin typeface="Cambria Math" panose="02040503050406030204" pitchFamily="18" charset="0"/>
                                        <a:ea typeface="+mn-ea"/>
                                        <a:cs typeface="+mn-cs"/>
                                      </a:rPr>
                                    </m:ctrlPr>
                                  </m:sSubPr>
                                  <m:e>
                                    <m:r>
                                      <a:rPr lang="en-US" sz="1800" i="1" kern="1200">
                                        <a:solidFill>
                                          <a:schemeClr val="dk1"/>
                                        </a:solidFill>
                                        <a:effectLst/>
                                        <a:latin typeface="Cambria Math" panose="02040503050406030204" pitchFamily="18" charset="0"/>
                                        <a:ea typeface="+mn-ea"/>
                                        <a:cs typeface="+mn-cs"/>
                                      </a:rPr>
                                      <m:t>𝜑</m:t>
                                    </m:r>
                                  </m:e>
                                  <m:sub>
                                    <m:r>
                                      <a:rPr lang="en-US" sz="1800" b="0" i="1" kern="1200" smtClean="0">
                                        <a:solidFill>
                                          <a:schemeClr val="dk1"/>
                                        </a:solidFill>
                                        <a:effectLst/>
                                        <a:latin typeface="Cambria Math" panose="02040503050406030204" pitchFamily="18" charset="0"/>
                                        <a:ea typeface="+mn-ea"/>
                                        <a:cs typeface="+mn-cs"/>
                                      </a:rPr>
                                      <m:t>𝑚</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0</a:t>
                          </a:r>
                          <a:r>
                            <a:rPr lang="en-US" sz="1800" kern="1200" baseline="30000" dirty="0" smtClean="0">
                              <a:solidFill>
                                <a:schemeClr val="dk1"/>
                              </a:solidFill>
                              <a:effectLst/>
                              <a:latin typeface="+mn-lt"/>
                              <a:ea typeface="+mn-ea"/>
                              <a:cs typeface="+mn-cs"/>
                            </a:rPr>
                            <a:t>o</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180</a:t>
                          </a:r>
                          <a:r>
                            <a:rPr lang="en-US" sz="1800" kern="1200" baseline="30000" dirty="0" smtClean="0">
                              <a:solidFill>
                                <a:schemeClr val="dk1"/>
                              </a:solidFill>
                              <a:effectLst/>
                              <a:latin typeface="+mn-lt"/>
                              <a:ea typeface="+mn-ea"/>
                              <a:cs typeface="+mn-cs"/>
                            </a:rPr>
                            <a:t>o</a:t>
                          </a:r>
                          <a:endParaRPr lang="en-US" dirty="0" smtClean="0"/>
                        </a:p>
                      </a:txBody>
                      <a:tcPr/>
                    </a:tc>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1861314108"/>
                  </p:ext>
                </p:extLst>
              </p:nvPr>
            </p:nvGraphicFramePr>
            <p:xfrm>
              <a:off x="3574316" y="560344"/>
              <a:ext cx="3623348" cy="4594352"/>
            </p:xfrm>
            <a:graphic>
              <a:graphicData uri="http://schemas.openxmlformats.org/drawingml/2006/table">
                <a:tbl>
                  <a:tblPr firstRow="1" bandRow="1">
                    <a:tableStyleId>{5C22544A-7EE6-4342-B048-85BDC9FD1C3A}</a:tableStyleId>
                  </a:tblPr>
                  <a:tblGrid>
                    <a:gridCol w="1211074"/>
                    <a:gridCol w="1193074"/>
                    <a:gridCol w="1219200"/>
                  </a:tblGrid>
                  <a:tr h="365760">
                    <a:tc>
                      <a:txBody>
                        <a:bodyPr/>
                        <a:lstStyle/>
                        <a:p>
                          <a:r>
                            <a:rPr lang="en-US" dirty="0" smtClean="0"/>
                            <a:t>Parameter</a:t>
                          </a:r>
                          <a:endParaRPr lang="en-US" dirty="0"/>
                        </a:p>
                      </a:txBody>
                      <a:tcPr/>
                    </a:tc>
                    <a:tc>
                      <a:txBody>
                        <a:bodyPr/>
                        <a:lstStyle/>
                        <a:p>
                          <a:r>
                            <a:rPr lang="en-US" dirty="0" smtClean="0"/>
                            <a:t>ADITYA </a:t>
                          </a:r>
                          <a:endParaRPr lang="en-US" dirty="0"/>
                        </a:p>
                      </a:txBody>
                      <a:tcPr/>
                    </a:tc>
                    <a:tc>
                      <a:txBody>
                        <a:bodyPr/>
                        <a:lstStyle/>
                        <a:p>
                          <a:r>
                            <a:rPr lang="en-US" dirty="0" smtClean="0"/>
                            <a:t>ADITYA-U</a:t>
                          </a:r>
                          <a:endParaRPr lang="en-US" dirty="0"/>
                        </a:p>
                      </a:txBody>
                      <a:tcPr/>
                    </a:tc>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A</a:t>
                          </a:r>
                          <a:endParaRPr lang="en-US" dirty="0" smtClean="0"/>
                        </a:p>
                      </a:txBody>
                      <a:tcPr/>
                    </a:tc>
                    <a:tc>
                      <a:txBody>
                        <a:bodyPr/>
                        <a:lstStyle/>
                        <a:p>
                          <a:r>
                            <a:rPr lang="en-US" dirty="0" smtClean="0"/>
                            <a:t>7mm</a:t>
                          </a:r>
                          <a:endParaRPr lang="en-US" dirty="0"/>
                        </a:p>
                      </a:txBody>
                      <a:tcPr/>
                    </a:tc>
                    <a:tc>
                      <a:txBody>
                        <a:bodyPr/>
                        <a:lstStyle/>
                        <a:p>
                          <a:r>
                            <a:rPr lang="en-US" dirty="0" smtClean="0"/>
                            <a:t>12mm</a:t>
                          </a:r>
                          <a:endParaRPr lang="en-US" dirty="0"/>
                        </a:p>
                      </a:txBody>
                      <a:tcPr/>
                    </a:tc>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P</a:t>
                          </a:r>
                          <a:endParaRPr lang="en-US" dirty="0" smtClean="0"/>
                        </a:p>
                      </a:txBody>
                      <a:tcPr/>
                    </a:tc>
                    <a:tc>
                      <a:txBody>
                        <a:bodyPr/>
                        <a:lstStyle/>
                        <a:p>
                          <a:r>
                            <a:rPr lang="en-US" dirty="0" smtClean="0"/>
                            <a:t>---</a:t>
                          </a:r>
                          <a:endParaRPr lang="en-US" dirty="0"/>
                        </a:p>
                      </a:txBody>
                      <a:tcPr/>
                    </a:tc>
                    <a:tc>
                      <a:txBody>
                        <a:bodyPr/>
                        <a:lstStyle/>
                        <a:p>
                          <a:r>
                            <a:rPr lang="en-US" dirty="0" smtClean="0"/>
                            <a:t>11mm</a:t>
                          </a:r>
                          <a:endParaRPr lang="en-US" dirty="0"/>
                        </a:p>
                      </a:txBody>
                      <a:tcPr/>
                    </a:tc>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W</a:t>
                          </a:r>
                          <a:endParaRPr lang="en-US" dirty="0" smtClean="0"/>
                        </a:p>
                      </a:txBody>
                      <a:tcPr/>
                    </a:tc>
                    <a:tc>
                      <a:txBody>
                        <a:bodyPr/>
                        <a:lstStyle/>
                        <a:p>
                          <a:r>
                            <a:rPr lang="en-US" dirty="0" smtClean="0"/>
                            <a:t>2mm</a:t>
                          </a:r>
                          <a:endParaRPr lang="en-US" dirty="0"/>
                        </a:p>
                      </a:txBody>
                      <a:tcPr/>
                    </a:tc>
                    <a:tc>
                      <a:txBody>
                        <a:bodyPr/>
                        <a:lstStyle/>
                        <a:p>
                          <a:r>
                            <a:rPr lang="en-US" dirty="0" smtClean="0"/>
                            <a:t>2mm</a:t>
                          </a:r>
                          <a:endParaRPr lang="en-US" dirty="0"/>
                        </a:p>
                      </a:txBody>
                      <a:tcPr/>
                    </a:tc>
                  </a:tr>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A</a:t>
                          </a:r>
                          <a:r>
                            <a:rPr lang="en-US" sz="1800" kern="1200" baseline="-25000" dirty="0" smtClean="0">
                              <a:solidFill>
                                <a:schemeClr val="dk1"/>
                              </a:solidFill>
                              <a:effectLst/>
                              <a:latin typeface="+mn-lt"/>
                              <a:ea typeface="+mn-ea"/>
                              <a:cs typeface="+mn-cs"/>
                            </a:rPr>
                            <a:t> </a:t>
                          </a:r>
                          <a:r>
                            <a:rPr lang="en-US" dirty="0" smtClean="0"/>
                            <a:t>+ </a:t>
                          </a: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W</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P</a:t>
                          </a:r>
                          <a:r>
                            <a:rPr lang="en-US" sz="1800" kern="1200" baseline="-25000" dirty="0" smtClean="0">
                              <a:solidFill>
                                <a:schemeClr val="dk1"/>
                              </a:solidFill>
                              <a:effectLst/>
                              <a:latin typeface="+mn-lt"/>
                              <a:ea typeface="+mn-ea"/>
                              <a:cs typeface="+mn-cs"/>
                            </a:rPr>
                            <a:t> </a:t>
                          </a:r>
                          <a:r>
                            <a:rPr lang="en-US" dirty="0" smtClean="0"/>
                            <a:t>+ </a:t>
                          </a:r>
                          <a:r>
                            <a:rPr lang="en-US" sz="1800" kern="1200" dirty="0" err="1" smtClean="0">
                              <a:solidFill>
                                <a:schemeClr val="dk1"/>
                              </a:solidFill>
                              <a:effectLst/>
                              <a:latin typeface="+mn-lt"/>
                              <a:ea typeface="+mn-ea"/>
                              <a:cs typeface="+mn-cs"/>
                            </a:rPr>
                            <a:t>d</a:t>
                          </a:r>
                          <a:r>
                            <a:rPr lang="en-US" sz="1800" kern="1200" baseline="-25000" dirty="0" err="1" smtClean="0">
                              <a:solidFill>
                                <a:schemeClr val="dk1"/>
                              </a:solidFill>
                              <a:effectLst/>
                              <a:latin typeface="+mn-lt"/>
                              <a:ea typeface="+mn-ea"/>
                              <a:cs typeface="+mn-cs"/>
                            </a:rPr>
                            <a:t>W</a:t>
                          </a:r>
                          <a:r>
                            <a:rPr lang="en-US" dirty="0" smtClean="0"/>
                            <a:t>)</a:t>
                          </a:r>
                          <a:endParaRPr lang="en-US" dirty="0"/>
                        </a:p>
                      </a:txBody>
                      <a:tcPr/>
                    </a:tc>
                    <a:tc>
                      <a:txBody>
                        <a:bodyPr/>
                        <a:lstStyle/>
                        <a:p>
                          <a:r>
                            <a:rPr lang="en-US" dirty="0" smtClean="0"/>
                            <a:t>9mm</a:t>
                          </a:r>
                          <a:endParaRPr lang="en-US" dirty="0"/>
                        </a:p>
                      </a:txBody>
                      <a:tcPr/>
                    </a:tc>
                    <a:tc>
                      <a:txBody>
                        <a:bodyPr/>
                        <a:lstStyle/>
                        <a:p>
                          <a:r>
                            <a:rPr lang="en-US" dirty="0" smtClean="0"/>
                            <a:t>27mm</a:t>
                          </a:r>
                          <a:endParaRPr lang="en-US" dirty="0"/>
                        </a:p>
                      </a:txBody>
                      <a:tcPr/>
                    </a:tc>
                  </a:tr>
                  <a:tr h="365760">
                    <a:tc>
                      <a:txBody>
                        <a:bodyPr/>
                        <a:lstStyle/>
                        <a:p>
                          <a:endParaRPr lang="en-US"/>
                        </a:p>
                      </a:txBody>
                      <a:tcPr>
                        <a:blipFill rotWithShape="0">
                          <a:blip r:embed="rId10"/>
                          <a:stretch>
                            <a:fillRect l="-503" t="-660000" r="-201005" b="-533333"/>
                          </a:stretch>
                        </a:blipFill>
                      </a:tcPr>
                    </a:tc>
                    <a:tc>
                      <a:txBody>
                        <a:bodyPr/>
                        <a:lstStyle/>
                        <a:p>
                          <a:r>
                            <a:rPr lang="en-US" dirty="0" smtClean="0"/>
                            <a:t>4</a:t>
                          </a:r>
                          <a:endParaRPr lang="en-US" dirty="0"/>
                        </a:p>
                      </a:txBody>
                      <a:tcPr/>
                    </a:tc>
                    <a:tc>
                      <a:txBody>
                        <a:bodyPr/>
                        <a:lstStyle/>
                        <a:p>
                          <a:r>
                            <a:rPr lang="en-US" dirty="0" smtClean="0"/>
                            <a:t>1</a:t>
                          </a:r>
                          <a:endParaRPr lang="en-US" dirty="0"/>
                        </a:p>
                      </a:txBody>
                      <a:tcPr/>
                    </a:tc>
                  </a:tr>
                  <a:tr h="365760">
                    <a:tc>
                      <a:txBody>
                        <a:bodyPr/>
                        <a:lstStyle/>
                        <a:p>
                          <a:endParaRPr lang="en-US"/>
                        </a:p>
                      </a:txBody>
                      <a:tcPr>
                        <a:blipFill rotWithShape="0">
                          <a:blip r:embed="rId10"/>
                          <a:stretch>
                            <a:fillRect l="-503" t="-760000" r="-201005" b="-433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-90</a:t>
                          </a:r>
                          <a:r>
                            <a:rPr lang="en-US" sz="1800" kern="1200" baseline="30000" dirty="0" smtClean="0">
                              <a:solidFill>
                                <a:schemeClr val="dk1"/>
                              </a:solidFill>
                              <a:effectLst/>
                              <a:latin typeface="+mn-lt"/>
                              <a:ea typeface="+mn-ea"/>
                              <a:cs typeface="+mn-cs"/>
                            </a:rPr>
                            <a:t>o</a:t>
                          </a:r>
                          <a:r>
                            <a:rPr lang="en-US" sz="1800" kern="1200" dirty="0" smtClean="0">
                              <a:solidFill>
                                <a:schemeClr val="dk1"/>
                              </a:solidFill>
                              <a:effectLst/>
                              <a:latin typeface="+mn-lt"/>
                              <a:ea typeface="+mn-ea"/>
                              <a:cs typeface="+mn-cs"/>
                            </a:rPr>
                            <a:t> (270</a:t>
                          </a:r>
                          <a:r>
                            <a:rPr lang="en-US" sz="1800" kern="1200" baseline="30000" dirty="0" smtClean="0">
                              <a:solidFill>
                                <a:schemeClr val="dk1"/>
                              </a:solidFill>
                              <a:effectLst/>
                              <a:latin typeface="+mn-lt"/>
                              <a:ea typeface="+mn-ea"/>
                              <a:cs typeface="+mn-cs"/>
                            </a:rPr>
                            <a:t>o</a:t>
                          </a:r>
                          <a:r>
                            <a:rPr lang="en-US" sz="1800" kern="1200" baseline="0" dirty="0" smtClean="0">
                              <a:solidFill>
                                <a:schemeClr val="dk1"/>
                              </a:solidFill>
                              <a:effectLst/>
                              <a:latin typeface="+mn-lt"/>
                              <a:ea typeface="+mn-ea"/>
                              <a:cs typeface="+mn-cs"/>
                            </a:rPr>
                            <a:t>)</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mtClean="0">
                              <a:solidFill>
                                <a:schemeClr val="dk1"/>
                              </a:solidFill>
                              <a:effectLst/>
                              <a:latin typeface="+mn-lt"/>
                              <a:ea typeface="+mn-ea"/>
                              <a:cs typeface="+mn-cs"/>
                            </a:rPr>
                            <a:t>-90</a:t>
                          </a:r>
                          <a:r>
                            <a:rPr lang="en-US" sz="1800" kern="1200" baseline="30000" smtClean="0">
                              <a:solidFill>
                                <a:schemeClr val="dk1"/>
                              </a:solidFill>
                              <a:effectLst/>
                              <a:latin typeface="+mn-lt"/>
                              <a:ea typeface="+mn-ea"/>
                              <a:cs typeface="+mn-cs"/>
                            </a:rPr>
                            <a:t>o</a:t>
                          </a:r>
                          <a:r>
                            <a:rPr lang="en-US" sz="1800" kern="1200" smtClean="0">
                              <a:solidFill>
                                <a:schemeClr val="dk1"/>
                              </a:solidFill>
                              <a:effectLst/>
                              <a:latin typeface="+mn-lt"/>
                              <a:ea typeface="+mn-ea"/>
                              <a:cs typeface="+mn-cs"/>
                            </a:rPr>
                            <a:t> (270</a:t>
                          </a:r>
                          <a:r>
                            <a:rPr lang="en-US" sz="1800" kern="1200" baseline="30000" smtClean="0">
                              <a:solidFill>
                                <a:schemeClr val="dk1"/>
                              </a:solidFill>
                              <a:effectLst/>
                              <a:latin typeface="+mn-lt"/>
                              <a:ea typeface="+mn-ea"/>
                              <a:cs typeface="+mn-cs"/>
                            </a:rPr>
                            <a:t>o</a:t>
                          </a:r>
                          <a:r>
                            <a:rPr lang="en-US" sz="1800" kern="1200" baseline="0" smtClean="0">
                              <a:solidFill>
                                <a:schemeClr val="dk1"/>
                              </a:solidFill>
                              <a:effectLst/>
                              <a:latin typeface="+mn-lt"/>
                              <a:ea typeface="+mn-ea"/>
                              <a:cs typeface="+mn-cs"/>
                            </a:rPr>
                            <a:t>)</a:t>
                          </a:r>
                          <a:endParaRPr lang="en-US" dirty="0" smtClean="0"/>
                        </a:p>
                      </a:txBody>
                      <a:tcPr/>
                    </a:tc>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a:t>
                          </a:r>
                          <a:r>
                            <a:rPr lang="en-US" sz="1800" kern="1200" baseline="-25000" dirty="0" smtClean="0">
                              <a:solidFill>
                                <a:schemeClr val="dk1"/>
                              </a:solidFill>
                              <a:effectLst/>
                              <a:latin typeface="+mn-lt"/>
                              <a:ea typeface="+mn-ea"/>
                              <a:cs typeface="+mn-cs"/>
                            </a:rPr>
                            <a:t>g</a:t>
                          </a:r>
                          <a:r>
                            <a:rPr lang="en-US" sz="1800" kern="1200" dirty="0" smtClean="0">
                              <a:solidFill>
                                <a:schemeClr val="dk1"/>
                              </a:solidFill>
                              <a:effectLst/>
                              <a:latin typeface="+mn-lt"/>
                              <a:ea typeface="+mn-ea"/>
                              <a:cs typeface="+mn-cs"/>
                            </a:rPr>
                            <a:t> </a:t>
                          </a:r>
                          <a:endParaRPr lang="en-US" dirty="0" smtClean="0"/>
                        </a:p>
                      </a:txBody>
                      <a:tcPr/>
                    </a:tc>
                    <a:tc>
                      <a:txBody>
                        <a:bodyPr/>
                        <a:lstStyle/>
                        <a:p>
                          <a:r>
                            <a:rPr lang="en-US" dirty="0" smtClean="0"/>
                            <a:t>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a:t>
                          </a:r>
                        </a:p>
                      </a:txBody>
                      <a:tcPr/>
                    </a:tc>
                  </a:tr>
                  <a:tr h="388112">
                    <a:tc>
                      <a:txBody>
                        <a:bodyPr/>
                        <a:lstStyle/>
                        <a:p>
                          <a:endParaRPr lang="en-US"/>
                        </a:p>
                      </a:txBody>
                      <a:tcPr>
                        <a:blipFill rotWithShape="0">
                          <a:blip r:embed="rId10"/>
                          <a:stretch>
                            <a:fillRect l="-503" t="-900000" r="-201005" b="-2125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0</a:t>
                          </a:r>
                          <a:r>
                            <a:rPr lang="en-US" sz="1800" kern="1200" baseline="30000" dirty="0" smtClean="0">
                              <a:solidFill>
                                <a:schemeClr val="dk1"/>
                              </a:solidFill>
                              <a:effectLst/>
                              <a:latin typeface="+mn-lt"/>
                              <a:ea typeface="+mn-ea"/>
                              <a:cs typeface="+mn-cs"/>
                            </a:rPr>
                            <a:t>o</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-90</a:t>
                          </a:r>
                          <a:r>
                            <a:rPr lang="en-US" sz="1800" kern="1200" baseline="30000" dirty="0" smtClean="0">
                              <a:solidFill>
                                <a:schemeClr val="dk1"/>
                              </a:solidFill>
                              <a:effectLst/>
                              <a:latin typeface="+mn-lt"/>
                              <a:ea typeface="+mn-ea"/>
                              <a:cs typeface="+mn-cs"/>
                            </a:rPr>
                            <a:t>o</a:t>
                          </a:r>
                          <a:r>
                            <a:rPr lang="en-US" sz="1800" kern="1200" dirty="0" smtClean="0">
                              <a:solidFill>
                                <a:schemeClr val="dk1"/>
                              </a:solidFill>
                              <a:effectLst/>
                              <a:latin typeface="+mn-lt"/>
                              <a:ea typeface="+mn-ea"/>
                              <a:cs typeface="+mn-cs"/>
                            </a:rPr>
                            <a:t> (270</a:t>
                          </a:r>
                          <a:r>
                            <a:rPr lang="en-US" sz="1800" kern="1200" baseline="30000" dirty="0" smtClean="0">
                              <a:solidFill>
                                <a:schemeClr val="dk1"/>
                              </a:solidFill>
                              <a:effectLst/>
                              <a:latin typeface="+mn-lt"/>
                              <a:ea typeface="+mn-ea"/>
                              <a:cs typeface="+mn-cs"/>
                            </a:rPr>
                            <a:t>o</a:t>
                          </a:r>
                          <a:r>
                            <a:rPr lang="en-US" sz="1800" kern="1200" baseline="0" dirty="0" smtClean="0">
                              <a:solidFill>
                                <a:schemeClr val="dk1"/>
                              </a:solidFill>
                              <a:effectLst/>
                              <a:latin typeface="+mn-lt"/>
                              <a:ea typeface="+mn-ea"/>
                              <a:cs typeface="+mn-cs"/>
                            </a:rPr>
                            <a:t>)</a:t>
                          </a:r>
                          <a:endParaRPr lang="en-US" dirty="0" smtClean="0"/>
                        </a:p>
                      </a:txBody>
                      <a:tcPr/>
                    </a:tc>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a:t>
                          </a:r>
                          <a:r>
                            <a:rPr lang="en-US" sz="1800" kern="1200" baseline="-25000" dirty="0" smtClean="0">
                              <a:solidFill>
                                <a:schemeClr val="dk1"/>
                              </a:solidFill>
                              <a:effectLst/>
                              <a:latin typeface="+mn-lt"/>
                              <a:ea typeface="+mn-ea"/>
                              <a:cs typeface="+mn-cs"/>
                            </a:rPr>
                            <a:t>m</a:t>
                          </a:r>
                          <a:r>
                            <a:rPr lang="en-US" sz="1800" kern="1200" dirty="0" smtClean="0">
                              <a:solidFill>
                                <a:schemeClr val="dk1"/>
                              </a:solidFill>
                              <a:effectLst/>
                              <a:latin typeface="+mn-lt"/>
                              <a:ea typeface="+mn-ea"/>
                              <a:cs typeface="+mn-cs"/>
                            </a:rPr>
                            <a:t> </a:t>
                          </a:r>
                          <a:endParaRPr lang="en-US" dirty="0" smtClean="0"/>
                        </a:p>
                      </a:txBody>
                      <a:tcPr/>
                    </a:tc>
                    <a:tc>
                      <a:txBody>
                        <a:bodyPr/>
                        <a:lstStyle/>
                        <a:p>
                          <a:r>
                            <a:rPr lang="en-US" dirty="0" smtClean="0"/>
                            <a:t>1</a:t>
                          </a:r>
                          <a:endParaRPr lang="en-US" dirty="0"/>
                        </a:p>
                      </a:txBody>
                      <a:tcPr/>
                    </a:tc>
                    <a:tc>
                      <a:txBody>
                        <a:bodyPr/>
                        <a:lstStyle/>
                        <a:p>
                          <a:r>
                            <a:rPr lang="en-US" dirty="0" smtClean="0"/>
                            <a:t>2</a:t>
                          </a:r>
                          <a:endParaRPr lang="en-US" dirty="0"/>
                        </a:p>
                      </a:txBody>
                      <a:tcPr/>
                    </a:tc>
                  </a:tr>
                  <a:tr h="365760">
                    <a:tc>
                      <a:txBody>
                        <a:bodyPr/>
                        <a:lstStyle/>
                        <a:p>
                          <a:endParaRPr lang="en-US"/>
                        </a:p>
                      </a:txBody>
                      <a:tcPr>
                        <a:blipFill rotWithShape="0">
                          <a:blip r:embed="rId10"/>
                          <a:stretch>
                            <a:fillRect l="-503" t="-1166667" r="-201005" b="-26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0</a:t>
                          </a:r>
                          <a:r>
                            <a:rPr lang="en-US" sz="1800" kern="1200" baseline="30000" dirty="0" smtClean="0">
                              <a:solidFill>
                                <a:schemeClr val="dk1"/>
                              </a:solidFill>
                              <a:effectLst/>
                              <a:latin typeface="+mn-lt"/>
                              <a:ea typeface="+mn-ea"/>
                              <a:cs typeface="+mn-cs"/>
                            </a:rPr>
                            <a:t>o</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180</a:t>
                          </a:r>
                          <a:r>
                            <a:rPr lang="en-US" sz="1800" kern="1200" baseline="30000" dirty="0" smtClean="0">
                              <a:solidFill>
                                <a:schemeClr val="dk1"/>
                              </a:solidFill>
                              <a:effectLst/>
                              <a:latin typeface="+mn-lt"/>
                              <a:ea typeface="+mn-ea"/>
                              <a:cs typeface="+mn-cs"/>
                            </a:rPr>
                            <a:t>o</a:t>
                          </a:r>
                          <a:endParaRPr lang="en-US" dirty="0" smtClean="0"/>
                        </a:p>
                      </a:txBody>
                      <a:tcPr/>
                    </a:tc>
                  </a:tr>
                </a:tbl>
              </a:graphicData>
            </a:graphic>
          </p:graphicFrame>
        </mc:Fallback>
      </mc:AlternateContent>
      <mc:AlternateContent xmlns:mc="http://schemas.openxmlformats.org/markup-compatibility/2006" xmlns:a14="http://schemas.microsoft.com/office/drawing/2010/main">
        <mc:Choice Requires="a14">
          <p:sp>
            <p:nvSpPr>
              <p:cNvPr id="14" name="Rectangle 13"/>
              <p:cNvSpPr/>
              <p:nvPr/>
            </p:nvSpPr>
            <p:spPr>
              <a:xfrm>
                <a:off x="334152" y="2757837"/>
                <a:ext cx="2896819"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𝑎</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m:t>
                          </m:r>
                        </m:sub>
                      </m:sSub>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𝑆𝑖𝑛</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𝑎</m:t>
                                          </m:r>
                                        </m:sub>
                                      </m:sSub>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𝑎</m:t>
                                              </m:r>
                                            </m:sub>
                                          </m:sSub>
                                        </m:num>
                                        <m:den>
                                          <m:r>
                                            <a:rPr lang="en-US" i="0">
                                              <a:latin typeface="Cambria Math" panose="02040503050406030204" pitchFamily="18" charset="0"/>
                                            </a:rPr>
                                            <m:t>2</m:t>
                                          </m:r>
                                        </m:den>
                                      </m:f>
                                    </m:e>
                                  </m:d>
                                </m:num>
                                <m:den>
                                  <m:r>
                                    <a:rPr lang="en-US" i="1">
                                      <a:latin typeface="Cambria Math" panose="02040503050406030204" pitchFamily="18" charset="0"/>
                                    </a:rPr>
                                    <m:t>𝑆𝑖𝑛</m:t>
                                  </m:r>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𝑎</m:t>
                                              </m:r>
                                            </m:sub>
                                          </m:sSub>
                                        </m:num>
                                        <m:den>
                                          <m:r>
                                            <a:rPr lang="en-US" i="0">
                                              <a:latin typeface="Cambria Math" panose="02040503050406030204" pitchFamily="18" charset="0"/>
                                            </a:rPr>
                                            <m:t>2</m:t>
                                          </m:r>
                                        </m:den>
                                      </m:f>
                                    </m:e>
                                  </m:d>
                                </m:den>
                              </m:f>
                            </m:e>
                          </m:d>
                        </m:e>
                        <m:sup>
                          <m:r>
                            <a:rPr lang="en-US" i="0">
                              <a:latin typeface="Cambria Math" panose="02040503050406030204" pitchFamily="18" charset="0"/>
                            </a:rPr>
                            <m:t>2</m:t>
                          </m:r>
                        </m:sup>
                      </m:sSup>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34152" y="2757837"/>
                <a:ext cx="2896819" cy="769378"/>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92869" y="3535344"/>
                <a:ext cx="2562946"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𝑎</m:t>
                        </m:r>
                      </m:sub>
                    </m:sSub>
                    <m:r>
                      <a:rPr lang="en-US" i="0">
                        <a:latin typeface="Cambria Math" panose="02040503050406030204" pitchFamily="18" charset="0"/>
                      </a:rPr>
                      <m:t>= </m:t>
                    </m:r>
                    <m:r>
                      <a:rPr lang="en-US" i="1">
                        <a:latin typeface="Cambria Math" panose="02040503050406030204" pitchFamily="18" charset="0"/>
                      </a:rPr>
                      <m:t>𝛿</m:t>
                    </m:r>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b="0" i="1" smtClean="0">
                            <a:latin typeface="Cambria Math" panose="02040503050406030204" pitchFamily="18" charset="0"/>
                          </a:rPr>
                          <m:t>𝑎</m:t>
                        </m:r>
                      </m:sub>
                    </m:sSub>
                    <m:r>
                      <a:rPr lang="en-US" i="0">
                        <a:latin typeface="Cambria Math" panose="02040503050406030204" pitchFamily="18" charset="0"/>
                      </a:rPr>
                      <m:t>+</m:t>
                    </m:r>
                    <m:r>
                      <a:rPr lang="en-US" i="1">
                        <a:latin typeface="Cambria Math" panose="02040503050406030204" pitchFamily="18" charset="0"/>
                      </a:rPr>
                      <m:t>𝑘</m:t>
                    </m:r>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𝐴</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𝑊</m:t>
                        </m:r>
                      </m:sub>
                    </m:sSub>
                  </m:oMath>
                </a14:m>
                <a:r>
                  <a:rPr lang="en-US" dirty="0" smtClean="0"/>
                  <a:t>)</a:t>
                </a:r>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992869" y="3535344"/>
                <a:ext cx="2562946" cy="369332"/>
              </a:xfrm>
              <a:prstGeom prst="rect">
                <a:avLst/>
              </a:prstGeom>
              <a:blipFill rotWithShape="0">
                <a:blip r:embed="rId12"/>
                <a:stretch>
                  <a:fillRect t="-9836" r="-1905" b="-24590"/>
                </a:stretch>
              </a:blipFill>
            </p:spPr>
            <p:txBody>
              <a:bodyPr/>
              <a:lstStyle/>
              <a:p>
                <a:r>
                  <a:rPr lang="en-US">
                    <a:noFill/>
                  </a:rPr>
                  <a:t> </a:t>
                </a:r>
              </a:p>
            </p:txBody>
          </p:sp>
        </mc:Fallback>
      </mc:AlternateContent>
      <p:sp>
        <p:nvSpPr>
          <p:cNvPr id="16" name="TextBox 15"/>
          <p:cNvSpPr txBox="1"/>
          <p:nvPr/>
        </p:nvSpPr>
        <p:spPr>
          <a:xfrm>
            <a:off x="0" y="1067593"/>
            <a:ext cx="2235772" cy="369332"/>
          </a:xfrm>
          <a:prstGeom prst="rect">
            <a:avLst/>
          </a:prstGeom>
          <a:noFill/>
        </p:spPr>
        <p:txBody>
          <a:bodyPr wrap="square" rtlCol="0">
            <a:spAutoFit/>
          </a:bodyPr>
          <a:lstStyle/>
          <a:p>
            <a:r>
              <a:rPr lang="en-US" dirty="0" smtClean="0"/>
              <a:t>(</a:t>
            </a:r>
            <a:r>
              <a:rPr lang="en-US" dirty="0" err="1" smtClean="0"/>
              <a:t>i</a:t>
            </a:r>
            <a:r>
              <a:rPr lang="en-US" dirty="0" smtClean="0"/>
              <a:t>) Response aperture</a:t>
            </a:r>
            <a:endParaRPr lang="en-US" dirty="0"/>
          </a:p>
        </p:txBody>
      </p:sp>
      <p:sp>
        <p:nvSpPr>
          <p:cNvPr id="17" name="TextBox 16"/>
          <p:cNvSpPr txBox="1"/>
          <p:nvPr/>
        </p:nvSpPr>
        <p:spPr>
          <a:xfrm>
            <a:off x="8225" y="2403880"/>
            <a:ext cx="2203181" cy="369332"/>
          </a:xfrm>
          <a:prstGeom prst="rect">
            <a:avLst/>
          </a:prstGeom>
          <a:noFill/>
        </p:spPr>
        <p:txBody>
          <a:bodyPr wrap="square" rtlCol="0">
            <a:spAutoFit/>
          </a:bodyPr>
          <a:lstStyle/>
          <a:p>
            <a:r>
              <a:rPr lang="en-US" dirty="0" smtClean="0"/>
              <a:t>(ii) Response of array</a:t>
            </a:r>
            <a:endParaRPr lang="en-US" dirty="0"/>
          </a:p>
        </p:txBody>
      </p:sp>
      <p:sp>
        <p:nvSpPr>
          <p:cNvPr id="18" name="TextBox 17"/>
          <p:cNvSpPr txBox="1"/>
          <p:nvPr/>
        </p:nvSpPr>
        <p:spPr>
          <a:xfrm>
            <a:off x="0" y="3907755"/>
            <a:ext cx="2300561" cy="369332"/>
          </a:xfrm>
          <a:prstGeom prst="rect">
            <a:avLst/>
          </a:prstGeom>
          <a:noFill/>
        </p:spPr>
        <p:txBody>
          <a:bodyPr wrap="square" rtlCol="0">
            <a:spAutoFit/>
          </a:bodyPr>
          <a:lstStyle/>
          <a:p>
            <a:r>
              <a:rPr lang="en-US" dirty="0" smtClean="0"/>
              <a:t>(iii) Response of group</a:t>
            </a:r>
            <a:endParaRPr lang="en-US" dirty="0"/>
          </a:p>
        </p:txBody>
      </p:sp>
      <p:sp>
        <p:nvSpPr>
          <p:cNvPr id="19" name="TextBox 18"/>
          <p:cNvSpPr txBox="1"/>
          <p:nvPr/>
        </p:nvSpPr>
        <p:spPr>
          <a:xfrm>
            <a:off x="8225" y="5688724"/>
            <a:ext cx="2550808" cy="369332"/>
          </a:xfrm>
          <a:prstGeom prst="rect">
            <a:avLst/>
          </a:prstGeom>
          <a:noFill/>
        </p:spPr>
        <p:txBody>
          <a:bodyPr wrap="square" rtlCol="0">
            <a:spAutoFit/>
          </a:bodyPr>
          <a:lstStyle/>
          <a:p>
            <a:r>
              <a:rPr lang="en-US" dirty="0" smtClean="0"/>
              <a:t>(iv) Response of module</a:t>
            </a:r>
            <a:endParaRPr lang="en-US" dirty="0"/>
          </a:p>
        </p:txBody>
      </p:sp>
      <mc:AlternateContent xmlns:mc="http://schemas.openxmlformats.org/markup-compatibility/2006" xmlns:a14="http://schemas.microsoft.com/office/drawing/2010/main">
        <mc:Choice Requires="a14">
          <p:sp>
            <p:nvSpPr>
              <p:cNvPr id="10" name="Rectangle 9"/>
              <p:cNvSpPr/>
              <p:nvPr/>
            </p:nvSpPr>
            <p:spPr>
              <a:xfrm>
                <a:off x="7778984" y="6278201"/>
                <a:ext cx="4223720" cy="394210"/>
              </a:xfrm>
              <a:prstGeom prst="rect">
                <a:avLst/>
              </a:prstGeom>
            </p:spPr>
            <p:txBody>
              <a:bodyPr wrap="none">
                <a:spAutoFit/>
              </a:bodyPr>
              <a:lstStyle/>
              <a:p>
                <a:r>
                  <a:rPr lang="en-US" dirty="0" smtClean="0"/>
                  <a:t>P</a:t>
                </a:r>
                <a14:m>
                  <m:oMath xmlns:m="http://schemas.openxmlformats.org/officeDocument/2006/math">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atin typeface="Cambria Math" panose="02040503050406030204" pitchFamily="18" charset="0"/>
                          </a:rPr>
                          <m:t>||</m:t>
                        </m:r>
                      </m:sub>
                    </m:sSub>
                    <m:r>
                      <a:rPr lang="en-US">
                        <a:latin typeface="Cambria Math" panose="02040503050406030204" pitchFamily="18" charset="0"/>
                      </a:rPr>
                      <m:t>)∝</m:t>
                    </m:r>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𝑜</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atin typeface="Cambria Math" panose="02040503050406030204" pitchFamily="18" charset="0"/>
                          </a:rPr>
                          <m:t>||</m:t>
                        </m:r>
                      </m:sub>
                    </m:sSub>
                    <m:r>
                      <a:rPr lang="en-US">
                        <a:latin typeface="Cambria Math" panose="02040503050406030204" pitchFamily="18" charset="0"/>
                      </a:rPr>
                      <m:t>)</m:t>
                    </m:r>
                  </m:oMath>
                </a14:m>
                <a:r>
                  <a:rPr lang="en-US" dirty="0" smtClean="0"/>
                  <a:t>*</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𝑎</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atin typeface="Cambria Math" panose="02040503050406030204" pitchFamily="18" charset="0"/>
                          </a:rPr>
                          <m:t>||</m:t>
                        </m:r>
                      </m:sub>
                    </m:sSub>
                    <m:r>
                      <a:rPr lang="en-US">
                        <a:latin typeface="Cambria Math" panose="02040503050406030204" pitchFamily="18" charset="0"/>
                      </a:rPr>
                      <m:t>)</m:t>
                    </m:r>
                  </m:oMath>
                </a14:m>
                <a:r>
                  <a:rPr lang="en-US" dirty="0" smtClean="0"/>
                  <a:t>*</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𝑔</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atin typeface="Cambria Math" panose="02040503050406030204" pitchFamily="18" charset="0"/>
                          </a:rPr>
                          <m:t>||</m:t>
                        </m:r>
                      </m:sub>
                    </m:sSub>
                    <m:r>
                      <a:rPr lang="en-US">
                        <a:latin typeface="Cambria Math" panose="02040503050406030204" pitchFamily="18" charset="0"/>
                      </a:rPr>
                      <m:t>)</m:t>
                    </m:r>
                  </m:oMath>
                </a14:m>
                <a:r>
                  <a:rPr lang="en-US" dirty="0" smtClean="0"/>
                  <a:t>*</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𝑚</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atin typeface="Cambria Math" panose="02040503050406030204" pitchFamily="18" charset="0"/>
                          </a:rPr>
                          <m:t>||</m:t>
                        </m:r>
                      </m:sub>
                    </m:sSub>
                    <m:r>
                      <a:rPr lang="en-US">
                        <a:latin typeface="Cambria Math" panose="02040503050406030204" pitchFamily="18" charset="0"/>
                      </a:rPr>
                      <m:t>)</m:t>
                    </m:r>
                  </m:oMath>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7778984" y="6278201"/>
                <a:ext cx="4223720" cy="394210"/>
              </a:xfrm>
              <a:prstGeom prst="rect">
                <a:avLst/>
              </a:prstGeom>
              <a:blipFill rotWithShape="0">
                <a:blip r:embed="rId13"/>
                <a:stretch>
                  <a:fillRect l="-1154" t="-7692" b="-18462"/>
                </a:stretch>
              </a:blipFill>
            </p:spPr>
            <p:txBody>
              <a:bodyPr/>
              <a:lstStyle/>
              <a:p>
                <a:r>
                  <a:rPr lang="en-US">
                    <a:noFill/>
                  </a:rPr>
                  <a:t> </a:t>
                </a:r>
              </a:p>
            </p:txBody>
          </p:sp>
        </mc:Fallback>
      </mc:AlternateContent>
      <p:sp>
        <p:nvSpPr>
          <p:cNvPr id="20" name="Date Placeholder 19"/>
          <p:cNvSpPr>
            <a:spLocks noGrp="1"/>
          </p:cNvSpPr>
          <p:nvPr>
            <p:ph type="dt" sz="half" idx="10"/>
          </p:nvPr>
        </p:nvSpPr>
        <p:spPr/>
        <p:txBody>
          <a:bodyPr/>
          <a:lstStyle/>
          <a:p>
            <a:r>
              <a:rPr lang="en-US" smtClean="0"/>
              <a:t>15 Oct. 2024</a:t>
            </a:r>
            <a:endParaRPr lang="en-US"/>
          </a:p>
        </p:txBody>
      </p:sp>
      <p:sp>
        <p:nvSpPr>
          <p:cNvPr id="21" name="Footer Placeholder 20"/>
          <p:cNvSpPr>
            <a:spLocks noGrp="1"/>
          </p:cNvSpPr>
          <p:nvPr>
            <p:ph type="ftr" sz="quarter" idx="11"/>
          </p:nvPr>
        </p:nvSpPr>
        <p:spPr>
          <a:xfrm>
            <a:off x="3805646" y="6510858"/>
            <a:ext cx="4497924" cy="365125"/>
          </a:xfrm>
        </p:spPr>
        <p:txBody>
          <a:bodyPr/>
          <a:lstStyle/>
          <a:p>
            <a:r>
              <a:rPr lang="en-US" dirty="0" smtClean="0"/>
              <a:t>Second Technical Meeting on Long Pulse Operation of Fusion Devices</a:t>
            </a:r>
            <a:endParaRPr lang="en-US" dirty="0"/>
          </a:p>
        </p:txBody>
      </p:sp>
      <p:sp>
        <p:nvSpPr>
          <p:cNvPr id="22" name="Slide Number Placeholder 21"/>
          <p:cNvSpPr>
            <a:spLocks noGrp="1"/>
          </p:cNvSpPr>
          <p:nvPr>
            <p:ph type="sldNum" sz="quarter" idx="12"/>
          </p:nvPr>
        </p:nvSpPr>
        <p:spPr/>
        <p:txBody>
          <a:bodyPr/>
          <a:lstStyle/>
          <a:p>
            <a:fld id="{6ABCBC1A-FAB4-4C0E-A165-6FE3C4F0F35A}" type="slidenum">
              <a:rPr lang="en-US" smtClean="0"/>
              <a:t>15</a:t>
            </a:fld>
            <a:endParaRPr lang="en-US"/>
          </a:p>
        </p:txBody>
      </p:sp>
    </p:spTree>
    <p:extLst>
      <p:ext uri="{BB962C8B-B14F-4D97-AF65-F5344CB8AC3E}">
        <p14:creationId xmlns:p14="http://schemas.microsoft.com/office/powerpoint/2010/main" val="259527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Design calculation of PAM launcher</a:t>
            </a:r>
            <a:endParaRPr lang="en-US" dirty="0"/>
          </a:p>
        </p:txBody>
      </p:sp>
      <p:sp>
        <p:nvSpPr>
          <p:cNvPr id="3" name="Date Placeholder 2"/>
          <p:cNvSpPr>
            <a:spLocks noGrp="1"/>
          </p:cNvSpPr>
          <p:nvPr>
            <p:ph type="dt" sz="half" idx="10"/>
          </p:nvPr>
        </p:nvSpPr>
        <p:spPr/>
        <p:txBody>
          <a:bodyPr/>
          <a:lstStyle/>
          <a:p>
            <a:r>
              <a:rPr lang="en-US" smtClean="0"/>
              <a:t>15 Oct. 2024</a:t>
            </a:r>
            <a:endParaRPr lang="en-US"/>
          </a:p>
        </p:txBody>
      </p:sp>
      <p:sp>
        <p:nvSpPr>
          <p:cNvPr id="4" name="Footer Placeholder 3"/>
          <p:cNvSpPr>
            <a:spLocks noGrp="1"/>
          </p:cNvSpPr>
          <p:nvPr>
            <p:ph type="ftr" sz="quarter" idx="11"/>
          </p:nvPr>
        </p:nvSpPr>
        <p:spPr/>
        <p:txBody>
          <a:bodyPr/>
          <a:lstStyle/>
          <a:p>
            <a:r>
              <a:rPr lang="en-US" smtClean="0"/>
              <a:t>Second Technical Meeting on Long Pulse Operation of Fusion Devices</a:t>
            </a:r>
            <a:endParaRPr lang="en-US"/>
          </a:p>
        </p:txBody>
      </p:sp>
      <p:sp>
        <p:nvSpPr>
          <p:cNvPr id="5" name="Slide Number Placeholder 4"/>
          <p:cNvSpPr>
            <a:spLocks noGrp="1"/>
          </p:cNvSpPr>
          <p:nvPr>
            <p:ph type="sldNum" sz="quarter" idx="12"/>
          </p:nvPr>
        </p:nvSpPr>
        <p:spPr/>
        <p:txBody>
          <a:bodyPr/>
          <a:lstStyle/>
          <a:p>
            <a:fld id="{6ABCBC1A-FAB4-4C0E-A165-6FE3C4F0F35A}" type="slidenum">
              <a:rPr lang="en-US" smtClean="0"/>
              <a:t>16</a:t>
            </a:fld>
            <a:endParaRPr lang="en-US"/>
          </a:p>
        </p:txBody>
      </p:sp>
      <mc:AlternateContent xmlns:mc="http://schemas.openxmlformats.org/markup-compatibility/2006">
        <mc:Choice xmlns:a14="http://schemas.microsoft.com/office/drawing/2010/main" Requires="a14">
          <p:sp>
            <p:nvSpPr>
              <p:cNvPr id="6" name="Rectangle 5"/>
              <p:cNvSpPr/>
              <p:nvPr/>
            </p:nvSpPr>
            <p:spPr>
              <a:xfrm>
                <a:off x="1953490" y="1690688"/>
                <a:ext cx="7786255" cy="884986"/>
              </a:xfrm>
              <a:prstGeom prst="rect">
                <a:avLst/>
              </a:prstGeom>
            </p:spPr>
            <p:txBody>
              <a:bodyPr wrap="square">
                <a:spAutoFit/>
              </a:bodyPr>
              <a:lstStyle/>
              <a:p>
                <a14:m>
                  <m:oMath xmlns:m="http://schemas.openxmlformats.org/officeDocument/2006/math">
                    <m:sSub>
                      <m:sSubPr>
                        <m:ctrlPr>
                          <a:rPr lang="en-US" sz="2800">
                            <a:latin typeface="Cambria Math" panose="02040503050406030204" pitchFamily="18" charset="0"/>
                          </a:rPr>
                        </m:ctrlPr>
                      </m:sSubPr>
                      <m:e>
                        <m:r>
                          <a:rPr lang="en-US" sz="2800" i="1">
                            <a:latin typeface="Cambria Math" panose="02040503050406030204" pitchFamily="18" charset="0"/>
                          </a:rPr>
                          <m:t>𝑁</m:t>
                        </m:r>
                      </m:e>
                      <m:sub>
                        <m:r>
                          <a:rPr lang="en-US" sz="2800" i="0">
                            <a:latin typeface="Cambria Math" panose="02040503050406030204" pitchFamily="18" charset="0"/>
                          </a:rPr>
                          <m:t>||</m:t>
                        </m:r>
                      </m:sub>
                    </m:sSub>
                    <m:r>
                      <a:rPr lang="en-US" sz="2800" i="0">
                        <a:latin typeface="Cambria Math" panose="02040503050406030204" pitchFamily="18" charset="0"/>
                      </a:rPr>
                      <m:t>= </m:t>
                    </m:r>
                    <m:f>
                      <m:fPr>
                        <m:ctrlPr>
                          <a:rPr lang="en-US" sz="2800" i="1">
                            <a:latin typeface="Cambria Math" panose="02040503050406030204" pitchFamily="18" charset="0"/>
                          </a:rPr>
                        </m:ctrlPr>
                      </m:fPr>
                      <m:num>
                        <m:r>
                          <a:rPr lang="en-US" sz="2800" i="0">
                            <a:latin typeface="Cambria Math" panose="02040503050406030204" pitchFamily="18" charset="0"/>
                          </a:rPr>
                          <m:t>1</m:t>
                        </m:r>
                      </m:num>
                      <m:den>
                        <m:r>
                          <a:rPr lang="en-US" sz="2800" i="1">
                            <a:latin typeface="Cambria Math" panose="02040503050406030204" pitchFamily="18" charset="0"/>
                          </a:rPr>
                          <m:t>𝑘𝑃</m:t>
                        </m:r>
                      </m:den>
                    </m:f>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𝛿𝜑</m:t>
                            </m:r>
                          </m:e>
                          <m:sub>
                            <m:r>
                              <a:rPr lang="en-US" sz="2800" i="1">
                                <a:latin typeface="Cambria Math" panose="02040503050406030204" pitchFamily="18" charset="0"/>
                              </a:rPr>
                              <m:t>𝑔</m:t>
                            </m:r>
                          </m:sub>
                        </m:sSub>
                        <m:r>
                          <a:rPr lang="en-US" sz="2800" i="0">
                            <a:latin typeface="Cambria Math" panose="02040503050406030204" pitchFamily="18" charset="0"/>
                          </a:rPr>
                          <m:t>+</m:t>
                        </m:r>
                        <m:r>
                          <a:rPr lang="en-US" sz="2800" i="1">
                            <a:latin typeface="Cambria Math" panose="02040503050406030204" pitchFamily="18" charset="0"/>
                          </a:rPr>
                          <m:t>𝑛</m:t>
                        </m:r>
                        <m:r>
                          <a:rPr lang="en-US" sz="2800" i="1">
                            <a:latin typeface="Cambria Math" panose="02040503050406030204" pitchFamily="18" charset="0"/>
                          </a:rPr>
                          <m:t>𝜋</m:t>
                        </m:r>
                      </m:e>
                    </m:d>
                    <m:d>
                      <m:dPr>
                        <m:begChr m:val="["/>
                        <m:endChr m:val="]"/>
                        <m:ctrlPr>
                          <a:rPr lang="en-US" sz="2800" i="1">
                            <a:latin typeface="Cambria Math" panose="02040503050406030204" pitchFamily="18" charset="0"/>
                          </a:rPr>
                        </m:ctrlPr>
                      </m:dPr>
                      <m:e>
                        <m:r>
                          <a:rPr lang="en-US" sz="2800" i="0">
                            <a:latin typeface="Cambria Math" panose="02040503050406030204" pitchFamily="18" charset="0"/>
                          </a:rPr>
                          <m:t>1− </m:t>
                        </m:r>
                        <m:f>
                          <m:fPr>
                            <m:ctrlPr>
                              <a:rPr lang="en-US" sz="2800" i="1">
                                <a:latin typeface="Cambria Math" panose="02040503050406030204" pitchFamily="18" charset="0"/>
                              </a:rPr>
                            </m:ctrlPr>
                          </m:fPr>
                          <m:num>
                            <m:r>
                              <a:rPr lang="en-US" sz="2800" i="0">
                                <a:latin typeface="Cambria Math" panose="02040503050406030204" pitchFamily="18" charset="0"/>
                              </a:rPr>
                              <m:t>1</m:t>
                            </m:r>
                          </m:num>
                          <m:den>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𝑚</m:t>
                                </m:r>
                              </m:sub>
                            </m:sSub>
                          </m:den>
                        </m:f>
                        <m:r>
                          <a:rPr lang="en-US" sz="2800" i="0">
                            <a:latin typeface="Cambria Math" panose="02040503050406030204" pitchFamily="18" charset="0"/>
                          </a:rPr>
                          <m:t> </m:t>
                        </m:r>
                        <m:f>
                          <m:fPr>
                            <m:ctrlPr>
                              <a:rPr lang="en-US" sz="2800" i="1">
                                <a:latin typeface="Cambria Math" panose="02040503050406030204" pitchFamily="18" charset="0"/>
                              </a:rPr>
                            </m:ctrlPr>
                          </m:fPr>
                          <m:num>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𝛿𝜑</m:t>
                                    </m:r>
                                  </m:e>
                                  <m:sub>
                                    <m:r>
                                      <a:rPr lang="en-US" sz="2800" i="1">
                                        <a:latin typeface="Cambria Math" panose="02040503050406030204" pitchFamily="18" charset="0"/>
                                      </a:rPr>
                                      <m:t>𝑚</m:t>
                                    </m:r>
                                  </m:sub>
                                </m:sSub>
                                <m:r>
                                  <a:rPr lang="en-US" sz="2800" i="0">
                                    <a:latin typeface="Cambria Math" panose="02040503050406030204" pitchFamily="18" charset="0"/>
                                  </a:rPr>
                                  <m:t>− </m:t>
                                </m:r>
                                <m:r>
                                  <a:rPr lang="en-US" sz="2800" i="1">
                                    <a:latin typeface="Cambria Math" panose="02040503050406030204" pitchFamily="18" charset="0"/>
                                  </a:rPr>
                                  <m:t>𝜋</m:t>
                                </m:r>
                              </m:e>
                            </m:d>
                          </m:num>
                          <m:den>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𝛿𝜑</m:t>
                                    </m:r>
                                  </m:e>
                                  <m:sub>
                                    <m:r>
                                      <a:rPr lang="en-US" sz="2800" i="1">
                                        <a:latin typeface="Cambria Math" panose="02040503050406030204" pitchFamily="18" charset="0"/>
                                      </a:rPr>
                                      <m:t>𝑔</m:t>
                                    </m:r>
                                  </m:sub>
                                </m:sSub>
                                <m:r>
                                  <a:rPr lang="en-US" sz="2800" i="0">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𝜋</m:t>
                                </m:r>
                              </m:e>
                            </m:d>
                          </m:den>
                        </m:f>
                      </m:e>
                    </m:d>
                  </m:oMath>
                </a14:m>
                <a:r>
                  <a:rPr lang="en-US" sz="2800" dirty="0" smtClean="0"/>
                  <a:t> = 2.25</a:t>
                </a:r>
                <a:endParaRPr lang="en-US" sz="2800" dirty="0"/>
              </a:p>
            </p:txBody>
          </p:sp>
        </mc:Choice>
        <mc:Fallback>
          <p:sp>
            <p:nvSpPr>
              <p:cNvPr id="6" name="Rectangle 5"/>
              <p:cNvSpPr>
                <a:spLocks noRot="1" noChangeAspect="1" noMove="1" noResize="1" noEditPoints="1" noAdjustHandles="1" noChangeArrowheads="1" noChangeShapeType="1" noTextEdit="1"/>
              </p:cNvSpPr>
              <p:nvPr/>
            </p:nvSpPr>
            <p:spPr>
              <a:xfrm>
                <a:off x="1953490" y="1690688"/>
                <a:ext cx="7786255" cy="88498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2860963" y="2980557"/>
                <a:ext cx="4853636" cy="660052"/>
              </a:xfrm>
              <a:prstGeom prst="rect">
                <a:avLst/>
              </a:prstGeom>
            </p:spPr>
            <p:txBody>
              <a:bodyPr wrap="none">
                <a:spAutoFit/>
              </a:bodyPr>
              <a:lstStyle/>
              <a:p>
                <a14:m>
                  <m:oMath xmlns:m="http://schemas.openxmlformats.org/officeDocument/2006/math">
                    <m:d>
                      <m:dPr>
                        <m:ctrlPr>
                          <a:rPr lang="en-US" sz="3200">
                            <a:latin typeface="Cambria Math" panose="02040503050406030204" pitchFamily="18" charset="0"/>
                          </a:rPr>
                        </m:ctrlPr>
                      </m:dPr>
                      <m:e>
                        <m:r>
                          <a:rPr lang="en-US" sz="3200" i="1">
                            <a:latin typeface="Cambria Math" panose="02040503050406030204" pitchFamily="18" charset="0"/>
                          </a:rPr>
                          <m:t>𝛿</m:t>
                        </m:r>
                        <m:sSub>
                          <m:sSubPr>
                            <m:ctrlPr>
                              <a:rPr lang="en-US" sz="3200" i="1">
                                <a:latin typeface="Cambria Math" panose="02040503050406030204" pitchFamily="18" charset="0"/>
                              </a:rPr>
                            </m:ctrlPr>
                          </m:sSubPr>
                          <m:e>
                            <m:r>
                              <a:rPr lang="en-US" sz="3200" i="1">
                                <a:latin typeface="Cambria Math" panose="02040503050406030204" pitchFamily="18" charset="0"/>
                              </a:rPr>
                              <m:t>𝜑</m:t>
                            </m:r>
                          </m:e>
                          <m:sub>
                            <m:r>
                              <a:rPr lang="en-US" sz="3200" i="1">
                                <a:latin typeface="Cambria Math" panose="02040503050406030204" pitchFamily="18" charset="0"/>
                              </a:rPr>
                              <m:t>𝑔</m:t>
                            </m:r>
                          </m:sub>
                        </m:sSub>
                        <m:r>
                          <a:rPr lang="en-US" sz="3200" i="0">
                            <a:latin typeface="Cambria Math" panose="02040503050406030204" pitchFamily="18" charset="0"/>
                          </a:rPr>
                          <m:t>+</m:t>
                        </m:r>
                        <m:r>
                          <a:rPr lang="en-US" sz="3200" i="1">
                            <a:latin typeface="Cambria Math" panose="02040503050406030204" pitchFamily="18" charset="0"/>
                          </a:rPr>
                          <m:t>𝑛</m:t>
                        </m:r>
                        <m:r>
                          <a:rPr lang="en-US" sz="3200" i="1">
                            <a:latin typeface="Cambria Math" panose="02040503050406030204" pitchFamily="18" charset="0"/>
                          </a:rPr>
                          <m:t>𝜋</m:t>
                        </m:r>
                      </m:e>
                    </m:d>
                  </m:oMath>
                </a14:m>
                <a:r>
                  <a:rPr lang="en-US" sz="3200" dirty="0" smtClean="0"/>
                  <a:t> = 270</a:t>
                </a:r>
                <a:r>
                  <a:rPr lang="en-US" sz="3200" baseline="30000" dirty="0" smtClean="0"/>
                  <a:t>o</a:t>
                </a:r>
                <a:r>
                  <a:rPr lang="en-US" sz="3200" dirty="0" smtClean="0"/>
                  <a:t> or 3</a:t>
                </a:r>
                <a14:m>
                  <m:oMath xmlns:m="http://schemas.openxmlformats.org/officeDocument/2006/math">
                    <m:r>
                      <a:rPr lang="en-US" sz="3200" i="1">
                        <a:latin typeface="Cambria Math" panose="02040503050406030204" pitchFamily="18" charset="0"/>
                      </a:rPr>
                      <m:t>𝜋</m:t>
                    </m:r>
                  </m:oMath>
                </a14:m>
                <a:r>
                  <a:rPr lang="en-US" sz="3200" dirty="0" smtClean="0"/>
                  <a:t>/2</a:t>
                </a:r>
              </a:p>
            </p:txBody>
          </p:sp>
        </mc:Choice>
        <mc:Fallback>
          <p:sp>
            <p:nvSpPr>
              <p:cNvPr id="7" name="Rectangle 6"/>
              <p:cNvSpPr>
                <a:spLocks noRot="1" noChangeAspect="1" noMove="1" noResize="1" noEditPoints="1" noAdjustHandles="1" noChangeArrowheads="1" noChangeShapeType="1" noTextEdit="1"/>
              </p:cNvSpPr>
              <p:nvPr/>
            </p:nvSpPr>
            <p:spPr>
              <a:xfrm>
                <a:off x="2860963" y="2980557"/>
                <a:ext cx="4853636" cy="660052"/>
              </a:xfrm>
              <a:prstGeom prst="rect">
                <a:avLst/>
              </a:prstGeom>
              <a:blipFill rotWithShape="0">
                <a:blip r:embed="rId3"/>
                <a:stretch>
                  <a:fillRect t="-5556" r="-753" b="-2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734002" y="4144819"/>
                <a:ext cx="6493125" cy="523220"/>
              </a:xfrm>
              <a:prstGeom prst="rect">
                <a:avLst/>
              </a:prstGeom>
            </p:spPr>
            <p:txBody>
              <a:bodyPr wrap="square">
                <a:spAutoFit/>
              </a:bodyPr>
              <a:lstStyle/>
              <a:p>
                <a:r>
                  <a:rPr lang="en-US" sz="2800" dirty="0" smtClean="0">
                    <a:latin typeface="Calibri" panose="020F0502020204030204" pitchFamily="34" charset="0"/>
                    <a:ea typeface="Times New Roman" panose="02020603050405020304" pitchFamily="18" charset="0"/>
                    <a:cs typeface="Mangal" panose="00000400000000000000" pitchFamily="2"/>
                  </a:rPr>
                  <a:t>For, P = 27mm, k*P = 2</a:t>
                </a:r>
                <a14:m>
                  <m:oMath xmlns:m="http://schemas.openxmlformats.org/officeDocument/2006/math">
                    <m:r>
                      <a:rPr lang="en-US" sz="2800" i="1">
                        <a:effectLst/>
                        <a:latin typeface="Cambria Math" panose="02040503050406030204" pitchFamily="18" charset="0"/>
                        <a:ea typeface="Calibri" panose="020F0502020204030204" pitchFamily="34" charset="0"/>
                        <a:cs typeface="Mangal" panose="00000400000000000000" pitchFamily="2"/>
                      </a:rPr>
                      <m:t>𝜋</m:t>
                    </m:r>
                  </m:oMath>
                </a14:m>
                <a:r>
                  <a:rPr lang="en-US" sz="2800" dirty="0">
                    <a:effectLst/>
                    <a:latin typeface="Calibri" panose="020F0502020204030204" pitchFamily="34" charset="0"/>
                    <a:ea typeface="Times New Roman" panose="02020603050405020304" pitchFamily="18" charset="0"/>
                    <a:cs typeface="Mangal" panose="00000400000000000000" pitchFamily="2"/>
                  </a:rPr>
                  <a:t>/3 </a:t>
                </a:r>
                <a:r>
                  <a:rPr lang="en-US" sz="2800" dirty="0" smtClean="0">
                    <a:effectLst/>
                    <a:latin typeface="Calibri" panose="020F0502020204030204" pitchFamily="34" charset="0"/>
                    <a:ea typeface="Times New Roman" panose="02020603050405020304" pitchFamily="18" charset="0"/>
                    <a:cs typeface="Mangal" panose="00000400000000000000" pitchFamily="2"/>
                  </a:rPr>
                  <a:t>for </a:t>
                </a:r>
                <a:r>
                  <a:rPr lang="en-US" sz="2800" dirty="0" err="1" smtClean="0">
                    <a:effectLst/>
                    <a:latin typeface="Calibri" panose="020F0502020204030204" pitchFamily="34" charset="0"/>
                    <a:ea typeface="Times New Roman" panose="02020603050405020304" pitchFamily="18" charset="0"/>
                    <a:cs typeface="Mangal" panose="00000400000000000000" pitchFamily="2"/>
                  </a:rPr>
                  <a:t>f</a:t>
                </a:r>
                <a:r>
                  <a:rPr lang="en-US" sz="2800" baseline="-25000" dirty="0" err="1" smtClean="0">
                    <a:effectLst/>
                    <a:latin typeface="Calibri" panose="020F0502020204030204" pitchFamily="34" charset="0"/>
                    <a:ea typeface="Times New Roman" panose="02020603050405020304" pitchFamily="18" charset="0"/>
                    <a:cs typeface="Mangal" panose="00000400000000000000" pitchFamily="2"/>
                  </a:rPr>
                  <a:t>o</a:t>
                </a:r>
                <a:r>
                  <a:rPr lang="en-US" sz="2800" dirty="0" smtClean="0">
                    <a:effectLst/>
                    <a:latin typeface="Calibri" panose="020F0502020204030204" pitchFamily="34" charset="0"/>
                    <a:ea typeface="Times New Roman" panose="02020603050405020304" pitchFamily="18" charset="0"/>
                    <a:cs typeface="Mangal" panose="00000400000000000000" pitchFamily="2"/>
                  </a:rPr>
                  <a:t> = 3.7 GHz.</a:t>
                </a:r>
                <a:endParaRPr lang="en-US" sz="2800" dirty="0"/>
              </a:p>
            </p:txBody>
          </p:sp>
        </mc:Choice>
        <mc:Fallback>
          <p:sp>
            <p:nvSpPr>
              <p:cNvPr id="8" name="Rectangle 7"/>
              <p:cNvSpPr>
                <a:spLocks noRot="1" noChangeAspect="1" noMove="1" noResize="1" noEditPoints="1" noAdjustHandles="1" noChangeArrowheads="1" noChangeShapeType="1" noTextEdit="1"/>
              </p:cNvSpPr>
              <p:nvPr/>
            </p:nvSpPr>
            <p:spPr>
              <a:xfrm>
                <a:off x="2734002" y="4144819"/>
                <a:ext cx="6493125" cy="523220"/>
              </a:xfrm>
              <a:prstGeom prst="rect">
                <a:avLst/>
              </a:prstGeom>
              <a:blipFill rotWithShape="0">
                <a:blip r:embed="rId4"/>
                <a:stretch>
                  <a:fillRect l="-1876"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363582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0" y="0"/>
            <a:ext cx="12192000" cy="6453051"/>
          </a:xfrm>
          <a:prstGeom prst="rect">
            <a:avLst/>
          </a:prstGeom>
        </p:spPr>
      </p:pic>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8264435" y="4336869"/>
            <a:ext cx="3901440" cy="2116182"/>
          </a:xfrm>
          <a:prstGeom prst="rect">
            <a:avLst/>
          </a:prstGeom>
        </p:spPr>
      </p:pic>
      <p:sp>
        <p:nvSpPr>
          <p:cNvPr id="5" name="Date Placeholder 4"/>
          <p:cNvSpPr>
            <a:spLocks noGrp="1"/>
          </p:cNvSpPr>
          <p:nvPr>
            <p:ph type="dt" sz="half" idx="10"/>
          </p:nvPr>
        </p:nvSpPr>
        <p:spPr/>
        <p:txBody>
          <a:bodyPr/>
          <a:lstStyle/>
          <a:p>
            <a:r>
              <a:rPr lang="en-US" smtClean="0"/>
              <a:t>15 Oct. 2024</a:t>
            </a:r>
            <a:endParaRPr lang="en-US"/>
          </a:p>
        </p:txBody>
      </p:sp>
      <p:sp>
        <p:nvSpPr>
          <p:cNvPr id="7" name="Slide Number Placeholder 6"/>
          <p:cNvSpPr>
            <a:spLocks noGrp="1"/>
          </p:cNvSpPr>
          <p:nvPr>
            <p:ph type="sldNum" sz="quarter" idx="12"/>
          </p:nvPr>
        </p:nvSpPr>
        <p:spPr/>
        <p:txBody>
          <a:bodyPr/>
          <a:lstStyle/>
          <a:p>
            <a:fld id="{6ABCBC1A-FAB4-4C0E-A165-6FE3C4F0F35A}" type="slidenum">
              <a:rPr lang="en-US" smtClean="0"/>
              <a:t>2</a:t>
            </a:fld>
            <a:endParaRPr lang="en-US"/>
          </a:p>
        </p:txBody>
      </p:sp>
      <p:sp>
        <p:nvSpPr>
          <p:cNvPr id="9" name="Footer Placeholder 8"/>
          <p:cNvSpPr>
            <a:spLocks noGrp="1"/>
          </p:cNvSpPr>
          <p:nvPr>
            <p:ph type="ftr" sz="quarter" idx="11"/>
          </p:nvPr>
        </p:nvSpPr>
        <p:spPr>
          <a:xfrm>
            <a:off x="3675017" y="6486985"/>
            <a:ext cx="4478383" cy="365125"/>
          </a:xfrm>
        </p:spPr>
        <p:txBody>
          <a:bodyPr/>
          <a:lstStyle/>
          <a:p>
            <a:r>
              <a:rPr lang="en-US" dirty="0" smtClean="0"/>
              <a:t>Second Technical Meeting on Long Pulse Operation of Fusion Devices</a:t>
            </a:r>
            <a:endParaRPr lang="en-US" dirty="0"/>
          </a:p>
        </p:txBody>
      </p:sp>
      <p:sp>
        <p:nvSpPr>
          <p:cNvPr id="6" name="Rectangle 5"/>
          <p:cNvSpPr/>
          <p:nvPr/>
        </p:nvSpPr>
        <p:spPr>
          <a:xfrm>
            <a:off x="8247016" y="4336869"/>
            <a:ext cx="3944983" cy="2202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596640"/>
            <a:ext cx="4728754" cy="285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49440" y="0"/>
            <a:ext cx="5259978" cy="3196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0515600" cy="1325563"/>
          </a:xfrm>
        </p:spPr>
        <p:txBody>
          <a:bodyPr/>
          <a:lstStyle/>
          <a:p>
            <a:pPr algn="ctr"/>
            <a:r>
              <a:rPr lang="en-US" dirty="0" smtClean="0"/>
              <a:t>HP source system to feed </a:t>
            </a:r>
            <a:br>
              <a:rPr lang="en-US" dirty="0" smtClean="0"/>
            </a:br>
            <a:r>
              <a:rPr lang="en-US" dirty="0" smtClean="0"/>
              <a:t>PAM launcher</a:t>
            </a:r>
            <a:endParaRPr lang="en-US" dirty="0"/>
          </a:p>
        </p:txBody>
      </p:sp>
    </p:spTree>
    <p:extLst>
      <p:ext uri="{BB962C8B-B14F-4D97-AF65-F5344CB8AC3E}">
        <p14:creationId xmlns:p14="http://schemas.microsoft.com/office/powerpoint/2010/main" val="240790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522511" y="390891"/>
            <a:ext cx="4746172" cy="3639889"/>
          </a:xfrm>
          <a:prstGeom prst="rect">
            <a:avLst/>
          </a:prstGeom>
        </p:spPr>
      </p:pic>
      <p:sp>
        <p:nvSpPr>
          <p:cNvPr id="2" name="Title 1"/>
          <p:cNvSpPr>
            <a:spLocks noGrp="1"/>
          </p:cNvSpPr>
          <p:nvPr>
            <p:ph type="title"/>
          </p:nvPr>
        </p:nvSpPr>
        <p:spPr>
          <a:xfrm>
            <a:off x="8706" y="0"/>
            <a:ext cx="8905407" cy="1071154"/>
          </a:xfrm>
        </p:spPr>
        <p:txBody>
          <a:bodyPr/>
          <a:lstStyle/>
          <a:p>
            <a:pPr algn="ctr"/>
            <a:r>
              <a:rPr lang="en-US" dirty="0" smtClean="0"/>
              <a:t>PAM architecture/Spectrum</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8706" y="3309258"/>
            <a:ext cx="4756164" cy="3412218"/>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4461408" y="3997237"/>
            <a:ext cx="4281997" cy="2553355"/>
          </a:xfrm>
          <a:prstGeom prst="rect">
            <a:avLst/>
          </a:prstGeom>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5056635" y="1722516"/>
            <a:ext cx="3091542" cy="2250547"/>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4950821" y="709137"/>
                <a:ext cx="3508781" cy="5073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𝑒</m:t>
                          </m:r>
                        </m:sub>
                      </m:sSub>
                      <m:d>
                        <m:dPr>
                          <m:ctrlPr>
                            <a:rPr lang="en-US" sz="1200" i="1">
                              <a:latin typeface="Cambria Math" panose="02040503050406030204" pitchFamily="18" charset="0"/>
                            </a:rPr>
                          </m:ctrlPr>
                        </m:dPr>
                        <m:e>
                          <m:r>
                            <a:rPr lang="en-US" sz="1200" i="1">
                              <a:latin typeface="Cambria Math" panose="02040503050406030204" pitchFamily="18" charset="0"/>
                            </a:rPr>
                            <m:t>𝑟</m:t>
                          </m:r>
                        </m:e>
                      </m:d>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𝑒</m:t>
                          </m:r>
                          <m:r>
                            <a:rPr lang="en-US" sz="1200" i="0">
                              <a:latin typeface="Cambria Math" panose="02040503050406030204" pitchFamily="18" charset="0"/>
                            </a:rPr>
                            <m:t>−</m:t>
                          </m:r>
                          <m:r>
                            <a:rPr lang="en-US" sz="1200" i="1">
                              <a:latin typeface="Cambria Math" panose="02040503050406030204" pitchFamily="18" charset="0"/>
                            </a:rPr>
                            <m:t>𝑃𝐴𝑀</m:t>
                          </m:r>
                        </m:sub>
                      </m:sSub>
                      <m:d>
                        <m:dPr>
                          <m:ctrlPr>
                            <a:rPr lang="en-US" sz="1200" i="1">
                              <a:latin typeface="Cambria Math" panose="02040503050406030204" pitchFamily="18" charset="0"/>
                            </a:rPr>
                          </m:ctrlPr>
                        </m:dPr>
                        <m:e>
                          <m:r>
                            <a:rPr lang="en-US" sz="1200" i="0">
                              <a:latin typeface="Cambria Math" panose="02040503050406030204" pitchFamily="18" charset="0"/>
                            </a:rPr>
                            <m:t>1+ </m:t>
                          </m:r>
                          <m:f>
                            <m:fPr>
                              <m:ctrlPr>
                                <a:rPr lang="en-US" sz="1200" i="1">
                                  <a:latin typeface="Cambria Math" panose="02040503050406030204" pitchFamily="18" charset="0"/>
                                </a:rPr>
                              </m:ctrlPr>
                            </m:fPr>
                            <m:num>
                              <m:r>
                                <a:rPr lang="en-US" sz="1200" i="1">
                                  <a:latin typeface="Cambria Math" panose="02040503050406030204" pitchFamily="18" charset="0"/>
                                </a:rPr>
                                <m:t>𝑟</m:t>
                              </m:r>
                            </m:num>
                            <m:den>
                              <m:sSub>
                                <m:sSubPr>
                                  <m:ctrlPr>
                                    <a:rPr lang="en-US" sz="1200" i="1">
                                      <a:latin typeface="Cambria Math" panose="02040503050406030204" pitchFamily="18" charset="0"/>
                                    </a:rPr>
                                  </m:ctrlPr>
                                </m:sSubPr>
                                <m:e>
                                  <m:r>
                                    <a:rPr lang="en-US" sz="1200" i="1">
                                      <a:latin typeface="Cambria Math" panose="02040503050406030204" pitchFamily="18" charset="0"/>
                                    </a:rPr>
                                    <m:t>𝜆</m:t>
                                  </m:r>
                                </m:e>
                                <m:sub>
                                  <m:r>
                                    <a:rPr lang="en-US" sz="1200" i="1">
                                      <a:latin typeface="Cambria Math" panose="02040503050406030204" pitchFamily="18" charset="0"/>
                                    </a:rPr>
                                    <m:t>𝑛</m:t>
                                  </m:r>
                                  <m:r>
                                    <a:rPr lang="en-US" sz="1200" i="0">
                                      <a:latin typeface="Cambria Math" panose="02040503050406030204" pitchFamily="18" charset="0"/>
                                    </a:rPr>
                                    <m:t>1</m:t>
                                  </m:r>
                                </m:sub>
                              </m:sSub>
                            </m:den>
                          </m:f>
                        </m:e>
                      </m:d>
                      <m:r>
                        <a:rPr lang="en-US" sz="1200" i="0">
                          <a:latin typeface="Cambria Math" panose="02040503050406030204" pitchFamily="18" charset="0"/>
                        </a:rPr>
                        <m:t>                0 ≤</m:t>
                      </m:r>
                      <m:r>
                        <a:rPr lang="en-US" sz="1200" i="1">
                          <a:latin typeface="Cambria Math" panose="02040503050406030204" pitchFamily="18" charset="0"/>
                        </a:rPr>
                        <m:t>𝑟</m:t>
                      </m:r>
                      <m:r>
                        <a:rPr lang="en-US" sz="1200" i="0">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𝑤</m:t>
                          </m:r>
                        </m:e>
                        <m:sub>
                          <m:r>
                            <a:rPr lang="en-US" sz="1200" i="1">
                              <a:latin typeface="Cambria Math" panose="02040503050406030204" pitchFamily="18" charset="0"/>
                            </a:rPr>
                            <m:t>𝑡𝑖𝑙𝑒</m:t>
                          </m:r>
                        </m:sub>
                      </m:sSub>
                    </m:oMath>
                  </m:oMathPara>
                </a14:m>
                <a:endParaRPr lang="en-US" sz="1200" dirty="0"/>
              </a:p>
            </p:txBody>
          </p:sp>
        </mc:Choice>
        <mc:Fallback xmlns="">
          <p:sp>
            <p:nvSpPr>
              <p:cNvPr id="8" name="Rectangle 7"/>
              <p:cNvSpPr>
                <a:spLocks noRot="1" noChangeAspect="1" noMove="1" noResize="1" noEditPoints="1" noAdjustHandles="1" noChangeArrowheads="1" noChangeShapeType="1" noTextEdit="1"/>
              </p:cNvSpPr>
              <p:nvPr/>
            </p:nvSpPr>
            <p:spPr>
              <a:xfrm>
                <a:off x="4950821" y="709137"/>
                <a:ext cx="3508781" cy="50731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965193" y="1281042"/>
                <a:ext cx="3412153" cy="5073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𝑒</m:t>
                          </m:r>
                        </m:sub>
                      </m:sSub>
                      <m:d>
                        <m:dPr>
                          <m:ctrlPr>
                            <a:rPr lang="en-US" sz="1200" i="1">
                              <a:latin typeface="Cambria Math" panose="02040503050406030204" pitchFamily="18" charset="0"/>
                            </a:rPr>
                          </m:ctrlPr>
                        </m:dPr>
                        <m:e>
                          <m:r>
                            <a:rPr lang="en-US" sz="1200" i="1">
                              <a:latin typeface="Cambria Math" panose="02040503050406030204" pitchFamily="18" charset="0"/>
                            </a:rPr>
                            <m:t>𝑟</m:t>
                          </m:r>
                        </m:e>
                      </m:d>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𝑒</m:t>
                          </m:r>
                          <m:r>
                            <a:rPr lang="en-US" sz="1200" i="0">
                              <a:latin typeface="Cambria Math" panose="02040503050406030204" pitchFamily="18" charset="0"/>
                            </a:rPr>
                            <m:t>−</m:t>
                          </m:r>
                          <m:r>
                            <a:rPr lang="en-US" sz="1200" i="1">
                              <a:latin typeface="Cambria Math" panose="02040503050406030204" pitchFamily="18" charset="0"/>
                            </a:rPr>
                            <m:t>𝑡𝑖𝑙𝑒</m:t>
                          </m:r>
                        </m:sub>
                      </m:sSub>
                      <m:d>
                        <m:dPr>
                          <m:ctrlPr>
                            <a:rPr lang="en-US" sz="1200" i="1">
                              <a:latin typeface="Cambria Math" panose="02040503050406030204" pitchFamily="18" charset="0"/>
                            </a:rPr>
                          </m:ctrlPr>
                        </m:dPr>
                        <m:e>
                          <m:r>
                            <a:rPr lang="en-US" sz="1200" i="0">
                              <a:latin typeface="Cambria Math" panose="02040503050406030204" pitchFamily="18" charset="0"/>
                            </a:rPr>
                            <m:t>1+ </m:t>
                          </m:r>
                          <m:f>
                            <m:fPr>
                              <m:ctrlPr>
                                <a:rPr lang="en-US" sz="1200" i="1">
                                  <a:latin typeface="Cambria Math" panose="02040503050406030204" pitchFamily="18" charset="0"/>
                                </a:rPr>
                              </m:ctrlPr>
                            </m:fPr>
                            <m:num>
                              <m:r>
                                <a:rPr lang="en-US" sz="1200" i="1">
                                  <a:latin typeface="Cambria Math" panose="02040503050406030204" pitchFamily="18" charset="0"/>
                                </a:rPr>
                                <m:t>𝑟</m:t>
                              </m:r>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𝑤</m:t>
                                  </m:r>
                                </m:e>
                                <m:sub>
                                  <m:r>
                                    <a:rPr lang="en-US" sz="1200" i="1">
                                      <a:latin typeface="Cambria Math" panose="02040503050406030204" pitchFamily="18" charset="0"/>
                                    </a:rPr>
                                    <m:t>𝑡𝑖𝑙𝑒</m:t>
                                  </m:r>
                                </m:sub>
                              </m:sSub>
                            </m:num>
                            <m:den>
                              <m:sSub>
                                <m:sSubPr>
                                  <m:ctrlPr>
                                    <a:rPr lang="en-US" sz="1200" i="1">
                                      <a:latin typeface="Cambria Math" panose="02040503050406030204" pitchFamily="18" charset="0"/>
                                    </a:rPr>
                                  </m:ctrlPr>
                                </m:sSubPr>
                                <m:e>
                                  <m:r>
                                    <a:rPr lang="en-US" sz="1200" i="1">
                                      <a:latin typeface="Cambria Math" panose="02040503050406030204" pitchFamily="18" charset="0"/>
                                    </a:rPr>
                                    <m:t>𝜆</m:t>
                                  </m:r>
                                </m:e>
                                <m:sub>
                                  <m:r>
                                    <a:rPr lang="en-US" sz="1200" i="1">
                                      <a:latin typeface="Cambria Math" panose="02040503050406030204" pitchFamily="18" charset="0"/>
                                    </a:rPr>
                                    <m:t>𝑛</m:t>
                                  </m:r>
                                  <m:r>
                                    <a:rPr lang="en-US" sz="1200" i="0">
                                      <a:latin typeface="Cambria Math" panose="02040503050406030204" pitchFamily="18" charset="0"/>
                                    </a:rPr>
                                    <m:t>2</m:t>
                                  </m:r>
                                </m:sub>
                              </m:sSub>
                            </m:den>
                          </m:f>
                        </m:e>
                      </m:d>
                      <m:r>
                        <a:rPr lang="en-US" sz="1200" i="0">
                          <a:latin typeface="Cambria Math" panose="02040503050406030204" pitchFamily="18" charset="0"/>
                        </a:rPr>
                        <m:t>               </m:t>
                      </m:r>
                      <m:r>
                        <a:rPr lang="en-US" sz="1200" i="1">
                          <a:latin typeface="Cambria Math" panose="02040503050406030204" pitchFamily="18" charset="0"/>
                        </a:rPr>
                        <m:t>𝑟</m:t>
                      </m:r>
                      <m:r>
                        <a:rPr lang="en-US" sz="1200" i="0">
                          <a:latin typeface="Cambria Math" panose="02040503050406030204" pitchFamily="18" charset="0"/>
                        </a:rPr>
                        <m:t>&gt;</m:t>
                      </m:r>
                      <m:sSub>
                        <m:sSubPr>
                          <m:ctrlPr>
                            <a:rPr lang="en-US" sz="1200" i="1">
                              <a:latin typeface="Cambria Math" panose="02040503050406030204" pitchFamily="18" charset="0"/>
                            </a:rPr>
                          </m:ctrlPr>
                        </m:sSubPr>
                        <m:e>
                          <m:r>
                            <a:rPr lang="en-US" sz="1200" i="1">
                              <a:latin typeface="Cambria Math" panose="02040503050406030204" pitchFamily="18" charset="0"/>
                            </a:rPr>
                            <m:t>𝑤</m:t>
                          </m:r>
                        </m:e>
                        <m:sub>
                          <m:r>
                            <a:rPr lang="en-US" sz="1200" i="1">
                              <a:latin typeface="Cambria Math" panose="02040503050406030204" pitchFamily="18" charset="0"/>
                            </a:rPr>
                            <m:t>𝑡𝑖𝑙𝑒</m:t>
                          </m:r>
                        </m:sub>
                      </m:sSub>
                    </m:oMath>
                  </m:oMathPara>
                </a14:m>
                <a:endParaRPr lang="en-US" sz="1200" dirty="0"/>
              </a:p>
            </p:txBody>
          </p:sp>
        </mc:Choice>
        <mc:Fallback xmlns="">
          <p:sp>
            <p:nvSpPr>
              <p:cNvPr id="9" name="Rectangle 8"/>
              <p:cNvSpPr>
                <a:spLocks noRot="1" noChangeAspect="1" noMove="1" noResize="1" noEditPoints="1" noAdjustHandles="1" noChangeArrowheads="1" noChangeShapeType="1" noTextEdit="1"/>
              </p:cNvSpPr>
              <p:nvPr/>
            </p:nvSpPr>
            <p:spPr>
              <a:xfrm>
                <a:off x="4965193" y="1281042"/>
                <a:ext cx="3412153" cy="507318"/>
              </a:xfrm>
              <a:prstGeom prst="rect">
                <a:avLst/>
              </a:prstGeom>
              <a:blipFill rotWithShape="0">
                <a:blip r:embed="rId8"/>
                <a:stretch>
                  <a:fillRect/>
                </a:stretch>
              </a:blipFill>
            </p:spPr>
            <p:txBody>
              <a:bodyPr/>
              <a:lstStyle/>
              <a:p>
                <a:r>
                  <a:rPr lang="en-US">
                    <a:noFill/>
                  </a:rPr>
                  <a:t> </a:t>
                </a:r>
              </a:p>
            </p:txBody>
          </p:sp>
        </mc:Fallback>
      </mc:AlternateContent>
      <p:pic>
        <p:nvPicPr>
          <p:cNvPr id="5" name="Picture 4"/>
          <p:cNvPicPr/>
          <p:nvPr/>
        </p:nvPicPr>
        <p:blipFill>
          <a:blip r:embed="rId9" cstate="print">
            <a:extLst>
              <a:ext uri="{28A0092B-C50C-407E-A947-70E740481C1C}">
                <a14:useLocalDpi xmlns:a14="http://schemas.microsoft.com/office/drawing/2010/main" val="0"/>
              </a:ext>
            </a:extLst>
          </a:blip>
          <a:stretch>
            <a:fillRect/>
          </a:stretch>
        </p:blipFill>
        <p:spPr>
          <a:xfrm>
            <a:off x="8561421" y="60960"/>
            <a:ext cx="3559630" cy="6791083"/>
          </a:xfrm>
          <a:prstGeom prst="rect">
            <a:avLst/>
          </a:prstGeom>
        </p:spPr>
      </p:pic>
      <p:sp>
        <p:nvSpPr>
          <p:cNvPr id="10" name="Date Placeholder 9"/>
          <p:cNvSpPr>
            <a:spLocks noGrp="1"/>
          </p:cNvSpPr>
          <p:nvPr>
            <p:ph type="dt" sz="half" idx="10"/>
          </p:nvPr>
        </p:nvSpPr>
        <p:spPr/>
        <p:txBody>
          <a:bodyPr/>
          <a:lstStyle/>
          <a:p>
            <a:r>
              <a:rPr lang="en-US" smtClean="0"/>
              <a:t>15 Oct. 2024</a:t>
            </a:r>
            <a:endParaRPr lang="en-US"/>
          </a:p>
        </p:txBody>
      </p:sp>
      <p:sp>
        <p:nvSpPr>
          <p:cNvPr id="11" name="Footer Placeholder 10"/>
          <p:cNvSpPr>
            <a:spLocks noGrp="1"/>
          </p:cNvSpPr>
          <p:nvPr>
            <p:ph type="ftr" sz="quarter" idx="11"/>
          </p:nvPr>
        </p:nvSpPr>
        <p:spPr>
          <a:xfrm>
            <a:off x="3651236" y="6501584"/>
            <a:ext cx="4470181" cy="365125"/>
          </a:xfrm>
        </p:spPr>
        <p:txBody>
          <a:bodyPr/>
          <a:lstStyle/>
          <a:p>
            <a:r>
              <a:rPr lang="en-US" dirty="0" smtClean="0"/>
              <a:t>Second Technical Meeting on Long Pulse Operation of Fusion Devices</a:t>
            </a:r>
            <a:endParaRPr lang="en-US" dirty="0"/>
          </a:p>
        </p:txBody>
      </p:sp>
      <p:sp>
        <p:nvSpPr>
          <p:cNvPr id="12" name="Slide Number Placeholder 11"/>
          <p:cNvSpPr>
            <a:spLocks noGrp="1"/>
          </p:cNvSpPr>
          <p:nvPr>
            <p:ph type="sldNum" sz="quarter" idx="12"/>
          </p:nvPr>
        </p:nvSpPr>
        <p:spPr/>
        <p:txBody>
          <a:bodyPr/>
          <a:lstStyle/>
          <a:p>
            <a:fld id="{6ABCBC1A-FAB4-4C0E-A165-6FE3C4F0F35A}" type="slidenum">
              <a:rPr lang="en-US" smtClean="0"/>
              <a:t>3</a:t>
            </a:fld>
            <a:endParaRPr lang="en-US"/>
          </a:p>
        </p:txBody>
      </p:sp>
    </p:spTree>
    <p:extLst>
      <p:ext uri="{BB962C8B-B14F-4D97-AF65-F5344CB8AC3E}">
        <p14:creationId xmlns:p14="http://schemas.microsoft.com/office/powerpoint/2010/main" val="3562913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443781"/>
          </a:xfrm>
        </p:spPr>
        <p:txBody>
          <a:bodyPr>
            <a:noAutofit/>
          </a:bodyPr>
          <a:lstStyle/>
          <a:p>
            <a:r>
              <a:rPr lang="en-IN" sz="3200" b="1" dirty="0" smtClean="0">
                <a:solidFill>
                  <a:schemeClr val="tx2">
                    <a:lumMod val="50000"/>
                  </a:schemeClr>
                </a:solidFill>
                <a:cs typeface="Arial" panose="020B0604020202020204" pitchFamily="34" charset="0"/>
              </a:rPr>
              <a:t>PAM </a:t>
            </a:r>
            <a:r>
              <a:rPr lang="en-IN" sz="3200" b="1" dirty="0">
                <a:solidFill>
                  <a:schemeClr val="tx2">
                    <a:lumMod val="50000"/>
                  </a:schemeClr>
                </a:solidFill>
                <a:cs typeface="Arial" panose="020B0604020202020204" pitchFamily="34" charset="0"/>
              </a:rPr>
              <a:t>launcher </a:t>
            </a:r>
            <a:r>
              <a:rPr lang="en-IN" sz="3200" b="1" dirty="0" smtClean="0">
                <a:solidFill>
                  <a:schemeClr val="tx2">
                    <a:lumMod val="50000"/>
                  </a:schemeClr>
                </a:solidFill>
                <a:cs typeface="Arial" panose="020B0604020202020204" pitchFamily="34" charset="0"/>
              </a:rPr>
              <a:t>is compact, simpler &amp; relevant to reactor type machine</a:t>
            </a:r>
            <a:endParaRPr lang="en-IN" sz="3200" b="1" dirty="0">
              <a:solidFill>
                <a:schemeClr val="tx2">
                  <a:lumMod val="50000"/>
                </a:schemeClr>
              </a:solidFill>
              <a:cs typeface="Arial" panose="020B0604020202020204" pitchFamily="34" charset="0"/>
            </a:endParaRPr>
          </a:p>
        </p:txBody>
      </p:sp>
      <p:sp>
        <p:nvSpPr>
          <p:cNvPr id="9" name="Slide Number Placeholder 3"/>
          <p:cNvSpPr>
            <a:spLocks noGrp="1"/>
          </p:cNvSpPr>
          <p:nvPr>
            <p:ph type="sldNum" sz="quarter" idx="12"/>
          </p:nvPr>
        </p:nvSpPr>
        <p:spPr>
          <a:xfrm>
            <a:off x="10134600" y="6474823"/>
            <a:ext cx="533400" cy="365125"/>
          </a:xfrm>
        </p:spPr>
        <p:txBody>
          <a:bodyPr/>
          <a:lstStyle/>
          <a:p>
            <a:pPr algn="ctr"/>
            <a:fld id="{3CB246C2-A633-4D03-8014-DDAFC266325B}" type="slidenum">
              <a:rPr lang="en-IN" sz="1600">
                <a:latin typeface="Arial" panose="020B0604020202020204" pitchFamily="34" charset="0"/>
                <a:cs typeface="Arial" panose="020B0604020202020204" pitchFamily="34" charset="0"/>
              </a:rPr>
              <a:pPr algn="ctr"/>
              <a:t>4</a:t>
            </a:fld>
            <a:endParaRPr lang="en-IN" sz="1600" dirty="0">
              <a:latin typeface="Arial" panose="020B0604020202020204" pitchFamily="34" charset="0"/>
              <a:cs typeface="Arial" panose="020B0604020202020204" pitchFamily="34" charset="0"/>
            </a:endParaRPr>
          </a:p>
        </p:txBody>
      </p:sp>
      <p:cxnSp>
        <p:nvCxnSpPr>
          <p:cNvPr id="11" name="Straight Connector 10"/>
          <p:cNvCxnSpPr/>
          <p:nvPr/>
        </p:nvCxnSpPr>
        <p:spPr>
          <a:xfrm flipV="1">
            <a:off x="0" y="449647"/>
            <a:ext cx="11329851" cy="4755"/>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065" y="4248569"/>
            <a:ext cx="4558078" cy="2609431"/>
          </a:xfrm>
          <a:prstGeom prst="rect">
            <a:avLst/>
          </a:prstGeom>
        </p:spPr>
      </p:pic>
      <p:pic>
        <p:nvPicPr>
          <p:cNvPr id="8" name="PAM.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5370" t="25733" r="21899" b="24533"/>
          <a:stretch/>
        </p:blipFill>
        <p:spPr>
          <a:xfrm>
            <a:off x="4624283" y="3263953"/>
            <a:ext cx="7567717" cy="3581400"/>
          </a:xfrm>
          <a:prstGeom prst="rect">
            <a:avLst/>
          </a:prstGeom>
          <a:effectLst>
            <a:outerShdw algn="ctr" rotWithShape="0">
              <a:srgbClr val="000000"/>
            </a:outerShdw>
          </a:effectLst>
        </p:spPr>
      </p:pic>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18932" y="4836711"/>
            <a:ext cx="2158469" cy="1758815"/>
          </a:xfrm>
          <a:prstGeom prst="rect">
            <a:avLst/>
          </a:prstGeom>
          <a:noFill/>
          <a:ln>
            <a:noFill/>
          </a:ln>
          <a:effectLst/>
          <a:extLst/>
        </p:spPr>
      </p:pic>
      <p:pic>
        <p:nvPicPr>
          <p:cNvPr id="15" name="Picture 14"/>
          <p:cNvPicPr/>
          <p:nvPr/>
        </p:nvPicPr>
        <p:blipFill>
          <a:blip r:embed="rId7">
            <a:extLst>
              <a:ext uri="{BEBA8EAE-BF5A-486C-A8C5-ECC9F3942E4B}">
                <a14:imgProps xmlns:a14="http://schemas.microsoft.com/office/drawing/2010/main">
                  <a14:imgLayer r:embed="rId8">
                    <a14:imgEffect>
                      <a14:brightnessContrast bright="20000" contrast="16000"/>
                    </a14:imgEffect>
                  </a14:imgLayer>
                </a14:imgProps>
              </a:ext>
              <a:ext uri="{28A0092B-C50C-407E-A947-70E740481C1C}">
                <a14:useLocalDpi xmlns:a14="http://schemas.microsoft.com/office/drawing/2010/main" val="0"/>
              </a:ext>
            </a:extLst>
          </a:blip>
          <a:stretch>
            <a:fillRect/>
          </a:stretch>
        </p:blipFill>
        <p:spPr>
          <a:xfrm>
            <a:off x="0" y="516628"/>
            <a:ext cx="6802727" cy="3706678"/>
          </a:xfrm>
          <a:prstGeom prst="rect">
            <a:avLst/>
          </a:prstGeom>
        </p:spPr>
      </p:pic>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2595" y="1821402"/>
            <a:ext cx="1278765" cy="2360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2" descr="MC_post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92014" y="520190"/>
            <a:ext cx="5468143" cy="1258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9" name="TextBox 18"/>
          <p:cNvSpPr txBox="1"/>
          <p:nvPr/>
        </p:nvSpPr>
        <p:spPr>
          <a:xfrm>
            <a:off x="9263474" y="547492"/>
            <a:ext cx="2869387" cy="400110"/>
          </a:xfrm>
          <a:prstGeom prst="rect">
            <a:avLst/>
          </a:prstGeom>
          <a:noFill/>
        </p:spPr>
        <p:txBody>
          <a:bodyPr wrap="square" rtlCol="0">
            <a:spAutoFit/>
          </a:bodyPr>
          <a:lstStyle/>
          <a:p>
            <a:pPr algn="just"/>
            <a:r>
              <a:rPr lang="en-IN" sz="1000" dirty="0">
                <a:solidFill>
                  <a:schemeClr val="bg1"/>
                </a:solidFill>
                <a:latin typeface="Times New Roman" panose="02020603050405020304" pitchFamily="18" charset="0"/>
                <a:cs typeface="Times New Roman" panose="02020603050405020304" pitchFamily="18" charset="0"/>
              </a:rPr>
              <a:t>Return Loss = 25 dB (estimated 26 dB)</a:t>
            </a:r>
          </a:p>
          <a:p>
            <a:pPr algn="just"/>
            <a:r>
              <a:rPr lang="en-IN" sz="1000" dirty="0">
                <a:solidFill>
                  <a:schemeClr val="bg1"/>
                </a:solidFill>
                <a:latin typeface="Times New Roman" panose="02020603050405020304" pitchFamily="18" charset="0"/>
                <a:cs typeface="Times New Roman" panose="02020603050405020304" pitchFamily="18" charset="0"/>
              </a:rPr>
              <a:t>Insertion Loss = 0.11 dB (estimated  0.08 dB)</a:t>
            </a:r>
          </a:p>
        </p:txBody>
      </p:sp>
      <p:sp>
        <p:nvSpPr>
          <p:cNvPr id="4" name="TextBox 3"/>
          <p:cNvSpPr txBox="1"/>
          <p:nvPr/>
        </p:nvSpPr>
        <p:spPr>
          <a:xfrm>
            <a:off x="7570170" y="5732424"/>
            <a:ext cx="1600200" cy="369332"/>
          </a:xfrm>
          <a:prstGeom prst="rect">
            <a:avLst/>
          </a:prstGeom>
          <a:noFill/>
        </p:spPr>
        <p:txBody>
          <a:bodyPr wrap="square" rtlCol="0">
            <a:spAutoFit/>
          </a:bodyPr>
          <a:lstStyle/>
          <a:p>
            <a:r>
              <a:rPr lang="en-US" b="1" dirty="0"/>
              <a:t>Power divider</a:t>
            </a:r>
          </a:p>
        </p:txBody>
      </p:sp>
      <p:sp>
        <p:nvSpPr>
          <p:cNvPr id="21" name="TextBox 20"/>
          <p:cNvSpPr txBox="1"/>
          <p:nvPr/>
        </p:nvSpPr>
        <p:spPr>
          <a:xfrm>
            <a:off x="8198452" y="2996121"/>
            <a:ext cx="1936148" cy="523220"/>
          </a:xfrm>
          <a:prstGeom prst="rect">
            <a:avLst/>
          </a:prstGeom>
          <a:noFill/>
        </p:spPr>
        <p:txBody>
          <a:bodyPr wrap="square" rtlCol="0">
            <a:spAutoFit/>
          </a:bodyPr>
          <a:lstStyle/>
          <a:p>
            <a:r>
              <a:rPr lang="en-US" sz="1400" b="1" dirty="0"/>
              <a:t>Horizontal/vertical flaring module</a:t>
            </a:r>
          </a:p>
        </p:txBody>
      </p:sp>
      <p:cxnSp>
        <p:nvCxnSpPr>
          <p:cNvPr id="6" name="Straight Arrow Connector 5"/>
          <p:cNvCxnSpPr/>
          <p:nvPr/>
        </p:nvCxnSpPr>
        <p:spPr>
          <a:xfrm flipH="1" flipV="1">
            <a:off x="8234385" y="2523304"/>
            <a:ext cx="365697" cy="37721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373917" y="3555050"/>
            <a:ext cx="360650" cy="86189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134600" y="2889654"/>
            <a:ext cx="1551584" cy="307777"/>
          </a:xfrm>
          <a:prstGeom prst="rect">
            <a:avLst/>
          </a:prstGeom>
          <a:noFill/>
        </p:spPr>
        <p:txBody>
          <a:bodyPr wrap="square" rtlCol="0">
            <a:spAutoFit/>
          </a:bodyPr>
          <a:lstStyle/>
          <a:p>
            <a:r>
              <a:rPr lang="en-US" sz="1400" b="1" dirty="0"/>
              <a:t>Mode convertor</a:t>
            </a:r>
          </a:p>
        </p:txBody>
      </p:sp>
      <p:cxnSp>
        <p:nvCxnSpPr>
          <p:cNvPr id="34" name="Straight Arrow Connector 33"/>
          <p:cNvCxnSpPr/>
          <p:nvPr/>
        </p:nvCxnSpPr>
        <p:spPr>
          <a:xfrm flipH="1" flipV="1">
            <a:off x="9150648" y="1778755"/>
            <a:ext cx="1112365" cy="107313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9758055" y="3305340"/>
            <a:ext cx="470152" cy="74499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829627" y="6542512"/>
            <a:ext cx="2124444" cy="369332"/>
          </a:xfrm>
          <a:prstGeom prst="rect">
            <a:avLst/>
          </a:prstGeom>
          <a:noFill/>
        </p:spPr>
        <p:txBody>
          <a:bodyPr wrap="square" rtlCol="0">
            <a:spAutoFit/>
          </a:bodyPr>
          <a:lstStyle/>
          <a:p>
            <a:r>
              <a:rPr lang="en-US" b="1" dirty="0" err="1"/>
              <a:t>rf</a:t>
            </a:r>
            <a:r>
              <a:rPr lang="en-US" b="1" dirty="0"/>
              <a:t> window section</a:t>
            </a:r>
          </a:p>
        </p:txBody>
      </p:sp>
      <p:sp>
        <p:nvSpPr>
          <p:cNvPr id="39" name="TextBox 38"/>
          <p:cNvSpPr txBox="1"/>
          <p:nvPr/>
        </p:nvSpPr>
        <p:spPr>
          <a:xfrm>
            <a:off x="607055" y="4676669"/>
            <a:ext cx="2193667" cy="523220"/>
          </a:xfrm>
          <a:prstGeom prst="rect">
            <a:avLst/>
          </a:prstGeom>
          <a:noFill/>
        </p:spPr>
        <p:txBody>
          <a:bodyPr wrap="square" rtlCol="0">
            <a:spAutoFit/>
          </a:bodyPr>
          <a:lstStyle/>
          <a:p>
            <a:r>
              <a:rPr lang="en-US" sz="1400" b="1" dirty="0"/>
              <a:t>Vac. achieved ~ 10</a:t>
            </a:r>
            <a:r>
              <a:rPr lang="en-US" sz="1400" b="1" baseline="30000" dirty="0"/>
              <a:t>-8</a:t>
            </a:r>
            <a:r>
              <a:rPr lang="en-US" sz="1400" b="1" dirty="0"/>
              <a:t> mbar</a:t>
            </a:r>
          </a:p>
          <a:p>
            <a:r>
              <a:rPr lang="en-US" sz="1400" b="1" dirty="0"/>
              <a:t>Baking cycle ~ 50 hrs.</a:t>
            </a:r>
          </a:p>
        </p:txBody>
      </p:sp>
      <p:sp>
        <p:nvSpPr>
          <p:cNvPr id="40" name="TextBox 39"/>
          <p:cNvSpPr txBox="1"/>
          <p:nvPr/>
        </p:nvSpPr>
        <p:spPr>
          <a:xfrm>
            <a:off x="3284463" y="3115133"/>
            <a:ext cx="2601848" cy="369332"/>
          </a:xfrm>
          <a:prstGeom prst="rect">
            <a:avLst/>
          </a:prstGeom>
          <a:solidFill>
            <a:srgbClr val="FFFF00"/>
          </a:solidFill>
        </p:spPr>
        <p:txBody>
          <a:bodyPr wrap="square" rtlCol="0">
            <a:spAutoFit/>
          </a:bodyPr>
          <a:lstStyle/>
          <a:p>
            <a:pPr algn="ctr"/>
            <a:r>
              <a:rPr lang="en-US" b="1" dirty="0" err="1"/>
              <a:t>P</a:t>
            </a:r>
            <a:r>
              <a:rPr lang="en-US" b="1" baseline="-25000" dirty="0" err="1"/>
              <a:t>rf</a:t>
            </a:r>
            <a:r>
              <a:rPr lang="en-US" b="1" dirty="0"/>
              <a:t> ~ 250 kW-1s.</a:t>
            </a:r>
          </a:p>
        </p:txBody>
      </p:sp>
      <p:sp>
        <p:nvSpPr>
          <p:cNvPr id="41" name="TextBox 40"/>
          <p:cNvSpPr txBox="1"/>
          <p:nvPr/>
        </p:nvSpPr>
        <p:spPr>
          <a:xfrm>
            <a:off x="5113297" y="4372126"/>
            <a:ext cx="1704042" cy="523220"/>
          </a:xfrm>
          <a:prstGeom prst="rect">
            <a:avLst/>
          </a:prstGeom>
          <a:noFill/>
        </p:spPr>
        <p:txBody>
          <a:bodyPr wrap="square" rtlCol="0">
            <a:spAutoFit/>
          </a:bodyPr>
          <a:lstStyle/>
          <a:p>
            <a:r>
              <a:rPr lang="en-US" sz="1400" b="1" dirty="0"/>
              <a:t>Permanent</a:t>
            </a:r>
          </a:p>
          <a:p>
            <a:r>
              <a:rPr lang="en-US" sz="1400" b="1" dirty="0"/>
              <a:t> </a:t>
            </a:r>
            <a:r>
              <a:rPr lang="el-GR" sz="1400" b="1" dirty="0"/>
              <a:t>φ</a:t>
            </a:r>
            <a:r>
              <a:rPr lang="en-US" sz="1400" b="1" dirty="0"/>
              <a:t>-shifter</a:t>
            </a:r>
          </a:p>
        </p:txBody>
      </p:sp>
      <p:cxnSp>
        <p:nvCxnSpPr>
          <p:cNvPr id="42" name="Straight Arrow Connector 41"/>
          <p:cNvCxnSpPr/>
          <p:nvPr/>
        </p:nvCxnSpPr>
        <p:spPr>
          <a:xfrm>
            <a:off x="6096000" y="4584060"/>
            <a:ext cx="1025607" cy="24754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15 Oct. 2024</a:t>
            </a:r>
            <a:endParaRPr lang="en-US"/>
          </a:p>
        </p:txBody>
      </p:sp>
      <p:sp>
        <p:nvSpPr>
          <p:cNvPr id="5" name="Footer Placeholder 4"/>
          <p:cNvSpPr>
            <a:spLocks noGrp="1"/>
          </p:cNvSpPr>
          <p:nvPr>
            <p:ph type="ftr" sz="quarter" idx="11"/>
          </p:nvPr>
        </p:nvSpPr>
        <p:spPr>
          <a:xfrm>
            <a:off x="3640540" y="6513112"/>
            <a:ext cx="4512860" cy="365125"/>
          </a:xfrm>
        </p:spPr>
        <p:txBody>
          <a:bodyPr/>
          <a:lstStyle/>
          <a:p>
            <a:r>
              <a:rPr lang="en-US" dirty="0" smtClean="0"/>
              <a:t>Second Technical Meeting on Long Pulse Operation of Fusion Devices</a:t>
            </a:r>
            <a:endParaRPr lang="en-US" dirty="0"/>
          </a:p>
        </p:txBody>
      </p:sp>
      <p:sp>
        <p:nvSpPr>
          <p:cNvPr id="26" name="TextBox 25"/>
          <p:cNvSpPr txBox="1"/>
          <p:nvPr/>
        </p:nvSpPr>
        <p:spPr>
          <a:xfrm>
            <a:off x="4210804" y="3864719"/>
            <a:ext cx="2519202" cy="247325"/>
          </a:xfrm>
          <a:prstGeom prst="rect">
            <a:avLst/>
          </a:prstGeom>
          <a:solidFill>
            <a:srgbClr val="FFFF00"/>
          </a:solidFill>
        </p:spPr>
        <p:txBody>
          <a:bodyPr wrap="square" rtlCol="0">
            <a:spAutoFit/>
          </a:bodyPr>
          <a:lstStyle/>
          <a:p>
            <a:r>
              <a:rPr lang="en-US" sz="1000" b="1" dirty="0" smtClean="0"/>
              <a:t>Jain, Y. M., et. al., FED, 147, 2019, 1112225.</a:t>
            </a:r>
            <a:endParaRPr lang="en-US" sz="1000" b="1" dirty="0"/>
          </a:p>
        </p:txBody>
      </p:sp>
      <p:sp>
        <p:nvSpPr>
          <p:cNvPr id="27" name="TextBox 26"/>
          <p:cNvSpPr txBox="1"/>
          <p:nvPr/>
        </p:nvSpPr>
        <p:spPr>
          <a:xfrm>
            <a:off x="6994376" y="6163868"/>
            <a:ext cx="2751788" cy="246221"/>
          </a:xfrm>
          <a:prstGeom prst="rect">
            <a:avLst/>
          </a:prstGeom>
          <a:noFill/>
        </p:spPr>
        <p:txBody>
          <a:bodyPr wrap="square" rtlCol="0">
            <a:spAutoFit/>
          </a:bodyPr>
          <a:lstStyle/>
          <a:p>
            <a:r>
              <a:rPr lang="en-US" sz="1000" b="1" dirty="0" smtClean="0"/>
              <a:t>Jain, Y. M., et. al., JEWA, 2021, 1915187.</a:t>
            </a:r>
            <a:endParaRPr lang="en-US" sz="1000" b="1" dirty="0"/>
          </a:p>
        </p:txBody>
      </p:sp>
      <p:sp>
        <p:nvSpPr>
          <p:cNvPr id="28" name="TextBox 27"/>
          <p:cNvSpPr txBox="1"/>
          <p:nvPr/>
        </p:nvSpPr>
        <p:spPr>
          <a:xfrm>
            <a:off x="33660" y="547492"/>
            <a:ext cx="2601848" cy="369332"/>
          </a:xfrm>
          <a:prstGeom prst="rect">
            <a:avLst/>
          </a:prstGeom>
          <a:solidFill>
            <a:srgbClr val="FFFF00"/>
          </a:solidFill>
        </p:spPr>
        <p:txBody>
          <a:bodyPr wrap="square" rtlCol="0">
            <a:spAutoFit/>
          </a:bodyPr>
          <a:lstStyle/>
          <a:p>
            <a:pPr algn="ctr"/>
            <a:r>
              <a:rPr lang="en-US" b="1" dirty="0" smtClean="0"/>
              <a:t>PAM for ADITYA-U</a:t>
            </a:r>
            <a:endParaRPr lang="en-US" b="1" dirty="0"/>
          </a:p>
        </p:txBody>
      </p:sp>
    </p:spTree>
    <p:extLst>
      <p:ext uri="{BB962C8B-B14F-4D97-AF65-F5344CB8AC3E}">
        <p14:creationId xmlns:p14="http://schemas.microsoft.com/office/powerpoint/2010/main" val="261386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617" y="0"/>
            <a:ext cx="10515600" cy="1325563"/>
          </a:xfrm>
        </p:spPr>
        <p:txBody>
          <a:bodyPr/>
          <a:lstStyle/>
          <a:p>
            <a:pPr algn="ctr"/>
            <a:r>
              <a:rPr lang="en-US" dirty="0" smtClean="0"/>
              <a:t>LH coupling results</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 y="1480451"/>
            <a:ext cx="5551076" cy="4846321"/>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551076" y="1480451"/>
            <a:ext cx="6640924" cy="4846320"/>
          </a:xfrm>
          <a:prstGeom prst="rect">
            <a:avLst/>
          </a:prstGeom>
        </p:spPr>
      </p:pic>
      <p:sp>
        <p:nvSpPr>
          <p:cNvPr id="5" name="Date Placeholder 4"/>
          <p:cNvSpPr>
            <a:spLocks noGrp="1"/>
          </p:cNvSpPr>
          <p:nvPr>
            <p:ph type="dt" sz="half" idx="10"/>
          </p:nvPr>
        </p:nvSpPr>
        <p:spPr/>
        <p:txBody>
          <a:bodyPr/>
          <a:lstStyle/>
          <a:p>
            <a:r>
              <a:rPr lang="en-US" smtClean="0"/>
              <a:t>15 Oct. 2024</a:t>
            </a:r>
            <a:endParaRPr lang="en-US"/>
          </a:p>
        </p:txBody>
      </p:sp>
      <p:sp>
        <p:nvSpPr>
          <p:cNvPr id="6" name="Footer Placeholder 5"/>
          <p:cNvSpPr>
            <a:spLocks noGrp="1"/>
          </p:cNvSpPr>
          <p:nvPr>
            <p:ph type="ftr" sz="quarter" idx="11"/>
          </p:nvPr>
        </p:nvSpPr>
        <p:spPr>
          <a:xfrm>
            <a:off x="3875314" y="6356350"/>
            <a:ext cx="4476206" cy="365125"/>
          </a:xfrm>
        </p:spPr>
        <p:txBody>
          <a:bodyPr/>
          <a:lstStyle/>
          <a:p>
            <a:r>
              <a:rPr lang="en-US" dirty="0" smtClean="0"/>
              <a:t>Second Technical Meeting on Long Pulse Operation of Fusion Devices</a:t>
            </a:r>
            <a:endParaRPr lang="en-US" dirty="0"/>
          </a:p>
        </p:txBody>
      </p:sp>
      <p:sp>
        <p:nvSpPr>
          <p:cNvPr id="7" name="Slide Number Placeholder 6"/>
          <p:cNvSpPr>
            <a:spLocks noGrp="1"/>
          </p:cNvSpPr>
          <p:nvPr>
            <p:ph type="sldNum" sz="quarter" idx="12"/>
          </p:nvPr>
        </p:nvSpPr>
        <p:spPr/>
        <p:txBody>
          <a:bodyPr/>
          <a:lstStyle/>
          <a:p>
            <a:fld id="{6ABCBC1A-FAB4-4C0E-A165-6FE3C4F0F35A}" type="slidenum">
              <a:rPr lang="en-US" smtClean="0"/>
              <a:t>5</a:t>
            </a:fld>
            <a:endParaRPr lang="en-US"/>
          </a:p>
        </p:txBody>
      </p:sp>
    </p:spTree>
    <p:extLst>
      <p:ext uri="{BB962C8B-B14F-4D97-AF65-F5344CB8AC3E}">
        <p14:creationId xmlns:p14="http://schemas.microsoft.com/office/powerpoint/2010/main" val="123389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 y="0"/>
            <a:ext cx="4763590" cy="6858000"/>
          </a:xfrm>
          <a:prstGeom prst="rect">
            <a:avLst/>
          </a:prstGeom>
        </p:spPr>
      </p:pic>
      <p:sp>
        <p:nvSpPr>
          <p:cNvPr id="2" name="Title 1"/>
          <p:cNvSpPr txBox="1">
            <a:spLocks/>
          </p:cNvSpPr>
          <p:nvPr/>
        </p:nvSpPr>
        <p:spPr>
          <a:xfrm>
            <a:off x="4432663" y="77742"/>
            <a:ext cx="775933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LH </a:t>
            </a:r>
            <a:r>
              <a:rPr lang="en-US" dirty="0" err="1" smtClean="0"/>
              <a:t>Expts</a:t>
            </a:r>
            <a:r>
              <a:rPr lang="en-US" dirty="0" smtClean="0"/>
              <a:t>. with +</a:t>
            </a:r>
            <a:r>
              <a:rPr lang="en-US" dirty="0" err="1" smtClean="0"/>
              <a:t>ve</a:t>
            </a:r>
            <a:r>
              <a:rPr lang="en-US" dirty="0" smtClean="0"/>
              <a:t> convertor only.</a:t>
            </a:r>
            <a:endParaRPr lang="en-US" dirty="0"/>
          </a:p>
        </p:txBody>
      </p:sp>
      <p:sp>
        <p:nvSpPr>
          <p:cNvPr id="4" name="Date Placeholder 3"/>
          <p:cNvSpPr>
            <a:spLocks noGrp="1"/>
          </p:cNvSpPr>
          <p:nvPr>
            <p:ph type="dt" sz="half" idx="10"/>
          </p:nvPr>
        </p:nvSpPr>
        <p:spPr/>
        <p:txBody>
          <a:bodyPr/>
          <a:lstStyle/>
          <a:p>
            <a:r>
              <a:rPr lang="en-US" smtClean="0"/>
              <a:t>15 Oct. 2024</a:t>
            </a:r>
            <a:endParaRPr lang="en-US"/>
          </a:p>
        </p:txBody>
      </p:sp>
      <p:sp>
        <p:nvSpPr>
          <p:cNvPr id="5" name="Footer Placeholder 4"/>
          <p:cNvSpPr>
            <a:spLocks noGrp="1"/>
          </p:cNvSpPr>
          <p:nvPr>
            <p:ph type="ftr" sz="quarter" idx="11"/>
          </p:nvPr>
        </p:nvSpPr>
        <p:spPr>
          <a:xfrm>
            <a:off x="3849189" y="6356350"/>
            <a:ext cx="4484913" cy="365125"/>
          </a:xfrm>
        </p:spPr>
        <p:txBody>
          <a:bodyPr/>
          <a:lstStyle/>
          <a:p>
            <a:r>
              <a:rPr lang="en-US" dirty="0" smtClean="0"/>
              <a:t>Second Technical Meeting on Long Pulse Operation of Fusion Devices</a:t>
            </a:r>
            <a:endParaRPr lang="en-US" dirty="0"/>
          </a:p>
        </p:txBody>
      </p:sp>
      <p:sp>
        <p:nvSpPr>
          <p:cNvPr id="6" name="Slide Number Placeholder 5"/>
          <p:cNvSpPr>
            <a:spLocks noGrp="1"/>
          </p:cNvSpPr>
          <p:nvPr>
            <p:ph type="sldNum" sz="quarter" idx="12"/>
          </p:nvPr>
        </p:nvSpPr>
        <p:spPr/>
        <p:txBody>
          <a:bodyPr/>
          <a:lstStyle/>
          <a:p>
            <a:fld id="{6ABCBC1A-FAB4-4C0E-A165-6FE3C4F0F35A}" type="slidenum">
              <a:rPr lang="en-US" smtClean="0"/>
              <a:t>6</a:t>
            </a:fld>
            <a:endParaRPr lang="en-US"/>
          </a:p>
        </p:txBody>
      </p:sp>
      <p:sp>
        <p:nvSpPr>
          <p:cNvPr id="7" name="TextBox 6"/>
          <p:cNvSpPr txBox="1"/>
          <p:nvPr/>
        </p:nvSpPr>
        <p:spPr>
          <a:xfrm>
            <a:off x="5507854" y="1191359"/>
            <a:ext cx="5983550" cy="369332"/>
          </a:xfrm>
          <a:prstGeom prst="rect">
            <a:avLst/>
          </a:prstGeom>
          <a:noFill/>
        </p:spPr>
        <p:txBody>
          <a:bodyPr wrap="square" rtlCol="0">
            <a:spAutoFit/>
          </a:bodyPr>
          <a:lstStyle/>
          <a:p>
            <a:r>
              <a:rPr lang="en-US" dirty="0" smtClean="0"/>
              <a:t>Plasma current is elongated up to ~220ms.</a:t>
            </a:r>
            <a:endParaRPr lang="en-US" dirty="0"/>
          </a:p>
        </p:txBody>
      </p:sp>
      <p:sp>
        <p:nvSpPr>
          <p:cNvPr id="8" name="TextBox 7"/>
          <p:cNvSpPr txBox="1"/>
          <p:nvPr/>
        </p:nvSpPr>
        <p:spPr>
          <a:xfrm>
            <a:off x="5507854" y="1883274"/>
            <a:ext cx="5983550" cy="646331"/>
          </a:xfrm>
          <a:prstGeom prst="rect">
            <a:avLst/>
          </a:prstGeom>
          <a:noFill/>
        </p:spPr>
        <p:txBody>
          <a:bodyPr wrap="square" rtlCol="0">
            <a:spAutoFit/>
          </a:bodyPr>
          <a:lstStyle/>
          <a:p>
            <a:r>
              <a:rPr lang="en-US" dirty="0" smtClean="0"/>
              <a:t>RC initially remains low but increases towards end. Probably due to low edge density.</a:t>
            </a:r>
            <a:endParaRPr lang="en-US" dirty="0"/>
          </a:p>
        </p:txBody>
      </p:sp>
      <p:sp>
        <p:nvSpPr>
          <p:cNvPr id="9" name="TextBox 8"/>
          <p:cNvSpPr txBox="1"/>
          <p:nvPr/>
        </p:nvSpPr>
        <p:spPr>
          <a:xfrm>
            <a:off x="5513033" y="3036133"/>
            <a:ext cx="5983550" cy="369332"/>
          </a:xfrm>
          <a:prstGeom prst="rect">
            <a:avLst/>
          </a:prstGeom>
          <a:noFill/>
        </p:spPr>
        <p:txBody>
          <a:bodyPr wrap="square" rtlCol="0">
            <a:spAutoFit/>
          </a:bodyPr>
          <a:lstStyle/>
          <a:p>
            <a:r>
              <a:rPr lang="en-US" dirty="0" smtClean="0"/>
              <a:t>Nearly zero loop voltage during LH current phase.</a:t>
            </a:r>
            <a:endParaRPr lang="en-US" dirty="0"/>
          </a:p>
        </p:txBody>
      </p:sp>
      <p:sp>
        <p:nvSpPr>
          <p:cNvPr id="10" name="TextBox 9"/>
          <p:cNvSpPr txBox="1"/>
          <p:nvPr/>
        </p:nvSpPr>
        <p:spPr>
          <a:xfrm>
            <a:off x="5507854" y="3911993"/>
            <a:ext cx="5983550" cy="923330"/>
          </a:xfrm>
          <a:prstGeom prst="rect">
            <a:avLst/>
          </a:prstGeom>
          <a:noFill/>
        </p:spPr>
        <p:txBody>
          <a:bodyPr wrap="square" rtlCol="0">
            <a:spAutoFit/>
          </a:bodyPr>
          <a:lstStyle/>
          <a:p>
            <a:r>
              <a:rPr lang="en-US" dirty="0" err="1" smtClean="0"/>
              <a:t>CdTe</a:t>
            </a:r>
            <a:r>
              <a:rPr lang="en-US" dirty="0" smtClean="0"/>
              <a:t> detector signal significantly increases during LH phase indicating generation of supra-thermal electrons due to LH wave particle interactions.</a:t>
            </a:r>
            <a:endParaRPr lang="en-US" dirty="0"/>
          </a:p>
        </p:txBody>
      </p:sp>
      <p:sp>
        <p:nvSpPr>
          <p:cNvPr id="11" name="TextBox 10"/>
          <p:cNvSpPr txBox="1"/>
          <p:nvPr/>
        </p:nvSpPr>
        <p:spPr>
          <a:xfrm>
            <a:off x="5507854" y="5180338"/>
            <a:ext cx="5983550" cy="923330"/>
          </a:xfrm>
          <a:prstGeom prst="rect">
            <a:avLst/>
          </a:prstGeom>
          <a:noFill/>
        </p:spPr>
        <p:txBody>
          <a:bodyPr wrap="square" rtlCol="0">
            <a:spAutoFit/>
          </a:bodyPr>
          <a:lstStyle/>
          <a:p>
            <a:r>
              <a:rPr lang="en-US" dirty="0" smtClean="0"/>
              <a:t>Similarly 2</a:t>
            </a:r>
            <a:r>
              <a:rPr lang="en-US" baseline="30000" dirty="0" smtClean="0"/>
              <a:t>nd</a:t>
            </a:r>
            <a:r>
              <a:rPr lang="en-US" dirty="0" smtClean="0"/>
              <a:t> harmonic ECE signal also increases significantly confirming supra-thermal electrons generation due to LH wave particle interactions.</a:t>
            </a:r>
            <a:endParaRPr lang="en-US" dirty="0"/>
          </a:p>
        </p:txBody>
      </p:sp>
    </p:spTree>
    <p:extLst>
      <p:ext uri="{BB962C8B-B14F-4D97-AF65-F5344CB8AC3E}">
        <p14:creationId xmlns:p14="http://schemas.microsoft.com/office/powerpoint/2010/main" val="3159277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224" y="138702"/>
            <a:ext cx="6932023" cy="1325563"/>
          </a:xfrm>
        </p:spPr>
        <p:txBody>
          <a:bodyPr/>
          <a:lstStyle/>
          <a:p>
            <a:r>
              <a:rPr lang="en-US" dirty="0" smtClean="0"/>
              <a:t>LH </a:t>
            </a:r>
            <a:r>
              <a:rPr lang="en-US" dirty="0" err="1" smtClean="0"/>
              <a:t>Expts</a:t>
            </a:r>
            <a:r>
              <a:rPr lang="en-US" dirty="0" smtClean="0"/>
              <a:t>. </a:t>
            </a:r>
            <a:r>
              <a:rPr lang="en-US" dirty="0"/>
              <a:t>w</a:t>
            </a:r>
            <a:r>
              <a:rPr lang="en-US" dirty="0" smtClean="0"/>
              <a:t>ith –</a:t>
            </a:r>
            <a:r>
              <a:rPr lang="en-US" dirty="0" err="1" smtClean="0"/>
              <a:t>ve</a:t>
            </a:r>
            <a:r>
              <a:rPr lang="en-US" dirty="0" smtClean="0"/>
              <a:t> convertor.</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06419" y="0"/>
            <a:ext cx="4916805" cy="6858000"/>
          </a:xfrm>
          <a:prstGeom prst="rect">
            <a:avLst/>
          </a:prstGeom>
        </p:spPr>
      </p:pic>
      <p:sp>
        <p:nvSpPr>
          <p:cNvPr id="4" name="Date Placeholder 3"/>
          <p:cNvSpPr>
            <a:spLocks noGrp="1"/>
          </p:cNvSpPr>
          <p:nvPr>
            <p:ph type="dt" sz="half" idx="10"/>
          </p:nvPr>
        </p:nvSpPr>
        <p:spPr/>
        <p:txBody>
          <a:bodyPr/>
          <a:lstStyle/>
          <a:p>
            <a:r>
              <a:rPr lang="en-US" smtClean="0"/>
              <a:t>15 Oct. 2024</a:t>
            </a:r>
            <a:endParaRPr lang="en-US"/>
          </a:p>
        </p:txBody>
      </p:sp>
      <p:sp>
        <p:nvSpPr>
          <p:cNvPr id="5" name="Footer Placeholder 4"/>
          <p:cNvSpPr>
            <a:spLocks noGrp="1"/>
          </p:cNvSpPr>
          <p:nvPr>
            <p:ph type="ftr" sz="quarter" idx="11"/>
          </p:nvPr>
        </p:nvSpPr>
        <p:spPr>
          <a:xfrm>
            <a:off x="3857897" y="6356350"/>
            <a:ext cx="4493623" cy="365125"/>
          </a:xfrm>
        </p:spPr>
        <p:txBody>
          <a:bodyPr/>
          <a:lstStyle/>
          <a:p>
            <a:r>
              <a:rPr lang="en-US" dirty="0" smtClean="0"/>
              <a:t>Second Technical Meeting on Long Pulse Operation of Fusion Devices</a:t>
            </a:r>
            <a:endParaRPr lang="en-US" dirty="0"/>
          </a:p>
        </p:txBody>
      </p:sp>
      <p:sp>
        <p:nvSpPr>
          <p:cNvPr id="6" name="Slide Number Placeholder 5"/>
          <p:cNvSpPr>
            <a:spLocks noGrp="1"/>
          </p:cNvSpPr>
          <p:nvPr>
            <p:ph type="sldNum" sz="quarter" idx="12"/>
          </p:nvPr>
        </p:nvSpPr>
        <p:spPr/>
        <p:txBody>
          <a:bodyPr/>
          <a:lstStyle/>
          <a:p>
            <a:fld id="{6ABCBC1A-FAB4-4C0E-A165-6FE3C4F0F35A}" type="slidenum">
              <a:rPr lang="en-US" smtClean="0"/>
              <a:t>7</a:t>
            </a:fld>
            <a:endParaRPr lang="en-US"/>
          </a:p>
        </p:txBody>
      </p:sp>
      <p:sp>
        <p:nvSpPr>
          <p:cNvPr id="7" name="TextBox 6"/>
          <p:cNvSpPr txBox="1"/>
          <p:nvPr/>
        </p:nvSpPr>
        <p:spPr>
          <a:xfrm>
            <a:off x="5507854" y="1191359"/>
            <a:ext cx="5983550" cy="369332"/>
          </a:xfrm>
          <a:prstGeom prst="rect">
            <a:avLst/>
          </a:prstGeom>
          <a:noFill/>
        </p:spPr>
        <p:txBody>
          <a:bodyPr wrap="square" rtlCol="0">
            <a:spAutoFit/>
          </a:bodyPr>
          <a:lstStyle/>
          <a:p>
            <a:r>
              <a:rPr lang="en-US" dirty="0" smtClean="0"/>
              <a:t>Plasma current is elongated up to ~430ms.</a:t>
            </a:r>
            <a:endParaRPr lang="en-US" dirty="0"/>
          </a:p>
        </p:txBody>
      </p:sp>
      <p:sp>
        <p:nvSpPr>
          <p:cNvPr id="8" name="TextBox 7"/>
          <p:cNvSpPr txBox="1"/>
          <p:nvPr/>
        </p:nvSpPr>
        <p:spPr>
          <a:xfrm>
            <a:off x="5507854" y="1883274"/>
            <a:ext cx="5983550" cy="646331"/>
          </a:xfrm>
          <a:prstGeom prst="rect">
            <a:avLst/>
          </a:prstGeom>
          <a:noFill/>
        </p:spPr>
        <p:txBody>
          <a:bodyPr wrap="square" rtlCol="0">
            <a:spAutoFit/>
          </a:bodyPr>
          <a:lstStyle/>
          <a:p>
            <a:r>
              <a:rPr lang="en-US" dirty="0" smtClean="0"/>
              <a:t>RC initially remains low but increases towards end. Probably due to low edge density.</a:t>
            </a:r>
            <a:endParaRPr lang="en-US" dirty="0"/>
          </a:p>
        </p:txBody>
      </p:sp>
      <p:sp>
        <p:nvSpPr>
          <p:cNvPr id="9" name="TextBox 8"/>
          <p:cNvSpPr txBox="1"/>
          <p:nvPr/>
        </p:nvSpPr>
        <p:spPr>
          <a:xfrm>
            <a:off x="5513033" y="3036133"/>
            <a:ext cx="5983550" cy="369332"/>
          </a:xfrm>
          <a:prstGeom prst="rect">
            <a:avLst/>
          </a:prstGeom>
          <a:noFill/>
        </p:spPr>
        <p:txBody>
          <a:bodyPr wrap="square" rtlCol="0">
            <a:spAutoFit/>
          </a:bodyPr>
          <a:lstStyle/>
          <a:p>
            <a:r>
              <a:rPr lang="en-US" dirty="0" smtClean="0"/>
              <a:t>Nearly zero loop voltage during LH current phase.</a:t>
            </a:r>
            <a:endParaRPr lang="en-US" dirty="0"/>
          </a:p>
        </p:txBody>
      </p:sp>
      <p:sp>
        <p:nvSpPr>
          <p:cNvPr id="10" name="TextBox 9"/>
          <p:cNvSpPr txBox="1"/>
          <p:nvPr/>
        </p:nvSpPr>
        <p:spPr>
          <a:xfrm>
            <a:off x="5507854" y="3911993"/>
            <a:ext cx="5983550" cy="923330"/>
          </a:xfrm>
          <a:prstGeom prst="rect">
            <a:avLst/>
          </a:prstGeom>
          <a:noFill/>
        </p:spPr>
        <p:txBody>
          <a:bodyPr wrap="square" rtlCol="0">
            <a:spAutoFit/>
          </a:bodyPr>
          <a:lstStyle/>
          <a:p>
            <a:r>
              <a:rPr lang="en-US" dirty="0" err="1" smtClean="0"/>
              <a:t>CdTe</a:t>
            </a:r>
            <a:r>
              <a:rPr lang="en-US" dirty="0" smtClean="0"/>
              <a:t> detector signal significantly increases during LH phase indicating generation of supra-thermal electrons due to LH wave particle interactions.</a:t>
            </a:r>
            <a:endParaRPr lang="en-US" dirty="0"/>
          </a:p>
        </p:txBody>
      </p:sp>
      <p:sp>
        <p:nvSpPr>
          <p:cNvPr id="11" name="TextBox 10"/>
          <p:cNvSpPr txBox="1"/>
          <p:nvPr/>
        </p:nvSpPr>
        <p:spPr>
          <a:xfrm>
            <a:off x="5507854" y="5180338"/>
            <a:ext cx="5983550" cy="923330"/>
          </a:xfrm>
          <a:prstGeom prst="rect">
            <a:avLst/>
          </a:prstGeom>
          <a:noFill/>
        </p:spPr>
        <p:txBody>
          <a:bodyPr wrap="square" rtlCol="0">
            <a:spAutoFit/>
          </a:bodyPr>
          <a:lstStyle/>
          <a:p>
            <a:r>
              <a:rPr lang="en-US" dirty="0" smtClean="0"/>
              <a:t>Similarly 2</a:t>
            </a:r>
            <a:r>
              <a:rPr lang="en-US" baseline="30000" dirty="0" smtClean="0"/>
              <a:t>nd</a:t>
            </a:r>
            <a:r>
              <a:rPr lang="en-US" dirty="0" smtClean="0"/>
              <a:t> harmonic ECE signal also increases significantly confirming supra-thermal electrons generation due to LH wave particle interactions.</a:t>
            </a:r>
            <a:endParaRPr lang="en-US" dirty="0"/>
          </a:p>
        </p:txBody>
      </p:sp>
    </p:spTree>
    <p:extLst>
      <p:ext uri="{BB962C8B-B14F-4D97-AF65-F5344CB8AC3E}">
        <p14:creationId xmlns:p14="http://schemas.microsoft.com/office/powerpoint/2010/main" val="261624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 y="822322"/>
            <a:ext cx="8713670" cy="5804901"/>
          </a:xfrm>
          <a:prstGeom prst="rect">
            <a:avLst/>
          </a:prstGeom>
        </p:spPr>
      </p:pic>
      <p:sp>
        <p:nvSpPr>
          <p:cNvPr id="4" name="TextBox 3"/>
          <p:cNvSpPr txBox="1"/>
          <p:nvPr/>
        </p:nvSpPr>
        <p:spPr>
          <a:xfrm>
            <a:off x="9524537" y="489727"/>
            <a:ext cx="2351314" cy="1200329"/>
          </a:xfrm>
          <a:prstGeom prst="rect">
            <a:avLst/>
          </a:prstGeom>
          <a:noFill/>
        </p:spPr>
        <p:txBody>
          <a:bodyPr wrap="square" rtlCol="0">
            <a:spAutoFit/>
          </a:bodyPr>
          <a:lstStyle/>
          <a:p>
            <a:r>
              <a:rPr lang="en-US" dirty="0" smtClean="0"/>
              <a:t>Grill launcher was launching the correct spectrum to drive I</a:t>
            </a:r>
            <a:r>
              <a:rPr lang="en-US" baseline="-25000" dirty="0" smtClean="0"/>
              <a:t>P</a:t>
            </a:r>
            <a:r>
              <a:rPr lang="en-US" dirty="0" smtClean="0"/>
              <a:t> in CW direction.</a:t>
            </a:r>
            <a:endParaRPr lang="en-US" dirty="0"/>
          </a:p>
        </p:txBody>
      </p:sp>
      <p:sp>
        <p:nvSpPr>
          <p:cNvPr id="2" name="TextBox 1"/>
          <p:cNvSpPr txBox="1"/>
          <p:nvPr/>
        </p:nvSpPr>
        <p:spPr>
          <a:xfrm>
            <a:off x="8000538" y="2526014"/>
            <a:ext cx="1584959" cy="369332"/>
          </a:xfrm>
          <a:prstGeom prst="rect">
            <a:avLst/>
          </a:prstGeom>
          <a:noFill/>
        </p:spPr>
        <p:txBody>
          <a:bodyPr wrap="square" rtlCol="0">
            <a:spAutoFit/>
          </a:bodyPr>
          <a:lstStyle/>
          <a:p>
            <a:r>
              <a:rPr lang="en-US" dirty="0" smtClean="0"/>
              <a:t>CCW direction</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400" y="4995813"/>
            <a:ext cx="3962961" cy="1563534"/>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512702524"/>
              </p:ext>
            </p:extLst>
          </p:nvPr>
        </p:nvGraphicFramePr>
        <p:xfrm>
          <a:off x="9428162" y="1920577"/>
          <a:ext cx="2743199" cy="1580206"/>
        </p:xfrm>
        <a:graphic>
          <a:graphicData uri="http://schemas.openxmlformats.org/presentationml/2006/ole">
            <mc:AlternateContent xmlns:mc="http://schemas.openxmlformats.org/markup-compatibility/2006">
              <mc:Choice xmlns:v="urn:schemas-microsoft-com:vml" Requires="v">
                <p:oleObj spid="_x0000_s1070" r:id="rId5" imgW="7018934" imgH="6949440" progId="JSSPWGraphic">
                  <p:embed/>
                </p:oleObj>
              </mc:Choice>
              <mc:Fallback>
                <p:oleObj r:id="rId5" imgW="7018934" imgH="6949440" progId="JSSPWGraphic">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8162" y="1920577"/>
                        <a:ext cx="2743199" cy="1580206"/>
                      </a:xfrm>
                      <a:prstGeom prst="rect">
                        <a:avLst/>
                      </a:prstGeom>
                      <a:noFill/>
                      <a:ln>
                        <a:noFill/>
                      </a:ln>
                    </p:spPr>
                  </p:pic>
                </p:oleObj>
              </mc:Fallback>
            </mc:AlternateContent>
          </a:graphicData>
        </a:graphic>
      </p:graphicFrame>
      <p:sp>
        <p:nvSpPr>
          <p:cNvPr id="10" name="TextBox 9"/>
          <p:cNvSpPr txBox="1"/>
          <p:nvPr/>
        </p:nvSpPr>
        <p:spPr>
          <a:xfrm>
            <a:off x="9585497" y="1823860"/>
            <a:ext cx="2031163" cy="307777"/>
          </a:xfrm>
          <a:prstGeom prst="rect">
            <a:avLst/>
          </a:prstGeom>
          <a:solidFill>
            <a:schemeClr val="bg1"/>
          </a:solidFill>
        </p:spPr>
        <p:txBody>
          <a:bodyPr wrap="square" rtlCol="0">
            <a:spAutoFit/>
          </a:bodyPr>
          <a:lstStyle/>
          <a:p>
            <a:r>
              <a:rPr lang="en-IN" sz="1400" dirty="0" smtClean="0"/>
              <a:t>Sharma, et. al., FED, 2007</a:t>
            </a:r>
            <a:endParaRPr lang="en-IN" sz="1400" dirty="0"/>
          </a:p>
        </p:txBody>
      </p:sp>
      <p:sp>
        <p:nvSpPr>
          <p:cNvPr id="11" name="TextBox 10"/>
          <p:cNvSpPr txBox="1"/>
          <p:nvPr/>
        </p:nvSpPr>
        <p:spPr>
          <a:xfrm>
            <a:off x="1671597" y="5552488"/>
            <a:ext cx="4107452" cy="927579"/>
          </a:xfrm>
          <a:prstGeom prst="rect">
            <a:avLst/>
          </a:prstGeom>
          <a:noFill/>
        </p:spPr>
        <p:txBody>
          <a:bodyPr wrap="square" rtlCol="0">
            <a:spAutoFit/>
          </a:bodyPr>
          <a:lstStyle/>
          <a:p>
            <a:r>
              <a:rPr lang="en-US" dirty="0" smtClean="0"/>
              <a:t>To drive LH current in the same direction, the relative phasing should be opposite for grill and PAM launcher.</a:t>
            </a:r>
          </a:p>
        </p:txBody>
      </p:sp>
      <p:sp>
        <p:nvSpPr>
          <p:cNvPr id="12" name="TextBox 11"/>
          <p:cNvSpPr txBox="1"/>
          <p:nvPr/>
        </p:nvSpPr>
        <p:spPr>
          <a:xfrm>
            <a:off x="9230624" y="3731304"/>
            <a:ext cx="2903647" cy="1200329"/>
          </a:xfrm>
          <a:prstGeom prst="rect">
            <a:avLst/>
          </a:prstGeom>
          <a:noFill/>
        </p:spPr>
        <p:txBody>
          <a:bodyPr wrap="square" rtlCol="0">
            <a:spAutoFit/>
          </a:bodyPr>
          <a:lstStyle/>
          <a:p>
            <a:r>
              <a:rPr lang="en-US" dirty="0" smtClean="0"/>
              <a:t>It appears that for PAM launcher, the launched spectrum is driving I</a:t>
            </a:r>
            <a:r>
              <a:rPr lang="en-US" baseline="-25000" dirty="0" smtClean="0"/>
              <a:t>P</a:t>
            </a:r>
            <a:r>
              <a:rPr lang="en-US" dirty="0" smtClean="0"/>
              <a:t> in opposite direction.</a:t>
            </a:r>
            <a:endParaRPr lang="en-US" dirty="0"/>
          </a:p>
        </p:txBody>
      </p:sp>
      <p:sp>
        <p:nvSpPr>
          <p:cNvPr id="5" name="Date Placeholder 4"/>
          <p:cNvSpPr>
            <a:spLocks noGrp="1"/>
          </p:cNvSpPr>
          <p:nvPr>
            <p:ph type="dt" sz="half" idx="10"/>
          </p:nvPr>
        </p:nvSpPr>
        <p:spPr/>
        <p:txBody>
          <a:bodyPr/>
          <a:lstStyle/>
          <a:p>
            <a:r>
              <a:rPr lang="en-US" smtClean="0"/>
              <a:t>15 Oct. 2024</a:t>
            </a:r>
            <a:endParaRPr lang="en-US"/>
          </a:p>
        </p:txBody>
      </p:sp>
      <p:sp>
        <p:nvSpPr>
          <p:cNvPr id="6" name="Footer Placeholder 5"/>
          <p:cNvSpPr>
            <a:spLocks noGrp="1"/>
          </p:cNvSpPr>
          <p:nvPr>
            <p:ph type="ftr" sz="quarter" idx="11"/>
          </p:nvPr>
        </p:nvSpPr>
        <p:spPr>
          <a:xfrm>
            <a:off x="3776881" y="6480067"/>
            <a:ext cx="4545874" cy="365125"/>
          </a:xfrm>
        </p:spPr>
        <p:txBody>
          <a:bodyPr/>
          <a:lstStyle/>
          <a:p>
            <a:r>
              <a:rPr lang="en-US" dirty="0" smtClean="0"/>
              <a:t>Second Technical Meeting on Long Pulse Operation of Fusion Devices</a:t>
            </a:r>
            <a:endParaRPr lang="en-US" dirty="0"/>
          </a:p>
        </p:txBody>
      </p:sp>
      <p:sp>
        <p:nvSpPr>
          <p:cNvPr id="7" name="Slide Number Placeholder 6"/>
          <p:cNvSpPr>
            <a:spLocks noGrp="1"/>
          </p:cNvSpPr>
          <p:nvPr>
            <p:ph type="sldNum" sz="quarter" idx="12"/>
          </p:nvPr>
        </p:nvSpPr>
        <p:spPr/>
        <p:txBody>
          <a:bodyPr/>
          <a:lstStyle/>
          <a:p>
            <a:fld id="{6ABCBC1A-FAB4-4C0E-A165-6FE3C4F0F35A}" type="slidenum">
              <a:rPr lang="en-US" smtClean="0"/>
              <a:t>8</a:t>
            </a:fld>
            <a:endParaRPr lang="en-US"/>
          </a:p>
        </p:txBody>
      </p:sp>
      <p:sp>
        <p:nvSpPr>
          <p:cNvPr id="13" name="TextBox 12"/>
          <p:cNvSpPr txBox="1"/>
          <p:nvPr/>
        </p:nvSpPr>
        <p:spPr>
          <a:xfrm>
            <a:off x="8647690" y="5147549"/>
            <a:ext cx="1583139" cy="523220"/>
          </a:xfrm>
          <a:prstGeom prst="rect">
            <a:avLst/>
          </a:prstGeom>
          <a:noFill/>
        </p:spPr>
        <p:txBody>
          <a:bodyPr wrap="square" rtlCol="0">
            <a:spAutoFit/>
          </a:bodyPr>
          <a:lstStyle/>
          <a:p>
            <a:r>
              <a:rPr lang="en-US" sz="1400" dirty="0" smtClean="0"/>
              <a:t>Responsible for CD in CCW direction</a:t>
            </a:r>
            <a:endParaRPr lang="en-US" sz="1400" dirty="0"/>
          </a:p>
        </p:txBody>
      </p:sp>
      <p:sp>
        <p:nvSpPr>
          <p:cNvPr id="14" name="TextBox 13"/>
          <p:cNvSpPr txBox="1"/>
          <p:nvPr/>
        </p:nvSpPr>
        <p:spPr>
          <a:xfrm>
            <a:off x="10409525" y="5131272"/>
            <a:ext cx="1583139" cy="523220"/>
          </a:xfrm>
          <a:prstGeom prst="rect">
            <a:avLst/>
          </a:prstGeom>
          <a:noFill/>
        </p:spPr>
        <p:txBody>
          <a:bodyPr wrap="square" rtlCol="0">
            <a:spAutoFit/>
          </a:bodyPr>
          <a:lstStyle/>
          <a:p>
            <a:r>
              <a:rPr lang="en-US" sz="1400" dirty="0" smtClean="0"/>
              <a:t>Responsible for CD in CW direction</a:t>
            </a:r>
            <a:endParaRPr lang="en-US" sz="1400" dirty="0"/>
          </a:p>
        </p:txBody>
      </p:sp>
      <p:cxnSp>
        <p:nvCxnSpPr>
          <p:cNvPr id="16" name="Straight Arrow Connector 15"/>
          <p:cNvCxnSpPr/>
          <p:nvPr/>
        </p:nvCxnSpPr>
        <p:spPr>
          <a:xfrm flipH="1" flipV="1">
            <a:off x="9265346" y="5637080"/>
            <a:ext cx="386267" cy="2063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0883897" y="5623911"/>
            <a:ext cx="386267" cy="2063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92142" y="2294343"/>
            <a:ext cx="1077453" cy="646331"/>
          </a:xfrm>
          <a:prstGeom prst="rect">
            <a:avLst/>
          </a:prstGeom>
          <a:solidFill>
            <a:schemeClr val="accent4"/>
          </a:solidFill>
        </p:spPr>
        <p:txBody>
          <a:bodyPr wrap="square" rtlCol="0">
            <a:spAutoFit/>
          </a:bodyPr>
          <a:lstStyle/>
          <a:p>
            <a:r>
              <a:rPr lang="en-US" sz="1200" dirty="0"/>
              <a:t>In ADITYA-U, the </a:t>
            </a:r>
            <a:r>
              <a:rPr lang="en-US" sz="1200" dirty="0" err="1" smtClean="0"/>
              <a:t>I</a:t>
            </a:r>
            <a:r>
              <a:rPr lang="en-US" sz="1200" baseline="-25000" dirty="0" err="1" smtClean="0"/>
              <a:t>p</a:t>
            </a:r>
            <a:r>
              <a:rPr lang="en-US" sz="1200" dirty="0" smtClean="0"/>
              <a:t> </a:t>
            </a:r>
            <a:r>
              <a:rPr lang="en-US" sz="1200" dirty="0"/>
              <a:t>is in CW direction.</a:t>
            </a:r>
          </a:p>
        </p:txBody>
      </p:sp>
      <p:sp>
        <p:nvSpPr>
          <p:cNvPr id="18" name="Title 1"/>
          <p:cNvSpPr txBox="1">
            <a:spLocks/>
          </p:cNvSpPr>
          <p:nvPr/>
        </p:nvSpPr>
        <p:spPr>
          <a:xfrm>
            <a:off x="2203607" y="10240"/>
            <a:ext cx="7418847" cy="7083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Directionality of LHW’s</a:t>
            </a:r>
            <a:endParaRPr lang="en-US" dirty="0"/>
          </a:p>
        </p:txBody>
      </p:sp>
    </p:spTree>
    <p:extLst>
      <p:ext uri="{BB962C8B-B14F-4D97-AF65-F5344CB8AC3E}">
        <p14:creationId xmlns:p14="http://schemas.microsoft.com/office/powerpoint/2010/main" val="616073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2229" y="3858004"/>
            <a:ext cx="6784833" cy="2642939"/>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124" y="486752"/>
            <a:ext cx="5426439" cy="3751795"/>
          </a:xfrm>
          <a:prstGeom prst="rect">
            <a:avLst/>
          </a:prstGeom>
        </p:spPr>
      </p:pic>
      <p:sp>
        <p:nvSpPr>
          <p:cNvPr id="2" name="Title 1"/>
          <p:cNvSpPr>
            <a:spLocks noGrp="1"/>
          </p:cNvSpPr>
          <p:nvPr>
            <p:ph type="title"/>
          </p:nvPr>
        </p:nvSpPr>
        <p:spPr>
          <a:xfrm>
            <a:off x="1" y="12191"/>
            <a:ext cx="6801394" cy="951904"/>
          </a:xfrm>
        </p:spPr>
        <p:txBody>
          <a:bodyPr/>
          <a:lstStyle/>
          <a:p>
            <a:pPr algn="ctr"/>
            <a:r>
              <a:rPr lang="en-US" dirty="0" smtClean="0"/>
              <a:t>Directionality to be changed</a:t>
            </a:r>
            <a:endParaRPr lang="en-US" dirty="0"/>
          </a:p>
        </p:txBody>
      </p:sp>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5426439" y="730713"/>
            <a:ext cx="6670623" cy="324636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120545" y="30835"/>
                <a:ext cx="3433632"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𝑁</m:t>
                          </m:r>
                        </m:e>
                        <m:sub>
                          <m:r>
                            <a:rPr lang="en-US" i="0">
                              <a:latin typeface="Cambria Math" panose="02040503050406030204" pitchFamily="18" charset="0"/>
                            </a:rPr>
                            <m:t>||</m:t>
                          </m:r>
                        </m:sub>
                        <m:sup>
                          <m:r>
                            <a:rPr lang="en-US" i="1">
                              <a:latin typeface="Cambria Math" panose="02040503050406030204" pitchFamily="18" charset="0"/>
                            </a:rPr>
                            <m:t>𝑎𝑐𝑐</m:t>
                          </m:r>
                        </m:sup>
                      </m:sSubSup>
                      <m:r>
                        <a:rPr lang="en-US" i="0">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𝑝𝑒</m:t>
                              </m:r>
                            </m:sub>
                          </m:sSub>
                        </m:num>
                        <m:den>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𝑐𝑒</m:t>
                              </m:r>
                            </m:sub>
                          </m:sSub>
                        </m:den>
                      </m:f>
                      <m:r>
                        <a:rPr lang="en-US" i="0">
                          <a:latin typeface="Cambria Math" panose="02040503050406030204" pitchFamily="18" charset="0"/>
                        </a:rPr>
                        <m:t>+ </m:t>
                      </m:r>
                      <m:rad>
                        <m:radPr>
                          <m:degHide m:val="on"/>
                          <m:ctrlPr>
                            <a:rPr lang="en-US" i="1">
                              <a:latin typeface="Cambria Math" panose="02040503050406030204" pitchFamily="18" charset="0"/>
                            </a:rPr>
                          </m:ctrlPr>
                        </m:radPr>
                        <m:deg/>
                        <m:e>
                          <m:r>
                            <a:rPr lang="en-US" i="0">
                              <a:latin typeface="Cambria Math" panose="02040503050406030204" pitchFamily="18" charset="0"/>
                            </a:rPr>
                            <m:t>1+ </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𝜔</m:t>
                                  </m:r>
                                </m:e>
                                <m:sub>
                                  <m:r>
                                    <a:rPr lang="en-US" i="1">
                                      <a:latin typeface="Cambria Math" panose="02040503050406030204" pitchFamily="18" charset="0"/>
                                    </a:rPr>
                                    <m:t>𝑝𝑒</m:t>
                                  </m:r>
                                </m:sub>
                                <m:sup>
                                  <m:r>
                                    <a:rPr lang="en-US" i="0">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𝜔</m:t>
                                  </m:r>
                                </m:e>
                                <m:sub>
                                  <m:r>
                                    <a:rPr lang="en-US" i="1">
                                      <a:latin typeface="Cambria Math" panose="02040503050406030204" pitchFamily="18" charset="0"/>
                                    </a:rPr>
                                    <m:t>𝑐𝑒</m:t>
                                  </m:r>
                                </m:sub>
                                <m:sup>
                                  <m:r>
                                    <a:rPr lang="en-US" i="0">
                                      <a:latin typeface="Cambria Math" panose="02040503050406030204" pitchFamily="18" charset="0"/>
                                    </a:rPr>
                                    <m:t>2</m:t>
                                  </m:r>
                                </m:sup>
                              </m:sSubSup>
                            </m:den>
                          </m:f>
                          <m:r>
                            <a:rPr lang="en-US" i="0">
                              <a:latin typeface="Cambria Math" panose="02040503050406030204" pitchFamily="18" charset="0"/>
                            </a:rPr>
                            <m:t>− </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𝜔</m:t>
                                  </m:r>
                                </m:e>
                                <m:sub>
                                  <m:r>
                                    <a:rPr lang="en-US" i="1">
                                      <a:latin typeface="Cambria Math" panose="02040503050406030204" pitchFamily="18" charset="0"/>
                                    </a:rPr>
                                    <m:t>𝑝𝑖</m:t>
                                  </m:r>
                                </m:sub>
                                <m:sup>
                                  <m:r>
                                    <a:rPr lang="en-US" i="0">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𝜔</m:t>
                                  </m:r>
                                </m:e>
                                <m:sub>
                                  <m:r>
                                    <a:rPr lang="en-US" i="1">
                                      <a:latin typeface="Cambria Math" panose="02040503050406030204" pitchFamily="18" charset="0"/>
                                    </a:rPr>
                                    <m:t>𝑜</m:t>
                                  </m:r>
                                </m:sub>
                                <m:sup>
                                  <m:r>
                                    <a:rPr lang="en-US" i="0">
                                      <a:latin typeface="Cambria Math" panose="02040503050406030204" pitchFamily="18" charset="0"/>
                                    </a:rPr>
                                    <m:t>2</m:t>
                                  </m:r>
                                </m:sup>
                              </m:sSubSup>
                            </m:den>
                          </m:f>
                        </m:e>
                      </m:ra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120545" y="30835"/>
                <a:ext cx="3433632" cy="910699"/>
              </a:xfrm>
              <a:prstGeom prst="rect">
                <a:avLst/>
              </a:prstGeom>
              <a:blipFill rotWithShape="0">
                <a:blip r:embed="rId5"/>
                <a:stretch>
                  <a:fillRect/>
                </a:stretch>
              </a:blipFill>
            </p:spPr>
            <p:txBody>
              <a:bodyPr/>
              <a:lstStyle/>
              <a:p>
                <a:r>
                  <a:rPr lang="en-US">
                    <a:noFill/>
                  </a:rPr>
                  <a:t> </a:t>
                </a:r>
              </a:p>
            </p:txBody>
          </p:sp>
        </mc:Fallback>
      </mc:AlternateContent>
      <p:cxnSp>
        <p:nvCxnSpPr>
          <p:cNvPr id="8" name="Straight Connector 7"/>
          <p:cNvCxnSpPr/>
          <p:nvPr/>
        </p:nvCxnSpPr>
        <p:spPr>
          <a:xfrm flipH="1">
            <a:off x="7120545" y="1820072"/>
            <a:ext cx="20479" cy="4885528"/>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739041" y="1345460"/>
            <a:ext cx="22709" cy="523822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619387" y="4418465"/>
            <a:ext cx="2623150" cy="923330"/>
          </a:xfrm>
          <a:prstGeom prst="rect">
            <a:avLst/>
          </a:prstGeom>
          <a:noFill/>
        </p:spPr>
        <p:txBody>
          <a:bodyPr wrap="square" rtlCol="0">
            <a:spAutoFit/>
          </a:bodyPr>
          <a:lstStyle/>
          <a:p>
            <a:r>
              <a:rPr lang="en-US" dirty="0" smtClean="0"/>
              <a:t>I</a:t>
            </a:r>
            <a:r>
              <a:rPr lang="en-US" baseline="-25000" dirty="0" smtClean="0"/>
              <a:t>P</a:t>
            </a:r>
            <a:r>
              <a:rPr lang="en-US" dirty="0" smtClean="0"/>
              <a:t> could not be sustained probably due to opposing peak of the spectrum</a:t>
            </a:r>
            <a:endParaRPr lang="en-US" dirty="0"/>
          </a:p>
        </p:txBody>
      </p:sp>
      <p:cxnSp>
        <p:nvCxnSpPr>
          <p:cNvPr id="10" name="Straight Connector 9"/>
          <p:cNvCxnSpPr/>
          <p:nvPr/>
        </p:nvCxnSpPr>
        <p:spPr>
          <a:xfrm>
            <a:off x="7611291" y="2477185"/>
            <a:ext cx="18708" cy="4119556"/>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888210" y="2477185"/>
            <a:ext cx="44849" cy="402375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436" y="3922997"/>
            <a:ext cx="5266793"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It appears that opposing peak (N</a:t>
            </a:r>
            <a:r>
              <a:rPr lang="en-US" baseline="-25000" dirty="0" smtClean="0"/>
              <a:t>||</a:t>
            </a:r>
            <a:r>
              <a:rPr lang="en-US" dirty="0" smtClean="0"/>
              <a:t> &lt;-1.9) leads to drop in CD.</a:t>
            </a:r>
          </a:p>
          <a:p>
            <a:pPr marL="285750" indent="-285750">
              <a:buFont typeface="Arial" panose="020B0604020202020204" pitchFamily="34" charset="0"/>
              <a:buChar char="•"/>
            </a:pPr>
            <a:r>
              <a:rPr lang="en-US" dirty="0" smtClean="0"/>
              <a:t>Later when accessibility condition decreases (below ~1.9), the supporting peak </a:t>
            </a:r>
            <a:r>
              <a:rPr lang="en-US" dirty="0"/>
              <a:t>(N</a:t>
            </a:r>
            <a:r>
              <a:rPr lang="en-US" baseline="-25000" dirty="0"/>
              <a:t>||</a:t>
            </a:r>
            <a:r>
              <a:rPr lang="en-US" dirty="0"/>
              <a:t> </a:t>
            </a:r>
            <a:r>
              <a:rPr lang="en-US" dirty="0" smtClean="0"/>
              <a:t>&gt; 1.5) starts driving current efficiently and so the CD slope changes and eventually current elongates a bit further but because of less power/poor coupling it is not able to drive current further.</a:t>
            </a:r>
            <a:endParaRPr lang="en-US" dirty="0"/>
          </a:p>
        </p:txBody>
      </p:sp>
      <p:sp>
        <p:nvSpPr>
          <p:cNvPr id="7" name="Date Placeholder 6"/>
          <p:cNvSpPr>
            <a:spLocks noGrp="1"/>
          </p:cNvSpPr>
          <p:nvPr>
            <p:ph type="dt" sz="half" idx="10"/>
          </p:nvPr>
        </p:nvSpPr>
        <p:spPr/>
        <p:txBody>
          <a:bodyPr/>
          <a:lstStyle/>
          <a:p>
            <a:r>
              <a:rPr lang="en-US" smtClean="0"/>
              <a:t>15 Oct. 2024</a:t>
            </a:r>
            <a:endParaRPr lang="en-US"/>
          </a:p>
        </p:txBody>
      </p:sp>
      <p:sp>
        <p:nvSpPr>
          <p:cNvPr id="11" name="Footer Placeholder 10"/>
          <p:cNvSpPr>
            <a:spLocks noGrp="1"/>
          </p:cNvSpPr>
          <p:nvPr>
            <p:ph type="ftr" sz="quarter" idx="11"/>
          </p:nvPr>
        </p:nvSpPr>
        <p:spPr>
          <a:xfrm>
            <a:off x="3703631" y="6512895"/>
            <a:ext cx="4589988" cy="365125"/>
          </a:xfrm>
        </p:spPr>
        <p:txBody>
          <a:bodyPr/>
          <a:lstStyle/>
          <a:p>
            <a:r>
              <a:rPr lang="en-US" dirty="0" smtClean="0"/>
              <a:t>Second Technical Meeting on Long Pulse Operation of Fusion Devices</a:t>
            </a:r>
            <a:endParaRPr lang="en-US" dirty="0"/>
          </a:p>
        </p:txBody>
      </p:sp>
      <p:sp>
        <p:nvSpPr>
          <p:cNvPr id="15" name="Slide Number Placeholder 14"/>
          <p:cNvSpPr>
            <a:spLocks noGrp="1"/>
          </p:cNvSpPr>
          <p:nvPr>
            <p:ph type="sldNum" sz="quarter" idx="12"/>
          </p:nvPr>
        </p:nvSpPr>
        <p:spPr/>
        <p:txBody>
          <a:bodyPr/>
          <a:lstStyle/>
          <a:p>
            <a:fld id="{6ABCBC1A-FAB4-4C0E-A165-6FE3C4F0F35A}" type="slidenum">
              <a:rPr lang="en-US" smtClean="0"/>
              <a:t>9</a:t>
            </a:fld>
            <a:endParaRPr lang="en-US"/>
          </a:p>
        </p:txBody>
      </p:sp>
      <p:sp>
        <p:nvSpPr>
          <p:cNvPr id="16" name="TextBox 15"/>
          <p:cNvSpPr txBox="1"/>
          <p:nvPr/>
        </p:nvSpPr>
        <p:spPr>
          <a:xfrm>
            <a:off x="732882" y="1455496"/>
            <a:ext cx="1583139" cy="523220"/>
          </a:xfrm>
          <a:prstGeom prst="rect">
            <a:avLst/>
          </a:prstGeom>
          <a:noFill/>
        </p:spPr>
        <p:txBody>
          <a:bodyPr wrap="square" rtlCol="0">
            <a:spAutoFit/>
          </a:bodyPr>
          <a:lstStyle/>
          <a:p>
            <a:r>
              <a:rPr lang="en-US" sz="1400" dirty="0" smtClean="0"/>
              <a:t>Responsible for CD in CCW direction</a:t>
            </a:r>
            <a:endParaRPr lang="en-US" sz="1400" dirty="0"/>
          </a:p>
        </p:txBody>
      </p:sp>
      <p:sp>
        <p:nvSpPr>
          <p:cNvPr id="17" name="TextBox 16"/>
          <p:cNvSpPr txBox="1"/>
          <p:nvPr/>
        </p:nvSpPr>
        <p:spPr>
          <a:xfrm>
            <a:off x="3256415" y="1658716"/>
            <a:ext cx="1583139" cy="523220"/>
          </a:xfrm>
          <a:prstGeom prst="rect">
            <a:avLst/>
          </a:prstGeom>
          <a:noFill/>
        </p:spPr>
        <p:txBody>
          <a:bodyPr wrap="square" rtlCol="0">
            <a:spAutoFit/>
          </a:bodyPr>
          <a:lstStyle/>
          <a:p>
            <a:r>
              <a:rPr lang="en-US" sz="1400" dirty="0" smtClean="0"/>
              <a:t>Responsible for CD in CW direction</a:t>
            </a:r>
            <a:endParaRPr lang="en-US" sz="1400" dirty="0"/>
          </a:p>
        </p:txBody>
      </p:sp>
      <p:cxnSp>
        <p:nvCxnSpPr>
          <p:cNvPr id="18" name="Straight Arrow Connector 17"/>
          <p:cNvCxnSpPr/>
          <p:nvPr/>
        </p:nvCxnSpPr>
        <p:spPr>
          <a:xfrm flipH="1" flipV="1">
            <a:off x="1498415" y="1901887"/>
            <a:ext cx="685348" cy="610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871597" y="2141994"/>
            <a:ext cx="176387" cy="4096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464361" y="5168853"/>
            <a:ext cx="377341" cy="803466"/>
          </a:xfrm>
          <a:prstGeom prst="rect">
            <a:avLst/>
          </a:prstGeom>
          <a:solidFill>
            <a:schemeClr val="accent1">
              <a:alpha val="5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720269" y="5161739"/>
            <a:ext cx="380729" cy="803466"/>
          </a:xfrm>
          <a:prstGeom prst="rect">
            <a:avLst/>
          </a:prstGeom>
          <a:solidFill>
            <a:schemeClr val="accent1">
              <a:alpha val="5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349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1471</Words>
  <Application>Microsoft Office PowerPoint</Application>
  <PresentationFormat>Widescreen</PresentationFormat>
  <Paragraphs>195</Paragraphs>
  <Slides>16</Slides>
  <Notes>3</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Calibri Light</vt:lpstr>
      <vt:lpstr>Cambria Math</vt:lpstr>
      <vt:lpstr>Mangal</vt:lpstr>
      <vt:lpstr>Times New Roman</vt:lpstr>
      <vt:lpstr>Office Theme</vt:lpstr>
      <vt:lpstr>JSSPWGraphic</vt:lpstr>
      <vt:lpstr>PowerPoint Presentation</vt:lpstr>
      <vt:lpstr>HP source system to feed  PAM launcher</vt:lpstr>
      <vt:lpstr>PAM architecture/Spectrum</vt:lpstr>
      <vt:lpstr>PAM launcher is compact, simpler &amp; relevant to reactor type machine</vt:lpstr>
      <vt:lpstr>LH coupling results</vt:lpstr>
      <vt:lpstr>PowerPoint Presentation</vt:lpstr>
      <vt:lpstr>LH Expts. with –ve convertor.</vt:lpstr>
      <vt:lpstr>PowerPoint Presentation</vt:lpstr>
      <vt:lpstr>Directionality to be changed</vt:lpstr>
      <vt:lpstr>Probable approach</vt:lpstr>
      <vt:lpstr>Frequency spectrum broadening.</vt:lpstr>
      <vt:lpstr>Conclusions and discussions</vt:lpstr>
      <vt:lpstr>Conclusions and discussions (…Contd.)</vt:lpstr>
      <vt:lpstr>Thank you for your kind attention</vt:lpstr>
      <vt:lpstr>Directionality of LHW’s</vt:lpstr>
      <vt:lpstr>Design calculation of PAM launcher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Promod Kumar Sharma</dc:creator>
  <cp:lastModifiedBy>Promod Kumar Sharma</cp:lastModifiedBy>
  <cp:revision>86</cp:revision>
  <dcterms:created xsi:type="dcterms:W3CDTF">2024-09-02T08:51:16Z</dcterms:created>
  <dcterms:modified xsi:type="dcterms:W3CDTF">2024-10-09T06:06:47Z</dcterms:modified>
</cp:coreProperties>
</file>