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0"/>
  </p:notesMasterIdLst>
  <p:sldIdLst>
    <p:sldId id="256" r:id="rId3"/>
    <p:sldId id="264" r:id="rId4"/>
    <p:sldId id="328" r:id="rId5"/>
    <p:sldId id="329" r:id="rId6"/>
    <p:sldId id="323" r:id="rId7"/>
    <p:sldId id="316" r:id="rId8"/>
    <p:sldId id="327" r:id="rId9"/>
    <p:sldId id="257" r:id="rId10"/>
    <p:sldId id="262" r:id="rId11"/>
    <p:sldId id="312" r:id="rId12"/>
    <p:sldId id="265" r:id="rId13"/>
    <p:sldId id="272" r:id="rId14"/>
    <p:sldId id="320" r:id="rId15"/>
    <p:sldId id="321" r:id="rId16"/>
    <p:sldId id="325" r:id="rId17"/>
    <p:sldId id="324" r:id="rId18"/>
    <p:sldId id="303" r:id="rId19"/>
    <p:sldId id="317" r:id="rId20"/>
    <p:sldId id="304" r:id="rId21"/>
    <p:sldId id="269" r:id="rId22"/>
    <p:sldId id="305" r:id="rId23"/>
    <p:sldId id="306" r:id="rId24"/>
    <p:sldId id="271" r:id="rId25"/>
    <p:sldId id="273" r:id="rId26"/>
    <p:sldId id="274" r:id="rId27"/>
    <p:sldId id="307" r:id="rId28"/>
    <p:sldId id="308" r:id="rId29"/>
    <p:sldId id="276" r:id="rId30"/>
    <p:sldId id="313" r:id="rId31"/>
    <p:sldId id="287" r:id="rId32"/>
    <p:sldId id="309" r:id="rId33"/>
    <p:sldId id="310" r:id="rId34"/>
    <p:sldId id="284" r:id="rId35"/>
    <p:sldId id="311" r:id="rId36"/>
    <p:sldId id="281" r:id="rId37"/>
    <p:sldId id="277" r:id="rId38"/>
    <p:sldId id="278" r:id="rId39"/>
    <p:sldId id="279" r:id="rId40"/>
    <p:sldId id="280" r:id="rId41"/>
    <p:sldId id="285" r:id="rId42"/>
    <p:sldId id="289" r:id="rId43"/>
    <p:sldId id="291" r:id="rId44"/>
    <p:sldId id="299" r:id="rId45"/>
    <p:sldId id="302" r:id="rId46"/>
    <p:sldId id="301" r:id="rId47"/>
    <p:sldId id="292" r:id="rId48"/>
    <p:sldId id="294" r:id="rId49"/>
    <p:sldId id="295" r:id="rId50"/>
    <p:sldId id="293" r:id="rId51"/>
    <p:sldId id="319" r:id="rId52"/>
    <p:sldId id="314" r:id="rId53"/>
    <p:sldId id="315" r:id="rId54"/>
    <p:sldId id="326" r:id="rId55"/>
    <p:sldId id="290" r:id="rId56"/>
    <p:sldId id="268" r:id="rId57"/>
    <p:sldId id="318" r:id="rId58"/>
    <p:sldId id="32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CC3300"/>
    <a:srgbClr val="008000"/>
    <a:srgbClr val="996600"/>
    <a:srgbClr val="FF9966"/>
    <a:srgbClr val="66FF99"/>
    <a:srgbClr val="00FF00"/>
    <a:srgbClr val="996633"/>
    <a:srgbClr val="CC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79" autoAdjust="0"/>
  </p:normalViewPr>
  <p:slideViewPr>
    <p:cSldViewPr snapToGrid="0">
      <p:cViewPr varScale="1">
        <p:scale>
          <a:sx n="77" d="100"/>
          <a:sy n="77" d="100"/>
        </p:scale>
        <p:origin x="8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4F1C-449F-4A16-8793-A411EF6DBC43}"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2E9DF-C34E-4D04-8D69-FB74F7141EEB}" type="slidenum">
              <a:rPr lang="en-US" smtClean="0"/>
              <a:t>‹#›</a:t>
            </a:fld>
            <a:endParaRPr lang="en-US"/>
          </a:p>
        </p:txBody>
      </p:sp>
    </p:spTree>
    <p:extLst>
      <p:ext uri="{BB962C8B-B14F-4D97-AF65-F5344CB8AC3E}">
        <p14:creationId xmlns:p14="http://schemas.microsoft.com/office/powerpoint/2010/main" val="167596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2E9DF-C34E-4D04-8D69-FB74F7141EEB}" type="slidenum">
              <a:rPr lang="en-US" smtClean="0"/>
              <a:t>3</a:t>
            </a:fld>
            <a:endParaRPr lang="en-US"/>
          </a:p>
        </p:txBody>
      </p:sp>
    </p:spTree>
    <p:extLst>
      <p:ext uri="{BB962C8B-B14F-4D97-AF65-F5344CB8AC3E}">
        <p14:creationId xmlns:p14="http://schemas.microsoft.com/office/powerpoint/2010/main" val="361924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E97A-3050-9D87-ED0C-5162A45526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16FA7E-DA85-BDA7-7BC4-381251637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F9B03-C864-A5C5-0DD7-04EB4CDBFD0A}"/>
              </a:ext>
            </a:extLst>
          </p:cNvPr>
          <p:cNvSpPr>
            <a:spLocks noGrp="1"/>
          </p:cNvSpPr>
          <p:nvPr>
            <p:ph type="dt" sz="half" idx="10"/>
          </p:nvPr>
        </p:nvSpPr>
        <p:spPr/>
        <p:txBody>
          <a:bodyPr/>
          <a:lstStyle/>
          <a:p>
            <a:fld id="{4B6E9C55-8EDA-4ACF-9773-22366EB2AAA2}" type="datetime1">
              <a:rPr lang="en-US" smtClean="0"/>
              <a:t>9/5/2024</a:t>
            </a:fld>
            <a:endParaRPr lang="en-US"/>
          </a:p>
        </p:txBody>
      </p:sp>
      <p:sp>
        <p:nvSpPr>
          <p:cNvPr id="5" name="Footer Placeholder 4">
            <a:extLst>
              <a:ext uri="{FF2B5EF4-FFF2-40B4-BE49-F238E27FC236}">
                <a16:creationId xmlns:a16="http://schemas.microsoft.com/office/drawing/2014/main" id="{34331982-AB91-2C33-52BE-47505DE5874D}"/>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5690F189-3601-CB36-3956-46E183A8F2FA}"/>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818987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3BA3-269F-AD47-4478-7892F7AEF1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F32884-2E47-DAE3-DAD6-8DC57B788F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003E3-2532-552C-F329-FE10EEDDF39E}"/>
              </a:ext>
            </a:extLst>
          </p:cNvPr>
          <p:cNvSpPr>
            <a:spLocks noGrp="1"/>
          </p:cNvSpPr>
          <p:nvPr>
            <p:ph type="dt" sz="half" idx="10"/>
          </p:nvPr>
        </p:nvSpPr>
        <p:spPr/>
        <p:txBody>
          <a:bodyPr/>
          <a:lstStyle/>
          <a:p>
            <a:fld id="{F8E9B8B8-62B8-4559-A447-FDD7E75A5483}" type="datetime1">
              <a:rPr lang="en-US" smtClean="0"/>
              <a:t>9/5/2024</a:t>
            </a:fld>
            <a:endParaRPr lang="en-US"/>
          </a:p>
        </p:txBody>
      </p:sp>
      <p:sp>
        <p:nvSpPr>
          <p:cNvPr id="5" name="Footer Placeholder 4">
            <a:extLst>
              <a:ext uri="{FF2B5EF4-FFF2-40B4-BE49-F238E27FC236}">
                <a16:creationId xmlns:a16="http://schemas.microsoft.com/office/drawing/2014/main" id="{ED320BDF-24A8-2A63-91F7-A1FCE78661F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E9C409ED-2C6E-DB51-19C9-E44F98566284}"/>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4120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F5632-CAD1-CA98-E275-FB4DAEE29C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45A6D-0D64-D793-03B3-04D5062037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B4B8-89BA-4786-B2F4-E65933E9AC80}"/>
              </a:ext>
            </a:extLst>
          </p:cNvPr>
          <p:cNvSpPr>
            <a:spLocks noGrp="1"/>
          </p:cNvSpPr>
          <p:nvPr>
            <p:ph type="dt" sz="half" idx="10"/>
          </p:nvPr>
        </p:nvSpPr>
        <p:spPr/>
        <p:txBody>
          <a:bodyPr/>
          <a:lstStyle/>
          <a:p>
            <a:fld id="{43FC7120-FFF8-4775-8BC4-B9C624DA58FE}" type="datetime1">
              <a:rPr lang="en-US" smtClean="0"/>
              <a:t>9/5/2024</a:t>
            </a:fld>
            <a:endParaRPr lang="en-US"/>
          </a:p>
        </p:txBody>
      </p:sp>
      <p:sp>
        <p:nvSpPr>
          <p:cNvPr id="5" name="Footer Placeholder 4">
            <a:extLst>
              <a:ext uri="{FF2B5EF4-FFF2-40B4-BE49-F238E27FC236}">
                <a16:creationId xmlns:a16="http://schemas.microsoft.com/office/drawing/2014/main" id="{B9DC47CC-64F9-F149-64A1-234870F3EF5C}"/>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5B1B1ACB-2B3B-7A3E-2265-91027551BF29}"/>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414767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BBA8-519E-6962-6661-BE3B67146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17FEA-B79A-7D1F-8EAB-CE3080FB9D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AF0B61-34EF-6126-5A87-DDB3D7205623}"/>
              </a:ext>
            </a:extLst>
          </p:cNvPr>
          <p:cNvSpPr>
            <a:spLocks noGrp="1"/>
          </p:cNvSpPr>
          <p:nvPr>
            <p:ph type="dt" sz="half" idx="10"/>
          </p:nvPr>
        </p:nvSpPr>
        <p:spPr/>
        <p:txBody>
          <a:bodyPr/>
          <a:lstStyle/>
          <a:p>
            <a:fld id="{691A56EC-E426-49DC-8BCC-27C1CFABA158}" type="datetime1">
              <a:rPr lang="en-US" smtClean="0"/>
              <a:t>9/5/2024</a:t>
            </a:fld>
            <a:endParaRPr lang="en-US"/>
          </a:p>
        </p:txBody>
      </p:sp>
      <p:sp>
        <p:nvSpPr>
          <p:cNvPr id="5" name="Footer Placeholder 4">
            <a:extLst>
              <a:ext uri="{FF2B5EF4-FFF2-40B4-BE49-F238E27FC236}">
                <a16:creationId xmlns:a16="http://schemas.microsoft.com/office/drawing/2014/main" id="{CF0DC632-4DEC-32FC-534C-F0E92D117426}"/>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80732DA1-81E1-56D7-586C-F5BB844E8582}"/>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66188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A54AF-4423-2393-CAF9-9A0E2397D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1BD2D-3268-F3B5-C8F5-CAA9F744D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6FDA5-184E-483A-DD12-BA81B46CF628}"/>
              </a:ext>
            </a:extLst>
          </p:cNvPr>
          <p:cNvSpPr>
            <a:spLocks noGrp="1"/>
          </p:cNvSpPr>
          <p:nvPr>
            <p:ph type="dt" sz="half" idx="10"/>
          </p:nvPr>
        </p:nvSpPr>
        <p:spPr/>
        <p:txBody>
          <a:bodyPr/>
          <a:lstStyle/>
          <a:p>
            <a:fld id="{04C724E7-8E65-4FB6-88BC-514328CB419A}" type="datetime1">
              <a:rPr lang="en-US" smtClean="0"/>
              <a:t>9/5/2024</a:t>
            </a:fld>
            <a:endParaRPr lang="en-US"/>
          </a:p>
        </p:txBody>
      </p:sp>
      <p:sp>
        <p:nvSpPr>
          <p:cNvPr id="5" name="Footer Placeholder 4">
            <a:extLst>
              <a:ext uri="{FF2B5EF4-FFF2-40B4-BE49-F238E27FC236}">
                <a16:creationId xmlns:a16="http://schemas.microsoft.com/office/drawing/2014/main" id="{FE80D97C-970C-4CC7-E166-FF222D534F6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FF817FE3-5E5F-8AC2-CCF1-C5F90E163A58}"/>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50382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1750-CC1E-218C-4209-9B3BC32064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5DDBEE-3C26-1D4D-4B3E-D8717D5FE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4AF7C-F309-5E2E-F912-B946EBD64F67}"/>
              </a:ext>
            </a:extLst>
          </p:cNvPr>
          <p:cNvSpPr>
            <a:spLocks noGrp="1"/>
          </p:cNvSpPr>
          <p:nvPr>
            <p:ph type="dt" sz="half" idx="10"/>
          </p:nvPr>
        </p:nvSpPr>
        <p:spPr/>
        <p:txBody>
          <a:bodyPr/>
          <a:lstStyle/>
          <a:p>
            <a:fld id="{EB562ABB-5E69-405D-AD95-FFB8619EB423}" type="datetime1">
              <a:rPr lang="en-US" smtClean="0"/>
              <a:t>9/5/2024</a:t>
            </a:fld>
            <a:endParaRPr lang="en-US"/>
          </a:p>
        </p:txBody>
      </p:sp>
      <p:sp>
        <p:nvSpPr>
          <p:cNvPr id="5" name="Footer Placeholder 4">
            <a:extLst>
              <a:ext uri="{FF2B5EF4-FFF2-40B4-BE49-F238E27FC236}">
                <a16:creationId xmlns:a16="http://schemas.microsoft.com/office/drawing/2014/main" id="{BD2937B8-5567-9096-DD9B-F2ED1FE1FE4C}"/>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040E7DB-A007-6418-79CD-28E2FF90351D}"/>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94075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7BD4B-8450-7791-D443-40A6584B8D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FCA00-756E-1D95-D7A3-9554A3C5F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B1D506-45F6-90A4-6AA1-81C5745C4C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B96A8-4673-0C9C-D098-AD603DA5409A}"/>
              </a:ext>
            </a:extLst>
          </p:cNvPr>
          <p:cNvSpPr>
            <a:spLocks noGrp="1"/>
          </p:cNvSpPr>
          <p:nvPr>
            <p:ph type="dt" sz="half" idx="10"/>
          </p:nvPr>
        </p:nvSpPr>
        <p:spPr/>
        <p:txBody>
          <a:bodyPr/>
          <a:lstStyle/>
          <a:p>
            <a:fld id="{E40627D0-EE85-4824-A981-C2C9E44E806A}" type="datetime1">
              <a:rPr lang="en-US" smtClean="0"/>
              <a:t>9/5/2024</a:t>
            </a:fld>
            <a:endParaRPr lang="en-US"/>
          </a:p>
        </p:txBody>
      </p:sp>
      <p:sp>
        <p:nvSpPr>
          <p:cNvPr id="6" name="Footer Placeholder 5">
            <a:extLst>
              <a:ext uri="{FF2B5EF4-FFF2-40B4-BE49-F238E27FC236}">
                <a16:creationId xmlns:a16="http://schemas.microsoft.com/office/drawing/2014/main" id="{486A6206-B1D4-5C88-50B0-A82213D5F0F1}"/>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791824D1-D475-0097-C37F-98947D11047E}"/>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4074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14CA-CB0D-8749-A78E-AB29BD969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E84E5-5843-0A36-76C2-A3553E54E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94FDB-5717-85F0-9CF5-4C32AC750D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3FE439-7065-AB4E-C2E5-F262B082E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DF536-31D8-004B-0532-E42E5F7350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C29074-1EC4-A195-A263-000391C4FBD6}"/>
              </a:ext>
            </a:extLst>
          </p:cNvPr>
          <p:cNvSpPr>
            <a:spLocks noGrp="1"/>
          </p:cNvSpPr>
          <p:nvPr>
            <p:ph type="dt" sz="half" idx="10"/>
          </p:nvPr>
        </p:nvSpPr>
        <p:spPr/>
        <p:txBody>
          <a:bodyPr/>
          <a:lstStyle/>
          <a:p>
            <a:fld id="{9BE2BC37-C99B-4A6C-967E-035CC2F91A05}" type="datetime1">
              <a:rPr lang="en-US" smtClean="0"/>
              <a:t>9/5/2024</a:t>
            </a:fld>
            <a:endParaRPr lang="en-US"/>
          </a:p>
        </p:txBody>
      </p:sp>
      <p:sp>
        <p:nvSpPr>
          <p:cNvPr id="8" name="Footer Placeholder 7">
            <a:extLst>
              <a:ext uri="{FF2B5EF4-FFF2-40B4-BE49-F238E27FC236}">
                <a16:creationId xmlns:a16="http://schemas.microsoft.com/office/drawing/2014/main" id="{DA7E3441-38BB-2184-64FF-655C0276E09E}"/>
              </a:ext>
            </a:extLst>
          </p:cNvPr>
          <p:cNvSpPr>
            <a:spLocks noGrp="1"/>
          </p:cNvSpPr>
          <p:nvPr>
            <p:ph type="ftr" sz="quarter" idx="11"/>
          </p:nvPr>
        </p:nvSpPr>
        <p:spPr/>
        <p:txBody>
          <a:bodyPr/>
          <a:lstStyle/>
          <a:p>
            <a:r>
              <a:rPr lang="en-US"/>
              <a:t>The 3-rd IAEA Technical Meeting on Plasma Disruptions and their Mitigation</a:t>
            </a:r>
          </a:p>
        </p:txBody>
      </p:sp>
      <p:sp>
        <p:nvSpPr>
          <p:cNvPr id="9" name="Slide Number Placeholder 8">
            <a:extLst>
              <a:ext uri="{FF2B5EF4-FFF2-40B4-BE49-F238E27FC236}">
                <a16:creationId xmlns:a16="http://schemas.microsoft.com/office/drawing/2014/main" id="{2F5F484A-EE58-53AE-F071-7A0C5B8CFDB1}"/>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68194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38D1-2952-431E-CB57-9F03725910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1A10E3-0236-1B93-B136-B897EAFCFD0A}"/>
              </a:ext>
            </a:extLst>
          </p:cNvPr>
          <p:cNvSpPr>
            <a:spLocks noGrp="1"/>
          </p:cNvSpPr>
          <p:nvPr>
            <p:ph type="dt" sz="half" idx="10"/>
          </p:nvPr>
        </p:nvSpPr>
        <p:spPr/>
        <p:txBody>
          <a:bodyPr/>
          <a:lstStyle/>
          <a:p>
            <a:fld id="{91507A2F-8F2D-4385-AFE2-6B7AF5AC65B8}" type="datetime1">
              <a:rPr lang="en-US" smtClean="0"/>
              <a:t>9/5/2024</a:t>
            </a:fld>
            <a:endParaRPr lang="en-US"/>
          </a:p>
        </p:txBody>
      </p:sp>
      <p:sp>
        <p:nvSpPr>
          <p:cNvPr id="4" name="Footer Placeholder 3">
            <a:extLst>
              <a:ext uri="{FF2B5EF4-FFF2-40B4-BE49-F238E27FC236}">
                <a16:creationId xmlns:a16="http://schemas.microsoft.com/office/drawing/2014/main" id="{10328840-3425-4F69-7C42-821059F964AC}"/>
              </a:ext>
            </a:extLst>
          </p:cNvPr>
          <p:cNvSpPr>
            <a:spLocks noGrp="1"/>
          </p:cNvSpPr>
          <p:nvPr>
            <p:ph type="ftr" sz="quarter" idx="11"/>
          </p:nvPr>
        </p:nvSpPr>
        <p:spPr/>
        <p:txBody>
          <a:bodyPr/>
          <a:lstStyle/>
          <a:p>
            <a:r>
              <a:rPr lang="en-US"/>
              <a:t>The 3-rd IAEA Technical Meeting on Plasma Disruptions and their Mitigation</a:t>
            </a:r>
          </a:p>
        </p:txBody>
      </p:sp>
      <p:sp>
        <p:nvSpPr>
          <p:cNvPr id="5" name="Slide Number Placeholder 4">
            <a:extLst>
              <a:ext uri="{FF2B5EF4-FFF2-40B4-BE49-F238E27FC236}">
                <a16:creationId xmlns:a16="http://schemas.microsoft.com/office/drawing/2014/main" id="{4E897A6B-10C9-D296-DCA4-E44EF3463C45}"/>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28196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462E9-1FB1-5F2B-5C7A-A9C019C9BD2F}"/>
              </a:ext>
            </a:extLst>
          </p:cNvPr>
          <p:cNvSpPr>
            <a:spLocks noGrp="1"/>
          </p:cNvSpPr>
          <p:nvPr>
            <p:ph type="dt" sz="half" idx="10"/>
          </p:nvPr>
        </p:nvSpPr>
        <p:spPr/>
        <p:txBody>
          <a:bodyPr/>
          <a:lstStyle/>
          <a:p>
            <a:fld id="{39C829C0-8562-4EED-BE1B-6E5C636E55A6}" type="datetime1">
              <a:rPr lang="en-US" smtClean="0"/>
              <a:t>9/5/2024</a:t>
            </a:fld>
            <a:endParaRPr lang="en-US"/>
          </a:p>
        </p:txBody>
      </p:sp>
      <p:sp>
        <p:nvSpPr>
          <p:cNvPr id="3" name="Footer Placeholder 2">
            <a:extLst>
              <a:ext uri="{FF2B5EF4-FFF2-40B4-BE49-F238E27FC236}">
                <a16:creationId xmlns:a16="http://schemas.microsoft.com/office/drawing/2014/main" id="{F31C6624-17E8-8C38-6C93-75170DDACF3F}"/>
              </a:ext>
            </a:extLst>
          </p:cNvPr>
          <p:cNvSpPr>
            <a:spLocks noGrp="1"/>
          </p:cNvSpPr>
          <p:nvPr>
            <p:ph type="ftr" sz="quarter" idx="11"/>
          </p:nvPr>
        </p:nvSpPr>
        <p:spPr/>
        <p:txBody>
          <a:bodyPr/>
          <a:lstStyle/>
          <a:p>
            <a:r>
              <a:rPr lang="en-US"/>
              <a:t>The 3-rd IAEA Technical Meeting on Plasma Disruptions and their Mitigation</a:t>
            </a:r>
          </a:p>
        </p:txBody>
      </p:sp>
      <p:sp>
        <p:nvSpPr>
          <p:cNvPr id="4" name="Slide Number Placeholder 3">
            <a:extLst>
              <a:ext uri="{FF2B5EF4-FFF2-40B4-BE49-F238E27FC236}">
                <a16:creationId xmlns:a16="http://schemas.microsoft.com/office/drawing/2014/main" id="{9F42D393-6241-152E-8BCB-08EBF2411E1F}"/>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1917449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61FA-43D8-7A0D-1C40-87394EEEE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7E23D-8BB0-8767-9905-6ABF93615D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050510-EEB1-991E-0CA8-053699FAA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15117B-C53F-8DF5-4EFD-AD921ED9C87C}"/>
              </a:ext>
            </a:extLst>
          </p:cNvPr>
          <p:cNvSpPr>
            <a:spLocks noGrp="1"/>
          </p:cNvSpPr>
          <p:nvPr>
            <p:ph type="dt" sz="half" idx="10"/>
          </p:nvPr>
        </p:nvSpPr>
        <p:spPr/>
        <p:txBody>
          <a:bodyPr/>
          <a:lstStyle/>
          <a:p>
            <a:fld id="{BC75F8E1-F485-4925-B4BC-78BB200257A5}" type="datetime1">
              <a:rPr lang="en-US" smtClean="0"/>
              <a:t>9/5/2024</a:t>
            </a:fld>
            <a:endParaRPr lang="en-US"/>
          </a:p>
        </p:txBody>
      </p:sp>
      <p:sp>
        <p:nvSpPr>
          <p:cNvPr id="6" name="Footer Placeholder 5">
            <a:extLst>
              <a:ext uri="{FF2B5EF4-FFF2-40B4-BE49-F238E27FC236}">
                <a16:creationId xmlns:a16="http://schemas.microsoft.com/office/drawing/2014/main" id="{F96C4763-E5E2-84E3-30BB-D080A50BB3AB}"/>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1C29B836-4C8A-B13D-6E91-5D04E2D82702}"/>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252360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A80-8E6E-888D-CB0B-F5026C98D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262B7-54ED-E9D1-B9A7-7A34E3659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E6C5A-8FD2-34AD-C401-5B3ED7A29D8F}"/>
              </a:ext>
            </a:extLst>
          </p:cNvPr>
          <p:cNvSpPr>
            <a:spLocks noGrp="1"/>
          </p:cNvSpPr>
          <p:nvPr>
            <p:ph type="dt" sz="half" idx="10"/>
          </p:nvPr>
        </p:nvSpPr>
        <p:spPr/>
        <p:txBody>
          <a:bodyPr/>
          <a:lstStyle/>
          <a:p>
            <a:fld id="{2B7F007B-89E8-427A-8B6F-C651BBA37F87}" type="datetime1">
              <a:rPr lang="en-US" smtClean="0"/>
              <a:t>9/5/2024</a:t>
            </a:fld>
            <a:endParaRPr lang="en-US"/>
          </a:p>
        </p:txBody>
      </p:sp>
      <p:sp>
        <p:nvSpPr>
          <p:cNvPr id="5" name="Footer Placeholder 4">
            <a:extLst>
              <a:ext uri="{FF2B5EF4-FFF2-40B4-BE49-F238E27FC236}">
                <a16:creationId xmlns:a16="http://schemas.microsoft.com/office/drawing/2014/main" id="{AA0B841B-3716-D28F-6D77-1CB66AB07FD6}"/>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9E7F1EDC-559E-7AE4-1479-4C12FEB5AB65}"/>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819234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11E6-CE8C-ED49-1BCE-0889B4FC7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0EB9EB-72E7-0386-6DFC-6A940BB1D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C7DAB-78A7-59A5-618F-2D5454D01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1EF93-B634-F7A8-C9DA-CA08B0CD7A5F}"/>
              </a:ext>
            </a:extLst>
          </p:cNvPr>
          <p:cNvSpPr>
            <a:spLocks noGrp="1"/>
          </p:cNvSpPr>
          <p:nvPr>
            <p:ph type="dt" sz="half" idx="10"/>
          </p:nvPr>
        </p:nvSpPr>
        <p:spPr/>
        <p:txBody>
          <a:bodyPr/>
          <a:lstStyle/>
          <a:p>
            <a:fld id="{BC2C81AC-DCF2-4734-AF65-7B4C24A2C643}" type="datetime1">
              <a:rPr lang="en-US" smtClean="0"/>
              <a:t>9/5/2024</a:t>
            </a:fld>
            <a:endParaRPr lang="en-US"/>
          </a:p>
        </p:txBody>
      </p:sp>
      <p:sp>
        <p:nvSpPr>
          <p:cNvPr id="6" name="Footer Placeholder 5">
            <a:extLst>
              <a:ext uri="{FF2B5EF4-FFF2-40B4-BE49-F238E27FC236}">
                <a16:creationId xmlns:a16="http://schemas.microsoft.com/office/drawing/2014/main" id="{AA6F2DFF-6975-8557-B3F8-F92BA4C174FC}"/>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C3F8826C-CD11-F049-76D0-37E54D10D88B}"/>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996468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75101-D593-B483-1B73-947472216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C1FD45-F9FF-B82E-13F3-F3085CE31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054EB-FC7C-82B5-FFF4-CA3C30C6B30D}"/>
              </a:ext>
            </a:extLst>
          </p:cNvPr>
          <p:cNvSpPr>
            <a:spLocks noGrp="1"/>
          </p:cNvSpPr>
          <p:nvPr>
            <p:ph type="dt" sz="half" idx="10"/>
          </p:nvPr>
        </p:nvSpPr>
        <p:spPr/>
        <p:txBody>
          <a:bodyPr/>
          <a:lstStyle/>
          <a:p>
            <a:fld id="{6C7B2328-A32F-4CF2-9C28-D4CEA699704B}" type="datetime1">
              <a:rPr lang="en-US" smtClean="0"/>
              <a:t>9/5/2024</a:t>
            </a:fld>
            <a:endParaRPr lang="en-US"/>
          </a:p>
        </p:txBody>
      </p:sp>
      <p:sp>
        <p:nvSpPr>
          <p:cNvPr id="5" name="Footer Placeholder 4">
            <a:extLst>
              <a:ext uri="{FF2B5EF4-FFF2-40B4-BE49-F238E27FC236}">
                <a16:creationId xmlns:a16="http://schemas.microsoft.com/office/drawing/2014/main" id="{E988C603-D8EB-66A5-91E6-482465BE5425}"/>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6008FB84-1D24-8A70-2E57-25B3143AC135}"/>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393904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47C4C-43AD-AE51-6EFF-67D15C61F3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7E2CE3-DDEB-C173-A14C-73924A189B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F7B56-CE4C-B8CE-D89B-C16B5AAF1D21}"/>
              </a:ext>
            </a:extLst>
          </p:cNvPr>
          <p:cNvSpPr>
            <a:spLocks noGrp="1"/>
          </p:cNvSpPr>
          <p:nvPr>
            <p:ph type="dt" sz="half" idx="10"/>
          </p:nvPr>
        </p:nvSpPr>
        <p:spPr/>
        <p:txBody>
          <a:bodyPr/>
          <a:lstStyle/>
          <a:p>
            <a:fld id="{0471EBD4-F919-4396-8C89-A46F4C9EA695}" type="datetime1">
              <a:rPr lang="en-US" smtClean="0"/>
              <a:t>9/5/2024</a:t>
            </a:fld>
            <a:endParaRPr lang="en-US"/>
          </a:p>
        </p:txBody>
      </p:sp>
      <p:sp>
        <p:nvSpPr>
          <p:cNvPr id="5" name="Footer Placeholder 4">
            <a:extLst>
              <a:ext uri="{FF2B5EF4-FFF2-40B4-BE49-F238E27FC236}">
                <a16:creationId xmlns:a16="http://schemas.microsoft.com/office/drawing/2014/main" id="{23D6F6EC-E077-378E-2A51-CACF085F9CAF}"/>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CD32042C-6AE1-02CB-97D0-92951A9CEF1F}"/>
              </a:ext>
            </a:extLst>
          </p:cNvPr>
          <p:cNvSpPr>
            <a:spLocks noGrp="1"/>
          </p:cNvSpPr>
          <p:nvPr>
            <p:ph type="sldNum" sz="quarter" idx="12"/>
          </p:nvPr>
        </p:nvSpPr>
        <p:spPr/>
        <p:txBody>
          <a:bodyPr/>
          <a:lstStyle/>
          <a:p>
            <a:fld id="{4C393B39-5EA5-4942-A347-B56DAEDF67C4}" type="slidenum">
              <a:rPr lang="en-US" smtClean="0"/>
              <a:t>‹#›</a:t>
            </a:fld>
            <a:endParaRPr lang="en-US"/>
          </a:p>
        </p:txBody>
      </p:sp>
    </p:spTree>
    <p:extLst>
      <p:ext uri="{BB962C8B-B14F-4D97-AF65-F5344CB8AC3E}">
        <p14:creationId xmlns:p14="http://schemas.microsoft.com/office/powerpoint/2010/main" val="97222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EC90-20D0-44F3-0E68-E6D309C0C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7A3823-A62D-55BB-C8ED-9D474298CA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ED35D-BAC5-01BD-7DAB-2C148824D597}"/>
              </a:ext>
            </a:extLst>
          </p:cNvPr>
          <p:cNvSpPr>
            <a:spLocks noGrp="1"/>
          </p:cNvSpPr>
          <p:nvPr>
            <p:ph type="dt" sz="half" idx="10"/>
          </p:nvPr>
        </p:nvSpPr>
        <p:spPr/>
        <p:txBody>
          <a:bodyPr/>
          <a:lstStyle/>
          <a:p>
            <a:fld id="{74998BB4-10C3-4225-BE5B-138872BFBA53}" type="datetime1">
              <a:rPr lang="en-US" smtClean="0"/>
              <a:t>9/5/2024</a:t>
            </a:fld>
            <a:endParaRPr lang="en-US"/>
          </a:p>
        </p:txBody>
      </p:sp>
      <p:sp>
        <p:nvSpPr>
          <p:cNvPr id="5" name="Footer Placeholder 4">
            <a:extLst>
              <a:ext uri="{FF2B5EF4-FFF2-40B4-BE49-F238E27FC236}">
                <a16:creationId xmlns:a16="http://schemas.microsoft.com/office/drawing/2014/main" id="{3F5BDF70-CBDA-A574-29AC-060F3938B0F0}"/>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95AFE117-965B-D0CE-34C0-9E90F652CCB2}"/>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20456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3F94-AAB5-DF6A-1674-C4269628C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D532E-CBC8-9781-73DE-6D699C27D0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8113E-EE0A-ACA3-3FE5-AA0E670FA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41382-C219-4343-352E-C388FB98DD5E}"/>
              </a:ext>
            </a:extLst>
          </p:cNvPr>
          <p:cNvSpPr>
            <a:spLocks noGrp="1"/>
          </p:cNvSpPr>
          <p:nvPr>
            <p:ph type="dt" sz="half" idx="10"/>
          </p:nvPr>
        </p:nvSpPr>
        <p:spPr/>
        <p:txBody>
          <a:bodyPr/>
          <a:lstStyle/>
          <a:p>
            <a:fld id="{24D0D5E0-9112-40C5-8A3B-DF153AE2CEE2}" type="datetime1">
              <a:rPr lang="en-US" smtClean="0"/>
              <a:t>9/5/2024</a:t>
            </a:fld>
            <a:endParaRPr lang="en-US"/>
          </a:p>
        </p:txBody>
      </p:sp>
      <p:sp>
        <p:nvSpPr>
          <p:cNvPr id="6" name="Footer Placeholder 5">
            <a:extLst>
              <a:ext uri="{FF2B5EF4-FFF2-40B4-BE49-F238E27FC236}">
                <a16:creationId xmlns:a16="http://schemas.microsoft.com/office/drawing/2014/main" id="{7EF8B0EB-EAF8-152B-98F3-AFBFA6D2D030}"/>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521418A9-2197-AFA1-812E-D8D50256AE91}"/>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34066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3851-C5C5-3894-E5E5-C3A80FD4DA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DE4C42-5F01-658E-B6AA-953689976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A9F6F-D230-6E16-4854-8C3BB5045E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4F4106-2699-200D-5C58-E8D2A93DD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83C5D-A013-52ED-D975-3CB7EDD3C6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37D35-0C5B-E0A3-0E8D-B98D971238E3}"/>
              </a:ext>
            </a:extLst>
          </p:cNvPr>
          <p:cNvSpPr>
            <a:spLocks noGrp="1"/>
          </p:cNvSpPr>
          <p:nvPr>
            <p:ph type="dt" sz="half" idx="10"/>
          </p:nvPr>
        </p:nvSpPr>
        <p:spPr/>
        <p:txBody>
          <a:bodyPr/>
          <a:lstStyle/>
          <a:p>
            <a:fld id="{4BD45E1F-5837-45D6-BB8C-7B8A4C94D9BC}" type="datetime1">
              <a:rPr lang="en-US" smtClean="0"/>
              <a:t>9/5/2024</a:t>
            </a:fld>
            <a:endParaRPr lang="en-US"/>
          </a:p>
        </p:txBody>
      </p:sp>
      <p:sp>
        <p:nvSpPr>
          <p:cNvPr id="8" name="Footer Placeholder 7">
            <a:extLst>
              <a:ext uri="{FF2B5EF4-FFF2-40B4-BE49-F238E27FC236}">
                <a16:creationId xmlns:a16="http://schemas.microsoft.com/office/drawing/2014/main" id="{12695F94-EC53-C3FE-4800-2BC2227EFD28}"/>
              </a:ext>
            </a:extLst>
          </p:cNvPr>
          <p:cNvSpPr>
            <a:spLocks noGrp="1"/>
          </p:cNvSpPr>
          <p:nvPr>
            <p:ph type="ftr" sz="quarter" idx="11"/>
          </p:nvPr>
        </p:nvSpPr>
        <p:spPr/>
        <p:txBody>
          <a:bodyPr/>
          <a:lstStyle/>
          <a:p>
            <a:r>
              <a:rPr lang="en-US"/>
              <a:t>The 3-rd IAEA Technical Meeting on Plasma Disruptions and their Mitigation</a:t>
            </a:r>
          </a:p>
        </p:txBody>
      </p:sp>
      <p:sp>
        <p:nvSpPr>
          <p:cNvPr id="9" name="Slide Number Placeholder 8">
            <a:extLst>
              <a:ext uri="{FF2B5EF4-FFF2-40B4-BE49-F238E27FC236}">
                <a16:creationId xmlns:a16="http://schemas.microsoft.com/office/drawing/2014/main" id="{7E4DA48C-3D81-1E7F-8C9B-FC302E235922}"/>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96337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DAD6-026C-12CA-1D7C-8ADB3BD838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ED8BB-EE55-E577-43D7-44C982C3BAFC}"/>
              </a:ext>
            </a:extLst>
          </p:cNvPr>
          <p:cNvSpPr>
            <a:spLocks noGrp="1"/>
          </p:cNvSpPr>
          <p:nvPr>
            <p:ph type="dt" sz="half" idx="10"/>
          </p:nvPr>
        </p:nvSpPr>
        <p:spPr/>
        <p:txBody>
          <a:bodyPr/>
          <a:lstStyle/>
          <a:p>
            <a:fld id="{D4DBB16A-435D-4D06-B71E-5F1F83F7610E}" type="datetime1">
              <a:rPr lang="en-US" smtClean="0"/>
              <a:t>9/5/2024</a:t>
            </a:fld>
            <a:endParaRPr lang="en-US"/>
          </a:p>
        </p:txBody>
      </p:sp>
      <p:sp>
        <p:nvSpPr>
          <p:cNvPr id="4" name="Footer Placeholder 3">
            <a:extLst>
              <a:ext uri="{FF2B5EF4-FFF2-40B4-BE49-F238E27FC236}">
                <a16:creationId xmlns:a16="http://schemas.microsoft.com/office/drawing/2014/main" id="{28E0C5C1-16B6-1AA1-BDA0-694C64A392E9}"/>
              </a:ext>
            </a:extLst>
          </p:cNvPr>
          <p:cNvSpPr>
            <a:spLocks noGrp="1"/>
          </p:cNvSpPr>
          <p:nvPr>
            <p:ph type="ftr" sz="quarter" idx="11"/>
          </p:nvPr>
        </p:nvSpPr>
        <p:spPr/>
        <p:txBody>
          <a:bodyPr/>
          <a:lstStyle/>
          <a:p>
            <a:r>
              <a:rPr lang="en-US"/>
              <a:t>The 3-rd IAEA Technical Meeting on Plasma Disruptions and their Mitigation</a:t>
            </a:r>
          </a:p>
        </p:txBody>
      </p:sp>
      <p:sp>
        <p:nvSpPr>
          <p:cNvPr id="5" name="Slide Number Placeholder 4">
            <a:extLst>
              <a:ext uri="{FF2B5EF4-FFF2-40B4-BE49-F238E27FC236}">
                <a16:creationId xmlns:a16="http://schemas.microsoft.com/office/drawing/2014/main" id="{6F6CDF22-6A02-DA2A-5FA7-5BBFC1653227}"/>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1148006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6659F-5CCA-1106-E10B-9C531B9631E0}"/>
              </a:ext>
            </a:extLst>
          </p:cNvPr>
          <p:cNvSpPr>
            <a:spLocks noGrp="1"/>
          </p:cNvSpPr>
          <p:nvPr>
            <p:ph type="dt" sz="half" idx="10"/>
          </p:nvPr>
        </p:nvSpPr>
        <p:spPr/>
        <p:txBody>
          <a:bodyPr/>
          <a:lstStyle/>
          <a:p>
            <a:fld id="{6314E561-E003-4BFB-A977-A4E2929869CC}" type="datetime1">
              <a:rPr lang="en-US" smtClean="0"/>
              <a:t>9/5/2024</a:t>
            </a:fld>
            <a:endParaRPr lang="en-US"/>
          </a:p>
        </p:txBody>
      </p:sp>
      <p:sp>
        <p:nvSpPr>
          <p:cNvPr id="3" name="Footer Placeholder 2">
            <a:extLst>
              <a:ext uri="{FF2B5EF4-FFF2-40B4-BE49-F238E27FC236}">
                <a16:creationId xmlns:a16="http://schemas.microsoft.com/office/drawing/2014/main" id="{5D0A2943-027D-411D-3C77-3F271A3D2BDE}"/>
              </a:ext>
            </a:extLst>
          </p:cNvPr>
          <p:cNvSpPr>
            <a:spLocks noGrp="1"/>
          </p:cNvSpPr>
          <p:nvPr>
            <p:ph type="ftr" sz="quarter" idx="11"/>
          </p:nvPr>
        </p:nvSpPr>
        <p:spPr/>
        <p:txBody>
          <a:bodyPr/>
          <a:lstStyle/>
          <a:p>
            <a:r>
              <a:rPr lang="en-US"/>
              <a:t>The 3-rd IAEA Technical Meeting on Plasma Disruptions and their Mitigation</a:t>
            </a:r>
          </a:p>
        </p:txBody>
      </p:sp>
      <p:sp>
        <p:nvSpPr>
          <p:cNvPr id="4" name="Slide Number Placeholder 3">
            <a:extLst>
              <a:ext uri="{FF2B5EF4-FFF2-40B4-BE49-F238E27FC236}">
                <a16:creationId xmlns:a16="http://schemas.microsoft.com/office/drawing/2014/main" id="{8E255C73-E184-6BCD-3E80-9093545DB80A}"/>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202416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784CC-0C77-AD2F-A931-97BADA4441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2AA54C-153C-00A7-7F21-5DAC42DF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E364D-BE04-8861-8BAE-82C192D59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FAFB9F-33D3-3AB0-5E59-AF6DD4915DCD}"/>
              </a:ext>
            </a:extLst>
          </p:cNvPr>
          <p:cNvSpPr>
            <a:spLocks noGrp="1"/>
          </p:cNvSpPr>
          <p:nvPr>
            <p:ph type="dt" sz="half" idx="10"/>
          </p:nvPr>
        </p:nvSpPr>
        <p:spPr/>
        <p:txBody>
          <a:bodyPr/>
          <a:lstStyle/>
          <a:p>
            <a:fld id="{96521AED-BC84-47B4-935E-D587F84DE8A7}" type="datetime1">
              <a:rPr lang="en-US" smtClean="0"/>
              <a:t>9/5/2024</a:t>
            </a:fld>
            <a:endParaRPr lang="en-US"/>
          </a:p>
        </p:txBody>
      </p:sp>
      <p:sp>
        <p:nvSpPr>
          <p:cNvPr id="6" name="Footer Placeholder 5">
            <a:extLst>
              <a:ext uri="{FF2B5EF4-FFF2-40B4-BE49-F238E27FC236}">
                <a16:creationId xmlns:a16="http://schemas.microsoft.com/office/drawing/2014/main" id="{FF37D647-0460-ADD8-4F58-E88ED7206476}"/>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CC56D828-830E-F08C-EF44-244A60633A56}"/>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6062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7C90-30A6-8A8E-103B-5F4AA4A41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13A572-60FB-415B-10FC-C5B568251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AC7931-3E8D-D7FC-E42D-EB412C46D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1167FD-EB01-B476-40D4-FF8F8DFF13EA}"/>
              </a:ext>
            </a:extLst>
          </p:cNvPr>
          <p:cNvSpPr>
            <a:spLocks noGrp="1"/>
          </p:cNvSpPr>
          <p:nvPr>
            <p:ph type="dt" sz="half" idx="10"/>
          </p:nvPr>
        </p:nvSpPr>
        <p:spPr/>
        <p:txBody>
          <a:bodyPr/>
          <a:lstStyle/>
          <a:p>
            <a:fld id="{345D2644-A4A8-4081-902A-76B207345349}" type="datetime1">
              <a:rPr lang="en-US" smtClean="0"/>
              <a:t>9/5/2024</a:t>
            </a:fld>
            <a:endParaRPr lang="en-US"/>
          </a:p>
        </p:txBody>
      </p:sp>
      <p:sp>
        <p:nvSpPr>
          <p:cNvPr id="6" name="Footer Placeholder 5">
            <a:extLst>
              <a:ext uri="{FF2B5EF4-FFF2-40B4-BE49-F238E27FC236}">
                <a16:creationId xmlns:a16="http://schemas.microsoft.com/office/drawing/2014/main" id="{0B6B490C-2277-19C4-43FD-008C3A7A3BFD}"/>
              </a:ext>
            </a:extLst>
          </p:cNvPr>
          <p:cNvSpPr>
            <a:spLocks noGrp="1"/>
          </p:cNvSpPr>
          <p:nvPr>
            <p:ph type="ftr" sz="quarter" idx="11"/>
          </p:nvPr>
        </p:nvSpPr>
        <p:spPr/>
        <p:txBody>
          <a:bodyPr/>
          <a:lstStyle/>
          <a:p>
            <a:r>
              <a:rPr lang="en-US"/>
              <a:t>The 3-rd IAEA Technical Meeting on Plasma Disruptions and their Mitigation</a:t>
            </a:r>
          </a:p>
        </p:txBody>
      </p:sp>
      <p:sp>
        <p:nvSpPr>
          <p:cNvPr id="7" name="Slide Number Placeholder 6">
            <a:extLst>
              <a:ext uri="{FF2B5EF4-FFF2-40B4-BE49-F238E27FC236}">
                <a16:creationId xmlns:a16="http://schemas.microsoft.com/office/drawing/2014/main" id="{22742592-F7BB-72F4-5D41-694D9B20ABBD}"/>
              </a:ext>
            </a:extLst>
          </p:cNvPr>
          <p:cNvSpPr>
            <a:spLocks noGrp="1"/>
          </p:cNvSpPr>
          <p:nvPr>
            <p:ph type="sldNum" sz="quarter" idx="12"/>
          </p:nvPr>
        </p:nvSpPr>
        <p:spPr/>
        <p:txBody>
          <a:bodyPr/>
          <a:lstStyle/>
          <a:p>
            <a:fld id="{50EACF00-E37D-4AED-BAC8-997EC631EF24}" type="slidenum">
              <a:rPr lang="en-US" smtClean="0"/>
              <a:t>‹#›</a:t>
            </a:fld>
            <a:endParaRPr lang="en-US"/>
          </a:p>
        </p:txBody>
      </p:sp>
    </p:spTree>
    <p:extLst>
      <p:ext uri="{BB962C8B-B14F-4D97-AF65-F5344CB8AC3E}">
        <p14:creationId xmlns:p14="http://schemas.microsoft.com/office/powerpoint/2010/main" val="390114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61BDB-7023-666B-4E17-1BE069D242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494DA-5F6B-A37C-664C-6A4F17A00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BB495-B855-9E9C-3528-99B19374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0BE0B5C-F57E-4BE6-A242-717FB780FF82}" type="datetime1">
              <a:rPr lang="en-US" smtClean="0"/>
              <a:t>9/5/2024</a:t>
            </a:fld>
            <a:endParaRPr lang="en-US"/>
          </a:p>
        </p:txBody>
      </p:sp>
      <p:sp>
        <p:nvSpPr>
          <p:cNvPr id="5" name="Footer Placeholder 4">
            <a:extLst>
              <a:ext uri="{FF2B5EF4-FFF2-40B4-BE49-F238E27FC236}">
                <a16:creationId xmlns:a16="http://schemas.microsoft.com/office/drawing/2014/main" id="{782F0CFD-F6EA-2428-BAC6-11FD70B544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1690BFA9-625C-824E-1D6C-A048D2D2F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EACF00-E37D-4AED-BAC8-997EC631EF24}" type="slidenum">
              <a:rPr lang="en-US" smtClean="0"/>
              <a:t>‹#›</a:t>
            </a:fld>
            <a:endParaRPr lang="en-US"/>
          </a:p>
        </p:txBody>
      </p:sp>
    </p:spTree>
    <p:extLst>
      <p:ext uri="{BB962C8B-B14F-4D97-AF65-F5344CB8AC3E}">
        <p14:creationId xmlns:p14="http://schemas.microsoft.com/office/powerpoint/2010/main" val="2592738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7C444-943F-EA50-0335-E2ECBDD53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E9D4FE-2A1D-263F-3D2B-7673110EE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ABFCA-794B-CC63-54A4-8B6FCE63D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796BE-C278-4D67-8574-A8324133735D}" type="datetime1">
              <a:rPr lang="en-US" smtClean="0"/>
              <a:t>9/5/2024</a:t>
            </a:fld>
            <a:endParaRPr lang="en-US"/>
          </a:p>
        </p:txBody>
      </p:sp>
      <p:sp>
        <p:nvSpPr>
          <p:cNvPr id="5" name="Footer Placeholder 4">
            <a:extLst>
              <a:ext uri="{FF2B5EF4-FFF2-40B4-BE49-F238E27FC236}">
                <a16:creationId xmlns:a16="http://schemas.microsoft.com/office/drawing/2014/main" id="{8E06ECE2-F46B-5B56-6FA3-EBA88B12B0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0D592E2-0E0C-C04F-3590-467C17ED9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93B39-5EA5-4942-A347-B56DAEDF67C4}" type="slidenum">
              <a:rPr lang="en-US" smtClean="0"/>
              <a:t>‹#›</a:t>
            </a:fld>
            <a:endParaRPr lang="en-US"/>
          </a:p>
        </p:txBody>
      </p:sp>
    </p:spTree>
    <p:extLst>
      <p:ext uri="{BB962C8B-B14F-4D97-AF65-F5344CB8AC3E}">
        <p14:creationId xmlns:p14="http://schemas.microsoft.com/office/powerpoint/2010/main" val="2491298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mdpi.com/2571-6182/7/1/1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mdpi.com/2571-6182/7/1/1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6.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user.iter.org/?uid=9GSSWP"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0.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537D-8C17-279E-0F3C-DD385E16B121}"/>
              </a:ext>
            </a:extLst>
          </p:cNvPr>
          <p:cNvSpPr>
            <a:spLocks noGrp="1"/>
          </p:cNvSpPr>
          <p:nvPr>
            <p:ph type="ctrTitle"/>
          </p:nvPr>
        </p:nvSpPr>
        <p:spPr>
          <a:xfrm>
            <a:off x="1222379" y="713637"/>
            <a:ext cx="9654362" cy="2105246"/>
          </a:xfrm>
        </p:spPr>
        <p:txBody>
          <a:bodyPr>
            <a:normAutofit/>
          </a:bodyPr>
          <a:lstStyle/>
          <a:p>
            <a:r>
              <a:rPr lang="en-US" sz="6600" i="1" dirty="0">
                <a:solidFill>
                  <a:srgbClr val="008000"/>
                </a:solidFill>
              </a:rPr>
              <a:t>Practical model for </a:t>
            </a:r>
            <a:br>
              <a:rPr lang="en-US" sz="6600" i="1" dirty="0">
                <a:solidFill>
                  <a:srgbClr val="008000"/>
                </a:solidFill>
              </a:rPr>
            </a:br>
            <a:r>
              <a:rPr lang="en-US" sz="6600" i="1" dirty="0">
                <a:solidFill>
                  <a:srgbClr val="008000"/>
                </a:solidFill>
              </a:rPr>
              <a:t>AVDE loads calculation</a:t>
            </a:r>
          </a:p>
        </p:txBody>
      </p:sp>
      <p:sp>
        <p:nvSpPr>
          <p:cNvPr id="3" name="Subtitle 2">
            <a:extLst>
              <a:ext uri="{FF2B5EF4-FFF2-40B4-BE49-F238E27FC236}">
                <a16:creationId xmlns:a16="http://schemas.microsoft.com/office/drawing/2014/main" id="{C9D39FC9-B761-FFC2-F75B-26BAB29A83C1}"/>
              </a:ext>
            </a:extLst>
          </p:cNvPr>
          <p:cNvSpPr>
            <a:spLocks noGrp="1"/>
          </p:cNvSpPr>
          <p:nvPr>
            <p:ph type="subTitle" idx="1"/>
          </p:nvPr>
        </p:nvSpPr>
        <p:spPr>
          <a:xfrm>
            <a:off x="1222379" y="4050506"/>
            <a:ext cx="9747241" cy="1315436"/>
          </a:xfrm>
        </p:spPr>
        <p:txBody>
          <a:bodyPr>
            <a:noAutofit/>
          </a:bodyPr>
          <a:lstStyle/>
          <a:p>
            <a:pPr>
              <a:lnSpc>
                <a:spcPct val="110000"/>
              </a:lnSpc>
            </a:pPr>
            <a:r>
              <a:rPr lang="en-US" sz="2500" i="1" dirty="0"/>
              <a:t>Sergei Sadakov, Fabio </a:t>
            </a:r>
            <a:r>
              <a:rPr lang="en-US" sz="2500" i="1" dirty="0" err="1"/>
              <a:t>Villone</a:t>
            </a:r>
            <a:r>
              <a:rPr lang="en-US" sz="2500" i="1" dirty="0"/>
              <a:t>, Daniel Iglesias, Luis Maqueda,  </a:t>
            </a:r>
            <a:br>
              <a:rPr lang="en-US" sz="2500" i="1" dirty="0"/>
            </a:br>
            <a:r>
              <a:rPr lang="en-US" sz="2500" i="1" dirty="0"/>
              <a:t>Jesus </a:t>
            </a:r>
            <a:r>
              <a:rPr lang="en-US" sz="2500" i="1" dirty="0" err="1"/>
              <a:t>Almenara-Rescalvo</a:t>
            </a:r>
            <a:r>
              <a:rPr lang="en-US" sz="2500" i="1" dirty="0"/>
              <a:t>, Guglielmo </a:t>
            </a:r>
            <a:r>
              <a:rPr lang="en-US" sz="2500" i="1" dirty="0" err="1"/>
              <a:t>Rubinacci</a:t>
            </a:r>
            <a:r>
              <a:rPr lang="en-US" sz="2500" i="1" dirty="0"/>
              <a:t>, </a:t>
            </a:r>
            <a:br>
              <a:rPr lang="en-US" sz="2500" i="1" dirty="0"/>
            </a:br>
            <a:r>
              <a:rPr lang="en-US" sz="2500" i="1" dirty="0"/>
              <a:t>Salvatore </a:t>
            </a:r>
            <a:r>
              <a:rPr lang="en-US" sz="2500" i="1" dirty="0" err="1"/>
              <a:t>Ventre</a:t>
            </a:r>
            <a:r>
              <a:rPr lang="en-US" sz="2500" i="1" dirty="0"/>
              <a:t>, Joris </a:t>
            </a:r>
            <a:r>
              <a:rPr lang="en-US" sz="2500" i="1" dirty="0" err="1"/>
              <a:t>Paret</a:t>
            </a:r>
            <a:endParaRPr lang="en-US" sz="2500" i="1" dirty="0"/>
          </a:p>
        </p:txBody>
      </p:sp>
      <p:sp>
        <p:nvSpPr>
          <p:cNvPr id="5" name="TextBox 4">
            <a:extLst>
              <a:ext uri="{FF2B5EF4-FFF2-40B4-BE49-F238E27FC236}">
                <a16:creationId xmlns:a16="http://schemas.microsoft.com/office/drawing/2014/main" id="{1462ECCF-CCC3-C4B3-05E7-644E7B07835C}"/>
              </a:ext>
            </a:extLst>
          </p:cNvPr>
          <p:cNvSpPr txBox="1"/>
          <p:nvPr/>
        </p:nvSpPr>
        <p:spPr>
          <a:xfrm>
            <a:off x="2092842" y="3196221"/>
            <a:ext cx="8006316" cy="446276"/>
          </a:xfrm>
          <a:prstGeom prst="rect">
            <a:avLst/>
          </a:prstGeom>
          <a:noFill/>
        </p:spPr>
        <p:txBody>
          <a:bodyPr wrap="square">
            <a:spAutoFit/>
          </a:bodyPr>
          <a:lstStyle/>
          <a:p>
            <a:pPr algn="ctr"/>
            <a:r>
              <a:rPr lang="en-US" sz="2300" i="1" dirty="0">
                <a:hlinkClick r:id="rId2"/>
              </a:rPr>
              <a:t>https://www.mdpi.com/2571-6182/7/1/12</a:t>
            </a:r>
            <a:r>
              <a:rPr lang="en-US" sz="2300" i="1" dirty="0"/>
              <a:t>  </a:t>
            </a:r>
          </a:p>
        </p:txBody>
      </p:sp>
      <p:sp>
        <p:nvSpPr>
          <p:cNvPr id="6" name="TextBox 5">
            <a:extLst>
              <a:ext uri="{FF2B5EF4-FFF2-40B4-BE49-F238E27FC236}">
                <a16:creationId xmlns:a16="http://schemas.microsoft.com/office/drawing/2014/main" id="{2F84C7FE-8BFD-DDC9-2354-E72551D90AAB}"/>
              </a:ext>
            </a:extLst>
          </p:cNvPr>
          <p:cNvSpPr txBox="1"/>
          <p:nvPr/>
        </p:nvSpPr>
        <p:spPr>
          <a:xfrm>
            <a:off x="1268818" y="5743280"/>
            <a:ext cx="9654362" cy="677108"/>
          </a:xfrm>
          <a:prstGeom prst="rect">
            <a:avLst/>
          </a:prstGeom>
          <a:noFill/>
        </p:spPr>
        <p:txBody>
          <a:bodyPr wrap="square">
            <a:spAutoFit/>
          </a:bodyPr>
          <a:lstStyle/>
          <a:p>
            <a:pPr algn="ctr"/>
            <a:r>
              <a:rPr lang="en-US" sz="1900" i="1" dirty="0"/>
              <a:t>The 3-rd IAEA Technical Meeting on Plasma Disruptions and their Mitigation: </a:t>
            </a:r>
            <a:br>
              <a:rPr lang="en-US" sz="1900" i="1" dirty="0"/>
            </a:br>
            <a:r>
              <a:rPr lang="en-US" sz="1900" i="1" dirty="0"/>
              <a:t>Held at ITER Organization - Saint Paul lez Durance - 03-06 September 2024   </a:t>
            </a:r>
          </a:p>
        </p:txBody>
      </p:sp>
    </p:spTree>
    <p:extLst>
      <p:ext uri="{BB962C8B-B14F-4D97-AF65-F5344CB8AC3E}">
        <p14:creationId xmlns:p14="http://schemas.microsoft.com/office/powerpoint/2010/main" val="44942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0A1-6F0E-B302-F439-112AC4EEF6D5}"/>
              </a:ext>
            </a:extLst>
          </p:cNvPr>
          <p:cNvSpPr>
            <a:spLocks noGrp="1"/>
          </p:cNvSpPr>
          <p:nvPr>
            <p:ph type="title"/>
          </p:nvPr>
        </p:nvSpPr>
        <p:spPr>
          <a:xfrm>
            <a:off x="596349" y="137766"/>
            <a:ext cx="11077106" cy="573933"/>
          </a:xfrm>
        </p:spPr>
        <p:txBody>
          <a:bodyPr>
            <a:normAutofit/>
          </a:bodyPr>
          <a:lstStyle/>
          <a:p>
            <a:pPr algn="ctr"/>
            <a:r>
              <a:rPr lang="en-US" sz="3000" b="1" i="1" dirty="0">
                <a:solidFill>
                  <a:srgbClr val="008000"/>
                </a:solidFill>
                <a:latin typeface="Calibri" panose="020F0502020204030204" pitchFamily="34" charset="0"/>
                <a:ea typeface="Calibri" panose="020F0502020204030204" pitchFamily="34" charset="0"/>
                <a:cs typeface="Calibri" panose="020F0502020204030204" pitchFamily="34" charset="0"/>
              </a:rPr>
              <a:t>1.8  Specific inputs taken for the first practical run: </a:t>
            </a:r>
          </a:p>
        </p:txBody>
      </p:sp>
      <p:sp>
        <p:nvSpPr>
          <p:cNvPr id="3" name="Content Placeholder 2">
            <a:extLst>
              <a:ext uri="{FF2B5EF4-FFF2-40B4-BE49-F238E27FC236}">
                <a16:creationId xmlns:a16="http://schemas.microsoft.com/office/drawing/2014/main" id="{ABD7C18C-E233-C69E-BC9B-3EE523C37E98}"/>
              </a:ext>
            </a:extLst>
          </p:cNvPr>
          <p:cNvSpPr>
            <a:spLocks noGrp="1"/>
          </p:cNvSpPr>
          <p:nvPr>
            <p:ph idx="1"/>
          </p:nvPr>
        </p:nvSpPr>
        <p:spPr>
          <a:xfrm>
            <a:off x="956932" y="889052"/>
            <a:ext cx="10835256" cy="5671235"/>
          </a:xfrm>
        </p:spPr>
        <p:txBody>
          <a:bodyPr>
            <a:normAutofit fontScale="85000" lnSpcReduction="20000"/>
          </a:bodyPr>
          <a:lstStyle/>
          <a:p>
            <a:pPr marL="0" indent="0">
              <a:buNone/>
            </a:pPr>
            <a:r>
              <a:rPr lang="en-US" sz="2900" b="1" dirty="0"/>
              <a:t>To contribute to the parametric studies, for each specific run we select:  </a:t>
            </a:r>
          </a:p>
          <a:p>
            <a:endParaRPr lang="en-US" sz="1800" dirty="0"/>
          </a:p>
          <a:p>
            <a:r>
              <a:rPr lang="en-US" dirty="0"/>
              <a:t>Specific tokamak design &amp; EM features: </a:t>
            </a:r>
            <a:br>
              <a:rPr lang="en-US" sz="2500" dirty="0"/>
            </a:br>
            <a:r>
              <a:rPr lang="en-US" sz="2500" i="1" dirty="0"/>
              <a:t>                                                                                                </a:t>
            </a:r>
            <a:r>
              <a:rPr lang="en-US" sz="2500" i="1" dirty="0">
                <a:sym typeface="Wingdings" panose="05000000000000000000" pitchFamily="2" charset="2"/>
              </a:rPr>
              <a:t></a:t>
            </a:r>
            <a:r>
              <a:rPr lang="en-US" sz="2500" i="1" dirty="0"/>
              <a:t> We show AVDE loads </a:t>
            </a:r>
            <a:r>
              <a:rPr lang="en-US" sz="2500" b="1" i="1" dirty="0">
                <a:solidFill>
                  <a:srgbClr val="993300"/>
                </a:solidFill>
              </a:rPr>
              <a:t>for ITER baseline</a:t>
            </a:r>
            <a:r>
              <a:rPr lang="en-US" sz="2500" i="1" dirty="0"/>
              <a:t>. </a:t>
            </a:r>
            <a:br>
              <a:rPr lang="en-US" sz="2500" dirty="0"/>
            </a:br>
            <a:r>
              <a:rPr lang="en-US" sz="1800" dirty="0"/>
              <a:t>       </a:t>
            </a:r>
          </a:p>
          <a:p>
            <a:r>
              <a:rPr lang="en-US" dirty="0"/>
              <a:t>Specific VDE evolution scenario: </a:t>
            </a:r>
            <a:br>
              <a:rPr lang="en-US" sz="2500" dirty="0"/>
            </a:br>
            <a:r>
              <a:rPr lang="en-US" sz="2500" i="1" dirty="0"/>
              <a:t>                                                                                   </a:t>
            </a:r>
            <a:r>
              <a:rPr lang="en-US" sz="2500" i="1" dirty="0">
                <a:sym typeface="Wingdings" panose="05000000000000000000" pitchFamily="2" charset="2"/>
              </a:rPr>
              <a:t></a:t>
            </a:r>
            <a:r>
              <a:rPr lang="en-US" sz="2500" i="1" dirty="0"/>
              <a:t>  We have picked </a:t>
            </a:r>
            <a:r>
              <a:rPr lang="en-US" sz="2500" b="1" i="1" dirty="0">
                <a:solidFill>
                  <a:srgbClr val="993300"/>
                </a:solidFill>
              </a:rPr>
              <a:t>the slowest VDE downward</a:t>
            </a:r>
            <a:r>
              <a:rPr lang="en-US" sz="2500" i="1" dirty="0"/>
              <a:t>. </a:t>
            </a:r>
          </a:p>
          <a:p>
            <a:pPr marL="0" indent="0">
              <a:buNone/>
            </a:pPr>
            <a:endParaRPr lang="en-US" sz="1800" dirty="0"/>
          </a:p>
          <a:p>
            <a:r>
              <a:rPr lang="en-US" dirty="0"/>
              <a:t>The first model assumption on how the VDE transforms in the AVDE:  </a:t>
            </a:r>
            <a:br>
              <a:rPr lang="en-US" sz="2500" dirty="0"/>
            </a:br>
            <a:r>
              <a:rPr lang="en-US" sz="2500" i="1" dirty="0"/>
              <a:t>                                                                                                                                   </a:t>
            </a:r>
            <a:br>
              <a:rPr lang="en-US" sz="2500" i="1" dirty="0"/>
            </a:br>
            <a:r>
              <a:rPr lang="en-US" sz="2500" i="1" dirty="0"/>
              <a:t>       </a:t>
            </a:r>
            <a:r>
              <a:rPr lang="en-US" sz="2500" i="1" dirty="0">
                <a:sym typeface="Wingdings" panose="05000000000000000000" pitchFamily="2" charset="2"/>
              </a:rPr>
              <a:t></a:t>
            </a:r>
            <a:r>
              <a:rPr lang="en-US" sz="2500" i="1" dirty="0"/>
              <a:t>  These results are for </a:t>
            </a:r>
            <a:r>
              <a:rPr lang="en-US" sz="2500" b="1" i="1" dirty="0">
                <a:solidFill>
                  <a:srgbClr val="993300"/>
                </a:solidFill>
                <a:latin typeface="Aptos Narrow" panose="020B0004020202020204" pitchFamily="34" charset="0"/>
              </a:rPr>
              <a:t>AVDE with TPF=1.5 &amp; 2.0, helicity (m=1; n=1)</a:t>
            </a:r>
            <a:r>
              <a:rPr lang="en-US" sz="2500" b="1" i="1" dirty="0">
                <a:latin typeface="Aptos Narrow" panose="020B0004020202020204" pitchFamily="34" charset="0"/>
              </a:rPr>
              <a:t>,</a:t>
            </a:r>
            <a:r>
              <a:rPr lang="en-US" sz="2500" i="1" dirty="0">
                <a:latin typeface="Aptos Narrow" panose="020B0004020202020204" pitchFamily="34" charset="0"/>
              </a:rPr>
              <a:t> </a:t>
            </a:r>
            <a:r>
              <a:rPr lang="en-US" sz="2500" i="1" dirty="0"/>
              <a:t>constant in time. </a:t>
            </a:r>
            <a:br>
              <a:rPr lang="en-US" sz="2500" i="1" dirty="0"/>
            </a:br>
            <a:r>
              <a:rPr lang="en-US" sz="1300" i="1" dirty="0"/>
              <a:t>    </a:t>
            </a:r>
            <a:br>
              <a:rPr lang="en-US" sz="2500" i="1" dirty="0"/>
            </a:br>
            <a:r>
              <a:rPr lang="en-US" sz="2500" i="1" dirty="0"/>
              <a:t>       </a:t>
            </a:r>
            <a:r>
              <a:rPr lang="en-US" sz="2500" i="1" dirty="0">
                <a:sym typeface="Wingdings" panose="05000000000000000000" pitchFamily="2" charset="2"/>
              </a:rPr>
              <a:t>  H</a:t>
            </a:r>
            <a:r>
              <a:rPr lang="en-US" sz="2500" i="1" dirty="0"/>
              <a:t>owever, the same model is ready to be run for AVDE distortion growing with time. </a:t>
            </a:r>
          </a:p>
          <a:p>
            <a:pPr marL="0" indent="0">
              <a:buNone/>
            </a:pPr>
            <a:r>
              <a:rPr lang="en-US" sz="1800" dirty="0"/>
              <a:t>     </a:t>
            </a:r>
          </a:p>
          <a:p>
            <a:r>
              <a:rPr lang="en-US" dirty="0"/>
              <a:t>The present model can be used for either the locked or the rotating AVDE: </a:t>
            </a:r>
            <a:br>
              <a:rPr lang="en-US" dirty="0"/>
            </a:br>
            <a:r>
              <a:rPr lang="en-US" sz="1300" dirty="0"/>
              <a:t>        </a:t>
            </a:r>
            <a:br>
              <a:rPr lang="en-US" sz="2500" dirty="0"/>
            </a:br>
            <a:r>
              <a:rPr lang="en-US" sz="2500" i="1" dirty="0"/>
              <a:t>                                                                                              </a:t>
            </a:r>
            <a:r>
              <a:rPr lang="en-US" sz="2500" b="1" i="1" dirty="0">
                <a:sym typeface="Wingdings" panose="05000000000000000000" pitchFamily="2" charset="2"/>
              </a:rPr>
              <a:t></a:t>
            </a:r>
            <a:r>
              <a:rPr lang="en-US" sz="2500" b="1" i="1" dirty="0"/>
              <a:t>  These results are for </a:t>
            </a:r>
            <a:r>
              <a:rPr lang="en-US" sz="2500" b="1" i="1" dirty="0">
                <a:solidFill>
                  <a:srgbClr val="993300"/>
                </a:solidFill>
              </a:rPr>
              <a:t>the locked AVDE</a:t>
            </a:r>
            <a:r>
              <a:rPr lang="en-US" sz="2500" i="1" dirty="0"/>
              <a:t>.            </a:t>
            </a:r>
            <a:br>
              <a:rPr lang="en-US" sz="2500" i="1" dirty="0"/>
            </a:br>
            <a:r>
              <a:rPr lang="en-US" sz="1300" i="1" dirty="0"/>
              <a:t>                                                                        </a:t>
            </a:r>
            <a:br>
              <a:rPr lang="en-US" sz="2500" i="1" dirty="0"/>
            </a:br>
            <a:r>
              <a:rPr lang="en-US" sz="2500" i="1" dirty="0"/>
              <a:t>                                                               </a:t>
            </a:r>
            <a:r>
              <a:rPr lang="en-US" sz="2500" i="1" dirty="0">
                <a:sym typeface="Wingdings" panose="05000000000000000000" pitchFamily="2" charset="2"/>
              </a:rPr>
              <a:t></a:t>
            </a:r>
            <a:r>
              <a:rPr lang="en-US" sz="2500" i="1" dirty="0"/>
              <a:t>  The same EM model can be used for the rotating AVDE. </a:t>
            </a:r>
            <a:br>
              <a:rPr lang="en-US" sz="2500" i="1" dirty="0"/>
            </a:br>
            <a:endParaRPr lang="en-US" sz="2500" i="1" dirty="0"/>
          </a:p>
          <a:p>
            <a:r>
              <a:rPr lang="en-US" sz="2500" dirty="0"/>
              <a:t>We are </a:t>
            </a:r>
            <a:r>
              <a:rPr lang="en-US" sz="2500" dirty="0" err="1"/>
              <a:t>askeing</a:t>
            </a:r>
            <a:r>
              <a:rPr lang="en-US" sz="2500" dirty="0"/>
              <a:t> the </a:t>
            </a:r>
            <a:r>
              <a:rPr lang="en-US" sz="2500" b="1" dirty="0">
                <a:solidFill>
                  <a:srgbClr val="993300"/>
                </a:solidFill>
              </a:rPr>
              <a:t>physics community to recommend inputs </a:t>
            </a:r>
            <a:r>
              <a:rPr lang="en-US" sz="2500" dirty="0"/>
              <a:t>for next parametric runs. </a:t>
            </a:r>
          </a:p>
        </p:txBody>
      </p:sp>
      <p:sp>
        <p:nvSpPr>
          <p:cNvPr id="4" name="Date Placeholder 3">
            <a:extLst>
              <a:ext uri="{FF2B5EF4-FFF2-40B4-BE49-F238E27FC236}">
                <a16:creationId xmlns:a16="http://schemas.microsoft.com/office/drawing/2014/main" id="{B400B6D2-7420-DEFD-C3A8-869B6F568818}"/>
              </a:ext>
            </a:extLst>
          </p:cNvPr>
          <p:cNvSpPr>
            <a:spLocks noGrp="1"/>
          </p:cNvSpPr>
          <p:nvPr>
            <p:ph type="dt" sz="half" idx="10"/>
          </p:nvPr>
        </p:nvSpPr>
        <p:spPr/>
        <p:txBody>
          <a:bodyPr/>
          <a:lstStyle/>
          <a:p>
            <a:fld id="{4E6B5B48-5546-46A0-8B58-AD8A22AAD8DF}" type="datetime1">
              <a:rPr lang="en-US" smtClean="0"/>
              <a:t>9/5/2024</a:t>
            </a:fld>
            <a:endParaRPr lang="en-US"/>
          </a:p>
        </p:txBody>
      </p:sp>
      <p:sp>
        <p:nvSpPr>
          <p:cNvPr id="5" name="Footer Placeholder 4">
            <a:extLst>
              <a:ext uri="{FF2B5EF4-FFF2-40B4-BE49-F238E27FC236}">
                <a16:creationId xmlns:a16="http://schemas.microsoft.com/office/drawing/2014/main" id="{F2F3E669-2EE9-CC4D-04DC-43DB6F7F279A}"/>
              </a:ext>
            </a:extLst>
          </p:cNvPr>
          <p:cNvSpPr>
            <a:spLocks noGrp="1"/>
          </p:cNvSpPr>
          <p:nvPr>
            <p:ph type="ftr" sz="quarter" idx="11"/>
          </p:nvPr>
        </p:nvSpPr>
        <p:spPr>
          <a:xfrm>
            <a:off x="3285460" y="6356350"/>
            <a:ext cx="5624624"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69720EA8-8065-01F5-8B8C-66C9422D2269}"/>
              </a:ext>
            </a:extLst>
          </p:cNvPr>
          <p:cNvSpPr>
            <a:spLocks noGrp="1"/>
          </p:cNvSpPr>
          <p:nvPr>
            <p:ph type="sldNum" sz="quarter" idx="12"/>
          </p:nvPr>
        </p:nvSpPr>
        <p:spPr/>
        <p:txBody>
          <a:bodyPr/>
          <a:lstStyle/>
          <a:p>
            <a:fld id="{50EACF00-E37D-4AED-BAC8-997EC631EF24}" type="slidenum">
              <a:rPr lang="en-US" smtClean="0"/>
              <a:t>10</a:t>
            </a:fld>
            <a:endParaRPr lang="en-US"/>
          </a:p>
        </p:txBody>
      </p:sp>
    </p:spTree>
    <p:extLst>
      <p:ext uri="{BB962C8B-B14F-4D97-AF65-F5344CB8AC3E}">
        <p14:creationId xmlns:p14="http://schemas.microsoft.com/office/powerpoint/2010/main" val="278195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C8967A-B4B6-92B7-54B6-993E132A7F32}"/>
              </a:ext>
            </a:extLst>
          </p:cNvPr>
          <p:cNvSpPr>
            <a:spLocks noGrp="1"/>
          </p:cNvSpPr>
          <p:nvPr>
            <p:ph type="dt" sz="half" idx="10"/>
          </p:nvPr>
        </p:nvSpPr>
        <p:spPr/>
        <p:txBody>
          <a:bodyPr/>
          <a:lstStyle/>
          <a:p>
            <a:fld id="{7F1016C9-1910-41A3-AD18-0648051B8357}" type="datetime1">
              <a:rPr lang="en-US" smtClean="0"/>
              <a:t>9/5/2024</a:t>
            </a:fld>
            <a:endParaRPr lang="en-US"/>
          </a:p>
        </p:txBody>
      </p:sp>
      <p:sp>
        <p:nvSpPr>
          <p:cNvPr id="4" name="Footer Placeholder 3">
            <a:extLst>
              <a:ext uri="{FF2B5EF4-FFF2-40B4-BE49-F238E27FC236}">
                <a16:creationId xmlns:a16="http://schemas.microsoft.com/office/drawing/2014/main" id="{4C8D7D1F-22B1-5F04-5B92-F7770F28F7C5}"/>
              </a:ext>
            </a:extLst>
          </p:cNvPr>
          <p:cNvSpPr>
            <a:spLocks noGrp="1"/>
          </p:cNvSpPr>
          <p:nvPr>
            <p:ph type="ftr" sz="quarter" idx="11"/>
          </p:nvPr>
        </p:nvSpPr>
        <p:spPr>
          <a:xfrm>
            <a:off x="3189767" y="6356350"/>
            <a:ext cx="5911703" cy="365125"/>
          </a:xfrm>
        </p:spPr>
        <p:txBody>
          <a:bodyPr/>
          <a:lstStyle/>
          <a:p>
            <a:r>
              <a:rPr lang="en-US" dirty="0"/>
              <a:t>The 3-rd IAEA Technical Meeting on Plasma Disruptions and their Mitigation</a:t>
            </a:r>
          </a:p>
        </p:txBody>
      </p:sp>
      <p:sp>
        <p:nvSpPr>
          <p:cNvPr id="5" name="Slide Number Placeholder 4">
            <a:extLst>
              <a:ext uri="{FF2B5EF4-FFF2-40B4-BE49-F238E27FC236}">
                <a16:creationId xmlns:a16="http://schemas.microsoft.com/office/drawing/2014/main" id="{CE6E4BE1-4143-4B89-48AD-03F627B899B2}"/>
              </a:ext>
            </a:extLst>
          </p:cNvPr>
          <p:cNvSpPr>
            <a:spLocks noGrp="1"/>
          </p:cNvSpPr>
          <p:nvPr>
            <p:ph type="sldNum" sz="quarter" idx="12"/>
          </p:nvPr>
        </p:nvSpPr>
        <p:spPr/>
        <p:txBody>
          <a:bodyPr/>
          <a:lstStyle/>
          <a:p>
            <a:fld id="{50EACF00-E37D-4AED-BAC8-997EC631EF24}" type="slidenum">
              <a:rPr lang="en-US" smtClean="0"/>
              <a:t>11</a:t>
            </a:fld>
            <a:endParaRPr lang="en-US"/>
          </a:p>
        </p:txBody>
      </p:sp>
      <p:sp>
        <p:nvSpPr>
          <p:cNvPr id="7" name="TextBox 6">
            <a:extLst>
              <a:ext uri="{FF2B5EF4-FFF2-40B4-BE49-F238E27FC236}">
                <a16:creationId xmlns:a16="http://schemas.microsoft.com/office/drawing/2014/main" id="{AFC79BD1-9E0B-32A4-66FC-91E41012BE96}"/>
              </a:ext>
            </a:extLst>
          </p:cNvPr>
          <p:cNvSpPr txBox="1"/>
          <p:nvPr/>
        </p:nvSpPr>
        <p:spPr>
          <a:xfrm>
            <a:off x="3962400" y="2424355"/>
            <a:ext cx="8229600" cy="477054"/>
          </a:xfrm>
          <a:prstGeom prst="rect">
            <a:avLst/>
          </a:prstGeom>
          <a:noFill/>
        </p:spPr>
        <p:txBody>
          <a:bodyPr wrap="square">
            <a:spAutoFit/>
          </a:bodyPr>
          <a:lstStyle/>
          <a:p>
            <a:pPr algn="ctr"/>
            <a:r>
              <a:rPr lang="en-US" sz="2500" dirty="0">
                <a:hlinkClick r:id="rId2"/>
              </a:rPr>
              <a:t>https://www.mdpi.com/2571-6182/7/1/12</a:t>
            </a:r>
            <a:r>
              <a:rPr lang="en-US" sz="2500" dirty="0"/>
              <a:t>  </a:t>
            </a:r>
          </a:p>
        </p:txBody>
      </p:sp>
      <p:sp>
        <p:nvSpPr>
          <p:cNvPr id="9" name="Title 1">
            <a:extLst>
              <a:ext uri="{FF2B5EF4-FFF2-40B4-BE49-F238E27FC236}">
                <a16:creationId xmlns:a16="http://schemas.microsoft.com/office/drawing/2014/main" id="{DEE29214-6494-A762-0FE3-C121D784AC7F}"/>
              </a:ext>
            </a:extLst>
          </p:cNvPr>
          <p:cNvSpPr>
            <a:spLocks noGrp="1"/>
          </p:cNvSpPr>
          <p:nvPr>
            <p:ph type="title"/>
          </p:nvPr>
        </p:nvSpPr>
        <p:spPr>
          <a:xfrm>
            <a:off x="2209800" y="576470"/>
            <a:ext cx="8683487" cy="5516218"/>
          </a:xfrm>
        </p:spPr>
        <p:txBody>
          <a:bodyPr>
            <a:noAutofit/>
          </a:bodyPr>
          <a:lstStyle/>
          <a:p>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3. Results in terms of direct EM loads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Tree>
    <p:extLst>
      <p:ext uri="{BB962C8B-B14F-4D97-AF65-F5344CB8AC3E}">
        <p14:creationId xmlns:p14="http://schemas.microsoft.com/office/powerpoint/2010/main" val="291494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34548-F35B-3F15-E144-65A1BC03B2A3}"/>
              </a:ext>
            </a:extLst>
          </p:cNvPr>
          <p:cNvPicPr>
            <a:picLocks noChangeAspect="1"/>
          </p:cNvPicPr>
          <p:nvPr/>
        </p:nvPicPr>
        <p:blipFill>
          <a:blip r:embed="rId2"/>
          <a:stretch>
            <a:fillRect/>
          </a:stretch>
        </p:blipFill>
        <p:spPr>
          <a:xfrm flipH="1">
            <a:off x="525402" y="3613836"/>
            <a:ext cx="4207420" cy="2918424"/>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308345" y="136025"/>
            <a:ext cx="11667136"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2.1  Details</a:t>
            </a:r>
            <a:r>
              <a:rPr lang="en-US" sz="3100" b="1" i="1" dirty="0">
                <a:solidFill>
                  <a:srgbClr val="008000"/>
                </a:solidFill>
                <a:latin typeface="Calibri" panose="020F0502020204030204"/>
              </a:rPr>
              <a:t> on</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helical bridges for the</a:t>
            </a:r>
            <a:r>
              <a:rPr lang="en-US" sz="3100" b="1" i="1" dirty="0">
                <a:solidFill>
                  <a:srgbClr val="008000"/>
                </a:solidFill>
                <a:latin typeface="Calibri" panose="020F0502020204030204"/>
              </a:rPr>
              <a:t> ani-symmetric halo currents</a:t>
            </a:r>
            <a:endParaRPr kumimoji="0" lang="en-US" sz="3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AF74B8-0422-0B63-28ED-8BD168439367}"/>
              </a:ext>
            </a:extLst>
          </p:cNvPr>
          <p:cNvSpPr txBox="1"/>
          <p:nvPr/>
        </p:nvSpPr>
        <p:spPr>
          <a:xfrm>
            <a:off x="755374" y="788070"/>
            <a:ext cx="11145676" cy="2646878"/>
          </a:xfrm>
          <a:prstGeom prst="rect">
            <a:avLst/>
          </a:prstGeom>
          <a:noFill/>
        </p:spPr>
        <p:txBody>
          <a:bodyPr wrap="square">
            <a:spAutoFit/>
          </a:bodyPr>
          <a:lstStyle/>
          <a:p>
            <a:pPr lvl="0">
              <a:spcBef>
                <a:spcPts val="1200"/>
              </a:spcBef>
              <a:spcAft>
                <a:spcPts val="600"/>
              </a:spcAft>
              <a:defRPr/>
            </a:pPr>
            <a:r>
              <a:rPr kumimoji="0" lang="en-US" sz="21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In each pair, </a:t>
            </a:r>
            <a:r>
              <a:rPr kumimoji="0" lang="en-US" sz="2400" b="1" i="0" u="none" strike="noStrike" kern="100" cap="none" spc="0" normalizeH="0" baseline="0" noProof="0" dirty="0">
                <a:ln>
                  <a:noFill/>
                </a:ln>
                <a:solidFill>
                  <a:srgbClr val="C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Red</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&amp;</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8000"/>
                </a:solidFill>
                <a:latin typeface="Aptos Narrow" panose="020B0004020202020204" pitchFamily="34" charset="0"/>
                <a:ea typeface="Times New Roman" panose="02020603050405020304" pitchFamily="18" charset="0"/>
                <a:cs typeface="Times New Roman" panose="02020603050405020304" pitchFamily="18" charset="0"/>
              </a:rPr>
              <a:t>G</a:t>
            </a:r>
            <a:r>
              <a:rPr kumimoji="0" lang="en-US" sz="2400" b="1" i="0" u="none" strike="noStrike" kern="100" cap="none" spc="0" normalizeH="0" baseline="0" noProof="0" dirty="0" err="1">
                <a:ln>
                  <a:noFill/>
                </a:ln>
                <a:solidFill>
                  <a:srgbClr val="008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reen</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helical bridges </a:t>
            </a:r>
            <a:r>
              <a:rPr kumimoji="0" lang="en-US" sz="2400" b="1" i="0" u="none" strike="noStrike" kern="100" cap="none" spc="0" normalizeH="0" baseline="0" noProof="0" dirty="0" err="1">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hav</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e</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identical shapes, spaced toroidally </a:t>
            </a:r>
            <a:b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b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by 180 degrees and fed by opposite (“mirrored”) prescribed current waveforms</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p>
          <a:p>
            <a:pPr lvl="0">
              <a:spcBef>
                <a:spcPts val="1200"/>
              </a:spcBef>
              <a:spcAft>
                <a:spcPts val="600"/>
              </a:spcAft>
              <a:defRPr/>
            </a:pP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The same can be said about currents in each pair of helical filaments in FE model; </a:t>
            </a:r>
            <a:b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7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b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100"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Being superimposed with</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all prescribed currents in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the</a:t>
            </a:r>
            <a:r>
              <a:rPr kumimoji="0" lang="en-US" sz="2400" b="1"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rPr>
              <a:t> </a:t>
            </a: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VDE post-processing model, </a:t>
            </a:r>
            <a:b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followed by calculation of all eddy currents, etc., anti-symmetric halo currents these </a:t>
            </a:r>
            <a:b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br>
            <a:r>
              <a:rPr lang="en-US" sz="2400" b="1" kern="100" dirty="0">
                <a:solidFill>
                  <a:srgbClr val="000000"/>
                </a:solidFill>
                <a:latin typeface="Aptos Narrow" panose="020B0004020202020204" pitchFamily="34" charset="0"/>
                <a:ea typeface="Times New Roman" panose="02020603050405020304" pitchFamily="18" charset="0"/>
                <a:cs typeface="Times New Roman" panose="02020603050405020304" pitchFamily="18" charset="0"/>
              </a:rPr>
              <a:t>    helical bridges </a:t>
            </a:r>
            <a:r>
              <a:rPr lang="en-US" sz="2400" b="1" kern="100" dirty="0">
                <a:solidFill>
                  <a:srgbClr val="993300"/>
                </a:solidFill>
                <a:latin typeface="Aptos Narrow" panose="020B0004020202020204" pitchFamily="34" charset="0"/>
                <a:ea typeface="Times New Roman" panose="02020603050405020304" pitchFamily="18" charset="0"/>
                <a:cs typeface="Times New Roman" panose="02020603050405020304" pitchFamily="18" charset="0"/>
              </a:rPr>
              <a:t>produce all 6 vectors of AVDE loads without duplication or omission; </a:t>
            </a:r>
            <a:endParaRPr kumimoji="0" lang="en-US" sz="2100" i="0" u="none" strike="noStrike" kern="100" cap="none" spc="0" normalizeH="0" baseline="0" noProof="0" dirty="0">
              <a:ln>
                <a:noFill/>
              </a:ln>
              <a:solidFill>
                <a:srgbClr val="000000"/>
              </a:solidFill>
              <a:effectLst/>
              <a:uLnTx/>
              <a:uFillTx/>
              <a:latin typeface="Aptos Narrow" panose="020B0004020202020204" pitchFamily="34" charset="0"/>
              <a:ea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fld id="{B1F69A4C-C038-407A-B71F-1541B4C6B960}" type="datetime1">
              <a:rPr lang="en-US" smtClean="0"/>
              <a:t>9/5/2024</a:t>
            </a:fld>
            <a:endParaRPr lang="en-US" dirty="0"/>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56350"/>
            <a:ext cx="5592725" cy="365125"/>
          </a:xfrm>
        </p:spPr>
        <p:txBody>
          <a:bodyPr/>
          <a:lstStyle/>
          <a:p>
            <a:r>
              <a:rPr lang="en-US" dirty="0"/>
              <a:t>The 3-rd IAEA Technical Meeting on Plasma Disruptions and their Mitigation</a:t>
            </a:r>
          </a:p>
        </p:txBody>
      </p:sp>
      <p:pic>
        <p:nvPicPr>
          <p:cNvPr id="9" name="Picture 8">
            <a:extLst>
              <a:ext uri="{FF2B5EF4-FFF2-40B4-BE49-F238E27FC236}">
                <a16:creationId xmlns:a16="http://schemas.microsoft.com/office/drawing/2014/main" id="{82E2F8C2-B481-A225-246F-0D43A3ADC7ED}"/>
              </a:ext>
            </a:extLst>
          </p:cNvPr>
          <p:cNvPicPr>
            <a:picLocks noChangeAspect="1"/>
          </p:cNvPicPr>
          <p:nvPr/>
        </p:nvPicPr>
        <p:blipFill rotWithShape="1">
          <a:blip r:embed="rId3"/>
          <a:srcRect l="18312" t="-1" r="11774" b="56155"/>
          <a:stretch/>
        </p:blipFill>
        <p:spPr>
          <a:xfrm>
            <a:off x="4713586" y="3945835"/>
            <a:ext cx="4218403" cy="2410516"/>
          </a:xfrm>
          <a:prstGeom prst="rect">
            <a:avLst/>
          </a:prstGeom>
        </p:spPr>
      </p:pic>
      <p:sp>
        <p:nvSpPr>
          <p:cNvPr id="10" name="TextBox 9">
            <a:extLst>
              <a:ext uri="{FF2B5EF4-FFF2-40B4-BE49-F238E27FC236}">
                <a16:creationId xmlns:a16="http://schemas.microsoft.com/office/drawing/2014/main" id="{963211EB-933A-68FF-76C4-4D7A9FDC0728}"/>
              </a:ext>
            </a:extLst>
          </p:cNvPr>
          <p:cNvSpPr txBox="1"/>
          <p:nvPr/>
        </p:nvSpPr>
        <p:spPr>
          <a:xfrm>
            <a:off x="9787262" y="4869095"/>
            <a:ext cx="819259" cy="646331"/>
          </a:xfrm>
          <a:prstGeom prst="rect">
            <a:avLst/>
          </a:prstGeom>
          <a:solidFill>
            <a:schemeClr val="bg1"/>
          </a:solidFill>
        </p:spPr>
        <p:txBody>
          <a:bodyPr wrap="square" rtlCol="0">
            <a:spAutoFit/>
          </a:bodyPr>
          <a:lstStyle/>
          <a:p>
            <a:pPr algn="ctr"/>
            <a:r>
              <a:rPr lang="en-US" sz="1200" b="1" i="1" dirty="0"/>
              <a:t>View from the top</a:t>
            </a:r>
          </a:p>
        </p:txBody>
      </p:sp>
      <p:pic>
        <p:nvPicPr>
          <p:cNvPr id="7" name="Picture 6">
            <a:extLst>
              <a:ext uri="{FF2B5EF4-FFF2-40B4-BE49-F238E27FC236}">
                <a16:creationId xmlns:a16="http://schemas.microsoft.com/office/drawing/2014/main" id="{F26693E4-1FE4-FEDE-0BEF-0D6815F2C37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9000"/>
                    </a14:imgEffect>
                  </a14:imgLayer>
                </a14:imgProps>
              </a:ext>
            </a:extLst>
          </a:blip>
          <a:stretch>
            <a:fillRect/>
          </a:stretch>
        </p:blipFill>
        <p:spPr>
          <a:xfrm flipH="1">
            <a:off x="8746481" y="3626814"/>
            <a:ext cx="3088824" cy="3024660"/>
          </a:xfrm>
          <a:prstGeom prst="rect">
            <a:avLst/>
          </a:prstGeom>
        </p:spPr>
      </p:pic>
    </p:spTree>
    <p:extLst>
      <p:ext uri="{BB962C8B-B14F-4D97-AF65-F5344CB8AC3E}">
        <p14:creationId xmlns:p14="http://schemas.microsoft.com/office/powerpoint/2010/main" val="29588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D3CFAE-9138-0CD8-4A71-9905302CEA33}"/>
              </a:ext>
            </a:extLst>
          </p:cNvPr>
          <p:cNvSpPr>
            <a:spLocks noGrp="1"/>
          </p:cNvSpPr>
          <p:nvPr>
            <p:ph type="dt" sz="half" idx="10"/>
          </p:nvPr>
        </p:nvSpPr>
        <p:spPr/>
        <p:txBody>
          <a:bodyPr/>
          <a:lstStyle/>
          <a:p>
            <a:fld id="{8F441F4A-87AD-4BE7-9F3B-7F996AD70EEF}" type="datetime1">
              <a:rPr lang="en-US" smtClean="0"/>
              <a:t>9/5/2024</a:t>
            </a:fld>
            <a:endParaRPr lang="en-US"/>
          </a:p>
        </p:txBody>
      </p:sp>
      <p:sp>
        <p:nvSpPr>
          <p:cNvPr id="5" name="Footer Placeholder 4">
            <a:extLst>
              <a:ext uri="{FF2B5EF4-FFF2-40B4-BE49-F238E27FC236}">
                <a16:creationId xmlns:a16="http://schemas.microsoft.com/office/drawing/2014/main" id="{A3B5CF7F-F66F-75CC-6717-94B76381B610}"/>
              </a:ext>
            </a:extLst>
          </p:cNvPr>
          <p:cNvSpPr>
            <a:spLocks noGrp="1"/>
          </p:cNvSpPr>
          <p:nvPr>
            <p:ph type="ftr" sz="quarter" idx="11"/>
          </p:nvPr>
        </p:nvSpPr>
        <p:spPr>
          <a:xfrm>
            <a:off x="3200400" y="6356350"/>
            <a:ext cx="6018028"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DD0969F0-24AE-C0FA-C799-FD4BE6D51721}"/>
              </a:ext>
            </a:extLst>
          </p:cNvPr>
          <p:cNvSpPr>
            <a:spLocks noGrp="1"/>
          </p:cNvSpPr>
          <p:nvPr>
            <p:ph type="sldNum" sz="quarter" idx="12"/>
          </p:nvPr>
        </p:nvSpPr>
        <p:spPr/>
        <p:txBody>
          <a:bodyPr/>
          <a:lstStyle/>
          <a:p>
            <a:fld id="{4C393B39-5EA5-4942-A347-B56DAEDF67C4}" type="slidenum">
              <a:rPr lang="en-US" smtClean="0"/>
              <a:t>13</a:t>
            </a:fld>
            <a:endParaRPr lang="en-US"/>
          </a:p>
        </p:txBody>
      </p:sp>
      <p:sp>
        <p:nvSpPr>
          <p:cNvPr id="8" name="TextBox 7">
            <a:extLst>
              <a:ext uri="{FF2B5EF4-FFF2-40B4-BE49-F238E27FC236}">
                <a16:creationId xmlns:a16="http://schemas.microsoft.com/office/drawing/2014/main" id="{827A52D8-262C-76FE-C3D2-B8D25F481C7D}"/>
              </a:ext>
            </a:extLst>
          </p:cNvPr>
          <p:cNvSpPr txBox="1"/>
          <p:nvPr/>
        </p:nvSpPr>
        <p:spPr>
          <a:xfrm>
            <a:off x="838200" y="186124"/>
            <a:ext cx="10921409" cy="6047809"/>
          </a:xfrm>
          <a:prstGeom prst="rect">
            <a:avLst/>
          </a:prstGeom>
          <a:noFill/>
        </p:spPr>
        <p:txBody>
          <a:bodyPr wrap="square">
            <a:spAutoFit/>
          </a:bodyPr>
          <a:lstStyle/>
          <a:p>
            <a:r>
              <a:rPr lang="en-US" sz="3100" b="1" i="1" dirty="0">
                <a:solidFill>
                  <a:srgbClr val="008000"/>
                </a:solidFill>
              </a:rPr>
              <a:t>2.2   Superposition of three time-dependent current patterns:  </a:t>
            </a:r>
            <a:br>
              <a:rPr lang="en-US" sz="2700" dirty="0"/>
            </a:br>
            <a:r>
              <a:rPr lang="en-US" sz="1700" dirty="0"/>
              <a:t>          </a:t>
            </a:r>
          </a:p>
          <a:p>
            <a:r>
              <a:rPr lang="en-US" sz="2500" b="1" dirty="0"/>
              <a:t>   (a)   An </a:t>
            </a:r>
            <a:r>
              <a:rPr lang="en-US" sz="2500" b="1" dirty="0" err="1">
                <a:solidFill>
                  <a:srgbClr val="993300"/>
                </a:solidFill>
              </a:rPr>
              <a:t>axi</a:t>
            </a:r>
            <a:r>
              <a:rPr lang="en-US" sz="2500" b="1" dirty="0">
                <a:solidFill>
                  <a:srgbClr val="993300"/>
                </a:solidFill>
              </a:rPr>
              <a:t>-symmetric toroidal current in the plasma core </a:t>
            </a:r>
            <a:r>
              <a:rPr lang="en-US" sz="2500" b="1" dirty="0"/>
              <a:t>that always stays </a:t>
            </a:r>
            <a:br>
              <a:rPr lang="en-US" sz="2500" b="1" dirty="0"/>
            </a:br>
            <a:r>
              <a:rPr lang="en-US" sz="2500" b="1" dirty="0"/>
              <a:t>            </a:t>
            </a:r>
            <a:r>
              <a:rPr lang="en-US" sz="2500" b="1" dirty="0" err="1"/>
              <a:t>axi</a:t>
            </a:r>
            <a:r>
              <a:rPr lang="en-US" sz="2500" b="1" dirty="0"/>
              <a:t>-symmetric during plasma equilibrium evolution at VDE and AVDE;   </a:t>
            </a:r>
            <a:br>
              <a:rPr lang="en-US" sz="2700" dirty="0"/>
            </a:br>
            <a:r>
              <a:rPr lang="en-US" sz="2200" i="1" dirty="0"/>
              <a:t>                        (taken for a selected VDE from the ITER DINA library</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 as usually done for VDE</a:t>
            </a:r>
            <a:r>
              <a:rPr lang="en-US" sz="2200" i="1" dirty="0"/>
              <a:t>)   </a:t>
            </a:r>
            <a:br>
              <a:rPr lang="en-US" sz="2200" i="1" dirty="0"/>
            </a:br>
            <a:r>
              <a:rPr lang="en-US" sz="700" i="1" dirty="0"/>
              <a:t>              </a:t>
            </a:r>
          </a:p>
          <a:p>
            <a:r>
              <a:rPr lang="en-US" sz="2500" b="1" dirty="0"/>
              <a:t>   (b)  An </a:t>
            </a:r>
            <a:r>
              <a:rPr lang="en-US" sz="2500" b="1" dirty="0" err="1">
                <a:solidFill>
                  <a:srgbClr val="993300"/>
                </a:solidFill>
              </a:rPr>
              <a:t>axi</a:t>
            </a:r>
            <a:r>
              <a:rPr lang="en-US" sz="2500" b="1" dirty="0">
                <a:solidFill>
                  <a:srgbClr val="993300"/>
                </a:solidFill>
              </a:rPr>
              <a:t>-symmetric poloidal current in the gradually compressing halo layer</a:t>
            </a:r>
            <a:r>
              <a:rPr lang="en-US" sz="2500" b="1" dirty="0"/>
              <a:t>;  </a:t>
            </a:r>
            <a:br>
              <a:rPr lang="en-US" sz="2700" dirty="0"/>
            </a:br>
            <a:r>
              <a:rPr lang="en-US" sz="2200" i="1" dirty="0"/>
              <a:t>                        (taken from the ITER DINA library for the same VDE, as usually done for VDE)   </a:t>
            </a:r>
            <a:br>
              <a:rPr lang="en-US" sz="2200" i="1" dirty="0"/>
            </a:br>
            <a:r>
              <a:rPr lang="en-US" sz="700" i="1" dirty="0"/>
              <a:t>                    </a:t>
            </a:r>
          </a:p>
          <a:p>
            <a:r>
              <a:rPr lang="en-US" sz="2500" b="1" dirty="0"/>
              <a:t>   (c)  An </a:t>
            </a:r>
            <a:r>
              <a:rPr lang="en-US" sz="2500" b="1" dirty="0">
                <a:solidFill>
                  <a:srgbClr val="993300"/>
                </a:solidFill>
              </a:rPr>
              <a:t>anti-symmetric helical pattern of the halo current component is added  </a:t>
            </a:r>
            <a:br>
              <a:rPr lang="en-US" sz="2500" b="1" dirty="0"/>
            </a:br>
            <a:r>
              <a:rPr lang="en-US" sz="2500" b="1" dirty="0"/>
              <a:t>          in FE model artificially, mimicking the most-known experimental results</a:t>
            </a:r>
            <a:r>
              <a:rPr lang="en-US" sz="2600" b="1" dirty="0"/>
              <a:t>. </a:t>
            </a:r>
            <a:br>
              <a:rPr lang="en-US" sz="2700" dirty="0"/>
            </a:br>
            <a:r>
              <a:rPr lang="en-US" sz="1100" i="1" dirty="0"/>
              <a:t>                        </a:t>
            </a:r>
            <a:br>
              <a:rPr lang="en-US" sz="2100" i="1" dirty="0"/>
            </a:br>
            <a:r>
              <a:rPr lang="en-US" sz="2100" i="1" dirty="0"/>
              <a:t>                     The model does not simulate yet </a:t>
            </a:r>
            <a:r>
              <a:rPr lang="en-US" sz="2100" i="1" dirty="0" err="1"/>
              <a:t>Shafranov’s</a:t>
            </a:r>
            <a:r>
              <a:rPr lang="en-US" sz="2100" i="1" dirty="0"/>
              <a:t> shift corresponding to AVDE distortion: </a:t>
            </a:r>
            <a:br>
              <a:rPr lang="en-US" sz="2100" i="1" dirty="0"/>
            </a:br>
            <a:r>
              <a:rPr lang="en-US" sz="2100" i="1" dirty="0"/>
              <a:t>                     Such simplification is acceptable for purposes of loads calculation because covered </a:t>
            </a:r>
            <a:br>
              <a:rPr lang="en-US" sz="2100" i="1" dirty="0"/>
            </a:br>
            <a:r>
              <a:rPr lang="en-US" sz="2100" i="1" dirty="0"/>
              <a:t>                     by a much wide uncertainty range of parametrically varying VDE &amp; AVDE scenarios.      </a:t>
            </a:r>
            <a:br>
              <a:rPr lang="en-US" sz="2700" dirty="0"/>
            </a:br>
            <a:r>
              <a:rPr lang="en-US" sz="1100" dirty="0"/>
              <a:t>                    </a:t>
            </a:r>
          </a:p>
          <a:p>
            <a:r>
              <a:rPr lang="en-US" sz="2200" b="1" dirty="0"/>
              <a:t>Current patterns (a) and (b) were used previously </a:t>
            </a:r>
            <a:r>
              <a:rPr lang="en-US" sz="2200" dirty="0"/>
              <a:t>in the same way for VDE post-processing. </a:t>
            </a:r>
            <a:r>
              <a:rPr lang="en-US" sz="2200" b="1" dirty="0"/>
              <a:t>Pattern (c), newly built, </a:t>
            </a:r>
            <a:r>
              <a:rPr lang="en-US" sz="2200" dirty="0"/>
              <a:t>does upgrade the EM model to AVDE post-processing.  Of course, </a:t>
            </a:r>
            <a:br>
              <a:rPr lang="en-US" sz="2200" dirty="0"/>
            </a:br>
            <a:r>
              <a:rPr lang="en-US" sz="2200" dirty="0"/>
              <a:t>the model is expanded from 40 deg. to 360 deg., what was not realistic several years ago.</a:t>
            </a:r>
          </a:p>
        </p:txBody>
      </p:sp>
    </p:spTree>
    <p:extLst>
      <p:ext uri="{BB962C8B-B14F-4D97-AF65-F5344CB8AC3E}">
        <p14:creationId xmlns:p14="http://schemas.microsoft.com/office/powerpoint/2010/main" val="116763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fld id="{6E875173-20B9-4102-A5CF-2C912A785F7D}" type="datetime1">
              <a:rPr lang="en-US" smtClean="0"/>
              <a:t>9/5/2024</a:t>
            </a:fld>
            <a:endParaRPr lang="en-US"/>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232297" y="6388249"/>
            <a:ext cx="5635255"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fld id="{4C393B39-5EA5-4942-A347-B56DAEDF67C4}" type="slidenum">
              <a:rPr lang="en-US" smtClean="0"/>
              <a:t>14</a:t>
            </a:fld>
            <a:endParaRPr lang="en-US"/>
          </a:p>
        </p:txBody>
      </p:sp>
      <p:sp>
        <p:nvSpPr>
          <p:cNvPr id="8" name="TextBox 7">
            <a:extLst>
              <a:ext uri="{FF2B5EF4-FFF2-40B4-BE49-F238E27FC236}">
                <a16:creationId xmlns:a16="http://schemas.microsoft.com/office/drawing/2014/main" id="{A448180A-B965-8103-50C1-1259CB1148B8}"/>
              </a:ext>
            </a:extLst>
          </p:cNvPr>
          <p:cNvSpPr txBox="1"/>
          <p:nvPr/>
        </p:nvSpPr>
        <p:spPr>
          <a:xfrm>
            <a:off x="689343" y="177359"/>
            <a:ext cx="11251020" cy="6309420"/>
          </a:xfrm>
          <a:prstGeom prst="rect">
            <a:avLst/>
          </a:prstGeom>
          <a:noFill/>
        </p:spPr>
        <p:txBody>
          <a:bodyPr wrap="square">
            <a:spAutoFit/>
          </a:bodyPr>
          <a:lstStyle/>
          <a:p>
            <a:r>
              <a:rPr lang="en-US" sz="3100" b="1" i="1" dirty="0">
                <a:solidFill>
                  <a:srgbClr val="008000"/>
                </a:solidFill>
                <a:latin typeface="Calibri" panose="020F0502020204030204" pitchFamily="34" charset="0"/>
                <a:cs typeface="Calibri" panose="020F0502020204030204" pitchFamily="34" charset="0"/>
              </a:rPr>
              <a:t>2.3  Intrinsically assured balances of EM loads &amp; magnetic fluxes:</a:t>
            </a:r>
          </a:p>
          <a:p>
            <a:r>
              <a:rPr lang="en-US" sz="1100" dirty="0"/>
              <a:t>      </a:t>
            </a:r>
          </a:p>
          <a:p>
            <a:r>
              <a:rPr lang="en-US" sz="2200" dirty="0"/>
              <a:t>Term “helix” is for each elementary current loop formed by one helical filament and closed via tokamak conductive structures.   </a:t>
            </a:r>
            <a:r>
              <a:rPr lang="en-US" sz="2200" b="1" dirty="0"/>
              <a:t>In each pair of helixes spaced mutually by 180 degrees:   </a:t>
            </a:r>
            <a:br>
              <a:rPr lang="en-US" sz="2200" dirty="0"/>
            </a:br>
            <a:r>
              <a:rPr lang="en-US" sz="1100" dirty="0"/>
              <a:t>         </a:t>
            </a:r>
            <a:br>
              <a:rPr lang="en-US" sz="2200" dirty="0"/>
            </a:br>
            <a:r>
              <a:rPr lang="en-US" sz="2100" dirty="0"/>
              <a:t>   -  </a:t>
            </a:r>
            <a:r>
              <a:rPr lang="en-US" sz="2100" b="1" dirty="0"/>
              <a:t>One helix creates 3 net forces and 3 net torques </a:t>
            </a:r>
            <a:r>
              <a:rPr lang="en-US" sz="2100" dirty="0"/>
              <a:t>on the VV and the Magnets by interacting </a:t>
            </a:r>
            <a:br>
              <a:rPr lang="en-US" sz="2100" dirty="0"/>
            </a:br>
            <a:r>
              <a:rPr lang="en-US" sz="2100" dirty="0"/>
              <a:t>       with eddy currents in the VV and with all currents flowing in the windings of the Magnets. </a:t>
            </a:r>
            <a:br>
              <a:rPr lang="en-US" sz="2200" dirty="0"/>
            </a:br>
            <a:r>
              <a:rPr lang="en-US" sz="700" dirty="0"/>
              <a:t>      </a:t>
            </a:r>
            <a:br>
              <a:rPr lang="en-US" sz="2200" dirty="0"/>
            </a:br>
            <a:r>
              <a:rPr lang="en-US" sz="2100" dirty="0"/>
              <a:t>   </a:t>
            </a:r>
            <a:r>
              <a:rPr lang="en-US" sz="2100" b="1" dirty="0"/>
              <a:t>-  Its “antipode” also creates 3 net forces &amp; 3 net torques</a:t>
            </a:r>
            <a:r>
              <a:rPr lang="en-US" sz="2100" dirty="0"/>
              <a:t> on VV and the Magnets, with the same </a:t>
            </a:r>
            <a:br>
              <a:rPr lang="en-US" sz="2100" dirty="0"/>
            </a:br>
            <a:r>
              <a:rPr lang="en-US" sz="2100" dirty="0"/>
              <a:t>      6 moduli: </a:t>
            </a:r>
            <a:r>
              <a:rPr lang="en-US" sz="2100" b="1" dirty="0"/>
              <a:t>some co-directional with, but others opposite to</a:t>
            </a:r>
            <a:r>
              <a:rPr lang="en-US" sz="2100" dirty="0"/>
              <a:t>, the loads created by the first helix. </a:t>
            </a:r>
            <a:br>
              <a:rPr lang="en-US" sz="2200" dirty="0"/>
            </a:br>
            <a:r>
              <a:rPr lang="en-US" sz="700" dirty="0"/>
              <a:t>      </a:t>
            </a:r>
            <a:br>
              <a:rPr lang="en-US" sz="2200" dirty="0"/>
            </a:br>
            <a:r>
              <a:rPr lang="en-US" sz="2200" dirty="0">
                <a:solidFill>
                  <a:srgbClr val="993300"/>
                </a:solidFill>
              </a:rPr>
              <a:t>   </a:t>
            </a:r>
            <a:r>
              <a:rPr lang="en-US" sz="2200" dirty="0">
                <a:solidFill>
                  <a:srgbClr val="993300"/>
                </a:solidFill>
                <a:sym typeface="Wingdings" panose="05000000000000000000" pitchFamily="2" charset="2"/>
              </a:rPr>
              <a:t>- </a:t>
            </a:r>
            <a:r>
              <a:rPr lang="en-US" sz="2200" b="1" dirty="0">
                <a:solidFill>
                  <a:srgbClr val="993300"/>
                </a:solidFill>
                <a:sym typeface="Wingdings" panose="05000000000000000000" pitchFamily="2" charset="2"/>
              </a:rPr>
              <a:t>These 2</a:t>
            </a:r>
            <a:r>
              <a:rPr lang="en-US" sz="2200" b="1" dirty="0">
                <a:solidFill>
                  <a:srgbClr val="993300"/>
                </a:solidFill>
              </a:rPr>
              <a:t> helixes do contribute in the lateral AVDE loads without duplication or omission. </a:t>
            </a:r>
            <a:br>
              <a:rPr lang="en-US" sz="2200" b="1" dirty="0">
                <a:solidFill>
                  <a:srgbClr val="993300"/>
                </a:solidFill>
              </a:rPr>
            </a:br>
            <a:r>
              <a:rPr lang="en-US" sz="700" b="1" dirty="0">
                <a:solidFill>
                  <a:srgbClr val="993300"/>
                </a:solidFill>
              </a:rPr>
              <a:t>        </a:t>
            </a:r>
          </a:p>
          <a:p>
            <a:r>
              <a:rPr lang="en-US" sz="2200" b="1" dirty="0">
                <a:solidFill>
                  <a:srgbClr val="993300"/>
                </a:solidFill>
              </a:rPr>
              <a:t>  </a:t>
            </a:r>
            <a:r>
              <a:rPr lang="en-US" sz="2200" dirty="0">
                <a:solidFill>
                  <a:srgbClr val="993300"/>
                </a:solidFill>
              </a:rPr>
              <a:t> - </a:t>
            </a:r>
            <a:r>
              <a:rPr lang="en-US" sz="2200" b="1" dirty="0">
                <a:solidFill>
                  <a:srgbClr val="993300"/>
                </a:solidFill>
              </a:rPr>
              <a:t>Superposition of currents in all pairs of helixes with all currents used in VDE postprocessing</a:t>
            </a:r>
            <a:br>
              <a:rPr lang="en-US" sz="2200" b="1" dirty="0">
                <a:solidFill>
                  <a:srgbClr val="993300"/>
                </a:solidFill>
              </a:rPr>
            </a:br>
            <a:r>
              <a:rPr lang="en-US" sz="2200" b="1" dirty="0">
                <a:solidFill>
                  <a:srgbClr val="993300"/>
                </a:solidFill>
              </a:rPr>
              <a:t>     gives all 6 vectors of 3D AVDE loads (3 forces &amp; 3 moments) without duplication or omission.   </a:t>
            </a:r>
            <a:br>
              <a:rPr lang="en-US" sz="2200" b="1" dirty="0"/>
            </a:br>
            <a:r>
              <a:rPr lang="en-US" sz="700" b="1" dirty="0"/>
              <a:t>     </a:t>
            </a:r>
            <a:br>
              <a:rPr lang="en-US" sz="2200" dirty="0"/>
            </a:br>
            <a:r>
              <a:rPr lang="en-US" sz="2100" dirty="0"/>
              <a:t>   -  In respect of magnetic fluxes in toroidal &amp; poloidal fields, the paired helixes have opposite flux</a:t>
            </a:r>
            <a:br>
              <a:rPr lang="en-US" sz="2100" dirty="0"/>
            </a:br>
            <a:r>
              <a:rPr lang="en-US" sz="2100" dirty="0"/>
              <a:t>      linkages, thus, </a:t>
            </a:r>
            <a:r>
              <a:rPr lang="en-US" sz="2100" b="1" dirty="0">
                <a:solidFill>
                  <a:srgbClr val="993300"/>
                </a:solidFill>
              </a:rPr>
              <a:t>do not disturb plasma flux balance as it was simulated for still symmetric VDE.  </a:t>
            </a:r>
            <a:br>
              <a:rPr lang="en-US" sz="2200" dirty="0"/>
            </a:br>
            <a:r>
              <a:rPr lang="en-US" sz="700" dirty="0"/>
              <a:t>             </a:t>
            </a:r>
            <a:r>
              <a:rPr lang="en-US" sz="700" dirty="0">
                <a:latin typeface="Aptos Narrow" panose="020B0004020202020204" pitchFamily="34" charset="0"/>
              </a:rPr>
              <a:t>      </a:t>
            </a:r>
            <a:br>
              <a:rPr lang="en-US" sz="700" dirty="0">
                <a:latin typeface="Aptos Narrow" panose="020B0004020202020204" pitchFamily="34" charset="0"/>
              </a:rPr>
            </a:br>
            <a:r>
              <a:rPr lang="en-US" sz="700" dirty="0">
                <a:latin typeface="Aptos Narrow" panose="020B0004020202020204" pitchFamily="34" charset="0"/>
              </a:rPr>
              <a:t>                 </a:t>
            </a:r>
          </a:p>
          <a:p>
            <a:r>
              <a:rPr lang="en-US" dirty="0">
                <a:latin typeface="Aptos Narrow" panose="020B0004020202020204" pitchFamily="34" charset="0"/>
              </a:rPr>
              <a:t>Superposition of time dependent currents prescribed to all filaments in plasma volume (toroidal, poloidal and helical), </a:t>
            </a:r>
            <a:br>
              <a:rPr lang="en-US" dirty="0">
                <a:latin typeface="Aptos Narrow" panose="020B0004020202020204" pitchFamily="34" charset="0"/>
              </a:rPr>
            </a:br>
            <a:r>
              <a:rPr lang="en-US" dirty="0">
                <a:latin typeface="Aptos Narrow" panose="020B0004020202020204" pitchFamily="34" charset="0"/>
              </a:rPr>
              <a:t>the halo and eddy currents in the conductive structures, and currents in all coil’s windings (in the freewheeling mode) allows for calculating of maps of the pulsed EM force densities and concludes with waveforms for 6 net load vectors </a:t>
            </a:r>
            <a:br>
              <a:rPr lang="en-US" dirty="0">
                <a:latin typeface="Aptos Narrow" panose="020B0004020202020204" pitchFamily="34" charset="0"/>
              </a:rPr>
            </a:br>
            <a:r>
              <a:rPr lang="en-US" dirty="0">
                <a:latin typeface="Aptos Narrow" panose="020B0004020202020204" pitchFamily="34" charset="0"/>
              </a:rPr>
              <a:t>for the VV and the Magnets.  Also, it preserve plasma flux linkages which were delivered by simulation of VDE evolution</a:t>
            </a:r>
            <a:r>
              <a:rPr lang="en-US" sz="1900" dirty="0">
                <a:latin typeface="Aptos Narrow" panose="020B0004020202020204" pitchFamily="34" charset="0"/>
              </a:rPr>
              <a:t>.</a:t>
            </a:r>
          </a:p>
        </p:txBody>
      </p:sp>
    </p:spTree>
    <p:extLst>
      <p:ext uri="{BB962C8B-B14F-4D97-AF65-F5344CB8AC3E}">
        <p14:creationId xmlns:p14="http://schemas.microsoft.com/office/powerpoint/2010/main" val="1049522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875173-20B9-4102-A5CF-2C912A785F7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157870" y="6356350"/>
            <a:ext cx="563525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448180A-B965-8103-50C1-1259CB1148B8}"/>
              </a:ext>
            </a:extLst>
          </p:cNvPr>
          <p:cNvSpPr txBox="1"/>
          <p:nvPr/>
        </p:nvSpPr>
        <p:spPr>
          <a:xfrm>
            <a:off x="684027" y="977117"/>
            <a:ext cx="11238614" cy="53707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Basically, the above means that: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Toroidally symmetric current components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(toroidal &amp; poloidal </a:t>
            </a:r>
            <a:r>
              <a:rPr lang="en-US" sz="2500" dirty="0">
                <a:solidFill>
                  <a:prstClr val="black"/>
                </a:solidFill>
                <a:latin typeface="Calibri" panose="020F0502020204030204"/>
              </a:rPr>
              <a:t>at still symmetric  </a:t>
            </a:r>
            <a:br>
              <a:rPr lang="en-US" sz="2500" dirty="0">
                <a:solidFill>
                  <a:prstClr val="black"/>
                </a:solidFill>
                <a:latin typeface="Calibri" panose="020F0502020204030204"/>
              </a:rPr>
            </a:br>
            <a:r>
              <a:rPr lang="en-US" sz="2500" dirty="0">
                <a:solidFill>
                  <a:prstClr val="black"/>
                </a:solidFill>
                <a:latin typeface="Calibri" panose="020F0502020204030204"/>
              </a:rPr>
              <a:t>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VDE)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contribute only to vertical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net forces and moments at VV and the Magnets: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They contribute </a:t>
            </a:r>
            <a:r>
              <a:rPr lang="en-US" sz="2500" i="1" dirty="0">
                <a:solidFill>
                  <a:prstClr val="black"/>
                </a:solidFill>
                <a:latin typeface="Calibri" panose="020F0502020204030204"/>
              </a:rPr>
              <a:t>just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2 out of 6 net load vectors at either VV or the Magnets: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Fz</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i="1" u="none" strike="noStrike" kern="1200" cap="none" spc="0" normalizeH="0" baseline="0" noProof="0" dirty="0">
                <a:ln>
                  <a:noFill/>
                </a:ln>
                <a:solidFill>
                  <a:srgbClr val="993300"/>
                </a:solidFill>
                <a:effectLst/>
                <a:uLnTx/>
                <a:uFillTx/>
              </a:rPr>
              <a:t>and</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Mz</a:t>
            </a:r>
            <a:r>
              <a:rPr kumimoji="0" lang="en-US" sz="2800" b="1" i="1" u="none" strike="noStrike" kern="1200" cap="none" spc="0" normalizeH="0" baseline="0" noProof="0" dirty="0">
                <a:ln>
                  <a:noFill/>
                </a:ln>
                <a:solidFill>
                  <a:prstClr val="black"/>
                </a:solidFill>
                <a:effectLst/>
                <a:uLnTx/>
                <a:uFillTx/>
                <a:latin typeface="Amasis MT Pro" panose="02040504050005020304" pitchFamily="18" charset="0"/>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Whereas anti-symmetric halo component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(in the paired helical bridges, closing via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structures)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causes exclusively the lateral </a:t>
            </a: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net loads at the VV and the Magnets: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en-US" sz="2500" i="1" dirty="0">
                <a:solidFill>
                  <a:prstClr val="black"/>
                </a:solidFill>
                <a:latin typeface="Calibri" panose="020F0502020204030204"/>
                <a:sym typeface="Wingdings" panose="05000000000000000000" pitchFamily="2" charset="2"/>
              </a:rPr>
              <a:t>T</a:t>
            </a: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his component causes the remaining 2+2= 4 net load vectors: </a:t>
            </a:r>
            <a:b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Fx</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a:t>
            </a:r>
            <a:r>
              <a:rPr kumimoji="0" lang="en-US" sz="2800" b="1" i="1" u="none" strike="noStrike" kern="1200" cap="none" spc="0" normalizeH="0" baseline="0" noProof="0" dirty="0" err="1">
                <a:ln>
                  <a:noFill/>
                </a:ln>
                <a:solidFill>
                  <a:srgbClr val="993300"/>
                </a:solidFill>
                <a:effectLst/>
                <a:uLnTx/>
                <a:uFillTx/>
                <a:latin typeface="Amasis MT Pro" panose="02040504050005020304" pitchFamily="18" charset="0"/>
              </a:rPr>
              <a:t>Fy</a:t>
            </a:r>
            <a:r>
              <a:rPr kumimoji="0" lang="en-US" sz="2800" b="1" i="1" u="none" strike="noStrike" kern="1200" cap="none" spc="0" normalizeH="0" baseline="0" noProof="0" dirty="0">
                <a:ln>
                  <a:noFill/>
                </a:ln>
                <a:solidFill>
                  <a:srgbClr val="993300"/>
                </a:solidFill>
                <a:effectLst/>
                <a:uLnTx/>
                <a:uFillTx/>
                <a:latin typeface="Amasis MT Pro" panose="02040504050005020304" pitchFamily="18" charset="0"/>
              </a:rPr>
              <a:t>,   Mx,   My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(in the </a:t>
            </a:r>
            <a:r>
              <a:rPr lang="en-US" sz="2300" i="1" dirty="0">
                <a:solidFill>
                  <a:prstClr val="black"/>
                </a:solidFill>
                <a:latin typeface="Calibri" panose="020F0502020204030204"/>
              </a:rPr>
              <a:t>global</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300" i="1" dirty="0">
                <a:solidFill>
                  <a:prstClr val="black"/>
                </a:solidFill>
                <a:latin typeface="Calibri" panose="020F0502020204030204"/>
              </a:rPr>
              <a:t>C</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artesian coordinates).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50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lang="en-US" sz="2300" i="1" dirty="0">
                <a:solidFill>
                  <a:prstClr val="black"/>
                </a:solidFill>
                <a:latin typeface="Calibri" panose="020F0502020204030204"/>
                <a:sym typeface="Wingdings" panose="05000000000000000000" pitchFamily="2" charset="2"/>
              </a:rPr>
              <a:t> </a:t>
            </a:r>
            <a:r>
              <a:rPr kumimoji="0" lang="en-US" sz="2300" i="1" u="none" strike="noStrike" kern="1200" cap="none" spc="0" normalizeH="0" baseline="0" noProof="0" dirty="0">
                <a:ln>
                  <a:noFill/>
                </a:ln>
                <a:solidFill>
                  <a:prstClr val="black"/>
                </a:solidFill>
                <a:effectLst/>
                <a:uLnTx/>
                <a:uFillTx/>
                <a:latin typeface="Calibri" panose="020F0502020204030204"/>
                <a:ea typeface="+mn-ea"/>
                <a:cs typeface="+mn-cs"/>
              </a:rPr>
              <a:t>This is proven by numerical results shown in next sections.   </a:t>
            </a:r>
          </a:p>
        </p:txBody>
      </p:sp>
      <p:sp>
        <p:nvSpPr>
          <p:cNvPr id="2" name="TextBox 1">
            <a:extLst>
              <a:ext uri="{FF2B5EF4-FFF2-40B4-BE49-F238E27FC236}">
                <a16:creationId xmlns:a16="http://schemas.microsoft.com/office/drawing/2014/main" id="{2A9D8F79-7100-3EAB-DF62-3F14AC91FA14}"/>
              </a:ext>
            </a:extLst>
          </p:cNvPr>
          <p:cNvSpPr txBox="1"/>
          <p:nvPr/>
        </p:nvSpPr>
        <p:spPr>
          <a:xfrm>
            <a:off x="744279" y="192828"/>
            <a:ext cx="10994065"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2.4 </a:t>
            </a:r>
            <a:r>
              <a:rPr lang="en-US" sz="3100" b="1" i="1" dirty="0">
                <a:solidFill>
                  <a:srgbClr val="008000"/>
                </a:solidFill>
                <a:latin typeface="Calibri" panose="020F0502020204030204"/>
              </a:rPr>
              <a:t> </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Superposition in terms of </a:t>
            </a:r>
            <a:r>
              <a:rPr kumimoji="0" lang="en-US" sz="3100" b="1" i="1" u="none" strike="noStrike" kern="1200" cap="none" spc="0" normalizeH="0" baseline="0" noProof="0" dirty="0">
                <a:ln>
                  <a:noFill/>
                </a:ln>
                <a:solidFill>
                  <a:srgbClr val="993300"/>
                </a:solidFill>
                <a:effectLst/>
                <a:uLnTx/>
                <a:uFillTx/>
                <a:latin typeface="Calibri" panose="020F0502020204030204"/>
                <a:ea typeface="+mn-ea"/>
                <a:cs typeface="+mn-cs"/>
              </a:rPr>
              <a:t>vertical and lateral </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load vectors:  </a:t>
            </a:r>
          </a:p>
        </p:txBody>
      </p:sp>
    </p:spTree>
    <p:extLst>
      <p:ext uri="{BB962C8B-B14F-4D97-AF65-F5344CB8AC3E}">
        <p14:creationId xmlns:p14="http://schemas.microsoft.com/office/powerpoint/2010/main" val="153093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60613A-CFD3-DCC5-102F-5FCFBC860A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875173-20B9-4102-A5CF-2C912A785F7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FBD346-8E2D-0D86-3D72-796601514AE2}"/>
              </a:ext>
            </a:extLst>
          </p:cNvPr>
          <p:cNvSpPr>
            <a:spLocks noGrp="1"/>
          </p:cNvSpPr>
          <p:nvPr>
            <p:ph type="ftr" sz="quarter" idx="11"/>
          </p:nvPr>
        </p:nvSpPr>
        <p:spPr>
          <a:xfrm>
            <a:off x="3157870" y="6356350"/>
            <a:ext cx="563525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2A3837B-EFE1-7E5B-83CF-183A76DB55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448180A-B965-8103-50C1-1259CB1148B8}"/>
              </a:ext>
            </a:extLst>
          </p:cNvPr>
          <p:cNvSpPr txBox="1"/>
          <p:nvPr/>
        </p:nvSpPr>
        <p:spPr>
          <a:xfrm>
            <a:off x="520995" y="963165"/>
            <a:ext cx="11409236" cy="54784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Regarding the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vertical</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 vectors of net loads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Each helix creates some vertical net forces and moments acting on the VV and the Magnets. Its “antipode”, having the same shape but opposite current, creates exactly opposite vertical net forces and moments acting on the VV and the Magnets. Thus,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each pair of helixes creates zero net vertical force and moment acting on the VV and Magnets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and therefore does not disturb the vertical load balance as it was delivered by the preceding VDE plasma evolution simulation code and preserved then at the consequent VDE post-processing.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Regarding the</a:t>
            </a:r>
            <a:r>
              <a:rPr kumimoji="0" lang="en-US" sz="23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lateral</a:t>
            </a:r>
            <a:r>
              <a:rPr kumimoji="0" lang="en-US" sz="23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vectors of net loads</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Because of the 180-degree toroidal spacing in each pair of the helixes, combined with perfectly “mirrored” currents,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vectors of lateral forces acting on either VV or Magnets are not compensating but summing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Similarly for the lateral moments:  The 180-degree spacing, being combined with mirrored currents,  causes pairs of opposite vertical EM forces acting on the VV and the Magnets along well-spaced parallel vertical lines. These pairs of opposite vertical forces create serious lateral </a:t>
            </a:r>
            <a:r>
              <a:rPr kumimoji="0" lang="en-US" sz="2300" b="1" i="0" u="none" strike="noStrike" kern="1200" cap="none" spc="0" normalizeH="0" baseline="0" noProof="0" dirty="0">
                <a:ln>
                  <a:noFill/>
                </a:ln>
                <a:solidFill>
                  <a:prstClr val="black"/>
                </a:solidFill>
                <a:effectLst/>
                <a:uLnTx/>
                <a:uFillTx/>
                <a:latin typeface="Calibri" panose="020F0502020204030204"/>
                <a:ea typeface="+mn-ea"/>
                <a:cs typeface="+mn-cs"/>
              </a:rPr>
              <a:t>“overturning” moments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which may be seen as dominant components of AVDE loads.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2A9D8F79-7100-3EAB-DF62-3F14AC91FA14}"/>
              </a:ext>
            </a:extLst>
          </p:cNvPr>
          <p:cNvSpPr txBox="1"/>
          <p:nvPr/>
        </p:nvSpPr>
        <p:spPr>
          <a:xfrm>
            <a:off x="520995" y="171562"/>
            <a:ext cx="112386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2.4 Cont. Superposition in terms of </a:t>
            </a:r>
            <a:r>
              <a:rPr kumimoji="0" lang="en-US" sz="2800" b="1" i="1" u="none" strike="noStrike" kern="1200" cap="none" spc="0" normalizeH="0" baseline="0" noProof="0" dirty="0">
                <a:ln>
                  <a:noFill/>
                </a:ln>
                <a:solidFill>
                  <a:srgbClr val="993300"/>
                </a:solidFill>
                <a:effectLst/>
                <a:uLnTx/>
                <a:uFillTx/>
                <a:latin typeface="Calibri" panose="020F0502020204030204"/>
                <a:ea typeface="+mn-ea"/>
                <a:cs typeface="+mn-cs"/>
              </a:rPr>
              <a:t>vertical &amp; lateral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net EM load vectors:  </a:t>
            </a:r>
          </a:p>
        </p:txBody>
      </p:sp>
    </p:spTree>
    <p:extLst>
      <p:ext uri="{BB962C8B-B14F-4D97-AF65-F5344CB8AC3E}">
        <p14:creationId xmlns:p14="http://schemas.microsoft.com/office/powerpoint/2010/main" val="384849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14D8C-D667-3746-DCD6-D3B5189DA6C9}"/>
              </a:ext>
            </a:extLst>
          </p:cNvPr>
          <p:cNvSpPr>
            <a:spLocks noGrp="1"/>
          </p:cNvSpPr>
          <p:nvPr>
            <p:ph idx="1"/>
          </p:nvPr>
        </p:nvSpPr>
        <p:spPr>
          <a:xfrm>
            <a:off x="665389" y="1043576"/>
            <a:ext cx="11232444" cy="5176472"/>
          </a:xfrm>
        </p:spPr>
        <p:txBody>
          <a:bodyPr>
            <a:noAutofit/>
          </a:bodyPr>
          <a:lstStyle/>
          <a:p>
            <a:r>
              <a:rPr lang="en-US" sz="2500" b="1" dirty="0">
                <a:solidFill>
                  <a:srgbClr val="993300"/>
                </a:solidFill>
              </a:rPr>
              <a:t>Tokamak Systems Monitor (“TSM”) team has developed this model because </a:t>
            </a:r>
            <a:br>
              <a:rPr lang="en-US" sz="2500" b="1" dirty="0">
                <a:solidFill>
                  <a:srgbClr val="993300"/>
                </a:solidFill>
              </a:rPr>
            </a:br>
            <a:r>
              <a:rPr lang="en-US" sz="2500" b="1" dirty="0">
                <a:solidFill>
                  <a:srgbClr val="993300"/>
                </a:solidFill>
              </a:rPr>
              <a:t>we did not find a suitable, complete enough set of AVDE loads needed as input </a:t>
            </a:r>
            <a:br>
              <a:rPr lang="en-US" sz="2500" dirty="0"/>
            </a:br>
            <a:r>
              <a:rPr lang="en-US" sz="2500" b="1" dirty="0">
                <a:solidFill>
                  <a:srgbClr val="993300"/>
                </a:solidFill>
              </a:rPr>
              <a:t>for the testing of TSM algorithms. </a:t>
            </a:r>
            <a:r>
              <a:rPr lang="en-US" sz="2500" dirty="0"/>
              <a:t>TSM algorithms to be tested on a complete set </a:t>
            </a:r>
            <a:br>
              <a:rPr lang="en-US" sz="2500" dirty="0"/>
            </a:br>
            <a:r>
              <a:rPr lang="en-US" sz="2500" dirty="0"/>
              <a:t>of AVDE-induced EM loads (6 net vectors for VV and 6 reactions for the Magnets). </a:t>
            </a:r>
            <a:br>
              <a:rPr lang="en-US" sz="2500" dirty="0"/>
            </a:br>
            <a:r>
              <a:rPr lang="en-US" sz="1100" dirty="0"/>
              <a:t>         </a:t>
            </a:r>
          </a:p>
          <a:p>
            <a:r>
              <a:rPr lang="en-US" sz="2500" dirty="0"/>
              <a:t>Simplistically, the model can be seen as an </a:t>
            </a:r>
            <a:r>
              <a:rPr lang="en-US" sz="2500" b="1" dirty="0">
                <a:solidFill>
                  <a:srgbClr val="993300"/>
                </a:solidFill>
              </a:rPr>
              <a:t>upgrade of well-known models for VDE </a:t>
            </a:r>
            <a:r>
              <a:rPr lang="en-US" sz="2500" dirty="0"/>
              <a:t>post- processing (e.g. on TYPHOON or CARIDDI codes).  It preserves main features </a:t>
            </a:r>
            <a:br>
              <a:rPr lang="en-US" sz="2500" dirty="0"/>
            </a:br>
            <a:r>
              <a:rPr lang="en-US" sz="2500" dirty="0"/>
              <a:t>of these VDE-postprocessing models. For AVDE it is expanded from 40 to 360 deg.  </a:t>
            </a:r>
            <a:br>
              <a:rPr lang="en-US" sz="2500" dirty="0"/>
            </a:br>
            <a:r>
              <a:rPr lang="en-US" sz="1100" dirty="0"/>
              <a:t>        </a:t>
            </a:r>
          </a:p>
          <a:p>
            <a:r>
              <a:rPr lang="en-US" sz="2500" dirty="0"/>
              <a:t>This specific model was built and run with the </a:t>
            </a:r>
            <a:r>
              <a:rPr lang="en-US" sz="2500" b="1" dirty="0">
                <a:solidFill>
                  <a:srgbClr val="993300"/>
                </a:solidFill>
              </a:rPr>
              <a:t>CARRIDDI </a:t>
            </a:r>
            <a:r>
              <a:rPr lang="en-US" sz="2500" dirty="0">
                <a:solidFill>
                  <a:srgbClr val="993300"/>
                </a:solidFill>
              </a:rPr>
              <a:t>code by the Create Team</a:t>
            </a:r>
            <a:r>
              <a:rPr lang="en-US" sz="2500" dirty="0"/>
              <a:t>, similarly as the Create Team did it for a long time for MD and VDE postprocessing. </a:t>
            </a:r>
            <a:br>
              <a:rPr lang="en-US" sz="2500" dirty="0"/>
            </a:br>
            <a:r>
              <a:rPr lang="en-US" sz="1100" dirty="0"/>
              <a:t>             </a:t>
            </a:r>
          </a:p>
          <a:p>
            <a:r>
              <a:rPr lang="en-US" sz="2500" dirty="0"/>
              <a:t>This is </a:t>
            </a:r>
            <a:r>
              <a:rPr lang="en-US" sz="2500" b="1" dirty="0">
                <a:solidFill>
                  <a:srgbClr val="993300"/>
                </a:solidFill>
              </a:rPr>
              <a:t>NOT a “sink-and source” model: </a:t>
            </a:r>
            <a:r>
              <a:rPr lang="en-US" sz="2500" dirty="0"/>
              <a:t>It fully obeys the law of the continuity of electrical currents, including loops of halo currents.  Also, it mimics EM effects of </a:t>
            </a:r>
            <a:r>
              <a:rPr lang="en-US" sz="2500" b="1" dirty="0"/>
              <a:t>gradual compression of halo layer</a:t>
            </a:r>
            <a:r>
              <a:rPr lang="en-US" sz="2500" dirty="0"/>
              <a:t>, similarly as the preceding MD &amp; VDE models.  </a:t>
            </a:r>
          </a:p>
        </p:txBody>
      </p:sp>
      <p:sp>
        <p:nvSpPr>
          <p:cNvPr id="4" name="Slide Number Placeholder 3">
            <a:extLst>
              <a:ext uri="{FF2B5EF4-FFF2-40B4-BE49-F238E27FC236}">
                <a16:creationId xmlns:a16="http://schemas.microsoft.com/office/drawing/2014/main" id="{E3202358-54EC-1560-7050-A5CB6E483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991F7B-E090-262A-5BEF-B588AE63FF68}"/>
              </a:ext>
            </a:extLst>
          </p:cNvPr>
          <p:cNvSpPr txBox="1"/>
          <p:nvPr/>
        </p:nvSpPr>
        <p:spPr>
          <a:xfrm>
            <a:off x="519289" y="253203"/>
            <a:ext cx="11153422" cy="53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2.5  Typical </a:t>
            </a:r>
            <a:r>
              <a:rPr kumimoji="0" lang="en-US" sz="2900" b="1" i="1" u="none" strike="noStrike" kern="1200" cap="none" spc="0" normalizeH="0" baseline="0" noProof="0" dirty="0">
                <a:ln>
                  <a:noFill/>
                </a:ln>
                <a:solidFill>
                  <a:srgbClr val="993300"/>
                </a:solidFill>
                <a:effectLst/>
                <a:uLnTx/>
                <a:uFillTx/>
                <a:latin typeface="Calibri" panose="020F0502020204030204"/>
                <a:ea typeface="+mn-ea"/>
                <a:cs typeface="+mn-cs"/>
              </a:rPr>
              <a:t>Q&amp;A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at previous presentations on this AVDE </a:t>
            </a:r>
            <a:r>
              <a:rPr lang="en-US" sz="2900" b="1" i="1" dirty="0">
                <a:solidFill>
                  <a:srgbClr val="008000"/>
                </a:solidFill>
                <a:latin typeface="Calibri" panose="020F0502020204030204"/>
              </a:rPr>
              <a:t>EM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model: </a:t>
            </a:r>
            <a:endParaRPr kumimoji="0" lang="en-US" sz="29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E66E533A-EB35-28B8-384C-28F0A870BC0B}"/>
              </a:ext>
            </a:extLst>
          </p:cNvPr>
          <p:cNvSpPr>
            <a:spLocks noGrp="1"/>
          </p:cNvSpPr>
          <p:nvPr>
            <p:ph type="dt" sz="half" idx="10"/>
          </p:nvPr>
        </p:nvSpPr>
        <p:spPr/>
        <p:txBody>
          <a:bodyPr/>
          <a:lstStyle/>
          <a:p>
            <a:fld id="{4E88F269-69EC-40F4-819E-E060B78C2EEC}" type="datetime1">
              <a:rPr lang="en-US" smtClean="0"/>
              <a:t>9/5/2024</a:t>
            </a:fld>
            <a:endParaRPr lang="en-US"/>
          </a:p>
        </p:txBody>
      </p:sp>
      <p:sp>
        <p:nvSpPr>
          <p:cNvPr id="5" name="Footer Placeholder 4">
            <a:extLst>
              <a:ext uri="{FF2B5EF4-FFF2-40B4-BE49-F238E27FC236}">
                <a16:creationId xmlns:a16="http://schemas.microsoft.com/office/drawing/2014/main" id="{2308F35B-6C02-C8A4-B7E2-21D31B4CA248}"/>
              </a:ext>
            </a:extLst>
          </p:cNvPr>
          <p:cNvSpPr>
            <a:spLocks noGrp="1"/>
          </p:cNvSpPr>
          <p:nvPr>
            <p:ph type="ftr" sz="quarter" idx="11"/>
          </p:nvPr>
        </p:nvSpPr>
        <p:spPr>
          <a:xfrm>
            <a:off x="3157870" y="6356350"/>
            <a:ext cx="601802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89695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14D8C-D667-3746-DCD6-D3B5189DA6C9}"/>
              </a:ext>
            </a:extLst>
          </p:cNvPr>
          <p:cNvSpPr>
            <a:spLocks noGrp="1"/>
          </p:cNvSpPr>
          <p:nvPr>
            <p:ph idx="1"/>
          </p:nvPr>
        </p:nvSpPr>
        <p:spPr>
          <a:xfrm>
            <a:off x="686654" y="1004710"/>
            <a:ext cx="11232444" cy="5716765"/>
          </a:xfrm>
        </p:spPr>
        <p:txBody>
          <a:bodyPr>
            <a:noAutofit/>
          </a:bodyPr>
          <a:lstStyle/>
          <a:p>
            <a:r>
              <a:rPr lang="en-US" sz="2500" dirty="0"/>
              <a:t>Unlike earlier AVDE models, </a:t>
            </a:r>
            <a:r>
              <a:rPr lang="en-US" sz="2500" b="1" dirty="0">
                <a:solidFill>
                  <a:srgbClr val="993300"/>
                </a:solidFill>
              </a:rPr>
              <a:t>it intrinsically assures the balance of net EM loads </a:t>
            </a:r>
            <a:br>
              <a:rPr lang="en-US" sz="2500" dirty="0"/>
            </a:br>
            <a:r>
              <a:rPr lang="en-US" sz="2500" dirty="0"/>
              <a:t>in a tokamak as the closed EM system.  It delivers not only 6 net EM load vectors </a:t>
            </a:r>
            <a:br>
              <a:rPr lang="en-US" sz="2500" dirty="0"/>
            </a:br>
            <a:r>
              <a:rPr lang="en-US" sz="2500" dirty="0"/>
              <a:t>(3 forces &amp; 3 moments) at VV with internals, but also all 6 exactly opposite load vectors at the Magnets, with zero total for tokamak for each of 6 load vectors.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This EM model for calculations of AVDE loads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intrinsically preserves the poloidal and toroidal magnetic flux balances</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delivered </a:t>
            </a:r>
            <a:r>
              <a:rPr lang="en-US" sz="2500" dirty="0">
                <a:solidFill>
                  <a:prstClr val="black"/>
                </a:solidFill>
                <a:latin typeface="Calibri" panose="020F0502020204030204"/>
              </a:rPr>
              <a:t>in simulation of</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the preceding VDE.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All coils are considered in </a:t>
            </a:r>
            <a:r>
              <a:rPr kumimoji="0" lang="en-US" sz="2500" b="1" i="0" u="none" strike="noStrike" kern="1200" cap="none" spc="0" normalizeH="0" baseline="0" noProof="0" dirty="0">
                <a:ln>
                  <a:noFill/>
                </a:ln>
                <a:solidFill>
                  <a:srgbClr val="993300"/>
                </a:solidFill>
                <a:effectLst/>
                <a:uLnTx/>
                <a:uFillTx/>
                <a:latin typeface="Calibri" panose="020F0502020204030204"/>
                <a:ea typeface="+mn-ea"/>
                <a:cs typeface="+mn-cs"/>
              </a:rPr>
              <a:t>the freewheeling mode</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as it is usually done with the CARIDDI and with many others EM postprocessing codes (</a:t>
            </a:r>
            <a:r>
              <a:rPr lang="en-US" sz="2500" dirty="0">
                <a:solidFill>
                  <a:prstClr val="black"/>
                </a:solidFill>
                <a:latin typeface="Calibri" panose="020F0502020204030204"/>
              </a:rPr>
              <a:t>including</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TYPHOON).  </a:t>
            </a:r>
            <a:br>
              <a:rPr lang="en-US" sz="2500" dirty="0"/>
            </a:br>
            <a:r>
              <a:rPr lang="en-US" sz="1100" dirty="0"/>
              <a:t>       </a:t>
            </a:r>
          </a:p>
          <a:p>
            <a:r>
              <a:rPr lang="en-US" sz="2500" dirty="0"/>
              <a:t>This specific model mimics AVDE with </a:t>
            </a:r>
            <a:r>
              <a:rPr lang="en-US" sz="2500" i="1" dirty="0"/>
              <a:t>TPF=1.5 &amp; 2.0 (m=1; n=1)</a:t>
            </a:r>
            <a:r>
              <a:rPr lang="en-US" sz="2500" dirty="0"/>
              <a:t> evolving from </a:t>
            </a:r>
            <a:br>
              <a:rPr lang="en-US" sz="2500" dirty="0"/>
            </a:br>
            <a:r>
              <a:rPr lang="en-US" sz="2500" dirty="0"/>
              <a:t>the preceding VDE, specifically from the “VDE DW Slow Revised” taken from ITER DINA library.  Being selected for the purposes of TSM studies, these VDE &amp; AVDE scenarios are perhaps not the worst AVDE in terms of lateral EM loads: In any case </a:t>
            </a:r>
            <a:r>
              <a:rPr lang="en-US" sz="2500" b="1" dirty="0">
                <a:solidFill>
                  <a:srgbClr val="993300"/>
                </a:solidFill>
              </a:rPr>
              <a:t>the task is to outline possible range of AVDE loads via multiple parametric runs.   </a:t>
            </a:r>
            <a:br>
              <a:rPr lang="en-US" sz="2500" dirty="0"/>
            </a:br>
            <a:r>
              <a:rPr lang="en-US" sz="1100" dirty="0"/>
              <a:t>     </a:t>
            </a:r>
          </a:p>
        </p:txBody>
      </p:sp>
      <p:sp>
        <p:nvSpPr>
          <p:cNvPr id="4" name="Slide Number Placeholder 3">
            <a:extLst>
              <a:ext uri="{FF2B5EF4-FFF2-40B4-BE49-F238E27FC236}">
                <a16:creationId xmlns:a16="http://schemas.microsoft.com/office/drawing/2014/main" id="{E3202358-54EC-1560-7050-A5CB6E483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E66E533A-EB35-28B8-384C-28F0A870BC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5D0E07-DA35-4666-B3B9-BADAC2962FF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308F35B-6C02-C8A4-B7E2-21D31B4CA248}"/>
              </a:ext>
            </a:extLst>
          </p:cNvPr>
          <p:cNvSpPr>
            <a:spLocks noGrp="1"/>
          </p:cNvSpPr>
          <p:nvPr>
            <p:ph type="ftr" sz="quarter" idx="11"/>
          </p:nvPr>
        </p:nvSpPr>
        <p:spPr>
          <a:xfrm>
            <a:off x="3498112" y="6356350"/>
            <a:ext cx="561399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7" name="TextBox 6">
            <a:extLst>
              <a:ext uri="{FF2B5EF4-FFF2-40B4-BE49-F238E27FC236}">
                <a16:creationId xmlns:a16="http://schemas.microsoft.com/office/drawing/2014/main" id="{782A6D24-F142-E5B8-1F8C-34811B9B289B}"/>
              </a:ext>
            </a:extLst>
          </p:cNvPr>
          <p:cNvSpPr txBox="1"/>
          <p:nvPr/>
        </p:nvSpPr>
        <p:spPr>
          <a:xfrm>
            <a:off x="519289" y="253203"/>
            <a:ext cx="11153422" cy="5386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b="1" i="1" dirty="0">
                <a:solidFill>
                  <a:srgbClr val="008000"/>
                </a:solidFill>
                <a:latin typeface="Calibri" panose="020F0502020204030204"/>
              </a:rPr>
              <a:t>2.5  C</a:t>
            </a:r>
            <a:r>
              <a:rPr kumimoji="0" lang="en-US" sz="2900" b="1" i="1" u="none" strike="noStrike" kern="1200" cap="none" spc="0" normalizeH="0" baseline="0" noProof="0" dirty="0" err="1">
                <a:ln>
                  <a:noFill/>
                </a:ln>
                <a:solidFill>
                  <a:srgbClr val="008000"/>
                </a:solidFill>
                <a:effectLst/>
                <a:uLnTx/>
                <a:uFillTx/>
                <a:latin typeface="Calibri" panose="020F0502020204030204"/>
                <a:ea typeface="+mn-ea"/>
                <a:cs typeface="+mn-cs"/>
              </a:rPr>
              <a:t>ont.</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  Typical </a:t>
            </a:r>
            <a:r>
              <a:rPr kumimoji="0" lang="en-US" sz="2900" b="1" i="1" u="none" strike="noStrike" kern="1200" cap="none" spc="0" normalizeH="0" baseline="0" noProof="0" dirty="0">
                <a:ln>
                  <a:noFill/>
                </a:ln>
                <a:solidFill>
                  <a:srgbClr val="993300"/>
                </a:solidFill>
                <a:effectLst/>
                <a:uLnTx/>
                <a:uFillTx/>
                <a:latin typeface="Calibri" panose="020F0502020204030204"/>
                <a:ea typeface="+mn-ea"/>
                <a:cs typeface="+mn-cs"/>
              </a:rPr>
              <a:t>Q&amp;A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at previous presentations on this</a:t>
            </a:r>
            <a:r>
              <a:rPr lang="en-US" sz="2900" b="1" i="1" dirty="0">
                <a:solidFill>
                  <a:srgbClr val="008000"/>
                </a:solidFill>
                <a:latin typeface="Calibri" panose="020F0502020204030204"/>
              </a:rPr>
              <a:t>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model: </a:t>
            </a:r>
            <a:endParaRPr kumimoji="0" lang="en-US" sz="29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63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BA83E-DDD7-E6CD-05FF-9F5A6E5AA6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b="10827"/>
          <a:stretch/>
        </p:blipFill>
        <p:spPr>
          <a:xfrm>
            <a:off x="2220224" y="902846"/>
            <a:ext cx="7751552" cy="5486400"/>
          </a:xfrm>
          <a:prstGeom prst="rect">
            <a:avLst/>
          </a:prstGeom>
        </p:spPr>
      </p:pic>
      <p:sp>
        <p:nvSpPr>
          <p:cNvPr id="8" name="TextBox 7">
            <a:extLst>
              <a:ext uri="{FF2B5EF4-FFF2-40B4-BE49-F238E27FC236}">
                <a16:creationId xmlns:a16="http://schemas.microsoft.com/office/drawing/2014/main" id="{9BCFF0E7-5CC7-028B-2B2C-95FA2FA27EAC}"/>
              </a:ext>
            </a:extLst>
          </p:cNvPr>
          <p:cNvSpPr txBox="1"/>
          <p:nvPr/>
        </p:nvSpPr>
        <p:spPr>
          <a:xfrm>
            <a:off x="532471" y="5574587"/>
            <a:ext cx="11142079" cy="87716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FE mesh of a 40-deg. sector of the VV with ports, blanket and divertor, and cold structures of CS, PF and TF coils.  All coil windings are hidden for a better visualization.  This mesh was a part of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40-deg</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model used for VDE post-processing and has since been expanded, with modest simplifications, to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360-deg.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mesh </a:t>
            </a:r>
            <a:r>
              <a:rPr lang="en-US" sz="1700" dirty="0">
                <a:solidFill>
                  <a:prstClr val="black"/>
                </a:solidFill>
                <a:latin typeface="Calibri" panose="020F0502020204030204"/>
              </a:rPr>
              <a:t>as needed</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for calculation of AVDE-induced EM loads.  </a:t>
            </a:r>
          </a:p>
        </p:txBody>
      </p:sp>
      <p:sp>
        <p:nvSpPr>
          <p:cNvPr id="9" name="TextBox 8">
            <a:extLst>
              <a:ext uri="{FF2B5EF4-FFF2-40B4-BE49-F238E27FC236}">
                <a16:creationId xmlns:a16="http://schemas.microsoft.com/office/drawing/2014/main" id="{B2117D51-FA3C-9DEF-0B9E-847B2A696B6D}"/>
              </a:ext>
            </a:extLst>
          </p:cNvPr>
          <p:cNvSpPr txBox="1"/>
          <p:nvPr/>
        </p:nvSpPr>
        <p:spPr>
          <a:xfrm>
            <a:off x="532471" y="175962"/>
            <a:ext cx="1130733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2.6   AVDE EM loads have been calculated on 360 degrees tokamak EM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       model run with CARIDDI code   </a:t>
            </a:r>
            <a:r>
              <a:rPr kumimoji="0" lang="en-US" sz="2300" b="0" i="1" u="none" strike="noStrike" kern="1200" cap="none" spc="0" normalizeH="0" baseline="0" noProof="0" dirty="0">
                <a:ln>
                  <a:noFill/>
                </a:ln>
                <a:solidFill>
                  <a:srgbClr val="008000"/>
                </a:solidFill>
                <a:effectLst/>
                <a:uLnTx/>
                <a:uFillTx/>
                <a:latin typeface="Arial Narrow" panose="020B0606020202030204" pitchFamily="34" charset="0"/>
              </a:rPr>
              <a:t>(FE model is illustrated by parts over next 4 slides)</a:t>
            </a:r>
          </a:p>
        </p:txBody>
      </p:sp>
      <p:sp>
        <p:nvSpPr>
          <p:cNvPr id="10" name="Slide Number Placeholder 9">
            <a:extLst>
              <a:ext uri="{FF2B5EF4-FFF2-40B4-BE49-F238E27FC236}">
                <a16:creationId xmlns:a16="http://schemas.microsoft.com/office/drawing/2014/main" id="{EA910E59-5814-8B1A-1057-C6FE49762D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A81FE7C8-8780-EACA-47DC-B65C14C5401B}"/>
              </a:ext>
            </a:extLst>
          </p:cNvPr>
          <p:cNvSpPr>
            <a:spLocks noGrp="1"/>
          </p:cNvSpPr>
          <p:nvPr>
            <p:ph type="dt" sz="half" idx="10"/>
          </p:nvPr>
        </p:nvSpPr>
        <p:spPr/>
        <p:txBody>
          <a:bodyPr/>
          <a:lstStyle/>
          <a:p>
            <a:fld id="{5AF1A9DB-05DD-4EF0-9109-B32C1E33DF32}" type="datetime1">
              <a:rPr lang="en-US" smtClean="0"/>
              <a:t>9/5/2024</a:t>
            </a:fld>
            <a:endParaRPr lang="en-US"/>
          </a:p>
        </p:txBody>
      </p:sp>
      <p:sp>
        <p:nvSpPr>
          <p:cNvPr id="3" name="Footer Placeholder 2">
            <a:extLst>
              <a:ext uri="{FF2B5EF4-FFF2-40B4-BE49-F238E27FC236}">
                <a16:creationId xmlns:a16="http://schemas.microsoft.com/office/drawing/2014/main" id="{92E4ADC9-B6CA-C96F-FC3C-FF5F750D0E49}"/>
              </a:ext>
            </a:extLst>
          </p:cNvPr>
          <p:cNvSpPr>
            <a:spLocks noGrp="1"/>
          </p:cNvSpPr>
          <p:nvPr>
            <p:ph type="ftr" sz="quarter" idx="11"/>
          </p:nvPr>
        </p:nvSpPr>
        <p:spPr>
          <a:xfrm>
            <a:off x="3455581" y="6356350"/>
            <a:ext cx="5369442"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87086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2319125" y="626165"/>
            <a:ext cx="8683487" cy="5516218"/>
          </a:xfrm>
        </p:spPr>
        <p:txBody>
          <a:bodyPr>
            <a:noAutofit/>
          </a:bodyPr>
          <a:lstStyle/>
          <a:p>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3. Results in terms of direct EM loads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
        <p:nvSpPr>
          <p:cNvPr id="3" name="Date Placeholder 2">
            <a:extLst>
              <a:ext uri="{FF2B5EF4-FFF2-40B4-BE49-F238E27FC236}">
                <a16:creationId xmlns:a16="http://schemas.microsoft.com/office/drawing/2014/main" id="{74D76503-BC11-D8DE-3ADD-2DE0EC097BEC}"/>
              </a:ext>
            </a:extLst>
          </p:cNvPr>
          <p:cNvSpPr>
            <a:spLocks noGrp="1"/>
          </p:cNvSpPr>
          <p:nvPr>
            <p:ph type="dt" sz="half" idx="10"/>
          </p:nvPr>
        </p:nvSpPr>
        <p:spPr/>
        <p:txBody>
          <a:bodyPr/>
          <a:lstStyle/>
          <a:p>
            <a:fld id="{84EFB78E-3DF4-4C4F-B5D2-35B1647802B6}" type="datetime1">
              <a:rPr lang="en-US" smtClean="0"/>
              <a:t>9/5/2024</a:t>
            </a:fld>
            <a:endParaRPr lang="en-US"/>
          </a:p>
        </p:txBody>
      </p:sp>
      <p:sp>
        <p:nvSpPr>
          <p:cNvPr id="4" name="Footer Placeholder 3">
            <a:extLst>
              <a:ext uri="{FF2B5EF4-FFF2-40B4-BE49-F238E27FC236}">
                <a16:creationId xmlns:a16="http://schemas.microsoft.com/office/drawing/2014/main" id="{C3506E99-E45F-2BB3-2F82-839FEAACBD2F}"/>
              </a:ext>
            </a:extLst>
          </p:cNvPr>
          <p:cNvSpPr>
            <a:spLocks noGrp="1"/>
          </p:cNvSpPr>
          <p:nvPr>
            <p:ph type="ftr" sz="quarter" idx="11"/>
          </p:nvPr>
        </p:nvSpPr>
        <p:spPr>
          <a:xfrm>
            <a:off x="3208648" y="6349607"/>
            <a:ext cx="5774703" cy="365125"/>
          </a:xfrm>
        </p:spPr>
        <p:txBody>
          <a:bodyPr/>
          <a:lstStyle/>
          <a:p>
            <a:r>
              <a:rPr lang="en-US"/>
              <a:t>The 3-rd IAEA Technical Meeting on Plasma Disruptions and their Mitigation</a:t>
            </a:r>
            <a:endParaRPr lang="en-US" dirty="0"/>
          </a:p>
        </p:txBody>
      </p:sp>
      <p:sp>
        <p:nvSpPr>
          <p:cNvPr id="5" name="Slide Number Placeholder 4">
            <a:extLst>
              <a:ext uri="{FF2B5EF4-FFF2-40B4-BE49-F238E27FC236}">
                <a16:creationId xmlns:a16="http://schemas.microsoft.com/office/drawing/2014/main" id="{AB87A384-2007-CE5B-D312-6A9B5CC88370}"/>
              </a:ext>
            </a:extLst>
          </p:cNvPr>
          <p:cNvSpPr>
            <a:spLocks noGrp="1"/>
          </p:cNvSpPr>
          <p:nvPr>
            <p:ph type="sldNum" sz="quarter" idx="12"/>
          </p:nvPr>
        </p:nvSpPr>
        <p:spPr/>
        <p:txBody>
          <a:bodyPr/>
          <a:lstStyle/>
          <a:p>
            <a:fld id="{50EACF00-E37D-4AED-BAC8-997EC631EF24}" type="slidenum">
              <a:rPr lang="en-US" smtClean="0"/>
              <a:t>2</a:t>
            </a:fld>
            <a:endParaRPr lang="en-US"/>
          </a:p>
        </p:txBody>
      </p:sp>
    </p:spTree>
    <p:extLst>
      <p:ext uri="{BB962C8B-B14F-4D97-AF65-F5344CB8AC3E}">
        <p14:creationId xmlns:p14="http://schemas.microsoft.com/office/powerpoint/2010/main" val="190696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46EB42-9EB2-7431-8E81-FA5600BA152E}"/>
              </a:ext>
            </a:extLst>
          </p:cNvPr>
          <p:cNvPicPr>
            <a:picLocks noChangeAspect="1"/>
          </p:cNvPicPr>
          <p:nvPr/>
        </p:nvPicPr>
        <p:blipFill>
          <a:blip r:embed="rId2"/>
          <a:stretch>
            <a:fillRect/>
          </a:stretch>
        </p:blipFill>
        <p:spPr>
          <a:xfrm>
            <a:off x="7090177" y="1473630"/>
            <a:ext cx="3040846" cy="4706071"/>
          </a:xfrm>
          <a:prstGeom prst="rect">
            <a:avLst/>
          </a:prstGeom>
        </p:spPr>
      </p:pic>
      <p:pic>
        <p:nvPicPr>
          <p:cNvPr id="8" name="Picture 7">
            <a:extLst>
              <a:ext uri="{FF2B5EF4-FFF2-40B4-BE49-F238E27FC236}">
                <a16:creationId xmlns:a16="http://schemas.microsoft.com/office/drawing/2014/main" id="{980D334A-4C72-5321-0ED3-1322DD7E3F16}"/>
              </a:ext>
            </a:extLst>
          </p:cNvPr>
          <p:cNvPicPr>
            <a:picLocks noChangeAspect="1"/>
          </p:cNvPicPr>
          <p:nvPr/>
        </p:nvPicPr>
        <p:blipFill>
          <a:blip r:embed="rId3"/>
          <a:stretch>
            <a:fillRect/>
          </a:stretch>
        </p:blipFill>
        <p:spPr>
          <a:xfrm>
            <a:off x="1733332" y="1319123"/>
            <a:ext cx="4313171" cy="5110905"/>
          </a:xfrm>
          <a:prstGeom prst="rect">
            <a:avLst/>
          </a:prstGeom>
        </p:spPr>
      </p:pic>
      <p:sp>
        <p:nvSpPr>
          <p:cNvPr id="3" name="Slide Number Placeholder 2">
            <a:extLst>
              <a:ext uri="{FF2B5EF4-FFF2-40B4-BE49-F238E27FC236}">
                <a16:creationId xmlns:a16="http://schemas.microsoft.com/office/drawing/2014/main" id="{C360E4A5-2CD1-B473-896F-F1FDFF6D8D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7E30C3-D300-DD19-079B-070AF8451E02}"/>
              </a:ext>
            </a:extLst>
          </p:cNvPr>
          <p:cNvSpPr txBox="1"/>
          <p:nvPr/>
        </p:nvSpPr>
        <p:spPr>
          <a:xfrm>
            <a:off x="532471" y="203755"/>
            <a:ext cx="1130733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srgbClr val="008000"/>
                </a:solidFill>
                <a:effectLst/>
                <a:uLnTx/>
                <a:uFillTx/>
                <a:latin typeface="Calibri" panose="020F0502020204030204"/>
                <a:ea typeface="+mn-ea"/>
                <a:cs typeface="+mn-cs"/>
              </a:rPr>
              <a:t>2.7  FE meshes for the CS, PFC and TFC windings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500" b="1" i="1" u="none" strike="noStrike" kern="1200" cap="none" spc="0" normalizeH="0" baseline="0" noProof="0" dirty="0">
                <a:ln>
                  <a:noFill/>
                </a:ln>
                <a:solidFill>
                  <a:srgbClr val="008000"/>
                </a:solidFill>
                <a:effectLst/>
                <a:uLnTx/>
                <a:uFillTx/>
                <a:latin typeface="Calibri" panose="020F0502020204030204"/>
                <a:ea typeface="+mn-ea"/>
                <a:cs typeface="+mn-cs"/>
              </a:rPr>
              <a:t>(shown for 40 deg. sectors, but modelled for 360 deg.) </a:t>
            </a:r>
          </a:p>
        </p:txBody>
      </p:sp>
      <p:sp>
        <p:nvSpPr>
          <p:cNvPr id="2" name="Date Placeholder 1">
            <a:extLst>
              <a:ext uri="{FF2B5EF4-FFF2-40B4-BE49-F238E27FC236}">
                <a16:creationId xmlns:a16="http://schemas.microsoft.com/office/drawing/2014/main" id="{F1E26D84-9D2A-CB67-B414-32C33C84B10B}"/>
              </a:ext>
            </a:extLst>
          </p:cNvPr>
          <p:cNvSpPr>
            <a:spLocks noGrp="1"/>
          </p:cNvSpPr>
          <p:nvPr>
            <p:ph type="dt" sz="half" idx="10"/>
          </p:nvPr>
        </p:nvSpPr>
        <p:spPr/>
        <p:txBody>
          <a:bodyPr/>
          <a:lstStyle/>
          <a:p>
            <a:fld id="{8F9C9874-8DB2-4305-B616-F92CFCFDF5CE}" type="datetime1">
              <a:rPr lang="en-US" smtClean="0"/>
              <a:t>9/5/2024</a:t>
            </a:fld>
            <a:endParaRPr lang="en-US"/>
          </a:p>
        </p:txBody>
      </p:sp>
      <p:sp>
        <p:nvSpPr>
          <p:cNvPr id="5" name="Footer Placeholder 4">
            <a:extLst>
              <a:ext uri="{FF2B5EF4-FFF2-40B4-BE49-F238E27FC236}">
                <a16:creationId xmlns:a16="http://schemas.microsoft.com/office/drawing/2014/main" id="{4CDB02D6-B816-24AA-1BF8-8399333E5E75}"/>
              </a:ext>
            </a:extLst>
          </p:cNvPr>
          <p:cNvSpPr>
            <a:spLocks noGrp="1"/>
          </p:cNvSpPr>
          <p:nvPr>
            <p:ph type="ftr" sz="quarter" idx="11"/>
          </p:nvPr>
        </p:nvSpPr>
        <p:spPr>
          <a:xfrm>
            <a:off x="2881423" y="6356350"/>
            <a:ext cx="5996763"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87372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D61D3-1D9D-65DF-ECA5-CAE05F30E0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13437" y="1112362"/>
            <a:ext cx="11499175" cy="4958499"/>
          </a:xfrm>
          <a:prstGeom prst="rect">
            <a:avLst/>
          </a:prstGeom>
        </p:spPr>
      </p:pic>
      <p:sp>
        <p:nvSpPr>
          <p:cNvPr id="4" name="TextBox 3">
            <a:extLst>
              <a:ext uri="{FF2B5EF4-FFF2-40B4-BE49-F238E27FC236}">
                <a16:creationId xmlns:a16="http://schemas.microsoft.com/office/drawing/2014/main" id="{E2E0E73C-79E2-7AC2-B5B1-7C26BFF92E80}"/>
              </a:ext>
            </a:extLst>
          </p:cNvPr>
          <p:cNvSpPr txBox="1"/>
          <p:nvPr/>
        </p:nvSpPr>
        <p:spPr>
          <a:xfrm>
            <a:off x="532471" y="334977"/>
            <a:ext cx="1130733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2.8  360 degrees FE model of the VV and divertor: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exterior and interior views</a:t>
            </a:r>
          </a:p>
        </p:txBody>
      </p:sp>
    </p:spTree>
    <p:extLst>
      <p:ext uri="{BB962C8B-B14F-4D97-AF65-F5344CB8AC3E}">
        <p14:creationId xmlns:p14="http://schemas.microsoft.com/office/powerpoint/2010/main" val="296199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C669E-18E9-C594-D67A-80A240533F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b="9602"/>
          <a:stretch/>
        </p:blipFill>
        <p:spPr>
          <a:xfrm>
            <a:off x="1372931" y="948822"/>
            <a:ext cx="9365958" cy="5405850"/>
          </a:xfrm>
          <a:prstGeom prst="rect">
            <a:avLst/>
          </a:prstGeom>
        </p:spPr>
      </p:pic>
      <p:sp>
        <p:nvSpPr>
          <p:cNvPr id="2" name="Slide Number Placeholder 1">
            <a:extLst>
              <a:ext uri="{FF2B5EF4-FFF2-40B4-BE49-F238E27FC236}">
                <a16:creationId xmlns:a16="http://schemas.microsoft.com/office/drawing/2014/main" id="{35242A1E-7A0B-E0F1-D39B-1C5546D002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A25451-854A-DE12-9CAE-7003817ADB0E}"/>
              </a:ext>
            </a:extLst>
          </p:cNvPr>
          <p:cNvSpPr txBox="1"/>
          <p:nvPr/>
        </p:nvSpPr>
        <p:spPr>
          <a:xfrm>
            <a:off x="506897" y="256920"/>
            <a:ext cx="11332912" cy="523220"/>
          </a:xfrm>
          <a:prstGeom prst="rect">
            <a:avLst/>
          </a:prstGeom>
          <a:noFill/>
        </p:spPr>
        <p:txBody>
          <a:bodyPr wrap="square" rtlCol="0">
            <a:spAutoFit/>
          </a:bodyPr>
          <a:lstStyle/>
          <a:p>
            <a:pPr lvl="0" algn="ctr">
              <a:defRPr/>
            </a:pP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2.9  Zoom-in to the VV interior</a:t>
            </a:r>
            <a:r>
              <a:rPr lang="en-US" sz="2800" b="1" i="1" dirty="0">
                <a:solidFill>
                  <a:srgbClr val="008000"/>
                </a:solidFill>
                <a:latin typeface="Calibri" panose="020F0502020204030204"/>
              </a:rPr>
              <a:t>,</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lang="en-US" sz="2800" b="1" i="1" dirty="0">
                <a:solidFill>
                  <a:srgbClr val="008000"/>
                </a:solidFill>
              </a:rPr>
              <a:t>divertor panels,</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 1-st &amp; last blanket rows</a:t>
            </a:r>
          </a:p>
        </p:txBody>
      </p:sp>
      <p:sp>
        <p:nvSpPr>
          <p:cNvPr id="4" name="Date Placeholder 3">
            <a:extLst>
              <a:ext uri="{FF2B5EF4-FFF2-40B4-BE49-F238E27FC236}">
                <a16:creationId xmlns:a16="http://schemas.microsoft.com/office/drawing/2014/main" id="{88CD65DC-49E5-D3CE-3F7D-A882FF648947}"/>
              </a:ext>
            </a:extLst>
          </p:cNvPr>
          <p:cNvSpPr>
            <a:spLocks noGrp="1"/>
          </p:cNvSpPr>
          <p:nvPr>
            <p:ph type="dt" sz="half" idx="10"/>
          </p:nvPr>
        </p:nvSpPr>
        <p:spPr/>
        <p:txBody>
          <a:bodyPr/>
          <a:lstStyle/>
          <a:p>
            <a:fld id="{C90B9A1F-3DB0-4880-9C90-5717276C68C7}" type="datetime1">
              <a:rPr lang="en-US" smtClean="0"/>
              <a:t>9/5/2024</a:t>
            </a:fld>
            <a:endParaRPr lang="en-US"/>
          </a:p>
        </p:txBody>
      </p:sp>
      <p:sp>
        <p:nvSpPr>
          <p:cNvPr id="6" name="Footer Placeholder 5">
            <a:extLst>
              <a:ext uri="{FF2B5EF4-FFF2-40B4-BE49-F238E27FC236}">
                <a16:creationId xmlns:a16="http://schemas.microsoft.com/office/drawing/2014/main" id="{15EB47A1-02F7-6CE6-8521-682E9696E0EF}"/>
              </a:ext>
            </a:extLst>
          </p:cNvPr>
          <p:cNvSpPr>
            <a:spLocks noGrp="1"/>
          </p:cNvSpPr>
          <p:nvPr>
            <p:ph type="ftr" sz="quarter" idx="11"/>
          </p:nvPr>
        </p:nvSpPr>
        <p:spPr>
          <a:xfrm>
            <a:off x="3296093" y="6356350"/>
            <a:ext cx="5677786"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4128605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25CE2-2B93-26BE-1BE2-F80C8D4AFB3F}"/>
              </a:ext>
            </a:extLst>
          </p:cNvPr>
          <p:cNvPicPr>
            <a:picLocks noChangeAspect="1"/>
          </p:cNvPicPr>
          <p:nvPr/>
        </p:nvPicPr>
        <p:blipFill rotWithShape="1">
          <a:blip r:embed="rId2"/>
          <a:srcRect t="3" r="2894" b="41330"/>
          <a:stretch/>
        </p:blipFill>
        <p:spPr>
          <a:xfrm>
            <a:off x="635539" y="884297"/>
            <a:ext cx="7037825" cy="5628015"/>
          </a:xfrm>
          <a:prstGeom prst="rect">
            <a:avLst/>
          </a:prstGeom>
        </p:spPr>
      </p:pic>
      <p:grpSp>
        <p:nvGrpSpPr>
          <p:cNvPr id="6" name="Group 5">
            <a:extLst>
              <a:ext uri="{FF2B5EF4-FFF2-40B4-BE49-F238E27FC236}">
                <a16:creationId xmlns:a16="http://schemas.microsoft.com/office/drawing/2014/main" id="{8AB1A15D-1C6B-4474-B1F6-8E7DE4FB7161}"/>
              </a:ext>
            </a:extLst>
          </p:cNvPr>
          <p:cNvGrpSpPr/>
          <p:nvPr/>
        </p:nvGrpSpPr>
        <p:grpSpPr>
          <a:xfrm>
            <a:off x="7853643" y="884297"/>
            <a:ext cx="3829275" cy="5628015"/>
            <a:chOff x="7853644" y="622370"/>
            <a:chExt cx="3274792" cy="5004276"/>
          </a:xfrm>
        </p:grpSpPr>
        <p:pic>
          <p:nvPicPr>
            <p:cNvPr id="5" name="Picture 4">
              <a:extLst>
                <a:ext uri="{FF2B5EF4-FFF2-40B4-BE49-F238E27FC236}">
                  <a16:creationId xmlns:a16="http://schemas.microsoft.com/office/drawing/2014/main" id="{347F3A59-0D11-4CC0-16DF-2C6513277D0D}"/>
                </a:ext>
              </a:extLst>
            </p:cNvPr>
            <p:cNvPicPr>
              <a:picLocks noChangeAspect="1"/>
            </p:cNvPicPr>
            <p:nvPr/>
          </p:nvPicPr>
          <p:blipFill rotWithShape="1">
            <a:blip r:embed="rId2"/>
            <a:srcRect l="32781" t="58623" r="35911" b="5900"/>
            <a:stretch/>
          </p:blipFill>
          <p:spPr>
            <a:xfrm>
              <a:off x="7853644" y="714457"/>
              <a:ext cx="3274792" cy="4912189"/>
            </a:xfrm>
            <a:prstGeom prst="rect">
              <a:avLst/>
            </a:prstGeom>
          </p:spPr>
        </p:pic>
        <p:sp>
          <p:nvSpPr>
            <p:cNvPr id="4" name="Rectangle 3">
              <a:extLst>
                <a:ext uri="{FF2B5EF4-FFF2-40B4-BE49-F238E27FC236}">
                  <a16:creationId xmlns:a16="http://schemas.microsoft.com/office/drawing/2014/main" id="{F175755D-8766-5E11-220E-1DD987AA07EB}"/>
                </a:ext>
              </a:extLst>
            </p:cNvPr>
            <p:cNvSpPr/>
            <p:nvPr/>
          </p:nvSpPr>
          <p:spPr>
            <a:xfrm>
              <a:off x="7853644" y="622370"/>
              <a:ext cx="794245" cy="301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Slide Number Placeholder 6">
            <a:extLst>
              <a:ext uri="{FF2B5EF4-FFF2-40B4-BE49-F238E27FC236}">
                <a16:creationId xmlns:a16="http://schemas.microsoft.com/office/drawing/2014/main" id="{54000282-B901-0D61-AA75-3ADDE990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B77F3D-C536-D4D0-83FC-CA420CBDA1C0}"/>
              </a:ext>
            </a:extLst>
          </p:cNvPr>
          <p:cNvSpPr txBox="1"/>
          <p:nvPr/>
        </p:nvSpPr>
        <p:spPr>
          <a:xfrm>
            <a:off x="515566" y="258136"/>
            <a:ext cx="11349332"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08000"/>
                </a:solidFill>
                <a:effectLst/>
                <a:uLnTx/>
                <a:uFillTx/>
                <a:latin typeface="Arial Narrow" panose="020B0606020202030204" pitchFamily="34" charset="0"/>
              </a:rPr>
              <a:t>2.10 Scenario of the preceding VDE DW Slow Revised from ITER DINA library</a:t>
            </a:r>
          </a:p>
        </p:txBody>
      </p:sp>
      <p:sp>
        <p:nvSpPr>
          <p:cNvPr id="3" name="Date Placeholder 2">
            <a:extLst>
              <a:ext uri="{FF2B5EF4-FFF2-40B4-BE49-F238E27FC236}">
                <a16:creationId xmlns:a16="http://schemas.microsoft.com/office/drawing/2014/main" id="{23BD32DB-F0CC-341A-A70F-1F38C43B69C0}"/>
              </a:ext>
            </a:extLst>
          </p:cNvPr>
          <p:cNvSpPr>
            <a:spLocks noGrp="1"/>
          </p:cNvSpPr>
          <p:nvPr>
            <p:ph type="dt" sz="half" idx="10"/>
          </p:nvPr>
        </p:nvSpPr>
        <p:spPr/>
        <p:txBody>
          <a:bodyPr/>
          <a:lstStyle/>
          <a:p>
            <a:fld id="{6987A9C0-4EB9-4A1D-9DA2-9CDC1F1433F5}" type="datetime1">
              <a:rPr lang="en-US" smtClean="0"/>
              <a:t>9/5/2024</a:t>
            </a:fld>
            <a:endParaRPr lang="en-US"/>
          </a:p>
        </p:txBody>
      </p:sp>
      <p:sp>
        <p:nvSpPr>
          <p:cNvPr id="9" name="Footer Placeholder 8">
            <a:extLst>
              <a:ext uri="{FF2B5EF4-FFF2-40B4-BE49-F238E27FC236}">
                <a16:creationId xmlns:a16="http://schemas.microsoft.com/office/drawing/2014/main" id="{F130F8BC-406F-913C-A192-CC12B69A77CA}"/>
              </a:ext>
            </a:extLst>
          </p:cNvPr>
          <p:cNvSpPr>
            <a:spLocks noGrp="1"/>
          </p:cNvSpPr>
          <p:nvPr>
            <p:ph type="ftr" sz="quarter" idx="11"/>
          </p:nvPr>
        </p:nvSpPr>
        <p:spPr>
          <a:xfrm>
            <a:off x="3242930" y="6356350"/>
            <a:ext cx="553943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819299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BC4863-FF45-8FA1-A0AA-7D818F9BB2D7}"/>
              </a:ext>
            </a:extLst>
          </p:cNvPr>
          <p:cNvGrpSpPr/>
          <p:nvPr/>
        </p:nvGrpSpPr>
        <p:grpSpPr>
          <a:xfrm>
            <a:off x="232390" y="2151513"/>
            <a:ext cx="11751306" cy="3126779"/>
            <a:chOff x="232390" y="1805828"/>
            <a:chExt cx="11751306" cy="3126779"/>
          </a:xfrm>
        </p:grpSpPr>
        <p:pic>
          <p:nvPicPr>
            <p:cNvPr id="5" name="Picture 4">
              <a:extLst>
                <a:ext uri="{FF2B5EF4-FFF2-40B4-BE49-F238E27FC236}">
                  <a16:creationId xmlns:a16="http://schemas.microsoft.com/office/drawing/2014/main" id="{2180357C-0EB0-B73C-842F-9CDCBEB7804B}"/>
                </a:ext>
              </a:extLst>
            </p:cNvPr>
            <p:cNvPicPr>
              <a:picLocks noChangeAspect="1"/>
            </p:cNvPicPr>
            <p:nvPr/>
          </p:nvPicPr>
          <p:blipFill rotWithShape="1">
            <a:blip r:embed="rId2"/>
            <a:srcRect t="2" b="50572"/>
            <a:stretch/>
          </p:blipFill>
          <p:spPr>
            <a:xfrm>
              <a:off x="232390" y="1825283"/>
              <a:ext cx="5910745" cy="3050261"/>
            </a:xfrm>
            <a:prstGeom prst="rect">
              <a:avLst/>
            </a:prstGeom>
          </p:spPr>
        </p:pic>
        <p:pic>
          <p:nvPicPr>
            <p:cNvPr id="2" name="Picture 1">
              <a:extLst>
                <a:ext uri="{FF2B5EF4-FFF2-40B4-BE49-F238E27FC236}">
                  <a16:creationId xmlns:a16="http://schemas.microsoft.com/office/drawing/2014/main" id="{0821AE4C-11C3-CD37-F47D-1A278D68510F}"/>
                </a:ext>
              </a:extLst>
            </p:cNvPr>
            <p:cNvPicPr>
              <a:picLocks noChangeAspect="1"/>
            </p:cNvPicPr>
            <p:nvPr/>
          </p:nvPicPr>
          <p:blipFill rotWithShape="1">
            <a:blip r:embed="rId2"/>
            <a:srcRect t="49331" b="2"/>
            <a:stretch/>
          </p:blipFill>
          <p:spPr>
            <a:xfrm>
              <a:off x="6072951" y="1805828"/>
              <a:ext cx="5910745" cy="3126779"/>
            </a:xfrm>
            <a:prstGeom prst="rect">
              <a:avLst/>
            </a:prstGeom>
          </p:spPr>
        </p:pic>
      </p:grpSp>
      <p:sp>
        <p:nvSpPr>
          <p:cNvPr id="6" name="Slide Number Placeholder 5">
            <a:extLst>
              <a:ext uri="{FF2B5EF4-FFF2-40B4-BE49-F238E27FC236}">
                <a16:creationId xmlns:a16="http://schemas.microsoft.com/office/drawing/2014/main" id="{242F2141-782F-8D38-461B-215B8CAD0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C21A804-EDC9-ABF2-69C4-1EA467CB8B3C}"/>
              </a:ext>
            </a:extLst>
          </p:cNvPr>
          <p:cNvSpPr txBox="1"/>
          <p:nvPr/>
        </p:nvSpPr>
        <p:spPr>
          <a:xfrm>
            <a:off x="469463" y="498141"/>
            <a:ext cx="1120697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2.11  Plasma evolution in the preceding VDE DW Slow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taken from the ITER DINA library</a:t>
            </a:r>
          </a:p>
        </p:txBody>
      </p:sp>
      <p:sp>
        <p:nvSpPr>
          <p:cNvPr id="3" name="Date Placeholder 2">
            <a:extLst>
              <a:ext uri="{FF2B5EF4-FFF2-40B4-BE49-F238E27FC236}">
                <a16:creationId xmlns:a16="http://schemas.microsoft.com/office/drawing/2014/main" id="{61CF56F0-1A38-EB45-9152-302BCC398F95}"/>
              </a:ext>
            </a:extLst>
          </p:cNvPr>
          <p:cNvSpPr>
            <a:spLocks noGrp="1"/>
          </p:cNvSpPr>
          <p:nvPr>
            <p:ph type="dt" sz="half" idx="10"/>
          </p:nvPr>
        </p:nvSpPr>
        <p:spPr/>
        <p:txBody>
          <a:bodyPr/>
          <a:lstStyle/>
          <a:p>
            <a:fld id="{37FB7313-2E75-4CFD-91F0-3B6C8E2D1014}" type="datetime1">
              <a:rPr lang="en-US" smtClean="0"/>
              <a:t>9/5/2024</a:t>
            </a:fld>
            <a:endParaRPr lang="en-US"/>
          </a:p>
        </p:txBody>
      </p:sp>
      <p:sp>
        <p:nvSpPr>
          <p:cNvPr id="8" name="Footer Placeholder 7">
            <a:extLst>
              <a:ext uri="{FF2B5EF4-FFF2-40B4-BE49-F238E27FC236}">
                <a16:creationId xmlns:a16="http://schemas.microsoft.com/office/drawing/2014/main" id="{E98C7AAB-694F-C58B-E372-ADBFCBB082F7}"/>
              </a:ext>
            </a:extLst>
          </p:cNvPr>
          <p:cNvSpPr>
            <a:spLocks noGrp="1"/>
          </p:cNvSpPr>
          <p:nvPr>
            <p:ph type="ftr" sz="quarter" idx="11"/>
          </p:nvPr>
        </p:nvSpPr>
        <p:spPr>
          <a:xfrm>
            <a:off x="3434316" y="6356350"/>
            <a:ext cx="525248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76153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98E9DDF-5EB5-BD0E-45BD-61CD1DA9B333}"/>
              </a:ext>
            </a:extLst>
          </p:cNvPr>
          <p:cNvGrpSpPr/>
          <p:nvPr/>
        </p:nvGrpSpPr>
        <p:grpSpPr>
          <a:xfrm>
            <a:off x="434897" y="2051824"/>
            <a:ext cx="11206976" cy="3601844"/>
            <a:chOff x="1296498" y="1362939"/>
            <a:chExt cx="9783306" cy="2778914"/>
          </a:xfrm>
        </p:grpSpPr>
        <p:pic>
          <p:nvPicPr>
            <p:cNvPr id="5" name="Picture 4">
              <a:extLst>
                <a:ext uri="{FF2B5EF4-FFF2-40B4-BE49-F238E27FC236}">
                  <a16:creationId xmlns:a16="http://schemas.microsoft.com/office/drawing/2014/main" id="{CEAE00A1-42FA-2B79-3CDB-5711013D4BCB}"/>
                </a:ext>
              </a:extLst>
            </p:cNvPr>
            <p:cNvPicPr>
              <a:picLocks noChangeAspect="1"/>
            </p:cNvPicPr>
            <p:nvPr/>
          </p:nvPicPr>
          <p:blipFill rotWithShape="1">
            <a:blip r:embed="rId2"/>
            <a:srcRect t="6" r="65525" b="56688"/>
            <a:stretch/>
          </p:blipFill>
          <p:spPr>
            <a:xfrm>
              <a:off x="1296498" y="1398653"/>
              <a:ext cx="2377440" cy="2743200"/>
            </a:xfrm>
            <a:prstGeom prst="rect">
              <a:avLst/>
            </a:prstGeom>
          </p:spPr>
        </p:pic>
        <p:pic>
          <p:nvPicPr>
            <p:cNvPr id="2" name="Picture 1">
              <a:extLst>
                <a:ext uri="{FF2B5EF4-FFF2-40B4-BE49-F238E27FC236}">
                  <a16:creationId xmlns:a16="http://schemas.microsoft.com/office/drawing/2014/main" id="{DBD3263F-E927-3023-39D9-9BF4AE270170}"/>
                </a:ext>
              </a:extLst>
            </p:cNvPr>
            <p:cNvPicPr>
              <a:picLocks noChangeAspect="1"/>
            </p:cNvPicPr>
            <p:nvPr/>
          </p:nvPicPr>
          <p:blipFill rotWithShape="1">
            <a:blip r:embed="rId2"/>
            <a:srcRect l="51720" t="47636" r="12481" b="9050"/>
            <a:stretch/>
          </p:blipFill>
          <p:spPr>
            <a:xfrm>
              <a:off x="8578782" y="1362940"/>
              <a:ext cx="2501022" cy="2778913"/>
            </a:xfrm>
            <a:prstGeom prst="rect">
              <a:avLst/>
            </a:prstGeom>
          </p:spPr>
        </p:pic>
        <p:pic>
          <p:nvPicPr>
            <p:cNvPr id="3" name="Picture 2">
              <a:extLst>
                <a:ext uri="{FF2B5EF4-FFF2-40B4-BE49-F238E27FC236}">
                  <a16:creationId xmlns:a16="http://schemas.microsoft.com/office/drawing/2014/main" id="{C001A6E0-8570-0D53-A81C-8A35F0071D15}"/>
                </a:ext>
              </a:extLst>
            </p:cNvPr>
            <p:cNvPicPr>
              <a:picLocks noChangeAspect="1"/>
            </p:cNvPicPr>
            <p:nvPr/>
          </p:nvPicPr>
          <p:blipFill rotWithShape="1">
            <a:blip r:embed="rId2"/>
            <a:srcRect t="47636" r="65525" b="9050"/>
            <a:stretch/>
          </p:blipFill>
          <p:spPr>
            <a:xfrm>
              <a:off x="6206482" y="1362939"/>
              <a:ext cx="2408391" cy="2778913"/>
            </a:xfrm>
            <a:prstGeom prst="rect">
              <a:avLst/>
            </a:prstGeom>
          </p:spPr>
        </p:pic>
        <p:pic>
          <p:nvPicPr>
            <p:cNvPr id="4" name="Picture 3">
              <a:extLst>
                <a:ext uri="{FF2B5EF4-FFF2-40B4-BE49-F238E27FC236}">
                  <a16:creationId xmlns:a16="http://schemas.microsoft.com/office/drawing/2014/main" id="{0D16BFB1-7DD9-A839-A4FE-4BFF001F7398}"/>
                </a:ext>
              </a:extLst>
            </p:cNvPr>
            <p:cNvPicPr>
              <a:picLocks noChangeAspect="1"/>
            </p:cNvPicPr>
            <p:nvPr/>
          </p:nvPicPr>
          <p:blipFill rotWithShape="1">
            <a:blip r:embed="rId2"/>
            <a:srcRect l="53041" t="5" r="12482" b="56689"/>
            <a:stretch/>
          </p:blipFill>
          <p:spPr>
            <a:xfrm>
              <a:off x="3708549" y="1398653"/>
              <a:ext cx="2377440" cy="2743200"/>
            </a:xfrm>
            <a:prstGeom prst="rect">
              <a:avLst/>
            </a:prstGeom>
          </p:spPr>
        </p:pic>
      </p:grpSp>
      <p:sp>
        <p:nvSpPr>
          <p:cNvPr id="8" name="Slide Number Placeholder 7">
            <a:extLst>
              <a:ext uri="{FF2B5EF4-FFF2-40B4-BE49-F238E27FC236}">
                <a16:creationId xmlns:a16="http://schemas.microsoft.com/office/drawing/2014/main" id="{2F025AC8-FB09-5CDB-FEBD-16C4A70A9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A142E6-5382-5FC5-1C2C-F11DE805FE2E}"/>
              </a:ext>
            </a:extLst>
          </p:cNvPr>
          <p:cNvSpPr txBox="1">
            <a:spLocks noChangeAspect="1"/>
          </p:cNvSpPr>
          <p:nvPr/>
        </p:nvSpPr>
        <p:spPr>
          <a:xfrm>
            <a:off x="602994" y="557562"/>
            <a:ext cx="1120697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2.12   </a:t>
            </a:r>
            <a:r>
              <a:rPr lang="en-US" sz="2900" b="1" i="1" dirty="0">
                <a:solidFill>
                  <a:srgbClr val="008000"/>
                </a:solidFill>
                <a:latin typeface="Calibri" panose="020F0502020204030204"/>
              </a:rPr>
              <a:t>E</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volution of the halo layer profile (blue lane)</a:t>
            </a:r>
            <a:r>
              <a:rPr lang="en-US" sz="2900" b="1" i="1" dirty="0">
                <a:solidFill>
                  <a:srgbClr val="008000"/>
                </a:solidFill>
                <a:latin typeface="Calibri" panose="020F0502020204030204"/>
              </a:rPr>
              <a:t> </a:t>
            </a: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in the preceding (symmetric) VDE scenario delivered by DINA code</a:t>
            </a:r>
          </a:p>
        </p:txBody>
      </p:sp>
      <p:sp>
        <p:nvSpPr>
          <p:cNvPr id="6" name="Date Placeholder 5">
            <a:extLst>
              <a:ext uri="{FF2B5EF4-FFF2-40B4-BE49-F238E27FC236}">
                <a16:creationId xmlns:a16="http://schemas.microsoft.com/office/drawing/2014/main" id="{4256BD34-CF13-A511-B83A-C8CB9CD0569C}"/>
              </a:ext>
            </a:extLst>
          </p:cNvPr>
          <p:cNvSpPr>
            <a:spLocks noGrp="1"/>
          </p:cNvSpPr>
          <p:nvPr>
            <p:ph type="dt" sz="half" idx="10"/>
          </p:nvPr>
        </p:nvSpPr>
        <p:spPr/>
        <p:txBody>
          <a:bodyPr/>
          <a:lstStyle/>
          <a:p>
            <a:fld id="{F3D51DDA-3E23-4B27-8A27-04F37B737C07}" type="datetime1">
              <a:rPr lang="en-US" smtClean="0"/>
              <a:t>9/5/2024</a:t>
            </a:fld>
            <a:endParaRPr lang="en-US"/>
          </a:p>
        </p:txBody>
      </p:sp>
      <p:sp>
        <p:nvSpPr>
          <p:cNvPr id="10" name="Footer Placeholder 9">
            <a:extLst>
              <a:ext uri="{FF2B5EF4-FFF2-40B4-BE49-F238E27FC236}">
                <a16:creationId xmlns:a16="http://schemas.microsoft.com/office/drawing/2014/main" id="{299D220F-B99D-879B-9674-55BDD943DE85}"/>
              </a:ext>
            </a:extLst>
          </p:cNvPr>
          <p:cNvSpPr>
            <a:spLocks noGrp="1"/>
          </p:cNvSpPr>
          <p:nvPr>
            <p:ph type="ftr" sz="quarter" idx="11"/>
          </p:nvPr>
        </p:nvSpPr>
        <p:spPr>
          <a:xfrm>
            <a:off x="3158303" y="6356350"/>
            <a:ext cx="5618598" cy="365125"/>
          </a:xfrm>
        </p:spPr>
        <p:txBody>
          <a:bodyPr/>
          <a:lstStyle/>
          <a:p>
            <a:r>
              <a:rPr lang="en-US"/>
              <a:t>The 3-rd IAEA Technical Meeting on Plasma Disruptions and their Mitigation</a:t>
            </a:r>
          </a:p>
        </p:txBody>
      </p:sp>
    </p:spTree>
    <p:extLst>
      <p:ext uri="{BB962C8B-B14F-4D97-AF65-F5344CB8AC3E}">
        <p14:creationId xmlns:p14="http://schemas.microsoft.com/office/powerpoint/2010/main" val="2844824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B814E-D111-6657-DCEF-1F29C901F35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Lst>
          </a:blip>
          <a:stretch>
            <a:fillRect/>
          </a:stretch>
        </p:blipFill>
        <p:spPr>
          <a:xfrm>
            <a:off x="4693517" y="2450148"/>
            <a:ext cx="7263724" cy="3950647"/>
          </a:xfrm>
          <a:prstGeom prst="rect">
            <a:avLst/>
          </a:prstGeom>
        </p:spPr>
      </p:pic>
      <p:pic>
        <p:nvPicPr>
          <p:cNvPr id="5" name="Picture 4">
            <a:extLst>
              <a:ext uri="{FF2B5EF4-FFF2-40B4-BE49-F238E27FC236}">
                <a16:creationId xmlns:a16="http://schemas.microsoft.com/office/drawing/2014/main" id="{CBB77C0E-0AF6-3F1B-AFA1-8238B1462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9000" contrast="25000"/>
                    </a14:imgEffect>
                  </a14:imgLayer>
                </a14:imgProps>
              </a:ext>
            </a:extLst>
          </a:blip>
          <a:srcRect r="6571"/>
          <a:stretch/>
        </p:blipFill>
        <p:spPr>
          <a:xfrm>
            <a:off x="449247" y="40350"/>
            <a:ext cx="4399200" cy="6804697"/>
          </a:xfrm>
          <a:prstGeom prst="rect">
            <a:avLst/>
          </a:prstGeom>
        </p:spPr>
      </p:pic>
      <p:sp>
        <p:nvSpPr>
          <p:cNvPr id="6" name="TextBox 5">
            <a:extLst>
              <a:ext uri="{FF2B5EF4-FFF2-40B4-BE49-F238E27FC236}">
                <a16:creationId xmlns:a16="http://schemas.microsoft.com/office/drawing/2014/main" id="{A38C64FF-6CE7-F67A-74C0-5E7528115847}"/>
              </a:ext>
            </a:extLst>
          </p:cNvPr>
          <p:cNvSpPr txBox="1">
            <a:spLocks noChangeAspect="1"/>
          </p:cNvSpPr>
          <p:nvPr/>
        </p:nvSpPr>
        <p:spPr>
          <a:xfrm>
            <a:off x="4497572" y="434897"/>
            <a:ext cx="7255813"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2.13  Configuration of poloidal bridges built in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the FE model still for VDE post-processing and  allocation of halo-to-wall interception belts corresponding to these four halo bridges</a:t>
            </a:r>
          </a:p>
        </p:txBody>
      </p:sp>
    </p:spTree>
    <p:extLst>
      <p:ext uri="{BB962C8B-B14F-4D97-AF65-F5344CB8AC3E}">
        <p14:creationId xmlns:p14="http://schemas.microsoft.com/office/powerpoint/2010/main" val="695923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54767D-2C29-5BB8-52E9-0074FDD844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30007BE-6FF4-A1D3-082D-793D663CCF29}"/>
              </a:ext>
            </a:extLst>
          </p:cNvPr>
          <p:cNvGrpSpPr>
            <a:grpSpLocks noChangeAspect="1"/>
          </p:cNvGrpSpPr>
          <p:nvPr/>
        </p:nvGrpSpPr>
        <p:grpSpPr>
          <a:xfrm>
            <a:off x="2862001" y="1704097"/>
            <a:ext cx="5490117" cy="5009054"/>
            <a:chOff x="3768682" y="1332304"/>
            <a:chExt cx="4518166" cy="4122269"/>
          </a:xfrm>
        </p:grpSpPr>
        <p:pic>
          <p:nvPicPr>
            <p:cNvPr id="6" name="Picture 5" descr="A black and white drawing of a circular object">
              <a:extLst>
                <a:ext uri="{FF2B5EF4-FFF2-40B4-BE49-F238E27FC236}">
                  <a16:creationId xmlns:a16="http://schemas.microsoft.com/office/drawing/2014/main" id="{25BB272B-7521-5D12-3885-C4DAA088B35A}"/>
                </a:ext>
              </a:extLst>
            </p:cNvPr>
            <p:cNvPicPr>
              <a:picLocks noChangeAspect="1"/>
            </p:cNvPicPr>
            <p:nvPr/>
          </p:nvPicPr>
          <p:blipFill rotWithShape="1">
            <a:blip r:embed="rId2"/>
            <a:srcRect r="3631"/>
            <a:stretch/>
          </p:blipFill>
          <p:spPr bwMode="auto">
            <a:xfrm>
              <a:off x="3768682" y="1332304"/>
              <a:ext cx="4296410" cy="2145030"/>
            </a:xfrm>
            <a:prstGeom prst="rect">
              <a:avLst/>
            </a:prstGeom>
            <a:ln>
              <a:noFill/>
            </a:ln>
            <a:extLst>
              <a:ext uri="{53640926-AAD7-44D8-BBD7-CCE9431645EC}">
                <a14:shadowObscured xmlns:a14="http://schemas.microsoft.com/office/drawing/2010/main"/>
              </a:ext>
            </a:extLst>
          </p:spPr>
        </p:pic>
        <p:pic>
          <p:nvPicPr>
            <p:cNvPr id="7" name="Picture 6" descr="A circular object with lines in the middle">
              <a:extLst>
                <a:ext uri="{FF2B5EF4-FFF2-40B4-BE49-F238E27FC236}">
                  <a16:creationId xmlns:a16="http://schemas.microsoft.com/office/drawing/2014/main" id="{EA5B22E2-D932-D962-2CD3-09A44B148728}"/>
                </a:ext>
              </a:extLst>
            </p:cNvPr>
            <p:cNvPicPr>
              <a:picLocks noChangeAspect="1"/>
            </p:cNvPicPr>
            <p:nvPr/>
          </p:nvPicPr>
          <p:blipFill>
            <a:blip r:embed="rId3"/>
            <a:stretch>
              <a:fillRect/>
            </a:stretch>
          </p:blipFill>
          <p:spPr>
            <a:xfrm>
              <a:off x="3886298" y="3307638"/>
              <a:ext cx="4400550" cy="2146935"/>
            </a:xfrm>
            <a:prstGeom prst="rect">
              <a:avLst/>
            </a:prstGeom>
          </p:spPr>
        </p:pic>
      </p:grpSp>
      <p:sp>
        <p:nvSpPr>
          <p:cNvPr id="8" name="TextBox 7">
            <a:extLst>
              <a:ext uri="{FF2B5EF4-FFF2-40B4-BE49-F238E27FC236}">
                <a16:creationId xmlns:a16="http://schemas.microsoft.com/office/drawing/2014/main" id="{CDFDFB6A-B029-FB46-F50C-19A4ED071412}"/>
              </a:ext>
            </a:extLst>
          </p:cNvPr>
          <p:cNvSpPr txBox="1">
            <a:spLocks noChangeAspect="1"/>
          </p:cNvSpPr>
          <p:nvPr/>
        </p:nvSpPr>
        <p:spPr>
          <a:xfrm>
            <a:off x="540645" y="228715"/>
            <a:ext cx="11084154" cy="218521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2.14  Helical filaments forming the first and last </a:t>
            </a:r>
            <a:r>
              <a:rPr lang="en-US" sz="2700" b="1" i="1" dirty="0">
                <a:solidFill>
                  <a:srgbClr val="008000"/>
                </a:solidFill>
                <a:latin typeface="Calibri" panose="020F0502020204030204"/>
              </a:rPr>
              <a:t>layers </a:t>
            </a: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of helical bridges built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for anti-symmetric component of halo current, and graphs of in-time modulation of the currents fed in </a:t>
            </a:r>
            <a:r>
              <a:rPr lang="en-US" sz="2700" b="1" i="1" dirty="0">
                <a:solidFill>
                  <a:srgbClr val="008000"/>
                </a:solidFill>
                <a:latin typeface="Calibri" panose="020F0502020204030204"/>
              </a:rPr>
              <a:t>four layers of the</a:t>
            </a:r>
            <a: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t> bridges.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5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5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500" b="1" i="1" u="none" strike="noStrike" kern="1200" cap="none" spc="0" normalizeH="0" baseline="0" noProof="0" dirty="0">
                <a:ln>
                  <a:noFill/>
                </a:ln>
                <a:effectLst/>
                <a:uLnTx/>
                <a:uFillTx/>
                <a:latin typeface="Calibri" panose="020F0502020204030204"/>
                <a:ea typeface="+mn-ea"/>
                <a:cs typeface="+mn-cs"/>
              </a:rPr>
              <a:t>The in-time modulation is identical </a:t>
            </a:r>
            <a:br>
              <a:rPr kumimoji="0" lang="en-US" sz="2500" b="1" i="1" u="none" strike="noStrike" kern="1200" cap="none" spc="0" normalizeH="0" baseline="0" noProof="0" dirty="0">
                <a:ln>
                  <a:noFill/>
                </a:ln>
                <a:effectLst/>
                <a:uLnTx/>
                <a:uFillTx/>
                <a:latin typeface="Calibri" panose="020F0502020204030204"/>
                <a:ea typeface="+mn-ea"/>
                <a:cs typeface="+mn-cs"/>
              </a:rPr>
            </a:br>
            <a:r>
              <a:rPr kumimoji="0" lang="en-US" sz="2500" b="1" i="1" u="none" strike="noStrike" kern="1200" cap="none" spc="0" normalizeH="0" baseline="0" noProof="0" dirty="0">
                <a:ln>
                  <a:noFill/>
                </a:ln>
                <a:effectLst/>
                <a:uLnTx/>
                <a:uFillTx/>
                <a:latin typeface="Calibri" panose="020F0502020204030204"/>
                <a:ea typeface="+mn-ea"/>
                <a:cs typeface="+mn-cs"/>
              </a:rPr>
              <a:t>for poloidal </a:t>
            </a:r>
            <a:r>
              <a:rPr lang="en-US" sz="2500" b="1" i="1" dirty="0">
                <a:latin typeface="Calibri" panose="020F0502020204030204"/>
              </a:rPr>
              <a:t>&amp;</a:t>
            </a:r>
            <a:r>
              <a:rPr kumimoji="0" lang="en-US" sz="2500" b="1" i="1" u="none" strike="noStrike" kern="1200" cap="none" spc="0" normalizeH="0" baseline="0" noProof="0" dirty="0">
                <a:ln>
                  <a:noFill/>
                </a:ln>
                <a:effectLst/>
                <a:uLnTx/>
                <a:uFillTx/>
                <a:latin typeface="Calibri" panose="020F0502020204030204"/>
                <a:ea typeface="+mn-ea"/>
                <a:cs typeface="+mn-cs"/>
              </a:rPr>
              <a:t> helical bridges. </a:t>
            </a:r>
          </a:p>
        </p:txBody>
      </p:sp>
      <p:sp>
        <p:nvSpPr>
          <p:cNvPr id="2" name="Date Placeholder 1">
            <a:extLst>
              <a:ext uri="{FF2B5EF4-FFF2-40B4-BE49-F238E27FC236}">
                <a16:creationId xmlns:a16="http://schemas.microsoft.com/office/drawing/2014/main" id="{19466A10-B404-3483-EFEA-C2FD75E5463B}"/>
              </a:ext>
            </a:extLst>
          </p:cNvPr>
          <p:cNvSpPr>
            <a:spLocks noGrp="1"/>
          </p:cNvSpPr>
          <p:nvPr>
            <p:ph type="dt" sz="half" idx="10"/>
          </p:nvPr>
        </p:nvSpPr>
        <p:spPr/>
        <p:txBody>
          <a:bodyPr/>
          <a:lstStyle/>
          <a:p>
            <a:fld id="{52C179A7-7B4E-44B4-A690-4C66476DDC32}" type="datetime1">
              <a:rPr lang="en-US" smtClean="0"/>
              <a:t>9/5/2024</a:t>
            </a:fld>
            <a:endParaRPr lang="en-US"/>
          </a:p>
        </p:txBody>
      </p:sp>
      <p:sp>
        <p:nvSpPr>
          <p:cNvPr id="9" name="Footer Placeholder 8">
            <a:extLst>
              <a:ext uri="{FF2B5EF4-FFF2-40B4-BE49-F238E27FC236}">
                <a16:creationId xmlns:a16="http://schemas.microsoft.com/office/drawing/2014/main" id="{EDA288CF-9A5E-D877-E13F-DA27764F4C41}"/>
              </a:ext>
            </a:extLst>
          </p:cNvPr>
          <p:cNvSpPr>
            <a:spLocks noGrp="1"/>
          </p:cNvSpPr>
          <p:nvPr>
            <p:ph type="ftr" sz="quarter" idx="11"/>
          </p:nvPr>
        </p:nvSpPr>
        <p:spPr>
          <a:xfrm>
            <a:off x="3420433" y="6331747"/>
            <a:ext cx="5220657" cy="365125"/>
          </a:xfrm>
        </p:spPr>
        <p:txBody>
          <a:bodyPr/>
          <a:lstStyle/>
          <a:p>
            <a:r>
              <a:rPr lang="en-US" dirty="0"/>
              <a:t>The 3-rd IAEA Technical Meeting on Plasma Disruptions and their Mitigation</a:t>
            </a:r>
          </a:p>
        </p:txBody>
      </p:sp>
      <p:pic>
        <p:nvPicPr>
          <p:cNvPr id="10" name="Picture 9">
            <a:extLst>
              <a:ext uri="{FF2B5EF4-FFF2-40B4-BE49-F238E27FC236}">
                <a16:creationId xmlns:a16="http://schemas.microsoft.com/office/drawing/2014/main" id="{33BA8ABC-97FD-FAD2-D91A-BF818A34E448}"/>
              </a:ext>
            </a:extLst>
          </p:cNvPr>
          <p:cNvPicPr>
            <a:picLocks noChangeAspect="1"/>
          </p:cNvPicPr>
          <p:nvPr/>
        </p:nvPicPr>
        <p:blipFill>
          <a:blip r:embed="rId4"/>
          <a:stretch>
            <a:fillRect/>
          </a:stretch>
        </p:blipFill>
        <p:spPr>
          <a:xfrm flipH="1">
            <a:off x="394953" y="3454815"/>
            <a:ext cx="3620301" cy="2537194"/>
          </a:xfrm>
          <a:prstGeom prst="rect">
            <a:avLst/>
          </a:prstGeom>
        </p:spPr>
      </p:pic>
      <p:pic>
        <p:nvPicPr>
          <p:cNvPr id="3" name="Immagine 1">
            <a:extLst>
              <a:ext uri="{FF2B5EF4-FFF2-40B4-BE49-F238E27FC236}">
                <a16:creationId xmlns:a16="http://schemas.microsoft.com/office/drawing/2014/main" id="{8DF21F0D-0107-DDBA-407D-91A6D62730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01" r="6385"/>
          <a:stretch/>
        </p:blipFill>
        <p:spPr bwMode="auto">
          <a:xfrm>
            <a:off x="7514364" y="2476522"/>
            <a:ext cx="4206240" cy="3515487"/>
          </a:xfrm>
          <a:prstGeom prst="rect">
            <a:avLst/>
          </a:prstGeom>
          <a:noFill/>
          <a:ln>
            <a:noFill/>
          </a:ln>
        </p:spPr>
      </p:pic>
      <p:sp>
        <p:nvSpPr>
          <p:cNvPr id="11" name="TextBox 10">
            <a:extLst>
              <a:ext uri="{FF2B5EF4-FFF2-40B4-BE49-F238E27FC236}">
                <a16:creationId xmlns:a16="http://schemas.microsoft.com/office/drawing/2014/main" id="{FC46986E-2184-8013-3FA7-29242FB58A3F}"/>
              </a:ext>
            </a:extLst>
          </p:cNvPr>
          <p:cNvSpPr txBox="1"/>
          <p:nvPr/>
        </p:nvSpPr>
        <p:spPr>
          <a:xfrm>
            <a:off x="1133231" y="1945350"/>
            <a:ext cx="2743187" cy="1369606"/>
          </a:xfrm>
          <a:prstGeom prst="rect">
            <a:avLst/>
          </a:prstGeom>
          <a:solidFill>
            <a:schemeClr val="bg1"/>
          </a:solidFill>
        </p:spPr>
        <p:txBody>
          <a:bodyPr wrap="square" rtlCol="0">
            <a:spAutoFit/>
          </a:bodyPr>
          <a:lstStyle/>
          <a:p>
            <a:r>
              <a:rPr lang="en-US" sz="1900" i="1" dirty="0"/>
              <a:t>For a better visualization </a:t>
            </a:r>
            <a:br>
              <a:rPr lang="en-US" sz="1900" i="1" dirty="0"/>
            </a:br>
            <a:r>
              <a:rPr lang="en-US" sz="1900" i="1" dirty="0"/>
              <a:t>these plots show not 100 </a:t>
            </a:r>
            <a:br>
              <a:rPr lang="en-US" sz="1900" i="1" dirty="0"/>
            </a:br>
            <a:r>
              <a:rPr lang="en-US" sz="1900" i="1" dirty="0"/>
              <a:t>but 25 filaments per layer       </a:t>
            </a:r>
            <a:br>
              <a:rPr lang="en-US" sz="1900" i="1" dirty="0"/>
            </a:br>
            <a:r>
              <a:rPr lang="en-US" sz="1900" i="1" dirty="0"/>
              <a:t>                                     </a:t>
            </a:r>
            <a:r>
              <a:rPr lang="en-US" sz="2600" dirty="0">
                <a:sym typeface="Wingdings" panose="05000000000000000000" pitchFamily="2" charset="2"/>
              </a:rPr>
              <a:t></a:t>
            </a:r>
            <a:r>
              <a:rPr lang="en-US" sz="1900" i="1" dirty="0"/>
              <a:t> </a:t>
            </a:r>
          </a:p>
        </p:txBody>
      </p:sp>
    </p:spTree>
    <p:extLst>
      <p:ext uri="{BB962C8B-B14F-4D97-AF65-F5344CB8AC3E}">
        <p14:creationId xmlns:p14="http://schemas.microsoft.com/office/powerpoint/2010/main" val="3335618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0D1C3F-70F4-74D2-3DAC-DB47CBD62776}"/>
              </a:ext>
            </a:extLst>
          </p:cNvPr>
          <p:cNvGrpSpPr>
            <a:grpSpLocks noChangeAspect="1"/>
          </p:cNvGrpSpPr>
          <p:nvPr/>
        </p:nvGrpSpPr>
        <p:grpSpPr>
          <a:xfrm>
            <a:off x="2381065" y="3525822"/>
            <a:ext cx="7554060" cy="3097100"/>
            <a:chOff x="1967615" y="1402338"/>
            <a:chExt cx="8557713" cy="3508590"/>
          </a:xfrm>
        </p:grpSpPr>
        <p:pic>
          <p:nvPicPr>
            <p:cNvPr id="5" name="Picture 4">
              <a:extLst>
                <a:ext uri="{FF2B5EF4-FFF2-40B4-BE49-F238E27FC236}">
                  <a16:creationId xmlns:a16="http://schemas.microsoft.com/office/drawing/2014/main" id="{E3ABB937-3A1A-FA77-52BF-93AC4DC7301B}"/>
                </a:ext>
              </a:extLst>
            </p:cNvPr>
            <p:cNvPicPr>
              <a:picLocks noChangeAspect="1"/>
            </p:cNvPicPr>
            <p:nvPr/>
          </p:nvPicPr>
          <p:blipFill rotWithShape="1">
            <a:blip r:embed="rId2"/>
            <a:srcRect b="11223"/>
            <a:stretch/>
          </p:blipFill>
          <p:spPr>
            <a:xfrm>
              <a:off x="6143432" y="1402338"/>
              <a:ext cx="4381896" cy="3474936"/>
            </a:xfrm>
            <a:prstGeom prst="rect">
              <a:avLst/>
            </a:prstGeom>
          </p:spPr>
        </p:pic>
        <p:pic>
          <p:nvPicPr>
            <p:cNvPr id="9" name="Picture 8">
              <a:extLst>
                <a:ext uri="{FF2B5EF4-FFF2-40B4-BE49-F238E27FC236}">
                  <a16:creationId xmlns:a16="http://schemas.microsoft.com/office/drawing/2014/main" id="{3AE41E23-E4D4-3487-1588-A47C805DE491}"/>
                </a:ext>
              </a:extLst>
            </p:cNvPr>
            <p:cNvPicPr>
              <a:picLocks noChangeAspect="1"/>
            </p:cNvPicPr>
            <p:nvPr/>
          </p:nvPicPr>
          <p:blipFill rotWithShape="1">
            <a:blip r:embed="rId3"/>
            <a:srcRect b="8824"/>
            <a:stretch/>
          </p:blipFill>
          <p:spPr>
            <a:xfrm>
              <a:off x="1967615" y="1436208"/>
              <a:ext cx="4232025" cy="3474720"/>
            </a:xfrm>
            <a:prstGeom prst="rect">
              <a:avLst/>
            </a:prstGeom>
          </p:spPr>
        </p:pic>
      </p:grpSp>
      <p:sp>
        <p:nvSpPr>
          <p:cNvPr id="4" name="Slide Number Placeholder 3">
            <a:extLst>
              <a:ext uri="{FF2B5EF4-FFF2-40B4-BE49-F238E27FC236}">
                <a16:creationId xmlns:a16="http://schemas.microsoft.com/office/drawing/2014/main" id="{C7F337D8-2C6E-EA7C-8338-640155801B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74F444A-F0F7-6CA2-559B-CF9313D90C33}"/>
              </a:ext>
            </a:extLst>
          </p:cNvPr>
          <p:cNvSpPr txBox="1">
            <a:spLocks noChangeAspect="1"/>
          </p:cNvSpPr>
          <p:nvPr/>
        </p:nvSpPr>
        <p:spPr>
          <a:xfrm>
            <a:off x="408791" y="141976"/>
            <a:ext cx="11478409" cy="3785652"/>
          </a:xfrm>
          <a:prstGeom prst="rect">
            <a:avLst/>
          </a:prstGeom>
          <a:noFill/>
        </p:spPr>
        <p:txBody>
          <a:bodyPr wrap="square" rtlCol="0">
            <a:spAutoFit/>
          </a:bodyPr>
          <a:lstStyle/>
          <a:p>
            <a:pPr lvl="0" algn="ctr">
              <a:defRPr/>
            </a:pPr>
            <a: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t>2.15  The balancing of net EM vertical forces still at the preceding VDE: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7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100" b="1" i="1" u="none" strike="noStrike" kern="1200" cap="none" spc="0" normalizeH="0" baseline="0" noProof="0" dirty="0">
                <a:ln>
                  <a:noFill/>
                </a:ln>
                <a:solidFill>
                  <a:prstClr val="black"/>
                </a:solidFill>
                <a:effectLst/>
                <a:uLnTx/>
                <a:uFillTx/>
                <a:latin typeface="Calibri" panose="020F0502020204030204"/>
                <a:ea typeface="+mn-ea"/>
                <a:cs typeface="+mn-cs"/>
              </a:rPr>
              <a:t>Waveforms of net vertical EM forces at the VV and the Magnets </a:t>
            </a:r>
            <a: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t>(the last is flipped over </a:t>
            </a:r>
            <a:r>
              <a:rPr kumimoji="0" lang="en-US" sz="2100" b="0" i="1" u="none" strike="noStrike" kern="1200" cap="none" spc="0" normalizeH="0" baseline="0" noProof="0">
                <a:ln>
                  <a:noFill/>
                </a:ln>
                <a:solidFill>
                  <a:prstClr val="black"/>
                </a:solidFill>
                <a:effectLst/>
                <a:uLnTx/>
                <a:uFillTx/>
                <a:latin typeface="Calibri" panose="020F0502020204030204"/>
                <a:ea typeface="+mn-ea"/>
                <a:cs typeface="+mn-cs"/>
              </a:rPr>
              <a:t>for a visual </a:t>
            </a:r>
            <a: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t>comparison) for the preceding VDE before and after the performed here net load balancing procedure.  </a:t>
            </a:r>
            <a:br>
              <a:rPr kumimoji="0" lang="en-US" sz="2100" b="0" i="1" u="none" strike="noStrike" kern="1200" cap="none" spc="0" normalizeH="0" baseline="0" noProof="0" dirty="0">
                <a:ln>
                  <a:noFill/>
                </a:ln>
                <a:solidFill>
                  <a:prstClr val="black"/>
                </a:solidFill>
                <a:effectLst/>
                <a:uLnTx/>
                <a:uFillTx/>
                <a:latin typeface="Calibri" panose="020F0502020204030204"/>
                <a:ea typeface="+mn-ea"/>
                <a:cs typeface="+mn-cs"/>
              </a:rPr>
            </a:br>
            <a:r>
              <a:rPr lang="en-US" sz="2100" i="1" dirty="0">
                <a:solidFill>
                  <a:prstClr val="black"/>
                </a:solidFill>
                <a:latin typeface="Calibri" panose="020F0502020204030204"/>
              </a:rPr>
              <a:t>The initial imbalance accumulates due to </a:t>
            </a:r>
            <a:r>
              <a:rPr lang="en-US" sz="2100" b="1" i="1" dirty="0">
                <a:solidFill>
                  <a:prstClr val="black"/>
                </a:solidFill>
                <a:latin typeface="Calibri" panose="020F0502020204030204"/>
              </a:rPr>
              <a:t>(1) </a:t>
            </a:r>
            <a:r>
              <a:rPr lang="en-US" sz="2100" i="1" dirty="0">
                <a:solidFill>
                  <a:prstClr val="black"/>
                </a:solidFill>
                <a:latin typeface="Calibri" panose="020F0502020204030204"/>
              </a:rPr>
              <a:t>inexact imposition of vertical equilibrium constraint on the plasma at the simulation of plasma VDE evolution with significant halo current, </a:t>
            </a:r>
            <a:r>
              <a:rPr lang="en-US" sz="2100" b="1" i="1" dirty="0">
                <a:solidFill>
                  <a:prstClr val="black"/>
                </a:solidFill>
                <a:latin typeface="Calibri" panose="020F0502020204030204"/>
              </a:rPr>
              <a:t>(2)</a:t>
            </a:r>
            <a:r>
              <a:rPr lang="en-US" sz="2100" i="1" dirty="0">
                <a:solidFill>
                  <a:prstClr val="black"/>
                </a:solidFill>
                <a:latin typeface="Calibri" panose="020F0502020204030204"/>
              </a:rPr>
              <a:t> imperfect match of plasma evolution simulated on 2-D model of conductive structures with one on complex 3-D EM model. </a:t>
            </a:r>
            <a:br>
              <a:rPr lang="en-US" sz="2100" i="1" dirty="0">
                <a:solidFill>
                  <a:prstClr val="black"/>
                </a:solidFill>
                <a:latin typeface="Calibri" panose="020F0502020204030204"/>
              </a:rPr>
            </a:br>
            <a:r>
              <a:rPr lang="en-US" sz="1100" i="1" dirty="0">
                <a:solidFill>
                  <a:prstClr val="black"/>
                </a:solidFill>
                <a:latin typeface="Calibri" panose="020F0502020204030204"/>
              </a:rPr>
              <a:t>    </a:t>
            </a:r>
            <a:br>
              <a:rPr lang="en-US" sz="2100" i="1" dirty="0">
                <a:solidFill>
                  <a:prstClr val="black"/>
                </a:solidFill>
                <a:latin typeface="Calibri" panose="020F0502020204030204"/>
              </a:rPr>
            </a:br>
            <a:r>
              <a:rPr lang="en-US" sz="2100" i="1" dirty="0">
                <a:solidFill>
                  <a:prstClr val="black"/>
                </a:solidFill>
                <a:latin typeface="Calibri" panose="020F0502020204030204"/>
              </a:rPr>
              <a:t>The article explains a final AVDE load balancing technique</a:t>
            </a:r>
            <a:r>
              <a:rPr lang="en-US" sz="2100" i="1" dirty="0">
                <a:solidFill>
                  <a:prstClr val="black"/>
                </a:solidFill>
              </a:rPr>
              <a:t> used to obey the basic conservation law. Such procedure takes care on two stated above reasons and compensates invadable accumulation of error at </a:t>
            </a:r>
            <a:br>
              <a:rPr lang="en-US" sz="2100" i="1" dirty="0">
                <a:solidFill>
                  <a:prstClr val="black"/>
                </a:solidFill>
              </a:rPr>
            </a:br>
            <a:r>
              <a:rPr lang="en-US" sz="2100" i="1" dirty="0">
                <a:solidFill>
                  <a:prstClr val="black"/>
                </a:solidFill>
              </a:rPr>
              <a:t>the summation of numerous opposite elementary EM force vectors, almost compensating each other. </a:t>
            </a:r>
            <a:br>
              <a:rPr lang="en-US" sz="2100" i="1" dirty="0">
                <a:solidFill>
                  <a:prstClr val="black"/>
                </a:solidFill>
              </a:rPr>
            </a:br>
            <a:endParaRPr kumimoji="0" lang="en-US" sz="21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C889EB85-12EF-62B9-B5FC-92FD2590AF3C}"/>
              </a:ext>
            </a:extLst>
          </p:cNvPr>
          <p:cNvSpPr>
            <a:spLocks noGrp="1"/>
          </p:cNvSpPr>
          <p:nvPr>
            <p:ph type="dt" sz="half" idx="10"/>
          </p:nvPr>
        </p:nvSpPr>
        <p:spPr/>
        <p:txBody>
          <a:bodyPr/>
          <a:lstStyle/>
          <a:p>
            <a:fld id="{AD0BAA9B-B13D-4727-84DE-995FF66F4520}" type="datetime1">
              <a:rPr lang="en-US" smtClean="0"/>
              <a:t>9/5/2024</a:t>
            </a:fld>
            <a:endParaRPr lang="en-US"/>
          </a:p>
        </p:txBody>
      </p:sp>
      <p:sp>
        <p:nvSpPr>
          <p:cNvPr id="7" name="Footer Placeholder 6">
            <a:extLst>
              <a:ext uri="{FF2B5EF4-FFF2-40B4-BE49-F238E27FC236}">
                <a16:creationId xmlns:a16="http://schemas.microsoft.com/office/drawing/2014/main" id="{44F583B8-2070-881B-94F4-A81AFACBA8ED}"/>
              </a:ext>
            </a:extLst>
          </p:cNvPr>
          <p:cNvSpPr>
            <a:spLocks noGrp="1"/>
          </p:cNvSpPr>
          <p:nvPr>
            <p:ph type="ftr" sz="quarter" idx="11"/>
          </p:nvPr>
        </p:nvSpPr>
        <p:spPr>
          <a:xfrm>
            <a:off x="2801679" y="6526100"/>
            <a:ext cx="6804837"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80852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BA4ABC3-48A6-010B-8DEB-9A91B92919DF}"/>
              </a:ext>
            </a:extLst>
          </p:cNvPr>
          <p:cNvSpPr>
            <a:spLocks noGrp="1"/>
          </p:cNvSpPr>
          <p:nvPr>
            <p:ph type="dt" sz="half" idx="10"/>
          </p:nvPr>
        </p:nvSpPr>
        <p:spPr/>
        <p:txBody>
          <a:bodyPr/>
          <a:lstStyle/>
          <a:p>
            <a:fld id="{CF4A87AD-6647-4CC5-B066-AA169E6F8BE4}" type="datetime1">
              <a:rPr lang="en-US" smtClean="0"/>
              <a:t>9/5/2024</a:t>
            </a:fld>
            <a:endParaRPr lang="en-US"/>
          </a:p>
        </p:txBody>
      </p:sp>
      <p:sp>
        <p:nvSpPr>
          <p:cNvPr id="4" name="Footer Placeholder 3">
            <a:extLst>
              <a:ext uri="{FF2B5EF4-FFF2-40B4-BE49-F238E27FC236}">
                <a16:creationId xmlns:a16="http://schemas.microsoft.com/office/drawing/2014/main" id="{1B97588A-0EA3-CF82-8EB9-FE6CDDC6791B}"/>
              </a:ext>
            </a:extLst>
          </p:cNvPr>
          <p:cNvSpPr>
            <a:spLocks noGrp="1"/>
          </p:cNvSpPr>
          <p:nvPr>
            <p:ph type="ftr" sz="quarter" idx="11"/>
          </p:nvPr>
        </p:nvSpPr>
        <p:spPr>
          <a:xfrm>
            <a:off x="3168501" y="6356350"/>
            <a:ext cx="5986131" cy="365125"/>
          </a:xfrm>
        </p:spPr>
        <p:txBody>
          <a:bodyPr/>
          <a:lstStyle/>
          <a:p>
            <a:r>
              <a:rPr lang="en-US" dirty="0"/>
              <a:t>The 3-rd IAEA Technical Meeting on Plasma Disruptions and their Mitigation</a:t>
            </a:r>
          </a:p>
        </p:txBody>
      </p:sp>
      <p:sp>
        <p:nvSpPr>
          <p:cNvPr id="5" name="Slide Number Placeholder 4">
            <a:extLst>
              <a:ext uri="{FF2B5EF4-FFF2-40B4-BE49-F238E27FC236}">
                <a16:creationId xmlns:a16="http://schemas.microsoft.com/office/drawing/2014/main" id="{13BF8B19-1943-1BEC-EB25-381E382C9CEE}"/>
              </a:ext>
            </a:extLst>
          </p:cNvPr>
          <p:cNvSpPr>
            <a:spLocks noGrp="1"/>
          </p:cNvSpPr>
          <p:nvPr>
            <p:ph type="sldNum" sz="quarter" idx="12"/>
          </p:nvPr>
        </p:nvSpPr>
        <p:spPr/>
        <p:txBody>
          <a:bodyPr/>
          <a:lstStyle/>
          <a:p>
            <a:fld id="{50EACF00-E37D-4AED-BAC8-997EC631EF24}" type="slidenum">
              <a:rPr lang="en-US" smtClean="0"/>
              <a:t>29</a:t>
            </a:fld>
            <a:endParaRPr lang="en-US"/>
          </a:p>
        </p:txBody>
      </p:sp>
      <p:sp>
        <p:nvSpPr>
          <p:cNvPr id="8" name="Title 1">
            <a:extLst>
              <a:ext uri="{FF2B5EF4-FFF2-40B4-BE49-F238E27FC236}">
                <a16:creationId xmlns:a16="http://schemas.microsoft.com/office/drawing/2014/main" id="{276FC40E-F7AA-5C27-C9E9-513A1259FD0A}"/>
              </a:ext>
            </a:extLst>
          </p:cNvPr>
          <p:cNvSpPr>
            <a:spLocks noGrp="1"/>
          </p:cNvSpPr>
          <p:nvPr>
            <p:ph type="title"/>
          </p:nvPr>
        </p:nvSpPr>
        <p:spPr>
          <a:xfrm>
            <a:off x="2319125" y="626165"/>
            <a:ext cx="8683487" cy="5516218"/>
          </a:xfrm>
        </p:spPr>
        <p:txBody>
          <a:bodyPr>
            <a:noAutofit/>
          </a:bodyPr>
          <a:lstStyle/>
          <a:p>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1. Introduction</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2. Main features of AVDE EM model</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3. Results in terms of direct EM loads</a:t>
            </a:r>
            <a:b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b="1" i="1" dirty="0">
                <a:solidFill>
                  <a:srgbClr val="008000"/>
                </a:solidFill>
                <a:latin typeface="Calibri" panose="020F0502020204030204" pitchFamily="34" charset="0"/>
                <a:ea typeface="Calibri" panose="020F0502020204030204" pitchFamily="34" charset="0"/>
                <a:cs typeface="Calibri" panose="020F0502020204030204" pitchFamily="34" charset="0"/>
              </a:rPr>
              <a:t>                         at the VV and the Magnets </a:t>
            </a: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4. Tokamak dynamic response to AVDE </a:t>
            </a: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b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br>
            <a:r>
              <a:rPr lang="en-US" sz="3900" i="1"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5.  Conclusions</a:t>
            </a:r>
          </a:p>
        </p:txBody>
      </p:sp>
    </p:spTree>
    <p:extLst>
      <p:ext uri="{BB962C8B-B14F-4D97-AF65-F5344CB8AC3E}">
        <p14:creationId xmlns:p14="http://schemas.microsoft.com/office/powerpoint/2010/main" val="148677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536713" y="162726"/>
            <a:ext cx="11062252" cy="731796"/>
          </a:xfrm>
        </p:spPr>
        <p:txBody>
          <a:bodyPr>
            <a:noAutofit/>
          </a:bodyPr>
          <a:lstStyle/>
          <a:p>
            <a:pPr algn="ctr"/>
            <a:r>
              <a:rPr lang="en-US" sz="3500" b="1" i="1" dirty="0">
                <a:solidFill>
                  <a:srgbClr val="008000"/>
                </a:solidFill>
                <a:latin typeface="Calibri" panose="020F0502020204030204" pitchFamily="34" charset="0"/>
                <a:ea typeface="Calibri" panose="020F0502020204030204" pitchFamily="34" charset="0"/>
                <a:cs typeface="Calibri" panose="020F0502020204030204" pitchFamily="34" charset="0"/>
              </a:rPr>
              <a:t>1.1  The engineering sense of plasma disruption studies: </a:t>
            </a:r>
            <a:endParaRPr lang="en-US" sz="3500" i="1" dirty="0">
              <a:solidFill>
                <a:srgbClr val="008000"/>
              </a:solidFill>
              <a:cs typeface="Calibri" panose="020F0502020204030204" pitchFamily="34" charset="0"/>
            </a:endParaRPr>
          </a:p>
        </p:txBody>
      </p:sp>
      <p:sp>
        <p:nvSpPr>
          <p:cNvPr id="3" name="Date Placeholder 2">
            <a:extLst>
              <a:ext uri="{FF2B5EF4-FFF2-40B4-BE49-F238E27FC236}">
                <a16:creationId xmlns:a16="http://schemas.microsoft.com/office/drawing/2014/main" id="{74D76503-BC11-D8DE-3ADD-2DE0EC097B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EFB78E-3DF4-4C4F-B5D2-35B1647802B6}"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C3506E99-E45F-2BB3-2F82-839FEAACBD2F}"/>
              </a:ext>
            </a:extLst>
          </p:cNvPr>
          <p:cNvSpPr>
            <a:spLocks noGrp="1"/>
          </p:cNvSpPr>
          <p:nvPr>
            <p:ph type="ftr" sz="quarter" idx="11"/>
          </p:nvPr>
        </p:nvSpPr>
        <p:spPr>
          <a:xfrm>
            <a:off x="3208648" y="6409241"/>
            <a:ext cx="5774703"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The 3-rd IAEA Technical Meeting on Plasma Disruptions and their Mitigation</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AB87A384-2007-CE5B-D312-6A9B5CC883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ACF00-E37D-4AED-BAC8-997EC631EF2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0FF2858-75F6-6A2F-6CE4-141A11B67583}"/>
              </a:ext>
            </a:extLst>
          </p:cNvPr>
          <p:cNvSpPr txBox="1"/>
          <p:nvPr/>
        </p:nvSpPr>
        <p:spPr>
          <a:xfrm>
            <a:off x="725557" y="1041052"/>
            <a:ext cx="11174895" cy="5016758"/>
          </a:xfrm>
          <a:prstGeom prst="rect">
            <a:avLst/>
          </a:prstGeom>
          <a:noFill/>
        </p:spPr>
        <p:txBody>
          <a:bodyPr wrap="square" rtlCol="0">
            <a:spAutoFit/>
          </a:bodyPr>
          <a:lstStyle/>
          <a:p>
            <a:pPr marL="457200" indent="-457200">
              <a:buFont typeface="Wingdings" panose="05000000000000000000" pitchFamily="2" charset="2"/>
              <a:buChar char="Ø"/>
            </a:pPr>
            <a:r>
              <a:rPr lang="en-US" sz="2500" dirty="0"/>
              <a:t>The engineering sense is </a:t>
            </a:r>
            <a:r>
              <a:rPr lang="en-US" sz="2500" b="1" dirty="0">
                <a:solidFill>
                  <a:srgbClr val="993300"/>
                </a:solidFill>
              </a:rPr>
              <a:t>to fill Load Specifications </a:t>
            </a:r>
            <a:r>
              <a:rPr lang="en-US" sz="2500" dirty="0"/>
              <a:t>for all tokamak parts:  </a:t>
            </a:r>
            <a:br>
              <a:rPr lang="en-US" sz="2500" dirty="0"/>
            </a:br>
            <a:r>
              <a:rPr lang="en-US" sz="2500" dirty="0"/>
              <a:t>Particularly, indicate MD, VDE &amp; AVDE-induced loads: heat, RE, EM loads.   </a:t>
            </a:r>
            <a:br>
              <a:rPr lang="en-US" sz="2600" dirty="0"/>
            </a:br>
            <a:r>
              <a:rPr lang="en-US" sz="1500" dirty="0"/>
              <a:t>          </a:t>
            </a:r>
          </a:p>
          <a:p>
            <a:pPr marL="457200" indent="-457200">
              <a:buFont typeface="Wingdings" panose="05000000000000000000" pitchFamily="2" charset="2"/>
              <a:buChar char="Ø"/>
            </a:pPr>
            <a:r>
              <a:rPr lang="en-US" sz="2500" dirty="0"/>
              <a:t>While talking on EM loads, Load Specifications shall indicate not one set of 6 vectors of time-dependent net EM forces &amp; moments (3+3) for each structure, </a:t>
            </a:r>
            <a:br>
              <a:rPr lang="en-US" sz="2500" dirty="0"/>
            </a:br>
            <a:r>
              <a:rPr lang="en-US" sz="2500" dirty="0"/>
              <a:t>but </a:t>
            </a:r>
            <a:r>
              <a:rPr lang="en-US" sz="2500" b="1" dirty="0">
                <a:solidFill>
                  <a:srgbClr val="993300"/>
                </a:solidFill>
              </a:rPr>
              <a:t>several variants of such loads with assigned numbers of load cycles</a:t>
            </a:r>
            <a:r>
              <a:rPr lang="en-US" sz="2500" dirty="0"/>
              <a:t>. </a:t>
            </a:r>
            <a:br>
              <a:rPr lang="en-US" sz="2500" dirty="0"/>
            </a:br>
            <a:r>
              <a:rPr lang="en-US" sz="2500" dirty="0"/>
              <a:t>	</a:t>
            </a:r>
            <a:r>
              <a:rPr lang="en-US" sz="2500" dirty="0">
                <a:sym typeface="Wingdings" panose="05000000000000000000" pitchFamily="2" charset="2"/>
              </a:rPr>
              <a:t></a:t>
            </a:r>
            <a:r>
              <a:rPr lang="en-US" sz="2500" dirty="0"/>
              <a:t> This is to </a:t>
            </a:r>
            <a:r>
              <a:rPr lang="en-US" sz="2600" dirty="0"/>
              <a:t>quantify design margins, fatigue, failure modes, etc.  </a:t>
            </a:r>
            <a:br>
              <a:rPr lang="en-US" sz="2600" dirty="0"/>
            </a:br>
            <a:r>
              <a:rPr lang="en-US" sz="1500" dirty="0"/>
              <a:t>      </a:t>
            </a:r>
          </a:p>
          <a:p>
            <a:pPr marL="457200" indent="-457200">
              <a:buFont typeface="Wingdings" panose="05000000000000000000" pitchFamily="2" charset="2"/>
              <a:buChar char="Ø"/>
            </a:pPr>
            <a:r>
              <a:rPr lang="en-US" sz="2600" dirty="0"/>
              <a:t>Having in mind widely varying input conditions &amp; scenarios, AVDE loads to be delivered in the </a:t>
            </a:r>
            <a:r>
              <a:rPr lang="en-US" sz="2600" b="1" dirty="0">
                <a:solidFill>
                  <a:srgbClr val="993300"/>
                </a:solidFill>
              </a:rPr>
              <a:t>parametric manner, to fill a “library” of AVDE loads</a:t>
            </a:r>
            <a:r>
              <a:rPr lang="en-US" sz="2600" b="1" dirty="0">
                <a:solidFill>
                  <a:srgbClr val="C00000"/>
                </a:solidFill>
              </a:rPr>
              <a:t> </a:t>
            </a:r>
            <a:r>
              <a:rPr lang="en-US" sz="2600" dirty="0"/>
              <a:t>for various scenarios of VDE to AVDE transition, severity, rotation, etc.). </a:t>
            </a:r>
            <a:br>
              <a:rPr lang="en-US" sz="2600" dirty="0"/>
            </a:br>
            <a:r>
              <a:rPr lang="en-US" sz="1100" dirty="0"/>
              <a:t>        </a:t>
            </a:r>
            <a:br>
              <a:rPr lang="en-US" sz="2600" dirty="0"/>
            </a:br>
            <a:r>
              <a:rPr lang="en-US" sz="2600" dirty="0"/>
              <a:t> 	</a:t>
            </a:r>
            <a:r>
              <a:rPr lang="en-US" sz="2600" dirty="0">
                <a:sym typeface="Wingdings" panose="05000000000000000000" pitchFamily="2" charset="2"/>
              </a:rPr>
              <a:t></a:t>
            </a:r>
            <a:r>
              <a:rPr lang="en-US" sz="2500" i="1" dirty="0">
                <a:sym typeface="Wingdings" panose="05000000000000000000" pitchFamily="2" charset="2"/>
              </a:rPr>
              <a:t>  </a:t>
            </a:r>
            <a:r>
              <a:rPr lang="en-US" sz="2500" b="1" i="1" dirty="0">
                <a:solidFill>
                  <a:srgbClr val="993300"/>
                </a:solidFill>
                <a:sym typeface="Wingdings" panose="05000000000000000000" pitchFamily="2" charset="2"/>
              </a:rPr>
              <a:t>The parametric calculations are very classical way </a:t>
            </a:r>
            <a:r>
              <a:rPr lang="en-US" sz="2500" b="1" i="1" dirty="0">
                <a:solidFill>
                  <a:srgbClr val="993300"/>
                </a:solidFill>
              </a:rPr>
              <a:t>to decouple  </a:t>
            </a:r>
            <a:br>
              <a:rPr lang="en-US" sz="2500" b="1" i="1" dirty="0">
                <a:solidFill>
                  <a:srgbClr val="993300"/>
                </a:solidFill>
              </a:rPr>
            </a:br>
            <a:r>
              <a:rPr lang="en-US" sz="2500" b="1" i="1" dirty="0">
                <a:solidFill>
                  <a:srgbClr val="993300"/>
                </a:solidFill>
              </a:rPr>
              <a:t>              </a:t>
            </a:r>
            <a:r>
              <a:rPr lang="en-US" sz="2500" i="1" dirty="0"/>
              <a:t>the engineering process from the never ending physics simulations.  </a:t>
            </a:r>
          </a:p>
        </p:txBody>
      </p:sp>
    </p:spTree>
    <p:extLst>
      <p:ext uri="{BB962C8B-B14F-4D97-AF65-F5344CB8AC3E}">
        <p14:creationId xmlns:p14="http://schemas.microsoft.com/office/powerpoint/2010/main" val="36915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433BC-E7C3-FB3D-0B3E-C93F114EE7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E96A86B-F5EF-A7DD-5038-A35B42307427}"/>
              </a:ext>
            </a:extLst>
          </p:cNvPr>
          <p:cNvSpPr txBox="1">
            <a:spLocks noChangeAspect="1"/>
          </p:cNvSpPr>
          <p:nvPr/>
        </p:nvSpPr>
        <p:spPr>
          <a:xfrm>
            <a:off x="379694" y="677680"/>
            <a:ext cx="11432611" cy="50013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100" b="1" i="1" dirty="0">
                <a:solidFill>
                  <a:srgbClr val="C00000"/>
                </a:solidFill>
                <a:latin typeface="Calibri" panose="020F0502020204030204"/>
              </a:rPr>
              <a:t>The w</a:t>
            </a:r>
            <a:r>
              <a:rPr kumimoji="0" lang="en-US" sz="3100" b="1" i="1" u="none" strike="noStrike" kern="1200" cap="none" spc="0" normalizeH="0" baseline="0" noProof="0" dirty="0" err="1">
                <a:ln>
                  <a:noFill/>
                </a:ln>
                <a:solidFill>
                  <a:srgbClr val="C00000"/>
                </a:solidFill>
                <a:effectLst/>
                <a:uLnTx/>
                <a:uFillTx/>
                <a:latin typeface="Calibri" panose="020F0502020204030204"/>
                <a:ea typeface="+mn-ea"/>
                <a:cs typeface="+mn-cs"/>
              </a:rPr>
              <a:t>arning</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 on the limited use of these specific results: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i="1" dirty="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1" u="none" strike="noStrike" kern="1200" cap="none" spc="0" normalizeH="0" baseline="0" noProof="0" dirty="0">
                <a:ln>
                  <a:noFill/>
                </a:ln>
                <a:effectLst/>
                <a:uLnTx/>
                <a:uFillTx/>
                <a:latin typeface="Calibri" panose="020F0502020204030204"/>
                <a:ea typeface="+mn-ea"/>
                <a:cs typeface="+mn-cs"/>
              </a:rPr>
              <a:t>These AVDE</a:t>
            </a:r>
            <a:r>
              <a:rPr lang="en-US" sz="2700" b="1" i="1" dirty="0">
                <a:latin typeface="Calibri" panose="020F0502020204030204"/>
              </a:rPr>
              <a:t> loads</a:t>
            </a:r>
            <a:r>
              <a:rPr kumimoji="0" lang="en-US" sz="2700" b="1" i="1" u="none" strike="noStrike" kern="1200" cap="none" spc="0" normalizeH="0" baseline="0" noProof="0" dirty="0">
                <a:ln>
                  <a:noFill/>
                </a:ln>
                <a:effectLst/>
                <a:uLnTx/>
                <a:uFillTx/>
                <a:latin typeface="Calibri" panose="020F0502020204030204"/>
                <a:ea typeface="+mn-ea"/>
                <a:cs typeface="+mn-cs"/>
              </a:rPr>
              <a:t> should not be used directly for load specification, </a:t>
            </a:r>
            <a:br>
              <a:rPr kumimoji="0" lang="en-US" sz="2700" i="1" u="none" strike="noStrike" kern="1200" cap="none" spc="0" normalizeH="0" baseline="0" noProof="0" dirty="0">
                <a:ln>
                  <a:noFill/>
                </a:ln>
                <a:effectLst/>
                <a:uLnTx/>
                <a:uFillTx/>
                <a:latin typeface="Calibri" panose="020F0502020204030204"/>
                <a:ea typeface="+mn-ea"/>
                <a:cs typeface="+mn-cs"/>
              </a:rPr>
            </a:br>
            <a:r>
              <a:rPr kumimoji="0" lang="en-US" sz="2700" i="1" u="none" strike="noStrike" kern="1200" cap="none" spc="0" normalizeH="0" baseline="0" noProof="0" dirty="0">
                <a:ln>
                  <a:noFill/>
                </a:ln>
                <a:effectLst/>
                <a:uLnTx/>
                <a:uFillTx/>
                <a:latin typeface="Calibri" panose="020F0502020204030204"/>
                <a:ea typeface="+mn-ea"/>
                <a:cs typeface="+mn-cs"/>
              </a:rPr>
              <a:t>since they are obtained for arbitrary picked scenarios of VDE and AVDE </a:t>
            </a:r>
            <a:br>
              <a:rPr kumimoji="0" lang="en-US" sz="2700" i="1" u="none" strike="noStrike" kern="1200" cap="none" spc="0" normalizeH="0" baseline="0" noProof="0" dirty="0">
                <a:ln>
                  <a:noFill/>
                </a:ln>
                <a:effectLst/>
                <a:uLnTx/>
                <a:uFillTx/>
                <a:latin typeface="Calibri" panose="020F0502020204030204"/>
                <a:ea typeface="+mn-ea"/>
                <a:cs typeface="+mn-cs"/>
              </a:rPr>
            </a:br>
            <a:r>
              <a:rPr lang="en-US" sz="2700" i="1" dirty="0">
                <a:latin typeface="Calibri" panose="020F0502020204030204"/>
              </a:rPr>
              <a:t>distortion</a:t>
            </a:r>
            <a:r>
              <a:rPr kumimoji="0" lang="en-US" sz="2700" i="1" u="none" strike="noStrike" kern="1200" cap="none" spc="0" normalizeH="0" baseline="0" noProof="0" dirty="0">
                <a:ln>
                  <a:noFill/>
                </a:ln>
                <a:effectLst/>
                <a:uLnTx/>
                <a:uFillTx/>
                <a:latin typeface="Calibri" panose="020F0502020204030204"/>
                <a:ea typeface="+mn-ea"/>
                <a:cs typeface="+mn-cs"/>
              </a:rPr>
              <a:t>, not the worst in </a:t>
            </a:r>
            <a:r>
              <a:rPr lang="en-US" sz="2700" i="1" dirty="0">
                <a:latin typeface="Calibri" panose="020F0502020204030204"/>
              </a:rPr>
              <a:t>terms of</a:t>
            </a:r>
            <a:r>
              <a:rPr kumimoji="0" lang="en-US" sz="2700" i="1" u="none" strike="noStrike" kern="1200" cap="none" spc="0" normalizeH="0" baseline="0" noProof="0" dirty="0">
                <a:ln>
                  <a:noFill/>
                </a:ln>
                <a:effectLst/>
                <a:uLnTx/>
                <a:uFillTx/>
                <a:latin typeface="Calibri" panose="020F0502020204030204"/>
                <a:ea typeface="+mn-ea"/>
                <a:cs typeface="+mn-cs"/>
              </a:rPr>
              <a:t> peak EM loads, and without statistics.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Specific selection of VDE and AVDE evolution scenarios as inputs for calculation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of </a:t>
            </a:r>
            <a:r>
              <a:rPr lang="en-US" sz="2500" i="1" dirty="0">
                <a:solidFill>
                  <a:prstClr val="black"/>
                </a:solidFill>
                <a:latin typeface="Calibri" panose="020F0502020204030204"/>
              </a:rPr>
              <a:t>AVDE</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loads </a:t>
            </a:r>
            <a:r>
              <a:rPr lang="en-US" sz="2500" i="1" dirty="0">
                <a:solidFill>
                  <a:prstClr val="black"/>
                </a:solidFill>
                <a:latin typeface="Calibri" panose="020F0502020204030204"/>
              </a:rPr>
              <a:t>for purposes of</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load specification, in terms of AVDE form and severity,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shall be either suggested by- or agreed with </a:t>
            </a:r>
            <a:r>
              <a:rPr lang="en-US" sz="2500" b="1" i="1" dirty="0">
                <a:solidFill>
                  <a:prstClr val="black"/>
                </a:solidFill>
                <a:latin typeface="Calibri" panose="020F0502020204030204"/>
              </a:rPr>
              <a:t>the</a:t>
            </a: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 ITER physics team</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and performed </a:t>
            </a:r>
            <a:b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in the parametric manner, to outline the likely range of AVDE loads </a:t>
            </a:r>
            <a:r>
              <a:rPr lang="en-US" sz="2500" i="1" dirty="0">
                <a:solidFill>
                  <a:prstClr val="black"/>
                </a:solidFill>
                <a:latin typeface="Calibri" panose="020F0502020204030204"/>
              </a:rPr>
              <a:t>along</a:t>
            </a:r>
            <a:r>
              <a:rPr kumimoji="0" lang="en-US" sz="2500" b="0" i="1" u="none" strike="noStrike" kern="1200" cap="none" spc="0" normalizeH="0" baseline="0" noProof="0" dirty="0">
                <a:ln>
                  <a:noFill/>
                </a:ln>
                <a:solidFill>
                  <a:prstClr val="black"/>
                </a:solidFill>
                <a:effectLst/>
                <a:uLnTx/>
                <a:uFillTx/>
                <a:latin typeface="Calibri" panose="020F0502020204030204"/>
                <a:ea typeface="+mn-ea"/>
                <a:cs typeface="+mn-cs"/>
              </a:rPr>
              <a:t> each vector.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1" u="none" strike="noStrike" kern="1200" cap="none" spc="0" normalizeH="0" baseline="0" noProof="0" dirty="0">
                <a:ln>
                  <a:noFill/>
                </a:ln>
                <a:solidFill>
                  <a:srgbClr val="008000"/>
                </a:solidFill>
                <a:effectLst/>
                <a:uLnTx/>
                <a:uFillTx/>
                <a:latin typeface="Calibri" panose="020F0502020204030204"/>
                <a:ea typeface="+mn-ea"/>
                <a:cs typeface="+mn-cs"/>
              </a:rPr>
              <a:t>          </a:t>
            </a:r>
            <a:endParaRPr kumimoji="0" lang="en-US" sz="3100" b="0"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DCB11465-ADB1-C4CC-2A6C-8B65E8FD9F27}"/>
              </a:ext>
            </a:extLst>
          </p:cNvPr>
          <p:cNvSpPr>
            <a:spLocks noGrp="1"/>
          </p:cNvSpPr>
          <p:nvPr>
            <p:ph type="dt" sz="half" idx="10"/>
          </p:nvPr>
        </p:nvSpPr>
        <p:spPr/>
        <p:txBody>
          <a:bodyPr/>
          <a:lstStyle/>
          <a:p>
            <a:fld id="{8310BC48-209D-463C-A3B4-C2D8C724C57A}" type="datetime1">
              <a:rPr lang="en-US" smtClean="0"/>
              <a:t>9/5/2024</a:t>
            </a:fld>
            <a:endParaRPr lang="en-US"/>
          </a:p>
        </p:txBody>
      </p:sp>
      <p:sp>
        <p:nvSpPr>
          <p:cNvPr id="3" name="Footer Placeholder 2">
            <a:extLst>
              <a:ext uri="{FF2B5EF4-FFF2-40B4-BE49-F238E27FC236}">
                <a16:creationId xmlns:a16="http://schemas.microsoft.com/office/drawing/2014/main" id="{56D4F444-4974-BF1E-6FBC-8557AF11EA2C}"/>
              </a:ext>
            </a:extLst>
          </p:cNvPr>
          <p:cNvSpPr>
            <a:spLocks noGrp="1"/>
          </p:cNvSpPr>
          <p:nvPr>
            <p:ph type="ftr" sz="quarter" idx="11"/>
          </p:nvPr>
        </p:nvSpPr>
        <p:spPr>
          <a:xfrm>
            <a:off x="3168502" y="6356350"/>
            <a:ext cx="593296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72052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 showing a graph of a function&#10;&#10;Description automatically generated with medium confidence">
            <a:extLst>
              <a:ext uri="{FF2B5EF4-FFF2-40B4-BE49-F238E27FC236}">
                <a16:creationId xmlns:a16="http://schemas.microsoft.com/office/drawing/2014/main" id="{4EED5263-0F63-40AC-A6E4-474FD58F05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4845" y="2312251"/>
            <a:ext cx="3676352" cy="3676352"/>
          </a:xfrm>
        </p:spPr>
      </p:pic>
      <p:pic>
        <p:nvPicPr>
          <p:cNvPr id="7" name="Picture 6" descr="A graph of a graph showing the force and force&#10;&#10;Description automatically generated with medium confidence">
            <a:extLst>
              <a:ext uri="{FF2B5EF4-FFF2-40B4-BE49-F238E27FC236}">
                <a16:creationId xmlns:a16="http://schemas.microsoft.com/office/drawing/2014/main" id="{41BD6430-C7F5-6BF1-8E17-0780F1CBA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6754" y="2312251"/>
            <a:ext cx="3676352" cy="3676352"/>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611524C9-B6A5-D2E5-D967-0EC8FD9BC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2312251"/>
            <a:ext cx="3671170" cy="3671170"/>
          </a:xfrm>
          <a:prstGeom prst="rect">
            <a:avLst/>
          </a:prstGeom>
        </p:spPr>
      </p:pic>
      <p:sp>
        <p:nvSpPr>
          <p:cNvPr id="3" name="Slide Number Placeholder 2">
            <a:extLst>
              <a:ext uri="{FF2B5EF4-FFF2-40B4-BE49-F238E27FC236}">
                <a16:creationId xmlns:a16="http://schemas.microsoft.com/office/drawing/2014/main" id="{7D05333B-3804-26A2-F250-1857A7174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7BADFF-4B01-77DA-7965-6BD4DEB410D1}"/>
              </a:ext>
            </a:extLst>
          </p:cNvPr>
          <p:cNvSpPr txBox="1">
            <a:spLocks noChangeAspect="1"/>
          </p:cNvSpPr>
          <p:nvPr/>
        </p:nvSpPr>
        <p:spPr>
          <a:xfrm>
            <a:off x="478728" y="323001"/>
            <a:ext cx="11352403"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latin typeface="Calibri" panose="020F0502020204030204"/>
              </a:rPr>
              <a:t>A</a:t>
            </a:r>
            <a:r>
              <a:rPr kumimoji="0" lang="en-US" sz="2800" i="1" u="none" strike="noStrike" kern="1200" cap="none" spc="0" normalizeH="0" baseline="0" noProof="0" dirty="0" err="1">
                <a:ln>
                  <a:noFill/>
                </a:ln>
                <a:solidFill>
                  <a:prstClr val="black"/>
                </a:solidFill>
                <a:effectLst/>
                <a:uLnTx/>
                <a:uFillTx/>
                <a:latin typeface="Calibri" panose="020F0502020204030204"/>
                <a:ea typeface="+mn-ea"/>
                <a:cs typeface="+mn-cs"/>
              </a:rPr>
              <a:t>ll</a:t>
            </a:r>
            <a:r>
              <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rPr>
              <a:t> plots are for “VDE Down Slow revised” distorted to TPF=1.5, (m=1; n=1):</a:t>
            </a:r>
            <a:b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Note:  All plots show slightly elevated net lateral loads because they were</a:t>
            </a:r>
            <a:r>
              <a:rPr lang="en-US" sz="1400" i="1" dirty="0">
                <a:solidFill>
                  <a:prstClr val="black"/>
                </a:solidFill>
                <a:latin typeface="Arial Narrow" panose="020B0606020202030204" pitchFamily="34" charset="0"/>
              </a:rPr>
              <a:t> </a:t>
            </a: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calculated by a plain summing of magnitudes of elementary contributors found on FE</a:t>
            </a:r>
            <a:b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br>
            <a:r>
              <a:rPr kumimoji="0" lang="en-US" sz="1400" i="1" u="none" strike="noStrike" kern="1200" cap="none" spc="0" normalizeH="0" baseline="0" noProof="0" dirty="0">
                <a:ln>
                  <a:noFill/>
                </a:ln>
                <a:solidFill>
                  <a:prstClr val="black"/>
                </a:solidFill>
                <a:effectLst/>
                <a:uLnTx/>
                <a:uFillTx/>
                <a:latin typeface="Arial Narrow" panose="020B0606020202030204" pitchFamily="34" charset="0"/>
              </a:rPr>
              <a:t>mesh in the global Cylindrical coordinate system without accurate translation to the global Cartesian coordinate system. The table however shows exact results.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effectLst/>
                <a:uLnTx/>
                <a:uFillTx/>
                <a:latin typeface="Calibri" panose="020F0502020204030204"/>
                <a:ea typeface="+mn-ea"/>
                <a:cs typeface="+mn-cs"/>
              </a:rPr>
              <a:t>3.1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Net EM </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forces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acting at </a:t>
            </a:r>
            <a:r>
              <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rPr>
              <a:t>VV,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TFC, </a:t>
            </a:r>
            <a:r>
              <a:rPr kumimoji="0" lang="en-US" sz="2800" b="1" i="1" u="none" strike="noStrike" kern="1200" cap="none" spc="0" normalizeH="0" baseline="0" noProof="0" dirty="0">
                <a:ln>
                  <a:noFill/>
                </a:ln>
                <a:solidFill>
                  <a:srgbClr val="CC9900"/>
                </a:solidFill>
                <a:effectLst/>
                <a:uLnTx/>
                <a:uFillTx/>
                <a:latin typeface="Calibri" panose="020F0502020204030204"/>
                <a:ea typeface="+mn-ea"/>
                <a:cs typeface="+mn-cs"/>
              </a:rPr>
              <a:t>PFC, </a:t>
            </a:r>
            <a:r>
              <a:rPr kumimoji="0" lang="en-US" sz="2800" b="1" i="1" u="none" strike="noStrike" kern="1200" cap="none" spc="0" normalizeH="0" baseline="0" noProof="0" dirty="0">
                <a:ln>
                  <a:noFill/>
                </a:ln>
                <a:solidFill>
                  <a:srgbClr val="9966FF"/>
                </a:solidFill>
                <a:effectLst/>
                <a:uLnTx/>
                <a:uFillTx/>
                <a:latin typeface="Calibri" panose="020F0502020204030204"/>
                <a:ea typeface="+mn-ea"/>
                <a:cs typeface="+mn-cs"/>
              </a:rPr>
              <a:t>CS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total for the tokamak:   </a:t>
            </a:r>
          </a:p>
        </p:txBody>
      </p:sp>
      <p:sp>
        <p:nvSpPr>
          <p:cNvPr id="2" name="Date Placeholder 1">
            <a:extLst>
              <a:ext uri="{FF2B5EF4-FFF2-40B4-BE49-F238E27FC236}">
                <a16:creationId xmlns:a16="http://schemas.microsoft.com/office/drawing/2014/main" id="{7A7290DE-4281-DBF9-B9F3-94917D2DF77A}"/>
              </a:ext>
            </a:extLst>
          </p:cNvPr>
          <p:cNvSpPr>
            <a:spLocks noGrp="1"/>
          </p:cNvSpPr>
          <p:nvPr>
            <p:ph type="dt" sz="half" idx="10"/>
          </p:nvPr>
        </p:nvSpPr>
        <p:spPr/>
        <p:txBody>
          <a:bodyPr/>
          <a:lstStyle/>
          <a:p>
            <a:fld id="{C6100092-C071-4C1F-99E9-0F1857D6F6C9}" type="datetime1">
              <a:rPr lang="en-US" smtClean="0"/>
              <a:t>9/5/2024</a:t>
            </a:fld>
            <a:endParaRPr lang="en-US"/>
          </a:p>
        </p:txBody>
      </p:sp>
      <p:sp>
        <p:nvSpPr>
          <p:cNvPr id="4" name="Footer Placeholder 3">
            <a:extLst>
              <a:ext uri="{FF2B5EF4-FFF2-40B4-BE49-F238E27FC236}">
                <a16:creationId xmlns:a16="http://schemas.microsoft.com/office/drawing/2014/main" id="{0B4B284F-5F2F-643E-19B9-F2737D126AD2}"/>
              </a:ext>
            </a:extLst>
          </p:cNvPr>
          <p:cNvSpPr>
            <a:spLocks noGrp="1"/>
          </p:cNvSpPr>
          <p:nvPr>
            <p:ph type="ftr" sz="quarter" idx="11"/>
          </p:nvPr>
        </p:nvSpPr>
        <p:spPr>
          <a:xfrm>
            <a:off x="3232298" y="6356350"/>
            <a:ext cx="575221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81219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function&#10;&#10;Description automatically generated">
            <a:extLst>
              <a:ext uri="{FF2B5EF4-FFF2-40B4-BE49-F238E27FC236}">
                <a16:creationId xmlns:a16="http://schemas.microsoft.com/office/drawing/2014/main" id="{FECE89F2-BB04-607C-9C84-FDB8A17468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150" y="2267570"/>
            <a:ext cx="3671170" cy="3671170"/>
          </a:xfrm>
        </p:spPr>
      </p:pic>
      <p:pic>
        <p:nvPicPr>
          <p:cNvPr id="7" name="Picture 6" descr="A graph of a graph&#10;&#10;Description automatically generated with medium confidence">
            <a:extLst>
              <a:ext uri="{FF2B5EF4-FFF2-40B4-BE49-F238E27FC236}">
                <a16:creationId xmlns:a16="http://schemas.microsoft.com/office/drawing/2014/main" id="{51066AF3-3D99-AF30-A609-5B69423E3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405" y="2264522"/>
            <a:ext cx="3671170" cy="3671170"/>
          </a:xfrm>
          <a:prstGeom prst="rect">
            <a:avLst/>
          </a:prstGeom>
        </p:spPr>
      </p:pic>
      <p:pic>
        <p:nvPicPr>
          <p:cNvPr id="9" name="Picture 8" descr="A graph of a graph of a number of different colored lines&#10;&#10;Description automatically generated with medium confidence">
            <a:extLst>
              <a:ext uri="{FF2B5EF4-FFF2-40B4-BE49-F238E27FC236}">
                <a16:creationId xmlns:a16="http://schemas.microsoft.com/office/drawing/2014/main" id="{315B7628-3163-7ABA-1708-14AB7D371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113" y="2264522"/>
            <a:ext cx="3676352" cy="3676352"/>
          </a:xfrm>
          <a:prstGeom prst="rect">
            <a:avLst/>
          </a:prstGeom>
        </p:spPr>
      </p:pic>
      <p:sp>
        <p:nvSpPr>
          <p:cNvPr id="3" name="Slide Number Placeholder 2">
            <a:extLst>
              <a:ext uri="{FF2B5EF4-FFF2-40B4-BE49-F238E27FC236}">
                <a16:creationId xmlns:a16="http://schemas.microsoft.com/office/drawing/2014/main" id="{8BC9F1B3-6163-ED08-1EAD-962BC90AE1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1030297-CACC-E5CA-BB4D-DF54F10EA74B}"/>
              </a:ext>
            </a:extLst>
          </p:cNvPr>
          <p:cNvSpPr txBox="1">
            <a:spLocks noChangeAspect="1"/>
          </p:cNvSpPr>
          <p:nvPr/>
        </p:nvSpPr>
        <p:spPr>
          <a:xfrm>
            <a:off x="617853" y="335671"/>
            <a:ext cx="11044274"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1" i="1" u="none" strike="noStrike" kern="1200" cap="none" spc="0" normalizeH="0" baseline="0" noProof="0" dirty="0">
                <a:ln>
                  <a:noFill/>
                </a:ln>
                <a:effectLst/>
                <a:uLnTx/>
                <a:uFillTx/>
                <a:latin typeface="Calibri" panose="020F0502020204030204"/>
                <a:ea typeface="+mn-ea"/>
                <a:cs typeface="+mn-cs"/>
              </a:rPr>
              <a:t>3.2  AVDE creates rather high lateral EM </a:t>
            </a:r>
            <a:r>
              <a:rPr kumimoji="0" lang="en-US" sz="2900" b="1" i="1" u="sng" strike="noStrike" kern="1200" cap="none" spc="0" normalizeH="0" baseline="0" noProof="0" dirty="0">
                <a:ln>
                  <a:noFill/>
                </a:ln>
                <a:effectLst/>
                <a:uLnTx/>
                <a:uFillTx/>
                <a:latin typeface="Calibri" panose="020F0502020204030204"/>
                <a:ea typeface="+mn-ea"/>
                <a:cs typeface="+mn-cs"/>
              </a:rPr>
              <a:t>moments</a:t>
            </a:r>
            <a:r>
              <a:rPr kumimoji="0" lang="en-US" sz="2900" b="1" i="1" u="none" strike="noStrike" kern="1200" cap="none" spc="0" normalizeH="0" baseline="0" noProof="0" dirty="0">
                <a:ln>
                  <a:noFill/>
                </a:ln>
                <a:effectLst/>
                <a:uLnTx/>
                <a:uFillTx/>
                <a:latin typeface="Calibri" panose="020F0502020204030204"/>
                <a:ea typeface="+mn-ea"/>
                <a:cs typeface="+mn-cs"/>
              </a:rPr>
              <a:t>, Mx and My: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7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9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Net EM </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moments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acting at </a:t>
            </a:r>
            <a:r>
              <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rPr>
              <a:t>VV, </a:t>
            </a:r>
            <a:r>
              <a:rPr kumimoji="0" lang="en-US" sz="2800" b="1" i="1" u="none" strike="noStrike" kern="1200" cap="none" spc="0" normalizeH="0" baseline="0" noProof="0" dirty="0">
                <a:ln>
                  <a:noFill/>
                </a:ln>
                <a:solidFill>
                  <a:srgbClr val="C00000"/>
                </a:solidFill>
                <a:effectLst/>
                <a:uLnTx/>
                <a:uFillTx/>
                <a:latin typeface="Calibri" panose="020F0502020204030204"/>
                <a:ea typeface="+mn-ea"/>
                <a:cs typeface="+mn-cs"/>
              </a:rPr>
              <a:t>TFC, </a:t>
            </a:r>
            <a:r>
              <a:rPr kumimoji="0" lang="en-US" sz="2800" b="1" i="1" u="none" strike="noStrike" kern="1200" cap="none" spc="0" normalizeH="0" baseline="0" noProof="0" dirty="0">
                <a:ln>
                  <a:noFill/>
                </a:ln>
                <a:solidFill>
                  <a:srgbClr val="CC9900"/>
                </a:solidFill>
                <a:effectLst/>
                <a:uLnTx/>
                <a:uFillTx/>
                <a:latin typeface="Calibri" panose="020F0502020204030204"/>
                <a:ea typeface="+mn-ea"/>
                <a:cs typeface="+mn-cs"/>
              </a:rPr>
              <a:t>PFC, </a:t>
            </a:r>
            <a:r>
              <a:rPr kumimoji="0" lang="en-US" sz="2800" b="1" i="1" u="none" strike="noStrike" kern="1200" cap="none" spc="0" normalizeH="0" baseline="0" noProof="0" dirty="0">
                <a:ln>
                  <a:noFill/>
                </a:ln>
                <a:solidFill>
                  <a:srgbClr val="9966FF"/>
                </a:solidFill>
                <a:effectLst/>
                <a:uLnTx/>
                <a:uFillTx/>
                <a:latin typeface="Calibri" panose="020F0502020204030204"/>
                <a:ea typeface="+mn-ea"/>
                <a:cs typeface="+mn-cs"/>
              </a:rPr>
              <a:t>CS</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 and</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2800" b="1" i="1" u="none" strike="noStrike" kern="1200" cap="none" spc="0" normalizeH="0" baseline="0" noProof="0" dirty="0">
                <a:ln>
                  <a:noFill/>
                </a:ln>
                <a:solidFill>
                  <a:srgbClr val="008000"/>
                </a:solidFill>
                <a:effectLst/>
                <a:uLnTx/>
                <a:uFillTx/>
                <a:latin typeface="Calibri" panose="020F0502020204030204"/>
                <a:ea typeface="+mn-ea"/>
                <a:cs typeface="+mn-cs"/>
              </a:rPr>
              <a:t>total for the tokamak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i="1" dirty="0">
                <a:latin typeface="Calibri" panose="020F0502020204030204"/>
              </a:rPr>
              <a:t>(calculated at the origin located in the horizontal midplane of TF coils system)</a:t>
            </a:r>
            <a:r>
              <a:rPr kumimoji="0" lang="en-US" sz="2800" b="1" i="1" u="none" strike="noStrike" kern="1200" cap="none" spc="0" normalizeH="0" baseline="0" noProof="0" dirty="0">
                <a:ln>
                  <a:noFill/>
                </a:ln>
                <a:solidFill>
                  <a:srgbClr val="00B050"/>
                </a:solidFill>
                <a:effectLst/>
                <a:uLnTx/>
                <a:uFillTx/>
                <a:latin typeface="Calibri" panose="020F0502020204030204"/>
                <a:ea typeface="+mn-ea"/>
                <a:cs typeface="+mn-cs"/>
              </a:rPr>
              <a:t>  </a:t>
            </a:r>
          </a:p>
        </p:txBody>
      </p:sp>
      <p:sp>
        <p:nvSpPr>
          <p:cNvPr id="2" name="Date Placeholder 1">
            <a:extLst>
              <a:ext uri="{FF2B5EF4-FFF2-40B4-BE49-F238E27FC236}">
                <a16:creationId xmlns:a16="http://schemas.microsoft.com/office/drawing/2014/main" id="{2F3F24C2-80BD-1F77-65CD-CBE440C44E68}"/>
              </a:ext>
            </a:extLst>
          </p:cNvPr>
          <p:cNvSpPr>
            <a:spLocks noGrp="1"/>
          </p:cNvSpPr>
          <p:nvPr>
            <p:ph type="dt" sz="half" idx="10"/>
          </p:nvPr>
        </p:nvSpPr>
        <p:spPr/>
        <p:txBody>
          <a:bodyPr/>
          <a:lstStyle/>
          <a:p>
            <a:fld id="{F9108215-FE16-48D3-B3CA-983EAFF8F60D}" type="datetime1">
              <a:rPr lang="en-US" smtClean="0"/>
              <a:t>9/5/2024</a:t>
            </a:fld>
            <a:endParaRPr lang="en-US"/>
          </a:p>
        </p:txBody>
      </p:sp>
      <p:sp>
        <p:nvSpPr>
          <p:cNvPr id="4" name="Footer Placeholder 3">
            <a:extLst>
              <a:ext uri="{FF2B5EF4-FFF2-40B4-BE49-F238E27FC236}">
                <a16:creationId xmlns:a16="http://schemas.microsoft.com/office/drawing/2014/main" id="{17D15134-A21C-F679-03D2-C53A26D41276}"/>
              </a:ext>
            </a:extLst>
          </p:cNvPr>
          <p:cNvSpPr>
            <a:spLocks noGrp="1"/>
          </p:cNvSpPr>
          <p:nvPr>
            <p:ph type="ftr" sz="quarter" idx="11"/>
          </p:nvPr>
        </p:nvSpPr>
        <p:spPr>
          <a:xfrm>
            <a:off x="3168501" y="6356350"/>
            <a:ext cx="5837275"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840045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15CE75-39B5-D55F-841A-2EA811DA60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2500DD8-88D1-CCCA-2802-A120CC4E43C0}"/>
              </a:ext>
            </a:extLst>
          </p:cNvPr>
          <p:cNvPicPr>
            <a:picLocks noChangeAspect="1"/>
          </p:cNvPicPr>
          <p:nvPr/>
        </p:nvPicPr>
        <p:blipFill rotWithShape="1">
          <a:blip r:embed="rId2"/>
          <a:srcRect r="1750" b="5815"/>
          <a:stretch/>
        </p:blipFill>
        <p:spPr>
          <a:xfrm>
            <a:off x="100359" y="1942511"/>
            <a:ext cx="11978640" cy="4480560"/>
          </a:xfrm>
          <a:prstGeom prst="rect">
            <a:avLst/>
          </a:prstGeom>
        </p:spPr>
      </p:pic>
      <p:sp>
        <p:nvSpPr>
          <p:cNvPr id="11" name="TextBox 10">
            <a:extLst>
              <a:ext uri="{FF2B5EF4-FFF2-40B4-BE49-F238E27FC236}">
                <a16:creationId xmlns:a16="http://schemas.microsoft.com/office/drawing/2014/main" id="{BE60744E-A38D-E09D-D6D8-B58B14B1E948}"/>
              </a:ext>
            </a:extLst>
          </p:cNvPr>
          <p:cNvSpPr txBox="1">
            <a:spLocks noChangeAspect="1"/>
          </p:cNvSpPr>
          <p:nvPr/>
        </p:nvSpPr>
        <p:spPr>
          <a:xfrm>
            <a:off x="289932" y="248035"/>
            <a:ext cx="11664175"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3.3  Extremes of net EM load vectors for the VV and the Magnets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7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srgbClr val="C00000"/>
                </a:solidFill>
                <a:effectLst/>
                <a:uLnTx/>
                <a:uFillTx/>
                <a:latin typeface="Calibri" panose="020F0502020204030204"/>
                <a:ea typeface="+mn-ea"/>
                <a:cs typeface="+mn-cs"/>
              </a:rPr>
              <a:t>Vertical </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net load</a:t>
            </a:r>
            <a:r>
              <a:rPr lang="en-US" sz="2700" b="1" i="1" dirty="0">
                <a:solidFill>
                  <a:prstClr val="black"/>
                </a:solidFill>
                <a:latin typeface="Calibri" panose="020F0502020204030204"/>
              </a:rPr>
              <a:t> </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vectors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Mz</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are the same between VDE and AVDE, </a:t>
            </a:r>
            <a:b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however, large </a:t>
            </a:r>
            <a:r>
              <a:rPr kumimoji="0" lang="en-US" sz="2700" b="1" i="1" u="none" strike="noStrike" kern="1200" cap="none" spc="0" normalizeH="0" baseline="0" noProof="0" dirty="0">
                <a:ln>
                  <a:noFill/>
                </a:ln>
                <a:solidFill>
                  <a:srgbClr val="C00000"/>
                </a:solidFill>
                <a:effectLst/>
                <a:uLnTx/>
                <a:uFillTx/>
                <a:latin typeface="Calibri" panose="020F0502020204030204"/>
                <a:ea typeface="+mn-ea"/>
                <a:cs typeface="+mn-cs"/>
              </a:rPr>
              <a:t>lateral</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load vectors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Fx</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1" u="none" strike="noStrike" kern="1200" cap="none" spc="0" normalizeH="0" baseline="0" noProof="0" dirty="0" err="1">
                <a:ln>
                  <a:noFill/>
                </a:ln>
                <a:solidFill>
                  <a:prstClr val="black"/>
                </a:solidFill>
                <a:effectLst/>
                <a:uLnTx/>
                <a:uFillTx/>
                <a:latin typeface="Calibri" panose="020F0502020204030204"/>
                <a:ea typeface="+mn-ea"/>
                <a:cs typeface="+mn-cs"/>
              </a:rPr>
              <a:t>Fy</a:t>
            </a:r>
            <a:r>
              <a:rPr kumimoji="0" lang="en-US" sz="2700" b="1" i="1" u="none" strike="noStrike" kern="1200" cap="none" spc="0" normalizeH="0" baseline="0" noProof="0" dirty="0">
                <a:ln>
                  <a:noFill/>
                </a:ln>
                <a:solidFill>
                  <a:prstClr val="black"/>
                </a:solidFill>
                <a:effectLst/>
                <a:uLnTx/>
                <a:uFillTx/>
                <a:latin typeface="Calibri" panose="020F0502020204030204"/>
                <a:ea typeface="+mn-ea"/>
                <a:cs typeface="+mn-cs"/>
              </a:rPr>
              <a:t>, Mx, My) do appear only at AVDE</a:t>
            </a:r>
          </a:p>
        </p:txBody>
      </p:sp>
      <p:sp>
        <p:nvSpPr>
          <p:cNvPr id="2" name="Rectangle: Rounded Corners 1">
            <a:extLst>
              <a:ext uri="{FF2B5EF4-FFF2-40B4-BE49-F238E27FC236}">
                <a16:creationId xmlns:a16="http://schemas.microsoft.com/office/drawing/2014/main" id="{803A8CBF-1D74-89A6-CC7A-0AAE0961B90E}"/>
              </a:ext>
            </a:extLst>
          </p:cNvPr>
          <p:cNvSpPr/>
          <p:nvPr/>
        </p:nvSpPr>
        <p:spPr>
          <a:xfrm>
            <a:off x="6923385" y="5584226"/>
            <a:ext cx="2443638"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55765A6-6808-E97B-139E-AFE8FDFECB6C}"/>
              </a:ext>
            </a:extLst>
          </p:cNvPr>
          <p:cNvSpPr/>
          <p:nvPr/>
        </p:nvSpPr>
        <p:spPr>
          <a:xfrm>
            <a:off x="7203688" y="3116095"/>
            <a:ext cx="1918010"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D21E9E3-413B-D5D6-54D3-871767A5FD52}"/>
              </a:ext>
            </a:extLst>
          </p:cNvPr>
          <p:cNvSpPr/>
          <p:nvPr/>
        </p:nvSpPr>
        <p:spPr>
          <a:xfrm>
            <a:off x="6923384" y="4185623"/>
            <a:ext cx="2443638" cy="365125"/>
          </a:xfrm>
          <a:prstGeom prst="roundRect">
            <a:avLst/>
          </a:prstGeom>
          <a:noFill/>
          <a:ln w="508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5B2855B8-5652-1900-8FA3-D291124E8255}"/>
              </a:ext>
            </a:extLst>
          </p:cNvPr>
          <p:cNvSpPr>
            <a:spLocks noGrp="1"/>
          </p:cNvSpPr>
          <p:nvPr>
            <p:ph type="dt" sz="half" idx="10"/>
          </p:nvPr>
        </p:nvSpPr>
        <p:spPr/>
        <p:txBody>
          <a:bodyPr/>
          <a:lstStyle/>
          <a:p>
            <a:fld id="{10B394EE-749A-4571-ACEF-989A3EEC8BB5}" type="datetime1">
              <a:rPr lang="en-US" smtClean="0"/>
              <a:t>9/5/2024</a:t>
            </a:fld>
            <a:endParaRPr lang="en-US"/>
          </a:p>
        </p:txBody>
      </p:sp>
      <p:sp>
        <p:nvSpPr>
          <p:cNvPr id="7" name="Footer Placeholder 6">
            <a:extLst>
              <a:ext uri="{FF2B5EF4-FFF2-40B4-BE49-F238E27FC236}">
                <a16:creationId xmlns:a16="http://schemas.microsoft.com/office/drawing/2014/main" id="{7E25CEB7-8429-C703-E76F-BC90EC645331}"/>
              </a:ext>
            </a:extLst>
          </p:cNvPr>
          <p:cNvSpPr>
            <a:spLocks noGrp="1"/>
          </p:cNvSpPr>
          <p:nvPr>
            <p:ph type="ftr" sz="quarter" idx="11"/>
          </p:nvPr>
        </p:nvSpPr>
        <p:spPr>
          <a:xfrm>
            <a:off x="2987749" y="6356350"/>
            <a:ext cx="5996763"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101949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A3D6B7-7EB5-8E3B-C7DA-D66388045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245" y="2226578"/>
            <a:ext cx="3671170" cy="3671170"/>
          </a:xfrm>
        </p:spPr>
      </p:pic>
      <p:pic>
        <p:nvPicPr>
          <p:cNvPr id="7" name="Picture 6">
            <a:extLst>
              <a:ext uri="{FF2B5EF4-FFF2-40B4-BE49-F238E27FC236}">
                <a16:creationId xmlns:a16="http://schemas.microsoft.com/office/drawing/2014/main" id="{BEC04148-C8C6-67C3-3176-5ED2A7774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276" y="2226578"/>
            <a:ext cx="3671170" cy="3671170"/>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F7D67422-64FE-BE31-EEA9-A05C32FDA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292" y="2226578"/>
            <a:ext cx="3671170" cy="3671170"/>
          </a:xfrm>
          <a:prstGeom prst="rect">
            <a:avLst/>
          </a:prstGeom>
        </p:spPr>
      </p:pic>
      <p:sp>
        <p:nvSpPr>
          <p:cNvPr id="3" name="Slide Number Placeholder 2">
            <a:extLst>
              <a:ext uri="{FF2B5EF4-FFF2-40B4-BE49-F238E27FC236}">
                <a16:creationId xmlns:a16="http://schemas.microsoft.com/office/drawing/2014/main" id="{9FF14061-3CA6-5509-3854-A6E2B70B0DA4}"/>
              </a:ext>
            </a:extLst>
          </p:cNvPr>
          <p:cNvSpPr>
            <a:spLocks noGrp="1"/>
          </p:cNvSpPr>
          <p:nvPr>
            <p:ph type="sldNum" sz="quarter" idx="12"/>
          </p:nvPr>
        </p:nvSpPr>
        <p:spPr>
          <a:xfrm>
            <a:off x="9042698" y="617793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BBE3F11-2840-9580-2A0A-D8B6E41281E3}"/>
              </a:ext>
            </a:extLst>
          </p:cNvPr>
          <p:cNvSpPr txBox="1">
            <a:spLocks noChangeAspect="1"/>
          </p:cNvSpPr>
          <p:nvPr/>
        </p:nvSpPr>
        <p:spPr>
          <a:xfrm>
            <a:off x="639188" y="382298"/>
            <a:ext cx="1104427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3.4  Sub-division of AVDE-induced net EM forces (Fr, Ft, </a:t>
            </a:r>
            <a:r>
              <a:rPr kumimoji="0" lang="en-US" sz="30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a:t>
            </a:r>
            <a:r>
              <a:rPr lang="en-US" sz="3000" b="1" i="1" dirty="0">
                <a:solidFill>
                  <a:prstClr val="black"/>
                </a:solidFill>
                <a:latin typeface="Calibri" panose="020F0502020204030204"/>
              </a:rPr>
              <a:t>composed by</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1" u="none" strike="noStrike" kern="1200" cap="none" spc="0" normalizeH="0" baseline="0" noProof="0" dirty="0">
                <a:ln>
                  <a:noFill/>
                </a:ln>
                <a:solidFill>
                  <a:srgbClr val="C00000"/>
                </a:solidFill>
                <a:effectLst/>
                <a:uLnTx/>
                <a:uFillTx/>
                <a:latin typeface="Calibri" panose="020F0502020204030204"/>
                <a:ea typeface="+mn-ea"/>
                <a:cs typeface="+mn-cs"/>
              </a:rPr>
              <a:t>VV shells</a:t>
            </a:r>
            <a:r>
              <a:rPr kumimoji="0" lang="en-US" sz="3000" b="1" i="1" u="none" strike="noStrike" kern="1200" cap="none" spc="0" normalizeH="0" baseline="0" noProof="0" dirty="0">
                <a:ln>
                  <a:noFill/>
                </a:ln>
                <a:solidFill>
                  <a:srgbClr val="993300"/>
                </a:solidFill>
                <a:effectLst/>
                <a:uLnTx/>
                <a:uFillTx/>
                <a:latin typeface="Calibri" panose="020F0502020204030204"/>
                <a:ea typeface="+mn-ea"/>
                <a:cs typeface="+mn-cs"/>
              </a:rPr>
              <a:t>,</a:t>
            </a:r>
            <a:r>
              <a:rPr kumimoji="0" lang="en-US" sz="3000" b="1" i="1"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3000" b="1" i="1"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srgbClr val="996600"/>
                </a:solidFill>
                <a:effectLst/>
                <a:uLnTx/>
                <a:uFillTx/>
                <a:latin typeface="Calibri" panose="020F0502020204030204"/>
                <a:ea typeface="+mn-ea"/>
                <a:cs typeface="+mn-cs"/>
              </a:rPr>
              <a:t>blanket modules, </a:t>
            </a:r>
            <a:r>
              <a:rPr kumimoji="0" lang="en-US" sz="3000" b="1" i="1" u="none" strike="noStrike" kern="1200" cap="none" spc="0" normalizeH="0" baseline="0" noProof="0" dirty="0">
                <a:ln>
                  <a:noFill/>
                </a:ln>
                <a:solidFill>
                  <a:srgbClr val="9966FF"/>
                </a:solidFill>
                <a:effectLst/>
                <a:uLnTx/>
                <a:uFillTx/>
                <a:latin typeface="Calibri" panose="020F0502020204030204"/>
                <a:ea typeface="+mn-ea"/>
                <a:cs typeface="+mn-cs"/>
              </a:rPr>
              <a:t>divertor panels </a:t>
            </a:r>
            <a:r>
              <a:rPr kumimoji="0" lang="en-US" sz="3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all these </a:t>
            </a:r>
          </a:p>
        </p:txBody>
      </p:sp>
      <p:sp>
        <p:nvSpPr>
          <p:cNvPr id="2" name="Date Placeholder 1">
            <a:extLst>
              <a:ext uri="{FF2B5EF4-FFF2-40B4-BE49-F238E27FC236}">
                <a16:creationId xmlns:a16="http://schemas.microsoft.com/office/drawing/2014/main" id="{A4529AC0-4746-FA51-D93D-F823FD2F8FB4}"/>
              </a:ext>
            </a:extLst>
          </p:cNvPr>
          <p:cNvSpPr>
            <a:spLocks noGrp="1"/>
          </p:cNvSpPr>
          <p:nvPr>
            <p:ph type="dt" sz="half" idx="10"/>
          </p:nvPr>
        </p:nvSpPr>
        <p:spPr/>
        <p:txBody>
          <a:bodyPr/>
          <a:lstStyle/>
          <a:p>
            <a:fld id="{47B97FCF-F9F6-47B8-BF7C-CCC28D304A63}" type="datetime1">
              <a:rPr lang="en-US" smtClean="0"/>
              <a:t>9/5/2024</a:t>
            </a:fld>
            <a:endParaRPr lang="en-US"/>
          </a:p>
        </p:txBody>
      </p:sp>
      <p:sp>
        <p:nvSpPr>
          <p:cNvPr id="4" name="Footer Placeholder 3">
            <a:extLst>
              <a:ext uri="{FF2B5EF4-FFF2-40B4-BE49-F238E27FC236}">
                <a16:creationId xmlns:a16="http://schemas.microsoft.com/office/drawing/2014/main" id="{B3834CF2-1351-3D56-A3FE-923D6B472D4C}"/>
              </a:ext>
            </a:extLst>
          </p:cNvPr>
          <p:cNvSpPr>
            <a:spLocks noGrp="1"/>
          </p:cNvSpPr>
          <p:nvPr>
            <p:ph type="ftr" sz="quarter" idx="11"/>
          </p:nvPr>
        </p:nvSpPr>
        <p:spPr>
          <a:xfrm>
            <a:off x="3381153" y="6356350"/>
            <a:ext cx="540134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740876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B5835-189A-5512-D30E-895592203860}"/>
              </a:ext>
            </a:extLst>
          </p:cNvPr>
          <p:cNvPicPr>
            <a:picLocks noChangeAspect="1"/>
          </p:cNvPicPr>
          <p:nvPr/>
        </p:nvPicPr>
        <p:blipFill>
          <a:blip r:embed="rId2"/>
          <a:stretch>
            <a:fillRect/>
          </a:stretch>
        </p:blipFill>
        <p:spPr>
          <a:xfrm>
            <a:off x="856513" y="2271100"/>
            <a:ext cx="3561168" cy="3861655"/>
          </a:xfrm>
          <a:prstGeom prst="rect">
            <a:avLst/>
          </a:prstGeom>
        </p:spPr>
      </p:pic>
      <p:pic>
        <p:nvPicPr>
          <p:cNvPr id="7" name="Picture 6">
            <a:extLst>
              <a:ext uri="{FF2B5EF4-FFF2-40B4-BE49-F238E27FC236}">
                <a16:creationId xmlns:a16="http://schemas.microsoft.com/office/drawing/2014/main" id="{80E214CB-7920-DCB3-7952-DB9352EFB445}"/>
              </a:ext>
            </a:extLst>
          </p:cNvPr>
          <p:cNvPicPr>
            <a:picLocks noChangeAspect="1"/>
          </p:cNvPicPr>
          <p:nvPr/>
        </p:nvPicPr>
        <p:blipFill>
          <a:blip r:embed="rId3"/>
          <a:stretch>
            <a:fillRect/>
          </a:stretch>
        </p:blipFill>
        <p:spPr>
          <a:xfrm>
            <a:off x="4474087" y="2271100"/>
            <a:ext cx="3472209" cy="3861654"/>
          </a:xfrm>
          <a:prstGeom prst="rect">
            <a:avLst/>
          </a:prstGeom>
        </p:spPr>
      </p:pic>
      <p:pic>
        <p:nvPicPr>
          <p:cNvPr id="9" name="Picture 8">
            <a:extLst>
              <a:ext uri="{FF2B5EF4-FFF2-40B4-BE49-F238E27FC236}">
                <a16:creationId xmlns:a16="http://schemas.microsoft.com/office/drawing/2014/main" id="{DC0EA189-432E-1985-4D8A-651C21497F38}"/>
              </a:ext>
            </a:extLst>
          </p:cNvPr>
          <p:cNvPicPr>
            <a:picLocks noChangeAspect="1"/>
          </p:cNvPicPr>
          <p:nvPr/>
        </p:nvPicPr>
        <p:blipFill>
          <a:blip r:embed="rId4"/>
          <a:stretch>
            <a:fillRect/>
          </a:stretch>
        </p:blipFill>
        <p:spPr>
          <a:xfrm>
            <a:off x="8018141" y="2271101"/>
            <a:ext cx="3312874" cy="3861653"/>
          </a:xfrm>
          <a:prstGeom prst="rect">
            <a:avLst/>
          </a:prstGeom>
        </p:spPr>
      </p:pic>
      <p:sp>
        <p:nvSpPr>
          <p:cNvPr id="4" name="TextBox 3">
            <a:extLst>
              <a:ext uri="{FF2B5EF4-FFF2-40B4-BE49-F238E27FC236}">
                <a16:creationId xmlns:a16="http://schemas.microsoft.com/office/drawing/2014/main" id="{A52B9C4B-EE0D-93D3-9759-07FE3B33FFA9}"/>
              </a:ext>
            </a:extLst>
          </p:cNvPr>
          <p:cNvSpPr txBox="1">
            <a:spLocks noChangeAspect="1"/>
          </p:cNvSpPr>
          <p:nvPr/>
        </p:nvSpPr>
        <p:spPr>
          <a:xfrm>
            <a:off x="573863" y="381735"/>
            <a:ext cx="1104427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strike="noStrike" kern="1200" cap="none" spc="0" normalizeH="0" baseline="0" noProof="0" dirty="0">
                <a:ln>
                  <a:noFill/>
                </a:ln>
                <a:solidFill>
                  <a:prstClr val="black"/>
                </a:solidFill>
                <a:effectLst/>
                <a:uLnTx/>
                <a:uFillTx/>
                <a:latin typeface="Calibri" panose="020F0502020204030204"/>
                <a:ea typeface="+mn-ea"/>
                <a:cs typeface="+mn-cs"/>
              </a:rPr>
              <a:t>3.5  </a:t>
            </a:r>
            <a:r>
              <a:rPr kumimoji="0" lang="en-US" sz="3000" b="1" i="1" u="sng" strike="noStrike" kern="1200" cap="none" spc="0" normalizeH="0" baseline="0" noProof="0" dirty="0">
                <a:ln>
                  <a:noFill/>
                </a:ln>
                <a:solidFill>
                  <a:prstClr val="black"/>
                </a:solidFill>
                <a:effectLst/>
                <a:uLnTx/>
                <a:uFillTx/>
                <a:latin typeface="Calibri" panose="020F0502020204030204"/>
                <a:ea typeface="+mn-ea"/>
                <a:cs typeface="+mn-cs"/>
              </a:rPr>
              <a:t>Toroidal distribution </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of 3 vector components (radial, toroidal, vertical) of net EM forces between nine 40 degrees VV sectors </a:t>
            </a:r>
            <a:b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with relevant internal components at time instant t=1196.2ms  </a:t>
            </a:r>
            <a:endParaRPr kumimoji="0" lang="en-US" sz="3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2937DB-1B53-F2EA-58CF-28C8FDC08C7E}"/>
              </a:ext>
            </a:extLst>
          </p:cNvPr>
          <p:cNvSpPr txBox="1"/>
          <p:nvPr/>
        </p:nvSpPr>
        <p:spPr>
          <a:xfrm>
            <a:off x="2140070" y="3068907"/>
            <a:ext cx="1037266" cy="769441"/>
          </a:xfrm>
          <a:prstGeom prst="rect">
            <a:avLst/>
          </a:prstGeom>
          <a:noFill/>
        </p:spPr>
        <p:txBody>
          <a:bodyPr wrap="square" rtlCol="0">
            <a:spAutoFit/>
          </a:bodyPr>
          <a:lstStyle/>
          <a:p>
            <a:pPr algn="ctr"/>
            <a:r>
              <a:rPr lang="en-US" sz="2200" b="1" i="1" dirty="0"/>
              <a:t>Local radial</a:t>
            </a:r>
          </a:p>
        </p:txBody>
      </p:sp>
      <p:sp>
        <p:nvSpPr>
          <p:cNvPr id="3" name="TextBox 2">
            <a:extLst>
              <a:ext uri="{FF2B5EF4-FFF2-40B4-BE49-F238E27FC236}">
                <a16:creationId xmlns:a16="http://schemas.microsoft.com/office/drawing/2014/main" id="{D32CCC10-5886-B782-B538-83A14EB62F66}"/>
              </a:ext>
            </a:extLst>
          </p:cNvPr>
          <p:cNvSpPr txBox="1"/>
          <p:nvPr/>
        </p:nvSpPr>
        <p:spPr>
          <a:xfrm>
            <a:off x="5701238" y="3044277"/>
            <a:ext cx="1249918" cy="769441"/>
          </a:xfrm>
          <a:prstGeom prst="rect">
            <a:avLst/>
          </a:prstGeom>
          <a:noFill/>
        </p:spPr>
        <p:txBody>
          <a:bodyPr wrap="square" rtlCol="0">
            <a:spAutoFit/>
          </a:bodyPr>
          <a:lstStyle/>
          <a:p>
            <a:pPr algn="ctr"/>
            <a:r>
              <a:rPr lang="en-US" sz="2200" b="1" i="1" dirty="0"/>
              <a:t>Local toroidal</a:t>
            </a:r>
          </a:p>
        </p:txBody>
      </p:sp>
      <p:sp>
        <p:nvSpPr>
          <p:cNvPr id="6" name="TextBox 5">
            <a:extLst>
              <a:ext uri="{FF2B5EF4-FFF2-40B4-BE49-F238E27FC236}">
                <a16:creationId xmlns:a16="http://schemas.microsoft.com/office/drawing/2014/main" id="{505D377D-347A-5783-0C8F-AA2C686DB603}"/>
              </a:ext>
            </a:extLst>
          </p:cNvPr>
          <p:cNvSpPr txBox="1"/>
          <p:nvPr/>
        </p:nvSpPr>
        <p:spPr>
          <a:xfrm>
            <a:off x="8789608" y="3068906"/>
            <a:ext cx="1262322" cy="769441"/>
          </a:xfrm>
          <a:prstGeom prst="rect">
            <a:avLst/>
          </a:prstGeom>
          <a:noFill/>
        </p:spPr>
        <p:txBody>
          <a:bodyPr wrap="square" rtlCol="0">
            <a:spAutoFit/>
          </a:bodyPr>
          <a:lstStyle/>
          <a:p>
            <a:pPr algn="ctr"/>
            <a:r>
              <a:rPr lang="en-US" sz="2200" b="1" i="1" dirty="0"/>
              <a:t>Local vertical</a:t>
            </a:r>
          </a:p>
        </p:txBody>
      </p:sp>
    </p:spTree>
    <p:extLst>
      <p:ext uri="{BB962C8B-B14F-4D97-AF65-F5344CB8AC3E}">
        <p14:creationId xmlns:p14="http://schemas.microsoft.com/office/powerpoint/2010/main" val="2629960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61B283-3FE8-2D1D-27D3-E3EC71828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677" y="2134728"/>
            <a:ext cx="3671170" cy="3671170"/>
          </a:xfrm>
        </p:spPr>
      </p:pic>
      <p:pic>
        <p:nvPicPr>
          <p:cNvPr id="7" name="Picture 6" descr="A graph of a line&#10;&#10;Description automatically generated with medium confidence">
            <a:extLst>
              <a:ext uri="{FF2B5EF4-FFF2-40B4-BE49-F238E27FC236}">
                <a16:creationId xmlns:a16="http://schemas.microsoft.com/office/drawing/2014/main" id="{B5FEB764-F9AC-3799-C49E-9B778A012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486" y="2134728"/>
            <a:ext cx="3671170" cy="3671170"/>
          </a:xfrm>
          <a:prstGeom prst="rect">
            <a:avLst/>
          </a:prstGeom>
        </p:spPr>
      </p:pic>
      <p:pic>
        <p:nvPicPr>
          <p:cNvPr id="9" name="Picture 8" descr="A graph of different colors and lines&#10;&#10;Description automatically generated">
            <a:extLst>
              <a:ext uri="{FF2B5EF4-FFF2-40B4-BE49-F238E27FC236}">
                <a16:creationId xmlns:a16="http://schemas.microsoft.com/office/drawing/2014/main" id="{6333A70B-8B70-C529-9554-9DEEE9AD6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0633" y="2134728"/>
            <a:ext cx="3671170" cy="3671170"/>
          </a:xfrm>
          <a:prstGeom prst="rect">
            <a:avLst/>
          </a:prstGeom>
        </p:spPr>
      </p:pic>
      <p:sp>
        <p:nvSpPr>
          <p:cNvPr id="3" name="Slide Number Placeholder 2">
            <a:extLst>
              <a:ext uri="{FF2B5EF4-FFF2-40B4-BE49-F238E27FC236}">
                <a16:creationId xmlns:a16="http://schemas.microsoft.com/office/drawing/2014/main" id="{5DB79204-851E-6F3F-C04A-ED79C13A24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81248DE-7942-2AA3-2FC4-6411BEF60EB9}"/>
              </a:ext>
            </a:extLst>
          </p:cNvPr>
          <p:cNvSpPr txBox="1">
            <a:spLocks noChangeAspect="1"/>
          </p:cNvSpPr>
          <p:nvPr/>
        </p:nvSpPr>
        <p:spPr>
          <a:xfrm>
            <a:off x="573863" y="512957"/>
            <a:ext cx="110442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3.6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degrees sectors of </a:t>
            </a:r>
            <a:r>
              <a:rPr kumimoji="0" lang="en-US" sz="3100" b="1" i="1" u="none" strike="noStrike" kern="1200" cap="none" spc="0" normalizeH="0" baseline="0" noProof="0" dirty="0">
                <a:ln>
                  <a:noFill/>
                </a:ln>
                <a:solidFill>
                  <a:srgbClr val="9966FF"/>
                </a:solidFill>
                <a:effectLst/>
                <a:uLnTx/>
                <a:uFillTx/>
                <a:latin typeface="Calibri" panose="020F0502020204030204"/>
                <a:ea typeface="+mn-ea"/>
                <a:cs typeface="+mn-cs"/>
              </a:rPr>
              <a:t>CS,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PFC, </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TFC</a:t>
            </a:r>
            <a: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t>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VV </a:t>
            </a:r>
          </a:p>
        </p:txBody>
      </p:sp>
      <p:sp>
        <p:nvSpPr>
          <p:cNvPr id="2" name="Date Placeholder 1">
            <a:extLst>
              <a:ext uri="{FF2B5EF4-FFF2-40B4-BE49-F238E27FC236}">
                <a16:creationId xmlns:a16="http://schemas.microsoft.com/office/drawing/2014/main" id="{C7993078-3574-87D6-E580-6D1D76A0B5B5}"/>
              </a:ext>
            </a:extLst>
          </p:cNvPr>
          <p:cNvSpPr>
            <a:spLocks noGrp="1"/>
          </p:cNvSpPr>
          <p:nvPr>
            <p:ph type="dt" sz="half" idx="10"/>
          </p:nvPr>
        </p:nvSpPr>
        <p:spPr/>
        <p:txBody>
          <a:bodyPr/>
          <a:lstStyle/>
          <a:p>
            <a:fld id="{672FA7D0-BE82-4C5A-90DD-CFF03EA5DC90}" type="datetime1">
              <a:rPr lang="en-US" smtClean="0"/>
              <a:t>9/5/2024</a:t>
            </a:fld>
            <a:endParaRPr lang="en-US"/>
          </a:p>
        </p:txBody>
      </p:sp>
      <p:sp>
        <p:nvSpPr>
          <p:cNvPr id="4" name="Footer Placeholder 3">
            <a:extLst>
              <a:ext uri="{FF2B5EF4-FFF2-40B4-BE49-F238E27FC236}">
                <a16:creationId xmlns:a16="http://schemas.microsoft.com/office/drawing/2014/main" id="{FF30BED3-01F0-BF3A-271C-9CE0F4F8F820}"/>
              </a:ext>
            </a:extLst>
          </p:cNvPr>
          <p:cNvSpPr>
            <a:spLocks noGrp="1"/>
          </p:cNvSpPr>
          <p:nvPr>
            <p:ph type="ftr" sz="quarter" idx="11"/>
          </p:nvPr>
        </p:nvSpPr>
        <p:spPr>
          <a:xfrm>
            <a:off x="3455581" y="6356350"/>
            <a:ext cx="5252484"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2115938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a graph&#10;&#10;Description automatically generated">
            <a:extLst>
              <a:ext uri="{FF2B5EF4-FFF2-40B4-BE49-F238E27FC236}">
                <a16:creationId xmlns:a16="http://schemas.microsoft.com/office/drawing/2014/main" id="{21681A99-AA6C-FBA4-9E70-E0A2A4FBDB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496" y="2222900"/>
            <a:ext cx="3671170" cy="3671170"/>
          </a:xfrm>
        </p:spPr>
      </p:pic>
      <p:pic>
        <p:nvPicPr>
          <p:cNvPr id="7" name="Picture 6" descr="A graph of a line&#10;&#10;Description automatically generated">
            <a:extLst>
              <a:ext uri="{FF2B5EF4-FFF2-40B4-BE49-F238E27FC236}">
                <a16:creationId xmlns:a16="http://schemas.microsoft.com/office/drawing/2014/main" id="{FC2B7AC1-CCB3-3477-AC9D-AF4F1E0F0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993" y="2222900"/>
            <a:ext cx="3671170" cy="3671170"/>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41FBB272-7BDC-B25E-BDA9-7403D2BB6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0283" y="2222900"/>
            <a:ext cx="3671170" cy="3671170"/>
          </a:xfrm>
          <a:prstGeom prst="rect">
            <a:avLst/>
          </a:prstGeom>
        </p:spPr>
      </p:pic>
      <p:sp>
        <p:nvSpPr>
          <p:cNvPr id="3" name="Slide Number Placeholder 2">
            <a:extLst>
              <a:ext uri="{FF2B5EF4-FFF2-40B4-BE49-F238E27FC236}">
                <a16:creationId xmlns:a16="http://schemas.microsoft.com/office/drawing/2014/main" id="{C80C29B2-249F-9C08-B2AA-1F2160FE02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02FFB9B-7474-8BA7-DCAF-55F7A5B3C0FC}"/>
              </a:ext>
            </a:extLst>
          </p:cNvPr>
          <p:cNvSpPr txBox="1">
            <a:spLocks noChangeAspect="1"/>
          </p:cNvSpPr>
          <p:nvPr/>
        </p:nvSpPr>
        <p:spPr>
          <a:xfrm>
            <a:off x="512251" y="412598"/>
            <a:ext cx="11218832"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3.7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TFC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TFC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5402E299-A165-FC8B-532F-A1507EC85C6B}"/>
              </a:ext>
            </a:extLst>
          </p:cNvPr>
          <p:cNvSpPr>
            <a:spLocks noGrp="1"/>
          </p:cNvSpPr>
          <p:nvPr>
            <p:ph type="dt" sz="half" idx="10"/>
          </p:nvPr>
        </p:nvSpPr>
        <p:spPr/>
        <p:txBody>
          <a:bodyPr/>
          <a:lstStyle/>
          <a:p>
            <a:fld id="{4FE8501F-3BE9-4FCA-8F17-E1D73DADFCD7}" type="datetime1">
              <a:rPr lang="en-US" smtClean="0"/>
              <a:t>9/5/2024</a:t>
            </a:fld>
            <a:endParaRPr lang="en-US"/>
          </a:p>
        </p:txBody>
      </p:sp>
      <p:sp>
        <p:nvSpPr>
          <p:cNvPr id="4" name="Footer Placeholder 3">
            <a:extLst>
              <a:ext uri="{FF2B5EF4-FFF2-40B4-BE49-F238E27FC236}">
                <a16:creationId xmlns:a16="http://schemas.microsoft.com/office/drawing/2014/main" id="{560332CE-A73C-9846-6B8F-B77902523AC9}"/>
              </a:ext>
            </a:extLst>
          </p:cNvPr>
          <p:cNvSpPr>
            <a:spLocks noGrp="1"/>
          </p:cNvSpPr>
          <p:nvPr>
            <p:ph type="ftr" sz="quarter" idx="11"/>
          </p:nvPr>
        </p:nvSpPr>
        <p:spPr>
          <a:xfrm>
            <a:off x="3370522" y="6356350"/>
            <a:ext cx="524007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206804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line&#10;&#10;Description automatically generated">
            <a:extLst>
              <a:ext uri="{FF2B5EF4-FFF2-40B4-BE49-F238E27FC236}">
                <a16:creationId xmlns:a16="http://schemas.microsoft.com/office/drawing/2014/main" id="{9F7222AC-F8FB-1ADC-20A0-9AE5BE0916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106" y="2349244"/>
            <a:ext cx="3671170" cy="3671170"/>
          </a:xfrm>
        </p:spPr>
      </p:pic>
      <p:pic>
        <p:nvPicPr>
          <p:cNvPr id="7" name="Picture 6" descr="A graph of a line graph&#10;&#10;Description automatically generated with medium confidence">
            <a:extLst>
              <a:ext uri="{FF2B5EF4-FFF2-40B4-BE49-F238E27FC236}">
                <a16:creationId xmlns:a16="http://schemas.microsoft.com/office/drawing/2014/main" id="{6D0D1384-A74E-7D2D-72E9-28DBC2E63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027" y="2349244"/>
            <a:ext cx="3671170" cy="3671170"/>
          </a:xfrm>
          <a:prstGeom prst="rect">
            <a:avLst/>
          </a:prstGeom>
        </p:spPr>
      </p:pic>
      <p:pic>
        <p:nvPicPr>
          <p:cNvPr id="9" name="Picture 8" descr="A graph of a graph showing the same size of a structure&#10;&#10;Description automatically generated with medium confidence">
            <a:extLst>
              <a:ext uri="{FF2B5EF4-FFF2-40B4-BE49-F238E27FC236}">
                <a16:creationId xmlns:a16="http://schemas.microsoft.com/office/drawing/2014/main" id="{84FDB25D-E3A3-DFD6-77DC-FECB28948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361" y="2314931"/>
            <a:ext cx="3671170" cy="3671170"/>
          </a:xfrm>
          <a:prstGeom prst="rect">
            <a:avLst/>
          </a:prstGeom>
        </p:spPr>
      </p:pic>
      <p:sp>
        <p:nvSpPr>
          <p:cNvPr id="3" name="Slide Number Placeholder 2">
            <a:extLst>
              <a:ext uri="{FF2B5EF4-FFF2-40B4-BE49-F238E27FC236}">
                <a16:creationId xmlns:a16="http://schemas.microsoft.com/office/drawing/2014/main" id="{E1678D87-E70A-D54D-4A54-0BA3B2C63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D5C4E43-E19D-87EC-9A19-D545D64AEE7F}"/>
              </a:ext>
            </a:extLst>
          </p:cNvPr>
          <p:cNvSpPr txBox="1">
            <a:spLocks noChangeAspect="1"/>
          </p:cNvSpPr>
          <p:nvPr/>
        </p:nvSpPr>
        <p:spPr>
          <a:xfrm>
            <a:off x="453165" y="444861"/>
            <a:ext cx="11396546"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3.8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PFC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PFC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F9DDB877-DC02-7585-B170-84CCCC9A09A0}"/>
              </a:ext>
            </a:extLst>
          </p:cNvPr>
          <p:cNvSpPr>
            <a:spLocks noGrp="1"/>
          </p:cNvSpPr>
          <p:nvPr>
            <p:ph type="dt" sz="half" idx="10"/>
          </p:nvPr>
        </p:nvSpPr>
        <p:spPr/>
        <p:txBody>
          <a:bodyPr/>
          <a:lstStyle/>
          <a:p>
            <a:fld id="{AB6DBBC7-25A6-49AC-8812-E3B9C3886BEA}" type="datetime1">
              <a:rPr lang="en-US" smtClean="0"/>
              <a:t>9/5/2024</a:t>
            </a:fld>
            <a:endParaRPr lang="en-US"/>
          </a:p>
        </p:txBody>
      </p:sp>
      <p:sp>
        <p:nvSpPr>
          <p:cNvPr id="4" name="Footer Placeholder 3">
            <a:extLst>
              <a:ext uri="{FF2B5EF4-FFF2-40B4-BE49-F238E27FC236}">
                <a16:creationId xmlns:a16="http://schemas.microsoft.com/office/drawing/2014/main" id="{7D5DE5B6-AA71-1E70-862A-E00B4EF50FE5}"/>
              </a:ext>
            </a:extLst>
          </p:cNvPr>
          <p:cNvSpPr>
            <a:spLocks noGrp="1"/>
          </p:cNvSpPr>
          <p:nvPr>
            <p:ph type="ftr" sz="quarter" idx="11"/>
          </p:nvPr>
        </p:nvSpPr>
        <p:spPr>
          <a:xfrm>
            <a:off x="3317357" y="6356350"/>
            <a:ext cx="5433237"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1590874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a line&#10;&#10;Description automatically generated">
            <a:extLst>
              <a:ext uri="{FF2B5EF4-FFF2-40B4-BE49-F238E27FC236}">
                <a16:creationId xmlns:a16="http://schemas.microsoft.com/office/drawing/2014/main" id="{CD865A81-103A-5261-32AB-8653796A88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798" y="2349244"/>
            <a:ext cx="3671170" cy="3671170"/>
          </a:xfrm>
        </p:spPr>
      </p:pic>
      <p:pic>
        <p:nvPicPr>
          <p:cNvPr id="7" name="Picture 6" descr="A graph of a graph showing different colors of a line&#10;&#10;Description automatically generated with medium confidence">
            <a:extLst>
              <a:ext uri="{FF2B5EF4-FFF2-40B4-BE49-F238E27FC236}">
                <a16:creationId xmlns:a16="http://schemas.microsoft.com/office/drawing/2014/main" id="{40E14841-D510-7EE0-C8B2-0B0E2053A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265" y="2349244"/>
            <a:ext cx="3671170" cy="3671170"/>
          </a:xfrm>
          <a:prstGeom prst="rect">
            <a:avLst/>
          </a:prstGeom>
        </p:spPr>
      </p:pic>
      <p:pic>
        <p:nvPicPr>
          <p:cNvPr id="9" name="Picture 8" descr="A graph of a graph showing the same curve&#10;&#10;Description automatically generated with medium confidence">
            <a:extLst>
              <a:ext uri="{FF2B5EF4-FFF2-40B4-BE49-F238E27FC236}">
                <a16:creationId xmlns:a16="http://schemas.microsoft.com/office/drawing/2014/main" id="{84FBD161-B64D-126C-99BF-C56C7A33C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337" y="2349244"/>
            <a:ext cx="3671170" cy="3671170"/>
          </a:xfrm>
          <a:prstGeom prst="rect">
            <a:avLst/>
          </a:prstGeom>
        </p:spPr>
      </p:pic>
      <p:sp>
        <p:nvSpPr>
          <p:cNvPr id="3" name="Slide Number Placeholder 2">
            <a:extLst>
              <a:ext uri="{FF2B5EF4-FFF2-40B4-BE49-F238E27FC236}">
                <a16:creationId xmlns:a16="http://schemas.microsoft.com/office/drawing/2014/main" id="{FDC96DA9-3382-935D-784E-516B0BFE68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34BBF-0174-7183-7D67-A83E12DE24C9}"/>
              </a:ext>
            </a:extLst>
          </p:cNvPr>
          <p:cNvSpPr txBox="1">
            <a:spLocks noChangeAspect="1"/>
          </p:cNvSpPr>
          <p:nvPr/>
        </p:nvSpPr>
        <p:spPr>
          <a:xfrm>
            <a:off x="593319" y="460048"/>
            <a:ext cx="11044274"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3.9  Sub-division of AVDE-induced net EM forces (Fr, Ft, </a:t>
            </a:r>
            <a:r>
              <a:rPr kumimoji="0" lang="en-US" sz="3100" b="1" i="1" u="none" strike="noStrike" kern="1200" cap="none" spc="0" normalizeH="0" baseline="0" noProof="0" dirty="0" err="1">
                <a:ln>
                  <a:noFill/>
                </a:ln>
                <a:solidFill>
                  <a:prstClr val="black"/>
                </a:solidFill>
                <a:effectLst/>
                <a:uLnTx/>
                <a:uFillTx/>
                <a:latin typeface="Calibri" panose="020F0502020204030204"/>
                <a:ea typeface="+mn-ea"/>
                <a:cs typeface="+mn-cs"/>
              </a:rPr>
              <a:t>Fz</a:t>
            </a: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prstClr val="black"/>
                </a:solidFill>
                <a:effectLst/>
                <a:uLnTx/>
                <a:uFillTx/>
                <a:latin typeface="Calibri" panose="020F0502020204030204"/>
                <a:ea typeface="+mn-ea"/>
                <a:cs typeface="+mn-cs"/>
              </a:rPr>
              <a:t>between nine 40 deg. sectors of </a:t>
            </a:r>
            <a:r>
              <a:rPr kumimoji="0" lang="en-US" sz="3100" b="1" i="1" u="none" strike="noStrike" kern="1200" cap="none" spc="0" normalizeH="0" baseline="0" noProof="0" dirty="0">
                <a:ln>
                  <a:noFill/>
                </a:ln>
                <a:solidFill>
                  <a:srgbClr val="996600"/>
                </a:solidFill>
                <a:effectLst/>
                <a:uLnTx/>
                <a:uFillTx/>
                <a:latin typeface="Calibri" panose="020F0502020204030204"/>
                <a:ea typeface="+mn-ea"/>
                <a:cs typeface="+mn-cs"/>
              </a:rPr>
              <a:t>CS cold structures, </a:t>
            </a:r>
            <a:br>
              <a:rPr kumimoji="0" lang="en-US" sz="3100" b="1" i="1" u="none" strike="noStrike" kern="1200" cap="none" spc="0" normalizeH="0" baseline="0" noProof="0" dirty="0">
                <a:ln>
                  <a:noFill/>
                </a:ln>
                <a:solidFill>
                  <a:srgbClr val="CC99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CS windings </a:t>
            </a:r>
            <a:r>
              <a:rPr kumimoji="0" lang="en-US" sz="31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and total for these  </a:t>
            </a:r>
          </a:p>
        </p:txBody>
      </p:sp>
      <p:sp>
        <p:nvSpPr>
          <p:cNvPr id="2" name="Date Placeholder 1">
            <a:extLst>
              <a:ext uri="{FF2B5EF4-FFF2-40B4-BE49-F238E27FC236}">
                <a16:creationId xmlns:a16="http://schemas.microsoft.com/office/drawing/2014/main" id="{F94A85E4-6537-0B09-F6B4-7E53F7E4ACD4}"/>
              </a:ext>
            </a:extLst>
          </p:cNvPr>
          <p:cNvSpPr>
            <a:spLocks noGrp="1"/>
          </p:cNvSpPr>
          <p:nvPr>
            <p:ph type="dt" sz="half" idx="10"/>
          </p:nvPr>
        </p:nvSpPr>
        <p:spPr/>
        <p:txBody>
          <a:bodyPr/>
          <a:lstStyle/>
          <a:p>
            <a:fld id="{40AD79C1-5C18-42B2-BEC3-9D6E0547C51D}" type="datetime1">
              <a:rPr lang="en-US" smtClean="0"/>
              <a:t>9/5/2024</a:t>
            </a:fld>
            <a:endParaRPr lang="en-US"/>
          </a:p>
        </p:txBody>
      </p:sp>
      <p:sp>
        <p:nvSpPr>
          <p:cNvPr id="4" name="Footer Placeholder 3">
            <a:extLst>
              <a:ext uri="{FF2B5EF4-FFF2-40B4-BE49-F238E27FC236}">
                <a16:creationId xmlns:a16="http://schemas.microsoft.com/office/drawing/2014/main" id="{42AA7DB4-3C32-5B13-E92D-61BA6F55DD42}"/>
              </a:ext>
            </a:extLst>
          </p:cNvPr>
          <p:cNvSpPr>
            <a:spLocks noGrp="1"/>
          </p:cNvSpPr>
          <p:nvPr>
            <p:ph type="ftr" sz="quarter" idx="11"/>
          </p:nvPr>
        </p:nvSpPr>
        <p:spPr>
          <a:xfrm>
            <a:off x="3370521" y="6356350"/>
            <a:ext cx="5645888"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55913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0D868-BD93-CAB6-FF9A-3227FA06A341}"/>
              </a:ext>
            </a:extLst>
          </p:cNvPr>
          <p:cNvSpPr>
            <a:spLocks noGrp="1"/>
          </p:cNvSpPr>
          <p:nvPr>
            <p:ph idx="1"/>
          </p:nvPr>
        </p:nvSpPr>
        <p:spPr>
          <a:xfrm>
            <a:off x="616226" y="337930"/>
            <a:ext cx="11211339" cy="6520069"/>
          </a:xfrm>
        </p:spPr>
        <p:txBody>
          <a:bodyPr>
            <a:normAutofit fontScale="62500" lnSpcReduction="20000"/>
          </a:bodyPr>
          <a:lstStyle/>
          <a:p>
            <a:pPr marL="0" indent="0">
              <a:buNone/>
            </a:pPr>
            <a:r>
              <a:rPr lang="en-US" sz="4800" b="1" i="1" dirty="0">
                <a:latin typeface="Calibri" panose="020F0502020204030204" pitchFamily="34" charset="0"/>
                <a:ea typeface="Calibri" panose="020F0502020204030204" pitchFamily="34" charset="0"/>
                <a:cs typeface="Calibri" panose="020F0502020204030204" pitchFamily="34" charset="0"/>
              </a:rPr>
              <a:t>1.2.  This EM model for AVDE loads calculation was suggested and </a:t>
            </a:r>
            <a:br>
              <a:rPr lang="en-US" sz="4800" b="1" i="1" dirty="0">
                <a:latin typeface="Calibri" panose="020F0502020204030204" pitchFamily="34" charset="0"/>
                <a:ea typeface="Calibri" panose="020F0502020204030204" pitchFamily="34" charset="0"/>
                <a:cs typeface="Calibri" panose="020F0502020204030204" pitchFamily="34" charset="0"/>
              </a:rPr>
            </a:br>
            <a:r>
              <a:rPr lang="en-US" sz="4800" b="1" i="1" dirty="0">
                <a:latin typeface="Calibri" panose="020F0502020204030204" pitchFamily="34" charset="0"/>
                <a:ea typeface="Calibri" panose="020F0502020204030204" pitchFamily="34" charset="0"/>
                <a:cs typeface="Calibri" panose="020F0502020204030204" pitchFamily="34" charset="0"/>
              </a:rPr>
              <a:t>         implemented in the Tokamak Systems Monitor (TSM) team:</a:t>
            </a:r>
            <a:br>
              <a:rPr lang="en-US" sz="4800" b="1" i="1" dirty="0">
                <a:latin typeface="Calibri" panose="020F0502020204030204" pitchFamily="34" charset="0"/>
                <a:ea typeface="Calibri" panose="020F0502020204030204" pitchFamily="34" charset="0"/>
                <a:cs typeface="Calibri" panose="020F0502020204030204" pitchFamily="34" charset="0"/>
              </a:rPr>
            </a:br>
            <a:r>
              <a:rPr lang="en-US" sz="4800" b="1" i="1" dirty="0">
                <a:latin typeface="Calibri" panose="020F0502020204030204" pitchFamily="34" charset="0"/>
                <a:ea typeface="Calibri" panose="020F0502020204030204" pitchFamily="34" charset="0"/>
                <a:cs typeface="Calibri" panose="020F0502020204030204" pitchFamily="34" charset="0"/>
              </a:rPr>
              <a:t>         ITER IO, Create and </a:t>
            </a:r>
            <a:r>
              <a:rPr lang="en-US" sz="4800" b="1" i="1" dirty="0" err="1">
                <a:latin typeface="Calibri" panose="020F0502020204030204" pitchFamily="34" charset="0"/>
                <a:ea typeface="Calibri" panose="020F0502020204030204" pitchFamily="34" charset="0"/>
                <a:cs typeface="Calibri" panose="020F0502020204030204" pitchFamily="34" charset="0"/>
              </a:rPr>
              <a:t>Esteyco</a:t>
            </a:r>
            <a:r>
              <a:rPr lang="en-US" sz="4800" b="1" i="1" dirty="0">
                <a:latin typeface="Calibri" panose="020F0502020204030204" pitchFamily="34" charset="0"/>
                <a:ea typeface="Calibri" panose="020F0502020204030204" pitchFamily="34" charset="0"/>
                <a:cs typeface="Calibri" panose="020F0502020204030204" pitchFamily="34" charset="0"/>
              </a:rPr>
              <a:t> (simulated dynamic response):   </a:t>
            </a:r>
          </a:p>
          <a:p>
            <a:pPr marL="0" indent="0">
              <a:buNone/>
            </a:pPr>
            <a:br>
              <a:rPr lang="en-US" sz="3300" b="1" i="1" dirty="0">
                <a:solidFill>
                  <a:srgbClr val="008000"/>
                </a:solidFill>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a:t>
            </a:r>
            <a:r>
              <a:rPr lang="en-US" sz="43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Because TSM team searched, but</a:t>
            </a:r>
            <a:r>
              <a:rPr lang="en-US" sz="4300" dirty="0">
                <a:latin typeface="Calibri" panose="020F0502020204030204" pitchFamily="34" charset="0"/>
                <a:ea typeface="Calibri" panose="020F0502020204030204" pitchFamily="34" charset="0"/>
                <a:cs typeface="Calibri" panose="020F0502020204030204" pitchFamily="34" charset="0"/>
              </a:rPr>
              <a:t> did not find a complete enough </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set of AVDE loads as input for the testing of relevant algorithms. </a:t>
            </a:r>
            <a:br>
              <a:rPr lang="en-US" sz="4000" dirty="0">
                <a:latin typeface="Calibri" panose="020F0502020204030204" pitchFamily="34" charset="0"/>
                <a:ea typeface="Calibri" panose="020F0502020204030204" pitchFamily="34" charset="0"/>
                <a:cs typeface="Calibri" panose="020F0502020204030204" pitchFamily="34" charset="0"/>
              </a:rPr>
            </a:br>
            <a:br>
              <a:rPr lang="en-US" sz="40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a:t>
            </a:r>
            <a:r>
              <a:rPr lang="en-US" sz="43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4300" dirty="0">
                <a:latin typeface="Calibri" panose="020F0502020204030204" pitchFamily="34" charset="0"/>
                <a:ea typeface="Calibri" panose="020F0502020204030204" pitchFamily="34" charset="0"/>
                <a:cs typeface="Calibri" panose="020F0502020204030204" pitchFamily="34" charset="0"/>
              </a:rPr>
              <a:t>TSM algorithms for reconstruction of tokamak response to AVDE-</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induced EM loads to be tested with a complete set of AVDE-loads</a:t>
            </a:r>
            <a:br>
              <a:rPr lang="en-US" sz="4300" dirty="0">
                <a:latin typeface="Calibri" panose="020F0502020204030204" pitchFamily="34" charset="0"/>
                <a:ea typeface="Calibri" panose="020F0502020204030204" pitchFamily="34" charset="0"/>
                <a:cs typeface="Calibri" panose="020F0502020204030204" pitchFamily="34" charset="0"/>
              </a:rPr>
            </a:br>
            <a:r>
              <a:rPr lang="en-US" sz="4300" dirty="0">
                <a:latin typeface="Calibri" panose="020F0502020204030204" pitchFamily="34" charset="0"/>
                <a:ea typeface="Calibri" panose="020F0502020204030204" pitchFamily="34" charset="0"/>
                <a:cs typeface="Calibri" panose="020F0502020204030204" pitchFamily="34" charset="0"/>
              </a:rPr>
              <a:t>                 (3+3=6 net vectors for the VV and 6 reactions for the Magnets).  </a:t>
            </a:r>
            <a:br>
              <a:rPr lang="en-US" sz="3600" dirty="0">
                <a:latin typeface="Calibri" panose="020F0502020204030204" pitchFamily="34" charset="0"/>
                <a:ea typeface="Calibri" panose="020F0502020204030204" pitchFamily="34" charset="0"/>
                <a:cs typeface="Calibri" panose="020F0502020204030204" pitchFamily="34" charset="0"/>
              </a:rPr>
            </a:br>
            <a:endParaRPr lang="en-US" sz="3600" dirty="0">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dirty="0"/>
            </a:br>
            <a:r>
              <a:rPr lang="en-US" dirty="0"/>
              <a:t>           </a:t>
            </a:r>
            <a:r>
              <a:rPr lang="en-US" sz="3900" b="1" i="1" dirty="0">
                <a:latin typeface="Calibri" panose="020F0502020204030204" pitchFamily="34" charset="0"/>
                <a:ea typeface="Calibri" panose="020F0502020204030204" pitchFamily="34" charset="0"/>
                <a:cs typeface="Calibri" panose="020F0502020204030204" pitchFamily="34" charset="0"/>
              </a:rPr>
              <a:t>      While talking only on EM loads induced by MD, VDE, AVDE:  </a:t>
            </a:r>
            <a:br>
              <a:rPr lang="en-US" sz="3900" b="1" i="1" dirty="0">
                <a:latin typeface="Calibri" panose="020F0502020204030204" pitchFamily="34" charset="0"/>
                <a:ea typeface="Calibri" panose="020F0502020204030204" pitchFamily="34" charset="0"/>
                <a:cs typeface="Calibri" panose="020F0502020204030204" pitchFamily="34" charset="0"/>
              </a:rPr>
            </a:br>
            <a:r>
              <a:rPr lang="en-US" sz="1800" b="1" i="1" dirty="0">
                <a:latin typeface="Calibri" panose="020F050202020403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3600" dirty="0">
                <a:latin typeface="Calibri" panose="020F0502020204030204" pitchFamily="34" charset="0"/>
                <a:ea typeface="Calibri" panose="020F0502020204030204" pitchFamily="34" charset="0"/>
                <a:cs typeface="Calibri" panose="020F0502020204030204" pitchFamily="34" charset="0"/>
              </a:rPr>
              <a:t>I think all non-replaceable parts in tokamaks can and shall be designed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                                  to surely withstand all anticipated MD- VDE- &amp; AVDE- induced loads.</a:t>
            </a:r>
            <a:r>
              <a:rPr lang="en-US" sz="3600" dirty="0">
                <a:latin typeface="Calibri" panose="020F0502020204030204" pitchFamily="34" charset="0"/>
                <a:ea typeface="Calibri" panose="020F0502020204030204" pitchFamily="34" charset="0"/>
                <a:cs typeface="Calibri" panose="020F0502020204030204" pitchFamily="34" charset="0"/>
              </a:rPr>
              <a:t> </a:t>
            </a:r>
            <a:br>
              <a:rPr lang="en-US" sz="3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Thus, the basic engineering task is to adequately specify in all relevant</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Load Specifications (LS) amplitudes of net EM plus inertial forces and</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moments,  exemplary waveforms and the assigned numbers of loading</a:t>
            </a:r>
            <a:b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sz="3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cycles for MD- VDE &amp; AVDE events in a variety of considered variants. </a:t>
            </a:r>
            <a:endParaRPr lang="en-US" dirty="0"/>
          </a:p>
        </p:txBody>
      </p:sp>
      <p:sp>
        <p:nvSpPr>
          <p:cNvPr id="4" name="Date Placeholder 3">
            <a:extLst>
              <a:ext uri="{FF2B5EF4-FFF2-40B4-BE49-F238E27FC236}">
                <a16:creationId xmlns:a16="http://schemas.microsoft.com/office/drawing/2014/main" id="{CC1DBC73-4AC5-F71B-6CA9-75C51C1E3243}"/>
              </a:ext>
            </a:extLst>
          </p:cNvPr>
          <p:cNvSpPr>
            <a:spLocks noGrp="1"/>
          </p:cNvSpPr>
          <p:nvPr>
            <p:ph type="dt" sz="half" idx="10"/>
          </p:nvPr>
        </p:nvSpPr>
        <p:spPr/>
        <p:txBody>
          <a:bodyPr/>
          <a:lstStyle/>
          <a:p>
            <a:fld id="{2B7F007B-89E8-427A-8B6F-C651BBA37F87}" type="datetime1">
              <a:rPr lang="en-US" smtClean="0"/>
              <a:t>9/5/2024</a:t>
            </a:fld>
            <a:endParaRPr lang="en-US"/>
          </a:p>
        </p:txBody>
      </p:sp>
      <p:sp>
        <p:nvSpPr>
          <p:cNvPr id="5" name="Footer Placeholder 4">
            <a:extLst>
              <a:ext uri="{FF2B5EF4-FFF2-40B4-BE49-F238E27FC236}">
                <a16:creationId xmlns:a16="http://schemas.microsoft.com/office/drawing/2014/main" id="{45D61554-CF0E-A94A-42AC-2F1FFF5761F5}"/>
              </a:ext>
            </a:extLst>
          </p:cNvPr>
          <p:cNvSpPr>
            <a:spLocks noGrp="1"/>
          </p:cNvSpPr>
          <p:nvPr>
            <p:ph type="ftr" sz="quarter" idx="11"/>
          </p:nvPr>
        </p:nvSpPr>
        <p:spPr/>
        <p:txBody>
          <a:bodyPr/>
          <a:lstStyle/>
          <a:p>
            <a:r>
              <a:rPr lang="en-US"/>
              <a:t>The 3-rd IAEA Technical Meeting on Plasma Disruptions and their Mitigation</a:t>
            </a:r>
          </a:p>
        </p:txBody>
      </p:sp>
      <p:sp>
        <p:nvSpPr>
          <p:cNvPr id="6" name="Slide Number Placeholder 5">
            <a:extLst>
              <a:ext uri="{FF2B5EF4-FFF2-40B4-BE49-F238E27FC236}">
                <a16:creationId xmlns:a16="http://schemas.microsoft.com/office/drawing/2014/main" id="{A2F7CD62-1609-DECB-FED6-A4D7AB8FC383}"/>
              </a:ext>
            </a:extLst>
          </p:cNvPr>
          <p:cNvSpPr>
            <a:spLocks noGrp="1"/>
          </p:cNvSpPr>
          <p:nvPr>
            <p:ph type="sldNum" sz="quarter" idx="12"/>
          </p:nvPr>
        </p:nvSpPr>
        <p:spPr/>
        <p:txBody>
          <a:bodyPr/>
          <a:lstStyle/>
          <a:p>
            <a:fld id="{50EACF00-E37D-4AED-BAC8-997EC631EF24}" type="slidenum">
              <a:rPr lang="en-US" smtClean="0"/>
              <a:t>4</a:t>
            </a:fld>
            <a:endParaRPr lang="en-US"/>
          </a:p>
        </p:txBody>
      </p:sp>
    </p:spTree>
    <p:extLst>
      <p:ext uri="{BB962C8B-B14F-4D97-AF65-F5344CB8AC3E}">
        <p14:creationId xmlns:p14="http://schemas.microsoft.com/office/powerpoint/2010/main" val="3161131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FFFCB-6B35-D3B0-9B07-E6FBB6A44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4ED7415D-2A7D-1AF6-2ACA-D57BDFC96E44}"/>
              </a:ext>
            </a:extLst>
          </p:cNvPr>
          <p:cNvSpPr>
            <a:spLocks noGrp="1"/>
          </p:cNvSpPr>
          <p:nvPr>
            <p:ph type="dt" sz="half" idx="10"/>
          </p:nvPr>
        </p:nvSpPr>
        <p:spPr/>
        <p:txBody>
          <a:bodyPr/>
          <a:lstStyle/>
          <a:p>
            <a:fld id="{9E82FB85-05C0-4B02-AF4A-36BD1EB5F7D2}" type="datetime1">
              <a:rPr lang="en-US" smtClean="0"/>
              <a:t>9/5/2024</a:t>
            </a:fld>
            <a:endParaRPr lang="en-US"/>
          </a:p>
        </p:txBody>
      </p:sp>
      <p:sp>
        <p:nvSpPr>
          <p:cNvPr id="5" name="Footer Placeholder 4">
            <a:extLst>
              <a:ext uri="{FF2B5EF4-FFF2-40B4-BE49-F238E27FC236}">
                <a16:creationId xmlns:a16="http://schemas.microsoft.com/office/drawing/2014/main" id="{8300901A-DCDB-C4CA-0F22-5DCC3D194DCE}"/>
              </a:ext>
            </a:extLst>
          </p:cNvPr>
          <p:cNvSpPr>
            <a:spLocks noGrp="1"/>
          </p:cNvSpPr>
          <p:nvPr>
            <p:ph type="ftr" sz="quarter" idx="11"/>
          </p:nvPr>
        </p:nvSpPr>
        <p:spPr>
          <a:xfrm>
            <a:off x="3402419" y="6356350"/>
            <a:ext cx="5518297" cy="365125"/>
          </a:xfrm>
        </p:spPr>
        <p:txBody>
          <a:bodyPr/>
          <a:lstStyle/>
          <a:p>
            <a:r>
              <a:rPr lang="en-US" dirty="0"/>
              <a:t>The 3-rd IAEA Technical Meeting on Plasma Disruptions and their Mitigation</a:t>
            </a:r>
          </a:p>
        </p:txBody>
      </p:sp>
      <p:sp>
        <p:nvSpPr>
          <p:cNvPr id="8" name="Title 1">
            <a:extLst>
              <a:ext uri="{FF2B5EF4-FFF2-40B4-BE49-F238E27FC236}">
                <a16:creationId xmlns:a16="http://schemas.microsoft.com/office/drawing/2014/main" id="{5ACD51F2-4373-C036-DA95-9378F8A34398}"/>
              </a:ext>
            </a:extLst>
          </p:cNvPr>
          <p:cNvSpPr txBox="1">
            <a:spLocks/>
          </p:cNvSpPr>
          <p:nvPr/>
        </p:nvSpPr>
        <p:spPr>
          <a:xfrm>
            <a:off x="2319125" y="626165"/>
            <a:ext cx="8683487" cy="5516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i="1" dirty="0">
                <a:solidFill>
                  <a:schemeClr val="bg1">
                    <a:lumMod val="65000"/>
                  </a:schemeClr>
                </a:solidFill>
                <a:latin typeface="+mn-lt"/>
                <a:cs typeface="Calibri" panose="020F0502020204030204" pitchFamily="34" charset="0"/>
              </a:rPr>
              <a:t>1. Introduction</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2. Main features of AVDE EM model</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3. Results in terms of direct EM loads </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b="1" i="1" dirty="0">
                <a:solidFill>
                  <a:srgbClr val="008000"/>
                </a:solidFill>
                <a:latin typeface="+mn-lt"/>
                <a:cs typeface="Calibri" panose="020F0502020204030204" pitchFamily="34" charset="0"/>
              </a:rPr>
              <a:t>4. Tokamak dynamic response to AVDE</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5.  Conclusions</a:t>
            </a:r>
          </a:p>
        </p:txBody>
      </p:sp>
    </p:spTree>
    <p:extLst>
      <p:ext uri="{BB962C8B-B14F-4D97-AF65-F5344CB8AC3E}">
        <p14:creationId xmlns:p14="http://schemas.microsoft.com/office/powerpoint/2010/main" val="1782343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772212" y="203529"/>
            <a:ext cx="10515600" cy="742044"/>
          </a:xfrm>
        </p:spPr>
        <p:txBody>
          <a:bodyPr>
            <a:normAutofit/>
          </a:bodyPr>
          <a:lstStyle/>
          <a:p>
            <a:pPr algn="ctr"/>
            <a:r>
              <a:rPr lang="en-US" sz="3300" b="1" i="1" dirty="0">
                <a:solidFill>
                  <a:srgbClr val="008000"/>
                </a:solidFill>
                <a:latin typeface="+mn-lt"/>
              </a:rPr>
              <a:t>4.1  A scope of AVDE dynamic analysis</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607922" y="1094317"/>
            <a:ext cx="6458800" cy="5117640"/>
          </a:xfrm>
        </p:spPr>
        <p:txBody>
          <a:bodyPr>
            <a:normAutofit fontScale="92500" lnSpcReduction="20000"/>
          </a:bodyPr>
          <a:lstStyle/>
          <a:p>
            <a:pPr>
              <a:lnSpc>
                <a:spcPct val="120000"/>
              </a:lnSpc>
            </a:pPr>
            <a:r>
              <a:rPr lang="en-US" sz="2700" b="1" dirty="0"/>
              <a:t>The presented above direct EM loads have been applied to the tokamak dynamic model: </a:t>
            </a:r>
            <a:br>
              <a:rPr lang="en-US" sz="2700" b="1" dirty="0"/>
            </a:br>
            <a:r>
              <a:rPr lang="en-US" sz="2400" b="1" dirty="0"/>
              <a:t>    </a:t>
            </a:r>
          </a:p>
          <a:p>
            <a:pPr>
              <a:lnSpc>
                <a:spcPct val="120000"/>
              </a:lnSpc>
            </a:pPr>
            <a:r>
              <a:rPr lang="en-US" sz="2700" dirty="0"/>
              <a:t>Dynamic simulation results extracted from </a:t>
            </a:r>
            <a:br>
              <a:rPr lang="en-US" sz="2700" dirty="0"/>
            </a:br>
            <a:r>
              <a:rPr lang="en-US" sz="2700" dirty="0"/>
              <a:t> the 55.GT Framework TO.3 Interim Report:</a:t>
            </a:r>
            <a:br>
              <a:rPr lang="en-US" sz="2700" dirty="0"/>
            </a:br>
            <a:r>
              <a:rPr lang="en-GB" sz="2400" dirty="0">
                <a:latin typeface="Arial" panose="020B0604020202020204" pitchFamily="34" charset="0"/>
                <a:hlinkClick r:id="rId2"/>
              </a:rPr>
              <a:t>Implementation of dynamic reconstruction algorithms for the 360-deg Tokamak Machine under A-VDE events (9GSSWP)</a:t>
            </a:r>
            <a:endParaRPr lang="en-US" sz="2400" dirty="0"/>
          </a:p>
          <a:p>
            <a:endParaRPr lang="en-US" sz="2700" dirty="0"/>
          </a:p>
          <a:p>
            <a:r>
              <a:rPr lang="en-US" sz="2700" dirty="0"/>
              <a:t>The AVDE-dynamics study focuses on the feasibility of the monitoring the machine’s behavior under AVDE, as well as calculating the real forces acting at the main tokamak components and their structural interfaces</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17" descr="Un pastel en forma de corazón&#10;&#10;Descripción generada automáticamente con confianza media">
            <a:extLst>
              <a:ext uri="{FF2B5EF4-FFF2-40B4-BE49-F238E27FC236}">
                <a16:creationId xmlns:a16="http://schemas.microsoft.com/office/drawing/2014/main" id="{DBCF5361-9D72-DFDC-7767-0ED337FEF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79" t="15759" r="28024" b="12081"/>
          <a:stretch/>
        </p:blipFill>
        <p:spPr bwMode="auto">
          <a:xfrm>
            <a:off x="7190511" y="890524"/>
            <a:ext cx="4675803" cy="5770617"/>
          </a:xfrm>
          <a:prstGeom prst="rect">
            <a:avLst/>
          </a:prstGeom>
          <a:ln>
            <a:noFill/>
          </a:ln>
          <a:extLst>
            <a:ext uri="{53640926-AAD7-44D8-BBD7-CCE9431645EC}">
              <a14:shadowObscured xmlns:a14="http://schemas.microsoft.com/office/drawing/2010/main"/>
            </a:ext>
          </a:extLst>
        </p:spPr>
      </p:pic>
      <p:sp>
        <p:nvSpPr>
          <p:cNvPr id="6" name="Date Placeholder 5">
            <a:extLst>
              <a:ext uri="{FF2B5EF4-FFF2-40B4-BE49-F238E27FC236}">
                <a16:creationId xmlns:a16="http://schemas.microsoft.com/office/drawing/2014/main" id="{B828765A-A743-4E17-08D0-5719E7426FC3}"/>
              </a:ext>
            </a:extLst>
          </p:cNvPr>
          <p:cNvSpPr>
            <a:spLocks noGrp="1"/>
          </p:cNvSpPr>
          <p:nvPr>
            <p:ph type="dt" sz="half" idx="10"/>
          </p:nvPr>
        </p:nvSpPr>
        <p:spPr/>
        <p:txBody>
          <a:bodyPr/>
          <a:lstStyle/>
          <a:p>
            <a:fld id="{5107905B-1A32-4DF2-8FE0-ED0580932382}" type="datetime1">
              <a:rPr lang="en-US" smtClean="0"/>
              <a:t>9/5/2024</a:t>
            </a:fld>
            <a:endParaRPr lang="en-US"/>
          </a:p>
        </p:txBody>
      </p:sp>
      <p:sp>
        <p:nvSpPr>
          <p:cNvPr id="7" name="Footer Placeholder 6">
            <a:extLst>
              <a:ext uri="{FF2B5EF4-FFF2-40B4-BE49-F238E27FC236}">
                <a16:creationId xmlns:a16="http://schemas.microsoft.com/office/drawing/2014/main" id="{CFA31FCD-949E-0638-4332-B8C7A0EC285A}"/>
              </a:ext>
            </a:extLst>
          </p:cNvPr>
          <p:cNvSpPr>
            <a:spLocks noGrp="1"/>
          </p:cNvSpPr>
          <p:nvPr>
            <p:ph type="ftr" sz="quarter" idx="11"/>
          </p:nvPr>
        </p:nvSpPr>
        <p:spPr>
          <a:xfrm>
            <a:off x="3285460" y="6356350"/>
            <a:ext cx="486794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020283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12957" y="203529"/>
            <a:ext cx="11128916" cy="742044"/>
          </a:xfrm>
        </p:spPr>
        <p:txBody>
          <a:bodyPr>
            <a:normAutofit/>
          </a:bodyPr>
          <a:lstStyle/>
          <a:p>
            <a:pPr algn="ctr"/>
            <a:r>
              <a:rPr lang="en-US" sz="3300" b="1" i="1" dirty="0">
                <a:solidFill>
                  <a:srgbClr val="008000"/>
                </a:solidFill>
                <a:latin typeface="+mn-lt"/>
              </a:rPr>
              <a:t>4.2  Loading of tokamak dynamic model by AVDE EM loads</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082749" y="977131"/>
            <a:ext cx="11023482" cy="5379219"/>
          </a:xfrm>
        </p:spPr>
        <p:txBody>
          <a:bodyPr>
            <a:noAutofit/>
          </a:bodyPr>
          <a:lstStyle/>
          <a:p>
            <a:pPr>
              <a:lnSpc>
                <a:spcPct val="120000"/>
              </a:lnSpc>
            </a:pPr>
            <a:r>
              <a:rPr lang="en-US" sz="2500" dirty="0"/>
              <a:t>Complete </a:t>
            </a:r>
            <a:r>
              <a:rPr lang="en-US" sz="2500" b="1" dirty="0"/>
              <a:t>ANSYS load assembly model of ITER tokamak </a:t>
            </a:r>
            <a:r>
              <a:rPr lang="en-US" sz="2500" dirty="0"/>
              <a:t>has been used, </a:t>
            </a:r>
            <a:br>
              <a:rPr lang="en-US" sz="2500" dirty="0"/>
            </a:br>
            <a:r>
              <a:rPr lang="en-US" sz="2500" dirty="0"/>
              <a:t>with the added virtual sensors gathering “synthetic measurements”   </a:t>
            </a:r>
            <a:br>
              <a:rPr lang="en-US" sz="2500" dirty="0"/>
            </a:br>
            <a:r>
              <a:rPr lang="en-US" sz="1100" dirty="0"/>
              <a:t>          </a:t>
            </a:r>
          </a:p>
          <a:p>
            <a:pPr>
              <a:lnSpc>
                <a:spcPct val="120000"/>
              </a:lnSpc>
            </a:pPr>
            <a:r>
              <a:rPr lang="en-US" sz="2500" dirty="0"/>
              <a:t>AVDE-induced EM loads are transferred from EM model to Dynamic tokamak </a:t>
            </a:r>
            <a:br>
              <a:rPr lang="en-US" sz="2500" dirty="0"/>
            </a:br>
            <a:r>
              <a:rPr lang="en-US" sz="2500" dirty="0"/>
              <a:t>model with the cross-checking that </a:t>
            </a:r>
            <a:r>
              <a:rPr lang="en-US" sz="2500" b="1" dirty="0"/>
              <a:t>3-D net forces do remain equivalent   </a:t>
            </a:r>
            <a:br>
              <a:rPr lang="en-US" sz="2500" dirty="0"/>
            </a:br>
            <a:r>
              <a:rPr lang="en-US" sz="1100" dirty="0"/>
              <a:t>          </a:t>
            </a:r>
          </a:p>
          <a:p>
            <a:pPr>
              <a:lnSpc>
                <a:spcPct val="120000"/>
              </a:lnSpc>
            </a:pPr>
            <a:r>
              <a:rPr lang="en-US" sz="2500" dirty="0"/>
              <a:t>Full transient analysis solved at </a:t>
            </a:r>
            <a:r>
              <a:rPr lang="en-US" sz="2500" b="1" dirty="0"/>
              <a:t>2.5 kHz </a:t>
            </a:r>
            <a:r>
              <a:rPr lang="en-US" sz="2500" dirty="0"/>
              <a:t>for capturing all major vibration effects  </a:t>
            </a:r>
            <a:br>
              <a:rPr lang="en-US" sz="2500" dirty="0"/>
            </a:br>
            <a:r>
              <a:rPr lang="en-US" sz="1100" dirty="0"/>
              <a:t>                </a:t>
            </a:r>
          </a:p>
          <a:p>
            <a:pPr>
              <a:lnSpc>
                <a:spcPct val="120000"/>
              </a:lnSpc>
            </a:pPr>
            <a:r>
              <a:rPr lang="en-US" sz="2500" dirty="0"/>
              <a:t>We took the scenario of </a:t>
            </a:r>
            <a:r>
              <a:rPr lang="en-US" sz="2500" b="1" dirty="0"/>
              <a:t>the slowest VDE and accordingly the slowest AVDE, </a:t>
            </a:r>
            <a:br>
              <a:rPr lang="en-US" sz="2500" dirty="0"/>
            </a:br>
            <a:r>
              <a:rPr lang="en-US" sz="2500" dirty="0"/>
              <a:t>which cause accordingly the weakest dynamic response of the entire tokamak. </a:t>
            </a:r>
            <a:br>
              <a:rPr lang="en-US" sz="2500" dirty="0"/>
            </a:br>
            <a:r>
              <a:rPr lang="en-US" sz="2500" dirty="0"/>
              <a:t>The purpose was to develop and test TSM algorithms for not for the easiest </a:t>
            </a:r>
            <a:br>
              <a:rPr lang="en-US" sz="2500" dirty="0"/>
            </a:br>
            <a:r>
              <a:rPr lang="en-US" sz="2500" dirty="0"/>
              <a:t>but the hardest conditions: for relatively weak dynamics (low accelerations).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6FAA7CE-66D1-0DF5-A9BE-10AAEAE059EE}"/>
              </a:ext>
            </a:extLst>
          </p:cNvPr>
          <p:cNvSpPr>
            <a:spLocks noGrp="1"/>
          </p:cNvSpPr>
          <p:nvPr>
            <p:ph type="dt" sz="half" idx="10"/>
          </p:nvPr>
        </p:nvSpPr>
        <p:spPr/>
        <p:txBody>
          <a:bodyPr/>
          <a:lstStyle/>
          <a:p>
            <a:fld id="{3ED96ACE-76FD-473E-9796-D054DB0352B6}" type="datetime1">
              <a:rPr lang="en-US" smtClean="0"/>
              <a:t>9/5/2024</a:t>
            </a:fld>
            <a:endParaRPr lang="en-US"/>
          </a:p>
        </p:txBody>
      </p:sp>
      <p:sp>
        <p:nvSpPr>
          <p:cNvPr id="6" name="Footer Placeholder 5">
            <a:extLst>
              <a:ext uri="{FF2B5EF4-FFF2-40B4-BE49-F238E27FC236}">
                <a16:creationId xmlns:a16="http://schemas.microsoft.com/office/drawing/2014/main" id="{1CFC5684-E6AA-E16D-293D-86BE41B29C6C}"/>
              </a:ext>
            </a:extLst>
          </p:cNvPr>
          <p:cNvSpPr>
            <a:spLocks noGrp="1"/>
          </p:cNvSpPr>
          <p:nvPr>
            <p:ph type="ftr" sz="quarter" idx="11"/>
          </p:nvPr>
        </p:nvSpPr>
        <p:spPr>
          <a:xfrm>
            <a:off x="3689498" y="6356350"/>
            <a:ext cx="5156790"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4182519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644236" y="136525"/>
            <a:ext cx="10973631" cy="1116139"/>
          </a:xfrm>
        </p:spPr>
        <p:txBody>
          <a:bodyPr>
            <a:noAutofit/>
          </a:bodyPr>
          <a:lstStyle/>
          <a:p>
            <a:pPr algn="ctr"/>
            <a:r>
              <a:rPr lang="en-US" sz="3500" b="1" i="1" dirty="0">
                <a:solidFill>
                  <a:srgbClr val="008000"/>
                </a:solidFill>
                <a:latin typeface="+mn-lt"/>
              </a:rPr>
              <a:t>4.3  Comparison of VDE and AVDE net </a:t>
            </a:r>
            <a:r>
              <a:rPr lang="en-US" sz="3500" b="1" i="1" dirty="0">
                <a:solidFill>
                  <a:srgbClr val="993300"/>
                </a:solidFill>
                <a:latin typeface="+mn-lt"/>
              </a:rPr>
              <a:t>EM forces </a:t>
            </a:r>
            <a:r>
              <a:rPr lang="en-US" sz="3500" b="1" i="1" dirty="0">
                <a:solidFill>
                  <a:srgbClr val="008000"/>
                </a:solidFill>
                <a:latin typeface="+mn-lt"/>
              </a:rPr>
              <a:t>in the </a:t>
            </a:r>
            <a:r>
              <a:rPr lang="en-US" sz="3500" b="1" i="1" u="sng" dirty="0">
                <a:solidFill>
                  <a:srgbClr val="008000"/>
                </a:solidFill>
                <a:latin typeface="+mn-lt"/>
              </a:rPr>
              <a:t> </a:t>
            </a:r>
            <a:br>
              <a:rPr lang="en-US" sz="3500" b="1" i="1" u="sng" dirty="0">
                <a:solidFill>
                  <a:srgbClr val="008000"/>
                </a:solidFill>
                <a:latin typeface="+mn-lt"/>
              </a:rPr>
            </a:br>
            <a:r>
              <a:rPr lang="en-US" sz="3500" b="1" i="1" dirty="0">
                <a:solidFill>
                  <a:srgbClr val="008000"/>
                </a:solidFill>
                <a:latin typeface="+mn-lt"/>
              </a:rPr>
              <a:t>        interaction between VV and the Magnets, in MN</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1" name="Picture 7">
            <a:extLst>
              <a:ext uri="{FF2B5EF4-FFF2-40B4-BE49-F238E27FC236}">
                <a16:creationId xmlns:a16="http://schemas.microsoft.com/office/drawing/2014/main" id="{26D09A12-3F3A-16C6-72F3-FE93126126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51"/>
          <a:stretch/>
        </p:blipFill>
        <p:spPr bwMode="auto">
          <a:xfrm>
            <a:off x="8339962" y="1195892"/>
            <a:ext cx="3284475"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A graph of a graph showing a graph of a function&#10;&#10;Description automatically generated with medium confidence">
            <a:extLst>
              <a:ext uri="{FF2B5EF4-FFF2-40B4-BE49-F238E27FC236}">
                <a16:creationId xmlns:a16="http://schemas.microsoft.com/office/drawing/2014/main" id="{FB5D2F73-4CB6-CEB6-AA2E-EE8A6D4E13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1984" y="3910786"/>
            <a:ext cx="3198068" cy="2520000"/>
          </a:xfrm>
        </p:spPr>
      </p:pic>
      <p:pic>
        <p:nvPicPr>
          <p:cNvPr id="12" name="Picture 11" descr="A graph of a graph showing the force and force&#10;&#10;Description automatically generated with medium confidence">
            <a:extLst>
              <a:ext uri="{FF2B5EF4-FFF2-40B4-BE49-F238E27FC236}">
                <a16:creationId xmlns:a16="http://schemas.microsoft.com/office/drawing/2014/main" id="{A9F26255-4949-AEEF-9186-FB1991852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364" y="3865630"/>
            <a:ext cx="3198068" cy="2520000"/>
          </a:xfrm>
          <a:prstGeom prst="rect">
            <a:avLst/>
          </a:prstGeom>
        </p:spPr>
      </p:pic>
      <p:pic>
        <p:nvPicPr>
          <p:cNvPr id="16" name="Picture 15" descr="A graph of different colored lines&#10;&#10;Description automatically generated">
            <a:extLst>
              <a:ext uri="{FF2B5EF4-FFF2-40B4-BE49-F238E27FC236}">
                <a16:creationId xmlns:a16="http://schemas.microsoft.com/office/drawing/2014/main" id="{49C86EC1-1A05-7C44-F4D9-C55B7B9C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982" y="3888207"/>
            <a:ext cx="3284475" cy="2625729"/>
          </a:xfrm>
          <a:prstGeom prst="rect">
            <a:avLst/>
          </a:prstGeom>
        </p:spPr>
      </p:pic>
      <p:sp>
        <p:nvSpPr>
          <p:cNvPr id="3" name="TextBox 2">
            <a:extLst>
              <a:ext uri="{FF2B5EF4-FFF2-40B4-BE49-F238E27FC236}">
                <a16:creationId xmlns:a16="http://schemas.microsoft.com/office/drawing/2014/main" id="{391936BB-A104-000F-7DFF-4171F4C5DAFE}"/>
              </a:ext>
            </a:extLst>
          </p:cNvPr>
          <p:cNvSpPr txBox="1"/>
          <p:nvPr/>
        </p:nvSpPr>
        <p:spPr>
          <a:xfrm>
            <a:off x="245034" y="4955342"/>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AA1F1B-CCA9-738A-5987-3FA2C99EDCFA}"/>
              </a:ext>
            </a:extLst>
          </p:cNvPr>
          <p:cNvSpPr txBox="1"/>
          <p:nvPr/>
        </p:nvSpPr>
        <p:spPr>
          <a:xfrm>
            <a:off x="245034" y="2177819"/>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1756463576">
            <a:extLst>
              <a:ext uri="{FF2B5EF4-FFF2-40B4-BE49-F238E27FC236}">
                <a16:creationId xmlns:a16="http://schemas.microsoft.com/office/drawing/2014/main" id="{46F35B45-910E-7E42-4076-809E2C56985A}"/>
              </a:ext>
            </a:extLst>
          </p:cNvPr>
          <p:cNvPicPr>
            <a:picLocks noChangeAspect="1"/>
          </p:cNvPicPr>
          <p:nvPr/>
        </p:nvPicPr>
        <p:blipFill>
          <a:blip r:embed="rId6"/>
          <a:stretch>
            <a:fillRect/>
          </a:stretch>
        </p:blipFill>
        <p:spPr bwMode="auto">
          <a:xfrm>
            <a:off x="4999398" y="1195892"/>
            <a:ext cx="3359036" cy="2520000"/>
          </a:xfrm>
          <a:prstGeom prst="rect">
            <a:avLst/>
          </a:prstGeom>
          <a:noFill/>
          <a:ln>
            <a:noFill/>
          </a:ln>
        </p:spPr>
      </p:pic>
      <p:pic>
        <p:nvPicPr>
          <p:cNvPr id="6" name="Imagen 2007272825">
            <a:extLst>
              <a:ext uri="{FF2B5EF4-FFF2-40B4-BE49-F238E27FC236}">
                <a16:creationId xmlns:a16="http://schemas.microsoft.com/office/drawing/2014/main" id="{CB7D6473-BD98-4555-90FC-F4D564C4D233}"/>
              </a:ext>
            </a:extLst>
          </p:cNvPr>
          <p:cNvPicPr>
            <a:picLocks noChangeAspect="1"/>
          </p:cNvPicPr>
          <p:nvPr/>
        </p:nvPicPr>
        <p:blipFill>
          <a:blip r:embed="rId7"/>
          <a:stretch>
            <a:fillRect/>
          </a:stretch>
        </p:blipFill>
        <p:spPr bwMode="auto">
          <a:xfrm>
            <a:off x="1726484" y="1195892"/>
            <a:ext cx="3359036" cy="2520000"/>
          </a:xfrm>
          <a:prstGeom prst="rect">
            <a:avLst/>
          </a:prstGeom>
          <a:noFill/>
          <a:ln>
            <a:noFill/>
          </a:ln>
        </p:spPr>
      </p:pic>
      <p:sp>
        <p:nvSpPr>
          <p:cNvPr id="8" name="Date Placeholder 7">
            <a:extLst>
              <a:ext uri="{FF2B5EF4-FFF2-40B4-BE49-F238E27FC236}">
                <a16:creationId xmlns:a16="http://schemas.microsoft.com/office/drawing/2014/main" id="{7BF26C11-8B67-DBAE-7FE3-FEC7038FC5B3}"/>
              </a:ext>
            </a:extLst>
          </p:cNvPr>
          <p:cNvSpPr>
            <a:spLocks noGrp="1"/>
          </p:cNvSpPr>
          <p:nvPr>
            <p:ph type="dt" sz="half" idx="10"/>
          </p:nvPr>
        </p:nvSpPr>
        <p:spPr/>
        <p:txBody>
          <a:bodyPr/>
          <a:lstStyle/>
          <a:p>
            <a:fld id="{6569DBE6-3FA7-4994-AFF3-C1743B3A98E7}" type="datetime1">
              <a:rPr lang="en-US" smtClean="0"/>
              <a:t>9/5/2024</a:t>
            </a:fld>
            <a:endParaRPr lang="en-US"/>
          </a:p>
        </p:txBody>
      </p:sp>
      <p:sp>
        <p:nvSpPr>
          <p:cNvPr id="9" name="Footer Placeholder 8">
            <a:extLst>
              <a:ext uri="{FF2B5EF4-FFF2-40B4-BE49-F238E27FC236}">
                <a16:creationId xmlns:a16="http://schemas.microsoft.com/office/drawing/2014/main" id="{6B9E2621-100F-C406-8D54-78AE96049DAC}"/>
              </a:ext>
            </a:extLst>
          </p:cNvPr>
          <p:cNvSpPr>
            <a:spLocks noGrp="1"/>
          </p:cNvSpPr>
          <p:nvPr>
            <p:ph type="ftr" sz="quarter" idx="11"/>
          </p:nvPr>
        </p:nvSpPr>
        <p:spPr>
          <a:xfrm>
            <a:off x="3466214" y="6356350"/>
            <a:ext cx="5144386" cy="365125"/>
          </a:xfrm>
        </p:spPr>
        <p:txBody>
          <a:bodyPr/>
          <a:lstStyle/>
          <a:p>
            <a:r>
              <a:rPr lang="en-US" dirty="0"/>
              <a:t>The 3-rd IAEA Technical Meeting on Plasma Disruptions and their Mitigation</a:t>
            </a:r>
          </a:p>
        </p:txBody>
      </p:sp>
      <p:sp>
        <p:nvSpPr>
          <p:cNvPr id="10" name="TextBox 9">
            <a:extLst>
              <a:ext uri="{FF2B5EF4-FFF2-40B4-BE49-F238E27FC236}">
                <a16:creationId xmlns:a16="http://schemas.microsoft.com/office/drawing/2014/main" id="{334410A4-9F2C-24E5-B4A7-53B34A59E3C7}"/>
              </a:ext>
            </a:extLst>
          </p:cNvPr>
          <p:cNvSpPr txBox="1"/>
          <p:nvPr/>
        </p:nvSpPr>
        <p:spPr>
          <a:xfrm>
            <a:off x="938328" y="1447558"/>
            <a:ext cx="1254376" cy="477054"/>
          </a:xfrm>
          <a:prstGeom prst="rect">
            <a:avLst/>
          </a:prstGeom>
          <a:noFill/>
        </p:spPr>
        <p:txBody>
          <a:bodyPr wrap="square" rtlCol="0">
            <a:spAutoFit/>
          </a:bodyPr>
          <a:lstStyle/>
          <a:p>
            <a:r>
              <a:rPr lang="en-US" sz="2500" dirty="0"/>
              <a:t>3*10 </a:t>
            </a:r>
            <a:r>
              <a:rPr lang="en-US" sz="2500" b="1" baseline="30000" dirty="0"/>
              <a:t>- 6</a:t>
            </a:r>
          </a:p>
        </p:txBody>
      </p:sp>
      <p:sp>
        <p:nvSpPr>
          <p:cNvPr id="13" name="TextBox 12">
            <a:extLst>
              <a:ext uri="{FF2B5EF4-FFF2-40B4-BE49-F238E27FC236}">
                <a16:creationId xmlns:a16="http://schemas.microsoft.com/office/drawing/2014/main" id="{8DAAD6B5-A25C-D75B-B2BB-443020507685}"/>
              </a:ext>
            </a:extLst>
          </p:cNvPr>
          <p:cNvSpPr txBox="1"/>
          <p:nvPr/>
        </p:nvSpPr>
        <p:spPr>
          <a:xfrm>
            <a:off x="811249" y="3881426"/>
            <a:ext cx="1321380" cy="477054"/>
          </a:xfrm>
          <a:prstGeom prst="rect">
            <a:avLst/>
          </a:prstGeom>
          <a:noFill/>
        </p:spPr>
        <p:txBody>
          <a:bodyPr wrap="square" rtlCol="0">
            <a:spAutoFit/>
          </a:bodyPr>
          <a:lstStyle/>
          <a:p>
            <a:r>
              <a:rPr lang="en-US" sz="2500" dirty="0"/>
              <a:t>20*10</a:t>
            </a:r>
            <a:r>
              <a:rPr lang="en-US" sz="2500" b="1" baseline="30000" dirty="0"/>
              <a:t> 6</a:t>
            </a:r>
          </a:p>
        </p:txBody>
      </p:sp>
      <p:sp>
        <p:nvSpPr>
          <p:cNvPr id="14" name="TextBox 13">
            <a:extLst>
              <a:ext uri="{FF2B5EF4-FFF2-40B4-BE49-F238E27FC236}">
                <a16:creationId xmlns:a16="http://schemas.microsoft.com/office/drawing/2014/main" id="{6D37B51C-6E55-7303-B7F4-AAF1170BC072}"/>
              </a:ext>
            </a:extLst>
          </p:cNvPr>
          <p:cNvSpPr txBox="1"/>
          <p:nvPr/>
        </p:nvSpPr>
        <p:spPr>
          <a:xfrm>
            <a:off x="8819555" y="1342102"/>
            <a:ext cx="1157795" cy="477054"/>
          </a:xfrm>
          <a:prstGeom prst="rect">
            <a:avLst/>
          </a:prstGeom>
          <a:noFill/>
        </p:spPr>
        <p:txBody>
          <a:bodyPr wrap="square" rtlCol="0">
            <a:spAutoFit/>
          </a:bodyPr>
          <a:lstStyle/>
          <a:p>
            <a:r>
              <a:rPr lang="en-US" sz="2500" dirty="0"/>
              <a:t>5*10</a:t>
            </a:r>
            <a:r>
              <a:rPr lang="en-US" sz="2500" b="1" baseline="30000" dirty="0"/>
              <a:t> 7</a:t>
            </a:r>
          </a:p>
        </p:txBody>
      </p:sp>
      <p:sp>
        <p:nvSpPr>
          <p:cNvPr id="15" name="TextBox 14">
            <a:extLst>
              <a:ext uri="{FF2B5EF4-FFF2-40B4-BE49-F238E27FC236}">
                <a16:creationId xmlns:a16="http://schemas.microsoft.com/office/drawing/2014/main" id="{3490C796-3BF1-7BC2-C524-1DA9608A8F22}"/>
              </a:ext>
            </a:extLst>
          </p:cNvPr>
          <p:cNvSpPr txBox="1"/>
          <p:nvPr/>
        </p:nvSpPr>
        <p:spPr>
          <a:xfrm>
            <a:off x="5413050" y="1342102"/>
            <a:ext cx="1250713" cy="477054"/>
          </a:xfrm>
          <a:prstGeom prst="rect">
            <a:avLst/>
          </a:prstGeom>
          <a:noFill/>
        </p:spPr>
        <p:txBody>
          <a:bodyPr wrap="square" rtlCol="0">
            <a:spAutoFit/>
          </a:bodyPr>
          <a:lstStyle/>
          <a:p>
            <a:r>
              <a:rPr lang="en-US" sz="2500" dirty="0"/>
              <a:t>2*10 </a:t>
            </a:r>
            <a:r>
              <a:rPr lang="en-US" sz="2500" b="1" baseline="30000" dirty="0"/>
              <a:t>- 6</a:t>
            </a:r>
          </a:p>
        </p:txBody>
      </p:sp>
      <p:sp>
        <p:nvSpPr>
          <p:cNvPr id="17" name="TextBox 16">
            <a:extLst>
              <a:ext uri="{FF2B5EF4-FFF2-40B4-BE49-F238E27FC236}">
                <a16:creationId xmlns:a16="http://schemas.microsoft.com/office/drawing/2014/main" id="{9ABD5BAB-F666-C81F-9933-09CB60F3B8F8}"/>
              </a:ext>
            </a:extLst>
          </p:cNvPr>
          <p:cNvSpPr txBox="1"/>
          <p:nvPr/>
        </p:nvSpPr>
        <p:spPr>
          <a:xfrm>
            <a:off x="4388320" y="3804539"/>
            <a:ext cx="1049252" cy="477054"/>
          </a:xfrm>
          <a:prstGeom prst="rect">
            <a:avLst/>
          </a:prstGeom>
          <a:noFill/>
        </p:spPr>
        <p:txBody>
          <a:bodyPr wrap="square" rtlCol="0">
            <a:spAutoFit/>
          </a:bodyPr>
          <a:lstStyle/>
          <a:p>
            <a:r>
              <a:rPr lang="en-US" sz="2500" dirty="0"/>
              <a:t>5*10</a:t>
            </a:r>
            <a:r>
              <a:rPr lang="en-US" sz="2500" b="1" baseline="30000" dirty="0"/>
              <a:t> 6</a:t>
            </a:r>
          </a:p>
        </p:txBody>
      </p:sp>
      <p:sp>
        <p:nvSpPr>
          <p:cNvPr id="18" name="TextBox 17">
            <a:extLst>
              <a:ext uri="{FF2B5EF4-FFF2-40B4-BE49-F238E27FC236}">
                <a16:creationId xmlns:a16="http://schemas.microsoft.com/office/drawing/2014/main" id="{18107AB9-6774-D018-F81A-8BC00964DD3C}"/>
              </a:ext>
            </a:extLst>
          </p:cNvPr>
          <p:cNvSpPr txBox="1"/>
          <p:nvPr/>
        </p:nvSpPr>
        <p:spPr>
          <a:xfrm>
            <a:off x="8819555" y="5765731"/>
            <a:ext cx="1230607" cy="477054"/>
          </a:xfrm>
          <a:prstGeom prst="rect">
            <a:avLst/>
          </a:prstGeom>
          <a:noFill/>
        </p:spPr>
        <p:txBody>
          <a:bodyPr wrap="square" rtlCol="0">
            <a:spAutoFit/>
          </a:bodyPr>
          <a:lstStyle/>
          <a:p>
            <a:r>
              <a:rPr lang="en-US" sz="2500" dirty="0"/>
              <a:t>80*10</a:t>
            </a:r>
            <a:r>
              <a:rPr lang="en-US" sz="2500" b="1" baseline="30000" dirty="0"/>
              <a:t> 6</a:t>
            </a:r>
          </a:p>
        </p:txBody>
      </p:sp>
    </p:spTree>
    <p:extLst>
      <p:ext uri="{BB962C8B-B14F-4D97-AF65-F5344CB8AC3E}">
        <p14:creationId xmlns:p14="http://schemas.microsoft.com/office/powerpoint/2010/main" val="27199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a graph of a number of different colored lines&#10;&#10;Description automatically generated with medium confidence">
            <a:extLst>
              <a:ext uri="{FF2B5EF4-FFF2-40B4-BE49-F238E27FC236}">
                <a16:creationId xmlns:a16="http://schemas.microsoft.com/office/drawing/2014/main" id="{E417B877-7682-CE03-BA91-5CCC31D16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520" y="3955552"/>
            <a:ext cx="3521423" cy="2520000"/>
          </a:xfrm>
          <a:prstGeom prst="rect">
            <a:avLst/>
          </a:prstGeom>
        </p:spPr>
      </p:pic>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1936BB-A104-000F-7DFF-4171F4C5DAFE}"/>
              </a:ext>
            </a:extLst>
          </p:cNvPr>
          <p:cNvSpPr txBox="1"/>
          <p:nvPr/>
        </p:nvSpPr>
        <p:spPr>
          <a:xfrm>
            <a:off x="245034" y="4910186"/>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3AA1F1B-CCA9-738A-5987-3FA2C99EDCFA}"/>
              </a:ext>
            </a:extLst>
          </p:cNvPr>
          <p:cNvSpPr txBox="1"/>
          <p:nvPr/>
        </p:nvSpPr>
        <p:spPr>
          <a:xfrm>
            <a:off x="245034" y="1627332"/>
            <a:ext cx="1320482" cy="4308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graph of a graph&#10;&#10;Description automatically generated with medium confidence">
            <a:extLst>
              <a:ext uri="{FF2B5EF4-FFF2-40B4-BE49-F238E27FC236}">
                <a16:creationId xmlns:a16="http://schemas.microsoft.com/office/drawing/2014/main" id="{E2A68E99-EEC9-1D41-C68D-3BCA6BC0B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574" y="3814011"/>
            <a:ext cx="3217745" cy="2520000"/>
          </a:xfrm>
          <a:prstGeom prst="rect">
            <a:avLst/>
          </a:prstGeom>
        </p:spPr>
      </p:pic>
      <p:pic>
        <p:nvPicPr>
          <p:cNvPr id="14" name="Content Placeholder 4" descr="A graph of a function&#10;&#10;Description automatically generated">
            <a:extLst>
              <a:ext uri="{FF2B5EF4-FFF2-40B4-BE49-F238E27FC236}">
                <a16:creationId xmlns:a16="http://schemas.microsoft.com/office/drawing/2014/main" id="{CAEA7C7D-0075-A1B1-BF44-64B055C15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618" y="3865629"/>
            <a:ext cx="3561915" cy="2520000"/>
          </a:xfrm>
          <a:prstGeom prst="rect">
            <a:avLst/>
          </a:prstGeom>
        </p:spPr>
      </p:pic>
      <p:pic>
        <p:nvPicPr>
          <p:cNvPr id="15" name="Imagen 1475794410">
            <a:extLst>
              <a:ext uri="{FF2B5EF4-FFF2-40B4-BE49-F238E27FC236}">
                <a16:creationId xmlns:a16="http://schemas.microsoft.com/office/drawing/2014/main" id="{8C0A35C5-DF9B-332F-7950-860E21F370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70"/>
          <a:stretch/>
        </p:blipFill>
        <p:spPr bwMode="auto">
          <a:xfrm>
            <a:off x="8173625" y="1110270"/>
            <a:ext cx="3420318"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963505781">
            <a:extLst>
              <a:ext uri="{FF2B5EF4-FFF2-40B4-BE49-F238E27FC236}">
                <a16:creationId xmlns:a16="http://schemas.microsoft.com/office/drawing/2014/main" id="{043B23BB-F63E-CE61-B4C6-FD2E69020BB3}"/>
              </a:ext>
            </a:extLst>
          </p:cNvPr>
          <p:cNvPicPr>
            <a:picLocks noChangeAspect="1"/>
          </p:cNvPicPr>
          <p:nvPr/>
        </p:nvPicPr>
        <p:blipFill>
          <a:blip r:embed="rId6"/>
          <a:stretch>
            <a:fillRect/>
          </a:stretch>
        </p:blipFill>
        <p:spPr bwMode="auto">
          <a:xfrm>
            <a:off x="1704219" y="1110270"/>
            <a:ext cx="3359036" cy="2520000"/>
          </a:xfrm>
          <a:prstGeom prst="rect">
            <a:avLst/>
          </a:prstGeom>
          <a:noFill/>
          <a:ln>
            <a:noFill/>
          </a:ln>
        </p:spPr>
      </p:pic>
      <p:pic>
        <p:nvPicPr>
          <p:cNvPr id="18" name="Imagen 129000312">
            <a:extLst>
              <a:ext uri="{FF2B5EF4-FFF2-40B4-BE49-F238E27FC236}">
                <a16:creationId xmlns:a16="http://schemas.microsoft.com/office/drawing/2014/main" id="{AF58301E-1E4E-DCCE-8686-386138CF74B6}"/>
              </a:ext>
            </a:extLst>
          </p:cNvPr>
          <p:cNvPicPr>
            <a:picLocks noChangeAspect="1"/>
          </p:cNvPicPr>
          <p:nvPr/>
        </p:nvPicPr>
        <p:blipFill>
          <a:blip r:embed="rId7"/>
          <a:stretch>
            <a:fillRect/>
          </a:stretch>
        </p:blipFill>
        <p:spPr bwMode="auto">
          <a:xfrm>
            <a:off x="4969884" y="1129646"/>
            <a:ext cx="3359036" cy="2520000"/>
          </a:xfrm>
          <a:prstGeom prst="rect">
            <a:avLst/>
          </a:prstGeom>
          <a:noFill/>
          <a:ln>
            <a:noFill/>
          </a:ln>
        </p:spPr>
      </p:pic>
      <p:sp>
        <p:nvSpPr>
          <p:cNvPr id="19" name="TextBox 18">
            <a:extLst>
              <a:ext uri="{FF2B5EF4-FFF2-40B4-BE49-F238E27FC236}">
                <a16:creationId xmlns:a16="http://schemas.microsoft.com/office/drawing/2014/main" id="{BDC67041-2D8F-52CC-2049-C9B94EBF10B2}"/>
              </a:ext>
            </a:extLst>
          </p:cNvPr>
          <p:cNvSpPr txBox="1"/>
          <p:nvPr/>
        </p:nvSpPr>
        <p:spPr>
          <a:xfrm>
            <a:off x="253922" y="2076547"/>
            <a:ext cx="1320482"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These plots have been built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before moment balancing procedure was developed</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a:extLst>
              <a:ext uri="{FF2B5EF4-FFF2-40B4-BE49-F238E27FC236}">
                <a16:creationId xmlns:a16="http://schemas.microsoft.com/office/drawing/2014/main" id="{1A6BED8F-52E9-3A2C-3CFB-6ECFC50B9EFA}"/>
              </a:ext>
            </a:extLst>
          </p:cNvPr>
          <p:cNvSpPr>
            <a:spLocks noGrp="1"/>
          </p:cNvSpPr>
          <p:nvPr>
            <p:ph type="dt" sz="half" idx="10"/>
          </p:nvPr>
        </p:nvSpPr>
        <p:spPr/>
        <p:txBody>
          <a:bodyPr/>
          <a:lstStyle/>
          <a:p>
            <a:fld id="{308A29D1-BD1E-4594-A0BB-6BD983060F3A}" type="datetime1">
              <a:rPr lang="en-US" smtClean="0"/>
              <a:t>9/5/2024</a:t>
            </a:fld>
            <a:endParaRPr lang="en-US"/>
          </a:p>
        </p:txBody>
      </p:sp>
      <p:sp>
        <p:nvSpPr>
          <p:cNvPr id="7" name="Footer Placeholder 6">
            <a:extLst>
              <a:ext uri="{FF2B5EF4-FFF2-40B4-BE49-F238E27FC236}">
                <a16:creationId xmlns:a16="http://schemas.microsoft.com/office/drawing/2014/main" id="{509E25FB-46B4-5D78-DEDB-FBF6D7D706B2}"/>
              </a:ext>
            </a:extLst>
          </p:cNvPr>
          <p:cNvSpPr>
            <a:spLocks noGrp="1"/>
          </p:cNvSpPr>
          <p:nvPr>
            <p:ph type="ftr" sz="quarter" idx="11"/>
          </p:nvPr>
        </p:nvSpPr>
        <p:spPr>
          <a:xfrm>
            <a:off x="3444949" y="6356350"/>
            <a:ext cx="5305645" cy="365125"/>
          </a:xfrm>
        </p:spPr>
        <p:txBody>
          <a:bodyPr/>
          <a:lstStyle/>
          <a:p>
            <a:r>
              <a:rPr lang="en-US" dirty="0"/>
              <a:t>The 3-rd IAEA Technical Meeting on Plasma Disruptions and their Mitigation</a:t>
            </a:r>
          </a:p>
        </p:txBody>
      </p:sp>
      <p:sp>
        <p:nvSpPr>
          <p:cNvPr id="11" name="Title 1">
            <a:extLst>
              <a:ext uri="{FF2B5EF4-FFF2-40B4-BE49-F238E27FC236}">
                <a16:creationId xmlns:a16="http://schemas.microsoft.com/office/drawing/2014/main" id="{7B8E3D3A-3054-7044-2C19-B99E9BFE9C9F}"/>
              </a:ext>
            </a:extLst>
          </p:cNvPr>
          <p:cNvSpPr>
            <a:spLocks noGrp="1"/>
          </p:cNvSpPr>
          <p:nvPr>
            <p:ph type="title"/>
          </p:nvPr>
        </p:nvSpPr>
        <p:spPr>
          <a:xfrm>
            <a:off x="644236" y="136525"/>
            <a:ext cx="10973631" cy="1116139"/>
          </a:xfrm>
        </p:spPr>
        <p:txBody>
          <a:bodyPr>
            <a:noAutofit/>
          </a:bodyPr>
          <a:lstStyle/>
          <a:p>
            <a:pPr algn="ctr"/>
            <a:r>
              <a:rPr lang="en-US" sz="3500" b="1" i="1" dirty="0">
                <a:solidFill>
                  <a:srgbClr val="008000"/>
                </a:solidFill>
                <a:latin typeface="+mn-lt"/>
              </a:rPr>
              <a:t>4.3  Comparison of VDE and AVDE net </a:t>
            </a:r>
            <a:r>
              <a:rPr lang="en-US" sz="3500" b="1" i="1" dirty="0">
                <a:solidFill>
                  <a:srgbClr val="993300"/>
                </a:solidFill>
                <a:latin typeface="+mn-lt"/>
              </a:rPr>
              <a:t>EM moments </a:t>
            </a:r>
            <a:r>
              <a:rPr lang="en-US" sz="3500" b="1" i="1" dirty="0">
                <a:solidFill>
                  <a:srgbClr val="008000"/>
                </a:solidFill>
                <a:latin typeface="+mn-lt"/>
              </a:rPr>
              <a:t>in the </a:t>
            </a:r>
            <a:br>
              <a:rPr lang="en-US" sz="3500" b="1" i="1" u="sng" dirty="0">
                <a:solidFill>
                  <a:srgbClr val="008000"/>
                </a:solidFill>
                <a:latin typeface="+mn-lt"/>
              </a:rPr>
            </a:br>
            <a:r>
              <a:rPr lang="en-US" sz="3500" b="1" i="1" dirty="0">
                <a:solidFill>
                  <a:srgbClr val="008000"/>
                </a:solidFill>
                <a:latin typeface="+mn-lt"/>
              </a:rPr>
              <a:t>          interaction between the VV and the Magnets, MN*m</a:t>
            </a:r>
          </a:p>
        </p:txBody>
      </p:sp>
      <p:sp>
        <p:nvSpPr>
          <p:cNvPr id="12" name="TextBox 11">
            <a:extLst>
              <a:ext uri="{FF2B5EF4-FFF2-40B4-BE49-F238E27FC236}">
                <a16:creationId xmlns:a16="http://schemas.microsoft.com/office/drawing/2014/main" id="{BDB6E1CB-3BE6-15F4-F675-9BDC0A9713FF}"/>
              </a:ext>
            </a:extLst>
          </p:cNvPr>
          <p:cNvSpPr txBox="1"/>
          <p:nvPr/>
        </p:nvSpPr>
        <p:spPr>
          <a:xfrm>
            <a:off x="782108" y="1082958"/>
            <a:ext cx="1641020" cy="477054"/>
          </a:xfrm>
          <a:prstGeom prst="rect">
            <a:avLst/>
          </a:prstGeom>
          <a:noFill/>
        </p:spPr>
        <p:txBody>
          <a:bodyPr wrap="square" rtlCol="0">
            <a:spAutoFit/>
          </a:bodyPr>
          <a:lstStyle/>
          <a:p>
            <a:r>
              <a:rPr lang="en-US" sz="2500" dirty="0"/>
              <a:t>2*10 </a:t>
            </a:r>
            <a:r>
              <a:rPr lang="en-US" sz="2500" b="1" baseline="30000" dirty="0"/>
              <a:t>- 6</a:t>
            </a:r>
          </a:p>
        </p:txBody>
      </p:sp>
      <p:sp>
        <p:nvSpPr>
          <p:cNvPr id="16" name="TextBox 15">
            <a:extLst>
              <a:ext uri="{FF2B5EF4-FFF2-40B4-BE49-F238E27FC236}">
                <a16:creationId xmlns:a16="http://schemas.microsoft.com/office/drawing/2014/main" id="{A9B7C736-519F-0C08-0273-4A153AFAE737}"/>
              </a:ext>
            </a:extLst>
          </p:cNvPr>
          <p:cNvSpPr txBox="1"/>
          <p:nvPr/>
        </p:nvSpPr>
        <p:spPr>
          <a:xfrm>
            <a:off x="8763389" y="1339419"/>
            <a:ext cx="1218811" cy="477054"/>
          </a:xfrm>
          <a:prstGeom prst="rect">
            <a:avLst/>
          </a:prstGeom>
          <a:noFill/>
        </p:spPr>
        <p:txBody>
          <a:bodyPr wrap="square" rtlCol="0">
            <a:spAutoFit/>
          </a:bodyPr>
          <a:lstStyle/>
          <a:p>
            <a:r>
              <a:rPr lang="en-US" sz="2500" dirty="0"/>
              <a:t>7*10</a:t>
            </a:r>
            <a:r>
              <a:rPr lang="en-US" sz="2500" b="1" baseline="30000" dirty="0"/>
              <a:t> 6</a:t>
            </a:r>
          </a:p>
        </p:txBody>
      </p:sp>
      <p:sp>
        <p:nvSpPr>
          <p:cNvPr id="20" name="TextBox 19">
            <a:extLst>
              <a:ext uri="{FF2B5EF4-FFF2-40B4-BE49-F238E27FC236}">
                <a16:creationId xmlns:a16="http://schemas.microsoft.com/office/drawing/2014/main" id="{078DB4D1-495E-AE8C-2218-C9B23A8A2AA2}"/>
              </a:ext>
            </a:extLst>
          </p:cNvPr>
          <p:cNvSpPr txBox="1"/>
          <p:nvPr/>
        </p:nvSpPr>
        <p:spPr>
          <a:xfrm>
            <a:off x="5437687" y="1272040"/>
            <a:ext cx="1417508" cy="477054"/>
          </a:xfrm>
          <a:prstGeom prst="rect">
            <a:avLst/>
          </a:prstGeom>
          <a:noFill/>
        </p:spPr>
        <p:txBody>
          <a:bodyPr wrap="square" rtlCol="0">
            <a:spAutoFit/>
          </a:bodyPr>
          <a:lstStyle/>
          <a:p>
            <a:r>
              <a:rPr lang="en-US" sz="2500" dirty="0"/>
              <a:t>1.5*10 </a:t>
            </a:r>
            <a:r>
              <a:rPr lang="en-US" sz="2500" b="1" baseline="30000" dirty="0"/>
              <a:t>- 6</a:t>
            </a:r>
          </a:p>
        </p:txBody>
      </p:sp>
      <p:sp>
        <p:nvSpPr>
          <p:cNvPr id="21" name="TextBox 20">
            <a:extLst>
              <a:ext uri="{FF2B5EF4-FFF2-40B4-BE49-F238E27FC236}">
                <a16:creationId xmlns:a16="http://schemas.microsoft.com/office/drawing/2014/main" id="{97B6C1A9-10DE-4036-3A28-0337BC6F2940}"/>
              </a:ext>
            </a:extLst>
          </p:cNvPr>
          <p:cNvSpPr txBox="1"/>
          <p:nvPr/>
        </p:nvSpPr>
        <p:spPr>
          <a:xfrm>
            <a:off x="592826" y="4050733"/>
            <a:ext cx="1321380" cy="477054"/>
          </a:xfrm>
          <a:prstGeom prst="rect">
            <a:avLst/>
          </a:prstGeom>
          <a:noFill/>
        </p:spPr>
        <p:txBody>
          <a:bodyPr wrap="square" rtlCol="0">
            <a:spAutoFit/>
          </a:bodyPr>
          <a:lstStyle/>
          <a:p>
            <a:r>
              <a:rPr lang="en-US" sz="2500" dirty="0"/>
              <a:t>80*10</a:t>
            </a:r>
            <a:r>
              <a:rPr lang="en-US" sz="2500" b="1" baseline="30000" dirty="0"/>
              <a:t> 6</a:t>
            </a:r>
          </a:p>
        </p:txBody>
      </p:sp>
      <p:sp>
        <p:nvSpPr>
          <p:cNvPr id="22" name="TextBox 21">
            <a:extLst>
              <a:ext uri="{FF2B5EF4-FFF2-40B4-BE49-F238E27FC236}">
                <a16:creationId xmlns:a16="http://schemas.microsoft.com/office/drawing/2014/main" id="{200B1D16-0144-C334-9DC3-47311CE5CD4A}"/>
              </a:ext>
            </a:extLst>
          </p:cNvPr>
          <p:cNvSpPr txBox="1"/>
          <p:nvPr/>
        </p:nvSpPr>
        <p:spPr>
          <a:xfrm>
            <a:off x="5513635" y="4001288"/>
            <a:ext cx="1258239" cy="477054"/>
          </a:xfrm>
          <a:prstGeom prst="rect">
            <a:avLst/>
          </a:prstGeom>
          <a:noFill/>
        </p:spPr>
        <p:txBody>
          <a:bodyPr wrap="square" rtlCol="0">
            <a:spAutoFit/>
          </a:bodyPr>
          <a:lstStyle/>
          <a:p>
            <a:r>
              <a:rPr lang="en-US" sz="2500" dirty="0"/>
              <a:t>30*10</a:t>
            </a:r>
            <a:r>
              <a:rPr lang="en-US" sz="2500" b="1" baseline="30000" dirty="0"/>
              <a:t> 6</a:t>
            </a:r>
          </a:p>
        </p:txBody>
      </p:sp>
      <p:sp>
        <p:nvSpPr>
          <p:cNvPr id="23" name="TextBox 22">
            <a:extLst>
              <a:ext uri="{FF2B5EF4-FFF2-40B4-BE49-F238E27FC236}">
                <a16:creationId xmlns:a16="http://schemas.microsoft.com/office/drawing/2014/main" id="{1C9C4A63-DC06-FCC7-CB22-92BD14229846}"/>
              </a:ext>
            </a:extLst>
          </p:cNvPr>
          <p:cNvSpPr txBox="1"/>
          <p:nvPr/>
        </p:nvSpPr>
        <p:spPr>
          <a:xfrm>
            <a:off x="8652391" y="4131803"/>
            <a:ext cx="1258239" cy="477054"/>
          </a:xfrm>
          <a:prstGeom prst="rect">
            <a:avLst/>
          </a:prstGeom>
          <a:noFill/>
        </p:spPr>
        <p:txBody>
          <a:bodyPr wrap="square" rtlCol="0">
            <a:spAutoFit/>
          </a:bodyPr>
          <a:lstStyle/>
          <a:p>
            <a:r>
              <a:rPr lang="en-US" sz="2500" dirty="0"/>
              <a:t>60*10</a:t>
            </a:r>
            <a:r>
              <a:rPr lang="en-US" sz="2500" b="1" baseline="30000" dirty="0"/>
              <a:t> 6</a:t>
            </a:r>
          </a:p>
        </p:txBody>
      </p:sp>
    </p:spTree>
    <p:extLst>
      <p:ext uri="{BB962C8B-B14F-4D97-AF65-F5344CB8AC3E}">
        <p14:creationId xmlns:p14="http://schemas.microsoft.com/office/powerpoint/2010/main" val="4215224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1AFC44-E2E6-6DBA-F82B-E1B8CB86CA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469DC0-9CAD-DA15-2D4A-9739DD373AE0}"/>
              </a:ext>
            </a:extLst>
          </p:cNvPr>
          <p:cNvSpPr txBox="1"/>
          <p:nvPr/>
        </p:nvSpPr>
        <p:spPr>
          <a:xfrm>
            <a:off x="557678" y="172534"/>
            <a:ext cx="11339461"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4.5   </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a:t>
            </a:r>
            <a:r>
              <a:rPr lang="en-US" sz="3100" b="1" i="1" dirty="0">
                <a:solidFill>
                  <a:srgbClr val="C00000"/>
                </a:solidFill>
                <a:latin typeface="Calibri" panose="020F0502020204030204"/>
              </a:rPr>
              <a:t>V</a:t>
            </a:r>
            <a:r>
              <a:rPr kumimoji="0" lang="en-US" sz="3100" b="1" i="1" u="none" strike="noStrike" kern="1200" cap="none" spc="0" normalizeH="0" baseline="0" noProof="0" dirty="0" err="1">
                <a:ln>
                  <a:noFill/>
                </a:ln>
                <a:solidFill>
                  <a:srgbClr val="C00000"/>
                </a:solidFill>
                <a:effectLst/>
                <a:uLnTx/>
                <a:uFillTx/>
                <a:latin typeface="Calibri" panose="020F0502020204030204"/>
                <a:ea typeface="+mn-ea"/>
                <a:cs typeface="+mn-cs"/>
              </a:rPr>
              <a:t>irtual</a:t>
            </a:r>
            <a:r>
              <a:rPr kumimoji="0" lang="en-US" sz="3100" b="1" i="1" u="none" strike="noStrike" kern="1200" cap="none" spc="0" normalizeH="0" baseline="0" noProof="0" dirty="0">
                <a:ln>
                  <a:noFill/>
                </a:ln>
                <a:solidFill>
                  <a:srgbClr val="C00000"/>
                </a:solidFill>
                <a:effectLst/>
                <a:uLnTx/>
                <a:uFillTx/>
                <a:latin typeface="Calibri" panose="020F0502020204030204"/>
                <a:ea typeface="+mn-ea"/>
                <a:cs typeface="+mn-cs"/>
              </a:rPr>
              <a:t> sensors”</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lang="en-US" sz="3100" b="1" i="1" dirty="0">
                <a:solidFill>
                  <a:srgbClr val="008000"/>
                </a:solidFill>
                <a:latin typeface="Calibri" panose="020F0502020204030204"/>
              </a:rPr>
              <a:t>added</a:t>
            </a: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in tokamak dynamic model to collect </a:t>
            </a:r>
            <a:b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3100" b="1" i="1" u="none" strike="noStrike" kern="1200" cap="none" spc="0" normalizeH="0" baseline="0" noProof="0" dirty="0">
                <a:ln>
                  <a:noFill/>
                </a:ln>
                <a:solidFill>
                  <a:srgbClr val="008000"/>
                </a:solidFill>
                <a:effectLst/>
                <a:uLnTx/>
                <a:uFillTx/>
                <a:latin typeface="Calibri" panose="020F0502020204030204"/>
                <a:ea typeface="+mn-ea"/>
                <a:cs typeface="+mn-cs"/>
              </a:rPr>
              <a:t>        “synthetic measurements” for Tokamak Monitor development  </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F5957B-17F7-6912-5B77-9ED5071C2291}"/>
              </a:ext>
            </a:extLst>
          </p:cNvPr>
          <p:cNvSpPr txBox="1"/>
          <p:nvPr/>
        </p:nvSpPr>
        <p:spPr>
          <a:xfrm>
            <a:off x="557678" y="1418060"/>
            <a:ext cx="7512669" cy="495520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Virtual sensors</a:t>
            </a:r>
            <a:r>
              <a:rPr lang="en-US" sz="2400" dirty="0">
                <a:solidFill>
                  <a:prstClr val="black"/>
                </a:solidFill>
                <a:latin typeface="Calibri" panose="020F0502020204030204"/>
              </a:rPr>
              <a:t> have been added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tokamak dynamic model right in spots where real sensors will be mount.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Real sensors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cannot be mount in </a:t>
            </a:r>
            <a:r>
              <a:rPr lang="en-US" sz="2400" dirty="0">
                <a:solidFill>
                  <a:prstClr val="black"/>
                </a:solidFill>
                <a:latin typeface="Calibri" panose="020F0502020204030204"/>
              </a:rPr>
              <a:t>the most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critical spots  with maximal strains, displacements, or accelerations: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They will be mount where practically possible and will  avoid too high gradients:  Thus, will locate in areas of the modest strains, displacements and accelerations.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Being fed by sensor data, synthetic now and real later,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TSM algorithms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shall generate as possible accurate information on all systems behavior in terms of local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stresses, relative displacements (gap changes), peak accelerations,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peak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integral interface loads, etc.  </a:t>
            </a:r>
          </a:p>
        </p:txBody>
      </p:sp>
      <p:pic>
        <p:nvPicPr>
          <p:cNvPr id="6" name="Imagen 912">
            <a:extLst>
              <a:ext uri="{FF2B5EF4-FFF2-40B4-BE49-F238E27FC236}">
                <a16:creationId xmlns:a16="http://schemas.microsoft.com/office/drawing/2014/main" id="{9D38B4C0-B5E9-372A-4C7F-E2FB9A6263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0347" y="1076793"/>
            <a:ext cx="3903655" cy="2655737"/>
          </a:xfrm>
          <a:prstGeom prst="rect">
            <a:avLst/>
          </a:prstGeom>
          <a:noFill/>
        </p:spPr>
      </p:pic>
      <p:pic>
        <p:nvPicPr>
          <p:cNvPr id="7" name="Imagen 27" descr="Mapa de colores&#10;&#10;Descripción generada automáticamente con confianza media">
            <a:extLst>
              <a:ext uri="{FF2B5EF4-FFF2-40B4-BE49-F238E27FC236}">
                <a16:creationId xmlns:a16="http://schemas.microsoft.com/office/drawing/2014/main" id="{3403D1DB-A521-CB4B-6E5C-81B3AA151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2209" y="3690113"/>
            <a:ext cx="4007380" cy="3079541"/>
          </a:xfrm>
          <a:prstGeom prst="rect">
            <a:avLst/>
          </a:prstGeom>
        </p:spPr>
      </p:pic>
      <p:sp>
        <p:nvSpPr>
          <p:cNvPr id="2" name="Date Placeholder 1">
            <a:extLst>
              <a:ext uri="{FF2B5EF4-FFF2-40B4-BE49-F238E27FC236}">
                <a16:creationId xmlns:a16="http://schemas.microsoft.com/office/drawing/2014/main" id="{9FEFB59E-87FB-88F9-3674-1F8283B65E25}"/>
              </a:ext>
            </a:extLst>
          </p:cNvPr>
          <p:cNvSpPr>
            <a:spLocks noGrp="1"/>
          </p:cNvSpPr>
          <p:nvPr>
            <p:ph type="dt" sz="half" idx="10"/>
          </p:nvPr>
        </p:nvSpPr>
        <p:spPr/>
        <p:txBody>
          <a:bodyPr/>
          <a:lstStyle/>
          <a:p>
            <a:fld id="{26076F61-9FB9-46B3-BAB7-B044EFF6592B}" type="datetime1">
              <a:rPr lang="en-US" smtClean="0"/>
              <a:t>9/5/2024</a:t>
            </a:fld>
            <a:endParaRPr lang="en-US"/>
          </a:p>
        </p:txBody>
      </p:sp>
      <p:sp>
        <p:nvSpPr>
          <p:cNvPr id="8" name="Footer Placeholder 7">
            <a:extLst>
              <a:ext uri="{FF2B5EF4-FFF2-40B4-BE49-F238E27FC236}">
                <a16:creationId xmlns:a16="http://schemas.microsoft.com/office/drawing/2014/main" id="{995097A6-B2FD-9CD0-8540-C8064AB6EB15}"/>
              </a:ext>
            </a:extLst>
          </p:cNvPr>
          <p:cNvSpPr>
            <a:spLocks noGrp="1"/>
          </p:cNvSpPr>
          <p:nvPr>
            <p:ph type="ftr" sz="quarter" idx="11"/>
          </p:nvPr>
        </p:nvSpPr>
        <p:spPr>
          <a:xfrm>
            <a:off x="3009014" y="6356350"/>
            <a:ext cx="5144386"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769355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77983" y="130628"/>
            <a:ext cx="11313523" cy="637272"/>
          </a:xfrm>
        </p:spPr>
        <p:txBody>
          <a:bodyPr>
            <a:normAutofit/>
          </a:bodyPr>
          <a:lstStyle/>
          <a:p>
            <a:pPr algn="ctr"/>
            <a:r>
              <a:rPr lang="en-US" sz="3200" b="1" i="1" dirty="0">
                <a:solidFill>
                  <a:srgbClr val="008000"/>
                </a:solidFill>
                <a:latin typeface="+mn-lt"/>
              </a:rPr>
              <a:t>4.6  Synthetic measurements at  </a:t>
            </a:r>
            <a:r>
              <a:rPr lang="en-US" sz="3200" b="1" i="1" u="sng" dirty="0">
                <a:solidFill>
                  <a:srgbClr val="C00000"/>
                </a:solidFill>
                <a:latin typeface="+mn-lt"/>
              </a:rPr>
              <a:t>VVGS</a:t>
            </a:r>
            <a:r>
              <a:rPr lang="en-US" sz="3200" b="1" i="1" dirty="0">
                <a:solidFill>
                  <a:srgbClr val="008000"/>
                </a:solidFill>
                <a:latin typeface="+mn-lt"/>
              </a:rPr>
              <a:t>  for VDE and AVDE</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669377" y="767900"/>
            <a:ext cx="11257946" cy="2861419"/>
          </a:xfrm>
        </p:spPr>
        <p:txBody>
          <a:bodyPr>
            <a:normAutofit lnSpcReduction="10000"/>
          </a:bodyPr>
          <a:lstStyle/>
          <a:p>
            <a:pPr>
              <a:lnSpc>
                <a:spcPct val="120000"/>
              </a:lnSpc>
            </a:pPr>
            <a:r>
              <a:rPr lang="en-US" sz="2700" b="1" dirty="0">
                <a:solidFill>
                  <a:srgbClr val="C00000"/>
                </a:solidFill>
              </a:rPr>
              <a:t>VVGS</a:t>
            </a:r>
            <a:r>
              <a:rPr lang="en-US" sz="2700" b="1" dirty="0"/>
              <a:t> synthetic measurements (</a:t>
            </a:r>
            <a:r>
              <a:rPr lang="en-US" sz="2700" b="1" dirty="0">
                <a:solidFill>
                  <a:srgbClr val="C00000"/>
                </a:solidFill>
              </a:rPr>
              <a:t>solid lines for VDE, dotted lines for AVDE</a:t>
            </a:r>
            <a:r>
              <a:rPr lang="en-US" sz="2700" b="1" dirty="0"/>
              <a:t>):</a:t>
            </a:r>
          </a:p>
          <a:p>
            <a:pPr lvl="1">
              <a:lnSpc>
                <a:spcPct val="120000"/>
              </a:lnSpc>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Relative displacement</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peaks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for</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radial direction: </a:t>
            </a:r>
            <a:r>
              <a:rPr lang="en-GB" sz="2000" dirty="0">
                <a:latin typeface="Calibri" panose="020F0502020204030204" pitchFamily="34" charset="0"/>
                <a:ea typeface="Times New Roman" panose="02020603050405020304" pitchFamily="18" charset="0"/>
                <a:cs typeface="Times New Roman" panose="02020603050405020304" pitchFamily="18" charset="0"/>
              </a:rPr>
              <a:t>about 1 mm</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for</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latin typeface="Calibri" panose="020F0502020204030204" pitchFamily="34" charset="0"/>
                <a:ea typeface="Times New Roman" panose="02020603050405020304" pitchFamily="18" charset="0"/>
                <a:cs typeface="Times New Roman" panose="02020603050405020304" pitchFamily="18" charset="0"/>
              </a:rPr>
              <a:t>symmetric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VDE (in each support),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while in the AVDE they are considerably larger: up to 3, 2 and 4 mm, due to large net lateral force. </a:t>
            </a:r>
          </a:p>
          <a:p>
            <a:pPr lvl="1">
              <a:lnSpc>
                <a:spcPct val="120000"/>
              </a:lnSpc>
            </a:pP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Regarding the </a:t>
            </a: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accelerations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there is a frequency peak clearly distinguished for the locked AVDE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slightly below 7 Hz, while it is not as pronounced for the symmetric VDE,</a:t>
            </a:r>
          </a:p>
          <a:p>
            <a:pPr lvl="1">
              <a:lnSpc>
                <a:spcPct val="120000"/>
              </a:lnSpc>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Strains</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 at VVGS are more similar between the AVDE and VDE, especially at the secondary hinge. </a:t>
            </a:r>
            <a:br>
              <a:rPr lang="en-GB" sz="2000" dirty="0">
                <a:effectLst/>
                <a:latin typeface="Calibri" panose="020F0502020204030204" pitchFamily="34" charset="0"/>
                <a:ea typeface="Times New Roman" panose="02020603050405020304" pitchFamily="18" charset="0"/>
                <a:cs typeface="Times New Roman" panose="02020603050405020304" pitchFamily="18" charset="0"/>
              </a:rPr>
            </a:b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Note:  </a:t>
            </a:r>
            <a:r>
              <a:rPr lang="en-GB" sz="2000" dirty="0">
                <a:latin typeface="Calibri" panose="020F0502020204030204" pitchFamily="34" charset="0"/>
                <a:ea typeface="Times New Roman" panose="02020603050405020304" pitchFamily="18" charset="0"/>
                <a:cs typeface="Times New Roman" panose="02020603050405020304" pitchFamily="18" charset="0"/>
              </a:rPr>
              <a:t>T</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hese strains are on the thickest solid member, stressed lesser than any surrounding parts</a:t>
            </a:r>
            <a:r>
              <a:rPr lang="en-GB" sz="2000" dirty="0">
                <a:latin typeface="Calibri" panose="020F0502020204030204" pitchFamily="34" charset="0"/>
                <a:ea typeface="Times New Roman" panose="02020603050405020304" pitchFamily="18" charset="0"/>
                <a:cs typeface="Times New Roman" panose="02020603050405020304" pitchFamily="18" charset="0"/>
              </a:rPr>
              <a:t>.</a:t>
            </a:r>
            <a:endParaRPr lang="en-US" sz="20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1497316979">
            <a:extLst>
              <a:ext uri="{FF2B5EF4-FFF2-40B4-BE49-F238E27FC236}">
                <a16:creationId xmlns:a16="http://schemas.microsoft.com/office/drawing/2014/main" id="{65528B43-1699-9E49-3F7D-459EB70C81CC}"/>
              </a:ext>
            </a:extLst>
          </p:cNvPr>
          <p:cNvPicPr>
            <a:picLocks noChangeAspect="1"/>
          </p:cNvPicPr>
          <p:nvPr/>
        </p:nvPicPr>
        <p:blipFill>
          <a:blip r:embed="rId2"/>
          <a:stretch>
            <a:fillRect/>
          </a:stretch>
        </p:blipFill>
        <p:spPr bwMode="auto">
          <a:xfrm>
            <a:off x="132462" y="3692948"/>
            <a:ext cx="3867741" cy="2901442"/>
          </a:xfrm>
          <a:prstGeom prst="rect">
            <a:avLst/>
          </a:prstGeom>
          <a:noFill/>
          <a:ln>
            <a:noFill/>
          </a:ln>
        </p:spPr>
      </p:pic>
      <p:pic>
        <p:nvPicPr>
          <p:cNvPr id="7" name="Imagen 541905298">
            <a:extLst>
              <a:ext uri="{FF2B5EF4-FFF2-40B4-BE49-F238E27FC236}">
                <a16:creationId xmlns:a16="http://schemas.microsoft.com/office/drawing/2014/main" id="{5FFE4288-8139-632A-9941-FB939B6D1EF3}"/>
              </a:ext>
            </a:extLst>
          </p:cNvPr>
          <p:cNvPicPr>
            <a:picLocks noChangeAspect="1"/>
          </p:cNvPicPr>
          <p:nvPr/>
        </p:nvPicPr>
        <p:blipFill>
          <a:blip r:embed="rId3"/>
          <a:stretch>
            <a:fillRect/>
          </a:stretch>
        </p:blipFill>
        <p:spPr bwMode="auto">
          <a:xfrm>
            <a:off x="4047961" y="3702254"/>
            <a:ext cx="3867740" cy="2901872"/>
          </a:xfrm>
          <a:prstGeom prst="rect">
            <a:avLst/>
          </a:prstGeom>
          <a:noFill/>
          <a:ln>
            <a:noFill/>
          </a:ln>
        </p:spPr>
      </p:pic>
      <p:pic>
        <p:nvPicPr>
          <p:cNvPr id="8" name="Imagen 659444339">
            <a:extLst>
              <a:ext uri="{FF2B5EF4-FFF2-40B4-BE49-F238E27FC236}">
                <a16:creationId xmlns:a16="http://schemas.microsoft.com/office/drawing/2014/main" id="{B3C0075C-CAEE-1424-8077-C6973C1FFC62}"/>
              </a:ext>
            </a:extLst>
          </p:cNvPr>
          <p:cNvPicPr>
            <a:picLocks noChangeAspect="1"/>
          </p:cNvPicPr>
          <p:nvPr/>
        </p:nvPicPr>
        <p:blipFill>
          <a:blip r:embed="rId4"/>
          <a:stretch>
            <a:fillRect/>
          </a:stretch>
        </p:blipFill>
        <p:spPr bwMode="auto">
          <a:xfrm>
            <a:off x="7934555" y="3572764"/>
            <a:ext cx="4056342" cy="3042927"/>
          </a:xfrm>
          <a:prstGeom prst="rect">
            <a:avLst/>
          </a:prstGeom>
          <a:noFill/>
          <a:ln>
            <a:noFill/>
          </a:ln>
        </p:spPr>
      </p:pic>
      <p:sp>
        <p:nvSpPr>
          <p:cNvPr id="6" name="Date Placeholder 5">
            <a:extLst>
              <a:ext uri="{FF2B5EF4-FFF2-40B4-BE49-F238E27FC236}">
                <a16:creationId xmlns:a16="http://schemas.microsoft.com/office/drawing/2014/main" id="{B4E9EFC6-707B-167C-92F0-BDA297D1E497}"/>
              </a:ext>
            </a:extLst>
          </p:cNvPr>
          <p:cNvSpPr>
            <a:spLocks noGrp="1"/>
          </p:cNvSpPr>
          <p:nvPr>
            <p:ph type="dt" sz="half" idx="10"/>
          </p:nvPr>
        </p:nvSpPr>
        <p:spPr/>
        <p:txBody>
          <a:bodyPr/>
          <a:lstStyle/>
          <a:p>
            <a:fld id="{68159049-5D09-4E61-82B4-0C802818FEAA}" type="datetime1">
              <a:rPr lang="en-US" smtClean="0"/>
              <a:t>9/5/2024</a:t>
            </a:fld>
            <a:endParaRPr lang="en-US"/>
          </a:p>
        </p:txBody>
      </p:sp>
      <p:sp>
        <p:nvSpPr>
          <p:cNvPr id="9" name="Footer Placeholder 8">
            <a:extLst>
              <a:ext uri="{FF2B5EF4-FFF2-40B4-BE49-F238E27FC236}">
                <a16:creationId xmlns:a16="http://schemas.microsoft.com/office/drawing/2014/main" id="{3290239F-C72F-8D95-8CC1-61D5D7440A61}"/>
              </a:ext>
            </a:extLst>
          </p:cNvPr>
          <p:cNvSpPr>
            <a:spLocks noGrp="1"/>
          </p:cNvSpPr>
          <p:nvPr>
            <p:ph type="ftr" sz="quarter" idx="11"/>
          </p:nvPr>
        </p:nvSpPr>
        <p:spPr>
          <a:xfrm>
            <a:off x="3285459" y="6356350"/>
            <a:ext cx="5199321" cy="365125"/>
          </a:xfrm>
        </p:spPr>
        <p:txBody>
          <a:bodyPr/>
          <a:lstStyle/>
          <a:p>
            <a:r>
              <a:rPr lang="en-US" dirty="0"/>
              <a:t>The 3-rd IAEA Technical Meeting on Plasma Disruptions and their Mitigation</a:t>
            </a:r>
          </a:p>
        </p:txBody>
      </p:sp>
    </p:spTree>
    <p:extLst>
      <p:ext uri="{BB962C8B-B14F-4D97-AF65-F5344CB8AC3E}">
        <p14:creationId xmlns:p14="http://schemas.microsoft.com/office/powerpoint/2010/main" val="3521527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65607" y="139039"/>
            <a:ext cx="11123629" cy="637055"/>
          </a:xfrm>
        </p:spPr>
        <p:txBody>
          <a:bodyPr>
            <a:noAutofit/>
          </a:bodyPr>
          <a:lstStyle/>
          <a:p>
            <a:pPr algn="ctr"/>
            <a:r>
              <a:rPr lang="en-US" sz="3200" b="1" i="1" dirty="0">
                <a:solidFill>
                  <a:srgbClr val="008000"/>
                </a:solidFill>
                <a:latin typeface="+mn-lt"/>
              </a:rPr>
              <a:t>4.7  Comparison of strains in  </a:t>
            </a:r>
            <a:r>
              <a:rPr lang="en-US" sz="3200" b="1" i="1" u="sng" dirty="0">
                <a:solidFill>
                  <a:srgbClr val="C00000"/>
                </a:solidFill>
                <a:latin typeface="+mn-lt"/>
              </a:rPr>
              <a:t>TFGS</a:t>
            </a:r>
            <a:r>
              <a:rPr lang="en-US" sz="3200" b="1" i="1" dirty="0">
                <a:solidFill>
                  <a:srgbClr val="008000"/>
                </a:solidFill>
                <a:latin typeface="+mn-lt"/>
              </a:rPr>
              <a:t>  between VDE and AVDE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565608" y="700248"/>
                <a:ext cx="11311201" cy="2966384"/>
              </a:xfrm>
            </p:spPr>
            <p:txBody>
              <a:bodyPr>
                <a:normAutofit/>
              </a:bodyPr>
              <a:lstStyle/>
              <a:p>
                <a:pPr>
                  <a:lnSpc>
                    <a:spcPct val="120000"/>
                  </a:lnSpc>
                </a:pPr>
                <a:r>
                  <a:rPr lang="en-US" sz="2700" b="1" dirty="0">
                    <a:solidFill>
                      <a:srgbClr val="C00000"/>
                    </a:solidFill>
                  </a:rPr>
                  <a:t>TFGS</a:t>
                </a:r>
                <a:r>
                  <a:rPr lang="en-US" sz="2700" b="1" dirty="0"/>
                  <a:t> synthetic strain measurements (</a:t>
                </a:r>
                <a:r>
                  <a:rPr lang="en-US" sz="2700" b="1" dirty="0">
                    <a:solidFill>
                      <a:srgbClr val="C00000"/>
                    </a:solidFill>
                  </a:rPr>
                  <a:t>solid lines: VDE, dotted lines: AVDE</a:t>
                </a:r>
                <a:r>
                  <a:rPr lang="en-US" sz="2700" b="1" dirty="0"/>
                  <a:t>)</a:t>
                </a:r>
              </a:p>
              <a:p>
                <a:pPr lvl="1">
                  <a:lnSpc>
                    <a:spcPct val="120000"/>
                  </a:lnSpc>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The asymmetry of the AVDE is observed at the </a:t>
                </a:r>
                <a:r>
                  <a:rPr lang="en-US" sz="2200" b="1" dirty="0">
                    <a:effectLst/>
                    <a:latin typeface="Calibri" panose="020F0502020204030204" pitchFamily="34" charset="0"/>
                    <a:ea typeface="Times New Roman" panose="02020603050405020304" pitchFamily="18" charset="0"/>
                    <a:cs typeface="Times New Roman" panose="02020603050405020304" pitchFamily="18" charset="0"/>
                  </a:rPr>
                  <a:t>TFGS strain gauges</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there is </a:t>
                </a:r>
                <a:r>
                  <a:rPr lang="en-US" sz="2200" dirty="0">
                    <a:latin typeface="Calibri" panose="020F0502020204030204" pitchFamily="34" charset="0"/>
                    <a:ea typeface="Times New Roman" panose="02020603050405020304" pitchFamily="18" charset="0"/>
                    <a:cs typeface="Times New Roman" panose="02020603050405020304" pitchFamily="18" charset="0"/>
                  </a:rPr>
                  <a:t>NO</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change in the sign of the strains along the toroidal angle, but there are differences of up to </a:t>
                </a:r>
                <a14:m>
                  <m:oMath xmlns:m="http://schemas.openxmlformats.org/officeDocument/2006/math">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60 </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𝜇𝜖</m:t>
                    </m:r>
                  </m:oMath>
                </a14:m>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between sectors at 9 TF coils </a:t>
                </a:r>
                <a:r>
                  <a:rPr lang="en-US" sz="2200" dirty="0">
                    <a:latin typeface="Calibri" panose="020F0502020204030204" pitchFamily="34" charset="0"/>
                    <a:ea typeface="Times New Roman" panose="02020603050405020304" pitchFamily="18" charset="0"/>
                    <a:cs typeface="Times New Roman" panose="02020603050405020304" pitchFamily="18" charset="0"/>
                  </a:rPr>
                  <a:t>G</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ravity </a:t>
                </a:r>
                <a:r>
                  <a:rPr lang="en-US" sz="2200" dirty="0">
                    <a:latin typeface="Calibri" panose="020F0502020204030204" pitchFamily="34" charset="0"/>
                    <a:ea typeface="Times New Roman" panose="02020603050405020304" pitchFamily="18" charset="0"/>
                    <a:cs typeface="Times New Roman" panose="02020603050405020304" pitchFamily="18" charset="0"/>
                  </a:rPr>
                  <a:t>S</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upports during this specific locked AVDE</a:t>
                </a:r>
              </a:p>
              <a:p>
                <a:pPr lvl="1">
                  <a:lnSpc>
                    <a:spcPct val="120000"/>
                  </a:lnSpc>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The bending rigidity is significantly higher around the radial axis than around the toroidal axis, which favors the relevance on the strains produced by </a:t>
                </a:r>
                <a:r>
                  <a:rPr lang="en-US" sz="2200" dirty="0">
                    <a:latin typeface="Calibri" panose="020F0502020204030204" pitchFamily="34" charset="0"/>
                    <a:ea typeface="Times New Roman" panose="02020603050405020304" pitchFamily="18" charset="0"/>
                    <a:cs typeface="Times New Roman" panose="02020603050405020304" pitchFamily="18" charset="0"/>
                  </a:rPr>
                  <a:t>lateral forces and</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 moments</a:t>
                </a:r>
                <a:endParaRPr lang="en-US" sz="2200" dirty="0"/>
              </a:p>
            </p:txBody>
          </p:sp>
        </mc:Choice>
        <mc:Fallback xmlns="">
          <p:sp>
            <p:nvSpPr>
              <p:cNvPr id="3" name="Content Placeholder 2">
                <a:extLst>
                  <a:ext uri="{FF2B5EF4-FFF2-40B4-BE49-F238E27FC236}">
                    <a16:creationId xmlns:a16="http://schemas.microsoft.com/office/drawing/2014/main" id="{371B84D6-A5F0-6F20-64A8-5576B07A9532}"/>
                  </a:ext>
                </a:extLst>
              </p:cNvPr>
              <p:cNvSpPr>
                <a:spLocks noGrp="1" noRot="1" noChangeAspect="1" noMove="1" noResize="1" noEditPoints="1" noAdjustHandles="1" noChangeArrowheads="1" noChangeShapeType="1" noTextEdit="1"/>
              </p:cNvSpPr>
              <p:nvPr>
                <p:ph idx="1"/>
              </p:nvPr>
            </p:nvSpPr>
            <p:spPr>
              <a:xfrm>
                <a:off x="565608" y="700248"/>
                <a:ext cx="11311201" cy="2966384"/>
              </a:xfrm>
              <a:blipFill>
                <a:blip r:embed="rId2"/>
                <a:stretch>
                  <a:fillRect l="-916" t="-20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179FBA4-4E28-4566-D17B-791B07FA326B}"/>
              </a:ext>
            </a:extLst>
          </p:cNvPr>
          <p:cNvSpPr txBox="1"/>
          <p:nvPr/>
        </p:nvSpPr>
        <p:spPr>
          <a:xfrm>
            <a:off x="245192" y="3822282"/>
            <a:ext cx="1417553" cy="225659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Strain in 9 outermost plates – </a:t>
            </a:r>
            <a:b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right side </a:t>
            </a:r>
            <a:b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(looking from TKM origin</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006828C-A34F-6AB4-990A-2AF3B1B78EA0}"/>
              </a:ext>
            </a:extLst>
          </p:cNvPr>
          <p:cNvSpPr txBox="1"/>
          <p:nvPr/>
        </p:nvSpPr>
        <p:spPr>
          <a:xfrm>
            <a:off x="10682741" y="3685647"/>
            <a:ext cx="1398104" cy="232654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Strain in 9 innermost plates – left side </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(looking from TKM origin)</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960E1673-0F30-CCE6-550F-334BAA121AE7}"/>
              </a:ext>
            </a:extLst>
          </p:cNvPr>
          <p:cNvSpPr>
            <a:spLocks noGrp="1"/>
          </p:cNvSpPr>
          <p:nvPr>
            <p:ph type="dt" sz="half" idx="10"/>
          </p:nvPr>
        </p:nvSpPr>
        <p:spPr/>
        <p:txBody>
          <a:bodyPr/>
          <a:lstStyle/>
          <a:p>
            <a:fld id="{8A6C416A-128B-46A5-A367-5E2D4B91AFBD}" type="datetime1">
              <a:rPr lang="en-US" smtClean="0"/>
              <a:t>9/5/2024</a:t>
            </a:fld>
            <a:endParaRPr lang="en-US"/>
          </a:p>
        </p:txBody>
      </p:sp>
      <p:sp>
        <p:nvSpPr>
          <p:cNvPr id="7" name="Footer Placeholder 6">
            <a:extLst>
              <a:ext uri="{FF2B5EF4-FFF2-40B4-BE49-F238E27FC236}">
                <a16:creationId xmlns:a16="http://schemas.microsoft.com/office/drawing/2014/main" id="{E6B00B78-903F-642B-A0D6-CD076D58A59A}"/>
              </a:ext>
            </a:extLst>
          </p:cNvPr>
          <p:cNvSpPr>
            <a:spLocks noGrp="1"/>
          </p:cNvSpPr>
          <p:nvPr>
            <p:ph type="ftr" sz="quarter" idx="11"/>
          </p:nvPr>
        </p:nvSpPr>
        <p:spPr>
          <a:xfrm>
            <a:off x="3466214" y="6356350"/>
            <a:ext cx="5329772" cy="365125"/>
          </a:xfrm>
        </p:spPr>
        <p:txBody>
          <a:bodyPr/>
          <a:lstStyle/>
          <a:p>
            <a:r>
              <a:rPr lang="en-US" dirty="0"/>
              <a:t>The 3-rd IAEA Technical Meeting on Plasma Disruptions and their Mitigation</a:t>
            </a:r>
          </a:p>
        </p:txBody>
      </p:sp>
      <p:pic>
        <p:nvPicPr>
          <p:cNvPr id="6" name="Imagen 1046003642">
            <a:extLst>
              <a:ext uri="{FF2B5EF4-FFF2-40B4-BE49-F238E27FC236}">
                <a16:creationId xmlns:a16="http://schemas.microsoft.com/office/drawing/2014/main" id="{488AF878-B933-BD95-0003-4F1CCB85D8CC}"/>
              </a:ext>
            </a:extLst>
          </p:cNvPr>
          <p:cNvPicPr>
            <a:picLocks noChangeAspect="1"/>
          </p:cNvPicPr>
          <p:nvPr/>
        </p:nvPicPr>
        <p:blipFill>
          <a:blip r:embed="rId3"/>
          <a:stretch>
            <a:fillRect/>
          </a:stretch>
        </p:blipFill>
        <p:spPr bwMode="auto">
          <a:xfrm>
            <a:off x="1818167" y="3439610"/>
            <a:ext cx="4349506" cy="3262849"/>
          </a:xfrm>
          <a:prstGeom prst="rect">
            <a:avLst/>
          </a:prstGeom>
          <a:noFill/>
          <a:ln>
            <a:noFill/>
          </a:ln>
        </p:spPr>
      </p:pic>
      <p:pic>
        <p:nvPicPr>
          <p:cNvPr id="9" name="Imagen 791756098">
            <a:extLst>
              <a:ext uri="{FF2B5EF4-FFF2-40B4-BE49-F238E27FC236}">
                <a16:creationId xmlns:a16="http://schemas.microsoft.com/office/drawing/2014/main" id="{3178DC50-A497-B731-AB17-51821656A145}"/>
              </a:ext>
            </a:extLst>
          </p:cNvPr>
          <p:cNvPicPr>
            <a:picLocks noChangeAspect="1"/>
          </p:cNvPicPr>
          <p:nvPr/>
        </p:nvPicPr>
        <p:blipFill>
          <a:blip r:embed="rId4"/>
          <a:stretch>
            <a:fillRect/>
          </a:stretch>
        </p:blipFill>
        <p:spPr bwMode="auto">
          <a:xfrm>
            <a:off x="6136143" y="3439610"/>
            <a:ext cx="4349507" cy="3262850"/>
          </a:xfrm>
          <a:prstGeom prst="rect">
            <a:avLst/>
          </a:prstGeom>
          <a:noFill/>
          <a:ln>
            <a:noFill/>
          </a:ln>
        </p:spPr>
      </p:pic>
    </p:spTree>
    <p:extLst>
      <p:ext uri="{BB962C8B-B14F-4D97-AF65-F5344CB8AC3E}">
        <p14:creationId xmlns:p14="http://schemas.microsoft.com/office/powerpoint/2010/main" val="3179897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24206" y="136525"/>
            <a:ext cx="11474531" cy="643630"/>
          </a:xfrm>
        </p:spPr>
        <p:txBody>
          <a:bodyPr>
            <a:noAutofit/>
          </a:bodyPr>
          <a:lstStyle/>
          <a:p>
            <a:pPr algn="ctr"/>
            <a:r>
              <a:rPr lang="en-US" sz="3200" b="1" i="1" dirty="0">
                <a:solidFill>
                  <a:srgbClr val="008000"/>
                </a:solidFill>
                <a:latin typeface="+mn-lt"/>
              </a:rPr>
              <a:t>4.8  Synthetic </a:t>
            </a:r>
            <a:r>
              <a:rPr lang="en-US" sz="3200" b="1" i="1" u="sng" dirty="0">
                <a:solidFill>
                  <a:srgbClr val="008000"/>
                </a:solidFill>
                <a:latin typeface="+mn-lt"/>
              </a:rPr>
              <a:t>displacements</a:t>
            </a:r>
            <a:r>
              <a:rPr lang="en-US" sz="3200" b="1" i="1" dirty="0">
                <a:solidFill>
                  <a:srgbClr val="008000"/>
                </a:solidFill>
                <a:latin typeface="+mn-lt"/>
              </a:rPr>
              <a:t> on </a:t>
            </a:r>
            <a:r>
              <a:rPr lang="en-US" sz="3200" b="1" i="1" dirty="0">
                <a:solidFill>
                  <a:srgbClr val="C00000"/>
                </a:solidFill>
                <a:latin typeface="+mn-lt"/>
              </a:rPr>
              <a:t>VV ports </a:t>
            </a:r>
            <a:r>
              <a:rPr lang="en-US" sz="3200" b="1" i="1" dirty="0">
                <a:solidFill>
                  <a:srgbClr val="008000"/>
                </a:solidFill>
                <a:latin typeface="+mn-lt"/>
              </a:rPr>
              <a:t>for VDE and AVDE</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838200" y="842931"/>
            <a:ext cx="11256928" cy="3082696"/>
          </a:xfrm>
        </p:spPr>
        <p:txBody>
          <a:bodyPr>
            <a:normAutofit/>
          </a:bodyPr>
          <a:lstStyle/>
          <a:p>
            <a:pPr>
              <a:lnSpc>
                <a:spcPct val="120000"/>
              </a:lnSpc>
            </a:pPr>
            <a:r>
              <a:rPr lang="en-US" sz="2700" b="1" dirty="0">
                <a:solidFill>
                  <a:srgbClr val="C00000"/>
                </a:solidFill>
              </a:rPr>
              <a:t>VV ports </a:t>
            </a:r>
            <a:r>
              <a:rPr lang="en-US" sz="2700" b="1" dirty="0"/>
              <a:t>synthetic displacements (</a:t>
            </a:r>
            <a:r>
              <a:rPr lang="en-US" sz="2700" b="1" dirty="0">
                <a:solidFill>
                  <a:srgbClr val="C00000"/>
                </a:solidFill>
              </a:rPr>
              <a:t>solid lines: VDE, dotted lines: AVDE</a:t>
            </a:r>
            <a:r>
              <a:rPr lang="en-US" sz="2700" b="1" dirty="0"/>
              <a:t>):</a:t>
            </a:r>
          </a:p>
          <a:p>
            <a:pPr lvl="1">
              <a:lnSpc>
                <a:spcPct val="120000"/>
              </a:lnSpc>
            </a:pPr>
            <a:r>
              <a:rPr lang="en-GB" sz="2100" dirty="0">
                <a:latin typeface="Calibri" panose="020F0502020204030204" pitchFamily="34" charset="0"/>
                <a:ea typeface="Times New Roman" panose="02020603050405020304" pitchFamily="18" charset="0"/>
                <a:cs typeface="Times New Roman" panose="02020603050405020304" pitchFamily="18" charset="0"/>
              </a:rPr>
              <a:t>At</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 AVDE loads, the asymmetry in magnitude of vertical relative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displacement </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between the cryostat and the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VV </a:t>
            </a:r>
            <a:r>
              <a:rPr lang="en-GB" sz="2100" b="1" dirty="0">
                <a:latin typeface="Calibri" panose="020F0502020204030204" pitchFamily="34" charset="0"/>
                <a:ea typeface="Times New Roman" panose="02020603050405020304" pitchFamily="18" charset="0"/>
                <a:cs typeface="Times New Roman" panose="02020603050405020304" pitchFamily="18" charset="0"/>
              </a:rPr>
              <a:t>equatorial </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port extensions </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ranges from 3 mm to 6mm,</a:t>
            </a:r>
          </a:p>
          <a:p>
            <a:pPr lvl="1">
              <a:lnSpc>
                <a:spcPct val="120000"/>
              </a:lnSpc>
            </a:pPr>
            <a:r>
              <a:rPr lang="en-GB" sz="2100" b="1" dirty="0">
                <a:latin typeface="Calibri" panose="020F0502020204030204" pitchFamily="34" charset="0"/>
                <a:ea typeface="Times New Roman" panose="02020603050405020304" pitchFamily="18" charset="0"/>
                <a:cs typeface="Times New Roman" panose="02020603050405020304" pitchFamily="18" charset="0"/>
              </a:rPr>
              <a:t>V</a:t>
            </a:r>
            <a:r>
              <a:rPr lang="en-GB" sz="2100" b="1" dirty="0">
                <a:effectLst/>
                <a:latin typeface="Calibri" panose="020F0502020204030204" pitchFamily="34" charset="0"/>
                <a:ea typeface="Times New Roman" panose="02020603050405020304" pitchFamily="18" charset="0"/>
                <a:cs typeface="Times New Roman" panose="02020603050405020304" pitchFamily="18" charset="0"/>
              </a:rPr>
              <a:t>ibrations</a:t>
            </a:r>
            <a:r>
              <a:rPr lang="en-GB" sz="2100" dirty="0">
                <a:effectLst/>
                <a:latin typeface="Calibri" panose="020F0502020204030204" pitchFamily="34" charset="0"/>
                <a:ea typeface="Times New Roman" panose="02020603050405020304" pitchFamily="18" charset="0"/>
                <a:cs typeface="Times New Roman" panose="02020603050405020304" pitchFamily="18" charset="0"/>
              </a:rPr>
              <a:t> at sectors #4 and #7 are in phase, whereas at sector #1 they are in counter phase,</a:t>
            </a:r>
          </a:p>
          <a:p>
            <a:pPr lvl="1">
              <a:lnSpc>
                <a:spcPct val="120000"/>
              </a:lnSpc>
            </a:pPr>
            <a:r>
              <a:rPr lang="en-GB" sz="2100" dirty="0">
                <a:latin typeface="Calibri" panose="020F0502020204030204" pitchFamily="34" charset="0"/>
                <a:cs typeface="Times New Roman" panose="02020603050405020304" pitchFamily="18" charset="0"/>
              </a:rPr>
              <a:t>Peak </a:t>
            </a:r>
            <a:r>
              <a:rPr lang="en-GB" sz="2100" b="1" dirty="0">
                <a:latin typeface="Calibri" panose="020F0502020204030204" pitchFamily="34" charset="0"/>
                <a:cs typeface="Times New Roman" panose="02020603050405020304" pitchFamily="18" charset="0"/>
              </a:rPr>
              <a:t>deflection</a:t>
            </a:r>
            <a:r>
              <a:rPr lang="en-GB" sz="2100" dirty="0">
                <a:latin typeface="Calibri" panose="020F0502020204030204" pitchFamily="34" charset="0"/>
                <a:cs typeface="Times New Roman" panose="02020603050405020304" pitchFamily="18" charset="0"/>
              </a:rPr>
              <a:t> of </a:t>
            </a:r>
            <a:r>
              <a:rPr lang="en-GB" sz="2100" b="1" dirty="0">
                <a:latin typeface="Calibri" panose="020F0502020204030204" pitchFamily="34" charset="0"/>
                <a:cs typeface="Times New Roman" panose="02020603050405020304" pitchFamily="18" charset="0"/>
              </a:rPr>
              <a:t>DNB port</a:t>
            </a:r>
            <a:r>
              <a:rPr lang="en-GB" sz="2100" dirty="0">
                <a:latin typeface="Calibri" panose="020F0502020204030204" pitchFamily="34" charset="0"/>
                <a:cs typeface="Times New Roman" panose="02020603050405020304" pitchFamily="18" charset="0"/>
              </a:rPr>
              <a:t> grows by 2 mm (10mm -&gt; 12mm) for AVDE compared with VDE.</a:t>
            </a:r>
            <a:endParaRPr lang="en-US" sz="21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15101871-93D0-8D39-C721-B0B5F6BEB2D3}"/>
              </a:ext>
            </a:extLst>
          </p:cNvPr>
          <p:cNvSpPr>
            <a:spLocks noGrp="1"/>
          </p:cNvSpPr>
          <p:nvPr>
            <p:ph type="dt" sz="half" idx="10"/>
          </p:nvPr>
        </p:nvSpPr>
        <p:spPr/>
        <p:txBody>
          <a:bodyPr/>
          <a:lstStyle/>
          <a:p>
            <a:fld id="{DAA0AEBA-44DF-4CF3-951F-A9B3BE3D7217}" type="datetime1">
              <a:rPr lang="en-US" smtClean="0"/>
              <a:t>9/5/2024</a:t>
            </a:fld>
            <a:endParaRPr lang="en-US"/>
          </a:p>
        </p:txBody>
      </p:sp>
      <p:sp>
        <p:nvSpPr>
          <p:cNvPr id="6" name="Footer Placeholder 5">
            <a:extLst>
              <a:ext uri="{FF2B5EF4-FFF2-40B4-BE49-F238E27FC236}">
                <a16:creationId xmlns:a16="http://schemas.microsoft.com/office/drawing/2014/main" id="{58705B5F-F166-3779-753C-B301286B4E82}"/>
              </a:ext>
            </a:extLst>
          </p:cNvPr>
          <p:cNvSpPr>
            <a:spLocks noGrp="1"/>
          </p:cNvSpPr>
          <p:nvPr>
            <p:ph type="ftr" sz="quarter" idx="11"/>
          </p:nvPr>
        </p:nvSpPr>
        <p:spPr>
          <a:xfrm>
            <a:off x="3466214" y="6356350"/>
            <a:ext cx="5220586" cy="365125"/>
          </a:xfrm>
        </p:spPr>
        <p:txBody>
          <a:bodyPr/>
          <a:lstStyle/>
          <a:p>
            <a:r>
              <a:rPr lang="en-US" dirty="0"/>
              <a:t>The 3-rd IAEA Technical Meeting on Plasma Disruptions and their Mitigation</a:t>
            </a:r>
          </a:p>
        </p:txBody>
      </p:sp>
      <p:pic>
        <p:nvPicPr>
          <p:cNvPr id="12" name="Imagen 1700095889">
            <a:extLst>
              <a:ext uri="{FF2B5EF4-FFF2-40B4-BE49-F238E27FC236}">
                <a16:creationId xmlns:a16="http://schemas.microsoft.com/office/drawing/2014/main" id="{0C2137DF-9F8A-36F6-771E-D2AE936191E6}"/>
              </a:ext>
            </a:extLst>
          </p:cNvPr>
          <p:cNvPicPr>
            <a:picLocks noChangeAspect="1"/>
          </p:cNvPicPr>
          <p:nvPr/>
        </p:nvPicPr>
        <p:blipFill>
          <a:blip r:embed="rId2"/>
          <a:stretch>
            <a:fillRect/>
          </a:stretch>
        </p:blipFill>
        <p:spPr>
          <a:xfrm>
            <a:off x="1542113" y="3210878"/>
            <a:ext cx="4553886" cy="3416168"/>
          </a:xfrm>
          <a:prstGeom prst="rect">
            <a:avLst/>
          </a:prstGeom>
        </p:spPr>
      </p:pic>
      <p:pic>
        <p:nvPicPr>
          <p:cNvPr id="13" name="Imagen 734147688">
            <a:extLst>
              <a:ext uri="{FF2B5EF4-FFF2-40B4-BE49-F238E27FC236}">
                <a16:creationId xmlns:a16="http://schemas.microsoft.com/office/drawing/2014/main" id="{057F5DD3-836F-A215-D1BE-126E348392C6}"/>
              </a:ext>
            </a:extLst>
          </p:cNvPr>
          <p:cNvPicPr>
            <a:picLocks noChangeAspect="1"/>
          </p:cNvPicPr>
          <p:nvPr/>
        </p:nvPicPr>
        <p:blipFill>
          <a:blip r:embed="rId3"/>
          <a:stretch>
            <a:fillRect/>
          </a:stretch>
        </p:blipFill>
        <p:spPr>
          <a:xfrm>
            <a:off x="6107929" y="3201497"/>
            <a:ext cx="4553886" cy="3416167"/>
          </a:xfrm>
          <a:prstGeom prst="rect">
            <a:avLst/>
          </a:prstGeom>
        </p:spPr>
      </p:pic>
      <p:sp>
        <p:nvSpPr>
          <p:cNvPr id="10" name="TextBox 9">
            <a:extLst>
              <a:ext uri="{FF2B5EF4-FFF2-40B4-BE49-F238E27FC236}">
                <a16:creationId xmlns:a16="http://schemas.microsoft.com/office/drawing/2014/main" id="{0D4CB934-D59C-78D6-602D-6CF1BFF8FF3D}"/>
              </a:ext>
            </a:extLst>
          </p:cNvPr>
          <p:cNvSpPr txBox="1"/>
          <p:nvPr/>
        </p:nvSpPr>
        <p:spPr>
          <a:xfrm>
            <a:off x="207270" y="3210878"/>
            <a:ext cx="1480300"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VV EQ Port vertical displacement </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38552A8-D62C-0237-F885-A5ACFD1C5159}"/>
              </a:ext>
            </a:extLst>
          </p:cNvPr>
          <p:cNvSpPr txBox="1"/>
          <p:nvPr/>
        </p:nvSpPr>
        <p:spPr>
          <a:xfrm>
            <a:off x="10172484" y="4986278"/>
            <a:ext cx="1532972" cy="9233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VV DNB Port vertical displacement</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19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57200" y="152448"/>
            <a:ext cx="6928701" cy="1097371"/>
          </a:xfrm>
        </p:spPr>
        <p:txBody>
          <a:bodyPr>
            <a:normAutofit/>
          </a:bodyPr>
          <a:lstStyle/>
          <a:p>
            <a:pPr algn="ctr"/>
            <a:r>
              <a:rPr lang="en-US" sz="3500" i="1" dirty="0">
                <a:solidFill>
                  <a:srgbClr val="008000"/>
                </a:solidFill>
                <a:latin typeface="+mn-lt"/>
              </a:rPr>
              <a:t>4.9  Dynamic force transfer </a:t>
            </a:r>
            <a:br>
              <a:rPr lang="en-US" sz="3500" i="1" dirty="0">
                <a:solidFill>
                  <a:srgbClr val="008000"/>
                </a:solidFill>
                <a:latin typeface="+mn-lt"/>
              </a:rPr>
            </a:br>
            <a:r>
              <a:rPr lang="en-US" sz="3500" i="1" dirty="0">
                <a:solidFill>
                  <a:srgbClr val="008000"/>
                </a:solidFill>
                <a:latin typeface="+mn-lt"/>
              </a:rPr>
              <a:t>      through the Pedestal Ring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567287" y="1324273"/>
            <a:ext cx="6742307" cy="5402791"/>
          </a:xfrm>
        </p:spPr>
        <p:txBody>
          <a:bodyPr>
            <a:normAutofit fontScale="70000" lnSpcReduction="20000"/>
          </a:bodyPr>
          <a:lstStyle/>
          <a:p>
            <a:pPr>
              <a:lnSpc>
                <a:spcPct val="120000"/>
              </a:lnSpc>
            </a:pPr>
            <a:r>
              <a:rPr lang="en-US" sz="3100" dirty="0"/>
              <a:t>Calculated direct EM forces and moments are in perfect equilibrium for the entire tokamak at each time instant</a:t>
            </a:r>
          </a:p>
          <a:p>
            <a:pPr>
              <a:lnSpc>
                <a:spcPct val="120000"/>
              </a:lnSpc>
            </a:pPr>
            <a:r>
              <a:rPr lang="en-US" sz="3100" dirty="0"/>
              <a:t>However, inertial forces at VV and TFC + PFCs + CS are quite different, thus producing some force imbalance </a:t>
            </a:r>
            <a:br>
              <a:rPr lang="en-US" sz="3100" dirty="0"/>
            </a:br>
            <a:r>
              <a:rPr lang="en-US" sz="3100" dirty="0"/>
              <a:t>at the Pedestal Ring with three main consequences:</a:t>
            </a:r>
          </a:p>
          <a:p>
            <a:pPr marL="971550" lvl="1" indent="-514350">
              <a:lnSpc>
                <a:spcPct val="120000"/>
              </a:lnSpc>
              <a:buFont typeface="+mj-lt"/>
              <a:buAutoNum type="arabicPeriod"/>
            </a:pPr>
            <a:r>
              <a:rPr lang="en-US" sz="2700" dirty="0"/>
              <a:t>Magnets are getting significant dynamic vibration via  the Pedestal Ring and TFGS different to that of the VV,</a:t>
            </a:r>
          </a:p>
          <a:p>
            <a:pPr marL="971550" lvl="1" indent="-514350">
              <a:lnSpc>
                <a:spcPct val="120000"/>
              </a:lnSpc>
              <a:buFont typeface="+mj-lt"/>
              <a:buAutoNum type="arabicPeriod"/>
            </a:pPr>
            <a:r>
              <a:rPr lang="en-US" sz="2700" dirty="0"/>
              <a:t>The Pedestal Ring transfers loads downward due to this dynamic mismatch, causing dynamic CSB reactions,</a:t>
            </a:r>
          </a:p>
          <a:p>
            <a:pPr marL="971550" lvl="1" indent="-514350">
              <a:lnSpc>
                <a:spcPct val="120000"/>
              </a:lnSpc>
              <a:buFont typeface="+mj-lt"/>
              <a:buAutoNum type="arabicPeriod"/>
            </a:pPr>
            <a:r>
              <a:rPr lang="en-US" sz="2700" dirty="0"/>
              <a:t>Additional bending and torsion occurs in the Pedestal </a:t>
            </a:r>
            <a:br>
              <a:rPr lang="en-US" sz="2700" dirty="0"/>
            </a:br>
            <a:r>
              <a:rPr lang="en-US" sz="2700" dirty="0"/>
              <a:t>Ring and in Cryostat Walls welded to the Pedestal Ring.</a:t>
            </a:r>
          </a:p>
          <a:p>
            <a:pPr>
              <a:lnSpc>
                <a:spcPct val="120000"/>
              </a:lnSpc>
            </a:pPr>
            <a:r>
              <a:rPr lang="en-US" sz="3100" dirty="0"/>
              <a:t>The described phenomena is observed for both VDE and AVDE, although it is almost toroidally symmetric </a:t>
            </a:r>
            <a:br>
              <a:rPr lang="en-US" sz="3100" dirty="0"/>
            </a:br>
            <a:r>
              <a:rPr lang="en-US" sz="3100" dirty="0"/>
              <a:t>for VDE however becomes quite asymmetric at AVDE.</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a:xfrm>
            <a:off x="8658296" y="30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n 525682358">
            <a:extLst>
              <a:ext uri="{FF2B5EF4-FFF2-40B4-BE49-F238E27FC236}">
                <a16:creationId xmlns:a16="http://schemas.microsoft.com/office/drawing/2014/main" id="{BDF65AE0-0AF4-52EF-E69E-0F325EABB8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61295" y="3441346"/>
            <a:ext cx="4373505" cy="3280129"/>
          </a:xfrm>
          <a:prstGeom prst="rect">
            <a:avLst/>
          </a:prstGeom>
          <a:noFill/>
          <a:ln>
            <a:noFill/>
          </a:ln>
        </p:spPr>
      </p:pic>
      <p:pic>
        <p:nvPicPr>
          <p:cNvPr id="6" name="Imagen 26609734">
            <a:extLst>
              <a:ext uri="{FF2B5EF4-FFF2-40B4-BE49-F238E27FC236}">
                <a16:creationId xmlns:a16="http://schemas.microsoft.com/office/drawing/2014/main" id="{EFDC8C21-A47D-C8E7-F853-073E10980D63}"/>
              </a:ext>
            </a:extLst>
          </p:cNvPr>
          <p:cNvPicPr>
            <a:picLocks noChangeAspect="1"/>
          </p:cNvPicPr>
          <p:nvPr/>
        </p:nvPicPr>
        <p:blipFill>
          <a:blip r:embed="rId3"/>
          <a:stretch>
            <a:fillRect/>
          </a:stretch>
        </p:blipFill>
        <p:spPr bwMode="auto">
          <a:xfrm>
            <a:off x="7374799" y="127689"/>
            <a:ext cx="4360001" cy="3270001"/>
          </a:xfrm>
          <a:prstGeom prst="rect">
            <a:avLst/>
          </a:prstGeom>
          <a:noFill/>
          <a:ln>
            <a:noFill/>
          </a:ln>
        </p:spPr>
      </p:pic>
      <p:sp>
        <p:nvSpPr>
          <p:cNvPr id="7" name="Date Placeholder 6">
            <a:extLst>
              <a:ext uri="{FF2B5EF4-FFF2-40B4-BE49-F238E27FC236}">
                <a16:creationId xmlns:a16="http://schemas.microsoft.com/office/drawing/2014/main" id="{F5FD7191-6B23-7E78-01D9-E00F16DA451B}"/>
              </a:ext>
            </a:extLst>
          </p:cNvPr>
          <p:cNvSpPr>
            <a:spLocks noGrp="1"/>
          </p:cNvSpPr>
          <p:nvPr>
            <p:ph type="dt" sz="half" idx="10"/>
          </p:nvPr>
        </p:nvSpPr>
        <p:spPr/>
        <p:txBody>
          <a:bodyPr/>
          <a:lstStyle/>
          <a:p>
            <a:fld id="{38B49C1B-95E6-4C28-946B-94F4F28C7D3F}" type="datetime1">
              <a:rPr lang="en-US" smtClean="0"/>
              <a:t>9/5/2024</a:t>
            </a:fld>
            <a:endParaRPr lang="en-US"/>
          </a:p>
        </p:txBody>
      </p:sp>
      <p:sp>
        <p:nvSpPr>
          <p:cNvPr id="8" name="Footer Placeholder 7">
            <a:extLst>
              <a:ext uri="{FF2B5EF4-FFF2-40B4-BE49-F238E27FC236}">
                <a16:creationId xmlns:a16="http://schemas.microsoft.com/office/drawing/2014/main" id="{C6077280-AA3F-FFE1-3D60-824107B368A2}"/>
              </a:ext>
            </a:extLst>
          </p:cNvPr>
          <p:cNvSpPr>
            <a:spLocks noGrp="1"/>
          </p:cNvSpPr>
          <p:nvPr>
            <p:ph type="ftr" sz="quarter" idx="11"/>
          </p:nvPr>
        </p:nvSpPr>
        <p:spPr>
          <a:xfrm>
            <a:off x="2414983" y="6342223"/>
            <a:ext cx="5155019" cy="365125"/>
          </a:xfrm>
        </p:spPr>
        <p:txBody>
          <a:bodyPr/>
          <a:lstStyle/>
          <a:p>
            <a:r>
              <a:rPr lang="en-US" dirty="0"/>
              <a:t>The 3-rd IAEA Technical Meeting on Plasma Disruptions and their Mitigation</a:t>
            </a:r>
          </a:p>
        </p:txBody>
      </p:sp>
      <p:sp>
        <p:nvSpPr>
          <p:cNvPr id="10" name="TextBox 9">
            <a:extLst>
              <a:ext uri="{FF2B5EF4-FFF2-40B4-BE49-F238E27FC236}">
                <a16:creationId xmlns:a16="http://schemas.microsoft.com/office/drawing/2014/main" id="{2D7AE0A3-F750-7C7C-2E0C-FF93701219AC}"/>
              </a:ext>
            </a:extLst>
          </p:cNvPr>
          <p:cNvSpPr txBox="1"/>
          <p:nvPr/>
        </p:nvSpPr>
        <p:spPr>
          <a:xfrm>
            <a:off x="9980101" y="2715762"/>
            <a:ext cx="949842" cy="384721"/>
          </a:xfrm>
          <a:prstGeom prst="rect">
            <a:avLst/>
          </a:prstGeom>
          <a:noFill/>
        </p:spPr>
        <p:txBody>
          <a:bodyPr wrap="square" rtlCol="0">
            <a:spAutoFit/>
          </a:bodyPr>
          <a:lstStyle/>
          <a:p>
            <a:r>
              <a:rPr lang="en-US" sz="1900" b="1" dirty="0"/>
              <a:t>-11 MN</a:t>
            </a:r>
          </a:p>
        </p:txBody>
      </p:sp>
      <p:sp>
        <p:nvSpPr>
          <p:cNvPr id="11" name="TextBox 10">
            <a:extLst>
              <a:ext uri="{FF2B5EF4-FFF2-40B4-BE49-F238E27FC236}">
                <a16:creationId xmlns:a16="http://schemas.microsoft.com/office/drawing/2014/main" id="{F32410B4-5BC3-131C-65E9-7D206B449D06}"/>
              </a:ext>
            </a:extLst>
          </p:cNvPr>
          <p:cNvSpPr txBox="1"/>
          <p:nvPr/>
        </p:nvSpPr>
        <p:spPr>
          <a:xfrm>
            <a:off x="9917862" y="5909307"/>
            <a:ext cx="1110272" cy="384721"/>
          </a:xfrm>
          <a:prstGeom prst="rect">
            <a:avLst/>
          </a:prstGeom>
          <a:noFill/>
        </p:spPr>
        <p:txBody>
          <a:bodyPr wrap="square" rtlCol="0">
            <a:spAutoFit/>
          </a:bodyPr>
          <a:lstStyle/>
          <a:p>
            <a:r>
              <a:rPr lang="en-US" sz="1900" b="1" dirty="0"/>
              <a:t>-9.5 MN</a:t>
            </a:r>
          </a:p>
        </p:txBody>
      </p:sp>
      <p:sp>
        <p:nvSpPr>
          <p:cNvPr id="12" name="TextBox 11">
            <a:extLst>
              <a:ext uri="{FF2B5EF4-FFF2-40B4-BE49-F238E27FC236}">
                <a16:creationId xmlns:a16="http://schemas.microsoft.com/office/drawing/2014/main" id="{FA021EEE-E2FA-9D2B-BA21-0A916F27C3FB}"/>
              </a:ext>
            </a:extLst>
          </p:cNvPr>
          <p:cNvSpPr txBox="1"/>
          <p:nvPr/>
        </p:nvSpPr>
        <p:spPr>
          <a:xfrm>
            <a:off x="8521653" y="3558139"/>
            <a:ext cx="903768" cy="384721"/>
          </a:xfrm>
          <a:prstGeom prst="rect">
            <a:avLst/>
          </a:prstGeom>
          <a:noFill/>
        </p:spPr>
        <p:txBody>
          <a:bodyPr wrap="square" rtlCol="0">
            <a:spAutoFit/>
          </a:bodyPr>
          <a:lstStyle/>
          <a:p>
            <a:r>
              <a:rPr lang="en-US" sz="1900" b="1" dirty="0"/>
              <a:t>+5 MN</a:t>
            </a:r>
          </a:p>
        </p:txBody>
      </p:sp>
      <p:sp>
        <p:nvSpPr>
          <p:cNvPr id="13" name="TextBox 12">
            <a:extLst>
              <a:ext uri="{FF2B5EF4-FFF2-40B4-BE49-F238E27FC236}">
                <a16:creationId xmlns:a16="http://schemas.microsoft.com/office/drawing/2014/main" id="{6C8451AE-BB9F-62A4-0512-EC92CC5975D2}"/>
              </a:ext>
            </a:extLst>
          </p:cNvPr>
          <p:cNvSpPr txBox="1"/>
          <p:nvPr/>
        </p:nvSpPr>
        <p:spPr>
          <a:xfrm>
            <a:off x="8234766" y="224437"/>
            <a:ext cx="1095154" cy="384721"/>
          </a:xfrm>
          <a:prstGeom prst="rect">
            <a:avLst/>
          </a:prstGeom>
          <a:noFill/>
        </p:spPr>
        <p:txBody>
          <a:bodyPr wrap="square" rtlCol="0">
            <a:spAutoFit/>
          </a:bodyPr>
          <a:lstStyle/>
          <a:p>
            <a:r>
              <a:rPr lang="en-US" sz="1900" b="1" dirty="0"/>
              <a:t>+5.8 MN</a:t>
            </a:r>
          </a:p>
        </p:txBody>
      </p:sp>
      <p:sp>
        <p:nvSpPr>
          <p:cNvPr id="14" name="TextBox 13">
            <a:extLst>
              <a:ext uri="{FF2B5EF4-FFF2-40B4-BE49-F238E27FC236}">
                <a16:creationId xmlns:a16="http://schemas.microsoft.com/office/drawing/2014/main" id="{EAE03EF0-DAC0-ED1D-ACE1-BC3032CDF557}"/>
              </a:ext>
            </a:extLst>
          </p:cNvPr>
          <p:cNvSpPr txBox="1"/>
          <p:nvPr/>
        </p:nvSpPr>
        <p:spPr>
          <a:xfrm>
            <a:off x="9561660" y="1329921"/>
            <a:ext cx="1103586" cy="677108"/>
          </a:xfrm>
          <a:prstGeom prst="rect">
            <a:avLst/>
          </a:prstGeom>
          <a:noFill/>
        </p:spPr>
        <p:txBody>
          <a:bodyPr wrap="square" rtlCol="0">
            <a:spAutoFit/>
          </a:bodyPr>
          <a:lstStyle/>
          <a:p>
            <a:r>
              <a:rPr lang="en-US" sz="1900" b="1" i="1" dirty="0"/>
              <a:t>Above the Ring</a:t>
            </a:r>
          </a:p>
        </p:txBody>
      </p:sp>
      <p:sp>
        <p:nvSpPr>
          <p:cNvPr id="15" name="TextBox 14">
            <a:extLst>
              <a:ext uri="{FF2B5EF4-FFF2-40B4-BE49-F238E27FC236}">
                <a16:creationId xmlns:a16="http://schemas.microsoft.com/office/drawing/2014/main" id="{4B33FF44-FB73-3628-7AD6-3398F52E8EF0}"/>
              </a:ext>
            </a:extLst>
          </p:cNvPr>
          <p:cNvSpPr txBox="1"/>
          <p:nvPr/>
        </p:nvSpPr>
        <p:spPr>
          <a:xfrm>
            <a:off x="9651253" y="4698976"/>
            <a:ext cx="1103586" cy="677108"/>
          </a:xfrm>
          <a:prstGeom prst="rect">
            <a:avLst/>
          </a:prstGeom>
          <a:noFill/>
        </p:spPr>
        <p:txBody>
          <a:bodyPr wrap="square" rtlCol="0">
            <a:spAutoFit/>
          </a:bodyPr>
          <a:lstStyle/>
          <a:p>
            <a:r>
              <a:rPr lang="en-US" sz="1900" b="1" i="1" dirty="0"/>
              <a:t>Below the Ring</a:t>
            </a:r>
          </a:p>
        </p:txBody>
      </p:sp>
    </p:spTree>
    <p:extLst>
      <p:ext uri="{BB962C8B-B14F-4D97-AF65-F5344CB8AC3E}">
        <p14:creationId xmlns:p14="http://schemas.microsoft.com/office/powerpoint/2010/main" val="306838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6693E4-1FE4-FEDE-0BEF-0D6815F2C37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Lst>
          </a:blip>
          <a:stretch>
            <a:fillRect/>
          </a:stretch>
        </p:blipFill>
        <p:spPr>
          <a:xfrm flipH="1">
            <a:off x="7165458" y="2494723"/>
            <a:ext cx="4254400" cy="4092988"/>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298174" y="102027"/>
            <a:ext cx="11646089" cy="2523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a:ln>
                  <a:noFill/>
                </a:ln>
                <a:solidFill>
                  <a:srgbClr val="008000"/>
                </a:solidFill>
                <a:effectLst/>
                <a:uLnTx/>
                <a:uFillTx/>
                <a:latin typeface="Calibri" panose="020F0502020204030204"/>
                <a:ea typeface="+mn-ea"/>
                <a:cs typeface="+mn-cs"/>
              </a:rPr>
              <a:t>1.3  What specifically we are doing</a:t>
            </a:r>
            <a:r>
              <a:rPr lang="en-US" sz="3500" b="1" i="1" dirty="0">
                <a:solidFill>
                  <a:srgbClr val="008000"/>
                </a:solidFill>
                <a:latin typeface="Calibri" panose="020F0502020204030204"/>
              </a:rPr>
              <a:t> </a:t>
            </a:r>
            <a:r>
              <a:rPr kumimoji="0" lang="en-US" sz="3500" b="1" i="1" u="none" strike="noStrike" kern="1200" cap="none" spc="0" normalizeH="0" baseline="0" noProof="0" dirty="0">
                <a:ln>
                  <a:noFill/>
                </a:ln>
                <a:solidFill>
                  <a:srgbClr val="008000"/>
                </a:solidFill>
                <a:effectLst/>
                <a:uLnTx/>
                <a:uFillTx/>
                <a:latin typeface="Calibri" panose="020F0502020204030204"/>
                <a:ea typeface="+mn-ea"/>
                <a:cs typeface="+mn-cs"/>
              </a:rPr>
              <a:t>and what we don’t: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lang="en-US" sz="2600" dirty="0">
                <a:latin typeface="Calibri" panose="020F0502020204030204"/>
              </a:rPr>
              <a:t>Here w</a:t>
            </a:r>
            <a:r>
              <a:rPr kumimoji="0" lang="en-US" sz="2600" u="none" strike="noStrike" kern="1200" cap="none" spc="0" normalizeH="0" baseline="0" noProof="0" dirty="0">
                <a:ln>
                  <a:noFill/>
                </a:ln>
                <a:effectLst/>
                <a:uLnTx/>
                <a:uFillTx/>
                <a:latin typeface="Calibri" panose="020F0502020204030204"/>
                <a:ea typeface="+mn-ea"/>
                <a:cs typeface="+mn-cs"/>
              </a:rPr>
              <a:t>e are NOT simulating plasma evolution at VDE, neither </a:t>
            </a:r>
            <a:r>
              <a:rPr lang="en-US" sz="2600" dirty="0">
                <a:latin typeface="Calibri" panose="020F0502020204030204"/>
              </a:rPr>
              <a:t>transition in </a:t>
            </a:r>
            <a:r>
              <a:rPr kumimoji="0" lang="en-US" sz="2600" u="none" strike="noStrike" kern="1200" cap="none" spc="0" normalizeH="0" baseline="0" noProof="0" dirty="0">
                <a:ln>
                  <a:noFill/>
                </a:ln>
                <a:effectLst/>
                <a:uLnTx/>
                <a:uFillTx/>
                <a:latin typeface="Calibri" panose="020F0502020204030204"/>
                <a:ea typeface="+mn-ea"/>
                <a:cs typeface="+mn-cs"/>
              </a:rPr>
              <a:t>AVDE.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500" u="none" strike="noStrike" kern="1200" cap="none" spc="0" normalizeH="0" baseline="0" noProof="0" dirty="0">
                <a:ln>
                  <a:noFill/>
                </a:ln>
                <a:effectLst/>
                <a:uLnTx/>
                <a:uFillTx/>
                <a:latin typeface="Calibri" panose="020F0502020204030204"/>
                <a:ea typeface="+mn-ea"/>
                <a:cs typeface="+mn-cs"/>
              </a:rPr>
              <a:t>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2800" b="1" i="1" u="none" strike="noStrike" kern="1200" cap="none" spc="0" normalizeH="0" baseline="0" noProof="0" dirty="0">
                <a:ln>
                  <a:noFill/>
                </a:ln>
                <a:effectLst/>
                <a:uLnTx/>
                <a:uFillTx/>
                <a:latin typeface="Calibri" panose="020F0502020204030204"/>
                <a:ea typeface="+mn-ea"/>
                <a:cs typeface="+mn-cs"/>
              </a:rPr>
              <a:t>Instead,  </a:t>
            </a:r>
            <a:r>
              <a:rPr kumimoji="0" lang="en-US" sz="2600" u="none" strike="noStrike" kern="1200" cap="none" spc="0" normalizeH="0" baseline="0" noProof="0" dirty="0">
                <a:ln>
                  <a:noFill/>
                </a:ln>
                <a:effectLst/>
                <a:uLnTx/>
                <a:uFillTx/>
                <a:latin typeface="Calibri" panose="020F0502020204030204"/>
                <a:ea typeface="+mn-ea"/>
                <a:cs typeface="+mn-cs"/>
              </a:rPr>
              <a:t>(1) w</a:t>
            </a:r>
            <a:r>
              <a:rPr lang="en-US" sz="2600" dirty="0">
                <a:latin typeface="Calibri" panose="020F0502020204030204"/>
              </a:rPr>
              <a:t>e</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take</a:t>
            </a:r>
            <a:r>
              <a:rPr kumimoji="0" lang="en-US" sz="2600" u="none" strike="noStrike" kern="1200" cap="none" spc="0" normalizeH="0" baseline="0" noProof="0" dirty="0">
                <a:ln>
                  <a:noFill/>
                </a:ln>
                <a:effectLst/>
                <a:uLnTx/>
                <a:uFillTx/>
                <a:latin typeface="Calibri" panose="020F0502020204030204"/>
                <a:ea typeface="+mn-ea"/>
                <a:cs typeface="+mn-cs"/>
              </a:rPr>
              <a:t>, </a:t>
            </a:r>
            <a:r>
              <a:rPr kumimoji="0" lang="en-US" sz="2600" b="1" u="none" strike="noStrike" kern="1200" cap="none" spc="0" normalizeH="0" baseline="0" noProof="0" dirty="0">
                <a:ln>
                  <a:noFill/>
                </a:ln>
                <a:solidFill>
                  <a:srgbClr val="993300"/>
                </a:solidFill>
                <a:effectLst/>
                <a:uLnTx/>
                <a:uFillTx/>
                <a:latin typeface="Calibri" panose="020F0502020204030204"/>
                <a:ea typeface="+mn-ea"/>
                <a:cs typeface="+mn-cs"/>
              </a:rPr>
              <a:t>as our inputs</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some ready</a:t>
            </a:r>
            <a:r>
              <a:rPr kumimoji="0" lang="en-US" sz="2600" u="none" strike="noStrike" kern="1200" cap="none" spc="0" normalizeH="0" baseline="0" noProof="0" dirty="0">
                <a:ln>
                  <a:noFill/>
                </a:ln>
                <a:effectLst/>
                <a:uLnTx/>
                <a:uFillTx/>
                <a:latin typeface="Calibri" panose="020F0502020204030204"/>
                <a:ea typeface="+mn-ea"/>
                <a:cs typeface="+mn-cs"/>
              </a:rPr>
              <a:t> </a:t>
            </a:r>
            <a:r>
              <a:rPr lang="en-US" sz="2600" dirty="0">
                <a:latin typeface="Calibri" panose="020F0502020204030204"/>
              </a:rPr>
              <a:t>VDE</a:t>
            </a:r>
            <a:r>
              <a:rPr kumimoji="0" lang="en-US" sz="2600" u="none" strike="noStrike" kern="1200" cap="none" spc="0" normalizeH="0" baseline="0" noProof="0" dirty="0">
                <a:ln>
                  <a:noFill/>
                </a:ln>
                <a:effectLst/>
                <a:uLnTx/>
                <a:uFillTx/>
                <a:latin typeface="Calibri" panose="020F0502020204030204"/>
                <a:ea typeface="+mn-ea"/>
                <a:cs typeface="+mn-cs"/>
              </a:rPr>
              <a:t> scenario</a:t>
            </a:r>
            <a:r>
              <a:rPr lang="en-US" sz="2600" dirty="0">
                <a:latin typeface="Calibri" panose="020F0502020204030204"/>
              </a:rPr>
              <a:t> and</a:t>
            </a:r>
            <a:r>
              <a:rPr kumimoji="0" lang="en-US" sz="2600" u="none" strike="noStrike" kern="1200" cap="none" spc="0" normalizeH="0" baseline="0" noProof="0" dirty="0">
                <a:ln>
                  <a:noFill/>
                </a:ln>
                <a:effectLst/>
                <a:uLnTx/>
                <a:uFillTx/>
                <a:latin typeface="Calibri" panose="020F0502020204030204"/>
                <a:ea typeface="+mn-ea"/>
                <a:cs typeface="+mn-cs"/>
              </a:rPr>
              <a:t> (2) </a:t>
            </a:r>
            <a:r>
              <a:rPr lang="en-US" sz="2600" dirty="0">
                <a:latin typeface="Calibri" panose="020F0502020204030204"/>
              </a:rPr>
              <a:t>introduce</a:t>
            </a:r>
            <a:r>
              <a:rPr kumimoji="0" lang="en-US" sz="2600" u="none" strike="noStrike" kern="1200" cap="none" spc="0" normalizeH="0" baseline="0" noProof="0" dirty="0">
                <a:ln>
                  <a:noFill/>
                </a:ln>
                <a:effectLst/>
                <a:uLnTx/>
                <a:uFillTx/>
                <a:latin typeface="Calibri" panose="020F0502020204030204"/>
                <a:ea typeface="+mn-ea"/>
                <a:cs typeface="+mn-cs"/>
              </a:rPr>
              <a:t> </a:t>
            </a:r>
            <a:br>
              <a:rPr kumimoji="0" lang="en-US" sz="2600" u="none" strike="noStrike" kern="1200" cap="none" spc="0" normalizeH="0" baseline="0" noProof="0" dirty="0">
                <a:ln>
                  <a:noFill/>
                </a:ln>
                <a:effectLst/>
                <a:uLnTx/>
                <a:uFillTx/>
                <a:latin typeface="Calibri" panose="020F0502020204030204"/>
                <a:ea typeface="+mn-ea"/>
                <a:cs typeface="+mn-cs"/>
              </a:rPr>
            </a:br>
            <a:r>
              <a:rPr kumimoji="0" lang="en-US" sz="2600" u="none" strike="noStrike" kern="1200" cap="none" spc="0" normalizeH="0" baseline="0" noProof="0" dirty="0">
                <a:ln>
                  <a:noFill/>
                </a:ln>
                <a:effectLst/>
                <a:uLnTx/>
                <a:uFillTx/>
                <a:latin typeface="Calibri" panose="020F0502020204030204"/>
                <a:ea typeface="+mn-ea"/>
                <a:cs typeface="+mn-cs"/>
              </a:rPr>
              <a:t>some degree </a:t>
            </a:r>
            <a:r>
              <a:rPr lang="en-US" sz="2600" dirty="0">
                <a:latin typeface="Calibri" panose="020F0502020204030204"/>
              </a:rPr>
              <a:t>of</a:t>
            </a:r>
            <a:r>
              <a:rPr kumimoji="0" lang="en-US" sz="2600" u="none" strike="noStrike" kern="1200" cap="none" spc="0" normalizeH="0" baseline="0" noProof="0" dirty="0">
                <a:ln>
                  <a:noFill/>
                </a:ln>
                <a:effectLst/>
                <a:uLnTx/>
                <a:uFillTx/>
                <a:latin typeface="Calibri" panose="020F0502020204030204"/>
                <a:ea typeface="+mn-ea"/>
                <a:cs typeface="+mn-cs"/>
              </a:rPr>
              <a:t> AVDE distortion </a:t>
            </a:r>
            <a:r>
              <a:rPr lang="en-US" sz="2600" dirty="0">
                <a:latin typeface="Calibri" panose="020F0502020204030204"/>
              </a:rPr>
              <a:t>and</a:t>
            </a:r>
            <a:r>
              <a:rPr kumimoji="0" lang="en-US" sz="2600" u="none" strike="noStrike" kern="1200" cap="none" spc="0" normalizeH="0" baseline="0" noProof="0" dirty="0">
                <a:ln>
                  <a:noFill/>
                </a:ln>
                <a:effectLst/>
                <a:uLnTx/>
                <a:uFillTx/>
                <a:latin typeface="Calibri" panose="020F0502020204030204"/>
                <a:ea typeface="+mn-ea"/>
                <a:cs typeface="+mn-cs"/>
              </a:rPr>
              <a:t> calculate </a:t>
            </a:r>
            <a:r>
              <a:rPr lang="en-US" sz="2600" dirty="0">
                <a:latin typeface="Calibri" panose="020F0502020204030204"/>
              </a:rPr>
              <a:t>EM</a:t>
            </a:r>
            <a:r>
              <a:rPr kumimoji="0" lang="en-US" sz="2600" u="none" strike="noStrike" kern="1200" cap="none" spc="0" normalizeH="0" baseline="0" noProof="0" dirty="0">
                <a:ln>
                  <a:noFill/>
                </a:ln>
                <a:effectLst/>
                <a:uLnTx/>
                <a:uFillTx/>
                <a:latin typeface="Calibri" panose="020F0502020204030204"/>
                <a:ea typeface="+mn-ea"/>
                <a:cs typeface="+mn-cs"/>
              </a:rPr>
              <a:t> loads on </a:t>
            </a:r>
            <a:r>
              <a:rPr lang="en-US" sz="2600" dirty="0">
                <a:latin typeface="Calibri" panose="020F0502020204030204"/>
              </a:rPr>
              <a:t>very</a:t>
            </a:r>
            <a:r>
              <a:rPr kumimoji="0" lang="en-US" sz="2600" u="none" strike="noStrike" kern="1200" cap="none" spc="0" normalizeH="0" baseline="0" noProof="0" dirty="0">
                <a:ln>
                  <a:noFill/>
                </a:ln>
                <a:effectLst/>
                <a:uLnTx/>
                <a:uFillTx/>
                <a:latin typeface="Calibri" panose="020F0502020204030204"/>
                <a:ea typeface="+mn-ea"/>
                <a:cs typeface="+mn-cs"/>
              </a:rPr>
              <a:t> detail </a:t>
            </a:r>
            <a:r>
              <a:rPr lang="en-US" sz="2600" dirty="0">
                <a:latin typeface="Calibri" panose="020F0502020204030204"/>
              </a:rPr>
              <a:t>EM </a:t>
            </a:r>
            <a:r>
              <a:rPr kumimoji="0" lang="en-US" sz="2600" u="none" strike="noStrike" kern="1200" cap="none" spc="0" normalizeH="0" baseline="0" noProof="0" dirty="0">
                <a:ln>
                  <a:noFill/>
                </a:ln>
                <a:effectLst/>
                <a:uLnTx/>
                <a:uFillTx/>
                <a:latin typeface="Calibri" panose="020F0502020204030204"/>
                <a:ea typeface="+mn-ea"/>
                <a:cs typeface="+mn-cs"/>
              </a:rPr>
              <a:t>model.  </a:t>
            </a:r>
            <a:br>
              <a:rPr kumimoji="0" lang="en-US" sz="2700" i="1" u="none" strike="noStrike" kern="1200" cap="none" spc="0" normalizeH="0" baseline="0" noProof="0" dirty="0">
                <a:ln>
                  <a:noFill/>
                </a:ln>
                <a:effectLst/>
                <a:uLnTx/>
                <a:uFillTx/>
                <a:latin typeface="Calibri" panose="020F0502020204030204"/>
                <a:ea typeface="+mn-ea"/>
                <a:cs typeface="+mn-cs"/>
              </a:rPr>
            </a:br>
            <a:r>
              <a:rPr kumimoji="0" lang="en-US" sz="700" i="1" u="none" strike="noStrike" kern="1200" cap="none" spc="0" normalizeH="0" baseline="0" noProof="0" dirty="0">
                <a:ln>
                  <a:noFill/>
                </a:ln>
                <a:effectLst/>
                <a:uLnTx/>
                <a:uFillTx/>
                <a:latin typeface="Calibri" panose="020F0502020204030204"/>
                <a:ea typeface="+mn-ea"/>
                <a:cs typeface="+mn-cs"/>
              </a:rPr>
              <a:t>     </a:t>
            </a:r>
            <a:br>
              <a:rPr kumimoji="0" lang="en-US" sz="2900" i="1" u="none" strike="noStrike" kern="1200" cap="none" spc="0" normalizeH="0" baseline="0" noProof="0" dirty="0">
                <a:ln>
                  <a:noFill/>
                </a:ln>
                <a:effectLst/>
                <a:uLnTx/>
                <a:uFillTx/>
                <a:latin typeface="Calibri" panose="020F0502020204030204"/>
                <a:ea typeface="+mn-ea"/>
                <a:cs typeface="+mn-cs"/>
              </a:rPr>
            </a:br>
            <a:r>
              <a:rPr kumimoji="0" lang="en-US" sz="2000" b="1" i="1" u="none" strike="noStrike" kern="1200" cap="none" spc="0" normalizeH="0" baseline="0" noProof="0" dirty="0">
                <a:ln>
                  <a:noFill/>
                </a:ln>
                <a:solidFill>
                  <a:srgbClr val="996600"/>
                </a:solidFill>
                <a:effectLst/>
                <a:uLnTx/>
                <a:uFillTx/>
                <a:latin typeface="Calibri" panose="020F0502020204030204"/>
                <a:ea typeface="+mn-ea"/>
                <a:cs typeface="+mn-cs"/>
              </a:rPr>
              <a:t>Yellow</a:t>
            </a:r>
            <a:r>
              <a:rPr kumimoji="0" lang="en-US" sz="2000" i="1" u="none" strike="noStrike" kern="1200" cap="none" spc="0" normalizeH="0" baseline="0" noProof="0" dirty="0">
                <a:ln>
                  <a:noFill/>
                </a:ln>
                <a:solidFill>
                  <a:srgbClr val="996600"/>
                </a:solidFill>
                <a:effectLst/>
                <a:uLnTx/>
                <a:uFillTx/>
                <a:latin typeface="Calibri" panose="020F0502020204030204"/>
                <a:ea typeface="+mn-ea"/>
                <a:cs typeface="+mn-cs"/>
              </a:rPr>
              <a:t>: </a:t>
            </a:r>
            <a:r>
              <a:rPr lang="en-US" sz="2000" i="1" dirty="0">
                <a:latin typeface="Calibri" panose="020F0502020204030204"/>
              </a:rPr>
              <a:t>A typical</a:t>
            </a:r>
            <a:r>
              <a:rPr kumimoji="0" lang="en-US" sz="2000" i="1" u="none" strike="noStrike" kern="1200" cap="none" spc="0" normalizeH="0" baseline="0" noProof="0" dirty="0">
                <a:ln>
                  <a:noFill/>
                </a:ln>
                <a:effectLst/>
                <a:uLnTx/>
                <a:uFillTx/>
                <a:latin typeface="Calibri" panose="020F0502020204030204"/>
                <a:ea typeface="+mn-ea"/>
                <a:cs typeface="+mn-cs"/>
              </a:rPr>
              <a:t> model for VDE loads</a:t>
            </a:r>
            <a:r>
              <a:rPr lang="en-US" sz="2000" i="1" dirty="0">
                <a:latin typeface="Calibri" panose="020F0502020204030204"/>
              </a:rPr>
              <a:t>;  </a:t>
            </a:r>
            <a:r>
              <a:rPr kumimoji="0" lang="en-US" sz="2000" b="1" i="1" u="none" strike="noStrike" kern="1200" cap="none" spc="0" normalizeH="0" baseline="0" noProof="0" dirty="0">
                <a:ln>
                  <a:noFill/>
                </a:ln>
                <a:solidFill>
                  <a:srgbClr val="C00000"/>
                </a:solidFill>
                <a:effectLst/>
                <a:uLnTx/>
                <a:uFillTx/>
                <a:latin typeface="Calibri" panose="020F0502020204030204"/>
                <a:ea typeface="+mn-ea"/>
                <a:cs typeface="+mn-cs"/>
              </a:rPr>
              <a:t>Red</a:t>
            </a:r>
            <a:r>
              <a:rPr kumimoji="0" lang="en-US" sz="2000" i="1" u="none" strike="noStrike" kern="1200" cap="none" spc="0" normalizeH="0" baseline="0" noProof="0" dirty="0">
                <a:ln>
                  <a:noFill/>
                </a:ln>
                <a:solidFill>
                  <a:prstClr val="black"/>
                </a:solidFill>
                <a:effectLst/>
                <a:uLnTx/>
                <a:uFillTx/>
                <a:latin typeface="Calibri" panose="020F0502020204030204"/>
                <a:ea typeface="+mn-ea"/>
                <a:cs typeface="+mn-cs"/>
              </a:rPr>
              <a:t> &amp; </a:t>
            </a:r>
            <a:r>
              <a:rPr lang="en-US" sz="2000" b="1" i="1" dirty="0">
                <a:solidFill>
                  <a:srgbClr val="008000"/>
                </a:solidFill>
                <a:latin typeface="Calibri" panose="020F0502020204030204"/>
              </a:rPr>
              <a:t>G</a:t>
            </a:r>
            <a:r>
              <a:rPr kumimoji="0" lang="en-US" sz="2000" b="1" i="1" u="none" strike="noStrike" kern="1200" cap="none" spc="0" normalizeH="0" baseline="0" noProof="0" dirty="0" err="1">
                <a:ln>
                  <a:noFill/>
                </a:ln>
                <a:solidFill>
                  <a:srgbClr val="008000"/>
                </a:solidFill>
                <a:effectLst/>
                <a:uLnTx/>
                <a:uFillTx/>
                <a:latin typeface="Calibri" panose="020F0502020204030204"/>
                <a:ea typeface="+mn-ea"/>
                <a:cs typeface="+mn-cs"/>
              </a:rPr>
              <a:t>reen</a:t>
            </a:r>
            <a:r>
              <a:rPr kumimoji="0" lang="en-US" sz="2000" b="1" i="1" u="none" strike="noStrike" kern="1200" cap="none" spc="0" normalizeH="0" baseline="0" noProof="0" dirty="0">
                <a:ln>
                  <a:noFill/>
                </a:ln>
                <a:solidFill>
                  <a:srgbClr val="008000"/>
                </a:solidFill>
                <a:effectLst/>
                <a:uLnTx/>
                <a:uFillTx/>
                <a:latin typeface="Calibri" panose="020F0502020204030204"/>
                <a:ea typeface="+mn-ea"/>
                <a:cs typeface="+mn-cs"/>
              </a:rPr>
              <a:t>: </a:t>
            </a:r>
            <a:r>
              <a:rPr kumimoji="0" lang="en-US" sz="2000" i="1" u="none" strike="noStrike" kern="1200" cap="none" spc="0" normalizeH="0" baseline="0" noProof="0" dirty="0">
                <a:ln>
                  <a:noFill/>
                </a:ln>
                <a:effectLst/>
                <a:uLnTx/>
                <a:uFillTx/>
                <a:latin typeface="Calibri" panose="020F0502020204030204"/>
                <a:ea typeface="+mn-ea"/>
                <a:cs typeface="+mn-cs"/>
              </a:rPr>
              <a:t>Paired helical bridges added </a:t>
            </a:r>
            <a:r>
              <a:rPr lang="en-US" sz="2000" i="1" dirty="0">
                <a:latin typeface="Calibri" panose="020F0502020204030204"/>
              </a:rPr>
              <a:t>to calculate</a:t>
            </a:r>
            <a:r>
              <a:rPr kumimoji="0" lang="en-US" sz="2000" i="1" u="none" strike="noStrike" kern="1200" cap="none" spc="0" normalizeH="0" baseline="0" noProof="0" dirty="0">
                <a:ln>
                  <a:noFill/>
                </a:ln>
                <a:effectLst/>
                <a:uLnTx/>
                <a:uFillTx/>
                <a:latin typeface="Calibri" panose="020F0502020204030204"/>
                <a:ea typeface="+mn-ea"/>
                <a:cs typeface="+mn-cs"/>
              </a:rPr>
              <a:t> AVDE loads. </a:t>
            </a: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69A4C-C038-407A-B71F-1541B4C6B96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56350"/>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pic>
        <p:nvPicPr>
          <p:cNvPr id="6" name="Picture 5">
            <a:extLst>
              <a:ext uri="{FF2B5EF4-FFF2-40B4-BE49-F238E27FC236}">
                <a16:creationId xmlns:a16="http://schemas.microsoft.com/office/drawing/2014/main" id="{3FAE5DAE-ECCD-32E2-0014-EE5D47930F48}"/>
              </a:ext>
            </a:extLst>
          </p:cNvPr>
          <p:cNvPicPr>
            <a:picLocks noChangeAspect="1"/>
          </p:cNvPicPr>
          <p:nvPr/>
        </p:nvPicPr>
        <p:blipFill>
          <a:blip r:embed="rId4"/>
          <a:stretch>
            <a:fillRect/>
          </a:stretch>
        </p:blipFill>
        <p:spPr>
          <a:xfrm flipH="1">
            <a:off x="941740" y="2668205"/>
            <a:ext cx="5622838" cy="3801789"/>
          </a:xfrm>
          <a:prstGeom prst="rect">
            <a:avLst/>
          </a:prstGeom>
        </p:spPr>
      </p:pic>
      <p:sp>
        <p:nvSpPr>
          <p:cNvPr id="9" name="TextBox 8">
            <a:extLst>
              <a:ext uri="{FF2B5EF4-FFF2-40B4-BE49-F238E27FC236}">
                <a16:creationId xmlns:a16="http://schemas.microsoft.com/office/drawing/2014/main" id="{2C7B4FF2-5087-E1C2-67E4-375A13233D40}"/>
              </a:ext>
            </a:extLst>
          </p:cNvPr>
          <p:cNvSpPr txBox="1"/>
          <p:nvPr/>
        </p:nvSpPr>
        <p:spPr>
          <a:xfrm>
            <a:off x="8693952" y="4087789"/>
            <a:ext cx="1137780" cy="923330"/>
          </a:xfrm>
          <a:prstGeom prst="rect">
            <a:avLst/>
          </a:prstGeom>
          <a:solidFill>
            <a:schemeClr val="bg1"/>
          </a:solidFill>
        </p:spPr>
        <p:txBody>
          <a:bodyPr wrap="square" rtlCol="0">
            <a:spAutoFit/>
          </a:bodyPr>
          <a:lstStyle/>
          <a:p>
            <a:pPr algn="ctr"/>
            <a:r>
              <a:rPr lang="en-US" b="1" i="1" dirty="0"/>
              <a:t>View from the top</a:t>
            </a:r>
          </a:p>
        </p:txBody>
      </p:sp>
    </p:spTree>
    <p:extLst>
      <p:ext uri="{BB962C8B-B14F-4D97-AF65-F5344CB8AC3E}">
        <p14:creationId xmlns:p14="http://schemas.microsoft.com/office/powerpoint/2010/main" val="1757753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7FFFCB-6B35-D3B0-9B07-E6FBB6A44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4ED7415D-2A7D-1AF6-2ACA-D57BDFC96E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A3D662-3FCF-401E-8755-C7CEB206A02B}"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00901A-DCDB-C4CA-0F22-5DCC3D194DCE}"/>
              </a:ext>
            </a:extLst>
          </p:cNvPr>
          <p:cNvSpPr>
            <a:spLocks noGrp="1"/>
          </p:cNvSpPr>
          <p:nvPr>
            <p:ph type="ftr" sz="quarter" idx="11"/>
          </p:nvPr>
        </p:nvSpPr>
        <p:spPr>
          <a:xfrm>
            <a:off x="3125971" y="6356350"/>
            <a:ext cx="584790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8" name="Title 1">
            <a:extLst>
              <a:ext uri="{FF2B5EF4-FFF2-40B4-BE49-F238E27FC236}">
                <a16:creationId xmlns:a16="http://schemas.microsoft.com/office/drawing/2014/main" id="{28DAB8AC-A537-49B1-E3CB-83DA23A4513A}"/>
              </a:ext>
            </a:extLst>
          </p:cNvPr>
          <p:cNvSpPr txBox="1">
            <a:spLocks/>
          </p:cNvSpPr>
          <p:nvPr/>
        </p:nvSpPr>
        <p:spPr>
          <a:xfrm>
            <a:off x="2319125" y="626165"/>
            <a:ext cx="8683487" cy="5516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i="1" dirty="0">
                <a:solidFill>
                  <a:schemeClr val="bg1">
                    <a:lumMod val="65000"/>
                  </a:schemeClr>
                </a:solidFill>
                <a:latin typeface="+mn-lt"/>
                <a:cs typeface="Calibri" panose="020F0502020204030204" pitchFamily="34" charset="0"/>
              </a:rPr>
              <a:t>1. Introduction</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2. Main features of AVDE EM model</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3. Results in terms of direct EM loads </a:t>
            </a:r>
            <a:br>
              <a:rPr lang="en-US" sz="3900" i="1" dirty="0">
                <a:solidFill>
                  <a:schemeClr val="bg1">
                    <a:lumMod val="65000"/>
                  </a:schemeClr>
                </a:solidFill>
                <a:latin typeface="+mn-lt"/>
                <a:cs typeface="Calibri" panose="020F0502020204030204" pitchFamily="34" charset="0"/>
              </a:rPr>
            </a:br>
            <a:br>
              <a:rPr lang="en-US" sz="3900" i="1" dirty="0">
                <a:solidFill>
                  <a:schemeClr val="bg1">
                    <a:lumMod val="65000"/>
                  </a:schemeClr>
                </a:solidFill>
                <a:latin typeface="+mn-lt"/>
                <a:cs typeface="Calibri" panose="020F0502020204030204" pitchFamily="34" charset="0"/>
              </a:rPr>
            </a:br>
            <a:r>
              <a:rPr lang="en-US" sz="3900" i="1" dirty="0">
                <a:solidFill>
                  <a:schemeClr val="bg1">
                    <a:lumMod val="65000"/>
                  </a:schemeClr>
                </a:solidFill>
                <a:latin typeface="+mn-lt"/>
                <a:cs typeface="Calibri" panose="020F0502020204030204" pitchFamily="34" charset="0"/>
              </a:rPr>
              <a:t>4. Tokamak dynamic response to AVDE</a:t>
            </a:r>
            <a:br>
              <a:rPr lang="en-US" sz="3900" i="1" dirty="0">
                <a:solidFill>
                  <a:srgbClr val="008000"/>
                </a:solidFill>
                <a:latin typeface="+mn-lt"/>
                <a:cs typeface="Calibri" panose="020F0502020204030204" pitchFamily="34" charset="0"/>
              </a:rPr>
            </a:br>
            <a:br>
              <a:rPr lang="en-US" sz="3900" i="1" dirty="0">
                <a:solidFill>
                  <a:srgbClr val="008000"/>
                </a:solidFill>
                <a:latin typeface="+mn-lt"/>
                <a:cs typeface="Calibri" panose="020F0502020204030204" pitchFamily="34" charset="0"/>
              </a:rPr>
            </a:br>
            <a:r>
              <a:rPr lang="en-US" sz="3900" b="1" i="1" dirty="0">
                <a:solidFill>
                  <a:srgbClr val="008000"/>
                </a:solidFill>
                <a:latin typeface="+mn-lt"/>
                <a:cs typeface="Calibri" panose="020F0502020204030204" pitchFamily="34" charset="0"/>
              </a:rPr>
              <a:t>5.  Conclusions</a:t>
            </a:r>
          </a:p>
        </p:txBody>
      </p:sp>
    </p:spTree>
    <p:extLst>
      <p:ext uri="{BB962C8B-B14F-4D97-AF65-F5344CB8AC3E}">
        <p14:creationId xmlns:p14="http://schemas.microsoft.com/office/powerpoint/2010/main" val="2109984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586409" y="134829"/>
            <a:ext cx="11181521" cy="795712"/>
          </a:xfrm>
        </p:spPr>
        <p:txBody>
          <a:bodyPr>
            <a:normAutofit fontScale="90000"/>
          </a:bodyPr>
          <a:lstStyle/>
          <a:p>
            <a:pPr algn="ctr"/>
            <a:r>
              <a:rPr lang="en-US" b="1" i="1" dirty="0">
                <a:solidFill>
                  <a:srgbClr val="008000"/>
                </a:solidFill>
                <a:latin typeface="Aptos" panose="020B0004020202020204" pitchFamily="34" charset="0"/>
                <a:ea typeface="Calibri" panose="020F0502020204030204" pitchFamily="34" charset="0"/>
                <a:cs typeface="Calibri" panose="020F0502020204030204" pitchFamily="34" charset="0"/>
              </a:rPr>
              <a:t>5.1  Conclusions on lateral forces &amp; moments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914400" y="1063843"/>
            <a:ext cx="10976743" cy="5474217"/>
          </a:xfrm>
        </p:spPr>
        <p:txBody>
          <a:bodyPr>
            <a:normAutofit fontScale="92500"/>
          </a:bodyPr>
          <a:lstStyle/>
          <a:p>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Unlike symmetric events, AVDE creates uneven vertical EM forces at VV sectors and </a:t>
            </a:r>
            <a:r>
              <a:rPr lang="en-US" sz="2600" dirty="0">
                <a:solidFill>
                  <a:prstClr val="black"/>
                </a:solidFill>
                <a:latin typeface="Calibri" panose="020F0502020204030204"/>
              </a:rPr>
              <a:t>uneven reaction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 at separate TF coils. These asymmetric forces </a:t>
            </a:r>
            <a:r>
              <a:rPr lang="en-US" sz="2600" dirty="0">
                <a:solidFill>
                  <a:prstClr val="black"/>
                </a:solidFill>
                <a:latin typeface="Calibri" panose="020F0502020204030204"/>
              </a:rPr>
              <a:t>cause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quite large lateral (overturning) moments applied at the VV and reacted back at TFC system</a:t>
            </a:r>
            <a:r>
              <a:rPr lang="en-US" sz="2600" dirty="0">
                <a:solidFill>
                  <a:prstClr val="black"/>
                </a:solidFill>
                <a:latin typeface="Calibri" panose="020F0502020204030204"/>
              </a:rPr>
              <a: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L</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ateral loads are not only net forces but also quite large net MOMENTS;   </a:t>
            </a:r>
            <a:br>
              <a:rPr kumimoji="0" lang="en-US" sz="2500" b="1"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1200" dirty="0"/>
          </a:p>
          <a:p>
            <a:r>
              <a:rPr lang="en-US" sz="2600" dirty="0"/>
              <a:t>Supports of VV &amp; TF coils, attachments of CS &amp; PF coils are designed mostly for </a:t>
            </a:r>
            <a:br>
              <a:rPr lang="en-US" sz="2600" dirty="0"/>
            </a:br>
            <a:r>
              <a:rPr lang="en-US" sz="2600" dirty="0"/>
              <a:t>very strong vertical EM interaction (and for relatively modest 3D seismic), thus </a:t>
            </a:r>
            <a:br>
              <a:rPr lang="en-US" sz="2600" dirty="0"/>
            </a:br>
            <a:r>
              <a:rPr lang="en-US" sz="2600" dirty="0"/>
              <a:t>can happen to be vulnerable even for the modest lateral AVDE-induced loads: </a:t>
            </a:r>
            <a:br>
              <a:rPr lang="en-US" sz="2700" dirty="0"/>
            </a:br>
            <a:r>
              <a:rPr lang="en-US" sz="1800" dirty="0"/>
              <a:t>              </a:t>
            </a:r>
            <a:br>
              <a:rPr lang="en-US" sz="2700" b="1" dirty="0"/>
            </a:br>
            <a:r>
              <a:rPr lang="en-US" sz="2600" b="1" i="1" dirty="0"/>
              <a:t>   </a:t>
            </a:r>
            <a:r>
              <a:rPr lang="en-US" sz="2600" b="1" i="1" dirty="0">
                <a:sym typeface="Wingdings" panose="05000000000000000000" pitchFamily="2" charset="2"/>
              </a:rPr>
              <a:t>  </a:t>
            </a:r>
            <a:r>
              <a:rPr lang="en-US" sz="2600" b="1" i="1" dirty="0"/>
              <a:t> Being designed mostly for EM interaction in vertical direction (and seismic),</a:t>
            </a:r>
            <a:br>
              <a:rPr lang="en-US" sz="2600" b="1" i="1" dirty="0"/>
            </a:br>
            <a:r>
              <a:rPr lang="en-US" sz="2600" b="1" i="1" dirty="0"/>
              <a:t>           many supports &amp; interfaces still to be cross-checked for lateral AVDE loads;</a:t>
            </a:r>
            <a:br>
              <a:rPr lang="en-US" sz="2400" dirty="0"/>
            </a:br>
            <a:r>
              <a:rPr lang="en-US" sz="1200" dirty="0"/>
              <a:t>       </a:t>
            </a:r>
          </a:p>
          <a:p>
            <a:r>
              <a:rPr lang="en-US" sz="2600" dirty="0"/>
              <a:t>Particularly, we recommend to cross-check stress and strain states of attachments </a:t>
            </a:r>
            <a:br>
              <a:rPr lang="en-US" sz="2600" dirty="0"/>
            </a:br>
            <a:r>
              <a:rPr lang="en-US" sz="2600" dirty="0"/>
              <a:t>of CS &amp; PF coils at the AVDE-driven load combinations, in the parametric manner: </a:t>
            </a:r>
            <a:br>
              <a:rPr lang="en-US" dirty="0"/>
            </a:br>
            <a:r>
              <a:rPr lang="en-US" sz="1800" dirty="0"/>
              <a:t>        </a:t>
            </a:r>
            <a:br>
              <a:rPr lang="en-US" dirty="0"/>
            </a:br>
            <a:r>
              <a:rPr lang="en-US" sz="2600" b="1" i="1" dirty="0"/>
              <a:t>    </a:t>
            </a:r>
            <a:r>
              <a:rPr lang="en-US" sz="2600" b="1" i="1" dirty="0">
                <a:sym typeface="Wingdings" panose="05000000000000000000" pitchFamily="2" charset="2"/>
              </a:rPr>
              <a:t>  CS and PF coils attachments are to be cross-checked at lateral AVDE loads; </a:t>
            </a:r>
            <a:endParaRPr lang="en-US" sz="26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7A6C385-B6A8-B972-6642-8990F7F18C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81B4B6-4A7D-4381-B5CD-0F99D16AC17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112AB-9419-9222-1910-2024E79D8655}"/>
              </a:ext>
            </a:extLst>
          </p:cNvPr>
          <p:cNvSpPr>
            <a:spLocks noGrp="1"/>
          </p:cNvSpPr>
          <p:nvPr>
            <p:ph type="ftr" sz="quarter" idx="11"/>
          </p:nvPr>
        </p:nvSpPr>
        <p:spPr>
          <a:xfrm>
            <a:off x="3572049" y="6458548"/>
            <a:ext cx="536058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4026099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13657" y="134829"/>
            <a:ext cx="11421754" cy="823114"/>
          </a:xfrm>
        </p:spPr>
        <p:txBody>
          <a:bodyPr>
            <a:noAutofit/>
          </a:bodyPr>
          <a:lstStyle/>
          <a:p>
            <a:pPr algn="ctr"/>
            <a:r>
              <a:rPr lang="en-US" sz="3600" b="1" i="1" dirty="0">
                <a:solidFill>
                  <a:srgbClr val="008000"/>
                </a:solidFill>
                <a:latin typeface="Aptos" panose="020B0004020202020204" pitchFamily="34" charset="0"/>
              </a:rPr>
              <a:t>5.2  AVDE studies shall include dynamic response: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119898" y="957943"/>
            <a:ext cx="10715513" cy="5509364"/>
          </a:xfrm>
        </p:spPr>
        <p:txBody>
          <a:bodyPr>
            <a:noAutofit/>
          </a:bodyPr>
          <a:lstStyle/>
          <a:p>
            <a:r>
              <a:rPr lang="en-US" sz="2500" dirty="0"/>
              <a:t>Of course, “direct” EM loads are intrinsically compensated between the VV </a:t>
            </a:r>
            <a:br>
              <a:rPr lang="en-US" sz="2500" dirty="0"/>
            </a:br>
            <a:r>
              <a:rPr lang="en-US" sz="2500" dirty="0"/>
              <a:t>and the Magnets.  However, there are quite serious differential “inertial” loads </a:t>
            </a:r>
            <a:br>
              <a:rPr lang="en-US" sz="2500" dirty="0"/>
            </a:br>
            <a:r>
              <a:rPr lang="en-US" sz="2500" dirty="0"/>
              <a:t>which are not intrinsically compensated as it was for the “direct” EM loads. </a:t>
            </a:r>
            <a:br>
              <a:rPr lang="en-US" sz="2600" dirty="0"/>
            </a:br>
            <a:r>
              <a:rPr lang="en-US" sz="1100" dirty="0"/>
              <a:t>                      </a:t>
            </a:r>
            <a:br>
              <a:rPr lang="en-US" sz="2600" dirty="0"/>
            </a:br>
            <a:r>
              <a:rPr lang="en-US" sz="2500" i="1" dirty="0"/>
              <a:t>    </a:t>
            </a:r>
            <a:r>
              <a:rPr lang="en-US" sz="2500" i="1" dirty="0">
                <a:sym typeface="Wingdings" panose="05000000000000000000" pitchFamily="2" charset="2"/>
              </a:rPr>
              <a:t>  </a:t>
            </a:r>
            <a:r>
              <a:rPr lang="en-US" sz="2500" b="1" i="1" dirty="0">
                <a:sym typeface="Wingdings" panose="05000000000000000000" pitchFamily="2" charset="2"/>
              </a:rPr>
              <a:t>The</a:t>
            </a:r>
            <a:r>
              <a:rPr lang="en-US" sz="2500" b="1" i="1" dirty="0"/>
              <a:t> differential dynamic AVDE loads will propagate down through </a:t>
            </a:r>
            <a:br>
              <a:rPr lang="en-US" sz="2500" b="1" i="1" dirty="0"/>
            </a:br>
            <a:r>
              <a:rPr lang="en-US" sz="2500" b="1" i="1" dirty="0"/>
              <a:t>           the Pedestal Ring and partly return up via the Magnets supports, </a:t>
            </a:r>
            <a:br>
              <a:rPr lang="en-US" sz="2500" b="1" i="1" dirty="0"/>
            </a:br>
            <a:r>
              <a:rPr lang="en-US" sz="2500" b="1" i="1" dirty="0"/>
              <a:t>           thus, are to be thoughtfully quantified in the parametric manner. </a:t>
            </a:r>
            <a:br>
              <a:rPr lang="en-US" sz="2600" dirty="0"/>
            </a:br>
            <a:r>
              <a:rPr lang="en-US" sz="2200" dirty="0"/>
              <a:t>                        </a:t>
            </a:r>
          </a:p>
          <a:p>
            <a:pPr marL="0" indent="0">
              <a:buNone/>
            </a:pPr>
            <a:r>
              <a:rPr lang="en-US" sz="2200" dirty="0"/>
              <a:t>         </a:t>
            </a:r>
          </a:p>
          <a:p>
            <a:r>
              <a:rPr lang="en-US" sz="2500" dirty="0"/>
              <a:t>The differential (around the torus) behavior of all tokamak supports and VV ports at AVDE </a:t>
            </a:r>
            <a:r>
              <a:rPr lang="en-US" sz="2500" b="1" dirty="0"/>
              <a:t>can be measured well enough by tokamak instrumentation  </a:t>
            </a:r>
            <a:br>
              <a:rPr lang="en-US" sz="2500" dirty="0"/>
            </a:br>
            <a:r>
              <a:rPr lang="en-US" sz="2500" dirty="0"/>
              <a:t>for characterization of various AVDEs by the Tokamak Systems Monitor.  </a:t>
            </a:r>
            <a:br>
              <a:rPr lang="en-US" sz="2600" dirty="0"/>
            </a:br>
            <a:r>
              <a:rPr lang="en-US" sz="1100" dirty="0"/>
              <a:t>                       </a:t>
            </a:r>
          </a:p>
          <a:p>
            <a:r>
              <a:rPr lang="en-US" sz="2500" dirty="0">
                <a:solidFill>
                  <a:prstClr val="black"/>
                </a:solidFill>
                <a:latin typeface="Calibri" panose="020F0502020204030204"/>
              </a:rPr>
              <a:t>The present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results </a:t>
            </a:r>
            <a:r>
              <a:rPr lang="en-US" sz="2500" dirty="0">
                <a:solidFill>
                  <a:prstClr val="black"/>
                </a:solidFill>
                <a:latin typeface="Calibri" panose="020F0502020204030204"/>
              </a:rPr>
              <a:t>in terms of</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AVDE-induced local stresses, accelerations </a:t>
            </a:r>
            <a:b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and displacements show quite measurable </a:t>
            </a:r>
            <a:r>
              <a:rPr lang="en-US" sz="2500" b="1" dirty="0">
                <a:solidFill>
                  <a:prstClr val="black"/>
                </a:solidFill>
                <a:latin typeface="Calibri" panose="020F0502020204030204"/>
              </a:rPr>
              <a:t>asymmetry</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(around the torus) </a:t>
            </a:r>
            <a:b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in VV deformation and reaction forces at VV supports and TFC supports.  </a:t>
            </a:r>
            <a:endParaRPr lang="en-US" sz="2500" dirty="0"/>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5588A4E-74C6-A3E7-37AA-1FF63EB922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B79AEF-D869-4204-833B-9516D96103F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A2F876-CCA4-0987-49FA-B46E92085CF5}"/>
              </a:ext>
            </a:extLst>
          </p:cNvPr>
          <p:cNvSpPr>
            <a:spLocks noGrp="1"/>
          </p:cNvSpPr>
          <p:nvPr>
            <p:ph type="ftr" sz="quarter" idx="11"/>
          </p:nvPr>
        </p:nvSpPr>
        <p:spPr>
          <a:xfrm>
            <a:off x="3294320" y="6356350"/>
            <a:ext cx="570082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
        <p:nvSpPr>
          <p:cNvPr id="8" name="TextBox 7">
            <a:extLst>
              <a:ext uri="{FF2B5EF4-FFF2-40B4-BE49-F238E27FC236}">
                <a16:creationId xmlns:a16="http://schemas.microsoft.com/office/drawing/2014/main" id="{8E675074-126C-86AF-E0F7-FC3B4F868526}"/>
              </a:ext>
            </a:extLst>
          </p:cNvPr>
          <p:cNvSpPr txBox="1"/>
          <p:nvPr/>
        </p:nvSpPr>
        <p:spPr>
          <a:xfrm>
            <a:off x="838200" y="3333981"/>
            <a:ext cx="10515600" cy="646331"/>
          </a:xfrm>
          <a:prstGeom prst="rect">
            <a:avLst/>
          </a:prstGeom>
          <a:noFill/>
        </p:spPr>
        <p:txBody>
          <a:bodyPr wrap="square">
            <a:spAutoFit/>
          </a:bodyPr>
          <a:lstStyle/>
          <a:p>
            <a:r>
              <a:rPr kumimoji="0" lang="en-US" sz="3500" b="1" i="1" u="none" strike="noStrike" kern="1200" cap="none" spc="0" normalizeH="0" baseline="0" noProof="0" dirty="0">
                <a:ln>
                  <a:noFill/>
                </a:ln>
                <a:solidFill>
                  <a:srgbClr val="008000"/>
                </a:solidFill>
                <a:effectLst/>
                <a:uLnTx/>
                <a:uFillTx/>
                <a:latin typeface="Aptos" panose="020B0004020202020204" pitchFamily="34" charset="0"/>
                <a:ea typeface="+mj-ea"/>
                <a:cs typeface="+mj-cs"/>
              </a:rPr>
              <a:t>5.3  Results relevant to TSM look promising: </a:t>
            </a:r>
            <a:endParaRPr lang="en-US" sz="3500" dirty="0"/>
          </a:p>
        </p:txBody>
      </p:sp>
    </p:spTree>
    <p:extLst>
      <p:ext uri="{BB962C8B-B14F-4D97-AF65-F5344CB8AC3E}">
        <p14:creationId xmlns:p14="http://schemas.microsoft.com/office/powerpoint/2010/main" val="2219278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484094" y="156095"/>
            <a:ext cx="11129223" cy="795712"/>
          </a:xfrm>
        </p:spPr>
        <p:txBody>
          <a:bodyPr>
            <a:noAutofit/>
          </a:bodyPr>
          <a:lstStyle/>
          <a:p>
            <a:pPr algn="ctr"/>
            <a:r>
              <a:rPr lang="en-US" sz="4000" b="1" i="1" dirty="0">
                <a:solidFill>
                  <a:srgbClr val="008000"/>
                </a:solidFill>
                <a:latin typeface="Aptos" panose="020B0004020202020204" pitchFamily="34" charset="0"/>
              </a:rPr>
              <a:t>5.4  The nearest step will be the rotating AVDE</a:t>
            </a:r>
            <a:endParaRPr lang="en-US" sz="4000" b="1" i="1" u="sng" dirty="0">
              <a:solidFill>
                <a:srgbClr val="008000"/>
              </a:solidFill>
              <a:latin typeface="Aptos" panose="020B0004020202020204" pitchFamily="34" charset="0"/>
            </a:endParaRP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021702" y="1110360"/>
            <a:ext cx="10871315" cy="5575924"/>
          </a:xfrm>
        </p:spPr>
        <p:txBody>
          <a:bodyPr>
            <a:normAutofit fontScale="92500" lnSpcReduction="10000"/>
          </a:bodyPr>
          <a:lstStyle/>
          <a:p>
            <a:r>
              <a:rPr lang="en-US" sz="2700" dirty="0">
                <a:solidFill>
                  <a:prstClr val="black"/>
                </a:solidFill>
              </a:rPr>
              <a:t>Our calculations have demonstrated that </a:t>
            </a:r>
            <a:r>
              <a:rPr lang="en-US" sz="2700" b="1" dirty="0">
                <a:solidFill>
                  <a:prstClr val="black"/>
                </a:solidFill>
              </a:rPr>
              <a:t>even in the case of the locked AVDE </a:t>
            </a:r>
            <a:br>
              <a:rPr lang="en-US" sz="2700" b="1" dirty="0">
                <a:solidFill>
                  <a:prstClr val="black"/>
                </a:solidFill>
              </a:rPr>
            </a:br>
            <a:r>
              <a:rPr lang="en-US" sz="2700" b="1" dirty="0">
                <a:solidFill>
                  <a:prstClr val="black"/>
                </a:solidFill>
                <a:latin typeface="Calibri" panose="020F0502020204030204"/>
              </a:rPr>
              <a:t>s</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um-vector of </a:t>
            </a:r>
            <a:r>
              <a:rPr lang="en-US" sz="2700" b="1" dirty="0">
                <a:solidFill>
                  <a:prstClr val="black"/>
                </a:solidFill>
                <a:latin typeface="Calibri" panose="020F0502020204030204"/>
              </a:rPr>
              <a:t>the</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lateral EM force </a:t>
            </a:r>
            <a:r>
              <a:rPr lang="en-US" sz="2700" b="1" dirty="0">
                <a:solidFill>
                  <a:prstClr val="black"/>
                </a:solidFill>
                <a:latin typeface="Calibri" panose="020F0502020204030204"/>
              </a:rPr>
              <a:t>gradually</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rotates by almost 90 degrees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due to a complex superposition of various 3-D EM transients.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Such rotation of force vector not to be </a:t>
            </a:r>
            <a:r>
              <a:rPr lang="en-US" sz="2700" i="1" dirty="0">
                <a:solidFill>
                  <a:prstClr val="black"/>
                </a:solidFill>
                <a:latin typeface="Calibri" panose="020F0502020204030204"/>
              </a:rPr>
              <a:t>mixed with</a:t>
            </a:r>
            <a:r>
              <a:rPr kumimoji="0" lang="en-US" sz="2700" b="0" i="1" u="none" strike="noStrike" kern="1200" cap="none" spc="0" normalizeH="0" baseline="0" noProof="0" dirty="0">
                <a:ln>
                  <a:noFill/>
                </a:ln>
                <a:solidFill>
                  <a:prstClr val="black"/>
                </a:solidFill>
                <a:effectLst/>
                <a:uLnTx/>
                <a:uFillTx/>
                <a:latin typeface="Calibri" panose="020F0502020204030204"/>
                <a:ea typeface="+mn-ea"/>
                <a:cs typeface="+mn-cs"/>
              </a:rPr>
              <a:t> the rotating AVDE.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2700" b="1" dirty="0">
                <a:solidFill>
                  <a:prstClr val="black"/>
                </a:solidFill>
                <a:latin typeface="Calibri" panose="020F0502020204030204"/>
              </a:rPr>
              <a:t>The nearest numerical task </a:t>
            </a:r>
            <a:r>
              <a:rPr lang="en-US" sz="2700" dirty="0">
                <a:solidFill>
                  <a:prstClr val="black"/>
                </a:solidFill>
                <a:latin typeface="Calibri" panose="020F0502020204030204"/>
              </a:rPr>
              <a:t>could be to calculate AVDE loads for the scenario </a:t>
            </a:r>
            <a:br>
              <a:rPr lang="en-US" sz="2700" dirty="0">
                <a:solidFill>
                  <a:prstClr val="black"/>
                </a:solidFill>
                <a:latin typeface="Calibri" panose="020F0502020204030204"/>
              </a:rPr>
            </a:br>
            <a:r>
              <a:rPr lang="en-US" sz="2700" b="1" dirty="0">
                <a:solidFill>
                  <a:prstClr val="black"/>
                </a:solidFill>
                <a:latin typeface="Calibri" panose="020F0502020204030204"/>
              </a:rPr>
              <a:t>of the rotating AVDE </a:t>
            </a:r>
            <a:r>
              <a:rPr lang="en-US" sz="2700" dirty="0">
                <a:solidFill>
                  <a:prstClr val="black"/>
                </a:solidFill>
                <a:latin typeface="Calibri" panose="020F0502020204030204"/>
              </a:rPr>
              <a:t>on already available 360 deg. EM model, with parametric </a:t>
            </a:r>
            <a:br>
              <a:rPr lang="en-US" sz="2700" dirty="0">
                <a:solidFill>
                  <a:prstClr val="black"/>
                </a:solidFill>
                <a:latin typeface="Calibri" panose="020F0502020204030204"/>
              </a:rPr>
            </a:br>
            <a:r>
              <a:rPr lang="en-US" sz="2700" dirty="0">
                <a:solidFill>
                  <a:prstClr val="black"/>
                </a:solidFill>
                <a:latin typeface="Calibri" panose="020F0502020204030204"/>
              </a:rPr>
              <a:t>variation of VDE-to-AVDE transition rate, TPF value and AVDE rotation speed. </a:t>
            </a:r>
            <a:br>
              <a:rPr lang="en-US" sz="2700" dirty="0">
                <a:solidFill>
                  <a:prstClr val="black"/>
                </a:solidFill>
                <a:latin typeface="Calibri" panose="020F0502020204030204"/>
              </a:rPr>
            </a:br>
            <a:r>
              <a:rPr lang="en-US" sz="1500" dirty="0">
                <a:solidFill>
                  <a:prstClr val="black"/>
                </a:solidFill>
                <a:latin typeface="Calibri" panose="020F0502020204030204"/>
              </a:rPr>
              <a:t>      </a:t>
            </a:r>
            <a:br>
              <a:rPr lang="en-US" sz="2700" dirty="0">
                <a:solidFill>
                  <a:prstClr val="black"/>
                </a:solidFill>
                <a:latin typeface="Calibri" panose="020F0502020204030204"/>
              </a:rPr>
            </a:br>
            <a:r>
              <a:rPr lang="en-US" sz="2700" i="1" dirty="0">
                <a:solidFill>
                  <a:prstClr val="black"/>
                </a:solidFill>
                <a:latin typeface="Calibri" panose="020F0502020204030204"/>
              </a:rPr>
              <a:t>        </a:t>
            </a:r>
            <a:r>
              <a:rPr lang="en-US" sz="2700" i="1" dirty="0">
                <a:solidFill>
                  <a:prstClr val="black"/>
                </a:solidFill>
                <a:latin typeface="Calibri" panose="020F0502020204030204"/>
                <a:sym typeface="Wingdings" panose="05000000000000000000" pitchFamily="2" charset="2"/>
              </a:rPr>
              <a:t>  Since the presently available EM model suits for the rotating AVDE, </a:t>
            </a:r>
            <a:br>
              <a:rPr lang="en-US" sz="2700" i="1" dirty="0">
                <a:solidFill>
                  <a:prstClr val="black"/>
                </a:solidFill>
                <a:latin typeface="Calibri" panose="020F0502020204030204"/>
                <a:sym typeface="Wingdings" panose="05000000000000000000" pitchFamily="2" charset="2"/>
              </a:rPr>
            </a:br>
            <a:r>
              <a:rPr lang="en-US" sz="2700" i="1" dirty="0">
                <a:solidFill>
                  <a:prstClr val="black"/>
                </a:solidFill>
                <a:latin typeface="Calibri" panose="020F0502020204030204"/>
                <a:sym typeface="Wingdings" panose="05000000000000000000" pitchFamily="2" charset="2"/>
              </a:rPr>
              <a:t>               it would be strange to not perform such the nearest step.  </a:t>
            </a:r>
          </a:p>
          <a:p>
            <a:pPr marL="0" indent="0">
              <a:buNone/>
            </a:pPr>
            <a:r>
              <a:rPr lang="en-US" sz="1600" dirty="0">
                <a:solidFill>
                  <a:prstClr val="black"/>
                </a:solidFill>
                <a:latin typeface="Calibri" panose="020F0502020204030204"/>
              </a:rPr>
              <a:t>  </a:t>
            </a:r>
          </a:p>
          <a:p>
            <a:r>
              <a:rPr lang="en-US" sz="2700" dirty="0"/>
              <a:t>The rotating AVDE requires to explore much wider set of parametric variables, </a:t>
            </a:r>
            <a:br>
              <a:rPr lang="en-US" sz="2700" dirty="0"/>
            </a:br>
            <a:br>
              <a:rPr lang="en-US" sz="2700" dirty="0"/>
            </a:br>
            <a:r>
              <a:rPr lang="en-US" sz="2700" i="1" dirty="0"/>
              <a:t>        </a:t>
            </a:r>
            <a:r>
              <a:rPr lang="en-US" sz="2700" i="1" dirty="0">
                <a:sym typeface="Wingdings" panose="05000000000000000000" pitchFamily="2" charset="2"/>
              </a:rPr>
              <a:t> T</a:t>
            </a:r>
            <a:r>
              <a:rPr lang="en-US" sz="2700" i="1" dirty="0"/>
              <a:t>hus, the rotating AVDE needs a larger resource for parametric studies. </a:t>
            </a:r>
            <a:br>
              <a:rPr lang="en-US" sz="3100" dirty="0"/>
            </a:br>
            <a:r>
              <a:rPr lang="en-US" sz="1600" dirty="0"/>
              <a:t>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37A6C385-B6A8-B972-6642-8990F7F18C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81B4B6-4A7D-4381-B5CD-0F99D16AC17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112AB-9419-9222-1910-2024E79D8655}"/>
              </a:ext>
            </a:extLst>
          </p:cNvPr>
          <p:cNvSpPr>
            <a:spLocks noGrp="1"/>
          </p:cNvSpPr>
          <p:nvPr>
            <p:ph type="ftr" sz="quarter" idx="11"/>
          </p:nvPr>
        </p:nvSpPr>
        <p:spPr>
          <a:xfrm>
            <a:off x="3581400" y="6356350"/>
            <a:ext cx="536058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463447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A16B-0502-40AD-078B-E36641453662}"/>
              </a:ext>
            </a:extLst>
          </p:cNvPr>
          <p:cNvSpPr>
            <a:spLocks noGrp="1"/>
          </p:cNvSpPr>
          <p:nvPr>
            <p:ph type="title"/>
          </p:nvPr>
        </p:nvSpPr>
        <p:spPr>
          <a:xfrm>
            <a:off x="623944" y="201165"/>
            <a:ext cx="10729856" cy="823993"/>
          </a:xfrm>
        </p:spPr>
        <p:txBody>
          <a:bodyPr>
            <a:noAutofit/>
          </a:bodyPr>
          <a:lstStyle/>
          <a:p>
            <a:pPr algn="ctr"/>
            <a:r>
              <a:rPr lang="en-US" sz="4000" b="1" i="1" dirty="0">
                <a:solidFill>
                  <a:srgbClr val="008000"/>
                </a:solidFill>
                <a:latin typeface="Aptos" panose="020B0004020202020204" pitchFamily="34" charset="0"/>
              </a:rPr>
              <a:t>5.5   Conclusions:  Overall, and next tasks:  </a:t>
            </a:r>
          </a:p>
        </p:txBody>
      </p:sp>
      <p:sp>
        <p:nvSpPr>
          <p:cNvPr id="3" name="Content Placeholder 2">
            <a:extLst>
              <a:ext uri="{FF2B5EF4-FFF2-40B4-BE49-F238E27FC236}">
                <a16:creationId xmlns:a16="http://schemas.microsoft.com/office/drawing/2014/main" id="{371B84D6-A5F0-6F20-64A8-5576B07A9532}"/>
              </a:ext>
            </a:extLst>
          </p:cNvPr>
          <p:cNvSpPr>
            <a:spLocks noGrp="1"/>
          </p:cNvSpPr>
          <p:nvPr>
            <p:ph idx="1"/>
          </p:nvPr>
        </p:nvSpPr>
        <p:spPr>
          <a:xfrm>
            <a:off x="1108295" y="1163745"/>
            <a:ext cx="10729856" cy="5626952"/>
          </a:xfrm>
        </p:spPr>
        <p:txBody>
          <a:bodyPr>
            <a:normAutofit/>
          </a:bodyPr>
          <a:lstStyle/>
          <a:p>
            <a:r>
              <a:rPr lang="en-US" sz="2600" b="1" dirty="0"/>
              <a:t>We think the presented approach and practical model for calculation of </a:t>
            </a:r>
            <a:br>
              <a:rPr lang="en-US" sz="2600" b="1" dirty="0"/>
            </a:br>
            <a:r>
              <a:rPr lang="en-US" sz="2600" b="1" dirty="0"/>
              <a:t>AVDE loads do suit well enough for the practical engineering purposes.  </a:t>
            </a:r>
            <a:br>
              <a:rPr lang="en-US" sz="3100" dirty="0"/>
            </a:br>
            <a:r>
              <a:rPr lang="en-US" sz="1600" dirty="0"/>
              <a:t>                 </a:t>
            </a:r>
          </a:p>
          <a:p>
            <a:r>
              <a:rPr lang="en-US" sz="2600" dirty="0"/>
              <a:t>Note that the present AVDE results are for scenario of </a:t>
            </a:r>
            <a:r>
              <a:rPr lang="en-US" sz="2600" b="1" dirty="0"/>
              <a:t>extremely slow </a:t>
            </a:r>
            <a:br>
              <a:rPr lang="en-US" sz="2600" dirty="0"/>
            </a:br>
            <a:r>
              <a:rPr lang="en-US" sz="2600" dirty="0"/>
              <a:t>downward VDE and accordingly for extremely slowly evolving AVDE:  </a:t>
            </a:r>
            <a:br>
              <a:rPr lang="en-US" sz="3100" dirty="0"/>
            </a:br>
            <a:r>
              <a:rPr lang="en-US" sz="1200" dirty="0"/>
              <a:t>     </a:t>
            </a:r>
            <a:br>
              <a:rPr lang="en-US" sz="3100" dirty="0"/>
            </a:br>
            <a:r>
              <a:rPr lang="en-US" sz="2500" i="1" dirty="0"/>
              <a:t>   -  </a:t>
            </a:r>
            <a:r>
              <a:rPr lang="en-US" sz="2500" b="1" i="1" dirty="0"/>
              <a:t>Faster </a:t>
            </a:r>
            <a:r>
              <a:rPr lang="en-US" sz="2500" i="1" dirty="0"/>
              <a:t>scenarios of VDE &amp; AVDE evolution will demonstrate more energetic </a:t>
            </a:r>
            <a:br>
              <a:rPr lang="en-US" sz="2500" i="1" dirty="0"/>
            </a:br>
            <a:r>
              <a:rPr lang="en-US" sz="2500" i="1" dirty="0"/>
              <a:t>       dynamic response (thus relatively stronger contribution of inertial forces).  </a:t>
            </a:r>
            <a:br>
              <a:rPr lang="en-US" sz="2900" i="1" dirty="0"/>
            </a:br>
            <a:r>
              <a:rPr lang="en-US" sz="1100" i="1" dirty="0"/>
              <a:t>           </a:t>
            </a:r>
            <a:br>
              <a:rPr lang="en-US" sz="2900" i="1" dirty="0"/>
            </a:br>
            <a:r>
              <a:rPr lang="en-US" sz="2600" i="1" dirty="0"/>
              <a:t>   -  Scenarios of </a:t>
            </a:r>
            <a:r>
              <a:rPr lang="en-US" sz="2600" b="1" i="1" dirty="0"/>
              <a:t>Upward</a:t>
            </a:r>
            <a:r>
              <a:rPr lang="en-US" sz="2600" i="1" dirty="0"/>
              <a:t> AVDE will demonstrate higher lateral moments </a:t>
            </a:r>
            <a:br>
              <a:rPr lang="en-US" sz="2600" i="1" dirty="0"/>
            </a:br>
            <a:r>
              <a:rPr lang="en-US" sz="2600" i="1" dirty="0"/>
              <a:t>                                       (because of much longer arms of the lateral forces).   </a:t>
            </a:r>
            <a:br>
              <a:rPr lang="en-US" sz="3100" dirty="0"/>
            </a:br>
            <a:r>
              <a:rPr lang="en-US" sz="1600" dirty="0"/>
              <a:t>            </a:t>
            </a:r>
          </a:p>
          <a:p>
            <a:r>
              <a:rPr lang="en-US" sz="2600" dirty="0"/>
              <a:t>Our intention is </a:t>
            </a:r>
            <a:r>
              <a:rPr lang="en-US" sz="2600" b="1" dirty="0"/>
              <a:t>to fill several next cells in the “AVDE EM loads library</a:t>
            </a:r>
            <a:r>
              <a:rPr lang="en-US" sz="2600" dirty="0"/>
              <a:t>” </a:t>
            </a:r>
            <a:br>
              <a:rPr lang="en-US" sz="2600" dirty="0"/>
            </a:br>
            <a:r>
              <a:rPr lang="en-US" sz="2600" dirty="0"/>
              <a:t>at parametrically varied inputs on AVDE form and severity, beginning   </a:t>
            </a:r>
            <a:br>
              <a:rPr lang="en-US" sz="2600" dirty="0"/>
            </a:br>
            <a:r>
              <a:rPr lang="en-US" sz="2600" dirty="0"/>
              <a:t>from the rotating AVDE. Few steps can be done with the present model. </a:t>
            </a:r>
            <a:br>
              <a:rPr lang="en-US" sz="3100" dirty="0"/>
            </a:br>
            <a:r>
              <a:rPr lang="en-US" sz="1600" dirty="0"/>
              <a:t>               </a:t>
            </a:r>
          </a:p>
        </p:txBody>
      </p:sp>
      <p:sp>
        <p:nvSpPr>
          <p:cNvPr id="4" name="Slide Number Placeholder 3">
            <a:extLst>
              <a:ext uri="{FF2B5EF4-FFF2-40B4-BE49-F238E27FC236}">
                <a16:creationId xmlns:a16="http://schemas.microsoft.com/office/drawing/2014/main" id="{2144AA2F-EEAB-087E-D55E-EEFBE9B64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DEBEC2F9-9AB1-BC7B-DCEB-F7E4A2B048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AE0416-B7A1-4488-ABA5-7B8188DF240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A53DC93-2B46-D923-FB62-893629C563D2}"/>
              </a:ext>
            </a:extLst>
          </p:cNvPr>
          <p:cNvSpPr>
            <a:spLocks noGrp="1"/>
          </p:cNvSpPr>
          <p:nvPr>
            <p:ph type="ftr" sz="quarter" idx="11"/>
          </p:nvPr>
        </p:nvSpPr>
        <p:spPr>
          <a:xfrm>
            <a:off x="3423683" y="6356350"/>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spTree>
    <p:extLst>
      <p:ext uri="{BB962C8B-B14F-4D97-AF65-F5344CB8AC3E}">
        <p14:creationId xmlns:p14="http://schemas.microsoft.com/office/powerpoint/2010/main" val="3291719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5FE3-ECF9-CC06-4D7D-44C144B37437}"/>
              </a:ext>
            </a:extLst>
          </p:cNvPr>
          <p:cNvSpPr>
            <a:spLocks noGrp="1"/>
          </p:cNvSpPr>
          <p:nvPr>
            <p:ph type="title"/>
          </p:nvPr>
        </p:nvSpPr>
        <p:spPr>
          <a:xfrm>
            <a:off x="755374" y="147042"/>
            <a:ext cx="10803835" cy="1020726"/>
          </a:xfrm>
        </p:spPr>
        <p:txBody>
          <a:bodyPr>
            <a:normAutofit fontScale="90000"/>
          </a:bodyPr>
          <a:lstStyle/>
          <a:p>
            <a:pPr algn="ctr"/>
            <a:r>
              <a:rPr lang="en-US" b="1" i="1" dirty="0">
                <a:solidFill>
                  <a:srgbClr val="008000"/>
                </a:solidFill>
                <a:latin typeface="+mn-lt"/>
                <a:ea typeface="Calibri Light" panose="020F0302020204030204" pitchFamily="34" charset="0"/>
                <a:cs typeface="Calibri Light" panose="020F0302020204030204" pitchFamily="34" charset="0"/>
              </a:rPr>
              <a:t>5.6  Further parametric cases for AVDE loads</a:t>
            </a:r>
          </a:p>
        </p:txBody>
      </p:sp>
      <p:sp>
        <p:nvSpPr>
          <p:cNvPr id="3" name="Content Placeholder 2">
            <a:extLst>
              <a:ext uri="{FF2B5EF4-FFF2-40B4-BE49-F238E27FC236}">
                <a16:creationId xmlns:a16="http://schemas.microsoft.com/office/drawing/2014/main" id="{5F77C89E-8580-C725-DFC5-2B6737CF4088}"/>
              </a:ext>
            </a:extLst>
          </p:cNvPr>
          <p:cNvSpPr>
            <a:spLocks noGrp="1"/>
          </p:cNvSpPr>
          <p:nvPr>
            <p:ph idx="1"/>
          </p:nvPr>
        </p:nvSpPr>
        <p:spPr>
          <a:xfrm>
            <a:off x="606288" y="1219025"/>
            <a:ext cx="11350486" cy="4986677"/>
          </a:xfrm>
        </p:spPr>
        <p:txBody>
          <a:bodyPr>
            <a:normAutofit/>
          </a:bodyPr>
          <a:lstStyle/>
          <a:p>
            <a:pPr marL="0" indent="0">
              <a:buNone/>
            </a:pPr>
            <a:r>
              <a:rPr lang="en-US" sz="2700" b="1" dirty="0">
                <a:latin typeface="Calibri" panose="020F0502020204030204" pitchFamily="34" charset="0"/>
                <a:cs typeface="Calibri" panose="020F0502020204030204" pitchFamily="34" charset="0"/>
              </a:rPr>
              <a:t>When adequate resources provided, AVDE EM loads followed by simulation </a:t>
            </a: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of tokamak dynamic response can be calculated for the following cases:  </a:t>
            </a:r>
            <a:br>
              <a:rPr lang="en-US" sz="29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          </a:t>
            </a:r>
            <a:endParaRPr lang="en-US" sz="2200" b="1" dirty="0">
              <a:latin typeface="Calibri" panose="020F0502020204030204" pitchFamily="34" charset="0"/>
              <a:cs typeface="Calibri" panose="020F0502020204030204" pitchFamily="34" charset="0"/>
            </a:endParaRPr>
          </a:p>
          <a:p>
            <a:pPr lvl="1"/>
            <a:r>
              <a:rPr lang="en-US" sz="2500" b="1" i="1" dirty="0">
                <a:solidFill>
                  <a:srgbClr val="993300"/>
                </a:solidFill>
                <a:latin typeface="Calibri" panose="020F0502020204030204" pitchFamily="34" charset="0"/>
                <a:cs typeface="Calibri" panose="020F0502020204030204" pitchFamily="34" charset="0"/>
              </a:rPr>
              <a:t>For the rotating AVDE</a:t>
            </a:r>
            <a:r>
              <a:rPr lang="en-US" sz="2500" b="1" i="1" dirty="0">
                <a:latin typeface="Calibri" panose="020F0502020204030204" pitchFamily="34" charset="0"/>
                <a:cs typeface="Calibri" panose="020F0502020204030204" pitchFamily="34" charset="0"/>
              </a:rPr>
              <a:t>, UP &amp; DW, slow &amp; fast, with various rotation speed; </a:t>
            </a:r>
            <a:br>
              <a:rPr lang="en-US" sz="2500" b="1" i="1" dirty="0">
                <a:latin typeface="Calibri" panose="020F0502020204030204" pitchFamily="34" charset="0"/>
                <a:cs typeface="Calibri" panose="020F0502020204030204" pitchFamily="34" charset="0"/>
              </a:rPr>
            </a:br>
            <a:r>
              <a:rPr lang="en-US" sz="2500" b="1" i="1" dirty="0">
                <a:latin typeface="Calibri" panose="020F0502020204030204" pitchFamily="34" charset="0"/>
                <a:cs typeface="Calibri" panose="020F0502020204030204" pitchFamily="34" charset="0"/>
              </a:rPr>
              <a:t>      </a:t>
            </a:r>
          </a:p>
          <a:p>
            <a:pPr lvl="1"/>
            <a:r>
              <a:rPr lang="en-US" sz="2500" b="1" i="1" dirty="0">
                <a:solidFill>
                  <a:srgbClr val="993300"/>
                </a:solidFill>
                <a:latin typeface="Calibri" panose="020F0502020204030204" pitchFamily="34" charset="0"/>
                <a:cs typeface="Calibri" panose="020F0502020204030204" pitchFamily="34" charset="0"/>
              </a:rPr>
              <a:t>For differently growing in time </a:t>
            </a:r>
            <a:r>
              <a:rPr lang="en-US" sz="2500" b="1" i="1" dirty="0">
                <a:latin typeface="Calibri" panose="020F0502020204030204" pitchFamily="34" charset="0"/>
                <a:cs typeface="Calibri" panose="020F0502020204030204" pitchFamily="34" charset="0"/>
              </a:rPr>
              <a:t>TPF and helicity, rotation speed, UP &amp; DW, </a:t>
            </a:r>
            <a:r>
              <a:rPr lang="en-US" sz="2500" b="1" i="1" dirty="0" err="1">
                <a:latin typeface="Calibri" panose="020F0502020204030204" pitchFamily="34" charset="0"/>
                <a:cs typeface="Calibri" panose="020F0502020204030204" pitchFamily="34" charset="0"/>
              </a:rPr>
              <a:t>etc</a:t>
            </a:r>
            <a:r>
              <a:rPr lang="en-US" sz="2500" i="1" dirty="0">
                <a:latin typeface="Calibri" panose="020F0502020204030204" pitchFamily="34" charset="0"/>
                <a:cs typeface="Calibri" panose="020F0502020204030204" pitchFamily="34" charset="0"/>
              </a:rPr>
              <a:t>;    </a:t>
            </a:r>
            <a:br>
              <a:rPr lang="en-US" sz="2500" b="1" i="1" dirty="0">
                <a:solidFill>
                  <a:srgbClr val="993300"/>
                </a:solidFill>
                <a:latin typeface="Calibri" panose="020F0502020204030204" pitchFamily="34" charset="0"/>
                <a:cs typeface="Calibri" panose="020F0502020204030204" pitchFamily="34" charset="0"/>
              </a:rPr>
            </a:br>
            <a:endParaRPr lang="en-US" sz="2500" b="1" i="1" dirty="0">
              <a:solidFill>
                <a:srgbClr val="993300"/>
              </a:solidFill>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Use VDE &amp; AVDE </a:t>
            </a:r>
            <a:r>
              <a:rPr lang="en-US" sz="2500" b="1" i="1" dirty="0">
                <a:solidFill>
                  <a:srgbClr val="993300"/>
                </a:solidFill>
                <a:latin typeface="Calibri" panose="020F0502020204030204" pitchFamily="34" charset="0"/>
                <a:cs typeface="Calibri" panose="020F0502020204030204" pitchFamily="34" charset="0"/>
              </a:rPr>
              <a:t>input scenarios provided by </a:t>
            </a:r>
            <a:r>
              <a:rPr lang="en-US" sz="2500" b="1" i="1" dirty="0" err="1">
                <a:solidFill>
                  <a:srgbClr val="993300"/>
                </a:solidFill>
                <a:latin typeface="Calibri" panose="020F0502020204030204" pitchFamily="34" charset="0"/>
                <a:cs typeface="Calibri" panose="020F0502020204030204" pitchFamily="34" charset="0"/>
              </a:rPr>
              <a:t>Jorek</a:t>
            </a:r>
            <a:r>
              <a:rPr lang="en-US" sz="2500" b="1" i="1" dirty="0">
                <a:solidFill>
                  <a:srgbClr val="993300"/>
                </a:solidFill>
                <a:latin typeface="Calibri" panose="020F0502020204030204" pitchFamily="34" charset="0"/>
                <a:cs typeface="Calibri" panose="020F0502020204030204" pitchFamily="34" charset="0"/>
              </a:rPr>
              <a:t> code </a:t>
            </a:r>
            <a:r>
              <a:rPr lang="en-US" sz="2500" b="1" i="1" dirty="0">
                <a:latin typeface="Calibri" panose="020F0502020204030204" pitchFamily="34" charset="0"/>
                <a:cs typeface="Calibri" panose="020F0502020204030204" pitchFamily="34" charset="0"/>
              </a:rPr>
              <a:t>rather than DINA</a:t>
            </a:r>
            <a:r>
              <a:rPr lang="en-US" sz="2500" b="1" i="1" dirty="0">
                <a:solidFill>
                  <a:srgbClr val="993300"/>
                </a:solidFill>
                <a:latin typeface="Calibri" panose="020F0502020204030204" pitchFamily="34" charset="0"/>
                <a:cs typeface="Calibri" panose="020F0502020204030204" pitchFamily="34" charset="0"/>
              </a:rPr>
              <a:t>; </a:t>
            </a:r>
            <a:br>
              <a:rPr lang="en-US" sz="2500" b="1" i="1" dirty="0">
                <a:solidFill>
                  <a:srgbClr val="993300"/>
                </a:solidFill>
                <a:latin typeface="Calibri" panose="020F0502020204030204" pitchFamily="34" charset="0"/>
                <a:cs typeface="Calibri" panose="020F0502020204030204" pitchFamily="34" charset="0"/>
              </a:rPr>
            </a:br>
            <a:endParaRPr lang="en-US" sz="2500" b="1" i="1" dirty="0">
              <a:solidFill>
                <a:srgbClr val="993300"/>
              </a:solidFill>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Continue with AVDE scenarios </a:t>
            </a:r>
            <a:r>
              <a:rPr lang="en-US" sz="2500" b="1" i="1" dirty="0">
                <a:solidFill>
                  <a:srgbClr val="993300"/>
                </a:solidFill>
                <a:latin typeface="Calibri" panose="020F0502020204030204" pitchFamily="34" charset="0"/>
                <a:cs typeface="Calibri" panose="020F0502020204030204" pitchFamily="34" charset="0"/>
              </a:rPr>
              <a:t>awaited from tokamak physics community; </a:t>
            </a:r>
            <a:br>
              <a:rPr lang="en-US" sz="2500" b="1" i="1" dirty="0">
                <a:latin typeface="Calibri" panose="020F0502020204030204" pitchFamily="34" charset="0"/>
                <a:cs typeface="Calibri" panose="020F0502020204030204" pitchFamily="34" charset="0"/>
              </a:rPr>
            </a:br>
            <a:endParaRPr lang="en-US" sz="2500" b="1" i="1" dirty="0">
              <a:latin typeface="Calibri" panose="020F0502020204030204" pitchFamily="34" charset="0"/>
              <a:cs typeface="Calibri" panose="020F0502020204030204" pitchFamily="34" charset="0"/>
            </a:endParaRPr>
          </a:p>
          <a:p>
            <a:pPr lvl="1"/>
            <a:r>
              <a:rPr lang="en-US" sz="2500" b="1" i="1" dirty="0">
                <a:latin typeface="Calibri" panose="020F0502020204030204" pitchFamily="34" charset="0"/>
                <a:cs typeface="Calibri" panose="020F0502020204030204" pitchFamily="34" charset="0"/>
              </a:rPr>
              <a:t>Discussion in a course of this meeting may help with further refinements.   </a:t>
            </a:r>
          </a:p>
        </p:txBody>
      </p:sp>
      <p:sp>
        <p:nvSpPr>
          <p:cNvPr id="4" name="Date Placeholder 3">
            <a:extLst>
              <a:ext uri="{FF2B5EF4-FFF2-40B4-BE49-F238E27FC236}">
                <a16:creationId xmlns:a16="http://schemas.microsoft.com/office/drawing/2014/main" id="{77EE8D4C-F327-A0CF-4821-D2212138B21A}"/>
              </a:ext>
            </a:extLst>
          </p:cNvPr>
          <p:cNvSpPr>
            <a:spLocks noGrp="1"/>
          </p:cNvSpPr>
          <p:nvPr>
            <p:ph type="dt" sz="half" idx="10"/>
          </p:nvPr>
        </p:nvSpPr>
        <p:spPr/>
        <p:txBody>
          <a:bodyPr/>
          <a:lstStyle/>
          <a:p>
            <a:fld id="{F29A6B20-857F-4A69-A025-28C90C99B7AC}" type="datetime1">
              <a:rPr lang="en-US" smtClean="0"/>
              <a:t>9/5/2024</a:t>
            </a:fld>
            <a:endParaRPr lang="en-US"/>
          </a:p>
        </p:txBody>
      </p:sp>
      <p:sp>
        <p:nvSpPr>
          <p:cNvPr id="5" name="Footer Placeholder 4">
            <a:extLst>
              <a:ext uri="{FF2B5EF4-FFF2-40B4-BE49-F238E27FC236}">
                <a16:creationId xmlns:a16="http://schemas.microsoft.com/office/drawing/2014/main" id="{609D059F-BC31-CBC4-024B-07A0EE1FEAEA}"/>
              </a:ext>
            </a:extLst>
          </p:cNvPr>
          <p:cNvSpPr>
            <a:spLocks noGrp="1"/>
          </p:cNvSpPr>
          <p:nvPr>
            <p:ph type="ftr" sz="quarter" idx="11"/>
          </p:nvPr>
        </p:nvSpPr>
        <p:spPr>
          <a:xfrm>
            <a:off x="3455581" y="6356350"/>
            <a:ext cx="5358809"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7342345D-B7D8-4FB6-C264-CD5432132C19}"/>
              </a:ext>
            </a:extLst>
          </p:cNvPr>
          <p:cNvSpPr>
            <a:spLocks noGrp="1"/>
          </p:cNvSpPr>
          <p:nvPr>
            <p:ph type="sldNum" sz="quarter" idx="12"/>
          </p:nvPr>
        </p:nvSpPr>
        <p:spPr/>
        <p:txBody>
          <a:bodyPr/>
          <a:lstStyle/>
          <a:p>
            <a:fld id="{50EACF00-E37D-4AED-BAC8-997EC631EF24}" type="slidenum">
              <a:rPr lang="en-US" smtClean="0"/>
              <a:t>55</a:t>
            </a:fld>
            <a:endParaRPr lang="en-US" dirty="0"/>
          </a:p>
        </p:txBody>
      </p:sp>
    </p:spTree>
    <p:extLst>
      <p:ext uri="{BB962C8B-B14F-4D97-AF65-F5344CB8AC3E}">
        <p14:creationId xmlns:p14="http://schemas.microsoft.com/office/powerpoint/2010/main" val="1392778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5912-AFEC-485B-DDBC-049C0FEC8EEF}"/>
              </a:ext>
            </a:extLst>
          </p:cNvPr>
          <p:cNvSpPr>
            <a:spLocks noGrp="1"/>
          </p:cNvSpPr>
          <p:nvPr>
            <p:ph type="title"/>
          </p:nvPr>
        </p:nvSpPr>
        <p:spPr>
          <a:xfrm>
            <a:off x="838200" y="1726094"/>
            <a:ext cx="10515600" cy="2335544"/>
          </a:xfrm>
        </p:spPr>
        <p:txBody>
          <a:bodyPr>
            <a:normAutofit/>
          </a:bodyPr>
          <a:lstStyle/>
          <a:p>
            <a:pPr algn="ctr"/>
            <a:r>
              <a:rPr lang="en-US" i="1" dirty="0">
                <a:solidFill>
                  <a:srgbClr val="008000"/>
                </a:solidFill>
              </a:rPr>
              <a:t>References:  </a:t>
            </a:r>
            <a:br>
              <a:rPr lang="en-US" i="1" dirty="0">
                <a:solidFill>
                  <a:srgbClr val="008000"/>
                </a:solidFill>
              </a:rPr>
            </a:br>
            <a:br>
              <a:rPr lang="en-US" i="1" dirty="0">
                <a:solidFill>
                  <a:srgbClr val="008000"/>
                </a:solidFill>
              </a:rPr>
            </a:br>
            <a:r>
              <a:rPr lang="en-US" i="1" dirty="0">
                <a:solidFill>
                  <a:srgbClr val="008000"/>
                </a:solidFill>
              </a:rPr>
              <a:t>  </a:t>
            </a:r>
            <a:r>
              <a:rPr lang="en-US" sz="3300" i="1" dirty="0"/>
              <a:t>Copied from the latest article, and added one </a:t>
            </a:r>
          </a:p>
        </p:txBody>
      </p:sp>
      <p:sp>
        <p:nvSpPr>
          <p:cNvPr id="4" name="Date Placeholder 3">
            <a:extLst>
              <a:ext uri="{FF2B5EF4-FFF2-40B4-BE49-F238E27FC236}">
                <a16:creationId xmlns:a16="http://schemas.microsoft.com/office/drawing/2014/main" id="{22D0C6D5-D814-B4FA-DE31-25AF8B3598DE}"/>
              </a:ext>
            </a:extLst>
          </p:cNvPr>
          <p:cNvSpPr>
            <a:spLocks noGrp="1"/>
          </p:cNvSpPr>
          <p:nvPr>
            <p:ph type="dt" sz="half" idx="10"/>
          </p:nvPr>
        </p:nvSpPr>
        <p:spPr/>
        <p:txBody>
          <a:bodyPr/>
          <a:lstStyle/>
          <a:p>
            <a:fld id="{CDB9A807-CD5B-4B65-93BC-B3485B528CDA}" type="datetime1">
              <a:rPr lang="en-US" smtClean="0"/>
              <a:t>9/5/2024</a:t>
            </a:fld>
            <a:endParaRPr lang="en-US"/>
          </a:p>
        </p:txBody>
      </p:sp>
      <p:sp>
        <p:nvSpPr>
          <p:cNvPr id="5" name="Footer Placeholder 4">
            <a:extLst>
              <a:ext uri="{FF2B5EF4-FFF2-40B4-BE49-F238E27FC236}">
                <a16:creationId xmlns:a16="http://schemas.microsoft.com/office/drawing/2014/main" id="{7D35688B-D6A8-1571-B922-32AEAB4ED0B9}"/>
              </a:ext>
            </a:extLst>
          </p:cNvPr>
          <p:cNvSpPr>
            <a:spLocks noGrp="1"/>
          </p:cNvSpPr>
          <p:nvPr>
            <p:ph type="ftr" sz="quarter" idx="11"/>
          </p:nvPr>
        </p:nvSpPr>
        <p:spPr>
          <a:xfrm>
            <a:off x="2945219" y="6356350"/>
            <a:ext cx="6326371"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9276FBB0-A0D3-02B8-AA31-D5DDDDC48EDE}"/>
              </a:ext>
            </a:extLst>
          </p:cNvPr>
          <p:cNvSpPr>
            <a:spLocks noGrp="1"/>
          </p:cNvSpPr>
          <p:nvPr>
            <p:ph type="sldNum" sz="quarter" idx="12"/>
          </p:nvPr>
        </p:nvSpPr>
        <p:spPr/>
        <p:txBody>
          <a:bodyPr/>
          <a:lstStyle/>
          <a:p>
            <a:fld id="{50EACF00-E37D-4AED-BAC8-997EC631EF24}" type="slidenum">
              <a:rPr lang="en-US" smtClean="0"/>
              <a:t>56</a:t>
            </a:fld>
            <a:endParaRPr lang="en-US"/>
          </a:p>
        </p:txBody>
      </p:sp>
    </p:spTree>
    <p:extLst>
      <p:ext uri="{BB962C8B-B14F-4D97-AF65-F5344CB8AC3E}">
        <p14:creationId xmlns:p14="http://schemas.microsoft.com/office/powerpoint/2010/main" val="2096610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7D57A-1A47-708B-1BD9-8A2A01F427FC}"/>
              </a:ext>
            </a:extLst>
          </p:cNvPr>
          <p:cNvSpPr>
            <a:spLocks noGrp="1"/>
          </p:cNvSpPr>
          <p:nvPr>
            <p:ph idx="1"/>
          </p:nvPr>
        </p:nvSpPr>
        <p:spPr>
          <a:xfrm>
            <a:off x="838200" y="350872"/>
            <a:ext cx="10932042" cy="6005477"/>
          </a:xfrm>
        </p:spPr>
        <p:txBody>
          <a:bodyPr>
            <a:noAutofit/>
          </a:bodyPr>
          <a:lstStyle/>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Astapkovich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Doinikov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Komarov,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Korshakov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Numerical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with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self-consistent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evolution.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Vopr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Nauk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 Tech. Ser.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Thermonucl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Synthesis.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Mosc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CNNIIAtominform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1988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9–15.</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Shimomura,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Wesley,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Astapkovich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Bottura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Chiocchio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Coccoresse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Gribov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Y.U.;</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Hasegawa,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Kostenko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Leuer,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 Poloidal Field System</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Documentation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27;</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IAEA: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Vienna,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Austria,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1991.</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Fauser</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Nelson,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 Containment Structures</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Documentation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28;</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IAEA: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Vienna,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Austria,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1991.</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Physics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Basis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Editors   </a:t>
            </a:r>
            <a:r>
              <a:rPr lang="en-US" sz="1200" kern="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Physics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Expert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Group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Control,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MHD.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2251–2389.</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Riccardo,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Walker,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between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vessel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coils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1805.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Pustovitov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General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approach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problem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113032.</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https://doi.org/10.1088/0029-5515/55/11/113032.</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Artola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Sovinec</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Jardin,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Hoelzl</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Clauser</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benchmark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M3D-C,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NIMROD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JOREK.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Phys. Plasmas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052511.</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https://doi.org/10.1063/5.0037115.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Khayrutdinov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Lukash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Studies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equilibrium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transport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fusion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device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with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inverse-variable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technique.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J. Comp. Phys.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106.</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Paccagnella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Cavinato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Bolzonella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Ortolani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Pautasso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Schneider,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Lukash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Khayrutdinov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Strauss,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75–79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589–593.</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Glukhikh</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Quest”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pulse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scenario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synthesis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transient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studies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Devices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Oper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57–70.</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Belov,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Gapionok</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Gornikel</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Kukhtin</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Lamzin</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Neubauer,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Sytchevsky</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transient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using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shell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approach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CXRS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upper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port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plug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86</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1920–1923.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Albanese,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Finite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methods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solution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eddy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current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problems.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Adv.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Imag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Electron. Phys.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1998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102</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1–86.</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Chen,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Villone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Sun,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Xiao,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Luo,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Z.P.;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Guo,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Shi,</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Disruptive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simulations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EAST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including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Nucl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106039.</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points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engineering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logic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discussed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evaluation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Halo-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AVDE-induced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loads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25.</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Riccardo,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Walker,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Noll,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Modelling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JET.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2000</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389–402.</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Mironov,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Pustovitov</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Sideway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coupled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kink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Phys. Plasmas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2017</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24</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092508.</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Sovinec</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Bunkers,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computations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forced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Plasma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Phys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Control. Fusion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2019</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024003.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Villone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Simple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Parametric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Model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Calculation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Lateral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Electromagnetic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Loads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(AVDE).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Plasma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2022</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306–323.</a:t>
            </a:r>
          </a:p>
          <a:p>
            <a:pPr marL="342900" marR="0" lvl="0" indent="-342900" algn="just" fontAlgn="base">
              <a:lnSpc>
                <a:spcPct val="95000"/>
              </a:lnSpc>
              <a:spcBef>
                <a:spcPts val="0"/>
              </a:spcBef>
              <a:spcAft>
                <a:spcPts val="0"/>
              </a:spcAft>
              <a:buSzPts val="900"/>
              <a:buFont typeface="+mj-lt"/>
              <a:buAutoNum type="arabicPeriod"/>
            </a:pP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Maqueda,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Almenara</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J.;</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Pineiro</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Rodrigues,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Sadakov,</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Feasibility</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evaluation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pre-conceptual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design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of</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Tokamak</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Systems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Monitor.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2023</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188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113435.</a:t>
            </a:r>
          </a:p>
          <a:p>
            <a:pPr marL="342900" marR="0" lvl="0" indent="-342900" algn="just" fontAlgn="base">
              <a:lnSpc>
                <a:spcPct val="95000"/>
              </a:lnSpc>
              <a:spcBef>
                <a:spcPts val="0"/>
              </a:spcBef>
              <a:spcAft>
                <a:spcPts val="0"/>
              </a:spcAft>
              <a:buSzPts val="900"/>
              <a:buFont typeface="+mj-lt"/>
              <a:buAutoNum type="arabicPeriod"/>
            </a:pP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Testoni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Forte,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Portone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Rubinacci</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Ventre</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Damping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effect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on</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ITER</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vacuum</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vessel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during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slow</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downward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locked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rotating</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asymmetrical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vertical</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displacement</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events.</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Fusion Eng. Des. </a:t>
            </a:r>
            <a:r>
              <a:rPr lang="en-US" sz="1200" b="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2018</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136</a:t>
            </a:r>
            <a:r>
              <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265–269.  </a:t>
            </a:r>
          </a:p>
          <a:p>
            <a:pPr marL="342900" marR="0" lvl="0" indent="-342900" algn="just" defTabSz="914400" rtl="0" eaLnBrk="1" fontAlgn="base" latinLnBrk="0" hangingPunct="1">
              <a:lnSpc>
                <a:spcPct val="95000"/>
              </a:lnSpc>
              <a:spcBef>
                <a:spcPts val="0"/>
              </a:spcBef>
              <a:spcAft>
                <a:spcPts val="0"/>
              </a:spcAft>
              <a:buClrTx/>
              <a:buSzPts val="900"/>
              <a:buFont typeface="+mj-lt"/>
              <a:buAutoNum type="arabicPeriod"/>
              <a:tabLst/>
              <a:defRPr/>
            </a:pP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Sadakov,</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Villone</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F.;</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Iglesias, D.; Maqueda, L.; </a:t>
            </a:r>
            <a:r>
              <a:rPr kumimoji="0" lang="en-US" sz="1200" b="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Almenara-Rescalvo</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J.</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Rubinacci</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G.;</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err="1">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Ventre</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r>
              <a:rPr lang="en-US" sz="1200" kern="1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  Practical</a:t>
            </a:r>
            <a:r>
              <a:rPr kumimoji="0" lang="en-US" sz="1200" b="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Model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for</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Calculation</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of</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Lateral</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Electromagnetic</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Loads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in</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Tokamaks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Asymmetric</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Vertical</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Displacement</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Events</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(AVDE).</a:t>
            </a:r>
            <a:r>
              <a:rPr kumimoji="0" lang="en-US" sz="1200" b="0" i="1"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Plasma </a:t>
            </a:r>
            <a:r>
              <a:rPr kumimoji="0" lang="en-US" sz="1200" b="1"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2024</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lang="en-US" sz="1200" i="1" kern="1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7/1/12</a:t>
            </a:r>
            <a:r>
              <a:rPr kumimoji="0" lang="en-US" sz="1200" b="0" i="0" u="none" strike="noStrike" kern="1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endParaRPr lang="en-US" sz="1200" kern="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E3110B8-094B-E4EE-2090-680E25CD7DEF}"/>
              </a:ext>
            </a:extLst>
          </p:cNvPr>
          <p:cNvSpPr>
            <a:spLocks noGrp="1"/>
          </p:cNvSpPr>
          <p:nvPr>
            <p:ph type="dt" sz="half" idx="10"/>
          </p:nvPr>
        </p:nvSpPr>
        <p:spPr/>
        <p:txBody>
          <a:bodyPr/>
          <a:lstStyle/>
          <a:p>
            <a:fld id="{F4D47738-62C5-4993-B93C-072874C2DAD3}" type="datetime1">
              <a:rPr lang="en-US" smtClean="0"/>
              <a:t>9/5/2024</a:t>
            </a:fld>
            <a:endParaRPr lang="en-US" dirty="0"/>
          </a:p>
        </p:txBody>
      </p:sp>
      <p:sp>
        <p:nvSpPr>
          <p:cNvPr id="5" name="Footer Placeholder 4">
            <a:extLst>
              <a:ext uri="{FF2B5EF4-FFF2-40B4-BE49-F238E27FC236}">
                <a16:creationId xmlns:a16="http://schemas.microsoft.com/office/drawing/2014/main" id="{75135A56-BA42-1002-5D7E-94F90C16D95E}"/>
              </a:ext>
            </a:extLst>
          </p:cNvPr>
          <p:cNvSpPr>
            <a:spLocks noGrp="1"/>
          </p:cNvSpPr>
          <p:nvPr>
            <p:ph type="ftr" sz="quarter" idx="11"/>
          </p:nvPr>
        </p:nvSpPr>
        <p:spPr>
          <a:xfrm>
            <a:off x="3200399" y="6356350"/>
            <a:ext cx="6124353" cy="365125"/>
          </a:xfrm>
        </p:spPr>
        <p:txBody>
          <a:bodyPr/>
          <a:lstStyle/>
          <a:p>
            <a:r>
              <a:rPr lang="en-US" dirty="0"/>
              <a:t>The 3-rd IAEA Technical Meeting on Plasma Disruptions and their Mitigation</a:t>
            </a:r>
          </a:p>
        </p:txBody>
      </p:sp>
      <p:sp>
        <p:nvSpPr>
          <p:cNvPr id="6" name="Slide Number Placeholder 5">
            <a:extLst>
              <a:ext uri="{FF2B5EF4-FFF2-40B4-BE49-F238E27FC236}">
                <a16:creationId xmlns:a16="http://schemas.microsoft.com/office/drawing/2014/main" id="{0C07847B-F47B-273A-C1C5-90B130FC62A7}"/>
              </a:ext>
            </a:extLst>
          </p:cNvPr>
          <p:cNvSpPr>
            <a:spLocks noGrp="1"/>
          </p:cNvSpPr>
          <p:nvPr>
            <p:ph type="sldNum" sz="quarter" idx="12"/>
          </p:nvPr>
        </p:nvSpPr>
        <p:spPr/>
        <p:txBody>
          <a:bodyPr/>
          <a:lstStyle/>
          <a:p>
            <a:fld id="{50EACF00-E37D-4AED-BAC8-997EC631EF24}" type="slidenum">
              <a:rPr lang="en-US" smtClean="0"/>
              <a:t>57</a:t>
            </a:fld>
            <a:endParaRPr lang="en-US"/>
          </a:p>
        </p:txBody>
      </p:sp>
    </p:spTree>
    <p:extLst>
      <p:ext uri="{BB962C8B-B14F-4D97-AF65-F5344CB8AC3E}">
        <p14:creationId xmlns:p14="http://schemas.microsoft.com/office/powerpoint/2010/main" val="73460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104B76-A060-7579-5784-68E2A7A234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A37474-2ABE-446C-BA75-3FB11B159C23}"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BE62D26-E230-4BDF-90F8-2F38F759EE11}"/>
              </a:ext>
            </a:extLst>
          </p:cNvPr>
          <p:cNvSpPr>
            <a:spLocks noGrp="1"/>
          </p:cNvSpPr>
          <p:nvPr>
            <p:ph type="ftr" sz="quarter" idx="11"/>
          </p:nvPr>
        </p:nvSpPr>
        <p:spPr>
          <a:xfrm>
            <a:off x="3306726" y="6356350"/>
            <a:ext cx="530387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The 3-rd IAEA Technical Meeting on Plasma Disruptions and their Mitigation</a:t>
            </a:r>
          </a:p>
        </p:txBody>
      </p:sp>
      <p:sp>
        <p:nvSpPr>
          <p:cNvPr id="6" name="Slide Number Placeholder 5">
            <a:extLst>
              <a:ext uri="{FF2B5EF4-FFF2-40B4-BE49-F238E27FC236}">
                <a16:creationId xmlns:a16="http://schemas.microsoft.com/office/drawing/2014/main" id="{7925EB0C-EBB2-F40B-0FD5-B2B7634D88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ACF00-E37D-4AED-BAC8-997EC631EF24}"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F533F7D5-9E84-78B4-0470-691D04995BB4}"/>
              </a:ext>
            </a:extLst>
          </p:cNvPr>
          <p:cNvSpPr>
            <a:spLocks noGrp="1"/>
          </p:cNvSpPr>
          <p:nvPr>
            <p:ph type="title"/>
          </p:nvPr>
        </p:nvSpPr>
        <p:spPr>
          <a:xfrm>
            <a:off x="249676" y="189036"/>
            <a:ext cx="11637523" cy="587389"/>
          </a:xfrm>
        </p:spPr>
        <p:txBody>
          <a:bodyPr>
            <a:noAutofit/>
          </a:bodyPr>
          <a:lstStyle/>
          <a:p>
            <a:pPr algn="ctr"/>
            <a:r>
              <a:rPr lang="en-US" sz="3200" b="1" i="1" dirty="0">
                <a:solidFill>
                  <a:srgbClr val="008000"/>
                </a:solidFill>
                <a:latin typeface="Calibri" panose="020F0502020204030204" pitchFamily="34" charset="0"/>
                <a:ea typeface="Calibri" panose="020F0502020204030204" pitchFamily="34" charset="0"/>
                <a:cs typeface="Calibri" panose="020F0502020204030204" pitchFamily="34" charset="0"/>
              </a:rPr>
              <a:t>1.4  Calculation of EM loads at symmetric – or asymmetric events: </a:t>
            </a:r>
          </a:p>
        </p:txBody>
      </p:sp>
      <p:sp>
        <p:nvSpPr>
          <p:cNvPr id="8" name="TextBox 7">
            <a:extLst>
              <a:ext uri="{FF2B5EF4-FFF2-40B4-BE49-F238E27FC236}">
                <a16:creationId xmlns:a16="http://schemas.microsoft.com/office/drawing/2014/main" id="{2614977D-EDC1-AED6-2E79-0E1B1932D9CC}"/>
              </a:ext>
            </a:extLst>
          </p:cNvPr>
          <p:cNvSpPr txBox="1"/>
          <p:nvPr/>
        </p:nvSpPr>
        <p:spPr>
          <a:xfrm>
            <a:off x="486216" y="3837267"/>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Simulate</a:t>
            </a:r>
            <a:r>
              <a:rPr kumimoji="0" lang="en-US" sz="1800" b="1" i="0" u="none" strike="noStrike" kern="1200" cap="none" spc="0" normalizeH="0" baseline="0" noProof="0" dirty="0">
                <a:ln>
                  <a:noFill/>
                </a:ln>
                <a:effectLst/>
                <a:uLnTx/>
                <a:uFillTx/>
                <a:latin typeface="Aptos" panose="02110004020202020204"/>
                <a:ea typeface="+mn-ea"/>
                <a:cs typeface="+mn-cs"/>
              </a:rPr>
              <a:t> plasma evolution</a:t>
            </a:r>
            <a:r>
              <a:rPr kumimoji="0" lang="en-US" sz="1800" i="0" u="none" strike="noStrike" kern="1200" cap="none" spc="0" normalizeH="0" baseline="0" noProof="0" dirty="0">
                <a:ln>
                  <a:noFill/>
                </a:ln>
                <a:effectLst/>
                <a:uLnTx/>
                <a:uFillTx/>
                <a:latin typeface="Aptos" panose="02110004020202020204"/>
                <a:ea typeface="+mn-ea"/>
                <a:cs typeface="+mn-cs"/>
              </a:rPr>
              <a:t> </a:t>
            </a:r>
            <a:br>
              <a:rPr kumimoji="0" lang="en-US" sz="1800" i="0" u="none" strike="noStrike" kern="1200" cap="none" spc="0" normalizeH="0" baseline="0" noProof="0" dirty="0">
                <a:ln>
                  <a:noFill/>
                </a:ln>
                <a:effectLst/>
                <a:uLnTx/>
                <a:uFillTx/>
                <a:latin typeface="Aptos" panose="02110004020202020204"/>
                <a:ea typeface="+mn-ea"/>
                <a:cs typeface="+mn-cs"/>
              </a:rPr>
            </a:br>
            <a:r>
              <a:rPr kumimoji="0" lang="en-US" sz="1800" b="0" i="0" u="none" strike="noStrike" kern="1200" cap="none" spc="0" normalizeH="0" baseline="0" noProof="0" dirty="0">
                <a:ln>
                  <a:noFill/>
                </a:ln>
                <a:effectLst/>
                <a:uLnTx/>
                <a:uFillTx/>
                <a:latin typeface="Aptos" panose="02110004020202020204"/>
                <a:ea typeface="+mn-ea"/>
                <a:cs typeface="+mn-cs"/>
              </a:rPr>
              <a:t>at MD or VDE with </a:t>
            </a:r>
            <a:r>
              <a:rPr lang="en-US" dirty="0">
                <a:latin typeface="Aptos" panose="02110004020202020204"/>
              </a:rPr>
              <a:t>well-known</a:t>
            </a:r>
            <a:r>
              <a:rPr kumimoji="0" lang="en-US" sz="1800" b="0" i="0" u="none" strike="noStrike" kern="1200" cap="none" spc="0" normalizeH="0" baseline="0" noProof="0" dirty="0">
                <a:ln>
                  <a:noFill/>
                </a:ln>
                <a:effectLst/>
                <a:uLnTx/>
                <a:uFillTx/>
                <a:latin typeface="Aptos" panose="02110004020202020204"/>
                <a:ea typeface="+mn-ea"/>
                <a:cs typeface="+mn-cs"/>
              </a:rPr>
              <a:t> </a:t>
            </a:r>
            <a:br>
              <a:rPr kumimoji="0" lang="en-US" sz="1800" b="0" i="0" u="none" strike="noStrike" kern="1200" cap="none" spc="0" normalizeH="0" baseline="0" noProof="0" dirty="0">
                <a:ln>
                  <a:noFill/>
                </a:ln>
                <a:effectLst/>
                <a:uLnTx/>
                <a:uFillTx/>
                <a:latin typeface="Aptos" panose="02110004020202020204"/>
                <a:ea typeface="+mn-ea"/>
                <a:cs typeface="+mn-cs"/>
              </a:rPr>
            </a:br>
            <a:r>
              <a:rPr lang="en-US" b="1" dirty="0">
                <a:latin typeface="Aptos" panose="02110004020202020204"/>
              </a:rPr>
              <a:t>2-D</a:t>
            </a:r>
            <a:r>
              <a:rPr kumimoji="0" lang="en-US" sz="1800" b="1" i="0" u="none" strike="noStrike" kern="1200" cap="none" spc="0" normalizeH="0" baseline="0" noProof="0" dirty="0">
                <a:ln>
                  <a:noFill/>
                </a:ln>
                <a:effectLst/>
                <a:uLnTx/>
                <a:uFillTx/>
                <a:latin typeface="Aptos" panose="02110004020202020204"/>
                <a:ea typeface="+mn-ea"/>
                <a:cs typeface="+mn-cs"/>
              </a:rPr>
              <a:t> </a:t>
            </a:r>
            <a:r>
              <a:rPr lang="en-US" dirty="0">
                <a:latin typeface="Aptos" panose="02110004020202020204"/>
              </a:rPr>
              <a:t>tokamak</a:t>
            </a:r>
            <a:r>
              <a:rPr kumimoji="0" lang="en-US" sz="1800" b="0" i="0" u="none" strike="noStrike" kern="1200" cap="none" spc="0" normalizeH="0" baseline="0" noProof="0" dirty="0">
                <a:ln>
                  <a:noFill/>
                </a:ln>
                <a:effectLst/>
                <a:uLnTx/>
                <a:uFillTx/>
                <a:latin typeface="Aptos" panose="02110004020202020204"/>
                <a:ea typeface="+mn-ea"/>
                <a:cs typeface="+mn-cs"/>
              </a:rPr>
              <a:t> simulation code  </a:t>
            </a:r>
            <a:endParaRPr kumimoji="0" lang="en-US" sz="1800" b="0" i="0" u="none" strike="noStrike" kern="1200" cap="none" spc="0" normalizeH="0" baseline="0" noProof="0" dirty="0">
              <a:ln>
                <a:noFill/>
              </a:ln>
              <a:solidFill>
                <a:schemeClr val="bg1">
                  <a:lumMod val="65000"/>
                </a:scheme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C8E2CD6-1E53-FEEC-F85B-EBB0B510C91F}"/>
              </a:ext>
            </a:extLst>
          </p:cNvPr>
          <p:cNvSpPr txBox="1"/>
          <p:nvPr/>
        </p:nvSpPr>
        <p:spPr>
          <a:xfrm>
            <a:off x="486215" y="5244754"/>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To use</a:t>
            </a:r>
            <a:r>
              <a:rPr kumimoji="0" lang="en-US" sz="1800" b="1" i="0" u="none" strike="noStrike" kern="1200" cap="none" spc="0" normalizeH="0" baseline="0" noProof="0" dirty="0">
                <a:ln>
                  <a:noFill/>
                </a:ln>
                <a:effectLst/>
                <a:uLnTx/>
                <a:uFillTx/>
                <a:latin typeface="Aptos" panose="02110004020202020204"/>
                <a:ea typeface="+mn-ea"/>
                <a:cs typeface="+mn-cs"/>
              </a:rPr>
              <a:t> </a:t>
            </a:r>
            <a:r>
              <a:rPr lang="en-US" b="1" dirty="0">
                <a:latin typeface="Aptos" panose="02110004020202020204"/>
              </a:rPr>
              <a:t>this</a:t>
            </a:r>
            <a:r>
              <a:rPr kumimoji="0" lang="en-US" sz="1800" b="1" i="0" u="none" strike="noStrike" kern="1200" cap="none" spc="0" normalizeH="0" baseline="0" noProof="0" dirty="0">
                <a:ln>
                  <a:noFill/>
                </a:ln>
                <a:effectLst/>
                <a:uLnTx/>
                <a:uFillTx/>
                <a:latin typeface="Aptos" panose="02110004020202020204"/>
                <a:ea typeface="+mn-ea"/>
                <a:cs typeface="+mn-cs"/>
              </a:rPr>
              <a:t> evolution scenario as input data to calculate EM loads on detail 3-D EM model</a:t>
            </a:r>
          </a:p>
        </p:txBody>
      </p:sp>
      <p:sp>
        <p:nvSpPr>
          <p:cNvPr id="10" name="TextBox 9">
            <a:extLst>
              <a:ext uri="{FF2B5EF4-FFF2-40B4-BE49-F238E27FC236}">
                <a16:creationId xmlns:a16="http://schemas.microsoft.com/office/drawing/2014/main" id="{5C2FC1A3-9B0A-51AE-573B-90E8971DBB47}"/>
              </a:ext>
            </a:extLst>
          </p:cNvPr>
          <p:cNvSpPr txBox="1"/>
          <p:nvPr/>
        </p:nvSpPr>
        <p:spPr>
          <a:xfrm>
            <a:off x="486216" y="2406872"/>
            <a:ext cx="3493105"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Summarize e</a:t>
            </a:r>
            <a:r>
              <a:rPr kumimoji="0" lang="en-US" sz="1800" b="1" i="0" u="none" strike="noStrike" kern="1200" cap="none" spc="0" normalizeH="0" baseline="0" noProof="0" dirty="0" err="1">
                <a:ln>
                  <a:noFill/>
                </a:ln>
                <a:effectLst/>
                <a:uLnTx/>
                <a:uFillTx/>
                <a:latin typeface="Aptos" panose="02110004020202020204"/>
                <a:ea typeface="+mn-ea"/>
                <a:cs typeface="+mn-cs"/>
              </a:rPr>
              <a:t>xperiment</a:t>
            </a:r>
            <a:r>
              <a:rPr lang="en-US" b="1" dirty="0">
                <a:latin typeface="Aptos" panose="02110004020202020204"/>
              </a:rPr>
              <a:t>al data</a:t>
            </a:r>
            <a:r>
              <a:rPr kumimoji="0" lang="en-US" sz="1800" b="1" i="0" u="none" strike="noStrike" kern="1200" cap="none" spc="0" normalizeH="0" baseline="0" noProof="0" dirty="0">
                <a:ln>
                  <a:noFill/>
                </a:ln>
                <a:effectLst/>
                <a:uLnTx/>
                <a:uFillTx/>
                <a:latin typeface="Aptos" panose="02110004020202020204"/>
                <a:ea typeface="+mn-ea"/>
                <a:cs typeface="+mn-cs"/>
              </a:rPr>
              <a:t> </a:t>
            </a:r>
            <a:r>
              <a:rPr kumimoji="0" lang="en-US" sz="1800" b="0" i="0" u="none" strike="noStrike" kern="1200" cap="none" spc="0" normalizeH="0" baseline="0" noProof="0" dirty="0">
                <a:ln>
                  <a:noFill/>
                </a:ln>
                <a:solidFill>
                  <a:schemeClr val="bg1">
                    <a:lumMod val="65000"/>
                  </a:schemeClr>
                </a:solidFill>
                <a:effectLst/>
                <a:uLnTx/>
                <a:uFillTx/>
                <a:latin typeface="Aptos" panose="02110004020202020204"/>
                <a:ea typeface="+mn-ea"/>
                <a:cs typeface="+mn-cs"/>
              </a:rPr>
              <a:t>on possible plasma evolution at symmetric EM events MD &amp; VDE</a:t>
            </a:r>
          </a:p>
        </p:txBody>
      </p:sp>
      <p:sp>
        <p:nvSpPr>
          <p:cNvPr id="11" name="TextBox 10">
            <a:extLst>
              <a:ext uri="{FF2B5EF4-FFF2-40B4-BE49-F238E27FC236}">
                <a16:creationId xmlns:a16="http://schemas.microsoft.com/office/drawing/2014/main" id="{4ADE64B9-F67E-1649-B767-0AD47FB6A586}"/>
              </a:ext>
            </a:extLst>
          </p:cNvPr>
          <p:cNvSpPr txBox="1"/>
          <p:nvPr/>
        </p:nvSpPr>
        <p:spPr>
          <a:xfrm>
            <a:off x="4636546" y="2398925"/>
            <a:ext cx="2889453" cy="923330"/>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We have picked up one </a:t>
            </a:r>
            <a:br>
              <a:rPr lang="en-US" b="1" dirty="0">
                <a:latin typeface="Aptos" panose="02110004020202020204"/>
              </a:rPr>
            </a:br>
            <a:r>
              <a:rPr lang="en-US" b="1" dirty="0">
                <a:latin typeface="Aptos" panose="02110004020202020204"/>
              </a:rPr>
              <a:t>pre-existing scenario </a:t>
            </a:r>
            <a:r>
              <a:rPr lang="en-US" dirty="0">
                <a:latin typeface="Aptos" panose="02110004020202020204"/>
              </a:rPr>
              <a:t>of</a:t>
            </a:r>
            <a:r>
              <a:rPr lang="en-US" b="1" dirty="0">
                <a:latin typeface="Aptos" panose="02110004020202020204"/>
              </a:rPr>
              <a: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plasma evolution at VDE   </a:t>
            </a:r>
          </a:p>
        </p:txBody>
      </p:sp>
      <p:sp>
        <p:nvSpPr>
          <p:cNvPr id="12" name="TextBox 11">
            <a:extLst>
              <a:ext uri="{FF2B5EF4-FFF2-40B4-BE49-F238E27FC236}">
                <a16:creationId xmlns:a16="http://schemas.microsoft.com/office/drawing/2014/main" id="{01E61C1B-4749-9927-C4D5-18D839A524BA}"/>
              </a:ext>
            </a:extLst>
          </p:cNvPr>
          <p:cNvSpPr txBox="1"/>
          <p:nvPr/>
        </p:nvSpPr>
        <p:spPr>
          <a:xfrm>
            <a:off x="4650328" y="5266571"/>
            <a:ext cx="7166185" cy="923330"/>
          </a:xfrm>
          <a:prstGeom prst="rect">
            <a:avLst/>
          </a:prstGeom>
          <a:solidFill>
            <a:srgbClr val="FFFF00"/>
          </a:solid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Continue with calculation of eddy currents and EM loads on detail </a:t>
            </a:r>
            <a:b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360 deg.</a:t>
            </a:r>
            <a:r>
              <a:rPr lang="en-US" b="1" dirty="0">
                <a:solidFill>
                  <a:prstClr val="black"/>
                </a:solidFill>
                <a:latin typeface="Aptos" panose="02110004020202020204"/>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model for </a:t>
            </a:r>
            <a:r>
              <a:rPr lang="en-US" b="1" dirty="0">
                <a:solidFill>
                  <a:prstClr val="black"/>
                </a:solidFill>
                <a:latin typeface="Aptos" panose="02110004020202020204"/>
              </a:rPr>
              <a:t>the described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superposition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of all prescribed,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as above, cyclically symmetric and helical anti-symmetric currents</a:t>
            </a:r>
          </a:p>
        </p:txBody>
      </p:sp>
      <p:sp>
        <p:nvSpPr>
          <p:cNvPr id="13" name="TextBox 12">
            <a:extLst>
              <a:ext uri="{FF2B5EF4-FFF2-40B4-BE49-F238E27FC236}">
                <a16:creationId xmlns:a16="http://schemas.microsoft.com/office/drawing/2014/main" id="{8B5950FA-21F0-07F9-0D54-6FDAD22B9BCA}"/>
              </a:ext>
            </a:extLst>
          </p:cNvPr>
          <p:cNvSpPr txBox="1"/>
          <p:nvPr/>
        </p:nvSpPr>
        <p:spPr>
          <a:xfrm>
            <a:off x="4636546" y="1404930"/>
            <a:ext cx="7166183" cy="64633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ptos" panose="02110004020202020204"/>
              </a:rPr>
              <a:t>We rely on the available e</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xperimental</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data </a:t>
            </a:r>
            <a:r>
              <a:rPr lang="en-US" dirty="0">
                <a:solidFill>
                  <a:prstClr val="black"/>
                </a:solidFill>
                <a:latin typeface="Aptos" panose="02110004020202020204"/>
              </a:rPr>
              <a:t>for</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VDEs transforming </a:t>
            </a:r>
            <a:b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 </a:t>
            </a:r>
            <a:r>
              <a:rPr kumimoji="0" lang="en-US" sz="1800" b="1" i="0" u="none" strike="noStrike" kern="1200" cap="none" spc="0" normalizeH="0" baseline="0" noProof="0" dirty="0">
                <a:ln>
                  <a:noFill/>
                </a:ln>
                <a:effectLst/>
                <a:uLnTx/>
                <a:uFillTx/>
                <a:latin typeface="Aptos" panose="02110004020202020204"/>
                <a:ea typeface="+mn-ea"/>
                <a:cs typeface="+mn-cs"/>
              </a:rPr>
              <a:t>AVDEs</a:t>
            </a:r>
            <a:r>
              <a:rPr lang="en-US" b="1" dirty="0">
                <a:solidFill>
                  <a:prstClr val="black"/>
                </a:solidFill>
                <a:latin typeface="Aptos" panose="02110004020202020204"/>
              </a:rPr>
              <a:t> </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in various tokamaks at the widely v</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arying initial conditions</a:t>
            </a:r>
          </a:p>
        </p:txBody>
      </p:sp>
      <p:sp>
        <p:nvSpPr>
          <p:cNvPr id="14" name="TextBox 13">
            <a:extLst>
              <a:ext uri="{FF2B5EF4-FFF2-40B4-BE49-F238E27FC236}">
                <a16:creationId xmlns:a16="http://schemas.microsoft.com/office/drawing/2014/main" id="{C88924ED-A4C6-2F88-E611-CFF2953D3B65}"/>
              </a:ext>
            </a:extLst>
          </p:cNvPr>
          <p:cNvSpPr txBox="1"/>
          <p:nvPr/>
        </p:nvSpPr>
        <p:spPr>
          <a:xfrm>
            <a:off x="4636546" y="3712555"/>
            <a:ext cx="7166186" cy="1223412"/>
          </a:xfrm>
          <a:prstGeom prst="rect">
            <a:avLst/>
          </a:prstGeom>
          <a:solidFill>
            <a:srgbClr val="FFFF00"/>
          </a:solidFill>
          <a:ln w="19050">
            <a:solidFill>
              <a:schemeClr val="accent1"/>
            </a:solidFill>
          </a:ln>
        </p:spPr>
        <p:txBody>
          <a:bodyPr wrap="square" rtlCol="0">
            <a:spAutoFit/>
          </a:bodyPr>
          <a:lstStyle/>
          <a:p>
            <a:pPr lvl="0" algn="ctr">
              <a:defRPr/>
            </a:pPr>
            <a:r>
              <a:rPr kumimoji="0" lang="en-US" sz="1900" b="1" i="0" u="none" strike="noStrike" kern="1200" cap="none" spc="0" normalizeH="0" baseline="0" noProof="0" dirty="0">
                <a:ln>
                  <a:noFill/>
                </a:ln>
                <a:solidFill>
                  <a:prstClr val="black"/>
                </a:solidFill>
                <a:effectLst/>
                <a:uLnTx/>
                <a:uFillTx/>
                <a:latin typeface="Aptos" panose="02110004020202020204"/>
                <a:ea typeface="+mn-ea"/>
                <a:cs typeface="+mn-cs"/>
              </a:rPr>
              <a:t>Superimpose: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 all currents (toroidal and poloidal) prescribed in scenario of VDE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preceed</a:t>
            </a:r>
            <a:r>
              <a:rPr lang="en-US" dirty="0" err="1">
                <a:solidFill>
                  <a:prstClr val="black"/>
                </a:solidFill>
                <a:latin typeface="Aptos" panose="02110004020202020204"/>
              </a:rPr>
              <a:t>ing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AVDE and (2) anti-symmetric currents fed in the paired helical bridges shown by red and green in previous slide.  </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50" b="1" i="0" u="none" strike="noStrike" kern="1200" cap="none" spc="0" normalizeH="0" baseline="0" noProof="0" dirty="0">
                <a:ln>
                  <a:noFill/>
                </a:ln>
                <a:solidFill>
                  <a:prstClr val="black"/>
                </a:solidFill>
                <a:effectLst/>
                <a:uLnTx/>
                <a:uFillTx/>
                <a:latin typeface="Aptos" panose="02110004020202020204"/>
                <a:ea typeface="+mn-ea"/>
                <a:cs typeface="+mn-cs"/>
              </a:rPr>
              <a:t>This superposition produces EM configuration </a:t>
            </a:r>
            <a:r>
              <a:rPr lang="en-US" sz="1850" b="1" dirty="0">
                <a:solidFill>
                  <a:prstClr val="black"/>
                </a:solidFill>
                <a:latin typeface="Aptos" panose="02110004020202020204"/>
              </a:rPr>
              <a:t>similar to</a:t>
            </a:r>
            <a:r>
              <a:rPr kumimoji="0" lang="en-US" sz="1850" b="1" i="0" u="none" strike="noStrike" kern="1200" cap="none" spc="0" normalizeH="0" baseline="0" noProof="0" dirty="0">
                <a:ln>
                  <a:noFill/>
                </a:ln>
                <a:solidFill>
                  <a:prstClr val="black"/>
                </a:solidFill>
                <a:effectLst/>
                <a:uLnTx/>
                <a:uFillTx/>
                <a:latin typeface="Aptos" panose="02110004020202020204"/>
                <a:ea typeface="+mn-ea"/>
                <a:cs typeface="+mn-cs"/>
              </a:rPr>
              <a:t> AVDE   </a:t>
            </a:r>
          </a:p>
        </p:txBody>
      </p:sp>
      <p:sp>
        <p:nvSpPr>
          <p:cNvPr id="15" name="TextBox 14">
            <a:extLst>
              <a:ext uri="{FF2B5EF4-FFF2-40B4-BE49-F238E27FC236}">
                <a16:creationId xmlns:a16="http://schemas.microsoft.com/office/drawing/2014/main" id="{6A666E76-6677-5AE0-0DEC-515C6D1E9F99}"/>
              </a:ext>
            </a:extLst>
          </p:cNvPr>
          <p:cNvSpPr txBox="1"/>
          <p:nvPr/>
        </p:nvSpPr>
        <p:spPr>
          <a:xfrm>
            <a:off x="249676" y="984569"/>
            <a:ext cx="3920247"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t>Typical procedure for calculation of EM loads  </a:t>
            </a:r>
            <a:b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br>
            <a:r>
              <a:rPr lang="en-US" sz="2300" b="1" i="1" dirty="0">
                <a:solidFill>
                  <a:srgbClr val="996600"/>
                </a:solidFill>
                <a:latin typeface="Aptos" panose="02110004020202020204"/>
              </a:rPr>
              <a:t>at the symmetric events</a:t>
            </a:r>
            <a:r>
              <a:rPr kumimoji="0" lang="en-US" sz="2300" b="1" i="1" u="none" strike="noStrike" kern="1200" cap="none" spc="0" normalizeH="0" baseline="0" noProof="0" dirty="0">
                <a:ln>
                  <a:noFill/>
                </a:ln>
                <a:solidFill>
                  <a:srgbClr val="996600"/>
                </a:solidFill>
                <a:effectLst/>
                <a:uLnTx/>
                <a:uFillTx/>
                <a:latin typeface="Aptos" panose="02110004020202020204"/>
                <a:ea typeface="+mn-ea"/>
                <a:cs typeface="+mn-cs"/>
              </a:rPr>
              <a:t>:</a:t>
            </a:r>
          </a:p>
        </p:txBody>
      </p:sp>
      <p:sp>
        <p:nvSpPr>
          <p:cNvPr id="16" name="TextBox 15">
            <a:extLst>
              <a:ext uri="{FF2B5EF4-FFF2-40B4-BE49-F238E27FC236}">
                <a16:creationId xmlns:a16="http://schemas.microsoft.com/office/drawing/2014/main" id="{8D122FBA-903D-E827-B9EF-264A39E9FCE7}"/>
              </a:ext>
            </a:extLst>
          </p:cNvPr>
          <p:cNvSpPr txBox="1"/>
          <p:nvPr/>
        </p:nvSpPr>
        <p:spPr>
          <a:xfrm>
            <a:off x="4324574" y="805627"/>
            <a:ext cx="77132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993300"/>
                </a:solidFill>
                <a:effectLst/>
                <a:uLnTx/>
                <a:uFillTx/>
                <a:latin typeface="Aptos" panose="02110004020202020204"/>
                <a:ea typeface="+mn-ea"/>
                <a:cs typeface="+mn-cs"/>
              </a:rPr>
              <a:t>We </a:t>
            </a:r>
            <a:r>
              <a:rPr lang="en-US" sz="2600" b="1" i="1" dirty="0">
                <a:solidFill>
                  <a:srgbClr val="993300"/>
                </a:solidFill>
                <a:latin typeface="Aptos" panose="02110004020202020204"/>
              </a:rPr>
              <a:t>calculate</a:t>
            </a:r>
            <a:r>
              <a:rPr kumimoji="0" lang="en-US" sz="2600" b="1" i="1" u="none" strike="noStrike" kern="1200" cap="none" spc="0" normalizeH="0" baseline="0" noProof="0" dirty="0">
                <a:ln>
                  <a:noFill/>
                </a:ln>
                <a:solidFill>
                  <a:srgbClr val="993300"/>
                </a:solidFill>
                <a:effectLst/>
                <a:uLnTx/>
                <a:uFillTx/>
                <a:latin typeface="Aptos" panose="02110004020202020204"/>
                <a:ea typeface="+mn-ea"/>
                <a:cs typeface="+mn-cs"/>
              </a:rPr>
              <a:t> AVDE loads as marked by yellow: </a:t>
            </a:r>
          </a:p>
        </p:txBody>
      </p:sp>
      <p:cxnSp>
        <p:nvCxnSpPr>
          <p:cNvPr id="18" name="Straight Arrow Connector 17">
            <a:extLst>
              <a:ext uri="{FF2B5EF4-FFF2-40B4-BE49-F238E27FC236}">
                <a16:creationId xmlns:a16="http://schemas.microsoft.com/office/drawing/2014/main" id="{3D8F5631-E446-B56C-0538-2B336D174514}"/>
              </a:ext>
            </a:extLst>
          </p:cNvPr>
          <p:cNvCxnSpPr>
            <a:cxnSpLocks/>
            <a:endCxn id="11" idx="0"/>
          </p:cNvCxnSpPr>
          <p:nvPr/>
        </p:nvCxnSpPr>
        <p:spPr>
          <a:xfrm>
            <a:off x="6081273" y="2045996"/>
            <a:ext cx="0" cy="3529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FEC4EF4-1C28-FB73-B1BB-323329B13AA8}"/>
              </a:ext>
            </a:extLst>
          </p:cNvPr>
          <p:cNvCxnSpPr>
            <a:cxnSpLocks/>
            <a:endCxn id="2" idx="0"/>
          </p:cNvCxnSpPr>
          <p:nvPr/>
        </p:nvCxnSpPr>
        <p:spPr>
          <a:xfrm>
            <a:off x="9818663" y="2045996"/>
            <a:ext cx="0" cy="34766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D41AB24-07E5-FB24-1222-E17AD9F23D60}"/>
              </a:ext>
            </a:extLst>
          </p:cNvPr>
          <p:cNvCxnSpPr>
            <a:cxnSpLocks/>
          </p:cNvCxnSpPr>
          <p:nvPr/>
        </p:nvCxnSpPr>
        <p:spPr>
          <a:xfrm>
            <a:off x="7908316" y="4923389"/>
            <a:ext cx="0" cy="3685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D88F46F-D042-DD95-FA1D-F38AA785AADE}"/>
              </a:ext>
            </a:extLst>
          </p:cNvPr>
          <p:cNvCxnSpPr>
            <a:cxnSpLocks/>
            <a:stCxn id="10" idx="2"/>
            <a:endCxn id="8" idx="0"/>
          </p:cNvCxnSpPr>
          <p:nvPr/>
        </p:nvCxnSpPr>
        <p:spPr>
          <a:xfrm>
            <a:off x="2232769" y="3330202"/>
            <a:ext cx="0" cy="5070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76735A4-0AAB-C944-01E3-FFDA9EFA81D6}"/>
              </a:ext>
            </a:extLst>
          </p:cNvPr>
          <p:cNvCxnSpPr>
            <a:cxnSpLocks/>
            <a:stCxn id="8" idx="2"/>
            <a:endCxn id="9" idx="0"/>
          </p:cNvCxnSpPr>
          <p:nvPr/>
        </p:nvCxnSpPr>
        <p:spPr>
          <a:xfrm flipH="1">
            <a:off x="2232768" y="4760597"/>
            <a:ext cx="1" cy="48415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41A79AC-6AD2-C6A8-1FF8-F453A13C5CEB}"/>
              </a:ext>
            </a:extLst>
          </p:cNvPr>
          <p:cNvSpPr txBox="1"/>
          <p:nvPr/>
        </p:nvSpPr>
        <p:spPr>
          <a:xfrm>
            <a:off x="7820812" y="2393660"/>
            <a:ext cx="3995702" cy="923330"/>
          </a:xfrm>
          <a:prstGeom prst="rect">
            <a:avLst/>
          </a:prstGeom>
          <a:solidFill>
            <a:srgbClr val="FFFF00"/>
          </a:solid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ptos" panose="02110004020202020204"/>
              </a:rPr>
              <a:t>Enrich 360 deg.</a:t>
            </a:r>
            <a:r>
              <a:rPr kumimoji="0" lang="en-US" sz="1800" b="1" i="0" u="none" strike="noStrike" kern="1200" cap="none" spc="0" normalizeH="0" baseline="0" noProof="0" dirty="0">
                <a:ln>
                  <a:noFill/>
                </a:ln>
                <a:effectLst/>
                <a:uLnTx/>
                <a:uFillTx/>
                <a:latin typeface="Aptos" panose="02110004020202020204"/>
                <a:ea typeface="+mn-ea"/>
                <a:cs typeface="+mn-cs"/>
              </a:rPr>
              <a:t> model by the paired helical bridges for anti-symmetric component of the halo current</a:t>
            </a:r>
          </a:p>
        </p:txBody>
      </p:sp>
      <p:cxnSp>
        <p:nvCxnSpPr>
          <p:cNvPr id="3" name="Straight Arrow Connector 2">
            <a:extLst>
              <a:ext uri="{FF2B5EF4-FFF2-40B4-BE49-F238E27FC236}">
                <a16:creationId xmlns:a16="http://schemas.microsoft.com/office/drawing/2014/main" id="{7CB86A03-D0BC-8A70-F68A-BA677692B062}"/>
              </a:ext>
            </a:extLst>
          </p:cNvPr>
          <p:cNvCxnSpPr>
            <a:cxnSpLocks/>
            <a:stCxn id="2" idx="2"/>
          </p:cNvCxnSpPr>
          <p:nvPr/>
        </p:nvCxnSpPr>
        <p:spPr>
          <a:xfrm>
            <a:off x="9818663" y="3316990"/>
            <a:ext cx="0" cy="39019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08230AF-208F-9B6A-A0B8-D90FA4300A9F}"/>
              </a:ext>
            </a:extLst>
          </p:cNvPr>
          <p:cNvCxnSpPr>
            <a:cxnSpLocks/>
            <a:stCxn id="11" idx="2"/>
          </p:cNvCxnSpPr>
          <p:nvPr/>
        </p:nvCxnSpPr>
        <p:spPr>
          <a:xfrm>
            <a:off x="6081273" y="3322255"/>
            <a:ext cx="0" cy="38493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81B8FE6-A90E-9688-1971-DF9227D1D813}"/>
              </a:ext>
            </a:extLst>
          </p:cNvPr>
          <p:cNvCxnSpPr>
            <a:cxnSpLocks/>
            <a:stCxn id="11" idx="3"/>
            <a:endCxn id="2" idx="1"/>
          </p:cNvCxnSpPr>
          <p:nvPr/>
        </p:nvCxnSpPr>
        <p:spPr>
          <a:xfrm flipV="1">
            <a:off x="7525999" y="2855325"/>
            <a:ext cx="294813" cy="526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76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34548-F35B-3F15-E144-65A1BC03B2A3}"/>
              </a:ext>
            </a:extLst>
          </p:cNvPr>
          <p:cNvPicPr>
            <a:picLocks noChangeAspect="1"/>
          </p:cNvPicPr>
          <p:nvPr/>
        </p:nvPicPr>
        <p:blipFill>
          <a:blip r:embed="rId2"/>
          <a:stretch>
            <a:fillRect/>
          </a:stretch>
        </p:blipFill>
        <p:spPr>
          <a:xfrm flipH="1">
            <a:off x="544179" y="2668205"/>
            <a:ext cx="5622838" cy="3801789"/>
          </a:xfrm>
          <a:prstGeom prst="rect">
            <a:avLst/>
          </a:prstGeom>
        </p:spPr>
      </p:pic>
      <p:sp>
        <p:nvSpPr>
          <p:cNvPr id="3" name="TextBox 2">
            <a:extLst>
              <a:ext uri="{FF2B5EF4-FFF2-40B4-BE49-F238E27FC236}">
                <a16:creationId xmlns:a16="http://schemas.microsoft.com/office/drawing/2014/main" id="{D9AE8759-37C7-245C-B065-F97D7522ACFC}"/>
              </a:ext>
            </a:extLst>
          </p:cNvPr>
          <p:cNvSpPr txBox="1"/>
          <p:nvPr/>
        </p:nvSpPr>
        <p:spPr>
          <a:xfrm>
            <a:off x="480767" y="152416"/>
            <a:ext cx="11428735" cy="2292935"/>
          </a:xfrm>
          <a:prstGeom prst="rect">
            <a:avLst/>
          </a:prstGeom>
          <a:noFill/>
        </p:spPr>
        <p:txBody>
          <a:bodyPr wrap="square" rtlCol="0">
            <a:spAutoFit/>
          </a:bodyPr>
          <a:lstStyle/>
          <a:p>
            <a:pPr lvl="0" algn="ctr">
              <a:defRPr/>
            </a:pP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1.5  </a:t>
            </a:r>
            <a:r>
              <a:rPr lang="en-US" sz="3200" b="1" i="1" dirty="0">
                <a:solidFill>
                  <a:srgbClr val="008000"/>
                </a:solidFill>
                <a:latin typeface="Calibri" panose="020F0502020204030204"/>
              </a:rPr>
              <a:t>S</a:t>
            </a:r>
            <a:r>
              <a:rPr kumimoji="0" lang="en-US" sz="3200" b="1" i="1" u="none" strike="noStrike" kern="1200" cap="none" spc="0" normalizeH="0" baseline="0" noProof="0" dirty="0" err="1">
                <a:ln>
                  <a:noFill/>
                </a:ln>
                <a:solidFill>
                  <a:srgbClr val="008000"/>
                </a:solidFill>
                <a:effectLst/>
                <a:uLnTx/>
                <a:uFillTx/>
                <a:latin typeface="Calibri" panose="020F0502020204030204"/>
                <a:ea typeface="+mn-ea"/>
                <a:cs typeface="+mn-cs"/>
              </a:rPr>
              <a:t>uperposition</a:t>
            </a: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 of</a:t>
            </a:r>
            <a:r>
              <a:rPr lang="en-US" sz="3200" b="1" i="1" dirty="0">
                <a:solidFill>
                  <a:srgbClr val="008000"/>
                </a:solidFill>
                <a:latin typeface="Calibri" panose="020F0502020204030204"/>
              </a:rPr>
              <a:t> all </a:t>
            </a:r>
            <a:r>
              <a:rPr kumimoji="0" lang="en-US" sz="3200" b="1" i="1" u="none" strike="noStrike" kern="1200" cap="none" spc="0" normalizeH="0" baseline="0" noProof="0" dirty="0">
                <a:ln>
                  <a:noFill/>
                </a:ln>
                <a:solidFill>
                  <a:srgbClr val="008000"/>
                </a:solidFill>
                <a:effectLst/>
                <a:uLnTx/>
                <a:uFillTx/>
                <a:latin typeface="Calibri" panose="020F0502020204030204"/>
                <a:ea typeface="+mn-ea"/>
                <a:cs typeface="+mn-cs"/>
              </a:rPr>
              <a:t>symmetric and anti-symmetric currents</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1100" b="1" i="1" u="none" strike="noStrike" kern="1200" cap="none" spc="0" normalizeH="0" baseline="0" noProof="0" dirty="0">
                <a:ln>
                  <a:noFill/>
                </a:ln>
                <a:solidFill>
                  <a:srgbClr val="008000"/>
                </a:solidFill>
                <a:effectLst/>
                <a:uLnTx/>
                <a:uFillTx/>
                <a:latin typeface="Calibri" panose="020F0502020204030204"/>
                <a:ea typeface="+mn-ea"/>
                <a:cs typeface="+mn-cs"/>
              </a:rPr>
              <a:t>       </a:t>
            </a:r>
            <a:br>
              <a:rPr kumimoji="0" lang="en-US" sz="2200" b="1" i="1" u="none" strike="noStrike" kern="1200" cap="none" spc="0" normalizeH="0" baseline="0" noProof="0" dirty="0">
                <a:ln>
                  <a:noFill/>
                </a:ln>
                <a:solidFill>
                  <a:srgbClr val="008000"/>
                </a:solidFill>
                <a:effectLst/>
                <a:uLnTx/>
                <a:uFillTx/>
                <a:latin typeface="Calibri" panose="020F0502020204030204"/>
                <a:ea typeface="+mn-ea"/>
                <a:cs typeface="+mn-cs"/>
              </a:rPr>
            </a:br>
            <a:r>
              <a:rPr kumimoji="0" lang="en-US" sz="2400" b="1" i="0" u="none" strike="noStrike" kern="1200" cap="none" spc="0" normalizeH="0" baseline="0" noProof="0" dirty="0">
                <a:ln>
                  <a:noFill/>
                </a:ln>
                <a:solidFill>
                  <a:srgbClr val="996633"/>
                </a:solidFill>
                <a:effectLst/>
                <a:uLnTx/>
                <a:uFillTx/>
                <a:latin typeface="Calibri" panose="020F0502020204030204"/>
                <a:ea typeface="+mn-ea"/>
                <a:cs typeface="+mn-cs"/>
              </a:rPr>
              <a:t>Yellow parts </a:t>
            </a:r>
            <a:r>
              <a:rPr lang="en-US" sz="2100" b="1" dirty="0">
                <a:solidFill>
                  <a:prstClr val="black"/>
                </a:solidFill>
                <a:latin typeface="Calibri" panose="020F0502020204030204"/>
              </a:rPr>
              <a:t>show main</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conductive </a:t>
            </a:r>
            <a:r>
              <a:rPr lang="en-US" sz="2100" b="1" dirty="0">
                <a:solidFill>
                  <a:prstClr val="black"/>
                </a:solidFill>
                <a:latin typeface="Calibri" panose="020F0502020204030204"/>
              </a:rPr>
              <a:t>structures and</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poloidal bridges </a:t>
            </a:r>
            <a:r>
              <a:rPr lang="en-US" sz="2100" b="1" dirty="0">
                <a:solidFill>
                  <a:prstClr val="black"/>
                </a:solidFill>
                <a:latin typeface="Calibri" panose="020F0502020204030204"/>
              </a:rPr>
              <a:t>carrying</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poloidal component </a:t>
            </a:r>
            <a:b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of the halo currents in a typical</a:t>
            </a:r>
            <a:r>
              <a:rPr kumimoji="0" lang="pt-BR" sz="2100" b="1" i="0" u="none" strike="noStrike" kern="1200" cap="none" spc="0" normalizeH="0" baseline="0" noProof="0" dirty="0">
                <a:ln>
                  <a:noFill/>
                </a:ln>
                <a:solidFill>
                  <a:prstClr val="black"/>
                </a:solidFill>
                <a:effectLst/>
                <a:uLnTx/>
                <a:uFillTx/>
                <a:latin typeface="Calibri" panose="020F0502020204030204"/>
                <a:ea typeface="+mn-ea"/>
                <a:cs typeface="+mn-cs"/>
              </a:rPr>
              <a:t> model for VDE postprocessing</a:t>
            </a:r>
            <a:r>
              <a:rPr lang="en-US" sz="2100" b="1" dirty="0">
                <a:solidFill>
                  <a:prstClr val="black"/>
                </a:solidFill>
              </a:rPr>
              <a:t> </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(40 deg. model, visualization by</a:t>
            </a:r>
            <a:r>
              <a:rPr lang="en-US" sz="1700" b="1" dirty="0">
                <a:solidFill>
                  <a:prstClr val="black"/>
                </a:solidFill>
                <a:latin typeface="Arial Narrow" panose="020B0606020202030204" pitchFamily="34" charset="0"/>
              </a:rPr>
              <a:t> Efremov team</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Red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8000"/>
                </a:solidFill>
                <a:effectLst/>
                <a:uLnTx/>
                <a:uFillTx/>
                <a:latin typeface="Calibri" panose="020F0502020204030204"/>
                <a:ea typeface="+mn-ea"/>
                <a:cs typeface="+mn-cs"/>
              </a:rPr>
              <a:t>green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helical bridges are added </a:t>
            </a:r>
            <a:r>
              <a:rPr lang="en-US" sz="2100" b="1" dirty="0">
                <a:solidFill>
                  <a:prstClr val="black"/>
                </a:solidFill>
                <a:latin typeface="Calibri" panose="020F0502020204030204"/>
              </a:rPr>
              <a:t>to carry</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 ani-symmetric helical component of halo current  </a:t>
            </a:r>
            <a:b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to develop EM configuration resembling one </a:t>
            </a:r>
            <a:r>
              <a:rPr lang="en-US" sz="2100" b="1" dirty="0">
                <a:solidFill>
                  <a:prstClr val="black"/>
                </a:solidFill>
                <a:latin typeface="Calibri" panose="020F0502020204030204"/>
              </a:rPr>
              <a:t>which exists at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AVDE </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(360 deg. model built by the </a:t>
            </a:r>
            <a:r>
              <a:rPr lang="en-US" sz="1700" b="1" dirty="0">
                <a:solidFill>
                  <a:prstClr val="black"/>
                </a:solidFill>
                <a:latin typeface="Arial Narrow" panose="020B0606020202030204" pitchFamily="34" charset="0"/>
              </a:rPr>
              <a:t>C</a:t>
            </a:r>
            <a:r>
              <a:rPr kumimoji="0" lang="en-US" sz="1700" b="1" i="0" u="none" strike="noStrike" kern="1200" cap="none" spc="0" normalizeH="0" baseline="0" noProof="0" dirty="0" err="1">
                <a:ln>
                  <a:noFill/>
                </a:ln>
                <a:solidFill>
                  <a:prstClr val="black"/>
                </a:solidFill>
                <a:effectLst/>
                <a:uLnTx/>
                <a:uFillTx/>
                <a:latin typeface="Arial Narrow" panose="020B0606020202030204" pitchFamily="34" charset="0"/>
              </a:rPr>
              <a:t>reate</a:t>
            </a:r>
            <a:r>
              <a:rPr kumimoji="0" lang="en-US" sz="1700" b="1" i="0" u="none" strike="noStrike" kern="1200" cap="none" spc="0" normalizeH="0" baseline="0" noProof="0" dirty="0">
                <a:ln>
                  <a:noFill/>
                </a:ln>
                <a:solidFill>
                  <a:prstClr val="black"/>
                </a:solidFill>
                <a:effectLst/>
                <a:uLnTx/>
                <a:uFillTx/>
                <a:latin typeface="Arial Narrow" panose="020B0606020202030204" pitchFamily="34" charset="0"/>
              </a:rPr>
              <a:t> team).</a:t>
            </a:r>
          </a:p>
        </p:txBody>
      </p:sp>
      <p:sp>
        <p:nvSpPr>
          <p:cNvPr id="8" name="Slide Number Placeholder 7">
            <a:extLst>
              <a:ext uri="{FF2B5EF4-FFF2-40B4-BE49-F238E27FC236}">
                <a16:creationId xmlns:a16="http://schemas.microsoft.com/office/drawing/2014/main" id="{96DE0297-7DA1-58CF-8BB6-81A02D1D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393B39-5EA5-4942-A347-B56DAEDF67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3E7B64FB-849A-E18C-8FA4-A24B2BF196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F69A4C-C038-407A-B71F-1541B4C6B96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809AC23-F990-32E2-835E-88B445F9D5F2}"/>
              </a:ext>
            </a:extLst>
          </p:cNvPr>
          <p:cNvSpPr>
            <a:spLocks noGrp="1"/>
          </p:cNvSpPr>
          <p:nvPr>
            <p:ph type="ftr" sz="quarter" idx="11"/>
          </p:nvPr>
        </p:nvSpPr>
        <p:spPr>
          <a:xfrm>
            <a:off x="3327991" y="6396106"/>
            <a:ext cx="559272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The 3-rd IAEA Technical Meeting on Plasma Disruptions and their Mitigation</a:t>
            </a:r>
          </a:p>
        </p:txBody>
      </p:sp>
      <p:pic>
        <p:nvPicPr>
          <p:cNvPr id="6" name="Picture 5">
            <a:extLst>
              <a:ext uri="{FF2B5EF4-FFF2-40B4-BE49-F238E27FC236}">
                <a16:creationId xmlns:a16="http://schemas.microsoft.com/office/drawing/2014/main" id="{475B937C-A345-FEE7-294A-B636169913E7}"/>
              </a:ext>
            </a:extLst>
          </p:cNvPr>
          <p:cNvPicPr>
            <a:picLocks noChangeAspect="1"/>
          </p:cNvPicPr>
          <p:nvPr/>
        </p:nvPicPr>
        <p:blipFill rotWithShape="1">
          <a:blip r:embed="rId3"/>
          <a:srcRect l="18312" t="-1" r="11774" b="56155"/>
          <a:stretch/>
        </p:blipFill>
        <p:spPr>
          <a:xfrm>
            <a:off x="6167018" y="3264416"/>
            <a:ext cx="5844448" cy="3339685"/>
          </a:xfrm>
          <a:prstGeom prst="rect">
            <a:avLst/>
          </a:prstGeom>
        </p:spPr>
      </p:pic>
      <p:sp>
        <p:nvSpPr>
          <p:cNvPr id="9" name="TextBox 8">
            <a:extLst>
              <a:ext uri="{FF2B5EF4-FFF2-40B4-BE49-F238E27FC236}">
                <a16:creationId xmlns:a16="http://schemas.microsoft.com/office/drawing/2014/main" id="{714848D6-1DE1-A789-5420-19BEBED8DB3E}"/>
              </a:ext>
            </a:extLst>
          </p:cNvPr>
          <p:cNvSpPr txBox="1"/>
          <p:nvPr/>
        </p:nvSpPr>
        <p:spPr>
          <a:xfrm>
            <a:off x="6390860" y="2584174"/>
            <a:ext cx="5257800" cy="1415772"/>
          </a:xfrm>
          <a:prstGeom prst="rect">
            <a:avLst/>
          </a:prstGeom>
          <a:noFill/>
        </p:spPr>
        <p:txBody>
          <a:bodyPr wrap="square" rtlCol="0">
            <a:spAutoFit/>
          </a:bodyPr>
          <a:lstStyle/>
          <a:p>
            <a:r>
              <a:rPr lang="en-US" sz="2100" b="1" i="1" dirty="0">
                <a:solidFill>
                  <a:schemeClr val="accent1">
                    <a:lumMod val="75000"/>
                  </a:schemeClr>
                </a:solidFill>
              </a:rPr>
              <a:t>Our FE model has 4 layers of helical bridges, with 100 filaments per layer:  4 * 100 = 400 </a:t>
            </a:r>
            <a:br>
              <a:rPr lang="en-US" sz="2100" b="1" i="1" dirty="0"/>
            </a:br>
            <a:r>
              <a:rPr lang="en-US" sz="4400" b="1" dirty="0">
                <a:solidFill>
                  <a:schemeClr val="accent1">
                    <a:lumMod val="75000"/>
                  </a:schemeClr>
                </a:solidFill>
                <a:sym typeface="Wingdings" panose="05000000000000000000" pitchFamily="2" charset="2"/>
              </a:rPr>
              <a:t></a:t>
            </a:r>
            <a:endParaRPr lang="en-US" sz="4400" b="1" dirty="0">
              <a:solidFill>
                <a:schemeClr val="accent1">
                  <a:lumMod val="75000"/>
                </a:schemeClr>
              </a:solidFill>
            </a:endParaRPr>
          </a:p>
        </p:txBody>
      </p:sp>
      <p:sp>
        <p:nvSpPr>
          <p:cNvPr id="10" name="TextBox 9">
            <a:extLst>
              <a:ext uri="{FF2B5EF4-FFF2-40B4-BE49-F238E27FC236}">
                <a16:creationId xmlns:a16="http://schemas.microsoft.com/office/drawing/2014/main" id="{8AD02DD7-2290-26AA-7278-EB3C6052E330}"/>
              </a:ext>
            </a:extLst>
          </p:cNvPr>
          <p:cNvSpPr txBox="1"/>
          <p:nvPr/>
        </p:nvSpPr>
        <p:spPr>
          <a:xfrm>
            <a:off x="7762461" y="4497803"/>
            <a:ext cx="2445024" cy="584775"/>
          </a:xfrm>
          <a:prstGeom prst="rect">
            <a:avLst/>
          </a:prstGeom>
          <a:solidFill>
            <a:schemeClr val="bg1"/>
          </a:solidFill>
        </p:spPr>
        <p:txBody>
          <a:bodyPr wrap="square" rtlCol="0">
            <a:spAutoFit/>
          </a:bodyPr>
          <a:lstStyle/>
          <a:p>
            <a:pPr algn="ctr"/>
            <a:r>
              <a:rPr lang="en-US" sz="1600" b="1" i="1" dirty="0"/>
              <a:t>This plot visualizes </a:t>
            </a:r>
            <a:br>
              <a:rPr lang="en-US" sz="1600" b="1" i="1" dirty="0"/>
            </a:br>
            <a:r>
              <a:rPr lang="en-US" sz="1600" b="1" i="1" dirty="0"/>
              <a:t>just 25 of 100 filaments </a:t>
            </a:r>
          </a:p>
        </p:txBody>
      </p:sp>
    </p:spTree>
    <p:extLst>
      <p:ext uri="{BB962C8B-B14F-4D97-AF65-F5344CB8AC3E}">
        <p14:creationId xmlns:p14="http://schemas.microsoft.com/office/powerpoint/2010/main" val="104407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77045-99DA-1B93-AF1A-9A2CD31A429E}"/>
              </a:ext>
            </a:extLst>
          </p:cNvPr>
          <p:cNvSpPr txBox="1"/>
          <p:nvPr/>
        </p:nvSpPr>
        <p:spPr>
          <a:xfrm>
            <a:off x="2466116" y="958846"/>
            <a:ext cx="7339588" cy="369332"/>
          </a:xfrm>
          <a:prstGeom prst="rect">
            <a:avLst/>
          </a:prstGeom>
          <a:solidFill>
            <a:srgbClr val="FFFF00">
              <a:alpha val="5000"/>
            </a:srgbClr>
          </a:solidFill>
          <a:ln w="19050">
            <a:solidFill>
              <a:schemeClr val="accent1"/>
            </a:solidFill>
          </a:ln>
        </p:spPr>
        <p:txBody>
          <a:bodyPr wrap="square" rtlCol="0">
            <a:spAutoFit/>
          </a:bodyPr>
          <a:lstStyle/>
          <a:p>
            <a:pPr algn="ctr"/>
            <a:r>
              <a:rPr lang="en-US" dirty="0"/>
              <a:t>For many tokamaks having different design, scale and EM features</a:t>
            </a:r>
          </a:p>
        </p:txBody>
      </p:sp>
      <p:sp>
        <p:nvSpPr>
          <p:cNvPr id="5" name="TextBox 4">
            <a:extLst>
              <a:ext uri="{FF2B5EF4-FFF2-40B4-BE49-F238E27FC236}">
                <a16:creationId xmlns:a16="http://schemas.microsoft.com/office/drawing/2014/main" id="{D7D1ED7F-255D-1AD7-FCBA-CE4C679A13F5}"/>
              </a:ext>
            </a:extLst>
          </p:cNvPr>
          <p:cNvSpPr txBox="1"/>
          <p:nvPr/>
        </p:nvSpPr>
        <p:spPr>
          <a:xfrm>
            <a:off x="1787390" y="1699509"/>
            <a:ext cx="8724452" cy="369332"/>
          </a:xfrm>
          <a:prstGeom prst="rect">
            <a:avLst/>
          </a:prstGeom>
          <a:solidFill>
            <a:srgbClr val="FFFF00">
              <a:alpha val="15000"/>
            </a:srgbClr>
          </a:solidFill>
          <a:ln w="19050">
            <a:solidFill>
              <a:schemeClr val="accent1"/>
            </a:solidFill>
          </a:ln>
        </p:spPr>
        <p:txBody>
          <a:bodyPr wrap="square" rtlCol="0">
            <a:spAutoFit/>
          </a:bodyPr>
          <a:lstStyle/>
          <a:p>
            <a:pPr algn="ctr"/>
            <a:r>
              <a:rPr lang="en-US" dirty="0"/>
              <a:t>For various plasma shape and parameters right before  VDE transforming in</a:t>
            </a:r>
            <a:r>
              <a:rPr lang="en-US" b="1" dirty="0"/>
              <a:t> AVDE </a:t>
            </a:r>
            <a:endParaRPr lang="en-US" b="1" dirty="0">
              <a:highlight>
                <a:srgbClr val="FFFF00"/>
              </a:highlight>
            </a:endParaRPr>
          </a:p>
        </p:txBody>
      </p:sp>
      <p:sp>
        <p:nvSpPr>
          <p:cNvPr id="6" name="TextBox 5">
            <a:extLst>
              <a:ext uri="{FF2B5EF4-FFF2-40B4-BE49-F238E27FC236}">
                <a16:creationId xmlns:a16="http://schemas.microsoft.com/office/drawing/2014/main" id="{F48CA103-9919-9B21-F7EF-A99F4593C994}"/>
              </a:ext>
            </a:extLst>
          </p:cNvPr>
          <p:cNvSpPr txBox="1"/>
          <p:nvPr/>
        </p:nvSpPr>
        <p:spPr>
          <a:xfrm>
            <a:off x="1273620" y="2490055"/>
            <a:ext cx="9746854" cy="369332"/>
          </a:xfrm>
          <a:prstGeom prst="rect">
            <a:avLst/>
          </a:prstGeom>
          <a:solidFill>
            <a:srgbClr val="FFFF00">
              <a:alpha val="35000"/>
            </a:srgbClr>
          </a:solidFill>
          <a:ln w="19050">
            <a:solidFill>
              <a:schemeClr val="accent1"/>
            </a:solidFill>
          </a:ln>
        </p:spPr>
        <p:txBody>
          <a:bodyPr wrap="square" rtlCol="0">
            <a:spAutoFit/>
          </a:bodyPr>
          <a:lstStyle/>
          <a:p>
            <a:pPr algn="ctr"/>
            <a:r>
              <a:rPr lang="en-US" dirty="0"/>
              <a:t>With or without mitigation effects which can be provided by the Disruption Mitigation System </a:t>
            </a:r>
          </a:p>
        </p:txBody>
      </p:sp>
      <p:sp>
        <p:nvSpPr>
          <p:cNvPr id="7" name="TextBox 6">
            <a:extLst>
              <a:ext uri="{FF2B5EF4-FFF2-40B4-BE49-F238E27FC236}">
                <a16:creationId xmlns:a16="http://schemas.microsoft.com/office/drawing/2014/main" id="{B48C2DDA-C84C-41EB-8890-F3C39446957C}"/>
              </a:ext>
            </a:extLst>
          </p:cNvPr>
          <p:cNvSpPr txBox="1"/>
          <p:nvPr/>
        </p:nvSpPr>
        <p:spPr>
          <a:xfrm>
            <a:off x="588335" y="3273585"/>
            <a:ext cx="11182125" cy="384721"/>
          </a:xfrm>
          <a:prstGeom prst="rect">
            <a:avLst/>
          </a:prstGeom>
          <a:solidFill>
            <a:srgbClr val="FFFF00"/>
          </a:solidFill>
          <a:ln w="19050">
            <a:solidFill>
              <a:schemeClr val="accent1"/>
            </a:solidFill>
          </a:ln>
        </p:spPr>
        <p:txBody>
          <a:bodyPr wrap="square" rtlCol="0">
            <a:spAutoFit/>
          </a:bodyPr>
          <a:lstStyle/>
          <a:p>
            <a:pPr algn="ctr"/>
            <a:r>
              <a:rPr lang="en-US" sz="1900" b="1" dirty="0">
                <a:highlight>
                  <a:srgbClr val="FFFF00"/>
                </a:highlight>
              </a:rPr>
              <a:t>Wide efforts are on interpretation &amp; simulation of plasma evolution at VDE transforming in AVDE</a:t>
            </a:r>
          </a:p>
        </p:txBody>
      </p:sp>
      <p:sp>
        <p:nvSpPr>
          <p:cNvPr id="8" name="TextBox 7">
            <a:extLst>
              <a:ext uri="{FF2B5EF4-FFF2-40B4-BE49-F238E27FC236}">
                <a16:creationId xmlns:a16="http://schemas.microsoft.com/office/drawing/2014/main" id="{D86D6E54-B490-95D0-7143-AD845C0577E6}"/>
              </a:ext>
            </a:extLst>
          </p:cNvPr>
          <p:cNvSpPr txBox="1"/>
          <p:nvPr/>
        </p:nvSpPr>
        <p:spPr>
          <a:xfrm>
            <a:off x="6235432" y="4070499"/>
            <a:ext cx="5535036"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Still, someone shall calculate detail AVDE loads</a:t>
            </a:r>
            <a:endParaRPr lang="en-US" dirty="0"/>
          </a:p>
        </p:txBody>
      </p:sp>
      <p:sp>
        <p:nvSpPr>
          <p:cNvPr id="9" name="TextBox 8">
            <a:extLst>
              <a:ext uri="{FF2B5EF4-FFF2-40B4-BE49-F238E27FC236}">
                <a16:creationId xmlns:a16="http://schemas.microsoft.com/office/drawing/2014/main" id="{212872E7-3BA5-D07E-4D53-EC52D3773E00}"/>
              </a:ext>
            </a:extLst>
          </p:cNvPr>
          <p:cNvSpPr txBox="1"/>
          <p:nvPr/>
        </p:nvSpPr>
        <p:spPr>
          <a:xfrm>
            <a:off x="6235432" y="4866860"/>
            <a:ext cx="5535033"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Someone shall run dynamic model (incl. inertia)  </a:t>
            </a:r>
          </a:p>
        </p:txBody>
      </p:sp>
      <p:sp>
        <p:nvSpPr>
          <p:cNvPr id="10" name="TextBox 9">
            <a:extLst>
              <a:ext uri="{FF2B5EF4-FFF2-40B4-BE49-F238E27FC236}">
                <a16:creationId xmlns:a16="http://schemas.microsoft.com/office/drawing/2014/main" id="{F7B4BE0E-6E54-878F-C218-6F92DB82A978}"/>
              </a:ext>
            </a:extLst>
          </p:cNvPr>
          <p:cNvSpPr txBox="1"/>
          <p:nvPr/>
        </p:nvSpPr>
        <p:spPr>
          <a:xfrm>
            <a:off x="588337" y="4097242"/>
            <a:ext cx="5208494"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MD, VDE or AVDE induced thermal loads and RE</a:t>
            </a:r>
          </a:p>
        </p:txBody>
      </p:sp>
      <p:sp>
        <p:nvSpPr>
          <p:cNvPr id="12" name="TextBox 11">
            <a:extLst>
              <a:ext uri="{FF2B5EF4-FFF2-40B4-BE49-F238E27FC236}">
                <a16:creationId xmlns:a16="http://schemas.microsoft.com/office/drawing/2014/main" id="{93E4B36A-825B-AAF3-8388-46C01AAAF047}"/>
              </a:ext>
            </a:extLst>
          </p:cNvPr>
          <p:cNvSpPr txBox="1"/>
          <p:nvPr/>
        </p:nvSpPr>
        <p:spPr>
          <a:xfrm>
            <a:off x="6235432" y="5677981"/>
            <a:ext cx="5535031" cy="369332"/>
          </a:xfrm>
          <a:prstGeom prst="rect">
            <a:avLst/>
          </a:prstGeom>
          <a:solidFill>
            <a:srgbClr val="FF0000">
              <a:alpha val="10000"/>
            </a:srgbClr>
          </a:solidFill>
          <a:ln w="19050">
            <a:solidFill>
              <a:schemeClr val="accent1"/>
            </a:solidFill>
          </a:ln>
        </p:spPr>
        <p:txBody>
          <a:bodyPr wrap="square" rtlCol="0">
            <a:spAutoFit/>
          </a:bodyPr>
          <a:lstStyle/>
          <a:p>
            <a:pPr algn="ctr"/>
            <a:r>
              <a:rPr lang="en-US" b="1" dirty="0"/>
              <a:t>Collect statistics to quantify load spec. for AVDE  </a:t>
            </a:r>
          </a:p>
        </p:txBody>
      </p:sp>
      <p:sp>
        <p:nvSpPr>
          <p:cNvPr id="13" name="TextBox 12">
            <a:extLst>
              <a:ext uri="{FF2B5EF4-FFF2-40B4-BE49-F238E27FC236}">
                <a16:creationId xmlns:a16="http://schemas.microsoft.com/office/drawing/2014/main" id="{0F39E074-28DF-13F5-87E9-A2E985802128}"/>
              </a:ext>
            </a:extLst>
          </p:cNvPr>
          <p:cNvSpPr txBox="1"/>
          <p:nvPr/>
        </p:nvSpPr>
        <p:spPr>
          <a:xfrm>
            <a:off x="588336" y="4893096"/>
            <a:ext cx="5208495" cy="369332"/>
          </a:xfrm>
          <a:prstGeom prst="rect">
            <a:avLst/>
          </a:prstGeom>
          <a:noFill/>
          <a:ln w="19050">
            <a:solidFill>
              <a:schemeClr val="accent1"/>
            </a:solidFill>
          </a:ln>
        </p:spPr>
        <p:txBody>
          <a:bodyPr wrap="square" rtlCol="0">
            <a:spAutoFit/>
          </a:bodyPr>
          <a:lstStyle/>
          <a:p>
            <a:pPr algn="ctr"/>
            <a:r>
              <a:rPr lang="en-US" dirty="0"/>
              <a:t>Thermomechanical analysis, melting &amp; MHD, etc.  </a:t>
            </a:r>
          </a:p>
        </p:txBody>
      </p:sp>
      <p:sp>
        <p:nvSpPr>
          <p:cNvPr id="14" name="TextBox 13">
            <a:extLst>
              <a:ext uri="{FF2B5EF4-FFF2-40B4-BE49-F238E27FC236}">
                <a16:creationId xmlns:a16="http://schemas.microsoft.com/office/drawing/2014/main" id="{01EB6FAA-2337-4AC5-DA80-7CBBC046F483}"/>
              </a:ext>
            </a:extLst>
          </p:cNvPr>
          <p:cNvSpPr txBox="1"/>
          <p:nvPr/>
        </p:nvSpPr>
        <p:spPr>
          <a:xfrm>
            <a:off x="588335" y="5698467"/>
            <a:ext cx="5208495" cy="369332"/>
          </a:xfrm>
          <a:prstGeom prst="rect">
            <a:avLst/>
          </a:prstGeom>
          <a:noFill/>
          <a:ln w="19050">
            <a:solidFill>
              <a:schemeClr val="accent1"/>
            </a:solidFill>
          </a:ln>
        </p:spPr>
        <p:txBody>
          <a:bodyPr wrap="square" rtlCol="0">
            <a:spAutoFit/>
          </a:bodyPr>
          <a:lstStyle/>
          <a:p>
            <a:pPr algn="ctr"/>
            <a:r>
              <a:rPr lang="en-US" dirty="0"/>
              <a:t>Statistics to find thermal, erosion &amp; RE damages  </a:t>
            </a:r>
          </a:p>
        </p:txBody>
      </p:sp>
      <p:sp>
        <p:nvSpPr>
          <p:cNvPr id="2" name="Date Placeholder 1">
            <a:extLst>
              <a:ext uri="{FF2B5EF4-FFF2-40B4-BE49-F238E27FC236}">
                <a16:creationId xmlns:a16="http://schemas.microsoft.com/office/drawing/2014/main" id="{CAF6320A-EBCE-DA94-D8E9-626FF4321F6E}"/>
              </a:ext>
            </a:extLst>
          </p:cNvPr>
          <p:cNvSpPr>
            <a:spLocks noGrp="1"/>
          </p:cNvSpPr>
          <p:nvPr>
            <p:ph type="dt" sz="half" idx="10"/>
          </p:nvPr>
        </p:nvSpPr>
        <p:spPr/>
        <p:txBody>
          <a:bodyPr/>
          <a:lstStyle/>
          <a:p>
            <a:fld id="{704AF3B6-697D-44EC-B12F-F334EEA32B84}" type="datetime1">
              <a:rPr lang="en-US" smtClean="0"/>
              <a:t>9/5/2024</a:t>
            </a:fld>
            <a:endParaRPr lang="en-US"/>
          </a:p>
        </p:txBody>
      </p:sp>
      <p:sp>
        <p:nvSpPr>
          <p:cNvPr id="3" name="Footer Placeholder 2">
            <a:extLst>
              <a:ext uri="{FF2B5EF4-FFF2-40B4-BE49-F238E27FC236}">
                <a16:creationId xmlns:a16="http://schemas.microsoft.com/office/drawing/2014/main" id="{A6F0D58A-23A5-5317-AC68-7D95D1D5057B}"/>
              </a:ext>
            </a:extLst>
          </p:cNvPr>
          <p:cNvSpPr>
            <a:spLocks noGrp="1"/>
          </p:cNvSpPr>
          <p:nvPr>
            <p:ph type="ftr" sz="quarter" idx="11"/>
          </p:nvPr>
        </p:nvSpPr>
        <p:spPr>
          <a:xfrm>
            <a:off x="3060405" y="6349444"/>
            <a:ext cx="6071191" cy="365125"/>
          </a:xfrm>
        </p:spPr>
        <p:txBody>
          <a:bodyPr/>
          <a:lstStyle/>
          <a:p>
            <a:r>
              <a:rPr lang="en-US" dirty="0"/>
              <a:t>The 3-rd IAEA Technical Meeting on Plasma Disruptions and their Mitigation</a:t>
            </a:r>
          </a:p>
        </p:txBody>
      </p:sp>
      <p:sp>
        <p:nvSpPr>
          <p:cNvPr id="11" name="Slide Number Placeholder 10">
            <a:extLst>
              <a:ext uri="{FF2B5EF4-FFF2-40B4-BE49-F238E27FC236}">
                <a16:creationId xmlns:a16="http://schemas.microsoft.com/office/drawing/2014/main" id="{515CC381-91B8-78F4-08AD-4B34DE778C81}"/>
              </a:ext>
            </a:extLst>
          </p:cNvPr>
          <p:cNvSpPr>
            <a:spLocks noGrp="1"/>
          </p:cNvSpPr>
          <p:nvPr>
            <p:ph type="sldNum" sz="quarter" idx="12"/>
          </p:nvPr>
        </p:nvSpPr>
        <p:spPr/>
        <p:txBody>
          <a:bodyPr/>
          <a:lstStyle/>
          <a:p>
            <a:fld id="{50EACF00-E37D-4AED-BAC8-997EC631EF24}" type="slidenum">
              <a:rPr lang="en-US" smtClean="0"/>
              <a:t>8</a:t>
            </a:fld>
            <a:endParaRPr lang="en-US"/>
          </a:p>
        </p:txBody>
      </p:sp>
      <p:cxnSp>
        <p:nvCxnSpPr>
          <p:cNvPr id="15" name="Straight Arrow Connector 14">
            <a:extLst>
              <a:ext uri="{FF2B5EF4-FFF2-40B4-BE49-F238E27FC236}">
                <a16:creationId xmlns:a16="http://schemas.microsoft.com/office/drawing/2014/main" id="{2A1AB92D-B443-F4C6-8BC6-DB49EDABA7BE}"/>
              </a:ext>
            </a:extLst>
          </p:cNvPr>
          <p:cNvCxnSpPr>
            <a:cxnSpLocks/>
          </p:cNvCxnSpPr>
          <p:nvPr/>
        </p:nvCxnSpPr>
        <p:spPr>
          <a:xfrm>
            <a:off x="6018865" y="1338811"/>
            <a:ext cx="4218" cy="3835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C89EA40-E561-92DB-1C65-26DEE4A423C7}"/>
              </a:ext>
            </a:extLst>
          </p:cNvPr>
          <p:cNvCxnSpPr>
            <a:cxnSpLocks/>
          </p:cNvCxnSpPr>
          <p:nvPr/>
        </p:nvCxnSpPr>
        <p:spPr>
          <a:xfrm flipH="1">
            <a:off x="6029498" y="2091697"/>
            <a:ext cx="4218" cy="3961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3562029-01F6-CA33-3AF1-FDDECC088C68}"/>
              </a:ext>
            </a:extLst>
          </p:cNvPr>
          <p:cNvCxnSpPr>
            <a:cxnSpLocks/>
          </p:cNvCxnSpPr>
          <p:nvPr/>
        </p:nvCxnSpPr>
        <p:spPr>
          <a:xfrm flipH="1">
            <a:off x="6028655" y="2837762"/>
            <a:ext cx="843" cy="43582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7F1B105-E2F6-7D38-5733-47E198689EED}"/>
              </a:ext>
            </a:extLst>
          </p:cNvPr>
          <p:cNvCxnSpPr>
            <a:cxnSpLocks/>
          </p:cNvCxnSpPr>
          <p:nvPr/>
        </p:nvCxnSpPr>
        <p:spPr>
          <a:xfrm>
            <a:off x="8956885" y="5235344"/>
            <a:ext cx="0" cy="43701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BB21B55-E745-3D55-1DC9-53CFFDCF29CF}"/>
              </a:ext>
            </a:extLst>
          </p:cNvPr>
          <p:cNvCxnSpPr>
            <a:cxnSpLocks/>
          </p:cNvCxnSpPr>
          <p:nvPr/>
        </p:nvCxnSpPr>
        <p:spPr>
          <a:xfrm flipH="1">
            <a:off x="8949784" y="4439831"/>
            <a:ext cx="1" cy="42702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A41865D-68BD-44B1-B3BA-CE6DE85E2690}"/>
              </a:ext>
            </a:extLst>
          </p:cNvPr>
          <p:cNvCxnSpPr>
            <a:cxnSpLocks/>
          </p:cNvCxnSpPr>
          <p:nvPr/>
        </p:nvCxnSpPr>
        <p:spPr>
          <a:xfrm>
            <a:off x="8946251" y="3642917"/>
            <a:ext cx="0" cy="41874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F55224A-5F27-E784-67D5-30D3806A0012}"/>
              </a:ext>
            </a:extLst>
          </p:cNvPr>
          <p:cNvCxnSpPr>
            <a:cxnSpLocks/>
          </p:cNvCxnSpPr>
          <p:nvPr/>
        </p:nvCxnSpPr>
        <p:spPr>
          <a:xfrm flipH="1">
            <a:off x="3192583" y="5250822"/>
            <a:ext cx="1" cy="4430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65A5E9C-D00B-EF7C-8504-29A80C7BBA58}"/>
              </a:ext>
            </a:extLst>
          </p:cNvPr>
          <p:cNvCxnSpPr>
            <a:cxnSpLocks/>
          </p:cNvCxnSpPr>
          <p:nvPr/>
        </p:nvCxnSpPr>
        <p:spPr>
          <a:xfrm>
            <a:off x="3192584" y="4458035"/>
            <a:ext cx="0" cy="4553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19E93DB-CFE3-566D-2DDE-61B3D223755A}"/>
              </a:ext>
            </a:extLst>
          </p:cNvPr>
          <p:cNvCxnSpPr>
            <a:cxnSpLocks/>
          </p:cNvCxnSpPr>
          <p:nvPr/>
        </p:nvCxnSpPr>
        <p:spPr>
          <a:xfrm>
            <a:off x="3192584" y="3635312"/>
            <a:ext cx="0" cy="47478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7" name="Title 1">
            <a:extLst>
              <a:ext uri="{FF2B5EF4-FFF2-40B4-BE49-F238E27FC236}">
                <a16:creationId xmlns:a16="http://schemas.microsoft.com/office/drawing/2014/main" id="{77DAED69-85FD-7EAA-349C-18CF2803AFFD}"/>
              </a:ext>
            </a:extLst>
          </p:cNvPr>
          <p:cNvSpPr>
            <a:spLocks noGrp="1"/>
          </p:cNvSpPr>
          <p:nvPr>
            <p:ph type="title"/>
          </p:nvPr>
        </p:nvSpPr>
        <p:spPr>
          <a:xfrm>
            <a:off x="357809" y="140032"/>
            <a:ext cx="11628781" cy="698131"/>
          </a:xfrm>
        </p:spPr>
        <p:txBody>
          <a:bodyPr>
            <a:noAutofit/>
          </a:bodyPr>
          <a:lstStyle/>
          <a:p>
            <a:pPr algn="ctr"/>
            <a:r>
              <a:rPr lang="en-US" sz="3000" b="1" i="1" dirty="0">
                <a:solidFill>
                  <a:srgbClr val="008000"/>
                </a:solidFill>
                <a:latin typeface="Calibri" panose="020F0502020204030204" pitchFamily="34" charset="0"/>
                <a:ea typeface="Calibri" panose="020F0502020204030204" pitchFamily="34" charset="0"/>
                <a:cs typeface="Calibri" panose="020F0502020204030204" pitchFamily="34" charset="0"/>
              </a:rPr>
              <a:t>1.6   Wide efforts are on interpretation &amp; simulation of AVDE physics: </a:t>
            </a:r>
          </a:p>
        </p:txBody>
      </p:sp>
    </p:spTree>
    <p:extLst>
      <p:ext uri="{BB962C8B-B14F-4D97-AF65-F5344CB8AC3E}">
        <p14:creationId xmlns:p14="http://schemas.microsoft.com/office/powerpoint/2010/main" val="77284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E77045-99DA-1B93-AF1A-9A2CD31A429E}"/>
              </a:ext>
            </a:extLst>
          </p:cNvPr>
          <p:cNvSpPr txBox="1"/>
          <p:nvPr/>
        </p:nvSpPr>
        <p:spPr>
          <a:xfrm>
            <a:off x="2551813" y="993323"/>
            <a:ext cx="7304567"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Aptos" panose="02110004020202020204"/>
              </a:rPr>
              <a:t>A wide range of</a:t>
            </a:r>
            <a:r>
              <a:rPr lang="en-US" b="1" dirty="0">
                <a:latin typeface="Aptos" panose="02110004020202020204"/>
              </a:rPr>
              <a:t> </a:t>
            </a:r>
            <a:r>
              <a:rPr lang="en-US" dirty="0">
                <a:latin typeface="Aptos" panose="02110004020202020204"/>
              </a:rPr>
              <a:t> specific </a:t>
            </a:r>
            <a:r>
              <a:rPr kumimoji="0" lang="en-US" sz="1800" i="0" u="none" strike="noStrike" kern="1200" cap="none" spc="0" normalizeH="0" baseline="0" noProof="0" dirty="0">
                <a:ln>
                  <a:noFill/>
                </a:ln>
                <a:effectLst/>
                <a:uLnTx/>
                <a:uFillTx/>
                <a:latin typeface="Aptos" panose="02110004020202020204"/>
                <a:ea typeface="+mn-ea"/>
                <a:cs typeface="+mn-cs"/>
              </a:rPr>
              <a:t>tokamak designs</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dirty="0">
                <a:solidFill>
                  <a:prstClr val="black"/>
                </a:solidFill>
                <a:latin typeface="Aptos" panose="02110004020202020204"/>
              </a:rPr>
              <a:t>scales</a:t>
            </a:r>
            <a:r>
              <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rPr>
              <a:t>, EM </a:t>
            </a:r>
            <a:r>
              <a:rPr lang="en-US" dirty="0">
                <a:solidFill>
                  <a:prstClr val="black"/>
                </a:solidFill>
                <a:latin typeface="Aptos" panose="02110004020202020204"/>
              </a:rPr>
              <a:t>features</a:t>
            </a:r>
            <a:endParaRPr kumimoji="0" lang="en-US" sz="180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7D1ED7F-255D-1AD7-FCBA-CE4C679A13F5}"/>
              </a:ext>
            </a:extLst>
          </p:cNvPr>
          <p:cNvSpPr txBox="1"/>
          <p:nvPr/>
        </p:nvSpPr>
        <p:spPr>
          <a:xfrm>
            <a:off x="1929441" y="1722365"/>
            <a:ext cx="8694739" cy="369332"/>
          </a:xfrm>
          <a:prstGeom prst="rect">
            <a:avLst/>
          </a:prstGeom>
          <a:noFill/>
          <a:ln w="19050">
            <a:solidFill>
              <a:schemeClr val="accent1"/>
            </a:solidFill>
          </a:ln>
        </p:spPr>
        <p:txBody>
          <a:bodyPr wrap="square" rtlCol="0">
            <a:spAutoFit/>
          </a:bodyPr>
          <a:lstStyle/>
          <a:p>
            <a:pPr lvl="0" algn="ctr">
              <a:defRPr/>
            </a:pPr>
            <a:r>
              <a:rPr lang="en-US" b="1" dirty="0">
                <a:solidFill>
                  <a:prstClr val="black"/>
                </a:solidFill>
                <a:highlight>
                  <a:srgbClr val="FFFF00"/>
                </a:highlight>
              </a:rPr>
              <a:t>Widely varying</a:t>
            </a:r>
            <a:r>
              <a:rPr lang="en-US" b="1" dirty="0">
                <a:solidFill>
                  <a:prstClr val="black"/>
                </a:solidFill>
              </a:rPr>
              <a:t> </a:t>
            </a:r>
            <a:r>
              <a:rPr lang="en-US" dirty="0">
                <a:solidFill>
                  <a:prstClr val="black"/>
                </a:solidFill>
                <a:latin typeface="Aptos" panose="02110004020202020204"/>
              </a:rPr>
              <a:t>p</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lasma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shape and parameters right before VDE </a:t>
            </a:r>
            <a:r>
              <a:rPr lang="en-US" dirty="0">
                <a:solidFill>
                  <a:prstClr val="black"/>
                </a:solidFill>
                <a:latin typeface="Aptos" panose="02110004020202020204"/>
              </a:rPr>
              <a:t>transforming 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AVDE</a:t>
            </a:r>
            <a:endPar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48CA103-9919-9B21-F7EF-A99F4593C994}"/>
              </a:ext>
            </a:extLst>
          </p:cNvPr>
          <p:cNvSpPr txBox="1"/>
          <p:nvPr/>
        </p:nvSpPr>
        <p:spPr>
          <a:xfrm>
            <a:off x="1166044" y="2487886"/>
            <a:ext cx="10060722" cy="369332"/>
          </a:xfrm>
          <a:prstGeom prst="rect">
            <a:avLst/>
          </a:prstGeom>
          <a:noFill/>
          <a:ln w="19050">
            <a:solidFill>
              <a:schemeClr val="accent1"/>
            </a:solidFill>
          </a:ln>
        </p:spPr>
        <p:txBody>
          <a:bodyPr wrap="square" rtlCol="0">
            <a:spAutoFit/>
          </a:bodyPr>
          <a:lstStyle/>
          <a:p>
            <a:pPr lvl="0" algn="ctr">
              <a:defRPr/>
            </a:pPr>
            <a:r>
              <a:rPr lang="en-US" b="1" dirty="0">
                <a:solidFill>
                  <a:prstClr val="black"/>
                </a:solidFill>
                <a:highlight>
                  <a:srgbClr val="FFFF00"/>
                </a:highlight>
              </a:rPr>
              <a:t>Widely varying</a:t>
            </a:r>
            <a:r>
              <a:rPr lang="en-US" dirty="0">
                <a:solidFill>
                  <a:prstClr val="black"/>
                </a:solidFill>
                <a:latin typeface="Aptos" panose="02110004020202020204"/>
              </a:rPr>
              <a:t> degree of m</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itigation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effects delivered by the Disruption Mitigation System if it works</a:t>
            </a: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 </a:t>
            </a:r>
          </a:p>
        </p:txBody>
      </p:sp>
      <p:sp>
        <p:nvSpPr>
          <p:cNvPr id="7" name="TextBox 6">
            <a:extLst>
              <a:ext uri="{FF2B5EF4-FFF2-40B4-BE49-F238E27FC236}">
                <a16:creationId xmlns:a16="http://schemas.microsoft.com/office/drawing/2014/main" id="{B48C2DDA-C84C-41EB-8890-F3C39446957C}"/>
              </a:ext>
            </a:extLst>
          </p:cNvPr>
          <p:cNvSpPr txBox="1"/>
          <p:nvPr/>
        </p:nvSpPr>
        <p:spPr>
          <a:xfrm>
            <a:off x="588335" y="3280887"/>
            <a:ext cx="11197629"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Variations 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plasma evolution at</a:t>
            </a:r>
            <a:r>
              <a:rPr lang="en-US" dirty="0">
                <a:solidFill>
                  <a:prstClr val="black"/>
                </a:solidFill>
                <a:latin typeface="Aptos" panose="02110004020202020204"/>
              </a:rPr>
              <a:t> transition of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VDE in AVDE, a mode and degree of AVDE asymmetry, rotation.</a:t>
            </a:r>
            <a:r>
              <a:rPr lang="en-US" dirty="0">
                <a:solidFill>
                  <a:prstClr val="black"/>
                </a:solidFill>
                <a:latin typeface="Aptos" panose="02110004020202020204"/>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D86D6E54-B490-95D0-7143-AD845C0577E6}"/>
              </a:ext>
            </a:extLst>
          </p:cNvPr>
          <p:cNvSpPr txBox="1"/>
          <p:nvPr/>
        </p:nvSpPr>
        <p:spPr>
          <a:xfrm>
            <a:off x="6096001" y="4041421"/>
            <a:ext cx="5695530" cy="415498"/>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prstClr val="black"/>
                </a:solidFill>
                <a:highlight>
                  <a:srgbClr val="FFFF00"/>
                </a:highlight>
                <a:latin typeface="Aptos" panose="02110004020202020204"/>
              </a:rPr>
              <a:t>Parametric results </a:t>
            </a:r>
            <a:r>
              <a:rPr lang="en-US" b="1" dirty="0">
                <a:solidFill>
                  <a:prstClr val="black"/>
                </a:solidFill>
                <a:highlight>
                  <a:srgbClr val="FFFF00"/>
                </a:highlight>
                <a:latin typeface="Aptos" panose="02110004020202020204"/>
              </a:rPr>
              <a:t>for</a:t>
            </a:r>
            <a:r>
              <a:rPr kumimoji="0" lang="en-US"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AVDE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induced EM loads</a:t>
            </a:r>
          </a:p>
        </p:txBody>
      </p:sp>
      <p:sp>
        <p:nvSpPr>
          <p:cNvPr id="9" name="TextBox 8">
            <a:extLst>
              <a:ext uri="{FF2B5EF4-FFF2-40B4-BE49-F238E27FC236}">
                <a16:creationId xmlns:a16="http://schemas.microsoft.com/office/drawing/2014/main" id="{212872E7-3BA5-D07E-4D53-EC52D3773E00}"/>
              </a:ext>
            </a:extLst>
          </p:cNvPr>
          <p:cNvSpPr txBox="1"/>
          <p:nvPr/>
        </p:nvSpPr>
        <p:spPr>
          <a:xfrm>
            <a:off x="6096000" y="4866012"/>
            <a:ext cx="5695537" cy="415498"/>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strike="noStrike" kern="1200" cap="none" spc="0" normalizeH="0" baseline="0" noProof="0" dirty="0">
                <a:ln>
                  <a:noFill/>
                </a:ln>
                <a:solidFill>
                  <a:prstClr val="black"/>
                </a:solidFill>
                <a:effectLst/>
                <a:highlight>
                  <a:srgbClr val="FFFF00"/>
                </a:highlight>
                <a:uLnTx/>
                <a:uFillTx/>
                <a:latin typeface="Aptos" panose="020B0004020202020204" pitchFamily="34" charset="0"/>
              </a:rPr>
              <a:t>Parametric results </a:t>
            </a:r>
            <a:r>
              <a:rPr lang="en-US" b="1" dirty="0">
                <a:solidFill>
                  <a:prstClr val="black"/>
                </a:solidFill>
                <a:highlight>
                  <a:srgbClr val="FFFF00"/>
                </a:highlight>
                <a:latin typeface="Aptos" panose="020B0004020202020204" pitchFamily="34" charset="0"/>
              </a:rPr>
              <a:t>for</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rPr>
              <a:t> dynamic response (inertia)  </a:t>
            </a:r>
          </a:p>
        </p:txBody>
      </p:sp>
      <p:sp>
        <p:nvSpPr>
          <p:cNvPr id="10" name="TextBox 9">
            <a:extLst>
              <a:ext uri="{FF2B5EF4-FFF2-40B4-BE49-F238E27FC236}">
                <a16:creationId xmlns:a16="http://schemas.microsoft.com/office/drawing/2014/main" id="{F7B4BE0E-6E54-878F-C218-6F92DB82A978}"/>
              </a:ext>
            </a:extLst>
          </p:cNvPr>
          <p:cNvSpPr txBox="1"/>
          <p:nvPr/>
        </p:nvSpPr>
        <p:spPr>
          <a:xfrm>
            <a:off x="588337" y="4056804"/>
            <a:ext cx="5208494"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MD, VDE or AVDE induced thermal loads and RE</a:t>
            </a:r>
          </a:p>
        </p:txBody>
      </p:sp>
      <p:sp>
        <p:nvSpPr>
          <p:cNvPr id="12" name="TextBox 11">
            <a:extLst>
              <a:ext uri="{FF2B5EF4-FFF2-40B4-BE49-F238E27FC236}">
                <a16:creationId xmlns:a16="http://schemas.microsoft.com/office/drawing/2014/main" id="{93E4B36A-825B-AAF3-8388-46C01AAAF047}"/>
              </a:ext>
            </a:extLst>
          </p:cNvPr>
          <p:cNvSpPr txBox="1"/>
          <p:nvPr/>
        </p:nvSpPr>
        <p:spPr>
          <a:xfrm>
            <a:off x="6096000" y="5652904"/>
            <a:ext cx="5695539" cy="384721"/>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dirty="0">
                <a:solidFill>
                  <a:prstClr val="black"/>
                </a:solidFill>
                <a:highlight>
                  <a:srgbClr val="FFFF00"/>
                </a:highlight>
                <a:latin typeface="Aptos Narrow" panose="020B0004020202020204" pitchFamily="34" charset="0"/>
              </a:rPr>
              <a:t>Collect s</a:t>
            </a:r>
            <a:r>
              <a:rPr kumimoji="0" lang="en-US" sz="1900" b="1" i="0" u="none" strike="noStrike" kern="1200" cap="none" spc="0" normalizeH="0" baseline="0" noProof="0" dirty="0" err="1">
                <a:ln>
                  <a:noFill/>
                </a:ln>
                <a:solidFill>
                  <a:prstClr val="black"/>
                </a:solidFill>
                <a:effectLst/>
                <a:highlight>
                  <a:srgbClr val="FFFF00"/>
                </a:highlight>
                <a:uLnTx/>
                <a:uFillTx/>
                <a:latin typeface="Aptos Narrow" panose="020B0004020202020204" pitchFamily="34" charset="0"/>
              </a:rPr>
              <a:t>tatistics</a:t>
            </a:r>
            <a:r>
              <a:rPr kumimoji="0" lang="en-US" sz="1900" b="1" i="0" u="none" strike="noStrike" kern="1200" cap="none" spc="0" normalizeH="0" baseline="0" noProof="0" dirty="0">
                <a:ln>
                  <a:noFill/>
                </a:ln>
                <a:solidFill>
                  <a:prstClr val="black"/>
                </a:solidFill>
                <a:effectLst/>
                <a:highlight>
                  <a:srgbClr val="FFFF00"/>
                </a:highlight>
                <a:uLnTx/>
                <a:uFillTx/>
                <a:latin typeface="Aptos Narrow" panose="020B0004020202020204" pitchFamily="34" charset="0"/>
              </a:rPr>
              <a:t> </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to </a:t>
            </a:r>
            <a:r>
              <a:rPr lang="en-US" dirty="0">
                <a:solidFill>
                  <a:prstClr val="black"/>
                </a:solidFill>
                <a:latin typeface="Aptos Narrow" panose="020B0004020202020204" pitchFamily="34" charset="0"/>
              </a:rPr>
              <a:t>define</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 AVDE EM </a:t>
            </a:r>
            <a:r>
              <a:rPr lang="en-US" dirty="0">
                <a:solidFill>
                  <a:prstClr val="black"/>
                </a:solidFill>
                <a:latin typeface="Aptos Narrow" panose="020B0004020202020204" pitchFamily="34" charset="0"/>
              </a:rPr>
              <a:t>loads</a:t>
            </a:r>
            <a:r>
              <a:rPr kumimoji="0" lang="en-US" b="0" i="0" u="none" strike="noStrike" kern="1200" cap="none" spc="0" normalizeH="0" baseline="0" noProof="0" dirty="0">
                <a:ln>
                  <a:noFill/>
                </a:ln>
                <a:solidFill>
                  <a:prstClr val="black"/>
                </a:solidFill>
                <a:effectLst/>
                <a:uLnTx/>
                <a:uFillTx/>
                <a:latin typeface="Aptos Narrow" panose="020B0004020202020204" pitchFamily="34" charset="0"/>
              </a:rPr>
              <a:t> in load specs.   </a:t>
            </a:r>
          </a:p>
        </p:txBody>
      </p:sp>
      <p:sp>
        <p:nvSpPr>
          <p:cNvPr id="13" name="TextBox 12">
            <a:extLst>
              <a:ext uri="{FF2B5EF4-FFF2-40B4-BE49-F238E27FC236}">
                <a16:creationId xmlns:a16="http://schemas.microsoft.com/office/drawing/2014/main" id="{0F39E074-28DF-13F5-87E9-A2E985802128}"/>
              </a:ext>
            </a:extLst>
          </p:cNvPr>
          <p:cNvSpPr txBox="1"/>
          <p:nvPr/>
        </p:nvSpPr>
        <p:spPr>
          <a:xfrm>
            <a:off x="588336" y="4881490"/>
            <a:ext cx="5208495"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Thermomechanical analysis, melting, MHD, etc.  </a:t>
            </a:r>
          </a:p>
        </p:txBody>
      </p:sp>
      <p:sp>
        <p:nvSpPr>
          <p:cNvPr id="14" name="TextBox 13">
            <a:extLst>
              <a:ext uri="{FF2B5EF4-FFF2-40B4-BE49-F238E27FC236}">
                <a16:creationId xmlns:a16="http://schemas.microsoft.com/office/drawing/2014/main" id="{01EB6FAA-2337-4AC5-DA80-7CBBC046F483}"/>
              </a:ext>
            </a:extLst>
          </p:cNvPr>
          <p:cNvSpPr txBox="1"/>
          <p:nvPr/>
        </p:nvSpPr>
        <p:spPr>
          <a:xfrm>
            <a:off x="588335" y="5674420"/>
            <a:ext cx="5208495" cy="369332"/>
          </a:xfrm>
          <a:prstGeom prst="rect">
            <a:avLst/>
          </a:prstGeom>
          <a:noFill/>
          <a:ln w="1905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Statistics aimed to derive thermal and RE damages  </a:t>
            </a:r>
          </a:p>
        </p:txBody>
      </p:sp>
      <p:cxnSp>
        <p:nvCxnSpPr>
          <p:cNvPr id="3" name="Straight Arrow Connector 2">
            <a:extLst>
              <a:ext uri="{FF2B5EF4-FFF2-40B4-BE49-F238E27FC236}">
                <a16:creationId xmlns:a16="http://schemas.microsoft.com/office/drawing/2014/main" id="{9E1DD62C-76E7-B932-E5DA-B6E1C3A280B8}"/>
              </a:ext>
            </a:extLst>
          </p:cNvPr>
          <p:cNvCxnSpPr>
            <a:cxnSpLocks/>
          </p:cNvCxnSpPr>
          <p:nvPr/>
        </p:nvCxnSpPr>
        <p:spPr>
          <a:xfrm>
            <a:off x="6001567" y="1362655"/>
            <a:ext cx="250" cy="35971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03756B-470F-73A3-0724-C92C0A6F32EF}"/>
              </a:ext>
            </a:extLst>
          </p:cNvPr>
          <p:cNvCxnSpPr>
            <a:cxnSpLocks/>
          </p:cNvCxnSpPr>
          <p:nvPr/>
        </p:nvCxnSpPr>
        <p:spPr>
          <a:xfrm flipH="1">
            <a:off x="5976333" y="2091697"/>
            <a:ext cx="4218" cy="39618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0C4D8F2-2902-F634-2121-A817C7EFCE88}"/>
              </a:ext>
            </a:extLst>
          </p:cNvPr>
          <p:cNvCxnSpPr>
            <a:cxnSpLocks/>
          </p:cNvCxnSpPr>
          <p:nvPr/>
        </p:nvCxnSpPr>
        <p:spPr>
          <a:xfrm flipH="1">
            <a:off x="5960133" y="2857218"/>
            <a:ext cx="5567" cy="42366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FC4B5F-E8C2-43B7-17BC-0BFCCE4990BC}"/>
              </a:ext>
            </a:extLst>
          </p:cNvPr>
          <p:cNvCxnSpPr>
            <a:cxnSpLocks/>
            <a:stCxn id="9" idx="2"/>
            <a:endCxn id="12" idx="0"/>
          </p:cNvCxnSpPr>
          <p:nvPr/>
        </p:nvCxnSpPr>
        <p:spPr>
          <a:xfrm>
            <a:off x="8943769" y="5281510"/>
            <a:ext cx="1" cy="37139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D7CAB34-2002-C3BD-ECE1-643EA5B35DEF}"/>
              </a:ext>
            </a:extLst>
          </p:cNvPr>
          <p:cNvCxnSpPr>
            <a:cxnSpLocks/>
            <a:stCxn id="8" idx="2"/>
            <a:endCxn id="9" idx="0"/>
          </p:cNvCxnSpPr>
          <p:nvPr/>
        </p:nvCxnSpPr>
        <p:spPr>
          <a:xfrm>
            <a:off x="8943766" y="4456919"/>
            <a:ext cx="3" cy="40909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96F44CA-6BA8-9567-2198-98BA64E2200D}"/>
              </a:ext>
            </a:extLst>
          </p:cNvPr>
          <p:cNvCxnSpPr>
            <a:cxnSpLocks/>
            <a:endCxn id="8" idx="0"/>
          </p:cNvCxnSpPr>
          <p:nvPr/>
        </p:nvCxnSpPr>
        <p:spPr>
          <a:xfrm>
            <a:off x="8943766" y="3672089"/>
            <a:ext cx="0" cy="369332"/>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EB2A390-F233-AAA5-363E-5D93FE044B3A}"/>
              </a:ext>
            </a:extLst>
          </p:cNvPr>
          <p:cNvCxnSpPr>
            <a:cxnSpLocks/>
            <a:stCxn id="13" idx="2"/>
            <a:endCxn id="14" idx="0"/>
          </p:cNvCxnSpPr>
          <p:nvPr/>
        </p:nvCxnSpPr>
        <p:spPr>
          <a:xfrm flipH="1">
            <a:off x="3192583" y="5250822"/>
            <a:ext cx="1" cy="42359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F9CE4CD-F71B-094B-0643-9DE9306B91B3}"/>
              </a:ext>
            </a:extLst>
          </p:cNvPr>
          <p:cNvCxnSpPr>
            <a:cxnSpLocks/>
            <a:stCxn id="10" idx="2"/>
            <a:endCxn id="13" idx="0"/>
          </p:cNvCxnSpPr>
          <p:nvPr/>
        </p:nvCxnSpPr>
        <p:spPr>
          <a:xfrm>
            <a:off x="3192584" y="4426136"/>
            <a:ext cx="0" cy="45535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FA60AD3-95A7-0F80-AAF0-B9B5F480125F}"/>
              </a:ext>
            </a:extLst>
          </p:cNvPr>
          <p:cNvCxnSpPr>
            <a:cxnSpLocks/>
          </p:cNvCxnSpPr>
          <p:nvPr/>
        </p:nvCxnSpPr>
        <p:spPr>
          <a:xfrm>
            <a:off x="3192584" y="3650219"/>
            <a:ext cx="0" cy="43860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2320EC4F-1EA7-4FBE-EA79-916B402C32FD}"/>
              </a:ext>
            </a:extLst>
          </p:cNvPr>
          <p:cNvSpPr>
            <a:spLocks noGrp="1"/>
          </p:cNvSpPr>
          <p:nvPr>
            <p:ph type="dt" sz="half" idx="10"/>
          </p:nvPr>
        </p:nvSpPr>
        <p:spPr/>
        <p:txBody>
          <a:bodyPr/>
          <a:lstStyle/>
          <a:p>
            <a:fld id="{09634017-76CD-4103-92E6-657BEEECA3D0}" type="datetime1">
              <a:rPr lang="en-US" smtClean="0"/>
              <a:t>9/5/2024</a:t>
            </a:fld>
            <a:endParaRPr lang="en-US"/>
          </a:p>
        </p:txBody>
      </p:sp>
      <p:sp>
        <p:nvSpPr>
          <p:cNvPr id="22" name="Footer Placeholder 21">
            <a:extLst>
              <a:ext uri="{FF2B5EF4-FFF2-40B4-BE49-F238E27FC236}">
                <a16:creationId xmlns:a16="http://schemas.microsoft.com/office/drawing/2014/main" id="{4553E452-B3CC-503A-B015-74D73D893E02}"/>
              </a:ext>
            </a:extLst>
          </p:cNvPr>
          <p:cNvSpPr>
            <a:spLocks noGrp="1"/>
          </p:cNvSpPr>
          <p:nvPr>
            <p:ph type="ftr" sz="quarter" idx="11"/>
          </p:nvPr>
        </p:nvSpPr>
        <p:spPr>
          <a:xfrm>
            <a:off x="3179724" y="6347231"/>
            <a:ext cx="5879805" cy="365125"/>
          </a:xfrm>
        </p:spPr>
        <p:txBody>
          <a:bodyPr/>
          <a:lstStyle/>
          <a:p>
            <a:r>
              <a:rPr lang="en-US" dirty="0"/>
              <a:t>The 3-rd IAEA Technical Meeting on Plasma Disruptions and their Mitigation</a:t>
            </a:r>
          </a:p>
        </p:txBody>
      </p:sp>
      <p:sp>
        <p:nvSpPr>
          <p:cNvPr id="23" name="Slide Number Placeholder 22">
            <a:extLst>
              <a:ext uri="{FF2B5EF4-FFF2-40B4-BE49-F238E27FC236}">
                <a16:creationId xmlns:a16="http://schemas.microsoft.com/office/drawing/2014/main" id="{BBC10390-EF20-AA17-6BE2-C71376C1E871}"/>
              </a:ext>
            </a:extLst>
          </p:cNvPr>
          <p:cNvSpPr>
            <a:spLocks noGrp="1"/>
          </p:cNvSpPr>
          <p:nvPr>
            <p:ph type="sldNum" sz="quarter" idx="12"/>
          </p:nvPr>
        </p:nvSpPr>
        <p:spPr/>
        <p:txBody>
          <a:bodyPr/>
          <a:lstStyle/>
          <a:p>
            <a:fld id="{50EACF00-E37D-4AED-BAC8-997EC631EF24}" type="slidenum">
              <a:rPr lang="en-US" smtClean="0"/>
              <a:t>9</a:t>
            </a:fld>
            <a:endParaRPr lang="en-US"/>
          </a:p>
        </p:txBody>
      </p:sp>
      <p:sp>
        <p:nvSpPr>
          <p:cNvPr id="24" name="Title 1">
            <a:extLst>
              <a:ext uri="{FF2B5EF4-FFF2-40B4-BE49-F238E27FC236}">
                <a16:creationId xmlns:a16="http://schemas.microsoft.com/office/drawing/2014/main" id="{6CDF6652-B07D-FA64-EBD6-0E84DF19E688}"/>
              </a:ext>
            </a:extLst>
          </p:cNvPr>
          <p:cNvSpPr>
            <a:spLocks noGrp="1"/>
          </p:cNvSpPr>
          <p:nvPr>
            <p:ph type="title"/>
          </p:nvPr>
        </p:nvSpPr>
        <p:spPr>
          <a:xfrm>
            <a:off x="322728" y="156629"/>
            <a:ext cx="11672047" cy="698131"/>
          </a:xfrm>
        </p:spPr>
        <p:txBody>
          <a:bodyPr>
            <a:normAutofit/>
          </a:bodyPr>
          <a:lstStyle/>
          <a:p>
            <a:pPr algn="ctr"/>
            <a:r>
              <a:rPr lang="en-US" sz="2900" b="1" i="1" dirty="0">
                <a:solidFill>
                  <a:srgbClr val="008000"/>
                </a:solidFill>
              </a:rPr>
              <a:t>1.7  Widely varying inputs </a:t>
            </a:r>
            <a:r>
              <a:rPr lang="en-US" sz="2900" b="1" i="1" dirty="0">
                <a:solidFill>
                  <a:srgbClr val="993300"/>
                </a:solidFill>
                <a:sym typeface="Wingdings" panose="05000000000000000000" pitchFamily="2" charset="2"/>
              </a:rPr>
              <a:t> </a:t>
            </a:r>
            <a:r>
              <a:rPr lang="en-US" sz="2900" b="1" i="1" dirty="0">
                <a:solidFill>
                  <a:srgbClr val="993300"/>
                </a:solidFill>
              </a:rPr>
              <a:t> Proceed in a manner of parametric study: </a:t>
            </a:r>
          </a:p>
        </p:txBody>
      </p:sp>
    </p:spTree>
    <p:extLst>
      <p:ext uri="{BB962C8B-B14F-4D97-AF65-F5344CB8AC3E}">
        <p14:creationId xmlns:p14="http://schemas.microsoft.com/office/powerpoint/2010/main" val="4006116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2817</TotalTime>
  <Words>7503</Words>
  <Application>Microsoft Office PowerPoint</Application>
  <PresentationFormat>Widescreen</PresentationFormat>
  <Paragraphs>403</Paragraphs>
  <Slides>57</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57</vt:i4>
      </vt:variant>
    </vt:vector>
  </HeadingPairs>
  <TitlesOfParts>
    <vt:vector size="70" baseType="lpstr">
      <vt:lpstr>Amasis MT Pro</vt:lpstr>
      <vt:lpstr>Aptos</vt:lpstr>
      <vt:lpstr>Aptos Display</vt:lpstr>
      <vt:lpstr>Aptos Narrow</vt:lpstr>
      <vt:lpstr>Arial</vt:lpstr>
      <vt:lpstr>Arial Narrow</vt:lpstr>
      <vt:lpstr>Calibri</vt:lpstr>
      <vt:lpstr>Calibri Light</vt:lpstr>
      <vt:lpstr>Cambria Math</vt:lpstr>
      <vt:lpstr>Palatino Linotype</vt:lpstr>
      <vt:lpstr>Wingdings</vt:lpstr>
      <vt:lpstr>Office Theme</vt:lpstr>
      <vt:lpstr>1_Office Theme</vt:lpstr>
      <vt:lpstr>Practical model for  AVDE loads calculation</vt:lpstr>
      <vt:lpstr>1. Introduction  2. Main features of AVDE EM model  3. Results in terms of direct EM loads   4. Tokamak dynamic response to AVDE   5.  Conclusions</vt:lpstr>
      <vt:lpstr>1.1  The engineering sense of plasma disruption studies: </vt:lpstr>
      <vt:lpstr>PowerPoint Presentation</vt:lpstr>
      <vt:lpstr>PowerPoint Presentation</vt:lpstr>
      <vt:lpstr>1.4  Calculation of EM loads at symmetric – or asymmetric events: </vt:lpstr>
      <vt:lpstr>PowerPoint Presentation</vt:lpstr>
      <vt:lpstr>1.6   Wide efforts are on interpretation &amp; simulation of AVDE physics: </vt:lpstr>
      <vt:lpstr>1.7  Widely varying inputs   Proceed in a manner of parametric study: </vt:lpstr>
      <vt:lpstr>1.8  Specific inputs taken for the first practical run: </vt:lpstr>
      <vt:lpstr>1. Introduction  2. Main features of AVDE EM model  3. Results in terms of direct EM loads   4. Tokamak dynamic response to AVDE  5.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Introduction  2. Main features of AVDE EM model  3. Results in terms of direct EM loads                          at the VV and the Magnets   4. Tokamak dynamic response to AVDE   5.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4.1  A scope of AVDE dynamic analysis</vt:lpstr>
      <vt:lpstr>4.2  Loading of tokamak dynamic model by AVDE EM loads</vt:lpstr>
      <vt:lpstr>4.3  Comparison of VDE and AVDE net EM forces in the           interaction between VV and the Magnets, in MN</vt:lpstr>
      <vt:lpstr>4.3  Comparison of VDE and AVDE net EM moments in the            interaction between the VV and the Magnets, MN*m</vt:lpstr>
      <vt:lpstr>PowerPoint Presentation</vt:lpstr>
      <vt:lpstr>4.6  Synthetic measurements at  VVGS  for VDE and AVDE</vt:lpstr>
      <vt:lpstr>4.7  Comparison of strains in  TFGS  between VDE and AVDE</vt:lpstr>
      <vt:lpstr>4.8  Synthetic displacements on VV ports for VDE and AVDE</vt:lpstr>
      <vt:lpstr>4.9  Dynamic force transfer        through the Pedestal Ring </vt:lpstr>
      <vt:lpstr>PowerPoint Presentation</vt:lpstr>
      <vt:lpstr>5.1  Conclusions on lateral forces &amp; moments  </vt:lpstr>
      <vt:lpstr>5.2  AVDE studies shall include dynamic response: </vt:lpstr>
      <vt:lpstr>5.4  The nearest step will be the rotating AVDE</vt:lpstr>
      <vt:lpstr>5.5   Conclusions:  Overall, and next tasks:  </vt:lpstr>
      <vt:lpstr>5.6  Further parametric cases for AVDE loads</vt:lpstr>
      <vt:lpstr>References:      Copied from the latest article, and added one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model for AVDE loads calculation</dc:title>
  <dc:creator>S Sadakov</dc:creator>
  <cp:lastModifiedBy>S Sadakov</cp:lastModifiedBy>
  <cp:revision>417</cp:revision>
  <dcterms:created xsi:type="dcterms:W3CDTF">2024-07-22T15:11:12Z</dcterms:created>
  <dcterms:modified xsi:type="dcterms:W3CDTF">2024-09-06T05:43:56Z</dcterms:modified>
</cp:coreProperties>
</file>