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1" r:id="rId3"/>
    <p:sldId id="257" r:id="rId4"/>
    <p:sldId id="258" r:id="rId5"/>
    <p:sldId id="261" r:id="rId6"/>
    <p:sldId id="263" r:id="rId7"/>
    <p:sldId id="264" r:id="rId8"/>
    <p:sldId id="291" r:id="rId9"/>
    <p:sldId id="292" r:id="rId10"/>
    <p:sldId id="293" r:id="rId11"/>
    <p:sldId id="282" r:id="rId12"/>
    <p:sldId id="283" r:id="rId13"/>
    <p:sldId id="284" r:id="rId14"/>
    <p:sldId id="272" r:id="rId15"/>
    <p:sldId id="274" r:id="rId16"/>
    <p:sldId id="281" r:id="rId17"/>
    <p:sldId id="276" r:id="rId18"/>
    <p:sldId id="275" r:id="rId19"/>
    <p:sldId id="277" r:id="rId20"/>
    <p:sldId id="285" r:id="rId21"/>
    <p:sldId id="286" r:id="rId22"/>
    <p:sldId id="287" r:id="rId23"/>
    <p:sldId id="289" r:id="rId24"/>
    <p:sldId id="294" r:id="rId25"/>
    <p:sldId id="290" r:id="rId26"/>
    <p:sldId id="259" r:id="rId27"/>
    <p:sldId id="262" r:id="rId28"/>
    <p:sldId id="268" r:id="rId29"/>
    <p:sldId id="266" r:id="rId30"/>
    <p:sldId id="279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  <a:srgbClr val="92D050"/>
    <a:srgbClr val="603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A801D-C916-42A1-9A3D-AF266CF25FAC}" v="14" dt="2024-09-03T06:42:57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92" autoAdjust="0"/>
  </p:normalViewPr>
  <p:slideViewPr>
    <p:cSldViewPr snapToGrid="0">
      <p:cViewPr varScale="1">
        <p:scale>
          <a:sx n="51" d="100"/>
          <a:sy n="51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ISERNIA" userId="13200628-46f5-4211-9a98-df306efe1472" providerId="ADAL" clId="{98AA801D-C916-42A1-9A3D-AF266CF25FAC}"/>
    <pc:docChg chg="undo custSel addSld delSld modSld">
      <pc:chgData name="NICOLA ISERNIA" userId="13200628-46f5-4211-9a98-df306efe1472" providerId="ADAL" clId="{98AA801D-C916-42A1-9A3D-AF266CF25FAC}" dt="2024-09-03T06:43:43.564" v="437" actId="167"/>
      <pc:docMkLst>
        <pc:docMk/>
      </pc:docMkLst>
      <pc:sldChg chg="addSp modSp mod">
        <pc:chgData name="NICOLA ISERNIA" userId="13200628-46f5-4211-9a98-df306efe1472" providerId="ADAL" clId="{98AA801D-C916-42A1-9A3D-AF266CF25FAC}" dt="2024-09-02T22:42:06.424" v="152" actId="207"/>
        <pc:sldMkLst>
          <pc:docMk/>
          <pc:sldMk cId="2418630738" sldId="256"/>
        </pc:sldMkLst>
        <pc:spChg chg="mod">
          <ac:chgData name="NICOLA ISERNIA" userId="13200628-46f5-4211-9a98-df306efe1472" providerId="ADAL" clId="{98AA801D-C916-42A1-9A3D-AF266CF25FAC}" dt="2024-09-02T22:41:01.107" v="89" actId="115"/>
          <ac:spMkLst>
            <pc:docMk/>
            <pc:sldMk cId="2418630738" sldId="256"/>
            <ac:spMk id="3" creationId="{25AA66CC-31D7-98D5-ECC4-D72E8D80207A}"/>
          </ac:spMkLst>
        </pc:spChg>
        <pc:spChg chg="add mod">
          <ac:chgData name="NICOLA ISERNIA" userId="13200628-46f5-4211-9a98-df306efe1472" providerId="ADAL" clId="{98AA801D-C916-42A1-9A3D-AF266CF25FAC}" dt="2024-09-02T22:42:06.424" v="152" actId="207"/>
          <ac:spMkLst>
            <pc:docMk/>
            <pc:sldMk cId="2418630738" sldId="256"/>
            <ac:spMk id="4" creationId="{4E54181A-A2EF-6763-8CCF-F42C1306F5E9}"/>
          </ac:spMkLst>
        </pc:spChg>
      </pc:sldChg>
      <pc:sldChg chg="del">
        <pc:chgData name="NICOLA ISERNIA" userId="13200628-46f5-4211-9a98-df306efe1472" providerId="ADAL" clId="{98AA801D-C916-42A1-9A3D-AF266CF25FAC}" dt="2024-09-02T23:01:09.300" v="377" actId="47"/>
        <pc:sldMkLst>
          <pc:docMk/>
          <pc:sldMk cId="2334146499" sldId="260"/>
        </pc:sldMkLst>
      </pc:sldChg>
      <pc:sldChg chg="del">
        <pc:chgData name="NICOLA ISERNIA" userId="13200628-46f5-4211-9a98-df306efe1472" providerId="ADAL" clId="{98AA801D-C916-42A1-9A3D-AF266CF25FAC}" dt="2024-09-02T23:01:09.300" v="377" actId="47"/>
        <pc:sldMkLst>
          <pc:docMk/>
          <pc:sldMk cId="2209390028" sldId="278"/>
        </pc:sldMkLst>
      </pc:sldChg>
      <pc:sldChg chg="del">
        <pc:chgData name="NICOLA ISERNIA" userId="13200628-46f5-4211-9a98-df306efe1472" providerId="ADAL" clId="{98AA801D-C916-42A1-9A3D-AF266CF25FAC}" dt="2024-09-02T23:01:09.300" v="377" actId="47"/>
        <pc:sldMkLst>
          <pc:docMk/>
          <pc:sldMk cId="574092894" sldId="280"/>
        </pc:sldMkLst>
      </pc:sldChg>
      <pc:sldChg chg="addSp delSp modSp mod">
        <pc:chgData name="NICOLA ISERNIA" userId="13200628-46f5-4211-9a98-df306efe1472" providerId="ADAL" clId="{98AA801D-C916-42A1-9A3D-AF266CF25FAC}" dt="2024-09-03T06:35:58.799" v="395"/>
        <pc:sldMkLst>
          <pc:docMk/>
          <pc:sldMk cId="3736537480" sldId="283"/>
        </pc:sldMkLst>
        <pc:spChg chg="add del mod">
          <ac:chgData name="NICOLA ISERNIA" userId="13200628-46f5-4211-9a98-df306efe1472" providerId="ADAL" clId="{98AA801D-C916-42A1-9A3D-AF266CF25FAC}" dt="2024-09-03T06:35:36.836" v="393" actId="478"/>
          <ac:spMkLst>
            <pc:docMk/>
            <pc:sldMk cId="3736537480" sldId="283"/>
            <ac:spMk id="3" creationId="{7CB8D3B2-2D92-2917-D2B7-63045EF29016}"/>
          </ac:spMkLst>
        </pc:spChg>
        <pc:spChg chg="add mod">
          <ac:chgData name="NICOLA ISERNIA" userId="13200628-46f5-4211-9a98-df306efe1472" providerId="ADAL" clId="{98AA801D-C916-42A1-9A3D-AF266CF25FAC}" dt="2024-09-03T06:35:58.799" v="395"/>
          <ac:spMkLst>
            <pc:docMk/>
            <pc:sldMk cId="3736537480" sldId="283"/>
            <ac:spMk id="4" creationId="{21B2509F-DB17-857B-CE48-D38CA2D08638}"/>
          </ac:spMkLst>
        </pc:spChg>
      </pc:sldChg>
      <pc:sldChg chg="addSp delSp modSp mod">
        <pc:chgData name="NICOLA ISERNIA" userId="13200628-46f5-4211-9a98-df306efe1472" providerId="ADAL" clId="{98AA801D-C916-42A1-9A3D-AF266CF25FAC}" dt="2024-09-03T06:36:02.110" v="396"/>
        <pc:sldMkLst>
          <pc:docMk/>
          <pc:sldMk cId="4198903064" sldId="284"/>
        </pc:sldMkLst>
        <pc:spChg chg="add del mod">
          <ac:chgData name="NICOLA ISERNIA" userId="13200628-46f5-4211-9a98-df306efe1472" providerId="ADAL" clId="{98AA801D-C916-42A1-9A3D-AF266CF25FAC}" dt="2024-09-03T06:35:41.043" v="394" actId="478"/>
          <ac:spMkLst>
            <pc:docMk/>
            <pc:sldMk cId="4198903064" sldId="284"/>
            <ac:spMk id="3" creationId="{AD4B288C-5FB9-F4FD-4658-5496F537D43A}"/>
          </ac:spMkLst>
        </pc:spChg>
        <pc:spChg chg="add mod">
          <ac:chgData name="NICOLA ISERNIA" userId="13200628-46f5-4211-9a98-df306efe1472" providerId="ADAL" clId="{98AA801D-C916-42A1-9A3D-AF266CF25FAC}" dt="2024-09-03T06:36:02.110" v="396"/>
          <ac:spMkLst>
            <pc:docMk/>
            <pc:sldMk cId="4198903064" sldId="284"/>
            <ac:spMk id="12" creationId="{FEE0E3B1-22EC-DEE1-064A-ACA157D48CB1}"/>
          </ac:spMkLst>
        </pc:spChg>
      </pc:sldChg>
      <pc:sldChg chg="addSp modSp mod">
        <pc:chgData name="NICOLA ISERNIA" userId="13200628-46f5-4211-9a98-df306efe1472" providerId="ADAL" clId="{98AA801D-C916-42A1-9A3D-AF266CF25FAC}" dt="2024-09-02T22:38:19.874" v="77" actId="1038"/>
        <pc:sldMkLst>
          <pc:docMk/>
          <pc:sldMk cId="1868662209" sldId="285"/>
        </pc:sldMkLst>
        <pc:spChg chg="mod">
          <ac:chgData name="NICOLA ISERNIA" userId="13200628-46f5-4211-9a98-df306efe1472" providerId="ADAL" clId="{98AA801D-C916-42A1-9A3D-AF266CF25FAC}" dt="2024-09-02T22:38:19.874" v="77" actId="1038"/>
          <ac:spMkLst>
            <pc:docMk/>
            <pc:sldMk cId="1868662209" sldId="285"/>
            <ac:spMk id="3" creationId="{4FEA1F52-0C4A-72E6-544B-DFD74BC1BA64}"/>
          </ac:spMkLst>
        </pc:spChg>
        <pc:spChg chg="add mod">
          <ac:chgData name="NICOLA ISERNIA" userId="13200628-46f5-4211-9a98-df306efe1472" providerId="ADAL" clId="{98AA801D-C916-42A1-9A3D-AF266CF25FAC}" dt="2024-09-02T22:38:08.549" v="57" actId="1037"/>
          <ac:spMkLst>
            <pc:docMk/>
            <pc:sldMk cId="1868662209" sldId="285"/>
            <ac:spMk id="6" creationId="{9486AFE6-8206-9D11-1E2E-97EE81F50840}"/>
          </ac:spMkLst>
        </pc:spChg>
        <pc:spChg chg="add mod">
          <ac:chgData name="NICOLA ISERNIA" userId="13200628-46f5-4211-9a98-df306efe1472" providerId="ADAL" clId="{98AA801D-C916-42A1-9A3D-AF266CF25FAC}" dt="2024-09-02T22:37:35.323" v="15" actId="20577"/>
          <ac:spMkLst>
            <pc:docMk/>
            <pc:sldMk cId="1868662209" sldId="285"/>
            <ac:spMk id="7" creationId="{28615E6A-27C5-8112-5135-3E0B3D4405F0}"/>
          </ac:spMkLst>
        </pc:spChg>
      </pc:sldChg>
      <pc:sldChg chg="modSp">
        <pc:chgData name="NICOLA ISERNIA" userId="13200628-46f5-4211-9a98-df306efe1472" providerId="ADAL" clId="{98AA801D-C916-42A1-9A3D-AF266CF25FAC}" dt="2024-09-02T22:36:30.069" v="0" actId="14826"/>
        <pc:sldMkLst>
          <pc:docMk/>
          <pc:sldMk cId="436166724" sldId="287"/>
        </pc:sldMkLst>
        <pc:picChg chg="mod">
          <ac:chgData name="NICOLA ISERNIA" userId="13200628-46f5-4211-9a98-df306efe1472" providerId="ADAL" clId="{98AA801D-C916-42A1-9A3D-AF266CF25FAC}" dt="2024-09-02T22:36:30.069" v="0" actId="14826"/>
          <ac:picMkLst>
            <pc:docMk/>
            <pc:sldMk cId="436166724" sldId="287"/>
            <ac:picMk id="6" creationId="{A9C30D35-FFDD-D555-7170-01035A12030A}"/>
          </ac:picMkLst>
        </pc:picChg>
      </pc:sldChg>
      <pc:sldChg chg="addSp delSp modSp mod">
        <pc:chgData name="NICOLA ISERNIA" userId="13200628-46f5-4211-9a98-df306efe1472" providerId="ADAL" clId="{98AA801D-C916-42A1-9A3D-AF266CF25FAC}" dt="2024-09-03T06:42:07.649" v="422" actId="14100"/>
        <pc:sldMkLst>
          <pc:docMk/>
          <pc:sldMk cId="3356370104" sldId="291"/>
        </pc:sldMkLst>
        <pc:spChg chg="ord">
          <ac:chgData name="NICOLA ISERNIA" userId="13200628-46f5-4211-9a98-df306efe1472" providerId="ADAL" clId="{98AA801D-C916-42A1-9A3D-AF266CF25FAC}" dt="2024-09-03T06:41:54.644" v="421" actId="167"/>
          <ac:spMkLst>
            <pc:docMk/>
            <pc:sldMk cId="3356370104" sldId="291"/>
            <ac:spMk id="5" creationId="{DE5FA5D6-FD84-71A8-41D1-B1766BDDD0F1}"/>
          </ac:spMkLst>
        </pc:spChg>
        <pc:spChg chg="ord">
          <ac:chgData name="NICOLA ISERNIA" userId="13200628-46f5-4211-9a98-df306efe1472" providerId="ADAL" clId="{98AA801D-C916-42A1-9A3D-AF266CF25FAC}" dt="2024-09-03T06:41:54.644" v="421" actId="167"/>
          <ac:spMkLst>
            <pc:docMk/>
            <pc:sldMk cId="3356370104" sldId="291"/>
            <ac:spMk id="15" creationId="{52D30B20-5973-59E1-2A6A-7BFB27E22379}"/>
          </ac:spMkLst>
        </pc:spChg>
        <pc:spChg chg="add del">
          <ac:chgData name="NICOLA ISERNIA" userId="13200628-46f5-4211-9a98-df306efe1472" providerId="ADAL" clId="{98AA801D-C916-42A1-9A3D-AF266CF25FAC}" dt="2024-09-03T06:34:32.327" v="384" actId="22"/>
          <ac:spMkLst>
            <pc:docMk/>
            <pc:sldMk cId="3356370104" sldId="291"/>
            <ac:spMk id="17" creationId="{4796910A-5760-B7D7-3764-F9DEC7120A6A}"/>
          </ac:spMkLst>
        </pc:spChg>
        <pc:spChg chg="add del mod">
          <ac:chgData name="NICOLA ISERNIA" userId="13200628-46f5-4211-9a98-df306efe1472" providerId="ADAL" clId="{98AA801D-C916-42A1-9A3D-AF266CF25FAC}" dt="2024-09-03T06:35:22.138" v="390" actId="478"/>
          <ac:spMkLst>
            <pc:docMk/>
            <pc:sldMk cId="3356370104" sldId="291"/>
            <ac:spMk id="18" creationId="{0AABB3D1-8854-BA54-842D-1B9274666335}"/>
          </ac:spMkLst>
        </pc:spChg>
        <pc:spChg chg="add mod ord">
          <ac:chgData name="NICOLA ISERNIA" userId="13200628-46f5-4211-9a98-df306efe1472" providerId="ADAL" clId="{98AA801D-C916-42A1-9A3D-AF266CF25FAC}" dt="2024-09-03T06:42:07.649" v="422" actId="14100"/>
          <ac:spMkLst>
            <pc:docMk/>
            <pc:sldMk cId="3356370104" sldId="291"/>
            <ac:spMk id="19" creationId="{B8020EE7-127B-6D6F-7770-4816AE182E80}"/>
          </ac:spMkLst>
        </pc:spChg>
        <pc:spChg chg="del">
          <ac:chgData name="NICOLA ISERNIA" userId="13200628-46f5-4211-9a98-df306efe1472" providerId="ADAL" clId="{98AA801D-C916-42A1-9A3D-AF266CF25FAC}" dt="2024-09-02T22:43:11.231" v="153" actId="478"/>
          <ac:spMkLst>
            <pc:docMk/>
            <pc:sldMk cId="3356370104" sldId="291"/>
            <ac:spMk id="22" creationId="{446D6E2C-111E-1D07-6233-24041A00C123}"/>
          </ac:spMkLst>
        </pc:spChg>
        <pc:grpChg chg="ord">
          <ac:chgData name="NICOLA ISERNIA" userId="13200628-46f5-4211-9a98-df306efe1472" providerId="ADAL" clId="{98AA801D-C916-42A1-9A3D-AF266CF25FAC}" dt="2024-09-03T06:41:43.325" v="419" actId="167"/>
          <ac:grpSpMkLst>
            <pc:docMk/>
            <pc:sldMk cId="3356370104" sldId="291"/>
            <ac:grpSpMk id="37" creationId="{FA5F1280-87C5-2CE0-E657-D7D3342EFAE1}"/>
          </ac:grpSpMkLst>
        </pc:grpChg>
      </pc:sldChg>
      <pc:sldChg chg="addSp delSp modSp mod">
        <pc:chgData name="NICOLA ISERNIA" userId="13200628-46f5-4211-9a98-df306efe1472" providerId="ADAL" clId="{98AA801D-C916-42A1-9A3D-AF266CF25FAC}" dt="2024-09-03T06:35:27.110" v="391" actId="478"/>
        <pc:sldMkLst>
          <pc:docMk/>
          <pc:sldMk cId="4114888522" sldId="292"/>
        </pc:sldMkLst>
        <pc:spChg chg="add del mod">
          <ac:chgData name="NICOLA ISERNIA" userId="13200628-46f5-4211-9a98-df306efe1472" providerId="ADAL" clId="{98AA801D-C916-42A1-9A3D-AF266CF25FAC}" dt="2024-09-03T06:35:27.110" v="391" actId="478"/>
          <ac:spMkLst>
            <pc:docMk/>
            <pc:sldMk cId="4114888522" sldId="292"/>
            <ac:spMk id="4" creationId="{DF09596A-361E-77BF-136A-C916B21C262F}"/>
          </ac:spMkLst>
        </pc:spChg>
        <pc:spChg chg="del">
          <ac:chgData name="NICOLA ISERNIA" userId="13200628-46f5-4211-9a98-df306efe1472" providerId="ADAL" clId="{98AA801D-C916-42A1-9A3D-AF266CF25FAC}" dt="2024-09-02T22:43:16.530" v="154" actId="478"/>
          <ac:spMkLst>
            <pc:docMk/>
            <pc:sldMk cId="4114888522" sldId="292"/>
            <ac:spMk id="22" creationId="{446D6E2C-111E-1D07-6233-24041A00C123}"/>
          </ac:spMkLst>
        </pc:spChg>
      </pc:sldChg>
      <pc:sldChg chg="addSp delSp modSp mod">
        <pc:chgData name="NICOLA ISERNIA" userId="13200628-46f5-4211-9a98-df306efe1472" providerId="ADAL" clId="{98AA801D-C916-42A1-9A3D-AF266CF25FAC}" dt="2024-09-03T06:43:43.564" v="437" actId="167"/>
        <pc:sldMkLst>
          <pc:docMk/>
          <pc:sldMk cId="3679331819" sldId="293"/>
        </pc:sldMkLst>
        <pc:spChg chg="add del mod">
          <ac:chgData name="NICOLA ISERNIA" userId="13200628-46f5-4211-9a98-df306efe1472" providerId="ADAL" clId="{98AA801D-C916-42A1-9A3D-AF266CF25FAC}" dt="2024-09-03T06:35:30.135" v="392" actId="478"/>
          <ac:spMkLst>
            <pc:docMk/>
            <pc:sldMk cId="3679331819" sldId="293"/>
            <ac:spMk id="4" creationId="{134A8DD2-D868-02CE-33D3-229F3B40CAC8}"/>
          </ac:spMkLst>
        </pc:spChg>
        <pc:spChg chg="add mod ord">
          <ac:chgData name="NICOLA ISERNIA" userId="13200628-46f5-4211-9a98-df306efe1472" providerId="ADAL" clId="{98AA801D-C916-42A1-9A3D-AF266CF25FAC}" dt="2024-09-03T06:43:38.104" v="436" actId="14100"/>
          <ac:spMkLst>
            <pc:docMk/>
            <pc:sldMk cId="3679331819" sldId="293"/>
            <ac:spMk id="16" creationId="{A21E91C0-5E72-899C-715D-42DDA5AE838A}"/>
          </ac:spMkLst>
        </pc:spChg>
        <pc:spChg chg="add mod ord">
          <ac:chgData name="NICOLA ISERNIA" userId="13200628-46f5-4211-9a98-df306efe1472" providerId="ADAL" clId="{98AA801D-C916-42A1-9A3D-AF266CF25FAC}" dt="2024-09-03T06:43:43.564" v="437" actId="167"/>
          <ac:spMkLst>
            <pc:docMk/>
            <pc:sldMk cId="3679331819" sldId="293"/>
            <ac:spMk id="17" creationId="{6A152E20-A8F9-ED78-8643-41D562C11405}"/>
          </ac:spMkLst>
        </pc:spChg>
        <pc:spChg chg="del">
          <ac:chgData name="NICOLA ISERNIA" userId="13200628-46f5-4211-9a98-df306efe1472" providerId="ADAL" clId="{98AA801D-C916-42A1-9A3D-AF266CF25FAC}" dt="2024-09-02T22:43:23.952" v="155" actId="478"/>
          <ac:spMkLst>
            <pc:docMk/>
            <pc:sldMk cId="3679331819" sldId="293"/>
            <ac:spMk id="22" creationId="{446D6E2C-111E-1D07-6233-24041A00C123}"/>
          </ac:spMkLst>
        </pc:spChg>
      </pc:sldChg>
      <pc:sldChg chg="modSp new mod">
        <pc:chgData name="NICOLA ISERNIA" userId="13200628-46f5-4211-9a98-df306efe1472" providerId="ADAL" clId="{98AA801D-C916-42A1-9A3D-AF266CF25FAC}" dt="2024-09-02T23:02:28.769" v="382" actId="114"/>
        <pc:sldMkLst>
          <pc:docMk/>
          <pc:sldMk cId="1293838173" sldId="294"/>
        </pc:sldMkLst>
        <pc:spChg chg="mod">
          <ac:chgData name="NICOLA ISERNIA" userId="13200628-46f5-4211-9a98-df306efe1472" providerId="ADAL" clId="{98AA801D-C916-42A1-9A3D-AF266CF25FAC}" dt="2024-09-02T22:50:46.582" v="241" actId="20577"/>
          <ac:spMkLst>
            <pc:docMk/>
            <pc:sldMk cId="1293838173" sldId="294"/>
            <ac:spMk id="2" creationId="{2B466203-27BD-DEA6-0FBC-C4D7B5BB8FB6}"/>
          </ac:spMkLst>
        </pc:spChg>
        <pc:spChg chg="mod">
          <ac:chgData name="NICOLA ISERNIA" userId="13200628-46f5-4211-9a98-df306efe1472" providerId="ADAL" clId="{98AA801D-C916-42A1-9A3D-AF266CF25FAC}" dt="2024-09-02T23:02:28.769" v="382" actId="114"/>
          <ac:spMkLst>
            <pc:docMk/>
            <pc:sldMk cId="1293838173" sldId="294"/>
            <ac:spMk id="3" creationId="{98A4F08C-8384-C367-4B11-F77A987160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A34A-C417-48EE-8116-2DBFC5CC0B67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C183-5309-4422-A299-0DF0F9D84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7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dirty="0"/>
              <a:t>Plasma ring</a:t>
            </a:r>
          </a:p>
          <a:p>
            <a:pPr marL="171450" indent="-171450">
              <a:buFontTx/>
              <a:buChar char="-"/>
            </a:pPr>
            <a:r>
              <a:rPr lang="it-IT" dirty="0"/>
              <a:t>- </a:t>
            </a:r>
            <a:r>
              <a:rPr lang="it-IT" dirty="0" err="1"/>
              <a:t>F_i^u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to the </a:t>
            </a:r>
            <a:r>
              <a:rPr lang="it-IT" dirty="0" err="1"/>
              <a:t>palsma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and the z-derivative of the </a:t>
            </a:r>
            <a:r>
              <a:rPr lang="it-IT" dirty="0" err="1"/>
              <a:t>mutual</a:t>
            </a:r>
            <a:r>
              <a:rPr lang="it-IT" dirty="0"/>
              <a:t> </a:t>
            </a:r>
            <a:r>
              <a:rPr lang="it-IT" dirty="0" err="1"/>
              <a:t>inductance</a:t>
            </a:r>
            <a:r>
              <a:rPr lang="it-IT" dirty="0"/>
              <a:t> plasma –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current</a:t>
            </a:r>
            <a:endParaRPr lang="it-IT" dirty="0"/>
          </a:p>
          <a:p>
            <a:r>
              <a:rPr lang="en-GB" dirty="0"/>
              <a:t>- F_z^a0 is proportional to the plasma current, the active currents and the second z-derivative of the mutual inductance between active coils and plasma 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29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dirty="0"/>
              <a:t>free-</a:t>
            </a:r>
            <a:r>
              <a:rPr lang="it-IT" dirty="0" err="1"/>
              <a:t>boundary</a:t>
            </a:r>
            <a:r>
              <a:rPr lang="it-IT" dirty="0"/>
              <a:t> models</a:t>
            </a:r>
          </a:p>
          <a:p>
            <a:pPr marL="171450" indent="-171450">
              <a:buFontTx/>
              <a:buChar char="-"/>
            </a:pPr>
            <a:r>
              <a:rPr lang="it-IT" dirty="0"/>
              <a:t>The </a:t>
            </a:r>
            <a:r>
              <a:rPr lang="it-IT" dirty="0" err="1"/>
              <a:t>wall</a:t>
            </a:r>
            <a:r>
              <a:rPr lang="it-IT" dirty="0"/>
              <a:t> model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exactly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CarMa0NL and JOREK-CARIDDI, </a:t>
            </a:r>
            <a:r>
              <a:rPr lang="it-IT" dirty="0" err="1"/>
              <a:t>hence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can compare </a:t>
            </a:r>
            <a:r>
              <a:rPr lang="it-IT" dirty="0" err="1"/>
              <a:t>one-to-one</a:t>
            </a:r>
            <a:r>
              <a:rPr lang="it-IT" dirty="0"/>
              <a:t> the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currents</a:t>
            </a:r>
            <a:r>
              <a:rPr lang="it-IT" dirty="0"/>
              <a:t>. In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project the </a:t>
            </a:r>
            <a:r>
              <a:rPr lang="it-IT" dirty="0" err="1"/>
              <a:t>current</a:t>
            </a:r>
            <a:r>
              <a:rPr lang="it-IT" dirty="0"/>
              <a:t> on the </a:t>
            </a:r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egienmode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in the </a:t>
            </a:r>
            <a:r>
              <a:rPr lang="it-IT" dirty="0" err="1"/>
              <a:t>linearized</a:t>
            </a:r>
            <a:r>
              <a:rPr lang="it-IT" dirty="0"/>
              <a:t> model </a:t>
            </a:r>
            <a:r>
              <a:rPr lang="it-IT" dirty="0" err="1"/>
              <a:t>obtained</a:t>
            </a:r>
            <a:r>
              <a:rPr lang="it-IT" dirty="0"/>
              <a:t> by CarMa0NL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initial</a:t>
            </a:r>
            <a:r>
              <a:rPr lang="it-IT" dirty="0"/>
              <a:t> time instant of MHD </a:t>
            </a:r>
            <a:r>
              <a:rPr lang="it-IT" dirty="0" err="1"/>
              <a:t>equilibrium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13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- </a:t>
            </a:r>
            <a:r>
              <a:rPr lang="it-IT" dirty="0" err="1"/>
              <a:t>Beforehand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verified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indipendent</a:t>
            </a:r>
            <a:r>
              <a:rPr lang="it-IT" dirty="0"/>
              <a:t> from the </a:t>
            </a:r>
            <a:r>
              <a:rPr lang="it-IT" dirty="0" err="1"/>
              <a:t>viscosity</a:t>
            </a:r>
            <a:r>
              <a:rPr lang="it-IT" dirty="0"/>
              <a:t> (i.e. the </a:t>
            </a:r>
            <a:r>
              <a:rPr lang="it-IT" dirty="0" err="1"/>
              <a:t>motion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limited by </a:t>
            </a:r>
            <a:r>
              <a:rPr lang="it-IT" dirty="0" err="1"/>
              <a:t>viscous</a:t>
            </a:r>
            <a:r>
              <a:rPr lang="it-IT" dirty="0"/>
              <a:t> </a:t>
            </a:r>
            <a:r>
              <a:rPr lang="it-IT" dirty="0" err="1"/>
              <a:t>phenomena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42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- </a:t>
            </a:r>
            <a:r>
              <a:rPr lang="it-IT" dirty="0" err="1"/>
              <a:t>Beforehand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verified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result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indipendent</a:t>
            </a:r>
            <a:r>
              <a:rPr lang="it-IT" dirty="0"/>
              <a:t> from the </a:t>
            </a:r>
            <a:r>
              <a:rPr lang="it-IT" dirty="0" err="1"/>
              <a:t>viscosity</a:t>
            </a:r>
            <a:r>
              <a:rPr lang="it-IT" dirty="0"/>
              <a:t> (i.e. the </a:t>
            </a:r>
            <a:r>
              <a:rPr lang="it-IT" dirty="0" err="1"/>
              <a:t>motion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limited by </a:t>
            </a:r>
            <a:r>
              <a:rPr lang="it-IT" dirty="0" err="1"/>
              <a:t>viscous</a:t>
            </a:r>
            <a:r>
              <a:rPr lang="it-IT" dirty="0"/>
              <a:t> </a:t>
            </a:r>
            <a:r>
              <a:rPr lang="it-IT" dirty="0" err="1"/>
              <a:t>phenomena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3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dirty="0" err="1"/>
              <a:t>Variations</a:t>
            </a:r>
            <a:r>
              <a:rPr lang="it-IT" dirty="0"/>
              <a:t> of plasma </a:t>
            </a:r>
            <a:r>
              <a:rPr lang="it-IT" dirty="0" err="1"/>
              <a:t>current</a:t>
            </a:r>
            <a:r>
              <a:rPr lang="it-IT" dirty="0"/>
              <a:t> in the </a:t>
            </a:r>
            <a:r>
              <a:rPr lang="it-IT" dirty="0" err="1"/>
              <a:t>order</a:t>
            </a:r>
            <a:r>
              <a:rPr lang="it-IT" dirty="0"/>
              <a:t> of 0.3 %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observed</a:t>
            </a:r>
            <a:r>
              <a:rPr lang="it-IT" dirty="0"/>
              <a:t>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be </a:t>
            </a:r>
            <a:r>
              <a:rPr lang="it-IT" dirty="0" err="1"/>
              <a:t>particularly</a:t>
            </a:r>
            <a:r>
              <a:rPr lang="it-IT" dirty="0"/>
              <a:t> </a:t>
            </a:r>
            <a:r>
              <a:rPr lang="it-IT" dirty="0" err="1"/>
              <a:t>relevant</a:t>
            </a:r>
            <a:r>
              <a:rPr lang="it-IT" dirty="0"/>
              <a:t> on the overall plasma </a:t>
            </a:r>
            <a:r>
              <a:rPr lang="it-IT" dirty="0" err="1"/>
              <a:t>motion</a:t>
            </a:r>
            <a:r>
              <a:rPr lang="it-IT" dirty="0"/>
              <a:t>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demonstrated</a:t>
            </a:r>
            <a:r>
              <a:rPr lang="it-IT" dirty="0"/>
              <a:t> </a:t>
            </a:r>
            <a:r>
              <a:rPr lang="it-IT" dirty="0" err="1"/>
              <a:t>later</a:t>
            </a:r>
            <a:r>
              <a:rPr lang="it-IT" dirty="0"/>
              <a:t> by the CarMa0NL </a:t>
            </a:r>
            <a:r>
              <a:rPr lang="it-IT" dirty="0" err="1"/>
              <a:t>simulations</a:t>
            </a:r>
            <a:r>
              <a:rPr lang="it-IT" dirty="0"/>
              <a:t>. </a:t>
            </a:r>
          </a:p>
          <a:p>
            <a:pPr marL="171450" indent="-171450">
              <a:buFontTx/>
              <a:buChar char="-"/>
            </a:pPr>
            <a:r>
              <a:rPr lang="it-IT" dirty="0" err="1"/>
              <a:t>Anyway</a:t>
            </a:r>
            <a:r>
              <a:rPr lang="it-IT" dirty="0"/>
              <a:t> due to the </a:t>
            </a:r>
            <a:r>
              <a:rPr lang="it-IT" dirty="0" err="1"/>
              <a:t>perturbation</a:t>
            </a:r>
            <a:r>
              <a:rPr lang="it-IT" dirty="0"/>
              <a:t> time (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mainly</a:t>
            </a:r>
            <a:r>
              <a:rPr lang="it-IT" dirty="0"/>
              <a:t> drives a </a:t>
            </a:r>
            <a:r>
              <a:rPr lang="it-IT" dirty="0" err="1"/>
              <a:t>radial</a:t>
            </a:r>
            <a:r>
              <a:rPr lang="it-IT" dirty="0"/>
              <a:t> </a:t>
            </a:r>
            <a:r>
              <a:rPr lang="it-IT" dirty="0" err="1"/>
              <a:t>motion</a:t>
            </a:r>
            <a:r>
              <a:rPr lang="it-IT" dirty="0"/>
              <a:t>) the plasma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variation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an impact on the </a:t>
            </a:r>
            <a:r>
              <a:rPr lang="it-IT" dirty="0" err="1"/>
              <a:t>projection</a:t>
            </a:r>
            <a:r>
              <a:rPr lang="it-IT" dirty="0"/>
              <a:t> of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currents</a:t>
            </a:r>
            <a:r>
              <a:rPr lang="it-IT" dirty="0"/>
              <a:t> on the </a:t>
            </a:r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eigenvector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06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proportional</a:t>
                </a:r>
                <a:r>
                  <a:rPr lang="en-GB" baseline="0" dirty="0"/>
                  <a:t> to the poloidal beta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baseline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b="0" i="1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it-IT" dirty="0"/>
                  <a:t>-</a:t>
                </a:r>
                <a:r>
                  <a:rPr lang="it-IT" b="0" i="0">
                    <a:latin typeface="Cambria Math" panose="02040503050406030204" pitchFamily="18" charset="0"/>
                  </a:rPr>
                  <a:t>𝛽_0</a:t>
                </a:r>
                <a:r>
                  <a:rPr lang="en-GB" dirty="0"/>
                  <a:t> is proportional</a:t>
                </a:r>
                <a:r>
                  <a:rPr lang="en-GB" baseline="0" dirty="0"/>
                  <a:t> to the poloidal beta </a:t>
                </a:r>
                <a:r>
                  <a:rPr lang="it-IT" b="0" i="0" baseline="0">
                    <a:latin typeface="Cambria Math" panose="02040503050406030204" pitchFamily="18" charset="0"/>
                  </a:rPr>
                  <a:t>𝛽_𝑝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4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it-IT" dirty="0"/>
                  <a:t>- </a:t>
                </a:r>
                <a:r>
                  <a:rPr lang="it-IT" dirty="0" err="1"/>
                  <a:t>Let</a:t>
                </a:r>
                <a:r>
                  <a:rPr lang="it-IT" dirty="0"/>
                  <a:t> </a:t>
                </a:r>
                <a:r>
                  <a:rPr lang="it-IT" dirty="0" err="1"/>
                  <a:t>us</a:t>
                </a:r>
                <a:r>
                  <a:rPr lang="it-IT" dirty="0"/>
                  <a:t> </a:t>
                </a:r>
                <a:r>
                  <a:rPr lang="it-IT" dirty="0" err="1"/>
                  <a:t>lump</a:t>
                </a:r>
                <a:r>
                  <a:rPr lang="it-IT" dirty="0"/>
                  <a:t> the state </a:t>
                </a:r>
                <a:r>
                  <a:rPr lang="it-IT" dirty="0" err="1"/>
                  <a:t>space</a:t>
                </a:r>
                <a:r>
                  <a:rPr lang="it-IT" dirty="0"/>
                  <a:t> model </a:t>
                </a:r>
                <a:r>
                  <a:rPr lang="it-IT" dirty="0" err="1"/>
                  <a:t>into</a:t>
                </a:r>
                <a:r>
                  <a:rPr lang="it-IT" dirty="0"/>
                  <a:t> a </a:t>
                </a:r>
                <a:r>
                  <a:rPr lang="it-IT" dirty="0" err="1"/>
                  <a:t>third</a:t>
                </a:r>
                <a:r>
                  <a:rPr lang="it-IT" dirty="0"/>
                  <a:t> </a:t>
                </a:r>
                <a:r>
                  <a:rPr lang="it-IT" dirty="0" err="1"/>
                  <a:t>order</a:t>
                </a:r>
                <a:r>
                  <a:rPr lang="it-IT" dirty="0"/>
                  <a:t> </a:t>
                </a:r>
                <a:r>
                  <a:rPr lang="it-IT" dirty="0" err="1"/>
                  <a:t>dynamical</a:t>
                </a:r>
                <a:r>
                  <a:rPr lang="it-IT" dirty="0"/>
                  <a:t> system in the </a:t>
                </a:r>
                <a:r>
                  <a:rPr lang="it-IT" dirty="0" err="1"/>
                  <a:t>variable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it-IT" dirty="0"/>
              </a:p>
              <a:p>
                <a:pPr marL="171450" indent="-171450">
                  <a:buFontTx/>
                  <a:buChar char="-"/>
                </a:pPr>
                <a:r>
                  <a:rPr lang="it-IT" dirty="0" err="1"/>
                  <a:t>Stability</a:t>
                </a:r>
                <a:r>
                  <a:rPr lang="it-IT" dirty="0"/>
                  <a:t> </a:t>
                </a:r>
                <a:r>
                  <a:rPr lang="it-IT" dirty="0" err="1"/>
                  <a:t>margin</a:t>
                </a:r>
                <a:r>
                  <a:rPr lang="it-IT" dirty="0"/>
                  <a:t> </a:t>
                </a:r>
                <a:r>
                  <a:rPr lang="it-IT" dirty="0" err="1"/>
                  <a:t>allows</a:t>
                </a:r>
                <a:r>
                  <a:rPr lang="it-IT" dirty="0"/>
                  <a:t> to discriminate </a:t>
                </a:r>
                <a:r>
                  <a:rPr lang="it-IT" dirty="0" err="1"/>
                  <a:t>whether</a:t>
                </a:r>
                <a:r>
                  <a:rPr lang="it-IT" dirty="0"/>
                  <a:t> the </a:t>
                </a:r>
                <a:r>
                  <a:rPr lang="it-IT" dirty="0" err="1"/>
                  <a:t>stabilising</a:t>
                </a:r>
                <a:r>
                  <a:rPr lang="it-IT" dirty="0"/>
                  <a:t> force per </a:t>
                </a:r>
                <a:r>
                  <a:rPr lang="it-IT" dirty="0" err="1"/>
                  <a:t>unit</a:t>
                </a:r>
                <a:r>
                  <a:rPr lang="it-IT" dirty="0"/>
                  <a:t> </a:t>
                </a:r>
                <a:r>
                  <a:rPr lang="it-IT" dirty="0" err="1"/>
                  <a:t>current</a:t>
                </a:r>
                <a:r>
                  <a:rPr lang="it-IT" dirty="0"/>
                  <a:t> </a:t>
                </a:r>
                <a:r>
                  <a:rPr lang="it-IT" dirty="0" err="1"/>
                  <a:t>gets</a:t>
                </a:r>
                <a:r>
                  <a:rPr lang="it-IT" dirty="0"/>
                  <a:t> </a:t>
                </a:r>
                <a:r>
                  <a:rPr lang="it-IT" dirty="0" err="1"/>
                  <a:t>solicitied</a:t>
                </a:r>
                <a:r>
                  <a:rPr lang="it-IT" dirty="0"/>
                  <a:t> </a:t>
                </a:r>
                <a:r>
                  <a:rPr lang="it-IT" dirty="0" err="1"/>
                  <a:t>enough</a:t>
                </a:r>
                <a:r>
                  <a:rPr lang="it-IT" dirty="0"/>
                  <a:t> in the </a:t>
                </a:r>
                <a:r>
                  <a:rPr lang="it-IT" dirty="0" err="1"/>
                  <a:t>ideal</a:t>
                </a:r>
                <a:r>
                  <a:rPr lang="it-IT" dirty="0"/>
                  <a:t> 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limit</a:t>
                </a:r>
                <a:r>
                  <a:rPr lang="it-IT" dirty="0"/>
                  <a:t> to compensate for the de-</a:t>
                </a:r>
                <a:r>
                  <a:rPr lang="it-IT" dirty="0" err="1"/>
                  <a:t>stabilising</a:t>
                </a:r>
                <a:r>
                  <a:rPr lang="it-IT" dirty="0"/>
                  <a:t> force, </a:t>
                </a:r>
                <a:r>
                  <a:rPr lang="it-IT" dirty="0" err="1"/>
                  <a:t>bringing</a:t>
                </a:r>
                <a:r>
                  <a:rPr lang="it-IT" dirty="0"/>
                  <a:t> the overall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instability</a:t>
                </a:r>
                <a:r>
                  <a:rPr lang="it-IT" dirty="0"/>
                  <a:t> to the </a:t>
                </a:r>
                <a:r>
                  <a:rPr lang="it-IT" dirty="0" err="1"/>
                  <a:t>electromagnetic</a:t>
                </a:r>
                <a:r>
                  <a:rPr lang="it-IT" dirty="0"/>
                  <a:t> time-scale</a:t>
                </a:r>
              </a:p>
              <a:p>
                <a:pPr marL="171450" indent="-171450">
                  <a:buFontTx/>
                  <a:buChar char="-"/>
                </a:pP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analyse</a:t>
                </a:r>
                <a:r>
                  <a:rPr lang="it-IT" dirty="0"/>
                  <a:t> </a:t>
                </a:r>
                <a:r>
                  <a:rPr lang="it-IT" dirty="0" err="1"/>
                  <a:t>here</a:t>
                </a: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cases</a:t>
                </a:r>
                <a:r>
                  <a:rPr lang="it-IT" dirty="0"/>
                  <a:t> </a:t>
                </a:r>
                <a:r>
                  <a:rPr lang="it-IT" dirty="0" err="1"/>
                  <a:t>where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it-IT" dirty="0"/>
                  <a:t> HYPOTHESIS</a:t>
                </a:r>
              </a:p>
              <a:p>
                <a:pPr marL="0" indent="0">
                  <a:buFontTx/>
                  <a:buNone/>
                </a:pPr>
                <a:r>
                  <a:rPr lang="it-IT" dirty="0"/>
                  <a:t>- The </a:t>
                </a:r>
                <a:r>
                  <a:rPr lang="it-IT" dirty="0" err="1"/>
                  <a:t>Alfvèn</a:t>
                </a:r>
                <a:r>
                  <a:rPr lang="it-IT" dirty="0"/>
                  <a:t> time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typical</a:t>
                </a:r>
                <a:r>
                  <a:rPr lang="it-IT" dirty="0"/>
                  <a:t> time-scale of the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instability</a:t>
                </a:r>
                <a:r>
                  <a:rPr lang="it-IT" dirty="0"/>
                  <a:t> in the no-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limit</a:t>
                </a:r>
                <a:endParaRPr lang="it-IT" dirty="0"/>
              </a:p>
              <a:p>
                <a:pPr marL="0" indent="0">
                  <a:buFontTx/>
                  <a:buNone/>
                </a:pPr>
                <a:r>
                  <a:rPr lang="it-IT" dirty="0"/>
                  <a:t>- The </a:t>
                </a:r>
                <a:r>
                  <a:rPr lang="it-IT" dirty="0" err="1"/>
                  <a:t>Alfvèn</a:t>
                </a:r>
                <a:r>
                  <a:rPr lang="it-IT" dirty="0"/>
                  <a:t> time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usually</a:t>
                </a:r>
                <a:r>
                  <a:rPr lang="it-IT" dirty="0"/>
                  <a:t> </a:t>
                </a:r>
                <a:r>
                  <a:rPr lang="it-IT" dirty="0" err="1"/>
                  <a:t>much</a:t>
                </a:r>
                <a:r>
                  <a:rPr lang="it-IT" dirty="0"/>
                  <a:t> </a:t>
                </a:r>
                <a:r>
                  <a:rPr lang="it-IT" dirty="0" err="1"/>
                  <a:t>smaller</a:t>
                </a:r>
                <a:r>
                  <a:rPr lang="it-IT" dirty="0"/>
                  <a:t> </a:t>
                </a:r>
                <a:r>
                  <a:rPr lang="it-IT" dirty="0" err="1"/>
                  <a:t>than</a:t>
                </a:r>
                <a:r>
                  <a:rPr lang="it-IT" dirty="0"/>
                  <a:t> the </a:t>
                </a:r>
                <a:r>
                  <a:rPr lang="it-IT" dirty="0" err="1"/>
                  <a:t>electromagnetic</a:t>
                </a:r>
                <a:r>
                  <a:rPr lang="it-IT" dirty="0"/>
                  <a:t> time scale of the </a:t>
                </a:r>
                <a:r>
                  <a:rPr lang="it-IT" dirty="0" err="1"/>
                  <a:t>unstable</a:t>
                </a:r>
                <a:r>
                  <a:rPr lang="it-IT" dirty="0"/>
                  <a:t> mode, due to large plasma </a:t>
                </a:r>
                <a:r>
                  <a:rPr lang="it-IT" dirty="0" err="1"/>
                  <a:t>current</a:t>
                </a:r>
                <a:r>
                  <a:rPr lang="it-IT" dirty="0"/>
                  <a:t>, relative </a:t>
                </a:r>
                <a:r>
                  <a:rPr lang="it-IT" dirty="0" err="1"/>
                  <a:t>proximity</a:t>
                </a:r>
                <a:r>
                  <a:rPr lang="it-IT" dirty="0"/>
                  <a:t> of plasma to 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structures</a:t>
                </a:r>
                <a:r>
                  <a:rPr lang="it-IT" dirty="0"/>
                  <a:t>, and </a:t>
                </a:r>
                <a:r>
                  <a:rPr lang="it-IT" dirty="0" err="1"/>
                  <a:t>relatively</a:t>
                </a:r>
                <a:r>
                  <a:rPr lang="it-IT" dirty="0"/>
                  <a:t> good </a:t>
                </a:r>
                <a:r>
                  <a:rPr lang="it-IT" dirty="0" err="1"/>
                  <a:t>conductivity</a:t>
                </a:r>
                <a:r>
                  <a:rPr lang="it-IT" dirty="0"/>
                  <a:t> of the vacuum vessel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it-IT" dirty="0"/>
                  <a:t>- </a:t>
                </a:r>
                <a:r>
                  <a:rPr lang="it-IT" dirty="0" err="1"/>
                  <a:t>Let</a:t>
                </a:r>
                <a:r>
                  <a:rPr lang="it-IT" dirty="0"/>
                  <a:t> </a:t>
                </a:r>
                <a:r>
                  <a:rPr lang="it-IT" dirty="0" err="1"/>
                  <a:t>us</a:t>
                </a:r>
                <a:r>
                  <a:rPr lang="it-IT" dirty="0"/>
                  <a:t> </a:t>
                </a:r>
                <a:r>
                  <a:rPr lang="it-IT" dirty="0" err="1"/>
                  <a:t>lump</a:t>
                </a:r>
                <a:r>
                  <a:rPr lang="it-IT" dirty="0"/>
                  <a:t> the state </a:t>
                </a:r>
                <a:r>
                  <a:rPr lang="it-IT" dirty="0" err="1"/>
                  <a:t>space</a:t>
                </a:r>
                <a:r>
                  <a:rPr lang="it-IT" dirty="0"/>
                  <a:t> model </a:t>
                </a:r>
                <a:r>
                  <a:rPr lang="it-IT" dirty="0" err="1"/>
                  <a:t>into</a:t>
                </a:r>
                <a:r>
                  <a:rPr lang="it-IT" dirty="0"/>
                  <a:t> a </a:t>
                </a:r>
                <a:r>
                  <a:rPr lang="it-IT" dirty="0" err="1"/>
                  <a:t>third</a:t>
                </a:r>
                <a:r>
                  <a:rPr lang="it-IT" dirty="0"/>
                  <a:t> </a:t>
                </a:r>
                <a:r>
                  <a:rPr lang="it-IT" dirty="0" err="1"/>
                  <a:t>order</a:t>
                </a:r>
                <a:r>
                  <a:rPr lang="it-IT" dirty="0"/>
                  <a:t> </a:t>
                </a:r>
                <a:r>
                  <a:rPr lang="it-IT" dirty="0" err="1"/>
                  <a:t>dynamical</a:t>
                </a:r>
                <a:r>
                  <a:rPr lang="it-IT" dirty="0"/>
                  <a:t> system in the </a:t>
                </a:r>
                <a:r>
                  <a:rPr lang="it-IT" dirty="0" err="1"/>
                  <a:t>variable</a:t>
                </a:r>
                <a:r>
                  <a:rPr lang="it-IT" dirty="0"/>
                  <a:t> </a:t>
                </a:r>
                <a:r>
                  <a:rPr lang="it-IT" b="0" i="0">
                    <a:latin typeface="Cambria Math" panose="02040503050406030204" pitchFamily="18" charset="0"/>
                  </a:rPr>
                  <a:t>𝑧_𝑝</a:t>
                </a:r>
                <a:endParaRPr lang="it-IT" dirty="0"/>
              </a:p>
              <a:p>
                <a:pPr marL="171450" indent="-171450">
                  <a:buFontTx/>
                  <a:buChar char="-"/>
                </a:pPr>
                <a:r>
                  <a:rPr lang="it-IT" dirty="0" err="1"/>
                  <a:t>Stability</a:t>
                </a:r>
                <a:r>
                  <a:rPr lang="it-IT" dirty="0"/>
                  <a:t> </a:t>
                </a:r>
                <a:r>
                  <a:rPr lang="it-IT" dirty="0" err="1"/>
                  <a:t>margin</a:t>
                </a:r>
                <a:r>
                  <a:rPr lang="it-IT" dirty="0"/>
                  <a:t> </a:t>
                </a:r>
                <a:r>
                  <a:rPr lang="it-IT" dirty="0" err="1"/>
                  <a:t>allows</a:t>
                </a:r>
                <a:r>
                  <a:rPr lang="it-IT" dirty="0"/>
                  <a:t> to discriminate </a:t>
                </a:r>
                <a:r>
                  <a:rPr lang="it-IT" dirty="0" err="1"/>
                  <a:t>whether</a:t>
                </a:r>
                <a:r>
                  <a:rPr lang="it-IT" dirty="0"/>
                  <a:t> the </a:t>
                </a:r>
                <a:r>
                  <a:rPr lang="it-IT" dirty="0" err="1"/>
                  <a:t>stabilising</a:t>
                </a:r>
                <a:r>
                  <a:rPr lang="it-IT" dirty="0"/>
                  <a:t> force per </a:t>
                </a:r>
                <a:r>
                  <a:rPr lang="it-IT" dirty="0" err="1"/>
                  <a:t>unit</a:t>
                </a:r>
                <a:r>
                  <a:rPr lang="it-IT" dirty="0"/>
                  <a:t> </a:t>
                </a:r>
                <a:r>
                  <a:rPr lang="it-IT" dirty="0" err="1"/>
                  <a:t>current</a:t>
                </a:r>
                <a:r>
                  <a:rPr lang="it-IT" dirty="0"/>
                  <a:t> </a:t>
                </a:r>
                <a:r>
                  <a:rPr lang="it-IT" dirty="0" err="1"/>
                  <a:t>gets</a:t>
                </a:r>
                <a:r>
                  <a:rPr lang="it-IT" dirty="0"/>
                  <a:t> </a:t>
                </a:r>
                <a:r>
                  <a:rPr lang="it-IT" dirty="0" err="1"/>
                  <a:t>solicitied</a:t>
                </a:r>
                <a:r>
                  <a:rPr lang="it-IT" dirty="0"/>
                  <a:t> </a:t>
                </a:r>
                <a:r>
                  <a:rPr lang="it-IT" dirty="0" err="1"/>
                  <a:t>enough</a:t>
                </a:r>
                <a:r>
                  <a:rPr lang="it-IT" dirty="0"/>
                  <a:t> in the </a:t>
                </a:r>
                <a:r>
                  <a:rPr lang="it-IT" dirty="0" err="1"/>
                  <a:t>ideal</a:t>
                </a:r>
                <a:r>
                  <a:rPr lang="it-IT" dirty="0"/>
                  <a:t> 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limit</a:t>
                </a:r>
                <a:r>
                  <a:rPr lang="it-IT" dirty="0"/>
                  <a:t> to compensate for the de-</a:t>
                </a:r>
                <a:r>
                  <a:rPr lang="it-IT" dirty="0" err="1"/>
                  <a:t>stabilising</a:t>
                </a:r>
                <a:r>
                  <a:rPr lang="it-IT" dirty="0"/>
                  <a:t> force, </a:t>
                </a:r>
                <a:r>
                  <a:rPr lang="it-IT" dirty="0" err="1"/>
                  <a:t>bringing</a:t>
                </a:r>
                <a:r>
                  <a:rPr lang="it-IT" dirty="0"/>
                  <a:t> the overall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instability</a:t>
                </a:r>
                <a:r>
                  <a:rPr lang="it-IT" dirty="0"/>
                  <a:t> to the </a:t>
                </a:r>
                <a:r>
                  <a:rPr lang="it-IT" dirty="0" err="1"/>
                  <a:t>electromagnetic</a:t>
                </a:r>
                <a:r>
                  <a:rPr lang="it-IT" dirty="0"/>
                  <a:t> time-scale</a:t>
                </a:r>
              </a:p>
              <a:p>
                <a:pPr marL="171450" indent="-171450">
                  <a:buFontTx/>
                  <a:buChar char="-"/>
                </a:pP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analyse</a:t>
                </a:r>
                <a:r>
                  <a:rPr lang="it-IT" dirty="0"/>
                  <a:t> </a:t>
                </a:r>
                <a:r>
                  <a:rPr lang="it-IT" dirty="0" err="1"/>
                  <a:t>here</a:t>
                </a: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cases</a:t>
                </a:r>
                <a:r>
                  <a:rPr lang="it-IT" dirty="0"/>
                  <a:t> </a:t>
                </a:r>
                <a:r>
                  <a:rPr lang="it-IT" dirty="0" err="1"/>
                  <a:t>where</a:t>
                </a:r>
                <a:r>
                  <a:rPr lang="it-IT" dirty="0"/>
                  <a:t> </a:t>
                </a:r>
                <a:r>
                  <a:rPr lang="it-IT" b="0" i="0">
                    <a:latin typeface="Cambria Math" panose="02040503050406030204" pitchFamily="18" charset="0"/>
                  </a:rPr>
                  <a:t>𝑚_𝑢&gt;0</a:t>
                </a:r>
                <a:r>
                  <a:rPr lang="it-IT" dirty="0"/>
                  <a:t> HYPOTHESIS</a:t>
                </a:r>
              </a:p>
              <a:p>
                <a:pPr marL="0" indent="0">
                  <a:buFontTx/>
                  <a:buNone/>
                </a:pPr>
                <a:r>
                  <a:rPr lang="it-IT" dirty="0"/>
                  <a:t>- The </a:t>
                </a:r>
                <a:r>
                  <a:rPr lang="it-IT" dirty="0" err="1"/>
                  <a:t>Alfvèn</a:t>
                </a:r>
                <a:r>
                  <a:rPr lang="it-IT" dirty="0"/>
                  <a:t> time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typical</a:t>
                </a:r>
                <a:r>
                  <a:rPr lang="it-IT" dirty="0"/>
                  <a:t> time-scale of the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instability</a:t>
                </a:r>
                <a:r>
                  <a:rPr lang="it-IT" dirty="0"/>
                  <a:t> in the no-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limit</a:t>
                </a:r>
                <a:endParaRPr lang="it-IT" dirty="0"/>
              </a:p>
              <a:p>
                <a:pPr marL="0" indent="0">
                  <a:buFontTx/>
                  <a:buNone/>
                </a:pPr>
                <a:r>
                  <a:rPr lang="it-IT" dirty="0"/>
                  <a:t>- The </a:t>
                </a:r>
                <a:r>
                  <a:rPr lang="it-IT" dirty="0" err="1"/>
                  <a:t>Alfvèn</a:t>
                </a:r>
                <a:r>
                  <a:rPr lang="it-IT" dirty="0"/>
                  <a:t> time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usually</a:t>
                </a:r>
                <a:r>
                  <a:rPr lang="it-IT" dirty="0"/>
                  <a:t> </a:t>
                </a:r>
                <a:r>
                  <a:rPr lang="it-IT" dirty="0" err="1"/>
                  <a:t>much</a:t>
                </a:r>
                <a:r>
                  <a:rPr lang="it-IT" dirty="0"/>
                  <a:t> </a:t>
                </a:r>
                <a:r>
                  <a:rPr lang="it-IT" dirty="0" err="1"/>
                  <a:t>smaller</a:t>
                </a:r>
                <a:r>
                  <a:rPr lang="it-IT" dirty="0"/>
                  <a:t> </a:t>
                </a:r>
                <a:r>
                  <a:rPr lang="it-IT" dirty="0" err="1"/>
                  <a:t>than</a:t>
                </a:r>
                <a:r>
                  <a:rPr lang="it-IT" dirty="0"/>
                  <a:t> the </a:t>
                </a:r>
                <a:r>
                  <a:rPr lang="it-IT" dirty="0" err="1"/>
                  <a:t>electromagnetic</a:t>
                </a:r>
                <a:r>
                  <a:rPr lang="it-IT" dirty="0"/>
                  <a:t> time scale of the </a:t>
                </a:r>
                <a:r>
                  <a:rPr lang="it-IT" dirty="0" err="1"/>
                  <a:t>unstable</a:t>
                </a:r>
                <a:r>
                  <a:rPr lang="it-IT" dirty="0"/>
                  <a:t> mode, due to large plasma </a:t>
                </a:r>
                <a:r>
                  <a:rPr lang="it-IT" dirty="0" err="1"/>
                  <a:t>current</a:t>
                </a:r>
                <a:r>
                  <a:rPr lang="it-IT" dirty="0"/>
                  <a:t>, relative </a:t>
                </a:r>
                <a:r>
                  <a:rPr lang="it-IT" dirty="0" err="1"/>
                  <a:t>proximity</a:t>
                </a:r>
                <a:r>
                  <a:rPr lang="it-IT" dirty="0"/>
                  <a:t> of plasma to 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structures</a:t>
                </a:r>
                <a:r>
                  <a:rPr lang="it-IT" dirty="0"/>
                  <a:t>, and </a:t>
                </a:r>
                <a:r>
                  <a:rPr lang="it-IT" dirty="0" err="1"/>
                  <a:t>relatively</a:t>
                </a:r>
                <a:r>
                  <a:rPr lang="it-IT" dirty="0"/>
                  <a:t> good </a:t>
                </a:r>
                <a:r>
                  <a:rPr lang="it-IT" dirty="0" err="1"/>
                  <a:t>conductivity</a:t>
                </a:r>
                <a:r>
                  <a:rPr lang="it-IT" dirty="0"/>
                  <a:t> of the vacuum vessel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839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it-IT" dirty="0"/>
                  <a:t>- The </a:t>
                </a:r>
                <a:r>
                  <a:rPr lang="it-IT" dirty="0" err="1"/>
                  <a:t>direction</a:t>
                </a:r>
                <a:r>
                  <a:rPr lang="it-IT" dirty="0"/>
                  <a:t> of the </a:t>
                </a:r>
                <a:r>
                  <a:rPr lang="it-IT" dirty="0" err="1"/>
                  <a:t>motion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determined</a:t>
                </a:r>
                <a:r>
                  <a:rPr lang="it-IT" dirty="0"/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alone only when the initial current perturbation is</a:t>
                </a:r>
                <a:r>
                  <a:rPr lang="en-GB" baseline="0" dirty="0"/>
                  <a:t> below the inductive reaction limit!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r>
                  <a:rPr lang="it-IT" dirty="0"/>
                  <a:t>- The </a:t>
                </a:r>
                <a:r>
                  <a:rPr lang="it-IT" dirty="0" err="1"/>
                  <a:t>direction</a:t>
                </a:r>
                <a:r>
                  <a:rPr lang="it-IT" dirty="0"/>
                  <a:t> of the </a:t>
                </a:r>
                <a:r>
                  <a:rPr lang="it-IT" dirty="0" err="1"/>
                  <a:t>motion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determined</a:t>
                </a:r>
                <a:r>
                  <a:rPr lang="it-IT" dirty="0"/>
                  <a:t> by </a:t>
                </a:r>
                <a:r>
                  <a:rPr lang="it-IT" b="0" i="0">
                    <a:latin typeface="Cambria Math" panose="02040503050406030204" pitchFamily="18" charset="0"/>
                  </a:rPr>
                  <a:t>Δ𝑧_0</a:t>
                </a:r>
                <a:r>
                  <a:rPr lang="en-GB" dirty="0"/>
                  <a:t> alone only when the initial current perturbation is</a:t>
                </a:r>
                <a:r>
                  <a:rPr lang="en-GB" baseline="0" dirty="0"/>
                  <a:t> below the inductive reaction limit!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59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dirty="0" err="1"/>
              <a:t>Zeroing</a:t>
            </a:r>
            <a:r>
              <a:rPr lang="it-IT" dirty="0"/>
              <a:t> the </a:t>
            </a:r>
            <a:r>
              <a:rPr lang="it-IT" dirty="0" err="1"/>
              <a:t>oscillatory</a:t>
            </a:r>
            <a:r>
              <a:rPr lang="it-IT" dirty="0"/>
              <a:t> </a:t>
            </a:r>
            <a:r>
              <a:rPr lang="it-IT" dirty="0" err="1"/>
              <a:t>terms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direction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equilibrium</a:t>
            </a:r>
            <a:r>
              <a:rPr lang="it-IT" dirty="0"/>
              <a:t> one</a:t>
            </a:r>
          </a:p>
          <a:p>
            <a:pPr marL="171450" indent="-171450">
              <a:buFontTx/>
              <a:buChar char="-"/>
            </a:pPr>
            <a:r>
              <a:rPr lang="it-IT" dirty="0" err="1"/>
              <a:t>Zeroing</a:t>
            </a:r>
            <a:r>
              <a:rPr lang="it-IT" dirty="0"/>
              <a:t> the </a:t>
            </a:r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direction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oscillatory</a:t>
            </a:r>
            <a:r>
              <a:rPr lang="it-IT" dirty="0"/>
              <a:t> </a:t>
            </a:r>
            <a:r>
              <a:rPr lang="it-IT" dirty="0" err="1"/>
              <a:t>modes</a:t>
            </a:r>
            <a:r>
              <a:rPr lang="it-IT" dirty="0"/>
              <a:t> </a:t>
            </a:r>
            <a:r>
              <a:rPr lang="it-IT" dirty="0" err="1"/>
              <a:t>lay</a:t>
            </a:r>
            <a:r>
              <a:rPr lang="it-IT" dirty="0"/>
              <a:t> on the </a:t>
            </a:r>
            <a:r>
              <a:rPr lang="it-IT" dirty="0" err="1"/>
              <a:t>plane</a:t>
            </a:r>
            <a:r>
              <a:rPr lang="it-IT" dirty="0"/>
              <a:t> of the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inductive</a:t>
            </a:r>
            <a:r>
              <a:rPr lang="it-IT" dirty="0"/>
              <a:t> </a:t>
            </a:r>
            <a:r>
              <a:rPr lang="it-IT" dirty="0" err="1"/>
              <a:t>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2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/>
              <a:t>-</a:t>
            </a:r>
            <a:r>
              <a:rPr lang="it-IT" baseline="0" dirty="0"/>
              <a:t> The </a:t>
            </a:r>
            <a:r>
              <a:rPr lang="it-IT" baseline="0" dirty="0" err="1"/>
              <a:t>growth</a:t>
            </a:r>
            <a:r>
              <a:rPr lang="it-IT" baseline="0" dirty="0"/>
              <a:t> rate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defined</a:t>
            </a:r>
            <a:r>
              <a:rPr lang="it-IT" baseline="0" dirty="0"/>
              <a:t> </a:t>
            </a:r>
            <a:r>
              <a:rPr lang="it-IT" baseline="0" dirty="0" err="1"/>
              <a:t>based</a:t>
            </a:r>
            <a:r>
              <a:rPr lang="it-IT" baseline="0" dirty="0"/>
              <a:t> on the </a:t>
            </a:r>
            <a:r>
              <a:rPr lang="it-IT" baseline="0" dirty="0" err="1"/>
              <a:t>stability</a:t>
            </a:r>
            <a:r>
              <a:rPr lang="it-IT" baseline="0" dirty="0"/>
              <a:t> </a:t>
            </a:r>
            <a:r>
              <a:rPr lang="it-IT" baseline="0" dirty="0" err="1"/>
              <a:t>margin</a:t>
            </a:r>
            <a:r>
              <a:rPr lang="it-IT" baseline="0" dirty="0"/>
              <a:t> and the </a:t>
            </a:r>
            <a:r>
              <a:rPr lang="it-IT" baseline="0" dirty="0" err="1"/>
              <a:t>electromagnetic</a:t>
            </a:r>
            <a:r>
              <a:rPr lang="it-IT" baseline="0" dirty="0"/>
              <a:t> time scale </a:t>
            </a:r>
            <a:r>
              <a:rPr lang="it-IT" baseline="0" dirty="0" err="1"/>
              <a:t>associated</a:t>
            </a:r>
            <a:r>
              <a:rPr lang="it-IT" baseline="0" dirty="0"/>
              <a:t> to the plasma </a:t>
            </a:r>
            <a:r>
              <a:rPr lang="it-IT" baseline="0" dirty="0" err="1"/>
              <a:t>unstable</a:t>
            </a:r>
            <a:r>
              <a:rPr lang="it-IT" baseline="0" dirty="0"/>
              <a:t> </a:t>
            </a:r>
            <a:r>
              <a:rPr lang="it-IT" baseline="0" dirty="0" err="1"/>
              <a:t>vertical</a:t>
            </a:r>
            <a:r>
              <a:rPr lang="it-IT" baseline="0" dirty="0"/>
              <a:t> </a:t>
            </a:r>
            <a:r>
              <a:rPr lang="it-IT" baseline="0" dirty="0" err="1"/>
              <a:t>motion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8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it-IT" dirty="0"/>
              <a:t>- The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velocity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no impact on the </a:t>
            </a:r>
            <a:r>
              <a:rPr lang="it-IT" dirty="0" err="1"/>
              <a:t>oscillatory</a:t>
            </a:r>
            <a:r>
              <a:rPr lang="it-IT" dirty="0"/>
              <a:t> </a:t>
            </a:r>
            <a:r>
              <a:rPr lang="it-IT" dirty="0" err="1"/>
              <a:t>modes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78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baseline="0" dirty="0" err="1"/>
              <a:t>Plane</a:t>
            </a:r>
            <a:r>
              <a:rPr lang="it-IT" baseline="0" dirty="0"/>
              <a:t> </a:t>
            </a:r>
            <a:r>
              <a:rPr lang="it-IT" baseline="0" dirty="0" err="1"/>
              <a:t>parallel</a:t>
            </a:r>
            <a:r>
              <a:rPr lang="it-IT" baseline="0" dirty="0"/>
              <a:t> to the </a:t>
            </a:r>
            <a:r>
              <a:rPr lang="it-IT" baseline="0" dirty="0" err="1"/>
              <a:t>velocity</a:t>
            </a:r>
            <a:r>
              <a:rPr lang="it-IT" baseline="0" dirty="0"/>
              <a:t> </a:t>
            </a:r>
            <a:r>
              <a:rPr lang="it-IT" baseline="0" dirty="0" err="1"/>
              <a:t>direction</a:t>
            </a:r>
            <a:r>
              <a:rPr lang="it-IT" baseline="0" dirty="0"/>
              <a:t> and the </a:t>
            </a:r>
            <a:r>
              <a:rPr lang="it-IT" baseline="0" dirty="0" err="1"/>
              <a:t>ideal</a:t>
            </a:r>
            <a:r>
              <a:rPr lang="it-IT" baseline="0" dirty="0"/>
              <a:t> </a:t>
            </a:r>
            <a:r>
              <a:rPr lang="it-IT" baseline="0" dirty="0" err="1"/>
              <a:t>wall</a:t>
            </a:r>
            <a:r>
              <a:rPr lang="it-IT" baseline="0" dirty="0"/>
              <a:t> reaction </a:t>
            </a:r>
            <a:r>
              <a:rPr lang="it-IT" baseline="0" dirty="0" err="1"/>
              <a:t>carries</a:t>
            </a:r>
            <a:r>
              <a:rPr lang="it-IT" baseline="0" dirty="0"/>
              <a:t> the </a:t>
            </a:r>
            <a:r>
              <a:rPr lang="it-IT" baseline="0" dirty="0" err="1"/>
              <a:t>damped</a:t>
            </a:r>
            <a:r>
              <a:rPr lang="it-IT" baseline="0" dirty="0"/>
              <a:t> </a:t>
            </a:r>
            <a:r>
              <a:rPr lang="it-IT" baseline="0" dirty="0" err="1"/>
              <a:t>oscillations</a:t>
            </a:r>
            <a:r>
              <a:rPr lang="it-IT" baseline="0" dirty="0"/>
              <a:t> of the </a:t>
            </a:r>
            <a:r>
              <a:rPr lang="it-IT" baseline="0" dirty="0" err="1"/>
              <a:t>dynamical</a:t>
            </a:r>
            <a:r>
              <a:rPr lang="it-IT" baseline="0" dirty="0"/>
              <a:t> system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The </a:t>
            </a:r>
            <a:r>
              <a:rPr lang="it-IT" baseline="0" dirty="0" err="1"/>
              <a:t>motion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upward</a:t>
            </a:r>
            <a:r>
              <a:rPr lang="it-IT" baseline="0" dirty="0"/>
              <a:t> </a:t>
            </a:r>
            <a:r>
              <a:rPr lang="it-IT" baseline="0" dirty="0" err="1"/>
              <a:t>if</a:t>
            </a:r>
            <a:r>
              <a:rPr lang="it-IT" baseline="0" dirty="0"/>
              <a:t> the force due to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current</a:t>
            </a:r>
            <a:r>
              <a:rPr lang="it-IT" baseline="0" dirty="0"/>
              <a:t> </a:t>
            </a:r>
            <a:r>
              <a:rPr lang="it-IT" baseline="0" dirty="0" err="1"/>
              <a:t>perturbation</a:t>
            </a:r>
            <a:r>
              <a:rPr lang="it-IT" baseline="0" dirty="0"/>
              <a:t> </a:t>
            </a:r>
            <a:r>
              <a:rPr lang="it-IT" baseline="0" dirty="0" err="1"/>
              <a:t>overwhelms</a:t>
            </a:r>
            <a:r>
              <a:rPr lang="it-IT" baseline="0" dirty="0"/>
              <a:t> the </a:t>
            </a:r>
            <a:r>
              <a:rPr lang="it-IT" baseline="0" dirty="0" err="1"/>
              <a:t>ideal</a:t>
            </a:r>
            <a:r>
              <a:rPr lang="it-IT" baseline="0" dirty="0"/>
              <a:t> </a:t>
            </a:r>
            <a:r>
              <a:rPr lang="it-IT" baseline="0" dirty="0" err="1"/>
              <a:t>wall</a:t>
            </a:r>
            <a:r>
              <a:rPr lang="it-IT" baseline="0" dirty="0"/>
              <a:t> reaction force due to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displacement</a:t>
            </a:r>
            <a:r>
              <a:rPr lang="it-IT" baseline="0" dirty="0"/>
              <a:t> (and vice-versa)</a:t>
            </a:r>
          </a:p>
          <a:p>
            <a:pPr marL="171450" indent="-171450">
              <a:buFontTx/>
              <a:buChar char="-"/>
            </a:pPr>
            <a:r>
              <a:rPr lang="it-IT" baseline="0" dirty="0" err="1"/>
              <a:t>Highlighted</a:t>
            </a:r>
            <a:r>
              <a:rPr lang="it-IT" baseline="0" dirty="0"/>
              <a:t> reaction </a:t>
            </a:r>
            <a:r>
              <a:rPr lang="it-IT" baseline="0" dirty="0" err="1"/>
              <a:t>current</a:t>
            </a:r>
            <a:r>
              <a:rPr lang="it-IT" baseline="0" dirty="0"/>
              <a:t> </a:t>
            </a:r>
            <a:r>
              <a:rPr lang="it-IT" baseline="0" dirty="0" err="1"/>
              <a:t>weaker</a:t>
            </a:r>
            <a:r>
              <a:rPr lang="it-IT" baseline="0" dirty="0"/>
              <a:t> </a:t>
            </a:r>
            <a:r>
              <a:rPr lang="it-IT" baseline="0" dirty="0" err="1"/>
              <a:t>than</a:t>
            </a:r>
            <a:r>
              <a:rPr lang="it-IT" baseline="0" dirty="0"/>
              <a:t> in the </a:t>
            </a:r>
            <a:r>
              <a:rPr lang="it-IT" baseline="0" dirty="0" err="1"/>
              <a:t>equilibrium</a:t>
            </a:r>
            <a:r>
              <a:rPr lang="it-IT" baseline="0" dirty="0"/>
              <a:t>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8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baseline="0" dirty="0" err="1"/>
              <a:t>Plane</a:t>
            </a:r>
            <a:r>
              <a:rPr lang="it-IT" baseline="0" dirty="0"/>
              <a:t> </a:t>
            </a:r>
            <a:r>
              <a:rPr lang="it-IT" baseline="0" dirty="0" err="1"/>
              <a:t>parallel</a:t>
            </a:r>
            <a:r>
              <a:rPr lang="it-IT" baseline="0" dirty="0"/>
              <a:t> to the </a:t>
            </a:r>
            <a:r>
              <a:rPr lang="it-IT" baseline="0" dirty="0" err="1"/>
              <a:t>velocity</a:t>
            </a:r>
            <a:r>
              <a:rPr lang="it-IT" baseline="0" dirty="0"/>
              <a:t> </a:t>
            </a:r>
            <a:r>
              <a:rPr lang="it-IT" baseline="0" dirty="0" err="1"/>
              <a:t>direction</a:t>
            </a:r>
            <a:r>
              <a:rPr lang="it-IT" baseline="0" dirty="0"/>
              <a:t> and the </a:t>
            </a:r>
            <a:r>
              <a:rPr lang="it-IT" baseline="0" dirty="0" err="1"/>
              <a:t>ideal</a:t>
            </a:r>
            <a:r>
              <a:rPr lang="it-IT" baseline="0" dirty="0"/>
              <a:t> </a:t>
            </a:r>
            <a:r>
              <a:rPr lang="it-IT" baseline="0" dirty="0" err="1"/>
              <a:t>wall</a:t>
            </a:r>
            <a:r>
              <a:rPr lang="it-IT" baseline="0" dirty="0"/>
              <a:t> reaction </a:t>
            </a:r>
            <a:r>
              <a:rPr lang="it-IT" baseline="0" dirty="0" err="1"/>
              <a:t>carries</a:t>
            </a:r>
            <a:r>
              <a:rPr lang="it-IT" baseline="0" dirty="0"/>
              <a:t> the </a:t>
            </a:r>
            <a:r>
              <a:rPr lang="it-IT" baseline="0" dirty="0" err="1"/>
              <a:t>damped</a:t>
            </a:r>
            <a:r>
              <a:rPr lang="it-IT" baseline="0" dirty="0"/>
              <a:t> </a:t>
            </a:r>
            <a:r>
              <a:rPr lang="it-IT" baseline="0" dirty="0" err="1"/>
              <a:t>oscillations</a:t>
            </a:r>
            <a:r>
              <a:rPr lang="it-IT" baseline="0" dirty="0"/>
              <a:t> of the </a:t>
            </a:r>
            <a:r>
              <a:rPr lang="it-IT" baseline="0" dirty="0" err="1"/>
              <a:t>dynamical</a:t>
            </a:r>
            <a:r>
              <a:rPr lang="it-IT" baseline="0" dirty="0"/>
              <a:t> system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The </a:t>
            </a:r>
            <a:r>
              <a:rPr lang="it-IT" baseline="0" dirty="0" err="1"/>
              <a:t>motion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upward</a:t>
            </a:r>
            <a:r>
              <a:rPr lang="it-IT" baseline="0" dirty="0"/>
              <a:t> </a:t>
            </a:r>
            <a:r>
              <a:rPr lang="it-IT" baseline="0" dirty="0" err="1"/>
              <a:t>if</a:t>
            </a:r>
            <a:r>
              <a:rPr lang="it-IT" baseline="0" dirty="0"/>
              <a:t> the force due to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current</a:t>
            </a:r>
            <a:r>
              <a:rPr lang="it-IT" baseline="0" dirty="0"/>
              <a:t> </a:t>
            </a:r>
            <a:r>
              <a:rPr lang="it-IT" baseline="0" dirty="0" err="1"/>
              <a:t>perturbation</a:t>
            </a:r>
            <a:r>
              <a:rPr lang="it-IT" baseline="0" dirty="0"/>
              <a:t> </a:t>
            </a:r>
            <a:r>
              <a:rPr lang="it-IT" baseline="0" dirty="0" err="1"/>
              <a:t>overwhelms</a:t>
            </a:r>
            <a:r>
              <a:rPr lang="it-IT" baseline="0" dirty="0"/>
              <a:t> the </a:t>
            </a:r>
            <a:r>
              <a:rPr lang="it-IT" baseline="0" dirty="0" err="1"/>
              <a:t>ideal</a:t>
            </a:r>
            <a:r>
              <a:rPr lang="it-IT" baseline="0" dirty="0"/>
              <a:t> </a:t>
            </a:r>
            <a:r>
              <a:rPr lang="it-IT" baseline="0" dirty="0" err="1"/>
              <a:t>wall</a:t>
            </a:r>
            <a:r>
              <a:rPr lang="it-IT" baseline="0" dirty="0"/>
              <a:t> reaction force due to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displacement</a:t>
            </a:r>
            <a:r>
              <a:rPr lang="it-IT" baseline="0" dirty="0"/>
              <a:t> (and vice-versa)</a:t>
            </a:r>
          </a:p>
          <a:p>
            <a:pPr marL="171450" indent="-171450">
              <a:buFontTx/>
              <a:buChar char="-"/>
            </a:pPr>
            <a:r>
              <a:rPr lang="it-IT" baseline="0" dirty="0" err="1"/>
              <a:t>Highlighted</a:t>
            </a:r>
            <a:r>
              <a:rPr lang="it-IT" baseline="0" dirty="0"/>
              <a:t> reaction </a:t>
            </a:r>
            <a:r>
              <a:rPr lang="it-IT" baseline="0" dirty="0" err="1"/>
              <a:t>current</a:t>
            </a:r>
            <a:r>
              <a:rPr lang="it-IT" baseline="0" dirty="0"/>
              <a:t> </a:t>
            </a:r>
            <a:r>
              <a:rPr lang="it-IT" baseline="0" dirty="0" err="1"/>
              <a:t>weaker</a:t>
            </a:r>
            <a:r>
              <a:rPr lang="it-IT" baseline="0" dirty="0"/>
              <a:t> </a:t>
            </a:r>
            <a:r>
              <a:rPr lang="it-IT" baseline="0" dirty="0" err="1"/>
              <a:t>than</a:t>
            </a:r>
            <a:r>
              <a:rPr lang="it-IT" baseline="0" dirty="0"/>
              <a:t> in the </a:t>
            </a:r>
            <a:r>
              <a:rPr lang="it-IT" baseline="0" dirty="0" err="1"/>
              <a:t>equilibrium</a:t>
            </a:r>
            <a:r>
              <a:rPr lang="it-IT" baseline="0" dirty="0"/>
              <a:t>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2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baseline="0" dirty="0" err="1"/>
              <a:t>Plane</a:t>
            </a:r>
            <a:r>
              <a:rPr lang="it-IT" baseline="0" dirty="0"/>
              <a:t> </a:t>
            </a:r>
            <a:r>
              <a:rPr lang="it-IT" baseline="0" dirty="0" err="1"/>
              <a:t>parallel</a:t>
            </a:r>
            <a:r>
              <a:rPr lang="it-IT" baseline="0" dirty="0"/>
              <a:t> to the </a:t>
            </a:r>
            <a:r>
              <a:rPr lang="it-IT" baseline="0" dirty="0" err="1"/>
              <a:t>velocity</a:t>
            </a:r>
            <a:r>
              <a:rPr lang="it-IT" baseline="0" dirty="0"/>
              <a:t> </a:t>
            </a:r>
            <a:r>
              <a:rPr lang="it-IT" baseline="0" dirty="0" err="1"/>
              <a:t>direction</a:t>
            </a:r>
            <a:r>
              <a:rPr lang="it-IT" baseline="0" dirty="0"/>
              <a:t> and the </a:t>
            </a:r>
            <a:r>
              <a:rPr lang="it-IT" baseline="0" dirty="0" err="1"/>
              <a:t>ideal</a:t>
            </a:r>
            <a:r>
              <a:rPr lang="it-IT" baseline="0" dirty="0"/>
              <a:t> </a:t>
            </a:r>
            <a:r>
              <a:rPr lang="it-IT" baseline="0" dirty="0" err="1"/>
              <a:t>wall</a:t>
            </a:r>
            <a:r>
              <a:rPr lang="it-IT" baseline="0" dirty="0"/>
              <a:t> reaction </a:t>
            </a:r>
            <a:r>
              <a:rPr lang="it-IT" baseline="0" dirty="0" err="1"/>
              <a:t>carries</a:t>
            </a:r>
            <a:r>
              <a:rPr lang="it-IT" baseline="0" dirty="0"/>
              <a:t> the </a:t>
            </a:r>
            <a:r>
              <a:rPr lang="it-IT" baseline="0" dirty="0" err="1"/>
              <a:t>damped</a:t>
            </a:r>
            <a:r>
              <a:rPr lang="it-IT" baseline="0" dirty="0"/>
              <a:t> </a:t>
            </a:r>
            <a:r>
              <a:rPr lang="it-IT" baseline="0" dirty="0" err="1"/>
              <a:t>oscillations</a:t>
            </a:r>
            <a:r>
              <a:rPr lang="it-IT" baseline="0" dirty="0"/>
              <a:t> of the </a:t>
            </a:r>
            <a:r>
              <a:rPr lang="it-IT" baseline="0" dirty="0" err="1"/>
              <a:t>dynamical</a:t>
            </a:r>
            <a:r>
              <a:rPr lang="it-IT" baseline="0" dirty="0"/>
              <a:t> system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The </a:t>
            </a:r>
            <a:r>
              <a:rPr lang="it-IT" baseline="0" dirty="0" err="1"/>
              <a:t>motion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upward</a:t>
            </a:r>
            <a:r>
              <a:rPr lang="it-IT" baseline="0" dirty="0"/>
              <a:t> </a:t>
            </a:r>
            <a:r>
              <a:rPr lang="it-IT" baseline="0" dirty="0" err="1"/>
              <a:t>if</a:t>
            </a:r>
            <a:r>
              <a:rPr lang="it-IT" baseline="0" dirty="0"/>
              <a:t> the force due to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current</a:t>
            </a:r>
            <a:r>
              <a:rPr lang="it-IT" baseline="0" dirty="0"/>
              <a:t> </a:t>
            </a:r>
            <a:r>
              <a:rPr lang="it-IT" baseline="0" dirty="0" err="1"/>
              <a:t>perturbation</a:t>
            </a:r>
            <a:r>
              <a:rPr lang="it-IT" baseline="0" dirty="0"/>
              <a:t> </a:t>
            </a:r>
            <a:r>
              <a:rPr lang="it-IT" baseline="0" dirty="0" err="1"/>
              <a:t>overwhelms</a:t>
            </a:r>
            <a:r>
              <a:rPr lang="it-IT" baseline="0" dirty="0"/>
              <a:t> the </a:t>
            </a:r>
            <a:r>
              <a:rPr lang="it-IT" baseline="0" dirty="0" err="1"/>
              <a:t>ideal</a:t>
            </a:r>
            <a:r>
              <a:rPr lang="it-IT" baseline="0" dirty="0"/>
              <a:t> </a:t>
            </a:r>
            <a:r>
              <a:rPr lang="it-IT" baseline="0" dirty="0" err="1"/>
              <a:t>wall</a:t>
            </a:r>
            <a:r>
              <a:rPr lang="it-IT" baseline="0" dirty="0"/>
              <a:t> reaction force due to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displacement</a:t>
            </a:r>
            <a:r>
              <a:rPr lang="it-IT" baseline="0" dirty="0"/>
              <a:t> (and vice-versa)</a:t>
            </a:r>
          </a:p>
          <a:p>
            <a:pPr marL="171450" indent="-171450">
              <a:buFontTx/>
              <a:buChar char="-"/>
            </a:pPr>
            <a:r>
              <a:rPr lang="it-IT" baseline="0" dirty="0" err="1"/>
              <a:t>Highlighted</a:t>
            </a:r>
            <a:r>
              <a:rPr lang="it-IT" baseline="0" dirty="0"/>
              <a:t> reaction </a:t>
            </a:r>
            <a:r>
              <a:rPr lang="it-IT" baseline="0" dirty="0" err="1"/>
              <a:t>current</a:t>
            </a:r>
            <a:r>
              <a:rPr lang="it-IT" baseline="0" dirty="0"/>
              <a:t> </a:t>
            </a:r>
            <a:r>
              <a:rPr lang="it-IT" baseline="0" dirty="0" err="1"/>
              <a:t>weaker</a:t>
            </a:r>
            <a:r>
              <a:rPr lang="it-IT" baseline="0" dirty="0"/>
              <a:t> </a:t>
            </a:r>
            <a:r>
              <a:rPr lang="it-IT" baseline="0" dirty="0" err="1"/>
              <a:t>than</a:t>
            </a:r>
            <a:r>
              <a:rPr lang="it-IT" baseline="0" dirty="0"/>
              <a:t> in the </a:t>
            </a:r>
            <a:r>
              <a:rPr lang="it-IT" baseline="0" dirty="0" err="1"/>
              <a:t>equilibrium</a:t>
            </a:r>
            <a:r>
              <a:rPr lang="it-IT" baseline="0" dirty="0"/>
              <a:t>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2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baseline="0" dirty="0"/>
              <a:t>Direct </a:t>
            </a:r>
            <a:r>
              <a:rPr lang="it-IT" baseline="0" dirty="0" err="1"/>
              <a:t>comparison</a:t>
            </a:r>
            <a:r>
              <a:rPr lang="it-IT" baseline="0" dirty="0"/>
              <a:t> of the </a:t>
            </a:r>
            <a:r>
              <a:rPr lang="it-IT" baseline="0" dirty="0" err="1"/>
              <a:t>usual</a:t>
            </a:r>
            <a:r>
              <a:rPr lang="it-IT" baseline="0" dirty="0"/>
              <a:t> </a:t>
            </a:r>
            <a:r>
              <a:rPr lang="it-IT" baseline="0" dirty="0" err="1"/>
              <a:t>quasi-static</a:t>
            </a:r>
            <a:r>
              <a:rPr lang="it-IT" baseline="0" dirty="0"/>
              <a:t> (mass-</a:t>
            </a:r>
            <a:r>
              <a:rPr lang="it-IT" baseline="0" dirty="0" err="1"/>
              <a:t>less</a:t>
            </a:r>
            <a:r>
              <a:rPr lang="it-IT" baseline="0" dirty="0"/>
              <a:t>) </a:t>
            </a:r>
            <a:r>
              <a:rPr lang="it-IT" baseline="0" dirty="0" err="1"/>
              <a:t>solution</a:t>
            </a:r>
            <a:r>
              <a:rPr lang="it-IT" baseline="0" dirty="0"/>
              <a:t> to the </a:t>
            </a:r>
            <a:r>
              <a:rPr lang="it-IT" baseline="0" dirty="0" err="1"/>
              <a:t>asymptotic</a:t>
            </a:r>
            <a:r>
              <a:rPr lang="it-IT" baseline="0" dirty="0"/>
              <a:t> </a:t>
            </a:r>
            <a:r>
              <a:rPr lang="it-IT" baseline="0" dirty="0" err="1"/>
              <a:t>solution</a:t>
            </a:r>
            <a:r>
              <a:rPr lang="it-IT" baseline="0" dirty="0"/>
              <a:t> </a:t>
            </a:r>
            <a:r>
              <a:rPr lang="it-IT" baseline="0" dirty="0" err="1"/>
              <a:t>illustrated</a:t>
            </a:r>
            <a:r>
              <a:rPr lang="it-IT" baseline="0" dirty="0"/>
              <a:t> </a:t>
            </a:r>
            <a:r>
              <a:rPr lang="it-IT" baseline="0" dirty="0" err="1"/>
              <a:t>here</a:t>
            </a:r>
            <a:r>
              <a:rPr lang="it-IT" baseline="0" dirty="0"/>
              <a:t> </a:t>
            </a:r>
            <a:r>
              <a:rPr lang="it-IT" baseline="0" dirty="0" err="1"/>
              <a:t>allows</a:t>
            </a:r>
            <a:r>
              <a:rPr lang="it-IT" baseline="0" dirty="0"/>
              <a:t> </a:t>
            </a:r>
            <a:r>
              <a:rPr lang="it-IT" baseline="0" dirty="0" err="1"/>
              <a:t>immediately</a:t>
            </a:r>
            <a:r>
              <a:rPr lang="it-IT" baseline="0" dirty="0"/>
              <a:t> to </a:t>
            </a:r>
            <a:r>
              <a:rPr lang="it-IT" baseline="0" dirty="0" err="1"/>
              <a:t>identify</a:t>
            </a:r>
            <a:r>
              <a:rPr lang="it-IT" baseline="0" dirty="0"/>
              <a:t> the mapping </a:t>
            </a:r>
            <a:r>
              <a:rPr lang="it-IT" baseline="0" dirty="0" err="1"/>
              <a:t>between</a:t>
            </a:r>
            <a:r>
              <a:rPr lang="it-IT" baseline="0" dirty="0"/>
              <a:t> the full-</a:t>
            </a:r>
            <a:r>
              <a:rPr lang="it-IT" baseline="0" dirty="0" err="1"/>
              <a:t>dynamic</a:t>
            </a:r>
            <a:r>
              <a:rPr lang="it-IT" baseline="0" dirty="0"/>
              <a:t>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conditions</a:t>
            </a:r>
            <a:r>
              <a:rPr lang="it-IT" baseline="0" dirty="0"/>
              <a:t> and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conditions</a:t>
            </a:r>
            <a:r>
              <a:rPr lang="it-IT" baseline="0" dirty="0"/>
              <a:t> to be set in the </a:t>
            </a:r>
            <a:r>
              <a:rPr lang="it-IT" baseline="0" dirty="0" err="1"/>
              <a:t>quasi-static</a:t>
            </a:r>
            <a:r>
              <a:rPr lang="it-IT" baseline="0" dirty="0"/>
              <a:t> model to </a:t>
            </a:r>
            <a:r>
              <a:rPr lang="it-IT" baseline="0" dirty="0" err="1"/>
              <a:t>obtain</a:t>
            </a:r>
            <a:r>
              <a:rPr lang="it-IT" baseline="0" dirty="0"/>
              <a:t> a </a:t>
            </a:r>
            <a:r>
              <a:rPr lang="it-IT" baseline="0" dirty="0" err="1"/>
              <a:t>similar</a:t>
            </a:r>
            <a:r>
              <a:rPr lang="it-IT" baseline="0" dirty="0"/>
              <a:t> </a:t>
            </a:r>
            <a:r>
              <a:rPr lang="it-IT" baseline="0" dirty="0" err="1"/>
              <a:t>solicitation</a:t>
            </a:r>
            <a:r>
              <a:rPr lang="it-IT" baseline="0" dirty="0"/>
              <a:t> of the </a:t>
            </a:r>
            <a:r>
              <a:rPr lang="it-IT" baseline="0" dirty="0" err="1"/>
              <a:t>vertically</a:t>
            </a:r>
            <a:r>
              <a:rPr lang="it-IT" baseline="0" dirty="0"/>
              <a:t> </a:t>
            </a:r>
            <a:r>
              <a:rPr lang="it-IT" baseline="0" dirty="0" err="1"/>
              <a:t>unstable</a:t>
            </a:r>
            <a:r>
              <a:rPr lang="it-IT" baseline="0" dirty="0"/>
              <a:t> mode.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The mapping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similar</a:t>
            </a:r>
            <a:r>
              <a:rPr lang="it-IT" baseline="0" dirty="0"/>
              <a:t> in case of the </a:t>
            </a:r>
            <a:r>
              <a:rPr lang="it-IT" baseline="0" dirty="0" err="1"/>
              <a:t>rigid</a:t>
            </a:r>
            <a:r>
              <a:rPr lang="it-IT" baseline="0" dirty="0"/>
              <a:t> </a:t>
            </a:r>
            <a:r>
              <a:rPr lang="it-IT" baseline="0" dirty="0" err="1"/>
              <a:t>filament</a:t>
            </a:r>
            <a:r>
              <a:rPr lang="it-IT" baseline="0" dirty="0"/>
              <a:t> model with multiple </a:t>
            </a:r>
            <a:r>
              <a:rPr lang="it-IT" baseline="0" dirty="0" err="1"/>
              <a:t>currents</a:t>
            </a:r>
            <a:r>
              <a:rPr lang="it-IT" baseline="0" dirty="0"/>
              <a:t> (i.e. multiple </a:t>
            </a:r>
            <a:r>
              <a:rPr lang="it-IT" baseline="0" dirty="0" err="1"/>
              <a:t>modes</a:t>
            </a:r>
            <a:r>
              <a:rPr lang="it-IT" baseline="0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1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baseline="0" dirty="0"/>
              <a:t>Direct </a:t>
            </a:r>
            <a:r>
              <a:rPr lang="it-IT" baseline="0" dirty="0" err="1"/>
              <a:t>comparison</a:t>
            </a:r>
            <a:r>
              <a:rPr lang="it-IT" baseline="0" dirty="0"/>
              <a:t> of the </a:t>
            </a:r>
            <a:r>
              <a:rPr lang="it-IT" baseline="0" dirty="0" err="1"/>
              <a:t>usual</a:t>
            </a:r>
            <a:r>
              <a:rPr lang="it-IT" baseline="0" dirty="0"/>
              <a:t> </a:t>
            </a:r>
            <a:r>
              <a:rPr lang="it-IT" baseline="0" dirty="0" err="1"/>
              <a:t>quasi-static</a:t>
            </a:r>
            <a:r>
              <a:rPr lang="it-IT" baseline="0" dirty="0"/>
              <a:t> (mass-</a:t>
            </a:r>
            <a:r>
              <a:rPr lang="it-IT" baseline="0" dirty="0" err="1"/>
              <a:t>less</a:t>
            </a:r>
            <a:r>
              <a:rPr lang="it-IT" baseline="0" dirty="0"/>
              <a:t>) </a:t>
            </a:r>
            <a:r>
              <a:rPr lang="it-IT" baseline="0" dirty="0" err="1"/>
              <a:t>solution</a:t>
            </a:r>
            <a:r>
              <a:rPr lang="it-IT" baseline="0" dirty="0"/>
              <a:t> to the </a:t>
            </a:r>
            <a:r>
              <a:rPr lang="it-IT" baseline="0" dirty="0" err="1"/>
              <a:t>asymptotic</a:t>
            </a:r>
            <a:r>
              <a:rPr lang="it-IT" baseline="0" dirty="0"/>
              <a:t> </a:t>
            </a:r>
            <a:r>
              <a:rPr lang="it-IT" baseline="0" dirty="0" err="1"/>
              <a:t>solution</a:t>
            </a:r>
            <a:r>
              <a:rPr lang="it-IT" baseline="0" dirty="0"/>
              <a:t> </a:t>
            </a:r>
            <a:r>
              <a:rPr lang="it-IT" baseline="0" dirty="0" err="1"/>
              <a:t>illustrated</a:t>
            </a:r>
            <a:r>
              <a:rPr lang="it-IT" baseline="0" dirty="0"/>
              <a:t> </a:t>
            </a:r>
            <a:r>
              <a:rPr lang="it-IT" baseline="0" dirty="0" err="1"/>
              <a:t>here</a:t>
            </a:r>
            <a:r>
              <a:rPr lang="it-IT" baseline="0" dirty="0"/>
              <a:t> </a:t>
            </a:r>
            <a:r>
              <a:rPr lang="it-IT" baseline="0" dirty="0" err="1"/>
              <a:t>allows</a:t>
            </a:r>
            <a:r>
              <a:rPr lang="it-IT" baseline="0" dirty="0"/>
              <a:t> </a:t>
            </a:r>
            <a:r>
              <a:rPr lang="it-IT" baseline="0" dirty="0" err="1"/>
              <a:t>immediately</a:t>
            </a:r>
            <a:r>
              <a:rPr lang="it-IT" baseline="0" dirty="0"/>
              <a:t> to </a:t>
            </a:r>
            <a:r>
              <a:rPr lang="it-IT" baseline="0" dirty="0" err="1"/>
              <a:t>identify</a:t>
            </a:r>
            <a:r>
              <a:rPr lang="it-IT" baseline="0" dirty="0"/>
              <a:t> the mapping </a:t>
            </a:r>
            <a:r>
              <a:rPr lang="it-IT" baseline="0" dirty="0" err="1"/>
              <a:t>between</a:t>
            </a:r>
            <a:r>
              <a:rPr lang="it-IT" baseline="0" dirty="0"/>
              <a:t> the full-</a:t>
            </a:r>
            <a:r>
              <a:rPr lang="it-IT" baseline="0" dirty="0" err="1"/>
              <a:t>dynamic</a:t>
            </a:r>
            <a:r>
              <a:rPr lang="it-IT" baseline="0" dirty="0"/>
              <a:t>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conditions</a:t>
            </a:r>
            <a:r>
              <a:rPr lang="it-IT" baseline="0" dirty="0"/>
              <a:t> and the </a:t>
            </a:r>
            <a:r>
              <a:rPr lang="it-IT" baseline="0" dirty="0" err="1"/>
              <a:t>initial</a:t>
            </a:r>
            <a:r>
              <a:rPr lang="it-IT" baseline="0" dirty="0"/>
              <a:t> </a:t>
            </a:r>
            <a:r>
              <a:rPr lang="it-IT" baseline="0" dirty="0" err="1"/>
              <a:t>conditions</a:t>
            </a:r>
            <a:r>
              <a:rPr lang="it-IT" baseline="0" dirty="0"/>
              <a:t> to be set in the </a:t>
            </a:r>
            <a:r>
              <a:rPr lang="it-IT" baseline="0" dirty="0" err="1"/>
              <a:t>quasi-static</a:t>
            </a:r>
            <a:r>
              <a:rPr lang="it-IT" baseline="0" dirty="0"/>
              <a:t> model to </a:t>
            </a:r>
            <a:r>
              <a:rPr lang="it-IT" baseline="0" dirty="0" err="1"/>
              <a:t>obtain</a:t>
            </a:r>
            <a:r>
              <a:rPr lang="it-IT" baseline="0" dirty="0"/>
              <a:t> a </a:t>
            </a:r>
            <a:r>
              <a:rPr lang="it-IT" baseline="0" dirty="0" err="1"/>
              <a:t>similar</a:t>
            </a:r>
            <a:r>
              <a:rPr lang="it-IT" baseline="0" dirty="0"/>
              <a:t> </a:t>
            </a:r>
            <a:r>
              <a:rPr lang="it-IT" baseline="0" dirty="0" err="1"/>
              <a:t>solicitation</a:t>
            </a:r>
            <a:r>
              <a:rPr lang="it-IT" baseline="0" dirty="0"/>
              <a:t> of the </a:t>
            </a:r>
            <a:r>
              <a:rPr lang="it-IT" baseline="0" dirty="0" err="1"/>
              <a:t>vertically</a:t>
            </a:r>
            <a:r>
              <a:rPr lang="it-IT" baseline="0" dirty="0"/>
              <a:t> </a:t>
            </a:r>
            <a:r>
              <a:rPr lang="it-IT" baseline="0" dirty="0" err="1"/>
              <a:t>unstable</a:t>
            </a:r>
            <a:r>
              <a:rPr lang="it-IT" baseline="0" dirty="0"/>
              <a:t> mode.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The mapping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similar</a:t>
            </a:r>
            <a:r>
              <a:rPr lang="it-IT" baseline="0" dirty="0"/>
              <a:t> in case of the </a:t>
            </a:r>
            <a:r>
              <a:rPr lang="it-IT" baseline="0" dirty="0" err="1"/>
              <a:t>rigid</a:t>
            </a:r>
            <a:r>
              <a:rPr lang="it-IT" baseline="0" dirty="0"/>
              <a:t> </a:t>
            </a:r>
            <a:r>
              <a:rPr lang="it-IT" baseline="0" dirty="0" err="1"/>
              <a:t>filament</a:t>
            </a:r>
            <a:r>
              <a:rPr lang="it-IT" baseline="0" dirty="0"/>
              <a:t> model with multiple </a:t>
            </a:r>
            <a:r>
              <a:rPr lang="it-IT" baseline="0" dirty="0" err="1"/>
              <a:t>currents</a:t>
            </a:r>
            <a:r>
              <a:rPr lang="it-IT" baseline="0" dirty="0"/>
              <a:t> (i.e. multiple </a:t>
            </a:r>
            <a:r>
              <a:rPr lang="it-IT" baseline="0" dirty="0" err="1"/>
              <a:t>modes</a:t>
            </a:r>
            <a:r>
              <a:rPr lang="it-IT" baseline="0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6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t-IT" baseline="0" dirty="0"/>
              <a:t>For a </a:t>
            </a:r>
            <a:r>
              <a:rPr lang="it-IT" baseline="0" dirty="0" err="1"/>
              <a:t>motion</a:t>
            </a:r>
            <a:r>
              <a:rPr lang="it-IT" baseline="0" dirty="0"/>
              <a:t> </a:t>
            </a:r>
            <a:r>
              <a:rPr lang="it-IT" baseline="0" dirty="0" err="1"/>
              <a:t>which</a:t>
            </a:r>
            <a:r>
              <a:rPr lang="it-IT" baseline="0" dirty="0"/>
              <a:t> </a:t>
            </a:r>
            <a:r>
              <a:rPr lang="it-IT" baseline="0" dirty="0" err="1"/>
              <a:t>is</a:t>
            </a:r>
            <a:r>
              <a:rPr lang="it-IT" baseline="0" dirty="0"/>
              <a:t> </a:t>
            </a:r>
            <a:r>
              <a:rPr lang="it-IT" baseline="0" dirty="0" err="1"/>
              <a:t>much</a:t>
            </a:r>
            <a:r>
              <a:rPr lang="it-IT" baseline="0" dirty="0"/>
              <a:t> </a:t>
            </a:r>
            <a:r>
              <a:rPr lang="it-IT" baseline="0" dirty="0" err="1"/>
              <a:t>faster</a:t>
            </a:r>
            <a:r>
              <a:rPr lang="it-IT" baseline="0" dirty="0"/>
              <a:t> </a:t>
            </a:r>
            <a:r>
              <a:rPr lang="it-IT" baseline="0" dirty="0" err="1"/>
              <a:t>than</a:t>
            </a:r>
            <a:r>
              <a:rPr lang="it-IT" baseline="0" dirty="0"/>
              <a:t> the one </a:t>
            </a:r>
            <a:r>
              <a:rPr lang="it-IT" baseline="0" dirty="0" err="1"/>
              <a:t>given</a:t>
            </a:r>
            <a:r>
              <a:rPr lang="it-IT" baseline="0" dirty="0"/>
              <a:t> by (20) </a:t>
            </a:r>
            <a:r>
              <a:rPr lang="it-IT" baseline="0" dirty="0" err="1"/>
              <a:t>we</a:t>
            </a:r>
            <a:r>
              <a:rPr lang="it-IT" baseline="0" dirty="0"/>
              <a:t> </a:t>
            </a:r>
            <a:r>
              <a:rPr lang="it-IT" baseline="0" dirty="0" err="1"/>
              <a:t>find</a:t>
            </a:r>
            <a:r>
              <a:rPr lang="it-IT" baseline="0" dirty="0"/>
              <a:t> </a:t>
            </a:r>
            <a:r>
              <a:rPr lang="it-IT" baseline="0" dirty="0" err="1"/>
              <a:t>smaller</a:t>
            </a:r>
            <a:r>
              <a:rPr lang="it-IT" baseline="0" dirty="0"/>
              <a:t> </a:t>
            </a:r>
            <a:r>
              <a:rPr lang="it-IT" baseline="0" dirty="0" err="1"/>
              <a:t>solicitation</a:t>
            </a:r>
            <a:r>
              <a:rPr lang="it-IT" baseline="0" dirty="0"/>
              <a:t> of the </a:t>
            </a:r>
            <a:r>
              <a:rPr lang="it-IT" baseline="0" dirty="0" err="1"/>
              <a:t>unstable</a:t>
            </a:r>
            <a:r>
              <a:rPr lang="it-IT" baseline="0" dirty="0"/>
              <a:t> mode, and </a:t>
            </a:r>
            <a:r>
              <a:rPr lang="it-IT" baseline="0" dirty="0" err="1"/>
              <a:t>stronger</a:t>
            </a:r>
            <a:r>
              <a:rPr lang="it-IT" baseline="0" dirty="0"/>
              <a:t> </a:t>
            </a:r>
            <a:r>
              <a:rPr lang="it-IT" baseline="0" dirty="0" err="1"/>
              <a:t>solicitation</a:t>
            </a:r>
            <a:r>
              <a:rPr lang="it-IT" baseline="0" dirty="0"/>
              <a:t> of the </a:t>
            </a:r>
            <a:r>
              <a:rPr lang="it-IT" baseline="0" dirty="0" err="1"/>
              <a:t>oscillatory</a:t>
            </a:r>
            <a:r>
              <a:rPr lang="it-IT" baseline="0" dirty="0"/>
              <a:t> </a:t>
            </a:r>
            <a:r>
              <a:rPr lang="it-IT" baseline="0" dirty="0" err="1"/>
              <a:t>behaviour</a:t>
            </a:r>
            <a:endParaRPr lang="it-IT" baseline="0" dirty="0"/>
          </a:p>
          <a:p>
            <a:pPr marL="171450" indent="-171450">
              <a:buFontTx/>
              <a:buChar char="-"/>
            </a:pPr>
            <a:r>
              <a:rPr lang="en-GB" dirty="0"/>
              <a:t>For a motion which is slower than the quasi-static limit one, we again trigger oscillations and we also charge much more the unstable behaviour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point here is whether perturbation/control mechanism exist which can drive the plasma ring in such out-of-equilibrium initial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78C183-5309-4422-A299-0DF0F9D847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5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14C-4E04-487B-9165-B148FC62C14A}" type="datetime1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78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3B8C9-CF07-4FE2-B20F-E271FAD58FDA}" type="datetime1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4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C4AF-FA8E-495E-807D-BFF290E28B0E}" type="datetime1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2111-5DE7-4C40-8B03-118A5E6E6AAF}" type="datetime1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5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02FAC-98D6-4E3E-953C-7E8CF5891733}" type="datetime1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3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F076-17D1-40EA-BC4D-AA07B0671943}" type="datetime1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3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FF8F-C557-4437-B10C-ED4B5CF9A22F}" type="datetime1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8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CE2B-AF0E-402C-9B20-742F90DC9D8F}" type="datetime1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C85F-651A-497A-85C3-70053996260C}" type="datetime1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N. Isernia and F. Villone, 3 September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C33134-FDD8-42F8-8F48-F7FD97965DA6}" type="datetime1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N. Isernia and F. Villone, 3 September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277F-A569-4616-9A43-8DE32B90582A}" type="datetime1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C2A352-BF91-4958-86E8-649E87C3E034}" type="datetime1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N. Isernia and F. Villone, 3 September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AC7524-DB11-410F-BDBB-C60826DEB1D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0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1" Type="http://schemas.openxmlformats.org/officeDocument/2006/relationships/image" Target="../media/image59.png"/><Relationship Id="rId12" Type="http://schemas.openxmlformats.org/officeDocument/2006/relationships/image" Target="../media/image57.png"/><Relationship Id="rId17" Type="http://schemas.openxmlformats.org/officeDocument/2006/relationships/image" Target="../media/image39.png"/><Relationship Id="rId2" Type="http://schemas.openxmlformats.org/officeDocument/2006/relationships/image" Target="../media/image47.png"/><Relationship Id="rId16" Type="http://schemas.openxmlformats.org/officeDocument/2006/relationships/image" Target="../media/image2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56.png"/><Relationship Id="rId15" Type="http://schemas.openxmlformats.org/officeDocument/2006/relationships/image" Target="../media/image38.png"/><Relationship Id="rId19" Type="http://schemas.openxmlformats.org/officeDocument/2006/relationships/image" Target="../media/image43.png"/><Relationship Id="rId10" Type="http://schemas.openxmlformats.org/officeDocument/2006/relationships/image" Target="../media/image55.png"/><Relationship Id="rId14" Type="http://schemas.openxmlformats.org/officeDocument/2006/relationships/image" Target="../media/image37.png"/><Relationship Id="rId22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7" Type="http://schemas.openxmlformats.org/officeDocument/2006/relationships/image" Target="../media/image66.png"/><Relationship Id="rId12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70.png"/><Relationship Id="rId15" Type="http://schemas.openxmlformats.org/officeDocument/2006/relationships/image" Target="../media/image2.png"/><Relationship Id="rId10" Type="http://schemas.openxmlformats.org/officeDocument/2006/relationships/image" Target="../media/image69.png"/><Relationship Id="rId14" Type="http://schemas.openxmlformats.org/officeDocument/2006/relationships/image" Target="../media/image49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8.png"/><Relationship Id="rId7" Type="http://schemas.openxmlformats.org/officeDocument/2006/relationships/image" Target="../media/image66.png"/><Relationship Id="rId12" Type="http://schemas.openxmlformats.org/officeDocument/2006/relationships/image" Target="../media/image45.png"/><Relationship Id="rId17" Type="http://schemas.openxmlformats.org/officeDocument/2006/relationships/image" Target="../media/image73.png"/><Relationship Id="rId2" Type="http://schemas.openxmlformats.org/officeDocument/2006/relationships/image" Target="../media/image4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.png"/><Relationship Id="rId15" Type="http://schemas.openxmlformats.org/officeDocument/2006/relationships/image" Target="../media/image71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Relationship Id="rId1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2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8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90.png"/><Relationship Id="rId10" Type="http://schemas.openxmlformats.org/officeDocument/2006/relationships/image" Target="../media/image220.png"/><Relationship Id="rId4" Type="http://schemas.openxmlformats.org/officeDocument/2006/relationships/image" Target="../media/image2.png"/><Relationship Id="rId9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6.png"/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12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11" Type="http://schemas.openxmlformats.org/officeDocument/2006/relationships/image" Target="../media/image54.png"/><Relationship Id="rId5" Type="http://schemas.openxmlformats.org/officeDocument/2006/relationships/image" Target="../media/image530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20.png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F63B-E16D-B637-AD9A-87C0D9A39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CB6D04"/>
                </a:solidFill>
                <a:effectLst/>
                <a:highlight>
                  <a:srgbClr val="FFFFFF"/>
                </a:highlight>
                <a:latin typeface="Liberation Sans"/>
              </a:rPr>
              <a:t>Non-equilibrium perturbations of the vertically unstable mode in tokamaks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A66CC-31D7-98D5-ECC4-D72E8D802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56659"/>
          </a:xfrm>
        </p:spPr>
        <p:txBody>
          <a:bodyPr>
            <a:normAutofit fontScale="92500" lnSpcReduction="20000"/>
          </a:bodyPr>
          <a:lstStyle/>
          <a:p>
            <a:r>
              <a:rPr lang="it-IT" u="sng" dirty="0"/>
              <a:t>N. Isernia</a:t>
            </a:r>
            <a:r>
              <a:rPr lang="it-IT" dirty="0"/>
              <a:t>* and f. villone*</a:t>
            </a:r>
          </a:p>
          <a:p>
            <a:r>
              <a:rPr lang="it-IT" dirty="0"/>
              <a:t>Third IAEA Technical meeting on plasma disruptions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mitigation</a:t>
            </a:r>
            <a:endParaRPr lang="it-IT" dirty="0"/>
          </a:p>
          <a:p>
            <a:r>
              <a:rPr lang="it-IT" dirty="0"/>
              <a:t>3 </a:t>
            </a:r>
            <a:r>
              <a:rPr lang="it-IT" dirty="0" err="1"/>
              <a:t>september</a:t>
            </a:r>
            <a:r>
              <a:rPr lang="it-IT" dirty="0"/>
              <a:t> 2024</a:t>
            </a:r>
            <a:endParaRPr lang="en-GB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04139D-822C-8D79-BB10-778918807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D765EC-102F-BC94-A811-5811E18E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212ADD-7AD5-4F7A-1B12-15D8579F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4181A-A2EF-6763-8CCF-F42C1306F5E9}"/>
              </a:ext>
            </a:extLst>
          </p:cNvPr>
          <p:cNvSpPr txBox="1"/>
          <p:nvPr/>
        </p:nvSpPr>
        <p:spPr>
          <a:xfrm>
            <a:off x="1097280" y="5912278"/>
            <a:ext cx="846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* Università degli Studi di Napoli, Federico II (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</a:rPr>
              <a:t>Italy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3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A152E20-A8F9-ED78-8643-41D562C11405}"/>
              </a:ext>
            </a:extLst>
          </p:cNvPr>
          <p:cNvSpPr>
            <a:spLocks noChangeAspect="1"/>
          </p:cNvSpPr>
          <p:nvPr/>
        </p:nvSpPr>
        <p:spPr>
          <a:xfrm rot="16200000">
            <a:off x="885218" y="4301721"/>
            <a:ext cx="1533754" cy="1692000"/>
          </a:xfrm>
          <a:prstGeom prst="rtTriangl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1E91C0-5E72-899C-715D-42DDA5AE838A}"/>
              </a:ext>
            </a:extLst>
          </p:cNvPr>
          <p:cNvSpPr/>
          <p:nvPr/>
        </p:nvSpPr>
        <p:spPr>
          <a:xfrm>
            <a:off x="2498096" y="4367399"/>
            <a:ext cx="1841366" cy="1563441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5095230-CE7E-97D4-E107-F0DB8DD04A6B}"/>
              </a:ext>
            </a:extLst>
          </p:cNvPr>
          <p:cNvSpPr/>
          <p:nvPr/>
        </p:nvSpPr>
        <p:spPr>
          <a:xfrm flipH="1">
            <a:off x="2527951" y="3674763"/>
            <a:ext cx="1808641" cy="691164"/>
          </a:xfrm>
          <a:prstGeom prst="rtTriangl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324" y="1868470"/>
            <a:ext cx="4937760" cy="736282"/>
          </a:xfrm>
        </p:spPr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portrait</a:t>
            </a:r>
            <a:r>
              <a:rPr lang="it-IT" dirty="0"/>
              <a:t> (</a:t>
            </a:r>
            <a:r>
              <a:rPr lang="it-IT" dirty="0" err="1"/>
              <a:t>approximate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direction</a:t>
                </a:r>
                <a:r>
                  <a:rPr lang="it-IT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Plane</a:t>
                </a:r>
                <a:r>
                  <a:rPr lang="it-IT" dirty="0"/>
                  <a:t> </a:t>
                </a:r>
                <a:r>
                  <a:rPr lang="it-IT" dirty="0" err="1"/>
                  <a:t>damped</a:t>
                </a:r>
                <a:r>
                  <a:rPr lang="it-IT" dirty="0"/>
                  <a:t> </a:t>
                </a:r>
                <a:r>
                  <a:rPr lang="it-IT" dirty="0" err="1"/>
                  <a:t>oscillatory</a:t>
                </a:r>
                <a:r>
                  <a:rPr lang="it-IT" dirty="0"/>
                  <a:t> </a:t>
                </a:r>
                <a:r>
                  <a:rPr lang="it-IT" dirty="0" err="1"/>
                  <a:t>modes</a:t>
                </a:r>
                <a:r>
                  <a:rPr lang="it-IT" dirty="0"/>
                  <a:t>:</a:t>
                </a:r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Initial</a:t>
                </a:r>
                <a:r>
                  <a:rPr lang="it-IT" dirty="0"/>
                  <a:t> electro-</a:t>
                </a:r>
                <a:r>
                  <a:rPr lang="it-IT" dirty="0" err="1"/>
                  <a:t>mechanical</a:t>
                </a:r>
                <a:r>
                  <a:rPr lang="it-IT" dirty="0"/>
                  <a:t> </a:t>
                </a:r>
                <a:r>
                  <a:rPr lang="it-IT" dirty="0" err="1"/>
                  <a:t>equilibrium</a:t>
                </a:r>
                <a:r>
                  <a:rPr lang="it-IT" dirty="0"/>
                  <a:t> point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saddle</a:t>
                </a:r>
                <a:r>
                  <a:rPr lang="it-IT" dirty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  <a:blipFill>
                <a:blip r:embed="rId4"/>
                <a:stretch>
                  <a:fillRect l="-3709" t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C63AF1-36CB-DA4C-AEDC-F45CE31ACA2C}"/>
              </a:ext>
            </a:extLst>
          </p:cNvPr>
          <p:cNvSpPr txBox="1">
            <a:spLocks/>
          </p:cNvSpPr>
          <p:nvPr/>
        </p:nvSpPr>
        <p:spPr>
          <a:xfrm>
            <a:off x="9695934" y="1847713"/>
            <a:ext cx="3458899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properties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27669-786D-4349-6E5A-966603EA7E77}"/>
              </a:ext>
            </a:extLst>
          </p:cNvPr>
          <p:cNvSpPr txBox="1"/>
          <p:nvPr/>
        </p:nvSpPr>
        <p:spPr>
          <a:xfrm>
            <a:off x="4587172" y="3274190"/>
            <a:ext cx="194153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direction</a:t>
            </a:r>
            <a:endParaRPr lang="it-IT" dirty="0"/>
          </a:p>
          <a:p>
            <a:pPr algn="ctr"/>
            <a:r>
              <a:rPr lang="it-IT" dirty="0"/>
              <a:t>(</a:t>
            </a:r>
            <a:r>
              <a:rPr lang="it-IT" b="1" dirty="0" err="1"/>
              <a:t>equilibrium</a:t>
            </a:r>
            <a:r>
              <a:rPr lang="it-IT" dirty="0"/>
              <a:t>!)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C73F2-E07E-F148-4D62-7B956CFBB5E0}"/>
                  </a:ext>
                </a:extLst>
              </p:cNvPr>
              <p:cNvSpPr txBox="1"/>
              <p:nvPr/>
            </p:nvSpPr>
            <p:spPr>
              <a:xfrm>
                <a:off x="4587172" y="4409666"/>
                <a:ext cx="2575404" cy="12003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Trace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/>
                  <a:t> plane</a:t>
                </a:r>
              </a:p>
              <a:p>
                <a:pPr algn="ctr"/>
                <a:r>
                  <a:rPr lang="it-IT" dirty="0"/>
                  <a:t>of </a:t>
                </a:r>
                <a:r>
                  <a:rPr lang="it-IT" dirty="0" err="1"/>
                  <a:t>damped</a:t>
                </a:r>
                <a:r>
                  <a:rPr lang="it-IT" dirty="0"/>
                  <a:t> </a:t>
                </a:r>
                <a:r>
                  <a:rPr lang="it-IT" dirty="0" err="1"/>
                  <a:t>oscillatory</a:t>
                </a:r>
                <a:r>
                  <a:rPr lang="it-IT" dirty="0"/>
                  <a:t> mode </a:t>
                </a:r>
                <a:r>
                  <a:rPr lang="it-IT" dirty="0" err="1"/>
                  <a:t>plane</a:t>
                </a:r>
                <a:endParaRPr lang="it-IT" dirty="0"/>
              </a:p>
              <a:p>
                <a:pPr algn="ctr"/>
                <a:r>
                  <a:rPr lang="it-IT" dirty="0"/>
                  <a:t>(</a:t>
                </a:r>
                <a:r>
                  <a:rPr lang="it-IT" b="1" dirty="0" err="1"/>
                  <a:t>ideal</a:t>
                </a:r>
                <a:r>
                  <a:rPr lang="it-IT" b="1" dirty="0"/>
                  <a:t> </a:t>
                </a:r>
                <a:r>
                  <a:rPr lang="it-IT" b="1" dirty="0" err="1"/>
                  <a:t>wall</a:t>
                </a:r>
                <a:r>
                  <a:rPr lang="it-IT" b="1" dirty="0"/>
                  <a:t> </a:t>
                </a:r>
                <a:r>
                  <a:rPr lang="it-IT" dirty="0" err="1"/>
                  <a:t>response</a:t>
                </a:r>
                <a:r>
                  <a:rPr lang="it-IT" dirty="0"/>
                  <a:t>!)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C73F2-E07E-F148-4D62-7B956CFBB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72" y="4409666"/>
                <a:ext cx="2575404" cy="1200329"/>
              </a:xfrm>
              <a:prstGeom prst="rect">
                <a:avLst/>
              </a:prstGeom>
              <a:blipFill>
                <a:blip r:embed="rId5"/>
                <a:stretch>
                  <a:fillRect l="-1402" t="-1485" b="-544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A5F1280-87C5-2CE0-E657-D7D3342EFAE1}"/>
              </a:ext>
            </a:extLst>
          </p:cNvPr>
          <p:cNvGrpSpPr>
            <a:grpSpLocks noChangeAspect="1"/>
          </p:cNvGrpSpPr>
          <p:nvPr/>
        </p:nvGrpSpPr>
        <p:grpSpPr>
          <a:xfrm>
            <a:off x="684032" y="2562655"/>
            <a:ext cx="3731194" cy="3600000"/>
            <a:chOff x="20154" y="7804"/>
            <a:chExt cx="2921386" cy="281866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61EEC5-935A-644F-F85B-C9739C9F9AF9}"/>
                </a:ext>
              </a:extLst>
            </p:cNvPr>
            <p:cNvCxnSpPr/>
            <p:nvPr/>
          </p:nvCxnSpPr>
          <p:spPr>
            <a:xfrm flipV="1">
              <a:off x="1448063" y="88764"/>
              <a:ext cx="0" cy="2702196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61338E5-DA0D-5E93-A732-62046C95A48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494892" y="56800"/>
              <a:ext cx="0" cy="2723569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177C-8BAD-6C4E-B460-C2CB93836C14}"/>
                    </a:ext>
                  </a:extLst>
                </p:cNvPr>
                <p:cNvSpPr txBox="1"/>
                <p:nvPr/>
              </p:nvSpPr>
              <p:spPr>
                <a:xfrm>
                  <a:off x="1307972" y="7804"/>
                  <a:ext cx="78874" cy="1686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177C-8BAD-6C4E-B460-C2CB93836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7972" y="7804"/>
                  <a:ext cx="78874" cy="168685"/>
                </a:xfrm>
                <a:prstGeom prst="rect">
                  <a:avLst/>
                </a:prstGeom>
                <a:blipFill>
                  <a:blip r:embed="rId6"/>
                  <a:stretch>
                    <a:fillRect l="-35294" r="-352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/>
                <p:nvPr/>
              </p:nvSpPr>
              <p:spPr>
                <a:xfrm>
                  <a:off x="2674014" y="1415051"/>
                  <a:ext cx="78874" cy="1686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014" y="1415051"/>
                  <a:ext cx="78874" cy="168685"/>
                </a:xfrm>
                <a:prstGeom prst="rect">
                  <a:avLst/>
                </a:prstGeom>
                <a:blipFill>
                  <a:blip r:embed="rId7"/>
                  <a:stretch>
                    <a:fillRect l="-58824" r="-7058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3DE06E5-0A3A-3946-4DB2-72C877444B61}"/>
                </a:ext>
              </a:extLst>
            </p:cNvPr>
            <p:cNvCxnSpPr/>
            <p:nvPr/>
          </p:nvCxnSpPr>
          <p:spPr>
            <a:xfrm flipV="1">
              <a:off x="328036" y="287032"/>
              <a:ext cx="2329300" cy="21486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E358CFF-4D24-2CF7-6E49-07C73AB30D5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18294" y="55354"/>
              <a:ext cx="1039666" cy="2733164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7A21CFA-A4DD-C4BE-D4C2-FD26116B5E87}"/>
                </a:ext>
              </a:extLst>
            </p:cNvPr>
            <p:cNvGrpSpPr/>
            <p:nvPr/>
          </p:nvGrpSpPr>
          <p:grpSpPr>
            <a:xfrm flipH="1" flipV="1">
              <a:off x="519818" y="1064318"/>
              <a:ext cx="2421722" cy="1762151"/>
              <a:chOff x="-79029" y="66228"/>
              <a:chExt cx="2421722" cy="1762151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1B23F88-9CDB-0548-9495-B74EFD58385C}"/>
                  </a:ext>
                </a:extLst>
              </p:cNvPr>
              <p:cNvSpPr/>
              <p:nvPr/>
            </p:nvSpPr>
            <p:spPr>
              <a:xfrm>
                <a:off x="-51051" y="321055"/>
                <a:ext cx="2314375" cy="1308870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90B7805-306E-8074-3AE1-D7D821B4D169}"/>
                  </a:ext>
                </a:extLst>
              </p:cNvPr>
              <p:cNvSpPr/>
              <p:nvPr/>
            </p:nvSpPr>
            <p:spPr>
              <a:xfrm>
                <a:off x="-76825" y="66228"/>
                <a:ext cx="2231294" cy="1297001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0F8AD8-FC16-1621-D47A-2416C132CA96}"/>
                  </a:ext>
                </a:extLst>
              </p:cNvPr>
              <p:cNvSpPr/>
              <p:nvPr/>
            </p:nvSpPr>
            <p:spPr>
              <a:xfrm>
                <a:off x="-79029" y="490913"/>
                <a:ext cx="2421722" cy="133746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B98102-F9CA-273A-E3A7-0BD0D684811E}"/>
                </a:ext>
              </a:extLst>
            </p:cNvPr>
            <p:cNvGrpSpPr/>
            <p:nvPr/>
          </p:nvGrpSpPr>
          <p:grpSpPr>
            <a:xfrm>
              <a:off x="20154" y="14274"/>
              <a:ext cx="2336857" cy="1667121"/>
              <a:chOff x="5834" y="66228"/>
              <a:chExt cx="2336857" cy="1667121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A115D37-FD51-4D5B-C564-F9C84AF6DEE1}"/>
                  </a:ext>
                </a:extLst>
              </p:cNvPr>
              <p:cNvSpPr/>
              <p:nvPr/>
            </p:nvSpPr>
            <p:spPr>
              <a:xfrm>
                <a:off x="114688" y="321055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ED6C35-A8F1-422A-138C-725F9F8F4000}"/>
                  </a:ext>
                </a:extLst>
              </p:cNvPr>
              <p:cNvSpPr/>
              <p:nvPr/>
            </p:nvSpPr>
            <p:spPr>
              <a:xfrm>
                <a:off x="5834" y="66228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6B51A0C-B0D3-AF16-83CB-1055201C421E}"/>
                  </a:ext>
                </a:extLst>
              </p:cNvPr>
              <p:cNvSpPr/>
              <p:nvPr/>
            </p:nvSpPr>
            <p:spPr>
              <a:xfrm>
                <a:off x="194056" y="490913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7B54ABD-F457-33BB-AE92-FA94C9D25073}"/>
                </a:ext>
              </a:extLst>
            </p:cNvPr>
            <p:cNvGrpSpPr/>
            <p:nvPr/>
          </p:nvGrpSpPr>
          <p:grpSpPr>
            <a:xfrm>
              <a:off x="90378" y="1691322"/>
              <a:ext cx="883276" cy="688662"/>
              <a:chOff x="90378" y="1691322"/>
              <a:chExt cx="883276" cy="68866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F495671-A9D4-39CD-7E19-34E3333C78D0}"/>
                  </a:ext>
                </a:extLst>
              </p:cNvPr>
              <p:cNvSpPr/>
              <p:nvPr/>
            </p:nvSpPr>
            <p:spPr>
              <a:xfrm>
                <a:off x="90378" y="1691322"/>
                <a:ext cx="883276" cy="688662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51C654E-BBE8-1F3C-BA49-00C51FFEC811}"/>
                  </a:ext>
                </a:extLst>
              </p:cNvPr>
              <p:cNvSpPr/>
              <p:nvPr/>
            </p:nvSpPr>
            <p:spPr>
              <a:xfrm>
                <a:off x="99097" y="1831786"/>
                <a:ext cx="585143" cy="522071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0B8E71-1CEB-9FC7-DB7E-A66226A17FE4}"/>
                </a:ext>
              </a:extLst>
            </p:cNvPr>
            <p:cNvGrpSpPr/>
            <p:nvPr/>
          </p:nvGrpSpPr>
          <p:grpSpPr>
            <a:xfrm flipH="1" flipV="1">
              <a:off x="1928118" y="445021"/>
              <a:ext cx="887376" cy="688662"/>
              <a:chOff x="129008" y="1648592"/>
              <a:chExt cx="887376" cy="688662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DD2A113-2155-5CE3-7367-53912BF72AB4}"/>
                  </a:ext>
                </a:extLst>
              </p:cNvPr>
              <p:cNvSpPr/>
              <p:nvPr/>
            </p:nvSpPr>
            <p:spPr>
              <a:xfrm>
                <a:off x="133108" y="1648592"/>
                <a:ext cx="883276" cy="688662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C72C00-72BA-1B4F-0C9D-D31CD91F8A8D}"/>
                  </a:ext>
                </a:extLst>
              </p:cNvPr>
              <p:cNvSpPr/>
              <p:nvPr/>
            </p:nvSpPr>
            <p:spPr>
              <a:xfrm>
                <a:off x="129008" y="1810421"/>
                <a:ext cx="585143" cy="522071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7A06F9-F972-76F7-3774-89E2B3BD0922}"/>
              </a:ext>
            </a:extLst>
          </p:cNvPr>
          <p:cNvCxnSpPr/>
          <p:nvPr/>
        </p:nvCxnSpPr>
        <p:spPr>
          <a:xfrm>
            <a:off x="683295" y="3927184"/>
            <a:ext cx="38145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tar: 5 Points 84">
            <a:extLst>
              <a:ext uri="{FF2B5EF4-FFF2-40B4-BE49-F238E27FC236}">
                <a16:creationId xmlns:a16="http://schemas.microsoft.com/office/drawing/2014/main" id="{A623E975-596D-5B1A-AF52-306423704005}"/>
              </a:ext>
            </a:extLst>
          </p:cNvPr>
          <p:cNvSpPr/>
          <p:nvPr/>
        </p:nvSpPr>
        <p:spPr>
          <a:xfrm>
            <a:off x="4333497" y="3830176"/>
            <a:ext cx="152641" cy="1356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57534-8DE1-5C18-F410-337482FBCB3A}"/>
              </a:ext>
            </a:extLst>
          </p:cNvPr>
          <p:cNvSpPr txBox="1"/>
          <p:nvPr/>
        </p:nvSpPr>
        <p:spPr>
          <a:xfrm>
            <a:off x="4971374" y="1997404"/>
            <a:ext cx="302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#3 </a:t>
            </a:r>
            <a:r>
              <a:rPr lang="it-IT" b="1" dirty="0" err="1"/>
              <a:t>stronger</a:t>
            </a:r>
            <a:r>
              <a:rPr lang="it-IT" dirty="0"/>
              <a:t> </a:t>
            </a:r>
            <a:r>
              <a:rPr lang="it-IT" dirty="0" err="1"/>
              <a:t>wall</a:t>
            </a:r>
            <a:r>
              <a:rPr lang="it-IT" dirty="0"/>
              <a:t> reaction </a:t>
            </a:r>
            <a:r>
              <a:rPr lang="it-IT" dirty="0" err="1"/>
              <a:t>than</a:t>
            </a:r>
            <a:r>
              <a:rPr lang="it-IT" dirty="0"/>
              <a:t> in the </a:t>
            </a:r>
            <a:r>
              <a:rPr lang="it-IT" dirty="0" err="1"/>
              <a:t>quasi-static</a:t>
            </a:r>
            <a:r>
              <a:rPr lang="it-IT" dirty="0"/>
              <a:t> </a:t>
            </a:r>
            <a:r>
              <a:rPr lang="it-IT" dirty="0" err="1"/>
              <a:t>limit</a:t>
            </a:r>
            <a:r>
              <a:rPr lang="it-IT" dirty="0"/>
              <a:t> </a:t>
            </a:r>
            <a:r>
              <a:rPr lang="it-IT" b="1" dirty="0" err="1"/>
              <a:t>even</a:t>
            </a:r>
            <a:br>
              <a:rPr lang="it-IT" dirty="0"/>
            </a:br>
            <a:r>
              <a:rPr lang="it-IT" b="1" dirty="0" err="1"/>
              <a:t>stronger</a:t>
            </a:r>
            <a:r>
              <a:rPr lang="it-IT" b="1" dirty="0"/>
              <a:t> </a:t>
            </a:r>
            <a:r>
              <a:rPr lang="it-IT" b="1" dirty="0" err="1"/>
              <a:t>than</a:t>
            </a:r>
            <a:r>
              <a:rPr lang="it-IT" b="1" dirty="0"/>
              <a:t> </a:t>
            </a:r>
            <a:r>
              <a:rPr lang="it-IT" b="1" dirty="0" err="1"/>
              <a:t>ideal</a:t>
            </a:r>
            <a:r>
              <a:rPr lang="it-IT" b="1" dirty="0"/>
              <a:t> </a:t>
            </a:r>
            <a:r>
              <a:rPr lang="it-IT" b="1" dirty="0" err="1"/>
              <a:t>wall</a:t>
            </a:r>
            <a:r>
              <a:rPr lang="it-IT" b="1" dirty="0"/>
              <a:t> </a:t>
            </a:r>
            <a:r>
              <a:rPr lang="it-IT" b="1" dirty="0" err="1"/>
              <a:t>limit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7933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Dynamic to </a:t>
            </a:r>
            <a:r>
              <a:rPr lang="it-IT" dirty="0" err="1"/>
              <a:t>massless</a:t>
            </a:r>
            <a:r>
              <a:rPr lang="it-IT" dirty="0"/>
              <a:t> </a:t>
            </a:r>
            <a:r>
              <a:rPr lang="it-IT" dirty="0" err="1"/>
              <a:t>map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Projection</a:t>
            </a:r>
            <a:r>
              <a:rPr lang="it-IT" dirty="0"/>
              <a:t>  in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space</a:t>
            </a:r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2A1FEA-273D-0748-8884-AA367AD12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ontent Placeholder 58">
                <a:extLst>
                  <a:ext uri="{FF2B5EF4-FFF2-40B4-BE49-F238E27FC236}">
                    <a16:creationId xmlns:a16="http://schemas.microsoft.com/office/drawing/2014/main" id="{E0BB0C46-4F4C-715A-1665-4E771375A85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Projection</a:t>
                </a:r>
                <a:r>
                  <a:rPr lang="it-IT" dirty="0"/>
                  <a:t> to the </a:t>
                </a:r>
                <a:r>
                  <a:rPr lang="it-IT" dirty="0" err="1"/>
                  <a:t>massless</a:t>
                </a:r>
                <a:r>
                  <a:rPr lang="it-IT" dirty="0"/>
                  <a:t> model </a:t>
                </a:r>
                <a:r>
                  <a:rPr lang="it-IT" dirty="0" err="1"/>
                  <a:t>should</a:t>
                </a:r>
                <a:r>
                  <a:rPr lang="it-IT" dirty="0"/>
                  <a:t> be «</a:t>
                </a:r>
                <a:r>
                  <a:rPr lang="it-IT" dirty="0" err="1"/>
                  <a:t>parallel</a:t>
                </a:r>
                <a:r>
                  <a:rPr lang="it-IT" dirty="0"/>
                  <a:t>» to the </a:t>
                </a:r>
                <a:r>
                  <a:rPr lang="it-IT" b="1" dirty="0" err="1"/>
                  <a:t>ideal</a:t>
                </a:r>
                <a:r>
                  <a:rPr lang="it-IT" b="1" dirty="0"/>
                  <a:t> </a:t>
                </a:r>
                <a:r>
                  <a:rPr lang="it-IT" b="1" dirty="0" err="1"/>
                  <a:t>wall</a:t>
                </a:r>
                <a:r>
                  <a:rPr lang="it-IT" b="1" dirty="0"/>
                  <a:t> </a:t>
                </a:r>
                <a:r>
                  <a:rPr lang="it-IT" b="1" dirty="0" err="1"/>
                  <a:t>response</a:t>
                </a:r>
                <a:r>
                  <a:rPr lang="it-IT" dirty="0"/>
                  <a:t> </a:t>
                </a:r>
                <a:br>
                  <a:rPr lang="it-IT" dirty="0"/>
                </a:br>
                <a:r>
                  <a:rPr lang="it-IT" dirty="0"/>
                  <a:t>(</a:t>
                </a:r>
                <a:r>
                  <a:rPr lang="it-IT" dirty="0" err="1"/>
                  <a:t>hyper</a:t>
                </a:r>
                <a:r>
                  <a:rPr lang="it-IT" dirty="0"/>
                  <a:t>-)</a:t>
                </a:r>
                <a:r>
                  <a:rPr lang="it-IT" dirty="0" err="1"/>
                  <a:t>plane</a:t>
                </a:r>
                <a:r>
                  <a:rPr lang="it-IT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Highlighting the force-imbalance correction: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𝑞𝑠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Content Placeholder 58">
                <a:extLst>
                  <a:ext uri="{FF2B5EF4-FFF2-40B4-BE49-F238E27FC236}">
                    <a16:creationId xmlns:a16="http://schemas.microsoft.com/office/drawing/2014/main" id="{E0BB0C46-4F4C-715A-1665-4E771375A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963" t="-1986" r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11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A5F1280-87C5-2CE0-E657-D7D3342EFAE1}"/>
              </a:ext>
            </a:extLst>
          </p:cNvPr>
          <p:cNvGrpSpPr>
            <a:grpSpLocks noChangeAspect="1"/>
          </p:cNvGrpSpPr>
          <p:nvPr/>
        </p:nvGrpSpPr>
        <p:grpSpPr>
          <a:xfrm>
            <a:off x="1497091" y="2562655"/>
            <a:ext cx="3557169" cy="3554648"/>
            <a:chOff x="71545" y="7804"/>
            <a:chExt cx="2785131" cy="278315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61EEC5-935A-644F-F85B-C9739C9F9AF9}"/>
                </a:ext>
              </a:extLst>
            </p:cNvPr>
            <p:cNvCxnSpPr/>
            <p:nvPr/>
          </p:nvCxnSpPr>
          <p:spPr>
            <a:xfrm flipV="1">
              <a:off x="1448063" y="88764"/>
              <a:ext cx="0" cy="2702196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61338E5-DA0D-5E93-A732-62046C95A48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494892" y="56800"/>
              <a:ext cx="0" cy="2723569"/>
            </a:xfrm>
            <a:prstGeom prst="straightConnector1">
              <a:avLst/>
            </a:prstGeom>
            <a:noFill/>
            <a:ln w="635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177C-8BAD-6C4E-B460-C2CB93836C14}"/>
                    </a:ext>
                  </a:extLst>
                </p:cNvPr>
                <p:cNvSpPr txBox="1"/>
                <p:nvPr/>
              </p:nvSpPr>
              <p:spPr>
                <a:xfrm>
                  <a:off x="1307972" y="7804"/>
                  <a:ext cx="7887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50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70D9832-5E79-E55E-FE41-64312280A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7972" y="7804"/>
                  <a:ext cx="78874" cy="215444"/>
                </a:xfrm>
                <a:prstGeom prst="rect">
                  <a:avLst/>
                </a:prstGeom>
                <a:blipFill>
                  <a:blip r:embed="rId7"/>
                  <a:stretch>
                    <a:fillRect t="-69231" b="-5384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/>
                <p:nvPr/>
              </p:nvSpPr>
              <p:spPr>
                <a:xfrm>
                  <a:off x="2674014" y="1383925"/>
                  <a:ext cx="7887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50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014" y="1383925"/>
                  <a:ext cx="78874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58824" r="-7058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3DE06E5-0A3A-3946-4DB2-72C877444B61}"/>
                </a:ext>
              </a:extLst>
            </p:cNvPr>
            <p:cNvCxnSpPr/>
            <p:nvPr/>
          </p:nvCxnSpPr>
          <p:spPr>
            <a:xfrm flipV="1">
              <a:off x="328036" y="287032"/>
              <a:ext cx="2329300" cy="21486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E358CFF-4D24-2CF7-6E49-07C73AB30D5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18294" y="55354"/>
              <a:ext cx="1039666" cy="2733164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A028E1B-AD5E-DB51-C1EC-728024EE292C}"/>
              </a:ext>
            </a:extLst>
          </p:cNvPr>
          <p:cNvSpPr/>
          <p:nvPr/>
        </p:nvSpPr>
        <p:spPr>
          <a:xfrm>
            <a:off x="4607120" y="3978924"/>
            <a:ext cx="152641" cy="1356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9BBF6A-E3F6-51A6-B4E6-55C289136AC9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570135" y="4030729"/>
            <a:ext cx="1036985" cy="0"/>
          </a:xfrm>
          <a:prstGeom prst="line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FA0C49CF-FE98-74E8-A794-2DDC3A549E7A}"/>
              </a:ext>
            </a:extLst>
          </p:cNvPr>
          <p:cNvSpPr/>
          <p:nvPr/>
        </p:nvSpPr>
        <p:spPr>
          <a:xfrm>
            <a:off x="3447551" y="3988203"/>
            <a:ext cx="152641" cy="135628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4C456C-A1EF-D2A1-D118-75893DB5775A}"/>
              </a:ext>
            </a:extLst>
          </p:cNvPr>
          <p:cNvSpPr txBox="1"/>
          <p:nvPr/>
        </p:nvSpPr>
        <p:spPr>
          <a:xfrm>
            <a:off x="3729796" y="3396973"/>
            <a:ext cx="103698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WRONG! </a:t>
            </a:r>
            <a:endParaRPr lang="en-GB" dirty="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FDF0F80-8643-CB07-5459-583B4BDC1146}"/>
              </a:ext>
            </a:extLst>
          </p:cNvPr>
          <p:cNvSpPr/>
          <p:nvPr/>
        </p:nvSpPr>
        <p:spPr>
          <a:xfrm>
            <a:off x="3856382" y="3766305"/>
            <a:ext cx="598095" cy="598199"/>
          </a:xfrm>
          <a:prstGeom prst="mathMultiply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DAF733-4741-B069-5BA7-873DC6FEE8D3}"/>
              </a:ext>
            </a:extLst>
          </p:cNvPr>
          <p:cNvCxnSpPr>
            <a:cxnSpLocks/>
          </p:cNvCxnSpPr>
          <p:nvPr/>
        </p:nvCxnSpPr>
        <p:spPr>
          <a:xfrm flipV="1">
            <a:off x="1611990" y="3934223"/>
            <a:ext cx="3375898" cy="129369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EB4133-21DB-9661-3FED-173153D00A30}"/>
              </a:ext>
            </a:extLst>
          </p:cNvPr>
          <p:cNvCxnSpPr>
            <a:cxnSpLocks/>
          </p:cNvCxnSpPr>
          <p:nvPr/>
        </p:nvCxnSpPr>
        <p:spPr>
          <a:xfrm flipH="1">
            <a:off x="2846566" y="4112195"/>
            <a:ext cx="1720652" cy="650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6FE94DB-57EB-F714-821B-25B6E3C98877}"/>
              </a:ext>
            </a:extLst>
          </p:cNvPr>
          <p:cNvSpPr/>
          <p:nvPr/>
        </p:nvSpPr>
        <p:spPr>
          <a:xfrm>
            <a:off x="2717301" y="4686703"/>
            <a:ext cx="152641" cy="135628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9C31F72-D5A9-FC82-0E64-F1F3EBB8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39" y="2892090"/>
            <a:ext cx="4316748" cy="3352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TCV-like </a:t>
            </a:r>
            <a:r>
              <a:rPr lang="it-IT" dirty="0" err="1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282D8EA-A2CE-44E2-58F9-BE44759C8F4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1787205"/>
                <a:ext cx="4937760" cy="337820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electromagnetic time </a:t>
                </a:r>
                <a:r>
                  <a:rPr lang="it-IT" dirty="0" err="1"/>
                  <a:t>inst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=5.3</m:t>
                    </m:r>
                  </m:oMath>
                </a14:m>
                <a:r>
                  <a:rPr lang="en-GB" dirty="0"/>
                  <a:t> ms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stability margin: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=0.842</m:t>
                    </m:r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time </a:t>
                </a:r>
                <a:r>
                  <a:rPr lang="it-IT" dirty="0" err="1"/>
                  <a:t>constants</a:t>
                </a:r>
                <a:r>
                  <a:rPr lang="it-IT" dirty="0"/>
                  <a:t>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282D8EA-A2CE-44E2-58F9-BE44759C8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1787205"/>
                <a:ext cx="4937760" cy="3378200"/>
              </a:xfrm>
              <a:blipFill>
                <a:blip r:embed="rId4"/>
                <a:stretch>
                  <a:fillRect l="-2963" t="-1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0" descr="A diagram of a graph&#10;&#10;Description automatically generated">
            <a:extLst>
              <a:ext uri="{FF2B5EF4-FFF2-40B4-BE49-F238E27FC236}">
                <a16:creationId xmlns:a16="http://schemas.microsoft.com/office/drawing/2014/main" id="{D16F87E8-DBF1-BCD4-DCEB-CB81596BAB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r="5467" b="4354"/>
          <a:stretch/>
        </p:blipFill>
        <p:spPr>
          <a:xfrm>
            <a:off x="6195623" y="1376539"/>
            <a:ext cx="4290271" cy="4932259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12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3D841D-645B-ACA5-20C9-313EC68AF30E}"/>
                  </a:ext>
                </a:extLst>
              </p:cNvPr>
              <p:cNvSpPr txBox="1"/>
              <p:nvPr/>
            </p:nvSpPr>
            <p:spPr>
              <a:xfrm>
                <a:off x="4875025" y="5045157"/>
                <a:ext cx="1277465" cy="5661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3D841D-645B-ACA5-20C9-313EC68A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025" y="5045157"/>
                <a:ext cx="1277465" cy="566181"/>
              </a:xfrm>
              <a:prstGeom prst="rect">
                <a:avLst/>
              </a:prstGeom>
              <a:blipFill>
                <a:blip r:embed="rId7"/>
                <a:stretch>
                  <a:fillRect l="-3271" r="-935" b="-309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1B2509F-DB17-857B-CE48-D38CA2D08638}"/>
              </a:ext>
            </a:extLst>
          </p:cNvPr>
          <p:cNvSpPr txBox="1"/>
          <p:nvPr/>
        </p:nvSpPr>
        <p:spPr>
          <a:xfrm>
            <a:off x="130210" y="6526931"/>
            <a:ext cx="74682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*Nicola Isernia and Fabio </a:t>
            </a:r>
            <a:r>
              <a:rPr lang="en-GB" sz="9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Villone</a:t>
            </a:r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2023 Plasma Phys. Control. Fusion 65 105007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TCV-like </a:t>
            </a:r>
            <a:r>
              <a:rPr lang="it-IT" dirty="0" err="1"/>
              <a:t>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FA81559B-1F0E-3DEA-48DA-4A8310F1F71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«Virtual» </a:t>
                </a:r>
                <a:r>
                  <a:rPr lang="it-IT" dirty="0" err="1"/>
                  <a:t>experiment</a:t>
                </a:r>
                <a:r>
                  <a:rPr lang="it-IT" dirty="0"/>
                  <a:t>: plasma ring </a:t>
                </a:r>
                <a:r>
                  <a:rPr lang="it-IT" dirty="0" err="1"/>
                  <a:t>moved</a:t>
                </a:r>
                <a:r>
                  <a:rPr lang="it-IT" dirty="0"/>
                  <a:t> with </a:t>
                </a:r>
                <a:r>
                  <a:rPr lang="it-IT" dirty="0" err="1"/>
                  <a:t>constat</a:t>
                </a:r>
                <a:r>
                  <a:rPr lang="it-IT" dirty="0"/>
                  <a:t> </a:t>
                </a:r>
                <a:r>
                  <a:rPr lang="it-IT" dirty="0" err="1"/>
                  <a:t>velocity</a:t>
                </a:r>
                <a:r>
                  <a:rPr lang="it-IT" dirty="0"/>
                  <a:t> in a </a:t>
                </a:r>
                <a:r>
                  <a:rPr lang="it-IT" dirty="0" err="1"/>
                  <a:t>specified</a:t>
                </a:r>
                <a:r>
                  <a:rPr lang="it-IT" dirty="0"/>
                  <a:t>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it-IT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scan</a:t>
                </a:r>
                <a:r>
                  <a:rPr lang="it-IT" dirty="0"/>
                  <a:t> in the </a:t>
                </a:r>
                <a:r>
                  <a:rPr lang="it-IT" dirty="0" err="1"/>
                  <a:t>normalized</a:t>
                </a:r>
                <a:r>
                  <a:rPr lang="it-IT" dirty="0"/>
                  <a:t>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The </a:t>
                </a:r>
                <a:r>
                  <a:rPr lang="it-IT" dirty="0" err="1"/>
                  <a:t>final</a:t>
                </a:r>
                <a:r>
                  <a:rPr lang="it-IT" dirty="0"/>
                  <a:t> </a:t>
                </a:r>
                <a:r>
                  <a:rPr lang="it-IT" dirty="0" err="1"/>
                  <a:t>stabilizing</a:t>
                </a:r>
                <a:r>
                  <a:rPr lang="it-IT" dirty="0"/>
                  <a:t> </a:t>
                </a:r>
                <a:r>
                  <a:rPr lang="it-IT" dirty="0" err="1"/>
                  <a:t>current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given</a:t>
                </a:r>
                <a:r>
                  <a:rPr lang="it-IT" dirty="0"/>
                  <a:t> by:</a:t>
                </a:r>
                <a:br>
                  <a:rPr lang="it-IT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it-IT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FA81559B-1F0E-3DEA-48DA-4A8310F1F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63" t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2DE8CD5-579A-761E-F44E-A0CEE52538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83" y="1855118"/>
            <a:ext cx="5548217" cy="4310050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80006-08F5-917E-47C5-3F8F1B432D75}"/>
                  </a:ext>
                </a:extLst>
              </p:cNvPr>
              <p:cNvSpPr txBox="1"/>
              <p:nvPr/>
            </p:nvSpPr>
            <p:spPr>
              <a:xfrm>
                <a:off x="3378200" y="4659177"/>
                <a:ext cx="717376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380006-08F5-917E-47C5-3F8F1B432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00" y="4659177"/>
                <a:ext cx="717376" cy="5672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3935B9-1756-BCA0-5078-7ED40C337969}"/>
                  </a:ext>
                </a:extLst>
              </p:cNvPr>
              <p:cNvSpPr txBox="1"/>
              <p:nvPr/>
            </p:nvSpPr>
            <p:spPr>
              <a:xfrm>
                <a:off x="3378200" y="4273804"/>
                <a:ext cx="1815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3935B9-1756-BCA0-5078-7ED40C337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00" y="4273804"/>
                <a:ext cx="1815882" cy="276999"/>
              </a:xfrm>
              <a:prstGeom prst="rect">
                <a:avLst/>
              </a:prstGeom>
              <a:blipFill>
                <a:blip r:embed="rId7"/>
                <a:stretch>
                  <a:fillRect l="-2349" r="-2685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7A176F-6724-97EA-B67C-CF6BB234D963}"/>
                  </a:ext>
                </a:extLst>
              </p:cNvPr>
              <p:cNvSpPr txBox="1"/>
              <p:nvPr/>
            </p:nvSpPr>
            <p:spPr>
              <a:xfrm>
                <a:off x="2269563" y="5592095"/>
                <a:ext cx="2455993" cy="567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7A176F-6724-97EA-B67C-CF6BB234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563" y="5592095"/>
                <a:ext cx="2455993" cy="5672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56F32E-5D64-6640-A178-B53B8F531100}"/>
              </a:ext>
            </a:extLst>
          </p:cNvPr>
          <p:cNvCxnSpPr/>
          <p:nvPr/>
        </p:nvCxnSpPr>
        <p:spPr>
          <a:xfrm>
            <a:off x="2654300" y="4010143"/>
            <a:ext cx="0" cy="1336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B174B71-A1B3-7F61-E112-A12DDFBC8828}"/>
              </a:ext>
            </a:extLst>
          </p:cNvPr>
          <p:cNvSpPr txBox="1"/>
          <p:nvPr/>
        </p:nvSpPr>
        <p:spPr>
          <a:xfrm>
            <a:off x="1729101" y="5691032"/>
            <a:ext cx="93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(20)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0E3B1-22EC-DEE1-064A-ACA157D48CB1}"/>
              </a:ext>
            </a:extLst>
          </p:cNvPr>
          <p:cNvSpPr txBox="1"/>
          <p:nvPr/>
        </p:nvSpPr>
        <p:spPr>
          <a:xfrm>
            <a:off x="130210" y="6526931"/>
            <a:ext cx="74682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*Nicola Isernia and Fabio </a:t>
            </a:r>
            <a:r>
              <a:rPr lang="en-GB" sz="9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Villone</a:t>
            </a:r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2023 Plasma Phys. Control. Fusion 65 105007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03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20A0-352C-D460-EC82-7FC5EA1C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MHD models </a:t>
            </a:r>
            <a:r>
              <a:rPr lang="it-IT" dirty="0" err="1"/>
              <a:t>comparison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C80E1-6FE0-B9EB-D619-220C60859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JOREK-CARIDDI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BAA17A-4747-54E0-362A-CEEE0767B90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Reduced</a:t>
                </a:r>
                <a:r>
                  <a:rPr lang="it-IT" dirty="0"/>
                  <a:t> </a:t>
                </a:r>
                <a:r>
                  <a:rPr lang="it-IT" dirty="0" err="1"/>
                  <a:t>Magneto</a:t>
                </a:r>
                <a:r>
                  <a:rPr lang="it-IT" dirty="0"/>
                  <a:t>-Hydro-Dynamic 3D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Single temperature, no </a:t>
                </a:r>
                <a:r>
                  <a:rPr lang="it-IT" dirty="0" err="1"/>
                  <a:t>neutrals</a:t>
                </a:r>
                <a:r>
                  <a:rPr lang="it-IT" dirty="0"/>
                  <a:t>, </a:t>
                </a:r>
                <a:r>
                  <a:rPr lang="it-IT" dirty="0" err="1"/>
                  <a:t>axisymmetric</a:t>
                </a:r>
                <a:r>
                  <a:rPr lang="it-IT" dirty="0"/>
                  <a:t>, </a:t>
                </a:r>
                <a:r>
                  <a:rPr lang="it-IT" dirty="0" err="1"/>
                  <a:t>without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CBAA17A-4747-54E0-362A-CEEE0767B9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63" t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B97E3-A8AA-FAFE-5B4B-CB8733E97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97280" y="4650201"/>
            <a:ext cx="4937760" cy="736282"/>
          </a:xfrm>
        </p:spPr>
        <p:txBody>
          <a:bodyPr/>
          <a:lstStyle/>
          <a:p>
            <a:r>
              <a:rPr lang="it-IT" dirty="0"/>
              <a:t>CarMa0NL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49BBB-8327-3BE5-CFD9-8C4CE3998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97280" y="5386483"/>
            <a:ext cx="4937760" cy="337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err="1"/>
              <a:t>Magneto</a:t>
            </a:r>
            <a:r>
              <a:rPr lang="it-IT" dirty="0"/>
              <a:t>-Hydro-</a:t>
            </a:r>
            <a:r>
              <a:rPr lang="it-IT" dirty="0" err="1"/>
              <a:t>Static</a:t>
            </a:r>
            <a:r>
              <a:rPr lang="it-IT" dirty="0"/>
              <a:t> 2D with 3D </a:t>
            </a:r>
            <a:r>
              <a:rPr lang="it-IT" dirty="0" err="1"/>
              <a:t>wall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Equilibrium </a:t>
            </a:r>
            <a:r>
              <a:rPr lang="it-IT" dirty="0" err="1"/>
              <a:t>parameters</a:t>
            </a:r>
            <a:r>
              <a:rPr lang="it-IT" dirty="0"/>
              <a:t> are an input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4A62F9-B21D-AE26-ECEA-EBF165ED1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E67356-ACE8-A834-29EF-8C8DEF71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14</a:t>
            </a:fld>
            <a:endParaRPr lang="en-GB"/>
          </a:p>
        </p:txBody>
      </p:sp>
      <p:pic>
        <p:nvPicPr>
          <p:cNvPr id="10" name="Picture 9" descr="A colorful wireframe of a sphere&#10;&#10;Description automatically generated with medium confidence">
            <a:extLst>
              <a:ext uri="{FF2B5EF4-FFF2-40B4-BE49-F238E27FC236}">
                <a16:creationId xmlns:a16="http://schemas.microsoft.com/office/drawing/2014/main" id="{3CE90F64-205E-C31F-30EB-9A0250961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2" y="1846051"/>
            <a:ext cx="5055521" cy="4367139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8C51D3-45A8-E96B-7790-DE24FB7F5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3E957-CBA7-BF0E-D023-03AD5A1C7309}"/>
              </a:ext>
            </a:extLst>
          </p:cNvPr>
          <p:cNvSpPr txBox="1"/>
          <p:nvPr/>
        </p:nvSpPr>
        <p:spPr>
          <a:xfrm>
            <a:off x="2093887" y="4180385"/>
            <a:ext cx="2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Identical</a:t>
            </a:r>
            <a:r>
              <a:rPr lang="it-IT" sz="2400" dirty="0"/>
              <a:t> </a:t>
            </a:r>
            <a:r>
              <a:rPr lang="it-IT" sz="2400" dirty="0" err="1"/>
              <a:t>wall</a:t>
            </a:r>
            <a:r>
              <a:rPr lang="it-IT" sz="2400" dirty="0"/>
              <a:t> model!</a:t>
            </a:r>
            <a:endParaRPr lang="en-GB" sz="2400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3174C5FF-40A0-9540-B5D9-AE454FC3FBFA}"/>
              </a:ext>
            </a:extLst>
          </p:cNvPr>
          <p:cNvSpPr/>
          <p:nvPr/>
        </p:nvSpPr>
        <p:spPr>
          <a:xfrm>
            <a:off x="3373395" y="4782065"/>
            <a:ext cx="185351" cy="42013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C6C2B62-008A-795F-E8EA-833DC47BCA77}"/>
              </a:ext>
            </a:extLst>
          </p:cNvPr>
          <p:cNvSpPr/>
          <p:nvPr/>
        </p:nvSpPr>
        <p:spPr>
          <a:xfrm flipV="1">
            <a:off x="3373395" y="3753699"/>
            <a:ext cx="185351" cy="42013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1C9E3A-DCA8-AD1C-1471-104C525C78FC}"/>
              </a:ext>
            </a:extLst>
          </p:cNvPr>
          <p:cNvSpPr txBox="1"/>
          <p:nvPr/>
        </p:nvSpPr>
        <p:spPr>
          <a:xfrm>
            <a:off x="6156962" y="3429000"/>
            <a:ext cx="383965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DISCLAIMER</a:t>
            </a:r>
            <a:r>
              <a:rPr lang="it-IT" dirty="0"/>
              <a:t>: </a:t>
            </a:r>
            <a:r>
              <a:rPr lang="it-IT" dirty="0" err="1"/>
              <a:t>simulations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meant</a:t>
            </a:r>
            <a:r>
              <a:rPr lang="it-IT" dirty="0"/>
              <a:t> to </a:t>
            </a:r>
            <a:r>
              <a:rPr lang="it-IT" dirty="0" err="1"/>
              <a:t>get</a:t>
            </a:r>
            <a:r>
              <a:rPr lang="it-IT" dirty="0"/>
              <a:t> </a:t>
            </a:r>
            <a:r>
              <a:rPr lang="it-IT" dirty="0" err="1"/>
              <a:t>realistic</a:t>
            </a:r>
            <a:r>
              <a:rPr lang="it-IT" dirty="0"/>
              <a:t> </a:t>
            </a:r>
            <a:r>
              <a:rPr lang="it-IT" dirty="0" err="1"/>
              <a:t>experiments</a:t>
            </a:r>
            <a:r>
              <a:rPr lang="it-IT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6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3554E7-73B7-30C4-8917-B3C66A5B72B9}"/>
              </a:ext>
            </a:extLst>
          </p:cNvPr>
          <p:cNvSpPr txBox="1"/>
          <p:nvPr/>
        </p:nvSpPr>
        <p:spPr>
          <a:xfrm>
            <a:off x="341662" y="6469808"/>
            <a:ext cx="1005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*     See details in:         F J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Artola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 et al 2024 Plasma Phys. Control. Fusion 66 055015</a:t>
            </a:r>
          </a:p>
          <a:p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** Definition used in: G.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Arnoux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et al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Nucl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. Fusion 49 085038 (2009)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E1818-FBA6-A9D0-5CFD-AF5D4772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JOREK-CARIDDI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6909-5BD7-B8BB-4F5A-F0D2ED899C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ASDEX-U like </a:t>
                </a:r>
                <a:r>
                  <a:rPr lang="it-IT" dirty="0" err="1"/>
                  <a:t>initial</a:t>
                </a:r>
                <a:r>
                  <a:rPr lang="it-IT" dirty="0"/>
                  <a:t> MHD </a:t>
                </a:r>
                <a:r>
                  <a:rPr lang="it-IT" dirty="0" err="1"/>
                  <a:t>equilibrium</a:t>
                </a:r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 err="1"/>
                  <a:t>Scan</a:t>
                </a:r>
                <a:r>
                  <a:rPr lang="it-IT" dirty="0"/>
                  <a:t> </a:t>
                </a:r>
                <a:r>
                  <a:rPr lang="it-IT" dirty="0" err="1"/>
                  <a:t>simulations</a:t>
                </a:r>
                <a:r>
                  <a:rPr lang="it-IT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perturbation</a:t>
                </a:r>
                <a:r>
                  <a:rPr lang="it-IT" dirty="0"/>
                  <a:t>, </a:t>
                </a:r>
                <a:r>
                  <a:rPr lang="it-IT" i="1" dirty="0"/>
                  <a:t>i.e. </a:t>
                </a:r>
                <a:r>
                  <a:rPr lang="it-IT" dirty="0"/>
                  <a:t>with </a:t>
                </a:r>
                <a:r>
                  <a:rPr lang="it-IT" dirty="0" err="1"/>
                  <a:t>different</a:t>
                </a:r>
                <a:r>
                  <a:rPr lang="it-IT" dirty="0"/>
                  <a:t> Thermal </a:t>
                </a:r>
                <a:r>
                  <a:rPr lang="it-IT" dirty="0" err="1"/>
                  <a:t>Quench</a:t>
                </a:r>
                <a:r>
                  <a:rPr lang="it-IT" dirty="0"/>
                  <a:t> times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Diffusion</a:t>
                </a:r>
                <a:r>
                  <a:rPr lang="it-IT" dirty="0"/>
                  <a:t> </a:t>
                </a:r>
                <a:r>
                  <a:rPr lang="it-IT" dirty="0" err="1"/>
                  <a:t>coefficients</a:t>
                </a:r>
                <a:r>
                  <a:rPr lang="it-IT" dirty="0"/>
                  <a:t> </a:t>
                </a:r>
                <a:r>
                  <a:rPr lang="it-IT" dirty="0" err="1"/>
                  <a:t>scaled</a:t>
                </a:r>
                <a:r>
                  <a:rPr lang="it-IT" dirty="0"/>
                  <a:t> </a:t>
                </a:r>
                <a:r>
                  <a:rPr lang="it-IT" dirty="0" err="1"/>
                  <a:t>properly</a:t>
                </a:r>
                <a:r>
                  <a:rPr lang="it-IT" dirty="0"/>
                  <a:t> so </a:t>
                </a:r>
                <a:r>
                  <a:rPr lang="it-IT" dirty="0" err="1"/>
                  <a:t>that</a:t>
                </a:r>
                <a:r>
                  <a:rPr lang="it-IT" dirty="0"/>
                  <a:t> the </a:t>
                </a:r>
                <a:r>
                  <a:rPr lang="it-IT" b="1" dirty="0"/>
                  <a:t>ratio </a:t>
                </a:r>
                <a:r>
                  <a:rPr lang="it-IT" b="1" dirty="0" err="1"/>
                  <a:t>among</a:t>
                </a:r>
                <a:r>
                  <a:rPr lang="it-IT" b="1" dirty="0"/>
                  <a:t> </a:t>
                </a:r>
                <a:r>
                  <a:rPr lang="it-IT" b="1" dirty="0" err="1"/>
                  <a:t>diffusion</a:t>
                </a:r>
                <a:r>
                  <a:rPr lang="it-IT" b="1" dirty="0"/>
                  <a:t> times*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same</a:t>
                </a:r>
                <a:r>
                  <a:rPr lang="it-IT" dirty="0"/>
                  <a:t> for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simulations</a:t>
                </a:r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Alfvén</a:t>
                </a:r>
                <a:r>
                  <a:rPr lang="it-IT" dirty="0"/>
                  <a:t> time and </a:t>
                </a:r>
                <a:r>
                  <a:rPr lang="it-IT" dirty="0" err="1"/>
                  <a:t>wall</a:t>
                </a:r>
                <a:r>
                  <a:rPr lang="it-IT" dirty="0"/>
                  <a:t> time </a:t>
                </a:r>
                <a:r>
                  <a:rPr lang="it-IT" dirty="0" err="1"/>
                  <a:t>constants</a:t>
                </a:r>
                <a:r>
                  <a:rPr lang="it-IT" dirty="0"/>
                  <a:t> are the </a:t>
                </a:r>
                <a:r>
                  <a:rPr lang="it-IT" dirty="0" err="1"/>
                  <a:t>same</a:t>
                </a:r>
                <a:r>
                  <a:rPr lang="it-IT" dirty="0"/>
                  <a:t> for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simulations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6909-5BD7-B8BB-4F5A-F0D2ED899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63" t="-1667" r="-1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90E8-5442-F1F5-9FFE-617AAD2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23A10-8FC3-1ED4-96D6-8B062B4AE577}"/>
                  </a:ext>
                </a:extLst>
              </p:cNvPr>
              <p:cNvSpPr txBox="1"/>
              <p:nvPr/>
            </p:nvSpPr>
            <p:spPr>
              <a:xfrm>
                <a:off x="2149464" y="5132839"/>
                <a:ext cx="1982017" cy="498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𝑇𝑄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90%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20%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23A10-8FC3-1ED4-96D6-8B062B4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64" y="5132839"/>
                <a:ext cx="1982017" cy="4985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134CD-53A0-2BD7-8889-B6D8CF1B88F9}"/>
                  </a:ext>
                </a:extLst>
              </p:cNvPr>
              <p:cNvSpPr txBox="1"/>
              <p:nvPr/>
            </p:nvSpPr>
            <p:spPr>
              <a:xfrm>
                <a:off x="1097278" y="5597780"/>
                <a:ext cx="4586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%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time when the thermal energy reaches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GB" dirty="0"/>
                  <a:t> of the pre-disruption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134CD-53A0-2BD7-8889-B6D8CF1B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8" y="5597780"/>
                <a:ext cx="4586829" cy="646331"/>
              </a:xfrm>
              <a:prstGeom prst="rect">
                <a:avLst/>
              </a:prstGeom>
              <a:blipFill>
                <a:blip r:embed="rId6"/>
                <a:stretch>
                  <a:fillRect l="-106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DA8AE2-7E61-4D01-42C4-D808F0AE3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6E907D-E6FC-F5DA-CEDC-0C31F4BAB9E1}"/>
              </a:ext>
            </a:extLst>
          </p:cNvPr>
          <p:cNvSpPr txBox="1"/>
          <p:nvPr/>
        </p:nvSpPr>
        <p:spPr>
          <a:xfrm>
            <a:off x="1097278" y="4744995"/>
            <a:ext cx="467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Thermal </a:t>
            </a:r>
            <a:r>
              <a:rPr lang="it-IT" b="1" dirty="0" err="1"/>
              <a:t>quench</a:t>
            </a:r>
            <a:r>
              <a:rPr lang="it-IT" b="1" dirty="0"/>
              <a:t> time**: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7390EF-36D3-B983-7E44-13EFBC5B6525}"/>
                  </a:ext>
                </a:extLst>
              </p:cNvPr>
              <p:cNvSpPr txBox="1"/>
              <p:nvPr/>
            </p:nvSpPr>
            <p:spPr>
              <a:xfrm>
                <a:off x="7807857" y="5864967"/>
                <a:ext cx="1807418" cy="296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𝑇𝑄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6,600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7390EF-36D3-B983-7E44-13EFBC5B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57" y="5864967"/>
                <a:ext cx="1807418" cy="296556"/>
              </a:xfrm>
              <a:prstGeom prst="rect">
                <a:avLst/>
              </a:prstGeom>
              <a:blipFill>
                <a:blip r:embed="rId8"/>
                <a:stretch>
                  <a:fillRect l="-2703" r="-2703" b="-24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1A107C7-246B-AB2A-EA55-56FDF495A0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64" y="1846263"/>
            <a:ext cx="4332672" cy="4022725"/>
          </a:xfrm>
        </p:spPr>
      </p:pic>
    </p:spTree>
    <p:extLst>
      <p:ext uri="{BB962C8B-B14F-4D97-AF65-F5344CB8AC3E}">
        <p14:creationId xmlns:p14="http://schemas.microsoft.com/office/powerpoint/2010/main" val="308931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E3554E7-73B7-30C4-8917-B3C66A5B72B9}"/>
              </a:ext>
            </a:extLst>
          </p:cNvPr>
          <p:cNvSpPr txBox="1"/>
          <p:nvPr/>
        </p:nvSpPr>
        <p:spPr>
          <a:xfrm>
            <a:off x="341662" y="6469808"/>
            <a:ext cx="1005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*     See details in:         F J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Artola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 et al 2024 Plasma Phys. Control. Fusion 66 055015</a:t>
            </a:r>
          </a:p>
          <a:p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** Definition used in: G.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Arnoux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et al </a:t>
            </a:r>
            <a:r>
              <a:rPr lang="en-GB" sz="10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Nucl</a:t>
            </a:r>
            <a:r>
              <a:rPr lang="en-GB" sz="10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. Fusion 49 085038 (2009)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E1818-FBA6-A9D0-5CFD-AF5D4772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JOREK-CARIDDI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6909-5BD7-B8BB-4F5A-F0D2ED899C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ASDEX-U like </a:t>
                </a:r>
                <a:r>
                  <a:rPr lang="it-IT" dirty="0" err="1"/>
                  <a:t>initial</a:t>
                </a:r>
                <a:r>
                  <a:rPr lang="it-IT" dirty="0"/>
                  <a:t> MHD </a:t>
                </a:r>
                <a:r>
                  <a:rPr lang="it-IT" dirty="0" err="1"/>
                  <a:t>equilibrium</a:t>
                </a:r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 err="1"/>
                  <a:t>Scan</a:t>
                </a:r>
                <a:r>
                  <a:rPr lang="it-IT" dirty="0"/>
                  <a:t> </a:t>
                </a:r>
                <a:r>
                  <a:rPr lang="it-IT" dirty="0" err="1"/>
                  <a:t>simulations</a:t>
                </a:r>
                <a:r>
                  <a:rPr lang="it-IT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perturbation</a:t>
                </a:r>
                <a:r>
                  <a:rPr lang="it-IT" dirty="0"/>
                  <a:t>, </a:t>
                </a:r>
                <a:r>
                  <a:rPr lang="it-IT" i="1" dirty="0"/>
                  <a:t>i.e. </a:t>
                </a:r>
                <a:r>
                  <a:rPr lang="it-IT" dirty="0"/>
                  <a:t>with </a:t>
                </a:r>
                <a:r>
                  <a:rPr lang="it-IT" dirty="0" err="1"/>
                  <a:t>different</a:t>
                </a:r>
                <a:r>
                  <a:rPr lang="it-IT" dirty="0"/>
                  <a:t> Thermal </a:t>
                </a:r>
                <a:r>
                  <a:rPr lang="it-IT" dirty="0" err="1"/>
                  <a:t>Quench</a:t>
                </a:r>
                <a:r>
                  <a:rPr lang="it-IT" dirty="0"/>
                  <a:t> times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Diffusion</a:t>
                </a:r>
                <a:r>
                  <a:rPr lang="it-IT" dirty="0"/>
                  <a:t> </a:t>
                </a:r>
                <a:r>
                  <a:rPr lang="it-IT" dirty="0" err="1"/>
                  <a:t>coefficients</a:t>
                </a:r>
                <a:r>
                  <a:rPr lang="it-IT" dirty="0"/>
                  <a:t> </a:t>
                </a:r>
                <a:r>
                  <a:rPr lang="it-IT" dirty="0" err="1"/>
                  <a:t>scaled</a:t>
                </a:r>
                <a:r>
                  <a:rPr lang="it-IT" dirty="0"/>
                  <a:t> </a:t>
                </a:r>
                <a:r>
                  <a:rPr lang="it-IT" dirty="0" err="1"/>
                  <a:t>properly</a:t>
                </a:r>
                <a:r>
                  <a:rPr lang="it-IT" dirty="0"/>
                  <a:t> so </a:t>
                </a:r>
                <a:r>
                  <a:rPr lang="it-IT" dirty="0" err="1"/>
                  <a:t>that</a:t>
                </a:r>
                <a:r>
                  <a:rPr lang="it-IT" dirty="0"/>
                  <a:t> the </a:t>
                </a:r>
                <a:r>
                  <a:rPr lang="it-IT" b="1" dirty="0"/>
                  <a:t>ratio </a:t>
                </a:r>
                <a:r>
                  <a:rPr lang="it-IT" b="1" dirty="0" err="1"/>
                  <a:t>among</a:t>
                </a:r>
                <a:r>
                  <a:rPr lang="it-IT" b="1" dirty="0"/>
                  <a:t> </a:t>
                </a:r>
                <a:r>
                  <a:rPr lang="it-IT" b="1" dirty="0" err="1"/>
                  <a:t>diffusion</a:t>
                </a:r>
                <a:r>
                  <a:rPr lang="it-IT" b="1" dirty="0"/>
                  <a:t> times*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/>
                  <a:t>same</a:t>
                </a:r>
                <a:r>
                  <a:rPr lang="it-IT" dirty="0"/>
                  <a:t> for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simulations</a:t>
                </a:r>
                <a:r>
                  <a:rPr lang="it-IT" dirty="0"/>
                  <a:t>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it-IT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it-IT" dirty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Alfvén</a:t>
                </a:r>
                <a:r>
                  <a:rPr lang="it-IT" dirty="0"/>
                  <a:t> time and </a:t>
                </a:r>
                <a:r>
                  <a:rPr lang="it-IT" dirty="0" err="1"/>
                  <a:t>wall</a:t>
                </a:r>
                <a:r>
                  <a:rPr lang="it-IT" dirty="0"/>
                  <a:t> time </a:t>
                </a:r>
                <a:r>
                  <a:rPr lang="it-IT" dirty="0" err="1"/>
                  <a:t>constants</a:t>
                </a:r>
                <a:r>
                  <a:rPr lang="it-IT" dirty="0"/>
                  <a:t> are the </a:t>
                </a:r>
                <a:r>
                  <a:rPr lang="it-IT" dirty="0" err="1"/>
                  <a:t>same</a:t>
                </a:r>
                <a:r>
                  <a:rPr lang="it-IT" dirty="0"/>
                  <a:t> for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simulations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6909-5BD7-B8BB-4F5A-F0D2ED899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63" t="-1667" r="-1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90E8-5442-F1F5-9FFE-617AAD2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23A10-8FC3-1ED4-96D6-8B062B4AE577}"/>
                  </a:ext>
                </a:extLst>
              </p:cNvPr>
              <p:cNvSpPr txBox="1"/>
              <p:nvPr/>
            </p:nvSpPr>
            <p:spPr>
              <a:xfrm>
                <a:off x="2149464" y="5132839"/>
                <a:ext cx="1982017" cy="4985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𝑇𝑄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90%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20%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0.7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023A10-8FC3-1ED4-96D6-8B062B4AE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64" y="5132839"/>
                <a:ext cx="1982017" cy="4985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134CD-53A0-2BD7-8889-B6D8CF1B88F9}"/>
                  </a:ext>
                </a:extLst>
              </p:cNvPr>
              <p:cNvSpPr txBox="1"/>
              <p:nvPr/>
            </p:nvSpPr>
            <p:spPr>
              <a:xfrm>
                <a:off x="1097278" y="5597780"/>
                <a:ext cx="45868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%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time when the thermal energy reaches the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en-GB" dirty="0"/>
                  <a:t> of the pre-disruption value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4134CD-53A0-2BD7-8889-B6D8CF1B8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8" y="5597780"/>
                <a:ext cx="4586829" cy="646331"/>
              </a:xfrm>
              <a:prstGeom prst="rect">
                <a:avLst/>
              </a:prstGeom>
              <a:blipFill>
                <a:blip r:embed="rId5"/>
                <a:stretch>
                  <a:fillRect l="-106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DA8AE2-7E61-4D01-42C4-D808F0AE3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6E907D-E6FC-F5DA-CEDC-0C31F4BAB9E1}"/>
              </a:ext>
            </a:extLst>
          </p:cNvPr>
          <p:cNvSpPr txBox="1"/>
          <p:nvPr/>
        </p:nvSpPr>
        <p:spPr>
          <a:xfrm>
            <a:off x="1097278" y="4744995"/>
            <a:ext cx="467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Thermal </a:t>
            </a:r>
            <a:r>
              <a:rPr lang="it-IT" b="1" dirty="0" err="1"/>
              <a:t>quench</a:t>
            </a:r>
            <a:r>
              <a:rPr lang="it-IT" b="1" dirty="0"/>
              <a:t> time**: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7390EF-36D3-B983-7E44-13EFBC5B6525}"/>
                  </a:ext>
                </a:extLst>
              </p:cNvPr>
              <p:cNvSpPr txBox="1"/>
              <p:nvPr/>
            </p:nvSpPr>
            <p:spPr>
              <a:xfrm>
                <a:off x="7807857" y="5864967"/>
                <a:ext cx="1807418" cy="296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𝑇𝑄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6,600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7390EF-36D3-B983-7E44-13EFBC5B6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857" y="5864967"/>
                <a:ext cx="1807418" cy="296556"/>
              </a:xfrm>
              <a:prstGeom prst="rect">
                <a:avLst/>
              </a:prstGeom>
              <a:blipFill>
                <a:blip r:embed="rId7"/>
                <a:stretch>
                  <a:fillRect l="-2703" r="-2703" b="-24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ntent Placeholder 12" descr="A graph of a function&#10;&#10;Description automatically generated">
            <a:extLst>
              <a:ext uri="{FF2B5EF4-FFF2-40B4-BE49-F238E27FC236}">
                <a16:creationId xmlns:a16="http://schemas.microsoft.com/office/drawing/2014/main" id="{EFAA9648-E686-2823-3DA6-04D37E270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50" y="1846263"/>
            <a:ext cx="4341700" cy="4022725"/>
          </a:xfrm>
        </p:spPr>
      </p:pic>
    </p:spTree>
    <p:extLst>
      <p:ext uri="{BB962C8B-B14F-4D97-AF65-F5344CB8AC3E}">
        <p14:creationId xmlns:p14="http://schemas.microsoft.com/office/powerpoint/2010/main" val="1724580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1818-FBA6-A9D0-5CFD-AF5D4772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JOREK-CARIDDI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90E8-5442-F1F5-9FFE-617AAD2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17</a:t>
            </a:fld>
            <a:endParaRPr lang="en-GB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DA8AE2-7E61-4D01-42C4-D808F0AE3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pic>
        <p:nvPicPr>
          <p:cNvPr id="14" name="Content Placeholder 1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D93E32D-4277-2D47-42BE-C1856DD6E8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98" y="1846263"/>
            <a:ext cx="4313604" cy="4022725"/>
          </a:xfrm>
        </p:spPr>
      </p:pic>
      <p:pic>
        <p:nvPicPr>
          <p:cNvPr id="20" name="Content Placeholder 19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7BDC1816-C55E-5BC9-18CB-A1D77982DD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41" y="1846263"/>
            <a:ext cx="4104755" cy="4022725"/>
          </a:xfrm>
        </p:spPr>
      </p:pic>
    </p:spTree>
    <p:extLst>
      <p:ext uri="{BB962C8B-B14F-4D97-AF65-F5344CB8AC3E}">
        <p14:creationId xmlns:p14="http://schemas.microsoft.com/office/powerpoint/2010/main" val="147210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1818-FBA6-A9D0-5CFD-AF5D4772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CarMa0NL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6909-5BD7-B8BB-4F5A-F0D2ED899C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CarMa0NL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run</a:t>
                </a:r>
                <a:r>
                  <a:rPr lang="it-IT" dirty="0"/>
                  <a:t> </a:t>
                </a:r>
                <a:r>
                  <a:rPr lang="it-IT" dirty="0" err="1"/>
                  <a:t>imposing</a:t>
                </a:r>
                <a:r>
                  <a:rPr lang="it-IT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dirty="0"/>
                  <a:t>evolution </a:t>
                </a:r>
                <a:r>
                  <a:rPr lang="it-IT" dirty="0" err="1"/>
                  <a:t>consistent</a:t>
                </a:r>
                <a:r>
                  <a:rPr lang="it-IT" dirty="0"/>
                  <a:t> with the JOREK-CARIDDI </a:t>
                </a:r>
                <a:r>
                  <a:rPr lang="it-IT" dirty="0" err="1"/>
                  <a:t>thermal</a:t>
                </a:r>
                <a:r>
                  <a:rPr lang="it-IT" dirty="0"/>
                  <a:t> energy;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The </a:t>
                </a:r>
                <a:r>
                  <a:rPr lang="it-IT" dirty="0">
                    <a:solidFill>
                      <a:srgbClr val="0070C0"/>
                    </a:solidFill>
                  </a:rPr>
                  <a:t>plasma </a:t>
                </a:r>
                <a:r>
                  <a:rPr lang="it-IT" dirty="0" err="1">
                    <a:solidFill>
                      <a:srgbClr val="0070C0"/>
                    </a:solidFill>
                  </a:rPr>
                  <a:t>current</a:t>
                </a:r>
                <a:r>
                  <a:rPr lang="it-IT" dirty="0">
                    <a:solidFill>
                      <a:srgbClr val="0070C0"/>
                    </a:solidFill>
                  </a:rPr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either</a:t>
                </a:r>
                <a:r>
                  <a:rPr lang="it-IT" dirty="0"/>
                  <a:t> </a:t>
                </a:r>
                <a:r>
                  <a:rPr lang="it-IT" dirty="0" err="1"/>
                  <a:t>kept</a:t>
                </a:r>
                <a:r>
                  <a:rPr lang="it-IT" dirty="0"/>
                  <a:t> </a:t>
                </a:r>
                <a:r>
                  <a:rPr lang="it-IT" dirty="0" err="1"/>
                  <a:t>fixed</a:t>
                </a:r>
                <a:r>
                  <a:rPr lang="it-IT" dirty="0"/>
                  <a:t> or </a:t>
                </a:r>
                <a:r>
                  <a:rPr lang="it-IT" dirty="0" err="1"/>
                  <a:t>varied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in JOREK-CARIDDI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>
                    <a:solidFill>
                      <a:srgbClr val="00B050"/>
                    </a:solidFill>
                  </a:rPr>
                  <a:t>Remainder </a:t>
                </a:r>
                <a:r>
                  <a:rPr lang="it-IT" dirty="0" err="1">
                    <a:solidFill>
                      <a:srgbClr val="00B050"/>
                    </a:solidFill>
                  </a:rPr>
                  <a:t>equilibrium</a:t>
                </a:r>
                <a:r>
                  <a:rPr lang="it-IT" dirty="0">
                    <a:solidFill>
                      <a:srgbClr val="00B050"/>
                    </a:solidFill>
                  </a:rPr>
                  <a:t> </a:t>
                </a:r>
                <a:r>
                  <a:rPr lang="it-IT" dirty="0" err="1">
                    <a:solidFill>
                      <a:srgbClr val="00B050"/>
                    </a:solidFill>
                  </a:rPr>
                  <a:t>parameters</a:t>
                </a:r>
                <a:r>
                  <a:rPr lang="it-IT" dirty="0">
                    <a:solidFill>
                      <a:srgbClr val="00B050"/>
                    </a:solidFill>
                  </a:rPr>
                  <a:t> </a:t>
                </a:r>
                <a:r>
                  <a:rPr lang="it-IT" dirty="0"/>
                  <a:t>are </a:t>
                </a:r>
                <a:r>
                  <a:rPr lang="it-IT" dirty="0" err="1"/>
                  <a:t>kept</a:t>
                </a:r>
                <a:r>
                  <a:rPr lang="it-IT" dirty="0"/>
                  <a:t> </a:t>
                </a:r>
                <a:r>
                  <a:rPr lang="it-IT" dirty="0" err="1"/>
                  <a:t>fixed</a:t>
                </a:r>
                <a:r>
                  <a:rPr lang="it-IT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Time step </a:t>
                </a:r>
                <a:r>
                  <a:rPr lang="it-IT" dirty="0" err="1"/>
                  <a:t>scaled</a:t>
                </a:r>
                <a:r>
                  <a:rPr lang="it-IT" dirty="0"/>
                  <a:t> in </a:t>
                </a:r>
                <a:r>
                  <a:rPr lang="it-IT" dirty="0" err="1"/>
                  <a:t>each</a:t>
                </a:r>
                <a:r>
                  <a:rPr lang="it-IT" dirty="0"/>
                  <a:t> </a:t>
                </a:r>
                <a:r>
                  <a:rPr lang="it-IT" dirty="0" err="1"/>
                  <a:t>simulation</a:t>
                </a:r>
                <a:r>
                  <a:rPr lang="it-IT" dirty="0"/>
                  <a:t> </a:t>
                </a:r>
                <a:r>
                  <a:rPr lang="it-IT" dirty="0" err="1"/>
                  <a:t>according</a:t>
                </a:r>
                <a:r>
                  <a:rPr lang="it-IT" dirty="0"/>
                  <a:t> to the TQ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596909-5BD7-B8BB-4F5A-F0D2ED899C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963" t="-1667" r="-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9119CF3-A1FF-9259-8182-1BD8EC88E2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867712"/>
            <a:ext cx="4937125" cy="370425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790E8-5442-F1F5-9FFE-617AAD2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18</a:t>
            </a:fld>
            <a:endParaRPr lang="en-GB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ADA8AE2-7E61-4D01-42C4-D808F0AE3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E2D40-66BE-4BA4-FD4B-E8FC59A4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 dirty="0"/>
              <a:t>N. </a:t>
            </a:r>
            <a:r>
              <a:rPr lang="en-GB" dirty="0" err="1"/>
              <a:t>Isernia</a:t>
            </a:r>
            <a:r>
              <a:rPr lang="en-GB" dirty="0"/>
              <a:t>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A4096C-6298-A4D0-F786-A81022EA99A6}"/>
                  </a:ext>
                </a:extLst>
              </p:cNvPr>
              <p:cNvSpPr txBox="1"/>
              <p:nvPr/>
            </p:nvSpPr>
            <p:spPr>
              <a:xfrm>
                <a:off x="2043424" y="5574942"/>
                <a:ext cx="707905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</m:acc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it-IT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</m:acc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it-IT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it-IT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it-IT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A4096C-6298-A4D0-F786-A81022EA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24" y="5574942"/>
                <a:ext cx="7079054" cy="616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64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Comparison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18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F88F26-22DB-B969-6C64-9A59E8E6243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189940" y="1845735"/>
                <a:ext cx="396574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The mass-</a:t>
                </a:r>
                <a:r>
                  <a:rPr lang="it-IT" dirty="0" err="1"/>
                  <a:t>less</a:t>
                </a:r>
                <a:r>
                  <a:rPr lang="it-IT" dirty="0"/>
                  <a:t> model </a:t>
                </a:r>
                <a:r>
                  <a:rPr lang="it-IT" dirty="0" err="1"/>
                  <a:t>predicts</a:t>
                </a:r>
                <a:r>
                  <a:rPr lang="it-IT" dirty="0"/>
                  <a:t> </a:t>
                </a:r>
                <a:r>
                  <a:rPr lang="it-IT" dirty="0" err="1"/>
                  <a:t>nearly</a:t>
                </a:r>
                <a:r>
                  <a:rPr lang="it-IT" dirty="0"/>
                  <a:t> the </a:t>
                </a:r>
                <a:r>
                  <a:rPr lang="it-IT" dirty="0" err="1"/>
                  <a:t>same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 at the end of TQ for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𝑇𝑄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≤200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For longer TQ times the wall is not anymore “ideal”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The different vertical position variation for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𝑇𝑄</m:t>
                        </m:r>
                      </m:sub>
                    </m:sSub>
                  </m:oMath>
                </a14:m>
                <a:r>
                  <a:rPr lang="en-GB" dirty="0"/>
                  <a:t> in JOREK-CARIDDI could be indeed related to plasma inertia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b="1" dirty="0"/>
                  <a:t>Open question</a:t>
                </a:r>
                <a:r>
                  <a:rPr lang="en-GB" dirty="0"/>
                  <a:t>: can we map the initial conditions between dynamic and massless also for MHD models?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F88F26-22DB-B969-6C64-9A59E8E62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189940" y="1845735"/>
                <a:ext cx="3965740" cy="4023360"/>
              </a:xfrm>
              <a:blipFill>
                <a:blip r:embed="rId3"/>
                <a:stretch>
                  <a:fillRect l="-3687" t="-1667" r="-1536" b="-1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2620E-39E4-E6F3-1B75-07080FCD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53BF-D62C-8D7F-68D3-C822C769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19</a:t>
            </a:fld>
            <a:endParaRPr lang="en-GB"/>
          </a:p>
        </p:txBody>
      </p:sp>
      <p:pic>
        <p:nvPicPr>
          <p:cNvPr id="9" name="Content Placeholder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9BFE1DB-84B3-5F7F-A503-5533B2336B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" y="1819685"/>
            <a:ext cx="6940633" cy="4468381"/>
          </a:xfr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7595E5F-CB22-BDF9-3A0B-EC84365EA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F63B-E16D-B637-AD9A-87C0D9A39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CB6D04"/>
                </a:solidFill>
                <a:effectLst/>
                <a:highlight>
                  <a:srgbClr val="FFFFFF"/>
                </a:highlight>
                <a:latin typeface="Liberation Sans"/>
              </a:rPr>
              <a:t>Non-equilibrium perturbations of the vertically unstable mode in tokamaks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A66CC-31D7-98D5-ECC4-D72E8D802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56659"/>
          </a:xfrm>
        </p:spPr>
        <p:txBody>
          <a:bodyPr>
            <a:normAutofit/>
          </a:bodyPr>
          <a:lstStyle/>
          <a:p>
            <a:r>
              <a:rPr lang="it-IT" dirty="0"/>
              <a:t>Special </a:t>
            </a:r>
            <a:r>
              <a:rPr lang="it-IT" dirty="0" err="1"/>
              <a:t>acknowledgement</a:t>
            </a:r>
            <a:r>
              <a:rPr lang="it-IT" dirty="0"/>
              <a:t>:</a:t>
            </a:r>
          </a:p>
          <a:p>
            <a:r>
              <a:rPr lang="it-IT" dirty="0"/>
              <a:t>F. J. </a:t>
            </a:r>
            <a:r>
              <a:rPr lang="it-IT" dirty="0" err="1"/>
              <a:t>Artola</a:t>
            </a:r>
            <a:r>
              <a:rPr lang="it-IT" dirty="0"/>
              <a:t>, M. </a:t>
            </a:r>
            <a:r>
              <a:rPr lang="it-IT" dirty="0" err="1"/>
              <a:t>Hoelzl</a:t>
            </a:r>
            <a:r>
              <a:rPr lang="it-IT" dirty="0"/>
              <a:t>, N. </a:t>
            </a:r>
            <a:r>
              <a:rPr lang="it-IT" dirty="0" err="1"/>
              <a:t>schwarz</a:t>
            </a:r>
            <a:endParaRPr lang="it-IT" dirty="0"/>
          </a:p>
          <a:p>
            <a:r>
              <a:rPr lang="it-IT" dirty="0"/>
              <a:t>3 </a:t>
            </a:r>
            <a:r>
              <a:rPr lang="it-IT" dirty="0" err="1"/>
              <a:t>september</a:t>
            </a:r>
            <a:r>
              <a:rPr lang="it-IT" dirty="0"/>
              <a:t> 2024</a:t>
            </a:r>
            <a:endParaRPr lang="en-GB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04139D-822C-8D79-BB10-778918807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D765EC-102F-BC94-A811-5811E18E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212ADD-7AD5-4F7A-1B12-15D8579F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B49E10A-2B00-2D30-9C24-06C3DE41A62B}"/>
                  </a:ext>
                </a:extLst>
              </p:cNvPr>
              <p:cNvSpPr txBox="1"/>
              <p:nvPr/>
            </p:nvSpPr>
            <p:spPr>
              <a:xfrm>
                <a:off x="434249" y="5633047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B49E10A-2B00-2D30-9C24-06C3DE41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9" y="5633047"/>
                <a:ext cx="6093912" cy="369332"/>
              </a:xfrm>
              <a:prstGeom prst="rect">
                <a:avLst/>
              </a:prstGeom>
              <a:blipFill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Comparison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18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2620E-39E4-E6F3-1B75-07080FCD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53BF-D62C-8D7F-68D3-C822C769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20</a:t>
            </a:fld>
            <a:endParaRPr lang="en-GB"/>
          </a:p>
        </p:txBody>
      </p:sp>
      <p:pic>
        <p:nvPicPr>
          <p:cNvPr id="12" name="Content Placeholder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E7B2F18-E13D-8935-454D-D43311A62D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2" y="1846263"/>
            <a:ext cx="3637275" cy="3420000"/>
          </a:xfrm>
        </p:spPr>
      </p:pic>
      <p:pic>
        <p:nvPicPr>
          <p:cNvPr id="14" name="Content Placeholder 13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58FD144D-091F-A54C-B8DE-DB4FA410E6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05" y="1846263"/>
            <a:ext cx="3634525" cy="3420000"/>
          </a:xfrm>
        </p:spPr>
      </p:pic>
      <p:pic>
        <p:nvPicPr>
          <p:cNvPr id="16" name="Picture 15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56AE3B80-6C29-FA5E-3A5C-5FE990C795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08" y="1846263"/>
            <a:ext cx="3634528" cy="3420000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EC72BF-E68F-F662-B385-9B367A88026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D45FEB4-3881-6AE7-633B-747ACEB12596}"/>
              </a:ext>
            </a:extLst>
          </p:cNvPr>
          <p:cNvCxnSpPr>
            <a:cxnSpLocks/>
          </p:cNvCxnSpPr>
          <p:nvPr/>
        </p:nvCxnSpPr>
        <p:spPr>
          <a:xfrm>
            <a:off x="1097280" y="5592703"/>
            <a:ext cx="1005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7C6E5C-EDF4-D6BE-26BE-1F06491C4331}"/>
              </a:ext>
            </a:extLst>
          </p:cNvPr>
          <p:cNvCxnSpPr>
            <a:cxnSpLocks/>
          </p:cNvCxnSpPr>
          <p:nvPr/>
        </p:nvCxnSpPr>
        <p:spPr>
          <a:xfrm>
            <a:off x="1751782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FEAF7E4-FE5D-87D3-9152-8B7905644E3F}"/>
              </a:ext>
            </a:extLst>
          </p:cNvPr>
          <p:cNvCxnSpPr>
            <a:cxnSpLocks/>
          </p:cNvCxnSpPr>
          <p:nvPr/>
        </p:nvCxnSpPr>
        <p:spPr>
          <a:xfrm>
            <a:off x="10398898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AC7C4F-FD16-EB0A-9767-013790A3F1AF}"/>
                  </a:ext>
                </a:extLst>
              </p:cNvPr>
              <p:cNvSpPr txBox="1"/>
              <p:nvPr/>
            </p:nvSpPr>
            <p:spPr>
              <a:xfrm>
                <a:off x="1168449" y="5707861"/>
                <a:ext cx="10113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AC7C4F-FD16-EB0A-9767-013790A3F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49" y="5707861"/>
                <a:ext cx="1011366" cy="276999"/>
              </a:xfrm>
              <a:prstGeom prst="rect">
                <a:avLst/>
              </a:prstGeom>
              <a:blipFill>
                <a:blip r:embed="rId17"/>
                <a:stretch>
                  <a:fillRect l="-3012" r="-4819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1F60C6-2DEF-A846-39E7-13D5E395AEAD}"/>
                  </a:ext>
                </a:extLst>
              </p:cNvPr>
              <p:cNvSpPr txBox="1"/>
              <p:nvPr/>
            </p:nvSpPr>
            <p:spPr>
              <a:xfrm>
                <a:off x="9832048" y="5704266"/>
                <a:ext cx="1323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≃200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1F60C6-2DEF-A846-39E7-13D5E395A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048" y="5704266"/>
                <a:ext cx="1323632" cy="276999"/>
              </a:xfrm>
              <a:prstGeom prst="rect">
                <a:avLst/>
              </a:prstGeom>
              <a:blipFill>
                <a:blip r:embed="rId18"/>
                <a:stretch>
                  <a:fillRect l="-2304" r="-2765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1A80110-25F8-31F1-0214-BF1DE0BB188E}"/>
              </a:ext>
            </a:extLst>
          </p:cNvPr>
          <p:cNvCxnSpPr>
            <a:cxnSpLocks/>
          </p:cNvCxnSpPr>
          <p:nvPr/>
        </p:nvCxnSpPr>
        <p:spPr>
          <a:xfrm>
            <a:off x="3481205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E3E1F5-99C5-1FA1-FF0E-2B51F31F360D}"/>
              </a:ext>
            </a:extLst>
          </p:cNvPr>
          <p:cNvCxnSpPr>
            <a:cxnSpLocks/>
          </p:cNvCxnSpPr>
          <p:nvPr/>
        </p:nvCxnSpPr>
        <p:spPr>
          <a:xfrm>
            <a:off x="5210628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9E0813-3F3B-2A07-CC3F-A5C991338467}"/>
              </a:ext>
            </a:extLst>
          </p:cNvPr>
          <p:cNvCxnSpPr>
            <a:cxnSpLocks/>
          </p:cNvCxnSpPr>
          <p:nvPr/>
        </p:nvCxnSpPr>
        <p:spPr>
          <a:xfrm>
            <a:off x="6940051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56F6C0-08D6-A274-EE9C-8F1626A8080A}"/>
              </a:ext>
            </a:extLst>
          </p:cNvPr>
          <p:cNvCxnSpPr>
            <a:cxnSpLocks/>
          </p:cNvCxnSpPr>
          <p:nvPr/>
        </p:nvCxnSpPr>
        <p:spPr>
          <a:xfrm>
            <a:off x="8669474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05583-AA34-CE9B-D824-A61CA78B264D}"/>
                  </a:ext>
                </a:extLst>
              </p:cNvPr>
              <p:cNvSpPr txBox="1"/>
              <p:nvPr/>
            </p:nvSpPr>
            <p:spPr>
              <a:xfrm>
                <a:off x="2163672" y="5640014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𝒊𝒘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CD05583-AA34-CE9B-D824-A61CA78B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72" y="5640014"/>
                <a:ext cx="6093912" cy="369332"/>
              </a:xfrm>
              <a:prstGeom prst="rect">
                <a:avLst/>
              </a:prstGeom>
              <a:blipFill>
                <a:blip r:embed="rId1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BDB6E3-163F-9E94-821C-6A666D920198}"/>
                  </a:ext>
                </a:extLst>
              </p:cNvPr>
              <p:cNvSpPr txBox="1"/>
              <p:nvPr/>
            </p:nvSpPr>
            <p:spPr>
              <a:xfrm>
                <a:off x="5916669" y="5642674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7BDB6E3-163F-9E94-821C-6A666D92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69" y="5642674"/>
                <a:ext cx="20467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4CF909-1E5D-E9EF-48E8-40DDBBBEBFD5}"/>
                  </a:ext>
                </a:extLst>
              </p:cNvPr>
              <p:cNvSpPr txBox="1"/>
              <p:nvPr/>
            </p:nvSpPr>
            <p:spPr>
              <a:xfrm>
                <a:off x="7641205" y="5657044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74CF909-1E5D-E9EF-48E8-40DDBBBEB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05" y="5657044"/>
                <a:ext cx="20467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2F26D9-CF9B-7D7C-CC54-968CDDFDEDEA}"/>
              </a:ext>
            </a:extLst>
          </p:cNvPr>
          <p:cNvCxnSpPr/>
          <p:nvPr/>
        </p:nvCxnSpPr>
        <p:spPr>
          <a:xfrm>
            <a:off x="3039762" y="5449980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9DF9A3-B1D0-9798-C6D9-EDE34878E55C}"/>
              </a:ext>
            </a:extLst>
          </p:cNvPr>
          <p:cNvCxnSpPr/>
          <p:nvPr/>
        </p:nvCxnSpPr>
        <p:spPr>
          <a:xfrm>
            <a:off x="6651889" y="5449980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5A69A20-CCE1-7770-A360-7974F6E18C1C}"/>
              </a:ext>
            </a:extLst>
          </p:cNvPr>
          <p:cNvCxnSpPr>
            <a:cxnSpLocks/>
          </p:cNvCxnSpPr>
          <p:nvPr/>
        </p:nvCxnSpPr>
        <p:spPr>
          <a:xfrm>
            <a:off x="3112289" y="6077362"/>
            <a:ext cx="3458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C0365-4714-1209-C066-4B64540D218F}"/>
              </a:ext>
            </a:extLst>
          </p:cNvPr>
          <p:cNvSpPr txBox="1"/>
          <p:nvPr/>
        </p:nvSpPr>
        <p:spPr>
          <a:xfrm>
            <a:off x="3766540" y="6009346"/>
            <a:ext cx="2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 </a:t>
            </a:r>
            <a:r>
              <a:rPr lang="it-IT" dirty="0" err="1"/>
              <a:t>region</a:t>
            </a:r>
            <a:r>
              <a:rPr lang="it-IT" dirty="0"/>
              <a:t> TQ time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3F92A80-3D1F-0158-091A-3DCB29C15301}"/>
                  </a:ext>
                </a:extLst>
              </p:cNvPr>
              <p:cNvSpPr txBox="1"/>
              <p:nvPr/>
            </p:nvSpPr>
            <p:spPr>
              <a:xfrm>
                <a:off x="5540111" y="602798"/>
                <a:ext cx="178016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3F92A80-3D1F-0158-091A-3DCB29C15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11" y="602798"/>
                <a:ext cx="1780167" cy="818366"/>
              </a:xfrm>
              <a:prstGeom prst="rect">
                <a:avLst/>
              </a:prstGeom>
              <a:blipFill>
                <a:blip r:embed="rId20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2D93DF9-30D3-CD45-95B9-A0DF05593D7A}"/>
                  </a:ext>
                </a:extLst>
              </p:cNvPr>
              <p:cNvSpPr txBox="1"/>
              <p:nvPr/>
            </p:nvSpPr>
            <p:spPr>
              <a:xfrm>
                <a:off x="7691201" y="478139"/>
                <a:ext cx="12931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≃2.2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2D93DF9-30D3-CD45-95B9-A0DF0559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201" y="478139"/>
                <a:ext cx="1293175" cy="298415"/>
              </a:xfrm>
              <a:prstGeom prst="rect">
                <a:avLst/>
              </a:prstGeom>
              <a:blipFill>
                <a:blip r:embed="rId21"/>
                <a:stretch>
                  <a:fillRect l="-2358" r="-4245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100635-42D0-FC84-1995-C408E495A9A4}"/>
                  </a:ext>
                </a:extLst>
              </p:cNvPr>
              <p:cNvSpPr txBox="1"/>
              <p:nvPr/>
            </p:nvSpPr>
            <p:spPr>
              <a:xfrm>
                <a:off x="7704914" y="1060126"/>
                <a:ext cx="1765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≃602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100635-42D0-FC84-1995-C408E495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14" y="1060126"/>
                <a:ext cx="1765868" cy="276999"/>
              </a:xfrm>
              <a:prstGeom prst="rect">
                <a:avLst/>
              </a:prstGeom>
              <a:blipFill>
                <a:blip r:embed="rId22"/>
                <a:stretch>
                  <a:fillRect l="-2759" t="-4444" r="-137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FEA1F52-0C4A-72E6-544B-DFD74BC1BA64}"/>
              </a:ext>
            </a:extLst>
          </p:cNvPr>
          <p:cNvSpPr txBox="1"/>
          <p:nvPr/>
        </p:nvSpPr>
        <p:spPr>
          <a:xfrm>
            <a:off x="9543761" y="1751731"/>
            <a:ext cx="8406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Slow TQ</a:t>
            </a:r>
            <a:endParaRPr lang="en-GB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6AFE6-8206-9D11-1E2E-97EE81F50840}"/>
              </a:ext>
            </a:extLst>
          </p:cNvPr>
          <p:cNvSpPr txBox="1"/>
          <p:nvPr/>
        </p:nvSpPr>
        <p:spPr>
          <a:xfrm>
            <a:off x="5399692" y="1751730"/>
            <a:ext cx="10719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Average</a:t>
            </a:r>
            <a:r>
              <a:rPr lang="it-IT" sz="1400" b="1" dirty="0"/>
              <a:t> TQ</a:t>
            </a:r>
            <a:endParaRPr lang="en-GB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615E6A-27C5-8112-5135-3E0B3D4405F0}"/>
              </a:ext>
            </a:extLst>
          </p:cNvPr>
          <p:cNvSpPr txBox="1"/>
          <p:nvPr/>
        </p:nvSpPr>
        <p:spPr>
          <a:xfrm>
            <a:off x="1538734" y="1766863"/>
            <a:ext cx="10719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b="1" dirty="0"/>
              <a:t>Fast TQ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68662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24A78C-58DE-9F5A-509C-8EA64E50FA11}"/>
                  </a:ext>
                </a:extLst>
              </p:cNvPr>
              <p:cNvSpPr txBox="1"/>
              <p:nvPr/>
            </p:nvSpPr>
            <p:spPr>
              <a:xfrm>
                <a:off x="434249" y="5557891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24A78C-58DE-9F5A-509C-8EA64E50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9" y="5557891"/>
                <a:ext cx="6093912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CB2EB1-7085-AE24-4C09-42754CF788A0}"/>
                  </a:ext>
                </a:extLst>
              </p:cNvPr>
              <p:cNvSpPr txBox="1"/>
              <p:nvPr/>
            </p:nvSpPr>
            <p:spPr>
              <a:xfrm>
                <a:off x="2163672" y="5539806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𝒊𝒘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CB2EB1-7085-AE24-4C09-42754CF78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72" y="5539806"/>
                <a:ext cx="6093912" cy="369332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8FAEBDFF-E2E6-759D-0223-A4C1640E3E4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b="1" dirty="0" err="1"/>
                  <a:t>Interpretation</a:t>
                </a:r>
                <a:r>
                  <a:rPr lang="it-IT" b="1" dirty="0"/>
                  <a:t> #1</a:t>
                </a:r>
                <a:r>
                  <a:rPr lang="it-IT" dirty="0"/>
                  <a:t>: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find</a:t>
                </a:r>
                <a:r>
                  <a:rPr lang="it-IT" dirty="0"/>
                  <a:t> </a:t>
                </a:r>
                <a:r>
                  <a:rPr lang="it-IT" dirty="0" err="1"/>
                  <a:t>oscillations</a:t>
                </a:r>
                <a:r>
                  <a:rPr lang="it-IT" dirty="0"/>
                  <a:t> </a:t>
                </a:r>
                <a:r>
                  <a:rPr lang="it-IT" dirty="0" err="1"/>
                  <a:t>at</a:t>
                </a:r>
                <a:r>
                  <a:rPr lang="it-IT" dirty="0"/>
                  <a:t> the end of TQ </a:t>
                </a:r>
                <a:r>
                  <a:rPr lang="it-IT" dirty="0" err="1"/>
                  <a:t>when</a:t>
                </a:r>
                <a:r>
                  <a:rPr lang="it-IT" dirty="0"/>
                  <a:t> TQ time </a:t>
                </a:r>
                <a:r>
                  <a:rPr lang="it-IT" dirty="0" err="1"/>
                  <a:t>gets</a:t>
                </a:r>
                <a:r>
                  <a:rPr lang="it-IT" dirty="0"/>
                  <a:t> </a:t>
                </a:r>
                <a:r>
                  <a:rPr lang="it-IT" dirty="0" err="1"/>
                  <a:t>closer</a:t>
                </a:r>
                <a:r>
                  <a:rPr lang="it-IT" dirty="0"/>
                  <a:t> to the </a:t>
                </a:r>
                <a:r>
                  <a:rPr lang="it-IT" dirty="0" err="1"/>
                  <a:t>Alfvén</a:t>
                </a:r>
                <a:r>
                  <a:rPr lang="it-IT" dirty="0"/>
                  <a:t> time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b="1" dirty="0"/>
                  <a:t>Interpretation #2</a:t>
                </a:r>
                <a:r>
                  <a:rPr lang="en-GB" dirty="0"/>
                  <a:t>: oscillations persist at the end of TQ when we are in the “ideal wall limit” region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How to discriminate? Either scan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GB" dirty="0"/>
                  <a:t>, TQ time fixed at the </a:t>
                </a:r>
                <a:r>
                  <a:rPr lang="en-GB" dirty="0">
                    <a:solidFill>
                      <a:srgbClr val="FF0000"/>
                    </a:solidFill>
                  </a:rPr>
                  <a:t>threshold between persistent/damped oscillation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8FAEBDFF-E2E6-759D-0223-A4C1640E3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11"/>
                <a:stretch>
                  <a:fillRect l="-2963" t="-1667" r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Comparison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18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Content Placeholder 39" descr="A graph of a graph&#10;&#10;Description automatically generated">
            <a:extLst>
              <a:ext uri="{FF2B5EF4-FFF2-40B4-BE49-F238E27FC236}">
                <a16:creationId xmlns:a16="http://schemas.microsoft.com/office/drawing/2014/main" id="{474E0E15-8456-37D5-CA1E-2ED181AD1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51" y="1821211"/>
            <a:ext cx="3814605" cy="34632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2620E-39E4-E6F3-1B75-07080FCD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53BF-D62C-8D7F-68D3-C822C769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21</a:t>
            </a:fld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DC420B-5365-7E32-EC3D-FCB68C10877D}"/>
              </a:ext>
            </a:extLst>
          </p:cNvPr>
          <p:cNvCxnSpPr>
            <a:cxnSpLocks/>
          </p:cNvCxnSpPr>
          <p:nvPr/>
        </p:nvCxnSpPr>
        <p:spPr>
          <a:xfrm>
            <a:off x="1097280" y="5492495"/>
            <a:ext cx="1005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883F-8749-CCDA-EFB7-ADE70F39CB72}"/>
              </a:ext>
            </a:extLst>
          </p:cNvPr>
          <p:cNvCxnSpPr>
            <a:cxnSpLocks/>
          </p:cNvCxnSpPr>
          <p:nvPr/>
        </p:nvCxnSpPr>
        <p:spPr>
          <a:xfrm>
            <a:off x="1751782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681E2B-A787-2041-CA3B-5A91D6C188F2}"/>
              </a:ext>
            </a:extLst>
          </p:cNvPr>
          <p:cNvCxnSpPr>
            <a:cxnSpLocks/>
          </p:cNvCxnSpPr>
          <p:nvPr/>
        </p:nvCxnSpPr>
        <p:spPr>
          <a:xfrm>
            <a:off x="10398898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7ED8B-4248-C197-2D6C-967E62A0DE68}"/>
                  </a:ext>
                </a:extLst>
              </p:cNvPr>
              <p:cNvSpPr txBox="1"/>
              <p:nvPr/>
            </p:nvSpPr>
            <p:spPr>
              <a:xfrm>
                <a:off x="1168449" y="5607653"/>
                <a:ext cx="10113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7ED8B-4248-C197-2D6C-967E62A0D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49" y="5607653"/>
                <a:ext cx="1011366" cy="276999"/>
              </a:xfrm>
              <a:prstGeom prst="rect">
                <a:avLst/>
              </a:prstGeom>
              <a:blipFill>
                <a:blip r:embed="rId13"/>
                <a:stretch>
                  <a:fillRect l="-3012" r="-481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B8C90-B30C-0B6A-09BD-95F58FB206BB}"/>
                  </a:ext>
                </a:extLst>
              </p:cNvPr>
              <p:cNvSpPr txBox="1"/>
              <p:nvPr/>
            </p:nvSpPr>
            <p:spPr>
              <a:xfrm>
                <a:off x="9832048" y="5604058"/>
                <a:ext cx="1323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≃200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B8C90-B30C-0B6A-09BD-95F58FB2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048" y="5604058"/>
                <a:ext cx="1323632" cy="276999"/>
              </a:xfrm>
              <a:prstGeom prst="rect">
                <a:avLst/>
              </a:prstGeom>
              <a:blipFill>
                <a:blip r:embed="rId14"/>
                <a:stretch>
                  <a:fillRect l="-2304" r="-276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EC72BF-E68F-F662-B385-9B367A8802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902F3E-06BD-E024-A008-0AE1C28D150C}"/>
              </a:ext>
            </a:extLst>
          </p:cNvPr>
          <p:cNvCxnSpPr>
            <a:cxnSpLocks/>
          </p:cNvCxnSpPr>
          <p:nvPr/>
        </p:nvCxnSpPr>
        <p:spPr>
          <a:xfrm>
            <a:off x="3481205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11EF66-B0EB-5CC1-EDC4-E5AD5867E5E1}"/>
              </a:ext>
            </a:extLst>
          </p:cNvPr>
          <p:cNvCxnSpPr>
            <a:cxnSpLocks/>
          </p:cNvCxnSpPr>
          <p:nvPr/>
        </p:nvCxnSpPr>
        <p:spPr>
          <a:xfrm>
            <a:off x="5210628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2CA7A6-1659-D2E9-3341-70FF96F60418}"/>
              </a:ext>
            </a:extLst>
          </p:cNvPr>
          <p:cNvCxnSpPr>
            <a:cxnSpLocks/>
          </p:cNvCxnSpPr>
          <p:nvPr/>
        </p:nvCxnSpPr>
        <p:spPr>
          <a:xfrm>
            <a:off x="6940051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4D67CA-808D-B89B-1F11-1EAFC05C757F}"/>
              </a:ext>
            </a:extLst>
          </p:cNvPr>
          <p:cNvCxnSpPr>
            <a:cxnSpLocks/>
          </p:cNvCxnSpPr>
          <p:nvPr/>
        </p:nvCxnSpPr>
        <p:spPr>
          <a:xfrm>
            <a:off x="8669474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F405D-40ED-3F23-22BA-B8A857BCE9AA}"/>
                  </a:ext>
                </a:extLst>
              </p:cNvPr>
              <p:cNvSpPr txBox="1"/>
              <p:nvPr/>
            </p:nvSpPr>
            <p:spPr>
              <a:xfrm>
                <a:off x="5916669" y="5542466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F405D-40ED-3F23-22BA-B8A857BCE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69" y="5542466"/>
                <a:ext cx="20467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54DE9-D620-C56C-5723-2AAEC2FA3CE9}"/>
                  </a:ext>
                </a:extLst>
              </p:cNvPr>
              <p:cNvSpPr txBox="1"/>
              <p:nvPr/>
            </p:nvSpPr>
            <p:spPr>
              <a:xfrm>
                <a:off x="7641205" y="5556836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54DE9-D620-C56C-5723-2AAEC2FA3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05" y="5556836"/>
                <a:ext cx="20467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1CB1EF-9D60-38E5-AEC0-312D40D7CA04}"/>
              </a:ext>
            </a:extLst>
          </p:cNvPr>
          <p:cNvCxnSpPr>
            <a:cxnSpLocks/>
          </p:cNvCxnSpPr>
          <p:nvPr/>
        </p:nvCxnSpPr>
        <p:spPr>
          <a:xfrm>
            <a:off x="1751782" y="5209305"/>
            <a:ext cx="3458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0152211-91CC-2F9B-4515-CD8B603BF338}"/>
              </a:ext>
            </a:extLst>
          </p:cNvPr>
          <p:cNvSpPr txBox="1"/>
          <p:nvPr/>
        </p:nvSpPr>
        <p:spPr>
          <a:xfrm>
            <a:off x="2381454" y="4863988"/>
            <a:ext cx="2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Ideal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limit</a:t>
            </a:r>
            <a:r>
              <a:rPr lang="it-IT" dirty="0"/>
              <a:t> </a:t>
            </a:r>
            <a:r>
              <a:rPr lang="it-IT" dirty="0" err="1"/>
              <a:t>region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10555-7CEA-3CD7-CB54-665717F93A04}"/>
              </a:ext>
            </a:extLst>
          </p:cNvPr>
          <p:cNvCxnSpPr/>
          <p:nvPr/>
        </p:nvCxnSpPr>
        <p:spPr>
          <a:xfrm>
            <a:off x="3039762" y="5374824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78A12-ED99-2562-0DCA-C380124B0C48}"/>
              </a:ext>
            </a:extLst>
          </p:cNvPr>
          <p:cNvCxnSpPr/>
          <p:nvPr/>
        </p:nvCxnSpPr>
        <p:spPr>
          <a:xfrm>
            <a:off x="6651889" y="5374824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CC7C66-05A1-6E5F-88FC-BC0A55A8EA5E}"/>
              </a:ext>
            </a:extLst>
          </p:cNvPr>
          <p:cNvCxnSpPr>
            <a:cxnSpLocks/>
          </p:cNvCxnSpPr>
          <p:nvPr/>
        </p:nvCxnSpPr>
        <p:spPr>
          <a:xfrm>
            <a:off x="3112289" y="6002206"/>
            <a:ext cx="3458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A64344-0109-267A-C070-C86436F7C2C3}"/>
              </a:ext>
            </a:extLst>
          </p:cNvPr>
          <p:cNvSpPr txBox="1"/>
          <p:nvPr/>
        </p:nvSpPr>
        <p:spPr>
          <a:xfrm>
            <a:off x="3926978" y="5982763"/>
            <a:ext cx="2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 </a:t>
            </a:r>
            <a:r>
              <a:rPr lang="it-IT" dirty="0" err="1"/>
              <a:t>region</a:t>
            </a:r>
            <a:r>
              <a:rPr lang="it-IT" dirty="0"/>
              <a:t> TQ time</a:t>
            </a:r>
            <a:endParaRPr lang="en-GB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93351AA-A633-3DC1-105B-7E46A72A6564}"/>
              </a:ext>
            </a:extLst>
          </p:cNvPr>
          <p:cNvSpPr/>
          <p:nvPr/>
        </p:nvSpPr>
        <p:spPr>
          <a:xfrm>
            <a:off x="8921578" y="2458995"/>
            <a:ext cx="333633" cy="1433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6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24A78C-58DE-9F5A-509C-8EA64E50FA11}"/>
                  </a:ext>
                </a:extLst>
              </p:cNvPr>
              <p:cNvSpPr txBox="1"/>
              <p:nvPr/>
            </p:nvSpPr>
            <p:spPr>
              <a:xfrm>
                <a:off x="434249" y="5557891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24A78C-58DE-9F5A-509C-8EA64E50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9" y="5557891"/>
                <a:ext cx="6093912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Comparison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18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Content Placeholder 39" descr="A graph of a graph&#10;&#10;Description automatically generated">
            <a:extLst>
              <a:ext uri="{FF2B5EF4-FFF2-40B4-BE49-F238E27FC236}">
                <a16:creationId xmlns:a16="http://schemas.microsoft.com/office/drawing/2014/main" id="{474E0E15-8456-37D5-CA1E-2ED181AD1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51" y="1821211"/>
            <a:ext cx="3814605" cy="34632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2620E-39E4-E6F3-1B75-07080FCD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53BF-D62C-8D7F-68D3-C822C769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22</a:t>
            </a:fld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DC420B-5365-7E32-EC3D-FCB68C10877D}"/>
              </a:ext>
            </a:extLst>
          </p:cNvPr>
          <p:cNvCxnSpPr>
            <a:cxnSpLocks/>
          </p:cNvCxnSpPr>
          <p:nvPr/>
        </p:nvCxnSpPr>
        <p:spPr>
          <a:xfrm>
            <a:off x="1097280" y="5492495"/>
            <a:ext cx="1005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883F-8749-CCDA-EFB7-ADE70F39CB72}"/>
              </a:ext>
            </a:extLst>
          </p:cNvPr>
          <p:cNvCxnSpPr>
            <a:cxnSpLocks/>
          </p:cNvCxnSpPr>
          <p:nvPr/>
        </p:nvCxnSpPr>
        <p:spPr>
          <a:xfrm>
            <a:off x="1751782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681E2B-A787-2041-CA3B-5A91D6C188F2}"/>
              </a:ext>
            </a:extLst>
          </p:cNvPr>
          <p:cNvCxnSpPr>
            <a:cxnSpLocks/>
          </p:cNvCxnSpPr>
          <p:nvPr/>
        </p:nvCxnSpPr>
        <p:spPr>
          <a:xfrm>
            <a:off x="10398898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7ED8B-4248-C197-2D6C-967E62A0DE68}"/>
                  </a:ext>
                </a:extLst>
              </p:cNvPr>
              <p:cNvSpPr txBox="1"/>
              <p:nvPr/>
            </p:nvSpPr>
            <p:spPr>
              <a:xfrm>
                <a:off x="1168449" y="5607653"/>
                <a:ext cx="10113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7ED8B-4248-C197-2D6C-967E62A0D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49" y="5607653"/>
                <a:ext cx="1011366" cy="276999"/>
              </a:xfrm>
              <a:prstGeom prst="rect">
                <a:avLst/>
              </a:prstGeom>
              <a:blipFill>
                <a:blip r:embed="rId9"/>
                <a:stretch>
                  <a:fillRect l="-3012" r="-481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B8C90-B30C-0B6A-09BD-95F58FB206BB}"/>
                  </a:ext>
                </a:extLst>
              </p:cNvPr>
              <p:cNvSpPr txBox="1"/>
              <p:nvPr/>
            </p:nvSpPr>
            <p:spPr>
              <a:xfrm>
                <a:off x="9832048" y="5604058"/>
                <a:ext cx="1323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≃200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B8C90-B30C-0B6A-09BD-95F58FB2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048" y="5604058"/>
                <a:ext cx="1323632" cy="276999"/>
              </a:xfrm>
              <a:prstGeom prst="rect">
                <a:avLst/>
              </a:prstGeom>
              <a:blipFill>
                <a:blip r:embed="rId10"/>
                <a:stretch>
                  <a:fillRect l="-2304" r="-2765" b="-10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EC72BF-E68F-F662-B385-9B367A8802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902F3E-06BD-E024-A008-0AE1C28D150C}"/>
              </a:ext>
            </a:extLst>
          </p:cNvPr>
          <p:cNvCxnSpPr>
            <a:cxnSpLocks/>
          </p:cNvCxnSpPr>
          <p:nvPr/>
        </p:nvCxnSpPr>
        <p:spPr>
          <a:xfrm>
            <a:off x="3481205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11EF66-B0EB-5CC1-EDC4-E5AD5867E5E1}"/>
              </a:ext>
            </a:extLst>
          </p:cNvPr>
          <p:cNvCxnSpPr>
            <a:cxnSpLocks/>
          </p:cNvCxnSpPr>
          <p:nvPr/>
        </p:nvCxnSpPr>
        <p:spPr>
          <a:xfrm>
            <a:off x="5210628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2CA7A6-1659-D2E9-3341-70FF96F60418}"/>
              </a:ext>
            </a:extLst>
          </p:cNvPr>
          <p:cNvCxnSpPr>
            <a:cxnSpLocks/>
          </p:cNvCxnSpPr>
          <p:nvPr/>
        </p:nvCxnSpPr>
        <p:spPr>
          <a:xfrm>
            <a:off x="6940051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4D67CA-808D-B89B-1F11-1EAFC05C757F}"/>
              </a:ext>
            </a:extLst>
          </p:cNvPr>
          <p:cNvCxnSpPr>
            <a:cxnSpLocks/>
          </p:cNvCxnSpPr>
          <p:nvPr/>
        </p:nvCxnSpPr>
        <p:spPr>
          <a:xfrm>
            <a:off x="8669474" y="5374824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CB2EB1-7085-AE24-4C09-42754CF788A0}"/>
                  </a:ext>
                </a:extLst>
              </p:cNvPr>
              <p:cNvSpPr txBox="1"/>
              <p:nvPr/>
            </p:nvSpPr>
            <p:spPr>
              <a:xfrm>
                <a:off x="2163672" y="5539806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𝒊𝒘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CB2EB1-7085-AE24-4C09-42754CF78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72" y="5539806"/>
                <a:ext cx="6093912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F405D-40ED-3F23-22BA-B8A857BCE9AA}"/>
                  </a:ext>
                </a:extLst>
              </p:cNvPr>
              <p:cNvSpPr txBox="1"/>
              <p:nvPr/>
            </p:nvSpPr>
            <p:spPr>
              <a:xfrm>
                <a:off x="5916669" y="5542466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F405D-40ED-3F23-22BA-B8A857BCE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69" y="5542466"/>
                <a:ext cx="20467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54DE9-D620-C56C-5723-2AAEC2FA3CE9}"/>
                  </a:ext>
                </a:extLst>
              </p:cNvPr>
              <p:cNvSpPr txBox="1"/>
              <p:nvPr/>
            </p:nvSpPr>
            <p:spPr>
              <a:xfrm>
                <a:off x="7641205" y="5556836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54DE9-D620-C56C-5723-2AAEC2FA3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05" y="5556836"/>
                <a:ext cx="20467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1CB1EF-9D60-38E5-AEC0-312D40D7CA04}"/>
              </a:ext>
            </a:extLst>
          </p:cNvPr>
          <p:cNvCxnSpPr>
            <a:cxnSpLocks/>
          </p:cNvCxnSpPr>
          <p:nvPr/>
        </p:nvCxnSpPr>
        <p:spPr>
          <a:xfrm>
            <a:off x="1751782" y="5209305"/>
            <a:ext cx="3458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0152211-91CC-2F9B-4515-CD8B603BF338}"/>
              </a:ext>
            </a:extLst>
          </p:cNvPr>
          <p:cNvSpPr txBox="1"/>
          <p:nvPr/>
        </p:nvSpPr>
        <p:spPr>
          <a:xfrm>
            <a:off x="2381454" y="4863988"/>
            <a:ext cx="2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Ideal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limit</a:t>
            </a:r>
            <a:r>
              <a:rPr lang="it-IT" dirty="0"/>
              <a:t> </a:t>
            </a:r>
            <a:r>
              <a:rPr lang="it-IT" dirty="0" err="1"/>
              <a:t>region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10555-7CEA-3CD7-CB54-665717F93A04}"/>
              </a:ext>
            </a:extLst>
          </p:cNvPr>
          <p:cNvCxnSpPr/>
          <p:nvPr/>
        </p:nvCxnSpPr>
        <p:spPr>
          <a:xfrm>
            <a:off x="3039762" y="5374824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78A12-ED99-2562-0DCA-C380124B0C48}"/>
              </a:ext>
            </a:extLst>
          </p:cNvPr>
          <p:cNvCxnSpPr/>
          <p:nvPr/>
        </p:nvCxnSpPr>
        <p:spPr>
          <a:xfrm>
            <a:off x="6651889" y="5374824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CC7C66-05A1-6E5F-88FC-BC0A55A8EA5E}"/>
              </a:ext>
            </a:extLst>
          </p:cNvPr>
          <p:cNvCxnSpPr>
            <a:cxnSpLocks/>
          </p:cNvCxnSpPr>
          <p:nvPr/>
        </p:nvCxnSpPr>
        <p:spPr>
          <a:xfrm>
            <a:off x="3112289" y="6002206"/>
            <a:ext cx="3458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A64344-0109-267A-C070-C86436F7C2C3}"/>
              </a:ext>
            </a:extLst>
          </p:cNvPr>
          <p:cNvSpPr txBox="1"/>
          <p:nvPr/>
        </p:nvSpPr>
        <p:spPr>
          <a:xfrm>
            <a:off x="3926978" y="5982763"/>
            <a:ext cx="2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 </a:t>
            </a:r>
            <a:r>
              <a:rPr lang="it-IT" dirty="0" err="1"/>
              <a:t>region</a:t>
            </a:r>
            <a:r>
              <a:rPr lang="it-IT" dirty="0"/>
              <a:t> TQ time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8FAEBDFF-E2E6-759D-0223-A4C1640E3E4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494550" y="545844"/>
                <a:ext cx="4937760" cy="4023360"/>
              </a:xfrm>
              <a:ln>
                <a:noFill/>
              </a:ln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How to discriminate? Either scan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b="1" dirty="0"/>
                  <a:t>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GB" dirty="0"/>
                  <a:t>, for the TQ time which seems to represent the </a:t>
                </a:r>
                <a:r>
                  <a:rPr lang="en-GB" dirty="0">
                    <a:solidFill>
                      <a:srgbClr val="FF0000"/>
                    </a:solidFill>
                  </a:rPr>
                  <a:t>threshold between persistent/damped oscillation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8FAEBDFF-E2E6-759D-0223-A4C1640E3E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494550" y="545844"/>
                <a:ext cx="4937760" cy="4023360"/>
              </a:xfrm>
              <a:blipFill>
                <a:blip r:embed="rId15"/>
                <a:stretch>
                  <a:fillRect l="-2963" t="-1667" r="-9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693351AA-A633-3DC1-105B-7E46A72A6564}"/>
              </a:ext>
            </a:extLst>
          </p:cNvPr>
          <p:cNvSpPr/>
          <p:nvPr/>
        </p:nvSpPr>
        <p:spPr>
          <a:xfrm>
            <a:off x="8921578" y="2458995"/>
            <a:ext cx="333633" cy="1433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30D35-FFDD-D555-7170-01035A1203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6264" y="1751157"/>
            <a:ext cx="3431932" cy="320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222210-9351-109E-25CC-0FA9E395009D}"/>
              </a:ext>
            </a:extLst>
          </p:cNvPr>
          <p:cNvSpPr txBox="1"/>
          <p:nvPr/>
        </p:nvSpPr>
        <p:spPr>
          <a:xfrm>
            <a:off x="3481205" y="1952368"/>
            <a:ext cx="243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Same set up, </a:t>
            </a:r>
            <a:br>
              <a:rPr lang="it-IT" dirty="0"/>
            </a:br>
            <a:r>
              <a:rPr lang="it-IT" dirty="0" err="1"/>
              <a:t>scan</a:t>
            </a:r>
            <a:r>
              <a:rPr lang="it-IT" dirty="0"/>
              <a:t> in 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resistivity</a:t>
            </a:r>
            <a:r>
              <a:rPr lang="it-IT" dirty="0"/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485160-299E-8CE6-5B07-93642D0C987F}"/>
                  </a:ext>
                </a:extLst>
              </p:cNvPr>
              <p:cNvSpPr txBox="1"/>
              <p:nvPr/>
            </p:nvSpPr>
            <p:spPr>
              <a:xfrm>
                <a:off x="7568204" y="2774192"/>
                <a:ext cx="2266776" cy="9233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Making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/>
                  <a:t> higher </a:t>
                </a:r>
                <a:br>
                  <a:rPr lang="en-GB" dirty="0"/>
                </a:br>
                <a:r>
                  <a:rPr lang="en-GB" dirty="0"/>
                  <a:t>did not introduce oscillations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485160-299E-8CE6-5B07-93642D0C9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204" y="2774192"/>
                <a:ext cx="2266776" cy="923330"/>
              </a:xfrm>
              <a:prstGeom prst="rect">
                <a:avLst/>
              </a:prstGeom>
              <a:blipFill>
                <a:blip r:embed="rId17"/>
                <a:stretch>
                  <a:fillRect l="-1862" t="-1911" b="-700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1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23EF-2FCB-110C-40D5-B61CEB5A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Discussion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D7F3C-97CC-9F37-26F5-CA903D587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F313D-2295-5B34-4220-4A18CEE2861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Comparison</a:t>
                </a:r>
                <a:r>
                  <a:rPr lang="it-IT" dirty="0"/>
                  <a:t> of </a:t>
                </a:r>
                <a:r>
                  <a:rPr lang="it-IT" dirty="0" err="1"/>
                  <a:t>dynamic</a:t>
                </a:r>
                <a:r>
                  <a:rPr lang="it-IT" dirty="0"/>
                  <a:t> and </a:t>
                </a:r>
                <a:r>
                  <a:rPr lang="it-IT" dirty="0" err="1"/>
                  <a:t>massless</a:t>
                </a:r>
                <a:r>
                  <a:rPr lang="it-IT" dirty="0"/>
                  <a:t> models </a:t>
                </a:r>
                <a:r>
                  <a:rPr lang="it-IT" dirty="0" err="1"/>
                  <a:t>require</a:t>
                </a:r>
                <a:r>
                  <a:rPr lang="it-IT" dirty="0"/>
                  <a:t> </a:t>
                </a:r>
                <a:r>
                  <a:rPr lang="it-IT" dirty="0" err="1"/>
                  <a:t>careful</a:t>
                </a:r>
                <a:r>
                  <a:rPr lang="it-IT" dirty="0"/>
                  <a:t> </a:t>
                </a:r>
                <a:r>
                  <a:rPr lang="it-IT" b="1" dirty="0"/>
                  <a:t>mapping of </a:t>
                </a:r>
                <a:r>
                  <a:rPr lang="it-IT" b="1" dirty="0" err="1"/>
                  <a:t>initial</a:t>
                </a:r>
                <a:r>
                  <a:rPr lang="it-IT" b="1" dirty="0"/>
                  <a:t> </a:t>
                </a:r>
                <a:r>
                  <a:rPr lang="it-IT" b="1" dirty="0" err="1"/>
                  <a:t>conditions</a:t>
                </a:r>
                <a:r>
                  <a:rPr lang="it-IT" dirty="0"/>
                  <a:t> (</a:t>
                </a:r>
                <a:r>
                  <a:rPr lang="it-IT" dirty="0" err="1"/>
                  <a:t>along</a:t>
                </a:r>
                <a:r>
                  <a:rPr lang="it-IT" dirty="0"/>
                  <a:t> the «</a:t>
                </a:r>
                <a:r>
                  <a:rPr lang="it-IT" dirty="0" err="1"/>
                  <a:t>ideal</a:t>
                </a:r>
                <a:r>
                  <a:rPr lang="it-IT" dirty="0"/>
                  <a:t> </a:t>
                </a:r>
                <a:r>
                  <a:rPr lang="it-IT" dirty="0" err="1"/>
                  <a:t>wall</a:t>
                </a:r>
                <a:r>
                  <a:rPr lang="it-IT" dirty="0"/>
                  <a:t> reaction» </a:t>
                </a:r>
                <a:r>
                  <a:rPr lang="it-IT" dirty="0" err="1"/>
                  <a:t>hyper-plane</a:t>
                </a:r>
                <a:r>
                  <a:rPr lang="it-IT" dirty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it-IT" b="1" dirty="0"/>
                  <a:t> drop </a:t>
                </a:r>
                <a:r>
                  <a:rPr lang="it-IT" dirty="0"/>
                  <a:t>of </a:t>
                </a:r>
                <a:r>
                  <a:rPr lang="it-IT" dirty="0" err="1"/>
                  <a:t>massless</a:t>
                </a:r>
                <a:r>
                  <a:rPr lang="it-IT" dirty="0"/>
                  <a:t> models </a:t>
                </a:r>
                <a:r>
                  <a:rPr lang="it-IT" dirty="0" err="1"/>
                  <a:t>may</a:t>
                </a:r>
                <a:r>
                  <a:rPr lang="it-IT" dirty="0"/>
                  <a:t> be </a:t>
                </a:r>
                <a:r>
                  <a:rPr lang="it-IT" dirty="0" err="1"/>
                  <a:t>not</a:t>
                </a:r>
                <a:r>
                  <a:rPr lang="it-IT" dirty="0"/>
                  <a:t> so accurate for fast TQ times (and </a:t>
                </a:r>
                <a:r>
                  <a:rPr lang="it-IT" dirty="0" err="1"/>
                  <a:t>eventually</a:t>
                </a:r>
                <a:r>
                  <a:rPr lang="it-IT" dirty="0"/>
                  <a:t> conservative)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For </a:t>
                </a:r>
                <a14:m>
                  <m:oMath xmlns:m="http://schemas.openxmlformats.org/officeDocument/2006/math">
                    <m:r>
                      <a:rPr lang="it-IT" b="1" i="0" smtClean="0"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𝑻𝑸</m:t>
                        </m:r>
                      </m:sub>
                    </m:sSub>
                    <m:r>
                      <a:rPr lang="it-IT" b="1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may</a:t>
                </a:r>
                <a:r>
                  <a:rPr lang="it-IT" dirty="0"/>
                  <a:t> </a:t>
                </a:r>
                <a:r>
                  <a:rPr lang="it-IT" dirty="0" err="1"/>
                  <a:t>observe</a:t>
                </a:r>
                <a:r>
                  <a:rPr lang="it-IT" dirty="0"/>
                  <a:t> </a:t>
                </a:r>
                <a:r>
                  <a:rPr lang="it-IT" dirty="0" err="1"/>
                  <a:t>inertial</a:t>
                </a:r>
                <a:r>
                  <a:rPr lang="it-IT" dirty="0"/>
                  <a:t> </a:t>
                </a:r>
                <a:r>
                  <a:rPr lang="it-IT" dirty="0" err="1"/>
                  <a:t>phenomena</a:t>
                </a:r>
                <a:r>
                  <a:rPr lang="it-IT" dirty="0"/>
                  <a:t> on the </a:t>
                </a:r>
                <a:r>
                  <a:rPr lang="it-IT" dirty="0" err="1"/>
                  <a:t>magnetic</a:t>
                </a:r>
                <a:r>
                  <a:rPr lang="it-IT" dirty="0"/>
                  <a:t> </a:t>
                </a:r>
                <a:r>
                  <a:rPr lang="it-IT" dirty="0" err="1"/>
                  <a:t>axis</a:t>
                </a: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position </a:t>
                </a:r>
                <a:r>
                  <a:rPr lang="it-IT" dirty="0" err="1"/>
                  <a:t>during</a:t>
                </a:r>
                <a:r>
                  <a:rPr lang="it-IT" dirty="0"/>
                  <a:t>/after the TQ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F313D-2295-5B34-4220-4A18CEE286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963" t="-1986" r="-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06E49F-1D33-DACB-6084-FA77A1881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/>
              <a:t>Possible</a:t>
            </a:r>
            <a:r>
              <a:rPr lang="it-IT" dirty="0"/>
              <a:t> future work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524A4-2E58-A964-F746-8D3BA40976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Investigate 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b="1" dirty="0"/>
              <a:t>plasma </a:t>
            </a:r>
            <a:r>
              <a:rPr lang="it-IT" b="1" dirty="0" err="1"/>
              <a:t>current</a:t>
            </a:r>
            <a:r>
              <a:rPr lang="it-IT" b="1" dirty="0"/>
              <a:t> </a:t>
            </a:r>
            <a:r>
              <a:rPr lang="it-IT" b="1" dirty="0" err="1"/>
              <a:t>diffusion</a:t>
            </a:r>
            <a:r>
              <a:rPr lang="it-IT" dirty="0"/>
              <a:t> in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b="1" dirty="0"/>
              <a:t>damping </a:t>
            </a:r>
            <a:r>
              <a:rPr lang="it-IT" b="1" dirty="0" err="1"/>
              <a:t>factors</a:t>
            </a:r>
            <a:r>
              <a:rPr lang="it-IT" b="1" dirty="0"/>
              <a:t> </a:t>
            </a:r>
            <a:r>
              <a:rPr lang="it-IT" dirty="0"/>
              <a:t>for the </a:t>
            </a:r>
            <a:r>
              <a:rPr lang="it-IT" dirty="0" err="1"/>
              <a:t>oscillation</a:t>
            </a:r>
            <a:r>
              <a:rPr lang="it-IT" dirty="0"/>
              <a:t> </a:t>
            </a:r>
            <a:r>
              <a:rPr lang="it-IT" dirty="0" err="1"/>
              <a:t>shall</a:t>
            </a:r>
            <a:r>
              <a:rPr lang="it-IT" dirty="0"/>
              <a:t> be </a:t>
            </a:r>
            <a:r>
              <a:rPr lang="it-IT" dirty="0" err="1"/>
              <a:t>studied</a:t>
            </a:r>
            <a:r>
              <a:rPr lang="it-IT" dirty="0"/>
              <a:t> (</a:t>
            </a:r>
            <a:r>
              <a:rPr lang="it-IT" dirty="0" err="1"/>
              <a:t>both</a:t>
            </a:r>
            <a:r>
              <a:rPr lang="it-IT" dirty="0"/>
              <a:t> in </a:t>
            </a:r>
            <a:r>
              <a:rPr lang="it-IT" dirty="0" err="1"/>
              <a:t>rigid</a:t>
            </a:r>
            <a:r>
              <a:rPr lang="it-IT" dirty="0"/>
              <a:t> and </a:t>
            </a:r>
            <a:r>
              <a:rPr lang="it-IT" dirty="0" err="1"/>
              <a:t>fluid</a:t>
            </a:r>
            <a:r>
              <a:rPr lang="it-IT" dirty="0"/>
              <a:t> models)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err="1"/>
              <a:t>Translate</a:t>
            </a:r>
            <a:r>
              <a:rPr lang="it-IT" dirty="0"/>
              <a:t> the </a:t>
            </a:r>
            <a:r>
              <a:rPr lang="it-IT" b="1" dirty="0"/>
              <a:t>mapping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dynamic</a:t>
            </a:r>
            <a:r>
              <a:rPr lang="it-IT" dirty="0"/>
              <a:t> and mass-</a:t>
            </a:r>
            <a:r>
              <a:rPr lang="it-IT" dirty="0" err="1"/>
              <a:t>less</a:t>
            </a:r>
            <a:r>
              <a:rPr lang="it-IT" dirty="0"/>
              <a:t> models from the </a:t>
            </a:r>
            <a:r>
              <a:rPr lang="it-IT" dirty="0" err="1"/>
              <a:t>rigid</a:t>
            </a:r>
            <a:r>
              <a:rPr lang="it-IT" dirty="0"/>
              <a:t> to the </a:t>
            </a:r>
            <a:r>
              <a:rPr lang="it-IT" b="1" dirty="0" err="1"/>
              <a:t>fluid</a:t>
            </a:r>
            <a:r>
              <a:rPr lang="it-IT" b="1" dirty="0"/>
              <a:t> </a:t>
            </a:r>
            <a:r>
              <a:rPr lang="it-IT" b="1" dirty="0" err="1"/>
              <a:t>context</a:t>
            </a:r>
            <a:endParaRPr lang="en-GB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B89F-057D-D653-9F7E-F47FF1B3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D772-4165-D12A-1A35-551932CC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6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6203-27BD-DEA6-0FBC-C4D7B5BB8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F08C-8384-C367-4B11-F77A9871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[1] 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Nicola Isernia and Fabio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-apple-system"/>
              </a:rPr>
              <a:t>Villone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 2023 </a:t>
            </a:r>
            <a:r>
              <a:rPr lang="en-GB" b="0" i="1" dirty="0">
                <a:solidFill>
                  <a:srgbClr val="333333"/>
                </a:solidFill>
                <a:effectLst/>
                <a:latin typeface="-apple-system"/>
              </a:rPr>
              <a:t>Plasma Phys. Control. Fusion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GB" b="1" i="0" dirty="0">
                <a:solidFill>
                  <a:srgbClr val="333333"/>
                </a:solidFill>
                <a:effectLst/>
                <a:latin typeface="-apple-system"/>
              </a:rPr>
              <a:t>65</a:t>
            </a:r>
            <a:r>
              <a:rPr lang="en-GB" b="0" i="0" dirty="0">
                <a:solidFill>
                  <a:srgbClr val="333333"/>
                </a:solidFill>
                <a:effectLst/>
                <a:latin typeface="-apple-system"/>
              </a:rPr>
              <a:t> 105007</a:t>
            </a:r>
          </a:p>
          <a:p>
            <a:r>
              <a:rPr lang="it-IT" dirty="0">
                <a:solidFill>
                  <a:srgbClr val="333333"/>
                </a:solidFill>
                <a:latin typeface="-apple-system"/>
              </a:rPr>
              <a:t>[2] F. J. </a:t>
            </a:r>
            <a:r>
              <a:rPr lang="it-IT" dirty="0" err="1">
                <a:solidFill>
                  <a:srgbClr val="333333"/>
                </a:solidFill>
                <a:latin typeface="-apple-system"/>
              </a:rPr>
              <a:t>Artola</a:t>
            </a:r>
            <a:r>
              <a:rPr lang="it-IT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it-IT" i="1" dirty="0">
                <a:solidFill>
                  <a:srgbClr val="333333"/>
                </a:solidFill>
                <a:latin typeface="-apple-system"/>
              </a:rPr>
              <a:t>et al</a:t>
            </a:r>
            <a:r>
              <a:rPr lang="it-IT" dirty="0">
                <a:solidFill>
                  <a:srgbClr val="333333"/>
                </a:solidFill>
                <a:latin typeface="-apple-system"/>
              </a:rPr>
              <a:t> 2024 </a:t>
            </a:r>
            <a:r>
              <a:rPr lang="it-IT" i="1" dirty="0">
                <a:solidFill>
                  <a:srgbClr val="333333"/>
                </a:solidFill>
                <a:latin typeface="-apple-system"/>
              </a:rPr>
              <a:t>Plasma </a:t>
            </a:r>
            <a:r>
              <a:rPr lang="it-IT" i="1" dirty="0" err="1">
                <a:solidFill>
                  <a:srgbClr val="333333"/>
                </a:solidFill>
                <a:latin typeface="-apple-system"/>
              </a:rPr>
              <a:t>Phys</a:t>
            </a:r>
            <a:r>
              <a:rPr lang="it-IT" i="1" dirty="0">
                <a:solidFill>
                  <a:srgbClr val="333333"/>
                </a:solidFill>
                <a:latin typeface="-apple-system"/>
              </a:rPr>
              <a:t>. Control. Fusion</a:t>
            </a:r>
            <a:r>
              <a:rPr lang="it-IT" dirty="0">
                <a:solidFill>
                  <a:srgbClr val="333333"/>
                </a:solidFill>
                <a:latin typeface="-apple-system"/>
              </a:rPr>
              <a:t> </a:t>
            </a:r>
            <a:r>
              <a:rPr lang="it-IT" b="1" dirty="0">
                <a:solidFill>
                  <a:srgbClr val="333333"/>
                </a:solidFill>
                <a:latin typeface="-apple-system"/>
              </a:rPr>
              <a:t>66</a:t>
            </a:r>
            <a:r>
              <a:rPr lang="it-IT" dirty="0">
                <a:solidFill>
                  <a:srgbClr val="333333"/>
                </a:solidFill>
                <a:latin typeface="-apple-system"/>
              </a:rPr>
              <a:t> 055015</a:t>
            </a:r>
          </a:p>
          <a:p>
            <a:r>
              <a:rPr lang="en-GB" dirty="0">
                <a:solidFill>
                  <a:srgbClr val="333333"/>
                </a:solidFill>
                <a:latin typeface="-apple-system"/>
              </a:rPr>
              <a:t>[3] 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Y.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-apple-system"/>
              </a:rPr>
              <a:t>Gribov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it-IT" b="0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2015 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-apple-system"/>
              </a:rPr>
              <a:t>Nucl</a:t>
            </a:r>
            <a:r>
              <a:rPr lang="it-IT" b="0" i="1" dirty="0">
                <a:solidFill>
                  <a:srgbClr val="333333"/>
                </a:solidFill>
                <a:effectLst/>
                <a:latin typeface="-apple-system"/>
              </a:rPr>
              <a:t>. Fusion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it-IT" b="1" i="0" dirty="0">
                <a:solidFill>
                  <a:srgbClr val="333333"/>
                </a:solidFill>
                <a:effectLst/>
                <a:latin typeface="-apple-system"/>
              </a:rPr>
              <a:t>55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073021</a:t>
            </a:r>
          </a:p>
          <a:p>
            <a:r>
              <a:rPr lang="en-GB" dirty="0">
                <a:solidFill>
                  <a:schemeClr val="tx1"/>
                </a:solidFill>
              </a:rPr>
              <a:t>[4] T. </a:t>
            </a:r>
            <a:r>
              <a:rPr lang="en-GB" dirty="0" err="1">
                <a:solidFill>
                  <a:schemeClr val="tx1"/>
                </a:solidFill>
              </a:rPr>
              <a:t>Barberis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et al</a:t>
            </a:r>
            <a:r>
              <a:rPr lang="en-GB" dirty="0">
                <a:solidFill>
                  <a:schemeClr val="tx1"/>
                </a:solidFill>
              </a:rPr>
              <a:t> 2022 </a:t>
            </a:r>
            <a:r>
              <a:rPr lang="en-GB" i="1" dirty="0">
                <a:solidFill>
                  <a:schemeClr val="tx1"/>
                </a:solidFill>
              </a:rPr>
              <a:t>Journal of Plasma Physics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88 </a:t>
            </a:r>
            <a:r>
              <a:rPr lang="en-GB" dirty="0">
                <a:solidFill>
                  <a:schemeClr val="tx1"/>
                </a:solidFill>
              </a:rPr>
              <a:t>905880511</a:t>
            </a:r>
          </a:p>
          <a:p>
            <a:r>
              <a:rPr lang="en-GB" dirty="0">
                <a:solidFill>
                  <a:schemeClr val="tx1"/>
                </a:solidFill>
              </a:rPr>
              <a:t>[5] G. </a:t>
            </a:r>
            <a:r>
              <a:rPr lang="en-GB" dirty="0" err="1">
                <a:solidFill>
                  <a:schemeClr val="tx1"/>
                </a:solidFill>
              </a:rPr>
              <a:t>Arnoux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et al</a:t>
            </a:r>
            <a:r>
              <a:rPr lang="en-GB" dirty="0">
                <a:solidFill>
                  <a:schemeClr val="tx1"/>
                </a:solidFill>
              </a:rPr>
              <a:t> 2009 </a:t>
            </a:r>
            <a:r>
              <a:rPr lang="en-GB" i="1" dirty="0" err="1">
                <a:solidFill>
                  <a:schemeClr val="tx1"/>
                </a:solidFill>
              </a:rPr>
              <a:t>Nucl</a:t>
            </a:r>
            <a:r>
              <a:rPr lang="en-GB" i="1" dirty="0">
                <a:solidFill>
                  <a:schemeClr val="tx1"/>
                </a:solidFill>
              </a:rPr>
              <a:t>. Fusion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49</a:t>
            </a:r>
            <a:r>
              <a:rPr lang="en-GB" dirty="0">
                <a:solidFill>
                  <a:schemeClr val="tx1"/>
                </a:solidFill>
              </a:rPr>
              <a:t> 085038</a:t>
            </a:r>
          </a:p>
          <a:p>
            <a:r>
              <a:rPr lang="en-GB" dirty="0">
                <a:solidFill>
                  <a:schemeClr val="tx1"/>
                </a:solidFill>
              </a:rPr>
              <a:t>[6]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E. A. Lazarus, J. B. Lister, and G. H. Neilson 1990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Nucl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-webkit-standard"/>
              </a:rPr>
              <a:t>. Fusion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30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111</a:t>
            </a:r>
          </a:p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[7] N. Isernia </a:t>
            </a:r>
            <a:r>
              <a:rPr lang="en-GB" i="1" dirty="0">
                <a:solidFill>
                  <a:srgbClr val="000000"/>
                </a:solidFill>
                <a:latin typeface="-webkit-standard"/>
              </a:rPr>
              <a:t>et al 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2023</a:t>
            </a:r>
            <a:r>
              <a:rPr lang="en-GB" i="1" dirty="0">
                <a:solidFill>
                  <a:srgbClr val="000000"/>
                </a:solidFill>
                <a:latin typeface="-webkit-standard"/>
              </a:rPr>
              <a:t> Phys. Plasmas </a:t>
            </a:r>
            <a:r>
              <a:rPr lang="en-GB" b="1" dirty="0">
                <a:solidFill>
                  <a:srgbClr val="000000"/>
                </a:solidFill>
                <a:latin typeface="-webkit-standard"/>
              </a:rPr>
              <a:t>30</a:t>
            </a:r>
            <a:r>
              <a:rPr lang="en-GB" i="1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113901</a:t>
            </a:r>
          </a:p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[8] M. </a:t>
            </a:r>
            <a:r>
              <a:rPr lang="en-GB" dirty="0" err="1">
                <a:solidFill>
                  <a:srgbClr val="000000"/>
                </a:solidFill>
                <a:latin typeface="-webkit-standard"/>
              </a:rPr>
              <a:t>Hoelzl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-webkit-standard"/>
              </a:rPr>
              <a:t>et al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2021 </a:t>
            </a:r>
            <a:r>
              <a:rPr lang="en-GB" i="1" dirty="0" err="1">
                <a:solidFill>
                  <a:srgbClr val="000000"/>
                </a:solidFill>
                <a:latin typeface="-webkit-standard"/>
              </a:rPr>
              <a:t>Nucl</a:t>
            </a:r>
            <a:r>
              <a:rPr lang="en-GB" i="1" dirty="0">
                <a:solidFill>
                  <a:srgbClr val="000000"/>
                </a:solidFill>
                <a:latin typeface="-webkit-standard"/>
              </a:rPr>
              <a:t>. Fusion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-webkit-standard"/>
              </a:rPr>
              <a:t>61</a:t>
            </a:r>
            <a:r>
              <a:rPr lang="en-GB" dirty="0">
                <a:solidFill>
                  <a:srgbClr val="000000"/>
                </a:solidFill>
                <a:latin typeface="-webkit-standard"/>
              </a:rPr>
              <a:t> 065001</a:t>
            </a:r>
          </a:p>
          <a:p>
            <a:r>
              <a:rPr lang="en-GB" dirty="0">
                <a:solidFill>
                  <a:srgbClr val="000000"/>
                </a:solidFill>
                <a:latin typeface="-webkit-standard"/>
              </a:rPr>
              <a:t>[9]</a:t>
            </a:r>
            <a:r>
              <a:rPr lang="fr-FR" dirty="0">
                <a:solidFill>
                  <a:srgbClr val="000000"/>
                </a:solidFill>
                <a:latin typeface="-webkit-standard"/>
              </a:rPr>
              <a:t> F. </a:t>
            </a:r>
            <a:r>
              <a:rPr lang="fr-FR" dirty="0" err="1">
                <a:solidFill>
                  <a:srgbClr val="000000"/>
                </a:solidFill>
                <a:latin typeface="-webkit-standard"/>
              </a:rPr>
              <a:t>Villone</a:t>
            </a:r>
            <a:r>
              <a:rPr lang="fr-FR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fr-FR" i="1" dirty="0">
                <a:solidFill>
                  <a:srgbClr val="000000"/>
                </a:solidFill>
                <a:latin typeface="-webkit-standard"/>
              </a:rPr>
              <a:t>et al</a:t>
            </a:r>
            <a:r>
              <a:rPr lang="fr-FR" dirty="0">
                <a:solidFill>
                  <a:srgbClr val="000000"/>
                </a:solidFill>
                <a:latin typeface="-webkit-standard"/>
              </a:rPr>
              <a:t> 2013 </a:t>
            </a:r>
            <a:r>
              <a:rPr lang="fr-FR" i="1" dirty="0">
                <a:solidFill>
                  <a:srgbClr val="000000"/>
                </a:solidFill>
                <a:latin typeface="-webkit-standard"/>
              </a:rPr>
              <a:t>Plasma Phys. Control. Fusion</a:t>
            </a:r>
            <a:r>
              <a:rPr lang="fr-FR" dirty="0">
                <a:solidFill>
                  <a:srgbClr val="000000"/>
                </a:solidFill>
                <a:latin typeface="-webkit-standard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-webkit-standard"/>
              </a:rPr>
              <a:t>55</a:t>
            </a:r>
            <a:r>
              <a:rPr lang="fr-FR" dirty="0">
                <a:solidFill>
                  <a:srgbClr val="000000"/>
                </a:solidFill>
                <a:latin typeface="-webkit-standard"/>
              </a:rPr>
              <a:t> 095008</a:t>
            </a:r>
            <a:endParaRPr lang="en-GB" dirty="0">
              <a:solidFill>
                <a:srgbClr val="000000"/>
              </a:solidFill>
              <a:latin typeface="-webkit-standard"/>
            </a:endParaRPr>
          </a:p>
          <a:p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679D-B770-D80C-6B61-F0D356D9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9BEF6-BEB1-6810-A7A5-B71334F2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38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039C4-67AF-C804-F1D9-4FA9C398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 slides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11B18-C29B-376D-F25D-B8FE1CBB1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949EF-A411-188C-1B8B-897C74F6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5D646-9DFE-0CB0-E9CB-C920A060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3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diagram of a graph&#10;&#10;Description automatically generated">
            <a:extLst>
              <a:ext uri="{FF2B5EF4-FFF2-40B4-BE49-F238E27FC236}">
                <a16:creationId xmlns:a16="http://schemas.microsoft.com/office/drawing/2014/main" id="{8A7521FC-5004-99B9-3208-AAD5FA5FB43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25" y="413422"/>
            <a:ext cx="4947096" cy="59345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plasma = </a:t>
                </a:r>
                <a:r>
                  <a:rPr lang="it-IT" dirty="0" err="1"/>
                  <a:t>rigid</a:t>
                </a:r>
                <a:r>
                  <a:rPr lang="it-IT" dirty="0"/>
                  <a:t>, </a:t>
                </a:r>
                <a:r>
                  <a:rPr lang="it-IT" dirty="0" err="1"/>
                  <a:t>axisymmetric</a:t>
                </a:r>
                <a:r>
                  <a:rPr lang="it-IT" dirty="0"/>
                  <a:t>, </a:t>
                </a:r>
                <a:r>
                  <a:rPr lang="it-IT" dirty="0" err="1"/>
                  <a:t>current-carrying</a:t>
                </a:r>
                <a:r>
                  <a:rPr lang="it-IT" dirty="0"/>
                  <a:t> ring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displacements</a:t>
                </a:r>
                <a:r>
                  <a:rPr lang="it-IT" dirty="0"/>
                  <a:t> </a:t>
                </a:r>
                <a:r>
                  <a:rPr lang="it-IT" dirty="0" err="1"/>
                  <a:t>allowed</a:t>
                </a:r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State </a:t>
                </a:r>
                <a:r>
                  <a:rPr lang="it-IT" dirty="0" err="1"/>
                  <a:t>variables</a:t>
                </a:r>
                <a:r>
                  <a:rPr lang="it-IT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it-IT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velocity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GB" dirty="0"/>
                  <a:t> wall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en-GB" b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b="1" dirty="0"/>
                  <a:t> </a:t>
                </a:r>
                <a:r>
                  <a:rPr lang="en-GB" dirty="0"/>
                  <a:t>Eventual input: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GB" dirty="0"/>
                  <a:t> active coil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63" t="-1986" b="-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26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72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60E22D3-8BC2-CADE-AE92-52A6F6FB3CD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⃛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plasma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inductance and resistance wall: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time </a:t>
                </a:r>
                <a:r>
                  <a:rPr lang="en-GB"/>
                  <a:t>constant wall single </a:t>
                </a:r>
                <a:r>
                  <a:rPr lang="en-GB" dirty="0"/>
                  <a:t>mode: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stabilising force per unit wall current: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destabilising force per unit displace: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60E22D3-8BC2-CADE-AE92-52A6F6FB3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2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Strategy of </a:t>
            </a:r>
            <a:r>
              <a:rPr lang="it-IT" dirty="0" err="1"/>
              <a:t>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b="0" dirty="0" err="1"/>
                  <a:t>Stability</a:t>
                </a:r>
                <a:r>
                  <a:rPr lang="it-IT" b="0" dirty="0"/>
                  <a:t> </a:t>
                </a:r>
                <a:r>
                  <a:rPr lang="it-IT" b="0" dirty="0" err="1"/>
                  <a:t>margin</a:t>
                </a:r>
                <a:r>
                  <a:rPr lang="it-IT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err="1"/>
                  <a:t>Alfvèn</a:t>
                </a:r>
                <a:r>
                  <a:rPr lang="en-GB" dirty="0"/>
                  <a:t>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GB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“Small” parameter: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Truncated expansion: </a:t>
                </a:r>
                <a:endParaRPr lang="it-IT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 …</m:t>
                      </m:r>
                    </m:oMath>
                  </m:oMathPara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Two time scale separation: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716" t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C443E-C7F3-1E8F-15A8-280698166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Wall Single-mode model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27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FDA0B-93D2-4F4A-12FB-FE1225FE563C}"/>
              </a:ext>
            </a:extLst>
          </p:cNvPr>
          <p:cNvSpPr txBox="1"/>
          <p:nvPr/>
        </p:nvSpPr>
        <p:spPr>
          <a:xfrm>
            <a:off x="6217920" y="2323561"/>
            <a:ext cx="5230869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A98E28-7EA3-C1E4-53DE-227BD643B951}"/>
                  </a:ext>
                </a:extLst>
              </p:cNvPr>
              <p:cNvSpPr txBox="1"/>
              <p:nvPr/>
            </p:nvSpPr>
            <p:spPr>
              <a:xfrm>
                <a:off x="6473213" y="5326958"/>
                <a:ext cx="3954163" cy="646331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&gt;0→ </m:t>
                    </m:r>
                  </m:oMath>
                </a14:m>
                <a:r>
                  <a:rPr lang="en-GB" dirty="0"/>
                  <a:t>the instability is brough to the electromagnetic time scale!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A98E28-7EA3-C1E4-53DE-227BD643B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13" y="5326958"/>
                <a:ext cx="3954163" cy="646331"/>
              </a:xfrm>
              <a:prstGeom prst="rect">
                <a:avLst/>
              </a:prstGeom>
              <a:blipFill>
                <a:blip r:embed="rId6"/>
                <a:stretch>
                  <a:fillRect l="-1070" t="-3604" b="-10811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0039F07-72AD-5995-247F-09DCCA54B23B}"/>
              </a:ext>
            </a:extLst>
          </p:cNvPr>
          <p:cNvSpPr/>
          <p:nvPr/>
        </p:nvSpPr>
        <p:spPr>
          <a:xfrm>
            <a:off x="2931090" y="2473641"/>
            <a:ext cx="2555309" cy="6745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847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Asymptotic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2582334"/>
                <a:ext cx="7119794" cy="337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2582334"/>
                <a:ext cx="7119794" cy="3378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28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435DA7-4EE9-8EFE-813E-5FB215CD99B4}"/>
              </a:ext>
            </a:extLst>
          </p:cNvPr>
          <p:cNvSpPr/>
          <p:nvPr/>
        </p:nvSpPr>
        <p:spPr>
          <a:xfrm>
            <a:off x="2496065" y="2582334"/>
            <a:ext cx="4937760" cy="7362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3D686D-FDEA-7D84-E36C-A2BF14B241D6}"/>
              </a:ext>
            </a:extLst>
          </p:cNvPr>
          <p:cNvSpPr txBox="1"/>
          <p:nvPr/>
        </p:nvSpPr>
        <p:spPr>
          <a:xfrm>
            <a:off x="5894004" y="2225382"/>
            <a:ext cx="23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Unstable</a:t>
            </a:r>
            <a:r>
              <a:rPr lang="it-IT" dirty="0"/>
              <a:t> mode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73318F-0F91-BD24-265D-40FA92792B03}"/>
              </a:ext>
            </a:extLst>
          </p:cNvPr>
          <p:cNvSpPr/>
          <p:nvPr/>
        </p:nvSpPr>
        <p:spPr>
          <a:xfrm>
            <a:off x="1097280" y="3546389"/>
            <a:ext cx="7119794" cy="17917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B5176-63FC-89B1-4A2B-F7F1756BB401}"/>
              </a:ext>
            </a:extLst>
          </p:cNvPr>
          <p:cNvSpPr txBox="1"/>
          <p:nvPr/>
        </p:nvSpPr>
        <p:spPr>
          <a:xfrm>
            <a:off x="1065175" y="5338119"/>
            <a:ext cx="298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Damped</a:t>
            </a:r>
            <a:r>
              <a:rPr lang="it-IT" dirty="0"/>
              <a:t> </a:t>
            </a:r>
            <a:r>
              <a:rPr lang="it-IT" dirty="0" err="1"/>
              <a:t>oscillatory</a:t>
            </a:r>
            <a:r>
              <a:rPr lang="it-IT" dirty="0"/>
              <a:t> </a:t>
            </a:r>
            <a:r>
              <a:rPr lang="it-IT" dirty="0" err="1"/>
              <a:t>modes</a:t>
            </a:r>
            <a:r>
              <a:rPr lang="it-IT" dirty="0"/>
              <a:t>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Direction</a:t>
                </a:r>
                <a:r>
                  <a:rPr lang="it-IT" dirty="0"/>
                  <a:t> of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motion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determined</a:t>
                </a:r>
                <a:r>
                  <a:rPr lang="it-IT" dirty="0"/>
                  <a:t> </a:t>
                </a:r>
                <a:r>
                  <a:rPr lang="it-IT" dirty="0" err="1"/>
                  <a:t>solely</a:t>
                </a:r>
                <a:r>
                  <a:rPr lang="it-IT" dirty="0"/>
                  <a:t> by </a:t>
                </a:r>
                <a:r>
                  <a:rPr lang="it-IT" dirty="0" err="1"/>
                  <a:t>initial</a:t>
                </a:r>
                <a:r>
                  <a:rPr lang="it-IT" dirty="0"/>
                  <a:t> 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current</a:t>
                </a:r>
                <a:r>
                  <a:rPr lang="it-IT" dirty="0"/>
                  <a:t> and </a:t>
                </a:r>
                <a:r>
                  <a:rPr lang="it-IT" dirty="0" err="1"/>
                  <a:t>initial</a:t>
                </a:r>
                <a:r>
                  <a:rPr lang="it-IT" dirty="0"/>
                  <a:t> </a:t>
                </a:r>
                <a:r>
                  <a:rPr lang="it-IT" dirty="0" err="1"/>
                  <a:t>displacement</a:t>
                </a:r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 err="1"/>
                  <a:t>Oscillatory</a:t>
                </a:r>
                <a:r>
                  <a:rPr lang="it-IT" dirty="0"/>
                  <a:t> </a:t>
                </a:r>
                <a:r>
                  <a:rPr lang="it-IT" dirty="0" err="1"/>
                  <a:t>modes</a:t>
                </a:r>
                <a:r>
                  <a:rPr lang="it-IT" dirty="0"/>
                  <a:t> are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solicited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the </a:t>
                </a:r>
                <a:r>
                  <a:rPr lang="it-IT" dirty="0" err="1"/>
                  <a:t>perturbation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quasi-static</a:t>
                </a:r>
                <a:r>
                  <a:rPr lang="it-IT" dirty="0"/>
                  <a:t> one: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  <a:blipFill>
                <a:blip r:embed="rId5"/>
                <a:stretch>
                  <a:fillRect l="-3709" t="-1986" r="-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C63AF1-36CB-DA4C-AEDC-F45CE31ACA2C}"/>
              </a:ext>
            </a:extLst>
          </p:cNvPr>
          <p:cNvSpPr txBox="1">
            <a:spLocks/>
          </p:cNvSpPr>
          <p:nvPr/>
        </p:nvSpPr>
        <p:spPr>
          <a:xfrm>
            <a:off x="9695934" y="1847713"/>
            <a:ext cx="3458899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properties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02101-7C89-3EE1-E65F-29E3C5562A61}"/>
              </a:ext>
            </a:extLst>
          </p:cNvPr>
          <p:cNvSpPr/>
          <p:nvPr/>
        </p:nvSpPr>
        <p:spPr>
          <a:xfrm>
            <a:off x="926757" y="3429000"/>
            <a:ext cx="11170508" cy="2278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B2012D-2652-256D-9E47-4467E77C027E}"/>
              </a:ext>
            </a:extLst>
          </p:cNvPr>
          <p:cNvSpPr/>
          <p:nvPr/>
        </p:nvSpPr>
        <p:spPr>
          <a:xfrm>
            <a:off x="8249178" y="2596243"/>
            <a:ext cx="3633474" cy="9501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4E25275-4C63-B9A2-8192-61E689698B0B}"/>
              </a:ext>
            </a:extLst>
          </p:cNvPr>
          <p:cNvSpPr/>
          <p:nvPr/>
        </p:nvSpPr>
        <p:spPr>
          <a:xfrm rot="5400000">
            <a:off x="4212331" y="1713717"/>
            <a:ext cx="506627" cy="38202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C67E7D-86F5-0F17-4F0B-265591E5F09A}"/>
                  </a:ext>
                </a:extLst>
              </p:cNvPr>
              <p:cNvSpPr txBox="1"/>
              <p:nvPr/>
            </p:nvSpPr>
            <p:spPr>
              <a:xfrm>
                <a:off x="2313458" y="3974397"/>
                <a:ext cx="4687437" cy="327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it-IT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Sup>
                        <m:sSub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it-IT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C67E7D-86F5-0F17-4F0B-265591E5F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458" y="3974397"/>
                <a:ext cx="4687437" cy="327397"/>
              </a:xfrm>
              <a:prstGeom prst="rect">
                <a:avLst/>
              </a:prstGeom>
              <a:blipFill>
                <a:blip r:embed="rId6"/>
                <a:stretch>
                  <a:fillRect l="-391" r="-781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Down 14">
            <a:extLst>
              <a:ext uri="{FF2B5EF4-FFF2-40B4-BE49-F238E27FC236}">
                <a16:creationId xmlns:a16="http://schemas.microsoft.com/office/drawing/2014/main" id="{550BF328-2D80-2B9E-C920-322737526F23}"/>
              </a:ext>
            </a:extLst>
          </p:cNvPr>
          <p:cNvSpPr/>
          <p:nvPr/>
        </p:nvSpPr>
        <p:spPr>
          <a:xfrm>
            <a:off x="4338325" y="4465769"/>
            <a:ext cx="254637" cy="3273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19AC19-F5AF-BF55-F8A4-6FF0AD8C00CD}"/>
                  </a:ext>
                </a:extLst>
              </p:cNvPr>
              <p:cNvSpPr txBox="1"/>
              <p:nvPr/>
            </p:nvSpPr>
            <p:spPr>
              <a:xfrm>
                <a:off x="2368102" y="4943575"/>
                <a:ext cx="398506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↔</m:t>
                      </m:r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</m:e>
                      </m:d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19AC19-F5AF-BF55-F8A4-6FF0AD8C0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102" y="4943575"/>
                <a:ext cx="398506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3C2EB3C-6298-301B-1C17-772F62883D54}"/>
              </a:ext>
            </a:extLst>
          </p:cNvPr>
          <p:cNvSpPr/>
          <p:nvPr/>
        </p:nvSpPr>
        <p:spPr>
          <a:xfrm>
            <a:off x="4078011" y="4943575"/>
            <a:ext cx="794614" cy="7252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C94A2B-2F65-BDE6-2C15-D11ED112AD91}"/>
                  </a:ext>
                </a:extLst>
              </p:cNvPr>
              <p:cNvSpPr txBox="1"/>
              <p:nvPr/>
            </p:nvSpPr>
            <p:spPr>
              <a:xfrm>
                <a:off x="2421083" y="5681742"/>
                <a:ext cx="4485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Opposite of the </a:t>
                </a:r>
                <a:r>
                  <a:rPr lang="it-IT" dirty="0" err="1"/>
                  <a:t>electric</a:t>
                </a:r>
                <a:r>
                  <a:rPr lang="it-IT" dirty="0"/>
                  <a:t> </a:t>
                </a:r>
                <a:r>
                  <a:rPr lang="it-IT" dirty="0" err="1"/>
                  <a:t>current</a:t>
                </a:r>
                <a:r>
                  <a:rPr lang="it-IT" dirty="0"/>
                  <a:t> </a:t>
                </a:r>
                <a:r>
                  <a:rPr lang="it-IT" dirty="0" err="1"/>
                  <a:t>inductively</a:t>
                </a:r>
                <a:r>
                  <a:rPr lang="it-IT" dirty="0"/>
                  <a:t> </a:t>
                </a:r>
                <a:r>
                  <a:rPr lang="it-IT" dirty="0" err="1"/>
                  <a:t>induced</a:t>
                </a:r>
                <a:r>
                  <a:rPr lang="it-IT" dirty="0"/>
                  <a:t> by</a:t>
                </a:r>
                <a:r>
                  <a:rPr lang="en-GB" dirty="0"/>
                  <a:t> a plasma ring displacement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!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C94A2B-2F65-BDE6-2C15-D11ED112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083" y="5681742"/>
                <a:ext cx="4485334" cy="646331"/>
              </a:xfrm>
              <a:prstGeom prst="rect">
                <a:avLst/>
              </a:prstGeom>
              <a:blipFill>
                <a:blip r:embed="rId8"/>
                <a:stretch>
                  <a:fillRect l="-108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Down 23">
            <a:extLst>
              <a:ext uri="{FF2B5EF4-FFF2-40B4-BE49-F238E27FC236}">
                <a16:creationId xmlns:a16="http://schemas.microsoft.com/office/drawing/2014/main" id="{5FCF62AD-7968-81E6-3896-4E3F4F809FCA}"/>
              </a:ext>
            </a:extLst>
          </p:cNvPr>
          <p:cNvSpPr/>
          <p:nvPr/>
        </p:nvSpPr>
        <p:spPr>
          <a:xfrm rot="16200000" flipH="1">
            <a:off x="7178764" y="5207261"/>
            <a:ext cx="254637" cy="3273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BA8EC3-9B4D-AADB-E11A-0F02C51042E5}"/>
                  </a:ext>
                </a:extLst>
              </p:cNvPr>
              <p:cNvSpPr txBox="1"/>
              <p:nvPr/>
            </p:nvSpPr>
            <p:spPr>
              <a:xfrm>
                <a:off x="7357807" y="4835071"/>
                <a:ext cx="4826220" cy="122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err="1"/>
                  <a:t>Upward</a:t>
                </a:r>
                <a:r>
                  <a:rPr lang="it-IT" sz="2000" dirty="0"/>
                  <a:t>/</a:t>
                </a:r>
                <a:r>
                  <a:rPr lang="it-IT" sz="2000" dirty="0" err="1"/>
                  <a:t>downward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direction</a:t>
                </a:r>
                <a:r>
                  <a:rPr lang="it-IT" sz="2000" dirty="0"/>
                  <a:t> </a:t>
                </a:r>
                <a:r>
                  <a:rPr lang="it-IT" sz="2000" dirty="0" err="1"/>
                  <a:t>determined</a:t>
                </a:r>
                <a:r>
                  <a:rPr lang="it-IT" sz="2000" dirty="0"/>
                  <a:t> </a:t>
                </a:r>
                <a:r>
                  <a:rPr lang="it-IT" sz="2000" dirty="0" err="1"/>
                  <a:t>only</a:t>
                </a:r>
                <a:r>
                  <a:rPr lang="it-IT" sz="2000" dirty="0"/>
                  <a:t> by the </a:t>
                </a:r>
                <a:r>
                  <a:rPr lang="it-IT" sz="2000" dirty="0" err="1"/>
                  <a:t>sign</a:t>
                </a:r>
                <a:r>
                  <a:rPr lang="it-IT" sz="2000" dirty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000" dirty="0" err="1"/>
                  <a:t>when</a:t>
                </a:r>
                <a:r>
                  <a:rPr lang="it-IT" sz="2000" dirty="0"/>
                  <a:t>:</a:t>
                </a:r>
                <a:br>
                  <a:rPr lang="it-IT" sz="2000" dirty="0"/>
                </a:br>
                <a:r>
                  <a:rPr lang="it-IT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00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20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e>
                    </m:d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BA8EC3-9B4D-AADB-E11A-0F02C5104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7" y="4835071"/>
                <a:ext cx="4826220" cy="1224502"/>
              </a:xfrm>
              <a:prstGeom prst="rect">
                <a:avLst/>
              </a:prstGeom>
              <a:blipFill>
                <a:blip r:embed="rId9"/>
                <a:stretch>
                  <a:fillRect t="-2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381E60-D089-3347-4981-270DFF461847}"/>
                  </a:ext>
                </a:extLst>
              </p:cNvPr>
              <p:cNvSpPr txBox="1"/>
              <p:nvPr/>
            </p:nvSpPr>
            <p:spPr>
              <a:xfrm>
                <a:off x="376697" y="5588878"/>
                <a:ext cx="2236830" cy="715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381E60-D089-3347-4981-270DFF461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97" y="5588878"/>
                <a:ext cx="2236830" cy="715389"/>
              </a:xfrm>
              <a:prstGeom prst="rect">
                <a:avLst/>
              </a:prstGeom>
              <a:blipFill>
                <a:blip r:embed="rId10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54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Asymptotic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2582334"/>
                <a:ext cx="7119794" cy="337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2582334"/>
                <a:ext cx="7119794" cy="3378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29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173318F-0F91-BD24-265D-40FA92792B03}"/>
              </a:ext>
            </a:extLst>
          </p:cNvPr>
          <p:cNvSpPr/>
          <p:nvPr/>
        </p:nvSpPr>
        <p:spPr>
          <a:xfrm>
            <a:off x="1097280" y="3546389"/>
            <a:ext cx="7119794" cy="17917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B5176-63FC-89B1-4A2B-F7F1756BB401}"/>
              </a:ext>
            </a:extLst>
          </p:cNvPr>
          <p:cNvSpPr txBox="1"/>
          <p:nvPr/>
        </p:nvSpPr>
        <p:spPr>
          <a:xfrm>
            <a:off x="1065175" y="5338119"/>
            <a:ext cx="298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Damped</a:t>
            </a:r>
            <a:r>
              <a:rPr lang="it-IT" dirty="0"/>
              <a:t> </a:t>
            </a:r>
            <a:r>
              <a:rPr lang="it-IT" dirty="0" err="1"/>
              <a:t>oscillatory</a:t>
            </a:r>
            <a:r>
              <a:rPr lang="it-IT" dirty="0"/>
              <a:t> </a:t>
            </a:r>
            <a:r>
              <a:rPr lang="it-IT" dirty="0" err="1"/>
              <a:t>modes</a:t>
            </a:r>
            <a:r>
              <a:rPr lang="it-IT" dirty="0"/>
              <a:t>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direction</a:t>
                </a:r>
                <a:r>
                  <a:rPr lang="it-IT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Plane</a:t>
                </a:r>
                <a:r>
                  <a:rPr lang="it-IT" dirty="0"/>
                  <a:t> </a:t>
                </a:r>
                <a:r>
                  <a:rPr lang="it-IT" dirty="0" err="1"/>
                  <a:t>damped</a:t>
                </a:r>
                <a:r>
                  <a:rPr lang="it-IT" dirty="0"/>
                  <a:t> </a:t>
                </a:r>
                <a:r>
                  <a:rPr lang="it-IT" dirty="0" err="1"/>
                  <a:t>oscillatory</a:t>
                </a:r>
                <a:r>
                  <a:rPr lang="it-IT" dirty="0"/>
                  <a:t> </a:t>
                </a:r>
                <a:r>
                  <a:rPr lang="it-IT" dirty="0" err="1"/>
                  <a:t>modes</a:t>
                </a:r>
                <a:r>
                  <a:rPr lang="it-IT" dirty="0"/>
                  <a:t>:</a:t>
                </a:r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Initial</a:t>
                </a:r>
                <a:r>
                  <a:rPr lang="it-IT" dirty="0"/>
                  <a:t> electro-</a:t>
                </a:r>
                <a:r>
                  <a:rPr lang="it-IT" dirty="0" err="1"/>
                  <a:t>mechanical</a:t>
                </a:r>
                <a:r>
                  <a:rPr lang="it-IT" dirty="0"/>
                  <a:t> </a:t>
                </a:r>
                <a:r>
                  <a:rPr lang="it-IT" dirty="0" err="1"/>
                  <a:t>equilibrium</a:t>
                </a:r>
                <a:r>
                  <a:rPr lang="it-IT" dirty="0"/>
                  <a:t> point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saddle</a:t>
                </a:r>
                <a:r>
                  <a:rPr lang="it-IT" dirty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  <a:blipFill>
                <a:blip r:embed="rId6"/>
                <a:stretch>
                  <a:fillRect l="-3709" t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C63AF1-36CB-DA4C-AEDC-F45CE31ACA2C}"/>
              </a:ext>
            </a:extLst>
          </p:cNvPr>
          <p:cNvSpPr txBox="1">
            <a:spLocks/>
          </p:cNvSpPr>
          <p:nvPr/>
        </p:nvSpPr>
        <p:spPr>
          <a:xfrm>
            <a:off x="9695934" y="1847713"/>
            <a:ext cx="3458899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properties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03ECA-3496-F3A9-82DD-124A0B715C41}"/>
              </a:ext>
            </a:extLst>
          </p:cNvPr>
          <p:cNvSpPr/>
          <p:nvPr/>
        </p:nvSpPr>
        <p:spPr>
          <a:xfrm>
            <a:off x="2496065" y="2582334"/>
            <a:ext cx="4937760" cy="7362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BB4E8-331D-E9D3-2480-7ECACFFA1894}"/>
              </a:ext>
            </a:extLst>
          </p:cNvPr>
          <p:cNvSpPr txBox="1"/>
          <p:nvPr/>
        </p:nvSpPr>
        <p:spPr>
          <a:xfrm>
            <a:off x="5894004" y="2225382"/>
            <a:ext cx="23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Unstable</a:t>
            </a:r>
            <a:r>
              <a:rPr lang="it-IT" dirty="0"/>
              <a:t> mode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72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B306-2080-8598-979E-38117552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553F-A8C3-1C2F-3829-0949866F0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err="1"/>
              <a:t>Motivation</a:t>
            </a:r>
            <a:r>
              <a:rPr lang="it-IT" dirty="0"/>
              <a:t>: </a:t>
            </a:r>
            <a:r>
              <a:rPr lang="it-IT" dirty="0" err="1"/>
              <a:t>translating</a:t>
            </a:r>
            <a:r>
              <a:rPr lang="it-IT" dirty="0"/>
              <a:t> </a:t>
            </a:r>
            <a:r>
              <a:rPr lang="it-IT" dirty="0" err="1"/>
              <a:t>physics</a:t>
            </a:r>
            <a:r>
              <a:rPr lang="it-IT" dirty="0"/>
              <a:t> </a:t>
            </a:r>
            <a:r>
              <a:rPr lang="it-IT" dirty="0" err="1"/>
              <a:t>requirements</a:t>
            </a:r>
            <a:r>
              <a:rPr lang="it-IT" dirty="0"/>
              <a:t> to control </a:t>
            </a:r>
            <a:r>
              <a:rPr lang="it-IT" dirty="0" err="1"/>
              <a:t>engineers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The </a:t>
            </a:r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model: </a:t>
            </a:r>
            <a:r>
              <a:rPr lang="it-IT" dirty="0" err="1"/>
              <a:t>asymptotic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and </a:t>
            </a:r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portrait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Mapping </a:t>
            </a:r>
            <a:r>
              <a:rPr lang="it-IT" dirty="0" err="1"/>
              <a:t>dynamic</a:t>
            </a:r>
            <a:r>
              <a:rPr lang="it-IT" dirty="0"/>
              <a:t> </a:t>
            </a:r>
            <a:r>
              <a:rPr lang="it-IT" dirty="0" err="1"/>
              <a:t>perturbations</a:t>
            </a:r>
            <a:r>
              <a:rPr lang="it-IT" dirty="0"/>
              <a:t> to </a:t>
            </a:r>
            <a:r>
              <a:rPr lang="it-IT" dirty="0" err="1"/>
              <a:t>quasi-static</a:t>
            </a:r>
            <a:r>
              <a:rPr lang="it-IT" dirty="0"/>
              <a:t> models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err="1"/>
              <a:t>Validation</a:t>
            </a:r>
            <a:r>
              <a:rPr lang="it-IT" dirty="0"/>
              <a:t> of the theory on a TCV-like </a:t>
            </a:r>
            <a:r>
              <a:rPr lang="it-IT" dirty="0" err="1"/>
              <a:t>geometry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err="1"/>
              <a:t>Comparison</a:t>
            </a:r>
            <a:r>
              <a:rPr lang="it-IT" dirty="0"/>
              <a:t> of Thermal </a:t>
            </a:r>
            <a:r>
              <a:rPr lang="it-IT" dirty="0" err="1"/>
              <a:t>Quench</a:t>
            </a:r>
            <a:r>
              <a:rPr lang="it-IT" dirty="0"/>
              <a:t> </a:t>
            </a:r>
            <a:r>
              <a:rPr lang="it-IT" dirty="0" err="1"/>
              <a:t>perturbation</a:t>
            </a:r>
            <a:r>
              <a:rPr lang="it-IT" dirty="0"/>
              <a:t> in </a:t>
            </a:r>
            <a:r>
              <a:rPr lang="it-IT" dirty="0" err="1"/>
              <a:t>dynamic</a:t>
            </a:r>
            <a:r>
              <a:rPr lang="it-IT" dirty="0"/>
              <a:t> and </a:t>
            </a:r>
            <a:r>
              <a:rPr lang="it-IT" dirty="0" err="1"/>
              <a:t>massless</a:t>
            </a:r>
            <a:r>
              <a:rPr lang="it-IT" dirty="0"/>
              <a:t> MHD models [</a:t>
            </a:r>
            <a:r>
              <a:rPr lang="it-IT" dirty="0" err="1"/>
              <a:t>preliminary</a:t>
            </a:r>
            <a:r>
              <a:rPr lang="it-IT" dirty="0"/>
              <a:t>!]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8EA52F-D42C-1AD5-7C54-D8CC37CC4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9ED2-0AFC-6EF3-2305-1BE2D13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81130-3C4A-DB7C-9BB5-A8572BF4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7319" y="6459785"/>
            <a:ext cx="1312025" cy="365125"/>
          </a:xfrm>
        </p:spPr>
        <p:txBody>
          <a:bodyPr/>
          <a:lstStyle/>
          <a:p>
            <a:fld id="{47AC7524-DB11-410F-BDBB-C60826DEB1D9}" type="slidenum">
              <a:rPr lang="en-GB" smtClean="0"/>
              <a:t>3</a:t>
            </a:fld>
            <a:endParaRPr lang="en-GB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1B6DC7A2-3FA3-0B51-1D30-928F636DF1E2}"/>
              </a:ext>
            </a:extLst>
          </p:cNvPr>
          <p:cNvSpPr/>
          <p:nvPr/>
        </p:nvSpPr>
        <p:spPr>
          <a:xfrm>
            <a:off x="7980156" y="2349880"/>
            <a:ext cx="1837678" cy="3266983"/>
          </a:xfrm>
          <a:prstGeom prst="fram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63315E-5D61-726D-BFDC-3CDC725D7611}"/>
              </a:ext>
            </a:extLst>
          </p:cNvPr>
          <p:cNvSpPr/>
          <p:nvPr/>
        </p:nvSpPr>
        <p:spPr>
          <a:xfrm>
            <a:off x="7397929" y="1848227"/>
            <a:ext cx="346229" cy="37552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828B49-1A2A-6274-0AA3-0719418AB31F}"/>
              </a:ext>
            </a:extLst>
          </p:cNvPr>
          <p:cNvSpPr/>
          <p:nvPr/>
        </p:nvSpPr>
        <p:spPr>
          <a:xfrm>
            <a:off x="10053832" y="1848227"/>
            <a:ext cx="346229" cy="37552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5879E-4AC2-7077-9752-69AEF8456838}"/>
              </a:ext>
            </a:extLst>
          </p:cNvPr>
          <p:cNvSpPr/>
          <p:nvPr/>
        </p:nvSpPr>
        <p:spPr>
          <a:xfrm>
            <a:off x="7397929" y="5747808"/>
            <a:ext cx="346229" cy="37552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8A735E-2B5C-457B-4787-26704AFA3B9E}"/>
              </a:ext>
            </a:extLst>
          </p:cNvPr>
          <p:cNvSpPr/>
          <p:nvPr/>
        </p:nvSpPr>
        <p:spPr>
          <a:xfrm>
            <a:off x="10053832" y="5747808"/>
            <a:ext cx="346229" cy="37552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8B3696-49AE-F2DD-E223-BE73E2D69057}"/>
              </a:ext>
            </a:extLst>
          </p:cNvPr>
          <p:cNvSpPr/>
          <p:nvPr/>
        </p:nvSpPr>
        <p:spPr>
          <a:xfrm>
            <a:off x="8607808" y="3237647"/>
            <a:ext cx="582374" cy="149144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</a:t>
            </a: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1F1576-30B2-D5FC-8BE3-32DBD7C20525}"/>
              </a:ext>
            </a:extLst>
          </p:cNvPr>
          <p:cNvGrpSpPr/>
          <p:nvPr/>
        </p:nvGrpSpPr>
        <p:grpSpPr>
          <a:xfrm>
            <a:off x="6619067" y="4130772"/>
            <a:ext cx="4530135" cy="3609595"/>
            <a:chOff x="539687" y="4064295"/>
            <a:chExt cx="5899953" cy="3609595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C2761206-A672-7AD9-32EB-15C57F0B8F6B}"/>
                </a:ext>
              </a:extLst>
            </p:cNvPr>
            <p:cNvSpPr/>
            <p:nvPr/>
          </p:nvSpPr>
          <p:spPr>
            <a:xfrm>
              <a:off x="1051263" y="4844610"/>
              <a:ext cx="4876802" cy="2592279"/>
            </a:xfrm>
            <a:prstGeom prst="arc">
              <a:avLst>
                <a:gd name="adj1" fmla="val 10660170"/>
                <a:gd name="adj2" fmla="val 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FC866223-6B1A-7478-373D-16BF024F6DB1}"/>
                </a:ext>
              </a:extLst>
            </p:cNvPr>
            <p:cNvSpPr/>
            <p:nvPr/>
          </p:nvSpPr>
          <p:spPr>
            <a:xfrm>
              <a:off x="539687" y="4064295"/>
              <a:ext cx="5899953" cy="3609595"/>
            </a:xfrm>
            <a:prstGeom prst="arc">
              <a:avLst>
                <a:gd name="adj1" fmla="val 10660170"/>
                <a:gd name="adj2" fmla="val 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A76149-D950-61EF-CF11-1118EF5F922E}"/>
              </a:ext>
            </a:extLst>
          </p:cNvPr>
          <p:cNvGrpSpPr/>
          <p:nvPr/>
        </p:nvGrpSpPr>
        <p:grpSpPr>
          <a:xfrm flipH="1" flipV="1">
            <a:off x="6619067" y="357596"/>
            <a:ext cx="4331971" cy="3609595"/>
            <a:chOff x="539687" y="4064295"/>
            <a:chExt cx="5899953" cy="3609595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709BA624-774A-2B8C-7060-2051EA7F7D2F}"/>
                </a:ext>
              </a:extLst>
            </p:cNvPr>
            <p:cNvSpPr/>
            <p:nvPr/>
          </p:nvSpPr>
          <p:spPr>
            <a:xfrm>
              <a:off x="1051263" y="4844610"/>
              <a:ext cx="4876802" cy="2592279"/>
            </a:xfrm>
            <a:prstGeom prst="arc">
              <a:avLst>
                <a:gd name="adj1" fmla="val 10660170"/>
                <a:gd name="adj2" fmla="val 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16F33CDD-88A1-8E17-2EB8-6B073ABD70E3}"/>
                </a:ext>
              </a:extLst>
            </p:cNvPr>
            <p:cNvSpPr/>
            <p:nvPr/>
          </p:nvSpPr>
          <p:spPr>
            <a:xfrm>
              <a:off x="539687" y="4064295"/>
              <a:ext cx="5899953" cy="3609595"/>
            </a:xfrm>
            <a:prstGeom prst="arc">
              <a:avLst>
                <a:gd name="adj1" fmla="val 10660170"/>
                <a:gd name="adj2" fmla="val 0"/>
              </a:avLst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EBF2F47-9B87-228B-A5A7-DEF80248F4B4}"/>
              </a:ext>
            </a:extLst>
          </p:cNvPr>
          <p:cNvSpPr/>
          <p:nvPr/>
        </p:nvSpPr>
        <p:spPr>
          <a:xfrm flipV="1">
            <a:off x="8441529" y="3619044"/>
            <a:ext cx="86266" cy="3643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BFF5791-59A4-DA20-E616-1932421F6D01}"/>
              </a:ext>
            </a:extLst>
          </p:cNvPr>
          <p:cNvSpPr/>
          <p:nvPr/>
        </p:nvSpPr>
        <p:spPr>
          <a:xfrm>
            <a:off x="8607808" y="2776056"/>
            <a:ext cx="582374" cy="149144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X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4F09BB-50E7-6803-87A7-F2DF5D641755}"/>
              </a:ext>
            </a:extLst>
          </p:cNvPr>
          <p:cNvGrpSpPr/>
          <p:nvPr/>
        </p:nvGrpSpPr>
        <p:grpSpPr>
          <a:xfrm>
            <a:off x="8516255" y="2336080"/>
            <a:ext cx="770643" cy="3308383"/>
            <a:chOff x="2725179" y="2358383"/>
            <a:chExt cx="770643" cy="33083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88BEC3EA-2DED-3C2D-9AC0-B3D3B841FD4B}"/>
                    </a:ext>
                  </a:extLst>
                </p:cNvPr>
                <p:cNvSpPr/>
                <p:nvPr/>
              </p:nvSpPr>
              <p:spPr>
                <a:xfrm>
                  <a:off x="2993977" y="2365833"/>
                  <a:ext cx="227880" cy="2441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B00492DF-7F98-498B-07CF-3607C968CA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977" y="2365833"/>
                  <a:ext cx="227880" cy="24418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450F5CD-6581-2E1D-488B-9C340389E566}"/>
                    </a:ext>
                  </a:extLst>
                </p:cNvPr>
                <p:cNvSpPr/>
                <p:nvPr/>
              </p:nvSpPr>
              <p:spPr>
                <a:xfrm>
                  <a:off x="3267942" y="2358383"/>
                  <a:ext cx="227880" cy="2441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ABFD2F9-FA0F-F3C4-4E91-E0AC800B2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942" y="2358383"/>
                  <a:ext cx="227880" cy="244184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FBBB369B-3DC6-76C5-35DA-0251AD889BC9}"/>
                    </a:ext>
                  </a:extLst>
                </p:cNvPr>
                <p:cNvSpPr/>
                <p:nvPr/>
              </p:nvSpPr>
              <p:spPr>
                <a:xfrm>
                  <a:off x="2725179" y="2372183"/>
                  <a:ext cx="227880" cy="24418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29E51E2-67CA-E098-B948-0B883F11A9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5179" y="2372183"/>
                  <a:ext cx="227880" cy="244184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B2E6F9-3E52-4E42-76CC-6ADE954D1705}"/>
                </a:ext>
              </a:extLst>
            </p:cNvPr>
            <p:cNvSpPr/>
            <p:nvPr/>
          </p:nvSpPr>
          <p:spPr>
            <a:xfrm>
              <a:off x="2993977" y="5416232"/>
              <a:ext cx="227880" cy="2441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X</a:t>
              </a:r>
              <a:endParaRPr lang="en-GB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9CB27E-C212-5F93-EF07-CDA46B7A5E40}"/>
                </a:ext>
              </a:extLst>
            </p:cNvPr>
            <p:cNvSpPr/>
            <p:nvPr/>
          </p:nvSpPr>
          <p:spPr>
            <a:xfrm>
              <a:off x="3267942" y="5408782"/>
              <a:ext cx="227880" cy="2441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X</a:t>
              </a:r>
              <a:endParaRPr lang="en-GB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C6A3E6-AED2-8B20-FF8D-E739E1A8CB62}"/>
                </a:ext>
              </a:extLst>
            </p:cNvPr>
            <p:cNvSpPr/>
            <p:nvPr/>
          </p:nvSpPr>
          <p:spPr>
            <a:xfrm>
              <a:off x="2725179" y="5422582"/>
              <a:ext cx="227880" cy="2441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X</a:t>
              </a:r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1496ADD2-E401-E767-BF2F-032D7E7B509B}"/>
                  </a:ext>
                </a:extLst>
              </p:cNvPr>
              <p:cNvSpPr/>
              <p:nvPr/>
            </p:nvSpPr>
            <p:spPr>
              <a:xfrm>
                <a:off x="8616692" y="3739361"/>
                <a:ext cx="540505" cy="72028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1496ADD2-E401-E767-BF2F-032D7E7B5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692" y="3739361"/>
                <a:ext cx="540505" cy="720282"/>
              </a:xfrm>
              <a:prstGeom prst="down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8E2261E-5883-03FA-52F6-07DF77303739}"/>
              </a:ext>
            </a:extLst>
          </p:cNvPr>
          <p:cNvGrpSpPr/>
          <p:nvPr/>
        </p:nvGrpSpPr>
        <p:grpSpPr>
          <a:xfrm>
            <a:off x="8424824" y="3131622"/>
            <a:ext cx="981747" cy="2029273"/>
            <a:chOff x="2633748" y="3153925"/>
            <a:chExt cx="981747" cy="202927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1036C94-3537-785E-CE33-892C1DE80666}"/>
                </a:ext>
              </a:extLst>
            </p:cNvPr>
            <p:cNvCxnSpPr>
              <a:cxnSpLocks/>
            </p:cNvCxnSpPr>
            <p:nvPr/>
          </p:nvCxnSpPr>
          <p:spPr>
            <a:xfrm>
              <a:off x="2633748" y="3153925"/>
              <a:ext cx="981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B16C2F5-6287-FFBF-519D-4992A4FAB200}"/>
                </a:ext>
              </a:extLst>
            </p:cNvPr>
            <p:cNvCxnSpPr>
              <a:cxnSpLocks/>
            </p:cNvCxnSpPr>
            <p:nvPr/>
          </p:nvCxnSpPr>
          <p:spPr>
            <a:xfrm>
              <a:off x="2633748" y="3661243"/>
              <a:ext cx="981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6E988E2-CDFC-79BB-9D11-1FD0030B22AC}"/>
                </a:ext>
              </a:extLst>
            </p:cNvPr>
            <p:cNvCxnSpPr>
              <a:cxnSpLocks/>
            </p:cNvCxnSpPr>
            <p:nvPr/>
          </p:nvCxnSpPr>
          <p:spPr>
            <a:xfrm>
              <a:off x="2633748" y="4168561"/>
              <a:ext cx="981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90CCECC-3819-197E-46F0-62FE3BDA0CE8}"/>
                </a:ext>
              </a:extLst>
            </p:cNvPr>
            <p:cNvCxnSpPr>
              <a:cxnSpLocks/>
            </p:cNvCxnSpPr>
            <p:nvPr/>
          </p:nvCxnSpPr>
          <p:spPr>
            <a:xfrm>
              <a:off x="2633748" y="4675879"/>
              <a:ext cx="981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B05E19C-B9DA-B2F9-9CD7-AE4CBD82B3A5}"/>
                </a:ext>
              </a:extLst>
            </p:cNvPr>
            <p:cNvCxnSpPr>
              <a:cxnSpLocks/>
            </p:cNvCxnSpPr>
            <p:nvPr/>
          </p:nvCxnSpPr>
          <p:spPr>
            <a:xfrm>
              <a:off x="2633748" y="5183198"/>
              <a:ext cx="9817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9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9" grpId="0" animBg="1"/>
      <p:bldP spid="2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Comparison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18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F88F26-22DB-B969-6C64-9A59E8E6243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The mass-</a:t>
                </a:r>
                <a:r>
                  <a:rPr lang="it-IT" dirty="0" err="1"/>
                  <a:t>less</a:t>
                </a:r>
                <a:r>
                  <a:rPr lang="it-IT" dirty="0"/>
                  <a:t> model </a:t>
                </a:r>
                <a:r>
                  <a:rPr lang="it-IT" dirty="0" err="1"/>
                  <a:t>predicts</a:t>
                </a:r>
                <a:r>
                  <a:rPr lang="it-IT" dirty="0"/>
                  <a:t> </a:t>
                </a:r>
                <a:r>
                  <a:rPr lang="it-IT" dirty="0" err="1"/>
                  <a:t>nearly</a:t>
                </a:r>
                <a:r>
                  <a:rPr lang="it-IT" dirty="0"/>
                  <a:t> the </a:t>
                </a:r>
                <a:r>
                  <a:rPr lang="it-IT" dirty="0" err="1"/>
                  <a:t>same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ΔR</m:t>
                    </m:r>
                  </m:oMath>
                </a14:m>
                <a:r>
                  <a:rPr lang="en-GB" dirty="0"/>
                  <a:t> at the end of TQ for all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𝑇𝑄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≤200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For longer TQ times the wall is not anymore “ideal”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The different radial position variation for 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𝑇𝑄</m:t>
                        </m:r>
                      </m:sub>
                    </m:sSub>
                  </m:oMath>
                </a14:m>
                <a:r>
                  <a:rPr lang="en-GB" dirty="0"/>
                  <a:t> in JOREK-CARIDDI should be indeed related to plasma inertia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b="1" dirty="0"/>
                  <a:t>Open question</a:t>
                </a:r>
                <a:r>
                  <a:rPr lang="en-GB" dirty="0"/>
                  <a:t>: can we map the initial conditions between dynamic and massless also for MHD models?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3CF88F26-22DB-B969-6C64-9A59E8E62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63" t="-1667" r="-3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2620E-39E4-E6F3-1B75-07080FCD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53BF-D62C-8D7F-68D3-C822C769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30</a:t>
            </a:fld>
            <a:endParaRPr lang="en-GB" dirty="0"/>
          </a:p>
        </p:txBody>
      </p:sp>
      <p:pic>
        <p:nvPicPr>
          <p:cNvPr id="12" name="Content Placeholder 11" descr="A graph of a number of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E84C4217-4D7E-1B49-751F-FCBD2DD24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" y="2012295"/>
            <a:ext cx="6192356" cy="3987671"/>
          </a:xfrm>
        </p:spPr>
      </p:pic>
    </p:spTree>
    <p:extLst>
      <p:ext uri="{BB962C8B-B14F-4D97-AF65-F5344CB8AC3E}">
        <p14:creationId xmlns:p14="http://schemas.microsoft.com/office/powerpoint/2010/main" val="1160887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/>
                  <a:t>Comparison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AAEFDCA-E3B3-1FC1-FEB8-DF2E9A7F61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189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2620E-39E4-E6F3-1B75-07080FCD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D53BF-D62C-8D7F-68D3-C822C769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31</a:t>
            </a:fld>
            <a:endParaRPr lang="en-GB"/>
          </a:p>
        </p:txBody>
      </p:sp>
      <p:pic>
        <p:nvPicPr>
          <p:cNvPr id="12" name="Content Placeholder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E7B2F18-E13D-8935-454D-D43311A62D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0" y="1846263"/>
            <a:ext cx="3637275" cy="3420000"/>
          </a:xfr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DC420B-5365-7E32-EC3D-FCB68C10877D}"/>
              </a:ext>
            </a:extLst>
          </p:cNvPr>
          <p:cNvCxnSpPr>
            <a:cxnSpLocks/>
          </p:cNvCxnSpPr>
          <p:nvPr/>
        </p:nvCxnSpPr>
        <p:spPr>
          <a:xfrm>
            <a:off x="1097280" y="5592703"/>
            <a:ext cx="1005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883F-8749-CCDA-EFB7-ADE70F39CB72}"/>
              </a:ext>
            </a:extLst>
          </p:cNvPr>
          <p:cNvCxnSpPr>
            <a:cxnSpLocks/>
          </p:cNvCxnSpPr>
          <p:nvPr/>
        </p:nvCxnSpPr>
        <p:spPr>
          <a:xfrm>
            <a:off x="1751782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681E2B-A787-2041-CA3B-5A91D6C188F2}"/>
              </a:ext>
            </a:extLst>
          </p:cNvPr>
          <p:cNvCxnSpPr>
            <a:cxnSpLocks/>
          </p:cNvCxnSpPr>
          <p:nvPr/>
        </p:nvCxnSpPr>
        <p:spPr>
          <a:xfrm>
            <a:off x="10398898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7ED8B-4248-C197-2D6C-967E62A0DE68}"/>
                  </a:ext>
                </a:extLst>
              </p:cNvPr>
              <p:cNvSpPr txBox="1"/>
              <p:nvPr/>
            </p:nvSpPr>
            <p:spPr>
              <a:xfrm>
                <a:off x="1168449" y="5707861"/>
                <a:ext cx="990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F7ED8B-4248-C197-2D6C-967E62A0D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49" y="5707861"/>
                <a:ext cx="990336" cy="276999"/>
              </a:xfrm>
              <a:prstGeom prst="rect">
                <a:avLst/>
              </a:prstGeom>
              <a:blipFill>
                <a:blip r:embed="rId4"/>
                <a:stretch>
                  <a:fillRect l="-3086" r="-4938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B8C90-B30C-0B6A-09BD-95F58FB206BB}"/>
                  </a:ext>
                </a:extLst>
              </p:cNvPr>
              <p:cNvSpPr txBox="1"/>
              <p:nvPr/>
            </p:nvSpPr>
            <p:spPr>
              <a:xfrm>
                <a:off x="9832048" y="5704266"/>
                <a:ext cx="13236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≃200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80B8C90-B30C-0B6A-09BD-95F58FB2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048" y="5704266"/>
                <a:ext cx="1323632" cy="276999"/>
              </a:xfrm>
              <a:prstGeom prst="rect">
                <a:avLst/>
              </a:prstGeom>
              <a:blipFill>
                <a:blip r:embed="rId5"/>
                <a:stretch>
                  <a:fillRect l="-2304" r="-230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978E-416D-DC1D-A135-39E2660F79E6}"/>
                  </a:ext>
                </a:extLst>
              </p:cNvPr>
              <p:cNvSpPr txBox="1"/>
              <p:nvPr/>
            </p:nvSpPr>
            <p:spPr>
              <a:xfrm>
                <a:off x="5540111" y="602798"/>
                <a:ext cx="1780167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15978E-416D-DC1D-A135-39E2660F7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111" y="602798"/>
                <a:ext cx="1780167" cy="818366"/>
              </a:xfrm>
              <a:prstGeom prst="rect">
                <a:avLst/>
              </a:prstGeom>
              <a:blipFill>
                <a:blip r:embed="rId6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EC72BF-E68F-F662-B385-9B367A880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C46BEA-A0B6-B508-CA27-EE035C08698B}"/>
                  </a:ext>
                </a:extLst>
              </p:cNvPr>
              <p:cNvSpPr txBox="1"/>
              <p:nvPr/>
            </p:nvSpPr>
            <p:spPr>
              <a:xfrm>
                <a:off x="7691201" y="478139"/>
                <a:ext cx="12931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≃2.2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C46BEA-A0B6-B508-CA27-EE035C086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201" y="478139"/>
                <a:ext cx="1293175" cy="298415"/>
              </a:xfrm>
              <a:prstGeom prst="rect">
                <a:avLst/>
              </a:prstGeom>
              <a:blipFill>
                <a:blip r:embed="rId8"/>
                <a:stretch>
                  <a:fillRect l="-2358" r="-4245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F4FF3D-F567-844E-28F5-21B4980041DE}"/>
                  </a:ext>
                </a:extLst>
              </p:cNvPr>
              <p:cNvSpPr txBox="1"/>
              <p:nvPr/>
            </p:nvSpPr>
            <p:spPr>
              <a:xfrm>
                <a:off x="7704914" y="1060126"/>
                <a:ext cx="17658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≃602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CF4FF3D-F567-844E-28F5-21B49800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914" y="1060126"/>
                <a:ext cx="1765868" cy="276999"/>
              </a:xfrm>
              <a:prstGeom prst="rect">
                <a:avLst/>
              </a:prstGeom>
              <a:blipFill>
                <a:blip r:embed="rId9"/>
                <a:stretch>
                  <a:fillRect l="-2759" t="-4444" r="-1379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902F3E-06BD-E024-A008-0AE1C28D150C}"/>
              </a:ext>
            </a:extLst>
          </p:cNvPr>
          <p:cNvCxnSpPr>
            <a:cxnSpLocks/>
          </p:cNvCxnSpPr>
          <p:nvPr/>
        </p:nvCxnSpPr>
        <p:spPr>
          <a:xfrm>
            <a:off x="3481205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11EF66-B0EB-5CC1-EDC4-E5AD5867E5E1}"/>
              </a:ext>
            </a:extLst>
          </p:cNvPr>
          <p:cNvCxnSpPr>
            <a:cxnSpLocks/>
          </p:cNvCxnSpPr>
          <p:nvPr/>
        </p:nvCxnSpPr>
        <p:spPr>
          <a:xfrm>
            <a:off x="5210628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2CA7A6-1659-D2E9-3341-70FF96F60418}"/>
              </a:ext>
            </a:extLst>
          </p:cNvPr>
          <p:cNvCxnSpPr>
            <a:cxnSpLocks/>
          </p:cNvCxnSpPr>
          <p:nvPr/>
        </p:nvCxnSpPr>
        <p:spPr>
          <a:xfrm>
            <a:off x="6940051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4D67CA-808D-B89B-1F11-1EAFC05C757F}"/>
              </a:ext>
            </a:extLst>
          </p:cNvPr>
          <p:cNvCxnSpPr>
            <a:cxnSpLocks/>
          </p:cNvCxnSpPr>
          <p:nvPr/>
        </p:nvCxnSpPr>
        <p:spPr>
          <a:xfrm>
            <a:off x="8669474" y="5475032"/>
            <a:ext cx="0" cy="222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24A78C-58DE-9F5A-509C-8EA64E50FA11}"/>
                  </a:ext>
                </a:extLst>
              </p:cNvPr>
              <p:cNvSpPr txBox="1"/>
              <p:nvPr/>
            </p:nvSpPr>
            <p:spPr>
              <a:xfrm>
                <a:off x="434249" y="5633047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24A78C-58DE-9F5A-509C-8EA64E50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49" y="5633047"/>
                <a:ext cx="6093912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CB2EB1-7085-AE24-4C09-42754CF788A0}"/>
                  </a:ext>
                </a:extLst>
              </p:cNvPr>
              <p:cNvSpPr txBox="1"/>
              <p:nvPr/>
            </p:nvSpPr>
            <p:spPr>
              <a:xfrm>
                <a:off x="2163672" y="5640014"/>
                <a:ext cx="6093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CB2EB1-7085-AE24-4C09-42754CF78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72" y="5640014"/>
                <a:ext cx="6093912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F405D-40ED-3F23-22BA-B8A857BCE9AA}"/>
                  </a:ext>
                </a:extLst>
              </p:cNvPr>
              <p:cNvSpPr txBox="1"/>
              <p:nvPr/>
            </p:nvSpPr>
            <p:spPr>
              <a:xfrm>
                <a:off x="5916669" y="5642674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F405D-40ED-3F23-22BA-B8A857BCE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69" y="5642674"/>
                <a:ext cx="204676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54DE9-D620-C56C-5723-2AAEC2FA3CE9}"/>
                  </a:ext>
                </a:extLst>
              </p:cNvPr>
              <p:cNvSpPr txBox="1"/>
              <p:nvPr/>
            </p:nvSpPr>
            <p:spPr>
              <a:xfrm>
                <a:off x="7641205" y="5657044"/>
                <a:ext cx="20467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054DE9-D620-C56C-5723-2AAEC2FA3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05" y="5657044"/>
                <a:ext cx="20467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Content Placeholder 19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3D001BCB-1891-B88E-13BD-616C655AC2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3" y="1846263"/>
            <a:ext cx="4378575" cy="4022725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5C32CE-5B1B-53F6-8E64-1A26859CC055}"/>
              </a:ext>
            </a:extLst>
          </p:cNvPr>
          <p:cNvCxnSpPr/>
          <p:nvPr/>
        </p:nvCxnSpPr>
        <p:spPr>
          <a:xfrm>
            <a:off x="3039762" y="5449980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6399F8-9D99-9092-1649-B01B16AA09A6}"/>
              </a:ext>
            </a:extLst>
          </p:cNvPr>
          <p:cNvCxnSpPr/>
          <p:nvPr/>
        </p:nvCxnSpPr>
        <p:spPr>
          <a:xfrm>
            <a:off x="6651889" y="5449980"/>
            <a:ext cx="0" cy="69234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B5E0E1-3BDD-6D58-955F-AFC4F2512BAE}"/>
              </a:ext>
            </a:extLst>
          </p:cNvPr>
          <p:cNvCxnSpPr>
            <a:cxnSpLocks/>
          </p:cNvCxnSpPr>
          <p:nvPr/>
        </p:nvCxnSpPr>
        <p:spPr>
          <a:xfrm>
            <a:off x="3112289" y="6077362"/>
            <a:ext cx="345884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C01042-6391-06EF-6BF1-F166FD33FCC0}"/>
              </a:ext>
            </a:extLst>
          </p:cNvPr>
          <p:cNvSpPr txBox="1"/>
          <p:nvPr/>
        </p:nvSpPr>
        <p:spPr>
          <a:xfrm>
            <a:off x="3766540" y="6009346"/>
            <a:ext cx="2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Test </a:t>
            </a:r>
            <a:r>
              <a:rPr lang="it-IT" dirty="0" err="1"/>
              <a:t>region</a:t>
            </a:r>
            <a:r>
              <a:rPr lang="it-IT" dirty="0"/>
              <a:t> TQ time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443F2A-09C0-3BC6-FD3F-215E179D9A96}"/>
              </a:ext>
            </a:extLst>
          </p:cNvPr>
          <p:cNvCxnSpPr>
            <a:cxnSpLocks/>
          </p:cNvCxnSpPr>
          <p:nvPr/>
        </p:nvCxnSpPr>
        <p:spPr>
          <a:xfrm>
            <a:off x="7582424" y="1979875"/>
            <a:ext cx="0" cy="37175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7C4785-83B0-7994-85D2-606FB3BC465F}"/>
              </a:ext>
            </a:extLst>
          </p:cNvPr>
          <p:cNvCxnSpPr>
            <a:cxnSpLocks/>
          </p:cNvCxnSpPr>
          <p:nvPr/>
        </p:nvCxnSpPr>
        <p:spPr>
          <a:xfrm>
            <a:off x="8685005" y="1979874"/>
            <a:ext cx="0" cy="371757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F3C7B2-7D99-6752-81A9-B555F7CC8F4E}"/>
              </a:ext>
            </a:extLst>
          </p:cNvPr>
          <p:cNvCxnSpPr/>
          <p:nvPr/>
        </p:nvCxnSpPr>
        <p:spPr>
          <a:xfrm>
            <a:off x="7582424" y="2671638"/>
            <a:ext cx="108216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FBE811-BA2F-DA21-5D5A-0B13BE47EAE9}"/>
                  </a:ext>
                </a:extLst>
              </p:cNvPr>
              <p:cNvSpPr txBox="1"/>
              <p:nvPr/>
            </p:nvSpPr>
            <p:spPr>
              <a:xfrm>
                <a:off x="7691201" y="2354296"/>
                <a:ext cx="7854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≃11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FBE811-BA2F-DA21-5D5A-0B13BE47E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201" y="2354296"/>
                <a:ext cx="785408" cy="276999"/>
              </a:xfrm>
              <a:prstGeom prst="rect">
                <a:avLst/>
              </a:prstGeom>
              <a:blipFill>
                <a:blip r:embed="rId15"/>
                <a:stretch>
                  <a:fillRect l="-3101" r="-9302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Left-Right 46">
            <a:extLst>
              <a:ext uri="{FF2B5EF4-FFF2-40B4-BE49-F238E27FC236}">
                <a16:creationId xmlns:a16="http://schemas.microsoft.com/office/drawing/2014/main" id="{02B47070-AF05-34CD-AC67-A45445028EBE}"/>
              </a:ext>
            </a:extLst>
          </p:cNvPr>
          <p:cNvSpPr/>
          <p:nvPr/>
        </p:nvSpPr>
        <p:spPr>
          <a:xfrm>
            <a:off x="5540111" y="3636335"/>
            <a:ext cx="898622" cy="2126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2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B306-2080-8598-979E-38117552D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Motivation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F553F-A8C3-1C2F-3829-0949866F0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b="1" dirty="0"/>
              <a:t>Maximum </a:t>
            </a:r>
            <a:r>
              <a:rPr lang="it-IT" b="1" dirty="0" err="1"/>
              <a:t>allowable</a:t>
            </a:r>
            <a:r>
              <a:rPr lang="it-IT" b="1" dirty="0"/>
              <a:t> </a:t>
            </a:r>
            <a:r>
              <a:rPr lang="it-IT" b="1" dirty="0" err="1"/>
              <a:t>vertical</a:t>
            </a:r>
            <a:r>
              <a:rPr lang="it-IT" b="1" dirty="0"/>
              <a:t> </a:t>
            </a:r>
            <a:r>
              <a:rPr lang="it-IT" b="1" dirty="0" err="1"/>
              <a:t>displacement</a:t>
            </a:r>
            <a:r>
              <a:rPr lang="it-IT" dirty="0"/>
              <a:t>: </a:t>
            </a:r>
            <a:br>
              <a:rPr lang="it-IT" dirty="0"/>
            </a:br>
            <a:r>
              <a:rPr lang="it-IT" dirty="0"/>
              <a:t>a mass-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definition</a:t>
            </a:r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</a:t>
            </a:r>
            <a:r>
              <a:rPr lang="it-IT" dirty="0" err="1"/>
              <a:t>Comparing</a:t>
            </a:r>
            <a:r>
              <a:rPr lang="it-IT" dirty="0"/>
              <a:t> </a:t>
            </a:r>
            <a:r>
              <a:rPr lang="it-IT" b="1" dirty="0" err="1"/>
              <a:t>massy</a:t>
            </a:r>
            <a:r>
              <a:rPr lang="it-IT" b="1" dirty="0"/>
              <a:t> models </a:t>
            </a:r>
            <a:r>
              <a:rPr lang="it-IT" dirty="0"/>
              <a:t>with engineering </a:t>
            </a:r>
            <a:r>
              <a:rPr lang="it-IT" dirty="0" err="1"/>
              <a:t>oriented</a:t>
            </a:r>
            <a:r>
              <a:rPr lang="it-IT" dirty="0"/>
              <a:t> </a:t>
            </a:r>
            <a:r>
              <a:rPr lang="it-IT" b="1" dirty="0"/>
              <a:t>mass-</a:t>
            </a:r>
            <a:r>
              <a:rPr lang="it-IT" b="1" dirty="0" err="1"/>
              <a:t>less</a:t>
            </a:r>
            <a:r>
              <a:rPr lang="it-IT" b="1" dirty="0"/>
              <a:t> models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 Make </a:t>
            </a:r>
            <a:r>
              <a:rPr lang="it-IT" dirty="0" err="1"/>
              <a:t>physicists</a:t>
            </a:r>
            <a:r>
              <a:rPr lang="it-IT" dirty="0"/>
              <a:t> and </a:t>
            </a:r>
            <a:r>
              <a:rPr lang="it-IT" dirty="0" err="1"/>
              <a:t>engineers</a:t>
            </a:r>
            <a:r>
              <a:rPr lang="it-IT" dirty="0"/>
              <a:t> </a:t>
            </a:r>
            <a:r>
              <a:rPr lang="it-IT" b="1" dirty="0" err="1"/>
              <a:t>agree</a:t>
            </a:r>
            <a:r>
              <a:rPr lang="it-IT" b="1" dirty="0"/>
              <a:t> on models and </a:t>
            </a:r>
            <a:r>
              <a:rPr lang="it-IT" b="1" dirty="0" err="1"/>
              <a:t>definitions</a:t>
            </a:r>
            <a:r>
              <a:rPr lang="it-IT" b="1" dirty="0"/>
              <a:t>!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B8EA52F-D42C-1AD5-7C54-D8CC37CC4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9ED2-0AFC-6EF3-2305-1BE2D13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81130-3C4A-DB7C-9BB5-A8572BF4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7319" y="6459785"/>
            <a:ext cx="1312025" cy="365125"/>
          </a:xfrm>
        </p:spPr>
        <p:txBody>
          <a:bodyPr/>
          <a:lstStyle/>
          <a:p>
            <a:fld id="{47AC7524-DB11-410F-BDBB-C60826DEB1D9}" type="slidenum">
              <a:rPr lang="en-GB" smtClean="0"/>
              <a:t>4</a:t>
            </a:fld>
            <a:endParaRPr lang="en-GB"/>
          </a:p>
        </p:txBody>
      </p:sp>
      <p:pic>
        <p:nvPicPr>
          <p:cNvPr id="36" name="Picture 35" descr="A cartoon of two men talking to each other&#10;&#10;Description automatically generated">
            <a:extLst>
              <a:ext uri="{FF2B5EF4-FFF2-40B4-BE49-F238E27FC236}">
                <a16:creationId xmlns:a16="http://schemas.microsoft.com/office/drawing/2014/main" id="{F3F9201C-16E8-9F32-B18F-90DA9557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89" y="3893651"/>
            <a:ext cx="4211844" cy="2369162"/>
          </a:xfrm>
          <a:prstGeom prst="rect">
            <a:avLst/>
          </a:prstGeom>
        </p:spPr>
      </p:pic>
      <p:pic>
        <p:nvPicPr>
          <p:cNvPr id="37" name="Picture 36" descr="A screenshot of a text&#10;&#10;Description automatically generated">
            <a:extLst>
              <a:ext uri="{FF2B5EF4-FFF2-40B4-BE49-F238E27FC236}">
                <a16:creationId xmlns:a16="http://schemas.microsoft.com/office/drawing/2014/main" id="{F1222E2C-5D2E-C2D6-CBD3-338BB0653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787" y="1934332"/>
            <a:ext cx="4178404" cy="368058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7356B60-891B-ACBC-253D-BA3A5EA6C1B6}"/>
              </a:ext>
            </a:extLst>
          </p:cNvPr>
          <p:cNvSpPr txBox="1"/>
          <p:nvPr/>
        </p:nvSpPr>
        <p:spPr>
          <a:xfrm>
            <a:off x="6544973" y="5733535"/>
            <a:ext cx="510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Y.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-apple-system"/>
              </a:rPr>
              <a:t>Gribov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it-IT" b="0" i="1" dirty="0">
                <a:solidFill>
                  <a:srgbClr val="333333"/>
                </a:solidFill>
                <a:effectLst/>
                <a:latin typeface="-apple-system"/>
              </a:rPr>
              <a:t>et al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2015 </a:t>
            </a:r>
            <a:r>
              <a:rPr lang="it-IT" b="0" i="1" dirty="0" err="1">
                <a:solidFill>
                  <a:srgbClr val="333333"/>
                </a:solidFill>
                <a:effectLst/>
                <a:latin typeface="-apple-system"/>
              </a:rPr>
              <a:t>Nucl</a:t>
            </a:r>
            <a:r>
              <a:rPr lang="it-IT" b="0" i="1" dirty="0">
                <a:solidFill>
                  <a:srgbClr val="333333"/>
                </a:solidFill>
                <a:effectLst/>
                <a:latin typeface="-apple-system"/>
              </a:rPr>
              <a:t>. Fusion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it-IT" b="1" i="0" dirty="0">
                <a:solidFill>
                  <a:srgbClr val="333333"/>
                </a:solidFill>
                <a:effectLst/>
                <a:latin typeface="-apple-system"/>
              </a:rPr>
              <a:t>55</a:t>
            </a:r>
            <a:r>
              <a:rPr lang="it-IT" b="0" i="0" dirty="0">
                <a:solidFill>
                  <a:srgbClr val="333333"/>
                </a:solidFill>
                <a:effectLst/>
                <a:latin typeface="-apple-system"/>
              </a:rPr>
              <a:t> 073021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0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Assumptions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plasma = </a:t>
                </a:r>
                <a:r>
                  <a:rPr lang="it-IT" dirty="0" err="1"/>
                  <a:t>rigid</a:t>
                </a:r>
                <a:r>
                  <a:rPr lang="it-IT" dirty="0"/>
                  <a:t>, </a:t>
                </a:r>
                <a:r>
                  <a:rPr lang="it-IT" dirty="0" err="1"/>
                  <a:t>axisymmetric</a:t>
                </a:r>
                <a:r>
                  <a:rPr lang="it-IT" dirty="0"/>
                  <a:t>, </a:t>
                </a:r>
                <a:r>
                  <a:rPr lang="it-IT" dirty="0" err="1"/>
                  <a:t>current-carrying</a:t>
                </a:r>
                <a:r>
                  <a:rPr lang="it-IT" dirty="0"/>
                  <a:t> ring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displacements</a:t>
                </a:r>
                <a:r>
                  <a:rPr lang="it-IT" dirty="0"/>
                  <a:t> </a:t>
                </a:r>
                <a:r>
                  <a:rPr lang="it-IT" dirty="0" err="1"/>
                  <a:t>allowed</a:t>
                </a:r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State </a:t>
                </a:r>
                <a:r>
                  <a:rPr lang="it-IT" dirty="0" err="1"/>
                  <a:t>variables</a:t>
                </a:r>
                <a:r>
                  <a:rPr lang="it-IT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it-IT" b="0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velocity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GB" dirty="0"/>
                  <a:t> wall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en-GB" b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b="1" dirty="0"/>
                  <a:t> </a:t>
                </a:r>
                <a:r>
                  <a:rPr lang="en-GB" dirty="0"/>
                  <a:t>Eventual input: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n-GB" dirty="0"/>
                  <a:t> active coil currents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63" t="-1986" b="-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7C443E-C7F3-1E8F-15A8-280698166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/>
              <a:t>Wall Single-mode model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Isernia and F. Villone,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60E22D3-8BC2-CADE-AE92-52A6F6FB3CD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plasma 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inductance and resistance wall: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time constant wall single mode: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stabilising force per unit wall current: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</m:oMath>
                </a14:m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destabilising force per unit displace: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60E22D3-8BC2-CADE-AE92-52A6F6FB3C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5"/>
                <a:stretch>
                  <a:fillRect l="-2963" t="-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05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FFAECBFD-322A-587E-A49E-6DA1A05EBA6F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715201" y="2348499"/>
                <a:ext cx="3046012" cy="586751"/>
              </a:xfrm>
              <a:ln w="28575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it-IT" b="0" dirty="0" err="1"/>
                  <a:t>Growth</a:t>
                </a:r>
                <a:r>
                  <a:rPr lang="it-IT" b="0" dirty="0"/>
                  <a:t> 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Content Placeholder 16">
                <a:extLst>
                  <a:ext uri="{FF2B5EF4-FFF2-40B4-BE49-F238E27FC236}">
                    <a16:creationId xmlns:a16="http://schemas.microsoft.com/office/drawing/2014/main" id="{FFAECBFD-322A-587E-A49E-6DA1A05EBA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715201" y="2348499"/>
                <a:ext cx="3046012" cy="586751"/>
              </a:xfrm>
              <a:blipFill>
                <a:blip r:embed="rId3"/>
                <a:stretch>
                  <a:fillRect l="-178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Asymptotic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via </a:t>
            </a:r>
            <a:r>
              <a:rPr lang="it-IT" dirty="0" err="1"/>
              <a:t>singular</a:t>
            </a:r>
            <a:r>
              <a:rPr lang="it-IT" dirty="0"/>
              <a:t> </a:t>
            </a:r>
            <a:r>
              <a:rPr lang="it-IT" dirty="0" err="1"/>
              <a:t>perturbation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*: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097280" y="2582334"/>
                <a:ext cx="7119794" cy="337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097280" y="2582334"/>
                <a:ext cx="7119794" cy="33782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6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435DA7-4EE9-8EFE-813E-5FB215CD99B4}"/>
              </a:ext>
            </a:extLst>
          </p:cNvPr>
          <p:cNvSpPr/>
          <p:nvPr/>
        </p:nvSpPr>
        <p:spPr>
          <a:xfrm>
            <a:off x="2496065" y="2582334"/>
            <a:ext cx="4937760" cy="7362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3D686D-FDEA-7D84-E36C-A2BF14B241D6}"/>
              </a:ext>
            </a:extLst>
          </p:cNvPr>
          <p:cNvSpPr txBox="1"/>
          <p:nvPr/>
        </p:nvSpPr>
        <p:spPr>
          <a:xfrm>
            <a:off x="5894004" y="2225382"/>
            <a:ext cx="23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Unstable</a:t>
            </a:r>
            <a:r>
              <a:rPr lang="it-IT" dirty="0"/>
              <a:t> mode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73318F-0F91-BD24-265D-40FA92792B03}"/>
              </a:ext>
            </a:extLst>
          </p:cNvPr>
          <p:cNvSpPr/>
          <p:nvPr/>
        </p:nvSpPr>
        <p:spPr>
          <a:xfrm>
            <a:off x="1097280" y="3546389"/>
            <a:ext cx="7119794" cy="17917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B5176-63FC-89B1-4A2B-F7F1756BB401}"/>
              </a:ext>
            </a:extLst>
          </p:cNvPr>
          <p:cNvSpPr txBox="1"/>
          <p:nvPr/>
        </p:nvSpPr>
        <p:spPr>
          <a:xfrm>
            <a:off x="1065175" y="5338119"/>
            <a:ext cx="298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Damped</a:t>
            </a:r>
            <a:r>
              <a:rPr lang="it-IT" dirty="0"/>
              <a:t> </a:t>
            </a:r>
            <a:r>
              <a:rPr lang="it-IT" dirty="0" err="1"/>
              <a:t>oscillatory</a:t>
            </a:r>
            <a:r>
              <a:rPr lang="it-IT" dirty="0"/>
              <a:t> </a:t>
            </a:r>
            <a:r>
              <a:rPr lang="it-IT" dirty="0" err="1"/>
              <a:t>modes</a:t>
            </a:r>
            <a:r>
              <a:rPr lang="it-IT" dirty="0"/>
              <a:t>*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D6E2C-111E-1D07-6233-24041A00C123}"/>
              </a:ext>
            </a:extLst>
          </p:cNvPr>
          <p:cNvSpPr txBox="1"/>
          <p:nvPr/>
        </p:nvSpPr>
        <p:spPr>
          <a:xfrm>
            <a:off x="130210" y="6526931"/>
            <a:ext cx="74682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*Nicola Isernia and Fabio </a:t>
            </a:r>
            <a:r>
              <a:rPr lang="en-GB" sz="9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Villone</a:t>
            </a:r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2023 Plasma Phys. Control. Fusion 65 105007</a:t>
            </a:r>
            <a:endParaRPr lang="en-GB" sz="9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85EAE5-263A-7A0D-5B16-AC729CF662BB}"/>
                  </a:ext>
                </a:extLst>
              </p:cNvPr>
              <p:cNvSpPr txBox="1"/>
              <p:nvPr/>
            </p:nvSpPr>
            <p:spPr>
              <a:xfrm>
                <a:off x="8715201" y="4371214"/>
                <a:ext cx="3046012" cy="92333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&gt;0→ </m:t>
                    </m:r>
                  </m:oMath>
                </a14:m>
                <a:r>
                  <a:rPr lang="en-GB" dirty="0"/>
                  <a:t>the instability is brought to the electromagnetic time scale!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85EAE5-263A-7A0D-5B16-AC729CF66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01" y="4371214"/>
                <a:ext cx="3046012" cy="923330"/>
              </a:xfrm>
              <a:prstGeom prst="rect">
                <a:avLst/>
              </a:prstGeom>
              <a:blipFill>
                <a:blip r:embed="rId6"/>
                <a:stretch>
                  <a:fillRect l="-1389" t="-1911" b="-700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F34E50-9161-0503-8DC5-318516E09DF1}"/>
                  </a:ext>
                </a:extLst>
              </p:cNvPr>
              <p:cNvSpPr txBox="1"/>
              <p:nvPr/>
            </p:nvSpPr>
            <p:spPr>
              <a:xfrm>
                <a:off x="8715201" y="3609399"/>
                <a:ext cx="3046012" cy="61157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F34E50-9161-0503-8DC5-318516E0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201" y="3609399"/>
                <a:ext cx="3046012" cy="611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B8DB0FA-551A-6ECE-9AB7-414340C56CAA}"/>
              </a:ext>
            </a:extLst>
          </p:cNvPr>
          <p:cNvSpPr txBox="1"/>
          <p:nvPr/>
        </p:nvSpPr>
        <p:spPr>
          <a:xfrm>
            <a:off x="8715201" y="3138616"/>
            <a:ext cx="278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Hypothesis</a:t>
            </a:r>
            <a:r>
              <a:rPr lang="it-IT" dirty="0"/>
              <a:t>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22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402" y="1846052"/>
            <a:ext cx="4937760" cy="736282"/>
          </a:xfrm>
        </p:spPr>
        <p:txBody>
          <a:bodyPr/>
          <a:lstStyle/>
          <a:p>
            <a:r>
              <a:rPr lang="it-IT" dirty="0" err="1"/>
              <a:t>Asymptotic</a:t>
            </a:r>
            <a:r>
              <a:rPr lang="it-IT" dirty="0"/>
              <a:t> </a:t>
            </a:r>
            <a:r>
              <a:rPr lang="it-IT" dirty="0" err="1"/>
              <a:t>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3402" y="2582334"/>
                <a:ext cx="7119794" cy="337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it-I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</m:s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it-IT" b="0" dirty="0"/>
                </a:br>
                <a:br>
                  <a:rPr lang="it-IT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rad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9F1710-67BC-C5C0-51C1-ED08CE797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3402" y="2582334"/>
                <a:ext cx="7119794" cy="33782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435DA7-4EE9-8EFE-813E-5FB215CD99B4}"/>
              </a:ext>
            </a:extLst>
          </p:cNvPr>
          <p:cNvSpPr/>
          <p:nvPr/>
        </p:nvSpPr>
        <p:spPr>
          <a:xfrm>
            <a:off x="1832187" y="2582334"/>
            <a:ext cx="4937760" cy="73628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3D686D-FDEA-7D84-E36C-A2BF14B241D6}"/>
              </a:ext>
            </a:extLst>
          </p:cNvPr>
          <p:cNvSpPr txBox="1"/>
          <p:nvPr/>
        </p:nvSpPr>
        <p:spPr>
          <a:xfrm>
            <a:off x="5230126" y="2225382"/>
            <a:ext cx="23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Unstable</a:t>
            </a:r>
            <a:r>
              <a:rPr lang="it-IT" dirty="0"/>
              <a:t> mode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73318F-0F91-BD24-265D-40FA92792B03}"/>
              </a:ext>
            </a:extLst>
          </p:cNvPr>
          <p:cNvSpPr/>
          <p:nvPr/>
        </p:nvSpPr>
        <p:spPr>
          <a:xfrm>
            <a:off x="433402" y="3546389"/>
            <a:ext cx="7119794" cy="17917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7B5176-63FC-89B1-4A2B-F7F1756BB401}"/>
              </a:ext>
            </a:extLst>
          </p:cNvPr>
          <p:cNvSpPr txBox="1"/>
          <p:nvPr/>
        </p:nvSpPr>
        <p:spPr>
          <a:xfrm>
            <a:off x="401297" y="5338119"/>
            <a:ext cx="298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Damped</a:t>
            </a:r>
            <a:r>
              <a:rPr lang="it-IT" dirty="0"/>
              <a:t> </a:t>
            </a:r>
            <a:r>
              <a:rPr lang="it-IT" dirty="0" err="1"/>
              <a:t>oscillatory</a:t>
            </a:r>
            <a:r>
              <a:rPr lang="it-IT" dirty="0"/>
              <a:t> </a:t>
            </a:r>
            <a:r>
              <a:rPr lang="it-IT" dirty="0" err="1"/>
              <a:t>modes</a:t>
            </a:r>
            <a:r>
              <a:rPr lang="it-IT" dirty="0"/>
              <a:t>*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6D6E2C-111E-1D07-6233-24041A00C123}"/>
              </a:ext>
            </a:extLst>
          </p:cNvPr>
          <p:cNvSpPr txBox="1"/>
          <p:nvPr/>
        </p:nvSpPr>
        <p:spPr>
          <a:xfrm>
            <a:off x="130210" y="6526931"/>
            <a:ext cx="74682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* See </a:t>
            </a:r>
            <a:r>
              <a:rPr lang="en-GB" sz="900" dirty="0">
                <a:solidFill>
                  <a:schemeClr val="bg1"/>
                </a:solidFill>
                <a:latin typeface="noto sans" panose="020B0502040204020203" pitchFamily="34" charset="0"/>
              </a:rPr>
              <a:t>also </a:t>
            </a:r>
            <a:r>
              <a:rPr lang="en-GB" sz="900" b="0" i="0" dirty="0" err="1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Barberis</a:t>
            </a:r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 Tet al </a:t>
            </a:r>
            <a:r>
              <a:rPr lang="en-GB" sz="900" b="0" i="1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Journal of Plasma Physics</a:t>
            </a:r>
            <a:r>
              <a:rPr lang="en-GB" sz="900" b="0" i="0" dirty="0">
                <a:solidFill>
                  <a:schemeClr val="bg1"/>
                </a:solidFill>
                <a:effectLst/>
                <a:latin typeface="noto sans" panose="020B0502040204020203" pitchFamily="34" charset="0"/>
              </a:rPr>
              <a:t>, 88:905880511 (2022)</a:t>
            </a:r>
            <a:endParaRPr lang="en-GB" sz="9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7672983" y="2520752"/>
                <a:ext cx="3942821" cy="3378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Direction</a:t>
                </a:r>
                <a:r>
                  <a:rPr lang="it-IT" dirty="0"/>
                  <a:t> of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motion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determined</a:t>
                </a:r>
                <a:r>
                  <a:rPr lang="it-IT" dirty="0"/>
                  <a:t> </a:t>
                </a:r>
                <a:r>
                  <a:rPr lang="it-IT" dirty="0" err="1"/>
                  <a:t>both</a:t>
                </a:r>
                <a:r>
                  <a:rPr lang="it-IT" dirty="0"/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The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motion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solicited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the </a:t>
                </a:r>
                <a:r>
                  <a:rPr lang="it-IT" dirty="0" err="1"/>
                  <a:t>wall</a:t>
                </a:r>
                <a:r>
                  <a:rPr lang="it-IT" dirty="0"/>
                  <a:t> </a:t>
                </a:r>
                <a:r>
                  <a:rPr lang="it-IT" dirty="0" err="1"/>
                  <a:t>response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:</a:t>
                </a:r>
                <a:br>
                  <a:rPr lang="it-IT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it-IT" dirty="0"/>
                </a:br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 err="1"/>
                  <a:t>Oscillatory</a:t>
                </a:r>
                <a:r>
                  <a:rPr lang="it-IT" dirty="0"/>
                  <a:t> </a:t>
                </a:r>
                <a:r>
                  <a:rPr lang="it-IT" dirty="0" err="1"/>
                  <a:t>modes</a:t>
                </a:r>
                <a:r>
                  <a:rPr lang="it-IT" dirty="0"/>
                  <a:t> are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solicited</a:t>
                </a:r>
                <a:r>
                  <a:rPr lang="it-IT" dirty="0"/>
                  <a:t> </a:t>
                </a:r>
                <a:r>
                  <a:rPr lang="it-IT" dirty="0" err="1"/>
                  <a:t>if</a:t>
                </a:r>
                <a:r>
                  <a:rPr lang="it-IT" dirty="0"/>
                  <a:t> the </a:t>
                </a:r>
                <a:r>
                  <a:rPr lang="it-IT" dirty="0" err="1"/>
                  <a:t>perturbation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quasi-static</a:t>
                </a:r>
                <a:r>
                  <a:rPr lang="it-IT" dirty="0"/>
                  <a:t>: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it-IT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m:rPr>
                        <m:sty m:val="p"/>
                      </m:rPr>
                      <a:rPr lang="it-IT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7672983" y="2520752"/>
                <a:ext cx="3942821" cy="3378200"/>
              </a:xfrm>
              <a:blipFill>
                <a:blip r:embed="rId5"/>
                <a:stretch>
                  <a:fillRect l="-3715" t="-1986" r="-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C63AF1-36CB-DA4C-AEDC-F45CE31ACA2C}"/>
              </a:ext>
            </a:extLst>
          </p:cNvPr>
          <p:cNvSpPr txBox="1">
            <a:spLocks/>
          </p:cNvSpPr>
          <p:nvPr/>
        </p:nvSpPr>
        <p:spPr>
          <a:xfrm>
            <a:off x="9119738" y="1847713"/>
            <a:ext cx="3458899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properties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B4637-E60E-78DC-0CC9-98824736AB91}"/>
              </a:ext>
            </a:extLst>
          </p:cNvPr>
          <p:cNvSpPr txBox="1"/>
          <p:nvPr/>
        </p:nvSpPr>
        <p:spPr>
          <a:xfrm>
            <a:off x="10376348" y="5243817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Mech. Equilibrium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29EEAC-7FE4-6653-B538-CBECCA769F5B}"/>
              </a:ext>
            </a:extLst>
          </p:cNvPr>
          <p:cNvSpPr txBox="1"/>
          <p:nvPr/>
        </p:nvSpPr>
        <p:spPr>
          <a:xfrm>
            <a:off x="10737978" y="3913906"/>
            <a:ext cx="271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Ideal </a:t>
            </a:r>
            <a:r>
              <a:rPr lang="it-IT" b="1" dirty="0" err="1">
                <a:solidFill>
                  <a:srgbClr val="FF0000"/>
                </a:solidFill>
              </a:rPr>
              <a:t>wall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0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DE5FA5D6-FD84-71A8-41D1-B1766BDDD0F1}"/>
              </a:ext>
            </a:extLst>
          </p:cNvPr>
          <p:cNvSpPr>
            <a:spLocks noChangeAspect="1"/>
          </p:cNvSpPr>
          <p:nvPr/>
        </p:nvSpPr>
        <p:spPr>
          <a:xfrm rot="5400000">
            <a:off x="2576279" y="2721940"/>
            <a:ext cx="1533754" cy="1692000"/>
          </a:xfrm>
          <a:prstGeom prst="rtTriangl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D30B20-5973-59E1-2A6A-7BFB27E22379}"/>
              </a:ext>
            </a:extLst>
          </p:cNvPr>
          <p:cNvSpPr/>
          <p:nvPr/>
        </p:nvSpPr>
        <p:spPr>
          <a:xfrm>
            <a:off x="683295" y="2801063"/>
            <a:ext cx="1813861" cy="1563441"/>
          </a:xfrm>
          <a:prstGeom prst="rect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8020EE7-127B-6D6F-7770-4816AE182E80}"/>
              </a:ext>
            </a:extLst>
          </p:cNvPr>
          <p:cNvSpPr>
            <a:spLocks noChangeAspect="1"/>
          </p:cNvSpPr>
          <p:nvPr/>
        </p:nvSpPr>
        <p:spPr>
          <a:xfrm rot="5400000">
            <a:off x="1257473" y="3786893"/>
            <a:ext cx="675639" cy="1816012"/>
          </a:xfrm>
          <a:prstGeom prst="rtTriangl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5F1280-87C5-2CE0-E657-D7D3342EFAE1}"/>
              </a:ext>
            </a:extLst>
          </p:cNvPr>
          <p:cNvGrpSpPr>
            <a:grpSpLocks noChangeAspect="1"/>
          </p:cNvGrpSpPr>
          <p:nvPr/>
        </p:nvGrpSpPr>
        <p:grpSpPr>
          <a:xfrm>
            <a:off x="684032" y="2562655"/>
            <a:ext cx="3731194" cy="3600000"/>
            <a:chOff x="20154" y="7804"/>
            <a:chExt cx="2921386" cy="281866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61EEC5-935A-644F-F85B-C9739C9F9AF9}"/>
                </a:ext>
              </a:extLst>
            </p:cNvPr>
            <p:cNvCxnSpPr/>
            <p:nvPr/>
          </p:nvCxnSpPr>
          <p:spPr>
            <a:xfrm flipV="1">
              <a:off x="1448063" y="88764"/>
              <a:ext cx="0" cy="2702196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61338E5-DA0D-5E93-A732-62046C95A48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494892" y="56800"/>
              <a:ext cx="0" cy="2723569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177C-8BAD-6C4E-B460-C2CB93836C14}"/>
                    </a:ext>
                  </a:extLst>
                </p:cNvPr>
                <p:cNvSpPr txBox="1"/>
                <p:nvPr/>
              </p:nvSpPr>
              <p:spPr>
                <a:xfrm>
                  <a:off x="1307972" y="7804"/>
                  <a:ext cx="78874" cy="1686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177C-8BAD-6C4E-B460-C2CB93836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7972" y="7804"/>
                  <a:ext cx="78874" cy="168685"/>
                </a:xfrm>
                <a:prstGeom prst="rect">
                  <a:avLst/>
                </a:prstGeom>
                <a:blipFill>
                  <a:blip r:embed="rId6"/>
                  <a:stretch>
                    <a:fillRect l="-35294" r="-352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/>
                <p:nvPr/>
              </p:nvSpPr>
              <p:spPr>
                <a:xfrm>
                  <a:off x="2674014" y="1415051"/>
                  <a:ext cx="78874" cy="1686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014" y="1415051"/>
                  <a:ext cx="78874" cy="168685"/>
                </a:xfrm>
                <a:prstGeom prst="rect">
                  <a:avLst/>
                </a:prstGeom>
                <a:blipFill>
                  <a:blip r:embed="rId7"/>
                  <a:stretch>
                    <a:fillRect l="-58824" r="-7058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3DE06E5-0A3A-3946-4DB2-72C877444B61}"/>
                </a:ext>
              </a:extLst>
            </p:cNvPr>
            <p:cNvCxnSpPr/>
            <p:nvPr/>
          </p:nvCxnSpPr>
          <p:spPr>
            <a:xfrm flipV="1">
              <a:off x="328036" y="287032"/>
              <a:ext cx="2329300" cy="21486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E358CFF-4D24-2CF7-6E49-07C73AB30D5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18294" y="55354"/>
              <a:ext cx="1039666" cy="2733164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7A21CFA-A4DD-C4BE-D4C2-FD26116B5E87}"/>
                </a:ext>
              </a:extLst>
            </p:cNvPr>
            <p:cNvGrpSpPr/>
            <p:nvPr/>
          </p:nvGrpSpPr>
          <p:grpSpPr>
            <a:xfrm flipH="1" flipV="1">
              <a:off x="519818" y="1064318"/>
              <a:ext cx="2421722" cy="1762151"/>
              <a:chOff x="-79029" y="66228"/>
              <a:chExt cx="2421722" cy="1762151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1B23F88-9CDB-0548-9495-B74EFD58385C}"/>
                  </a:ext>
                </a:extLst>
              </p:cNvPr>
              <p:cNvSpPr/>
              <p:nvPr/>
            </p:nvSpPr>
            <p:spPr>
              <a:xfrm>
                <a:off x="-51051" y="321055"/>
                <a:ext cx="2314375" cy="1308870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90B7805-306E-8074-3AE1-D7D821B4D169}"/>
                  </a:ext>
                </a:extLst>
              </p:cNvPr>
              <p:cNvSpPr/>
              <p:nvPr/>
            </p:nvSpPr>
            <p:spPr>
              <a:xfrm>
                <a:off x="-76825" y="66228"/>
                <a:ext cx="2231294" cy="1297001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0F8AD8-FC16-1621-D47A-2416C132CA96}"/>
                  </a:ext>
                </a:extLst>
              </p:cNvPr>
              <p:cNvSpPr/>
              <p:nvPr/>
            </p:nvSpPr>
            <p:spPr>
              <a:xfrm>
                <a:off x="-79029" y="490913"/>
                <a:ext cx="2421722" cy="133746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B98102-F9CA-273A-E3A7-0BD0D684811E}"/>
                </a:ext>
              </a:extLst>
            </p:cNvPr>
            <p:cNvGrpSpPr/>
            <p:nvPr/>
          </p:nvGrpSpPr>
          <p:grpSpPr>
            <a:xfrm>
              <a:off x="20154" y="14274"/>
              <a:ext cx="2336857" cy="1667121"/>
              <a:chOff x="5834" y="66228"/>
              <a:chExt cx="2336857" cy="1667121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A115D37-FD51-4D5B-C564-F9C84AF6DEE1}"/>
                  </a:ext>
                </a:extLst>
              </p:cNvPr>
              <p:cNvSpPr/>
              <p:nvPr/>
            </p:nvSpPr>
            <p:spPr>
              <a:xfrm>
                <a:off x="114688" y="321055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ED6C35-A8F1-422A-138C-725F9F8F4000}"/>
                  </a:ext>
                </a:extLst>
              </p:cNvPr>
              <p:cNvSpPr/>
              <p:nvPr/>
            </p:nvSpPr>
            <p:spPr>
              <a:xfrm>
                <a:off x="5834" y="66228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6B51A0C-B0D3-AF16-83CB-1055201C421E}"/>
                  </a:ext>
                </a:extLst>
              </p:cNvPr>
              <p:cNvSpPr/>
              <p:nvPr/>
            </p:nvSpPr>
            <p:spPr>
              <a:xfrm>
                <a:off x="194056" y="490913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7B54ABD-F457-33BB-AE92-FA94C9D25073}"/>
                </a:ext>
              </a:extLst>
            </p:cNvPr>
            <p:cNvGrpSpPr/>
            <p:nvPr/>
          </p:nvGrpSpPr>
          <p:grpSpPr>
            <a:xfrm>
              <a:off x="90378" y="1691322"/>
              <a:ext cx="883276" cy="688662"/>
              <a:chOff x="90378" y="1691322"/>
              <a:chExt cx="883276" cy="68866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F495671-A9D4-39CD-7E19-34E3333C78D0}"/>
                  </a:ext>
                </a:extLst>
              </p:cNvPr>
              <p:cNvSpPr/>
              <p:nvPr/>
            </p:nvSpPr>
            <p:spPr>
              <a:xfrm>
                <a:off x="90378" y="1691322"/>
                <a:ext cx="883276" cy="688662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51C654E-BBE8-1F3C-BA49-00C51FFEC811}"/>
                  </a:ext>
                </a:extLst>
              </p:cNvPr>
              <p:cNvSpPr/>
              <p:nvPr/>
            </p:nvSpPr>
            <p:spPr>
              <a:xfrm>
                <a:off x="99097" y="1831786"/>
                <a:ext cx="585143" cy="522071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0B8E71-1CEB-9FC7-DB7E-A66226A17FE4}"/>
                </a:ext>
              </a:extLst>
            </p:cNvPr>
            <p:cNvGrpSpPr/>
            <p:nvPr/>
          </p:nvGrpSpPr>
          <p:grpSpPr>
            <a:xfrm flipH="1" flipV="1">
              <a:off x="1928118" y="445021"/>
              <a:ext cx="887376" cy="688662"/>
              <a:chOff x="129008" y="1648592"/>
              <a:chExt cx="887376" cy="688662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DD2A113-2155-5CE3-7367-53912BF72AB4}"/>
                  </a:ext>
                </a:extLst>
              </p:cNvPr>
              <p:cNvSpPr/>
              <p:nvPr/>
            </p:nvSpPr>
            <p:spPr>
              <a:xfrm>
                <a:off x="133108" y="1648592"/>
                <a:ext cx="883276" cy="688662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C72C00-72BA-1B4F-0C9D-D31CD91F8A8D}"/>
                  </a:ext>
                </a:extLst>
              </p:cNvPr>
              <p:cNvSpPr/>
              <p:nvPr/>
            </p:nvSpPr>
            <p:spPr>
              <a:xfrm>
                <a:off x="129008" y="1810421"/>
                <a:ext cx="585143" cy="522071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324" y="1868470"/>
            <a:ext cx="4937760" cy="736282"/>
          </a:xfrm>
        </p:spPr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portrait</a:t>
            </a:r>
            <a:r>
              <a:rPr lang="it-IT" dirty="0"/>
              <a:t> (</a:t>
            </a:r>
            <a:r>
              <a:rPr lang="it-IT" dirty="0" err="1"/>
              <a:t>approximate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direction</a:t>
                </a:r>
                <a:r>
                  <a:rPr lang="it-IT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Plane</a:t>
                </a:r>
                <a:r>
                  <a:rPr lang="it-IT" dirty="0"/>
                  <a:t> </a:t>
                </a:r>
                <a:r>
                  <a:rPr lang="it-IT" dirty="0" err="1"/>
                  <a:t>damped</a:t>
                </a:r>
                <a:r>
                  <a:rPr lang="it-IT" dirty="0"/>
                  <a:t> </a:t>
                </a:r>
                <a:r>
                  <a:rPr lang="it-IT" dirty="0" err="1"/>
                  <a:t>oscillatory</a:t>
                </a:r>
                <a:r>
                  <a:rPr lang="it-IT" dirty="0"/>
                  <a:t> </a:t>
                </a:r>
                <a:r>
                  <a:rPr lang="it-IT" dirty="0" err="1"/>
                  <a:t>modes</a:t>
                </a:r>
                <a:r>
                  <a:rPr lang="it-IT" dirty="0"/>
                  <a:t>:</a:t>
                </a:r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Initial</a:t>
                </a:r>
                <a:r>
                  <a:rPr lang="it-IT" dirty="0"/>
                  <a:t> electro-</a:t>
                </a:r>
                <a:r>
                  <a:rPr lang="it-IT" dirty="0" err="1"/>
                  <a:t>mechanical</a:t>
                </a:r>
                <a:r>
                  <a:rPr lang="it-IT" dirty="0"/>
                  <a:t> </a:t>
                </a:r>
                <a:r>
                  <a:rPr lang="it-IT" dirty="0" err="1"/>
                  <a:t>equilibrium</a:t>
                </a:r>
                <a:r>
                  <a:rPr lang="it-IT" dirty="0"/>
                  <a:t> point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saddle</a:t>
                </a:r>
                <a:r>
                  <a:rPr lang="it-IT" dirty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  <a:blipFill>
                <a:blip r:embed="rId4"/>
                <a:stretch>
                  <a:fillRect l="-3709" t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C63AF1-36CB-DA4C-AEDC-F45CE31ACA2C}"/>
              </a:ext>
            </a:extLst>
          </p:cNvPr>
          <p:cNvSpPr txBox="1">
            <a:spLocks/>
          </p:cNvSpPr>
          <p:nvPr/>
        </p:nvSpPr>
        <p:spPr>
          <a:xfrm>
            <a:off x="9695934" y="1847713"/>
            <a:ext cx="3458899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properties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27669-786D-4349-6E5A-966603EA7E77}"/>
              </a:ext>
            </a:extLst>
          </p:cNvPr>
          <p:cNvSpPr txBox="1"/>
          <p:nvPr/>
        </p:nvSpPr>
        <p:spPr>
          <a:xfrm>
            <a:off x="4587172" y="3274190"/>
            <a:ext cx="194153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direction</a:t>
            </a:r>
            <a:endParaRPr lang="it-IT" dirty="0"/>
          </a:p>
          <a:p>
            <a:pPr algn="ctr"/>
            <a:r>
              <a:rPr lang="it-IT" dirty="0"/>
              <a:t>(</a:t>
            </a:r>
            <a:r>
              <a:rPr lang="it-IT" b="1" dirty="0" err="1"/>
              <a:t>equilibrium</a:t>
            </a:r>
            <a:r>
              <a:rPr lang="it-IT" dirty="0"/>
              <a:t>!)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C73F2-E07E-F148-4D62-7B956CFBB5E0}"/>
                  </a:ext>
                </a:extLst>
              </p:cNvPr>
              <p:cNvSpPr txBox="1"/>
              <p:nvPr/>
            </p:nvSpPr>
            <p:spPr>
              <a:xfrm>
                <a:off x="4587172" y="4409666"/>
                <a:ext cx="2575404" cy="12003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Trace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/>
                  <a:t> plane</a:t>
                </a:r>
              </a:p>
              <a:p>
                <a:pPr algn="ctr"/>
                <a:r>
                  <a:rPr lang="it-IT" dirty="0"/>
                  <a:t>of </a:t>
                </a:r>
                <a:r>
                  <a:rPr lang="it-IT" dirty="0" err="1"/>
                  <a:t>damped</a:t>
                </a:r>
                <a:r>
                  <a:rPr lang="it-IT" dirty="0"/>
                  <a:t> </a:t>
                </a:r>
                <a:r>
                  <a:rPr lang="it-IT" dirty="0" err="1"/>
                  <a:t>oscillatory</a:t>
                </a:r>
                <a:r>
                  <a:rPr lang="it-IT" dirty="0"/>
                  <a:t> mode </a:t>
                </a:r>
                <a:r>
                  <a:rPr lang="it-IT" dirty="0" err="1"/>
                  <a:t>plane</a:t>
                </a:r>
                <a:endParaRPr lang="it-IT" dirty="0"/>
              </a:p>
              <a:p>
                <a:pPr algn="ctr"/>
                <a:r>
                  <a:rPr lang="it-IT" dirty="0"/>
                  <a:t>(</a:t>
                </a:r>
                <a:r>
                  <a:rPr lang="it-IT" b="1" dirty="0" err="1"/>
                  <a:t>ideal</a:t>
                </a:r>
                <a:r>
                  <a:rPr lang="it-IT" b="1" dirty="0"/>
                  <a:t> </a:t>
                </a:r>
                <a:r>
                  <a:rPr lang="it-IT" b="1" dirty="0" err="1"/>
                  <a:t>wall</a:t>
                </a:r>
                <a:r>
                  <a:rPr lang="it-IT" b="1" dirty="0"/>
                  <a:t> </a:t>
                </a:r>
                <a:r>
                  <a:rPr lang="it-IT" dirty="0" err="1"/>
                  <a:t>response</a:t>
                </a:r>
                <a:r>
                  <a:rPr lang="it-IT" dirty="0"/>
                  <a:t>!)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C73F2-E07E-F148-4D62-7B956CFBB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72" y="4409666"/>
                <a:ext cx="2575404" cy="1200329"/>
              </a:xfrm>
              <a:prstGeom prst="rect">
                <a:avLst/>
              </a:prstGeom>
              <a:blipFill>
                <a:blip r:embed="rId5"/>
                <a:stretch>
                  <a:fillRect l="-1402" t="-1485" b="-544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Star: 5 Points 84">
            <a:extLst>
              <a:ext uri="{FF2B5EF4-FFF2-40B4-BE49-F238E27FC236}">
                <a16:creationId xmlns:a16="http://schemas.microsoft.com/office/drawing/2014/main" id="{A623E975-596D-5B1A-AF52-306423704005}"/>
              </a:ext>
            </a:extLst>
          </p:cNvPr>
          <p:cNvSpPr/>
          <p:nvPr/>
        </p:nvSpPr>
        <p:spPr>
          <a:xfrm>
            <a:off x="1494879" y="3830176"/>
            <a:ext cx="152641" cy="1356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B408E-5D09-15C6-61A4-AB9DF91A13B5}"/>
              </a:ext>
            </a:extLst>
          </p:cNvPr>
          <p:cNvSpPr txBox="1"/>
          <p:nvPr/>
        </p:nvSpPr>
        <p:spPr>
          <a:xfrm>
            <a:off x="4971374" y="1997404"/>
            <a:ext cx="3023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#1 </a:t>
            </a:r>
            <a:r>
              <a:rPr lang="it-IT" b="1" dirty="0" err="1"/>
              <a:t>weaker</a:t>
            </a:r>
            <a:r>
              <a:rPr lang="it-IT" dirty="0"/>
              <a:t> </a:t>
            </a:r>
            <a:r>
              <a:rPr lang="it-IT" dirty="0" err="1"/>
              <a:t>wall</a:t>
            </a:r>
            <a:r>
              <a:rPr lang="it-IT" dirty="0"/>
              <a:t> reaction </a:t>
            </a:r>
            <a:r>
              <a:rPr lang="it-IT" dirty="0" err="1"/>
              <a:t>than</a:t>
            </a:r>
            <a:r>
              <a:rPr lang="it-IT" dirty="0"/>
              <a:t> in the </a:t>
            </a:r>
            <a:r>
              <a:rPr lang="it-IT" dirty="0" err="1"/>
              <a:t>quasi-static</a:t>
            </a:r>
            <a:r>
              <a:rPr lang="it-IT" dirty="0"/>
              <a:t> </a:t>
            </a:r>
            <a:r>
              <a:rPr lang="it-IT" dirty="0" err="1"/>
              <a:t>limit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7A06F9-F972-76F7-3774-89E2B3BD0922}"/>
              </a:ext>
            </a:extLst>
          </p:cNvPr>
          <p:cNvCxnSpPr/>
          <p:nvPr/>
        </p:nvCxnSpPr>
        <p:spPr>
          <a:xfrm>
            <a:off x="683295" y="3927184"/>
            <a:ext cx="38145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7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AB1E818-BCC8-5395-3316-B9126909ADE4}"/>
              </a:ext>
            </a:extLst>
          </p:cNvPr>
          <p:cNvSpPr/>
          <p:nvPr/>
        </p:nvSpPr>
        <p:spPr>
          <a:xfrm rot="14280000">
            <a:off x="2969336" y="2854592"/>
            <a:ext cx="762380" cy="1969491"/>
          </a:xfrm>
          <a:prstGeom prst="triangle">
            <a:avLst/>
          </a:prstGeom>
          <a:solidFill>
            <a:srgbClr val="92D05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8E499-434D-EAFE-2F1D-CFFAFD58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Filament</a:t>
            </a:r>
            <a:r>
              <a:rPr lang="it-IT" dirty="0"/>
              <a:t> Model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6CC37-7C37-691B-763E-77C19CAA52B1}"/>
              </a:ext>
            </a:extLst>
          </p:cNvPr>
          <p:cNvSpPr txBox="1"/>
          <p:nvPr/>
        </p:nvSpPr>
        <p:spPr>
          <a:xfrm>
            <a:off x="6217920" y="728626"/>
            <a:ext cx="499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76AFE-F6C3-9772-4DB0-4D522AC10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324" y="1868470"/>
            <a:ext cx="4937760" cy="736282"/>
          </a:xfrm>
        </p:spPr>
        <p:txBody>
          <a:bodyPr/>
          <a:lstStyle/>
          <a:p>
            <a:r>
              <a:rPr lang="it-IT" dirty="0" err="1"/>
              <a:t>Phase</a:t>
            </a:r>
            <a:r>
              <a:rPr lang="it-IT" dirty="0"/>
              <a:t> </a:t>
            </a:r>
            <a:r>
              <a:rPr lang="it-IT" dirty="0" err="1"/>
              <a:t>portrait</a:t>
            </a:r>
            <a:r>
              <a:rPr lang="it-IT" dirty="0"/>
              <a:t> (</a:t>
            </a:r>
            <a:r>
              <a:rPr lang="it-IT" dirty="0" err="1"/>
              <a:t>approximate</a:t>
            </a:r>
            <a:r>
              <a:rPr lang="it-IT" dirty="0"/>
              <a:t>)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771119-5A19-8F13-6DC0-C6270484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4598" y="6459785"/>
            <a:ext cx="4822804" cy="365125"/>
          </a:xfrm>
        </p:spPr>
        <p:txBody>
          <a:bodyPr/>
          <a:lstStyle/>
          <a:p>
            <a:r>
              <a:rPr lang="en-GB" dirty="0"/>
              <a:t>N. Isernia and F. </a:t>
            </a:r>
            <a:r>
              <a:rPr lang="en-GB" dirty="0" err="1"/>
              <a:t>Villone</a:t>
            </a:r>
            <a:r>
              <a:rPr lang="en-GB" dirty="0"/>
              <a:t>, 3 September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C25E81-1957-1F0B-1682-4BA3429A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C7524-DB11-410F-BDBB-C60826DEB1D9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B3B7541-F12C-8721-4166-905DEB4A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697" y="168846"/>
            <a:ext cx="1462276" cy="1456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Unstable</a:t>
                </a:r>
                <a:r>
                  <a:rPr lang="it-IT" dirty="0"/>
                  <a:t> </a:t>
                </a:r>
                <a:r>
                  <a:rPr lang="it-IT" dirty="0" err="1"/>
                  <a:t>direction</a:t>
                </a:r>
                <a:r>
                  <a:rPr lang="it-IT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Plane</a:t>
                </a:r>
                <a:r>
                  <a:rPr lang="it-IT" dirty="0"/>
                  <a:t> </a:t>
                </a:r>
                <a:r>
                  <a:rPr lang="it-IT" dirty="0" err="1"/>
                  <a:t>damped</a:t>
                </a:r>
                <a:r>
                  <a:rPr lang="it-IT" dirty="0"/>
                  <a:t> </a:t>
                </a:r>
                <a:r>
                  <a:rPr lang="it-IT" dirty="0" err="1"/>
                  <a:t>oscillatory</a:t>
                </a:r>
                <a:r>
                  <a:rPr lang="it-IT" dirty="0"/>
                  <a:t> </a:t>
                </a:r>
                <a:r>
                  <a:rPr lang="it-IT" dirty="0" err="1"/>
                  <a:t>modes</a:t>
                </a:r>
                <a:r>
                  <a:rPr lang="it-IT" dirty="0"/>
                  <a:t>:</a:t>
                </a:r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br>
                  <a:rPr lang="it-IT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it-IT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it-IT" dirty="0"/>
                  <a:t> </a:t>
                </a:r>
                <a:r>
                  <a:rPr lang="it-IT" dirty="0" err="1"/>
                  <a:t>Initial</a:t>
                </a:r>
                <a:r>
                  <a:rPr lang="it-IT" dirty="0"/>
                  <a:t> electro-</a:t>
                </a:r>
                <a:r>
                  <a:rPr lang="it-IT" dirty="0" err="1"/>
                  <a:t>mechanical</a:t>
                </a:r>
                <a:r>
                  <a:rPr lang="it-IT" dirty="0"/>
                  <a:t> </a:t>
                </a:r>
                <a:r>
                  <a:rPr lang="it-IT" dirty="0" err="1"/>
                  <a:t>equilibrium</a:t>
                </a:r>
                <a:r>
                  <a:rPr lang="it-IT" dirty="0"/>
                  <a:t> point </a:t>
                </a:r>
                <a:r>
                  <a:rPr lang="it-IT" dirty="0" err="1"/>
                  <a:t>is</a:t>
                </a:r>
                <a:r>
                  <a:rPr lang="it-IT" dirty="0"/>
                  <a:t> a </a:t>
                </a:r>
                <a:r>
                  <a:rPr lang="it-IT" dirty="0" err="1"/>
                  <a:t>saddle</a:t>
                </a:r>
                <a:r>
                  <a:rPr lang="it-IT" dirty="0"/>
                  <a:t>!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9BC9FDF-F554-A6E2-076E-3470E1D4C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249178" y="2582334"/>
                <a:ext cx="3942821" cy="3378200"/>
              </a:xfrm>
              <a:blipFill>
                <a:blip r:embed="rId4"/>
                <a:stretch>
                  <a:fillRect l="-3709" t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C63AF1-36CB-DA4C-AEDC-F45CE31ACA2C}"/>
              </a:ext>
            </a:extLst>
          </p:cNvPr>
          <p:cNvSpPr txBox="1">
            <a:spLocks/>
          </p:cNvSpPr>
          <p:nvPr/>
        </p:nvSpPr>
        <p:spPr>
          <a:xfrm>
            <a:off x="9695934" y="1847713"/>
            <a:ext cx="3458899" cy="736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properties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27669-786D-4349-6E5A-966603EA7E77}"/>
              </a:ext>
            </a:extLst>
          </p:cNvPr>
          <p:cNvSpPr txBox="1"/>
          <p:nvPr/>
        </p:nvSpPr>
        <p:spPr>
          <a:xfrm>
            <a:off x="4587172" y="3274190"/>
            <a:ext cx="194153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Unstable</a:t>
            </a:r>
            <a:r>
              <a:rPr lang="it-IT" dirty="0"/>
              <a:t> </a:t>
            </a:r>
            <a:r>
              <a:rPr lang="it-IT" dirty="0" err="1"/>
              <a:t>direction</a:t>
            </a:r>
            <a:endParaRPr lang="it-IT" dirty="0"/>
          </a:p>
          <a:p>
            <a:pPr algn="ctr"/>
            <a:r>
              <a:rPr lang="it-IT" dirty="0"/>
              <a:t>(</a:t>
            </a:r>
            <a:r>
              <a:rPr lang="it-IT" b="1" dirty="0" err="1"/>
              <a:t>equilibrium</a:t>
            </a:r>
            <a:r>
              <a:rPr lang="it-IT" dirty="0"/>
              <a:t>!)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C73F2-E07E-F148-4D62-7B956CFBB5E0}"/>
                  </a:ext>
                </a:extLst>
              </p:cNvPr>
              <p:cNvSpPr txBox="1"/>
              <p:nvPr/>
            </p:nvSpPr>
            <p:spPr>
              <a:xfrm>
                <a:off x="4587172" y="4409666"/>
                <a:ext cx="2575404" cy="12003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Trace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dirty="0"/>
                  <a:t> plane</a:t>
                </a:r>
              </a:p>
              <a:p>
                <a:pPr algn="ctr"/>
                <a:r>
                  <a:rPr lang="it-IT" dirty="0"/>
                  <a:t>of </a:t>
                </a:r>
                <a:r>
                  <a:rPr lang="it-IT" dirty="0" err="1"/>
                  <a:t>damped</a:t>
                </a:r>
                <a:r>
                  <a:rPr lang="it-IT" dirty="0"/>
                  <a:t> </a:t>
                </a:r>
                <a:r>
                  <a:rPr lang="it-IT" dirty="0" err="1"/>
                  <a:t>oscillatory</a:t>
                </a:r>
                <a:r>
                  <a:rPr lang="it-IT" dirty="0"/>
                  <a:t> mode </a:t>
                </a:r>
                <a:r>
                  <a:rPr lang="it-IT" dirty="0" err="1"/>
                  <a:t>plane</a:t>
                </a:r>
                <a:endParaRPr lang="it-IT" dirty="0"/>
              </a:p>
              <a:p>
                <a:pPr algn="ctr"/>
                <a:r>
                  <a:rPr lang="it-IT" dirty="0"/>
                  <a:t>(</a:t>
                </a:r>
                <a:r>
                  <a:rPr lang="it-IT" b="1" dirty="0" err="1"/>
                  <a:t>ideal</a:t>
                </a:r>
                <a:r>
                  <a:rPr lang="it-IT" b="1" dirty="0"/>
                  <a:t> </a:t>
                </a:r>
                <a:r>
                  <a:rPr lang="it-IT" b="1" dirty="0" err="1"/>
                  <a:t>wall</a:t>
                </a:r>
                <a:r>
                  <a:rPr lang="it-IT" b="1" dirty="0"/>
                  <a:t> </a:t>
                </a:r>
                <a:r>
                  <a:rPr lang="it-IT" dirty="0" err="1"/>
                  <a:t>response</a:t>
                </a:r>
                <a:r>
                  <a:rPr lang="it-IT" dirty="0"/>
                  <a:t>!)</a:t>
                </a:r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C73F2-E07E-F148-4D62-7B956CFBB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72" y="4409666"/>
                <a:ext cx="2575404" cy="1200329"/>
              </a:xfrm>
              <a:prstGeom prst="rect">
                <a:avLst/>
              </a:prstGeom>
              <a:blipFill>
                <a:blip r:embed="rId5"/>
                <a:stretch>
                  <a:fillRect l="-1402" t="-1485" b="-5446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A5F1280-87C5-2CE0-E657-D7D3342EFAE1}"/>
              </a:ext>
            </a:extLst>
          </p:cNvPr>
          <p:cNvGrpSpPr>
            <a:grpSpLocks noChangeAspect="1"/>
          </p:cNvGrpSpPr>
          <p:nvPr/>
        </p:nvGrpSpPr>
        <p:grpSpPr>
          <a:xfrm>
            <a:off x="684032" y="2562655"/>
            <a:ext cx="3731194" cy="3600000"/>
            <a:chOff x="20154" y="7804"/>
            <a:chExt cx="2921386" cy="2818665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061EEC5-935A-644F-F85B-C9739C9F9AF9}"/>
                </a:ext>
              </a:extLst>
            </p:cNvPr>
            <p:cNvCxnSpPr/>
            <p:nvPr/>
          </p:nvCxnSpPr>
          <p:spPr>
            <a:xfrm flipV="1">
              <a:off x="1448063" y="88764"/>
              <a:ext cx="0" cy="2702196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61338E5-DA0D-5E93-A732-62046C95A48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494892" y="56800"/>
              <a:ext cx="0" cy="2723569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177C-8BAD-6C4E-B460-C2CB93836C14}"/>
                    </a:ext>
                  </a:extLst>
                </p:cNvPr>
                <p:cNvSpPr txBox="1"/>
                <p:nvPr/>
              </p:nvSpPr>
              <p:spPr>
                <a:xfrm>
                  <a:off x="1307972" y="7804"/>
                  <a:ext cx="78874" cy="1686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05177C-8BAD-6C4E-B460-C2CB93836C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7972" y="7804"/>
                  <a:ext cx="78874" cy="168685"/>
                </a:xfrm>
                <a:prstGeom prst="rect">
                  <a:avLst/>
                </a:prstGeom>
                <a:blipFill>
                  <a:blip r:embed="rId6"/>
                  <a:stretch>
                    <a:fillRect l="-35294" r="-352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/>
                <p:nvPr/>
              </p:nvSpPr>
              <p:spPr>
                <a:xfrm>
                  <a:off x="2674014" y="1415051"/>
                  <a:ext cx="78874" cy="1686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0" lang="it-IT" sz="1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306F32-E3EE-B751-3C7A-06548F241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014" y="1415051"/>
                  <a:ext cx="78874" cy="168685"/>
                </a:xfrm>
                <a:prstGeom prst="rect">
                  <a:avLst/>
                </a:prstGeom>
                <a:blipFill>
                  <a:blip r:embed="rId7"/>
                  <a:stretch>
                    <a:fillRect l="-58824" r="-7058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3DE06E5-0A3A-3946-4DB2-72C877444B61}"/>
                </a:ext>
              </a:extLst>
            </p:cNvPr>
            <p:cNvCxnSpPr/>
            <p:nvPr/>
          </p:nvCxnSpPr>
          <p:spPr>
            <a:xfrm flipV="1">
              <a:off x="328036" y="287032"/>
              <a:ext cx="2329300" cy="21486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E358CFF-4D24-2CF7-6E49-07C73AB30D5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18294" y="55354"/>
              <a:ext cx="1039666" cy="2733164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7A21CFA-A4DD-C4BE-D4C2-FD26116B5E87}"/>
                </a:ext>
              </a:extLst>
            </p:cNvPr>
            <p:cNvGrpSpPr/>
            <p:nvPr/>
          </p:nvGrpSpPr>
          <p:grpSpPr>
            <a:xfrm flipH="1" flipV="1">
              <a:off x="519818" y="1064318"/>
              <a:ext cx="2421722" cy="1762151"/>
              <a:chOff x="-79029" y="66228"/>
              <a:chExt cx="2421722" cy="1762151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1B23F88-9CDB-0548-9495-B74EFD58385C}"/>
                  </a:ext>
                </a:extLst>
              </p:cNvPr>
              <p:cNvSpPr/>
              <p:nvPr/>
            </p:nvSpPr>
            <p:spPr>
              <a:xfrm>
                <a:off x="-51051" y="321055"/>
                <a:ext cx="2314375" cy="1308870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90B7805-306E-8074-3AE1-D7D821B4D169}"/>
                  </a:ext>
                </a:extLst>
              </p:cNvPr>
              <p:cNvSpPr/>
              <p:nvPr/>
            </p:nvSpPr>
            <p:spPr>
              <a:xfrm>
                <a:off x="-76825" y="66228"/>
                <a:ext cx="2231294" cy="1297001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0F8AD8-FC16-1621-D47A-2416C132CA96}"/>
                  </a:ext>
                </a:extLst>
              </p:cNvPr>
              <p:cNvSpPr/>
              <p:nvPr/>
            </p:nvSpPr>
            <p:spPr>
              <a:xfrm>
                <a:off x="-79029" y="490913"/>
                <a:ext cx="2421722" cy="133746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1B98102-F9CA-273A-E3A7-0BD0D684811E}"/>
                </a:ext>
              </a:extLst>
            </p:cNvPr>
            <p:cNvGrpSpPr/>
            <p:nvPr/>
          </p:nvGrpSpPr>
          <p:grpSpPr>
            <a:xfrm>
              <a:off x="20154" y="14274"/>
              <a:ext cx="2336857" cy="1667121"/>
              <a:chOff x="5834" y="66228"/>
              <a:chExt cx="2336857" cy="1667121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A115D37-FD51-4D5B-C564-F9C84AF6DEE1}"/>
                  </a:ext>
                </a:extLst>
              </p:cNvPr>
              <p:cNvSpPr/>
              <p:nvPr/>
            </p:nvSpPr>
            <p:spPr>
              <a:xfrm>
                <a:off x="114688" y="321055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ED6C35-A8F1-422A-138C-725F9F8F4000}"/>
                  </a:ext>
                </a:extLst>
              </p:cNvPr>
              <p:cNvSpPr/>
              <p:nvPr/>
            </p:nvSpPr>
            <p:spPr>
              <a:xfrm>
                <a:off x="5834" y="66228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6B51A0C-B0D3-AF16-83CB-1055201C421E}"/>
                  </a:ext>
                </a:extLst>
              </p:cNvPr>
              <p:cNvSpPr/>
              <p:nvPr/>
            </p:nvSpPr>
            <p:spPr>
              <a:xfrm>
                <a:off x="194056" y="490913"/>
                <a:ext cx="2148635" cy="1242436"/>
              </a:xfrm>
              <a:custGeom>
                <a:avLst/>
                <a:gdLst>
                  <a:gd name="connsiteX0" fmla="*/ 0 w 2148635"/>
                  <a:gd name="connsiteY0" fmla="*/ 1242436 h 1242436"/>
                  <a:gd name="connsiteX1" fmla="*/ 922601 w 2148635"/>
                  <a:gd name="connsiteY1" fmla="*/ 980008 h 1242436"/>
                  <a:gd name="connsiteX2" fmla="*/ 1365449 w 2148635"/>
                  <a:gd name="connsiteY2" fmla="*/ 738081 h 1242436"/>
                  <a:gd name="connsiteX3" fmla="*/ 2148635 w 2148635"/>
                  <a:gd name="connsiteY3" fmla="*/ 0 h 124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8635" h="1242436">
                    <a:moveTo>
                      <a:pt x="0" y="1242436"/>
                    </a:moveTo>
                    <a:cubicBezTo>
                      <a:pt x="347513" y="1153251"/>
                      <a:pt x="695026" y="1064067"/>
                      <a:pt x="922601" y="980008"/>
                    </a:cubicBezTo>
                    <a:cubicBezTo>
                      <a:pt x="1150176" y="895949"/>
                      <a:pt x="1161110" y="901416"/>
                      <a:pt x="1365449" y="738081"/>
                    </a:cubicBezTo>
                    <a:cubicBezTo>
                      <a:pt x="1569788" y="574746"/>
                      <a:pt x="1859211" y="287373"/>
                      <a:pt x="2148635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7B54ABD-F457-33BB-AE92-FA94C9D25073}"/>
                </a:ext>
              </a:extLst>
            </p:cNvPr>
            <p:cNvGrpSpPr/>
            <p:nvPr/>
          </p:nvGrpSpPr>
          <p:grpSpPr>
            <a:xfrm>
              <a:off x="90378" y="1691322"/>
              <a:ext cx="883276" cy="688662"/>
              <a:chOff x="90378" y="1691322"/>
              <a:chExt cx="883276" cy="68866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F495671-A9D4-39CD-7E19-34E3333C78D0}"/>
                  </a:ext>
                </a:extLst>
              </p:cNvPr>
              <p:cNvSpPr/>
              <p:nvPr/>
            </p:nvSpPr>
            <p:spPr>
              <a:xfrm>
                <a:off x="90378" y="1691322"/>
                <a:ext cx="883276" cy="688662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51C654E-BBE8-1F3C-BA49-00C51FFEC811}"/>
                  </a:ext>
                </a:extLst>
              </p:cNvPr>
              <p:cNvSpPr/>
              <p:nvPr/>
            </p:nvSpPr>
            <p:spPr>
              <a:xfrm>
                <a:off x="99097" y="1831786"/>
                <a:ext cx="585143" cy="522071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60B8E71-1CEB-9FC7-DB7E-A66226A17FE4}"/>
                </a:ext>
              </a:extLst>
            </p:cNvPr>
            <p:cNvGrpSpPr/>
            <p:nvPr/>
          </p:nvGrpSpPr>
          <p:grpSpPr>
            <a:xfrm flipH="1" flipV="1">
              <a:off x="1928118" y="445021"/>
              <a:ext cx="887376" cy="688662"/>
              <a:chOff x="129008" y="1648592"/>
              <a:chExt cx="887376" cy="688662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DD2A113-2155-5CE3-7367-53912BF72AB4}"/>
                  </a:ext>
                </a:extLst>
              </p:cNvPr>
              <p:cNvSpPr/>
              <p:nvPr/>
            </p:nvSpPr>
            <p:spPr>
              <a:xfrm>
                <a:off x="133108" y="1648592"/>
                <a:ext cx="883276" cy="688662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FC72C00-72BA-1B4F-0C9D-D31CD91F8A8D}"/>
                  </a:ext>
                </a:extLst>
              </p:cNvPr>
              <p:cNvSpPr/>
              <p:nvPr/>
            </p:nvSpPr>
            <p:spPr>
              <a:xfrm>
                <a:off x="129008" y="1810421"/>
                <a:ext cx="585143" cy="522071"/>
              </a:xfrm>
              <a:custGeom>
                <a:avLst/>
                <a:gdLst>
                  <a:gd name="connsiteX0" fmla="*/ 0 w 926171"/>
                  <a:gd name="connsiteY0" fmla="*/ 291109 h 717556"/>
                  <a:gd name="connsiteX1" fmla="*/ 922601 w 926171"/>
                  <a:gd name="connsiteY1" fmla="*/ 16379 h 717556"/>
                  <a:gd name="connsiteX2" fmla="*/ 258328 w 926171"/>
                  <a:gd name="connsiteY2" fmla="*/ 717556 h 717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6171" h="717556">
                    <a:moveTo>
                      <a:pt x="0" y="291109"/>
                    </a:moveTo>
                    <a:cubicBezTo>
                      <a:pt x="439773" y="118207"/>
                      <a:pt x="879546" y="-54695"/>
                      <a:pt x="922601" y="16379"/>
                    </a:cubicBezTo>
                    <a:cubicBezTo>
                      <a:pt x="965656" y="87453"/>
                      <a:pt x="611992" y="402504"/>
                      <a:pt x="258328" y="71755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7A06F9-F972-76F7-3774-89E2B3BD0922}"/>
              </a:ext>
            </a:extLst>
          </p:cNvPr>
          <p:cNvCxnSpPr/>
          <p:nvPr/>
        </p:nvCxnSpPr>
        <p:spPr>
          <a:xfrm>
            <a:off x="683295" y="3927184"/>
            <a:ext cx="381456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tar: 5 Points 84">
            <a:extLst>
              <a:ext uri="{FF2B5EF4-FFF2-40B4-BE49-F238E27FC236}">
                <a16:creationId xmlns:a16="http://schemas.microsoft.com/office/drawing/2014/main" id="{A623E975-596D-5B1A-AF52-306423704005}"/>
              </a:ext>
            </a:extLst>
          </p:cNvPr>
          <p:cNvSpPr/>
          <p:nvPr/>
        </p:nvSpPr>
        <p:spPr>
          <a:xfrm>
            <a:off x="3474755" y="3830176"/>
            <a:ext cx="152641" cy="135628"/>
          </a:xfrm>
          <a:prstGeom prst="star5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B5FD4C-02F6-5930-74CC-9C0033D8B988}"/>
              </a:ext>
            </a:extLst>
          </p:cNvPr>
          <p:cNvSpPr txBox="1"/>
          <p:nvPr/>
        </p:nvSpPr>
        <p:spPr>
          <a:xfrm>
            <a:off x="4971374" y="1997404"/>
            <a:ext cx="302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#2 </a:t>
            </a:r>
            <a:r>
              <a:rPr lang="it-IT" b="1" dirty="0" err="1"/>
              <a:t>stronger</a:t>
            </a:r>
            <a:r>
              <a:rPr lang="it-IT" dirty="0"/>
              <a:t> </a:t>
            </a:r>
            <a:r>
              <a:rPr lang="it-IT" dirty="0" err="1"/>
              <a:t>wall</a:t>
            </a:r>
            <a:r>
              <a:rPr lang="it-IT" dirty="0"/>
              <a:t> reaction </a:t>
            </a:r>
            <a:r>
              <a:rPr lang="it-IT" dirty="0" err="1"/>
              <a:t>than</a:t>
            </a:r>
            <a:r>
              <a:rPr lang="it-IT" dirty="0"/>
              <a:t> in the </a:t>
            </a:r>
            <a:r>
              <a:rPr lang="it-IT" dirty="0" err="1"/>
              <a:t>quasi-static</a:t>
            </a:r>
            <a:r>
              <a:rPr lang="it-IT" dirty="0"/>
              <a:t> </a:t>
            </a:r>
            <a:r>
              <a:rPr lang="it-IT" dirty="0" err="1"/>
              <a:t>limit</a:t>
            </a:r>
            <a:br>
              <a:rPr lang="it-IT" dirty="0"/>
            </a:br>
            <a:r>
              <a:rPr lang="it-IT" b="1" dirty="0" err="1"/>
              <a:t>weaker</a:t>
            </a:r>
            <a:r>
              <a:rPr lang="it-IT" b="1" dirty="0"/>
              <a:t> </a:t>
            </a:r>
            <a:r>
              <a:rPr lang="it-IT" b="1" dirty="0" err="1"/>
              <a:t>than</a:t>
            </a:r>
            <a:r>
              <a:rPr lang="it-IT" b="1" dirty="0"/>
              <a:t> </a:t>
            </a:r>
            <a:r>
              <a:rPr lang="it-IT" b="1" dirty="0" err="1"/>
              <a:t>ideal</a:t>
            </a:r>
            <a:r>
              <a:rPr lang="it-IT" b="1" dirty="0"/>
              <a:t> </a:t>
            </a:r>
            <a:r>
              <a:rPr lang="it-IT" b="1" dirty="0" err="1"/>
              <a:t>wall</a:t>
            </a:r>
            <a:r>
              <a:rPr lang="it-IT" b="1" dirty="0"/>
              <a:t> </a:t>
            </a:r>
            <a:r>
              <a:rPr lang="it-IT" b="1" dirty="0" err="1"/>
              <a:t>limit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48885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1631</TotalTime>
  <Words>3502</Words>
  <Application>Microsoft Office PowerPoint</Application>
  <PresentationFormat>Widescreen</PresentationFormat>
  <Paragraphs>421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-apple-system</vt:lpstr>
      <vt:lpstr>Aptos</vt:lpstr>
      <vt:lpstr>Calibri</vt:lpstr>
      <vt:lpstr>Calibri Light</vt:lpstr>
      <vt:lpstr>Cambria Math</vt:lpstr>
      <vt:lpstr>Liberation Sans</vt:lpstr>
      <vt:lpstr>noto sans</vt:lpstr>
      <vt:lpstr>-webkit-standard</vt:lpstr>
      <vt:lpstr>Wingdings</vt:lpstr>
      <vt:lpstr>Retrospect</vt:lpstr>
      <vt:lpstr>Non-equilibrium perturbations of the vertically unstable mode in tokamaks</vt:lpstr>
      <vt:lpstr>Non-equilibrium perturbations of the vertically unstable mode in tokamaks</vt:lpstr>
      <vt:lpstr>Outline</vt:lpstr>
      <vt:lpstr>Motivation</vt:lpstr>
      <vt:lpstr>Rigid Filament Model</vt:lpstr>
      <vt:lpstr>Rigid Filament Model</vt:lpstr>
      <vt:lpstr>Rigid Filament Model</vt:lpstr>
      <vt:lpstr>Rigid Filament Model</vt:lpstr>
      <vt:lpstr>Rigid Filament Model</vt:lpstr>
      <vt:lpstr>Rigid Filament Model</vt:lpstr>
      <vt:lpstr>Dynamic to massless map</vt:lpstr>
      <vt:lpstr>TCV-like example</vt:lpstr>
      <vt:lpstr>TCV-like example</vt:lpstr>
      <vt:lpstr>MHD models comparison</vt:lpstr>
      <vt:lpstr>JOREK-CARIDDI</vt:lpstr>
      <vt:lpstr>JOREK-CARIDDI</vt:lpstr>
      <vt:lpstr>JOREK-CARIDDI</vt:lpstr>
      <vt:lpstr>CarMa0NL</vt:lpstr>
      <vt:lpstr>Comparison Z_p</vt:lpstr>
      <vt:lpstr>Comparison Z_p</vt:lpstr>
      <vt:lpstr>Comparison Z_p</vt:lpstr>
      <vt:lpstr>Comparison Z_p</vt:lpstr>
      <vt:lpstr>Discussion</vt:lpstr>
      <vt:lpstr>References</vt:lpstr>
      <vt:lpstr>BACKUP slides</vt:lpstr>
      <vt:lpstr>Rigid Filament Model</vt:lpstr>
      <vt:lpstr>Rigid Filament Model</vt:lpstr>
      <vt:lpstr>Rigid Filament Model</vt:lpstr>
      <vt:lpstr>Rigid Filament Model</vt:lpstr>
      <vt:lpstr>Comparison R_p</vt:lpstr>
      <vt:lpstr>Comparison Z_p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Isernia</dc:creator>
  <cp:lastModifiedBy>NICOLA ISERNIA</cp:lastModifiedBy>
  <cp:revision>7</cp:revision>
  <dcterms:created xsi:type="dcterms:W3CDTF">2024-08-23T12:51:25Z</dcterms:created>
  <dcterms:modified xsi:type="dcterms:W3CDTF">2024-09-03T06:44:02Z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2024-08-23T14:15:06Z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ae0591e1-44ca-4f3a-be59-ebc492872f24</vt:lpwstr>
  </property>
  <property fmtid="{D5CDD505-2E9C-101B-9397-08002B2CF9AE}" pid="8" name="MSIP_Label_2ad0b24d-6422-44b0-b3de-abb3a9e8c81a_ContentBits">
    <vt:lpwstr>0</vt:lpwstr>
  </property>
</Properties>
</file>