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handoutMasterIdLst>
    <p:handoutMasterId r:id="rId30"/>
  </p:handoutMasterIdLst>
  <p:sldIdLst>
    <p:sldId id="1037" r:id="rId2"/>
    <p:sldId id="263" r:id="rId3"/>
    <p:sldId id="1047" r:id="rId4"/>
    <p:sldId id="1058" r:id="rId5"/>
    <p:sldId id="260" r:id="rId6"/>
    <p:sldId id="261" r:id="rId7"/>
    <p:sldId id="887" r:id="rId8"/>
    <p:sldId id="889" r:id="rId9"/>
    <p:sldId id="880" r:id="rId10"/>
    <p:sldId id="1039" r:id="rId11"/>
    <p:sldId id="266" r:id="rId12"/>
    <p:sldId id="1044" r:id="rId13"/>
    <p:sldId id="1041" r:id="rId14"/>
    <p:sldId id="1052" r:id="rId15"/>
    <p:sldId id="1053" r:id="rId16"/>
    <p:sldId id="895" r:id="rId17"/>
    <p:sldId id="1040" r:id="rId18"/>
    <p:sldId id="285" r:id="rId19"/>
    <p:sldId id="1061" r:id="rId20"/>
    <p:sldId id="894" r:id="rId21"/>
    <p:sldId id="1062" r:id="rId22"/>
    <p:sldId id="1045" r:id="rId23"/>
    <p:sldId id="892" r:id="rId24"/>
    <p:sldId id="867" r:id="rId25"/>
    <p:sldId id="281" r:id="rId26"/>
    <p:sldId id="1060" r:id="rId27"/>
    <p:sldId id="883" r:id="rId28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506A0"/>
    <a:srgbClr val="000096"/>
    <a:srgbClr val="040696"/>
    <a:srgbClr val="050696"/>
    <a:srgbClr val="7EEEF4"/>
    <a:srgbClr val="009BDC"/>
    <a:srgbClr val="87CEEB"/>
    <a:srgbClr val="0E22A0"/>
    <a:srgbClr val="00E1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34" autoAdjust="0"/>
    <p:restoredTop sz="94830" autoAdjust="0"/>
  </p:normalViewPr>
  <p:slideViewPr>
    <p:cSldViewPr snapToGrid="0">
      <p:cViewPr varScale="1">
        <p:scale>
          <a:sx n="121" d="100"/>
          <a:sy n="121" d="100"/>
        </p:scale>
        <p:origin x="1072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216" y="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536943" y="8899448"/>
            <a:ext cx="402841" cy="30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74" tIns="45280" rIns="92174" bIns="45280" anchor="ctr">
            <a:spAutoFit/>
          </a:bodyPr>
          <a:lstStyle>
            <a:lvl1pPr defTabSz="922338"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 defTabSz="922338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 defTabSz="922338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 defTabSz="922338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 defTabSz="922338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81AD0D17-99BC-42C1-A6A2-073441937F10}" type="slidenum">
              <a:rPr lang="en-US" altLang="en-US" sz="1400"/>
              <a:pPr algn="r"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293028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078" y="4416111"/>
            <a:ext cx="5142244" cy="418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4" tIns="45280" rIns="92174" bIns="45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535607" y="8898857"/>
            <a:ext cx="404177" cy="30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74" tIns="45280" rIns="92174" bIns="45280" anchor="ctr">
            <a:spAutoFit/>
          </a:bodyPr>
          <a:lstStyle>
            <a:lvl1pPr defTabSz="922338"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 defTabSz="922338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 defTabSz="922338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 defTabSz="922338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 defTabSz="922338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0A1E32D2-39C9-42C6-90F4-1D27D4942F5C}" type="slidenum">
              <a:rPr lang="en-US" altLang="en-US" sz="1400" smtClean="0"/>
              <a:pPr algn="r"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2819721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337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653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80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78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" y="-2823"/>
            <a:ext cx="12192000" cy="114115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-10008" y="-8964"/>
            <a:ext cx="12181973" cy="4555781"/>
            <a:chOff x="502" y="-8964"/>
            <a:chExt cx="12181973" cy="4555781"/>
          </a:xfrm>
        </p:grpSpPr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570F4865-EA61-D741-A58C-3B8B1F0B3985}"/>
                </a:ext>
              </a:extLst>
            </p:cNvPr>
            <p:cNvSpPr/>
            <p:nvPr userDrawn="1"/>
          </p:nvSpPr>
          <p:spPr>
            <a:xfrm>
              <a:off x="462126" y="-5625"/>
              <a:ext cx="11720349" cy="4552442"/>
            </a:xfrm>
            <a:prstGeom prst="rightArrow">
              <a:avLst>
                <a:gd name="adj1" fmla="val 100000"/>
                <a:gd name="adj2" fmla="val 11868"/>
              </a:avLst>
            </a:prstGeom>
            <a:solidFill>
              <a:srgbClr val="7EE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570F4865-EA61-D741-A58C-3B8B1F0B3985}"/>
                </a:ext>
              </a:extLst>
            </p:cNvPr>
            <p:cNvSpPr/>
            <p:nvPr userDrawn="1"/>
          </p:nvSpPr>
          <p:spPr>
            <a:xfrm>
              <a:off x="238328" y="-8964"/>
              <a:ext cx="11684154" cy="4552442"/>
            </a:xfrm>
            <a:prstGeom prst="rightArrow">
              <a:avLst>
                <a:gd name="adj1" fmla="val 100000"/>
                <a:gd name="adj2" fmla="val 11868"/>
              </a:avLst>
            </a:prstGeom>
            <a:solidFill>
              <a:srgbClr val="009B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570F4865-EA61-D741-A58C-3B8B1F0B3985}"/>
                </a:ext>
              </a:extLst>
            </p:cNvPr>
            <p:cNvSpPr/>
            <p:nvPr userDrawn="1"/>
          </p:nvSpPr>
          <p:spPr>
            <a:xfrm>
              <a:off x="502" y="-7521"/>
              <a:ext cx="11643937" cy="4552442"/>
            </a:xfrm>
            <a:prstGeom prst="rightArrow">
              <a:avLst>
                <a:gd name="adj1" fmla="val 100000"/>
                <a:gd name="adj2" fmla="val 11868"/>
              </a:avLst>
            </a:prstGeom>
            <a:solidFill>
              <a:srgbClr val="050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Subtitle 2"/>
          <p:cNvSpPr txBox="1">
            <a:spLocks/>
          </p:cNvSpPr>
          <p:nvPr userDrawn="1"/>
        </p:nvSpPr>
        <p:spPr>
          <a:xfrm>
            <a:off x="4111577" y="4326058"/>
            <a:ext cx="3969979" cy="1752600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30000"/>
              <a:buNone/>
              <a:defRPr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None/>
              <a:defRPr sz="16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None/>
              <a:defRPr sz="16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600" b="1" i="0" kern="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6491727"/>
            <a:ext cx="12186769" cy="36722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3" name="Text Placeholder 2"/>
          <p:cNvSpPr>
            <a:spLocks noGrp="1"/>
          </p:cNvSpPr>
          <p:nvPr userDrawn="1">
            <p:ph type="body" idx="10" hasCustomPrompt="1"/>
          </p:nvPr>
        </p:nvSpPr>
        <p:spPr>
          <a:xfrm>
            <a:off x="170648" y="124826"/>
            <a:ext cx="11135528" cy="18171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 dirty="0"/>
              <a:t>Presentation Title</a:t>
            </a:r>
          </a:p>
        </p:txBody>
      </p:sp>
      <p:sp>
        <p:nvSpPr>
          <p:cNvPr id="30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70648" y="2063395"/>
            <a:ext cx="11135056" cy="11787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i="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Presentation authors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18C9D029-8CF7-B390-B8BA-7D5C8D10432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70648" y="3371601"/>
            <a:ext cx="11135056" cy="9781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600" i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Author affiliations</a:t>
            </a:r>
          </a:p>
        </p:txBody>
      </p:sp>
      <p:pic>
        <p:nvPicPr>
          <p:cNvPr id="35" name="Graphic 4">
            <a:extLst>
              <a:ext uri="{FF2B5EF4-FFF2-40B4-BE49-F238E27FC236}">
                <a16:creationId xmlns:a16="http://schemas.microsoft.com/office/drawing/2014/main" id="{412E0BB6-16E0-3F72-5564-A9D8D05100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31" y="6183325"/>
            <a:ext cx="3081361" cy="473168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4701393" y="6515547"/>
            <a:ext cx="74656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sz="1400" b="1" i="1" dirty="0">
                <a:solidFill>
                  <a:srgbClr val="000096"/>
                </a:solidFill>
                <a:latin typeface="Helvetica" charset="0"/>
                <a:cs typeface="Arial" pitchFamily="34" charset="0"/>
              </a:rPr>
              <a:t>Supported by US DOE grants DE-SC0018623,</a:t>
            </a:r>
            <a:r>
              <a:rPr lang="en-US" sz="1400" b="1" i="1" baseline="0" dirty="0">
                <a:solidFill>
                  <a:srgbClr val="000096"/>
                </a:solidFill>
                <a:latin typeface="Helvetica" charset="0"/>
                <a:cs typeface="Arial" pitchFamily="34" charset="0"/>
              </a:rPr>
              <a:t> </a:t>
            </a:r>
            <a:r>
              <a:rPr lang="en-US" sz="1400" b="1" i="1" dirty="0">
                <a:solidFill>
                  <a:srgbClr val="000096"/>
                </a:solidFill>
                <a:latin typeface="Helvetica" charset="0"/>
                <a:cs typeface="Arial" pitchFamily="34" charset="0"/>
              </a:rPr>
              <a:t>DE-SC0020415, and DE-SC0021311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99BB100D-7AAC-34C0-0348-7D5C3A88829A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0" y="4783818"/>
            <a:ext cx="12182475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10096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>
                <a:latin typeface="Helvetica" pitchFamily="2" charset="0"/>
              </a:rPr>
              <a:t>Presentation Venue | Location |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6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233" y="800100"/>
            <a:ext cx="10363200" cy="54816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2228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91033" y="101600"/>
            <a:ext cx="2599267" cy="61801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233" y="101600"/>
            <a:ext cx="7594600" cy="61801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683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645" y="1212980"/>
            <a:ext cx="11630379" cy="5068760"/>
          </a:xfrm>
          <a:prstGeom prst="rect">
            <a:avLst/>
          </a:prstGeom>
        </p:spPr>
        <p:txBody>
          <a:bodyPr/>
          <a:lstStyle>
            <a:lvl1pPr marL="287338" indent="-287338">
              <a:buClrTx/>
              <a:buSzPct val="135000"/>
              <a:buFont typeface="Wingdings" panose="05000000000000000000" pitchFamily="2" charset="2"/>
              <a:buChar char="§"/>
              <a:defRPr>
                <a:solidFill>
                  <a:srgbClr val="000096"/>
                </a:solidFill>
                <a:latin typeface="+mj-lt"/>
              </a:defRPr>
            </a:lvl1pPr>
            <a:lvl2pPr marL="576263" indent="-288925">
              <a:lnSpc>
                <a:spcPct val="100000"/>
              </a:lnSpc>
              <a:spcBef>
                <a:spcPts val="600"/>
              </a:spcBef>
              <a:buClrTx/>
              <a:buSzPct val="135000"/>
              <a:buFont typeface="Wingdings" panose="05000000000000000000" pitchFamily="2" charset="2"/>
              <a:buChar char="§"/>
              <a:defRPr>
                <a:latin typeface="+mj-lt"/>
              </a:defRPr>
            </a:lvl2pPr>
            <a:lvl3pPr marL="804863" indent="-228600">
              <a:lnSpc>
                <a:spcPct val="100000"/>
              </a:lnSpc>
              <a:spcBef>
                <a:spcPts val="600"/>
              </a:spcBef>
              <a:buClrTx/>
              <a:buSzPct val="135000"/>
              <a:buFont typeface="Wingdings" panose="05000000000000000000" pitchFamily="2" charset="2"/>
              <a:buChar char="§"/>
              <a:defRPr>
                <a:latin typeface="+mj-lt"/>
              </a:defRPr>
            </a:lvl3pPr>
            <a:lvl4pPr marL="1033463" indent="-228600">
              <a:lnSpc>
                <a:spcPct val="100000"/>
              </a:lnSpc>
              <a:spcBef>
                <a:spcPts val="600"/>
              </a:spcBef>
              <a:buClrTx/>
              <a:buSzPct val="135000"/>
              <a:buFont typeface="Wingdings" panose="05000000000000000000" pitchFamily="2" charset="2"/>
              <a:buChar char="§"/>
              <a:defRPr>
                <a:latin typeface="+mj-lt"/>
              </a:defRPr>
            </a:lvl4pPr>
            <a:lvl5pPr marL="1262063" indent="-228600">
              <a:lnSpc>
                <a:spcPct val="100000"/>
              </a:lnSpc>
              <a:spcBef>
                <a:spcPts val="600"/>
              </a:spcBef>
              <a:buClrTx/>
              <a:buSzPct val="135000"/>
              <a:buFont typeface="Wingdings" panose="05000000000000000000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9959" y="0"/>
            <a:ext cx="11224727" cy="10351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>
              <a:defRPr sz="2800" b="1"/>
            </a:lvl1pPr>
          </a:lstStyle>
          <a:p>
            <a:pPr lvl="0"/>
            <a:r>
              <a:rPr lang="en-US" altLang="ko-KR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08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11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233" y="800100"/>
            <a:ext cx="5080000" cy="54816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6433" y="800100"/>
            <a:ext cx="5080000" cy="54816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8601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762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7117" y="29880"/>
            <a:ext cx="11987307" cy="685800"/>
          </a:xfrm>
        </p:spPr>
        <p:txBody>
          <a:bodyPr/>
          <a:lstStyle>
            <a:lvl1pPr>
              <a:defRPr sz="2800" b="1">
                <a:solidFill>
                  <a:srgbClr val="0000FF"/>
                </a:solidFill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8472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3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7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43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2696" y="-13057"/>
            <a:ext cx="12183676" cy="1038245"/>
            <a:chOff x="8324" y="-2547"/>
            <a:chExt cx="12183676" cy="1038245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AADFCAFB-8FE2-5048-A720-3BEF7503FD10}"/>
                </a:ext>
              </a:extLst>
            </p:cNvPr>
            <p:cNvSpPr/>
            <p:nvPr userDrawn="1"/>
          </p:nvSpPr>
          <p:spPr>
            <a:xfrm>
              <a:off x="17655" y="991"/>
              <a:ext cx="12174345" cy="1032479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7EEEF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AADFCAFB-8FE2-5048-A720-3BEF7503FD10}"/>
                </a:ext>
              </a:extLst>
            </p:cNvPr>
            <p:cNvSpPr/>
            <p:nvPr userDrawn="1"/>
          </p:nvSpPr>
          <p:spPr>
            <a:xfrm>
              <a:off x="17655" y="-2547"/>
              <a:ext cx="12037495" cy="1037969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009BD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CACC4412-3559-5548-8B47-CE1B50D4EDCC}"/>
                </a:ext>
              </a:extLst>
            </p:cNvPr>
            <p:cNvSpPr/>
            <p:nvPr userDrawn="1"/>
          </p:nvSpPr>
          <p:spPr>
            <a:xfrm>
              <a:off x="8324" y="559"/>
              <a:ext cx="11888207" cy="1035139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05069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29" name="Rectangle 5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139959" y="6784"/>
            <a:ext cx="11224727" cy="10228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/>
              <a:t>Click to edit Master title style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8164" y="6550769"/>
            <a:ext cx="12174960" cy="324318"/>
            <a:chOff x="17654" y="6540259"/>
            <a:chExt cx="12174960" cy="324318"/>
          </a:xfrm>
        </p:grpSpPr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AADFCAFB-8FE2-5048-A720-3BEF7503FD10}"/>
                </a:ext>
              </a:extLst>
            </p:cNvPr>
            <p:cNvSpPr/>
            <p:nvPr userDrawn="1"/>
          </p:nvSpPr>
          <p:spPr>
            <a:xfrm flipH="1">
              <a:off x="17654" y="6540259"/>
              <a:ext cx="12166459" cy="317968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7EEEF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AADFCAFB-8FE2-5048-A720-3BEF7503FD10}"/>
                </a:ext>
              </a:extLst>
            </p:cNvPr>
            <p:cNvSpPr/>
            <p:nvPr userDrawn="1"/>
          </p:nvSpPr>
          <p:spPr>
            <a:xfrm flipH="1">
              <a:off x="157330" y="6541547"/>
              <a:ext cx="12022492" cy="323030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009BD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CACC4412-3559-5548-8B47-CE1B50D4EDCC}"/>
                </a:ext>
              </a:extLst>
            </p:cNvPr>
            <p:cNvSpPr/>
            <p:nvPr userDrawn="1"/>
          </p:nvSpPr>
          <p:spPr>
            <a:xfrm flipH="1">
              <a:off x="319223" y="6542388"/>
              <a:ext cx="11873391" cy="322189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05069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 userDrawn="1"/>
        </p:nvSpPr>
        <p:spPr>
          <a:xfrm>
            <a:off x="502228" y="6532453"/>
            <a:ext cx="11370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b="0" baseline="0" dirty="0">
                <a:solidFill>
                  <a:schemeClr val="bg1"/>
                </a:solidFill>
                <a:latin typeface="+mj-lt"/>
                <a:cs typeface="Helvetica" panose="020B0604020202020204" pitchFamily="34" charset="0"/>
              </a:rPr>
              <a:t>G. Bustos-Ramirez | </a:t>
            </a:r>
            <a:r>
              <a:rPr lang="en-US" sz="1100" dirty="0">
                <a:solidFill>
                  <a:schemeClr val="bg1"/>
                </a:solidFill>
                <a:latin typeface="+mj-lt"/>
              </a:rPr>
              <a:t>DECAF update and study of the relationship between electron temperature collapses and disruption triggering</a:t>
            </a:r>
            <a:r>
              <a:rPr lang="en-US" sz="1400" b="0" baseline="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en-US" altLang="ko-KR" sz="1100" b="0" baseline="0" dirty="0">
                <a:solidFill>
                  <a:schemeClr val="bg1"/>
                </a:solidFill>
                <a:latin typeface="+mj-lt"/>
                <a:cs typeface="Helvetica" panose="020B0604020202020204" pitchFamily="34" charset="0"/>
              </a:rPr>
              <a:t>| IAEA 2024 | September 3</a:t>
            </a:r>
            <a:r>
              <a:rPr lang="en-US" altLang="ko-KR" sz="1100" b="0" baseline="30000" dirty="0">
                <a:solidFill>
                  <a:schemeClr val="bg1"/>
                </a:solidFill>
                <a:latin typeface="+mj-lt"/>
                <a:cs typeface="Helvetica" panose="020B0604020202020204" pitchFamily="34" charset="0"/>
              </a:rPr>
              <a:t>rd</a:t>
            </a:r>
            <a:r>
              <a:rPr lang="en-US" altLang="ko-KR" sz="1100" b="0" baseline="0" dirty="0">
                <a:solidFill>
                  <a:schemeClr val="bg1"/>
                </a:solidFill>
                <a:latin typeface="+mj-lt"/>
                <a:cs typeface="Helvetica" panose="020B0604020202020204" pitchFamily="34" charset="0"/>
              </a:rPr>
              <a:t>, 2024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858749" y="6569271"/>
            <a:ext cx="403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6976938-0380-4A0B-9D3E-0DDDD2A6B646}" type="slidenum">
              <a:rPr lang="ko-KR" altLang="en-US" sz="11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ko-KR" altLang="en-US" sz="1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487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 u="none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70000"/>
        </a:spcBef>
        <a:spcAft>
          <a:spcPct val="0"/>
        </a:spcAft>
        <a:buClr>
          <a:srgbClr val="F70606"/>
        </a:buClr>
        <a:buSzPct val="75000"/>
        <a:buFont typeface="Wingdings" pitchFamily="2" charset="2"/>
        <a:buChar char=""/>
        <a:defRPr sz="24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5FCAFA"/>
        </a:buClr>
        <a:buSzPct val="8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30000"/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5FCAFA"/>
        </a:buClr>
        <a:buSzPct val="80000"/>
        <a:buFont typeface="Wingdings" pitchFamily="2" charset="2"/>
        <a:buChar char="q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420.png"/><Relationship Id="rId7" Type="http://schemas.openxmlformats.org/officeDocument/2006/relationships/image" Target="../media/image3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5" Type="http://schemas.openxmlformats.org/officeDocument/2006/relationships/image" Target="../media/image290.png"/><Relationship Id="rId4" Type="http://schemas.openxmlformats.org/officeDocument/2006/relationships/image" Target="../media/image43.png"/><Relationship Id="rId9" Type="http://schemas.openxmlformats.org/officeDocument/2006/relationships/image" Target="../media/image3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34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image" Target="../media/image390.png"/><Relationship Id="rId5" Type="http://schemas.openxmlformats.org/officeDocument/2006/relationships/image" Target="../media/image320.png"/><Relationship Id="rId10" Type="http://schemas.openxmlformats.org/officeDocument/2006/relationships/image" Target="../media/image380.png"/><Relationship Id="rId4" Type="http://schemas.openxmlformats.org/officeDocument/2006/relationships/image" Target="../media/image310.png"/><Relationship Id="rId9" Type="http://schemas.openxmlformats.org/officeDocument/2006/relationships/image" Target="../media/image3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63/5.0133825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oi.org/10.1063/5.013382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11.png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9" y="5122227"/>
            <a:ext cx="3156271" cy="1087160"/>
          </a:xfrm>
          <a:prstGeom prst="rect">
            <a:avLst/>
          </a:prstGeom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612900" y="129693"/>
            <a:ext cx="8972550" cy="114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80000"/>
              </a:lnSpc>
              <a:spcBef>
                <a:spcPct val="70000"/>
              </a:spcBef>
              <a:buClr>
                <a:srgbClr val="F70606"/>
              </a:buClr>
              <a:buSzPct val="150000"/>
              <a:buChar char="•"/>
              <a:defRPr sz="2400">
                <a:solidFill>
                  <a:schemeClr val="accent1"/>
                </a:solidFill>
                <a:latin typeface="Arial" charset="0"/>
              </a:defRPr>
            </a:lvl1pPr>
            <a:lvl2pPr marL="742950" indent="-285750">
              <a:lnSpc>
                <a:spcPct val="80000"/>
              </a:lnSpc>
              <a:spcBef>
                <a:spcPts val="800"/>
              </a:spcBef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80000"/>
              </a:lnSpc>
              <a:spcBef>
                <a:spcPct val="50000"/>
              </a:spcBef>
              <a:buClr>
                <a:srgbClr val="F70606"/>
              </a:buClr>
              <a:buSzPct val="15000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80000"/>
              </a:lnSpc>
              <a:spcBef>
                <a:spcPct val="50000"/>
              </a:spcBef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80000"/>
              </a:lnSpc>
              <a:spcBef>
                <a:spcPct val="50000"/>
              </a:spcBef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u="sng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03846" y="1917318"/>
            <a:ext cx="1144005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80000"/>
              </a:lnSpc>
              <a:spcBef>
                <a:spcPct val="70000"/>
              </a:spcBef>
              <a:buClr>
                <a:srgbClr val="F70606"/>
              </a:buClr>
              <a:buSzPct val="150000"/>
              <a:buChar char="•"/>
              <a:defRPr sz="2400">
                <a:solidFill>
                  <a:schemeClr val="accent1"/>
                </a:solidFill>
                <a:latin typeface="Arial" charset="0"/>
              </a:defRPr>
            </a:lvl1pPr>
            <a:lvl2pPr marL="742950" indent="-285750">
              <a:lnSpc>
                <a:spcPct val="80000"/>
              </a:lnSpc>
              <a:spcBef>
                <a:spcPts val="800"/>
              </a:spcBef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80000"/>
              </a:lnSpc>
              <a:spcBef>
                <a:spcPct val="50000"/>
              </a:spcBef>
              <a:buClr>
                <a:srgbClr val="F70606"/>
              </a:buClr>
              <a:buSzPct val="15000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80000"/>
              </a:lnSpc>
              <a:spcBef>
                <a:spcPct val="50000"/>
              </a:spcBef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80000"/>
              </a:lnSpc>
              <a:spcBef>
                <a:spcPct val="50000"/>
              </a:spcBef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G. Bustos-Ramirez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1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 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S.A. Sabbagh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1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J.D. Riquezes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1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F.C. Sheehan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1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G. Tillinghast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1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M. Tobin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1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V. Zamkovska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1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H.K. Lee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1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J. Jepson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1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C. Ham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2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Thornton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2 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J.G. Bak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3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M.J. Choi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3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G. Cunningham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2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K. Erickson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4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H. Han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3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J. Harrison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2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J. Kim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3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A. Kirk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2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W.C. Kim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3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W.H. Ko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3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J.H. Lee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3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J.W. Lee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3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K.D.Lee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3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 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Y.S. Park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3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J.S. Yoo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4</a:t>
            </a:r>
            <a:r>
              <a:rPr lang="en-US" altLang="en-US" sz="1800" dirty="0">
                <a:solidFill>
                  <a:schemeClr val="bg1"/>
                </a:solidFill>
                <a:latin typeface="Helvetica" pitchFamily="34" charset="0"/>
              </a:rPr>
              <a:t>, S.W. Yoon</a:t>
            </a:r>
            <a:r>
              <a:rPr lang="en-US" altLang="en-US" sz="1800" baseline="30000" dirty="0">
                <a:solidFill>
                  <a:schemeClr val="bg1"/>
                </a:solidFill>
                <a:latin typeface="Helvetica" pitchFamily="34" charset="0"/>
              </a:rPr>
              <a:t>3</a:t>
            </a:r>
            <a:endParaRPr lang="en-US" altLang="en-US" sz="1800" baseline="30000" dirty="0">
              <a:solidFill>
                <a:schemeClr val="bg1"/>
              </a:solidFill>
            </a:endParaRPr>
          </a:p>
        </p:txBody>
      </p:sp>
      <p:sp>
        <p:nvSpPr>
          <p:cNvPr id="10" name="Subtitle 1"/>
          <p:cNvSpPr>
            <a:spLocks noGrp="1"/>
          </p:cNvSpPr>
          <p:nvPr>
            <p:ph type="subTitle" idx="4294967295"/>
          </p:nvPr>
        </p:nvSpPr>
        <p:spPr>
          <a:xfrm>
            <a:off x="198805" y="3261493"/>
            <a:ext cx="10404374" cy="1137428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ct val="105000"/>
              </a:lnSpc>
              <a:spcBef>
                <a:spcPct val="0"/>
              </a:spcBef>
              <a:buNone/>
            </a:pPr>
            <a:r>
              <a:rPr lang="en-US" altLang="en-US" sz="1400" i="1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en-US" sz="1400" i="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Department of Applied Physics and Applied Mathematics, Columbia University, New York, NY, USA</a:t>
            </a:r>
          </a:p>
          <a:p>
            <a:pPr marL="0" lvl="0" indent="0">
              <a:lnSpc>
                <a:spcPct val="105000"/>
              </a:lnSpc>
              <a:spcBef>
                <a:spcPct val="0"/>
              </a:spcBef>
              <a:buNone/>
            </a:pPr>
            <a:r>
              <a:rPr lang="en-US" altLang="en-US" sz="1400" i="1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altLang="en-US" sz="1400" i="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UKAEA, Abingdon, UK</a:t>
            </a:r>
          </a:p>
          <a:p>
            <a:pPr marL="0" lvl="0" indent="0">
              <a:lnSpc>
                <a:spcPct val="105000"/>
              </a:lnSpc>
              <a:spcBef>
                <a:spcPct val="0"/>
              </a:spcBef>
              <a:buNone/>
            </a:pPr>
            <a:r>
              <a:rPr lang="en-US" altLang="en-US" sz="1400" i="1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altLang="en-US" sz="1400" i="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Korea Institute of Fusion Energy, Daejeon, Republic of Korea</a:t>
            </a:r>
          </a:p>
          <a:p>
            <a:pPr marL="0" lvl="0" indent="0">
              <a:lnSpc>
                <a:spcPct val="105000"/>
              </a:lnSpc>
              <a:spcBef>
                <a:spcPct val="0"/>
              </a:spcBef>
              <a:buNone/>
            </a:pPr>
            <a:r>
              <a:rPr lang="en-US" altLang="en-US" sz="1400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altLang="en-US" sz="14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Princeton Plasma Physics Laboratory, Princeton, NJ, USA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01393" y="6515547"/>
            <a:ext cx="74656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sz="1400" b="1" i="1" dirty="0">
                <a:solidFill>
                  <a:srgbClr val="000096"/>
                </a:solidFill>
                <a:latin typeface="Helvetica" charset="0"/>
                <a:cs typeface="Arial" pitchFamily="34" charset="0"/>
              </a:rPr>
              <a:t>Supported by US DOE grants DE-SC0018623,</a:t>
            </a:r>
            <a:r>
              <a:rPr lang="en-US" sz="1400" b="1" i="1" baseline="0" dirty="0">
                <a:solidFill>
                  <a:srgbClr val="000096"/>
                </a:solidFill>
                <a:latin typeface="Helvetica" charset="0"/>
                <a:cs typeface="Arial" pitchFamily="34" charset="0"/>
              </a:rPr>
              <a:t> </a:t>
            </a:r>
            <a:r>
              <a:rPr lang="en-US" sz="1400" b="1" i="1" dirty="0">
                <a:solidFill>
                  <a:srgbClr val="000096"/>
                </a:solidFill>
                <a:latin typeface="Helvetica" charset="0"/>
                <a:cs typeface="Arial" pitchFamily="34" charset="0"/>
              </a:rPr>
              <a:t>DE-SC0020415, and DE-SC0021311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704" y="5364803"/>
            <a:ext cx="1822960" cy="67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396481" y="5475469"/>
            <a:ext cx="2346539" cy="439704"/>
            <a:chOff x="6761480" y="5339564"/>
            <a:chExt cx="2346539" cy="43970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1480" y="5339564"/>
              <a:ext cx="1007349" cy="43970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650569" y="5367536"/>
              <a:ext cx="14574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KOREA INSTITUTE</a:t>
              </a:r>
            </a:p>
            <a:p>
              <a:r>
                <a:rPr lang="en-US" sz="10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OF FUSION ENERGY</a:t>
              </a:r>
            </a:p>
          </p:txBody>
        </p:sp>
      </p:grpSp>
      <p:pic>
        <p:nvPicPr>
          <p:cNvPr id="19" name="NewLogo_Final.pdf" descr="NewLogo_Final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2749" y="5539892"/>
            <a:ext cx="1100222" cy="460204"/>
          </a:xfrm>
          <a:prstGeom prst="rect">
            <a:avLst/>
          </a:prstGeom>
          <a:ln w="12700"/>
        </p:spPr>
      </p:pic>
      <p:sp>
        <p:nvSpPr>
          <p:cNvPr id="20" name="Text Placeholder 3"/>
          <p:cNvSpPr>
            <a:spLocks noGrp="1"/>
          </p:cNvSpPr>
          <p:nvPr>
            <p:ph type="body" idx="10"/>
          </p:nvPr>
        </p:nvSpPr>
        <p:spPr>
          <a:xfrm>
            <a:off x="203846" y="292255"/>
            <a:ext cx="11270659" cy="1368063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dirty="0"/>
              <a:t>DECAF update and study of the relationship between electron temperature collapses and disruption triggering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57794" y="4888663"/>
            <a:ext cx="11876411" cy="589493"/>
          </a:xfrm>
          <a:prstGeom prst="rect">
            <a:avLst/>
          </a:prstGeom>
        </p:spPr>
        <p:txBody>
          <a:bodyPr/>
          <a:lstStyle/>
          <a:p>
            <a:pPr marL="0" indent="0" algn="ctr">
              <a:spcAft>
                <a:spcPts val="300"/>
              </a:spcAft>
              <a:buNone/>
            </a:pPr>
            <a:r>
              <a:rPr lang="en-US" altLang="ko-KR" sz="1800" dirty="0">
                <a:solidFill>
                  <a:schemeClr val="tx1"/>
                </a:solidFill>
                <a:latin typeface="+mj-lt"/>
                <a:ea typeface="Gulim" pitchFamily="34" charset="-127"/>
              </a:rPr>
              <a:t>3</a:t>
            </a:r>
            <a:r>
              <a:rPr lang="en-US" altLang="ko-KR" sz="1800" baseline="30000" dirty="0">
                <a:solidFill>
                  <a:schemeClr val="tx1"/>
                </a:solidFill>
                <a:latin typeface="+mj-lt"/>
                <a:ea typeface="Gulim" pitchFamily="34" charset="-127"/>
              </a:rPr>
              <a:t>rd</a:t>
            </a:r>
            <a:r>
              <a:rPr lang="en-US" altLang="ko-KR" sz="1800" dirty="0">
                <a:solidFill>
                  <a:schemeClr val="tx1"/>
                </a:solidFill>
                <a:latin typeface="+mj-lt"/>
                <a:ea typeface="Gulim" pitchFamily="34" charset="-127"/>
              </a:rPr>
              <a:t> Technical Meeting on Plasma Disruptions and their Mitigations, ITER Headquarters</a:t>
            </a: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, September 3-6 2024</a:t>
            </a:r>
          </a:p>
        </p:txBody>
      </p:sp>
    </p:spTree>
    <p:extLst>
      <p:ext uri="{BB962C8B-B14F-4D97-AF65-F5344CB8AC3E}">
        <p14:creationId xmlns:p14="http://schemas.microsoft.com/office/powerpoint/2010/main" val="73942093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BC5B64-C8BE-C394-17FA-B4BAEE5AA2D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29880"/>
                <a:ext cx="12191721" cy="685800"/>
              </a:xfrm>
            </p:spPr>
            <p:txBody>
              <a:bodyPr/>
              <a:lstStyle/>
              <a:p>
                <a:r>
                  <a:rPr lang="en-US" dirty="0"/>
                  <a:t>Analysis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collapses performed in 3 stages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BC5B64-C8BE-C394-17FA-B4BAEE5AA2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9880"/>
                <a:ext cx="12191721" cy="685800"/>
              </a:xfrm>
              <a:blipFill>
                <a:blip r:embed="rId2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AE279C0-7F89-B65B-1CB0-A9EDE77CAE40}"/>
              </a:ext>
            </a:extLst>
          </p:cNvPr>
          <p:cNvSpPr/>
          <p:nvPr/>
        </p:nvSpPr>
        <p:spPr bwMode="auto">
          <a:xfrm>
            <a:off x="158541" y="3313791"/>
            <a:ext cx="2057401" cy="855698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Plasma state in equilibrium.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C677C1F-3E58-FA89-35B9-55575207BD45}"/>
                  </a:ext>
                </a:extLst>
              </p:cNvPr>
              <p:cNvSpPr/>
              <p:nvPr/>
            </p:nvSpPr>
            <p:spPr bwMode="auto">
              <a:xfrm>
                <a:off x="5226699" y="3313791"/>
                <a:ext cx="2651781" cy="855698"/>
              </a:xfrm>
              <a:prstGeom prst="roundRect">
                <a:avLst/>
              </a:prstGeom>
              <a:ln>
                <a:solidFill>
                  <a:srgbClr val="0506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>
                    <a:solidFill>
                      <a:schemeClr val="tx2"/>
                    </a:solidFill>
                    <a:latin typeface="+mj-lt"/>
                  </a:rPr>
                  <a:t>Opening of the field lines: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</a:rPr>
                  <a:t> crashes.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C677C1F-3E58-FA89-35B9-55575207BD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6699" y="3313791"/>
                <a:ext cx="2651781" cy="855698"/>
              </a:xfrm>
              <a:prstGeom prst="roundRect">
                <a:avLst/>
              </a:prstGeom>
              <a:blipFill>
                <a:blip r:embed="rId3"/>
                <a:stretch>
                  <a:fillRect l="-472" r="-472"/>
                </a:stretch>
              </a:blipFill>
              <a:ln>
                <a:solidFill>
                  <a:srgbClr val="0506A0"/>
                </a:solidFill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6833AF-EA57-442A-04B5-27FCBCF6A441}"/>
              </a:ext>
            </a:extLst>
          </p:cNvPr>
          <p:cNvSpPr/>
          <p:nvPr/>
        </p:nvSpPr>
        <p:spPr bwMode="auto">
          <a:xfrm>
            <a:off x="2547399" y="3325261"/>
            <a:ext cx="2354592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Plasma state in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 vicinity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 to collapse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182328-B467-58C6-E7B4-7900F631C983}"/>
              </a:ext>
            </a:extLst>
          </p:cNvPr>
          <p:cNvCxnSpPr/>
          <p:nvPr/>
        </p:nvCxnSpPr>
        <p:spPr bwMode="auto">
          <a:xfrm>
            <a:off x="1203116" y="2806053"/>
            <a:ext cx="0" cy="5077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BC6213-5D82-CE7E-A846-E6A473AF31DB}"/>
              </a:ext>
            </a:extLst>
          </p:cNvPr>
          <p:cNvCxnSpPr/>
          <p:nvPr/>
        </p:nvCxnSpPr>
        <p:spPr bwMode="auto">
          <a:xfrm>
            <a:off x="1190744" y="2823568"/>
            <a:ext cx="515166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2C06CE7-1EFC-5642-8929-F9F7D355ABD1}"/>
              </a:ext>
            </a:extLst>
          </p:cNvPr>
          <p:cNvSpPr txBox="1"/>
          <p:nvPr/>
        </p:nvSpPr>
        <p:spPr>
          <a:xfrm>
            <a:off x="3228648" y="2464036"/>
            <a:ext cx="154966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rgbClr val="0506A0"/>
                </a:solidFill>
                <a:latin typeface="+mj-lt"/>
              </a:rPr>
              <a:t>Recovery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F3EED7-A8F3-6260-1D85-D9D9A068F2BE}"/>
              </a:ext>
            </a:extLst>
          </p:cNvPr>
          <p:cNvCxnSpPr>
            <a:cxnSpLocks/>
          </p:cNvCxnSpPr>
          <p:nvPr/>
        </p:nvCxnSpPr>
        <p:spPr bwMode="auto">
          <a:xfrm>
            <a:off x="2217431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1E7C3C-FA72-744B-44CA-4818FA1C73B0}"/>
              </a:ext>
            </a:extLst>
          </p:cNvPr>
          <p:cNvCxnSpPr>
            <a:cxnSpLocks/>
          </p:cNvCxnSpPr>
          <p:nvPr/>
        </p:nvCxnSpPr>
        <p:spPr bwMode="auto">
          <a:xfrm>
            <a:off x="4896731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D784CF-FAD3-5F08-D2E9-F02B4B19FA52}"/>
              </a:ext>
            </a:extLst>
          </p:cNvPr>
          <p:cNvCxnSpPr>
            <a:cxnSpLocks/>
          </p:cNvCxnSpPr>
          <p:nvPr/>
        </p:nvCxnSpPr>
        <p:spPr bwMode="auto">
          <a:xfrm>
            <a:off x="6324398" y="2826017"/>
            <a:ext cx="0" cy="492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C6189AB-F813-223F-6AC0-1FE62C091D9E}"/>
              </a:ext>
            </a:extLst>
          </p:cNvPr>
          <p:cNvSpPr/>
          <p:nvPr/>
        </p:nvSpPr>
        <p:spPr bwMode="auto">
          <a:xfrm>
            <a:off x="8219527" y="3312747"/>
            <a:ext cx="1883690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Change in the plasma state.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B5557B-C68B-A526-6E79-455B80BB8313}"/>
              </a:ext>
            </a:extLst>
          </p:cNvPr>
          <p:cNvCxnSpPr>
            <a:cxnSpLocks/>
          </p:cNvCxnSpPr>
          <p:nvPr/>
        </p:nvCxnSpPr>
        <p:spPr bwMode="auto">
          <a:xfrm>
            <a:off x="7878480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D42532E-F963-2B1E-0C34-03AD487037B8}"/>
              </a:ext>
            </a:extLst>
          </p:cNvPr>
          <p:cNvSpPr/>
          <p:nvPr/>
        </p:nvSpPr>
        <p:spPr bwMode="auto">
          <a:xfrm>
            <a:off x="10312424" y="3192492"/>
            <a:ext cx="1814075" cy="111050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/>
                </a:solidFill>
                <a:latin typeface="+mj-lt"/>
              </a:rPr>
              <a:t>Trigger disruption chain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0CDF3F-F4DF-D097-4B36-BAB331384FE6}"/>
              </a:ext>
            </a:extLst>
          </p:cNvPr>
          <p:cNvCxnSpPr>
            <a:cxnSpLocks/>
            <a:stCxn id="32" idx="3"/>
          </p:cNvCxnSpPr>
          <p:nvPr/>
        </p:nvCxnSpPr>
        <p:spPr bwMode="auto">
          <a:xfrm>
            <a:off x="10103217" y="3740595"/>
            <a:ext cx="202966" cy="125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30025BE-0565-439E-49E4-70B636550934}"/>
              </a:ext>
            </a:extLst>
          </p:cNvPr>
          <p:cNvSpPr/>
          <p:nvPr/>
        </p:nvSpPr>
        <p:spPr bwMode="auto">
          <a:xfrm>
            <a:off x="9646818" y="4446984"/>
            <a:ext cx="2538119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Stable operation at lower performance.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98CA166-134D-A87B-9517-21DDB9DCA5CD}"/>
              </a:ext>
            </a:extLst>
          </p:cNvPr>
          <p:cNvCxnSpPr>
            <a:cxnSpLocks/>
          </p:cNvCxnSpPr>
          <p:nvPr/>
        </p:nvCxnSpPr>
        <p:spPr bwMode="auto">
          <a:xfrm>
            <a:off x="9959231" y="4180956"/>
            <a:ext cx="0" cy="2576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D7B479C8-50A2-89B0-B1AC-5AE7AC2B22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4749" y="4211762"/>
                <a:ext cx="2538112" cy="2226382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𝑐𝑜𝑟𝑒</m:t>
                        </m:r>
                      </m:e>
                    </m:d>
                  </m:oMath>
                </a14:m>
                <a:endParaRPr lang="en-US" sz="1800" b="0" i="1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𝑐𝑜𝑟𝑒</m:t>
                            </m:r>
                          </m:e>
                        </m:d>
                      </m:num>
                      <m:den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  <m:sSub>
                          <m:sSub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𝑑𝑅</m:t>
                        </m:r>
                      </m:den>
                    </m:f>
                  </m:oMath>
                </a14:m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𝑝𝑒𝑑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 etc.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MHD mode present.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b="1" kern="0" dirty="0">
                    <a:solidFill>
                      <a:srgbClr val="0506A0"/>
                    </a:solidFill>
                    <a:latin typeface="+mj-lt"/>
                  </a:rPr>
                  <a:t>Soft gradient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D7B479C8-50A2-89B0-B1AC-5AE7AC2B2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749" y="4211762"/>
                <a:ext cx="2538112" cy="2226382"/>
              </a:xfrm>
              <a:prstGeom prst="rect">
                <a:avLst/>
              </a:prstGeom>
              <a:blipFill>
                <a:blip r:embed="rId4"/>
                <a:stretch>
                  <a:fillRect l="-3500" t="-6818" r="-1500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128EB60C-F1F3-A55E-A49D-A197A89B78B7}"/>
              </a:ext>
            </a:extLst>
          </p:cNvPr>
          <p:cNvSpPr/>
          <p:nvPr/>
        </p:nvSpPr>
        <p:spPr bwMode="auto">
          <a:xfrm>
            <a:off x="4524041" y="2626686"/>
            <a:ext cx="1549664" cy="3385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ELM, SAW, …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D4E5FFEA-FDD0-14E8-BA0A-F8ACF02424B4}"/>
              </a:ext>
            </a:extLst>
          </p:cNvPr>
          <p:cNvSpPr txBox="1">
            <a:spLocks/>
          </p:cNvSpPr>
          <p:nvPr/>
        </p:nvSpPr>
        <p:spPr>
          <a:xfrm>
            <a:off x="5298873" y="4306571"/>
            <a:ext cx="2538112" cy="232886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0BDA1B0-4999-46FD-49F8-46FFA2CEE08D}"/>
              </a:ext>
            </a:extLst>
          </p:cNvPr>
          <p:cNvSpPr/>
          <p:nvPr/>
        </p:nvSpPr>
        <p:spPr bwMode="auto">
          <a:xfrm>
            <a:off x="8206009" y="2298531"/>
            <a:ext cx="1883688" cy="88956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NTM triggering.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sym typeface="Wingdings" pitchFamily="2" charset="2"/>
              </a:rPr>
              <a:t>L mode.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Radiative events.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92986ED1-A099-9DFC-D6D3-724CD632A9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14034" y="4223432"/>
                <a:ext cx="2922477" cy="2328867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342900" indent="-342900">
                  <a:buSzPct val="130000"/>
                  <a:buFont typeface="+mj-lt"/>
                  <a:buAutoNum type="arabicPeriod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Crash identification.</a:t>
                </a:r>
              </a:p>
              <a:p>
                <a:pPr marL="342900" indent="-342900">
                  <a:buSzPct val="130000"/>
                  <a:buFont typeface="+mj-lt"/>
                  <a:buAutoNum type="arabicPeriod"/>
                </a:pPr>
                <a:r>
                  <a:rPr lang="en-US" sz="1800" kern="0" dirty="0">
                    <a:solidFill>
                      <a:schemeClr val="tx1"/>
                    </a:solidFill>
                    <a:highlight>
                      <a:srgbClr val="00FF00"/>
                    </a:highlight>
                    <a:latin typeface="+mj-lt"/>
                  </a:rPr>
                  <a:t>Crash characterization</a:t>
                </a: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  <a:p>
                <a:pPr marL="287338" lvl="1" indent="0">
                  <a:buSzPct val="130000"/>
                  <a:buNone/>
                </a:pPr>
                <a:r>
                  <a:rPr lang="en-US" sz="1400" b="0" kern="0" dirty="0">
                    <a:latin typeface="+mj-lt"/>
                  </a:rPr>
                  <a:t>- ELM</a:t>
                </a:r>
              </a:p>
              <a:p>
                <a:pPr marL="287338" lvl="1" indent="0">
                  <a:buSzPct val="130000"/>
                  <a:buNone/>
                </a:pPr>
                <a:r>
                  <a:rPr lang="en-US" sz="1400" kern="0" dirty="0">
                    <a:solidFill>
                      <a:schemeClr val="tx1"/>
                    </a:solidFill>
                    <a:latin typeface="+mj-lt"/>
                  </a:rPr>
                  <a:t>- SAW</a:t>
                </a:r>
              </a:p>
              <a:p>
                <a:pPr marL="287338" lvl="1" indent="0">
                  <a:buSzPct val="130000"/>
                  <a:buNone/>
                </a:pPr>
                <a:r>
                  <a:rPr lang="en-US" sz="1400" b="0" kern="0" dirty="0">
                    <a:latin typeface="+mj-lt"/>
                  </a:rPr>
                  <a:t>- TEC (global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kern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kern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b="0" kern="0" dirty="0">
                    <a:latin typeface="+mj-lt"/>
                  </a:rPr>
                  <a:t> collapse)</a:t>
                </a: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 marL="342900" indent="-342900">
                  <a:buSzPct val="130000"/>
                  <a:buFont typeface="+mj-lt"/>
                  <a:buAutoNum type="arabicPeriod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Plasma state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𝑐𝑜𝑙𝑙𝑎𝑝𝑠𝑒</m:t>
                        </m:r>
                      </m:sub>
                    </m:sSub>
                  </m:oMath>
                </a14:m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  <a:p>
                <a:pPr marL="0" indent="0">
                  <a:buNone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92986ED1-A099-9DFC-D6D3-724CD632A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034" y="4223432"/>
                <a:ext cx="2922477" cy="2328867"/>
              </a:xfrm>
              <a:prstGeom prst="rect">
                <a:avLst/>
              </a:prstGeom>
              <a:blipFill>
                <a:blip r:embed="rId5"/>
                <a:stretch>
                  <a:fillRect l="-1732" t="-4348" b="-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CC715234-29FC-7E6D-4ED9-889A1241576E}"/>
              </a:ext>
            </a:extLst>
          </p:cNvPr>
          <p:cNvSpPr/>
          <p:nvPr/>
        </p:nvSpPr>
        <p:spPr bwMode="auto">
          <a:xfrm>
            <a:off x="2448187" y="3249556"/>
            <a:ext cx="2538112" cy="3179157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C20965-1C56-550E-6C8A-E630B339602A}"/>
              </a:ext>
            </a:extLst>
          </p:cNvPr>
          <p:cNvSpPr txBox="1"/>
          <p:nvPr/>
        </p:nvSpPr>
        <p:spPr>
          <a:xfrm>
            <a:off x="2522030" y="2992803"/>
            <a:ext cx="249546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Continuous monitoring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13B9B75-049C-817A-913F-E3221352E2EE}"/>
              </a:ext>
            </a:extLst>
          </p:cNvPr>
          <p:cNvSpPr/>
          <p:nvPr/>
        </p:nvSpPr>
        <p:spPr bwMode="auto">
          <a:xfrm>
            <a:off x="5162664" y="3258983"/>
            <a:ext cx="2796455" cy="3179157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3903B6F-D665-5A0C-3012-EFD67E869FC4}"/>
              </a:ext>
            </a:extLst>
          </p:cNvPr>
          <p:cNvSpPr txBox="1"/>
          <p:nvPr/>
        </p:nvSpPr>
        <p:spPr>
          <a:xfrm>
            <a:off x="5647082" y="3001877"/>
            <a:ext cx="188368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Discrete analysis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13C3846-3EEF-FEDF-7113-A22E7FD7F4BF}"/>
              </a:ext>
            </a:extLst>
          </p:cNvPr>
          <p:cNvSpPr/>
          <p:nvPr/>
        </p:nvSpPr>
        <p:spPr bwMode="auto">
          <a:xfrm>
            <a:off x="8119152" y="2172300"/>
            <a:ext cx="2071136" cy="2130691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107B81-99AA-9155-DC7B-65C9C2E7EFAC}"/>
              </a:ext>
            </a:extLst>
          </p:cNvPr>
          <p:cNvSpPr txBox="1"/>
          <p:nvPr/>
        </p:nvSpPr>
        <p:spPr>
          <a:xfrm>
            <a:off x="7427906" y="1927174"/>
            <a:ext cx="3517093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M</a:t>
            </a:r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onitoring depends on crash type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B9A5CB9-8A09-556A-269E-1C34C792B99F}"/>
              </a:ext>
            </a:extLst>
          </p:cNvPr>
          <p:cNvCxnSpPr>
            <a:cxnSpLocks/>
          </p:cNvCxnSpPr>
          <p:nvPr/>
        </p:nvCxnSpPr>
        <p:spPr bwMode="auto">
          <a:xfrm>
            <a:off x="6073705" y="2746461"/>
            <a:ext cx="21323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1B3A8F-800A-23EB-2504-748318852A38}"/>
              </a:ext>
            </a:extLst>
          </p:cNvPr>
          <p:cNvSpPr txBox="1">
            <a:spLocks/>
          </p:cNvSpPr>
          <p:nvPr/>
        </p:nvSpPr>
        <p:spPr>
          <a:xfrm>
            <a:off x="0" y="1116116"/>
            <a:ext cx="11987307" cy="1337431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 algn="just"/>
            <a:r>
              <a:rPr lang="en-US" sz="1800" kern="0" dirty="0">
                <a:latin typeface="+mj-lt"/>
              </a:rPr>
              <a:t>Crash Identification.</a:t>
            </a:r>
          </a:p>
          <a:p>
            <a:pPr lvl="1" algn="just"/>
            <a:r>
              <a:rPr lang="en-US" sz="1800" kern="0" dirty="0">
                <a:highlight>
                  <a:srgbClr val="00FF00"/>
                </a:highlight>
                <a:latin typeface="+mj-lt"/>
              </a:rPr>
              <a:t>Crash characterization.</a:t>
            </a:r>
          </a:p>
          <a:p>
            <a:pPr lvl="1" algn="just"/>
            <a:r>
              <a:rPr lang="en-US" sz="1800" kern="0" dirty="0">
                <a:latin typeface="+mj-lt"/>
              </a:rPr>
              <a:t>Plasma state around crash time.</a:t>
            </a:r>
          </a:p>
        </p:txBody>
      </p:sp>
    </p:spTree>
    <p:extLst>
      <p:ext uri="{BB962C8B-B14F-4D97-AF65-F5344CB8AC3E}">
        <p14:creationId xmlns:p14="http://schemas.microsoft.com/office/powerpoint/2010/main" val="1088032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C521-60A8-5C03-46FF-24ED0A251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approach: reconstruct a </a:t>
            </a:r>
            <a:r>
              <a:rPr lang="en-US" u="sng" dirty="0"/>
              <a:t>crash profile</a:t>
            </a:r>
            <a:r>
              <a:rPr lang="en-US" dirty="0"/>
              <a:t> that can </a:t>
            </a:r>
            <a:br>
              <a:rPr lang="en-US" dirty="0"/>
            </a:br>
            <a:r>
              <a:rPr lang="en-US" dirty="0"/>
              <a:t>uniquely map to physics events</a:t>
            </a:r>
            <a:endParaRPr lang="en-US" u="sn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29897B-62FF-F969-8ABD-52255A22C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91" y="1095537"/>
            <a:ext cx="3814225" cy="3893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5357A9-B0BA-7AD0-D257-5752B4A44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373" y="4832515"/>
            <a:ext cx="3733043" cy="169542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4619EC-BBCD-3A03-2C66-C4F4FB1DEEF1}"/>
              </a:ext>
            </a:extLst>
          </p:cNvPr>
          <p:cNvCxnSpPr/>
          <p:nvPr/>
        </p:nvCxnSpPr>
        <p:spPr bwMode="auto">
          <a:xfrm>
            <a:off x="8448261" y="1831627"/>
            <a:ext cx="2912165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B39D7F-BAFA-4234-7311-FDB650480E56}"/>
              </a:ext>
            </a:extLst>
          </p:cNvPr>
          <p:cNvCxnSpPr/>
          <p:nvPr/>
        </p:nvCxnSpPr>
        <p:spPr bwMode="auto">
          <a:xfrm>
            <a:off x="8448261" y="5343453"/>
            <a:ext cx="2912165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6E5780-BAC1-CF4E-1801-5365F493DF85}"/>
              </a:ext>
            </a:extLst>
          </p:cNvPr>
          <p:cNvCxnSpPr/>
          <p:nvPr/>
        </p:nvCxnSpPr>
        <p:spPr bwMode="auto">
          <a:xfrm>
            <a:off x="8448261" y="3249609"/>
            <a:ext cx="2912165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Chevron 15">
            <a:extLst>
              <a:ext uri="{FF2B5EF4-FFF2-40B4-BE49-F238E27FC236}">
                <a16:creationId xmlns:a16="http://schemas.microsoft.com/office/drawing/2014/main" id="{C247274A-682E-2142-D0B5-23682C612EBE}"/>
              </a:ext>
            </a:extLst>
          </p:cNvPr>
          <p:cNvSpPr/>
          <p:nvPr/>
        </p:nvSpPr>
        <p:spPr bwMode="auto">
          <a:xfrm>
            <a:off x="6629398" y="1380992"/>
            <a:ext cx="1023731" cy="357808"/>
          </a:xfrm>
          <a:prstGeom prst="chevron">
            <a:avLst/>
          </a:prstGeom>
          <a:solidFill>
            <a:srgbClr val="FFFF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+mj-lt"/>
              </a:rPr>
              <a:t>TEC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8D30661B-A848-FE01-715F-204E05EEEB85}"/>
              </a:ext>
            </a:extLst>
          </p:cNvPr>
          <p:cNvSpPr/>
          <p:nvPr/>
        </p:nvSpPr>
        <p:spPr bwMode="auto">
          <a:xfrm>
            <a:off x="6629397" y="4919382"/>
            <a:ext cx="1023731" cy="357808"/>
          </a:xfrm>
          <a:prstGeom prst="chevron">
            <a:avLst/>
          </a:prstGeom>
          <a:solidFill>
            <a:srgbClr val="FFFF00"/>
          </a:solidFill>
          <a:ln w="19050" cap="flat" cmpd="sng" algn="ctr">
            <a:solidFill>
              <a:srgbClr val="03A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+mj-lt"/>
              </a:rPr>
              <a:t>SAW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51D7A932-35C9-5CFD-2D7B-EBD030A52F5E}"/>
              </a:ext>
            </a:extLst>
          </p:cNvPr>
          <p:cNvSpPr/>
          <p:nvPr/>
        </p:nvSpPr>
        <p:spPr bwMode="auto">
          <a:xfrm>
            <a:off x="6629397" y="3196540"/>
            <a:ext cx="1023731" cy="357808"/>
          </a:xfrm>
          <a:prstGeom prst="chevron">
            <a:avLst/>
          </a:prstGeom>
          <a:solidFill>
            <a:srgbClr val="FFFF00"/>
          </a:solidFill>
          <a:ln w="19050" cap="flat" cmpd="sng" algn="ctr">
            <a:solidFill>
              <a:srgbClr val="04A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+mj-lt"/>
              </a:rPr>
              <a:t>ELM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08A7A3-8D6B-5646-ED7A-29A395FADA08}"/>
              </a:ext>
            </a:extLst>
          </p:cNvPr>
          <p:cNvSpPr txBox="1"/>
          <p:nvPr/>
        </p:nvSpPr>
        <p:spPr>
          <a:xfrm>
            <a:off x="6303564" y="5397555"/>
            <a:ext cx="1917130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i="0" kern="0" dirty="0">
                <a:solidFill>
                  <a:schemeClr val="accent4"/>
                </a:solidFill>
                <a:latin typeface="+mj-lt"/>
              </a:rPr>
              <a:t>Core localized, inversion radius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4EC049-911A-9F9E-748D-322DAF618456}"/>
              </a:ext>
            </a:extLst>
          </p:cNvPr>
          <p:cNvSpPr txBox="1"/>
          <p:nvPr/>
        </p:nvSpPr>
        <p:spPr>
          <a:xfrm>
            <a:off x="6303564" y="3659067"/>
            <a:ext cx="1546644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i="0" kern="0" dirty="0">
                <a:solidFill>
                  <a:schemeClr val="accent4"/>
                </a:solidFill>
                <a:latin typeface="+mj-lt"/>
              </a:rPr>
              <a:t>Edge localized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42E2D4-6F61-8337-FC12-5D87424A91C2}"/>
              </a:ext>
            </a:extLst>
          </p:cNvPr>
          <p:cNvSpPr txBox="1"/>
          <p:nvPr/>
        </p:nvSpPr>
        <p:spPr>
          <a:xfrm>
            <a:off x="6367940" y="1796255"/>
            <a:ext cx="1546644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i="0" kern="0" dirty="0">
                <a:solidFill>
                  <a:schemeClr val="accent4"/>
                </a:solidFill>
                <a:latin typeface="+mj-lt"/>
              </a:rPr>
              <a:t>Global event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3EA1F2-0578-26F0-C698-0F8F67059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7" y="1160010"/>
            <a:ext cx="5752157" cy="4073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E47DD0-17FF-F784-6455-BDEA6D3D0E91}"/>
              </a:ext>
            </a:extLst>
          </p:cNvPr>
          <p:cNvSpPr txBox="1"/>
          <p:nvPr/>
        </p:nvSpPr>
        <p:spPr>
          <a:xfrm>
            <a:off x="1853663" y="3859121"/>
            <a:ext cx="726977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kern="0" dirty="0">
                <a:solidFill>
                  <a:schemeClr val="tx1"/>
                </a:solidFill>
              </a:rPr>
              <a:t>KSTAR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511C48-BD45-E9C7-34EA-5CD699AC04BC}"/>
              </a:ext>
            </a:extLst>
          </p:cNvPr>
          <p:cNvSpPr txBox="1">
            <a:spLocks/>
          </p:cNvSpPr>
          <p:nvPr/>
        </p:nvSpPr>
        <p:spPr>
          <a:xfrm>
            <a:off x="1" y="5391875"/>
            <a:ext cx="6303564" cy="1352178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endParaRPr lang="en-US" kern="0" dirty="0">
              <a:solidFill>
                <a:srgbClr val="0506A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DDF459B-F034-0541-8FCD-C7267D33AAC4}"/>
              </a:ext>
            </a:extLst>
          </p:cNvPr>
          <p:cNvSpPr/>
          <p:nvPr/>
        </p:nvSpPr>
        <p:spPr bwMode="auto">
          <a:xfrm>
            <a:off x="987282" y="5002915"/>
            <a:ext cx="4765040" cy="13901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0506A0"/>
              </a:buClr>
              <a:buSzPct val="135000"/>
            </a:pPr>
            <a:r>
              <a:rPr lang="en-US" sz="2400" kern="0" dirty="0">
                <a:solidFill>
                  <a:srgbClr val="0506A0"/>
                </a:solidFill>
              </a:rPr>
              <a:t>Goal is to produce a set of basis function describing local electron temperature collapses.</a:t>
            </a:r>
          </a:p>
        </p:txBody>
      </p:sp>
    </p:spTree>
    <p:extLst>
      <p:ext uri="{BB962C8B-B14F-4D97-AF65-F5344CB8AC3E}">
        <p14:creationId xmlns:p14="http://schemas.microsoft.com/office/powerpoint/2010/main" val="1077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179B8-57F2-7441-28E2-404747E4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Example: Coupling between core and edge modes </a:t>
            </a:r>
            <a:br>
              <a:rPr lang="en-US" dirty="0"/>
            </a:br>
            <a:r>
              <a:rPr lang="en-US" dirty="0"/>
              <a:t>identified through the crash profile.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15E043-A5BC-812B-AE11-C94490E3C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03"/>
          <a:stretch/>
        </p:blipFill>
        <p:spPr>
          <a:xfrm>
            <a:off x="6888726" y="1263716"/>
            <a:ext cx="4344246" cy="2301515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B2C89EB-F576-60AF-98A1-A491AB9E4A58}"/>
              </a:ext>
            </a:extLst>
          </p:cNvPr>
          <p:cNvSpPr/>
          <p:nvPr/>
        </p:nvSpPr>
        <p:spPr bwMode="auto">
          <a:xfrm>
            <a:off x="8260996" y="2886999"/>
            <a:ext cx="533381" cy="281619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89154" tIns="44577" rIns="89154" bIns="44577" numCol="1" rtlCol="0" anchor="t" anchorCtr="0" compatLnSpc="1">
            <a:prstTxWarp prst="textNoShape">
              <a:avLst/>
            </a:prstTxWarp>
          </a:bodyPr>
          <a:lstStyle/>
          <a:p>
            <a:pPr algn="ctr" defTabSz="891482"/>
            <a:r>
              <a:rPr lang="en-US" sz="1170" b="1" dirty="0">
                <a:solidFill>
                  <a:schemeClr val="tx2"/>
                </a:solidFill>
                <a:latin typeface="Arial" pitchFamily="34" charset="0"/>
              </a:rPr>
              <a:t>TEC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7C2DE94-F7C7-53FA-4336-432BE5CBDEC5}"/>
              </a:ext>
            </a:extLst>
          </p:cNvPr>
          <p:cNvSpPr/>
          <p:nvPr/>
        </p:nvSpPr>
        <p:spPr bwMode="auto">
          <a:xfrm>
            <a:off x="10481194" y="1865388"/>
            <a:ext cx="533381" cy="281619"/>
          </a:xfrm>
          <a:prstGeom prst="roundRect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89154" tIns="44577" rIns="89154" bIns="44577" numCol="1" rtlCol="0" anchor="t" anchorCtr="0" compatLnSpc="1">
            <a:prstTxWarp prst="textNoShape">
              <a:avLst/>
            </a:prstTxWarp>
          </a:bodyPr>
          <a:lstStyle/>
          <a:p>
            <a:pPr algn="ctr" defTabSz="891482"/>
            <a:r>
              <a:rPr lang="en-US" sz="1170" b="1" dirty="0">
                <a:solidFill>
                  <a:schemeClr val="tx2"/>
                </a:solidFill>
                <a:latin typeface="Arial" pitchFamily="34" charset="0"/>
              </a:rPr>
              <a:t>FRE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AF0DE4-301E-A188-AAB0-DF1E5019F46E}"/>
              </a:ext>
            </a:extLst>
          </p:cNvPr>
          <p:cNvGrpSpPr/>
          <p:nvPr/>
        </p:nvGrpSpPr>
        <p:grpSpPr>
          <a:xfrm>
            <a:off x="7268913" y="3733931"/>
            <a:ext cx="3745660" cy="2656235"/>
            <a:chOff x="7443318" y="3741746"/>
            <a:chExt cx="3841702" cy="27243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EDB8A9-051C-CB71-B809-72EFB7670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3318" y="3741746"/>
              <a:ext cx="3841702" cy="2724344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B013F80-36FF-86DD-A6AB-7B86BE1545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34396" y="3976381"/>
              <a:ext cx="1" cy="187662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D2986A-89D2-A713-04D9-FA433B3139A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28627" y="3975831"/>
              <a:ext cx="1" cy="187662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A18229F3-3043-1526-1D53-456973ECD3D9}"/>
                </a:ext>
              </a:extLst>
            </p:cNvPr>
            <p:cNvSpPr/>
            <p:nvPr/>
          </p:nvSpPr>
          <p:spPr bwMode="auto">
            <a:xfrm>
              <a:off x="9360868" y="5853007"/>
              <a:ext cx="547057" cy="28884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89154" tIns="44577" rIns="89154" bIns="4457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1482"/>
              <a:r>
                <a:rPr lang="en-US" sz="1170" b="1" dirty="0">
                  <a:solidFill>
                    <a:schemeClr val="tx2"/>
                  </a:solidFill>
                  <a:latin typeface="Arial" pitchFamily="34" charset="0"/>
                </a:rPr>
                <a:t>TEC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6C1CC0F-36B7-7481-18C4-321A3DAE6382}"/>
                </a:ext>
              </a:extLst>
            </p:cNvPr>
            <p:cNvSpPr/>
            <p:nvPr/>
          </p:nvSpPr>
          <p:spPr bwMode="auto">
            <a:xfrm>
              <a:off x="10354694" y="5853007"/>
              <a:ext cx="547057" cy="288840"/>
            </a:xfrm>
            <a:prstGeom prst="roundRect">
              <a:avLst/>
            </a:prstGeom>
            <a:ln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89154" tIns="44577" rIns="89154" bIns="4457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1482"/>
              <a:r>
                <a:rPr lang="en-US" sz="1170" b="1" dirty="0">
                  <a:solidFill>
                    <a:schemeClr val="tx2"/>
                  </a:solidFill>
                  <a:latin typeface="Arial" pitchFamily="34" charset="0"/>
                </a:rPr>
                <a:t>FRE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C48441-3714-BFBA-517D-3A7609469F46}"/>
                </a:ext>
              </a:extLst>
            </p:cNvPr>
            <p:cNvSpPr txBox="1"/>
            <p:nvPr/>
          </p:nvSpPr>
          <p:spPr>
            <a:xfrm>
              <a:off x="8062183" y="4317507"/>
              <a:ext cx="1266940" cy="34092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1560" b="1" kern="0" dirty="0">
                  <a:solidFill>
                    <a:schemeClr val="tx1"/>
                  </a:solidFill>
                </a:rPr>
                <a:t>Ideal Mode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A5FDD1-198C-5DB3-C018-5DDF0903C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5" y="1169317"/>
            <a:ext cx="5678256" cy="5333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A8DDB-EC55-D60B-E056-473B06CEF9C4}"/>
              </a:ext>
            </a:extLst>
          </p:cNvPr>
          <p:cNvSpPr txBox="1"/>
          <p:nvPr/>
        </p:nvSpPr>
        <p:spPr>
          <a:xfrm>
            <a:off x="288864" y="1093845"/>
            <a:ext cx="99158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kern="0" dirty="0">
                <a:solidFill>
                  <a:schemeClr val="tx1"/>
                </a:solidFill>
              </a:rPr>
              <a:t>KSTAR</a:t>
            </a:r>
          </a:p>
        </p:txBody>
      </p:sp>
    </p:spTree>
    <p:extLst>
      <p:ext uri="{BB962C8B-B14F-4D97-AF65-F5344CB8AC3E}">
        <p14:creationId xmlns:p14="http://schemas.microsoft.com/office/powerpoint/2010/main" val="1882991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BC5B64-C8BE-C394-17FA-B4BAEE5AA2D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29880"/>
                <a:ext cx="12191721" cy="685800"/>
              </a:xfrm>
            </p:spPr>
            <p:txBody>
              <a:bodyPr/>
              <a:lstStyle/>
              <a:p>
                <a:r>
                  <a:rPr lang="en-US" dirty="0"/>
                  <a:t>Analysis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collapses performed in 3 stages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BC5B64-C8BE-C394-17FA-B4BAEE5AA2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9880"/>
                <a:ext cx="12191721" cy="685800"/>
              </a:xfrm>
              <a:blipFill>
                <a:blip r:embed="rId2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AE279C0-7F89-B65B-1CB0-A9EDE77CAE40}"/>
              </a:ext>
            </a:extLst>
          </p:cNvPr>
          <p:cNvSpPr/>
          <p:nvPr/>
        </p:nvSpPr>
        <p:spPr bwMode="auto">
          <a:xfrm>
            <a:off x="158541" y="3313791"/>
            <a:ext cx="2057401" cy="855698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Plasma state in equilibrium.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C677C1F-3E58-FA89-35B9-55575207BD45}"/>
                  </a:ext>
                </a:extLst>
              </p:cNvPr>
              <p:cNvSpPr/>
              <p:nvPr/>
            </p:nvSpPr>
            <p:spPr bwMode="auto">
              <a:xfrm>
                <a:off x="5226699" y="3313791"/>
                <a:ext cx="2651781" cy="855698"/>
              </a:xfrm>
              <a:prstGeom prst="roundRect">
                <a:avLst/>
              </a:prstGeom>
              <a:ln>
                <a:solidFill>
                  <a:srgbClr val="0506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>
                    <a:solidFill>
                      <a:schemeClr val="tx2"/>
                    </a:solidFill>
                    <a:latin typeface="+mj-lt"/>
                  </a:rPr>
                  <a:t>Opening of the field lines: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</a:rPr>
                  <a:t> crashes.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C677C1F-3E58-FA89-35B9-55575207BD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6699" y="3313791"/>
                <a:ext cx="2651781" cy="855698"/>
              </a:xfrm>
              <a:prstGeom prst="roundRect">
                <a:avLst/>
              </a:prstGeom>
              <a:blipFill>
                <a:blip r:embed="rId3"/>
                <a:stretch>
                  <a:fillRect l="-472" r="-472"/>
                </a:stretch>
              </a:blipFill>
              <a:ln>
                <a:solidFill>
                  <a:srgbClr val="0506A0"/>
                </a:solidFill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6833AF-EA57-442A-04B5-27FCBCF6A441}"/>
              </a:ext>
            </a:extLst>
          </p:cNvPr>
          <p:cNvSpPr/>
          <p:nvPr/>
        </p:nvSpPr>
        <p:spPr bwMode="auto">
          <a:xfrm>
            <a:off x="2547399" y="3325261"/>
            <a:ext cx="2354592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Plasma state in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 vicinity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 to collapse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182328-B467-58C6-E7B4-7900F631C983}"/>
              </a:ext>
            </a:extLst>
          </p:cNvPr>
          <p:cNvCxnSpPr/>
          <p:nvPr/>
        </p:nvCxnSpPr>
        <p:spPr bwMode="auto">
          <a:xfrm>
            <a:off x="1203116" y="2806053"/>
            <a:ext cx="0" cy="5077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BC6213-5D82-CE7E-A846-E6A473AF31DB}"/>
              </a:ext>
            </a:extLst>
          </p:cNvPr>
          <p:cNvCxnSpPr/>
          <p:nvPr/>
        </p:nvCxnSpPr>
        <p:spPr bwMode="auto">
          <a:xfrm>
            <a:off x="1190744" y="2823568"/>
            <a:ext cx="515166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2C06CE7-1EFC-5642-8929-F9F7D355ABD1}"/>
              </a:ext>
            </a:extLst>
          </p:cNvPr>
          <p:cNvSpPr txBox="1"/>
          <p:nvPr/>
        </p:nvSpPr>
        <p:spPr>
          <a:xfrm>
            <a:off x="3228648" y="2464036"/>
            <a:ext cx="154966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rgbClr val="0506A0"/>
                </a:solidFill>
                <a:latin typeface="+mj-lt"/>
              </a:rPr>
              <a:t>Recovery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F3EED7-A8F3-6260-1D85-D9D9A068F2BE}"/>
              </a:ext>
            </a:extLst>
          </p:cNvPr>
          <p:cNvCxnSpPr>
            <a:cxnSpLocks/>
          </p:cNvCxnSpPr>
          <p:nvPr/>
        </p:nvCxnSpPr>
        <p:spPr bwMode="auto">
          <a:xfrm>
            <a:off x="2217431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1E7C3C-FA72-744B-44CA-4818FA1C73B0}"/>
              </a:ext>
            </a:extLst>
          </p:cNvPr>
          <p:cNvCxnSpPr>
            <a:cxnSpLocks/>
          </p:cNvCxnSpPr>
          <p:nvPr/>
        </p:nvCxnSpPr>
        <p:spPr bwMode="auto">
          <a:xfrm>
            <a:off x="4896731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D784CF-FAD3-5F08-D2E9-F02B4B19FA52}"/>
              </a:ext>
            </a:extLst>
          </p:cNvPr>
          <p:cNvCxnSpPr>
            <a:cxnSpLocks/>
          </p:cNvCxnSpPr>
          <p:nvPr/>
        </p:nvCxnSpPr>
        <p:spPr bwMode="auto">
          <a:xfrm>
            <a:off x="6324398" y="2826017"/>
            <a:ext cx="0" cy="492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C6189AB-F813-223F-6AC0-1FE62C091D9E}"/>
              </a:ext>
            </a:extLst>
          </p:cNvPr>
          <p:cNvSpPr/>
          <p:nvPr/>
        </p:nvSpPr>
        <p:spPr bwMode="auto">
          <a:xfrm>
            <a:off x="8219527" y="3312747"/>
            <a:ext cx="1883690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Change in the plasma state.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B5557B-C68B-A526-6E79-455B80BB8313}"/>
              </a:ext>
            </a:extLst>
          </p:cNvPr>
          <p:cNvCxnSpPr>
            <a:cxnSpLocks/>
          </p:cNvCxnSpPr>
          <p:nvPr/>
        </p:nvCxnSpPr>
        <p:spPr bwMode="auto">
          <a:xfrm>
            <a:off x="7878480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D42532E-F963-2B1E-0C34-03AD487037B8}"/>
              </a:ext>
            </a:extLst>
          </p:cNvPr>
          <p:cNvSpPr/>
          <p:nvPr/>
        </p:nvSpPr>
        <p:spPr bwMode="auto">
          <a:xfrm>
            <a:off x="10312424" y="3192492"/>
            <a:ext cx="1814075" cy="111050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/>
                </a:solidFill>
                <a:latin typeface="+mj-lt"/>
              </a:rPr>
              <a:t>Trigger disruption chain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0CDF3F-F4DF-D097-4B36-BAB331384FE6}"/>
              </a:ext>
            </a:extLst>
          </p:cNvPr>
          <p:cNvCxnSpPr>
            <a:cxnSpLocks/>
            <a:stCxn id="32" idx="3"/>
          </p:cNvCxnSpPr>
          <p:nvPr/>
        </p:nvCxnSpPr>
        <p:spPr bwMode="auto">
          <a:xfrm>
            <a:off x="10103217" y="3740595"/>
            <a:ext cx="202966" cy="125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30025BE-0565-439E-49E4-70B636550934}"/>
              </a:ext>
            </a:extLst>
          </p:cNvPr>
          <p:cNvSpPr/>
          <p:nvPr/>
        </p:nvSpPr>
        <p:spPr bwMode="auto">
          <a:xfrm>
            <a:off x="9646818" y="4446984"/>
            <a:ext cx="2538119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Stable operation at lower performance.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98CA166-134D-A87B-9517-21DDB9DCA5CD}"/>
              </a:ext>
            </a:extLst>
          </p:cNvPr>
          <p:cNvCxnSpPr>
            <a:cxnSpLocks/>
          </p:cNvCxnSpPr>
          <p:nvPr/>
        </p:nvCxnSpPr>
        <p:spPr bwMode="auto">
          <a:xfrm>
            <a:off x="9959231" y="4180956"/>
            <a:ext cx="0" cy="2576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D7B479C8-50A2-89B0-B1AC-5AE7AC2B22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4749" y="4211762"/>
                <a:ext cx="2538112" cy="2226382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𝑐𝑜𝑟𝑒</m:t>
                        </m:r>
                      </m:e>
                    </m:d>
                  </m:oMath>
                </a14:m>
                <a:endParaRPr lang="en-US" sz="1800" b="0" i="1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𝑐𝑜𝑟𝑒</m:t>
                            </m:r>
                          </m:e>
                        </m:d>
                      </m:num>
                      <m:den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  <m:sSub>
                          <m:sSub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𝑑𝑅</m:t>
                        </m:r>
                      </m:den>
                    </m:f>
                  </m:oMath>
                </a14:m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𝑝𝑒𝑑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 etc.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MHD mode present.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b="1" kern="0" dirty="0">
                    <a:solidFill>
                      <a:srgbClr val="0506A0"/>
                    </a:solidFill>
                    <a:latin typeface="+mj-lt"/>
                  </a:rPr>
                  <a:t>Soft gradient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D7B479C8-50A2-89B0-B1AC-5AE7AC2B2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749" y="4211762"/>
                <a:ext cx="2538112" cy="2226382"/>
              </a:xfrm>
              <a:prstGeom prst="rect">
                <a:avLst/>
              </a:prstGeom>
              <a:blipFill>
                <a:blip r:embed="rId4"/>
                <a:stretch>
                  <a:fillRect l="-3500" t="-6818" r="-1500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128EB60C-F1F3-A55E-A49D-A197A89B78B7}"/>
              </a:ext>
            </a:extLst>
          </p:cNvPr>
          <p:cNvSpPr/>
          <p:nvPr/>
        </p:nvSpPr>
        <p:spPr bwMode="auto">
          <a:xfrm>
            <a:off x="4524041" y="2626686"/>
            <a:ext cx="1549664" cy="3385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ELM, SAW, …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D4E5FFEA-FDD0-14E8-BA0A-F8ACF02424B4}"/>
              </a:ext>
            </a:extLst>
          </p:cNvPr>
          <p:cNvSpPr txBox="1">
            <a:spLocks/>
          </p:cNvSpPr>
          <p:nvPr/>
        </p:nvSpPr>
        <p:spPr>
          <a:xfrm>
            <a:off x="5298873" y="4306571"/>
            <a:ext cx="2538112" cy="232886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0BDA1B0-4999-46FD-49F8-46FFA2CEE08D}"/>
              </a:ext>
            </a:extLst>
          </p:cNvPr>
          <p:cNvSpPr/>
          <p:nvPr/>
        </p:nvSpPr>
        <p:spPr bwMode="auto">
          <a:xfrm>
            <a:off x="8206009" y="2298531"/>
            <a:ext cx="1883688" cy="88956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NTM triggering.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sym typeface="Wingdings" pitchFamily="2" charset="2"/>
              </a:rPr>
              <a:t>L mode.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Radiative events.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92986ED1-A099-9DFC-D6D3-724CD632A9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14034" y="4223432"/>
                <a:ext cx="2922477" cy="2328867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342900" indent="-342900">
                  <a:buSzPct val="130000"/>
                  <a:buFont typeface="+mj-lt"/>
                  <a:buAutoNum type="arabicPeriod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Crash identification.</a:t>
                </a:r>
              </a:p>
              <a:p>
                <a:pPr marL="342900" indent="-342900">
                  <a:buSzPct val="130000"/>
                  <a:buFont typeface="+mj-lt"/>
                  <a:buAutoNum type="arabicPeriod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Crash characterization.</a:t>
                </a:r>
              </a:p>
              <a:p>
                <a:pPr marL="287338" lvl="1" indent="0">
                  <a:buSzPct val="130000"/>
                  <a:buNone/>
                </a:pPr>
                <a:r>
                  <a:rPr lang="en-US" sz="1400" b="0" kern="0" dirty="0">
                    <a:latin typeface="+mj-lt"/>
                  </a:rPr>
                  <a:t>- ELM</a:t>
                </a:r>
              </a:p>
              <a:p>
                <a:pPr marL="287338" lvl="1" indent="0">
                  <a:buSzPct val="130000"/>
                  <a:buNone/>
                </a:pPr>
                <a:r>
                  <a:rPr lang="en-US" sz="1400" kern="0" dirty="0">
                    <a:solidFill>
                      <a:schemeClr val="tx1"/>
                    </a:solidFill>
                    <a:latin typeface="+mj-lt"/>
                  </a:rPr>
                  <a:t>- SAW</a:t>
                </a:r>
              </a:p>
              <a:p>
                <a:pPr marL="287338" lvl="1" indent="0">
                  <a:buSzPct val="130000"/>
                  <a:buNone/>
                </a:pPr>
                <a:r>
                  <a:rPr lang="en-US" sz="1400" b="0" kern="0" dirty="0">
                    <a:latin typeface="+mj-lt"/>
                  </a:rPr>
                  <a:t>- TEC (global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kern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kern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b="0" kern="0" dirty="0">
                    <a:latin typeface="+mj-lt"/>
                  </a:rPr>
                  <a:t> collapse)</a:t>
                </a: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 marL="342900" indent="-342900">
                  <a:buSzPct val="130000"/>
                  <a:buFont typeface="+mj-lt"/>
                  <a:buAutoNum type="arabicPeriod"/>
                </a:pPr>
                <a:r>
                  <a:rPr lang="en-US" sz="1800" kern="0" dirty="0">
                    <a:solidFill>
                      <a:schemeClr val="tx1"/>
                    </a:solidFill>
                    <a:highlight>
                      <a:srgbClr val="00FF00"/>
                    </a:highlight>
                    <a:latin typeface="+mj-lt"/>
                  </a:rPr>
                  <a:t>Plasma state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𝑐𝑜𝑙𝑙𝑎𝑝𝑠𝑒</m:t>
                        </m:r>
                      </m:sub>
                    </m:sSub>
                  </m:oMath>
                </a14:m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  <a:p>
                <a:pPr marL="0" indent="0">
                  <a:buNone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92986ED1-A099-9DFC-D6D3-724CD632A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034" y="4223432"/>
                <a:ext cx="2922477" cy="2328867"/>
              </a:xfrm>
              <a:prstGeom prst="rect">
                <a:avLst/>
              </a:prstGeom>
              <a:blipFill>
                <a:blip r:embed="rId5"/>
                <a:stretch>
                  <a:fillRect l="-1732" t="-4348" b="-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CC715234-29FC-7E6D-4ED9-889A1241576E}"/>
              </a:ext>
            </a:extLst>
          </p:cNvPr>
          <p:cNvSpPr/>
          <p:nvPr/>
        </p:nvSpPr>
        <p:spPr bwMode="auto">
          <a:xfrm>
            <a:off x="2448187" y="3249556"/>
            <a:ext cx="2538112" cy="3179157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C20965-1C56-550E-6C8A-E630B339602A}"/>
              </a:ext>
            </a:extLst>
          </p:cNvPr>
          <p:cNvSpPr txBox="1"/>
          <p:nvPr/>
        </p:nvSpPr>
        <p:spPr>
          <a:xfrm>
            <a:off x="2522030" y="2992803"/>
            <a:ext cx="249546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Continuous monitoring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13B9B75-049C-817A-913F-E3221352E2EE}"/>
              </a:ext>
            </a:extLst>
          </p:cNvPr>
          <p:cNvSpPr/>
          <p:nvPr/>
        </p:nvSpPr>
        <p:spPr bwMode="auto">
          <a:xfrm>
            <a:off x="5162664" y="3258983"/>
            <a:ext cx="2796455" cy="3179157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3903B6F-D665-5A0C-3012-EFD67E869FC4}"/>
              </a:ext>
            </a:extLst>
          </p:cNvPr>
          <p:cNvSpPr txBox="1"/>
          <p:nvPr/>
        </p:nvSpPr>
        <p:spPr>
          <a:xfrm>
            <a:off x="5647082" y="3001877"/>
            <a:ext cx="188368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Discrete analysis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13C3846-3EEF-FEDF-7113-A22E7FD7F4BF}"/>
              </a:ext>
            </a:extLst>
          </p:cNvPr>
          <p:cNvSpPr/>
          <p:nvPr/>
        </p:nvSpPr>
        <p:spPr bwMode="auto">
          <a:xfrm>
            <a:off x="8119152" y="2172300"/>
            <a:ext cx="2071136" cy="2130691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107B81-99AA-9155-DC7B-65C9C2E7EFAC}"/>
              </a:ext>
            </a:extLst>
          </p:cNvPr>
          <p:cNvSpPr txBox="1"/>
          <p:nvPr/>
        </p:nvSpPr>
        <p:spPr>
          <a:xfrm>
            <a:off x="7427906" y="1927174"/>
            <a:ext cx="3517093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M</a:t>
            </a:r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onitoring depends on crash type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B9A5CB9-8A09-556A-269E-1C34C792B99F}"/>
              </a:ext>
            </a:extLst>
          </p:cNvPr>
          <p:cNvCxnSpPr>
            <a:cxnSpLocks/>
          </p:cNvCxnSpPr>
          <p:nvPr/>
        </p:nvCxnSpPr>
        <p:spPr bwMode="auto">
          <a:xfrm>
            <a:off x="6073705" y="2746461"/>
            <a:ext cx="21323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1B3A8F-800A-23EB-2504-748318852A38}"/>
              </a:ext>
            </a:extLst>
          </p:cNvPr>
          <p:cNvSpPr txBox="1">
            <a:spLocks/>
          </p:cNvSpPr>
          <p:nvPr/>
        </p:nvSpPr>
        <p:spPr>
          <a:xfrm>
            <a:off x="0" y="1116116"/>
            <a:ext cx="11987307" cy="1337431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 algn="just"/>
            <a:r>
              <a:rPr lang="en-US" sz="1800" kern="0" dirty="0">
                <a:latin typeface="+mj-lt"/>
              </a:rPr>
              <a:t>Crash Identification.</a:t>
            </a:r>
          </a:p>
          <a:p>
            <a:pPr lvl="1" algn="just"/>
            <a:r>
              <a:rPr lang="en-US" sz="1800" kern="0" dirty="0">
                <a:latin typeface="+mj-lt"/>
              </a:rPr>
              <a:t>Crash characterization.</a:t>
            </a:r>
          </a:p>
          <a:p>
            <a:pPr lvl="1" algn="just"/>
            <a:r>
              <a:rPr lang="en-US" sz="1800" kern="0" dirty="0">
                <a:highlight>
                  <a:srgbClr val="00FF00"/>
                </a:highlight>
                <a:latin typeface="+mj-lt"/>
              </a:rPr>
              <a:t>Plasma state around crash time.</a:t>
            </a:r>
          </a:p>
        </p:txBody>
      </p:sp>
    </p:spTree>
    <p:extLst>
      <p:ext uri="{BB962C8B-B14F-4D97-AF65-F5344CB8AC3E}">
        <p14:creationId xmlns:p14="http://schemas.microsoft.com/office/powerpoint/2010/main" val="2588742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A5B3D8-7D8C-6655-B286-C6D99EBF2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 signatures change in magnetic topology </a:t>
            </a:r>
            <a:br>
              <a:rPr lang="en-US" dirty="0"/>
            </a:br>
            <a:r>
              <a:rPr lang="en-US" dirty="0"/>
              <a:t>after mode locks to the machine wall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746F5-4A63-B252-BA74-011CBC3E9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"/>
          <a:stretch/>
        </p:blipFill>
        <p:spPr>
          <a:xfrm>
            <a:off x="219131" y="1049901"/>
            <a:ext cx="6802645" cy="4157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D8465-34EF-5524-5B2A-93D58FB4C8C5}"/>
              </a:ext>
            </a:extLst>
          </p:cNvPr>
          <p:cNvSpPr txBox="1"/>
          <p:nvPr/>
        </p:nvSpPr>
        <p:spPr>
          <a:xfrm>
            <a:off x="1885157" y="3778908"/>
            <a:ext cx="89868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kern="0" dirty="0">
                <a:solidFill>
                  <a:schemeClr val="tx1"/>
                </a:solidFill>
              </a:rPr>
              <a:t>MAST-U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193E80-F96E-5584-F928-2A38666A38A8}"/>
              </a:ext>
            </a:extLst>
          </p:cNvPr>
          <p:cNvGrpSpPr/>
          <p:nvPr/>
        </p:nvGrpSpPr>
        <p:grpSpPr>
          <a:xfrm>
            <a:off x="8368567" y="3442816"/>
            <a:ext cx="3394661" cy="2544801"/>
            <a:chOff x="6901285" y="1880074"/>
            <a:chExt cx="3133458" cy="2350093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6796D071-A68A-0815-1E9C-16E6D32A6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285" y="1880074"/>
              <a:ext cx="3133458" cy="235009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38D051F-32B7-F0DF-35DE-55763A7522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83381" y="2133241"/>
              <a:ext cx="0" cy="160279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0AE63AD-8B51-44DE-CFC1-0A1F0DA152FA}"/>
                </a:ext>
              </a:extLst>
            </p:cNvPr>
            <p:cNvSpPr/>
            <p:nvPr/>
          </p:nvSpPr>
          <p:spPr bwMode="auto">
            <a:xfrm>
              <a:off x="8819587" y="1880074"/>
              <a:ext cx="533381" cy="281619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89154" tIns="44577" rIns="89154" bIns="4457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91482"/>
              <a:r>
                <a:rPr lang="en-US" sz="1170" b="1" dirty="0">
                  <a:solidFill>
                    <a:schemeClr val="tx2"/>
                  </a:solidFill>
                  <a:latin typeface="Arial" pitchFamily="34" charset="0"/>
                </a:rPr>
                <a:t>TEC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4013207-6AAB-99F3-5312-572BE6F32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81" y="1202301"/>
            <a:ext cx="3766011" cy="2020786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A4D871C9-ED21-6DEE-388E-3B526638C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89" y="5370359"/>
            <a:ext cx="8248337" cy="1351365"/>
          </a:xfrm>
        </p:spPr>
        <p:txBody>
          <a:bodyPr/>
          <a:lstStyle/>
          <a:p>
            <a:r>
              <a:rPr lang="en-US" sz="2800" dirty="0"/>
              <a:t>Delayed disruption caused by LTM</a:t>
            </a:r>
          </a:p>
          <a:p>
            <a:pPr lvl="1"/>
            <a:r>
              <a:rPr lang="en-US" dirty="0"/>
              <a:t>Stochatization of the field lines following mode locking causes further TEC events until plasma disrupts.</a:t>
            </a:r>
          </a:p>
        </p:txBody>
      </p:sp>
    </p:spTree>
    <p:extLst>
      <p:ext uri="{BB962C8B-B14F-4D97-AF65-F5344CB8AC3E}">
        <p14:creationId xmlns:p14="http://schemas.microsoft.com/office/powerpoint/2010/main" val="2093777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E21036-6989-E31E-7FA9-A58FB6E2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 event identifies different physics events:</a:t>
            </a:r>
            <a:br>
              <a:rPr lang="en-US" dirty="0"/>
            </a:br>
            <a:r>
              <a:rPr lang="en-US" dirty="0"/>
              <a:t>characterized by plasma state during collapse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52D3BCA-E672-F2BB-BA21-544A816E1AAC}"/>
              </a:ext>
            </a:extLst>
          </p:cNvPr>
          <p:cNvSpPr txBox="1">
            <a:spLocks/>
          </p:cNvSpPr>
          <p:nvPr/>
        </p:nvSpPr>
        <p:spPr>
          <a:xfrm>
            <a:off x="6515225" y="1131508"/>
            <a:ext cx="5362105" cy="3606471"/>
          </a:xfrm>
          <a:prstGeom prst="rect">
            <a:avLst/>
          </a:prstGeom>
        </p:spPr>
        <p:txBody>
          <a:bodyPr/>
          <a:lstStyle>
            <a:lvl1pPr marL="280137" indent="-280137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340">
                <a:solidFill>
                  <a:srgbClr val="000096"/>
                </a:solidFill>
                <a:latin typeface="+mj-lt"/>
                <a:ea typeface="+mn-ea"/>
                <a:cs typeface="+mn-cs"/>
              </a:defRPr>
            </a:lvl1pPr>
            <a:lvl2pPr marL="561819" indent="-281683" algn="l" rtl="0" eaLnBrk="0" fontAlgn="base" hangingPunct="0">
              <a:lnSpc>
                <a:spcPct val="100000"/>
              </a:lnSpc>
              <a:spcBef>
                <a:spcPts val="585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950">
                <a:solidFill>
                  <a:schemeClr val="tx1"/>
                </a:solidFill>
                <a:latin typeface="+mj-lt"/>
              </a:defRPr>
            </a:lvl2pPr>
            <a:lvl3pPr marL="784691" indent="-222870" algn="l" rtl="0" eaLnBrk="0" fontAlgn="base" hangingPunct="0">
              <a:lnSpc>
                <a:spcPct val="100000"/>
              </a:lnSpc>
              <a:spcBef>
                <a:spcPts val="585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j-lt"/>
              </a:defRPr>
            </a:lvl3pPr>
            <a:lvl4pPr marL="1007561" indent="-222870" algn="l" rtl="0" eaLnBrk="0" fontAlgn="base" hangingPunct="0">
              <a:lnSpc>
                <a:spcPct val="100000"/>
              </a:lnSpc>
              <a:spcBef>
                <a:spcPts val="585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560">
                <a:solidFill>
                  <a:schemeClr val="tx1"/>
                </a:solidFill>
                <a:latin typeface="+mj-lt"/>
              </a:defRPr>
            </a:lvl4pPr>
            <a:lvl5pPr marL="1230431" indent="-222870" algn="l" rtl="0" eaLnBrk="0" fontAlgn="base" hangingPunct="0">
              <a:lnSpc>
                <a:spcPct val="100000"/>
              </a:lnSpc>
              <a:spcBef>
                <a:spcPts val="585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560">
                <a:solidFill>
                  <a:schemeClr val="tx1"/>
                </a:solidFill>
                <a:latin typeface="+mj-lt"/>
              </a:defRPr>
            </a:lvl5pPr>
            <a:lvl6pPr marL="2451576" indent="-22287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560">
                <a:solidFill>
                  <a:schemeClr val="tx1"/>
                </a:solidFill>
                <a:latin typeface="+mn-lt"/>
              </a:defRPr>
            </a:lvl6pPr>
            <a:lvl7pPr marL="2897317" indent="-22287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560">
                <a:solidFill>
                  <a:schemeClr val="tx1"/>
                </a:solidFill>
                <a:latin typeface="+mn-lt"/>
              </a:defRPr>
            </a:lvl7pPr>
            <a:lvl8pPr marL="3343058" indent="-22287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560">
                <a:solidFill>
                  <a:schemeClr val="tx1"/>
                </a:solidFill>
                <a:latin typeface="+mn-lt"/>
              </a:defRPr>
            </a:lvl8pPr>
            <a:lvl9pPr marL="3788798" indent="-22287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56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kern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7681F1-44FC-C795-C4B5-9642F5BC2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5"/>
          <a:stretch/>
        </p:blipFill>
        <p:spPr>
          <a:xfrm>
            <a:off x="33322" y="1219200"/>
            <a:ext cx="6369120" cy="3518779"/>
          </a:xfrm>
          <a:prstGeom prst="rect">
            <a:avLst/>
          </a:prstGeom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7CAF2565-C462-A2D1-3270-D470A3393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0502" y="1219200"/>
            <a:ext cx="5571498" cy="905627"/>
          </a:xfrm>
        </p:spPr>
        <p:txBody>
          <a:bodyPr/>
          <a:lstStyle/>
          <a:p>
            <a:r>
              <a:rPr lang="en-US" dirty="0"/>
              <a:t>Two types of TEC events in this shot, both false positives (reached level3).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B23D1E-38B2-CC2F-CB44-390B627338B5}"/>
              </a:ext>
            </a:extLst>
          </p:cNvPr>
          <p:cNvGrpSpPr/>
          <p:nvPr/>
        </p:nvGrpSpPr>
        <p:grpSpPr>
          <a:xfrm>
            <a:off x="731520" y="4653281"/>
            <a:ext cx="2561067" cy="1825952"/>
            <a:chOff x="771174" y="1461300"/>
            <a:chExt cx="2361555" cy="16332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641127-C084-D602-2C96-275E56077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74" y="1461300"/>
              <a:ext cx="2361555" cy="163322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7DB924F-E2FA-54F4-C046-757BA7013ED5}"/>
                </a:ext>
              </a:extLst>
            </p:cNvPr>
            <p:cNvSpPr/>
            <p:nvPr/>
          </p:nvSpPr>
          <p:spPr bwMode="auto">
            <a:xfrm rot="20690620">
              <a:off x="2045802" y="2122488"/>
              <a:ext cx="595618" cy="797162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50D0BCA-8F67-EBF9-3FB4-5901388C7DBB}"/>
              </a:ext>
            </a:extLst>
          </p:cNvPr>
          <p:cNvSpPr txBox="1"/>
          <p:nvPr/>
        </p:nvSpPr>
        <p:spPr>
          <a:xfrm>
            <a:off x="1612072" y="3908890"/>
            <a:ext cx="79297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kern="0" dirty="0">
                <a:solidFill>
                  <a:schemeClr val="tx1"/>
                </a:solidFill>
              </a:rPr>
              <a:t>MAST-U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D954E-D2E7-56D3-50D6-A1606C68D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87" y="4793387"/>
            <a:ext cx="3412366" cy="173359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DD0EE2-DFE4-0C10-372E-809B78F7CC50}"/>
              </a:ext>
            </a:extLst>
          </p:cNvPr>
          <p:cNvCxnSpPr>
            <a:cxnSpLocks/>
          </p:cNvCxnSpPr>
          <p:nvPr/>
        </p:nvCxnSpPr>
        <p:spPr bwMode="auto">
          <a:xfrm flipH="1">
            <a:off x="2636445" y="2387600"/>
            <a:ext cx="4323155" cy="1041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98E2C0-BBC5-3594-E763-6664D42260F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10805" y="3254686"/>
            <a:ext cx="2048795" cy="3583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816FFA78-4A75-7728-B616-1C85B233EE62}"/>
              </a:ext>
            </a:extLst>
          </p:cNvPr>
          <p:cNvSpPr txBox="1">
            <a:spLocks/>
          </p:cNvSpPr>
          <p:nvPr/>
        </p:nvSpPr>
        <p:spPr>
          <a:xfrm>
            <a:off x="6587180" y="2203570"/>
            <a:ext cx="5571498" cy="1038190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400">
                <a:solidFill>
                  <a:srgbClr val="000096"/>
                </a:solidFill>
                <a:latin typeface="+mj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j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j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j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kern="0" dirty="0"/>
              <a:t>TEC that signatures the change in magnetic topology after an initial low amplitude mode locks.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CCB8736E-5C68-2AA3-2B87-AF4B26D1A1C6}"/>
              </a:ext>
            </a:extLst>
          </p:cNvPr>
          <p:cNvSpPr txBox="1">
            <a:spLocks/>
          </p:cNvSpPr>
          <p:nvPr/>
        </p:nvSpPr>
        <p:spPr>
          <a:xfrm>
            <a:off x="6587180" y="3483043"/>
            <a:ext cx="5571498" cy="821716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400">
                <a:solidFill>
                  <a:srgbClr val="000096"/>
                </a:solidFill>
                <a:latin typeface="+mj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j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j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j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kern="0" dirty="0"/>
              <a:t>TEC + Current spike signatures an internal reconnection event during ramp-down</a:t>
            </a:r>
          </a:p>
          <a:p>
            <a:pPr marL="287338" lvl="1" indent="0">
              <a:buFont typeface="Wingdings" panose="05000000000000000000" pitchFamily="2" charset="2"/>
              <a:buNone/>
            </a:pPr>
            <a:endParaRPr lang="en-US" kern="0" dirty="0"/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857839EE-C395-5618-16C7-A10ADB793868}"/>
              </a:ext>
            </a:extLst>
          </p:cNvPr>
          <p:cNvSpPr txBox="1">
            <a:spLocks/>
          </p:cNvSpPr>
          <p:nvPr/>
        </p:nvSpPr>
        <p:spPr>
          <a:xfrm>
            <a:off x="6587180" y="4750905"/>
            <a:ext cx="5571498" cy="821716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400">
                <a:solidFill>
                  <a:srgbClr val="000096"/>
                </a:solidFill>
                <a:latin typeface="+mj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j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j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j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kern="0" dirty="0"/>
              <a:t>Models require additional physics to improve accuracy.</a:t>
            </a:r>
          </a:p>
          <a:p>
            <a:pPr marL="287338" lvl="1" indent="0">
              <a:buFont typeface="Wingdings" panose="05000000000000000000" pitchFamily="2" charset="2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1973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0CCA1-1B02-7DEB-8211-63A25A7A5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clear separation in parameter space between </a:t>
            </a:r>
            <a:br>
              <a:rPr lang="en-US" dirty="0"/>
            </a:br>
            <a:r>
              <a:rPr lang="en-US" dirty="0"/>
              <a:t>TEC crashes triggering NTMs in KSTAR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5664283-B2D2-FEE0-0F47-A6DFE7D9136E}"/>
              </a:ext>
            </a:extLst>
          </p:cNvPr>
          <p:cNvSpPr txBox="1">
            <a:spLocks/>
          </p:cNvSpPr>
          <p:nvPr/>
        </p:nvSpPr>
        <p:spPr>
          <a:xfrm>
            <a:off x="105995" y="1113334"/>
            <a:ext cx="11627556" cy="494395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r>
              <a:rPr lang="en-US" sz="2000" kern="0" dirty="0">
                <a:solidFill>
                  <a:srgbClr val="0506A0"/>
                </a:solidFill>
              </a:rPr>
              <a:t>Automatic recognition of NTM triggering in DECAF mode analysis decomposition.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A4DB60-29D2-F813-BBBE-86AA89EAAEA7}"/>
              </a:ext>
            </a:extLst>
          </p:cNvPr>
          <p:cNvGrpSpPr/>
          <p:nvPr/>
        </p:nvGrpSpPr>
        <p:grpSpPr>
          <a:xfrm>
            <a:off x="92768" y="1708493"/>
            <a:ext cx="3820036" cy="2902700"/>
            <a:chOff x="830782" y="1497592"/>
            <a:chExt cx="3820036" cy="29027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07C202E-6BFE-9DB7-6D41-75C0F847645D}"/>
                </a:ext>
              </a:extLst>
            </p:cNvPr>
            <p:cNvGrpSpPr/>
            <p:nvPr/>
          </p:nvGrpSpPr>
          <p:grpSpPr>
            <a:xfrm>
              <a:off x="830782" y="1497592"/>
              <a:ext cx="3820036" cy="2902700"/>
              <a:chOff x="1087655" y="1579719"/>
              <a:chExt cx="3820036" cy="29027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D347C0D-FA35-07FE-AEF9-B6B67A00BD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655" y="1700196"/>
                <a:ext cx="3733410" cy="2782223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B8B8489-0D1C-E0D0-1B00-7285A1A1F463}"/>
                  </a:ext>
                </a:extLst>
              </p:cNvPr>
              <p:cNvCxnSpPr/>
              <p:nvPr/>
            </p:nvCxnSpPr>
            <p:spPr bwMode="auto">
              <a:xfrm>
                <a:off x="3532472" y="1799924"/>
                <a:ext cx="0" cy="2098308"/>
              </a:xfrm>
              <a:prstGeom prst="line">
                <a:avLst/>
              </a:prstGeom>
              <a:ln w="19050"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5A423E2-307D-1D63-F664-76FBC5231AC9}"/>
                  </a:ext>
                </a:extLst>
              </p:cNvPr>
              <p:cNvSpPr/>
              <p:nvPr/>
            </p:nvSpPr>
            <p:spPr bwMode="auto">
              <a:xfrm>
                <a:off x="3219055" y="1579719"/>
                <a:ext cx="626834" cy="336885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Arial" pitchFamily="34" charset="0"/>
                  </a:rPr>
                  <a:t>TEC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8E4663-68EC-F8AE-B2A5-01FEF8E50CDD}"/>
                  </a:ext>
                </a:extLst>
              </p:cNvPr>
              <p:cNvSpPr txBox="1"/>
              <p:nvPr/>
            </p:nvSpPr>
            <p:spPr>
              <a:xfrm>
                <a:off x="2099022" y="2955502"/>
                <a:ext cx="1176987" cy="338554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n-US" sz="1600" i="0" kern="0" dirty="0">
                    <a:solidFill>
                      <a:srgbClr val="0506A0"/>
                    </a:solidFill>
                  </a:rPr>
                  <a:t>Precursor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0C41C00F-3301-4CE9-6C96-738D8312BF6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532472" y="2464279"/>
                <a:ext cx="407440" cy="177762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506A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5" name="Left Brace 24">
                <a:extLst>
                  <a:ext uri="{FF2B5EF4-FFF2-40B4-BE49-F238E27FC236}">
                    <a16:creationId xmlns:a16="http://schemas.microsoft.com/office/drawing/2014/main" id="{9BD1D5E4-EF4B-58D1-3AFA-A77A2A481FD4}"/>
                  </a:ext>
                </a:extLst>
              </p:cNvPr>
              <p:cNvSpPr/>
              <p:nvPr/>
            </p:nvSpPr>
            <p:spPr bwMode="auto">
              <a:xfrm rot="16200000">
                <a:off x="2541787" y="2091758"/>
                <a:ext cx="291458" cy="1640427"/>
              </a:xfrm>
              <a:prstGeom prst="leftBrace">
                <a:avLst>
                  <a:gd name="adj1" fmla="val 8333"/>
                  <a:gd name="adj2" fmla="val 49413"/>
                </a:avLst>
              </a:prstGeom>
              <a:noFill/>
              <a:ln w="19050" cap="flat" cmpd="sng" algn="ctr">
                <a:solidFill>
                  <a:srgbClr val="0506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537AAB9-37ED-A7F4-0E60-9D7BB7C18F36}"/>
                  </a:ext>
                </a:extLst>
              </p:cNvPr>
              <p:cNvSpPr txBox="1"/>
              <p:nvPr/>
            </p:nvSpPr>
            <p:spPr>
              <a:xfrm>
                <a:off x="3838092" y="2092246"/>
                <a:ext cx="1069599" cy="584775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n-US" sz="1600" i="0" kern="0" dirty="0">
                    <a:solidFill>
                      <a:srgbClr val="0506A0"/>
                    </a:solidFill>
                  </a:rPr>
                  <a:t>NTM triggered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D9D494-14D3-18F6-A8F4-A7EC7275FC75}"/>
                </a:ext>
              </a:extLst>
            </p:cNvPr>
            <p:cNvSpPr txBox="1"/>
            <p:nvPr/>
          </p:nvSpPr>
          <p:spPr>
            <a:xfrm>
              <a:off x="1543705" y="1757061"/>
              <a:ext cx="1728132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1200" i="0" kern="0" dirty="0">
                  <a:solidFill>
                    <a:schemeClr val="tx1"/>
                  </a:solidFill>
                </a:rPr>
                <a:t>Magnetic spectrogram mode analysis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98D73B-D9BD-6B96-A829-955D9967B95C}"/>
              </a:ext>
            </a:extLst>
          </p:cNvPr>
          <p:cNvGrpSpPr/>
          <p:nvPr/>
        </p:nvGrpSpPr>
        <p:grpSpPr>
          <a:xfrm>
            <a:off x="8038367" y="1531181"/>
            <a:ext cx="4122047" cy="3278237"/>
            <a:chOff x="7878487" y="1419363"/>
            <a:chExt cx="4122047" cy="32782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C06FC6-CD4A-6B7E-F013-57C4D327C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1"/>
            <a:stretch/>
          </p:blipFill>
          <p:spPr>
            <a:xfrm>
              <a:off x="7878487" y="1588640"/>
              <a:ext cx="4122047" cy="31089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7EF874-5051-F0B7-E69A-48F35E7B3CE5}"/>
                </a:ext>
              </a:extLst>
            </p:cNvPr>
            <p:cNvSpPr txBox="1"/>
            <p:nvPr/>
          </p:nvSpPr>
          <p:spPr>
            <a:xfrm>
              <a:off x="9630561" y="1419363"/>
              <a:ext cx="1702965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1600" b="1" i="0" kern="0" dirty="0">
                  <a:solidFill>
                    <a:schemeClr val="tx1"/>
                  </a:solidFill>
                </a:rPr>
                <a:t>SAW Crashes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5F9C5B-AAB1-667B-084D-CC69D4E1D0B1}"/>
              </a:ext>
            </a:extLst>
          </p:cNvPr>
          <p:cNvGrpSpPr/>
          <p:nvPr/>
        </p:nvGrpSpPr>
        <p:grpSpPr>
          <a:xfrm>
            <a:off x="3927337" y="1539216"/>
            <a:ext cx="4095593" cy="3270202"/>
            <a:chOff x="3742290" y="1427398"/>
            <a:chExt cx="4095593" cy="32702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F8B807-3BB9-4439-453A-809351D1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290" y="1588640"/>
              <a:ext cx="4095593" cy="310896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0C137C-96F2-A8F4-C0F8-84B353A89A54}"/>
                </a:ext>
              </a:extLst>
            </p:cNvPr>
            <p:cNvSpPr txBox="1"/>
            <p:nvPr/>
          </p:nvSpPr>
          <p:spPr>
            <a:xfrm>
              <a:off x="5381413" y="1427398"/>
              <a:ext cx="1702965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1600" b="1" i="0" kern="0" dirty="0">
                  <a:solidFill>
                    <a:schemeClr val="tx1"/>
                  </a:solidFill>
                </a:rPr>
                <a:t>TEC Crashes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9547B8-AC1B-DF20-DCD9-F82D118CE9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11012" y="4848681"/>
                <a:ext cx="8474836" cy="1711509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lvl="1">
                  <a:buClr>
                    <a:schemeClr val="tx1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i="1" kern="0" smtClean="0">
                            <a:latin typeface="Cambria Math" panose="02040503050406030204" pitchFamily="18" charset="0"/>
                          </a:rPr>
                          <m:t>𝑇𝑒</m:t>
                        </m:r>
                      </m:sub>
                    </m:sSub>
                  </m:oMath>
                </a14:m>
                <a:r>
                  <a:rPr lang="en-US" sz="1800" kern="0" dirty="0"/>
                  <a:t> calculated using the state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kern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kern="0" dirty="0"/>
                  <a:t> profile: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kern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b="1" i="1" ker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1800" b="1" i="1" kern="0">
                            <a:latin typeface="Cambria Math" panose="02040503050406030204" pitchFamily="18" charset="0"/>
                          </a:rPr>
                          <m:t>𝑻𝒆</m:t>
                        </m:r>
                      </m:sub>
                    </m:sSub>
                    <m:r>
                      <a:rPr lang="en-US" sz="1800" b="1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1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1800" b="1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ker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800" b="1" i="1" ker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1" i="1" kern="0"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1800" b="1" i="1" ker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den>
                        </m:f>
                        <m:r>
                          <a:rPr lang="en-US" sz="1800" b="1" i="1" kern="0">
                            <a:latin typeface="Cambria Math" panose="02040503050406030204" pitchFamily="18" charset="0"/>
                          </a:rPr>
                          <m:t>∫</m:t>
                        </m:r>
                        <m:sSub>
                          <m:sSubPr>
                            <m:ctrlPr>
                              <a:rPr lang="en-US" sz="1800" b="1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ker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1800" b="1" i="1" ker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en-US" sz="1800" b="1" i="1" kern="0">
                            <a:latin typeface="Cambria Math" panose="02040503050406030204" pitchFamily="18" charset="0"/>
                          </a:rPr>
                          <m:t>𝒅𝑹</m:t>
                        </m:r>
                        <m:r>
                          <a:rPr lang="en-US" sz="1800" b="1" i="1" kern="0">
                            <a:latin typeface="Cambria Math" panose="02040503050406030204" pitchFamily="18" charset="0"/>
                          </a:rPr>
                          <m:t> ∗</m:t>
                        </m:r>
                        <m:sSub>
                          <m:sSubPr>
                            <m:ctrlPr>
                              <a:rPr lang="en-US" sz="1800" b="1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ker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1800" b="1" i="1" kern="0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en-US" sz="1800" b="1" i="1" ker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sz="1800" b="1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ker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1800" b="1" i="1" ker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b="1" i="1" ker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1800" b="1" i="1" ker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f>
                          <m:fPr>
                            <m:ctrlPr>
                              <a:rPr lang="en-US" sz="1800" b="1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800" b="1" i="1" ker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b="1" i="1" ker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US" sz="1800" b="1" i="1" ker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  <m:sup>
                                <m:r>
                                  <a:rPr lang="en-US" sz="1800" b="1" i="1" ker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800" b="1" i="1" ker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sz="1800" b="1" i="1" ker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1" i="1" kern="0"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en-US" sz="1800" b="1" i="1" ker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lang="en-US" sz="1800" kern="0" dirty="0"/>
                  <a:t> .</a:t>
                </a:r>
              </a:p>
              <a:p>
                <a:pPr lvl="1">
                  <a:buClr>
                    <a:schemeClr val="tx1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1800" i="1" kern="0" smtClean="0">
                            <a:latin typeface="Cambria Math" panose="02040503050406030204" pitchFamily="18" charset="0"/>
                          </a:rPr>
                          <m:t>𝑀𝐻𝐷</m:t>
                        </m:r>
                      </m:sub>
                    </m:sSub>
                  </m:oMath>
                </a14:m>
                <a:r>
                  <a:rPr lang="en-US" sz="1800" kern="0" dirty="0"/>
                  <a:t> correlates with energy available to seed a disruption.</a:t>
                </a:r>
              </a:p>
              <a:p>
                <a:pPr lvl="1">
                  <a:buClr>
                    <a:schemeClr val="tx1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kern="0" dirty="0"/>
                  <a:t>Complete stability analysis before and after crash in near future.</a:t>
                </a:r>
              </a:p>
              <a:p>
                <a:pPr lvl="1">
                  <a:buClr>
                    <a:schemeClr val="tx1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/>
              </a:p>
              <a:p>
                <a:pPr lvl="1">
                  <a:buClr>
                    <a:schemeClr val="tx1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9547B8-AC1B-DF20-DCD9-F82D118CE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1012" y="4848681"/>
                <a:ext cx="8474836" cy="17115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9430760-8835-898C-C437-86CAD24AD2F5}"/>
              </a:ext>
            </a:extLst>
          </p:cNvPr>
          <p:cNvSpPr/>
          <p:nvPr/>
        </p:nvSpPr>
        <p:spPr bwMode="auto">
          <a:xfrm>
            <a:off x="8645330" y="5199259"/>
            <a:ext cx="3200306" cy="89762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Crash classification is of critical importance!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464383-FE25-77E5-FFFA-84A6CB15E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354" y="1173492"/>
            <a:ext cx="11630379" cy="1350778"/>
          </a:xfrm>
        </p:spPr>
        <p:txBody>
          <a:bodyPr/>
          <a:lstStyle/>
          <a:p>
            <a:r>
              <a:rPr lang="en-US" sz="2000" kern="0" dirty="0"/>
              <a:t>DECAF’s estimation of island width based on ECE detects island starts growing ~20 </a:t>
            </a:r>
            <a:r>
              <a:rPr lang="en-US" sz="2000" kern="0" dirty="0" err="1"/>
              <a:t>ms</a:t>
            </a:r>
            <a:r>
              <a:rPr lang="en-US" sz="2000" kern="0" dirty="0"/>
              <a:t> after TEC.</a:t>
            </a:r>
          </a:p>
          <a:p>
            <a:pPr lvl="1"/>
            <a:r>
              <a:rPr lang="en-US" sz="1600" kern="0" dirty="0"/>
              <a:t>Similar phenomena observed in ASDEX-U [1] and NSTX [2].</a:t>
            </a:r>
          </a:p>
          <a:p>
            <a:pPr lvl="1"/>
            <a:r>
              <a:rPr lang="en-US" sz="1600" kern="0" dirty="0"/>
              <a:t>Preventive growth suppression using ECCD on the rational surface before neoclassical effects dominate dynamics.</a:t>
            </a:r>
          </a:p>
          <a:p>
            <a:pPr lvl="1"/>
            <a:r>
              <a:rPr lang="en-US" sz="1600" kern="0" dirty="0"/>
              <a:t>Experiments in DIIID [3] and TCV [4] show relaxed requirements in EC power and beam alignment for preventive ECCD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4DED08-1951-FB0B-AF0D-DE1E03BEC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59" y="0"/>
            <a:ext cx="11630379" cy="1035170"/>
          </a:xfrm>
        </p:spPr>
        <p:txBody>
          <a:bodyPr/>
          <a:lstStyle/>
          <a:p>
            <a:r>
              <a:rPr lang="en-US" sz="2800" dirty="0"/>
              <a:t>Preventive ECCD triggered by TEC event could relax the injection power and beam alignment requirement for NTM stabilization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37CE7-C80F-1D3D-EF29-6A916D482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2" y="2972246"/>
            <a:ext cx="5064603" cy="233238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A77379-F671-8A59-9A96-879F61895934}"/>
              </a:ext>
            </a:extLst>
          </p:cNvPr>
          <p:cNvCxnSpPr>
            <a:cxnSpLocks/>
          </p:cNvCxnSpPr>
          <p:nvPr/>
        </p:nvCxnSpPr>
        <p:spPr bwMode="auto">
          <a:xfrm>
            <a:off x="1755445" y="3032485"/>
            <a:ext cx="1" cy="1840812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A742143-EB2A-6812-FAE2-888A8F6DDAB2}"/>
              </a:ext>
            </a:extLst>
          </p:cNvPr>
          <p:cNvSpPr/>
          <p:nvPr/>
        </p:nvSpPr>
        <p:spPr bwMode="auto">
          <a:xfrm>
            <a:off x="1104510" y="4580332"/>
            <a:ext cx="1554719" cy="3368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rPr>
              <a:t>TEC (7.418 s)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3044CD-5251-9AF5-BA62-1BD2921CE5E9}"/>
              </a:ext>
            </a:extLst>
          </p:cNvPr>
          <p:cNvCxnSpPr>
            <a:cxnSpLocks/>
          </p:cNvCxnSpPr>
          <p:nvPr/>
        </p:nvCxnSpPr>
        <p:spPr bwMode="auto">
          <a:xfrm>
            <a:off x="1755446" y="3791671"/>
            <a:ext cx="109770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108F51A-7C80-75AA-D195-33BF61BFAB05}"/>
              </a:ext>
            </a:extLst>
          </p:cNvPr>
          <p:cNvSpPr txBox="1"/>
          <p:nvPr/>
        </p:nvSpPr>
        <p:spPr>
          <a:xfrm>
            <a:off x="5847610" y="4199496"/>
            <a:ext cx="194487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b="1" i="0" kern="0" dirty="0">
                <a:solidFill>
                  <a:schemeClr val="tx1"/>
                </a:solidFill>
              </a:rPr>
              <a:t>Ideal phase</a:t>
            </a:r>
          </a:p>
          <a:p>
            <a:r>
              <a:rPr lang="en-US" sz="1400" b="1" i="0" kern="0" dirty="0">
                <a:solidFill>
                  <a:schemeClr val="tx1"/>
                </a:solidFill>
              </a:rPr>
              <a:t>(~7.418 - 7.439 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3B601-5F2D-D25B-5C9E-1BF464C651F8}"/>
              </a:ext>
            </a:extLst>
          </p:cNvPr>
          <p:cNvSpPr txBox="1"/>
          <p:nvPr/>
        </p:nvSpPr>
        <p:spPr>
          <a:xfrm>
            <a:off x="5256429" y="3446262"/>
            <a:ext cx="167252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b="1" i="0" kern="0" dirty="0">
                <a:solidFill>
                  <a:schemeClr val="tx1"/>
                </a:solidFill>
              </a:rPr>
              <a:t>Estimated islan</a:t>
            </a:r>
            <a:r>
              <a:rPr lang="en-US" sz="1400" b="1" kern="0" dirty="0">
                <a:solidFill>
                  <a:schemeClr val="tx1"/>
                </a:solidFill>
              </a:rPr>
              <a:t>d </a:t>
            </a:r>
          </a:p>
          <a:p>
            <a:r>
              <a:rPr lang="en-US" sz="1400" b="1" kern="0" dirty="0">
                <a:solidFill>
                  <a:schemeClr val="tx1"/>
                </a:solidFill>
              </a:rPr>
              <a:t>width (2/1)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6A1F18-3B87-CAC4-6C22-DB0901E4BD0B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 flipV="1">
            <a:off x="2532804" y="3828650"/>
            <a:ext cx="3314806" cy="632456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88A505-46E3-A3F6-3CB2-1968BBC1BDE8}"/>
              </a:ext>
            </a:extLst>
          </p:cNvPr>
          <p:cNvCxnSpPr>
            <a:cxnSpLocks/>
          </p:cNvCxnSpPr>
          <p:nvPr/>
        </p:nvCxnSpPr>
        <p:spPr bwMode="auto">
          <a:xfrm>
            <a:off x="5193116" y="3513676"/>
            <a:ext cx="0" cy="4392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FCE3121-CF1D-E005-A48C-44834048B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35" y="2656000"/>
            <a:ext cx="3816771" cy="296487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B5F4FF-2F04-675A-5150-1F4F0E9586B8}"/>
              </a:ext>
            </a:extLst>
          </p:cNvPr>
          <p:cNvCxnSpPr>
            <a:cxnSpLocks/>
          </p:cNvCxnSpPr>
          <p:nvPr/>
        </p:nvCxnSpPr>
        <p:spPr bwMode="auto">
          <a:xfrm>
            <a:off x="9833066" y="4195902"/>
            <a:ext cx="2856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8C62F1-90BF-4176-A377-F80A37BABC4B}"/>
              </a:ext>
            </a:extLst>
          </p:cNvPr>
          <p:cNvCxnSpPr>
            <a:cxnSpLocks/>
          </p:cNvCxnSpPr>
          <p:nvPr/>
        </p:nvCxnSpPr>
        <p:spPr bwMode="auto">
          <a:xfrm flipV="1">
            <a:off x="7253591" y="4195902"/>
            <a:ext cx="2694277" cy="230015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63C5F6F-D8AF-E927-1340-938BC7F5F195}"/>
              </a:ext>
            </a:extLst>
          </p:cNvPr>
          <p:cNvSpPr/>
          <p:nvPr/>
        </p:nvSpPr>
        <p:spPr bwMode="auto">
          <a:xfrm>
            <a:off x="1755445" y="5435124"/>
            <a:ext cx="5432147" cy="84999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kern="0" dirty="0"/>
              <a:t>Experimental proposal submitted to use TEC event to trigger preventive ECCD in KSTAR.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C3D04-1041-B7A9-FEBE-8B7B21CD1E10}"/>
              </a:ext>
            </a:extLst>
          </p:cNvPr>
          <p:cNvSpPr/>
          <p:nvPr/>
        </p:nvSpPr>
        <p:spPr bwMode="auto">
          <a:xfrm>
            <a:off x="9640315" y="4765306"/>
            <a:ext cx="590711" cy="3368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rPr>
              <a:t>TEC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57E62E-6888-DD42-CB05-9EF81EF8EA44}"/>
              </a:ext>
            </a:extLst>
          </p:cNvPr>
          <p:cNvCxnSpPr>
            <a:cxnSpLocks/>
          </p:cNvCxnSpPr>
          <p:nvPr/>
        </p:nvCxnSpPr>
        <p:spPr bwMode="auto">
          <a:xfrm>
            <a:off x="2853147" y="2935268"/>
            <a:ext cx="0" cy="1034214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EB8FCC1-23CA-2789-6289-9FE5B593CD74}"/>
              </a:ext>
            </a:extLst>
          </p:cNvPr>
          <p:cNvSpPr/>
          <p:nvPr/>
        </p:nvSpPr>
        <p:spPr bwMode="auto">
          <a:xfrm>
            <a:off x="1489135" y="2598383"/>
            <a:ext cx="3511744" cy="3368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i="0" kern="0" dirty="0">
                <a:solidFill>
                  <a:schemeClr val="tx1"/>
                </a:solidFill>
              </a:rPr>
              <a:t>DECAF island </a:t>
            </a:r>
            <a:r>
              <a:rPr lang="en-US" sz="1600" kern="0" dirty="0">
                <a:solidFill>
                  <a:schemeClr val="tx1"/>
                </a:solidFill>
              </a:rPr>
              <a:t>identification (7.439 s) </a:t>
            </a:r>
            <a:endParaRPr lang="en-US" sz="1600" i="0" kern="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BC6EF-D886-FBDA-E81C-425AD994F20F}"/>
              </a:ext>
            </a:extLst>
          </p:cNvPr>
          <p:cNvSpPr txBox="1"/>
          <p:nvPr/>
        </p:nvSpPr>
        <p:spPr>
          <a:xfrm>
            <a:off x="7874143" y="5626971"/>
            <a:ext cx="4317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[1] V.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Igochine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etal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2017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Nucl.Fusion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57 036015</a:t>
            </a:r>
            <a:endParaRPr lang="en-US" sz="1200" dirty="0"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[2] S.A. Sabbagh </a:t>
            </a:r>
            <a:r>
              <a:rPr lang="en-US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et al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 2010 </a:t>
            </a:r>
            <a:r>
              <a:rPr lang="en-US" sz="1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Nucl</a:t>
            </a:r>
            <a:r>
              <a:rPr lang="en-US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. Fusion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 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50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 025020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[3] E.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Kolemen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etal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2014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Nucl.Fusion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54 073020</a:t>
            </a:r>
            <a:endParaRPr lang="en-US" sz="1200" dirty="0"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[4] M Kong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etal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2022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PlasmaPhys.Control.Fusion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64 044008</a:t>
            </a:r>
            <a:endParaRPr lang="en-US" sz="1200" dirty="0"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796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33219B-A358-BEC8-AA7A-E78447D83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7" y="1869492"/>
            <a:ext cx="4523341" cy="3950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C9B682A-D9E5-ACE0-BA37-C4D2EE69F60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Disruption forecast space 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sub>
                    </m:sSub>
                  </m:oMath>
                </a14:m>
                <a:r>
                  <a:rPr lang="en-US" dirty="0"/>
                  <a:t> and w/a defines a ‘stable’ plasma state region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C9B682A-D9E5-ACE0-BA37-C4D2EE69F6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27273" b="-4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85D132A-D130-29B8-B83C-D99356C0233E}"/>
              </a:ext>
            </a:extLst>
          </p:cNvPr>
          <p:cNvSpPr txBox="1">
            <a:spLocks/>
          </p:cNvSpPr>
          <p:nvPr/>
        </p:nvSpPr>
        <p:spPr>
          <a:xfrm>
            <a:off x="5993880" y="1974185"/>
            <a:ext cx="6093574" cy="1780408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96"/>
              </a:buClr>
              <a:buSzPct val="135000"/>
              <a:buFont typeface="Wingdings" pitchFamily="2" charset="2"/>
              <a:buChar char="§"/>
            </a:pPr>
            <a:r>
              <a:rPr lang="en-US" sz="2000" kern="0" dirty="0">
                <a:solidFill>
                  <a:srgbClr val="0506A0"/>
                </a:solidFill>
              </a:rPr>
              <a:t>Disruptive SAW crashes occur in a different region related to initial sawtooth phase.</a:t>
            </a:r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r>
              <a:rPr lang="en-US" sz="1800" kern="0" dirty="0"/>
              <a:t>Wider SAW crashes more likely to seed NTM due to coupling with higher harmonic rational surfaces.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F9FA97-3345-EA72-613B-F13F5398ECA0}"/>
              </a:ext>
            </a:extLst>
          </p:cNvPr>
          <p:cNvSpPr txBox="1"/>
          <p:nvPr/>
        </p:nvSpPr>
        <p:spPr>
          <a:xfrm>
            <a:off x="6284259" y="5967491"/>
            <a:ext cx="5907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kern="0" dirty="0">
                <a:solidFill>
                  <a:schemeClr val="tx1"/>
                </a:solidFill>
              </a:rPr>
              <a:t>[1] F </a:t>
            </a:r>
            <a:r>
              <a:rPr lang="en-US" sz="1400" i="0" kern="0" dirty="0" err="1">
                <a:solidFill>
                  <a:schemeClr val="tx1"/>
                </a:solidFill>
              </a:rPr>
              <a:t>Porcelli</a:t>
            </a:r>
            <a:r>
              <a:rPr lang="en-US" sz="1400" i="0" kern="0" dirty="0">
                <a:solidFill>
                  <a:schemeClr val="tx1"/>
                </a:solidFill>
              </a:rPr>
              <a:t> et al, Plasma Phys. Control. Fusion 38 (1996) 2163–2186.</a:t>
            </a:r>
          </a:p>
          <a:p>
            <a:r>
              <a:rPr lang="en-US" sz="1400" kern="0" dirty="0">
                <a:solidFill>
                  <a:schemeClr val="tx1"/>
                </a:solidFill>
              </a:rPr>
              <a:t>[2] L. </a:t>
            </a:r>
            <a:r>
              <a:rPr lang="en-US" sz="1400" kern="0" dirty="0" err="1">
                <a:solidFill>
                  <a:schemeClr val="tx1"/>
                </a:solidFill>
              </a:rPr>
              <a:t>Bardóczi</a:t>
            </a:r>
            <a:r>
              <a:rPr lang="en-US" sz="1400" kern="0" dirty="0">
                <a:solidFill>
                  <a:schemeClr val="tx1"/>
                </a:solidFill>
              </a:rPr>
              <a:t> et al, PHYSICAL REVIEW LETTERS 127, 055002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B65B6-F572-CD80-4146-B16A526309A1}"/>
              </a:ext>
            </a:extLst>
          </p:cNvPr>
          <p:cNvSpPr txBox="1">
            <a:spLocks/>
          </p:cNvSpPr>
          <p:nvPr/>
        </p:nvSpPr>
        <p:spPr>
          <a:xfrm>
            <a:off x="97117" y="1065839"/>
            <a:ext cx="11793526" cy="441429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600" kern="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D259DAF-6DB9-88BE-19FA-76E03BF0B508}"/>
              </a:ext>
            </a:extLst>
          </p:cNvPr>
          <p:cNvSpPr/>
          <p:nvPr/>
        </p:nvSpPr>
        <p:spPr bwMode="auto">
          <a:xfrm>
            <a:off x="1280160" y="3599848"/>
            <a:ext cx="2117558" cy="1578544"/>
          </a:xfrm>
          <a:custGeom>
            <a:avLst/>
            <a:gdLst>
              <a:gd name="connsiteX0" fmla="*/ 0 w 2117558"/>
              <a:gd name="connsiteY0" fmla="*/ 0 h 1578544"/>
              <a:gd name="connsiteX1" fmla="*/ 1568918 w 2117558"/>
              <a:gd name="connsiteY1" fmla="*/ 385011 h 1578544"/>
              <a:gd name="connsiteX2" fmla="*/ 2117558 w 2117558"/>
              <a:gd name="connsiteY2" fmla="*/ 1578544 h 157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7558" h="1578544">
                <a:moveTo>
                  <a:pt x="0" y="0"/>
                </a:moveTo>
                <a:cubicBezTo>
                  <a:pt x="607996" y="60960"/>
                  <a:pt x="1215992" y="121920"/>
                  <a:pt x="1568918" y="385011"/>
                </a:cubicBezTo>
                <a:cubicBezTo>
                  <a:pt x="1921844" y="648102"/>
                  <a:pt x="1929865" y="1418123"/>
                  <a:pt x="2117558" y="1578544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390446E-8930-6DF4-744D-75C3F8D1A2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576" y="1283972"/>
                <a:ext cx="11627556" cy="494395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2000" kern="0" dirty="0">
                    <a:solidFill>
                      <a:srgbClr val="0506A0"/>
                    </a:solidFill>
                  </a:rPr>
                  <a:t>Crash parameters and plasma state with respect to LTM time onset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kern="0" smtClean="0">
                            <a:solidFill>
                              <a:srgbClr val="0506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kern="0" smtClean="0">
                            <a:solidFill>
                              <a:srgbClr val="0506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kern="0" smtClean="0">
                            <a:solidFill>
                              <a:srgbClr val="0506A0"/>
                            </a:solidFill>
                            <a:latin typeface="Cambria Math" panose="02040503050406030204" pitchFamily="18" charset="0"/>
                          </a:rPr>
                          <m:t>𝐿𝑇𝑀</m:t>
                        </m:r>
                      </m:sub>
                    </m:sSub>
                  </m:oMath>
                </a14:m>
                <a:r>
                  <a:rPr lang="en-US" sz="2000" kern="0" dirty="0">
                    <a:solidFill>
                      <a:srgbClr val="0506A0"/>
                    </a:solidFill>
                  </a:rPr>
                  <a:t> (Level 3 DECAF warning).</a:t>
                </a:r>
                <a:endParaRPr lang="en-US" sz="1600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390446E-8930-6DF4-744D-75C3F8D1A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76" y="1283972"/>
                <a:ext cx="11627556" cy="494395"/>
              </a:xfrm>
              <a:prstGeom prst="rect">
                <a:avLst/>
              </a:prstGeom>
              <a:blipFill>
                <a:blip r:embed="rId4"/>
                <a:stretch>
                  <a:fillRect l="-872" t="-35000" r="-327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F52113-B115-D44F-3533-EC207A678CF6}"/>
              </a:ext>
            </a:extLst>
          </p:cNvPr>
          <p:cNvSpPr txBox="1">
            <a:spLocks/>
          </p:cNvSpPr>
          <p:nvPr/>
        </p:nvSpPr>
        <p:spPr>
          <a:xfrm>
            <a:off x="5993880" y="3991265"/>
            <a:ext cx="6093574" cy="1498881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96"/>
              </a:buClr>
              <a:buSzPct val="135000"/>
              <a:buFont typeface="Wingdings" pitchFamily="2" charset="2"/>
              <a:buChar char="§"/>
            </a:pPr>
            <a:r>
              <a:rPr lang="en-US" sz="2000" kern="0" dirty="0">
                <a:solidFill>
                  <a:srgbClr val="0506A0"/>
                </a:solidFill>
              </a:rPr>
              <a:t>Comparisons with theory [1,2] in the near future.</a:t>
            </a:r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r>
              <a:rPr lang="en-US" sz="1800" kern="0" dirty="0"/>
              <a:t>Physics-based threshold implementation.</a:t>
            </a:r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r>
              <a:rPr lang="en-US" sz="1800" kern="0" dirty="0"/>
              <a:t>Evaluation of the Modified Rutherford equation.</a:t>
            </a:r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r>
              <a:rPr lang="en-US" sz="1800" kern="0" dirty="0"/>
              <a:t>Optimization through DECAF workflow.</a:t>
            </a:r>
          </a:p>
        </p:txBody>
      </p:sp>
    </p:spTree>
    <p:extLst>
      <p:ext uri="{BB962C8B-B14F-4D97-AF65-F5344CB8AC3E}">
        <p14:creationId xmlns:p14="http://schemas.microsoft.com/office/powerpoint/2010/main" val="26660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15F10-82E7-98E5-6522-51AA94E0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 implemented in DECAF able to locate true positive triggers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C89189-D5D2-0AC5-6FDA-0C40CB2BF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48897"/>
          <a:stretch/>
        </p:blipFill>
        <p:spPr>
          <a:xfrm>
            <a:off x="259644" y="1144095"/>
            <a:ext cx="3920605" cy="228490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52DEA06-9E42-E362-D2FD-A98DF2B3AD82}"/>
              </a:ext>
            </a:extLst>
          </p:cNvPr>
          <p:cNvSpPr txBox="1">
            <a:spLocks/>
          </p:cNvSpPr>
          <p:nvPr/>
        </p:nvSpPr>
        <p:spPr>
          <a:xfrm>
            <a:off x="259644" y="5737478"/>
            <a:ext cx="10370433" cy="1088520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CCD672-5B49-4706-E325-D6E57D6A3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538" y="1286700"/>
            <a:ext cx="6923581" cy="4450778"/>
          </a:xfrm>
        </p:spPr>
        <p:txBody>
          <a:bodyPr/>
          <a:lstStyle/>
          <a:p>
            <a:r>
              <a:rPr lang="en-US" dirty="0"/>
              <a:t>79 KSTAR shots analyzed in the range [28700 – 28799]*, with 100% true positive TEC triggers.</a:t>
            </a:r>
          </a:p>
          <a:p>
            <a:endParaRPr lang="en-US" dirty="0"/>
          </a:p>
          <a:p>
            <a:r>
              <a:rPr lang="en-US" dirty="0"/>
              <a:t>TEC identified as the trigger event in ~20% of the shots in 3THR2 experiment in MAST-U .</a:t>
            </a:r>
          </a:p>
          <a:p>
            <a:endParaRPr lang="en-US" dirty="0"/>
          </a:p>
          <a:p>
            <a:r>
              <a:rPr lang="en-US" dirty="0"/>
              <a:t>Further improvements to the events accuracy through DECAF workflow.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See Poster 107, S. Sabbagh.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EB71FD-9AD3-0576-694D-8A2915538796}"/>
              </a:ext>
            </a:extLst>
          </p:cNvPr>
          <p:cNvSpPr txBox="1">
            <a:spLocks/>
          </p:cNvSpPr>
          <p:nvPr/>
        </p:nvSpPr>
        <p:spPr>
          <a:xfrm>
            <a:off x="0" y="6216099"/>
            <a:ext cx="8258647" cy="564860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dirty="0">
                <a:solidFill>
                  <a:schemeClr val="tx1"/>
                </a:solidFill>
              </a:rPr>
              <a:t>* None of the shots in previous plots are on this shot range.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D6606-BFAA-92E7-7026-68643498F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46449"/>
          <a:stretch/>
        </p:blipFill>
        <p:spPr>
          <a:xfrm>
            <a:off x="259644" y="3545426"/>
            <a:ext cx="3920604" cy="2554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C5CCB1-2E2F-320B-7D88-9BE6CE053BA0}"/>
              </a:ext>
            </a:extLst>
          </p:cNvPr>
          <p:cNvSpPr txBox="1"/>
          <p:nvPr/>
        </p:nvSpPr>
        <p:spPr>
          <a:xfrm>
            <a:off x="259644" y="3551954"/>
            <a:ext cx="89868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kern="0" dirty="0">
                <a:solidFill>
                  <a:schemeClr val="tx1"/>
                </a:solidFill>
              </a:rPr>
              <a:t>MAST-U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DA3A0-3512-5BAC-0354-93B130187CF0}"/>
              </a:ext>
            </a:extLst>
          </p:cNvPr>
          <p:cNvSpPr txBox="1"/>
          <p:nvPr/>
        </p:nvSpPr>
        <p:spPr>
          <a:xfrm>
            <a:off x="259644" y="1143391"/>
            <a:ext cx="79699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kern="0" dirty="0">
                <a:solidFill>
                  <a:schemeClr val="tx1"/>
                </a:solidFill>
              </a:rPr>
              <a:t>KSTAR</a:t>
            </a:r>
          </a:p>
        </p:txBody>
      </p:sp>
    </p:spTree>
    <p:extLst>
      <p:ext uri="{BB962C8B-B14F-4D97-AF65-F5344CB8AC3E}">
        <p14:creationId xmlns:p14="http://schemas.microsoft.com/office/powerpoint/2010/main" val="4000034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D8F11-A10B-61DC-337F-DB45658A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DECAF code identifies the event chain </a:t>
            </a:r>
            <a:br>
              <a:rPr lang="en-US" dirty="0"/>
            </a:br>
            <a:r>
              <a:rPr lang="en-US" dirty="0"/>
              <a:t>leading to a disruption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97B2-3D13-E832-FEAA-6BD85CBE2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7" y="1111493"/>
            <a:ext cx="11630379" cy="1510094"/>
          </a:xfrm>
        </p:spPr>
        <p:txBody>
          <a:bodyPr/>
          <a:lstStyle/>
          <a:p>
            <a:pPr algn="just"/>
            <a:r>
              <a:rPr lang="en-US" kern="0" dirty="0"/>
              <a:t>A collection of physical models analyzes experimental data to raise a warning level when in proximity </a:t>
            </a:r>
            <a:r>
              <a:rPr lang="en-US" dirty="0"/>
              <a:t>to</a:t>
            </a:r>
            <a:r>
              <a:rPr lang="en-US" kern="0" dirty="0"/>
              <a:t> a disruption.</a:t>
            </a:r>
          </a:p>
          <a:p>
            <a:pPr algn="just"/>
            <a:r>
              <a:rPr lang="en-US" u="sng" kern="0" dirty="0"/>
              <a:t>Level 3</a:t>
            </a:r>
            <a:r>
              <a:rPr lang="en-US" kern="0" dirty="0"/>
              <a:t> warning indicates imminent disruption if no action is taken.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7336A8-9204-E35D-890B-015B2AF4D98D}"/>
              </a:ext>
            </a:extLst>
          </p:cNvPr>
          <p:cNvSpPr txBox="1">
            <a:spLocks/>
          </p:cNvSpPr>
          <p:nvPr/>
        </p:nvSpPr>
        <p:spPr>
          <a:xfrm>
            <a:off x="6905894" y="1909983"/>
            <a:ext cx="4772048" cy="4371758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F9211C-DE09-9777-01B6-EE5CA5CBAA51}"/>
              </a:ext>
            </a:extLst>
          </p:cNvPr>
          <p:cNvSpPr txBox="1">
            <a:spLocks/>
          </p:cNvSpPr>
          <p:nvPr/>
        </p:nvSpPr>
        <p:spPr>
          <a:xfrm>
            <a:off x="6500909" y="3173939"/>
            <a:ext cx="5538691" cy="3107802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r>
              <a:rPr lang="en-US" dirty="0">
                <a:solidFill>
                  <a:srgbClr val="0506A0"/>
                </a:solidFill>
              </a:rPr>
              <a:t>Automated analysis of up to all shots available from multiple machines</a:t>
            </a:r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r>
              <a:rPr lang="en-US" dirty="0"/>
              <a:t>Test physics models.</a:t>
            </a:r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endParaRPr lang="en-US" dirty="0"/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r>
              <a:rPr lang="en-US" dirty="0"/>
              <a:t>Iterative workflow to improve accuracy.</a:t>
            </a:r>
          </a:p>
          <a:p>
            <a:pPr marL="576263" lvl="2" indent="0">
              <a:buClr>
                <a:schemeClr val="tx1"/>
              </a:buClr>
              <a:buSzPct val="135000"/>
              <a:buNone/>
            </a:pPr>
            <a:endParaRPr lang="en-US" sz="2000" dirty="0"/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r>
              <a:rPr lang="en-US" dirty="0"/>
              <a:t>Provides physics understanding of events leading to disruptions.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DA6DA-3FED-85B7-B4D5-ABA9326CB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7" y="2544694"/>
            <a:ext cx="5922984" cy="3742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DA962D-8F62-3188-A129-60B894C9F37E}"/>
              </a:ext>
            </a:extLst>
          </p:cNvPr>
          <p:cNvSpPr txBox="1"/>
          <p:nvPr/>
        </p:nvSpPr>
        <p:spPr>
          <a:xfrm>
            <a:off x="1780866" y="5225599"/>
            <a:ext cx="809831" cy="3118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kern="0" dirty="0">
                <a:solidFill>
                  <a:schemeClr val="tx1"/>
                </a:solidFill>
              </a:rPr>
              <a:t>KSTAR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092B27-9071-F69A-8935-8917222D9AC3}"/>
              </a:ext>
            </a:extLst>
          </p:cNvPr>
          <p:cNvSpPr txBox="1"/>
          <p:nvPr/>
        </p:nvSpPr>
        <p:spPr>
          <a:xfrm>
            <a:off x="5792692" y="2375417"/>
            <a:ext cx="26416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rgbClr val="FF0000"/>
                </a:solidFill>
              </a:rPr>
              <a:t>Disruption event chain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8DBFC3-E260-77A8-D05F-4F3B13EBEB4D}"/>
              </a:ext>
            </a:extLst>
          </p:cNvPr>
          <p:cNvCxnSpPr/>
          <p:nvPr/>
        </p:nvCxnSpPr>
        <p:spPr bwMode="auto">
          <a:xfrm flipH="1">
            <a:off x="5260681" y="2534140"/>
            <a:ext cx="602347" cy="26059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2185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28195-36FF-05E6-862E-5D8E8248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temperature collapse analysis provides early disruption warnings and physics understanding of disruption phenomena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1CAF45-19B6-7D4D-B0D6-71E1F3E1C6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9959" y="1229148"/>
                <a:ext cx="11630379" cy="5289098"/>
              </a:xfrm>
            </p:spPr>
            <p:txBody>
              <a:bodyPr/>
              <a:lstStyle/>
              <a:p>
                <a:r>
                  <a:rPr lang="en-US" sz="2000" dirty="0"/>
                  <a:t>DECAF demonstrated high accuracy disruption prediction and avoidance offline and in real-time.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Fast changes in the magnetic field topology can be monitored through fast changes in the evolution of the electron temperature </a:t>
                </a:r>
                <a:r>
                  <a:rPr lang="en-US" sz="20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 collapses.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A general formalism has been formulated to identify and categorize electron temperature crashes.</a:t>
                </a:r>
              </a:p>
              <a:p>
                <a:pPr lvl="1"/>
                <a:r>
                  <a:rPr lang="en-US" sz="1800" dirty="0"/>
                  <a:t>A family of base functions which identify a crash profile map to key physical events.</a:t>
                </a:r>
              </a:p>
              <a:p>
                <a:pPr lvl="1"/>
                <a:endParaRPr lang="en-US" sz="1800" dirty="0"/>
              </a:p>
              <a:p>
                <a:r>
                  <a:rPr lang="en-US" sz="2000" dirty="0"/>
                  <a:t>Analysis of the plasma state after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 collapse, along with the crash parameters can provide early disruption warnings.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DECAF implementation allows the analysis of the </a:t>
                </a:r>
                <a:r>
                  <a:rPr lang="en-US" sz="2000" b="1" u="sng" dirty="0"/>
                  <a:t>entire</a:t>
                </a:r>
                <a:r>
                  <a:rPr lang="en-US" sz="2000" dirty="0"/>
                  <a:t> databases (soon for TEC, SAW, </a:t>
                </a:r>
                <a:r>
                  <a:rPr lang="en-US" sz="2000" dirty="0" err="1"/>
                  <a:t>etc</a:t>
                </a:r>
                <a:r>
                  <a:rPr lang="en-US" sz="2000" dirty="0"/>
                  <a:t>).</a:t>
                </a:r>
              </a:p>
              <a:p>
                <a:pPr lvl="1"/>
                <a:r>
                  <a:rPr lang="en-US" sz="1800" dirty="0"/>
                  <a:t>Iterative DECAF workflow to optimize physics involved and warning thresholds.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b="1" u="sng" dirty="0"/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1CAF45-19B6-7D4D-B0D6-71E1F3E1C6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9959" y="1229148"/>
                <a:ext cx="11630379" cy="5289098"/>
              </a:xfrm>
              <a:blipFill>
                <a:blip r:embed="rId2"/>
                <a:stretch>
                  <a:fillRect l="-983" t="-3349" r="-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4199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98D8B1-EE58-DFF1-8794-A3729109B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2DEBE9-9CEB-B4A9-0975-980D52494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32521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6891-D8BD-346B-7362-310309B79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SAW and ELM crash profiles characterization through </a:t>
            </a:r>
            <a:br>
              <a:rPr lang="en-US" dirty="0"/>
            </a:br>
            <a:r>
              <a:rPr lang="en-US" dirty="0"/>
              <a:t>physics-based principles using base functions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F1EA65-44C6-B0B6-3473-48BF1427A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9" y="1303074"/>
            <a:ext cx="5969955" cy="347977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0DAB79-6311-11EA-6586-535657122ECC}"/>
              </a:ext>
            </a:extLst>
          </p:cNvPr>
          <p:cNvSpPr/>
          <p:nvPr/>
        </p:nvSpPr>
        <p:spPr bwMode="auto">
          <a:xfrm>
            <a:off x="3360295" y="1493193"/>
            <a:ext cx="1543030" cy="2875849"/>
          </a:xfrm>
          <a:prstGeom prst="rect">
            <a:avLst/>
          </a:prstGeom>
          <a:solidFill>
            <a:schemeClr val="accent2">
              <a:alpha val="54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154" tIns="44577" rIns="89154" bIns="44577" numCol="1" rtlCol="0" anchor="t" anchorCtr="0" compatLnSpc="1">
            <a:prstTxWarp prst="textNoShape">
              <a:avLst/>
            </a:prstTxWarp>
          </a:bodyPr>
          <a:lstStyle/>
          <a:p>
            <a:pPr defTabSz="891482"/>
            <a:endParaRPr lang="en-US" sz="3120" dirty="0"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0026BA-642C-A917-EFA5-DA69A9D68B6C}"/>
              </a:ext>
            </a:extLst>
          </p:cNvPr>
          <p:cNvSpPr txBox="1"/>
          <p:nvPr/>
        </p:nvSpPr>
        <p:spPr>
          <a:xfrm>
            <a:off x="3539160" y="1753198"/>
            <a:ext cx="1477922" cy="3323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560" b="1" kern="0" dirty="0">
                <a:solidFill>
                  <a:srgbClr val="FF0000"/>
                </a:solidFill>
              </a:rPr>
              <a:t>Core crash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3DD54F-A3BE-C292-EFF3-E887844861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9959" y="5347198"/>
                <a:ext cx="11715606" cy="1352178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2200" kern="0" dirty="0">
                    <a:solidFill>
                      <a:srgbClr val="0506A0"/>
                    </a:solidFill>
                  </a:rPr>
                  <a:t>General detection methodology using a single formalism to tie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kern="0" smtClean="0">
                            <a:solidFill>
                              <a:srgbClr val="0506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kern="0" smtClean="0">
                            <a:solidFill>
                              <a:srgbClr val="0506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kern="0" smtClean="0">
                            <a:solidFill>
                              <a:srgbClr val="0506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kern="0" dirty="0">
                    <a:solidFill>
                      <a:srgbClr val="0506A0"/>
                    </a:solidFill>
                  </a:rPr>
                  <a:t> crashes to physics phenomena.</a:t>
                </a:r>
              </a:p>
              <a:p>
                <a:pPr lvl="1"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3DD54F-A3BE-C292-EFF3-E88784486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" y="5347198"/>
                <a:ext cx="11715606" cy="1352178"/>
              </a:xfrm>
              <a:prstGeom prst="rect">
                <a:avLst/>
              </a:prstGeom>
              <a:blipFill>
                <a:blip r:embed="rId3"/>
                <a:stretch>
                  <a:fillRect l="-1083" t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DB1949-096B-D7F0-54E5-C90BC4022A6C}"/>
              </a:ext>
            </a:extLst>
          </p:cNvPr>
          <p:cNvCxnSpPr/>
          <p:nvPr/>
        </p:nvCxnSpPr>
        <p:spPr bwMode="auto">
          <a:xfrm>
            <a:off x="804918" y="2221816"/>
            <a:ext cx="497130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9B98000-0B44-747C-CB75-6DF208BFF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73" y="1407825"/>
            <a:ext cx="4685327" cy="33878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AE0011-8226-8D8F-B97F-59EF3C070210}"/>
              </a:ext>
            </a:extLst>
          </p:cNvPr>
          <p:cNvSpPr/>
          <p:nvPr/>
        </p:nvSpPr>
        <p:spPr bwMode="auto">
          <a:xfrm>
            <a:off x="7305472" y="1478545"/>
            <a:ext cx="2902711" cy="1334825"/>
          </a:xfrm>
          <a:prstGeom prst="rect">
            <a:avLst/>
          </a:prstGeom>
          <a:solidFill>
            <a:srgbClr val="64FF31">
              <a:alpha val="2493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154" tIns="44577" rIns="89154" bIns="44577" numCol="1" rtlCol="0" anchor="t" anchorCtr="0" compatLnSpc="1">
            <a:prstTxWarp prst="textNoShape">
              <a:avLst/>
            </a:prstTxWarp>
          </a:bodyPr>
          <a:lstStyle/>
          <a:p>
            <a:pPr algn="ctr" defTabSz="891482"/>
            <a:endParaRPr lang="en-US" sz="1950" dirty="0">
              <a:latin typeface="Arial" pitchFamily="34" charset="0"/>
            </a:endParaRPr>
          </a:p>
          <a:p>
            <a:pPr algn="ctr" defTabSz="891482"/>
            <a:endParaRPr lang="en-US" sz="1950" dirty="0">
              <a:latin typeface="Arial" pitchFamily="34" charset="0"/>
            </a:endParaRPr>
          </a:p>
          <a:p>
            <a:pPr algn="ctr" defTabSz="891482"/>
            <a:r>
              <a:rPr lang="en-US" sz="1950" dirty="0">
                <a:solidFill>
                  <a:srgbClr val="FF0000"/>
                </a:solidFill>
                <a:latin typeface="Arial" pitchFamily="34" charset="0"/>
              </a:rPr>
              <a:t>Unperturbed region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933EB1E-5CAD-1B64-F0BD-0EADAA9742D9}"/>
              </a:ext>
            </a:extLst>
          </p:cNvPr>
          <p:cNvCxnSpPr/>
          <p:nvPr/>
        </p:nvCxnSpPr>
        <p:spPr bwMode="auto">
          <a:xfrm>
            <a:off x="6966627" y="4063476"/>
            <a:ext cx="33884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506A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DA3AEBD-E746-859D-1445-71AB178371EC}"/>
              </a:ext>
            </a:extLst>
          </p:cNvPr>
          <p:cNvCxnSpPr>
            <a:cxnSpLocks/>
          </p:cNvCxnSpPr>
          <p:nvPr/>
        </p:nvCxnSpPr>
        <p:spPr bwMode="auto">
          <a:xfrm>
            <a:off x="10208182" y="3361201"/>
            <a:ext cx="34960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506A0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71DFF4-CB86-4CAD-153C-B640B3C2F5CE}"/>
                  </a:ext>
                </a:extLst>
              </p:cNvPr>
              <p:cNvSpPr txBox="1"/>
              <p:nvPr/>
            </p:nvSpPr>
            <p:spPr>
              <a:xfrm>
                <a:off x="6866878" y="3750231"/>
                <a:ext cx="550028" cy="30239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65" b="1" i="1" ker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en-US" sz="1365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65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365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1365" b="1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71DFF4-CB86-4CAD-153C-B640B3C2F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878" y="3750231"/>
                <a:ext cx="550028" cy="302390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C2D0457-C5FC-C9CA-701C-BD025544BAF9}"/>
                  </a:ext>
                </a:extLst>
              </p:cNvPr>
              <p:cNvSpPr txBox="1"/>
              <p:nvPr/>
            </p:nvSpPr>
            <p:spPr>
              <a:xfrm>
                <a:off x="10131992" y="3320341"/>
                <a:ext cx="550028" cy="30239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65" b="1" i="1" ker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en-US" sz="1365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65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365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365" b="1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C2D0457-C5FC-C9CA-701C-BD025544B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1992" y="3320341"/>
                <a:ext cx="550028" cy="302390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540AA6F-F72C-AEE4-51EF-97D7F069694E}"/>
                  </a:ext>
                </a:extLst>
              </p:cNvPr>
              <p:cNvSpPr txBox="1"/>
              <p:nvPr/>
            </p:nvSpPr>
            <p:spPr>
              <a:xfrm>
                <a:off x="9103313" y="4590991"/>
                <a:ext cx="3003615" cy="490262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65" b="1" i="1" ker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𝑪𝒐𝒓𝒆𝑷𝒆𝒏𝒆𝒕𝒓𝒂𝒕𝒊𝒐𝒏</m:t>
                      </m:r>
                      <m:r>
                        <a:rPr lang="en-US" sz="1365" b="1" i="1" ker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365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65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sSub>
                            <m:sSubPr>
                              <m:ctrlPr>
                                <a:rPr lang="en-US" sz="1365" b="1" i="1" kern="0">
                                  <a:solidFill>
                                    <a:srgbClr val="0506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65" b="1" i="1" kern="0">
                                  <a:solidFill>
                                    <a:srgbClr val="0506A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1365" b="1" i="1" kern="0">
                                  <a:solidFill>
                                    <a:srgbClr val="0506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1365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365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sSub>
                            <m:sSubPr>
                              <m:ctrlPr>
                                <a:rPr lang="en-US" sz="1365" b="1" i="1" kern="0">
                                  <a:solidFill>
                                    <a:srgbClr val="0506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65" b="1" i="1" kern="0">
                                  <a:solidFill>
                                    <a:srgbClr val="0506A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1365" b="1" i="1" kern="0">
                                  <a:solidFill>
                                    <a:srgbClr val="0506A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en-US" sz="1365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1365" b="1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540AA6F-F72C-AEE4-51EF-97D7F0696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3313" y="4590991"/>
                <a:ext cx="3003615" cy="4902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3D2599BC-D81D-3FB3-52BE-EA1A908BA5E6}"/>
              </a:ext>
            </a:extLst>
          </p:cNvPr>
          <p:cNvSpPr/>
          <p:nvPr/>
        </p:nvSpPr>
        <p:spPr bwMode="auto">
          <a:xfrm>
            <a:off x="6957339" y="3084838"/>
            <a:ext cx="340985" cy="1341455"/>
          </a:xfrm>
          <a:prstGeom prst="rect">
            <a:avLst/>
          </a:prstGeom>
          <a:solidFill>
            <a:schemeClr val="accent1">
              <a:alpha val="24936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154" tIns="44577" rIns="89154" bIns="44577" numCol="1" rtlCol="0" anchor="t" anchorCtr="0" compatLnSpc="1">
            <a:prstTxWarp prst="textNoShape">
              <a:avLst/>
            </a:prstTxWarp>
          </a:bodyPr>
          <a:lstStyle/>
          <a:p>
            <a:pPr algn="ctr" defTabSz="891482"/>
            <a:endParaRPr lang="en-US" sz="1950" dirty="0">
              <a:latin typeface="Arial" pitchFamily="34" charset="0"/>
            </a:endParaRPr>
          </a:p>
          <a:p>
            <a:pPr algn="ctr" defTabSz="891482"/>
            <a:endParaRPr lang="en-US" sz="1950" dirty="0">
              <a:latin typeface="Arial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AF787A-436D-AC73-B58A-45156BCC0502}"/>
              </a:ext>
            </a:extLst>
          </p:cNvPr>
          <p:cNvSpPr/>
          <p:nvPr/>
        </p:nvSpPr>
        <p:spPr bwMode="auto">
          <a:xfrm>
            <a:off x="10220560" y="3084838"/>
            <a:ext cx="349600" cy="1341455"/>
          </a:xfrm>
          <a:prstGeom prst="rect">
            <a:avLst/>
          </a:prstGeom>
          <a:solidFill>
            <a:schemeClr val="accent1">
              <a:alpha val="24936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154" tIns="44577" rIns="89154" bIns="44577" numCol="1" rtlCol="0" anchor="t" anchorCtr="0" compatLnSpc="1">
            <a:prstTxWarp prst="textNoShape">
              <a:avLst/>
            </a:prstTxWarp>
          </a:bodyPr>
          <a:lstStyle/>
          <a:p>
            <a:pPr algn="ctr" defTabSz="891482"/>
            <a:endParaRPr lang="en-US" sz="1950" dirty="0">
              <a:solidFill>
                <a:srgbClr val="0506A0"/>
              </a:solidFill>
              <a:latin typeface="Arial" pitchFamily="34" charset="0"/>
            </a:endParaRPr>
          </a:p>
          <a:p>
            <a:pPr algn="ctr" defTabSz="891482"/>
            <a:endParaRPr lang="en-US" sz="1950" dirty="0">
              <a:solidFill>
                <a:srgbClr val="0506A0"/>
              </a:solidFill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A24963A-AB73-18A0-5568-9BB931ACE602}"/>
                  </a:ext>
                </a:extLst>
              </p:cNvPr>
              <p:cNvSpPr txBox="1"/>
              <p:nvPr/>
            </p:nvSpPr>
            <p:spPr>
              <a:xfrm>
                <a:off x="2603569" y="1119234"/>
                <a:ext cx="1237134" cy="300082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50" b="1" ker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lang="en-US" sz="1950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50" b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US" sz="1950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1950" b="1" ker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950" b="1" ker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𝐒𝐀𝐖</m:t>
                      </m:r>
                      <m:r>
                        <a:rPr lang="en-US" sz="1950" b="1" ker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950" b="1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A24963A-AB73-18A0-5568-9BB931ACE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569" y="1119234"/>
                <a:ext cx="1237134" cy="300082"/>
              </a:xfrm>
              <a:prstGeom prst="rect">
                <a:avLst/>
              </a:prstGeom>
              <a:blipFill>
                <a:blip r:embed="rId8"/>
                <a:stretch>
                  <a:fillRect l="-3030" r="-6061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BAF544-F49E-B96E-1160-091FC32B6C21}"/>
                  </a:ext>
                </a:extLst>
              </p:cNvPr>
              <p:cNvSpPr txBox="1"/>
              <p:nvPr/>
            </p:nvSpPr>
            <p:spPr>
              <a:xfrm>
                <a:off x="8209600" y="1145645"/>
                <a:ext cx="1193853" cy="300082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50" b="1" ker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lang="en-US" sz="1950" b="1" i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50" b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US" sz="1950" b="1" ker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sub>
                      </m:sSub>
                      <m:r>
                        <a:rPr lang="en-US" sz="1950" b="1" ker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950" b="1" ker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𝐄𝐋𝐌</m:t>
                      </m:r>
                      <m:r>
                        <a:rPr lang="en-US" sz="1950" b="1" ker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950" b="1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BAF544-F49E-B96E-1160-091FC32B6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600" y="1145645"/>
                <a:ext cx="1193853" cy="300082"/>
              </a:xfrm>
              <a:prstGeom prst="rect">
                <a:avLst/>
              </a:prstGeom>
              <a:blipFill>
                <a:blip r:embed="rId9"/>
                <a:stretch>
                  <a:fillRect l="-4211" r="-6316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F908CFB-60B7-6182-DF98-85BD19FF9CD3}"/>
              </a:ext>
            </a:extLst>
          </p:cNvPr>
          <p:cNvSpPr txBox="1"/>
          <p:nvPr/>
        </p:nvSpPr>
        <p:spPr>
          <a:xfrm>
            <a:off x="1065402" y="2902591"/>
            <a:ext cx="213040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chemeClr val="tx1"/>
                </a:solidFill>
              </a:rPr>
              <a:t>Inversion radius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442607-1A1E-72E5-A103-66B33F184D58}"/>
              </a:ext>
            </a:extLst>
          </p:cNvPr>
          <p:cNvCxnSpPr/>
          <p:nvPr/>
        </p:nvCxnSpPr>
        <p:spPr bwMode="auto">
          <a:xfrm flipV="1">
            <a:off x="2788547" y="2221816"/>
            <a:ext cx="571748" cy="7898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7D832D-73D1-240E-158E-B2B959B02D80}"/>
              </a:ext>
            </a:extLst>
          </p:cNvPr>
          <p:cNvCxnSpPr>
            <a:cxnSpLocks/>
          </p:cNvCxnSpPr>
          <p:nvPr/>
        </p:nvCxnSpPr>
        <p:spPr bwMode="auto">
          <a:xfrm flipV="1">
            <a:off x="2804923" y="2221815"/>
            <a:ext cx="2098402" cy="86683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9141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179B8-57F2-7441-28E2-404747E4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Disruption in shot 29879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9500ED-6E9C-ABDE-B82E-040443BAB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1" y="1303497"/>
            <a:ext cx="5486400" cy="51181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EDB8A9-051C-CB71-B809-72EFB7670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31" y="1115035"/>
            <a:ext cx="4831708" cy="342640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006535-0395-13DA-79BA-3DB4CF3F6053}"/>
              </a:ext>
            </a:extLst>
          </p:cNvPr>
          <p:cNvCxnSpPr>
            <a:cxnSpLocks/>
          </p:cNvCxnSpPr>
          <p:nvPr/>
        </p:nvCxnSpPr>
        <p:spPr bwMode="auto">
          <a:xfrm flipV="1">
            <a:off x="7071919" y="3959604"/>
            <a:ext cx="1426129" cy="122027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D82F19-C79F-AED2-060E-6EFA137FE4C6}"/>
              </a:ext>
            </a:extLst>
          </p:cNvPr>
          <p:cNvCxnSpPr/>
          <p:nvPr/>
        </p:nvCxnSpPr>
        <p:spPr bwMode="auto">
          <a:xfrm flipV="1">
            <a:off x="8028264" y="3976382"/>
            <a:ext cx="998290" cy="15100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A1D5C8-AFF3-DD61-55E3-3EA1F56F28E6}"/>
              </a:ext>
            </a:extLst>
          </p:cNvPr>
          <p:cNvCxnSpPr/>
          <p:nvPr/>
        </p:nvCxnSpPr>
        <p:spPr bwMode="auto">
          <a:xfrm>
            <a:off x="6585358" y="1208015"/>
            <a:ext cx="788565" cy="10402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30F6614-D78B-C115-5A15-9DE888114610}"/>
              </a:ext>
            </a:extLst>
          </p:cNvPr>
          <p:cNvCxnSpPr/>
          <p:nvPr/>
        </p:nvCxnSpPr>
        <p:spPr bwMode="auto">
          <a:xfrm flipV="1">
            <a:off x="9999677" y="3976382"/>
            <a:ext cx="0" cy="11558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BBCF0A2-E230-A3B2-A7C0-19D7D4A83459}"/>
              </a:ext>
            </a:extLst>
          </p:cNvPr>
          <p:cNvSpPr txBox="1"/>
          <p:nvPr/>
        </p:nvSpPr>
        <p:spPr>
          <a:xfrm>
            <a:off x="5733875" y="934543"/>
            <a:ext cx="1702965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rgbClr val="FF0000"/>
                </a:solidFill>
              </a:rPr>
              <a:t>Ideal mode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50E69F-467E-7EA6-8EDB-9CF7D688493E}"/>
              </a:ext>
            </a:extLst>
          </p:cNvPr>
          <p:cNvSpPr txBox="1"/>
          <p:nvPr/>
        </p:nvSpPr>
        <p:spPr>
          <a:xfrm>
            <a:off x="6048825" y="5120768"/>
            <a:ext cx="1702965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rgbClr val="FF0000"/>
                </a:solidFill>
              </a:rPr>
              <a:t>NBI power increase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BCAE6-48DE-691A-2342-0806952A3B16}"/>
              </a:ext>
            </a:extLst>
          </p:cNvPr>
          <p:cNvSpPr txBox="1"/>
          <p:nvPr/>
        </p:nvSpPr>
        <p:spPr>
          <a:xfrm>
            <a:off x="7678722" y="5420655"/>
            <a:ext cx="699083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rgbClr val="FF0000"/>
                </a:solidFill>
              </a:rPr>
              <a:t>TEC</a:t>
            </a:r>
            <a:endParaRPr lang="en-US" sz="1600" b="1" i="0" kern="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B74B01-B9DA-0234-03DC-7668BC4C2480}"/>
              </a:ext>
            </a:extLst>
          </p:cNvPr>
          <p:cNvSpPr txBox="1"/>
          <p:nvPr/>
        </p:nvSpPr>
        <p:spPr>
          <a:xfrm>
            <a:off x="9778403" y="5147846"/>
            <a:ext cx="1135667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kern="0" dirty="0" err="1">
                <a:solidFill>
                  <a:srgbClr val="FF0000"/>
                </a:solidFill>
              </a:rPr>
              <a:t>ELMing</a:t>
            </a:r>
            <a:r>
              <a:rPr lang="en-US" sz="1600" b="1" kern="0" dirty="0">
                <a:solidFill>
                  <a:srgbClr val="FF0000"/>
                </a:solidFill>
              </a:rPr>
              <a:t> phase</a:t>
            </a:r>
            <a:endParaRPr lang="en-US" sz="1600" b="1" i="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66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15F10-82E7-98E5-6522-51AA94E0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 implemented in DECAF able to locate true positive triggers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C89189-D5D2-0AC5-6FDA-0C40CB2BF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" y="1583074"/>
            <a:ext cx="4270561" cy="447119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52DEA06-9E42-E362-D2FD-A98DF2B3AD82}"/>
              </a:ext>
            </a:extLst>
          </p:cNvPr>
          <p:cNvSpPr txBox="1">
            <a:spLocks/>
          </p:cNvSpPr>
          <p:nvPr/>
        </p:nvSpPr>
        <p:spPr>
          <a:xfrm>
            <a:off x="259644" y="5737478"/>
            <a:ext cx="10370433" cy="1088520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88182-0DF3-2FDF-640F-C5919CCD4744}"/>
              </a:ext>
            </a:extLst>
          </p:cNvPr>
          <p:cNvSpPr txBox="1">
            <a:spLocks/>
          </p:cNvSpPr>
          <p:nvPr/>
        </p:nvSpPr>
        <p:spPr>
          <a:xfrm>
            <a:off x="4530205" y="2024259"/>
            <a:ext cx="7661795" cy="2713399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r>
              <a:rPr lang="en-US" kern="0" dirty="0">
                <a:solidFill>
                  <a:srgbClr val="0506A0"/>
                </a:solidFill>
              </a:rPr>
              <a:t>5 shots seed NTM, which then locks.</a:t>
            </a:r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r>
              <a:rPr lang="en-US" kern="0" dirty="0"/>
              <a:t>120 - 180 </a:t>
            </a:r>
            <a:r>
              <a:rPr lang="en-US" kern="0" dirty="0" err="1"/>
              <a:t>ms</a:t>
            </a:r>
            <a:r>
              <a:rPr lang="en-US" kern="0" dirty="0"/>
              <a:t> before </a:t>
            </a:r>
            <a:r>
              <a:rPr lang="en-US" kern="0" dirty="0" err="1"/>
              <a:t>LTMf</a:t>
            </a:r>
            <a:r>
              <a:rPr lang="en-US" kern="0" dirty="0"/>
              <a:t>, and 200 – 560 </a:t>
            </a:r>
            <a:r>
              <a:rPr lang="en-US" kern="0" dirty="0" err="1"/>
              <a:t>ms</a:t>
            </a:r>
            <a:r>
              <a:rPr lang="en-US" kern="0" dirty="0"/>
              <a:t> before DIS).</a:t>
            </a:r>
          </a:p>
          <a:p>
            <a:pPr lvl="1"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endParaRPr lang="en-US" kern="0" dirty="0">
              <a:solidFill>
                <a:srgbClr val="0506A0"/>
              </a:solidFill>
            </a:endParaRPr>
          </a:p>
          <a:p>
            <a:pPr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r>
              <a:rPr lang="en-US" kern="0" dirty="0">
                <a:solidFill>
                  <a:srgbClr val="0506A0"/>
                </a:solidFill>
              </a:rPr>
              <a:t>2 shots seed NTM which doesn’t lock, then disrupts later in the shot due to another physical mechanism.</a:t>
            </a:r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r>
              <a:rPr lang="en-US" kern="0" dirty="0"/>
              <a:t>253 and 164 </a:t>
            </a:r>
            <a:r>
              <a:rPr lang="en-US" kern="0" dirty="0" err="1"/>
              <a:t>ms</a:t>
            </a:r>
            <a:r>
              <a:rPr lang="en-US" kern="0" dirty="0"/>
              <a:t> before </a:t>
            </a:r>
            <a:r>
              <a:rPr lang="en-US" kern="0" dirty="0" err="1"/>
              <a:t>LTMf</a:t>
            </a:r>
            <a:r>
              <a:rPr lang="en-US" kern="0" dirty="0"/>
              <a:t>. </a:t>
            </a:r>
          </a:p>
          <a:p>
            <a:pPr lvl="1"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endParaRPr lang="en-US" kern="0" dirty="0">
              <a:solidFill>
                <a:srgbClr val="0506A0"/>
              </a:solidFill>
            </a:endParaRPr>
          </a:p>
          <a:p>
            <a:pPr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endParaRPr lang="en-US" kern="0" dirty="0">
              <a:solidFill>
                <a:srgbClr val="0506A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CCD672-5B49-4706-E325-D6E57D6A3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44" y="1119000"/>
            <a:ext cx="11630379" cy="383889"/>
          </a:xfrm>
        </p:spPr>
        <p:txBody>
          <a:bodyPr/>
          <a:lstStyle/>
          <a:p>
            <a:r>
              <a:rPr lang="en-US" dirty="0"/>
              <a:t>79 KSTAR shots analyzed in the range [28700 – 28799]*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EB71FD-9AD3-0576-694D-8A2915538796}"/>
              </a:ext>
            </a:extLst>
          </p:cNvPr>
          <p:cNvSpPr txBox="1">
            <a:spLocks/>
          </p:cNvSpPr>
          <p:nvPr/>
        </p:nvSpPr>
        <p:spPr>
          <a:xfrm>
            <a:off x="0" y="6180953"/>
            <a:ext cx="10192290" cy="564860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>
                <a:solidFill>
                  <a:schemeClr val="tx1"/>
                </a:solidFill>
              </a:rPr>
              <a:t>* None of the shots in previous plots are on this shot range.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F02B57-21B1-7A1F-24C0-EB44B57BF0F3}"/>
              </a:ext>
            </a:extLst>
          </p:cNvPr>
          <p:cNvSpPr txBox="1">
            <a:spLocks/>
          </p:cNvSpPr>
          <p:nvPr/>
        </p:nvSpPr>
        <p:spPr>
          <a:xfrm>
            <a:off x="4601058" y="4639938"/>
            <a:ext cx="6502693" cy="87494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7338" lvl="1" indent="0">
              <a:buNone/>
            </a:pPr>
            <a:r>
              <a:rPr lang="en-US" sz="1600" kern="0" dirty="0"/>
              <a:t>.</a:t>
            </a:r>
          </a:p>
          <a:p>
            <a:pPr lvl="2"/>
            <a:r>
              <a:rPr lang="en-US" sz="2800" kern="0" dirty="0"/>
              <a:t>Real time implementation ongoing! </a:t>
            </a:r>
          </a:p>
        </p:txBody>
      </p:sp>
    </p:spTree>
    <p:extLst>
      <p:ext uri="{BB962C8B-B14F-4D97-AF65-F5344CB8AC3E}">
        <p14:creationId xmlns:p14="http://schemas.microsoft.com/office/powerpoint/2010/main" val="109912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6891-D8BD-346B-7362-310309B79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Discrimination of sawtooth activity performed using an analytical estimation of the SAW crash base function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F1EA65-44C6-B0B6-3473-48BF1427A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1098271"/>
            <a:ext cx="6123031" cy="3568995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0DAB79-6311-11EA-6586-535657122ECC}"/>
              </a:ext>
            </a:extLst>
          </p:cNvPr>
          <p:cNvSpPr/>
          <p:nvPr/>
        </p:nvSpPr>
        <p:spPr bwMode="auto">
          <a:xfrm>
            <a:off x="3389299" y="1298419"/>
            <a:ext cx="1582594" cy="2949589"/>
          </a:xfrm>
          <a:prstGeom prst="rect">
            <a:avLst/>
          </a:prstGeom>
          <a:solidFill>
            <a:schemeClr val="accent2">
              <a:alpha val="54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0026BA-642C-A917-EFA5-DA69A9D68B6C}"/>
              </a:ext>
            </a:extLst>
          </p:cNvPr>
          <p:cNvSpPr txBox="1"/>
          <p:nvPr/>
        </p:nvSpPr>
        <p:spPr>
          <a:xfrm>
            <a:off x="3572750" y="1604002"/>
            <a:ext cx="151581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rgbClr val="FF0000"/>
                </a:solidFill>
              </a:rPr>
              <a:t>Core crash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D41CA9-0C56-AB76-1E7B-DD8D4EE343FC}"/>
              </a:ext>
            </a:extLst>
          </p:cNvPr>
          <p:cNvCxnSpPr>
            <a:cxnSpLocks/>
          </p:cNvCxnSpPr>
          <p:nvPr/>
        </p:nvCxnSpPr>
        <p:spPr bwMode="auto">
          <a:xfrm flipV="1">
            <a:off x="3390199" y="4270137"/>
            <a:ext cx="0" cy="39712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1D809C-266D-2BD9-E8C0-74E537CA7739}"/>
              </a:ext>
            </a:extLst>
          </p:cNvPr>
          <p:cNvCxnSpPr>
            <a:cxnSpLocks/>
          </p:cNvCxnSpPr>
          <p:nvPr/>
        </p:nvCxnSpPr>
        <p:spPr bwMode="auto">
          <a:xfrm flipV="1">
            <a:off x="4971893" y="4248009"/>
            <a:ext cx="2361" cy="41925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0089190-AE5B-D43D-76F2-FEB88F1A5570}"/>
              </a:ext>
            </a:extLst>
          </p:cNvPr>
          <p:cNvSpPr txBox="1"/>
          <p:nvPr/>
        </p:nvSpPr>
        <p:spPr>
          <a:xfrm>
            <a:off x="3318531" y="4584462"/>
            <a:ext cx="1770036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600" b="1" i="0" kern="0" dirty="0">
                <a:solidFill>
                  <a:schemeClr val="tx1"/>
                </a:solidFill>
              </a:rPr>
              <a:t>Inversion radius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234823D-B836-0124-7A4D-42FBCAF240E3}"/>
              </a:ext>
            </a:extLst>
          </p:cNvPr>
          <p:cNvSpPr txBox="1">
            <a:spLocks/>
          </p:cNvSpPr>
          <p:nvPr/>
        </p:nvSpPr>
        <p:spPr>
          <a:xfrm>
            <a:off x="6568318" y="1206938"/>
            <a:ext cx="4230875" cy="733339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r>
              <a:rPr lang="en-US" sz="2000" kern="0" dirty="0">
                <a:solidFill>
                  <a:srgbClr val="0506A0"/>
                </a:solidFill>
              </a:rPr>
              <a:t>Crash profile for SAW is related to a particular base function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3EF009-AC7C-3E93-AE6D-71BAE598D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76" y="2494532"/>
            <a:ext cx="5101025" cy="38684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96BD48-CB16-CC4D-0D60-E931571D7A94}"/>
                  </a:ext>
                </a:extLst>
              </p:cNvPr>
              <p:cNvSpPr txBox="1"/>
              <p:nvPr/>
            </p:nvSpPr>
            <p:spPr>
              <a:xfrm>
                <a:off x="7034893" y="1855639"/>
                <a:ext cx="3764300" cy="638893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en-US" sz="16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6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b="1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1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b="1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1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1600" b="1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1" i="1" kern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 kern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1600" b="1" i="1" kern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600" b="1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b="1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sz="16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16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b="1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600" b="1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600" b="1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sSup>
                                    <m:sSupPr>
                                      <m:ctrlPr>
                                        <a:rPr lang="en-US" sz="1600" b="1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b="1" i="1" kern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1" i="1" kern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  <m:r>
                                            <a:rPr lang="en-US" sz="1600" b="1" i="1" kern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1" i="1" kern="0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 kern="0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 kern="0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b="1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b="1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p>
                                      <m:r>
                                        <a:rPr lang="en-US" sz="1600" b="1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  <m:r>
                        <a:rPr lang="en-US" sz="16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600" b="1" i="0" kern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96BD48-CB16-CC4D-0D60-E931571D7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893" y="1855639"/>
                <a:ext cx="3764300" cy="638893"/>
              </a:xfrm>
              <a:prstGeom prst="rect">
                <a:avLst/>
              </a:prstGeom>
              <a:blipFill>
                <a:blip r:embed="rId4"/>
                <a:stretch>
                  <a:fillRect l="-336" r="-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DD54F-A3BE-C292-EFF3-E887844861FE}"/>
              </a:ext>
            </a:extLst>
          </p:cNvPr>
          <p:cNvSpPr txBox="1">
            <a:spLocks/>
          </p:cNvSpPr>
          <p:nvPr/>
        </p:nvSpPr>
        <p:spPr>
          <a:xfrm>
            <a:off x="601760" y="4997224"/>
            <a:ext cx="5433542" cy="1503555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r>
              <a:rPr lang="en-US" sz="2000" kern="0" dirty="0">
                <a:solidFill>
                  <a:srgbClr val="0506A0"/>
                </a:solidFill>
              </a:rPr>
              <a:t>Correlation with base function to extract important crash parameters:</a:t>
            </a:r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r>
              <a:rPr lang="en-US" sz="1600" kern="0" dirty="0"/>
              <a:t>Inversion radius.</a:t>
            </a:r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r>
              <a:rPr lang="en-US" sz="1600" kern="0" dirty="0"/>
              <a:t>Amplitude.</a:t>
            </a:r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r>
              <a:rPr lang="en-US" sz="1600" kern="0" dirty="0"/>
              <a:t>Crash radial location and extent.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DB1949-096B-D7F0-54E5-C90BC4022A6C}"/>
              </a:ext>
            </a:extLst>
          </p:cNvPr>
          <p:cNvCxnSpPr/>
          <p:nvPr/>
        </p:nvCxnSpPr>
        <p:spPr bwMode="auto">
          <a:xfrm>
            <a:off x="768399" y="2040573"/>
            <a:ext cx="509877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12577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E21036-6989-E31E-7FA9-A58FB6E2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 identified as the trigger event in ~20% of the shots </a:t>
            </a:r>
            <a:br>
              <a:rPr lang="en-US" dirty="0"/>
            </a:br>
            <a:r>
              <a:rPr lang="en-US" dirty="0"/>
              <a:t>in 3THR2 experiment in MAST-U 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52D3BCA-E672-F2BB-BA21-544A816E1AAC}"/>
              </a:ext>
            </a:extLst>
          </p:cNvPr>
          <p:cNvSpPr txBox="1">
            <a:spLocks/>
          </p:cNvSpPr>
          <p:nvPr/>
        </p:nvSpPr>
        <p:spPr>
          <a:xfrm>
            <a:off x="6515225" y="1131508"/>
            <a:ext cx="5362105" cy="3606471"/>
          </a:xfrm>
          <a:prstGeom prst="rect">
            <a:avLst/>
          </a:prstGeom>
        </p:spPr>
        <p:txBody>
          <a:bodyPr/>
          <a:lstStyle>
            <a:lvl1pPr marL="280137" indent="-280137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340">
                <a:solidFill>
                  <a:srgbClr val="000096"/>
                </a:solidFill>
                <a:latin typeface="+mj-lt"/>
                <a:ea typeface="+mn-ea"/>
                <a:cs typeface="+mn-cs"/>
              </a:defRPr>
            </a:lvl1pPr>
            <a:lvl2pPr marL="561819" indent="-281683" algn="l" rtl="0" eaLnBrk="0" fontAlgn="base" hangingPunct="0">
              <a:lnSpc>
                <a:spcPct val="100000"/>
              </a:lnSpc>
              <a:spcBef>
                <a:spcPts val="585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950">
                <a:solidFill>
                  <a:schemeClr val="tx1"/>
                </a:solidFill>
                <a:latin typeface="+mj-lt"/>
              </a:defRPr>
            </a:lvl2pPr>
            <a:lvl3pPr marL="784691" indent="-222870" algn="l" rtl="0" eaLnBrk="0" fontAlgn="base" hangingPunct="0">
              <a:lnSpc>
                <a:spcPct val="100000"/>
              </a:lnSpc>
              <a:spcBef>
                <a:spcPts val="585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j-lt"/>
              </a:defRPr>
            </a:lvl3pPr>
            <a:lvl4pPr marL="1007561" indent="-222870" algn="l" rtl="0" eaLnBrk="0" fontAlgn="base" hangingPunct="0">
              <a:lnSpc>
                <a:spcPct val="100000"/>
              </a:lnSpc>
              <a:spcBef>
                <a:spcPts val="585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560">
                <a:solidFill>
                  <a:schemeClr val="tx1"/>
                </a:solidFill>
                <a:latin typeface="+mj-lt"/>
              </a:defRPr>
            </a:lvl4pPr>
            <a:lvl5pPr marL="1230431" indent="-222870" algn="l" rtl="0" eaLnBrk="0" fontAlgn="base" hangingPunct="0">
              <a:lnSpc>
                <a:spcPct val="100000"/>
              </a:lnSpc>
              <a:spcBef>
                <a:spcPts val="585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560">
                <a:solidFill>
                  <a:schemeClr val="tx1"/>
                </a:solidFill>
                <a:latin typeface="+mj-lt"/>
              </a:defRPr>
            </a:lvl5pPr>
            <a:lvl6pPr marL="2451576" indent="-22287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560">
                <a:solidFill>
                  <a:schemeClr val="tx1"/>
                </a:solidFill>
                <a:latin typeface="+mn-lt"/>
              </a:defRPr>
            </a:lvl6pPr>
            <a:lvl7pPr marL="2897317" indent="-22287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560">
                <a:solidFill>
                  <a:schemeClr val="tx1"/>
                </a:solidFill>
                <a:latin typeface="+mn-lt"/>
              </a:defRPr>
            </a:lvl7pPr>
            <a:lvl8pPr marL="3343058" indent="-22287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560">
                <a:solidFill>
                  <a:schemeClr val="tx1"/>
                </a:solidFill>
                <a:latin typeface="+mn-lt"/>
              </a:defRPr>
            </a:lvl8pPr>
            <a:lvl9pPr marL="3788798" indent="-22287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56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1C2F8-C0E3-303C-FB53-84AA34BE9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7" y="1394288"/>
            <a:ext cx="4058652" cy="461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03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F92E75-AF73-4294-D9C8-48CDCA799E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 good fit to ELM base function can be obtained only by geometric parameters using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𝒁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mapping 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F92E75-AF73-4294-D9C8-48CDCA799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27273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FE78599-A42E-C35B-AAAE-46E5A6343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" y="1766442"/>
            <a:ext cx="4805464" cy="3474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B51973-6B12-0E9B-3C47-273F994A2E54}"/>
                  </a:ext>
                </a:extLst>
              </p:cNvPr>
              <p:cNvSpPr txBox="1"/>
              <p:nvPr/>
            </p:nvSpPr>
            <p:spPr>
              <a:xfrm>
                <a:off x="5342693" y="3370843"/>
                <a:ext cx="1388783" cy="30777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𝑰𝑪𝑷</m:t>
                      </m:r>
                      <m:r>
                        <a:rPr lang="en-US" sz="1400" b="1" i="1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400" b="1" i="0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sub>
                      </m:sSub>
                      <m:r>
                        <a:rPr lang="en-US" sz="1400" b="1" i="0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400" b="1" i="0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0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i="0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B51973-6B12-0E9B-3C47-273F994A2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693" y="3370843"/>
                <a:ext cx="1388783" cy="307777"/>
              </a:xfrm>
              <a:prstGeom prst="rect">
                <a:avLst/>
              </a:prstGeom>
              <a:blipFill>
                <a:blip r:embed="rId4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CB1F9D-012B-2565-D823-CA259CCA880D}"/>
                  </a:ext>
                </a:extLst>
              </p:cNvPr>
              <p:cNvSpPr txBox="1"/>
              <p:nvPr/>
            </p:nvSpPr>
            <p:spPr>
              <a:xfrm>
                <a:off x="5327676" y="4001526"/>
                <a:ext cx="1231323" cy="30777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𝑰𝑪𝑷</m:t>
                      </m:r>
                      <m:r>
                        <a:rPr lang="en-US" sz="1400" b="1" i="0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400" b="1" i="0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sub>
                      </m:sSub>
                      <m:r>
                        <a:rPr lang="en-US" sz="1400" b="1" i="0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0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0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i="0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CB1F9D-012B-2565-D823-CA259CCA8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676" y="4001526"/>
                <a:ext cx="1231323" cy="307777"/>
              </a:xfrm>
              <a:prstGeom prst="rect">
                <a:avLst/>
              </a:prstGeom>
              <a:blipFill>
                <a:blip r:embed="rId5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40CD9B-E0C8-68A8-5558-02EB6FC57216}"/>
                  </a:ext>
                </a:extLst>
              </p:cNvPr>
              <p:cNvSpPr txBox="1"/>
              <p:nvPr/>
            </p:nvSpPr>
            <p:spPr>
              <a:xfrm>
                <a:off x="5327676" y="4639751"/>
                <a:ext cx="1192035" cy="30777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𝑰𝑪𝑷</m:t>
                      </m:r>
                      <m:r>
                        <a:rPr lang="en-US" sz="1400" b="1" i="0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400" b="1" i="0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sub>
                      </m:sSub>
                      <m:r>
                        <a:rPr lang="en-US" sz="1400" b="1" i="0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0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0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i="0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40CD9B-E0C8-68A8-5558-02EB6FC57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676" y="4639751"/>
                <a:ext cx="1192035" cy="307777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70D3E3C2-5A3D-8E84-17AA-7438D0CAF020}"/>
              </a:ext>
            </a:extLst>
          </p:cNvPr>
          <p:cNvSpPr/>
          <p:nvPr/>
        </p:nvSpPr>
        <p:spPr bwMode="auto">
          <a:xfrm>
            <a:off x="1289810" y="1838971"/>
            <a:ext cx="2977139" cy="1369051"/>
          </a:xfrm>
          <a:prstGeom prst="rect">
            <a:avLst/>
          </a:prstGeom>
          <a:solidFill>
            <a:srgbClr val="64FF31">
              <a:alpha val="2493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0000"/>
                </a:solidFill>
                <a:latin typeface="Arial" pitchFamily="34" charset="0"/>
              </a:rPr>
              <a:t>Unperturbed region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EB6CC4-8FAB-4CF3-1729-4A4F9CADEB32}"/>
              </a:ext>
            </a:extLst>
          </p:cNvPr>
          <p:cNvSpPr txBox="1"/>
          <p:nvPr/>
        </p:nvSpPr>
        <p:spPr>
          <a:xfrm>
            <a:off x="2217122" y="4228577"/>
            <a:ext cx="76048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b="1" i="0" kern="0" dirty="0">
                <a:solidFill>
                  <a:srgbClr val="0506A0"/>
                </a:solidFill>
              </a:rPr>
              <a:t>Local slope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A2BBC90-A5F5-F444-913F-D0B1680A309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39518" y="3877794"/>
            <a:ext cx="1038364" cy="52253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79AD851-DE18-90DE-2FFC-047C9B361084}"/>
              </a:ext>
            </a:extLst>
          </p:cNvPr>
          <p:cNvCxnSpPr>
            <a:cxnSpLocks/>
          </p:cNvCxnSpPr>
          <p:nvPr/>
        </p:nvCxnSpPr>
        <p:spPr bwMode="auto">
          <a:xfrm>
            <a:off x="2809716" y="4426321"/>
            <a:ext cx="1538085" cy="638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8575D77-B7E4-F123-2219-C3B8D8F90052}"/>
              </a:ext>
            </a:extLst>
          </p:cNvPr>
          <p:cNvCxnSpPr>
            <a:cxnSpLocks/>
          </p:cNvCxnSpPr>
          <p:nvPr/>
        </p:nvCxnSpPr>
        <p:spPr bwMode="auto">
          <a:xfrm flipH="1">
            <a:off x="4820084" y="3548461"/>
            <a:ext cx="59391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20582D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Content Placeholder 22">
            <a:extLst>
              <a:ext uri="{FF2B5EF4-FFF2-40B4-BE49-F238E27FC236}">
                <a16:creationId xmlns:a16="http://schemas.microsoft.com/office/drawing/2014/main" id="{680FEEF7-6698-D709-D57B-5276CA4F63F4}"/>
              </a:ext>
            </a:extLst>
          </p:cNvPr>
          <p:cNvSpPr txBox="1">
            <a:spLocks/>
          </p:cNvSpPr>
          <p:nvPr/>
        </p:nvSpPr>
        <p:spPr>
          <a:xfrm>
            <a:off x="38053" y="5250337"/>
            <a:ext cx="3654487" cy="871943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r>
              <a:rPr lang="en-US" sz="2000" i="0" kern="0" dirty="0">
                <a:solidFill>
                  <a:srgbClr val="0506A0"/>
                </a:solidFill>
              </a:rPr>
              <a:t>Calculate how ‘unperturbed’ the localized region is: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20DBEB-3316-67CA-6A42-549C5E107C1D}"/>
                  </a:ext>
                </a:extLst>
              </p:cNvPr>
              <p:cNvSpPr txBox="1"/>
              <p:nvPr/>
            </p:nvSpPr>
            <p:spPr>
              <a:xfrm>
                <a:off x="460547" y="5861198"/>
                <a:ext cx="3080630" cy="576376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r>
                        <a:rPr lang="en-US" sz="1400" b="1" i="1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1400" b="1" i="1" kern="0">
                                  <a:solidFill>
                                    <a:srgbClr val="0506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1" i="1" kern="0">
                                      <a:solidFill>
                                        <a:srgbClr val="0506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kern="0" smtClean="0">
                                      <a:solidFill>
                                        <a:srgbClr val="0506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𝑰𝑪𝑷</m:t>
                                  </m:r>
                                  <m:d>
                                    <m:dPr>
                                      <m:ctrlPr>
                                        <a:rPr lang="en-US" sz="1400" b="1" i="1" kern="0">
                                          <a:solidFill>
                                            <a:srgbClr val="0506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b="1" i="1" kern="0">
                                              <a:solidFill>
                                                <a:srgbClr val="0506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1" i="1" kern="0">
                                              <a:solidFill>
                                                <a:srgbClr val="0506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𝝆</m:t>
                                          </m:r>
                                        </m:e>
                                        <m:sub>
                                          <m:r>
                                            <a:rPr lang="en-US" sz="1400" b="1" kern="0">
                                              <a:solidFill>
                                                <a:srgbClr val="0506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𝐍</m:t>
                                          </m:r>
                                        </m:sub>
                                      </m:sSub>
                                      <m:r>
                                        <a:rPr lang="en-US" sz="1400" b="1" kern="0">
                                          <a:solidFill>
                                            <a:srgbClr val="0506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1400" b="1" kern="0">
                                          <a:solidFill>
                                            <a:srgbClr val="0506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</m:d>
                                  <m:r>
                                    <a:rPr lang="en-US" sz="1400" b="1" i="1" kern="0">
                                      <a:solidFill>
                                        <a:srgbClr val="0506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kern="0" smtClean="0">
                                      <a:solidFill>
                                        <a:srgbClr val="0506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  <m:r>
                                    <a:rPr lang="en-US" sz="1400" b="1" i="1" kern="0">
                                      <a:solidFill>
                                        <a:srgbClr val="0506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  <m:sSub>
                                    <m:sSubPr>
                                      <m:ctrlPr>
                                        <a:rPr lang="en-US" sz="1400" b="1" i="1" kern="0">
                                          <a:solidFill>
                                            <a:srgbClr val="0506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 kern="0">
                                          <a:solidFill>
                                            <a:srgbClr val="0506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en-US" sz="1400" b="1" i="1" kern="0">
                                          <a:solidFill>
                                            <a:srgbClr val="0506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400" b="1" i="1" kern="0" smtClean="0">
                                      <a:solidFill>
                                        <a:srgbClr val="0506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  <m:r>
                                    <a:rPr lang="en-US" sz="1400" b="1" i="1" kern="0">
                                      <a:solidFill>
                                        <a:srgbClr val="0506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  <m:sSub>
                                    <m:sSubPr>
                                      <m:ctrlPr>
                                        <a:rPr lang="en-US" sz="1400" b="1" i="1" kern="0">
                                          <a:solidFill>
                                            <a:srgbClr val="0506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 kern="0">
                                          <a:solidFill>
                                            <a:srgbClr val="0506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en-US" sz="1400" b="1" i="1" kern="0">
                                          <a:solidFill>
                                            <a:srgbClr val="0506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sz="1400" b="1" i="0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20DBEB-3316-67CA-6A42-549C5E107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47" y="5861198"/>
                <a:ext cx="3080630" cy="576376"/>
              </a:xfrm>
              <a:prstGeom prst="rect">
                <a:avLst/>
              </a:prstGeom>
              <a:blipFill>
                <a:blip r:embed="rId7"/>
                <a:stretch>
                  <a:fillRect l="-1235" t="-123913" b="-19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7535DED-49AA-8461-B10B-0368EFC5D7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/>
          <a:stretch/>
        </p:blipFill>
        <p:spPr>
          <a:xfrm>
            <a:off x="6683446" y="1089255"/>
            <a:ext cx="5184621" cy="5415350"/>
          </a:xfrm>
          <a:prstGeom prst="rect">
            <a:avLst/>
          </a:prstGeom>
        </p:spPr>
      </p:pic>
      <p:sp>
        <p:nvSpPr>
          <p:cNvPr id="14" name="Content Placeholder 22">
            <a:extLst>
              <a:ext uri="{FF2B5EF4-FFF2-40B4-BE49-F238E27FC236}">
                <a16:creationId xmlns:a16="http://schemas.microsoft.com/office/drawing/2014/main" id="{F531EE0D-AB2D-3C6D-B8F8-22E9D96B1060}"/>
              </a:ext>
            </a:extLst>
          </p:cNvPr>
          <p:cNvSpPr txBox="1">
            <a:spLocks/>
          </p:cNvSpPr>
          <p:nvPr/>
        </p:nvSpPr>
        <p:spPr>
          <a:xfrm>
            <a:off x="3986388" y="5248448"/>
            <a:ext cx="2697058" cy="871943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r>
              <a:rPr lang="en-US" sz="2000" i="0" kern="0" dirty="0">
                <a:solidFill>
                  <a:srgbClr val="0506A0"/>
                </a:solidFill>
              </a:rPr>
              <a:t>Calculate </a:t>
            </a:r>
            <a:r>
              <a:rPr lang="en-US" sz="2000" kern="0" dirty="0">
                <a:solidFill>
                  <a:srgbClr val="0506A0"/>
                </a:solidFill>
              </a:rPr>
              <a:t>core penetration as:</a:t>
            </a:r>
            <a:endParaRPr lang="en-US" sz="2000" i="0" kern="0" dirty="0">
              <a:solidFill>
                <a:srgbClr val="0506A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D32A38-2647-A6F2-552B-1BB479892112}"/>
              </a:ext>
            </a:extLst>
          </p:cNvPr>
          <p:cNvCxnSpPr/>
          <p:nvPr/>
        </p:nvCxnSpPr>
        <p:spPr bwMode="auto">
          <a:xfrm>
            <a:off x="942277" y="4490187"/>
            <a:ext cx="34753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506A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82E737-2764-8367-DAC4-5B4EAAB4FAE6}"/>
              </a:ext>
            </a:extLst>
          </p:cNvPr>
          <p:cNvCxnSpPr>
            <a:cxnSpLocks/>
          </p:cNvCxnSpPr>
          <p:nvPr/>
        </p:nvCxnSpPr>
        <p:spPr bwMode="auto">
          <a:xfrm>
            <a:off x="4266949" y="3769904"/>
            <a:ext cx="35856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506A0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2014B0-9DA1-014F-BFB4-D92825E97D0C}"/>
                  </a:ext>
                </a:extLst>
              </p:cNvPr>
              <p:cNvSpPr txBox="1"/>
              <p:nvPr/>
            </p:nvSpPr>
            <p:spPr>
              <a:xfrm>
                <a:off x="839971" y="4168906"/>
                <a:ext cx="564131" cy="30777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1400" b="1" i="0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2014B0-9DA1-014F-BFB4-D92825E97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71" y="4168906"/>
                <a:ext cx="564131" cy="307777"/>
              </a:xfrm>
              <a:prstGeom prst="rect">
                <a:avLst/>
              </a:prstGeom>
              <a:blipFill>
                <a:blip r:embed="rId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969976-53F9-5358-A5FB-AC6A139986E0}"/>
                  </a:ext>
                </a:extLst>
              </p:cNvPr>
              <p:cNvSpPr txBox="1"/>
              <p:nvPr/>
            </p:nvSpPr>
            <p:spPr>
              <a:xfrm>
                <a:off x="4188806" y="3727994"/>
                <a:ext cx="564131" cy="30777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400" b="1" i="0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969976-53F9-5358-A5FB-AC6A13998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806" y="3727994"/>
                <a:ext cx="564131" cy="307777"/>
              </a:xfrm>
              <a:prstGeom prst="rect">
                <a:avLst/>
              </a:prstGeom>
              <a:blipFill>
                <a:blip r:embed="rId10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A179F5-3F08-125E-9491-8C4980499280}"/>
                  </a:ext>
                </a:extLst>
              </p:cNvPr>
              <p:cNvSpPr txBox="1"/>
              <p:nvPr/>
            </p:nvSpPr>
            <p:spPr>
              <a:xfrm>
                <a:off x="3638820" y="5839465"/>
                <a:ext cx="3080630" cy="514243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𝑪𝒐𝒓𝒆𝑷𝒆𝒏𝒆𝒕𝒓𝒂𝒕𝒊𝒐𝒏</m:t>
                      </m:r>
                      <m:r>
                        <a:rPr lang="en-US" sz="1400" b="1" i="1" kern="0" smtClean="0">
                          <a:solidFill>
                            <a:srgbClr val="0506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sSub>
                            <m:sSubPr>
                              <m:ctrlPr>
                                <a:rPr lang="en-US" sz="1400" b="1" i="1" kern="0" smtClean="0">
                                  <a:solidFill>
                                    <a:srgbClr val="0506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kern="0" smtClean="0">
                                  <a:solidFill>
                                    <a:srgbClr val="0506A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1400" b="1" i="1" kern="0" smtClean="0">
                                  <a:solidFill>
                                    <a:srgbClr val="0506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sSub>
                            <m:sSubPr>
                              <m:ctrlPr>
                                <a:rPr lang="en-US" sz="1400" b="1" i="1" kern="0" smtClean="0">
                                  <a:solidFill>
                                    <a:srgbClr val="0506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kern="0" smtClean="0">
                                  <a:solidFill>
                                    <a:srgbClr val="0506A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1400" b="1" i="1" kern="0" smtClean="0">
                                  <a:solidFill>
                                    <a:srgbClr val="0506A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en-US" sz="1400" b="1" i="1" kern="0" smtClean="0">
                              <a:solidFill>
                                <a:srgbClr val="0506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1400" b="1" i="0" kern="0" dirty="0">
                  <a:solidFill>
                    <a:srgbClr val="0506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A179F5-3F08-125E-9491-8C4980499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820" y="5839465"/>
                <a:ext cx="3080630" cy="5142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E34DD69-B18A-4023-2F3A-BF344A2E8A24}"/>
              </a:ext>
            </a:extLst>
          </p:cNvPr>
          <p:cNvSpPr/>
          <p:nvPr/>
        </p:nvSpPr>
        <p:spPr bwMode="auto">
          <a:xfrm>
            <a:off x="932753" y="3486451"/>
            <a:ext cx="349728" cy="1375850"/>
          </a:xfrm>
          <a:prstGeom prst="rect">
            <a:avLst/>
          </a:prstGeom>
          <a:solidFill>
            <a:schemeClr val="accent1">
              <a:alpha val="24936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Arial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E07ADF-BBED-533D-6482-01292677D9F7}"/>
              </a:ext>
            </a:extLst>
          </p:cNvPr>
          <p:cNvSpPr/>
          <p:nvPr/>
        </p:nvSpPr>
        <p:spPr bwMode="auto">
          <a:xfrm>
            <a:off x="4279649" y="3486451"/>
            <a:ext cx="358564" cy="1375850"/>
          </a:xfrm>
          <a:prstGeom prst="rect">
            <a:avLst/>
          </a:prstGeom>
          <a:solidFill>
            <a:schemeClr val="accent1">
              <a:alpha val="24936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solidFill>
                <a:srgbClr val="0506A0"/>
              </a:solidFill>
              <a:latin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solidFill>
                <a:srgbClr val="0506A0"/>
              </a:solidFill>
              <a:latin typeface="Arial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7B61767-2FBC-5588-4019-78BFE51E7B23}"/>
              </a:ext>
            </a:extLst>
          </p:cNvPr>
          <p:cNvCxnSpPr>
            <a:cxnSpLocks/>
          </p:cNvCxnSpPr>
          <p:nvPr/>
        </p:nvCxnSpPr>
        <p:spPr bwMode="auto">
          <a:xfrm flipH="1">
            <a:off x="4820084" y="4171037"/>
            <a:ext cx="59391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20582D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123FD81-93E0-4CA8-4C50-7760127030FF}"/>
              </a:ext>
            </a:extLst>
          </p:cNvPr>
          <p:cNvCxnSpPr>
            <a:cxnSpLocks/>
          </p:cNvCxnSpPr>
          <p:nvPr/>
        </p:nvCxnSpPr>
        <p:spPr bwMode="auto">
          <a:xfrm flipH="1">
            <a:off x="4819536" y="4812788"/>
            <a:ext cx="59391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20582D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Content Placeholder 22">
            <a:extLst>
              <a:ext uri="{FF2B5EF4-FFF2-40B4-BE49-F238E27FC236}">
                <a16:creationId xmlns:a16="http://schemas.microsoft.com/office/drawing/2014/main" id="{DD833B86-87A7-192E-0343-FF19DD28272D}"/>
              </a:ext>
            </a:extLst>
          </p:cNvPr>
          <p:cNvSpPr txBox="1">
            <a:spLocks/>
          </p:cNvSpPr>
          <p:nvPr/>
        </p:nvSpPr>
        <p:spPr>
          <a:xfrm>
            <a:off x="58275" y="1206702"/>
            <a:ext cx="6068791" cy="871943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r>
              <a:rPr lang="en-US" sz="2000" i="0" kern="0" dirty="0">
                <a:solidFill>
                  <a:srgbClr val="0506A0"/>
                </a:solidFill>
              </a:rPr>
              <a:t>Comparison with ELM base function easier in the integrated crash profile.</a:t>
            </a:r>
          </a:p>
        </p:txBody>
      </p:sp>
    </p:spTree>
    <p:extLst>
      <p:ext uri="{BB962C8B-B14F-4D97-AF65-F5344CB8AC3E}">
        <p14:creationId xmlns:p14="http://schemas.microsoft.com/office/powerpoint/2010/main" val="128017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644" y="1140240"/>
            <a:ext cx="11807017" cy="4264353"/>
          </a:xfrm>
        </p:spPr>
        <p:txBody>
          <a:bodyPr/>
          <a:lstStyle/>
          <a:p>
            <a:r>
              <a:rPr lang="en-US" u="sng" dirty="0"/>
              <a:t>DECAF goal</a:t>
            </a:r>
            <a:r>
              <a:rPr lang="en-US" dirty="0"/>
              <a:t>: correctly predict disruptions in </a:t>
            </a:r>
            <a:r>
              <a:rPr lang="en-US" b="1" dirty="0"/>
              <a:t>every</a:t>
            </a:r>
            <a:r>
              <a:rPr lang="en-US" dirty="0"/>
              <a:t> plasma from every available, full tokamak database, with sufficient time for disruption avoidance or mitigation</a:t>
            </a:r>
          </a:p>
          <a:p>
            <a:pPr>
              <a:spcBef>
                <a:spcPts val="3000"/>
              </a:spcBef>
            </a:pPr>
            <a:r>
              <a:rPr lang="en-US" dirty="0"/>
              <a:t>DECAF meets key requirements </a:t>
            </a:r>
            <a:r>
              <a:rPr lang="en-US" sz="1800" kern="1200" dirty="0">
                <a:solidFill>
                  <a:srgbClr val="6600FF"/>
                </a:solidFill>
                <a:ea typeface="+mn-ea"/>
                <a:cs typeface="+mn-cs"/>
              </a:rPr>
              <a:t>(See S.A. Sabbagh poster (107), this meeting)</a:t>
            </a:r>
            <a:endParaRPr lang="en-US" sz="1800" dirty="0"/>
          </a:p>
          <a:p>
            <a:pPr lvl="1">
              <a:spcBef>
                <a:spcPts val="1200"/>
              </a:spcBef>
            </a:pPr>
            <a:r>
              <a:rPr lang="en-US" sz="2200" b="1" dirty="0"/>
              <a:t>Physics-based</a:t>
            </a:r>
            <a:r>
              <a:rPr lang="en-US" sz="2200" dirty="0"/>
              <a:t>: required for several reasons (machine-agnostic, scalability, etc.)</a:t>
            </a:r>
          </a:p>
          <a:p>
            <a:pPr lvl="1">
              <a:spcBef>
                <a:spcPts val="1200"/>
              </a:spcBef>
            </a:pPr>
            <a:r>
              <a:rPr lang="en-US" sz="2200" b="1" dirty="0"/>
              <a:t>High accuracy</a:t>
            </a:r>
            <a:r>
              <a:rPr lang="en-US" sz="2200" dirty="0"/>
              <a:t>: prediction performance &gt; 98% (!) for ITER, and beyond</a:t>
            </a:r>
            <a:r>
              <a:rPr lang="en-US" dirty="0"/>
              <a:t> </a:t>
            </a:r>
            <a:r>
              <a:rPr lang="en-US" kern="1200" dirty="0">
                <a:solidFill>
                  <a:srgbClr val="6600FF"/>
                </a:solidFill>
              </a:rPr>
              <a:t>[1,2,3]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sz="2200" b="1" dirty="0"/>
              <a:t>Deterministic</a:t>
            </a:r>
            <a:r>
              <a:rPr lang="en-US" sz="2200" dirty="0"/>
              <a:t>: very difficult for a statistical solution to have high accuracy </a:t>
            </a:r>
            <a:r>
              <a:rPr lang="en-US" kern="1200" dirty="0">
                <a:solidFill>
                  <a:srgbClr val="6600FF"/>
                </a:solidFill>
                <a:ea typeface="+mn-ea"/>
                <a:cs typeface="+mn-cs"/>
              </a:rPr>
              <a:t>[1]</a:t>
            </a:r>
          </a:p>
          <a:p>
            <a:pPr lvl="1">
              <a:spcBef>
                <a:spcPts val="1200"/>
              </a:spcBef>
            </a:pPr>
            <a:r>
              <a:rPr lang="en-US" sz="2200" b="1" dirty="0"/>
              <a:t>Real-time proven</a:t>
            </a:r>
            <a:r>
              <a:rPr lang="en-US" sz="2200" dirty="0"/>
              <a:t>: also at high accuracy </a:t>
            </a:r>
            <a:r>
              <a:rPr lang="en-US" kern="1200" dirty="0">
                <a:solidFill>
                  <a:srgbClr val="6600FF"/>
                </a:solidFill>
              </a:rPr>
              <a:t>[2]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sz="2200" b="1" dirty="0"/>
              <a:t>Multi-device database tests: </a:t>
            </a:r>
            <a:r>
              <a:rPr lang="en-US" sz="2200" dirty="0"/>
              <a:t>DECAF accesses 9 device DBs (NDA soon for device 10) </a:t>
            </a:r>
          </a:p>
          <a:p>
            <a:pPr lvl="1">
              <a:spcBef>
                <a:spcPts val="1200"/>
              </a:spcBef>
            </a:pPr>
            <a:r>
              <a:rPr lang="en-US" sz="2200" b="1" dirty="0"/>
              <a:t>Workflows to high accuracy</a:t>
            </a:r>
            <a:r>
              <a:rPr lang="en-US" sz="2200" dirty="0"/>
              <a:t>: some shown in DECAF presentations at this meeting</a:t>
            </a:r>
          </a:p>
          <a:p>
            <a:pPr lvl="1">
              <a:spcBef>
                <a:spcPts val="1200"/>
              </a:spcBef>
            </a:pPr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591" y="0"/>
            <a:ext cx="11678875" cy="1035170"/>
          </a:xfrm>
        </p:spPr>
        <p:txBody>
          <a:bodyPr/>
          <a:lstStyle/>
          <a:p>
            <a:r>
              <a:rPr lang="en-US" sz="2600" dirty="0"/>
              <a:t>DECAF* provides a solution to disruption prediction and forecasting for disruption mitigation. Successful workflow to high accuracy established</a:t>
            </a:r>
          </a:p>
        </p:txBody>
      </p:sp>
      <p:sp>
        <p:nvSpPr>
          <p:cNvPr id="4" name="Text Box 32">
            <a:extLst>
              <a:ext uri="{FF2B5EF4-FFF2-40B4-BE49-F238E27FC236}">
                <a16:creationId xmlns:a16="http://schemas.microsoft.com/office/drawing/2014/main" id="{DD731716-3E34-4558-ABC0-8A4913EE2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58" y="5437742"/>
            <a:ext cx="11523796" cy="11449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en-US" sz="1800" dirty="0">
                <a:solidFill>
                  <a:srgbClr val="6600FF"/>
                </a:solidFill>
                <a:latin typeface="+mj-lt"/>
              </a:rPr>
              <a:t>*U.S. and international patents pending</a:t>
            </a:r>
          </a:p>
          <a:p>
            <a:r>
              <a:rPr lang="fr-FR" altLang="en-US" sz="1500" dirty="0">
                <a:solidFill>
                  <a:srgbClr val="6600FF"/>
                </a:solidFill>
                <a:latin typeface="+mj-lt"/>
              </a:rPr>
              <a:t>[1] DECAF main </a:t>
            </a:r>
            <a:r>
              <a:rPr lang="fr-FR" altLang="en-US" sz="1500" dirty="0" err="1">
                <a:solidFill>
                  <a:srgbClr val="6600FF"/>
                </a:solidFill>
                <a:latin typeface="+mj-lt"/>
              </a:rPr>
              <a:t>reference</a:t>
            </a:r>
            <a:r>
              <a:rPr lang="fr-FR" altLang="en-US" sz="1500" dirty="0">
                <a:solidFill>
                  <a:srgbClr val="6600FF"/>
                </a:solidFill>
                <a:latin typeface="+mj-lt"/>
              </a:rPr>
              <a:t>: S.A. Sabbagh, et al., Phys. Plasmas </a:t>
            </a:r>
            <a:r>
              <a:rPr lang="fr-FR" altLang="en-US" sz="1500" b="1" dirty="0">
                <a:solidFill>
                  <a:srgbClr val="6600FF"/>
                </a:solidFill>
                <a:latin typeface="+mj-lt"/>
              </a:rPr>
              <a:t>30</a:t>
            </a:r>
            <a:r>
              <a:rPr lang="fr-FR" altLang="en-US" sz="1500" dirty="0">
                <a:solidFill>
                  <a:srgbClr val="6600FF"/>
                </a:solidFill>
                <a:latin typeface="+mj-lt"/>
              </a:rPr>
              <a:t> (2023) 032506; </a:t>
            </a:r>
            <a:r>
              <a:rPr lang="fr-FR" altLang="en-US" sz="1500" dirty="0">
                <a:solidFill>
                  <a:srgbClr val="6600FF"/>
                </a:solidFill>
                <a:latin typeface="+mj-lt"/>
                <a:hlinkClick r:id="rId2"/>
              </a:rPr>
              <a:t>https://doi.org/10.1063/5.0133825</a:t>
            </a:r>
            <a:r>
              <a:rPr lang="fr-FR" altLang="en-US" sz="1500" dirty="0">
                <a:solidFill>
                  <a:srgbClr val="6600FF"/>
                </a:solidFill>
                <a:latin typeface="+mj-lt"/>
              </a:rPr>
              <a:t> </a:t>
            </a:r>
            <a:r>
              <a:rPr lang="en-US" altLang="en-US" sz="1500" dirty="0">
                <a:solidFill>
                  <a:srgbClr val="6600FF"/>
                </a:solidFill>
                <a:latin typeface="+mj-lt"/>
              </a:rPr>
              <a:t>)</a:t>
            </a:r>
          </a:p>
          <a:p>
            <a:r>
              <a:rPr lang="en-US" altLang="en-US" sz="1500" dirty="0">
                <a:solidFill>
                  <a:srgbClr val="6600FF"/>
                </a:solidFill>
                <a:latin typeface="+mj-lt"/>
              </a:rPr>
              <a:t>[2] S.A. Sabbagh, et al., IAEA FEC 2023</a:t>
            </a:r>
          </a:p>
          <a:p>
            <a:r>
              <a:rPr lang="en-US" altLang="en-US" sz="1500" dirty="0">
                <a:solidFill>
                  <a:srgbClr val="6600FF"/>
                </a:solidFill>
                <a:latin typeface="+mj-lt"/>
              </a:rPr>
              <a:t>[3] M.T. Tobin, et al., (accepted PPCF 2024)  </a:t>
            </a:r>
          </a:p>
        </p:txBody>
      </p:sp>
    </p:spTree>
    <p:extLst>
      <p:ext uri="{BB962C8B-B14F-4D97-AF65-F5344CB8AC3E}">
        <p14:creationId xmlns:p14="http://schemas.microsoft.com/office/powerpoint/2010/main" val="2501112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 txBox="1">
            <a:spLocks/>
          </p:cNvSpPr>
          <p:nvPr/>
        </p:nvSpPr>
        <p:spPr>
          <a:xfrm>
            <a:off x="105820" y="1108995"/>
            <a:ext cx="6833364" cy="4486542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400">
                <a:solidFill>
                  <a:srgbClr val="000096"/>
                </a:solidFill>
                <a:latin typeface="+mj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j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j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j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0"/>
              </a:spcBef>
            </a:pPr>
            <a:r>
              <a:rPr lang="en-US" dirty="0">
                <a:solidFill>
                  <a:schemeClr val="bg1"/>
                </a:solidFill>
              </a:rPr>
              <a:t>Real-time DECAF high accuracy demonstrated </a:t>
            </a:r>
            <a:r>
              <a:rPr lang="en-US" sz="1800" kern="1200" dirty="0">
                <a:solidFill>
                  <a:schemeClr val="bg1"/>
                </a:solidFill>
              </a:rPr>
              <a:t>(See S.A. Sabbagh poster, this meeting)</a:t>
            </a:r>
            <a:endParaRPr lang="en-US" sz="1800" kern="0" dirty="0">
              <a:solidFill>
                <a:schemeClr val="bg1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sz="2200" dirty="0"/>
              <a:t>100% accuracy in dedicated experiments on KSTAR </a:t>
            </a:r>
            <a:r>
              <a:rPr lang="en-US" dirty="0">
                <a:solidFill>
                  <a:srgbClr val="6600FF"/>
                </a:solidFill>
              </a:rPr>
              <a:t>[2]</a:t>
            </a:r>
            <a:endParaRPr lang="en-US" sz="2400" kern="0" dirty="0"/>
          </a:p>
          <a:p>
            <a:pPr lvl="1">
              <a:spcBef>
                <a:spcPts val="1200"/>
              </a:spcBef>
            </a:pPr>
            <a:r>
              <a:rPr lang="en-US" sz="2200" dirty="0">
                <a:solidFill>
                  <a:srgbClr val="FF0000"/>
                </a:solidFill>
              </a:rPr>
              <a:t>Real-time disruption mitigation demonstrated</a:t>
            </a:r>
          </a:p>
          <a:p>
            <a:pPr lvl="1">
              <a:spcBef>
                <a:spcPts val="1200"/>
              </a:spcBef>
            </a:pPr>
            <a:r>
              <a:rPr lang="en-US" sz="2200" kern="0" dirty="0"/>
              <a:t>Different target plasmas subject to mode locking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50% balance of disrupted / non-disrupted plasmas, o</a:t>
            </a:r>
            <a:r>
              <a:rPr lang="en-US" sz="2200" kern="0" dirty="0"/>
              <a:t>ver 50 plasmas</a:t>
            </a:r>
            <a:endParaRPr lang="en-US" sz="2200" dirty="0"/>
          </a:p>
          <a:p>
            <a:pPr lvl="1">
              <a:spcBef>
                <a:spcPts val="1200"/>
              </a:spcBef>
            </a:pPr>
            <a:r>
              <a:rPr lang="en-US" sz="2200" kern="0" dirty="0"/>
              <a:t>Early forecasting to allow disruption avoidance</a:t>
            </a:r>
            <a:endParaRPr lang="en-US" sz="2600" kern="0" dirty="0"/>
          </a:p>
          <a:p>
            <a:pPr>
              <a:spcBef>
                <a:spcPts val="2400"/>
              </a:spcBef>
            </a:pPr>
            <a:r>
              <a:rPr lang="en-US" kern="0" dirty="0"/>
              <a:t>Steps toward deployment on ITER starting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9959" y="0"/>
            <a:ext cx="11473776" cy="1035170"/>
          </a:xfrm>
        </p:spPr>
        <p:txBody>
          <a:bodyPr/>
          <a:lstStyle/>
          <a:p>
            <a:r>
              <a:rPr lang="en-US" sz="2600" dirty="0"/>
              <a:t>Real-time DECAF* has demonstrated high accuracy disruption prediction / forecasting for disruption mitigation. Move to deployment.</a:t>
            </a:r>
          </a:p>
        </p:txBody>
      </p:sp>
      <p:sp>
        <p:nvSpPr>
          <p:cNvPr id="5" name="Text Box 32">
            <a:extLst>
              <a:ext uri="{FF2B5EF4-FFF2-40B4-BE49-F238E27FC236}">
                <a16:creationId xmlns:a16="http://schemas.microsoft.com/office/drawing/2014/main" id="{DD731716-3E34-4558-ABC0-8A4913EE2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58" y="5609192"/>
            <a:ext cx="11523796" cy="9448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en-US" sz="1800" dirty="0">
                <a:solidFill>
                  <a:srgbClr val="6600FF"/>
                </a:solidFill>
                <a:latin typeface="+mj-lt"/>
              </a:rPr>
              <a:t>*U.S. and international patents pending</a:t>
            </a:r>
          </a:p>
          <a:p>
            <a:r>
              <a:rPr lang="fr-FR" altLang="en-US" sz="1600" dirty="0">
                <a:solidFill>
                  <a:srgbClr val="6600FF"/>
                </a:solidFill>
                <a:latin typeface="+mj-lt"/>
              </a:rPr>
              <a:t>[1] DECAF main </a:t>
            </a:r>
            <a:r>
              <a:rPr lang="fr-FR" altLang="en-US" sz="1600" dirty="0" err="1">
                <a:solidFill>
                  <a:srgbClr val="6600FF"/>
                </a:solidFill>
                <a:latin typeface="+mj-lt"/>
              </a:rPr>
              <a:t>reference</a:t>
            </a:r>
            <a:r>
              <a:rPr lang="fr-FR" altLang="en-US" sz="1600" dirty="0">
                <a:solidFill>
                  <a:srgbClr val="6600FF"/>
                </a:solidFill>
                <a:latin typeface="+mj-lt"/>
              </a:rPr>
              <a:t>: S.A. Sabbagh, et al., Phys. Plasmas </a:t>
            </a:r>
            <a:r>
              <a:rPr lang="fr-FR" altLang="en-US" sz="1600" b="1" dirty="0">
                <a:solidFill>
                  <a:srgbClr val="6600FF"/>
                </a:solidFill>
                <a:latin typeface="+mj-lt"/>
              </a:rPr>
              <a:t>30</a:t>
            </a:r>
            <a:r>
              <a:rPr lang="fr-FR" altLang="en-US" sz="1600" dirty="0">
                <a:solidFill>
                  <a:srgbClr val="6600FF"/>
                </a:solidFill>
                <a:latin typeface="+mj-lt"/>
              </a:rPr>
              <a:t> (2023) 032506; </a:t>
            </a:r>
            <a:r>
              <a:rPr lang="fr-FR" altLang="en-US" sz="1600" dirty="0">
                <a:solidFill>
                  <a:srgbClr val="6600FF"/>
                </a:solidFill>
                <a:latin typeface="+mj-lt"/>
                <a:hlinkClick r:id="rId2"/>
              </a:rPr>
              <a:t>https://doi.org/10.1063/5.0133825</a:t>
            </a:r>
            <a:r>
              <a:rPr lang="fr-FR" altLang="en-US" sz="1600" dirty="0">
                <a:solidFill>
                  <a:srgbClr val="6600FF"/>
                </a:solidFill>
                <a:latin typeface="+mj-lt"/>
              </a:rPr>
              <a:t> </a:t>
            </a:r>
            <a:r>
              <a:rPr lang="en-US" altLang="en-US" sz="1600" dirty="0">
                <a:solidFill>
                  <a:srgbClr val="6600FF"/>
                </a:solidFill>
                <a:latin typeface="+mj-lt"/>
              </a:rPr>
              <a:t>)</a:t>
            </a:r>
          </a:p>
          <a:p>
            <a:r>
              <a:rPr lang="en-US" altLang="en-US" sz="1600" dirty="0">
                <a:solidFill>
                  <a:srgbClr val="6600FF"/>
                </a:solidFill>
                <a:latin typeface="+mj-lt"/>
              </a:rPr>
              <a:t>[2] S.A. Sabbagh, et al., IAEA FEC 2023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05820" y="1297004"/>
            <a:ext cx="11446508" cy="1196412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400">
                <a:solidFill>
                  <a:srgbClr val="000096"/>
                </a:solidFill>
                <a:latin typeface="+mj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j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j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j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0"/>
              </a:spcBef>
            </a:pPr>
            <a:r>
              <a:rPr lang="en-US" dirty="0"/>
              <a:t>Real-time DECAF high accuracy demonstrated </a:t>
            </a:r>
            <a:r>
              <a:rPr lang="en-US" sz="1800" kern="1200" dirty="0">
                <a:solidFill>
                  <a:srgbClr val="6600FF"/>
                </a:solidFill>
              </a:rPr>
              <a:t>(See S.A. Sabbagh poster, this meeting)</a:t>
            </a:r>
            <a:endParaRPr lang="en-US" sz="1800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258" y="1767020"/>
            <a:ext cx="5640359" cy="396491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>
            <a:off x="6392254" y="2869429"/>
            <a:ext cx="922946" cy="7178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87421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684FC3-8371-6E38-BC7C-513B8A67D18B}"/>
              </a:ext>
            </a:extLst>
          </p:cNvPr>
          <p:cNvSpPr/>
          <p:nvPr/>
        </p:nvSpPr>
        <p:spPr bwMode="auto">
          <a:xfrm>
            <a:off x="1929468" y="2869035"/>
            <a:ext cx="7455061" cy="377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BD353-460B-DD68-17C8-52C3519F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Disruption prediction and avoidance is necessary for optimal operation and longevity of components in tokamak devices.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E7A1DA-08BB-02B3-3903-5C23859D5630}"/>
              </a:ext>
            </a:extLst>
          </p:cNvPr>
          <p:cNvGrpSpPr/>
          <p:nvPr/>
        </p:nvGrpSpPr>
        <p:grpSpPr>
          <a:xfrm>
            <a:off x="962594" y="1736993"/>
            <a:ext cx="9982899" cy="2457502"/>
            <a:chOff x="1182849" y="822121"/>
            <a:chExt cx="9580226" cy="208407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EBAE81A-0EE5-7ED2-EDB3-5D97546F0562}"/>
                </a:ext>
              </a:extLst>
            </p:cNvPr>
            <p:cNvSpPr/>
            <p:nvPr/>
          </p:nvSpPr>
          <p:spPr bwMode="auto">
            <a:xfrm>
              <a:off x="1182849" y="905935"/>
              <a:ext cx="9580226" cy="2000256"/>
            </a:xfrm>
            <a:prstGeom prst="roundRect">
              <a:avLst/>
            </a:prstGeom>
            <a:noFill/>
            <a:ln w="28575" cap="flat" cmpd="sng" algn="ctr">
              <a:solidFill>
                <a:srgbClr val="D0E1F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576263" lvl="2" indent="0">
                <a:lnSpc>
                  <a:spcPct val="150000"/>
                </a:lnSpc>
                <a:buNone/>
              </a:pPr>
              <a:r>
                <a:rPr lang="en-US" sz="1800" dirty="0">
                  <a:solidFill>
                    <a:srgbClr val="040696"/>
                  </a:solidFill>
                  <a:latin typeface="+mj-lt"/>
                </a:rPr>
                <a:t>Two factors determine whether magnetically confined toroidal plasmas tend to disrupt: </a:t>
              </a:r>
            </a:p>
            <a:p>
              <a:pPr marL="804863" lvl="3" indent="0">
                <a:lnSpc>
                  <a:spcPct val="150000"/>
                </a:lnSpc>
                <a:buNone/>
              </a:pPr>
              <a:r>
                <a:rPr lang="en-US" sz="1800" dirty="0">
                  <a:solidFill>
                    <a:srgbClr val="040696"/>
                  </a:solidFill>
                  <a:latin typeface="+mj-lt"/>
                </a:rPr>
                <a:t>(1) The robustness of the centering of the plasma within the chamber […]. </a:t>
              </a:r>
            </a:p>
            <a:p>
              <a:pPr marL="804863" lvl="3" indent="0">
                <a:lnSpc>
                  <a:spcPct val="150000"/>
                </a:lnSpc>
                <a:buNone/>
              </a:pPr>
              <a:r>
                <a:rPr lang="en-US" sz="1800" dirty="0">
                  <a:solidFill>
                    <a:srgbClr val="040696"/>
                  </a:solidFill>
                  <a:latin typeface="+mj-lt"/>
                </a:rPr>
                <a:t>(2) The robustness of the magnetic surfaces, which confine the plasma.</a:t>
              </a:r>
              <a:endParaRPr lang="en-US" sz="4400" dirty="0">
                <a:solidFill>
                  <a:srgbClr val="040696"/>
                </a:solidFill>
                <a:latin typeface="+mj-lt"/>
              </a:endParaRPr>
            </a:p>
            <a:p>
              <a:pPr marL="804863" lvl="3" indent="0">
                <a:buNone/>
              </a:pPr>
              <a:r>
                <a:rPr lang="en-US" sz="4400" b="0" i="0" u="none" strike="noStrike" dirty="0">
                  <a:solidFill>
                    <a:srgbClr val="040696"/>
                  </a:solidFill>
                  <a:effectLst/>
                  <a:highlight>
                    <a:srgbClr val="FFFFFF"/>
                  </a:highlight>
                  <a:latin typeface="+mj-lt"/>
                </a:rPr>
                <a:t>		</a:t>
              </a:r>
              <a:r>
                <a:rPr lang="en-US" sz="1400" b="0" i="0" u="none" strike="noStrike" dirty="0">
                  <a:solidFill>
                    <a:srgbClr val="040696"/>
                  </a:solidFill>
                  <a:effectLst/>
                  <a:highlight>
                    <a:srgbClr val="FFFFFF"/>
                  </a:highlight>
                  <a:latin typeface="+mj-lt"/>
                </a:rPr>
                <a:t>Allen H. Boozer; Theory of tokamak disruptions. </a:t>
              </a:r>
              <a:r>
                <a:rPr lang="en-US" sz="1400" b="0" i="1" u="none" strike="noStrike" dirty="0">
                  <a:solidFill>
                    <a:srgbClr val="040696"/>
                  </a:solidFill>
                  <a:effectLst/>
                  <a:latin typeface="+mj-lt"/>
                </a:rPr>
                <a:t>Phys. Plasmas</a:t>
              </a:r>
              <a:r>
                <a:rPr lang="en-US" sz="1400" b="0" i="0" u="none" strike="noStrike" dirty="0">
                  <a:solidFill>
                    <a:srgbClr val="040696"/>
                  </a:solidFill>
                  <a:effectLst/>
                  <a:highlight>
                    <a:srgbClr val="FFFFFF"/>
                  </a:highlight>
                  <a:latin typeface="+mj-lt"/>
                </a:rPr>
                <a:t> 1 May 2012; 19 (5): 058101.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rgbClr val="040696"/>
                </a:solidFill>
                <a:effectLst/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82991D-DFCA-9DF4-BF17-7AC41111DAAA}"/>
                </a:ext>
              </a:extLst>
            </p:cNvPr>
            <p:cNvSpPr txBox="1"/>
            <p:nvPr/>
          </p:nvSpPr>
          <p:spPr>
            <a:xfrm>
              <a:off x="1543576" y="822121"/>
              <a:ext cx="360726" cy="65252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4400" b="1" i="0" kern="0" dirty="0">
                  <a:solidFill>
                    <a:srgbClr val="040696"/>
                  </a:solidFill>
                </a:rPr>
                <a:t>“</a:t>
              </a:r>
              <a:endParaRPr lang="en-US" sz="1800" b="1" i="0" kern="0" dirty="0">
                <a:solidFill>
                  <a:srgbClr val="040696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255E10-1A9D-C4F9-58DC-C144C04B608C}"/>
                </a:ext>
              </a:extLst>
            </p:cNvPr>
            <p:cNvSpPr txBox="1"/>
            <p:nvPr/>
          </p:nvSpPr>
          <p:spPr>
            <a:xfrm>
              <a:off x="9265074" y="1552120"/>
              <a:ext cx="360726" cy="65252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4400" b="1" kern="0" dirty="0">
                  <a:solidFill>
                    <a:srgbClr val="040696"/>
                  </a:solidFill>
                </a:rPr>
                <a:t>”</a:t>
              </a:r>
              <a:endParaRPr lang="en-US" sz="1800" b="1" i="0" kern="0" dirty="0">
                <a:solidFill>
                  <a:srgbClr val="040696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8BE6A9-8B54-E158-EF5D-FA72F7D99BBD}"/>
              </a:ext>
            </a:extLst>
          </p:cNvPr>
          <p:cNvGrpSpPr/>
          <p:nvPr/>
        </p:nvGrpSpPr>
        <p:grpSpPr>
          <a:xfrm>
            <a:off x="1987055" y="3246539"/>
            <a:ext cx="380588" cy="1560353"/>
            <a:chOff x="1987055" y="3246539"/>
            <a:chExt cx="380588" cy="156035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E4B0F3-892F-9E7E-81DF-6A5B6ED5AA58}"/>
                </a:ext>
              </a:extLst>
            </p:cNvPr>
            <p:cNvCxnSpPr/>
            <p:nvPr/>
          </p:nvCxnSpPr>
          <p:spPr bwMode="auto">
            <a:xfrm>
              <a:off x="1996580" y="3246539"/>
              <a:ext cx="0" cy="1560353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1DB8F6C-1E85-52BE-EA57-ED4732F1DA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87055" y="4794192"/>
              <a:ext cx="380588" cy="0"/>
            </a:xfrm>
            <a:prstGeom prst="straightConnector1">
              <a:avLst/>
            </a:prstGeom>
            <a:ln w="28575">
              <a:headEnd type="none" w="med" len="me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0936617-6950-AA10-4C6F-4CB98402FEEE}"/>
              </a:ext>
            </a:extLst>
          </p:cNvPr>
          <p:cNvSpPr txBox="1"/>
          <p:nvPr/>
        </p:nvSpPr>
        <p:spPr>
          <a:xfrm>
            <a:off x="2338699" y="4617912"/>
            <a:ext cx="7556411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u="sng" kern="0" dirty="0">
                <a:solidFill>
                  <a:srgbClr val="FF0000"/>
                </a:solidFill>
              </a:rPr>
              <a:t>Topic of the talk</a:t>
            </a:r>
            <a:r>
              <a:rPr lang="en-US" sz="1600" b="1" i="0" kern="0" dirty="0">
                <a:solidFill>
                  <a:srgbClr val="FF0000"/>
                </a:solidFill>
              </a:rPr>
              <a:t>: Monitoring flux surfaces for signs of increase disruptivity.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5046696-EBF3-0F17-C7B9-59FBD58C0586}"/>
              </a:ext>
            </a:extLst>
          </p:cNvPr>
          <p:cNvSpPr/>
          <p:nvPr/>
        </p:nvSpPr>
        <p:spPr bwMode="auto">
          <a:xfrm>
            <a:off x="9960433" y="2363758"/>
            <a:ext cx="2178348" cy="88278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506A0"/>
                </a:solidFill>
                <a:effectLst/>
                <a:latin typeface="Arial" pitchFamily="34" charset="0"/>
              </a:rPr>
              <a:t>VDE, </a:t>
            </a:r>
            <a:r>
              <a:rPr lang="en-US" sz="1600" dirty="0">
                <a:solidFill>
                  <a:srgbClr val="0506A0"/>
                </a:solidFill>
                <a:latin typeface="Arial" pitchFamily="34" charset="0"/>
              </a:rPr>
              <a:t>SHP events in DECAF*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506A0"/>
                </a:solidFill>
                <a:latin typeface="Arial" pitchFamily="34" charset="0"/>
              </a:rPr>
              <a:t>Posters: 105, 109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481465-DDF7-4DFA-8C80-EC1B1CB02E7E}"/>
              </a:ext>
            </a:extLst>
          </p:cNvPr>
          <p:cNvCxnSpPr>
            <a:cxnSpLocks/>
          </p:cNvCxnSpPr>
          <p:nvPr/>
        </p:nvCxnSpPr>
        <p:spPr bwMode="auto">
          <a:xfrm>
            <a:off x="9379829" y="2653979"/>
            <a:ext cx="580604" cy="0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304BEA-8A8C-68A4-43DE-2FFC4260840E}"/>
              </a:ext>
            </a:extLst>
          </p:cNvPr>
          <p:cNvSpPr txBox="1">
            <a:spLocks/>
          </p:cNvSpPr>
          <p:nvPr/>
        </p:nvSpPr>
        <p:spPr>
          <a:xfrm>
            <a:off x="139959" y="5331073"/>
            <a:ext cx="11713855" cy="790851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400">
                <a:solidFill>
                  <a:srgbClr val="000096"/>
                </a:solidFill>
                <a:latin typeface="+mj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j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j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3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j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+mj-lt"/>
              </a:rPr>
              <a:t>Due to the fast thermal transport along the field lines, </a:t>
            </a:r>
            <a:r>
              <a:rPr lang="en-US" sz="2000" b="1" u="sng" dirty="0">
                <a:latin typeface="+mj-lt"/>
              </a:rPr>
              <a:t>electron temperature evolution</a:t>
            </a:r>
            <a:r>
              <a:rPr lang="en-US" sz="2000" b="1" i="1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serves as a diagnostic of the ‘health’ of the magnetic surfaces and particle confinement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75896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20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5B64-C8BE-C394-17FA-B4BAEE5A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3" y="176718"/>
            <a:ext cx="12191721" cy="685800"/>
          </a:xfrm>
        </p:spPr>
        <p:txBody>
          <a:bodyPr/>
          <a:lstStyle/>
          <a:p>
            <a:r>
              <a:rPr lang="en-US" dirty="0"/>
              <a:t>Major changes in the magnetic topology are observed through electron temperature crashes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3619EE-586E-C3B9-88C7-9C317320BF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8541" y="1083869"/>
                <a:ext cx="11630379" cy="1528224"/>
              </a:xfrm>
            </p:spPr>
            <p:txBody>
              <a:bodyPr/>
              <a:lstStyle/>
              <a:p>
                <a:r>
                  <a:rPr lang="en-US" sz="1800" kern="0" dirty="0"/>
                  <a:t>If the magnetic surfaces are modified, electrons are the first to know.</a:t>
                </a:r>
                <a:endParaRPr lang="en-US" sz="1800" dirty="0"/>
              </a:p>
              <a:p>
                <a:r>
                  <a:rPr lang="en-US" sz="1800" dirty="0"/>
                  <a:t>The first order gradient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/>
                  <a:t> occurs due to fast thermal transport following flux surface tearing.</a:t>
                </a:r>
              </a:p>
              <a:p>
                <a:pPr lvl="1"/>
                <a:r>
                  <a:rPr lang="en-US" sz="1800" dirty="0"/>
                  <a:t>Fast change in local / global magnetic topology.</a:t>
                </a:r>
              </a:p>
              <a:p>
                <a:pPr marL="287338" lvl="1" indent="0">
                  <a:buNone/>
                </a:pPr>
                <a:r>
                  <a:rPr lang="en-US" sz="1800" dirty="0">
                    <a:sym typeface="Wingdings" pitchFamily="2" charset="2"/>
                  </a:rPr>
                  <a:t>	</a:t>
                </a:r>
                <a:r>
                  <a:rPr lang="en-US" sz="1800" dirty="0"/>
                  <a:t>Electron temperature collapses.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3619EE-586E-C3B9-88C7-9C317320BF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8541" y="1083869"/>
                <a:ext cx="11630379" cy="1528224"/>
              </a:xfrm>
              <a:blipFill>
                <a:blip r:embed="rId3"/>
                <a:stretch>
                  <a:fillRect l="-763" t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AE279C0-7F89-B65B-1CB0-A9EDE77CAE40}"/>
              </a:ext>
            </a:extLst>
          </p:cNvPr>
          <p:cNvSpPr/>
          <p:nvPr/>
        </p:nvSpPr>
        <p:spPr bwMode="auto">
          <a:xfrm>
            <a:off x="158541" y="3313791"/>
            <a:ext cx="2057401" cy="855698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Plasma state in equilibrium.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C677C1F-3E58-FA89-35B9-55575207BD45}"/>
                  </a:ext>
                </a:extLst>
              </p:cNvPr>
              <p:cNvSpPr/>
              <p:nvPr/>
            </p:nvSpPr>
            <p:spPr bwMode="auto">
              <a:xfrm>
                <a:off x="5226699" y="3313791"/>
                <a:ext cx="2651781" cy="855698"/>
              </a:xfrm>
              <a:prstGeom prst="roundRect">
                <a:avLst/>
              </a:prstGeom>
              <a:ln>
                <a:solidFill>
                  <a:srgbClr val="0506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>
                    <a:solidFill>
                      <a:schemeClr val="tx2"/>
                    </a:solidFill>
                    <a:latin typeface="+mj-lt"/>
                  </a:rPr>
                  <a:t>Opening of the field lines: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</a:rPr>
                  <a:t> crashes.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C677C1F-3E58-FA89-35B9-55575207BD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6699" y="3313791"/>
                <a:ext cx="2651781" cy="855698"/>
              </a:xfrm>
              <a:prstGeom prst="roundRect">
                <a:avLst/>
              </a:prstGeom>
              <a:blipFill>
                <a:blip r:embed="rId4"/>
                <a:stretch>
                  <a:fillRect l="-472" r="-472"/>
                </a:stretch>
              </a:blipFill>
              <a:ln>
                <a:solidFill>
                  <a:srgbClr val="0506A0"/>
                </a:solidFill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6833AF-EA57-442A-04B5-27FCBCF6A441}"/>
              </a:ext>
            </a:extLst>
          </p:cNvPr>
          <p:cNvSpPr/>
          <p:nvPr/>
        </p:nvSpPr>
        <p:spPr bwMode="auto">
          <a:xfrm>
            <a:off x="2547399" y="3325261"/>
            <a:ext cx="2354592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Plasma state in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 vicinity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 to collapse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182328-B467-58C6-E7B4-7900F631C983}"/>
              </a:ext>
            </a:extLst>
          </p:cNvPr>
          <p:cNvCxnSpPr/>
          <p:nvPr/>
        </p:nvCxnSpPr>
        <p:spPr bwMode="auto">
          <a:xfrm>
            <a:off x="1192230" y="2806053"/>
            <a:ext cx="0" cy="5077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9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BC6213-5D82-CE7E-A846-E6A473AF31DB}"/>
              </a:ext>
            </a:extLst>
          </p:cNvPr>
          <p:cNvCxnSpPr/>
          <p:nvPr/>
        </p:nvCxnSpPr>
        <p:spPr bwMode="auto">
          <a:xfrm>
            <a:off x="1190744" y="2823568"/>
            <a:ext cx="515166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2C06CE7-1EFC-5642-8929-F9F7D355ABD1}"/>
              </a:ext>
            </a:extLst>
          </p:cNvPr>
          <p:cNvSpPr txBox="1"/>
          <p:nvPr/>
        </p:nvSpPr>
        <p:spPr>
          <a:xfrm>
            <a:off x="3228648" y="2464036"/>
            <a:ext cx="154966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rgbClr val="040696"/>
                </a:solidFill>
                <a:latin typeface="+mj-lt"/>
              </a:rPr>
              <a:t>Recovery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F3EED7-A8F3-6260-1D85-D9D9A068F2BE}"/>
              </a:ext>
            </a:extLst>
          </p:cNvPr>
          <p:cNvCxnSpPr>
            <a:cxnSpLocks/>
          </p:cNvCxnSpPr>
          <p:nvPr/>
        </p:nvCxnSpPr>
        <p:spPr bwMode="auto">
          <a:xfrm>
            <a:off x="2217431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9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1E7C3C-FA72-744B-44CA-4818FA1C73B0}"/>
              </a:ext>
            </a:extLst>
          </p:cNvPr>
          <p:cNvCxnSpPr>
            <a:cxnSpLocks/>
          </p:cNvCxnSpPr>
          <p:nvPr/>
        </p:nvCxnSpPr>
        <p:spPr bwMode="auto">
          <a:xfrm>
            <a:off x="4896731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9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D784CF-FAD3-5F08-D2E9-F02B4B19FA52}"/>
              </a:ext>
            </a:extLst>
          </p:cNvPr>
          <p:cNvCxnSpPr>
            <a:cxnSpLocks/>
          </p:cNvCxnSpPr>
          <p:nvPr/>
        </p:nvCxnSpPr>
        <p:spPr bwMode="auto">
          <a:xfrm>
            <a:off x="6324398" y="2826017"/>
            <a:ext cx="0" cy="492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406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C6189AB-F813-223F-6AC0-1FE62C091D9E}"/>
              </a:ext>
            </a:extLst>
          </p:cNvPr>
          <p:cNvSpPr/>
          <p:nvPr/>
        </p:nvSpPr>
        <p:spPr bwMode="auto">
          <a:xfrm>
            <a:off x="8219527" y="3312747"/>
            <a:ext cx="1883690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Change in the plasma state.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B5557B-C68B-A526-6E79-455B80BB8313}"/>
              </a:ext>
            </a:extLst>
          </p:cNvPr>
          <p:cNvCxnSpPr>
            <a:cxnSpLocks/>
          </p:cNvCxnSpPr>
          <p:nvPr/>
        </p:nvCxnSpPr>
        <p:spPr bwMode="auto">
          <a:xfrm>
            <a:off x="7878480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9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D42532E-F963-2B1E-0C34-03AD487037B8}"/>
              </a:ext>
            </a:extLst>
          </p:cNvPr>
          <p:cNvSpPr/>
          <p:nvPr/>
        </p:nvSpPr>
        <p:spPr bwMode="auto">
          <a:xfrm>
            <a:off x="10312424" y="3192492"/>
            <a:ext cx="1814075" cy="111050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/>
                </a:solidFill>
                <a:latin typeface="+mj-lt"/>
              </a:rPr>
              <a:t>Trigger disruption chain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0CDF3F-F4DF-D097-4B36-BAB331384FE6}"/>
              </a:ext>
            </a:extLst>
          </p:cNvPr>
          <p:cNvCxnSpPr>
            <a:cxnSpLocks/>
            <a:stCxn id="32" idx="3"/>
          </p:cNvCxnSpPr>
          <p:nvPr/>
        </p:nvCxnSpPr>
        <p:spPr bwMode="auto">
          <a:xfrm>
            <a:off x="10103217" y="3740595"/>
            <a:ext cx="202966" cy="125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30025BE-0565-439E-49E4-70B636550934}"/>
              </a:ext>
            </a:extLst>
          </p:cNvPr>
          <p:cNvSpPr/>
          <p:nvPr/>
        </p:nvSpPr>
        <p:spPr bwMode="auto">
          <a:xfrm>
            <a:off x="9646818" y="4446984"/>
            <a:ext cx="2538119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Stable operation at lower performance.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98CA166-134D-A87B-9517-21DDB9DCA5CD}"/>
              </a:ext>
            </a:extLst>
          </p:cNvPr>
          <p:cNvCxnSpPr>
            <a:cxnSpLocks/>
          </p:cNvCxnSpPr>
          <p:nvPr/>
        </p:nvCxnSpPr>
        <p:spPr bwMode="auto">
          <a:xfrm>
            <a:off x="9959231" y="4180956"/>
            <a:ext cx="0" cy="2576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40696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D7B479C8-50A2-89B0-B1AC-5AE7AC2B22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4749" y="4211762"/>
                <a:ext cx="2538112" cy="2226382"/>
              </a:xfrm>
              <a:prstGeom prst="rect">
                <a:avLst/>
              </a:prstGeom>
              <a:ln>
                <a:solidFill>
                  <a:srgbClr val="0506A0"/>
                </a:solidFill>
              </a:ln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𝑐𝑜𝑟𝑒</m:t>
                        </m:r>
                      </m:e>
                    </m:d>
                  </m:oMath>
                </a14:m>
                <a:endParaRPr lang="en-US" sz="1800" b="0" i="1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𝑐𝑜𝑟𝑒</m:t>
                            </m:r>
                          </m:e>
                        </m:d>
                      </m:num>
                      <m:den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  <m:sSub>
                          <m:sSub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𝑑𝑅</m:t>
                        </m:r>
                      </m:den>
                    </m:f>
                  </m:oMath>
                </a14:m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𝑝𝑒𝑑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 etc.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MHD mode present.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b="1" kern="0" dirty="0">
                    <a:solidFill>
                      <a:srgbClr val="0506A0"/>
                    </a:solidFill>
                    <a:latin typeface="+mj-lt"/>
                  </a:rPr>
                  <a:t>Soft gradient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D7B479C8-50A2-89B0-B1AC-5AE7AC2B2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749" y="4211762"/>
                <a:ext cx="2538112" cy="2226382"/>
              </a:xfrm>
              <a:prstGeom prst="rect">
                <a:avLst/>
              </a:prstGeom>
              <a:blipFill>
                <a:blip r:embed="rId5"/>
                <a:stretch>
                  <a:fillRect l="-2970" t="-6780" r="-990" b="-6215"/>
                </a:stretch>
              </a:blipFill>
              <a:ln>
                <a:solidFill>
                  <a:srgbClr val="0506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128EB60C-F1F3-A55E-A49D-A197A89B78B7}"/>
              </a:ext>
            </a:extLst>
          </p:cNvPr>
          <p:cNvSpPr/>
          <p:nvPr/>
        </p:nvSpPr>
        <p:spPr bwMode="auto">
          <a:xfrm>
            <a:off x="4524041" y="2626686"/>
            <a:ext cx="1549664" cy="3385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ELM, SAW, …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D4E5FFEA-FDD0-14E8-BA0A-F8ACF02424B4}"/>
              </a:ext>
            </a:extLst>
          </p:cNvPr>
          <p:cNvSpPr txBox="1">
            <a:spLocks/>
          </p:cNvSpPr>
          <p:nvPr/>
        </p:nvSpPr>
        <p:spPr>
          <a:xfrm>
            <a:off x="5298873" y="4306571"/>
            <a:ext cx="2538112" cy="232886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chemeClr val="tx1"/>
              </a:solidFill>
            </a:endParaRPr>
          </a:p>
          <a:p>
            <a:endParaRPr lang="en-US" sz="1800" kern="0" dirty="0">
              <a:solidFill>
                <a:schemeClr val="tx1"/>
              </a:solidFill>
            </a:endParaRPr>
          </a:p>
          <a:p>
            <a:endParaRPr lang="en-US" sz="1800" kern="0" dirty="0">
              <a:solidFill>
                <a:schemeClr val="tx1"/>
              </a:solidFill>
            </a:endParaRPr>
          </a:p>
          <a:p>
            <a:endParaRPr lang="en-US" sz="1800" kern="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0BDA1B0-4999-46FD-49F8-46FFA2CEE08D}"/>
              </a:ext>
            </a:extLst>
          </p:cNvPr>
          <p:cNvSpPr/>
          <p:nvPr/>
        </p:nvSpPr>
        <p:spPr bwMode="auto">
          <a:xfrm>
            <a:off x="8206009" y="2298531"/>
            <a:ext cx="1883688" cy="88956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NTM triggering.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sym typeface="Wingdings" pitchFamily="2" charset="2"/>
              </a:rPr>
              <a:t>L mode.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Radiative events.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92986ED1-A099-9DFC-D6D3-724CD632A9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14034" y="4223432"/>
                <a:ext cx="2922477" cy="2328867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kern="0" dirty="0">
                    <a:solidFill>
                      <a:schemeClr val="tx1"/>
                    </a:solidFill>
                  </a:rPr>
                  <a:t>Crash identification.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kern="0" dirty="0">
                    <a:solidFill>
                      <a:schemeClr val="tx1"/>
                    </a:solidFill>
                  </a:rPr>
                  <a:t>Crash characterization.</a:t>
                </a:r>
              </a:p>
              <a:p>
                <a:pPr lvl="1">
                  <a:buClr>
                    <a:schemeClr val="tx1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400" b="0" kern="0" dirty="0"/>
                  <a:t>ELM</a:t>
                </a:r>
              </a:p>
              <a:p>
                <a:pPr lvl="1">
                  <a:buClr>
                    <a:schemeClr val="tx1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400" kern="0" dirty="0">
                    <a:solidFill>
                      <a:schemeClr val="tx1"/>
                    </a:solidFill>
                  </a:rPr>
                  <a:t>SAW</a:t>
                </a:r>
              </a:p>
              <a:p>
                <a:pPr lvl="1">
                  <a:buClr>
                    <a:schemeClr val="tx1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400" b="0" kern="0" dirty="0"/>
                  <a:t>TEC (global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kern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kern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b="0" kern="0" dirty="0"/>
                  <a:t> collapse)</a:t>
                </a:r>
                <a:endParaRPr lang="en-US" sz="1800" kern="0" dirty="0">
                  <a:solidFill>
                    <a:schemeClr val="tx1"/>
                  </a:solidFill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kern="0" dirty="0">
                    <a:solidFill>
                      <a:schemeClr val="tx1"/>
                    </a:solidFill>
                  </a:rPr>
                  <a:t>Plasma state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𝑐𝑜𝑙𝑙𝑎𝑝𝑠𝑒</m:t>
                        </m:r>
                      </m:sub>
                    </m:sSub>
                  </m:oMath>
                </a14:m>
                <a:r>
                  <a:rPr lang="en-US" sz="1800" kern="0" dirty="0">
                    <a:solidFill>
                      <a:schemeClr val="tx1"/>
                    </a:solidFill>
                  </a:rPr>
                  <a:t>.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92986ED1-A099-9DFC-D6D3-724CD632A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034" y="4223432"/>
                <a:ext cx="2922477" cy="2328867"/>
              </a:xfrm>
              <a:prstGeom prst="rect">
                <a:avLst/>
              </a:prstGeom>
              <a:blipFill>
                <a:blip r:embed="rId6"/>
                <a:stretch>
                  <a:fillRect l="-2597" t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775568-3311-0A7B-FCEF-C0D1A8392D8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84709" y="4167402"/>
            <a:ext cx="916799" cy="14461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CEB139A-6F78-ECC8-1EDE-F7F395D04411}"/>
                  </a:ext>
                </a:extLst>
              </p:cNvPr>
              <p:cNvSpPr txBox="1"/>
              <p:nvPr/>
            </p:nvSpPr>
            <p:spPr>
              <a:xfrm>
                <a:off x="8704972" y="5551973"/>
                <a:ext cx="3479965" cy="92333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18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800" b="1" i="0" kern="0" dirty="0">
                    <a:solidFill>
                      <a:srgbClr val="FF0000"/>
                    </a:solidFill>
                  </a:rPr>
                  <a:t> collapse </a:t>
                </a:r>
                <a:r>
                  <a:rPr lang="en-US" sz="1800" b="1" kern="0" dirty="0">
                    <a:solidFill>
                      <a:srgbClr val="FF0000"/>
                    </a:solidFill>
                  </a:rPr>
                  <a:t>can give an e</a:t>
                </a:r>
                <a:r>
                  <a:rPr lang="en-US" sz="1800" b="1" i="0" kern="0" dirty="0">
                    <a:solidFill>
                      <a:srgbClr val="FF0000"/>
                    </a:solidFill>
                  </a:rPr>
                  <a:t>arly disruption warning, from 100 </a:t>
                </a:r>
                <a:r>
                  <a:rPr lang="en-US" sz="1800" b="1" i="0" kern="0" dirty="0" err="1">
                    <a:solidFill>
                      <a:srgbClr val="FF0000"/>
                    </a:solidFill>
                  </a:rPr>
                  <a:t>ms</a:t>
                </a:r>
                <a:r>
                  <a:rPr lang="en-US" sz="1800" b="1" i="0" kern="0" dirty="0">
                    <a:solidFill>
                      <a:srgbClr val="FF0000"/>
                    </a:solidFill>
                  </a:rPr>
                  <a:t> to ~1 s!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CEB139A-6F78-ECC8-1EDE-F7F395D04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4972" y="5551973"/>
                <a:ext cx="3479965" cy="923330"/>
              </a:xfrm>
              <a:prstGeom prst="rect">
                <a:avLst/>
              </a:prstGeom>
              <a:blipFill>
                <a:blip r:embed="rId7"/>
                <a:stretch>
                  <a:fillRect l="-1455" t="-411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CC715234-29FC-7E6D-4ED9-889A1241576E}"/>
              </a:ext>
            </a:extLst>
          </p:cNvPr>
          <p:cNvSpPr/>
          <p:nvPr/>
        </p:nvSpPr>
        <p:spPr bwMode="auto">
          <a:xfrm>
            <a:off x="2448187" y="3249556"/>
            <a:ext cx="2538112" cy="3179157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C20965-1C56-550E-6C8A-E630B339602A}"/>
              </a:ext>
            </a:extLst>
          </p:cNvPr>
          <p:cNvSpPr txBox="1"/>
          <p:nvPr/>
        </p:nvSpPr>
        <p:spPr>
          <a:xfrm>
            <a:off x="2522030" y="2992803"/>
            <a:ext cx="249546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Continuous monitoring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13B9B75-049C-817A-913F-E3221352E2EE}"/>
              </a:ext>
            </a:extLst>
          </p:cNvPr>
          <p:cNvSpPr/>
          <p:nvPr/>
        </p:nvSpPr>
        <p:spPr bwMode="auto">
          <a:xfrm>
            <a:off x="5162664" y="3258983"/>
            <a:ext cx="2796455" cy="3179157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3903B6F-D665-5A0C-3012-EFD67E869FC4}"/>
              </a:ext>
            </a:extLst>
          </p:cNvPr>
          <p:cNvSpPr txBox="1"/>
          <p:nvPr/>
        </p:nvSpPr>
        <p:spPr>
          <a:xfrm>
            <a:off x="5647082" y="3001877"/>
            <a:ext cx="188368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Discrete analysis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13C3846-3EEF-FEDF-7113-A22E7FD7F4BF}"/>
              </a:ext>
            </a:extLst>
          </p:cNvPr>
          <p:cNvSpPr/>
          <p:nvPr/>
        </p:nvSpPr>
        <p:spPr bwMode="auto">
          <a:xfrm>
            <a:off x="8119152" y="2172300"/>
            <a:ext cx="2071136" cy="2130691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107B81-99AA-9155-DC7B-65C9C2E7EFAC}"/>
              </a:ext>
            </a:extLst>
          </p:cNvPr>
          <p:cNvSpPr txBox="1"/>
          <p:nvPr/>
        </p:nvSpPr>
        <p:spPr>
          <a:xfrm>
            <a:off x="7427906" y="1927174"/>
            <a:ext cx="3517093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M</a:t>
            </a:r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onitoring depends on crash type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B9A5CB9-8A09-556A-269E-1C34C792B99F}"/>
              </a:ext>
            </a:extLst>
          </p:cNvPr>
          <p:cNvCxnSpPr>
            <a:cxnSpLocks/>
          </p:cNvCxnSpPr>
          <p:nvPr/>
        </p:nvCxnSpPr>
        <p:spPr bwMode="auto">
          <a:xfrm>
            <a:off x="6073705" y="2746461"/>
            <a:ext cx="21323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6036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5" grpId="0"/>
      <p:bldP spid="32" grpId="0" animBg="1"/>
      <p:bldP spid="36" grpId="0" animBg="1"/>
      <p:bldP spid="39" grpId="0" animBg="1"/>
      <p:bldP spid="43" grpId="0" animBg="1"/>
      <p:bldP spid="45" grpId="0" animBg="1"/>
      <p:bldP spid="47" grpId="0" animBg="1"/>
      <p:bldP spid="48" grpId="0"/>
      <p:bldP spid="54" grpId="0"/>
      <p:bldP spid="58" grpId="0" animBg="1"/>
      <p:bldP spid="59" grpId="0"/>
      <p:bldP spid="60" grpId="0" animBg="1"/>
      <p:bldP spid="61" grpId="0"/>
      <p:bldP spid="63" grpId="0" animBg="1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BC5B64-C8BE-C394-17FA-B4BAEE5AA2D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79" y="146882"/>
                <a:ext cx="12191721" cy="685800"/>
              </a:xfrm>
            </p:spPr>
            <p:txBody>
              <a:bodyPr/>
              <a:lstStyle/>
              <a:p>
                <a:r>
                  <a:rPr lang="en-US" dirty="0"/>
                  <a:t>Analysis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collapses performed in 3 stages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BC5B64-C8BE-C394-17FA-B4BAEE5AA2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9" y="146882"/>
                <a:ext cx="12191721" cy="685800"/>
              </a:xfrm>
              <a:blipFill>
                <a:blip r:embed="rId3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AE279C0-7F89-B65B-1CB0-A9EDE77CAE40}"/>
              </a:ext>
            </a:extLst>
          </p:cNvPr>
          <p:cNvSpPr/>
          <p:nvPr/>
        </p:nvSpPr>
        <p:spPr bwMode="auto">
          <a:xfrm>
            <a:off x="158541" y="3313791"/>
            <a:ext cx="2057401" cy="855698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Plasma state in equilibrium.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C677C1F-3E58-FA89-35B9-55575207BD45}"/>
                  </a:ext>
                </a:extLst>
              </p:cNvPr>
              <p:cNvSpPr/>
              <p:nvPr/>
            </p:nvSpPr>
            <p:spPr bwMode="auto">
              <a:xfrm>
                <a:off x="5226699" y="3313791"/>
                <a:ext cx="2651781" cy="855698"/>
              </a:xfrm>
              <a:prstGeom prst="roundRect">
                <a:avLst/>
              </a:prstGeom>
              <a:ln>
                <a:solidFill>
                  <a:srgbClr val="0506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>
                    <a:solidFill>
                      <a:schemeClr val="tx2"/>
                    </a:solidFill>
                    <a:latin typeface="+mj-lt"/>
                  </a:rPr>
                  <a:t>Opening of the field lines: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</a:rPr>
                  <a:t> crashes.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C677C1F-3E58-FA89-35B9-55575207BD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6699" y="3313791"/>
                <a:ext cx="2651781" cy="855698"/>
              </a:xfrm>
              <a:prstGeom prst="roundRect">
                <a:avLst/>
              </a:prstGeom>
              <a:blipFill>
                <a:blip r:embed="rId4"/>
                <a:stretch>
                  <a:fillRect l="-472" r="-472"/>
                </a:stretch>
              </a:blipFill>
              <a:ln>
                <a:solidFill>
                  <a:srgbClr val="0506A0"/>
                </a:solidFill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6833AF-EA57-442A-04B5-27FCBCF6A441}"/>
              </a:ext>
            </a:extLst>
          </p:cNvPr>
          <p:cNvSpPr/>
          <p:nvPr/>
        </p:nvSpPr>
        <p:spPr bwMode="auto">
          <a:xfrm>
            <a:off x="2547399" y="3325261"/>
            <a:ext cx="2354592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Plasma state in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 vicinity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 to collapse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182328-B467-58C6-E7B4-7900F631C983}"/>
              </a:ext>
            </a:extLst>
          </p:cNvPr>
          <p:cNvCxnSpPr/>
          <p:nvPr/>
        </p:nvCxnSpPr>
        <p:spPr bwMode="auto">
          <a:xfrm>
            <a:off x="1203116" y="2806053"/>
            <a:ext cx="0" cy="5077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4069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BC6213-5D82-CE7E-A846-E6A473AF31DB}"/>
              </a:ext>
            </a:extLst>
          </p:cNvPr>
          <p:cNvCxnSpPr/>
          <p:nvPr/>
        </p:nvCxnSpPr>
        <p:spPr bwMode="auto">
          <a:xfrm>
            <a:off x="1190744" y="2823568"/>
            <a:ext cx="515166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406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2C06CE7-1EFC-5642-8929-F9F7D355ABD1}"/>
              </a:ext>
            </a:extLst>
          </p:cNvPr>
          <p:cNvSpPr txBox="1"/>
          <p:nvPr/>
        </p:nvSpPr>
        <p:spPr>
          <a:xfrm>
            <a:off x="3228648" y="2464036"/>
            <a:ext cx="1549667" cy="338554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rgbClr val="0506A0"/>
                </a:solidFill>
                <a:latin typeface="+mj-lt"/>
              </a:rPr>
              <a:t>Recovery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F3EED7-A8F3-6260-1D85-D9D9A068F2BE}"/>
              </a:ext>
            </a:extLst>
          </p:cNvPr>
          <p:cNvCxnSpPr>
            <a:cxnSpLocks/>
          </p:cNvCxnSpPr>
          <p:nvPr/>
        </p:nvCxnSpPr>
        <p:spPr bwMode="auto">
          <a:xfrm>
            <a:off x="2217431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4069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1E7C3C-FA72-744B-44CA-4818FA1C73B0}"/>
              </a:ext>
            </a:extLst>
          </p:cNvPr>
          <p:cNvCxnSpPr>
            <a:cxnSpLocks/>
          </p:cNvCxnSpPr>
          <p:nvPr/>
        </p:nvCxnSpPr>
        <p:spPr bwMode="auto">
          <a:xfrm>
            <a:off x="4896731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4069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D784CF-FAD3-5F08-D2E9-F02B4B19FA52}"/>
              </a:ext>
            </a:extLst>
          </p:cNvPr>
          <p:cNvCxnSpPr>
            <a:cxnSpLocks/>
          </p:cNvCxnSpPr>
          <p:nvPr/>
        </p:nvCxnSpPr>
        <p:spPr bwMode="auto">
          <a:xfrm>
            <a:off x="6324398" y="2826017"/>
            <a:ext cx="0" cy="492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406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C6189AB-F813-223F-6AC0-1FE62C091D9E}"/>
              </a:ext>
            </a:extLst>
          </p:cNvPr>
          <p:cNvSpPr/>
          <p:nvPr/>
        </p:nvSpPr>
        <p:spPr bwMode="auto">
          <a:xfrm>
            <a:off x="8219527" y="3312747"/>
            <a:ext cx="1883690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Change in the plasma state.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B5557B-C68B-A526-6E79-455B80BB8313}"/>
              </a:ext>
            </a:extLst>
          </p:cNvPr>
          <p:cNvCxnSpPr>
            <a:cxnSpLocks/>
          </p:cNvCxnSpPr>
          <p:nvPr/>
        </p:nvCxnSpPr>
        <p:spPr bwMode="auto">
          <a:xfrm>
            <a:off x="7878480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4069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D42532E-F963-2B1E-0C34-03AD487037B8}"/>
              </a:ext>
            </a:extLst>
          </p:cNvPr>
          <p:cNvSpPr/>
          <p:nvPr/>
        </p:nvSpPr>
        <p:spPr bwMode="auto">
          <a:xfrm>
            <a:off x="10312424" y="3192492"/>
            <a:ext cx="1814075" cy="111050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/>
                </a:solidFill>
                <a:latin typeface="+mj-lt"/>
              </a:rPr>
              <a:t>Trigger disruption chain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0CDF3F-F4DF-D097-4B36-BAB331384FE6}"/>
              </a:ext>
            </a:extLst>
          </p:cNvPr>
          <p:cNvCxnSpPr>
            <a:cxnSpLocks/>
            <a:stCxn id="32" idx="3"/>
          </p:cNvCxnSpPr>
          <p:nvPr/>
        </p:nvCxnSpPr>
        <p:spPr bwMode="auto">
          <a:xfrm>
            <a:off x="10103217" y="3740595"/>
            <a:ext cx="202966" cy="125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30025BE-0565-439E-49E4-70B636550934}"/>
              </a:ext>
            </a:extLst>
          </p:cNvPr>
          <p:cNvSpPr/>
          <p:nvPr/>
        </p:nvSpPr>
        <p:spPr bwMode="auto">
          <a:xfrm>
            <a:off x="9646818" y="4446984"/>
            <a:ext cx="2538119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Stable operation at lower performance.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98CA166-134D-A87B-9517-21DDB9DCA5CD}"/>
              </a:ext>
            </a:extLst>
          </p:cNvPr>
          <p:cNvCxnSpPr>
            <a:cxnSpLocks/>
          </p:cNvCxnSpPr>
          <p:nvPr/>
        </p:nvCxnSpPr>
        <p:spPr bwMode="auto">
          <a:xfrm>
            <a:off x="9959231" y="4180956"/>
            <a:ext cx="0" cy="2576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40696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D7B479C8-50A2-89B0-B1AC-5AE7AC2B22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4749" y="4211762"/>
                <a:ext cx="2538112" cy="2226382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𝑐𝑜𝑟𝑒</m:t>
                        </m:r>
                      </m:e>
                    </m:d>
                  </m:oMath>
                </a14:m>
                <a:endParaRPr lang="en-US" sz="1800" b="0" i="1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𝑐𝑜𝑟𝑒</m:t>
                            </m:r>
                          </m:e>
                        </m:d>
                      </m:num>
                      <m:den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  <m:sSub>
                          <m:sSub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𝑑𝑅</m:t>
                        </m:r>
                      </m:den>
                    </m:f>
                  </m:oMath>
                </a14:m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𝑝𝑒𝑑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 etc.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MHD mode present.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b="1" kern="0" dirty="0">
                    <a:solidFill>
                      <a:srgbClr val="0506A0"/>
                    </a:solidFill>
                    <a:latin typeface="+mj-lt"/>
                  </a:rPr>
                  <a:t>Soft gradient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D7B479C8-50A2-89B0-B1AC-5AE7AC2B2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749" y="4211762"/>
                <a:ext cx="2538112" cy="2226382"/>
              </a:xfrm>
              <a:prstGeom prst="rect">
                <a:avLst/>
              </a:prstGeom>
              <a:blipFill>
                <a:blip r:embed="rId5"/>
                <a:stretch>
                  <a:fillRect l="-3500" t="-6818" r="-1500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128EB60C-F1F3-A55E-A49D-A197A89B78B7}"/>
              </a:ext>
            </a:extLst>
          </p:cNvPr>
          <p:cNvSpPr/>
          <p:nvPr/>
        </p:nvSpPr>
        <p:spPr bwMode="auto">
          <a:xfrm>
            <a:off x="4524041" y="2626686"/>
            <a:ext cx="1549664" cy="3385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ELM, SAW, …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D4E5FFEA-FDD0-14E8-BA0A-F8ACF02424B4}"/>
              </a:ext>
            </a:extLst>
          </p:cNvPr>
          <p:cNvSpPr txBox="1">
            <a:spLocks/>
          </p:cNvSpPr>
          <p:nvPr/>
        </p:nvSpPr>
        <p:spPr>
          <a:xfrm>
            <a:off x="5298873" y="4306571"/>
            <a:ext cx="2538112" cy="232886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0BDA1B0-4999-46FD-49F8-46FFA2CEE08D}"/>
              </a:ext>
            </a:extLst>
          </p:cNvPr>
          <p:cNvSpPr/>
          <p:nvPr/>
        </p:nvSpPr>
        <p:spPr bwMode="auto">
          <a:xfrm>
            <a:off x="8206009" y="2298531"/>
            <a:ext cx="1883688" cy="88956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NTM triggering.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sym typeface="Wingdings" pitchFamily="2" charset="2"/>
              </a:rPr>
              <a:t>L mode.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Radiative events.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92986ED1-A099-9DFC-D6D3-724CD632A9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14034" y="4223432"/>
                <a:ext cx="2922477" cy="2328867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342900" indent="-342900">
                  <a:buSzPct val="130000"/>
                  <a:buFont typeface="+mj-lt"/>
                  <a:buAutoNum type="arabicPeriod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Crash identification.</a:t>
                </a:r>
              </a:p>
              <a:p>
                <a:pPr marL="342900" indent="-342900">
                  <a:buSzPct val="130000"/>
                  <a:buFont typeface="+mj-lt"/>
                  <a:buAutoNum type="arabicPeriod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Crash characterization.</a:t>
                </a:r>
              </a:p>
              <a:p>
                <a:pPr marL="287338" lvl="1" indent="0">
                  <a:buSzPct val="130000"/>
                  <a:buNone/>
                </a:pPr>
                <a:r>
                  <a:rPr lang="en-US" sz="1400" b="0" kern="0" dirty="0">
                    <a:latin typeface="+mj-lt"/>
                  </a:rPr>
                  <a:t>- ELM</a:t>
                </a:r>
              </a:p>
              <a:p>
                <a:pPr marL="287338" lvl="1" indent="0">
                  <a:buSzPct val="130000"/>
                  <a:buNone/>
                </a:pPr>
                <a:r>
                  <a:rPr lang="en-US" sz="1400" kern="0" dirty="0">
                    <a:solidFill>
                      <a:schemeClr val="tx1"/>
                    </a:solidFill>
                    <a:latin typeface="+mj-lt"/>
                  </a:rPr>
                  <a:t>- SAW</a:t>
                </a:r>
              </a:p>
              <a:p>
                <a:pPr marL="287338" lvl="1" indent="0">
                  <a:buSzPct val="130000"/>
                  <a:buNone/>
                </a:pPr>
                <a:r>
                  <a:rPr lang="en-US" sz="1400" b="0" kern="0" dirty="0">
                    <a:latin typeface="+mj-lt"/>
                  </a:rPr>
                  <a:t>- TEC (global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kern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kern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b="0" kern="0" dirty="0">
                    <a:latin typeface="+mj-lt"/>
                  </a:rPr>
                  <a:t> collapse)</a:t>
                </a: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 marL="342900" indent="-342900">
                  <a:buSzPct val="130000"/>
                  <a:buFont typeface="+mj-lt"/>
                  <a:buAutoNum type="arabicPeriod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Plasma state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𝑐𝑜𝑙𝑙𝑎𝑝𝑠𝑒</m:t>
                        </m:r>
                      </m:sub>
                    </m:sSub>
                  </m:oMath>
                </a14:m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  <a:p>
                <a:pPr marL="0" indent="0">
                  <a:buNone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92986ED1-A099-9DFC-D6D3-724CD632A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034" y="4223432"/>
                <a:ext cx="2922477" cy="2328867"/>
              </a:xfrm>
              <a:prstGeom prst="rect">
                <a:avLst/>
              </a:prstGeom>
              <a:blipFill>
                <a:blip r:embed="rId6"/>
                <a:stretch>
                  <a:fillRect l="-1732" t="-4348" b="-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CC715234-29FC-7E6D-4ED9-889A1241576E}"/>
              </a:ext>
            </a:extLst>
          </p:cNvPr>
          <p:cNvSpPr/>
          <p:nvPr/>
        </p:nvSpPr>
        <p:spPr bwMode="auto">
          <a:xfrm>
            <a:off x="2448187" y="3249556"/>
            <a:ext cx="2538112" cy="3179157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C20965-1C56-550E-6C8A-E630B339602A}"/>
              </a:ext>
            </a:extLst>
          </p:cNvPr>
          <p:cNvSpPr txBox="1"/>
          <p:nvPr/>
        </p:nvSpPr>
        <p:spPr>
          <a:xfrm>
            <a:off x="2522030" y="2992803"/>
            <a:ext cx="249546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Continuous monitoring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13B9B75-049C-817A-913F-E3221352E2EE}"/>
              </a:ext>
            </a:extLst>
          </p:cNvPr>
          <p:cNvSpPr/>
          <p:nvPr/>
        </p:nvSpPr>
        <p:spPr bwMode="auto">
          <a:xfrm>
            <a:off x="5162664" y="3258983"/>
            <a:ext cx="2796455" cy="3179157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3903B6F-D665-5A0C-3012-EFD67E869FC4}"/>
              </a:ext>
            </a:extLst>
          </p:cNvPr>
          <p:cNvSpPr txBox="1"/>
          <p:nvPr/>
        </p:nvSpPr>
        <p:spPr>
          <a:xfrm>
            <a:off x="5647082" y="3001877"/>
            <a:ext cx="188368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Discrete analysis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13C3846-3EEF-FEDF-7113-A22E7FD7F4BF}"/>
              </a:ext>
            </a:extLst>
          </p:cNvPr>
          <p:cNvSpPr/>
          <p:nvPr/>
        </p:nvSpPr>
        <p:spPr bwMode="auto">
          <a:xfrm>
            <a:off x="8119152" y="2172300"/>
            <a:ext cx="2071136" cy="2130691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107B81-99AA-9155-DC7B-65C9C2E7EFAC}"/>
              </a:ext>
            </a:extLst>
          </p:cNvPr>
          <p:cNvSpPr txBox="1"/>
          <p:nvPr/>
        </p:nvSpPr>
        <p:spPr>
          <a:xfrm>
            <a:off x="7427906" y="1927174"/>
            <a:ext cx="3517093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M</a:t>
            </a:r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onitoring depends on crash type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B9A5CB9-8A09-556A-269E-1C34C792B99F}"/>
              </a:ext>
            </a:extLst>
          </p:cNvPr>
          <p:cNvCxnSpPr>
            <a:cxnSpLocks/>
          </p:cNvCxnSpPr>
          <p:nvPr/>
        </p:nvCxnSpPr>
        <p:spPr bwMode="auto">
          <a:xfrm>
            <a:off x="6073705" y="2746461"/>
            <a:ext cx="21323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4DEED2-4E6C-867E-424A-BAD89E28F031}"/>
              </a:ext>
            </a:extLst>
          </p:cNvPr>
          <p:cNvSpPr txBox="1">
            <a:spLocks/>
          </p:cNvSpPr>
          <p:nvPr/>
        </p:nvSpPr>
        <p:spPr>
          <a:xfrm>
            <a:off x="0" y="1116116"/>
            <a:ext cx="11987307" cy="1337431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 algn="just"/>
            <a:r>
              <a:rPr lang="en-US" sz="1800" kern="0" dirty="0">
                <a:latin typeface="+mj-lt"/>
              </a:rPr>
              <a:t>Crash Identification.</a:t>
            </a:r>
          </a:p>
          <a:p>
            <a:pPr lvl="1" algn="just"/>
            <a:r>
              <a:rPr lang="en-US" sz="1800" kern="0" dirty="0">
                <a:latin typeface="+mj-lt"/>
              </a:rPr>
              <a:t>Crash characterization.</a:t>
            </a:r>
          </a:p>
          <a:p>
            <a:pPr lvl="1" algn="just"/>
            <a:r>
              <a:rPr lang="en-US" sz="1800" kern="0" dirty="0">
                <a:latin typeface="+mj-lt"/>
              </a:rPr>
              <a:t>Plasma state around crash time.</a:t>
            </a:r>
          </a:p>
        </p:txBody>
      </p:sp>
    </p:spTree>
    <p:extLst>
      <p:ext uri="{BB962C8B-B14F-4D97-AF65-F5344CB8AC3E}">
        <p14:creationId xmlns:p14="http://schemas.microsoft.com/office/powerpoint/2010/main" val="2128005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BC5B64-C8BE-C394-17FA-B4BAEE5AA2D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79" y="202311"/>
                <a:ext cx="12191721" cy="685800"/>
              </a:xfrm>
            </p:spPr>
            <p:txBody>
              <a:bodyPr/>
              <a:lstStyle/>
              <a:p>
                <a:r>
                  <a:rPr lang="en-US" dirty="0"/>
                  <a:t>Analysis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collapses performed in 3 stages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BC5B64-C8BE-C394-17FA-B4BAEE5AA2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9" y="202311"/>
                <a:ext cx="12191721" cy="685800"/>
              </a:xfrm>
              <a:blipFill>
                <a:blip r:embed="rId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AE279C0-7F89-B65B-1CB0-A9EDE77CAE40}"/>
              </a:ext>
            </a:extLst>
          </p:cNvPr>
          <p:cNvSpPr/>
          <p:nvPr/>
        </p:nvSpPr>
        <p:spPr bwMode="auto">
          <a:xfrm>
            <a:off x="158541" y="3313791"/>
            <a:ext cx="2057401" cy="855698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Plasma state in equilibrium.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C677C1F-3E58-FA89-35B9-55575207BD45}"/>
                  </a:ext>
                </a:extLst>
              </p:cNvPr>
              <p:cNvSpPr/>
              <p:nvPr/>
            </p:nvSpPr>
            <p:spPr bwMode="auto">
              <a:xfrm>
                <a:off x="5226699" y="3313791"/>
                <a:ext cx="2651781" cy="855698"/>
              </a:xfrm>
              <a:prstGeom prst="roundRect">
                <a:avLst/>
              </a:prstGeom>
              <a:ln>
                <a:solidFill>
                  <a:srgbClr val="0506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>
                    <a:solidFill>
                      <a:schemeClr val="tx2"/>
                    </a:solidFill>
                    <a:latin typeface="+mj-lt"/>
                  </a:rPr>
                  <a:t>Opening of the field lines: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</a:rPr>
                  <a:t> crashes.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C677C1F-3E58-FA89-35B9-55575207BD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6699" y="3313791"/>
                <a:ext cx="2651781" cy="855698"/>
              </a:xfrm>
              <a:prstGeom prst="roundRect">
                <a:avLst/>
              </a:prstGeom>
              <a:blipFill>
                <a:blip r:embed="rId3"/>
                <a:stretch>
                  <a:fillRect l="-472" r="-472"/>
                </a:stretch>
              </a:blipFill>
              <a:ln>
                <a:solidFill>
                  <a:srgbClr val="0506A0"/>
                </a:solidFill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6833AF-EA57-442A-04B5-27FCBCF6A441}"/>
              </a:ext>
            </a:extLst>
          </p:cNvPr>
          <p:cNvSpPr/>
          <p:nvPr/>
        </p:nvSpPr>
        <p:spPr bwMode="auto">
          <a:xfrm>
            <a:off x="2547399" y="3325261"/>
            <a:ext cx="2354592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Plasma state in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 vicinity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 to collapse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182328-B467-58C6-E7B4-7900F631C983}"/>
              </a:ext>
            </a:extLst>
          </p:cNvPr>
          <p:cNvCxnSpPr/>
          <p:nvPr/>
        </p:nvCxnSpPr>
        <p:spPr bwMode="auto">
          <a:xfrm>
            <a:off x="1203116" y="2806053"/>
            <a:ext cx="0" cy="5077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BC6213-5D82-CE7E-A846-E6A473AF31DB}"/>
              </a:ext>
            </a:extLst>
          </p:cNvPr>
          <p:cNvCxnSpPr/>
          <p:nvPr/>
        </p:nvCxnSpPr>
        <p:spPr bwMode="auto">
          <a:xfrm>
            <a:off x="1190744" y="2823568"/>
            <a:ext cx="515166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2C06CE7-1EFC-5642-8929-F9F7D355ABD1}"/>
              </a:ext>
            </a:extLst>
          </p:cNvPr>
          <p:cNvSpPr txBox="1"/>
          <p:nvPr/>
        </p:nvSpPr>
        <p:spPr>
          <a:xfrm>
            <a:off x="3228648" y="2464036"/>
            <a:ext cx="154966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rgbClr val="0506A0"/>
                </a:solidFill>
                <a:latin typeface="+mj-lt"/>
              </a:rPr>
              <a:t>Recovery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F3EED7-A8F3-6260-1D85-D9D9A068F2BE}"/>
              </a:ext>
            </a:extLst>
          </p:cNvPr>
          <p:cNvCxnSpPr>
            <a:cxnSpLocks/>
          </p:cNvCxnSpPr>
          <p:nvPr/>
        </p:nvCxnSpPr>
        <p:spPr bwMode="auto">
          <a:xfrm>
            <a:off x="2217431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1E7C3C-FA72-744B-44CA-4818FA1C73B0}"/>
              </a:ext>
            </a:extLst>
          </p:cNvPr>
          <p:cNvCxnSpPr>
            <a:cxnSpLocks/>
          </p:cNvCxnSpPr>
          <p:nvPr/>
        </p:nvCxnSpPr>
        <p:spPr bwMode="auto">
          <a:xfrm>
            <a:off x="4896731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D784CF-FAD3-5F08-D2E9-F02B4B19FA52}"/>
              </a:ext>
            </a:extLst>
          </p:cNvPr>
          <p:cNvCxnSpPr>
            <a:cxnSpLocks/>
          </p:cNvCxnSpPr>
          <p:nvPr/>
        </p:nvCxnSpPr>
        <p:spPr bwMode="auto">
          <a:xfrm>
            <a:off x="6324398" y="2826017"/>
            <a:ext cx="0" cy="492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C6189AB-F813-223F-6AC0-1FE62C091D9E}"/>
              </a:ext>
            </a:extLst>
          </p:cNvPr>
          <p:cNvSpPr/>
          <p:nvPr/>
        </p:nvSpPr>
        <p:spPr bwMode="auto">
          <a:xfrm>
            <a:off x="8219527" y="3312747"/>
            <a:ext cx="1883690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Change in the plasma state.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B5557B-C68B-A526-6E79-455B80BB8313}"/>
              </a:ext>
            </a:extLst>
          </p:cNvPr>
          <p:cNvCxnSpPr>
            <a:cxnSpLocks/>
          </p:cNvCxnSpPr>
          <p:nvPr/>
        </p:nvCxnSpPr>
        <p:spPr bwMode="auto">
          <a:xfrm>
            <a:off x="7878480" y="3740596"/>
            <a:ext cx="3299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D42532E-F963-2B1E-0C34-03AD487037B8}"/>
              </a:ext>
            </a:extLst>
          </p:cNvPr>
          <p:cNvSpPr/>
          <p:nvPr/>
        </p:nvSpPr>
        <p:spPr bwMode="auto">
          <a:xfrm>
            <a:off x="10312424" y="3192492"/>
            <a:ext cx="1814075" cy="111050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/>
                </a:solidFill>
                <a:latin typeface="+mj-lt"/>
              </a:rPr>
              <a:t>Trigger disruption chain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0CDF3F-F4DF-D097-4B36-BAB331384FE6}"/>
              </a:ext>
            </a:extLst>
          </p:cNvPr>
          <p:cNvCxnSpPr>
            <a:cxnSpLocks/>
            <a:stCxn id="32" idx="3"/>
          </p:cNvCxnSpPr>
          <p:nvPr/>
        </p:nvCxnSpPr>
        <p:spPr bwMode="auto">
          <a:xfrm>
            <a:off x="10103217" y="3740595"/>
            <a:ext cx="202966" cy="125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30025BE-0565-439E-49E4-70B636550934}"/>
              </a:ext>
            </a:extLst>
          </p:cNvPr>
          <p:cNvSpPr/>
          <p:nvPr/>
        </p:nvSpPr>
        <p:spPr bwMode="auto">
          <a:xfrm>
            <a:off x="9646818" y="4446984"/>
            <a:ext cx="2538119" cy="855695"/>
          </a:xfrm>
          <a:prstGeom prst="roundRect">
            <a:avLst/>
          </a:prstGeom>
          <a:ln>
            <a:solidFill>
              <a:srgbClr val="0506A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Stable operation at lower performance.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98CA166-134D-A87B-9517-21DDB9DCA5CD}"/>
              </a:ext>
            </a:extLst>
          </p:cNvPr>
          <p:cNvCxnSpPr>
            <a:cxnSpLocks/>
          </p:cNvCxnSpPr>
          <p:nvPr/>
        </p:nvCxnSpPr>
        <p:spPr bwMode="auto">
          <a:xfrm>
            <a:off x="9959231" y="4180956"/>
            <a:ext cx="0" cy="2576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506A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D7B479C8-50A2-89B0-B1AC-5AE7AC2B22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4749" y="4211762"/>
                <a:ext cx="2538112" cy="2226382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𝑐𝑜𝑟𝑒</m:t>
                        </m:r>
                      </m:e>
                    </m:d>
                  </m:oMath>
                </a14:m>
                <a:endParaRPr lang="en-US" sz="1800" b="0" i="1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𝑐𝑜𝑟𝑒</m:t>
                            </m:r>
                          </m:e>
                        </m:d>
                      </m:num>
                      <m:den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  <m:sSub>
                          <m:sSubPr>
                            <m:ctrlP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𝑑𝑅</m:t>
                        </m:r>
                      </m:den>
                    </m:f>
                  </m:oMath>
                </a14:m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𝑝𝑒𝑑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 etc.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MHD mode present.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1800" b="1" kern="0" dirty="0">
                    <a:solidFill>
                      <a:srgbClr val="0506A0"/>
                    </a:solidFill>
                    <a:latin typeface="+mj-lt"/>
                  </a:rPr>
                  <a:t>Soft gradient</a:t>
                </a: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D7B479C8-50A2-89B0-B1AC-5AE7AC2B2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749" y="4211762"/>
                <a:ext cx="2538112" cy="2226382"/>
              </a:xfrm>
              <a:prstGeom prst="rect">
                <a:avLst/>
              </a:prstGeom>
              <a:blipFill>
                <a:blip r:embed="rId4"/>
                <a:stretch>
                  <a:fillRect l="-3500" t="-6818" r="-1500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128EB60C-F1F3-A55E-A49D-A197A89B78B7}"/>
              </a:ext>
            </a:extLst>
          </p:cNvPr>
          <p:cNvSpPr/>
          <p:nvPr/>
        </p:nvSpPr>
        <p:spPr bwMode="auto">
          <a:xfrm>
            <a:off x="4524041" y="2626686"/>
            <a:ext cx="1549664" cy="3385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ELM, SAW, …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D4E5FFEA-FDD0-14E8-BA0A-F8ACF02424B4}"/>
              </a:ext>
            </a:extLst>
          </p:cNvPr>
          <p:cNvSpPr txBox="1">
            <a:spLocks/>
          </p:cNvSpPr>
          <p:nvPr/>
        </p:nvSpPr>
        <p:spPr>
          <a:xfrm>
            <a:off x="5298873" y="4306571"/>
            <a:ext cx="2538112" cy="2328867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  <a:p>
            <a:endParaRPr lang="en-US" sz="1800" kern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0BDA1B0-4999-46FD-49F8-46FFA2CEE08D}"/>
              </a:ext>
            </a:extLst>
          </p:cNvPr>
          <p:cNvSpPr/>
          <p:nvPr/>
        </p:nvSpPr>
        <p:spPr bwMode="auto">
          <a:xfrm>
            <a:off x="8206009" y="2298531"/>
            <a:ext cx="1883688" cy="88956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NTM triggering.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sym typeface="Wingdings" pitchFamily="2" charset="2"/>
              </a:rPr>
              <a:t>L mode.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Radiative events.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92986ED1-A099-9DFC-D6D3-724CD632A9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14034" y="4223432"/>
                <a:ext cx="2922477" cy="2328867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342900" indent="-342900">
                  <a:buSzPct val="130000"/>
                  <a:buFont typeface="+mj-lt"/>
                  <a:buAutoNum type="arabicPeriod"/>
                </a:pPr>
                <a:r>
                  <a:rPr lang="en-US" sz="1800" kern="0" dirty="0">
                    <a:solidFill>
                      <a:schemeClr val="tx1"/>
                    </a:solidFill>
                    <a:highlight>
                      <a:srgbClr val="00FF00"/>
                    </a:highlight>
                    <a:latin typeface="+mj-lt"/>
                  </a:rPr>
                  <a:t>Crash identification.</a:t>
                </a:r>
              </a:p>
              <a:p>
                <a:pPr marL="342900" indent="-342900">
                  <a:buSzPct val="130000"/>
                  <a:buFont typeface="+mj-lt"/>
                  <a:buAutoNum type="arabicPeriod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Crash characterization.</a:t>
                </a:r>
              </a:p>
              <a:p>
                <a:pPr marL="287338" lvl="1" indent="0">
                  <a:buSzPct val="130000"/>
                  <a:buNone/>
                </a:pPr>
                <a:r>
                  <a:rPr lang="en-US" sz="1400" b="0" kern="0" dirty="0">
                    <a:latin typeface="+mj-lt"/>
                  </a:rPr>
                  <a:t>- ELM</a:t>
                </a:r>
              </a:p>
              <a:p>
                <a:pPr marL="287338" lvl="1" indent="0">
                  <a:buSzPct val="130000"/>
                  <a:buNone/>
                </a:pPr>
                <a:r>
                  <a:rPr lang="en-US" sz="1400" kern="0" dirty="0">
                    <a:solidFill>
                      <a:schemeClr val="tx1"/>
                    </a:solidFill>
                    <a:latin typeface="+mj-lt"/>
                  </a:rPr>
                  <a:t>- SAW</a:t>
                </a:r>
              </a:p>
              <a:p>
                <a:pPr marL="287338" lvl="1" indent="0">
                  <a:buSzPct val="130000"/>
                  <a:buNone/>
                </a:pPr>
                <a:r>
                  <a:rPr lang="en-US" sz="1400" b="0" kern="0" dirty="0">
                    <a:latin typeface="+mj-lt"/>
                  </a:rPr>
                  <a:t>- TEC (global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kern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kern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b="0" kern="0" dirty="0">
                    <a:latin typeface="+mj-lt"/>
                  </a:rPr>
                  <a:t> collapse)</a:t>
                </a: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 marL="342900" indent="-342900">
                  <a:buSzPct val="130000"/>
                  <a:buFont typeface="+mj-lt"/>
                  <a:buAutoNum type="arabicPeriod"/>
                </a:pPr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Plasma state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𝑐𝑜𝑙𝑙𝑎𝑝𝑠𝑒</m:t>
                        </m:r>
                      </m:sub>
                    </m:sSub>
                  </m:oMath>
                </a14:m>
                <a:r>
                  <a:rPr lang="en-US" sz="1800" kern="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  <a:p>
                <a:pPr marL="0" indent="0">
                  <a:buNone/>
                </a:pPr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800" kern="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92986ED1-A099-9DFC-D6D3-724CD632A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034" y="4223432"/>
                <a:ext cx="2922477" cy="2328867"/>
              </a:xfrm>
              <a:prstGeom prst="rect">
                <a:avLst/>
              </a:prstGeom>
              <a:blipFill>
                <a:blip r:embed="rId5"/>
                <a:stretch>
                  <a:fillRect l="-1732" t="-4348" b="-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CC715234-29FC-7E6D-4ED9-889A1241576E}"/>
              </a:ext>
            </a:extLst>
          </p:cNvPr>
          <p:cNvSpPr/>
          <p:nvPr/>
        </p:nvSpPr>
        <p:spPr bwMode="auto">
          <a:xfrm>
            <a:off x="2448187" y="3249556"/>
            <a:ext cx="2538112" cy="3179157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C20965-1C56-550E-6C8A-E630B339602A}"/>
              </a:ext>
            </a:extLst>
          </p:cNvPr>
          <p:cNvSpPr txBox="1"/>
          <p:nvPr/>
        </p:nvSpPr>
        <p:spPr>
          <a:xfrm>
            <a:off x="2522030" y="2992803"/>
            <a:ext cx="249546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Continuous monitoring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13B9B75-049C-817A-913F-E3221352E2EE}"/>
              </a:ext>
            </a:extLst>
          </p:cNvPr>
          <p:cNvSpPr/>
          <p:nvPr/>
        </p:nvSpPr>
        <p:spPr bwMode="auto">
          <a:xfrm>
            <a:off x="5162664" y="3258983"/>
            <a:ext cx="2796455" cy="3179157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3903B6F-D665-5A0C-3012-EFD67E869FC4}"/>
              </a:ext>
            </a:extLst>
          </p:cNvPr>
          <p:cNvSpPr txBox="1"/>
          <p:nvPr/>
        </p:nvSpPr>
        <p:spPr>
          <a:xfrm>
            <a:off x="5647082" y="3001877"/>
            <a:ext cx="188368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Discrete analysis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13C3846-3EEF-FEDF-7113-A22E7FD7F4BF}"/>
              </a:ext>
            </a:extLst>
          </p:cNvPr>
          <p:cNvSpPr/>
          <p:nvPr/>
        </p:nvSpPr>
        <p:spPr bwMode="auto">
          <a:xfrm>
            <a:off x="8119152" y="2172300"/>
            <a:ext cx="2071136" cy="2130691"/>
          </a:xfrm>
          <a:prstGeom prst="rect">
            <a:avLst/>
          </a:prstGeom>
          <a:noFill/>
          <a:ln>
            <a:solidFill>
              <a:srgbClr val="0281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107B81-99AA-9155-DC7B-65C9C2E7EFAC}"/>
              </a:ext>
            </a:extLst>
          </p:cNvPr>
          <p:cNvSpPr txBox="1"/>
          <p:nvPr/>
        </p:nvSpPr>
        <p:spPr>
          <a:xfrm>
            <a:off x="7427906" y="1927174"/>
            <a:ext cx="3517093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M</a:t>
            </a:r>
            <a:r>
              <a:rPr lang="en-US" sz="1600" b="1" i="0" kern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onitoring depends on crash type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B9A5CB9-8A09-556A-269E-1C34C792B99F}"/>
              </a:ext>
            </a:extLst>
          </p:cNvPr>
          <p:cNvCxnSpPr>
            <a:cxnSpLocks/>
          </p:cNvCxnSpPr>
          <p:nvPr/>
        </p:nvCxnSpPr>
        <p:spPr bwMode="auto">
          <a:xfrm>
            <a:off x="6073705" y="2746461"/>
            <a:ext cx="21323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1B3A8F-800A-23EB-2504-748318852A38}"/>
              </a:ext>
            </a:extLst>
          </p:cNvPr>
          <p:cNvSpPr txBox="1">
            <a:spLocks/>
          </p:cNvSpPr>
          <p:nvPr/>
        </p:nvSpPr>
        <p:spPr>
          <a:xfrm>
            <a:off x="0" y="1116116"/>
            <a:ext cx="11987307" cy="1337431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 algn="just"/>
            <a:r>
              <a:rPr lang="en-US" sz="1800" kern="0" dirty="0">
                <a:highlight>
                  <a:srgbClr val="00FF00"/>
                </a:highlight>
                <a:latin typeface="+mj-lt"/>
              </a:rPr>
              <a:t>Crash Identification.</a:t>
            </a:r>
          </a:p>
          <a:p>
            <a:pPr lvl="1" algn="just"/>
            <a:r>
              <a:rPr lang="en-US" sz="1800" kern="0" dirty="0">
                <a:latin typeface="+mj-lt"/>
              </a:rPr>
              <a:t>Crash characterization.</a:t>
            </a:r>
          </a:p>
          <a:p>
            <a:pPr lvl="1" algn="just"/>
            <a:r>
              <a:rPr lang="en-US" sz="1800" kern="0" dirty="0">
                <a:latin typeface="+mj-lt"/>
              </a:rPr>
              <a:t>Plasma state around crash time.</a:t>
            </a:r>
          </a:p>
        </p:txBody>
      </p:sp>
    </p:spTree>
    <p:extLst>
      <p:ext uri="{BB962C8B-B14F-4D97-AF65-F5344CB8AC3E}">
        <p14:creationId xmlns:p14="http://schemas.microsoft.com/office/powerpoint/2010/main" val="1955808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A5668B10-7D90-24DA-AE31-94C8F61CB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0" y="1136464"/>
            <a:ext cx="7822289" cy="2901058"/>
          </a:xfr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4B41AEA-3563-1909-73F3-5E5E13826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241" y="3327844"/>
            <a:ext cx="3747605" cy="2786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BFEEA8E-F792-2B82-AD83-7A82DEBA6F1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47892" y="176880"/>
                <a:ext cx="11095917" cy="685800"/>
              </a:xfrm>
            </p:spPr>
            <p:txBody>
              <a:bodyPr/>
              <a:lstStyle/>
              <a:p>
                <a:r>
                  <a:rPr lang="en-US" dirty="0"/>
                  <a:t>Edge and 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crashes are robustly identified through different methods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BFEEA8E-F792-2B82-AD83-7A82DEBA6F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7892" y="176880"/>
                <a:ext cx="11095917" cy="685800"/>
              </a:xfrm>
              <a:blipFill>
                <a:blip r:embed="rId5"/>
                <a:stretch>
                  <a:fillRect t="-26786" b="-4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635B776-E32F-3FCE-3993-EE5EC32037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399" y="1358186"/>
                <a:ext cx="4230875" cy="764390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Clr>
                    <a:srgbClr val="0506A0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2000" b="1" u="sng" dirty="0">
                    <a:solidFill>
                      <a:srgbClr val="0506A0"/>
                    </a:solidFill>
                    <a:latin typeface="+mj-lt"/>
                  </a:rPr>
                  <a:t>Core</a:t>
                </a:r>
                <a:r>
                  <a:rPr lang="en-US" sz="2000" dirty="0">
                    <a:solidFill>
                      <a:srgbClr val="0506A0"/>
                    </a:solidFill>
                    <a:latin typeface="+mj-lt"/>
                  </a:rPr>
                  <a:t> crash identification by convolution of 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506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506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506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506A0"/>
                    </a:solidFill>
                    <a:latin typeface="+mj-lt"/>
                  </a:rPr>
                  <a:t> channel with specialized kernel [1].</a:t>
                </a:r>
                <a:endParaRPr lang="en-US" sz="2000" kern="0" dirty="0">
                  <a:solidFill>
                    <a:srgbClr val="0506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635B776-E32F-3FCE-3993-EE5EC3203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399" y="1358186"/>
                <a:ext cx="4230875" cy="764390"/>
              </a:xfrm>
              <a:prstGeom prst="rect">
                <a:avLst/>
              </a:prstGeom>
              <a:blipFill>
                <a:blip r:embed="rId6"/>
                <a:stretch>
                  <a:fillRect l="-2395" t="-24590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9657648-A595-87D8-0ECD-1E2A37C995EF}"/>
              </a:ext>
            </a:extLst>
          </p:cNvPr>
          <p:cNvSpPr txBox="1"/>
          <p:nvPr/>
        </p:nvSpPr>
        <p:spPr>
          <a:xfrm>
            <a:off x="324726" y="3159866"/>
            <a:ext cx="1882247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600" b="1" i="0" kern="0" dirty="0">
                <a:solidFill>
                  <a:srgbClr val="FF6A00"/>
                </a:solidFill>
                <a:latin typeface="+mj-lt"/>
              </a:rPr>
              <a:t>Convolved signal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C99518-6378-11AD-1F38-4C67F3E7329B}"/>
                  </a:ext>
                </a:extLst>
              </p:cNvPr>
              <p:cNvSpPr txBox="1"/>
              <p:nvPr/>
            </p:nvSpPr>
            <p:spPr>
              <a:xfrm rot="16200000">
                <a:off x="-153439" y="2155245"/>
                <a:ext cx="602663" cy="184666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kern="0" smtClean="0">
                              <a:solidFill>
                                <a:srgbClr val="58575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0" kern="0" smtClean="0">
                              <a:solidFill>
                                <a:srgbClr val="585757"/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US" sz="1200" b="1" i="0" kern="0" smtClean="0">
                              <a:solidFill>
                                <a:srgbClr val="585757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sub>
                      </m:sSub>
                      <m:r>
                        <a:rPr lang="en-US" sz="1200" b="1" i="0" kern="0" smtClean="0">
                          <a:solidFill>
                            <a:srgbClr val="585757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200" b="1" i="0" kern="0" smtClean="0">
                          <a:solidFill>
                            <a:srgbClr val="585757"/>
                          </a:solidFill>
                          <a:latin typeface="Cambria Math" panose="02040503050406030204" pitchFamily="18" charset="0"/>
                        </a:rPr>
                        <m:t>𝐞𝐕</m:t>
                      </m:r>
                      <m:r>
                        <a:rPr lang="en-US" sz="1200" b="1" i="0" kern="0" smtClean="0">
                          <a:solidFill>
                            <a:srgbClr val="585757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b="1" i="0" kern="0" dirty="0">
                  <a:solidFill>
                    <a:srgbClr val="585757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C99518-6378-11AD-1F38-4C67F3E73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53439" y="2155245"/>
                <a:ext cx="602663" cy="184666"/>
              </a:xfrm>
              <a:prstGeom prst="rect">
                <a:avLst/>
              </a:prstGeom>
              <a:blipFill>
                <a:blip r:embed="rId7"/>
                <a:stretch>
                  <a:fillRect r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CD1923-1A94-4984-E047-2E7757A4C8D1}"/>
                  </a:ext>
                </a:extLst>
              </p:cNvPr>
              <p:cNvSpPr txBox="1"/>
              <p:nvPr/>
            </p:nvSpPr>
            <p:spPr>
              <a:xfrm>
                <a:off x="3801361" y="3646230"/>
                <a:ext cx="602663" cy="184666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kern="0" smtClean="0">
                          <a:solidFill>
                            <a:srgbClr val="585757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200" b="1" i="0" kern="0" smtClean="0">
                          <a:solidFill>
                            <a:srgbClr val="585757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sz="1200" b="1" i="0" kern="0" smtClean="0">
                          <a:solidFill>
                            <a:srgbClr val="585757"/>
                          </a:solidFill>
                          <a:latin typeface="Cambria Math" panose="02040503050406030204" pitchFamily="18" charset="0"/>
                        </a:rPr>
                        <m:t>𝐬</m:t>
                      </m:r>
                      <m:r>
                        <a:rPr lang="en-US" sz="1200" b="1" i="0" kern="0" smtClean="0">
                          <a:solidFill>
                            <a:srgbClr val="585757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b="1" i="0" kern="0" dirty="0">
                  <a:solidFill>
                    <a:srgbClr val="585757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CD1923-1A94-4984-E047-2E7757A4C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361" y="3646230"/>
                <a:ext cx="602663" cy="184666"/>
              </a:xfrm>
              <a:prstGeom prst="rect">
                <a:avLst/>
              </a:prstGeom>
              <a:blipFill>
                <a:blip r:embed="rId8"/>
                <a:stretch>
                  <a:fillRect t="-13333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D0BF82-3314-AF01-5385-9DDFC25188F6}"/>
              </a:ext>
            </a:extLst>
          </p:cNvPr>
          <p:cNvSpPr txBox="1">
            <a:spLocks/>
          </p:cNvSpPr>
          <p:nvPr/>
        </p:nvSpPr>
        <p:spPr>
          <a:xfrm>
            <a:off x="7961125" y="2548910"/>
            <a:ext cx="4230875" cy="513286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kern="0" dirty="0">
                <a:latin typeface="+mj-lt"/>
              </a:rPr>
              <a:t> </a:t>
            </a:r>
            <a:endParaRPr lang="en-US" sz="2000" b="1" kern="0" dirty="0">
              <a:solidFill>
                <a:schemeClr val="tx1"/>
              </a:solidFill>
              <a:latin typeface="+mj-lt"/>
            </a:endParaRPr>
          </a:p>
          <a:p>
            <a:endParaRPr lang="en-US" sz="2000" kern="0" dirty="0">
              <a:latin typeface="+mj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06B3F32-6001-39B6-B702-AD99AD5CEEB2}"/>
              </a:ext>
            </a:extLst>
          </p:cNvPr>
          <p:cNvSpPr txBox="1">
            <a:spLocks/>
          </p:cNvSpPr>
          <p:nvPr/>
        </p:nvSpPr>
        <p:spPr>
          <a:xfrm>
            <a:off x="7978399" y="2402090"/>
            <a:ext cx="4230875" cy="708898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r>
              <a:rPr lang="en-US" sz="2000" kern="0" dirty="0">
                <a:solidFill>
                  <a:srgbClr val="0506A0"/>
                </a:solidFill>
                <a:latin typeface="+mj-lt"/>
              </a:rPr>
              <a:t>Multichannel analysis to remove non-physical peaks and noise.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FE730E-5152-3F35-502D-3C91575847C7}"/>
              </a:ext>
            </a:extLst>
          </p:cNvPr>
          <p:cNvSpPr txBox="1"/>
          <p:nvPr/>
        </p:nvSpPr>
        <p:spPr>
          <a:xfrm>
            <a:off x="7207046" y="6217134"/>
            <a:ext cx="4994892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i="0" kern="0" dirty="0">
                <a:solidFill>
                  <a:schemeClr val="tx1"/>
                </a:solidFill>
                <a:latin typeface="+mj-lt"/>
              </a:rPr>
              <a:t>[1] A </a:t>
            </a:r>
            <a:r>
              <a:rPr lang="en-US" sz="1400" i="0" kern="0" dirty="0" err="1">
                <a:solidFill>
                  <a:schemeClr val="tx1"/>
                </a:solidFill>
                <a:latin typeface="+mj-lt"/>
              </a:rPr>
              <a:t>Gude</a:t>
            </a:r>
            <a:r>
              <a:rPr lang="en-US" sz="1400" i="0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400" i="0" kern="0" dirty="0" err="1">
                <a:solidFill>
                  <a:schemeClr val="tx1"/>
                </a:solidFill>
                <a:latin typeface="+mj-lt"/>
              </a:rPr>
              <a:t>etal</a:t>
            </a:r>
            <a:r>
              <a:rPr lang="en-US" sz="1400" i="0" kern="0" dirty="0">
                <a:solidFill>
                  <a:schemeClr val="tx1"/>
                </a:solidFill>
                <a:latin typeface="+mj-lt"/>
              </a:rPr>
              <a:t> 2017 </a:t>
            </a:r>
            <a:r>
              <a:rPr lang="en-US" sz="1400" i="0" kern="0" dirty="0" err="1">
                <a:solidFill>
                  <a:schemeClr val="tx1"/>
                </a:solidFill>
                <a:latin typeface="+mj-lt"/>
              </a:rPr>
              <a:t>PlasmaPhys.Control.Fusion</a:t>
            </a:r>
            <a:r>
              <a:rPr lang="en-US" sz="1400" i="0" kern="0" dirty="0">
                <a:solidFill>
                  <a:schemeClr val="tx1"/>
                </a:solidFill>
                <a:latin typeface="+mj-lt"/>
              </a:rPr>
              <a:t> 59 095009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84C841-DD41-0699-87A9-ED2692C393B3}"/>
                  </a:ext>
                </a:extLst>
              </p:cNvPr>
              <p:cNvSpPr txBox="1"/>
              <p:nvPr/>
            </p:nvSpPr>
            <p:spPr>
              <a:xfrm>
                <a:off x="543040" y="1237508"/>
                <a:ext cx="1235146" cy="338554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kern="0" smtClean="0">
                            <a:solidFill>
                              <a:srgbClr val="017BB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kern="0" smtClean="0">
                            <a:solidFill>
                              <a:srgbClr val="017BB9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1600" b="1" i="1" kern="0" smtClean="0">
                            <a:solidFill>
                              <a:srgbClr val="017BB9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600" b="1" kern="0" dirty="0">
                    <a:solidFill>
                      <a:srgbClr val="017BB9"/>
                    </a:solidFill>
                    <a:latin typeface="+mj-lt"/>
                  </a:rPr>
                  <a:t> channel</a:t>
                </a:r>
                <a:endParaRPr lang="en-US" sz="1600" b="1" i="0" kern="0" dirty="0">
                  <a:solidFill>
                    <a:srgbClr val="017BB9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84C841-DD41-0699-87A9-ED2692C39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40" y="1237508"/>
                <a:ext cx="1235146" cy="338554"/>
              </a:xfrm>
              <a:prstGeom prst="rect">
                <a:avLst/>
              </a:prstGeom>
              <a:blipFill>
                <a:blip r:embed="rId9"/>
                <a:stretch>
                  <a:fillRect t="-3571" r="-1010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BC168397-5E0E-3D77-0159-817DAABB56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692" y="4293819"/>
                <a:ext cx="7822289" cy="683588"/>
              </a:xfrm>
              <a:prstGeom prst="rect">
                <a:avLst/>
              </a:prstGeom>
            </p:spPr>
            <p:txBody>
              <a:bodyPr/>
              <a:lstStyle>
                <a:lvl1pPr marL="287338" indent="-287338" algn="l" rtl="0" eaLnBrk="0" fontAlgn="base" hangingPunct="0">
                  <a:lnSpc>
                    <a:spcPct val="80000"/>
                  </a:lnSpc>
                  <a:spcBef>
                    <a:spcPct val="70000"/>
                  </a:spcBef>
                  <a:spcAft>
                    <a:spcPct val="0"/>
                  </a:spcAft>
                  <a:buClr>
                    <a:srgbClr val="F70606"/>
                  </a:buClr>
                  <a:buSzPct val="75000"/>
                  <a:buFont typeface="Wingdings" pitchFamily="2" charset="2"/>
                  <a:buChar char=""/>
                  <a:defRPr sz="24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88925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48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3000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0334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5FCAFA"/>
                  </a:buClr>
                  <a:buSzPct val="80000"/>
                  <a:buFont typeface="Wingdings" pitchFamily="2" charset="2"/>
                  <a:buChar char="q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262063" indent="-228600" algn="l" rtl="0" eaLnBrk="0" fontAlgn="base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70606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Clr>
                    <a:srgbClr val="000096"/>
                  </a:buClr>
                  <a:buSzPct val="135000"/>
                  <a:buFont typeface="Wingdings" pitchFamily="2" charset="2"/>
                  <a:buChar char="§"/>
                </a:pPr>
                <a:r>
                  <a:rPr lang="en-US" sz="2000" b="1" u="sng" dirty="0">
                    <a:solidFill>
                      <a:srgbClr val="0506A0"/>
                    </a:solidFill>
                    <a:latin typeface="+mj-lt"/>
                  </a:rPr>
                  <a:t>Edge</a:t>
                </a:r>
                <a:r>
                  <a:rPr lang="en-US" sz="2000" dirty="0">
                    <a:solidFill>
                      <a:srgbClr val="0506A0"/>
                    </a:solidFill>
                    <a:latin typeface="+mj-lt"/>
                  </a:rPr>
                  <a:t> crash identification by peak detection above dynamic threshold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506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506A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506A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506A0"/>
                    </a:solidFill>
                    <a:latin typeface="+mj-lt"/>
                  </a:rPr>
                  <a:t> signal.</a:t>
                </a: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BC168397-5E0E-3D77-0159-817DAABB5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92" y="4293819"/>
                <a:ext cx="7822289" cy="683588"/>
              </a:xfrm>
              <a:prstGeom prst="rect">
                <a:avLst/>
              </a:prstGeom>
              <a:blipFill>
                <a:blip r:embed="rId10"/>
                <a:stretch>
                  <a:fillRect l="-1461" t="-2321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9D360F7-D901-FA74-86C9-07D2545BB061}"/>
              </a:ext>
            </a:extLst>
          </p:cNvPr>
          <p:cNvSpPr txBox="1"/>
          <p:nvPr/>
        </p:nvSpPr>
        <p:spPr>
          <a:xfrm>
            <a:off x="5819728" y="4587579"/>
            <a:ext cx="2460253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i="0" kern="0" dirty="0">
                <a:solidFill>
                  <a:srgbClr val="009B0F"/>
                </a:solidFill>
                <a:latin typeface="+mj-lt"/>
              </a:rPr>
              <a:t>(Running std) * Threshold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A167C-87F8-A374-4463-EB6B97E40D94}"/>
              </a:ext>
            </a:extLst>
          </p:cNvPr>
          <p:cNvSpPr txBox="1"/>
          <p:nvPr/>
        </p:nvSpPr>
        <p:spPr>
          <a:xfrm>
            <a:off x="6632007" y="4833831"/>
            <a:ext cx="136175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i="0" kern="0" dirty="0">
                <a:solidFill>
                  <a:srgbClr val="FE7602"/>
                </a:solidFill>
                <a:latin typeface="+mj-lt"/>
              </a:rPr>
              <a:t>Running mean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15189F-E88F-1240-61F6-DDF232D0CE49}"/>
              </a:ext>
            </a:extLst>
          </p:cNvPr>
          <p:cNvCxnSpPr>
            <a:cxnSpLocks/>
          </p:cNvCxnSpPr>
          <p:nvPr/>
        </p:nvCxnSpPr>
        <p:spPr bwMode="auto">
          <a:xfrm flipV="1">
            <a:off x="7942284" y="4259244"/>
            <a:ext cx="555673" cy="45974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4A2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6E96F3C-D705-C306-281E-5C55E685FD57}"/>
              </a:ext>
            </a:extLst>
          </p:cNvPr>
          <p:cNvCxnSpPr>
            <a:cxnSpLocks/>
          </p:cNvCxnSpPr>
          <p:nvPr/>
        </p:nvCxnSpPr>
        <p:spPr bwMode="auto">
          <a:xfrm flipV="1">
            <a:off x="7942284" y="4371639"/>
            <a:ext cx="555350" cy="5590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760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4094BC9-BDBD-85BC-2D2E-ED2E33791233}"/>
              </a:ext>
            </a:extLst>
          </p:cNvPr>
          <p:cNvSpPr txBox="1">
            <a:spLocks/>
          </p:cNvSpPr>
          <p:nvPr/>
        </p:nvSpPr>
        <p:spPr>
          <a:xfrm>
            <a:off x="443927" y="5376649"/>
            <a:ext cx="6584606" cy="1142206"/>
          </a:xfrm>
          <a:prstGeom prst="rect">
            <a:avLst/>
          </a:prstGeom>
        </p:spPr>
        <p:txBody>
          <a:bodyPr/>
          <a:lstStyle>
            <a:lvl1pPr marL="287338" indent="-287338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75000"/>
              <a:buFont typeface="Wingdings" pitchFamily="2" charset="2"/>
              <a:buChar char="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6263" indent="-288925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48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3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334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262063" indent="-2286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506A0"/>
              </a:buClr>
              <a:buSzPct val="135000"/>
              <a:buFont typeface="Wingdings" pitchFamily="2" charset="2"/>
              <a:buChar char="§"/>
            </a:pPr>
            <a:r>
              <a:rPr lang="en-US" sz="2000" dirty="0">
                <a:solidFill>
                  <a:srgbClr val="0506A0"/>
                </a:solidFill>
                <a:latin typeface="+mj-lt"/>
              </a:rPr>
              <a:t>Mean and standard deviation calculated from historic data </a:t>
            </a:r>
            <a:r>
              <a:rPr lang="en-US" sz="2000" dirty="0">
                <a:solidFill>
                  <a:srgbClr val="0506A0"/>
                </a:solidFill>
                <a:latin typeface="+mj-lt"/>
                <a:sym typeface="Wingdings" pitchFamily="2" charset="2"/>
              </a:rPr>
              <a:t> Causal.</a:t>
            </a:r>
          </a:p>
          <a:p>
            <a:pPr lvl="1">
              <a:buClr>
                <a:schemeClr val="tx1"/>
              </a:buClr>
              <a:buSzPct val="135000"/>
              <a:buFont typeface="Wingdings" pitchFamily="2" charset="2"/>
              <a:buChar char="§"/>
            </a:pPr>
            <a:r>
              <a:rPr lang="en-US" dirty="0">
                <a:latin typeface="+mj-lt"/>
                <a:sym typeface="Wingdings" pitchFamily="2" charset="2"/>
              </a:rPr>
              <a:t>Peaks weighted for the calculation of mean and std.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043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0" grpId="0"/>
    </p:bldLst>
  </p:timing>
</p:sld>
</file>

<file path=ppt/theme/theme1.xml><?xml version="1.0" encoding="utf-8"?>
<a:theme xmlns:a="http://schemas.openxmlformats.org/drawingml/2006/main" name="1_run plan">
  <a:themeElements>
    <a:clrScheme name="">
      <a:dk1>
        <a:srgbClr val="000000"/>
      </a:dk1>
      <a:lt1>
        <a:srgbClr val="FFFFFF"/>
      </a:lt1>
      <a:dk2>
        <a:srgbClr val="000000"/>
      </a:dk2>
      <a:lt2>
        <a:srgbClr val="D49FFF"/>
      </a:lt2>
      <a:accent1>
        <a:srgbClr val="0000FF"/>
      </a:accent1>
      <a:accent2>
        <a:srgbClr val="FF5008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4806"/>
      </a:accent6>
      <a:hlink>
        <a:srgbClr val="8901F3"/>
      </a:hlink>
      <a:folHlink>
        <a:srgbClr val="919191"/>
      </a:folHlink>
    </a:clrScheme>
    <a:fontScheme name="run plan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  <a:txDef>
      <a:spPr/>
      <a:bodyPr/>
      <a:lstStyle>
        <a:defPPr>
          <a:defRPr sz="1600" b="1" i="0" kern="0" dirty="0" smtClean="0">
            <a:solidFill>
              <a:srgbClr val="FF0000"/>
            </a:solidFill>
          </a:defRPr>
        </a:defPPr>
      </a:lstStyle>
    </a:txDef>
  </a:objectDefaults>
  <a:extraClrSchemeLst>
    <a:extraClrScheme>
      <a:clrScheme name="run pl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Venus 1 HD:Tokamak XP's, etc.:TFTR, XP's, etc.:CY 96:DT-801 High li:7/96 run:DT-801 7/8 sum/run plan</Template>
  <TotalTime>47177</TotalTime>
  <Pages>13</Pages>
  <Words>2679</Words>
  <Application>Microsoft Macintosh PowerPoint</Application>
  <PresentationFormat>Widescreen</PresentationFormat>
  <Paragraphs>411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Microsoft JhengHei</vt:lpstr>
      <vt:lpstr>Arial</vt:lpstr>
      <vt:lpstr>Cambria Math</vt:lpstr>
      <vt:lpstr>Helvetica</vt:lpstr>
      <vt:lpstr>Times New Roman</vt:lpstr>
      <vt:lpstr>Wingdings</vt:lpstr>
      <vt:lpstr>1_run plan</vt:lpstr>
      <vt:lpstr>PowerPoint Presentation</vt:lpstr>
      <vt:lpstr>The DECAF code identifies the event chain  leading to a disruption</vt:lpstr>
      <vt:lpstr>DECAF* provides a solution to disruption prediction and forecasting for disruption mitigation. Successful workflow to high accuracy established</vt:lpstr>
      <vt:lpstr>Real-time DECAF* has demonstrated high accuracy disruption prediction / forecasting for disruption mitigation. Move to deployment.</vt:lpstr>
      <vt:lpstr>Disruption prediction and avoidance is necessary for optimal operation and longevity of components in tokamak devices. </vt:lpstr>
      <vt:lpstr>Major changes in the magnetic topology are observed through electron temperature crashes</vt:lpstr>
      <vt:lpstr>Analysis of the T_e collapses performed in 3 stages</vt:lpstr>
      <vt:lpstr>Analysis of the T_e collapses performed in 3 stages</vt:lpstr>
      <vt:lpstr>Edge and core T_e crashes are robustly identified through different methods</vt:lpstr>
      <vt:lpstr>Analysis of the T_e collapses performed in 3 stages</vt:lpstr>
      <vt:lpstr>General approach: reconstruct a crash profile that can  uniquely map to physics events</vt:lpstr>
      <vt:lpstr>Example: Coupling between core and edge modes  identified through the crash profile. </vt:lpstr>
      <vt:lpstr>Analysis of the T_e collapses performed in 3 stages</vt:lpstr>
      <vt:lpstr>TEC signatures change in magnetic topology  after mode locks to the machine wall</vt:lpstr>
      <vt:lpstr>TEC event identifies different physics events: characterized by plasma state during collapse</vt:lpstr>
      <vt:lpstr>Example: clear separation in parameter space between  TEC crashes triggering NTMs in KSTAR</vt:lpstr>
      <vt:lpstr>Preventive ECCD triggered by TEC event could relax the injection power and beam alignment requirement for NTM stabilization</vt:lpstr>
      <vt:lpstr>Disruption forecast space with respect to β_N and w/a defines a ‘stable’ plasma state region</vt:lpstr>
      <vt:lpstr>TEC implemented in DECAF able to locate true positive triggers</vt:lpstr>
      <vt:lpstr>Electron temperature collapse analysis provides early disruption warnings and physics understanding of disruption phenomena</vt:lpstr>
      <vt:lpstr>EXTRA SLIDES</vt:lpstr>
      <vt:lpstr>SAW and ELM crash profiles characterization through  physics-based principles using base functions</vt:lpstr>
      <vt:lpstr>Disruption in shot 29879</vt:lpstr>
      <vt:lpstr>TEC implemented in DECAF able to locate true positive triggers</vt:lpstr>
      <vt:lpstr>Discrimination of sawtooth activity performed using an analytical estimation of the SAW crash base function</vt:lpstr>
      <vt:lpstr>TEC identified as the trigger event in ~20% of the shots  in 3THR2 experiment in MAST-U </vt:lpstr>
      <vt:lpstr>A good fit to ELM base function can be obtained only by geometric parameters using a ρ_N (R,Z=0) mapping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ET1 intro</dc:title>
  <dc:subject>NSTX base slide format</dc:subject>
  <dc:creator>Steven A. Sabbagh</dc:creator>
  <cp:keywords>NSTX</cp:keywords>
  <cp:lastModifiedBy>Guillermo Bustos Ramirez</cp:lastModifiedBy>
  <cp:revision>7011</cp:revision>
  <cp:lastPrinted>2024-07-06T17:30:02Z</cp:lastPrinted>
  <dcterms:created xsi:type="dcterms:W3CDTF">2000-01-31T02:57:44Z</dcterms:created>
  <dcterms:modified xsi:type="dcterms:W3CDTF">2024-09-03T08:41:10Z</dcterms:modified>
</cp:coreProperties>
</file>