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703" r:id="rId1"/>
  </p:sldMasterIdLst>
  <p:notesMasterIdLst>
    <p:notesMasterId r:id="rId43"/>
  </p:notesMasterIdLst>
  <p:handoutMasterIdLst>
    <p:handoutMasterId r:id="rId44"/>
  </p:handoutMasterIdLst>
  <p:sldIdLst>
    <p:sldId id="256" r:id="rId2"/>
    <p:sldId id="308" r:id="rId3"/>
    <p:sldId id="309" r:id="rId4"/>
    <p:sldId id="258" r:id="rId5"/>
    <p:sldId id="310" r:id="rId6"/>
    <p:sldId id="311" r:id="rId7"/>
    <p:sldId id="262" r:id="rId8"/>
    <p:sldId id="263" r:id="rId9"/>
    <p:sldId id="323" r:id="rId10"/>
    <p:sldId id="264" r:id="rId11"/>
    <p:sldId id="312" r:id="rId12"/>
    <p:sldId id="314" r:id="rId13"/>
    <p:sldId id="315" r:id="rId14"/>
    <p:sldId id="283" r:id="rId15"/>
    <p:sldId id="272" r:id="rId16"/>
    <p:sldId id="290" r:id="rId17"/>
    <p:sldId id="317" r:id="rId18"/>
    <p:sldId id="266" r:id="rId19"/>
    <p:sldId id="291" r:id="rId20"/>
    <p:sldId id="292" r:id="rId21"/>
    <p:sldId id="270" r:id="rId22"/>
    <p:sldId id="299" r:id="rId23"/>
    <p:sldId id="293" r:id="rId24"/>
    <p:sldId id="316" r:id="rId25"/>
    <p:sldId id="318" r:id="rId26"/>
    <p:sldId id="325" r:id="rId27"/>
    <p:sldId id="304" r:id="rId28"/>
    <p:sldId id="324" r:id="rId29"/>
    <p:sldId id="320" r:id="rId30"/>
    <p:sldId id="300" r:id="rId31"/>
    <p:sldId id="305" r:id="rId32"/>
    <p:sldId id="297" r:id="rId33"/>
    <p:sldId id="298" r:id="rId34"/>
    <p:sldId id="306" r:id="rId35"/>
    <p:sldId id="301" r:id="rId36"/>
    <p:sldId id="303" r:id="rId37"/>
    <p:sldId id="307" r:id="rId38"/>
    <p:sldId id="284" r:id="rId39"/>
    <p:sldId id="322" r:id="rId40"/>
    <p:sldId id="274" r:id="rId41"/>
    <p:sldId id="321" r:id="rId42"/>
  </p:sldIdLst>
  <p:sldSz cx="12192000" cy="6858000"/>
  <p:notesSz cx="6834188" cy="9979025"/>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247">
          <p15:clr>
            <a:srgbClr val="A4A3A4"/>
          </p15:clr>
        </p15:guide>
        <p15:guide id="2" pos="3837">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2F328B"/>
    <a:srgbClr val="7DBDF9"/>
    <a:srgbClr val="64B1F8"/>
    <a:srgbClr val="51A7F7"/>
    <a:srgbClr val="0C86F4"/>
    <a:srgbClr val="8BDA78"/>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浅色样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6" autoAdjust="0"/>
    <p:restoredTop sz="96727" autoAdjust="0"/>
  </p:normalViewPr>
  <p:slideViewPr>
    <p:cSldViewPr>
      <p:cViewPr varScale="1">
        <p:scale>
          <a:sx n="109" d="100"/>
          <a:sy n="109" d="100"/>
        </p:scale>
        <p:origin x="84" y="88"/>
      </p:cViewPr>
      <p:guideLst>
        <p:guide orient="horz" pos="2247"/>
        <p:guide pos="3837"/>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87" d="100"/>
          <a:sy n="87" d="100"/>
        </p:scale>
        <p:origin x="4229" y="7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62275" cy="500063"/>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zh-CN" altLang="en-US"/>
          </a:p>
        </p:txBody>
      </p:sp>
      <p:sp>
        <p:nvSpPr>
          <p:cNvPr id="3" name="日期占位符 2"/>
          <p:cNvSpPr>
            <a:spLocks noGrp="1"/>
          </p:cNvSpPr>
          <p:nvPr>
            <p:ph type="dt" sz="quarter" idx="1"/>
          </p:nvPr>
        </p:nvSpPr>
        <p:spPr>
          <a:xfrm>
            <a:off x="3871913" y="0"/>
            <a:ext cx="2960687" cy="500063"/>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70CBB16-4942-4022-AAD9-EDAFECE0A715}" type="datetimeFigureOut">
              <a:rPr lang="zh-CN" altLang="en-US"/>
              <a:pPr>
                <a:defRPr/>
              </a:pPr>
              <a:t>2024/9/3</a:t>
            </a:fld>
            <a:endParaRPr lang="zh-CN" altLang="en-US"/>
          </a:p>
        </p:txBody>
      </p:sp>
      <p:sp>
        <p:nvSpPr>
          <p:cNvPr id="4" name="页脚占位符 3"/>
          <p:cNvSpPr>
            <a:spLocks noGrp="1"/>
          </p:cNvSpPr>
          <p:nvPr>
            <p:ph type="ftr" sz="quarter" idx="2"/>
          </p:nvPr>
        </p:nvSpPr>
        <p:spPr>
          <a:xfrm>
            <a:off x="0" y="9478963"/>
            <a:ext cx="2962275" cy="500062"/>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zh-CN" altLang="en-US"/>
          </a:p>
        </p:txBody>
      </p:sp>
      <p:sp>
        <p:nvSpPr>
          <p:cNvPr id="5" name="灯片编号占位符 4"/>
          <p:cNvSpPr>
            <a:spLocks noGrp="1"/>
          </p:cNvSpPr>
          <p:nvPr>
            <p:ph type="sldNum" sz="quarter" idx="3"/>
          </p:nvPr>
        </p:nvSpPr>
        <p:spPr>
          <a:xfrm>
            <a:off x="3871913" y="9478963"/>
            <a:ext cx="2960687" cy="500062"/>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927A1E37-A8B0-4632-AD05-6A01FC8F153C}" type="slidenum">
              <a:rPr lang="zh-CN" altLang="en-US"/>
              <a:pPr>
                <a:defRPr/>
              </a:pPr>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Rot="1" noChangeAspect="1" noChangeArrowheads="1"/>
          </p:cNvSpPr>
          <p:nvPr>
            <p:ph type="sldImg" idx="2"/>
          </p:nvPr>
        </p:nvSpPr>
        <p:spPr bwMode="auto">
          <a:xfrm>
            <a:off x="128588" y="819150"/>
            <a:ext cx="6392862" cy="359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3075" name="Rectangle 3"/>
          <p:cNvSpPr>
            <a:spLocks noGrp="1" noChangeArrowheads="1"/>
          </p:cNvSpPr>
          <p:nvPr>
            <p:ph type="body" sz="quarter" idx="3"/>
          </p:nvPr>
        </p:nvSpPr>
        <p:spPr bwMode="auto">
          <a:xfrm>
            <a:off x="536575" y="4787900"/>
            <a:ext cx="5759450" cy="431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noProof="0"/>
              <a:t>单击此处编辑母版文本样式</a:t>
            </a:r>
          </a:p>
          <a:p>
            <a:pPr lvl="1"/>
            <a:r>
              <a:rPr lang="zh-CN" altLang="zh-CN" noProof="0"/>
              <a:t>第二级</a:t>
            </a:r>
          </a:p>
          <a:p>
            <a:pPr lvl="2"/>
            <a:r>
              <a:rPr lang="zh-CN" altLang="zh-CN" noProof="0"/>
              <a:t>第三级</a:t>
            </a:r>
          </a:p>
          <a:p>
            <a:pPr lvl="3"/>
            <a:r>
              <a:rPr lang="zh-CN" altLang="zh-CN" noProof="0"/>
              <a:t>第四级</a:t>
            </a:r>
          </a:p>
          <a:p>
            <a:pPr lvl="4"/>
            <a:r>
              <a:rPr lang="zh-CN" altLang="zh-CN" noProof="0"/>
              <a:t>第五级</a:t>
            </a:r>
          </a:p>
        </p:txBody>
      </p:sp>
      <p:sp>
        <p:nvSpPr>
          <p:cNvPr id="3076" name="Rectangle 4"/>
          <p:cNvSpPr>
            <a:spLocks noGrp="1" noChangeArrowheads="1"/>
          </p:cNvSpPr>
          <p:nvPr>
            <p:ph type="hdr" sz="quarter"/>
          </p:nvPr>
        </p:nvSpPr>
        <p:spPr bwMode="auto">
          <a:xfrm>
            <a:off x="0" y="0"/>
            <a:ext cx="2962275"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200">
                <a:latin typeface="+mn-lt"/>
              </a:defRPr>
            </a:lvl1pPr>
          </a:lstStyle>
          <a:p>
            <a:pPr>
              <a:defRPr/>
            </a:pPr>
            <a:endParaRPr lang="zh-CN" altLang="en-US"/>
          </a:p>
        </p:txBody>
      </p:sp>
      <p:sp>
        <p:nvSpPr>
          <p:cNvPr id="3077" name="Rectangle 5"/>
          <p:cNvSpPr>
            <a:spLocks noGrp="1" noChangeArrowheads="1"/>
          </p:cNvSpPr>
          <p:nvPr>
            <p:ph type="dt" idx="1"/>
          </p:nvPr>
        </p:nvSpPr>
        <p:spPr bwMode="auto">
          <a:xfrm>
            <a:off x="3868738" y="0"/>
            <a:ext cx="2963862"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200">
                <a:latin typeface="+mn-lt"/>
              </a:defRPr>
            </a:lvl1pPr>
          </a:lstStyle>
          <a:p>
            <a:pPr>
              <a:defRPr/>
            </a:pPr>
            <a:endParaRPr lang="zh-CN" altLang="en-US"/>
          </a:p>
        </p:txBody>
      </p:sp>
      <p:sp>
        <p:nvSpPr>
          <p:cNvPr id="3078" name="Rectangle 6"/>
          <p:cNvSpPr>
            <a:spLocks noGrp="1" noChangeArrowheads="1"/>
          </p:cNvSpPr>
          <p:nvPr>
            <p:ph type="ftr" sz="quarter" idx="4"/>
          </p:nvPr>
        </p:nvSpPr>
        <p:spPr bwMode="auto">
          <a:xfrm>
            <a:off x="0" y="9480550"/>
            <a:ext cx="2962275"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200">
                <a:latin typeface="+mn-lt"/>
              </a:defRPr>
            </a:lvl1pPr>
          </a:lstStyle>
          <a:p>
            <a:pPr>
              <a:defRPr/>
            </a:pPr>
            <a:endParaRPr lang="zh-CN" altLang="en-US"/>
          </a:p>
        </p:txBody>
      </p:sp>
      <p:sp>
        <p:nvSpPr>
          <p:cNvPr id="3079" name="Rectangle 7"/>
          <p:cNvSpPr>
            <a:spLocks noGrp="1" noChangeArrowheads="1"/>
          </p:cNvSpPr>
          <p:nvPr>
            <p:ph type="sldNum" sz="quarter" idx="5"/>
          </p:nvPr>
        </p:nvSpPr>
        <p:spPr bwMode="auto">
          <a:xfrm>
            <a:off x="3868738" y="9480550"/>
            <a:ext cx="2963862"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200">
                <a:latin typeface="+mn-lt"/>
              </a:defRPr>
            </a:lvl1pPr>
          </a:lstStyle>
          <a:p>
            <a:pPr>
              <a:defRPr/>
            </a:pPr>
            <a:fld id="{75B27AFD-6F30-4471-81BA-DF35C60CC24A}"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dirty="0"/>
              <a:t>(a-c) Illustration of </a:t>
            </a:r>
            <a:r>
              <a:rPr lang="en-US" altLang="zh-CN" dirty="0" err="1"/>
              <a:t>CORrelation</a:t>
            </a:r>
            <a:r>
              <a:rPr lang="en-US" altLang="zh-CN" dirty="0"/>
              <a:t> </a:t>
            </a:r>
            <a:r>
              <a:rPr lang="en-US" altLang="zh-CN" dirty="0" err="1"/>
              <a:t>ALignment</a:t>
            </a:r>
            <a:r>
              <a:rPr lang="en-US" altLang="zh-CN" dirty="0"/>
              <a:t> (CORAL) for Domain Adaptation: (a) The original source and target domains have different distribution </a:t>
            </a:r>
            <a:r>
              <a:rPr lang="en-US" altLang="zh-CN" dirty="0" err="1"/>
              <a:t>covariances</a:t>
            </a:r>
            <a:r>
              <a:rPr lang="en-US" altLang="zh-CN" dirty="0"/>
              <a:t>, despite the features being normalized to zero mean and unit standard deviation. This presents a problem for transferring classifiers trained on source to target. (b) The same two domains after source decorrelation, i.e. removing the feature correlations of the source domain. (c) Target re-correlation, adding the correlation of the target domain to the source features. After this step, the source and target distributions are well aligned and the classifier trained on the adjusted source domain is expected to work well in the target domain. (d) One might instead attempt to align the distributions by whitening both source and target. However, this will fail since the source and target data are likely to lie on different subspaces due to domain shift.</a:t>
            </a:r>
          </a:p>
        </p:txBody>
      </p:sp>
      <p:sp>
        <p:nvSpPr>
          <p:cNvPr id="4" name="灯片编号占位符 3"/>
          <p:cNvSpPr>
            <a:spLocks noGrp="1"/>
          </p:cNvSpPr>
          <p:nvPr>
            <p:ph type="sldNum" sz="quarter" idx="10"/>
          </p:nvPr>
        </p:nvSpPr>
        <p:spPr/>
        <p:txBody>
          <a:bodyPr/>
          <a:lstStyle/>
          <a:p>
            <a:pPr>
              <a:defRPr/>
            </a:pPr>
            <a:fld id="{75B27AFD-6F30-4471-81BA-DF35C60CC24A}" type="slidenum">
              <a:rPr lang="zh-CN" altLang="en-US" smtClean="0"/>
              <a:pPr>
                <a:defRPr/>
              </a:pPr>
              <a:t>18</a:t>
            </a:fld>
            <a:endParaRPr lang="zh-CN" altLang="en-US"/>
          </a:p>
        </p:txBody>
      </p:sp>
    </p:spTree>
    <p:extLst>
      <p:ext uri="{BB962C8B-B14F-4D97-AF65-F5344CB8AC3E}">
        <p14:creationId xmlns:p14="http://schemas.microsoft.com/office/powerpoint/2010/main" val="3070236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75B27AFD-6F30-4471-81BA-DF35C60CC24A}" type="slidenum">
              <a:rPr lang="zh-CN" altLang="en-US" smtClean="0"/>
              <a:pPr>
                <a:defRPr/>
              </a:pPr>
              <a:t>20</a:t>
            </a:fld>
            <a:endParaRPr lang="zh-CN" altLang="en-US"/>
          </a:p>
        </p:txBody>
      </p:sp>
    </p:spTree>
    <p:extLst>
      <p:ext uri="{BB962C8B-B14F-4D97-AF65-F5344CB8AC3E}">
        <p14:creationId xmlns:p14="http://schemas.microsoft.com/office/powerpoint/2010/main" val="3788608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75B27AFD-6F30-4471-81BA-DF35C60CC24A}" type="slidenum">
              <a:rPr lang="zh-CN" altLang="en-US" smtClean="0"/>
              <a:pPr>
                <a:defRPr/>
              </a:pPr>
              <a:t>22</a:t>
            </a:fld>
            <a:endParaRPr lang="zh-CN" altLang="en-US"/>
          </a:p>
        </p:txBody>
      </p:sp>
    </p:spTree>
    <p:extLst>
      <p:ext uri="{BB962C8B-B14F-4D97-AF65-F5344CB8AC3E}">
        <p14:creationId xmlns:p14="http://schemas.microsoft.com/office/powerpoint/2010/main" val="6201016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jpg"/><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7" name="图片 12"/>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763" y="4005263"/>
            <a:ext cx="12196763"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521970" y="1268760"/>
            <a:ext cx="9144000" cy="938485"/>
          </a:xfrm>
        </p:spPr>
        <p:txBody>
          <a:bodyPr anchor="b"/>
          <a:lstStyle>
            <a:lvl1pPr algn="ctr">
              <a:defRPr sz="3200" b="1" i="0" baseline="0"/>
            </a:lvl1pPr>
          </a:lstStyle>
          <a:p>
            <a:r>
              <a:rPr lang="zh-CN" altLang="en-US"/>
              <a:t>单击此处编辑母版标题样式</a:t>
            </a:r>
            <a:endParaRPr lang="en-US" dirty="0"/>
          </a:p>
        </p:txBody>
      </p:sp>
      <p:sp>
        <p:nvSpPr>
          <p:cNvPr id="3" name="Subtitle 2"/>
          <p:cNvSpPr>
            <a:spLocks noGrp="1"/>
          </p:cNvSpPr>
          <p:nvPr>
            <p:ph type="subTitle" idx="1"/>
          </p:nvPr>
        </p:nvSpPr>
        <p:spPr>
          <a:xfrm>
            <a:off x="1521618" y="2780928"/>
            <a:ext cx="9144000" cy="1008112"/>
          </a:xfrm>
        </p:spPr>
        <p:txBody>
          <a:bodyPr/>
          <a:lstStyle>
            <a:lvl1pPr marL="0" indent="0" algn="ctr">
              <a:buNone/>
              <a:defRPr sz="2000" b="0" i="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en-US" dirty="0"/>
          </a:p>
        </p:txBody>
      </p:sp>
      <p:pic>
        <p:nvPicPr>
          <p:cNvPr id="14" name="Picture 2" descr="核工业西南物理研究院">
            <a:extLst>
              <a:ext uri="{FF2B5EF4-FFF2-40B4-BE49-F238E27FC236}">
                <a16:creationId xmlns:a16="http://schemas.microsoft.com/office/drawing/2014/main" id="{C5EAFCC3-410C-47FD-943A-02BA57611941}"/>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1352584" y="83902"/>
            <a:ext cx="744302" cy="687369"/>
          </a:xfrm>
          <a:prstGeom prst="rect">
            <a:avLst/>
          </a:prstGeom>
          <a:noFill/>
          <a:extLst>
            <a:ext uri="{909E8E84-426E-40DD-AFC4-6F175D3DCCD1}">
              <a14:hiddenFill xmlns:a14="http://schemas.microsoft.com/office/drawing/2010/main">
                <a:solidFill>
                  <a:srgbClr val="FFFFFF"/>
                </a:solidFill>
              </a14:hiddenFill>
            </a:ext>
          </a:extLst>
        </p:spPr>
      </p:pic>
      <p:sp>
        <p:nvSpPr>
          <p:cNvPr id="15" name="文本框 14">
            <a:extLst>
              <a:ext uri="{FF2B5EF4-FFF2-40B4-BE49-F238E27FC236}">
                <a16:creationId xmlns:a16="http://schemas.microsoft.com/office/drawing/2014/main" id="{A8EDD4C0-2B70-4610-90B5-D8686424E664}"/>
              </a:ext>
            </a:extLst>
          </p:cNvPr>
          <p:cNvSpPr txBox="1">
            <a:spLocks noChangeArrowheads="1"/>
          </p:cNvSpPr>
          <p:nvPr userDrawn="1"/>
        </p:nvSpPr>
        <p:spPr bwMode="auto">
          <a:xfrm>
            <a:off x="3869850" y="84138"/>
            <a:ext cx="50882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2000" dirty="0">
                <a:latin typeface="幼圆" panose="02010509060101010101" pitchFamily="49" charset="-122"/>
                <a:ea typeface="幼圆" panose="02010509060101010101" pitchFamily="49" charset="-122"/>
              </a:rPr>
              <a:t>磁约束聚变与等离子体国际合作联合实验室</a:t>
            </a:r>
          </a:p>
        </p:txBody>
      </p:sp>
      <p:sp>
        <p:nvSpPr>
          <p:cNvPr id="16" name="文本框 15">
            <a:extLst>
              <a:ext uri="{FF2B5EF4-FFF2-40B4-BE49-F238E27FC236}">
                <a16:creationId xmlns:a16="http://schemas.microsoft.com/office/drawing/2014/main" id="{4BA70AD2-3743-4A86-9768-0DA92C36D840}"/>
              </a:ext>
            </a:extLst>
          </p:cNvPr>
          <p:cNvSpPr txBox="1">
            <a:spLocks noChangeArrowheads="1"/>
          </p:cNvSpPr>
          <p:nvPr userDrawn="1"/>
        </p:nvSpPr>
        <p:spPr bwMode="auto">
          <a:xfrm>
            <a:off x="3975878" y="441090"/>
            <a:ext cx="496802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en-US" altLang="zh-CN" sz="1100" b="0" dirty="0">
                <a:latin typeface="Arial Narrow" panose="020B0606020202030204" pitchFamily="34" charset="0"/>
                <a:ea typeface="幼圆" panose="02010509060101010101" pitchFamily="49" charset="-122"/>
              </a:rPr>
              <a:t>International Joint Research Laboratory of Magnetic Confinement Fusion</a:t>
            </a:r>
            <a:r>
              <a:rPr lang="zh-CN" altLang="en-US" sz="1100" b="0" dirty="0">
                <a:latin typeface="Arial Narrow" panose="020B0606020202030204" pitchFamily="34" charset="0"/>
                <a:ea typeface="幼圆" panose="02010509060101010101" pitchFamily="49" charset="-122"/>
              </a:rPr>
              <a:t> </a:t>
            </a:r>
            <a:r>
              <a:rPr lang="en-US" altLang="zh-CN" sz="1100" b="0" dirty="0">
                <a:latin typeface="Arial Narrow" panose="020B0606020202030204" pitchFamily="34" charset="0"/>
                <a:ea typeface="幼圆" panose="02010509060101010101" pitchFamily="49" charset="-122"/>
              </a:rPr>
              <a:t>and Plasma Physics</a:t>
            </a:r>
            <a:endParaRPr lang="zh-CN" altLang="en-US" sz="1100" b="0" dirty="0">
              <a:latin typeface="Arial Narrow" panose="020B0606020202030204" pitchFamily="34" charset="0"/>
              <a:ea typeface="幼圆" panose="02010509060101010101" pitchFamily="49" charset="-122"/>
            </a:endParaRPr>
          </a:p>
        </p:txBody>
      </p:sp>
      <p:pic>
        <p:nvPicPr>
          <p:cNvPr id="17" name="图片 4">
            <a:extLst>
              <a:ext uri="{FF2B5EF4-FFF2-40B4-BE49-F238E27FC236}">
                <a16:creationId xmlns:a16="http://schemas.microsoft.com/office/drawing/2014/main" id="{54C8E7F2-B1F5-4396-BD63-EB71854E4528}"/>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8866559" y="150813"/>
            <a:ext cx="18478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图片 17">
            <a:extLst>
              <a:ext uri="{FF2B5EF4-FFF2-40B4-BE49-F238E27FC236}">
                <a16:creationId xmlns:a16="http://schemas.microsoft.com/office/drawing/2014/main" id="{B8D6AFCD-4DE4-4B39-B412-D42F77BCD555}"/>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0714409" y="83902"/>
            <a:ext cx="638175" cy="714375"/>
          </a:xfrm>
          <a:prstGeom prst="rect">
            <a:avLst/>
          </a:prstGeom>
        </p:spPr>
      </p:pic>
    </p:spTree>
    <p:extLst>
      <p:ext uri="{BB962C8B-B14F-4D97-AF65-F5344CB8AC3E}">
        <p14:creationId xmlns:p14="http://schemas.microsoft.com/office/powerpoint/2010/main" val="3169596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119336" y="38175"/>
            <a:ext cx="7563272" cy="792088"/>
          </a:xfrm>
        </p:spPr>
        <p:txBody>
          <a:bodyPr/>
          <a:lstStyle>
            <a:lvl1pPr>
              <a:defRPr baseline="0">
                <a:latin typeface="Century Gothic" panose="020B0502020202020204" pitchFamily="34" charset="0"/>
                <a:ea typeface="微软雅黑" panose="020B0503020204020204" pitchFamily="34" charset="-122"/>
              </a:defRPr>
            </a:lvl1pPr>
          </a:lstStyle>
          <a:p>
            <a:r>
              <a:rPr lang="zh-CN" altLang="en-US"/>
              <a:t>单击此处编辑母版标题样式</a:t>
            </a:r>
            <a:endParaRPr lang="en-US" dirty="0"/>
          </a:p>
        </p:txBody>
      </p:sp>
      <p:sp>
        <p:nvSpPr>
          <p:cNvPr id="3" name="Content Placeholder 2"/>
          <p:cNvSpPr>
            <a:spLocks noGrp="1"/>
          </p:cNvSpPr>
          <p:nvPr>
            <p:ph idx="1"/>
          </p:nvPr>
        </p:nvSpPr>
        <p:spPr/>
        <p:txBody>
          <a:bodyPr/>
          <a:lstStyle>
            <a:lvl2pPr>
              <a:defRPr baseline="0">
                <a:latin typeface="微软雅黑 Light" panose="020B0502040204020203" pitchFamily="34" charset="-122"/>
              </a:defRPr>
            </a:lvl2pPr>
            <a:lvl3pPr>
              <a:defRPr baseline="0">
                <a:latin typeface="微软雅黑 Light" panose="020B0502040204020203" pitchFamily="34" charset="-122"/>
              </a:defRPr>
            </a:lvl3pPr>
            <a:lvl4pPr>
              <a:defRPr baseline="0">
                <a:latin typeface="微软雅黑 Light" panose="020B0502040204020203" pitchFamily="34" charset="-122"/>
              </a:defRPr>
            </a:lvl4pPr>
            <a:lvl5pPr>
              <a:defRPr baseline="0">
                <a:latin typeface="微软雅黑 Light" panose="020B0502040204020203" pitchFamily="34" charset="-122"/>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Slide Number Placeholder 5"/>
          <p:cNvSpPr>
            <a:spLocks noGrp="1"/>
          </p:cNvSpPr>
          <p:nvPr>
            <p:ph type="sldNum" sz="quarter" idx="10"/>
          </p:nvPr>
        </p:nvSpPr>
        <p:spPr>
          <a:xfrm>
            <a:off x="47328" y="6455821"/>
            <a:ext cx="720774" cy="365125"/>
          </a:xfrm>
          <a:prstGeom prst="rect">
            <a:avLst/>
          </a:prstGeom>
        </p:spPr>
        <p:txBody>
          <a:bodyPr/>
          <a:lstStyle>
            <a:lvl1pPr algn="r" eaLnBrk="1" fontAlgn="auto" hangingPunct="1">
              <a:spcBef>
                <a:spcPts val="0"/>
              </a:spcBef>
              <a:spcAft>
                <a:spcPts val="0"/>
              </a:spcAft>
              <a:defRPr smtClean="0">
                <a:solidFill>
                  <a:schemeClr val="bg1"/>
                </a:solidFill>
                <a:latin typeface="Arial" panose="020B0604020202020204" pitchFamily="34" charset="0"/>
                <a:cs typeface="Arial" panose="020B0604020202020204" pitchFamily="34" charset="0"/>
              </a:defRPr>
            </a:lvl1pPr>
          </a:lstStyle>
          <a:p>
            <a:pPr>
              <a:defRPr/>
            </a:pPr>
            <a:fld id="{992DBDEA-1FA4-4512-8EBB-09F795BCB767}" type="slidenum">
              <a:rPr lang="zh-CN" altLang="en-US" smtClean="0"/>
              <a:pPr>
                <a:defRPr/>
              </a:pPr>
              <a:t>‹#›</a:t>
            </a:fld>
            <a:endParaRPr lang="en-US" altLang="zh-CN" dirty="0"/>
          </a:p>
        </p:txBody>
      </p:sp>
      <p:sp>
        <p:nvSpPr>
          <p:cNvPr id="6" name="Rectangle 10"/>
          <p:cNvSpPr>
            <a:spLocks noChangeArrowheads="1"/>
          </p:cNvSpPr>
          <p:nvPr userDrawn="1"/>
        </p:nvSpPr>
        <p:spPr bwMode="auto">
          <a:xfrm>
            <a:off x="0" y="855663"/>
            <a:ext cx="12187238" cy="36512"/>
          </a:xfrm>
          <a:prstGeom prst="rect">
            <a:avLst/>
          </a:prstGeom>
          <a:solidFill>
            <a:srgbClr val="2F328B"/>
          </a:solidFill>
          <a:ln>
            <a:noFill/>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endParaRPr lang="zh-CN" altLang="en-US"/>
          </a:p>
        </p:txBody>
      </p:sp>
      <p:sp>
        <p:nvSpPr>
          <p:cNvPr id="8" name="文本框 7"/>
          <p:cNvSpPr txBox="1"/>
          <p:nvPr userDrawn="1"/>
        </p:nvSpPr>
        <p:spPr>
          <a:xfrm>
            <a:off x="618975" y="6453717"/>
            <a:ext cx="1045361" cy="369332"/>
          </a:xfrm>
          <a:prstGeom prst="rect">
            <a:avLst/>
          </a:prstGeom>
          <a:noFill/>
        </p:spPr>
        <p:txBody>
          <a:bodyPr wrap="square" rtlCol="0">
            <a:spAutoFit/>
          </a:bodyPr>
          <a:lstStyle/>
          <a:p>
            <a:r>
              <a:rPr lang="en-US" altLang="zh-CN" kern="1200" dirty="0">
                <a:solidFill>
                  <a:schemeClr val="bg1"/>
                </a:solidFill>
                <a:latin typeface="Arial" panose="020B0604020202020204" pitchFamily="34" charset="0"/>
                <a:ea typeface="+mn-ea"/>
                <a:cs typeface="Arial" panose="020B0604020202020204" pitchFamily="34" charset="0"/>
              </a:rPr>
              <a:t>/38</a:t>
            </a:r>
            <a:endParaRPr lang="zh-CN" altLang="en-US" kern="1200" dirty="0">
              <a:solidFill>
                <a:schemeClr val="bg1"/>
              </a:solidFill>
              <a:latin typeface="Arial" panose="020B0604020202020204" pitchFamily="34" charset="0"/>
              <a:ea typeface="+mn-ea"/>
              <a:cs typeface="Arial" panose="020B0604020202020204" pitchFamily="34" charset="0"/>
            </a:endParaRPr>
          </a:p>
        </p:txBody>
      </p:sp>
      <p:pic>
        <p:nvPicPr>
          <p:cNvPr id="9" name="Picture 2" descr="核工业西南物理研究院">
            <a:extLst>
              <a:ext uri="{FF2B5EF4-FFF2-40B4-BE49-F238E27FC236}">
                <a16:creationId xmlns:a16="http://schemas.microsoft.com/office/drawing/2014/main" id="{0553DDA8-73F1-4928-AE97-0BB60E802DE8}"/>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352584" y="83902"/>
            <a:ext cx="744302" cy="687369"/>
          </a:xfrm>
          <a:prstGeom prst="rect">
            <a:avLst/>
          </a:prstGeom>
          <a:noFill/>
          <a:extLst>
            <a:ext uri="{909E8E84-426E-40DD-AFC4-6F175D3DCCD1}">
              <a14:hiddenFill xmlns:a14="http://schemas.microsoft.com/office/drawing/2010/main">
                <a:solidFill>
                  <a:srgbClr val="FFFFFF"/>
                </a:solidFill>
              </a14:hiddenFill>
            </a:ext>
          </a:extLst>
        </p:spPr>
      </p:pic>
      <p:pic>
        <p:nvPicPr>
          <p:cNvPr id="10" name="图片 4">
            <a:extLst>
              <a:ext uri="{FF2B5EF4-FFF2-40B4-BE49-F238E27FC236}">
                <a16:creationId xmlns:a16="http://schemas.microsoft.com/office/drawing/2014/main" id="{1DDBC886-769E-4825-8006-1FDE2D02A6D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866559" y="150813"/>
            <a:ext cx="18478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10">
            <a:extLst>
              <a:ext uri="{FF2B5EF4-FFF2-40B4-BE49-F238E27FC236}">
                <a16:creationId xmlns:a16="http://schemas.microsoft.com/office/drawing/2014/main" id="{DB733077-CC33-4FDB-BF26-1C4461D2D589}"/>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714409" y="83902"/>
            <a:ext cx="638175" cy="714375"/>
          </a:xfrm>
          <a:prstGeom prst="rect">
            <a:avLst/>
          </a:prstGeom>
        </p:spPr>
      </p:pic>
    </p:spTree>
    <p:extLst>
      <p:ext uri="{BB962C8B-B14F-4D97-AF65-F5344CB8AC3E}">
        <p14:creationId xmlns:p14="http://schemas.microsoft.com/office/powerpoint/2010/main" val="2991198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back_cover">
    <p:spTree>
      <p:nvGrpSpPr>
        <p:cNvPr id="1" name=""/>
        <p:cNvGrpSpPr/>
        <p:nvPr/>
      </p:nvGrpSpPr>
      <p:grpSpPr>
        <a:xfrm>
          <a:off x="0" y="0"/>
          <a:ext cx="0" cy="0"/>
          <a:chOff x="0" y="0"/>
          <a:chExt cx="0" cy="0"/>
        </a:xfrm>
      </p:grpSpPr>
      <p:sp>
        <p:nvSpPr>
          <p:cNvPr id="2" name="Title 1"/>
          <p:cNvSpPr>
            <a:spLocks noGrp="1"/>
          </p:cNvSpPr>
          <p:nvPr>
            <p:ph type="title"/>
          </p:nvPr>
        </p:nvSpPr>
        <p:spPr>
          <a:xfrm>
            <a:off x="119336" y="38175"/>
            <a:ext cx="7563272" cy="792088"/>
          </a:xfrm>
        </p:spPr>
        <p:txBody>
          <a:bodyPr/>
          <a:lstStyle>
            <a:lvl1pPr>
              <a:defRPr baseline="0">
                <a:latin typeface="Century Gothic" panose="020B0502020202020204" pitchFamily="34" charset="0"/>
                <a:ea typeface="微软雅黑" panose="020B0503020204020204" pitchFamily="34" charset="-122"/>
              </a:defRPr>
            </a:lvl1pPr>
          </a:lstStyle>
          <a:p>
            <a:r>
              <a:rPr lang="zh-CN" altLang="en-US"/>
              <a:t>单击此处编辑母版标题样式</a:t>
            </a:r>
            <a:endParaRPr lang="en-US" dirty="0"/>
          </a:p>
        </p:txBody>
      </p:sp>
      <p:sp>
        <p:nvSpPr>
          <p:cNvPr id="3" name="Content Placeholder 2"/>
          <p:cNvSpPr>
            <a:spLocks noGrp="1"/>
          </p:cNvSpPr>
          <p:nvPr>
            <p:ph idx="1"/>
          </p:nvPr>
        </p:nvSpPr>
        <p:spPr/>
        <p:txBody>
          <a:bodyPr/>
          <a:lstStyle>
            <a:lvl2pPr>
              <a:defRPr baseline="0">
                <a:latin typeface="微软雅黑 Light" panose="020B0502040204020203" pitchFamily="34" charset="-122"/>
              </a:defRPr>
            </a:lvl2pPr>
            <a:lvl3pPr>
              <a:defRPr baseline="0">
                <a:latin typeface="微软雅黑 Light" panose="020B0502040204020203" pitchFamily="34" charset="-122"/>
              </a:defRPr>
            </a:lvl3pPr>
            <a:lvl4pPr>
              <a:defRPr baseline="0">
                <a:latin typeface="微软雅黑 Light" panose="020B0502040204020203" pitchFamily="34" charset="-122"/>
              </a:defRPr>
            </a:lvl4pPr>
            <a:lvl5pPr>
              <a:defRPr baseline="0">
                <a:latin typeface="微软雅黑 Light" panose="020B0502040204020203" pitchFamily="34" charset="-122"/>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6" name="Rectangle 10"/>
          <p:cNvSpPr>
            <a:spLocks noChangeArrowheads="1"/>
          </p:cNvSpPr>
          <p:nvPr userDrawn="1"/>
        </p:nvSpPr>
        <p:spPr bwMode="auto">
          <a:xfrm>
            <a:off x="0" y="855663"/>
            <a:ext cx="12187238" cy="36512"/>
          </a:xfrm>
          <a:prstGeom prst="rect">
            <a:avLst/>
          </a:prstGeom>
          <a:solidFill>
            <a:srgbClr val="2F328B"/>
          </a:solidFill>
          <a:ln>
            <a:noFill/>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endParaRPr lang="zh-CN" altLang="en-US"/>
          </a:p>
        </p:txBody>
      </p:sp>
      <p:pic>
        <p:nvPicPr>
          <p:cNvPr id="9" name="Picture 2" descr="核工业西南物理研究院">
            <a:extLst>
              <a:ext uri="{FF2B5EF4-FFF2-40B4-BE49-F238E27FC236}">
                <a16:creationId xmlns:a16="http://schemas.microsoft.com/office/drawing/2014/main" id="{0553DDA8-73F1-4928-AE97-0BB60E802DE8}"/>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352584" y="83902"/>
            <a:ext cx="744302" cy="687369"/>
          </a:xfrm>
          <a:prstGeom prst="rect">
            <a:avLst/>
          </a:prstGeom>
          <a:noFill/>
          <a:extLst>
            <a:ext uri="{909E8E84-426E-40DD-AFC4-6F175D3DCCD1}">
              <a14:hiddenFill xmlns:a14="http://schemas.microsoft.com/office/drawing/2010/main">
                <a:solidFill>
                  <a:srgbClr val="FFFFFF"/>
                </a:solidFill>
              </a14:hiddenFill>
            </a:ext>
          </a:extLst>
        </p:spPr>
      </p:pic>
      <p:pic>
        <p:nvPicPr>
          <p:cNvPr id="10" name="图片 4">
            <a:extLst>
              <a:ext uri="{FF2B5EF4-FFF2-40B4-BE49-F238E27FC236}">
                <a16:creationId xmlns:a16="http://schemas.microsoft.com/office/drawing/2014/main" id="{1DDBC886-769E-4825-8006-1FDE2D02A6D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866559" y="150813"/>
            <a:ext cx="18478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10">
            <a:extLst>
              <a:ext uri="{FF2B5EF4-FFF2-40B4-BE49-F238E27FC236}">
                <a16:creationId xmlns:a16="http://schemas.microsoft.com/office/drawing/2014/main" id="{DB733077-CC33-4FDB-BF26-1C4461D2D589}"/>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714409" y="83902"/>
            <a:ext cx="638175" cy="714375"/>
          </a:xfrm>
          <a:prstGeom prst="rect">
            <a:avLst/>
          </a:prstGeom>
        </p:spPr>
      </p:pic>
    </p:spTree>
    <p:extLst>
      <p:ext uri="{BB962C8B-B14F-4D97-AF65-F5344CB8AC3E}">
        <p14:creationId xmlns:p14="http://schemas.microsoft.com/office/powerpoint/2010/main" val="13158125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7328" y="0"/>
            <a:ext cx="7923212"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dirty="0"/>
              <a:t>单击此处编辑母版标题样式</a:t>
            </a:r>
          </a:p>
        </p:txBody>
      </p:sp>
      <p:sp>
        <p:nvSpPr>
          <p:cNvPr id="1027" name="Text Placeholder 2"/>
          <p:cNvSpPr>
            <a:spLocks noGrp="1"/>
          </p:cNvSpPr>
          <p:nvPr>
            <p:ph type="body" idx="1"/>
          </p:nvPr>
        </p:nvSpPr>
        <p:spPr bwMode="auto">
          <a:xfrm>
            <a:off x="623888" y="12541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dirty="0"/>
              <a:t>编辑母版文本样式</a:t>
            </a:r>
            <a:r>
              <a:rPr lang="en-US" altLang="zh-CN" dirty="0" err="1"/>
              <a:t>aaa</a:t>
            </a:r>
            <a:endParaRPr lang="zh-CN" altLang="en-US" dirty="0"/>
          </a:p>
          <a:p>
            <a:pPr lvl="1"/>
            <a:r>
              <a:rPr lang="zh-CN" altLang="en-US" dirty="0"/>
              <a:t>第二级</a:t>
            </a:r>
            <a:r>
              <a:rPr lang="en-US" altLang="zh-CN" dirty="0" err="1"/>
              <a:t>aaa</a:t>
            </a:r>
            <a:endParaRPr lang="zh-CN" altLang="en-US" dirty="0"/>
          </a:p>
          <a:p>
            <a:pPr lvl="2"/>
            <a:r>
              <a:rPr lang="zh-CN" altLang="en-US" dirty="0"/>
              <a:t>第三级</a:t>
            </a:r>
            <a:r>
              <a:rPr lang="en-US" altLang="zh-CN" dirty="0" err="1"/>
              <a:t>aaa</a:t>
            </a:r>
            <a:endParaRPr lang="zh-CN" altLang="en-US" dirty="0"/>
          </a:p>
          <a:p>
            <a:pPr lvl="3"/>
            <a:r>
              <a:rPr lang="zh-CN" altLang="en-US" dirty="0"/>
              <a:t>第四级</a:t>
            </a:r>
            <a:r>
              <a:rPr lang="en-US" altLang="zh-CN" dirty="0" err="1"/>
              <a:t>aaa</a:t>
            </a:r>
            <a:endParaRPr lang="zh-CN" altLang="en-US" dirty="0"/>
          </a:p>
          <a:p>
            <a:pPr lvl="4"/>
            <a:r>
              <a:rPr lang="zh-CN" altLang="en-US" dirty="0"/>
              <a:t>第五级</a:t>
            </a:r>
            <a:r>
              <a:rPr lang="en-US" altLang="zh-CN" dirty="0" err="1"/>
              <a:t>aaa</a:t>
            </a:r>
            <a:endParaRPr lang="zh-CN" altLang="en-US" dirty="0"/>
          </a:p>
        </p:txBody>
      </p:sp>
      <p:sp>
        <p:nvSpPr>
          <p:cNvPr id="7" name="Rectangle 8"/>
          <p:cNvSpPr>
            <a:spLocks noChangeArrowheads="1"/>
          </p:cNvSpPr>
          <p:nvPr userDrawn="1"/>
        </p:nvSpPr>
        <p:spPr bwMode="auto">
          <a:xfrm>
            <a:off x="0" y="6430963"/>
            <a:ext cx="12212638" cy="431800"/>
          </a:xfrm>
          <a:prstGeom prst="rect">
            <a:avLst/>
          </a:prstGeom>
          <a:solidFill>
            <a:srgbClr val="2F328B"/>
          </a:solidFill>
          <a:ln>
            <a:noFill/>
          </a:ln>
        </p:spPr>
        <p:txBody>
          <a:bodyPr wrap="none" anchor="ct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endParaRPr lang="zh-CN" altLang="en-US"/>
          </a:p>
        </p:txBody>
      </p:sp>
      <p:pic>
        <p:nvPicPr>
          <p:cNvPr id="1031" name="Picture 11" descr="http://www.hust.edu.cn/_upload/tpl/00/0b/11/template11/images/logo.png"/>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10582275" y="6484938"/>
            <a:ext cx="16303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Lst>
  <p:hf hdr="0" ftr="0" dt="0"/>
  <p:txStyles>
    <p:titleStyle>
      <a:lvl1pPr algn="l" rtl="0" eaLnBrk="1" fontAlgn="base" hangingPunct="1">
        <a:lnSpc>
          <a:spcPct val="90000"/>
        </a:lnSpc>
        <a:spcBef>
          <a:spcPct val="0"/>
        </a:spcBef>
        <a:spcAft>
          <a:spcPct val="0"/>
        </a:spcAft>
        <a:defRPr sz="3200" kern="1200" baseline="0">
          <a:solidFill>
            <a:schemeClr val="tx1"/>
          </a:solidFill>
          <a:latin typeface="Century Gothic" panose="020B0502020202020204" pitchFamily="34" charset="0"/>
          <a:ea typeface="微软雅黑" panose="020B0503020204020204" pitchFamily="34" charset="-122"/>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Clr>
          <a:srgbClr val="FF0000"/>
        </a:buClr>
        <a:buFont typeface="Arial" panose="020B0604020202020204" pitchFamily="34" charset="0"/>
        <a:buChar char="•"/>
        <a:defRPr sz="2800" b="1" i="0" kern="1200" baseline="0">
          <a:solidFill>
            <a:schemeClr val="tx1"/>
          </a:solidFill>
          <a:latin typeface="Century Gothic" panose="020B0502020202020204" pitchFamily="34" charset="0"/>
          <a:ea typeface="微软雅黑 Light" panose="020B0502040204020203" pitchFamily="34" charset="-122"/>
          <a:cs typeface="+mn-cs"/>
        </a:defRPr>
      </a:lvl1pPr>
      <a:lvl2pPr marL="685800" indent="-228600" algn="l" rtl="0" eaLnBrk="1" fontAlgn="base" hangingPunct="1">
        <a:lnSpc>
          <a:spcPct val="90000"/>
        </a:lnSpc>
        <a:spcBef>
          <a:spcPts val="500"/>
        </a:spcBef>
        <a:spcAft>
          <a:spcPct val="0"/>
        </a:spcAft>
        <a:buClr>
          <a:srgbClr val="FF0000"/>
        </a:buClr>
        <a:buFont typeface="Arial" panose="020B0604020202020204" pitchFamily="34" charset="0"/>
        <a:buChar char="•"/>
        <a:defRPr sz="2400" kern="1200" baseline="0">
          <a:solidFill>
            <a:schemeClr val="tx1"/>
          </a:solidFill>
          <a:latin typeface="Century Gothic" panose="020B0502020202020204" pitchFamily="34" charset="0"/>
          <a:ea typeface="微软雅黑 Light" panose="020B0502040204020203" pitchFamily="34" charset="-122"/>
          <a:cs typeface="+mn-cs"/>
        </a:defRPr>
      </a:lvl2pPr>
      <a:lvl3pPr marL="1143000" indent="-228600" algn="l" rtl="0" eaLnBrk="1" fontAlgn="base" hangingPunct="1">
        <a:lnSpc>
          <a:spcPct val="90000"/>
        </a:lnSpc>
        <a:spcBef>
          <a:spcPts val="500"/>
        </a:spcBef>
        <a:spcAft>
          <a:spcPct val="0"/>
        </a:spcAft>
        <a:buClr>
          <a:srgbClr val="FF0000"/>
        </a:buClr>
        <a:buFont typeface="Arial" panose="020B0604020202020204" pitchFamily="34" charset="0"/>
        <a:buChar char="•"/>
        <a:defRPr sz="2000" kern="1200" baseline="0">
          <a:solidFill>
            <a:schemeClr val="tx1"/>
          </a:solidFill>
          <a:latin typeface="Century Gothic" panose="020B0502020202020204" pitchFamily="34" charset="0"/>
          <a:ea typeface="微软雅黑 Light" panose="020B0502040204020203" pitchFamily="34" charset="-122"/>
          <a:cs typeface="+mn-cs"/>
        </a:defRPr>
      </a:lvl3pPr>
      <a:lvl4pPr marL="1600200" indent="-228600" algn="l" rtl="0" eaLnBrk="1" fontAlgn="base" hangingPunct="1">
        <a:lnSpc>
          <a:spcPct val="90000"/>
        </a:lnSpc>
        <a:spcBef>
          <a:spcPts val="500"/>
        </a:spcBef>
        <a:spcAft>
          <a:spcPct val="0"/>
        </a:spcAft>
        <a:buClr>
          <a:srgbClr val="FF0000"/>
        </a:buClr>
        <a:buFont typeface="Arial" panose="020B0604020202020204" pitchFamily="34" charset="0"/>
        <a:buChar char="•"/>
        <a:defRPr kern="1200" baseline="0">
          <a:solidFill>
            <a:schemeClr val="tx1"/>
          </a:solidFill>
          <a:latin typeface="Century Gothic" panose="020B0502020202020204" pitchFamily="34" charset="0"/>
          <a:ea typeface="微软雅黑 Light" panose="020B0502040204020203" pitchFamily="34" charset="-122"/>
          <a:cs typeface="+mn-cs"/>
        </a:defRPr>
      </a:lvl4pPr>
      <a:lvl5pPr marL="2057400" indent="-228600" algn="l" rtl="0" eaLnBrk="1" fontAlgn="base" hangingPunct="1">
        <a:lnSpc>
          <a:spcPct val="90000"/>
        </a:lnSpc>
        <a:spcBef>
          <a:spcPts val="500"/>
        </a:spcBef>
        <a:spcAft>
          <a:spcPct val="0"/>
        </a:spcAft>
        <a:buClr>
          <a:srgbClr val="FF0000"/>
        </a:buClr>
        <a:buFont typeface="Arial" panose="020B0604020202020204" pitchFamily="34" charset="0"/>
        <a:buChar char="•"/>
        <a:defRPr kern="1200" baseline="0">
          <a:solidFill>
            <a:schemeClr val="tx1"/>
          </a:solidFill>
          <a:latin typeface="Century Gothic" panose="020B0502020202020204" pitchFamily="34" charset="0"/>
          <a:ea typeface="微软雅黑 Light" panose="020B0502040204020203"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0.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20.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19332" y="1268760"/>
            <a:ext cx="10949276" cy="938485"/>
          </a:xfrm>
        </p:spPr>
        <p:txBody>
          <a:bodyPr/>
          <a:lstStyle/>
          <a:p>
            <a:r>
              <a:rPr lang="en-US" altLang="zh-CN" dirty="0"/>
              <a:t>Cross Tokamak Disruption Prediction with Different Methods and from Different Perspectives</a:t>
            </a:r>
            <a:endParaRPr lang="zh-CN" altLang="zh-CN" dirty="0"/>
          </a:p>
        </p:txBody>
      </p:sp>
      <p:sp>
        <p:nvSpPr>
          <p:cNvPr id="3" name="副标题 2"/>
          <p:cNvSpPr>
            <a:spLocks noGrp="1"/>
          </p:cNvSpPr>
          <p:nvPr>
            <p:ph type="subTitle" idx="1"/>
          </p:nvPr>
        </p:nvSpPr>
        <p:spPr>
          <a:xfrm>
            <a:off x="1415480" y="2564904"/>
            <a:ext cx="9733764" cy="1224136"/>
          </a:xfrm>
        </p:spPr>
        <p:txBody>
          <a:bodyPr/>
          <a:lstStyle/>
          <a:p>
            <a:r>
              <a:rPr lang="en-GB" altLang="zh-CN" u="sng" dirty="0"/>
              <a:t>Wei Zheng</a:t>
            </a:r>
            <a:r>
              <a:rPr lang="en-GB" altLang="zh-CN" dirty="0"/>
              <a:t>, </a:t>
            </a:r>
            <a:r>
              <a:rPr lang="en-GB" altLang="zh-CN" dirty="0" err="1"/>
              <a:t>Fengming</a:t>
            </a:r>
            <a:r>
              <a:rPr lang="en-GB" altLang="zh-CN" dirty="0"/>
              <a:t> </a:t>
            </a:r>
            <a:r>
              <a:rPr lang="en-GB" altLang="zh-CN" dirty="0" err="1"/>
              <a:t>Xue</a:t>
            </a:r>
            <a:r>
              <a:rPr lang="en-GB" altLang="zh-CN" dirty="0"/>
              <a:t>, </a:t>
            </a:r>
            <a:r>
              <a:rPr lang="en-GB" altLang="zh-CN" dirty="0" err="1"/>
              <a:t>Zhongyong</a:t>
            </a:r>
            <a:r>
              <a:rPr lang="en-GB" altLang="zh-CN" dirty="0"/>
              <a:t> Chen, </a:t>
            </a:r>
            <a:r>
              <a:rPr lang="en-GB" altLang="zh-CN" dirty="0" err="1"/>
              <a:t>Chengshuo</a:t>
            </a:r>
            <a:r>
              <a:rPr lang="en-GB" altLang="zh-CN" dirty="0"/>
              <a:t> Shen, </a:t>
            </a:r>
            <a:r>
              <a:rPr lang="en-GB" altLang="zh-CN" dirty="0" err="1"/>
              <a:t>Dalong</a:t>
            </a:r>
            <a:r>
              <a:rPr lang="en-GB" altLang="zh-CN" dirty="0"/>
              <a:t> Chen, </a:t>
            </a:r>
            <a:r>
              <a:rPr lang="en-GB" altLang="zh-CN" dirty="0" err="1"/>
              <a:t>Bihao</a:t>
            </a:r>
            <a:r>
              <a:rPr lang="en-GB" altLang="zh-CN" dirty="0"/>
              <a:t> </a:t>
            </a:r>
            <a:r>
              <a:rPr lang="en-GB" altLang="zh-CN" dirty="0" err="1"/>
              <a:t>Guo</a:t>
            </a:r>
            <a:r>
              <a:rPr lang="en-GB" altLang="zh-CN" dirty="0"/>
              <a:t>, </a:t>
            </a:r>
            <a:r>
              <a:rPr lang="en-GB" altLang="zh-CN" dirty="0" err="1"/>
              <a:t>Xinkun</a:t>
            </a:r>
            <a:r>
              <a:rPr lang="en-GB" altLang="zh-CN" dirty="0"/>
              <a:t> Ai, Ming Zhang,  </a:t>
            </a:r>
            <a:r>
              <a:rPr lang="en-GB" altLang="zh-CN" dirty="0" err="1"/>
              <a:t>Nengchao</a:t>
            </a:r>
            <a:r>
              <a:rPr lang="en-GB" altLang="zh-CN" dirty="0"/>
              <a:t> Wang, </a:t>
            </a:r>
            <a:r>
              <a:rPr lang="en-GB" altLang="zh-CN" dirty="0" err="1"/>
              <a:t>Yonghua</a:t>
            </a:r>
            <a:r>
              <a:rPr lang="en-GB" altLang="zh-CN" dirty="0"/>
              <a:t> Ding, </a:t>
            </a:r>
            <a:r>
              <a:rPr lang="en-GB" altLang="zh-CN" dirty="0" err="1"/>
              <a:t>Zhipeng</a:t>
            </a:r>
            <a:r>
              <a:rPr lang="en-GB" altLang="zh-CN" dirty="0"/>
              <a:t> Chen, </a:t>
            </a:r>
            <a:r>
              <a:rPr lang="en-GB" altLang="zh-CN" dirty="0" err="1"/>
              <a:t>Zhoujun</a:t>
            </a:r>
            <a:r>
              <a:rPr lang="en-GB" altLang="zh-CN" dirty="0"/>
              <a:t> Yang, Yuan Pan, Biao Shen, </a:t>
            </a:r>
            <a:r>
              <a:rPr lang="en-GB" altLang="zh-CN" dirty="0" err="1"/>
              <a:t>Bingjia</a:t>
            </a:r>
            <a:r>
              <a:rPr lang="en-GB" altLang="zh-CN" dirty="0"/>
              <a:t> Xiao</a:t>
            </a:r>
          </a:p>
          <a:p>
            <a:r>
              <a:rPr lang="en-GB" altLang="zh-CN" dirty="0"/>
              <a:t>With help from J-TEXT, EAST and HL-2A team</a:t>
            </a:r>
            <a:endParaRPr lang="zh-CN" altLang="zh-CN" dirty="0"/>
          </a:p>
          <a:p>
            <a:endParaRPr lang="zh-CN" altLang="en-US" dirty="0"/>
          </a:p>
        </p:txBody>
      </p:sp>
    </p:spTree>
    <p:extLst>
      <p:ext uri="{BB962C8B-B14F-4D97-AF65-F5344CB8AC3E}">
        <p14:creationId xmlns:p14="http://schemas.microsoft.com/office/powerpoint/2010/main" val="30527897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9336" y="38175"/>
            <a:ext cx="10009112" cy="792088"/>
          </a:xfrm>
        </p:spPr>
        <p:txBody>
          <a:bodyPr/>
          <a:lstStyle/>
          <a:p>
            <a:r>
              <a:rPr lang="en-US" altLang="zh-CN" b="1" dirty="0"/>
              <a:t>Transfer Learning</a:t>
            </a:r>
            <a:endParaRPr lang="zh-CN" altLang="en-US" b="1" dirty="0"/>
          </a:p>
        </p:txBody>
      </p:sp>
      <p:sp>
        <p:nvSpPr>
          <p:cNvPr id="4" name="灯片编号占位符 3"/>
          <p:cNvSpPr>
            <a:spLocks noGrp="1"/>
          </p:cNvSpPr>
          <p:nvPr>
            <p:ph type="sldNum" sz="quarter" idx="10"/>
          </p:nvPr>
        </p:nvSpPr>
        <p:spPr/>
        <p:txBody>
          <a:bodyPr/>
          <a:lstStyle/>
          <a:p>
            <a:pPr>
              <a:defRPr/>
            </a:pPr>
            <a:fld id="{992DBDEA-1FA4-4512-8EBB-09F795BCB767}" type="slidenum">
              <a:rPr lang="zh-CN" altLang="en-US" smtClean="0"/>
              <a:pPr>
                <a:defRPr/>
              </a:pPr>
              <a:t>9</a:t>
            </a:fld>
            <a:endParaRPr lang="en-US" altLang="zh-CN" dirty="0"/>
          </a:p>
        </p:txBody>
      </p:sp>
      <p:pic>
        <p:nvPicPr>
          <p:cNvPr id="1026" name="Picture 2" descr="Improve your model accuracy by Transfer Learning. | by Anchit Jain | Data  Science 101 | Medium"/>
          <p:cNvPicPr>
            <a:picLocks noChangeAspect="1" noChangeArrowheads="1"/>
          </p:cNvPicPr>
          <p:nvPr/>
        </p:nvPicPr>
        <p:blipFill rotWithShape="1">
          <a:blip r:embed="rId2">
            <a:extLst>
              <a:ext uri="{28A0092B-C50C-407E-A947-70E740481C1C}">
                <a14:useLocalDpi xmlns:a14="http://schemas.microsoft.com/office/drawing/2010/main" val="0"/>
              </a:ext>
            </a:extLst>
          </a:blip>
          <a:srcRect t="5656" b="7603"/>
          <a:stretch/>
        </p:blipFill>
        <p:spPr bwMode="auto">
          <a:xfrm>
            <a:off x="263352" y="1628800"/>
            <a:ext cx="4032449" cy="2626232"/>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p:cNvSpPr txBox="1"/>
          <p:nvPr/>
        </p:nvSpPr>
        <p:spPr>
          <a:xfrm>
            <a:off x="7896200" y="1498701"/>
            <a:ext cx="1027845" cy="461665"/>
          </a:xfrm>
          <a:prstGeom prst="rect">
            <a:avLst/>
          </a:prstGeom>
          <a:noFill/>
        </p:spPr>
        <p:txBody>
          <a:bodyPr wrap="none" rtlCol="0">
            <a:spAutoFit/>
          </a:bodyPr>
          <a:lstStyle/>
          <a:p>
            <a:r>
              <a:rPr lang="en-US" altLang="zh-CN" sz="2400" dirty="0"/>
              <a:t>Mixing</a:t>
            </a:r>
            <a:endParaRPr lang="zh-CN" altLang="en-US" sz="2400" dirty="0"/>
          </a:p>
        </p:txBody>
      </p:sp>
      <p:sp>
        <p:nvSpPr>
          <p:cNvPr id="9" name="内容占位符 2"/>
          <p:cNvSpPr txBox="1">
            <a:spLocks/>
          </p:cNvSpPr>
          <p:nvPr/>
        </p:nvSpPr>
        <p:spPr bwMode="auto">
          <a:xfrm>
            <a:off x="234121" y="4423190"/>
            <a:ext cx="11996767" cy="1872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Clr>
                <a:srgbClr val="FF0000"/>
              </a:buClr>
              <a:buFont typeface="Arial" panose="020B0604020202020204" pitchFamily="34" charset="0"/>
              <a:buChar char="•"/>
              <a:defRPr sz="2800" b="1" i="0" kern="1200" baseline="0">
                <a:solidFill>
                  <a:schemeClr val="tx1"/>
                </a:solidFill>
                <a:latin typeface="Century Gothic" panose="020B0502020202020204" pitchFamily="34" charset="0"/>
                <a:ea typeface="微软雅黑 Light" panose="020B0502040204020203" pitchFamily="34" charset="-122"/>
                <a:cs typeface="+mn-cs"/>
              </a:defRPr>
            </a:lvl1pPr>
            <a:lvl2pPr marL="685800" indent="-228600" algn="l" rtl="0" eaLnBrk="1" fontAlgn="base" hangingPunct="1">
              <a:lnSpc>
                <a:spcPct val="90000"/>
              </a:lnSpc>
              <a:spcBef>
                <a:spcPts val="500"/>
              </a:spcBef>
              <a:spcAft>
                <a:spcPct val="0"/>
              </a:spcAft>
              <a:buClr>
                <a:srgbClr val="FF0000"/>
              </a:buClr>
              <a:buFont typeface="Arial" panose="020B0604020202020204" pitchFamily="34" charset="0"/>
              <a:buChar char="•"/>
              <a:defRPr sz="2400" kern="1200" baseline="0">
                <a:solidFill>
                  <a:schemeClr val="tx1"/>
                </a:solidFill>
                <a:latin typeface="微软雅黑 Light" panose="020B0502040204020203" pitchFamily="34" charset="-122"/>
                <a:ea typeface="微软雅黑 Light" panose="020B0502040204020203" pitchFamily="34" charset="-122"/>
                <a:cs typeface="+mn-cs"/>
              </a:defRPr>
            </a:lvl2pPr>
            <a:lvl3pPr marL="1143000" indent="-228600" algn="l" rtl="0" eaLnBrk="1" fontAlgn="base" hangingPunct="1">
              <a:lnSpc>
                <a:spcPct val="90000"/>
              </a:lnSpc>
              <a:spcBef>
                <a:spcPts val="500"/>
              </a:spcBef>
              <a:spcAft>
                <a:spcPct val="0"/>
              </a:spcAft>
              <a:buClr>
                <a:srgbClr val="FF0000"/>
              </a:buClr>
              <a:buFont typeface="Arial" panose="020B0604020202020204" pitchFamily="34" charset="0"/>
              <a:buChar char="•"/>
              <a:defRPr sz="2000" kern="1200" baseline="0">
                <a:solidFill>
                  <a:schemeClr val="tx1"/>
                </a:solidFill>
                <a:latin typeface="微软雅黑 Light" panose="020B0502040204020203" pitchFamily="34" charset="-122"/>
                <a:ea typeface="微软雅黑 Light" panose="020B0502040204020203" pitchFamily="34" charset="-122"/>
                <a:cs typeface="+mn-cs"/>
              </a:defRPr>
            </a:lvl3pPr>
            <a:lvl4pPr marL="1600200" indent="-228600" algn="l" rtl="0" eaLnBrk="1" fontAlgn="base" hangingPunct="1">
              <a:lnSpc>
                <a:spcPct val="90000"/>
              </a:lnSpc>
              <a:spcBef>
                <a:spcPts val="500"/>
              </a:spcBef>
              <a:spcAft>
                <a:spcPct val="0"/>
              </a:spcAft>
              <a:buClr>
                <a:srgbClr val="FF0000"/>
              </a:buClr>
              <a:buFont typeface="Arial" panose="020B0604020202020204" pitchFamily="34" charset="0"/>
              <a:buChar char="•"/>
              <a:defRPr kern="1200" baseline="0">
                <a:solidFill>
                  <a:schemeClr val="tx1"/>
                </a:solidFill>
                <a:latin typeface="微软雅黑 Light" panose="020B0502040204020203" pitchFamily="34" charset="-122"/>
                <a:ea typeface="微软雅黑 Light" panose="020B0502040204020203" pitchFamily="34" charset="-122"/>
                <a:cs typeface="+mn-cs"/>
              </a:defRPr>
            </a:lvl4pPr>
            <a:lvl5pPr marL="2057400" indent="-228600" algn="l" rtl="0" eaLnBrk="1" fontAlgn="base" hangingPunct="1">
              <a:lnSpc>
                <a:spcPct val="90000"/>
              </a:lnSpc>
              <a:spcBef>
                <a:spcPts val="500"/>
              </a:spcBef>
              <a:spcAft>
                <a:spcPct val="0"/>
              </a:spcAft>
              <a:buClr>
                <a:srgbClr val="FF0000"/>
              </a:buClr>
              <a:buFont typeface="Arial" panose="020B0604020202020204" pitchFamily="34" charset="0"/>
              <a:buChar char="•"/>
              <a:defRPr kern="1200" baseline="0">
                <a:solidFill>
                  <a:schemeClr val="tx1"/>
                </a:solidFill>
                <a:latin typeface="微软雅黑 Light" panose="020B0502040204020203" pitchFamily="34" charset="-122"/>
                <a:ea typeface="微软雅黑 Light" panose="020B0502040204020203"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400">
              <a:lnSpc>
                <a:spcPct val="100000"/>
              </a:lnSpc>
            </a:pPr>
            <a:r>
              <a:rPr lang="en-US" altLang="zh-CN" dirty="0">
                <a:latin typeface="Times New Roman" panose="02020603050405020304" pitchFamily="18" charset="0"/>
                <a:ea typeface="宋体" panose="02010600030101010101" pitchFamily="2" charset="-122"/>
              </a:rPr>
              <a:t>Currently most cross tokamak disruption prediction is done by mixing data from the target tokamak:</a:t>
            </a:r>
            <a:endParaRPr lang="en-US" altLang="zh-CN" dirty="0"/>
          </a:p>
          <a:p>
            <a:pPr lvl="1" defTabSz="914400">
              <a:lnSpc>
                <a:spcPct val="100000"/>
              </a:lnSpc>
            </a:pPr>
            <a:r>
              <a:rPr lang="en-US" altLang="zh-CN" dirty="0"/>
              <a:t>Carefully designing a new data set to approximate the target data set</a:t>
            </a:r>
          </a:p>
          <a:p>
            <a:pPr lvl="1" defTabSz="914400">
              <a:lnSpc>
                <a:spcPct val="100000"/>
              </a:lnSpc>
            </a:pPr>
            <a:r>
              <a:rPr lang="en-US" altLang="zh-CN" dirty="0"/>
              <a:t>Also known as instance based transfer learning</a:t>
            </a:r>
          </a:p>
        </p:txBody>
      </p:sp>
      <p:pic>
        <p:nvPicPr>
          <p:cNvPr id="11" name="图片 10"/>
          <p:cNvPicPr>
            <a:picLocks noChangeAspect="1"/>
          </p:cNvPicPr>
          <p:nvPr/>
        </p:nvPicPr>
        <p:blipFill>
          <a:blip r:embed="rId3"/>
          <a:stretch>
            <a:fillRect/>
          </a:stretch>
        </p:blipFill>
        <p:spPr>
          <a:xfrm>
            <a:off x="5807968" y="2019288"/>
            <a:ext cx="4940865" cy="2267479"/>
          </a:xfrm>
          <a:prstGeom prst="rect">
            <a:avLst/>
          </a:prstGeom>
        </p:spPr>
      </p:pic>
      <p:sp>
        <p:nvSpPr>
          <p:cNvPr id="8" name="内容占位符 2">
            <a:extLst>
              <a:ext uri="{FF2B5EF4-FFF2-40B4-BE49-F238E27FC236}">
                <a16:creationId xmlns:a16="http://schemas.microsoft.com/office/drawing/2014/main" id="{90947B2D-6DF5-46A7-9AAD-D7DB5455B71C}"/>
              </a:ext>
            </a:extLst>
          </p:cNvPr>
          <p:cNvSpPr txBox="1">
            <a:spLocks/>
          </p:cNvSpPr>
          <p:nvPr/>
        </p:nvSpPr>
        <p:spPr bwMode="auto">
          <a:xfrm>
            <a:off x="0" y="863710"/>
            <a:ext cx="11996767" cy="576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Clr>
                <a:srgbClr val="FF0000"/>
              </a:buClr>
              <a:buFont typeface="Arial" panose="020B0604020202020204" pitchFamily="34" charset="0"/>
              <a:buChar char="•"/>
              <a:defRPr sz="2800" b="1" i="0" kern="1200" baseline="0">
                <a:solidFill>
                  <a:schemeClr val="tx1"/>
                </a:solidFill>
                <a:latin typeface="Century Gothic" panose="020B0502020202020204" pitchFamily="34" charset="0"/>
                <a:ea typeface="微软雅黑 Light" panose="020B0502040204020203" pitchFamily="34" charset="-122"/>
                <a:cs typeface="+mn-cs"/>
              </a:defRPr>
            </a:lvl1pPr>
            <a:lvl2pPr marL="685800" indent="-228600" algn="l" rtl="0" eaLnBrk="1" fontAlgn="base" hangingPunct="1">
              <a:lnSpc>
                <a:spcPct val="90000"/>
              </a:lnSpc>
              <a:spcBef>
                <a:spcPts val="500"/>
              </a:spcBef>
              <a:spcAft>
                <a:spcPct val="0"/>
              </a:spcAft>
              <a:buClr>
                <a:srgbClr val="FF0000"/>
              </a:buClr>
              <a:buFont typeface="Arial" panose="020B0604020202020204" pitchFamily="34" charset="0"/>
              <a:buChar char="•"/>
              <a:defRPr sz="2400" kern="1200" baseline="0">
                <a:solidFill>
                  <a:schemeClr val="tx1"/>
                </a:solidFill>
                <a:latin typeface="微软雅黑 Light" panose="020B0502040204020203" pitchFamily="34" charset="-122"/>
                <a:ea typeface="微软雅黑 Light" panose="020B0502040204020203" pitchFamily="34" charset="-122"/>
                <a:cs typeface="+mn-cs"/>
              </a:defRPr>
            </a:lvl2pPr>
            <a:lvl3pPr marL="1143000" indent="-228600" algn="l" rtl="0" eaLnBrk="1" fontAlgn="base" hangingPunct="1">
              <a:lnSpc>
                <a:spcPct val="90000"/>
              </a:lnSpc>
              <a:spcBef>
                <a:spcPts val="500"/>
              </a:spcBef>
              <a:spcAft>
                <a:spcPct val="0"/>
              </a:spcAft>
              <a:buClr>
                <a:srgbClr val="FF0000"/>
              </a:buClr>
              <a:buFont typeface="Arial" panose="020B0604020202020204" pitchFamily="34" charset="0"/>
              <a:buChar char="•"/>
              <a:defRPr sz="2000" kern="1200" baseline="0">
                <a:solidFill>
                  <a:schemeClr val="tx1"/>
                </a:solidFill>
                <a:latin typeface="微软雅黑 Light" panose="020B0502040204020203" pitchFamily="34" charset="-122"/>
                <a:ea typeface="微软雅黑 Light" panose="020B0502040204020203" pitchFamily="34" charset="-122"/>
                <a:cs typeface="+mn-cs"/>
              </a:defRPr>
            </a:lvl3pPr>
            <a:lvl4pPr marL="1600200" indent="-228600" algn="l" rtl="0" eaLnBrk="1" fontAlgn="base" hangingPunct="1">
              <a:lnSpc>
                <a:spcPct val="90000"/>
              </a:lnSpc>
              <a:spcBef>
                <a:spcPts val="500"/>
              </a:spcBef>
              <a:spcAft>
                <a:spcPct val="0"/>
              </a:spcAft>
              <a:buClr>
                <a:srgbClr val="FF0000"/>
              </a:buClr>
              <a:buFont typeface="Arial" panose="020B0604020202020204" pitchFamily="34" charset="0"/>
              <a:buChar char="•"/>
              <a:defRPr kern="1200" baseline="0">
                <a:solidFill>
                  <a:schemeClr val="tx1"/>
                </a:solidFill>
                <a:latin typeface="微软雅黑 Light" panose="020B0502040204020203" pitchFamily="34" charset="-122"/>
                <a:ea typeface="微软雅黑 Light" panose="020B0502040204020203" pitchFamily="34" charset="-122"/>
                <a:cs typeface="+mn-cs"/>
              </a:defRPr>
            </a:lvl4pPr>
            <a:lvl5pPr marL="2057400" indent="-228600" algn="l" rtl="0" eaLnBrk="1" fontAlgn="base" hangingPunct="1">
              <a:lnSpc>
                <a:spcPct val="90000"/>
              </a:lnSpc>
              <a:spcBef>
                <a:spcPts val="500"/>
              </a:spcBef>
              <a:spcAft>
                <a:spcPct val="0"/>
              </a:spcAft>
              <a:buClr>
                <a:srgbClr val="FF0000"/>
              </a:buClr>
              <a:buFont typeface="Arial" panose="020B0604020202020204" pitchFamily="34" charset="0"/>
              <a:buChar char="•"/>
              <a:defRPr kern="1200" baseline="0">
                <a:solidFill>
                  <a:schemeClr val="tx1"/>
                </a:solidFill>
                <a:latin typeface="微软雅黑 Light" panose="020B0502040204020203" pitchFamily="34" charset="-122"/>
                <a:ea typeface="微软雅黑 Light" panose="020B0502040204020203"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400">
              <a:lnSpc>
                <a:spcPct val="100000"/>
              </a:lnSpc>
            </a:pPr>
            <a:r>
              <a:rPr lang="en-US" altLang="zh-CN" dirty="0">
                <a:latin typeface="Times New Roman" panose="02020603050405020304" pitchFamily="18" charset="0"/>
                <a:ea typeface="宋体" panose="02010600030101010101" pitchFamily="2" charset="-122"/>
              </a:rPr>
              <a:t>Cross tokamak disruption prediction is a transfer learning problem</a:t>
            </a:r>
            <a:endParaRPr lang="en-US" altLang="zh-CN" dirty="0"/>
          </a:p>
        </p:txBody>
      </p:sp>
    </p:spTree>
    <p:extLst>
      <p:ext uri="{BB962C8B-B14F-4D97-AF65-F5344CB8AC3E}">
        <p14:creationId xmlns:p14="http://schemas.microsoft.com/office/powerpoint/2010/main" val="12903377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t>More on mixing</a:t>
            </a:r>
            <a:endParaRPr lang="zh-CN" altLang="en-US" b="1" dirty="0"/>
          </a:p>
        </p:txBody>
      </p:sp>
      <p:sp>
        <p:nvSpPr>
          <p:cNvPr id="4" name="灯片编号占位符 3"/>
          <p:cNvSpPr>
            <a:spLocks noGrp="1"/>
          </p:cNvSpPr>
          <p:nvPr>
            <p:ph type="sldNum" sz="quarter" idx="10"/>
          </p:nvPr>
        </p:nvSpPr>
        <p:spPr/>
        <p:txBody>
          <a:bodyPr/>
          <a:lstStyle/>
          <a:p>
            <a:pPr>
              <a:defRPr/>
            </a:pPr>
            <a:fld id="{992DBDEA-1FA4-4512-8EBB-09F795BCB767}" type="slidenum">
              <a:rPr lang="zh-CN" altLang="en-US" smtClean="0"/>
              <a:pPr>
                <a:defRPr/>
              </a:pPr>
              <a:t>10</a:t>
            </a:fld>
            <a:endParaRPr lang="en-US" altLang="zh-CN" dirty="0"/>
          </a:p>
        </p:txBody>
      </p:sp>
      <p:pic>
        <p:nvPicPr>
          <p:cNvPr id="5" name="图片 4">
            <a:extLst>
              <a:ext uri="{FF2B5EF4-FFF2-40B4-BE49-F238E27FC236}">
                <a16:creationId xmlns:a16="http://schemas.microsoft.com/office/drawing/2014/main" id="{D9EBD9A4-4F79-44EB-AFA2-D7E5AD390C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8367" y="1444468"/>
            <a:ext cx="3053923" cy="2271355"/>
          </a:xfrm>
          <a:prstGeom prst="rect">
            <a:avLst/>
          </a:prstGeom>
        </p:spPr>
      </p:pic>
      <p:sp>
        <p:nvSpPr>
          <p:cNvPr id="12" name="内容占位符 2"/>
          <p:cNvSpPr txBox="1">
            <a:spLocks/>
          </p:cNvSpPr>
          <p:nvPr/>
        </p:nvSpPr>
        <p:spPr bwMode="auto">
          <a:xfrm>
            <a:off x="0" y="4330028"/>
            <a:ext cx="11996767" cy="155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Clr>
                <a:srgbClr val="FF0000"/>
              </a:buClr>
              <a:buFont typeface="Arial" panose="020B0604020202020204" pitchFamily="34" charset="0"/>
              <a:buChar char="•"/>
              <a:defRPr sz="2800" b="1" i="0" kern="1200" baseline="0">
                <a:solidFill>
                  <a:schemeClr val="tx1"/>
                </a:solidFill>
                <a:latin typeface="Century Gothic" panose="020B0502020202020204" pitchFamily="34" charset="0"/>
                <a:ea typeface="微软雅黑 Light" panose="020B0502040204020203" pitchFamily="34" charset="-122"/>
                <a:cs typeface="+mn-cs"/>
              </a:defRPr>
            </a:lvl1pPr>
            <a:lvl2pPr marL="685800" indent="-228600" algn="l" rtl="0" eaLnBrk="1" fontAlgn="base" hangingPunct="1">
              <a:lnSpc>
                <a:spcPct val="90000"/>
              </a:lnSpc>
              <a:spcBef>
                <a:spcPts val="500"/>
              </a:spcBef>
              <a:spcAft>
                <a:spcPct val="0"/>
              </a:spcAft>
              <a:buClr>
                <a:srgbClr val="FF0000"/>
              </a:buClr>
              <a:buFont typeface="Arial" panose="020B0604020202020204" pitchFamily="34" charset="0"/>
              <a:buChar char="•"/>
              <a:defRPr sz="2400" kern="1200" baseline="0">
                <a:solidFill>
                  <a:schemeClr val="tx1"/>
                </a:solidFill>
                <a:latin typeface="微软雅黑 Light" panose="020B0502040204020203" pitchFamily="34" charset="-122"/>
                <a:ea typeface="微软雅黑 Light" panose="020B0502040204020203" pitchFamily="34" charset="-122"/>
                <a:cs typeface="+mn-cs"/>
              </a:defRPr>
            </a:lvl2pPr>
            <a:lvl3pPr marL="1143000" indent="-228600" algn="l" rtl="0" eaLnBrk="1" fontAlgn="base" hangingPunct="1">
              <a:lnSpc>
                <a:spcPct val="90000"/>
              </a:lnSpc>
              <a:spcBef>
                <a:spcPts val="500"/>
              </a:spcBef>
              <a:spcAft>
                <a:spcPct val="0"/>
              </a:spcAft>
              <a:buClr>
                <a:srgbClr val="FF0000"/>
              </a:buClr>
              <a:buFont typeface="Arial" panose="020B0604020202020204" pitchFamily="34" charset="0"/>
              <a:buChar char="•"/>
              <a:defRPr sz="2000" kern="1200" baseline="0">
                <a:solidFill>
                  <a:schemeClr val="tx1"/>
                </a:solidFill>
                <a:latin typeface="微软雅黑 Light" panose="020B0502040204020203" pitchFamily="34" charset="-122"/>
                <a:ea typeface="微软雅黑 Light" panose="020B0502040204020203" pitchFamily="34" charset="-122"/>
                <a:cs typeface="+mn-cs"/>
              </a:defRPr>
            </a:lvl3pPr>
            <a:lvl4pPr marL="1600200" indent="-228600" algn="l" rtl="0" eaLnBrk="1" fontAlgn="base" hangingPunct="1">
              <a:lnSpc>
                <a:spcPct val="90000"/>
              </a:lnSpc>
              <a:spcBef>
                <a:spcPts val="500"/>
              </a:spcBef>
              <a:spcAft>
                <a:spcPct val="0"/>
              </a:spcAft>
              <a:buClr>
                <a:srgbClr val="FF0000"/>
              </a:buClr>
              <a:buFont typeface="Arial" panose="020B0604020202020204" pitchFamily="34" charset="0"/>
              <a:buChar char="•"/>
              <a:defRPr kern="1200" baseline="0">
                <a:solidFill>
                  <a:schemeClr val="tx1"/>
                </a:solidFill>
                <a:latin typeface="微软雅黑 Light" panose="020B0502040204020203" pitchFamily="34" charset="-122"/>
                <a:ea typeface="微软雅黑 Light" panose="020B0502040204020203" pitchFamily="34" charset="-122"/>
                <a:cs typeface="+mn-cs"/>
              </a:defRPr>
            </a:lvl4pPr>
            <a:lvl5pPr marL="2057400" indent="-228600" algn="l" rtl="0" eaLnBrk="1" fontAlgn="base" hangingPunct="1">
              <a:lnSpc>
                <a:spcPct val="90000"/>
              </a:lnSpc>
              <a:spcBef>
                <a:spcPts val="500"/>
              </a:spcBef>
              <a:spcAft>
                <a:spcPct val="0"/>
              </a:spcAft>
              <a:buClr>
                <a:srgbClr val="FF0000"/>
              </a:buClr>
              <a:buFont typeface="Arial" panose="020B0604020202020204" pitchFamily="34" charset="0"/>
              <a:buChar char="•"/>
              <a:defRPr kern="1200" baseline="0">
                <a:solidFill>
                  <a:schemeClr val="tx1"/>
                </a:solidFill>
                <a:latin typeface="微软雅黑 Light" panose="020B0502040204020203" pitchFamily="34" charset="-122"/>
                <a:ea typeface="微软雅黑 Light" panose="020B0502040204020203"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defTabSz="914400">
              <a:lnSpc>
                <a:spcPct val="100000"/>
              </a:lnSpc>
            </a:pPr>
            <a:r>
              <a:rPr lang="en-US" altLang="zh-CN" sz="2000" dirty="0"/>
              <a:t>Training data: Mixing lots of LP data from HL-2A with a fraction of HP data (10 shots) did improve the performance significantly</a:t>
            </a:r>
          </a:p>
          <a:p>
            <a:pPr lvl="1" defTabSz="914400">
              <a:lnSpc>
                <a:spcPct val="100000"/>
              </a:lnSpc>
            </a:pPr>
            <a:r>
              <a:rPr lang="en-US" altLang="zh-CN" sz="2000" dirty="0"/>
              <a:t>But, the contributing features are different, some even contradict each other</a:t>
            </a:r>
          </a:p>
          <a:p>
            <a:pPr lvl="1" defTabSz="914400">
              <a:lnSpc>
                <a:spcPct val="100000"/>
              </a:lnSpc>
            </a:pPr>
            <a:r>
              <a:rPr lang="en-US" altLang="zh-CN" sz="2000" dirty="0"/>
              <a:t>Mixing really requires carefully selected data to minimize negative effect.</a:t>
            </a:r>
          </a:p>
        </p:txBody>
      </p:sp>
      <p:pic>
        <p:nvPicPr>
          <p:cNvPr id="13" name="图片 12">
            <a:extLst>
              <a:ext uri="{FF2B5EF4-FFF2-40B4-BE49-F238E27FC236}">
                <a16:creationId xmlns:a16="http://schemas.microsoft.com/office/drawing/2014/main" id="{D5623A89-9F65-4E75-89D8-37465CA310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99112" y="998628"/>
            <a:ext cx="1983823" cy="1643266"/>
          </a:xfrm>
          <a:prstGeom prst="rect">
            <a:avLst/>
          </a:prstGeom>
        </p:spPr>
      </p:pic>
      <p:pic>
        <p:nvPicPr>
          <p:cNvPr id="14" name="图片 13">
            <a:extLst>
              <a:ext uri="{FF2B5EF4-FFF2-40B4-BE49-F238E27FC236}">
                <a16:creationId xmlns:a16="http://schemas.microsoft.com/office/drawing/2014/main" id="{33BAC8C2-55E4-48F4-9726-81A2E888A9A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51132" y="951104"/>
            <a:ext cx="1983823" cy="1643266"/>
          </a:xfrm>
          <a:prstGeom prst="rect">
            <a:avLst/>
          </a:prstGeom>
        </p:spPr>
      </p:pic>
      <p:pic>
        <p:nvPicPr>
          <p:cNvPr id="15" name="图片 14">
            <a:extLst>
              <a:ext uri="{FF2B5EF4-FFF2-40B4-BE49-F238E27FC236}">
                <a16:creationId xmlns:a16="http://schemas.microsoft.com/office/drawing/2014/main" id="{5C4E3304-D22D-4C07-B33E-6B775F345F0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99112" y="2594370"/>
            <a:ext cx="1983823" cy="1643266"/>
          </a:xfrm>
          <a:prstGeom prst="rect">
            <a:avLst/>
          </a:prstGeom>
        </p:spPr>
      </p:pic>
      <p:pic>
        <p:nvPicPr>
          <p:cNvPr id="16" name="图片 15">
            <a:extLst>
              <a:ext uri="{FF2B5EF4-FFF2-40B4-BE49-F238E27FC236}">
                <a16:creationId xmlns:a16="http://schemas.microsoft.com/office/drawing/2014/main" id="{BAFBBF80-FCAD-42E8-9362-F76C2D81896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56582" y="2594370"/>
            <a:ext cx="1983823" cy="1643266"/>
          </a:xfrm>
          <a:prstGeom prst="rect">
            <a:avLst/>
          </a:prstGeom>
        </p:spPr>
      </p:pic>
      <p:sp>
        <p:nvSpPr>
          <p:cNvPr id="11" name="文本框 10"/>
          <p:cNvSpPr txBox="1"/>
          <p:nvPr/>
        </p:nvSpPr>
        <p:spPr>
          <a:xfrm>
            <a:off x="10248378" y="3543500"/>
            <a:ext cx="883575" cy="307777"/>
          </a:xfrm>
          <a:prstGeom prst="rect">
            <a:avLst/>
          </a:prstGeom>
          <a:noFill/>
        </p:spPr>
        <p:txBody>
          <a:bodyPr wrap="none" rtlCol="0">
            <a:spAutoFit/>
          </a:bodyPr>
          <a:lstStyle/>
          <a:p>
            <a:r>
              <a:rPr lang="en-US" altLang="zh-CN" sz="1400" dirty="0" err="1"/>
              <a:t>Lp</a:t>
            </a:r>
            <a:r>
              <a:rPr lang="en-US" altLang="zh-CN" sz="1400" dirty="0"/>
              <a:t>-Model</a:t>
            </a:r>
            <a:endParaRPr lang="zh-CN" altLang="en-US" sz="1400" dirty="0"/>
          </a:p>
        </p:txBody>
      </p:sp>
      <p:sp>
        <p:nvSpPr>
          <p:cNvPr id="17" name="文本框 16"/>
          <p:cNvSpPr txBox="1"/>
          <p:nvPr/>
        </p:nvSpPr>
        <p:spPr>
          <a:xfrm>
            <a:off x="10329789" y="1965917"/>
            <a:ext cx="883575" cy="307777"/>
          </a:xfrm>
          <a:prstGeom prst="rect">
            <a:avLst/>
          </a:prstGeom>
          <a:noFill/>
        </p:spPr>
        <p:txBody>
          <a:bodyPr wrap="none" rtlCol="0">
            <a:spAutoFit/>
          </a:bodyPr>
          <a:lstStyle/>
          <a:p>
            <a:r>
              <a:rPr lang="en-US" altLang="zh-CN" sz="1400" dirty="0" err="1"/>
              <a:t>Lp</a:t>
            </a:r>
            <a:r>
              <a:rPr lang="en-US" altLang="zh-CN" sz="1400" dirty="0"/>
              <a:t>-Model</a:t>
            </a:r>
            <a:endParaRPr lang="zh-CN" altLang="en-US" sz="1400" dirty="0"/>
          </a:p>
        </p:txBody>
      </p:sp>
      <p:sp>
        <p:nvSpPr>
          <p:cNvPr id="18" name="文本框 17"/>
          <p:cNvSpPr txBox="1"/>
          <p:nvPr/>
        </p:nvSpPr>
        <p:spPr>
          <a:xfrm>
            <a:off x="8940552" y="2015822"/>
            <a:ext cx="920445" cy="307777"/>
          </a:xfrm>
          <a:prstGeom prst="rect">
            <a:avLst/>
          </a:prstGeom>
          <a:noFill/>
        </p:spPr>
        <p:txBody>
          <a:bodyPr wrap="none" rtlCol="0">
            <a:spAutoFit/>
          </a:bodyPr>
          <a:lstStyle/>
          <a:p>
            <a:r>
              <a:rPr lang="en-US" altLang="zh-CN" sz="1400" dirty="0" err="1"/>
              <a:t>Hp</a:t>
            </a:r>
            <a:r>
              <a:rPr lang="en-US" altLang="zh-CN" sz="1400" dirty="0"/>
              <a:t>-Model</a:t>
            </a:r>
            <a:endParaRPr lang="zh-CN" altLang="en-US" sz="1400" dirty="0"/>
          </a:p>
        </p:txBody>
      </p:sp>
      <p:sp>
        <p:nvSpPr>
          <p:cNvPr id="10" name="文本框 9"/>
          <p:cNvSpPr txBox="1"/>
          <p:nvPr/>
        </p:nvSpPr>
        <p:spPr>
          <a:xfrm>
            <a:off x="8256076" y="2770889"/>
            <a:ext cx="920445" cy="307777"/>
          </a:xfrm>
          <a:prstGeom prst="rect">
            <a:avLst/>
          </a:prstGeom>
          <a:noFill/>
        </p:spPr>
        <p:txBody>
          <a:bodyPr wrap="none" rtlCol="0">
            <a:spAutoFit/>
          </a:bodyPr>
          <a:lstStyle/>
          <a:p>
            <a:r>
              <a:rPr lang="en-US" altLang="zh-CN" sz="1400" dirty="0" err="1"/>
              <a:t>Hp</a:t>
            </a:r>
            <a:r>
              <a:rPr lang="en-US" altLang="zh-CN" sz="1400" dirty="0"/>
              <a:t>-Model</a:t>
            </a:r>
            <a:endParaRPr lang="zh-CN" altLang="en-US" sz="1400" dirty="0"/>
          </a:p>
        </p:txBody>
      </p:sp>
      <p:pic>
        <p:nvPicPr>
          <p:cNvPr id="19" name="图片 18">
            <a:extLst>
              <a:ext uri="{FF2B5EF4-FFF2-40B4-BE49-F238E27FC236}">
                <a16:creationId xmlns:a16="http://schemas.microsoft.com/office/drawing/2014/main" id="{0DCFEB5D-3352-4CBE-8809-AEBC5D50373D}"/>
              </a:ext>
            </a:extLst>
          </p:cNvPr>
          <p:cNvPicPr>
            <a:picLocks noChangeAspect="1"/>
          </p:cNvPicPr>
          <p:nvPr/>
        </p:nvPicPr>
        <p:blipFill>
          <a:blip r:embed="rId7" cstate="screen">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a:ext>
            </a:extLst>
          </a:blip>
          <a:stretch>
            <a:fillRect/>
          </a:stretch>
        </p:blipFill>
        <p:spPr>
          <a:xfrm>
            <a:off x="228625" y="2188343"/>
            <a:ext cx="1525547" cy="1027032"/>
          </a:xfrm>
          <a:prstGeom prst="rect">
            <a:avLst/>
          </a:prstGeom>
        </p:spPr>
      </p:pic>
      <p:sp>
        <p:nvSpPr>
          <p:cNvPr id="20" name="下箭头 5">
            <a:extLst>
              <a:ext uri="{FF2B5EF4-FFF2-40B4-BE49-F238E27FC236}">
                <a16:creationId xmlns:a16="http://schemas.microsoft.com/office/drawing/2014/main" id="{4E2F9016-D94C-4280-B4EC-F3B75B786CDD}"/>
              </a:ext>
            </a:extLst>
          </p:cNvPr>
          <p:cNvSpPr/>
          <p:nvPr/>
        </p:nvSpPr>
        <p:spPr>
          <a:xfrm rot="5400000" flipV="1">
            <a:off x="2095870" y="2536412"/>
            <a:ext cx="302903" cy="44253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1" name="图片 20">
            <a:extLst>
              <a:ext uri="{FF2B5EF4-FFF2-40B4-BE49-F238E27FC236}">
                <a16:creationId xmlns:a16="http://schemas.microsoft.com/office/drawing/2014/main" id="{011CC645-E829-4A0E-A75B-834705497C12}"/>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664752" y="2210664"/>
            <a:ext cx="1525547" cy="1027032"/>
          </a:xfrm>
          <a:prstGeom prst="rect">
            <a:avLst/>
          </a:prstGeom>
        </p:spPr>
      </p:pic>
      <p:sp>
        <p:nvSpPr>
          <p:cNvPr id="22" name="文本框 21">
            <a:extLst>
              <a:ext uri="{FF2B5EF4-FFF2-40B4-BE49-F238E27FC236}">
                <a16:creationId xmlns:a16="http://schemas.microsoft.com/office/drawing/2014/main" id="{652115F5-43AE-4D72-93B0-76070CACF388}"/>
              </a:ext>
            </a:extLst>
          </p:cNvPr>
          <p:cNvSpPr txBox="1"/>
          <p:nvPr/>
        </p:nvSpPr>
        <p:spPr>
          <a:xfrm>
            <a:off x="168849" y="3413563"/>
            <a:ext cx="1889300" cy="646331"/>
          </a:xfrm>
          <a:prstGeom prst="rect">
            <a:avLst/>
          </a:prstGeom>
          <a:noFill/>
        </p:spPr>
        <p:txBody>
          <a:bodyPr wrap="none" rtlCol="0">
            <a:spAutoFit/>
          </a:bodyPr>
          <a:lstStyle/>
          <a:p>
            <a:r>
              <a:rPr lang="en-US" altLang="zh-CN" dirty="0"/>
              <a:t>Low performance </a:t>
            </a:r>
          </a:p>
          <a:p>
            <a:r>
              <a:rPr lang="en-US" altLang="zh-CN" dirty="0"/>
              <a:t>discharges</a:t>
            </a:r>
            <a:endParaRPr lang="zh-CN" altLang="en-US" dirty="0"/>
          </a:p>
        </p:txBody>
      </p:sp>
      <p:sp>
        <p:nvSpPr>
          <p:cNvPr id="23" name="文本框 22">
            <a:extLst>
              <a:ext uri="{FF2B5EF4-FFF2-40B4-BE49-F238E27FC236}">
                <a16:creationId xmlns:a16="http://schemas.microsoft.com/office/drawing/2014/main" id="{7CF932C4-31B4-4C1D-B526-B77D5E6A98A9}"/>
              </a:ext>
            </a:extLst>
          </p:cNvPr>
          <p:cNvSpPr txBox="1"/>
          <p:nvPr/>
        </p:nvSpPr>
        <p:spPr>
          <a:xfrm>
            <a:off x="2498593" y="3346775"/>
            <a:ext cx="1933478" cy="646331"/>
          </a:xfrm>
          <a:prstGeom prst="rect">
            <a:avLst/>
          </a:prstGeom>
          <a:noFill/>
        </p:spPr>
        <p:txBody>
          <a:bodyPr wrap="none" rtlCol="0">
            <a:spAutoFit/>
          </a:bodyPr>
          <a:lstStyle/>
          <a:p>
            <a:r>
              <a:rPr lang="en-US" altLang="zh-CN" dirty="0"/>
              <a:t>High performance </a:t>
            </a:r>
          </a:p>
          <a:p>
            <a:r>
              <a:rPr lang="en-US" altLang="zh-CN" dirty="0"/>
              <a:t>discharges</a:t>
            </a:r>
            <a:endParaRPr lang="zh-CN" altLang="en-US" dirty="0"/>
          </a:p>
        </p:txBody>
      </p:sp>
      <p:sp>
        <p:nvSpPr>
          <p:cNvPr id="25" name="内容占位符 2">
            <a:extLst>
              <a:ext uri="{FF2B5EF4-FFF2-40B4-BE49-F238E27FC236}">
                <a16:creationId xmlns:a16="http://schemas.microsoft.com/office/drawing/2014/main" id="{99DFC975-757C-4E40-B42E-600DB1E4DF6C}"/>
              </a:ext>
            </a:extLst>
          </p:cNvPr>
          <p:cNvSpPr txBox="1">
            <a:spLocks/>
          </p:cNvSpPr>
          <p:nvPr/>
        </p:nvSpPr>
        <p:spPr bwMode="auto">
          <a:xfrm>
            <a:off x="-204878" y="998628"/>
            <a:ext cx="4332801" cy="103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Clr>
                <a:srgbClr val="FF0000"/>
              </a:buClr>
              <a:buFont typeface="Arial" panose="020B0604020202020204" pitchFamily="34" charset="0"/>
              <a:buChar char="•"/>
              <a:defRPr sz="2800" b="1" i="0" kern="1200" baseline="0">
                <a:solidFill>
                  <a:schemeClr val="tx1"/>
                </a:solidFill>
                <a:latin typeface="Century Gothic" panose="020B0502020202020204" pitchFamily="34" charset="0"/>
                <a:ea typeface="微软雅黑 Light" panose="020B0502040204020203" pitchFamily="34" charset="-122"/>
                <a:cs typeface="+mn-cs"/>
              </a:defRPr>
            </a:lvl1pPr>
            <a:lvl2pPr marL="685800" indent="-228600" algn="l" rtl="0" eaLnBrk="1" fontAlgn="base" hangingPunct="1">
              <a:lnSpc>
                <a:spcPct val="90000"/>
              </a:lnSpc>
              <a:spcBef>
                <a:spcPts val="500"/>
              </a:spcBef>
              <a:spcAft>
                <a:spcPct val="0"/>
              </a:spcAft>
              <a:buClr>
                <a:srgbClr val="FF0000"/>
              </a:buClr>
              <a:buFont typeface="Arial" panose="020B0604020202020204" pitchFamily="34" charset="0"/>
              <a:buChar char="•"/>
              <a:defRPr sz="2400" kern="1200" baseline="0">
                <a:solidFill>
                  <a:schemeClr val="tx1"/>
                </a:solidFill>
                <a:latin typeface="微软雅黑 Light" panose="020B0502040204020203" pitchFamily="34" charset="-122"/>
                <a:ea typeface="微软雅黑 Light" panose="020B0502040204020203" pitchFamily="34" charset="-122"/>
                <a:cs typeface="+mn-cs"/>
              </a:defRPr>
            </a:lvl2pPr>
            <a:lvl3pPr marL="1143000" indent="-228600" algn="l" rtl="0" eaLnBrk="1" fontAlgn="base" hangingPunct="1">
              <a:lnSpc>
                <a:spcPct val="90000"/>
              </a:lnSpc>
              <a:spcBef>
                <a:spcPts val="500"/>
              </a:spcBef>
              <a:spcAft>
                <a:spcPct val="0"/>
              </a:spcAft>
              <a:buClr>
                <a:srgbClr val="FF0000"/>
              </a:buClr>
              <a:buFont typeface="Arial" panose="020B0604020202020204" pitchFamily="34" charset="0"/>
              <a:buChar char="•"/>
              <a:defRPr sz="2000" kern="1200" baseline="0">
                <a:solidFill>
                  <a:schemeClr val="tx1"/>
                </a:solidFill>
                <a:latin typeface="微软雅黑 Light" panose="020B0502040204020203" pitchFamily="34" charset="-122"/>
                <a:ea typeface="微软雅黑 Light" panose="020B0502040204020203" pitchFamily="34" charset="-122"/>
                <a:cs typeface="+mn-cs"/>
              </a:defRPr>
            </a:lvl3pPr>
            <a:lvl4pPr marL="1600200" indent="-228600" algn="l" rtl="0" eaLnBrk="1" fontAlgn="base" hangingPunct="1">
              <a:lnSpc>
                <a:spcPct val="90000"/>
              </a:lnSpc>
              <a:spcBef>
                <a:spcPts val="500"/>
              </a:spcBef>
              <a:spcAft>
                <a:spcPct val="0"/>
              </a:spcAft>
              <a:buClr>
                <a:srgbClr val="FF0000"/>
              </a:buClr>
              <a:buFont typeface="Arial" panose="020B0604020202020204" pitchFamily="34" charset="0"/>
              <a:buChar char="•"/>
              <a:defRPr kern="1200" baseline="0">
                <a:solidFill>
                  <a:schemeClr val="tx1"/>
                </a:solidFill>
                <a:latin typeface="微软雅黑 Light" panose="020B0502040204020203" pitchFamily="34" charset="-122"/>
                <a:ea typeface="微软雅黑 Light" panose="020B0502040204020203" pitchFamily="34" charset="-122"/>
                <a:cs typeface="+mn-cs"/>
              </a:defRPr>
            </a:lvl4pPr>
            <a:lvl5pPr marL="2057400" indent="-228600" algn="l" rtl="0" eaLnBrk="1" fontAlgn="base" hangingPunct="1">
              <a:lnSpc>
                <a:spcPct val="90000"/>
              </a:lnSpc>
              <a:spcBef>
                <a:spcPts val="500"/>
              </a:spcBef>
              <a:spcAft>
                <a:spcPct val="0"/>
              </a:spcAft>
              <a:buClr>
                <a:srgbClr val="FF0000"/>
              </a:buClr>
              <a:buFont typeface="Arial" panose="020B0604020202020204" pitchFamily="34" charset="0"/>
              <a:buChar char="•"/>
              <a:defRPr kern="1200" baseline="0">
                <a:solidFill>
                  <a:schemeClr val="tx1"/>
                </a:solidFill>
                <a:latin typeface="微软雅黑 Light" panose="020B0502040204020203" pitchFamily="34" charset="-122"/>
                <a:ea typeface="微软雅黑 Light" panose="020B0502040204020203"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defTabSz="914400">
              <a:lnSpc>
                <a:spcPct val="100000"/>
              </a:lnSpc>
            </a:pPr>
            <a:r>
              <a:rPr lang="en-US" altLang="zh-CN" sz="2000" dirty="0">
                <a:latin typeface="+mn-lt"/>
                <a:ea typeface="微软雅黑" panose="020B0503020204020204" pitchFamily="34" charset="-122"/>
              </a:rPr>
              <a:t>Training set: </a:t>
            </a:r>
            <a:r>
              <a:rPr lang="en-US" altLang="zh-CN" sz="1800" dirty="0">
                <a:latin typeface="+mn-lt"/>
                <a:ea typeface="微软雅黑" panose="020B0503020204020204" pitchFamily="34" charset="-122"/>
              </a:rPr>
              <a:t>Mixture of lots of LP shots and 10 HP shots</a:t>
            </a:r>
          </a:p>
          <a:p>
            <a:pPr lvl="1" defTabSz="914400">
              <a:lnSpc>
                <a:spcPct val="100000"/>
              </a:lnSpc>
            </a:pPr>
            <a:r>
              <a:rPr lang="en-US" altLang="zh-CN" sz="2000" dirty="0">
                <a:latin typeface="+mn-lt"/>
                <a:ea typeface="微软雅黑" panose="020B0503020204020204" pitchFamily="34" charset="-122"/>
              </a:rPr>
              <a:t>Test set: </a:t>
            </a:r>
            <a:r>
              <a:rPr lang="en-US" altLang="zh-CN" sz="1800" dirty="0">
                <a:latin typeface="+mn-lt"/>
                <a:ea typeface="微软雅黑" panose="020B0503020204020204" pitchFamily="34" charset="-122"/>
              </a:rPr>
              <a:t>HP shots only</a:t>
            </a:r>
            <a:endParaRPr lang="en-US" altLang="zh-CN" sz="1600" dirty="0">
              <a:latin typeface="+mn-lt"/>
              <a:ea typeface="微软雅黑" panose="020B0503020204020204" pitchFamily="34" charset="-122"/>
            </a:endParaRPr>
          </a:p>
        </p:txBody>
      </p:sp>
      <p:sp>
        <p:nvSpPr>
          <p:cNvPr id="26" name="下箭头 5">
            <a:extLst>
              <a:ext uri="{FF2B5EF4-FFF2-40B4-BE49-F238E27FC236}">
                <a16:creationId xmlns:a16="http://schemas.microsoft.com/office/drawing/2014/main" id="{FD9F7252-7CBD-46E8-8840-DDB8D49CCAAA}"/>
              </a:ext>
            </a:extLst>
          </p:cNvPr>
          <p:cNvSpPr/>
          <p:nvPr/>
        </p:nvSpPr>
        <p:spPr>
          <a:xfrm rot="19065158" flipV="1">
            <a:off x="5754624" y="2002032"/>
            <a:ext cx="173377" cy="321370"/>
          </a:xfrm>
          <a:prstGeom prst="downArrow">
            <a:avLst>
              <a:gd name="adj1" fmla="val 25366"/>
              <a:gd name="adj2" fmla="val 9308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077373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7F7782-A5D3-437E-A7D6-BCFFDF54AF05}"/>
              </a:ext>
            </a:extLst>
          </p:cNvPr>
          <p:cNvSpPr>
            <a:spLocks noGrp="1"/>
          </p:cNvSpPr>
          <p:nvPr>
            <p:ph type="title"/>
          </p:nvPr>
        </p:nvSpPr>
        <p:spPr/>
        <p:txBody>
          <a:bodyPr/>
          <a:lstStyle/>
          <a:p>
            <a:r>
              <a:rPr lang="en-US" altLang="zh-CN" b="1" dirty="0"/>
              <a:t>Agenda</a:t>
            </a:r>
            <a:endParaRPr lang="zh-CN" altLang="en-US" b="1" dirty="0"/>
          </a:p>
        </p:txBody>
      </p:sp>
      <p:sp>
        <p:nvSpPr>
          <p:cNvPr id="3" name="内容占位符 2">
            <a:extLst>
              <a:ext uri="{FF2B5EF4-FFF2-40B4-BE49-F238E27FC236}">
                <a16:creationId xmlns:a16="http://schemas.microsoft.com/office/drawing/2014/main" id="{4661A97F-99B1-4C9B-8F9D-ADC8BDF22CD6}"/>
              </a:ext>
            </a:extLst>
          </p:cNvPr>
          <p:cNvSpPr>
            <a:spLocks noGrp="1"/>
          </p:cNvSpPr>
          <p:nvPr>
            <p:ph idx="1"/>
          </p:nvPr>
        </p:nvSpPr>
        <p:spPr/>
        <p:txBody>
          <a:bodyPr/>
          <a:lstStyle/>
          <a:p>
            <a:pPr>
              <a:lnSpc>
                <a:spcPct val="200000"/>
              </a:lnSpc>
            </a:pPr>
            <a:r>
              <a:rPr lang="en-US" altLang="zh-CN" dirty="0">
                <a:solidFill>
                  <a:schemeClr val="bg1">
                    <a:lumMod val="50000"/>
                  </a:schemeClr>
                </a:solidFill>
              </a:rPr>
              <a:t>Why do we need cross tokamak disruption prediction</a:t>
            </a:r>
          </a:p>
          <a:p>
            <a:pPr>
              <a:lnSpc>
                <a:spcPct val="200000"/>
              </a:lnSpc>
            </a:pPr>
            <a:r>
              <a:rPr lang="en-US" altLang="zh-CN" dirty="0">
                <a:solidFill>
                  <a:schemeClr val="bg1">
                    <a:lumMod val="50000"/>
                  </a:schemeClr>
                </a:solidFill>
              </a:rPr>
              <a:t>Related works </a:t>
            </a:r>
          </a:p>
          <a:p>
            <a:pPr>
              <a:lnSpc>
                <a:spcPct val="200000"/>
              </a:lnSpc>
            </a:pPr>
            <a:r>
              <a:rPr lang="en-US" altLang="zh-CN" dirty="0">
                <a:solidFill>
                  <a:schemeClr val="tx1">
                    <a:lumMod val="95000"/>
                    <a:lumOff val="5000"/>
                  </a:schemeClr>
                </a:solidFill>
              </a:rPr>
              <a:t>J-TEXT’s efforts on cross tokamak disruption prediction</a:t>
            </a:r>
          </a:p>
          <a:p>
            <a:pPr>
              <a:lnSpc>
                <a:spcPct val="200000"/>
              </a:lnSpc>
            </a:pPr>
            <a:r>
              <a:rPr lang="en-US" altLang="zh-CN" dirty="0">
                <a:solidFill>
                  <a:schemeClr val="bg1">
                    <a:lumMod val="50000"/>
                  </a:schemeClr>
                </a:solidFill>
                <a:ea typeface="微软雅黑" panose="020B0503020204020204" pitchFamily="34" charset="-122"/>
              </a:rPr>
              <a:t>Integrated Disruption Prediction Strategy </a:t>
            </a:r>
            <a:endParaRPr lang="zh-CN" altLang="en-US" dirty="0">
              <a:solidFill>
                <a:schemeClr val="bg1">
                  <a:lumMod val="50000"/>
                </a:schemeClr>
              </a:solidFill>
            </a:endParaRPr>
          </a:p>
        </p:txBody>
      </p:sp>
      <p:sp>
        <p:nvSpPr>
          <p:cNvPr id="4" name="灯片编号占位符 3">
            <a:extLst>
              <a:ext uri="{FF2B5EF4-FFF2-40B4-BE49-F238E27FC236}">
                <a16:creationId xmlns:a16="http://schemas.microsoft.com/office/drawing/2014/main" id="{E8310C24-6CAA-48F9-9DA8-FC8DE7AD8F82}"/>
              </a:ext>
            </a:extLst>
          </p:cNvPr>
          <p:cNvSpPr>
            <a:spLocks noGrp="1"/>
          </p:cNvSpPr>
          <p:nvPr>
            <p:ph type="sldNum" sz="quarter" idx="10"/>
          </p:nvPr>
        </p:nvSpPr>
        <p:spPr/>
        <p:txBody>
          <a:bodyPr/>
          <a:lstStyle/>
          <a:p>
            <a:pPr>
              <a:defRPr/>
            </a:pPr>
            <a:fld id="{992DBDEA-1FA4-4512-8EBB-09F795BCB767}" type="slidenum">
              <a:rPr lang="zh-CN" altLang="en-US" smtClean="0"/>
              <a:pPr>
                <a:defRPr/>
              </a:pPr>
              <a:t>11</a:t>
            </a:fld>
            <a:endParaRPr lang="en-US" altLang="zh-CN" dirty="0"/>
          </a:p>
        </p:txBody>
      </p:sp>
    </p:spTree>
    <p:extLst>
      <p:ext uri="{BB962C8B-B14F-4D97-AF65-F5344CB8AC3E}">
        <p14:creationId xmlns:p14="http://schemas.microsoft.com/office/powerpoint/2010/main" val="2150005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solidFill>
                  <a:schemeClr val="tx1">
                    <a:lumMod val="95000"/>
                    <a:lumOff val="5000"/>
                  </a:schemeClr>
                </a:solidFill>
              </a:rPr>
              <a:t>J-TEXT’s efforts</a:t>
            </a:r>
            <a:endParaRPr lang="zh-CN" altLang="en-US" b="1" dirty="0"/>
          </a:p>
        </p:txBody>
      </p:sp>
      <p:sp>
        <p:nvSpPr>
          <p:cNvPr id="3" name="内容占位符 2"/>
          <p:cNvSpPr>
            <a:spLocks noGrp="1"/>
          </p:cNvSpPr>
          <p:nvPr>
            <p:ph idx="1"/>
          </p:nvPr>
        </p:nvSpPr>
        <p:spPr>
          <a:xfrm>
            <a:off x="623888" y="1254125"/>
            <a:ext cx="10515600" cy="4351338"/>
          </a:xfrm>
        </p:spPr>
        <p:txBody>
          <a:bodyPr/>
          <a:lstStyle/>
          <a:p>
            <a:pPr marL="228600" lvl="1">
              <a:lnSpc>
                <a:spcPct val="150000"/>
              </a:lnSpc>
              <a:spcBef>
                <a:spcPts val="1000"/>
              </a:spcBef>
            </a:pPr>
            <a:r>
              <a:rPr lang="en-US" altLang="zh-CN" sz="3600" b="1" dirty="0">
                <a:latin typeface="Times New Roman" panose="02020603050405020304" pitchFamily="18" charset="0"/>
                <a:ea typeface="宋体" panose="02010600030101010101" pitchFamily="2" charset="-122"/>
              </a:rPr>
              <a:t>Transfer learning disruption prediction</a:t>
            </a:r>
          </a:p>
          <a:p>
            <a:pPr lvl="1">
              <a:lnSpc>
                <a:spcPct val="150000"/>
              </a:lnSpc>
            </a:pPr>
            <a:r>
              <a:rPr lang="en-US" altLang="zh-CN" sz="3200" dirty="0">
                <a:latin typeface="+mn-lt"/>
                <a:ea typeface="微软雅黑" panose="020B0503020204020204" pitchFamily="34" charset="-122"/>
              </a:rPr>
              <a:t>Instance based transfer learning</a:t>
            </a:r>
          </a:p>
          <a:p>
            <a:pPr lvl="1">
              <a:lnSpc>
                <a:spcPct val="150000"/>
              </a:lnSpc>
            </a:pPr>
            <a:r>
              <a:rPr lang="en-US" altLang="zh-CN" sz="3200" dirty="0">
                <a:solidFill>
                  <a:schemeClr val="bg1">
                    <a:lumMod val="50000"/>
                  </a:schemeClr>
                </a:solidFill>
                <a:latin typeface="+mn-lt"/>
                <a:ea typeface="微软雅黑" panose="020B0503020204020204" pitchFamily="34" charset="-122"/>
              </a:rPr>
              <a:t>Feature based transfer learning</a:t>
            </a:r>
          </a:p>
          <a:p>
            <a:pPr lvl="1">
              <a:lnSpc>
                <a:spcPct val="150000"/>
              </a:lnSpc>
            </a:pPr>
            <a:r>
              <a:rPr lang="en-US" altLang="zh-CN" sz="3200" dirty="0">
                <a:solidFill>
                  <a:schemeClr val="bg1">
                    <a:lumMod val="50000"/>
                  </a:schemeClr>
                </a:solidFill>
                <a:latin typeface="+mn-lt"/>
                <a:ea typeface="微软雅黑" panose="020B0503020204020204" pitchFamily="34" charset="-122"/>
              </a:rPr>
              <a:t>Parameter based transfer learning</a:t>
            </a:r>
          </a:p>
          <a:p>
            <a:pPr lvl="1">
              <a:lnSpc>
                <a:spcPct val="100000"/>
              </a:lnSpc>
            </a:pPr>
            <a:endParaRPr lang="en-US" altLang="zh-CN" dirty="0"/>
          </a:p>
          <a:p>
            <a:pPr>
              <a:lnSpc>
                <a:spcPct val="100000"/>
              </a:lnSpc>
            </a:pPr>
            <a:endParaRPr lang="zh-CN" altLang="en-US" dirty="0">
              <a:latin typeface="Times New Roman" panose="02020603050405020304" pitchFamily="18" charset="0"/>
              <a:ea typeface="宋体" panose="02010600030101010101" pitchFamily="2" charset="-122"/>
            </a:endParaRPr>
          </a:p>
        </p:txBody>
      </p:sp>
      <p:sp>
        <p:nvSpPr>
          <p:cNvPr id="4" name="灯片编号占位符 3"/>
          <p:cNvSpPr>
            <a:spLocks noGrp="1"/>
          </p:cNvSpPr>
          <p:nvPr>
            <p:ph type="sldNum" sz="quarter" idx="10"/>
          </p:nvPr>
        </p:nvSpPr>
        <p:spPr/>
        <p:txBody>
          <a:bodyPr/>
          <a:lstStyle/>
          <a:p>
            <a:pPr>
              <a:defRPr/>
            </a:pPr>
            <a:fld id="{992DBDEA-1FA4-4512-8EBB-09F795BCB767}" type="slidenum">
              <a:rPr lang="zh-CN" altLang="en-US" smtClean="0"/>
              <a:pPr>
                <a:defRPr/>
              </a:pPr>
              <a:t>12</a:t>
            </a:fld>
            <a:endParaRPr lang="en-US" altLang="zh-CN" dirty="0"/>
          </a:p>
        </p:txBody>
      </p:sp>
      <p:pic>
        <p:nvPicPr>
          <p:cNvPr id="5" name="图片 4"/>
          <p:cNvPicPr>
            <a:picLocks noChangeAspect="1"/>
          </p:cNvPicPr>
          <p:nvPr/>
        </p:nvPicPr>
        <p:blipFill>
          <a:blip r:embed="rId2" cstate="screen">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tretch>
            <a:fillRect/>
          </a:stretch>
        </p:blipFill>
        <p:spPr>
          <a:xfrm>
            <a:off x="2641328" y="4714261"/>
            <a:ext cx="1525547" cy="1027032"/>
          </a:xfrm>
          <a:prstGeom prst="rect">
            <a:avLst/>
          </a:prstGeom>
        </p:spPr>
      </p:pic>
      <p:sp>
        <p:nvSpPr>
          <p:cNvPr id="6" name="下箭头 5"/>
          <p:cNvSpPr/>
          <p:nvPr/>
        </p:nvSpPr>
        <p:spPr>
          <a:xfrm rot="5400000" flipV="1">
            <a:off x="4808258" y="4875817"/>
            <a:ext cx="432048" cy="7039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53538" y="4714261"/>
            <a:ext cx="1525547" cy="1027032"/>
          </a:xfrm>
          <a:prstGeom prst="rect">
            <a:avLst/>
          </a:prstGeom>
        </p:spPr>
      </p:pic>
      <p:sp>
        <p:nvSpPr>
          <p:cNvPr id="8" name="文本框 7"/>
          <p:cNvSpPr txBox="1"/>
          <p:nvPr/>
        </p:nvSpPr>
        <p:spPr>
          <a:xfrm>
            <a:off x="1967457" y="5845976"/>
            <a:ext cx="2873287" cy="369332"/>
          </a:xfrm>
          <a:prstGeom prst="rect">
            <a:avLst/>
          </a:prstGeom>
          <a:noFill/>
        </p:spPr>
        <p:txBody>
          <a:bodyPr wrap="none" rtlCol="0">
            <a:spAutoFit/>
          </a:bodyPr>
          <a:lstStyle/>
          <a:p>
            <a:r>
              <a:rPr lang="en-US" altLang="zh-CN" dirty="0"/>
              <a:t>Low performance discharges</a:t>
            </a:r>
            <a:endParaRPr lang="zh-CN" altLang="en-US" dirty="0"/>
          </a:p>
        </p:txBody>
      </p:sp>
      <p:sp>
        <p:nvSpPr>
          <p:cNvPr id="9" name="文本框 8"/>
          <p:cNvSpPr txBox="1"/>
          <p:nvPr/>
        </p:nvSpPr>
        <p:spPr>
          <a:xfrm>
            <a:off x="5303912" y="5850372"/>
            <a:ext cx="2917465" cy="369332"/>
          </a:xfrm>
          <a:prstGeom prst="rect">
            <a:avLst/>
          </a:prstGeom>
          <a:noFill/>
        </p:spPr>
        <p:txBody>
          <a:bodyPr wrap="none" rtlCol="0">
            <a:spAutoFit/>
          </a:bodyPr>
          <a:lstStyle/>
          <a:p>
            <a:r>
              <a:rPr lang="en-US" altLang="zh-CN" dirty="0"/>
              <a:t>High performance discharges</a:t>
            </a:r>
            <a:endParaRPr lang="zh-CN" altLang="en-US" dirty="0"/>
          </a:p>
        </p:txBody>
      </p:sp>
      <p:sp>
        <p:nvSpPr>
          <p:cNvPr id="10" name="内容占位符 2">
            <a:extLst>
              <a:ext uri="{FF2B5EF4-FFF2-40B4-BE49-F238E27FC236}">
                <a16:creationId xmlns:a16="http://schemas.microsoft.com/office/drawing/2014/main" id="{AF438F78-0936-4E41-8D61-CEE787ED6ED0}"/>
              </a:ext>
            </a:extLst>
          </p:cNvPr>
          <p:cNvSpPr txBox="1">
            <a:spLocks/>
          </p:cNvSpPr>
          <p:nvPr/>
        </p:nvSpPr>
        <p:spPr bwMode="auto">
          <a:xfrm>
            <a:off x="7461141" y="2608167"/>
            <a:ext cx="4065783" cy="1983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Clr>
                <a:srgbClr val="FF0000"/>
              </a:buClr>
              <a:buFont typeface="Arial" panose="020B0604020202020204" pitchFamily="34" charset="0"/>
              <a:buChar char="•"/>
              <a:defRPr sz="2800" b="1" i="0" kern="1200" baseline="0">
                <a:solidFill>
                  <a:schemeClr val="tx1"/>
                </a:solidFill>
                <a:latin typeface="Century Gothic" panose="020B0502020202020204" pitchFamily="34" charset="0"/>
                <a:ea typeface="微软雅黑 Light" panose="020B0502040204020203" pitchFamily="34" charset="-122"/>
                <a:cs typeface="+mn-cs"/>
              </a:defRPr>
            </a:lvl1pPr>
            <a:lvl2pPr marL="685800" indent="-228600" algn="l" rtl="0" eaLnBrk="1" fontAlgn="base" hangingPunct="1">
              <a:lnSpc>
                <a:spcPct val="90000"/>
              </a:lnSpc>
              <a:spcBef>
                <a:spcPts val="500"/>
              </a:spcBef>
              <a:spcAft>
                <a:spcPct val="0"/>
              </a:spcAft>
              <a:buClr>
                <a:srgbClr val="FF0000"/>
              </a:buClr>
              <a:buFont typeface="Arial" panose="020B0604020202020204" pitchFamily="34" charset="0"/>
              <a:buChar char="•"/>
              <a:defRPr sz="2400" kern="1200" baseline="0">
                <a:solidFill>
                  <a:schemeClr val="tx1"/>
                </a:solidFill>
                <a:latin typeface="微软雅黑 Light" panose="020B0502040204020203" pitchFamily="34" charset="-122"/>
                <a:ea typeface="微软雅黑 Light" panose="020B0502040204020203" pitchFamily="34" charset="-122"/>
                <a:cs typeface="+mn-cs"/>
              </a:defRPr>
            </a:lvl2pPr>
            <a:lvl3pPr marL="1143000" indent="-228600" algn="l" rtl="0" eaLnBrk="1" fontAlgn="base" hangingPunct="1">
              <a:lnSpc>
                <a:spcPct val="90000"/>
              </a:lnSpc>
              <a:spcBef>
                <a:spcPts val="500"/>
              </a:spcBef>
              <a:spcAft>
                <a:spcPct val="0"/>
              </a:spcAft>
              <a:buClr>
                <a:srgbClr val="FF0000"/>
              </a:buClr>
              <a:buFont typeface="Arial" panose="020B0604020202020204" pitchFamily="34" charset="0"/>
              <a:buChar char="•"/>
              <a:defRPr sz="2000" kern="1200" baseline="0">
                <a:solidFill>
                  <a:schemeClr val="tx1"/>
                </a:solidFill>
                <a:latin typeface="微软雅黑 Light" panose="020B0502040204020203" pitchFamily="34" charset="-122"/>
                <a:ea typeface="微软雅黑 Light" panose="020B0502040204020203" pitchFamily="34" charset="-122"/>
                <a:cs typeface="+mn-cs"/>
              </a:defRPr>
            </a:lvl3pPr>
            <a:lvl4pPr marL="1600200" indent="-228600" algn="l" rtl="0" eaLnBrk="1" fontAlgn="base" hangingPunct="1">
              <a:lnSpc>
                <a:spcPct val="90000"/>
              </a:lnSpc>
              <a:spcBef>
                <a:spcPts val="500"/>
              </a:spcBef>
              <a:spcAft>
                <a:spcPct val="0"/>
              </a:spcAft>
              <a:buClr>
                <a:srgbClr val="FF0000"/>
              </a:buClr>
              <a:buFont typeface="Arial" panose="020B0604020202020204" pitchFamily="34" charset="0"/>
              <a:buChar char="•"/>
              <a:defRPr kern="1200" baseline="0">
                <a:solidFill>
                  <a:schemeClr val="tx1"/>
                </a:solidFill>
                <a:latin typeface="微软雅黑 Light" panose="020B0502040204020203" pitchFamily="34" charset="-122"/>
                <a:ea typeface="微软雅黑 Light" panose="020B0502040204020203" pitchFamily="34" charset="-122"/>
                <a:cs typeface="+mn-cs"/>
              </a:defRPr>
            </a:lvl4pPr>
            <a:lvl5pPr marL="2057400" indent="-228600" algn="l" rtl="0" eaLnBrk="1" fontAlgn="base" hangingPunct="1">
              <a:lnSpc>
                <a:spcPct val="90000"/>
              </a:lnSpc>
              <a:spcBef>
                <a:spcPts val="500"/>
              </a:spcBef>
              <a:spcAft>
                <a:spcPct val="0"/>
              </a:spcAft>
              <a:buClr>
                <a:srgbClr val="FF0000"/>
              </a:buClr>
              <a:buFont typeface="Arial" panose="020B0604020202020204" pitchFamily="34" charset="0"/>
              <a:buChar char="•"/>
              <a:defRPr kern="1200" baseline="0">
                <a:solidFill>
                  <a:schemeClr val="tx1"/>
                </a:solidFill>
                <a:latin typeface="微软雅黑 Light" panose="020B0502040204020203" pitchFamily="34" charset="-122"/>
                <a:ea typeface="微软雅黑 Light" panose="020B0502040204020203"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defTabSz="914400">
              <a:lnSpc>
                <a:spcPct val="100000"/>
              </a:lnSpc>
            </a:pPr>
            <a:r>
              <a:rPr lang="en-US" altLang="zh-CN" dirty="0">
                <a:latin typeface="+mn-lt"/>
                <a:ea typeface="微软雅黑" panose="020B0503020204020204" pitchFamily="34" charset="-122"/>
              </a:rPr>
              <a:t>Training set: </a:t>
            </a:r>
          </a:p>
          <a:p>
            <a:pPr lvl="2" defTabSz="914400">
              <a:lnSpc>
                <a:spcPct val="100000"/>
              </a:lnSpc>
            </a:pPr>
            <a:r>
              <a:rPr lang="en-US" altLang="zh-CN" dirty="0">
                <a:latin typeface="+mn-lt"/>
                <a:ea typeface="微软雅黑" panose="020B0503020204020204" pitchFamily="34" charset="-122"/>
              </a:rPr>
              <a:t>Mixture of lots of LP shots and 10 HP shots</a:t>
            </a:r>
          </a:p>
          <a:p>
            <a:pPr lvl="1" defTabSz="914400">
              <a:lnSpc>
                <a:spcPct val="100000"/>
              </a:lnSpc>
            </a:pPr>
            <a:r>
              <a:rPr lang="en-US" altLang="zh-CN" dirty="0">
                <a:latin typeface="+mn-lt"/>
                <a:ea typeface="微软雅黑" panose="020B0503020204020204" pitchFamily="34" charset="-122"/>
              </a:rPr>
              <a:t>Test set:</a:t>
            </a:r>
          </a:p>
          <a:p>
            <a:pPr lvl="2" defTabSz="914400">
              <a:lnSpc>
                <a:spcPct val="100000"/>
              </a:lnSpc>
            </a:pPr>
            <a:r>
              <a:rPr lang="en-US" altLang="zh-CN" dirty="0">
                <a:latin typeface="+mn-lt"/>
                <a:ea typeface="微软雅黑" panose="020B0503020204020204" pitchFamily="34" charset="-122"/>
              </a:rPr>
              <a:t>HP shots only</a:t>
            </a:r>
            <a:endParaRPr lang="en-US" altLang="zh-CN" sz="1800" dirty="0">
              <a:latin typeface="+mn-lt"/>
              <a:ea typeface="微软雅黑" panose="020B0503020204020204" pitchFamily="34" charset="-122"/>
            </a:endParaRPr>
          </a:p>
        </p:txBody>
      </p:sp>
    </p:spTree>
    <p:extLst>
      <p:ext uri="{BB962C8B-B14F-4D97-AF65-F5344CB8AC3E}">
        <p14:creationId xmlns:p14="http://schemas.microsoft.com/office/powerpoint/2010/main" val="815897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9336" y="38175"/>
            <a:ext cx="8424936" cy="792088"/>
          </a:xfrm>
        </p:spPr>
        <p:txBody>
          <a:bodyPr/>
          <a:lstStyle/>
          <a:p>
            <a:r>
              <a:rPr lang="en-US" altLang="zh-CN" b="1" dirty="0">
                <a:solidFill>
                  <a:schemeClr val="tx1">
                    <a:lumMod val="95000"/>
                    <a:lumOff val="5000"/>
                  </a:schemeClr>
                </a:solidFill>
              </a:rPr>
              <a:t>Instance Based Transfer</a:t>
            </a:r>
            <a:endParaRPr lang="en-US" b="1" dirty="0">
              <a:solidFill>
                <a:schemeClr val="tx1">
                  <a:lumMod val="95000"/>
                  <a:lumOff val="5000"/>
                </a:schemeClr>
              </a:solidFill>
            </a:endParaRPr>
          </a:p>
        </p:txBody>
      </p:sp>
      <p:sp>
        <p:nvSpPr>
          <p:cNvPr id="4" name="灯片编号占位符 3"/>
          <p:cNvSpPr>
            <a:spLocks noGrp="1"/>
          </p:cNvSpPr>
          <p:nvPr>
            <p:ph type="sldNum" sz="quarter" idx="10"/>
          </p:nvPr>
        </p:nvSpPr>
        <p:spPr/>
        <p:txBody>
          <a:bodyPr/>
          <a:lstStyle/>
          <a:p>
            <a:pPr>
              <a:defRPr/>
            </a:pPr>
            <a:fld id="{992DBDEA-1FA4-4512-8EBB-09F795BCB767}" type="slidenum">
              <a:rPr lang="zh-CN" altLang="en-US" smtClean="0"/>
              <a:pPr>
                <a:defRPr/>
              </a:pPr>
              <a:t>13</a:t>
            </a:fld>
            <a:endParaRPr lang="en-US" altLang="zh-CN" dirty="0"/>
          </a:p>
        </p:txBody>
      </p:sp>
      <p:sp>
        <p:nvSpPr>
          <p:cNvPr id="7" name="内容占位符 2"/>
          <p:cNvSpPr txBox="1">
            <a:spLocks/>
          </p:cNvSpPr>
          <p:nvPr/>
        </p:nvSpPr>
        <p:spPr bwMode="auto">
          <a:xfrm>
            <a:off x="47328" y="985342"/>
            <a:ext cx="11593288" cy="1983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Clr>
                <a:srgbClr val="FF0000"/>
              </a:buClr>
              <a:buFont typeface="Arial" panose="020B0604020202020204" pitchFamily="34" charset="0"/>
              <a:buChar char="•"/>
              <a:defRPr sz="2800" b="1" i="0" kern="1200" baseline="0">
                <a:solidFill>
                  <a:schemeClr val="tx1"/>
                </a:solidFill>
                <a:latin typeface="Century Gothic" panose="020B0502020202020204" pitchFamily="34" charset="0"/>
                <a:ea typeface="微软雅黑 Light" panose="020B0502040204020203" pitchFamily="34" charset="-122"/>
                <a:cs typeface="+mn-cs"/>
              </a:defRPr>
            </a:lvl1pPr>
            <a:lvl2pPr marL="685800" indent="-228600" algn="l" rtl="0" eaLnBrk="1" fontAlgn="base" hangingPunct="1">
              <a:lnSpc>
                <a:spcPct val="90000"/>
              </a:lnSpc>
              <a:spcBef>
                <a:spcPts val="500"/>
              </a:spcBef>
              <a:spcAft>
                <a:spcPct val="0"/>
              </a:spcAft>
              <a:buClr>
                <a:srgbClr val="FF0000"/>
              </a:buClr>
              <a:buFont typeface="Arial" panose="020B0604020202020204" pitchFamily="34" charset="0"/>
              <a:buChar char="•"/>
              <a:defRPr sz="2400" kern="1200" baseline="0">
                <a:solidFill>
                  <a:schemeClr val="tx1"/>
                </a:solidFill>
                <a:latin typeface="微软雅黑 Light" panose="020B0502040204020203" pitchFamily="34" charset="-122"/>
                <a:ea typeface="微软雅黑 Light" panose="020B0502040204020203" pitchFamily="34" charset="-122"/>
                <a:cs typeface="+mn-cs"/>
              </a:defRPr>
            </a:lvl2pPr>
            <a:lvl3pPr marL="1143000" indent="-228600" algn="l" rtl="0" eaLnBrk="1" fontAlgn="base" hangingPunct="1">
              <a:lnSpc>
                <a:spcPct val="90000"/>
              </a:lnSpc>
              <a:spcBef>
                <a:spcPts val="500"/>
              </a:spcBef>
              <a:spcAft>
                <a:spcPct val="0"/>
              </a:spcAft>
              <a:buClr>
                <a:srgbClr val="FF0000"/>
              </a:buClr>
              <a:buFont typeface="Arial" panose="020B0604020202020204" pitchFamily="34" charset="0"/>
              <a:buChar char="•"/>
              <a:defRPr sz="2000" kern="1200" baseline="0">
                <a:solidFill>
                  <a:schemeClr val="tx1"/>
                </a:solidFill>
                <a:latin typeface="微软雅黑 Light" panose="020B0502040204020203" pitchFamily="34" charset="-122"/>
                <a:ea typeface="微软雅黑 Light" panose="020B0502040204020203" pitchFamily="34" charset="-122"/>
                <a:cs typeface="+mn-cs"/>
              </a:defRPr>
            </a:lvl3pPr>
            <a:lvl4pPr marL="1600200" indent="-228600" algn="l" rtl="0" eaLnBrk="1" fontAlgn="base" hangingPunct="1">
              <a:lnSpc>
                <a:spcPct val="90000"/>
              </a:lnSpc>
              <a:spcBef>
                <a:spcPts val="500"/>
              </a:spcBef>
              <a:spcAft>
                <a:spcPct val="0"/>
              </a:spcAft>
              <a:buClr>
                <a:srgbClr val="FF0000"/>
              </a:buClr>
              <a:buFont typeface="Arial" panose="020B0604020202020204" pitchFamily="34" charset="0"/>
              <a:buChar char="•"/>
              <a:defRPr kern="1200" baseline="0">
                <a:solidFill>
                  <a:schemeClr val="tx1"/>
                </a:solidFill>
                <a:latin typeface="微软雅黑 Light" panose="020B0502040204020203" pitchFamily="34" charset="-122"/>
                <a:ea typeface="微软雅黑 Light" panose="020B0502040204020203" pitchFamily="34" charset="-122"/>
                <a:cs typeface="+mn-cs"/>
              </a:defRPr>
            </a:lvl4pPr>
            <a:lvl5pPr marL="2057400" indent="-228600" algn="l" rtl="0" eaLnBrk="1" fontAlgn="base" hangingPunct="1">
              <a:lnSpc>
                <a:spcPct val="90000"/>
              </a:lnSpc>
              <a:spcBef>
                <a:spcPts val="500"/>
              </a:spcBef>
              <a:spcAft>
                <a:spcPct val="0"/>
              </a:spcAft>
              <a:buClr>
                <a:srgbClr val="FF0000"/>
              </a:buClr>
              <a:buFont typeface="Arial" panose="020B0604020202020204" pitchFamily="34" charset="0"/>
              <a:buChar char="•"/>
              <a:defRPr kern="1200" baseline="0">
                <a:solidFill>
                  <a:schemeClr val="tx1"/>
                </a:solidFill>
                <a:latin typeface="微软雅黑 Light" panose="020B0502040204020203" pitchFamily="34" charset="-122"/>
                <a:ea typeface="微软雅黑 Light" panose="020B0502040204020203"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defTabSz="914400">
              <a:lnSpc>
                <a:spcPct val="110000"/>
              </a:lnSpc>
            </a:pPr>
            <a:r>
              <a:rPr lang="en-US" altLang="zh-CN" dirty="0"/>
              <a:t>How to reduce the negative effect of mixing data when there is contradicting features in different operation range?</a:t>
            </a:r>
          </a:p>
          <a:p>
            <a:pPr lvl="1" defTabSz="914400">
              <a:lnSpc>
                <a:spcPct val="110000"/>
              </a:lnSpc>
            </a:pPr>
            <a:r>
              <a:rPr lang="en-US" altLang="zh-CN" dirty="0"/>
              <a:t>Using Model explanation to reduce the contradiction features and samples</a:t>
            </a:r>
            <a:endParaRPr lang="en-US" altLang="zh-CN" dirty="0">
              <a:latin typeface="微软雅黑" panose="020B0503020204020204" pitchFamily="34" charset="-122"/>
              <a:ea typeface="微软雅黑" panose="020B0503020204020204" pitchFamily="34" charset="-122"/>
            </a:endParaRPr>
          </a:p>
          <a:p>
            <a:pPr lvl="1" defTabSz="914400">
              <a:lnSpc>
                <a:spcPct val="110000"/>
              </a:lnSpc>
            </a:pPr>
            <a:endParaRPr lang="en-US" dirty="0">
              <a:latin typeface="微软雅黑" panose="020B0503020204020204" pitchFamily="34" charset="-122"/>
              <a:ea typeface="微软雅黑" panose="020B0503020204020204" pitchFamily="34" charset="-122"/>
            </a:endParaRPr>
          </a:p>
        </p:txBody>
      </p:sp>
      <p:sp>
        <p:nvSpPr>
          <p:cNvPr id="9" name="文本框 8">
            <a:extLst>
              <a:ext uri="{FF2B5EF4-FFF2-40B4-BE49-F238E27FC236}">
                <a16:creationId xmlns:a16="http://schemas.microsoft.com/office/drawing/2014/main" id="{A1324097-F654-472C-B7B0-010A59583969}"/>
              </a:ext>
            </a:extLst>
          </p:cNvPr>
          <p:cNvSpPr txBox="1"/>
          <p:nvPr/>
        </p:nvSpPr>
        <p:spPr>
          <a:xfrm>
            <a:off x="548209" y="2493138"/>
            <a:ext cx="3783595" cy="830997"/>
          </a:xfrm>
          <a:prstGeom prst="rect">
            <a:avLst/>
          </a:prstGeom>
          <a:noFill/>
        </p:spPr>
        <p:txBody>
          <a:bodyPr wrap="square" rtlCol="0">
            <a:spAutoFit/>
          </a:bodyPr>
          <a:lstStyle/>
          <a:p>
            <a:pPr marL="342900" indent="-342900">
              <a:buClr>
                <a:srgbClr val="FF0000"/>
              </a:buClr>
              <a:buFont typeface="Wingdings" panose="05000000000000000000" pitchFamily="2" charset="2"/>
              <a:buChar char="Ø"/>
            </a:pPr>
            <a:r>
              <a:rPr lang="en-US" altLang="zh-CN" sz="2000" dirty="0"/>
              <a:t>Remove contradicting features </a:t>
            </a:r>
          </a:p>
          <a:p>
            <a:pPr lvl="1"/>
            <a:endParaRPr lang="zh-CN" altLang="en-US" sz="2800" dirty="0"/>
          </a:p>
        </p:txBody>
      </p:sp>
      <p:graphicFrame>
        <p:nvGraphicFramePr>
          <p:cNvPr id="10" name="表格 9">
            <a:extLst>
              <a:ext uri="{FF2B5EF4-FFF2-40B4-BE49-F238E27FC236}">
                <a16:creationId xmlns:a16="http://schemas.microsoft.com/office/drawing/2014/main" id="{334A5E86-8D16-497C-ACF4-C0719F2B33AD}"/>
              </a:ext>
            </a:extLst>
          </p:cNvPr>
          <p:cNvGraphicFramePr>
            <a:graphicFrameLocks noGrp="1"/>
          </p:cNvGraphicFramePr>
          <p:nvPr>
            <p:extLst>
              <p:ext uri="{D42A27DB-BD31-4B8C-83A1-F6EECF244321}">
                <p14:modId xmlns:p14="http://schemas.microsoft.com/office/powerpoint/2010/main" val="1382980454"/>
              </p:ext>
            </p:extLst>
          </p:nvPr>
        </p:nvGraphicFramePr>
        <p:xfrm>
          <a:off x="551384" y="3020926"/>
          <a:ext cx="5633305" cy="1599519"/>
        </p:xfrm>
        <a:graphic>
          <a:graphicData uri="http://schemas.openxmlformats.org/drawingml/2006/table">
            <a:tbl>
              <a:tblPr firstRow="1" bandRow="1">
                <a:tableStyleId>{93296810-A885-4BE3-A3E7-6D5BEEA58F35}</a:tableStyleId>
              </a:tblPr>
              <a:tblGrid>
                <a:gridCol w="3854365">
                  <a:extLst>
                    <a:ext uri="{9D8B030D-6E8A-4147-A177-3AD203B41FA5}">
                      <a16:colId xmlns:a16="http://schemas.microsoft.com/office/drawing/2014/main" val="3956133702"/>
                    </a:ext>
                  </a:extLst>
                </a:gridCol>
                <a:gridCol w="1778940">
                  <a:extLst>
                    <a:ext uri="{9D8B030D-6E8A-4147-A177-3AD203B41FA5}">
                      <a16:colId xmlns:a16="http://schemas.microsoft.com/office/drawing/2014/main" val="1571330814"/>
                    </a:ext>
                  </a:extLst>
                </a:gridCol>
              </a:tblGrid>
              <a:tr h="264744">
                <a:tc>
                  <a:txBody>
                    <a:bodyPr/>
                    <a:lstStyle/>
                    <a:p>
                      <a:pPr algn="ctr"/>
                      <a:r>
                        <a:rPr lang="en-US" altLang="zh-CN" sz="1800" i="0" dirty="0">
                          <a:latin typeface="微软雅黑 Light" panose="020B0502040204020203" pitchFamily="34" charset="-122"/>
                          <a:ea typeface="微软雅黑 Light" panose="020B0502040204020203" pitchFamily="34" charset="-122"/>
                        </a:rPr>
                        <a:t>Signal drop</a:t>
                      </a:r>
                      <a:endParaRPr lang="zh-CN" altLang="en-US" sz="1800" i="0" dirty="0">
                        <a:latin typeface="微软雅黑 Light" panose="020B0502040204020203" pitchFamily="34" charset="-122"/>
                        <a:ea typeface="微软雅黑 Light" panose="020B0502040204020203" pitchFamily="34" charset="-122"/>
                      </a:endParaRPr>
                    </a:p>
                  </a:txBody>
                  <a:tcPr/>
                </a:tc>
                <a:tc>
                  <a:txBody>
                    <a:bodyPr/>
                    <a:lstStyle/>
                    <a:p>
                      <a:pPr algn="ctr"/>
                      <a:r>
                        <a:rPr lang="en-US" altLang="zh-CN" sz="1800" dirty="0">
                          <a:latin typeface="微软雅黑 Light" panose="020B0502040204020203" pitchFamily="34" charset="-122"/>
                          <a:ea typeface="微软雅黑 Light" panose="020B0502040204020203" pitchFamily="34" charset="-122"/>
                        </a:rPr>
                        <a:t>H-set </a:t>
                      </a:r>
                      <a:r>
                        <a:rPr lang="en-US" altLang="zh-CN" sz="1800" dirty="0" err="1">
                          <a:latin typeface="微软雅黑 Light" panose="020B0502040204020203" pitchFamily="34" charset="-122"/>
                          <a:ea typeface="微软雅黑 Light" panose="020B0502040204020203" pitchFamily="34" charset="-122"/>
                        </a:rPr>
                        <a:t>auc</a:t>
                      </a:r>
                      <a:r>
                        <a:rPr lang="en-US" altLang="zh-CN" sz="1800" dirty="0">
                          <a:latin typeface="微软雅黑 Light" panose="020B0502040204020203" pitchFamily="34" charset="-122"/>
                          <a:ea typeface="微软雅黑 Light" panose="020B0502040204020203" pitchFamily="34" charset="-122"/>
                        </a:rPr>
                        <a:t>(mix)</a:t>
                      </a:r>
                      <a:endParaRPr lang="zh-CN" altLang="en-US" sz="1800" dirty="0">
                        <a:latin typeface="微软雅黑 Light" panose="020B0502040204020203" pitchFamily="34" charset="-122"/>
                        <a:ea typeface="微软雅黑 Light" panose="020B0502040204020203" pitchFamily="34" charset="-122"/>
                      </a:endParaRPr>
                    </a:p>
                  </a:txBody>
                  <a:tcPr/>
                </a:tc>
                <a:extLst>
                  <a:ext uri="{0D108BD9-81ED-4DB2-BD59-A6C34878D82A}">
                    <a16:rowId xmlns:a16="http://schemas.microsoft.com/office/drawing/2014/main" val="635555649"/>
                  </a:ext>
                </a:extLst>
              </a:tr>
              <a:tr h="435951">
                <a:tc>
                  <a:txBody>
                    <a:bodyPr/>
                    <a:lstStyle/>
                    <a:p>
                      <a:pPr algn="ctr"/>
                      <a:r>
                        <a:rPr lang="en-US" altLang="zh-CN" sz="1800" b="1" i="0" dirty="0">
                          <a:latin typeface="微软雅黑 Light" panose="020B0502040204020203" pitchFamily="34" charset="-122"/>
                          <a:ea typeface="微软雅黑 Light" panose="020B0502040204020203" pitchFamily="34" charset="-122"/>
                        </a:rPr>
                        <a:t>Remove contradicting features</a:t>
                      </a:r>
                      <a:endParaRPr lang="zh-CN" altLang="en-US" sz="1800" b="1" i="0" dirty="0">
                        <a:latin typeface="微软雅黑 Light" panose="020B0502040204020203" pitchFamily="34" charset="-122"/>
                        <a:ea typeface="微软雅黑 Light" panose="020B0502040204020203" pitchFamily="34" charset="-122"/>
                      </a:endParaRPr>
                    </a:p>
                  </a:txBody>
                  <a:tcPr/>
                </a:tc>
                <a:tc>
                  <a:txBody>
                    <a:bodyPr/>
                    <a:lstStyle/>
                    <a:p>
                      <a:pPr algn="ctr"/>
                      <a:r>
                        <a:rPr lang="en-US" altLang="zh-CN" sz="1800" dirty="0">
                          <a:latin typeface="微软雅黑 Light" panose="020B0502040204020203" pitchFamily="34" charset="-122"/>
                          <a:ea typeface="微软雅黑 Light" panose="020B0502040204020203" pitchFamily="34" charset="-122"/>
                        </a:rPr>
                        <a:t>0.82</a:t>
                      </a:r>
                      <a:endParaRPr lang="zh-CN" altLang="en-US" sz="1800" dirty="0">
                        <a:latin typeface="微软雅黑 Light" panose="020B0502040204020203" pitchFamily="34" charset="-122"/>
                        <a:ea typeface="微软雅黑 Light" panose="020B0502040204020203" pitchFamily="34" charset="-122"/>
                      </a:endParaRPr>
                    </a:p>
                  </a:txBody>
                  <a:tcPr/>
                </a:tc>
                <a:extLst>
                  <a:ext uri="{0D108BD9-81ED-4DB2-BD59-A6C34878D82A}">
                    <a16:rowId xmlns:a16="http://schemas.microsoft.com/office/drawing/2014/main" val="759403501"/>
                  </a:ext>
                </a:extLst>
              </a:tr>
              <a:tr h="432048">
                <a:tc>
                  <a:txBody>
                    <a:bodyPr/>
                    <a:lstStyle/>
                    <a:p>
                      <a:pPr algn="ctr"/>
                      <a:r>
                        <a:rPr lang="en-US" altLang="zh-CN" sz="1800" b="1" i="0" dirty="0">
                          <a:latin typeface="微软雅黑 Light" panose="020B0502040204020203" pitchFamily="34" charset="-122"/>
                          <a:ea typeface="微软雅黑 Light" panose="020B0502040204020203" pitchFamily="34" charset="-122"/>
                        </a:rPr>
                        <a:t>Remove non-contradicting features</a:t>
                      </a:r>
                      <a:endParaRPr lang="zh-CN" altLang="en-US" sz="1800" b="1" i="0" dirty="0">
                        <a:latin typeface="微软雅黑 Light" panose="020B0502040204020203" pitchFamily="34" charset="-122"/>
                        <a:ea typeface="微软雅黑 Light" panose="020B0502040204020203" pitchFamily="34" charset="-122"/>
                      </a:endParaRPr>
                    </a:p>
                  </a:txBody>
                  <a:tcPr/>
                </a:tc>
                <a:tc>
                  <a:txBody>
                    <a:bodyPr/>
                    <a:lstStyle/>
                    <a:p>
                      <a:pPr algn="ctr"/>
                      <a:r>
                        <a:rPr lang="en-US" altLang="zh-CN" sz="1800" dirty="0">
                          <a:latin typeface="微软雅黑 Light" panose="020B0502040204020203" pitchFamily="34" charset="-122"/>
                          <a:ea typeface="微软雅黑 Light" panose="020B0502040204020203" pitchFamily="34" charset="-122"/>
                        </a:rPr>
                        <a:t>0.715</a:t>
                      </a:r>
                      <a:endParaRPr lang="zh-CN" altLang="en-US" sz="1800" dirty="0">
                        <a:latin typeface="微软雅黑 Light" panose="020B0502040204020203" pitchFamily="34" charset="-122"/>
                        <a:ea typeface="微软雅黑 Light" panose="020B0502040204020203" pitchFamily="34" charset="-122"/>
                      </a:endParaRPr>
                    </a:p>
                  </a:txBody>
                  <a:tcPr/>
                </a:tc>
                <a:extLst>
                  <a:ext uri="{0D108BD9-81ED-4DB2-BD59-A6C34878D82A}">
                    <a16:rowId xmlns:a16="http://schemas.microsoft.com/office/drawing/2014/main" val="3980338157"/>
                  </a:ext>
                </a:extLst>
              </a:tr>
              <a:tr h="264744">
                <a:tc>
                  <a:txBody>
                    <a:bodyPr/>
                    <a:lstStyle/>
                    <a:p>
                      <a:pPr algn="ctr"/>
                      <a:r>
                        <a:rPr lang="en-US" altLang="zh-CN" sz="1800" b="1" i="0" dirty="0">
                          <a:latin typeface="微软雅黑 Light" panose="020B0502040204020203" pitchFamily="34" charset="-122"/>
                          <a:ea typeface="微软雅黑 Light" panose="020B0502040204020203" pitchFamily="34" charset="-122"/>
                        </a:rPr>
                        <a:t>Baseline (full features)</a:t>
                      </a:r>
                      <a:endParaRPr lang="zh-CN" altLang="en-US" sz="1800" b="1" i="0" dirty="0">
                        <a:latin typeface="微软雅黑 Light" panose="020B0502040204020203" pitchFamily="34" charset="-122"/>
                        <a:ea typeface="微软雅黑 Light" panose="020B0502040204020203" pitchFamily="34" charset="-122"/>
                      </a:endParaRPr>
                    </a:p>
                  </a:txBody>
                  <a:tcPr/>
                </a:tc>
                <a:tc>
                  <a:txBody>
                    <a:bodyPr/>
                    <a:lstStyle/>
                    <a:p>
                      <a:pPr algn="ctr"/>
                      <a:r>
                        <a:rPr lang="en-US" altLang="zh-CN" sz="1800" dirty="0">
                          <a:latin typeface="微软雅黑 Light" panose="020B0502040204020203" pitchFamily="34" charset="-122"/>
                          <a:ea typeface="微软雅黑 Light" panose="020B0502040204020203" pitchFamily="34" charset="-122"/>
                        </a:rPr>
                        <a:t>0.81</a:t>
                      </a:r>
                      <a:endParaRPr lang="zh-CN" altLang="en-US" sz="1800" dirty="0">
                        <a:latin typeface="微软雅黑 Light" panose="020B0502040204020203" pitchFamily="34" charset="-122"/>
                        <a:ea typeface="微软雅黑 Light" panose="020B0502040204020203" pitchFamily="34" charset="-122"/>
                      </a:endParaRPr>
                    </a:p>
                  </a:txBody>
                  <a:tcPr/>
                </a:tc>
                <a:extLst>
                  <a:ext uri="{0D108BD9-81ED-4DB2-BD59-A6C34878D82A}">
                    <a16:rowId xmlns:a16="http://schemas.microsoft.com/office/drawing/2014/main" val="3405953029"/>
                  </a:ext>
                </a:extLst>
              </a:tr>
            </a:tbl>
          </a:graphicData>
        </a:graphic>
      </p:graphicFrame>
      <p:sp>
        <p:nvSpPr>
          <p:cNvPr id="11" name="文本框 10">
            <a:extLst>
              <a:ext uri="{FF2B5EF4-FFF2-40B4-BE49-F238E27FC236}">
                <a16:creationId xmlns:a16="http://schemas.microsoft.com/office/drawing/2014/main" id="{84A4428A-9C89-48B2-951E-7AE3A57A2891}"/>
              </a:ext>
            </a:extLst>
          </p:cNvPr>
          <p:cNvSpPr txBox="1"/>
          <p:nvPr/>
        </p:nvSpPr>
        <p:spPr>
          <a:xfrm>
            <a:off x="163680" y="5067648"/>
            <a:ext cx="6552728" cy="1015663"/>
          </a:xfrm>
          <a:prstGeom prst="rect">
            <a:avLst/>
          </a:prstGeom>
          <a:noFill/>
        </p:spPr>
        <p:txBody>
          <a:bodyPr wrap="square" rtlCol="0">
            <a:spAutoFit/>
          </a:bodyPr>
          <a:lstStyle/>
          <a:p>
            <a:pPr marL="342900" indent="-342900">
              <a:buClr>
                <a:srgbClr val="FF0000"/>
              </a:buClr>
              <a:buFont typeface="Wingdings" panose="05000000000000000000" pitchFamily="2" charset="2"/>
              <a:buChar char="Ø"/>
            </a:pPr>
            <a:r>
              <a:rPr lang="en-US" altLang="zh-CN" sz="2000" b="1" dirty="0">
                <a:latin typeface="微软雅黑 Light" panose="020B0502040204020203" pitchFamily="34" charset="-122"/>
                <a:ea typeface="微软雅黑 Light" panose="020B0502040204020203" pitchFamily="34" charset="-122"/>
              </a:rPr>
              <a:t>Remove contradicting features, gains</a:t>
            </a:r>
            <a:r>
              <a:rPr lang="zh-CN" altLang="en-US" sz="2000" b="1" dirty="0">
                <a:latin typeface="微软雅黑 Light" panose="020B0502040204020203" pitchFamily="34" charset="-122"/>
                <a:ea typeface="微软雅黑 Light" panose="020B0502040204020203" pitchFamily="34" charset="-122"/>
              </a:rPr>
              <a:t> </a:t>
            </a:r>
            <a:r>
              <a:rPr lang="en-US" altLang="zh-CN" sz="2000" b="1" dirty="0">
                <a:latin typeface="微软雅黑 Light" panose="020B0502040204020203" pitchFamily="34" charset="-122"/>
                <a:ea typeface="微软雅黑 Light" panose="020B0502040204020203" pitchFamily="34" charset="-122"/>
              </a:rPr>
              <a:t>performance</a:t>
            </a:r>
          </a:p>
          <a:p>
            <a:pPr marL="342900" indent="-342900">
              <a:buClr>
                <a:srgbClr val="FF0000"/>
              </a:buClr>
              <a:buFont typeface="Wingdings" panose="05000000000000000000" pitchFamily="2" charset="2"/>
              <a:buChar char="Ø"/>
            </a:pPr>
            <a:r>
              <a:rPr lang="en-US" altLang="zh-CN" sz="2000" b="1" dirty="0">
                <a:latin typeface="微软雅黑 Light" panose="020B0502040204020203" pitchFamily="34" charset="-122"/>
                <a:ea typeface="微软雅黑 Light" panose="020B0502040204020203" pitchFamily="34" charset="-122"/>
              </a:rPr>
              <a:t>Remove non-contradicting features, reduces</a:t>
            </a:r>
            <a:r>
              <a:rPr lang="zh-CN" altLang="en-US" sz="2000" b="1" dirty="0">
                <a:latin typeface="微软雅黑 Light" panose="020B0502040204020203" pitchFamily="34" charset="-122"/>
                <a:ea typeface="微软雅黑 Light" panose="020B0502040204020203" pitchFamily="34" charset="-122"/>
              </a:rPr>
              <a:t> </a:t>
            </a:r>
            <a:r>
              <a:rPr lang="en-US" altLang="zh-CN" sz="2000" b="1" dirty="0">
                <a:latin typeface="微软雅黑 Light" panose="020B0502040204020203" pitchFamily="34" charset="-122"/>
                <a:ea typeface="微软雅黑 Light" panose="020B0502040204020203" pitchFamily="34" charset="-122"/>
              </a:rPr>
              <a:t>performance</a:t>
            </a:r>
          </a:p>
        </p:txBody>
      </p:sp>
      <p:sp>
        <p:nvSpPr>
          <p:cNvPr id="12" name="文本框 11">
            <a:extLst>
              <a:ext uri="{FF2B5EF4-FFF2-40B4-BE49-F238E27FC236}">
                <a16:creationId xmlns:a16="http://schemas.microsoft.com/office/drawing/2014/main" id="{61E6C196-B602-486D-8965-2BB7B2858601}"/>
              </a:ext>
            </a:extLst>
          </p:cNvPr>
          <p:cNvSpPr txBox="1"/>
          <p:nvPr/>
        </p:nvSpPr>
        <p:spPr>
          <a:xfrm>
            <a:off x="6456040" y="2513617"/>
            <a:ext cx="3783595" cy="830997"/>
          </a:xfrm>
          <a:prstGeom prst="rect">
            <a:avLst/>
          </a:prstGeom>
          <a:noFill/>
        </p:spPr>
        <p:txBody>
          <a:bodyPr wrap="square" rtlCol="0">
            <a:spAutoFit/>
          </a:bodyPr>
          <a:lstStyle/>
          <a:p>
            <a:pPr marL="342900" indent="-342900">
              <a:buClr>
                <a:srgbClr val="FF0000"/>
              </a:buClr>
              <a:buFont typeface="Wingdings" panose="05000000000000000000" pitchFamily="2" charset="2"/>
              <a:buChar char="Ø"/>
            </a:pPr>
            <a:r>
              <a:rPr lang="en-US" altLang="zh-CN" sz="2000" dirty="0"/>
              <a:t>Remove contradicting samples </a:t>
            </a:r>
          </a:p>
          <a:p>
            <a:pPr lvl="1"/>
            <a:endParaRPr lang="zh-CN" altLang="en-US" sz="2800" dirty="0"/>
          </a:p>
        </p:txBody>
      </p:sp>
      <p:graphicFrame>
        <p:nvGraphicFramePr>
          <p:cNvPr id="13" name="表格 12">
            <a:extLst>
              <a:ext uri="{FF2B5EF4-FFF2-40B4-BE49-F238E27FC236}">
                <a16:creationId xmlns:a16="http://schemas.microsoft.com/office/drawing/2014/main" id="{BD3151A9-5CA6-410B-BA99-5363DF569D2A}"/>
              </a:ext>
            </a:extLst>
          </p:cNvPr>
          <p:cNvGraphicFramePr>
            <a:graphicFrameLocks noGrp="1"/>
          </p:cNvGraphicFramePr>
          <p:nvPr>
            <p:extLst>
              <p:ext uri="{D42A27DB-BD31-4B8C-83A1-F6EECF244321}">
                <p14:modId xmlns:p14="http://schemas.microsoft.com/office/powerpoint/2010/main" val="1892483565"/>
              </p:ext>
            </p:extLst>
          </p:nvPr>
        </p:nvGraphicFramePr>
        <p:xfrm>
          <a:off x="6528048" y="3020926"/>
          <a:ext cx="5328592" cy="1585509"/>
        </p:xfrm>
        <a:graphic>
          <a:graphicData uri="http://schemas.openxmlformats.org/drawingml/2006/table">
            <a:tbl>
              <a:tblPr firstRow="1" bandRow="1">
                <a:tableStyleId>{93296810-A885-4BE3-A3E7-6D5BEEA58F35}</a:tableStyleId>
              </a:tblPr>
              <a:tblGrid>
                <a:gridCol w="3744416">
                  <a:extLst>
                    <a:ext uri="{9D8B030D-6E8A-4147-A177-3AD203B41FA5}">
                      <a16:colId xmlns:a16="http://schemas.microsoft.com/office/drawing/2014/main" val="4232961049"/>
                    </a:ext>
                  </a:extLst>
                </a:gridCol>
                <a:gridCol w="1584176">
                  <a:extLst>
                    <a:ext uri="{9D8B030D-6E8A-4147-A177-3AD203B41FA5}">
                      <a16:colId xmlns:a16="http://schemas.microsoft.com/office/drawing/2014/main" val="1940134037"/>
                    </a:ext>
                  </a:extLst>
                </a:gridCol>
              </a:tblGrid>
              <a:tr h="369613">
                <a:tc>
                  <a:txBody>
                    <a:bodyPr/>
                    <a:lstStyle/>
                    <a:p>
                      <a:r>
                        <a:rPr lang="en-US" sz="1600" b="1" dirty="0">
                          <a:effectLst/>
                          <a:latin typeface="微软雅黑 Light" panose="020B0502040204020203" pitchFamily="34" charset="-122"/>
                          <a:ea typeface="微软雅黑 Light" panose="020B0502040204020203" pitchFamily="34" charset="-122"/>
                        </a:rPr>
                        <a:t>sample reserve </a:t>
                      </a:r>
                      <a:r>
                        <a:rPr lang="en-US" altLang="zh-CN" sz="1600" b="1" dirty="0">
                          <a:effectLst/>
                          <a:latin typeface="微软雅黑 Light" panose="020B0502040204020203" pitchFamily="34" charset="-122"/>
                          <a:ea typeface="微软雅黑 Light" panose="020B0502040204020203" pitchFamily="34" charset="-122"/>
                        </a:rPr>
                        <a:t>SHAP</a:t>
                      </a:r>
                      <a:r>
                        <a:rPr lang="en-US" sz="1600" b="1" dirty="0">
                          <a:effectLst/>
                          <a:latin typeface="微软雅黑 Light" panose="020B0502040204020203" pitchFamily="34" charset="-122"/>
                          <a:ea typeface="微软雅黑 Light" panose="020B0502040204020203" pitchFamily="34" charset="-122"/>
                        </a:rPr>
                        <a:t> value</a:t>
                      </a:r>
                    </a:p>
                  </a:txBody>
                  <a:tcPr marL="123825" marR="123825" marT="57150" marB="57150" anchor="ctr"/>
                </a:tc>
                <a:tc>
                  <a:txBody>
                    <a:bodyPr/>
                    <a:lstStyle/>
                    <a:p>
                      <a:pPr algn="ctr"/>
                      <a:r>
                        <a:rPr lang="en-US" altLang="zh-CN" sz="1600" dirty="0">
                          <a:latin typeface="微软雅黑 Light" panose="020B0502040204020203" pitchFamily="34" charset="-122"/>
                          <a:ea typeface="微软雅黑 Light" panose="020B0502040204020203" pitchFamily="34" charset="-122"/>
                        </a:rPr>
                        <a:t>H-set </a:t>
                      </a:r>
                      <a:r>
                        <a:rPr lang="en-US" altLang="zh-CN" sz="1600" dirty="0" err="1">
                          <a:latin typeface="微软雅黑 Light" panose="020B0502040204020203" pitchFamily="34" charset="-122"/>
                          <a:ea typeface="微软雅黑 Light" panose="020B0502040204020203" pitchFamily="34" charset="-122"/>
                        </a:rPr>
                        <a:t>auc</a:t>
                      </a:r>
                      <a:r>
                        <a:rPr lang="en-US" altLang="zh-CN" sz="1600" dirty="0">
                          <a:latin typeface="微软雅黑 Light" panose="020B0502040204020203" pitchFamily="34" charset="-122"/>
                          <a:ea typeface="微软雅黑 Light" panose="020B0502040204020203" pitchFamily="34" charset="-122"/>
                        </a:rPr>
                        <a:t>(mix)</a:t>
                      </a:r>
                      <a:endParaRPr lang="zh-CN" altLang="en-US" sz="1600" dirty="0">
                        <a:latin typeface="微软雅黑 Light" panose="020B0502040204020203" pitchFamily="34" charset="-122"/>
                        <a:ea typeface="微软雅黑 Light" panose="020B0502040204020203" pitchFamily="34" charset="-122"/>
                      </a:endParaRPr>
                    </a:p>
                  </a:txBody>
                  <a:tcPr marL="123825" marR="123825" marT="57150" marB="57150" anchor="ctr"/>
                </a:tc>
                <a:extLst>
                  <a:ext uri="{0D108BD9-81ED-4DB2-BD59-A6C34878D82A}">
                    <a16:rowId xmlns:a16="http://schemas.microsoft.com/office/drawing/2014/main" val="3614965514"/>
                  </a:ext>
                </a:extLst>
              </a:tr>
              <a:tr h="4691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600" dirty="0">
                          <a:effectLst/>
                          <a:latin typeface="微软雅黑 Light" panose="020B0502040204020203" pitchFamily="34" charset="-122"/>
                          <a:ea typeface="微软雅黑 Light" panose="020B0502040204020203" pitchFamily="34" charset="-122"/>
                        </a:rPr>
                        <a:t>[-1.5, 1.5] ~approx. </a:t>
                      </a:r>
                      <a:r>
                        <a:rPr lang="en-US" altLang="zh-CN" sz="1600" b="1" dirty="0">
                          <a:effectLst/>
                          <a:latin typeface="微软雅黑 Light" panose="020B0502040204020203" pitchFamily="34" charset="-122"/>
                          <a:ea typeface="微软雅黑 Light" panose="020B0502040204020203" pitchFamily="34" charset="-122"/>
                        </a:rPr>
                        <a:t>remove 20% </a:t>
                      </a:r>
                    </a:p>
                  </a:txBody>
                  <a:tcPr marL="123825" marR="123825" marT="57150" marB="57150" anchor="ctr"/>
                </a:tc>
                <a:tc>
                  <a:txBody>
                    <a:bodyPr/>
                    <a:lstStyle/>
                    <a:p>
                      <a:r>
                        <a:rPr lang="en-US" altLang="zh-CN" sz="1600" dirty="0">
                          <a:effectLst/>
                          <a:latin typeface="微软雅黑 Light" panose="020B0502040204020203" pitchFamily="34" charset="-122"/>
                          <a:ea typeface="微软雅黑 Light" panose="020B0502040204020203" pitchFamily="34" charset="-122"/>
                        </a:rPr>
                        <a:t>0.761</a:t>
                      </a:r>
                    </a:p>
                  </a:txBody>
                  <a:tcPr marL="123825" marR="123825" marT="57150" marB="57150" anchor="ctr"/>
                </a:tc>
                <a:extLst>
                  <a:ext uri="{0D108BD9-81ED-4DB2-BD59-A6C34878D82A}">
                    <a16:rowId xmlns:a16="http://schemas.microsoft.com/office/drawing/2014/main" val="1627850369"/>
                  </a:ext>
                </a:extLst>
              </a:tr>
              <a:tr h="3113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600" dirty="0">
                          <a:effectLst/>
                          <a:latin typeface="微软雅黑 Light" panose="020B0502040204020203" pitchFamily="34" charset="-122"/>
                          <a:ea typeface="微软雅黑 Light" panose="020B0502040204020203" pitchFamily="34" charset="-122"/>
                        </a:rPr>
                        <a:t>[-1</a:t>
                      </a:r>
                      <a:r>
                        <a:rPr lang="zh-CN" altLang="en-US" sz="1600" dirty="0">
                          <a:effectLst/>
                          <a:latin typeface="微软雅黑 Light" panose="020B0502040204020203" pitchFamily="34" charset="-122"/>
                          <a:ea typeface="微软雅黑 Light" panose="020B0502040204020203" pitchFamily="34" charset="-122"/>
                        </a:rPr>
                        <a:t>，</a:t>
                      </a:r>
                      <a:r>
                        <a:rPr lang="en-US" altLang="zh-CN" sz="1600" dirty="0">
                          <a:effectLst/>
                          <a:latin typeface="微软雅黑 Light" panose="020B0502040204020203" pitchFamily="34" charset="-122"/>
                          <a:ea typeface="微软雅黑 Light" panose="020B0502040204020203" pitchFamily="34" charset="-122"/>
                        </a:rPr>
                        <a:t>1] ~approx. </a:t>
                      </a:r>
                      <a:r>
                        <a:rPr lang="en-US" altLang="zh-CN" sz="1600" b="1" dirty="0">
                          <a:effectLst/>
                          <a:latin typeface="微软雅黑 Light" panose="020B0502040204020203" pitchFamily="34" charset="-122"/>
                          <a:ea typeface="微软雅黑 Light" panose="020B0502040204020203" pitchFamily="34" charset="-122"/>
                        </a:rPr>
                        <a:t>remove 50% </a:t>
                      </a:r>
                    </a:p>
                  </a:txBody>
                  <a:tcPr marL="123825" marR="123825" marT="57150" marB="5715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600" dirty="0">
                          <a:effectLst/>
                          <a:latin typeface="微软雅黑 Light" panose="020B0502040204020203" pitchFamily="34" charset="-122"/>
                          <a:ea typeface="微软雅黑 Light" panose="020B0502040204020203" pitchFamily="34" charset="-122"/>
                        </a:rPr>
                        <a:t>0.678</a:t>
                      </a:r>
                    </a:p>
                  </a:txBody>
                  <a:tcPr marL="123825" marR="123825" marT="57150" marB="57150" anchor="ctr"/>
                </a:tc>
                <a:extLst>
                  <a:ext uri="{0D108BD9-81ED-4DB2-BD59-A6C34878D82A}">
                    <a16:rowId xmlns:a16="http://schemas.microsoft.com/office/drawing/2014/main" val="2974153844"/>
                  </a:ext>
                </a:extLst>
              </a:tr>
              <a:tr h="3113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dirty="0">
                          <a:effectLst/>
                          <a:latin typeface="微软雅黑 Light" panose="020B0502040204020203" pitchFamily="34" charset="-122"/>
                          <a:ea typeface="微软雅黑 Light" panose="020B0502040204020203" pitchFamily="34" charset="-122"/>
                        </a:rPr>
                        <a:t>[-0.5, 0.5 ] ~approx. </a:t>
                      </a:r>
                      <a:r>
                        <a:rPr lang="en-US" altLang="zh-CN" sz="1800" b="1" dirty="0">
                          <a:effectLst/>
                          <a:latin typeface="微软雅黑 Light" panose="020B0502040204020203" pitchFamily="34" charset="-122"/>
                          <a:ea typeface="微软雅黑 Light" panose="020B0502040204020203" pitchFamily="34" charset="-122"/>
                        </a:rPr>
                        <a:t>remove 90% </a:t>
                      </a:r>
                    </a:p>
                  </a:txBody>
                  <a:tcPr marL="123825" marR="123825" marT="57150" marB="5715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600" dirty="0">
                          <a:effectLst/>
                          <a:latin typeface="微软雅黑 Light" panose="020B0502040204020203" pitchFamily="34" charset="-122"/>
                          <a:ea typeface="微软雅黑 Light" panose="020B0502040204020203" pitchFamily="34" charset="-122"/>
                        </a:rPr>
                        <a:t>0.719</a:t>
                      </a:r>
                    </a:p>
                  </a:txBody>
                  <a:tcPr marL="123825" marR="123825" marT="57150" marB="57150" anchor="ctr"/>
                </a:tc>
                <a:extLst>
                  <a:ext uri="{0D108BD9-81ED-4DB2-BD59-A6C34878D82A}">
                    <a16:rowId xmlns:a16="http://schemas.microsoft.com/office/drawing/2014/main" val="109042235"/>
                  </a:ext>
                </a:extLst>
              </a:tr>
            </a:tbl>
          </a:graphicData>
        </a:graphic>
      </p:graphicFrame>
      <p:sp>
        <p:nvSpPr>
          <p:cNvPr id="14" name="文本框 13">
            <a:extLst>
              <a:ext uri="{FF2B5EF4-FFF2-40B4-BE49-F238E27FC236}">
                <a16:creationId xmlns:a16="http://schemas.microsoft.com/office/drawing/2014/main" id="{802AE1A2-8AB4-44E9-B587-F98FA077AD07}"/>
              </a:ext>
            </a:extLst>
          </p:cNvPr>
          <p:cNvSpPr txBox="1"/>
          <p:nvPr/>
        </p:nvSpPr>
        <p:spPr>
          <a:xfrm>
            <a:off x="6618554" y="5043778"/>
            <a:ext cx="4950053" cy="1323439"/>
          </a:xfrm>
          <a:prstGeom prst="rect">
            <a:avLst/>
          </a:prstGeom>
          <a:noFill/>
        </p:spPr>
        <p:txBody>
          <a:bodyPr wrap="square" rtlCol="0">
            <a:spAutoFit/>
          </a:bodyPr>
          <a:lstStyle/>
          <a:p>
            <a:pPr marL="342900" indent="-342900">
              <a:buClr>
                <a:srgbClr val="FF0000"/>
              </a:buClr>
              <a:buFont typeface="Wingdings" panose="05000000000000000000" pitchFamily="2" charset="2"/>
              <a:buChar char="Ø"/>
            </a:pPr>
            <a:r>
              <a:rPr lang="en-US" altLang="zh-CN" sz="2000" b="1" dirty="0">
                <a:latin typeface="微软雅黑 Light" panose="020B0502040204020203" pitchFamily="34" charset="-122"/>
                <a:ea typeface="微软雅黑 Light" panose="020B0502040204020203" pitchFamily="34" charset="-122"/>
              </a:rPr>
              <a:t>But remove contradicting sample does not gain performance</a:t>
            </a:r>
            <a:endParaRPr lang="zh-CN" altLang="en-US" sz="2000" b="1" dirty="0">
              <a:latin typeface="微软雅黑 Light" panose="020B0502040204020203" pitchFamily="34" charset="-122"/>
              <a:ea typeface="微软雅黑 Light" panose="020B0502040204020203" pitchFamily="34" charset="-122"/>
            </a:endParaRPr>
          </a:p>
          <a:p>
            <a:pPr marL="342900" indent="-342900">
              <a:buAutoNum type="arabicPeriod"/>
            </a:pPr>
            <a:endParaRPr lang="en-US" altLang="zh-CN" sz="2000" dirty="0"/>
          </a:p>
          <a:p>
            <a:pPr lvl="1"/>
            <a:endParaRPr lang="zh-CN" altLang="en-US" sz="2000" dirty="0"/>
          </a:p>
        </p:txBody>
      </p:sp>
    </p:spTree>
    <p:extLst>
      <p:ext uri="{BB962C8B-B14F-4D97-AF65-F5344CB8AC3E}">
        <p14:creationId xmlns:p14="http://schemas.microsoft.com/office/powerpoint/2010/main" val="29256560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9336" y="38175"/>
            <a:ext cx="8568952" cy="792088"/>
          </a:xfrm>
        </p:spPr>
        <p:txBody>
          <a:bodyPr/>
          <a:lstStyle/>
          <a:p>
            <a:r>
              <a:rPr lang="en-US" altLang="zh-CN" b="1" dirty="0"/>
              <a:t>Instance Based Transfer</a:t>
            </a:r>
            <a:endParaRPr lang="en-US" b="1" dirty="0"/>
          </a:p>
        </p:txBody>
      </p:sp>
      <p:sp>
        <p:nvSpPr>
          <p:cNvPr id="3" name="内容占位符 2"/>
          <p:cNvSpPr>
            <a:spLocks noGrp="1"/>
          </p:cNvSpPr>
          <p:nvPr>
            <p:ph idx="1"/>
          </p:nvPr>
        </p:nvSpPr>
        <p:spPr>
          <a:xfrm>
            <a:off x="54762" y="908720"/>
            <a:ext cx="11413696" cy="4351338"/>
          </a:xfrm>
        </p:spPr>
        <p:txBody>
          <a:bodyPr/>
          <a:lstStyle/>
          <a:p>
            <a:pPr marL="228600" lvl="1">
              <a:lnSpc>
                <a:spcPct val="100000"/>
              </a:lnSpc>
              <a:spcBef>
                <a:spcPts val="1000"/>
              </a:spcBef>
            </a:pPr>
            <a:r>
              <a:rPr lang="en-US" altLang="zh-CN" sz="3200" b="1" dirty="0" err="1">
                <a:latin typeface="Times New Roman" panose="02020603050405020304" pitchFamily="18" charset="0"/>
                <a:ea typeface="宋体" panose="02010600030101010101" pitchFamily="2" charset="-122"/>
              </a:rPr>
              <a:t>Tradaboost</a:t>
            </a:r>
            <a:r>
              <a:rPr lang="zh-CN" altLang="en-US" sz="3200" b="1" dirty="0">
                <a:latin typeface="Times New Roman" panose="02020603050405020304" pitchFamily="18" charset="0"/>
                <a:ea typeface="宋体" panose="02010600030101010101" pitchFamily="2" charset="-122"/>
              </a:rPr>
              <a:t> </a:t>
            </a:r>
            <a:r>
              <a:rPr lang="en-US" altLang="zh-CN" sz="3200" b="1" dirty="0">
                <a:latin typeface="Times New Roman" panose="02020603050405020304" pitchFamily="18" charset="0"/>
                <a:ea typeface="宋体" panose="02010600030101010101" pitchFamily="2" charset="-122"/>
              </a:rPr>
              <a:t>to adjust the weight of each sample</a:t>
            </a:r>
          </a:p>
          <a:p>
            <a:pPr lvl="1">
              <a:lnSpc>
                <a:spcPct val="110000"/>
              </a:lnSpc>
            </a:pPr>
            <a:r>
              <a:rPr lang="en-US" altLang="zh-CN" dirty="0"/>
              <a:t>Moreover, using previous SHAP value to set initial weight of each shot further improves the performance</a:t>
            </a:r>
          </a:p>
          <a:p>
            <a:endParaRPr lang="en-US" dirty="0"/>
          </a:p>
        </p:txBody>
      </p:sp>
      <p:sp>
        <p:nvSpPr>
          <p:cNvPr id="4" name="灯片编号占位符 3"/>
          <p:cNvSpPr>
            <a:spLocks noGrp="1"/>
          </p:cNvSpPr>
          <p:nvPr>
            <p:ph type="sldNum" sz="quarter" idx="10"/>
          </p:nvPr>
        </p:nvSpPr>
        <p:spPr/>
        <p:txBody>
          <a:bodyPr/>
          <a:lstStyle/>
          <a:p>
            <a:pPr>
              <a:defRPr/>
            </a:pPr>
            <a:fld id="{992DBDEA-1FA4-4512-8EBB-09F795BCB767}" type="slidenum">
              <a:rPr lang="zh-CN" altLang="en-US" smtClean="0"/>
              <a:pPr>
                <a:defRPr/>
              </a:pPr>
              <a:t>14</a:t>
            </a:fld>
            <a:endParaRPr lang="en-US" altLang="zh-CN" dirty="0"/>
          </a:p>
        </p:txBody>
      </p:sp>
      <p:pic>
        <p:nvPicPr>
          <p:cNvPr id="33" name="图片 3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3542" y="2597088"/>
            <a:ext cx="2520280" cy="2520280"/>
          </a:xfrm>
          <a:prstGeom prst="rect">
            <a:avLst/>
          </a:prstGeom>
        </p:spPr>
      </p:pic>
      <p:graphicFrame>
        <p:nvGraphicFramePr>
          <p:cNvPr id="34" name="内容占位符 3">
            <a:extLst>
              <a:ext uri="{FF2B5EF4-FFF2-40B4-BE49-F238E27FC236}">
                <a16:creationId xmlns:a16="http://schemas.microsoft.com/office/drawing/2014/main" id="{ADC22222-B5F5-4A90-BBB8-5CB2F2046976}"/>
              </a:ext>
            </a:extLst>
          </p:cNvPr>
          <p:cNvGraphicFramePr>
            <a:graphicFrameLocks/>
          </p:cNvGraphicFramePr>
          <p:nvPr>
            <p:extLst>
              <p:ext uri="{D42A27DB-BD31-4B8C-83A1-F6EECF244321}">
                <p14:modId xmlns:p14="http://schemas.microsoft.com/office/powerpoint/2010/main" val="4155790028"/>
              </p:ext>
            </p:extLst>
          </p:nvPr>
        </p:nvGraphicFramePr>
        <p:xfrm>
          <a:off x="4295800" y="2473564"/>
          <a:ext cx="7117765" cy="3384376"/>
        </p:xfrm>
        <a:graphic>
          <a:graphicData uri="http://schemas.openxmlformats.org/drawingml/2006/table">
            <a:tbl>
              <a:tblPr firstRow="1" bandRow="1">
                <a:tableStyleId>{5C22544A-7EE6-4342-B048-85BDC9FD1C3A}</a:tableStyleId>
              </a:tblPr>
              <a:tblGrid>
                <a:gridCol w="2304256">
                  <a:extLst>
                    <a:ext uri="{9D8B030D-6E8A-4147-A177-3AD203B41FA5}">
                      <a16:colId xmlns:a16="http://schemas.microsoft.com/office/drawing/2014/main" val="3875866773"/>
                    </a:ext>
                  </a:extLst>
                </a:gridCol>
                <a:gridCol w="1386107">
                  <a:extLst>
                    <a:ext uri="{9D8B030D-6E8A-4147-A177-3AD203B41FA5}">
                      <a16:colId xmlns:a16="http://schemas.microsoft.com/office/drawing/2014/main" val="3561318354"/>
                    </a:ext>
                  </a:extLst>
                </a:gridCol>
                <a:gridCol w="1685394">
                  <a:extLst>
                    <a:ext uri="{9D8B030D-6E8A-4147-A177-3AD203B41FA5}">
                      <a16:colId xmlns:a16="http://schemas.microsoft.com/office/drawing/2014/main" val="3566180631"/>
                    </a:ext>
                  </a:extLst>
                </a:gridCol>
                <a:gridCol w="1742008">
                  <a:extLst>
                    <a:ext uri="{9D8B030D-6E8A-4147-A177-3AD203B41FA5}">
                      <a16:colId xmlns:a16="http://schemas.microsoft.com/office/drawing/2014/main" val="706322280"/>
                    </a:ext>
                  </a:extLst>
                </a:gridCol>
              </a:tblGrid>
              <a:tr h="584668">
                <a:tc>
                  <a:txBody>
                    <a:bodyPr/>
                    <a:lstStyle/>
                    <a:p>
                      <a:pPr marL="0" algn="ctr" defTabSz="914400" rtl="0" eaLnBrk="1" fontAlgn="b" latinLnBrk="0" hangingPunct="1"/>
                      <a:r>
                        <a:rPr lang="en-US" sz="2000" b="1" u="none" strike="noStrike" kern="1200" dirty="0">
                          <a:solidFill>
                            <a:schemeClr val="lt1"/>
                          </a:solidFill>
                          <a:effectLst/>
                          <a:latin typeface="等线 Light" panose="02010600030101010101" pitchFamily="2" charset="-122"/>
                          <a:ea typeface="等线 Light" panose="02010600030101010101" pitchFamily="2" charset="-122"/>
                          <a:cs typeface="+mn-cs"/>
                        </a:rPr>
                        <a:t>Training Case </a:t>
                      </a:r>
                    </a:p>
                  </a:txBody>
                  <a:tcPr marL="9525" marR="9525" marT="9525" marB="0" anchor="ctr"/>
                </a:tc>
                <a:tc>
                  <a:txBody>
                    <a:bodyPr/>
                    <a:lstStyle/>
                    <a:p>
                      <a:pPr algn="ctr" fontAlgn="b"/>
                      <a:r>
                        <a:rPr lang="en-US" altLang="zh-CN" sz="2000" u="none" strike="noStrike" dirty="0">
                          <a:effectLst/>
                          <a:latin typeface="等线 Light" panose="02010600030101010101" pitchFamily="2" charset="-122"/>
                          <a:ea typeface="等线 Light" panose="02010600030101010101" pitchFamily="2" charset="-122"/>
                        </a:rPr>
                        <a:t>TPR</a:t>
                      </a:r>
                      <a:endParaRPr lang="en-US" sz="2000" b="0" i="0" u="none" strike="noStrike" dirty="0">
                        <a:solidFill>
                          <a:srgbClr val="000000"/>
                        </a:solidFill>
                        <a:effectLst/>
                        <a:latin typeface="等线 Light" panose="02010600030101010101" pitchFamily="2" charset="-122"/>
                        <a:ea typeface="等线 Light" panose="02010600030101010101" pitchFamily="2" charset="-122"/>
                      </a:endParaRPr>
                    </a:p>
                  </a:txBody>
                  <a:tcPr marL="9525" marR="9525" marT="9525" marB="0" anchor="ctr"/>
                </a:tc>
                <a:tc>
                  <a:txBody>
                    <a:bodyPr/>
                    <a:lstStyle/>
                    <a:p>
                      <a:pPr marL="0" algn="ctr" defTabSz="914400" rtl="0" eaLnBrk="1" fontAlgn="b" latinLnBrk="0" hangingPunct="1"/>
                      <a:r>
                        <a:rPr lang="en-US" altLang="zh-CN" sz="2000" b="1" u="none" strike="noStrike" kern="1200" dirty="0">
                          <a:solidFill>
                            <a:schemeClr val="lt1"/>
                          </a:solidFill>
                          <a:effectLst/>
                          <a:latin typeface="等线 Light" panose="02010600030101010101" pitchFamily="2" charset="-122"/>
                          <a:ea typeface="等线 Light" panose="02010600030101010101" pitchFamily="2" charset="-122"/>
                          <a:cs typeface="+mn-cs"/>
                        </a:rPr>
                        <a:t>FPR</a:t>
                      </a:r>
                      <a:endParaRPr lang="en-US" sz="2000" b="1" u="none" strike="noStrike" kern="1200" dirty="0">
                        <a:solidFill>
                          <a:schemeClr val="lt1"/>
                        </a:solidFill>
                        <a:effectLst/>
                        <a:latin typeface="等线 Light" panose="02010600030101010101" pitchFamily="2" charset="-122"/>
                        <a:ea typeface="等线 Light" panose="02010600030101010101" pitchFamily="2" charset="-122"/>
                        <a:cs typeface="+mn-cs"/>
                      </a:endParaRPr>
                    </a:p>
                  </a:txBody>
                  <a:tcPr marL="9525" marR="9525" marT="9525" marB="0" anchor="ctr"/>
                </a:tc>
                <a:tc>
                  <a:txBody>
                    <a:bodyPr/>
                    <a:lstStyle/>
                    <a:p>
                      <a:pPr algn="ctr" fontAlgn="b"/>
                      <a:r>
                        <a:rPr lang="en-US" altLang="zh-CN" sz="2000" u="none" strike="noStrike" dirty="0">
                          <a:effectLst/>
                          <a:latin typeface="等线 Light" panose="02010600030101010101" pitchFamily="2" charset="-122"/>
                          <a:ea typeface="等线 Light" panose="02010600030101010101" pitchFamily="2" charset="-122"/>
                        </a:rPr>
                        <a:t>BA</a:t>
                      </a:r>
                      <a:endParaRPr lang="en-US" sz="2000" b="0" i="0" u="none" strike="noStrike" dirty="0">
                        <a:solidFill>
                          <a:srgbClr val="000000"/>
                        </a:solidFill>
                        <a:effectLst/>
                        <a:latin typeface="等线 Light" panose="02010600030101010101" pitchFamily="2" charset="-122"/>
                        <a:ea typeface="等线 Light" panose="02010600030101010101" pitchFamily="2" charset="-122"/>
                      </a:endParaRPr>
                    </a:p>
                  </a:txBody>
                  <a:tcPr marL="9525" marR="9525" marT="9525" marB="0" anchor="ctr"/>
                </a:tc>
                <a:extLst>
                  <a:ext uri="{0D108BD9-81ED-4DB2-BD59-A6C34878D82A}">
                    <a16:rowId xmlns:a16="http://schemas.microsoft.com/office/drawing/2014/main" val="2543461587"/>
                  </a:ext>
                </a:extLst>
              </a:tr>
              <a:tr h="815186">
                <a:tc>
                  <a:txBody>
                    <a:bodyPr/>
                    <a:lstStyle/>
                    <a:p>
                      <a:pPr algn="ctr" fontAlgn="b"/>
                      <a:r>
                        <a:rPr lang="en-US" altLang="zh-CN" sz="2000" b="0" i="0" u="none" strike="noStrike" dirty="0">
                          <a:solidFill>
                            <a:srgbClr val="C00000"/>
                          </a:solidFill>
                          <a:effectLst/>
                          <a:latin typeface="等线 Light" panose="02010600030101010101" pitchFamily="2" charset="-122"/>
                          <a:ea typeface="等线 Light" panose="02010600030101010101" pitchFamily="2" charset="-122"/>
                        </a:rPr>
                        <a:t>Lots of HP shots</a:t>
                      </a:r>
                    </a:p>
                    <a:p>
                      <a:pPr algn="ctr" fontAlgn="b"/>
                      <a:r>
                        <a:rPr lang="en-US" sz="2000" b="0" i="0" u="none" strike="noStrike" dirty="0">
                          <a:solidFill>
                            <a:srgbClr val="C00000"/>
                          </a:solidFill>
                          <a:effectLst/>
                          <a:latin typeface="等线 Light" panose="02010600030101010101" pitchFamily="2" charset="-122"/>
                          <a:ea typeface="等线 Light" panose="02010600030101010101" pitchFamily="2" charset="-122"/>
                        </a:rPr>
                        <a:t>(Target)</a:t>
                      </a:r>
                    </a:p>
                  </a:txBody>
                  <a:tcPr marL="9525" marR="9525" marT="9525" marB="0" anchor="ctr"/>
                </a:tc>
                <a:tc>
                  <a:txBody>
                    <a:bodyPr/>
                    <a:lstStyle/>
                    <a:p>
                      <a:pPr algn="ctr" fontAlgn="b"/>
                      <a:r>
                        <a:rPr lang="en-US" altLang="zh-CN" sz="2000" u="none" strike="noStrike" dirty="0">
                          <a:solidFill>
                            <a:schemeClr val="tx1">
                              <a:lumMod val="95000"/>
                              <a:lumOff val="5000"/>
                            </a:schemeClr>
                          </a:solidFill>
                          <a:effectLst/>
                          <a:latin typeface="等线 Light" panose="02010600030101010101" pitchFamily="2" charset="-122"/>
                          <a:ea typeface="等线 Light" panose="02010600030101010101" pitchFamily="2" charset="-122"/>
                        </a:rPr>
                        <a:t>0.96</a:t>
                      </a:r>
                      <a:endParaRPr lang="en-US" altLang="zh-CN" sz="2000" b="0" i="0" u="none" strike="noStrike" dirty="0">
                        <a:solidFill>
                          <a:schemeClr val="tx1">
                            <a:lumMod val="95000"/>
                            <a:lumOff val="5000"/>
                          </a:schemeClr>
                        </a:solidFill>
                        <a:effectLst/>
                        <a:latin typeface="等线 Light" panose="02010600030101010101" pitchFamily="2" charset="-122"/>
                        <a:ea typeface="等线 Light" panose="02010600030101010101" pitchFamily="2" charset="-122"/>
                      </a:endParaRPr>
                    </a:p>
                  </a:txBody>
                  <a:tcPr marL="9525" marR="9525" marT="9525" marB="0" anchor="ctr"/>
                </a:tc>
                <a:tc>
                  <a:txBody>
                    <a:bodyPr/>
                    <a:lstStyle/>
                    <a:p>
                      <a:pPr algn="ctr" fontAlgn="b"/>
                      <a:r>
                        <a:rPr lang="en-US" altLang="zh-CN" sz="2000" u="none" strike="noStrike" dirty="0">
                          <a:solidFill>
                            <a:schemeClr val="tx1">
                              <a:lumMod val="95000"/>
                              <a:lumOff val="5000"/>
                            </a:schemeClr>
                          </a:solidFill>
                          <a:effectLst/>
                          <a:latin typeface="等线 Light" panose="02010600030101010101" pitchFamily="2" charset="-122"/>
                          <a:ea typeface="等线 Light" panose="02010600030101010101" pitchFamily="2" charset="-122"/>
                        </a:rPr>
                        <a:t>0.28</a:t>
                      </a:r>
                      <a:endParaRPr lang="en-US" altLang="zh-CN" sz="2000" b="0" i="0" u="none" strike="noStrike" dirty="0">
                        <a:solidFill>
                          <a:schemeClr val="tx1">
                            <a:lumMod val="95000"/>
                            <a:lumOff val="5000"/>
                          </a:schemeClr>
                        </a:solidFill>
                        <a:effectLst/>
                        <a:latin typeface="等线 Light" panose="02010600030101010101" pitchFamily="2" charset="-122"/>
                        <a:ea typeface="等线 Light" panose="02010600030101010101" pitchFamily="2" charset="-122"/>
                      </a:endParaRPr>
                    </a:p>
                  </a:txBody>
                  <a:tcPr marL="9525" marR="9525" marT="9525" marB="0" anchor="ctr"/>
                </a:tc>
                <a:tc>
                  <a:txBody>
                    <a:bodyPr/>
                    <a:lstStyle/>
                    <a:p>
                      <a:pPr algn="ctr" fontAlgn="b"/>
                      <a:r>
                        <a:rPr lang="en-US" altLang="zh-CN" sz="2000" b="1" u="none" strike="noStrike" dirty="0">
                          <a:solidFill>
                            <a:srgbClr val="C00000"/>
                          </a:solidFill>
                          <a:effectLst/>
                          <a:latin typeface="等线 Light" panose="02010600030101010101" pitchFamily="2" charset="-122"/>
                          <a:ea typeface="等线 Light" panose="02010600030101010101" pitchFamily="2" charset="-122"/>
                        </a:rPr>
                        <a:t>0.84</a:t>
                      </a:r>
                      <a:endParaRPr lang="en-US" altLang="zh-CN" sz="2000" b="1" i="0" u="none" strike="noStrike" dirty="0">
                        <a:solidFill>
                          <a:srgbClr val="C00000"/>
                        </a:solidFill>
                        <a:effectLst/>
                        <a:latin typeface="等线 Light" panose="02010600030101010101" pitchFamily="2" charset="-122"/>
                        <a:ea typeface="等线 Light" panose="02010600030101010101" pitchFamily="2" charset="-122"/>
                      </a:endParaRPr>
                    </a:p>
                  </a:txBody>
                  <a:tcPr marL="9525" marR="9525" marT="9525" marB="0" anchor="ctr"/>
                </a:tc>
                <a:extLst>
                  <a:ext uri="{0D108BD9-81ED-4DB2-BD59-A6C34878D82A}">
                    <a16:rowId xmlns:a16="http://schemas.microsoft.com/office/drawing/2014/main" val="2915989557"/>
                  </a:ext>
                </a:extLst>
              </a:tr>
              <a:tr h="584668">
                <a:tc>
                  <a:txBody>
                    <a:bodyPr/>
                    <a:lstStyle/>
                    <a:p>
                      <a:pPr algn="ctr" fontAlgn="b"/>
                      <a:r>
                        <a:rPr lang="en-US" altLang="zh-CN" sz="2000" b="0" i="0" u="none" strike="noStrike" dirty="0">
                          <a:solidFill>
                            <a:srgbClr val="000000"/>
                          </a:solidFill>
                          <a:effectLst/>
                          <a:latin typeface="等线 Light" panose="02010600030101010101" pitchFamily="2" charset="-122"/>
                          <a:ea typeface="等线 Light" panose="02010600030101010101" pitchFamily="2" charset="-122"/>
                        </a:rPr>
                        <a:t>Just Mix</a:t>
                      </a:r>
                      <a:endParaRPr lang="en-US" sz="2000" b="0" i="0" u="none" strike="noStrike" dirty="0">
                        <a:solidFill>
                          <a:srgbClr val="000000"/>
                        </a:solidFill>
                        <a:effectLst/>
                        <a:latin typeface="等线 Light" panose="02010600030101010101" pitchFamily="2" charset="-122"/>
                        <a:ea typeface="等线 Light" panose="02010600030101010101" pitchFamily="2" charset="-122"/>
                      </a:endParaRPr>
                    </a:p>
                  </a:txBody>
                  <a:tcPr marL="9525" marR="9525" marT="9525" marB="0" anchor="ctr"/>
                </a:tc>
                <a:tc>
                  <a:txBody>
                    <a:bodyPr/>
                    <a:lstStyle/>
                    <a:p>
                      <a:pPr algn="ctr" fontAlgn="b"/>
                      <a:r>
                        <a:rPr lang="en-US" altLang="zh-CN" sz="2000" u="none" strike="noStrike" dirty="0">
                          <a:solidFill>
                            <a:schemeClr val="tx1">
                              <a:lumMod val="95000"/>
                              <a:lumOff val="5000"/>
                            </a:schemeClr>
                          </a:solidFill>
                          <a:effectLst/>
                          <a:latin typeface="等线 Light" panose="02010600030101010101" pitchFamily="2" charset="-122"/>
                          <a:ea typeface="等线 Light" panose="02010600030101010101" pitchFamily="2" charset="-122"/>
                        </a:rPr>
                        <a:t>0.75</a:t>
                      </a:r>
                      <a:endParaRPr lang="en-US" altLang="zh-CN" sz="2000" b="0" i="0" u="none" strike="noStrike" dirty="0">
                        <a:solidFill>
                          <a:schemeClr val="tx1">
                            <a:lumMod val="95000"/>
                            <a:lumOff val="5000"/>
                          </a:schemeClr>
                        </a:solidFill>
                        <a:effectLst/>
                        <a:latin typeface="等线 Light" panose="02010600030101010101" pitchFamily="2" charset="-122"/>
                        <a:ea typeface="等线 Light" panose="02010600030101010101" pitchFamily="2" charset="-122"/>
                      </a:endParaRPr>
                    </a:p>
                  </a:txBody>
                  <a:tcPr marL="9525" marR="9525" marT="9525" marB="0" anchor="ctr"/>
                </a:tc>
                <a:tc>
                  <a:txBody>
                    <a:bodyPr/>
                    <a:lstStyle/>
                    <a:p>
                      <a:pPr algn="ctr" fontAlgn="b"/>
                      <a:r>
                        <a:rPr lang="en-US" altLang="zh-CN" sz="2000" u="none" strike="noStrike" dirty="0">
                          <a:solidFill>
                            <a:schemeClr val="tx1">
                              <a:lumMod val="95000"/>
                              <a:lumOff val="5000"/>
                            </a:schemeClr>
                          </a:solidFill>
                          <a:effectLst/>
                          <a:latin typeface="等线 Light" panose="02010600030101010101" pitchFamily="2" charset="-122"/>
                          <a:ea typeface="等线 Light" panose="02010600030101010101" pitchFamily="2" charset="-122"/>
                        </a:rPr>
                        <a:t>0.19</a:t>
                      </a:r>
                      <a:endParaRPr lang="en-US" altLang="zh-CN" sz="2000" b="0" i="0" u="none" strike="noStrike" dirty="0">
                        <a:solidFill>
                          <a:schemeClr val="tx1">
                            <a:lumMod val="95000"/>
                            <a:lumOff val="5000"/>
                          </a:schemeClr>
                        </a:solidFill>
                        <a:effectLst/>
                        <a:latin typeface="等线 Light" panose="02010600030101010101" pitchFamily="2" charset="-122"/>
                        <a:ea typeface="等线 Light" panose="02010600030101010101" pitchFamily="2" charset="-122"/>
                      </a:endParaRPr>
                    </a:p>
                  </a:txBody>
                  <a:tcPr marL="9525" marR="9525" marT="9525" marB="0" anchor="ctr"/>
                </a:tc>
                <a:tc>
                  <a:txBody>
                    <a:bodyPr/>
                    <a:lstStyle/>
                    <a:p>
                      <a:pPr algn="ctr" fontAlgn="b"/>
                      <a:r>
                        <a:rPr lang="en-US" altLang="zh-CN" sz="2000" b="1" u="none" strike="noStrike" dirty="0">
                          <a:effectLst/>
                          <a:latin typeface="等线 Light" panose="02010600030101010101" pitchFamily="2" charset="-122"/>
                          <a:ea typeface="等线 Light" panose="02010600030101010101" pitchFamily="2" charset="-122"/>
                        </a:rPr>
                        <a:t>0.78</a:t>
                      </a:r>
                      <a:endParaRPr lang="en-US" altLang="zh-CN" sz="2000" b="1" i="0" u="none" strike="noStrike" dirty="0">
                        <a:solidFill>
                          <a:srgbClr val="000000"/>
                        </a:solidFill>
                        <a:effectLst/>
                        <a:latin typeface="等线 Light" panose="02010600030101010101" pitchFamily="2" charset="-122"/>
                        <a:ea typeface="等线 Light" panose="02010600030101010101" pitchFamily="2" charset="-122"/>
                      </a:endParaRPr>
                    </a:p>
                  </a:txBody>
                  <a:tcPr marL="9525" marR="9525" marT="9525" marB="0" anchor="ctr"/>
                </a:tc>
                <a:extLst>
                  <a:ext uri="{0D108BD9-81ED-4DB2-BD59-A6C34878D82A}">
                    <a16:rowId xmlns:a16="http://schemas.microsoft.com/office/drawing/2014/main" val="2430580315"/>
                  </a:ext>
                </a:extLst>
              </a:tr>
              <a:tr h="584668">
                <a:tc>
                  <a:txBody>
                    <a:bodyPr/>
                    <a:lstStyle/>
                    <a:p>
                      <a:pPr algn="ctr" fontAlgn="b"/>
                      <a:r>
                        <a:rPr lang="en-US" sz="2000" u="none" strike="noStrike" dirty="0" err="1">
                          <a:solidFill>
                            <a:schemeClr val="tx1">
                              <a:lumMod val="95000"/>
                              <a:lumOff val="5000"/>
                            </a:schemeClr>
                          </a:solidFill>
                          <a:effectLst/>
                          <a:latin typeface="等线 Light" panose="02010600030101010101" pitchFamily="2" charset="-122"/>
                          <a:ea typeface="等线 Light" panose="02010600030101010101" pitchFamily="2" charset="-122"/>
                        </a:rPr>
                        <a:t>Tradaboost</a:t>
                      </a:r>
                      <a:endParaRPr lang="en-US" sz="2000" b="0" i="0" u="none" strike="noStrike" dirty="0">
                        <a:solidFill>
                          <a:schemeClr val="tx1">
                            <a:lumMod val="95000"/>
                            <a:lumOff val="5000"/>
                          </a:schemeClr>
                        </a:solidFill>
                        <a:effectLst/>
                        <a:latin typeface="等线 Light" panose="02010600030101010101" pitchFamily="2" charset="-122"/>
                        <a:ea typeface="等线 Light" panose="02010600030101010101" pitchFamily="2" charset="-122"/>
                      </a:endParaRPr>
                    </a:p>
                  </a:txBody>
                  <a:tcPr marL="9525" marR="9525" marT="9525" marB="0" anchor="ctr"/>
                </a:tc>
                <a:tc>
                  <a:txBody>
                    <a:bodyPr/>
                    <a:lstStyle/>
                    <a:p>
                      <a:pPr algn="ctr" fontAlgn="b"/>
                      <a:r>
                        <a:rPr lang="en-US" altLang="zh-CN" sz="2000" u="none" strike="noStrike" dirty="0">
                          <a:solidFill>
                            <a:schemeClr val="tx1">
                              <a:lumMod val="95000"/>
                              <a:lumOff val="5000"/>
                            </a:schemeClr>
                          </a:solidFill>
                          <a:effectLst/>
                          <a:latin typeface="等线 Light" panose="02010600030101010101" pitchFamily="2" charset="-122"/>
                          <a:ea typeface="等线 Light" panose="02010600030101010101" pitchFamily="2" charset="-122"/>
                        </a:rPr>
                        <a:t>0.95</a:t>
                      </a:r>
                      <a:endParaRPr lang="en-US" altLang="zh-CN" sz="2000" b="0" i="0" u="none" strike="noStrike" dirty="0">
                        <a:solidFill>
                          <a:schemeClr val="tx1">
                            <a:lumMod val="95000"/>
                            <a:lumOff val="5000"/>
                          </a:schemeClr>
                        </a:solidFill>
                        <a:effectLst/>
                        <a:latin typeface="等线 Light" panose="02010600030101010101" pitchFamily="2" charset="-122"/>
                        <a:ea typeface="等线 Light" panose="02010600030101010101" pitchFamily="2" charset="-122"/>
                      </a:endParaRPr>
                    </a:p>
                  </a:txBody>
                  <a:tcPr marL="9525" marR="9525" marT="9525" marB="0" anchor="ctr"/>
                </a:tc>
                <a:tc>
                  <a:txBody>
                    <a:bodyPr/>
                    <a:lstStyle/>
                    <a:p>
                      <a:pPr algn="ctr" fontAlgn="b"/>
                      <a:r>
                        <a:rPr lang="en-US" altLang="zh-CN" sz="2000" u="none" strike="noStrike" dirty="0">
                          <a:solidFill>
                            <a:schemeClr val="tx1">
                              <a:lumMod val="95000"/>
                              <a:lumOff val="5000"/>
                            </a:schemeClr>
                          </a:solidFill>
                          <a:effectLst/>
                          <a:latin typeface="等线 Light" panose="02010600030101010101" pitchFamily="2" charset="-122"/>
                          <a:ea typeface="等线 Light" panose="02010600030101010101" pitchFamily="2" charset="-122"/>
                        </a:rPr>
                        <a:t>0.28</a:t>
                      </a:r>
                      <a:endParaRPr lang="en-US" altLang="zh-CN" sz="2000" b="0" i="0" u="none" strike="noStrike" dirty="0">
                        <a:solidFill>
                          <a:schemeClr val="tx1">
                            <a:lumMod val="95000"/>
                            <a:lumOff val="5000"/>
                          </a:schemeClr>
                        </a:solidFill>
                        <a:effectLst/>
                        <a:latin typeface="等线 Light" panose="02010600030101010101" pitchFamily="2" charset="-122"/>
                        <a:ea typeface="等线 Light" panose="02010600030101010101" pitchFamily="2" charset="-122"/>
                      </a:endParaRPr>
                    </a:p>
                  </a:txBody>
                  <a:tcPr marL="9525" marR="9525" marT="9525" marB="0" anchor="ctr"/>
                </a:tc>
                <a:tc>
                  <a:txBody>
                    <a:bodyPr/>
                    <a:lstStyle/>
                    <a:p>
                      <a:pPr algn="ctr" fontAlgn="b"/>
                      <a:r>
                        <a:rPr lang="en-US" altLang="zh-CN" sz="2000" b="1" u="none" strike="noStrike" dirty="0">
                          <a:solidFill>
                            <a:srgbClr val="C00000"/>
                          </a:solidFill>
                          <a:effectLst/>
                          <a:latin typeface="等线 Light" panose="02010600030101010101" pitchFamily="2" charset="-122"/>
                          <a:ea typeface="等线 Light" panose="02010600030101010101" pitchFamily="2" charset="-122"/>
                        </a:rPr>
                        <a:t>0.84</a:t>
                      </a:r>
                      <a:endParaRPr lang="en-US" altLang="zh-CN" sz="2000" b="1" i="0" u="none" strike="noStrike" dirty="0">
                        <a:solidFill>
                          <a:srgbClr val="C00000"/>
                        </a:solidFill>
                        <a:effectLst/>
                        <a:latin typeface="等线 Light" panose="02010600030101010101" pitchFamily="2" charset="-122"/>
                        <a:ea typeface="等线 Light" panose="02010600030101010101" pitchFamily="2" charset="-122"/>
                      </a:endParaRPr>
                    </a:p>
                  </a:txBody>
                  <a:tcPr marL="9525" marR="9525" marT="9525" marB="0" anchor="ctr"/>
                </a:tc>
                <a:extLst>
                  <a:ext uri="{0D108BD9-81ED-4DB2-BD59-A6C34878D82A}">
                    <a16:rowId xmlns:a16="http://schemas.microsoft.com/office/drawing/2014/main" val="940846304"/>
                  </a:ext>
                </a:extLst>
              </a:tr>
              <a:tr h="815186">
                <a:tc>
                  <a:txBody>
                    <a:bodyPr/>
                    <a:lstStyle/>
                    <a:p>
                      <a:pPr algn="ctr" fontAlgn="b"/>
                      <a:r>
                        <a:rPr lang="en-US" sz="2000" u="none" strike="noStrike" dirty="0" err="1">
                          <a:solidFill>
                            <a:srgbClr val="C00000"/>
                          </a:solidFill>
                          <a:effectLst/>
                          <a:latin typeface="等线 Light" panose="02010600030101010101" pitchFamily="2" charset="-122"/>
                          <a:ea typeface="等线 Light" panose="02010600030101010101" pitchFamily="2" charset="-122"/>
                        </a:rPr>
                        <a:t>Tradaboost</a:t>
                      </a:r>
                      <a:r>
                        <a:rPr lang="zh-CN" altLang="en-US" sz="2000" u="none" strike="noStrike" dirty="0">
                          <a:solidFill>
                            <a:srgbClr val="C00000"/>
                          </a:solidFill>
                          <a:effectLst/>
                          <a:latin typeface="等线 Light" panose="02010600030101010101" pitchFamily="2" charset="-122"/>
                          <a:ea typeface="等线 Light" panose="02010600030101010101" pitchFamily="2" charset="-122"/>
                        </a:rPr>
                        <a:t> </a:t>
                      </a:r>
                      <a:r>
                        <a:rPr lang="en-US" altLang="zh-CN" sz="2000" u="none" strike="noStrike" dirty="0">
                          <a:solidFill>
                            <a:srgbClr val="C00000"/>
                          </a:solidFill>
                          <a:effectLst/>
                          <a:latin typeface="等线 Light" panose="02010600030101010101" pitchFamily="2" charset="-122"/>
                          <a:ea typeface="等线 Light" panose="02010600030101010101" pitchFamily="2" charset="-122"/>
                        </a:rPr>
                        <a:t>with initial weights</a:t>
                      </a:r>
                      <a:endParaRPr lang="en-US" sz="2000" b="0" i="0" u="none" strike="noStrike" dirty="0">
                        <a:solidFill>
                          <a:srgbClr val="C00000"/>
                        </a:solidFill>
                        <a:effectLst/>
                        <a:latin typeface="等线 Light" panose="02010600030101010101" pitchFamily="2" charset="-122"/>
                        <a:ea typeface="等线 Light" panose="02010600030101010101" pitchFamily="2" charset="-122"/>
                      </a:endParaRPr>
                    </a:p>
                  </a:txBody>
                  <a:tcPr marL="9525" marR="9525" marT="9525" marB="0" anchor="ctr"/>
                </a:tc>
                <a:tc>
                  <a:txBody>
                    <a:bodyPr/>
                    <a:lstStyle/>
                    <a:p>
                      <a:pPr algn="ctr" fontAlgn="b"/>
                      <a:r>
                        <a:rPr lang="en-US" altLang="zh-CN" sz="2000" u="none" strike="noStrike" dirty="0">
                          <a:solidFill>
                            <a:schemeClr val="tx1">
                              <a:lumMod val="95000"/>
                              <a:lumOff val="5000"/>
                            </a:schemeClr>
                          </a:solidFill>
                          <a:effectLst/>
                          <a:latin typeface="等线 Light" panose="02010600030101010101" pitchFamily="2" charset="-122"/>
                          <a:ea typeface="等线 Light" panose="02010600030101010101" pitchFamily="2" charset="-122"/>
                        </a:rPr>
                        <a:t>0.95</a:t>
                      </a:r>
                      <a:endParaRPr lang="en-US" altLang="zh-CN" sz="2000" b="0" i="0" u="none" strike="noStrike" dirty="0">
                        <a:solidFill>
                          <a:schemeClr val="tx1">
                            <a:lumMod val="95000"/>
                            <a:lumOff val="5000"/>
                          </a:schemeClr>
                        </a:solidFill>
                        <a:effectLst/>
                        <a:latin typeface="等线 Light" panose="02010600030101010101" pitchFamily="2" charset="-122"/>
                        <a:ea typeface="等线 Light" panose="02010600030101010101" pitchFamily="2" charset="-122"/>
                      </a:endParaRPr>
                    </a:p>
                  </a:txBody>
                  <a:tcPr marL="9525" marR="9525" marT="9525" marB="0" anchor="ctr"/>
                </a:tc>
                <a:tc>
                  <a:txBody>
                    <a:bodyPr/>
                    <a:lstStyle/>
                    <a:p>
                      <a:pPr algn="ctr" fontAlgn="b"/>
                      <a:r>
                        <a:rPr lang="en-US" altLang="zh-CN" sz="2000" u="none" strike="noStrike" dirty="0">
                          <a:solidFill>
                            <a:schemeClr val="tx1">
                              <a:lumMod val="95000"/>
                              <a:lumOff val="5000"/>
                            </a:schemeClr>
                          </a:solidFill>
                          <a:effectLst/>
                          <a:latin typeface="等线 Light" panose="02010600030101010101" pitchFamily="2" charset="-122"/>
                          <a:ea typeface="等线 Light" panose="02010600030101010101" pitchFamily="2" charset="-122"/>
                        </a:rPr>
                        <a:t>0.23</a:t>
                      </a:r>
                      <a:endParaRPr lang="en-US" altLang="zh-CN" sz="2000" b="0" i="0" u="none" strike="noStrike" dirty="0">
                        <a:solidFill>
                          <a:schemeClr val="tx1">
                            <a:lumMod val="95000"/>
                            <a:lumOff val="5000"/>
                          </a:schemeClr>
                        </a:solidFill>
                        <a:effectLst/>
                        <a:latin typeface="等线 Light" panose="02010600030101010101" pitchFamily="2" charset="-122"/>
                        <a:ea typeface="等线 Light" panose="02010600030101010101" pitchFamily="2" charset="-122"/>
                      </a:endParaRPr>
                    </a:p>
                  </a:txBody>
                  <a:tcPr marL="9525" marR="9525" marT="9525" marB="0" anchor="ctr"/>
                </a:tc>
                <a:tc>
                  <a:txBody>
                    <a:bodyPr/>
                    <a:lstStyle/>
                    <a:p>
                      <a:pPr algn="ctr" fontAlgn="b"/>
                      <a:r>
                        <a:rPr lang="en-US" altLang="zh-CN" sz="2000" b="1" u="none" strike="noStrike" dirty="0">
                          <a:solidFill>
                            <a:srgbClr val="C00000"/>
                          </a:solidFill>
                          <a:effectLst/>
                          <a:latin typeface="等线 Light" panose="02010600030101010101" pitchFamily="2" charset="-122"/>
                          <a:ea typeface="等线 Light" panose="02010600030101010101" pitchFamily="2" charset="-122"/>
                        </a:rPr>
                        <a:t>0.86</a:t>
                      </a:r>
                      <a:endParaRPr lang="en-US" altLang="zh-CN" sz="2000" b="1" i="0" u="none" strike="noStrike" dirty="0">
                        <a:solidFill>
                          <a:srgbClr val="C00000"/>
                        </a:solidFill>
                        <a:effectLst/>
                        <a:latin typeface="等线 Light" panose="02010600030101010101" pitchFamily="2" charset="-122"/>
                        <a:ea typeface="等线 Light" panose="02010600030101010101" pitchFamily="2" charset="-122"/>
                      </a:endParaRPr>
                    </a:p>
                  </a:txBody>
                  <a:tcPr marL="9525" marR="9525" marT="9525" marB="0" anchor="ctr"/>
                </a:tc>
                <a:extLst>
                  <a:ext uri="{0D108BD9-81ED-4DB2-BD59-A6C34878D82A}">
                    <a16:rowId xmlns:a16="http://schemas.microsoft.com/office/drawing/2014/main" val="4161878676"/>
                  </a:ext>
                </a:extLst>
              </a:tr>
            </a:tbl>
          </a:graphicData>
        </a:graphic>
      </p:graphicFrame>
      <p:sp>
        <p:nvSpPr>
          <p:cNvPr id="5" name="矩形 4">
            <a:extLst>
              <a:ext uri="{FF2B5EF4-FFF2-40B4-BE49-F238E27FC236}">
                <a16:creationId xmlns:a16="http://schemas.microsoft.com/office/drawing/2014/main" id="{AC30F622-21EC-4F23-B2D6-9674782380BC}"/>
              </a:ext>
            </a:extLst>
          </p:cNvPr>
          <p:cNvSpPr/>
          <p:nvPr/>
        </p:nvSpPr>
        <p:spPr>
          <a:xfrm>
            <a:off x="47328" y="5229200"/>
            <a:ext cx="4097022" cy="991169"/>
          </a:xfrm>
          <a:prstGeom prst="rect">
            <a:avLst/>
          </a:prstGeom>
        </p:spPr>
        <p:txBody>
          <a:bodyPr wrap="square">
            <a:spAutoFit/>
          </a:bodyPr>
          <a:lstStyle/>
          <a:p>
            <a:pPr lvl="1">
              <a:lnSpc>
                <a:spcPct val="110000"/>
              </a:lnSpc>
            </a:pPr>
            <a:r>
              <a:rPr lang="en-US" altLang="zh-CN" dirty="0" err="1"/>
              <a:t>Tradaboost</a:t>
            </a:r>
            <a:r>
              <a:rPr lang="en-US" altLang="zh-CN" dirty="0"/>
              <a:t> to adjust the sample weights iteratively to optimize the performance in the target domain.</a:t>
            </a:r>
          </a:p>
        </p:txBody>
      </p:sp>
    </p:spTree>
    <p:extLst>
      <p:ext uri="{BB962C8B-B14F-4D97-AF65-F5344CB8AC3E}">
        <p14:creationId xmlns:p14="http://schemas.microsoft.com/office/powerpoint/2010/main" val="20477422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p:txBody>
          <a:bodyPr/>
          <a:lstStyle/>
          <a:p>
            <a:pPr marL="228600" lvl="1">
              <a:lnSpc>
                <a:spcPct val="150000"/>
              </a:lnSpc>
              <a:spcBef>
                <a:spcPts val="1000"/>
              </a:spcBef>
            </a:pPr>
            <a:r>
              <a:rPr lang="en-US" altLang="zh-CN" sz="3600" b="1" dirty="0">
                <a:latin typeface="Times New Roman" panose="02020603050405020304" pitchFamily="18" charset="0"/>
                <a:ea typeface="宋体" panose="02010600030101010101" pitchFamily="2" charset="-122"/>
              </a:rPr>
              <a:t>Transfer learning disruption prediction</a:t>
            </a:r>
          </a:p>
          <a:p>
            <a:pPr lvl="1">
              <a:lnSpc>
                <a:spcPct val="150000"/>
              </a:lnSpc>
            </a:pPr>
            <a:r>
              <a:rPr lang="en-US" altLang="zh-CN" sz="3200" dirty="0">
                <a:solidFill>
                  <a:schemeClr val="bg1">
                    <a:lumMod val="50000"/>
                  </a:schemeClr>
                </a:solidFill>
                <a:latin typeface="+mn-lt"/>
                <a:ea typeface="微软雅黑" panose="020B0503020204020204" pitchFamily="34" charset="-122"/>
              </a:rPr>
              <a:t>Instance based transfer learning</a:t>
            </a:r>
          </a:p>
          <a:p>
            <a:pPr lvl="1">
              <a:lnSpc>
                <a:spcPct val="150000"/>
              </a:lnSpc>
            </a:pPr>
            <a:r>
              <a:rPr lang="en-US" altLang="zh-CN" sz="3200" dirty="0">
                <a:latin typeface="+mn-lt"/>
                <a:ea typeface="微软雅黑" panose="020B0503020204020204" pitchFamily="34" charset="-122"/>
              </a:rPr>
              <a:t>Feature based transfer learning</a:t>
            </a:r>
          </a:p>
          <a:p>
            <a:pPr lvl="1">
              <a:lnSpc>
                <a:spcPct val="150000"/>
              </a:lnSpc>
            </a:pPr>
            <a:r>
              <a:rPr lang="en-US" altLang="zh-CN" sz="3200" dirty="0">
                <a:solidFill>
                  <a:schemeClr val="bg1">
                    <a:lumMod val="50000"/>
                  </a:schemeClr>
                </a:solidFill>
                <a:latin typeface="+mn-lt"/>
                <a:ea typeface="微软雅黑" panose="020B0503020204020204" pitchFamily="34" charset="-122"/>
              </a:rPr>
              <a:t>Parameter based transfer learning</a:t>
            </a:r>
          </a:p>
          <a:p>
            <a:pPr lvl="1">
              <a:lnSpc>
                <a:spcPct val="100000"/>
              </a:lnSpc>
            </a:pPr>
            <a:endParaRPr lang="en-US" altLang="zh-CN" dirty="0">
              <a:latin typeface="+mn-lt"/>
            </a:endParaRPr>
          </a:p>
          <a:p>
            <a:pPr>
              <a:lnSpc>
                <a:spcPct val="100000"/>
              </a:lnSpc>
            </a:pPr>
            <a:endParaRPr lang="zh-CN" altLang="en-US" dirty="0">
              <a:latin typeface="Times New Roman" panose="02020603050405020304" pitchFamily="18" charset="0"/>
              <a:ea typeface="宋体" panose="02010600030101010101" pitchFamily="2" charset="-122"/>
            </a:endParaRPr>
          </a:p>
        </p:txBody>
      </p:sp>
      <p:sp>
        <p:nvSpPr>
          <p:cNvPr id="4" name="灯片编号占位符 3"/>
          <p:cNvSpPr>
            <a:spLocks noGrp="1"/>
          </p:cNvSpPr>
          <p:nvPr>
            <p:ph type="sldNum" sz="quarter" idx="10"/>
          </p:nvPr>
        </p:nvSpPr>
        <p:spPr/>
        <p:txBody>
          <a:bodyPr/>
          <a:lstStyle/>
          <a:p>
            <a:pPr>
              <a:defRPr/>
            </a:pPr>
            <a:fld id="{992DBDEA-1FA4-4512-8EBB-09F795BCB767}" type="slidenum">
              <a:rPr lang="zh-CN" altLang="en-US" smtClean="0"/>
              <a:pPr>
                <a:defRPr/>
              </a:pPr>
              <a:t>15</a:t>
            </a:fld>
            <a:endParaRPr lang="en-US" altLang="zh-CN" dirty="0"/>
          </a:p>
        </p:txBody>
      </p:sp>
      <p:pic>
        <p:nvPicPr>
          <p:cNvPr id="5" name="Picture 4" descr="https://pics6.baidu.com/feed/a5c27d1ed21b0ef43739d32f8f3f89dd83cb3ef4.jpeg?token=823634ffb08afe33985cc73d2b6d7c35&amp;s=981323D94A33C3CE1A3075370300C040"/>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493061" y="4797153"/>
            <a:ext cx="1907318" cy="1403667"/>
          </a:xfrm>
          <a:prstGeom prst="rect">
            <a:avLst/>
          </a:prstGeom>
          <a:noFill/>
          <a:extLst>
            <a:ext uri="{909E8E84-426E-40DD-AFC4-6F175D3DCCD1}">
              <a14:hiddenFill xmlns:a14="http://schemas.microsoft.com/office/drawing/2010/main">
                <a:solidFill>
                  <a:srgbClr val="FFFFFF"/>
                </a:solidFill>
              </a14:hiddenFill>
            </a:ext>
          </a:extLst>
        </p:spPr>
      </p:pic>
      <p:sp>
        <p:nvSpPr>
          <p:cNvPr id="6" name="下箭头 5"/>
          <p:cNvSpPr/>
          <p:nvPr/>
        </p:nvSpPr>
        <p:spPr>
          <a:xfrm rot="5400000" flipV="1">
            <a:off x="4566231" y="5136379"/>
            <a:ext cx="432048" cy="7039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86654" y="4797153"/>
            <a:ext cx="2384795" cy="1382372"/>
          </a:xfrm>
          <a:prstGeom prst="rect">
            <a:avLst/>
          </a:prstGeom>
        </p:spPr>
      </p:pic>
      <p:sp>
        <p:nvSpPr>
          <p:cNvPr id="8" name="内容占位符 2">
            <a:extLst>
              <a:ext uri="{FF2B5EF4-FFF2-40B4-BE49-F238E27FC236}">
                <a16:creationId xmlns:a16="http://schemas.microsoft.com/office/drawing/2014/main" id="{532C716B-1619-43A8-B8CD-9BF60ECA8B11}"/>
              </a:ext>
            </a:extLst>
          </p:cNvPr>
          <p:cNvSpPr txBox="1">
            <a:spLocks/>
          </p:cNvSpPr>
          <p:nvPr/>
        </p:nvSpPr>
        <p:spPr bwMode="auto">
          <a:xfrm>
            <a:off x="7461141" y="2608167"/>
            <a:ext cx="4065783" cy="1983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Clr>
                <a:srgbClr val="FF0000"/>
              </a:buClr>
              <a:buFont typeface="Arial" panose="020B0604020202020204" pitchFamily="34" charset="0"/>
              <a:buChar char="•"/>
              <a:defRPr sz="2800" b="1" i="0" kern="1200" baseline="0">
                <a:solidFill>
                  <a:schemeClr val="tx1"/>
                </a:solidFill>
                <a:latin typeface="Century Gothic" panose="020B0502020202020204" pitchFamily="34" charset="0"/>
                <a:ea typeface="微软雅黑 Light" panose="020B0502040204020203" pitchFamily="34" charset="-122"/>
                <a:cs typeface="+mn-cs"/>
              </a:defRPr>
            </a:lvl1pPr>
            <a:lvl2pPr marL="685800" indent="-228600" algn="l" rtl="0" eaLnBrk="1" fontAlgn="base" hangingPunct="1">
              <a:lnSpc>
                <a:spcPct val="90000"/>
              </a:lnSpc>
              <a:spcBef>
                <a:spcPts val="500"/>
              </a:spcBef>
              <a:spcAft>
                <a:spcPct val="0"/>
              </a:spcAft>
              <a:buClr>
                <a:srgbClr val="FF0000"/>
              </a:buClr>
              <a:buFont typeface="Arial" panose="020B0604020202020204" pitchFamily="34" charset="0"/>
              <a:buChar char="•"/>
              <a:defRPr sz="2400" kern="1200" baseline="0">
                <a:solidFill>
                  <a:schemeClr val="tx1"/>
                </a:solidFill>
                <a:latin typeface="微软雅黑 Light" panose="020B0502040204020203" pitchFamily="34" charset="-122"/>
                <a:ea typeface="微软雅黑 Light" panose="020B0502040204020203" pitchFamily="34" charset="-122"/>
                <a:cs typeface="+mn-cs"/>
              </a:defRPr>
            </a:lvl2pPr>
            <a:lvl3pPr marL="1143000" indent="-228600" algn="l" rtl="0" eaLnBrk="1" fontAlgn="base" hangingPunct="1">
              <a:lnSpc>
                <a:spcPct val="90000"/>
              </a:lnSpc>
              <a:spcBef>
                <a:spcPts val="500"/>
              </a:spcBef>
              <a:spcAft>
                <a:spcPct val="0"/>
              </a:spcAft>
              <a:buClr>
                <a:srgbClr val="FF0000"/>
              </a:buClr>
              <a:buFont typeface="Arial" panose="020B0604020202020204" pitchFamily="34" charset="0"/>
              <a:buChar char="•"/>
              <a:defRPr sz="2000" kern="1200" baseline="0">
                <a:solidFill>
                  <a:schemeClr val="tx1"/>
                </a:solidFill>
                <a:latin typeface="微软雅黑 Light" panose="020B0502040204020203" pitchFamily="34" charset="-122"/>
                <a:ea typeface="微软雅黑 Light" panose="020B0502040204020203" pitchFamily="34" charset="-122"/>
                <a:cs typeface="+mn-cs"/>
              </a:defRPr>
            </a:lvl3pPr>
            <a:lvl4pPr marL="1600200" indent="-228600" algn="l" rtl="0" eaLnBrk="1" fontAlgn="base" hangingPunct="1">
              <a:lnSpc>
                <a:spcPct val="90000"/>
              </a:lnSpc>
              <a:spcBef>
                <a:spcPts val="500"/>
              </a:spcBef>
              <a:spcAft>
                <a:spcPct val="0"/>
              </a:spcAft>
              <a:buClr>
                <a:srgbClr val="FF0000"/>
              </a:buClr>
              <a:buFont typeface="Arial" panose="020B0604020202020204" pitchFamily="34" charset="0"/>
              <a:buChar char="•"/>
              <a:defRPr kern="1200" baseline="0">
                <a:solidFill>
                  <a:schemeClr val="tx1"/>
                </a:solidFill>
                <a:latin typeface="微软雅黑 Light" panose="020B0502040204020203" pitchFamily="34" charset="-122"/>
                <a:ea typeface="微软雅黑 Light" panose="020B0502040204020203" pitchFamily="34" charset="-122"/>
                <a:cs typeface="+mn-cs"/>
              </a:defRPr>
            </a:lvl4pPr>
            <a:lvl5pPr marL="2057400" indent="-228600" algn="l" rtl="0" eaLnBrk="1" fontAlgn="base" hangingPunct="1">
              <a:lnSpc>
                <a:spcPct val="90000"/>
              </a:lnSpc>
              <a:spcBef>
                <a:spcPts val="500"/>
              </a:spcBef>
              <a:spcAft>
                <a:spcPct val="0"/>
              </a:spcAft>
              <a:buClr>
                <a:srgbClr val="FF0000"/>
              </a:buClr>
              <a:buFont typeface="Arial" panose="020B0604020202020204" pitchFamily="34" charset="0"/>
              <a:buChar char="•"/>
              <a:defRPr kern="1200" baseline="0">
                <a:solidFill>
                  <a:schemeClr val="tx1"/>
                </a:solidFill>
                <a:latin typeface="微软雅黑 Light" panose="020B0502040204020203" pitchFamily="34" charset="-122"/>
                <a:ea typeface="微软雅黑 Light" panose="020B0502040204020203"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defTabSz="914400">
              <a:lnSpc>
                <a:spcPct val="100000"/>
              </a:lnSpc>
            </a:pPr>
            <a:r>
              <a:rPr lang="en-US" altLang="zh-CN" dirty="0">
                <a:latin typeface="+mn-lt"/>
                <a:ea typeface="微软雅黑" panose="020B0503020204020204" pitchFamily="34" charset="-122"/>
              </a:rPr>
              <a:t>Training set: </a:t>
            </a:r>
          </a:p>
          <a:p>
            <a:pPr lvl="2" defTabSz="914400">
              <a:lnSpc>
                <a:spcPct val="100000"/>
              </a:lnSpc>
            </a:pPr>
            <a:r>
              <a:rPr lang="en-US" altLang="zh-CN" dirty="0">
                <a:latin typeface="+mn-lt"/>
                <a:ea typeface="微软雅黑" panose="020B0503020204020204" pitchFamily="34" charset="-122"/>
              </a:rPr>
              <a:t>Lots of J-TEXT shots</a:t>
            </a:r>
          </a:p>
          <a:p>
            <a:pPr lvl="2" defTabSz="914400">
              <a:lnSpc>
                <a:spcPct val="100000"/>
              </a:lnSpc>
            </a:pPr>
            <a:r>
              <a:rPr lang="en-US" altLang="zh-CN" dirty="0">
                <a:latin typeface="+mn-lt"/>
                <a:ea typeface="微软雅黑" panose="020B0503020204020204" pitchFamily="34" charset="-122"/>
              </a:rPr>
              <a:t>10-20 EAST shots</a:t>
            </a:r>
          </a:p>
          <a:p>
            <a:pPr lvl="1" defTabSz="914400">
              <a:lnSpc>
                <a:spcPct val="100000"/>
              </a:lnSpc>
            </a:pPr>
            <a:r>
              <a:rPr lang="en-US" altLang="zh-CN" dirty="0">
                <a:latin typeface="+mn-lt"/>
                <a:ea typeface="微软雅黑" panose="020B0503020204020204" pitchFamily="34" charset="-122"/>
              </a:rPr>
              <a:t>Test set:</a:t>
            </a:r>
          </a:p>
          <a:p>
            <a:pPr lvl="2" defTabSz="914400">
              <a:lnSpc>
                <a:spcPct val="100000"/>
              </a:lnSpc>
            </a:pPr>
            <a:r>
              <a:rPr lang="en-US" altLang="zh-CN" dirty="0">
                <a:latin typeface="+mn-lt"/>
                <a:ea typeface="微软雅黑" panose="020B0503020204020204" pitchFamily="34" charset="-122"/>
              </a:rPr>
              <a:t>EAST shots only</a:t>
            </a:r>
            <a:endParaRPr lang="en-US" altLang="zh-CN" sz="1800" dirty="0">
              <a:latin typeface="+mn-lt"/>
              <a:ea typeface="微软雅黑" panose="020B0503020204020204" pitchFamily="34" charset="-122"/>
            </a:endParaRPr>
          </a:p>
        </p:txBody>
      </p:sp>
    </p:spTree>
    <p:extLst>
      <p:ext uri="{BB962C8B-B14F-4D97-AF65-F5344CB8AC3E}">
        <p14:creationId xmlns:p14="http://schemas.microsoft.com/office/powerpoint/2010/main" val="18092752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5DE6A51-27AF-4C77-8C11-BF30CEA4C997}"/>
              </a:ext>
            </a:extLst>
          </p:cNvPr>
          <p:cNvSpPr>
            <a:spLocks noGrp="1"/>
          </p:cNvSpPr>
          <p:nvPr>
            <p:ph type="title"/>
          </p:nvPr>
        </p:nvSpPr>
        <p:spPr/>
        <p:txBody>
          <a:bodyPr/>
          <a:lstStyle/>
          <a:p>
            <a:r>
              <a:rPr lang="en-US" altLang="zh-CN" b="1" dirty="0"/>
              <a:t>The Key of Transfer learning</a:t>
            </a:r>
            <a:endParaRPr lang="zh-CN" altLang="en-US" b="1" dirty="0"/>
          </a:p>
        </p:txBody>
      </p:sp>
      <p:sp>
        <p:nvSpPr>
          <p:cNvPr id="4" name="灯片编号占位符 3">
            <a:extLst>
              <a:ext uri="{FF2B5EF4-FFF2-40B4-BE49-F238E27FC236}">
                <a16:creationId xmlns:a16="http://schemas.microsoft.com/office/drawing/2014/main" id="{8346CB60-7C7E-42CA-B967-0131635E88EF}"/>
              </a:ext>
            </a:extLst>
          </p:cNvPr>
          <p:cNvSpPr>
            <a:spLocks noGrp="1"/>
          </p:cNvSpPr>
          <p:nvPr>
            <p:ph type="sldNum" sz="quarter" idx="10"/>
          </p:nvPr>
        </p:nvSpPr>
        <p:spPr/>
        <p:txBody>
          <a:bodyPr/>
          <a:lstStyle/>
          <a:p>
            <a:pPr>
              <a:defRPr/>
            </a:pPr>
            <a:fld id="{992DBDEA-1FA4-4512-8EBB-09F795BCB767}" type="slidenum">
              <a:rPr lang="zh-CN" altLang="en-US" smtClean="0"/>
              <a:pPr>
                <a:defRPr/>
              </a:pPr>
              <a:t>16</a:t>
            </a:fld>
            <a:endParaRPr lang="en-US" altLang="zh-CN" dirty="0"/>
          </a:p>
        </p:txBody>
      </p:sp>
      <p:pic>
        <p:nvPicPr>
          <p:cNvPr id="8" name="图片 7">
            <a:extLst>
              <a:ext uri="{FF2B5EF4-FFF2-40B4-BE49-F238E27FC236}">
                <a16:creationId xmlns:a16="http://schemas.microsoft.com/office/drawing/2014/main" id="{EFAB116C-76AB-400E-8DCB-883EA7FB99A4}"/>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135560" y="1196752"/>
            <a:ext cx="6960212" cy="1129667"/>
          </a:xfrm>
          <a:prstGeom prst="rect">
            <a:avLst/>
          </a:prstGeom>
        </p:spPr>
      </p:pic>
      <p:sp>
        <p:nvSpPr>
          <p:cNvPr id="9" name="矩形: 圆角 8">
            <a:extLst>
              <a:ext uri="{FF2B5EF4-FFF2-40B4-BE49-F238E27FC236}">
                <a16:creationId xmlns:a16="http://schemas.microsoft.com/office/drawing/2014/main" id="{831CD4AD-2DE9-4BCD-9A50-CC944905D864}"/>
              </a:ext>
            </a:extLst>
          </p:cNvPr>
          <p:cNvSpPr/>
          <p:nvPr/>
        </p:nvSpPr>
        <p:spPr>
          <a:xfrm>
            <a:off x="5833592" y="2567785"/>
            <a:ext cx="3207091" cy="711667"/>
          </a:xfrm>
          <a:prstGeom prst="roundRect">
            <a:avLst/>
          </a:prstGeom>
          <a:noFill/>
          <a:ln w="28575" cap="flat" cmpd="sng" algn="ctr">
            <a:solidFill>
              <a:srgbClr val="2F328B"/>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altLang="zh-CN" sz="2000" dirty="0">
                <a:solidFill>
                  <a:schemeClr val="tx1"/>
                </a:solidFill>
                <a:latin typeface="微软雅黑" panose="020B0503020204020204" pitchFamily="34" charset="-122"/>
                <a:ea typeface="微软雅黑" panose="020B0503020204020204" pitchFamily="34" charset="-122"/>
              </a:rPr>
              <a:t>Reduces source and target divergence </a:t>
            </a:r>
            <a:endParaRPr lang="zh-CN" altLang="en-US" sz="2000" dirty="0">
              <a:solidFill>
                <a:schemeClr val="tx1"/>
              </a:solidFill>
              <a:latin typeface="微软雅黑" panose="020B0503020204020204" pitchFamily="34" charset="-122"/>
              <a:ea typeface="微软雅黑" panose="020B0503020204020204" pitchFamily="34" charset="-122"/>
            </a:endParaRPr>
          </a:p>
        </p:txBody>
      </p:sp>
      <p:sp>
        <p:nvSpPr>
          <p:cNvPr id="10" name="矩形: 圆角 9">
            <a:extLst>
              <a:ext uri="{FF2B5EF4-FFF2-40B4-BE49-F238E27FC236}">
                <a16:creationId xmlns:a16="http://schemas.microsoft.com/office/drawing/2014/main" id="{FF378BD6-2E57-4BA1-9021-128F378F2B6E}"/>
              </a:ext>
            </a:extLst>
          </p:cNvPr>
          <p:cNvSpPr/>
          <p:nvPr/>
        </p:nvSpPr>
        <p:spPr>
          <a:xfrm>
            <a:off x="1131359" y="2568983"/>
            <a:ext cx="2948417" cy="594066"/>
          </a:xfrm>
          <a:prstGeom prst="roundRect">
            <a:avLst/>
          </a:prstGeom>
          <a:noFill/>
          <a:ln w="28575" cap="flat" cmpd="sng" algn="ctr">
            <a:solidFill>
              <a:srgbClr val="2F328B"/>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altLang="zh-CN" sz="2000" dirty="0">
                <a:solidFill>
                  <a:srgbClr val="C00000"/>
                </a:solidFill>
                <a:latin typeface="微软雅黑" panose="020B0503020204020204" pitchFamily="34" charset="-122"/>
                <a:ea typeface="微软雅黑" panose="020B0503020204020204" pitchFamily="34" charset="-122"/>
              </a:rPr>
              <a:t>Reduces source error</a:t>
            </a:r>
            <a:endParaRPr lang="zh-CN" altLang="en-US" sz="2000" dirty="0">
              <a:solidFill>
                <a:srgbClr val="C00000"/>
              </a:solidFill>
              <a:latin typeface="微软雅黑" panose="020B0503020204020204" pitchFamily="34" charset="-122"/>
              <a:ea typeface="微软雅黑" panose="020B0503020204020204" pitchFamily="34" charset="-122"/>
            </a:endParaRPr>
          </a:p>
        </p:txBody>
      </p:sp>
      <p:cxnSp>
        <p:nvCxnSpPr>
          <p:cNvPr id="11" name="连接符: 肘形 10">
            <a:extLst>
              <a:ext uri="{FF2B5EF4-FFF2-40B4-BE49-F238E27FC236}">
                <a16:creationId xmlns:a16="http://schemas.microsoft.com/office/drawing/2014/main" id="{26F720B9-A931-4455-BD34-A1409971F970}"/>
              </a:ext>
            </a:extLst>
          </p:cNvPr>
          <p:cNvCxnSpPr>
            <a:cxnSpLocks/>
            <a:stCxn id="13" idx="2"/>
            <a:endCxn id="10" idx="0"/>
          </p:cNvCxnSpPr>
          <p:nvPr/>
        </p:nvCxnSpPr>
        <p:spPr>
          <a:xfrm rot="5400000">
            <a:off x="2657421" y="1751172"/>
            <a:ext cx="765959" cy="869663"/>
          </a:xfrm>
          <a:prstGeom prst="bentConnector3">
            <a:avLst>
              <a:gd name="adj1" fmla="val 50000"/>
            </a:avLst>
          </a:prstGeom>
          <a:ln w="28575">
            <a:solidFill>
              <a:srgbClr val="2F328B"/>
            </a:solidFill>
            <a:tailEnd type="triangle"/>
          </a:ln>
        </p:spPr>
        <p:style>
          <a:lnRef idx="1">
            <a:schemeClr val="accent1"/>
          </a:lnRef>
          <a:fillRef idx="0">
            <a:schemeClr val="accent1"/>
          </a:fillRef>
          <a:effectRef idx="0">
            <a:schemeClr val="accent1"/>
          </a:effectRef>
          <a:fontRef idx="minor">
            <a:schemeClr val="tx1"/>
          </a:fontRef>
        </p:style>
      </p:cxnSp>
      <p:sp>
        <p:nvSpPr>
          <p:cNvPr id="12" name="矩形 11">
            <a:extLst>
              <a:ext uri="{FF2B5EF4-FFF2-40B4-BE49-F238E27FC236}">
                <a16:creationId xmlns:a16="http://schemas.microsoft.com/office/drawing/2014/main" id="{6086EE4B-FA9B-4389-AFA7-E1137639478B}"/>
              </a:ext>
            </a:extLst>
          </p:cNvPr>
          <p:cNvSpPr/>
          <p:nvPr/>
        </p:nvSpPr>
        <p:spPr>
          <a:xfrm>
            <a:off x="6203074" y="1235065"/>
            <a:ext cx="3828677" cy="338554"/>
          </a:xfrm>
          <a:prstGeom prst="rect">
            <a:avLst/>
          </a:prstGeom>
        </p:spPr>
        <p:txBody>
          <a:bodyPr wrap="none">
            <a:spAutoFit/>
          </a:bodyPr>
          <a:lstStyle/>
          <a:p>
            <a:pPr lvl="0"/>
            <a:r>
              <a:rPr lang="en-US" altLang="zh-CN" sz="1600" i="1" dirty="0">
                <a:latin typeface="Times New Roman" panose="02020603050405020304" pitchFamily="18" charset="0"/>
                <a:ea typeface="宋体" panose="02010600030101010101" pitchFamily="2" charset="-122"/>
              </a:rPr>
              <a:t>J. Wang, et al. </a:t>
            </a:r>
            <a:r>
              <a:rPr lang="nn-NO" altLang="zh-CN" sz="1600" i="1" dirty="0">
                <a:latin typeface="Times New Roman" panose="02020603050405020304" pitchFamily="18" charset="0"/>
                <a:ea typeface="宋体" panose="02010600030101010101" pitchFamily="2" charset="-122"/>
              </a:rPr>
              <a:t>arXiv:2103.03097, 01 3 2021</a:t>
            </a:r>
            <a:endParaRPr lang="en-US" altLang="zh-CN" sz="1600" i="1" dirty="0">
              <a:latin typeface="Times New Roman" panose="02020603050405020304" pitchFamily="18" charset="0"/>
              <a:ea typeface="宋体" panose="02010600030101010101" pitchFamily="2" charset="-122"/>
            </a:endParaRPr>
          </a:p>
        </p:txBody>
      </p:sp>
      <p:sp>
        <p:nvSpPr>
          <p:cNvPr id="13" name="矩形 12">
            <a:extLst>
              <a:ext uri="{FF2B5EF4-FFF2-40B4-BE49-F238E27FC236}">
                <a16:creationId xmlns:a16="http://schemas.microsoft.com/office/drawing/2014/main" id="{E920587A-39B9-4E39-9B46-45ADC44F6187}"/>
              </a:ext>
            </a:extLst>
          </p:cNvPr>
          <p:cNvSpPr/>
          <p:nvPr/>
        </p:nvSpPr>
        <p:spPr bwMode="auto">
          <a:xfrm>
            <a:off x="3071563" y="1264910"/>
            <a:ext cx="807336" cy="53811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4" name="矩形 13">
            <a:extLst>
              <a:ext uri="{FF2B5EF4-FFF2-40B4-BE49-F238E27FC236}">
                <a16:creationId xmlns:a16="http://schemas.microsoft.com/office/drawing/2014/main" id="{EC9AAE96-53FF-42E2-9A73-0D8CAAB33998}"/>
              </a:ext>
            </a:extLst>
          </p:cNvPr>
          <p:cNvSpPr/>
          <p:nvPr/>
        </p:nvSpPr>
        <p:spPr bwMode="auto">
          <a:xfrm>
            <a:off x="4207341" y="1264910"/>
            <a:ext cx="1456509" cy="53811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cxnSp>
        <p:nvCxnSpPr>
          <p:cNvPr id="15" name="连接符: 肘形 14">
            <a:extLst>
              <a:ext uri="{FF2B5EF4-FFF2-40B4-BE49-F238E27FC236}">
                <a16:creationId xmlns:a16="http://schemas.microsoft.com/office/drawing/2014/main" id="{500C6432-3FAF-4F30-83FF-F578B2C8B546}"/>
              </a:ext>
            </a:extLst>
          </p:cNvPr>
          <p:cNvCxnSpPr>
            <a:cxnSpLocks/>
            <a:stCxn id="14" idx="3"/>
            <a:endCxn id="9" idx="3"/>
          </p:cNvCxnSpPr>
          <p:nvPr/>
        </p:nvCxnSpPr>
        <p:spPr>
          <a:xfrm>
            <a:off x="5663850" y="1533967"/>
            <a:ext cx="3376833" cy="1389652"/>
          </a:xfrm>
          <a:prstGeom prst="bentConnector3">
            <a:avLst>
              <a:gd name="adj1" fmla="val 106770"/>
            </a:avLst>
          </a:prstGeom>
          <a:ln w="28575">
            <a:solidFill>
              <a:srgbClr val="2F328B"/>
            </a:solidFill>
            <a:tailEnd type="triangle"/>
          </a:ln>
        </p:spPr>
        <p:style>
          <a:lnRef idx="1">
            <a:schemeClr val="accent1"/>
          </a:lnRef>
          <a:fillRef idx="0">
            <a:schemeClr val="accent1"/>
          </a:fillRef>
          <a:effectRef idx="0">
            <a:schemeClr val="accent1"/>
          </a:effectRef>
          <a:fontRef idx="minor">
            <a:schemeClr val="tx1"/>
          </a:fontRef>
        </p:style>
      </p:cxnSp>
      <p:sp>
        <p:nvSpPr>
          <p:cNvPr id="17" name="文本框 16">
            <a:extLst>
              <a:ext uri="{FF2B5EF4-FFF2-40B4-BE49-F238E27FC236}">
                <a16:creationId xmlns:a16="http://schemas.microsoft.com/office/drawing/2014/main" id="{59950959-63E4-4711-89EE-3E498F73AB3A}"/>
              </a:ext>
            </a:extLst>
          </p:cNvPr>
          <p:cNvSpPr txBox="1"/>
          <p:nvPr/>
        </p:nvSpPr>
        <p:spPr>
          <a:xfrm>
            <a:off x="191344" y="4116083"/>
            <a:ext cx="11593288" cy="1384995"/>
          </a:xfrm>
          <a:prstGeom prst="rect">
            <a:avLst/>
          </a:prstGeom>
          <a:noFill/>
        </p:spPr>
        <p:txBody>
          <a:bodyPr wrap="square" rtlCol="0">
            <a:spAutoFit/>
          </a:bodyPr>
          <a:lstStyle/>
          <a:p>
            <a:pPr marL="228600" lvl="1" indent="-228600" eaLnBrk="1" hangingPunct="1">
              <a:spcBef>
                <a:spcPts val="1000"/>
              </a:spcBef>
              <a:buClr>
                <a:srgbClr val="FF0000"/>
              </a:buClr>
              <a:buFont typeface="Arial" panose="020B0604020202020204" pitchFamily="34" charset="0"/>
              <a:buChar char="•"/>
            </a:pPr>
            <a:r>
              <a:rPr lang="en-US" altLang="zh-CN" sz="2800" b="1" dirty="0">
                <a:latin typeface="Times New Roman" panose="02020603050405020304" pitchFamily="18" charset="0"/>
                <a:ea typeface="宋体" panose="02010600030101010101" pitchFamily="2" charset="-122"/>
              </a:rPr>
              <a:t>To increase the performance on future reactors, it needs to increase the performance on existing tokamak, and reduce the difference between existing and future machines</a:t>
            </a:r>
            <a:endParaRPr lang="zh-CN" altLang="en-US" sz="2800" b="1" dirty="0">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29713619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9336" y="38175"/>
            <a:ext cx="8712968" cy="792088"/>
          </a:xfrm>
        </p:spPr>
        <p:txBody>
          <a:bodyPr/>
          <a:lstStyle/>
          <a:p>
            <a:r>
              <a:rPr lang="en-US" altLang="zh-CN" sz="3000" b="1" dirty="0"/>
              <a:t>Transfer Based on Machine Independent features</a:t>
            </a:r>
            <a:endParaRPr lang="zh-CN" altLang="en-US" sz="3000" b="1" dirty="0"/>
          </a:p>
        </p:txBody>
      </p:sp>
      <p:sp>
        <p:nvSpPr>
          <p:cNvPr id="4" name="灯片编号占位符 3"/>
          <p:cNvSpPr>
            <a:spLocks noGrp="1"/>
          </p:cNvSpPr>
          <p:nvPr>
            <p:ph type="sldNum" sz="quarter" idx="10"/>
          </p:nvPr>
        </p:nvSpPr>
        <p:spPr/>
        <p:txBody>
          <a:bodyPr/>
          <a:lstStyle/>
          <a:p>
            <a:pPr>
              <a:defRPr/>
            </a:pPr>
            <a:fld id="{992DBDEA-1FA4-4512-8EBB-09F795BCB767}" type="slidenum">
              <a:rPr lang="zh-CN" altLang="en-US" smtClean="0"/>
              <a:pPr>
                <a:defRPr/>
              </a:pPr>
              <a:t>17</a:t>
            </a:fld>
            <a:endParaRPr lang="en-US" altLang="zh-CN" dirty="0"/>
          </a:p>
        </p:txBody>
      </p:sp>
      <p:sp>
        <p:nvSpPr>
          <p:cNvPr id="7" name="内容占位符 2"/>
          <p:cNvSpPr txBox="1">
            <a:spLocks/>
          </p:cNvSpPr>
          <p:nvPr/>
        </p:nvSpPr>
        <p:spPr bwMode="auto">
          <a:xfrm>
            <a:off x="335360" y="1046752"/>
            <a:ext cx="9696399" cy="119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Clr>
                <a:srgbClr val="FF0000"/>
              </a:buClr>
              <a:buFont typeface="Arial" panose="020B0604020202020204" pitchFamily="34" charset="0"/>
              <a:buChar char="•"/>
              <a:defRPr sz="2800" b="1" i="0" kern="1200" baseline="0">
                <a:solidFill>
                  <a:schemeClr val="tx1"/>
                </a:solidFill>
                <a:latin typeface="Century Gothic" panose="020B0502020202020204" pitchFamily="34" charset="0"/>
                <a:ea typeface="微软雅黑 Light" panose="020B0502040204020203" pitchFamily="34" charset="-122"/>
                <a:cs typeface="+mn-cs"/>
              </a:defRPr>
            </a:lvl1pPr>
            <a:lvl2pPr marL="685800" indent="-228600" algn="l" rtl="0" eaLnBrk="1" fontAlgn="base" hangingPunct="1">
              <a:lnSpc>
                <a:spcPct val="90000"/>
              </a:lnSpc>
              <a:spcBef>
                <a:spcPts val="500"/>
              </a:spcBef>
              <a:spcAft>
                <a:spcPct val="0"/>
              </a:spcAft>
              <a:buClr>
                <a:srgbClr val="FF0000"/>
              </a:buClr>
              <a:buFont typeface="Arial" panose="020B0604020202020204" pitchFamily="34" charset="0"/>
              <a:buChar char="•"/>
              <a:defRPr sz="2400" kern="1200" baseline="0">
                <a:solidFill>
                  <a:schemeClr val="tx1"/>
                </a:solidFill>
                <a:latin typeface="微软雅黑 Light" panose="020B0502040204020203" pitchFamily="34" charset="-122"/>
                <a:ea typeface="微软雅黑 Light" panose="020B0502040204020203" pitchFamily="34" charset="-122"/>
                <a:cs typeface="+mn-cs"/>
              </a:defRPr>
            </a:lvl2pPr>
            <a:lvl3pPr marL="1143000" indent="-228600" algn="l" rtl="0" eaLnBrk="1" fontAlgn="base" hangingPunct="1">
              <a:lnSpc>
                <a:spcPct val="90000"/>
              </a:lnSpc>
              <a:spcBef>
                <a:spcPts val="500"/>
              </a:spcBef>
              <a:spcAft>
                <a:spcPct val="0"/>
              </a:spcAft>
              <a:buClr>
                <a:srgbClr val="FF0000"/>
              </a:buClr>
              <a:buFont typeface="Arial" panose="020B0604020202020204" pitchFamily="34" charset="0"/>
              <a:buChar char="•"/>
              <a:defRPr sz="2000" kern="1200" baseline="0">
                <a:solidFill>
                  <a:schemeClr val="tx1"/>
                </a:solidFill>
                <a:latin typeface="微软雅黑 Light" panose="020B0502040204020203" pitchFamily="34" charset="-122"/>
                <a:ea typeface="微软雅黑 Light" panose="020B0502040204020203" pitchFamily="34" charset="-122"/>
                <a:cs typeface="+mn-cs"/>
              </a:defRPr>
            </a:lvl3pPr>
            <a:lvl4pPr marL="1600200" indent="-228600" algn="l" rtl="0" eaLnBrk="1" fontAlgn="base" hangingPunct="1">
              <a:lnSpc>
                <a:spcPct val="90000"/>
              </a:lnSpc>
              <a:spcBef>
                <a:spcPts val="500"/>
              </a:spcBef>
              <a:spcAft>
                <a:spcPct val="0"/>
              </a:spcAft>
              <a:buClr>
                <a:srgbClr val="FF0000"/>
              </a:buClr>
              <a:buFont typeface="Arial" panose="020B0604020202020204" pitchFamily="34" charset="0"/>
              <a:buChar char="•"/>
              <a:defRPr kern="1200" baseline="0">
                <a:solidFill>
                  <a:schemeClr val="tx1"/>
                </a:solidFill>
                <a:latin typeface="微软雅黑 Light" panose="020B0502040204020203" pitchFamily="34" charset="-122"/>
                <a:ea typeface="微软雅黑 Light" panose="020B0502040204020203" pitchFamily="34" charset="-122"/>
                <a:cs typeface="+mn-cs"/>
              </a:defRPr>
            </a:lvl4pPr>
            <a:lvl5pPr marL="2057400" indent="-228600" algn="l" rtl="0" eaLnBrk="1" fontAlgn="base" hangingPunct="1">
              <a:lnSpc>
                <a:spcPct val="90000"/>
              </a:lnSpc>
              <a:spcBef>
                <a:spcPts val="500"/>
              </a:spcBef>
              <a:spcAft>
                <a:spcPct val="0"/>
              </a:spcAft>
              <a:buClr>
                <a:srgbClr val="FF0000"/>
              </a:buClr>
              <a:buFont typeface="Arial" panose="020B0604020202020204" pitchFamily="34" charset="0"/>
              <a:buChar char="•"/>
              <a:defRPr kern="1200" baseline="0">
                <a:solidFill>
                  <a:schemeClr val="tx1"/>
                </a:solidFill>
                <a:latin typeface="微软雅黑 Light" panose="020B0502040204020203" pitchFamily="34" charset="-122"/>
                <a:ea typeface="微软雅黑 Light" panose="020B0502040204020203"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400">
              <a:lnSpc>
                <a:spcPct val="100000"/>
              </a:lnSpc>
            </a:pPr>
            <a:r>
              <a:rPr lang="en-US" altLang="zh-CN" sz="2400" dirty="0">
                <a:latin typeface="Times New Roman" panose="02020603050405020304" pitchFamily="18" charset="0"/>
                <a:ea typeface="宋体" panose="02010600030101010101" pitchFamily="2" charset="-122"/>
              </a:rPr>
              <a:t>First, feature engineering:</a:t>
            </a:r>
          </a:p>
          <a:p>
            <a:pPr marL="360000" lvl="1" defTabSz="914400">
              <a:lnSpc>
                <a:spcPct val="100000"/>
              </a:lnSpc>
            </a:pPr>
            <a:r>
              <a:rPr lang="en-US" altLang="zh-CN" sz="2000" dirty="0"/>
              <a:t>Extract machine independent disruption related features</a:t>
            </a:r>
          </a:p>
          <a:p>
            <a:pPr marL="360000" lvl="1" defTabSz="914400">
              <a:lnSpc>
                <a:spcPct val="100000"/>
              </a:lnSpc>
            </a:pPr>
            <a:r>
              <a:rPr lang="en-US" altLang="zh-CN" sz="2000" dirty="0"/>
              <a:t>Reduce source domain error as well as source and target divergence</a:t>
            </a:r>
          </a:p>
        </p:txBody>
      </p:sp>
      <p:graphicFrame>
        <p:nvGraphicFramePr>
          <p:cNvPr id="8" name="表格 7">
            <a:extLst>
              <a:ext uri="{FF2B5EF4-FFF2-40B4-BE49-F238E27FC236}">
                <a16:creationId xmlns:a16="http://schemas.microsoft.com/office/drawing/2014/main" id="{C3643410-5463-4349-820D-FF17DA27816F}"/>
              </a:ext>
            </a:extLst>
          </p:cNvPr>
          <p:cNvGraphicFramePr>
            <a:graphicFrameLocks noGrp="1"/>
          </p:cNvGraphicFramePr>
          <p:nvPr>
            <p:extLst>
              <p:ext uri="{D42A27DB-BD31-4B8C-83A1-F6EECF244321}">
                <p14:modId xmlns:p14="http://schemas.microsoft.com/office/powerpoint/2010/main" val="3276196580"/>
              </p:ext>
            </p:extLst>
          </p:nvPr>
        </p:nvGraphicFramePr>
        <p:xfrm>
          <a:off x="623392" y="2513700"/>
          <a:ext cx="5597429" cy="3059973"/>
        </p:xfrm>
        <a:graphic>
          <a:graphicData uri="http://schemas.openxmlformats.org/drawingml/2006/table">
            <a:tbl>
              <a:tblPr firstRow="1" firstCol="1" bandRow="1">
                <a:tableStyleId>{5C22544A-7EE6-4342-B048-85BDC9FD1C3A}</a:tableStyleId>
              </a:tblPr>
              <a:tblGrid>
                <a:gridCol w="1804402">
                  <a:extLst>
                    <a:ext uri="{9D8B030D-6E8A-4147-A177-3AD203B41FA5}">
                      <a16:colId xmlns:a16="http://schemas.microsoft.com/office/drawing/2014/main" val="3799098132"/>
                    </a:ext>
                  </a:extLst>
                </a:gridCol>
                <a:gridCol w="1872207">
                  <a:extLst>
                    <a:ext uri="{9D8B030D-6E8A-4147-A177-3AD203B41FA5}">
                      <a16:colId xmlns:a16="http://schemas.microsoft.com/office/drawing/2014/main" val="1554736354"/>
                    </a:ext>
                  </a:extLst>
                </a:gridCol>
                <a:gridCol w="1920820">
                  <a:extLst>
                    <a:ext uri="{9D8B030D-6E8A-4147-A177-3AD203B41FA5}">
                      <a16:colId xmlns:a16="http://schemas.microsoft.com/office/drawing/2014/main" val="786553609"/>
                    </a:ext>
                  </a:extLst>
                </a:gridCol>
              </a:tblGrid>
              <a:tr h="293263">
                <a:tc>
                  <a:txBody>
                    <a:bodyPr/>
                    <a:lstStyle/>
                    <a:p>
                      <a:pPr algn="ctr">
                        <a:lnSpc>
                          <a:spcPct val="107000"/>
                        </a:lnSpc>
                        <a:spcAft>
                          <a:spcPts val="0"/>
                        </a:spcAft>
                      </a:pPr>
                      <a:r>
                        <a:rPr lang="en-US" altLang="zh-CN" sz="1200" dirty="0">
                          <a:effectLst/>
                          <a:latin typeface="Calibri" panose="020F0502020204030204" pitchFamily="34" charset="0"/>
                          <a:ea typeface="+mn-ea"/>
                          <a:cs typeface="Times New Roman" panose="02020603050405020304" pitchFamily="18" charset="0"/>
                        </a:rPr>
                        <a:t>Types of features</a:t>
                      </a:r>
                      <a:endParaRPr lang="zh-CN" sz="1200" dirty="0">
                        <a:effectLst/>
                        <a:latin typeface="Calibri" panose="020F0502020204030204" pitchFamily="34" charset="0"/>
                        <a:ea typeface="等线" panose="02010600030101010101" pitchFamily="2" charset="-122"/>
                        <a:cs typeface="Times New Roman" panose="02020603050405020304" pitchFamily="18" charset="0"/>
                      </a:endParaRPr>
                    </a:p>
                  </a:txBody>
                  <a:tcPr marL="113827" marR="113827" marT="56913" marB="56913" anchor="ctr"/>
                </a:tc>
                <a:tc>
                  <a:txBody>
                    <a:bodyPr/>
                    <a:lstStyle/>
                    <a:p>
                      <a:pPr marL="0" algn="ctr" defTabSz="914400" rtl="0" eaLnBrk="1" latinLnBrk="0" hangingPunct="1">
                        <a:lnSpc>
                          <a:spcPct val="107000"/>
                        </a:lnSpc>
                        <a:spcAft>
                          <a:spcPts val="0"/>
                        </a:spcAft>
                      </a:pPr>
                      <a:r>
                        <a:rPr lang="en-US" altLang="zh-CN" sz="1200" b="1" kern="1200" dirty="0">
                          <a:solidFill>
                            <a:schemeClr val="lt1"/>
                          </a:solidFill>
                          <a:effectLst/>
                          <a:latin typeface="Calibri" panose="020F0502020204030204" pitchFamily="34" charset="0"/>
                          <a:ea typeface="+mn-ea"/>
                          <a:cs typeface="Times New Roman" panose="02020603050405020304" pitchFamily="18" charset="0"/>
                        </a:rPr>
                        <a:t>Feature tag</a:t>
                      </a:r>
                      <a:endParaRPr lang="zh-CN" altLang="en-US" sz="1200" b="1" kern="1200" dirty="0">
                        <a:solidFill>
                          <a:schemeClr val="lt1"/>
                        </a:solidFill>
                        <a:effectLst/>
                        <a:latin typeface="Calibri" panose="020F0502020204030204" pitchFamily="34" charset="0"/>
                        <a:ea typeface="+mn-ea"/>
                        <a:cs typeface="Times New Roman" panose="02020603050405020304" pitchFamily="18" charset="0"/>
                      </a:endParaRPr>
                    </a:p>
                  </a:txBody>
                  <a:tcPr marL="122535" marR="122535" marT="0" marB="0" anchor="ctr"/>
                </a:tc>
                <a:tc>
                  <a:txBody>
                    <a:bodyPr/>
                    <a:lstStyle/>
                    <a:p>
                      <a:pPr marL="0" algn="ctr" defTabSz="914400" rtl="0" eaLnBrk="1" latinLnBrk="0" hangingPunct="1">
                        <a:lnSpc>
                          <a:spcPct val="107000"/>
                        </a:lnSpc>
                        <a:spcAft>
                          <a:spcPts val="0"/>
                        </a:spcAft>
                      </a:pPr>
                      <a:r>
                        <a:rPr lang="en-US" altLang="zh-CN" sz="1200" b="1" kern="1200" dirty="0">
                          <a:solidFill>
                            <a:schemeClr val="lt1"/>
                          </a:solidFill>
                          <a:effectLst/>
                          <a:latin typeface="Calibri" panose="020F0502020204030204" pitchFamily="34" charset="0"/>
                          <a:ea typeface="+mn-ea"/>
                          <a:cs typeface="Times New Roman" panose="02020603050405020304" pitchFamily="18" charset="0"/>
                        </a:rPr>
                        <a:t>Impact on disruption</a:t>
                      </a:r>
                      <a:endParaRPr lang="zh-CN" altLang="en-US" sz="1200" b="1" kern="1200" dirty="0">
                        <a:solidFill>
                          <a:schemeClr val="lt1"/>
                        </a:solidFill>
                        <a:effectLst/>
                        <a:latin typeface="Calibri" panose="020F0502020204030204" pitchFamily="34" charset="0"/>
                        <a:ea typeface="+mn-ea"/>
                        <a:cs typeface="Times New Roman" panose="02020603050405020304" pitchFamily="18" charset="0"/>
                      </a:endParaRPr>
                    </a:p>
                  </a:txBody>
                  <a:tcPr marL="122535" marR="122535" marT="0" marB="0" anchor="ctr"/>
                </a:tc>
                <a:extLst>
                  <a:ext uri="{0D108BD9-81ED-4DB2-BD59-A6C34878D82A}">
                    <a16:rowId xmlns:a16="http://schemas.microsoft.com/office/drawing/2014/main" val="981094946"/>
                  </a:ext>
                </a:extLst>
              </a:tr>
              <a:tr h="338104">
                <a:tc rowSpan="4">
                  <a:txBody>
                    <a:bodyPr/>
                    <a:lstStyle/>
                    <a:p>
                      <a:pPr algn="ctr">
                        <a:lnSpc>
                          <a:spcPct val="107000"/>
                        </a:lnSpc>
                        <a:spcAft>
                          <a:spcPts val="0"/>
                        </a:spcAft>
                      </a:pPr>
                      <a:r>
                        <a:rPr lang="en-US" altLang="zh-CN" sz="1050" dirty="0">
                          <a:effectLst/>
                        </a:rPr>
                        <a:t>MHD instabilities related</a:t>
                      </a:r>
                      <a:endParaRPr lang="zh-CN" altLang="zh-CN" sz="1200" dirty="0">
                        <a:effectLst/>
                        <a:latin typeface="Calibri" panose="020F0502020204030204" pitchFamily="34" charset="0"/>
                        <a:ea typeface="+mn-ea"/>
                        <a:cs typeface="Times New Roman" panose="02020603050405020304" pitchFamily="18" charset="0"/>
                      </a:endParaRPr>
                    </a:p>
                  </a:txBody>
                  <a:tcPr marL="113827" marR="113827" marT="56913" marB="56913" anchor="ctr"/>
                </a:tc>
                <a:tc>
                  <a:txBody>
                    <a:bodyPr/>
                    <a:lstStyle/>
                    <a:p>
                      <a:pPr marL="0" algn="just" defTabSz="914400" rtl="0" eaLnBrk="1" latinLnBrk="0" hangingPunct="1">
                        <a:lnSpc>
                          <a:spcPct val="107000"/>
                        </a:lnSpc>
                        <a:spcAft>
                          <a:spcPts val="0"/>
                        </a:spcAft>
                      </a:pPr>
                      <a:r>
                        <a:rPr lang="en-US" altLang="zh-CN" sz="1100" kern="1200" dirty="0" err="1">
                          <a:solidFill>
                            <a:schemeClr val="dk1"/>
                          </a:solidFill>
                          <a:effectLst/>
                          <a:latin typeface="Calibri" panose="020F0502020204030204" pitchFamily="34" charset="0"/>
                          <a:ea typeface="等线" panose="02010600030101010101" pitchFamily="2" charset="-122"/>
                          <a:cs typeface="Times New Roman" panose="02020603050405020304" pitchFamily="18" charset="0"/>
                        </a:rPr>
                        <a:t>mode_number_m</a:t>
                      </a:r>
                      <a:r>
                        <a:rPr lang="en-US" altLang="zh-CN" sz="1100" kern="1200" dirty="0">
                          <a:solidFill>
                            <a:schemeClr val="dk1"/>
                          </a:solidFill>
                          <a:effectLst/>
                          <a:latin typeface="Calibri" panose="020F0502020204030204" pitchFamily="34" charset="0"/>
                          <a:ea typeface="等线" panose="02010600030101010101" pitchFamily="2" charset="-122"/>
                          <a:cs typeface="Times New Roman" panose="02020603050405020304" pitchFamily="18" charset="0"/>
                        </a:rPr>
                        <a:t>, </a:t>
                      </a:r>
                      <a:r>
                        <a:rPr lang="en-US" altLang="zh-CN" sz="1100" kern="1200" dirty="0" err="1">
                          <a:solidFill>
                            <a:schemeClr val="dk1"/>
                          </a:solidFill>
                          <a:effectLst/>
                          <a:latin typeface="Calibri" panose="020F0502020204030204" pitchFamily="34" charset="0"/>
                          <a:ea typeface="等线" panose="02010600030101010101" pitchFamily="2" charset="-122"/>
                          <a:cs typeface="Times New Roman" panose="02020603050405020304" pitchFamily="18" charset="0"/>
                        </a:rPr>
                        <a:t>mode_number_n</a:t>
                      </a:r>
                      <a:endParaRPr lang="zh-CN" altLang="en-US" sz="1100" kern="1200" dirty="0">
                        <a:solidFill>
                          <a:schemeClr val="dk1"/>
                        </a:solidFill>
                        <a:effectLst/>
                        <a:latin typeface="Calibri" panose="020F0502020204030204" pitchFamily="34" charset="0"/>
                        <a:ea typeface="等线" panose="02010600030101010101" pitchFamily="2" charset="-122"/>
                        <a:cs typeface="Times New Roman" panose="02020603050405020304" pitchFamily="18" charset="0"/>
                      </a:endParaRPr>
                    </a:p>
                  </a:txBody>
                  <a:tcPr marL="122535" marR="122535" marT="0" marB="0"/>
                </a:tc>
                <a:tc rowSpan="4">
                  <a:txBody>
                    <a:bodyPr/>
                    <a:lstStyle/>
                    <a:p>
                      <a:pPr marL="0" algn="ctr" defTabSz="914400" rtl="0" eaLnBrk="1" latinLnBrk="0" hangingPunct="1">
                        <a:lnSpc>
                          <a:spcPct val="107000"/>
                        </a:lnSpc>
                        <a:spcAft>
                          <a:spcPts val="0"/>
                        </a:spcAft>
                      </a:pPr>
                      <a:r>
                        <a:rPr lang="en-US" altLang="zh-CN" sz="1100" kern="1200" dirty="0">
                          <a:solidFill>
                            <a:schemeClr val="dk1"/>
                          </a:solidFill>
                          <a:effectLst/>
                          <a:latin typeface="Calibri" panose="020F0502020204030204" pitchFamily="34" charset="0"/>
                          <a:ea typeface="等线" panose="02010600030101010101" pitchFamily="2" charset="-122"/>
                          <a:cs typeface="Times New Roman" panose="02020603050405020304" pitchFamily="18" charset="0"/>
                        </a:rPr>
                        <a:t>2/1 magnetic </a:t>
                      </a:r>
                      <a:r>
                        <a:rPr lang="en-US" altLang="zh-CN" sz="1100" kern="1200" dirty="0">
                          <a:solidFill>
                            <a:schemeClr val="dk1"/>
                          </a:solidFill>
                          <a:effectLst/>
                          <a:latin typeface="Calibri" panose="020F0502020204030204" pitchFamily="34" charset="0"/>
                          <a:ea typeface="+mn-ea"/>
                          <a:cs typeface="Times New Roman" panose="02020603050405020304" pitchFamily="18" charset="0"/>
                        </a:rPr>
                        <a:t>island growth; Multi-magnetic island overlap;</a:t>
                      </a:r>
                    </a:p>
                    <a:p>
                      <a:pPr marL="0" algn="ctr" defTabSz="914400" rtl="0" eaLnBrk="1" latinLnBrk="0" hangingPunct="1">
                        <a:lnSpc>
                          <a:spcPct val="107000"/>
                        </a:lnSpc>
                        <a:spcAft>
                          <a:spcPts val="0"/>
                        </a:spcAft>
                      </a:pPr>
                      <a:r>
                        <a:rPr lang="en-US" altLang="zh-CN" sz="1100" kern="1200" dirty="0">
                          <a:solidFill>
                            <a:schemeClr val="dk1"/>
                          </a:solidFill>
                          <a:effectLst/>
                          <a:latin typeface="Calibri" panose="020F0502020204030204" pitchFamily="34" charset="0"/>
                          <a:ea typeface="+mn-ea"/>
                          <a:cs typeface="Times New Roman" panose="02020603050405020304" pitchFamily="18" charset="0"/>
                        </a:rPr>
                        <a:t>Locked mode</a:t>
                      </a:r>
                      <a:endParaRPr lang="zh-CN" altLang="en-US" sz="1100" kern="1200" dirty="0">
                        <a:solidFill>
                          <a:schemeClr val="dk1"/>
                        </a:solidFill>
                        <a:effectLst/>
                        <a:latin typeface="Calibri" panose="020F0502020204030204" pitchFamily="34" charset="0"/>
                        <a:ea typeface="等线" panose="02010600030101010101" pitchFamily="2" charset="-122"/>
                        <a:cs typeface="Times New Roman" panose="02020603050405020304" pitchFamily="18" charset="0"/>
                      </a:endParaRPr>
                    </a:p>
                  </a:txBody>
                  <a:tcPr marL="122535" marR="122535" marT="0" marB="0" anchor="ctr"/>
                </a:tc>
                <a:extLst>
                  <a:ext uri="{0D108BD9-81ED-4DB2-BD59-A6C34878D82A}">
                    <a16:rowId xmlns:a16="http://schemas.microsoft.com/office/drawing/2014/main" val="2014726166"/>
                  </a:ext>
                </a:extLst>
              </a:tr>
              <a:tr h="165238">
                <a:tc vMerge="1">
                  <a:txBody>
                    <a:bodyPr/>
                    <a:lstStyle/>
                    <a:p>
                      <a:endParaRPr lang="zh-CN" altLang="en-US"/>
                    </a:p>
                  </a:txBody>
                  <a:tcPr/>
                </a:tc>
                <a:tc>
                  <a:txBody>
                    <a:bodyPr/>
                    <a:lstStyle/>
                    <a:p>
                      <a:pPr marL="0" algn="just" defTabSz="914400" rtl="0" eaLnBrk="1" latinLnBrk="0" hangingPunct="1">
                        <a:lnSpc>
                          <a:spcPct val="107000"/>
                        </a:lnSpc>
                        <a:spcAft>
                          <a:spcPts val="0"/>
                        </a:spcAft>
                      </a:pPr>
                      <a:r>
                        <a:rPr lang="en-US" altLang="zh-CN" sz="1100" kern="1200" dirty="0">
                          <a:solidFill>
                            <a:schemeClr val="dk1"/>
                          </a:solidFill>
                          <a:effectLst/>
                          <a:latin typeface="Calibri" panose="020F0502020204030204" pitchFamily="34" charset="0"/>
                          <a:ea typeface="等线" panose="02010600030101010101" pitchFamily="2" charset="-122"/>
                          <a:cs typeface="Times New Roman" panose="02020603050405020304" pitchFamily="18" charset="0"/>
                        </a:rPr>
                        <a:t>n=1 amplitude</a:t>
                      </a:r>
                      <a:endParaRPr lang="zh-CN" altLang="en-US" sz="1100" kern="1200" dirty="0">
                        <a:solidFill>
                          <a:schemeClr val="dk1"/>
                        </a:solidFill>
                        <a:effectLst/>
                        <a:latin typeface="Calibri" panose="020F0502020204030204" pitchFamily="34" charset="0"/>
                        <a:ea typeface="等线" panose="02010600030101010101" pitchFamily="2" charset="-122"/>
                        <a:cs typeface="Times New Roman" panose="02020603050405020304" pitchFamily="18" charset="0"/>
                      </a:endParaRPr>
                    </a:p>
                  </a:txBody>
                  <a:tcPr marL="122535" marR="122535" marT="0" marB="0"/>
                </a:tc>
                <a:tc vMerge="1">
                  <a:txBody>
                    <a:bodyPr/>
                    <a:lstStyle/>
                    <a:p>
                      <a:pPr marL="0" algn="just" defTabSz="914400" rtl="0" eaLnBrk="1" latinLnBrk="0" hangingPunct="1">
                        <a:lnSpc>
                          <a:spcPct val="107000"/>
                        </a:lnSpc>
                        <a:spcAft>
                          <a:spcPts val="0"/>
                        </a:spcAft>
                      </a:pPr>
                      <a:endParaRPr lang="zh-CN" altLang="en-US" sz="1800" kern="1200" dirty="0">
                        <a:solidFill>
                          <a:schemeClr val="dk1"/>
                        </a:solidFill>
                        <a:effectLst/>
                        <a:latin typeface="Calibri" panose="020F0502020204030204" pitchFamily="34" charset="0"/>
                        <a:ea typeface="等线" panose="02010600030101010101" pitchFamily="2" charset="-122"/>
                        <a:cs typeface="Times New Roman" panose="02020603050405020304" pitchFamily="18" charset="0"/>
                      </a:endParaRPr>
                    </a:p>
                  </a:txBody>
                  <a:tcPr marL="122535" marR="122535" marT="0" marB="0"/>
                </a:tc>
                <a:extLst>
                  <a:ext uri="{0D108BD9-81ED-4DB2-BD59-A6C34878D82A}">
                    <a16:rowId xmlns:a16="http://schemas.microsoft.com/office/drawing/2014/main" val="3174932563"/>
                  </a:ext>
                </a:extLst>
              </a:tr>
              <a:tr h="165238">
                <a:tc vMerge="1">
                  <a:txBody>
                    <a:bodyPr/>
                    <a:lstStyle/>
                    <a:p>
                      <a:endParaRPr lang="zh-CN" altLang="en-US"/>
                    </a:p>
                  </a:txBody>
                  <a:tcPr/>
                </a:tc>
                <a:tc>
                  <a:txBody>
                    <a:bodyPr/>
                    <a:lstStyle/>
                    <a:p>
                      <a:pPr marL="0" algn="just" defTabSz="914400" rtl="0" eaLnBrk="1" latinLnBrk="0" hangingPunct="1">
                        <a:lnSpc>
                          <a:spcPct val="107000"/>
                        </a:lnSpc>
                        <a:spcAft>
                          <a:spcPts val="0"/>
                        </a:spcAft>
                      </a:pPr>
                      <a:r>
                        <a:rPr lang="en-US" altLang="zh-CN" sz="1100" kern="1200" dirty="0" err="1">
                          <a:solidFill>
                            <a:schemeClr val="dk1"/>
                          </a:solidFill>
                          <a:effectLst/>
                          <a:latin typeface="Calibri" panose="020F0502020204030204" pitchFamily="34" charset="0"/>
                          <a:ea typeface="等线" panose="02010600030101010101" pitchFamily="2" charset="-122"/>
                          <a:cs typeface="Times New Roman" panose="02020603050405020304" pitchFamily="18" charset="0"/>
                        </a:rPr>
                        <a:t>FFTMir_abs</a:t>
                      </a:r>
                      <a:r>
                        <a:rPr lang="en-US" altLang="zh-CN" sz="1100" kern="1200" dirty="0">
                          <a:solidFill>
                            <a:schemeClr val="dk1"/>
                          </a:solidFill>
                          <a:effectLst/>
                          <a:latin typeface="Calibri" panose="020F0502020204030204" pitchFamily="34" charset="0"/>
                          <a:ea typeface="等线" panose="02010600030101010101" pitchFamily="2" charset="-122"/>
                          <a:cs typeface="Times New Roman" panose="02020603050405020304" pitchFamily="18" charset="0"/>
                        </a:rPr>
                        <a:t>, </a:t>
                      </a:r>
                      <a:r>
                        <a:rPr lang="en-US" altLang="zh-CN" sz="1100" kern="1200" dirty="0" err="1">
                          <a:solidFill>
                            <a:schemeClr val="dk1"/>
                          </a:solidFill>
                          <a:effectLst/>
                          <a:latin typeface="Calibri" panose="020F0502020204030204" pitchFamily="34" charset="0"/>
                          <a:ea typeface="等线" panose="02010600030101010101" pitchFamily="2" charset="-122"/>
                          <a:cs typeface="Times New Roman" panose="02020603050405020304" pitchFamily="18" charset="0"/>
                        </a:rPr>
                        <a:t>FFTMir_fre</a:t>
                      </a:r>
                      <a:endParaRPr lang="zh-CN" altLang="en-US" sz="1100" kern="1200" dirty="0">
                        <a:solidFill>
                          <a:schemeClr val="dk1"/>
                        </a:solidFill>
                        <a:effectLst/>
                        <a:latin typeface="Calibri" panose="020F0502020204030204" pitchFamily="34" charset="0"/>
                        <a:ea typeface="等线" panose="02010600030101010101" pitchFamily="2" charset="-122"/>
                        <a:cs typeface="Times New Roman" panose="02020603050405020304" pitchFamily="18" charset="0"/>
                      </a:endParaRPr>
                    </a:p>
                  </a:txBody>
                  <a:tcPr marL="122535" marR="122535" marT="0" marB="0"/>
                </a:tc>
                <a:tc vMerge="1">
                  <a:txBody>
                    <a:bodyPr/>
                    <a:lstStyle/>
                    <a:p>
                      <a:pPr marL="0" algn="just" defTabSz="914400" rtl="0" eaLnBrk="1" latinLnBrk="0" hangingPunct="1">
                        <a:lnSpc>
                          <a:spcPct val="107000"/>
                        </a:lnSpc>
                        <a:spcAft>
                          <a:spcPts val="0"/>
                        </a:spcAft>
                      </a:pPr>
                      <a:endParaRPr lang="zh-CN" altLang="en-US" sz="1800" kern="1200" dirty="0">
                        <a:solidFill>
                          <a:schemeClr val="dk1"/>
                        </a:solidFill>
                        <a:effectLst/>
                        <a:latin typeface="Calibri" panose="020F0502020204030204" pitchFamily="34" charset="0"/>
                        <a:ea typeface="等线" panose="02010600030101010101" pitchFamily="2" charset="-122"/>
                        <a:cs typeface="Times New Roman" panose="02020603050405020304" pitchFamily="18" charset="0"/>
                      </a:endParaRPr>
                    </a:p>
                  </a:txBody>
                  <a:tcPr marL="122535" marR="122535" marT="0" marB="0"/>
                </a:tc>
                <a:extLst>
                  <a:ext uri="{0D108BD9-81ED-4DB2-BD59-A6C34878D82A}">
                    <a16:rowId xmlns:a16="http://schemas.microsoft.com/office/drawing/2014/main" val="3868005441"/>
                  </a:ext>
                </a:extLst>
              </a:tr>
              <a:tr h="165238">
                <a:tc vMerge="1">
                  <a:txBody>
                    <a:bodyPr/>
                    <a:lstStyle/>
                    <a:p>
                      <a:endParaRPr lang="zh-CN" altLang="en-US"/>
                    </a:p>
                  </a:txBody>
                  <a:tcPr/>
                </a:tc>
                <a:tc>
                  <a:txBody>
                    <a:bodyPr/>
                    <a:lstStyle/>
                    <a:p>
                      <a:pPr marL="0" algn="just" defTabSz="914400" rtl="0" eaLnBrk="1" latinLnBrk="0" hangingPunct="1">
                        <a:lnSpc>
                          <a:spcPct val="107000"/>
                        </a:lnSpc>
                        <a:spcAft>
                          <a:spcPts val="0"/>
                        </a:spcAft>
                      </a:pPr>
                      <a:r>
                        <a:rPr lang="en-US" altLang="zh-CN" sz="1100" kern="1200" dirty="0" err="1">
                          <a:solidFill>
                            <a:schemeClr val="dk1"/>
                          </a:solidFill>
                          <a:effectLst/>
                          <a:latin typeface="Calibri" panose="020F0502020204030204" pitchFamily="34" charset="0"/>
                          <a:ea typeface="等线" panose="02010600030101010101" pitchFamily="2" charset="-122"/>
                          <a:cs typeface="Times New Roman" panose="02020603050405020304" pitchFamily="18" charset="0"/>
                        </a:rPr>
                        <a:t>Mir_VV</a:t>
                      </a:r>
                      <a:endParaRPr lang="zh-CN" altLang="en-US" sz="1100" kern="1200" dirty="0">
                        <a:solidFill>
                          <a:schemeClr val="dk1"/>
                        </a:solidFill>
                        <a:effectLst/>
                        <a:latin typeface="Calibri" panose="020F0502020204030204" pitchFamily="34" charset="0"/>
                        <a:ea typeface="等线" panose="02010600030101010101" pitchFamily="2" charset="-122"/>
                        <a:cs typeface="Times New Roman" panose="02020603050405020304" pitchFamily="18" charset="0"/>
                      </a:endParaRPr>
                    </a:p>
                  </a:txBody>
                  <a:tcPr marL="122535" marR="122535" marT="0" marB="0"/>
                </a:tc>
                <a:tc vMerge="1">
                  <a:txBody>
                    <a:bodyPr/>
                    <a:lstStyle/>
                    <a:p>
                      <a:pPr marL="0" algn="just" defTabSz="914400" rtl="0" eaLnBrk="1" latinLnBrk="0" hangingPunct="1">
                        <a:lnSpc>
                          <a:spcPct val="107000"/>
                        </a:lnSpc>
                        <a:spcAft>
                          <a:spcPts val="0"/>
                        </a:spcAft>
                      </a:pPr>
                      <a:endParaRPr lang="zh-CN" altLang="en-US" sz="1800" kern="1200" dirty="0">
                        <a:solidFill>
                          <a:schemeClr val="dk1"/>
                        </a:solidFill>
                        <a:effectLst/>
                        <a:latin typeface="Calibri" panose="020F0502020204030204" pitchFamily="34" charset="0"/>
                        <a:ea typeface="等线" panose="02010600030101010101" pitchFamily="2" charset="-122"/>
                        <a:cs typeface="Times New Roman" panose="02020603050405020304" pitchFamily="18" charset="0"/>
                      </a:endParaRPr>
                    </a:p>
                  </a:txBody>
                  <a:tcPr marL="122535" marR="122535" marT="0" marB="0"/>
                </a:tc>
                <a:extLst>
                  <a:ext uri="{0D108BD9-81ED-4DB2-BD59-A6C34878D82A}">
                    <a16:rowId xmlns:a16="http://schemas.microsoft.com/office/drawing/2014/main" val="472363607"/>
                  </a:ext>
                </a:extLst>
              </a:tr>
              <a:tr h="165238">
                <a:tc rowSpan="3">
                  <a:txBody>
                    <a:bodyPr/>
                    <a:lstStyle/>
                    <a:p>
                      <a:pPr algn="ctr">
                        <a:lnSpc>
                          <a:spcPct val="107000"/>
                        </a:lnSpc>
                        <a:spcAft>
                          <a:spcPts val="0"/>
                        </a:spcAft>
                      </a:pPr>
                      <a:r>
                        <a:rPr lang="en-US" altLang="zh-CN" sz="1050" dirty="0">
                          <a:effectLst/>
                        </a:rPr>
                        <a:t>Radiation related</a:t>
                      </a:r>
                      <a:endParaRPr lang="zh-CN" altLang="zh-CN" sz="1200" dirty="0">
                        <a:effectLst/>
                        <a:latin typeface="Calibri" panose="020F0502020204030204" pitchFamily="34" charset="0"/>
                        <a:ea typeface="+mn-ea"/>
                        <a:cs typeface="Times New Roman" panose="02020603050405020304" pitchFamily="18" charset="0"/>
                      </a:endParaRPr>
                    </a:p>
                  </a:txBody>
                  <a:tcPr marL="122535" marR="122535" marT="0" marB="0" anchor="ctr"/>
                </a:tc>
                <a:tc>
                  <a:txBody>
                    <a:bodyPr/>
                    <a:lstStyle/>
                    <a:p>
                      <a:pPr marL="0" algn="just" defTabSz="914400" rtl="0" eaLnBrk="1" latinLnBrk="0" hangingPunct="1">
                        <a:lnSpc>
                          <a:spcPct val="107000"/>
                        </a:lnSpc>
                        <a:spcAft>
                          <a:spcPts val="0"/>
                        </a:spcAft>
                      </a:pPr>
                      <a:r>
                        <a:rPr lang="en-US" altLang="zh-CN" sz="1100" kern="1200" dirty="0" err="1">
                          <a:solidFill>
                            <a:srgbClr val="FF0000"/>
                          </a:solidFill>
                          <a:effectLst/>
                          <a:latin typeface="Calibri" panose="020F0502020204030204" pitchFamily="34" charset="0"/>
                          <a:ea typeface="等线" panose="02010600030101010101" pitchFamily="2" charset="-122"/>
                          <a:cs typeface="Times New Roman" panose="02020603050405020304" pitchFamily="18" charset="0"/>
                        </a:rPr>
                        <a:t>P_rad</a:t>
                      </a:r>
                      <a:r>
                        <a:rPr lang="en-US" altLang="zh-CN" sz="1100" kern="1200" dirty="0">
                          <a:solidFill>
                            <a:srgbClr val="FF0000"/>
                          </a:solidFill>
                          <a:effectLst/>
                          <a:latin typeface="Calibri" panose="020F0502020204030204" pitchFamily="34" charset="0"/>
                          <a:ea typeface="等线" panose="02010600030101010101" pitchFamily="2" charset="-122"/>
                          <a:cs typeface="Times New Roman" panose="02020603050405020304" pitchFamily="18" charset="0"/>
                        </a:rPr>
                        <a:t>, </a:t>
                      </a:r>
                      <a:r>
                        <a:rPr lang="en-US" altLang="zh-CN" sz="1100" kern="1200" dirty="0" err="1">
                          <a:solidFill>
                            <a:schemeClr val="dk1"/>
                          </a:solidFill>
                          <a:effectLst/>
                          <a:latin typeface="Calibri" panose="020F0502020204030204" pitchFamily="34" charset="0"/>
                          <a:ea typeface="等线" panose="02010600030101010101" pitchFamily="2" charset="-122"/>
                          <a:cs typeface="Times New Roman" panose="02020603050405020304" pitchFamily="18" charset="0"/>
                        </a:rPr>
                        <a:t>SXR_core</a:t>
                      </a:r>
                      <a:r>
                        <a:rPr lang="en-US" altLang="zh-CN" sz="1100" kern="1200" dirty="0">
                          <a:solidFill>
                            <a:schemeClr val="dk1"/>
                          </a:solidFill>
                          <a:effectLst/>
                          <a:latin typeface="Calibri" panose="020F0502020204030204" pitchFamily="34" charset="0"/>
                          <a:ea typeface="等线" panose="02010600030101010101" pitchFamily="2" charset="-122"/>
                          <a:cs typeface="Times New Roman" panose="02020603050405020304" pitchFamily="18" charset="0"/>
                        </a:rPr>
                        <a:t>, CIII</a:t>
                      </a:r>
                      <a:endParaRPr lang="zh-CN" altLang="en-US" sz="1100" kern="1200" dirty="0">
                        <a:solidFill>
                          <a:schemeClr val="dk1"/>
                        </a:solidFill>
                        <a:effectLst/>
                        <a:latin typeface="Calibri" panose="020F0502020204030204" pitchFamily="34" charset="0"/>
                        <a:ea typeface="等线" panose="02010600030101010101" pitchFamily="2" charset="-122"/>
                        <a:cs typeface="Times New Roman" panose="02020603050405020304" pitchFamily="18" charset="0"/>
                      </a:endParaRPr>
                    </a:p>
                  </a:txBody>
                  <a:tcPr marL="122535" marR="122535" marT="0" marB="0" anchor="ctr"/>
                </a:tc>
                <a:tc rowSpan="3">
                  <a:txBody>
                    <a:bodyPr/>
                    <a:lstStyle/>
                    <a:p>
                      <a:pPr marL="0" algn="ctr" defTabSz="914400" rtl="0" eaLnBrk="1" latinLnBrk="0" hangingPunct="1">
                        <a:lnSpc>
                          <a:spcPct val="107000"/>
                        </a:lnSpc>
                        <a:spcAft>
                          <a:spcPts val="0"/>
                        </a:spcAft>
                      </a:pPr>
                      <a:r>
                        <a:rPr lang="en-US" altLang="zh-CN" sz="1100" kern="1200" dirty="0">
                          <a:solidFill>
                            <a:schemeClr val="dk1"/>
                          </a:solidFill>
                          <a:effectLst/>
                          <a:latin typeface="Calibri" panose="020F0502020204030204" pitchFamily="34" charset="0"/>
                          <a:ea typeface="等线" panose="02010600030101010101" pitchFamily="2" charset="-122"/>
                          <a:cs typeface="Times New Roman" panose="02020603050405020304" pitchFamily="18" charset="0"/>
                        </a:rPr>
                        <a:t>Edge cooling; </a:t>
                      </a:r>
                    </a:p>
                    <a:p>
                      <a:pPr marL="0" algn="ctr" defTabSz="914400" rtl="0" eaLnBrk="1" latinLnBrk="0" hangingPunct="1">
                        <a:lnSpc>
                          <a:spcPct val="107000"/>
                        </a:lnSpc>
                        <a:spcAft>
                          <a:spcPts val="0"/>
                        </a:spcAft>
                      </a:pPr>
                      <a:r>
                        <a:rPr lang="en-US" altLang="zh-CN" sz="1100" kern="1200" dirty="0">
                          <a:solidFill>
                            <a:schemeClr val="dk1"/>
                          </a:solidFill>
                          <a:effectLst/>
                          <a:latin typeface="Calibri" panose="020F0502020204030204" pitchFamily="34" charset="0"/>
                          <a:ea typeface="等线" panose="02010600030101010101" pitchFamily="2" charset="-122"/>
                          <a:cs typeface="Times New Roman" panose="02020603050405020304" pitchFamily="18" charset="0"/>
                        </a:rPr>
                        <a:t>MARFE</a:t>
                      </a:r>
                      <a:endParaRPr lang="zh-CN" altLang="en-US" sz="1100" kern="1200" dirty="0">
                        <a:solidFill>
                          <a:schemeClr val="dk1"/>
                        </a:solidFill>
                        <a:effectLst/>
                        <a:latin typeface="Calibri" panose="020F0502020204030204" pitchFamily="34" charset="0"/>
                        <a:ea typeface="等线" panose="02010600030101010101" pitchFamily="2" charset="-122"/>
                        <a:cs typeface="Times New Roman" panose="02020603050405020304" pitchFamily="18" charset="0"/>
                      </a:endParaRPr>
                    </a:p>
                  </a:txBody>
                  <a:tcPr marL="122535" marR="122535" marT="0" marB="0" anchor="ctr"/>
                </a:tc>
                <a:extLst>
                  <a:ext uri="{0D108BD9-81ED-4DB2-BD59-A6C34878D82A}">
                    <a16:rowId xmlns:a16="http://schemas.microsoft.com/office/drawing/2014/main" val="470694674"/>
                  </a:ext>
                </a:extLst>
              </a:tr>
              <a:tr h="165238">
                <a:tc vMerge="1">
                  <a:txBody>
                    <a:bodyPr/>
                    <a:lstStyle/>
                    <a:p>
                      <a:pPr algn="ctr">
                        <a:lnSpc>
                          <a:spcPct val="107000"/>
                        </a:lnSpc>
                        <a:spcAft>
                          <a:spcPts val="0"/>
                        </a:spcAft>
                      </a:pPr>
                      <a:endParaRPr lang="zh-CN" altLang="zh-CN" sz="2000" dirty="0">
                        <a:effectLst/>
                        <a:latin typeface="Calibri" panose="020F0502020204030204" pitchFamily="34" charset="0"/>
                        <a:ea typeface="+mn-ea"/>
                        <a:cs typeface="Times New Roman" panose="02020603050405020304" pitchFamily="18" charset="0"/>
                      </a:endParaRPr>
                    </a:p>
                  </a:txBody>
                  <a:tcPr marL="122535" marR="122535" marT="0" marB="0" anchor="ctr"/>
                </a:tc>
                <a:tc>
                  <a:txBody>
                    <a:bodyPr/>
                    <a:lstStyle/>
                    <a:p>
                      <a:pPr marL="0" algn="just" defTabSz="914400" rtl="0" eaLnBrk="1" latinLnBrk="0" hangingPunct="1">
                        <a:lnSpc>
                          <a:spcPct val="107000"/>
                        </a:lnSpc>
                        <a:spcAft>
                          <a:spcPts val="0"/>
                        </a:spcAft>
                      </a:pPr>
                      <a:r>
                        <a:rPr lang="en-US" altLang="zh-CN" sz="1100" kern="1200" dirty="0" err="1">
                          <a:solidFill>
                            <a:schemeClr val="dk1"/>
                          </a:solidFill>
                          <a:effectLst/>
                          <a:latin typeface="Calibri" panose="020F0502020204030204" pitchFamily="34" charset="0"/>
                          <a:ea typeface="等线" panose="02010600030101010101" pitchFamily="2" charset="-122"/>
                          <a:cs typeface="Times New Roman" panose="02020603050405020304" pitchFamily="18" charset="0"/>
                        </a:rPr>
                        <a:t>axuv_array_kurt</a:t>
                      </a:r>
                      <a:r>
                        <a:rPr lang="en-US" altLang="zh-CN" sz="1100" kern="1200" dirty="0">
                          <a:solidFill>
                            <a:schemeClr val="dk1"/>
                          </a:solidFill>
                          <a:effectLst/>
                          <a:latin typeface="Calibri" panose="020F0502020204030204" pitchFamily="34" charset="0"/>
                          <a:ea typeface="等线" panose="02010600030101010101" pitchFamily="2" charset="-122"/>
                          <a:cs typeface="Times New Roman" panose="02020603050405020304" pitchFamily="18" charset="0"/>
                        </a:rPr>
                        <a:t>(skew, var) </a:t>
                      </a:r>
                      <a:endParaRPr lang="zh-CN" altLang="en-US" sz="1100" kern="1200" dirty="0">
                        <a:solidFill>
                          <a:schemeClr val="dk1"/>
                        </a:solidFill>
                        <a:effectLst/>
                        <a:latin typeface="Calibri" panose="020F0502020204030204" pitchFamily="34" charset="0"/>
                        <a:ea typeface="等线" panose="02010600030101010101" pitchFamily="2" charset="-122"/>
                        <a:cs typeface="Times New Roman" panose="02020603050405020304" pitchFamily="18" charset="0"/>
                      </a:endParaRPr>
                    </a:p>
                  </a:txBody>
                  <a:tcPr marL="122535" marR="122535" marT="0" marB="0" anchor="ctr"/>
                </a:tc>
                <a:tc vMerge="1">
                  <a:txBody>
                    <a:bodyPr/>
                    <a:lstStyle/>
                    <a:p>
                      <a:pPr marL="0" algn="just" defTabSz="914400" rtl="0" eaLnBrk="1" latinLnBrk="0" hangingPunct="1">
                        <a:lnSpc>
                          <a:spcPct val="107000"/>
                        </a:lnSpc>
                        <a:spcAft>
                          <a:spcPts val="0"/>
                        </a:spcAft>
                      </a:pPr>
                      <a:endParaRPr lang="zh-CN" altLang="en-US" sz="1800" kern="1200" dirty="0">
                        <a:solidFill>
                          <a:schemeClr val="dk1"/>
                        </a:solidFill>
                        <a:effectLst/>
                        <a:latin typeface="Calibri" panose="020F0502020204030204" pitchFamily="34" charset="0"/>
                        <a:ea typeface="等线" panose="02010600030101010101" pitchFamily="2" charset="-122"/>
                        <a:cs typeface="Times New Roman" panose="02020603050405020304" pitchFamily="18" charset="0"/>
                      </a:endParaRPr>
                    </a:p>
                  </a:txBody>
                  <a:tcPr marL="122535" marR="122535" marT="0" marB="0" anchor="ctr"/>
                </a:tc>
                <a:extLst>
                  <a:ext uri="{0D108BD9-81ED-4DB2-BD59-A6C34878D82A}">
                    <a16:rowId xmlns:a16="http://schemas.microsoft.com/office/drawing/2014/main" val="713869255"/>
                  </a:ext>
                </a:extLst>
              </a:tr>
              <a:tr h="165238">
                <a:tc vMerge="1">
                  <a:txBody>
                    <a:bodyPr/>
                    <a:lstStyle/>
                    <a:p>
                      <a:pPr algn="ctr">
                        <a:lnSpc>
                          <a:spcPct val="107000"/>
                        </a:lnSpc>
                        <a:spcAft>
                          <a:spcPts val="0"/>
                        </a:spcAft>
                      </a:pPr>
                      <a:endParaRPr lang="zh-CN" altLang="zh-CN" sz="2000" dirty="0">
                        <a:effectLst/>
                        <a:latin typeface="Calibri" panose="020F0502020204030204" pitchFamily="34" charset="0"/>
                        <a:ea typeface="+mn-ea"/>
                        <a:cs typeface="Times New Roman" panose="02020603050405020304" pitchFamily="18" charset="0"/>
                      </a:endParaRPr>
                    </a:p>
                  </a:txBody>
                  <a:tcPr marL="122535" marR="122535" marT="0" marB="0" anchor="ct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US" altLang="zh-CN" sz="1100" kern="1200" dirty="0" err="1">
                          <a:solidFill>
                            <a:schemeClr val="dk1"/>
                          </a:solidFill>
                          <a:effectLst/>
                          <a:latin typeface="Calibri" panose="020F0502020204030204" pitchFamily="34" charset="0"/>
                          <a:ea typeface="等线" panose="02010600030101010101" pitchFamily="2" charset="-122"/>
                          <a:cs typeface="Times New Roman" panose="02020603050405020304" pitchFamily="18" charset="0"/>
                        </a:rPr>
                        <a:t>sxr_array_</a:t>
                      </a:r>
                      <a:r>
                        <a:rPr lang="en-US" altLang="zh-CN" sz="1100" kern="1200" dirty="0" err="1">
                          <a:solidFill>
                            <a:schemeClr val="dk1"/>
                          </a:solidFill>
                          <a:effectLst/>
                          <a:latin typeface="Calibri" panose="020F0502020204030204" pitchFamily="34" charset="0"/>
                          <a:ea typeface="+mn-ea"/>
                          <a:cs typeface="Times New Roman" panose="02020603050405020304" pitchFamily="18" charset="0"/>
                        </a:rPr>
                        <a:t>kurt</a:t>
                      </a:r>
                      <a:r>
                        <a:rPr lang="en-US" altLang="zh-CN" sz="1100" kern="1200" dirty="0">
                          <a:solidFill>
                            <a:schemeClr val="dk1"/>
                          </a:solidFill>
                          <a:effectLst/>
                          <a:latin typeface="Calibri" panose="020F0502020204030204" pitchFamily="34" charset="0"/>
                          <a:ea typeface="+mn-ea"/>
                          <a:cs typeface="Times New Roman" panose="02020603050405020304" pitchFamily="18" charset="0"/>
                        </a:rPr>
                        <a:t>(skew, var) </a:t>
                      </a:r>
                      <a:endParaRPr lang="zh-CN" altLang="zh-CN" sz="1100" kern="1200" dirty="0">
                        <a:solidFill>
                          <a:schemeClr val="dk1"/>
                        </a:solidFill>
                        <a:effectLst/>
                        <a:latin typeface="Calibri" panose="020F0502020204030204" pitchFamily="34" charset="0"/>
                        <a:ea typeface="等线" panose="02010600030101010101" pitchFamily="2" charset="-122"/>
                        <a:cs typeface="Times New Roman" panose="02020603050405020304" pitchFamily="18" charset="0"/>
                      </a:endParaRPr>
                    </a:p>
                  </a:txBody>
                  <a:tcPr marL="122535" marR="122535" marT="0" marB="0" anchor="ctr"/>
                </a:tc>
                <a:tc vMerge="1">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endParaRPr lang="zh-CN" altLang="zh-CN" sz="1800" kern="1200" dirty="0">
                        <a:solidFill>
                          <a:schemeClr val="dk1"/>
                        </a:solidFill>
                        <a:effectLst/>
                        <a:latin typeface="Calibri" panose="020F0502020204030204" pitchFamily="34" charset="0"/>
                        <a:ea typeface="等线" panose="02010600030101010101" pitchFamily="2" charset="-122"/>
                        <a:cs typeface="Times New Roman" panose="02020603050405020304" pitchFamily="18" charset="0"/>
                      </a:endParaRPr>
                    </a:p>
                  </a:txBody>
                  <a:tcPr marL="122535" marR="122535" marT="0" marB="0" anchor="ctr"/>
                </a:tc>
                <a:extLst>
                  <a:ext uri="{0D108BD9-81ED-4DB2-BD59-A6C34878D82A}">
                    <a16:rowId xmlns:a16="http://schemas.microsoft.com/office/drawing/2014/main" val="642083089"/>
                  </a:ext>
                </a:extLst>
              </a:tr>
              <a:tr h="165238">
                <a:tc rowSpan="3">
                  <a:txBody>
                    <a:bodyPr/>
                    <a:lstStyle/>
                    <a:p>
                      <a:pPr algn="ctr">
                        <a:lnSpc>
                          <a:spcPct val="107000"/>
                        </a:lnSpc>
                        <a:spcAft>
                          <a:spcPts val="0"/>
                        </a:spcAft>
                      </a:pPr>
                      <a:r>
                        <a:rPr lang="en-US" altLang="zh-CN" sz="1050" b="1" kern="1200" dirty="0">
                          <a:solidFill>
                            <a:schemeClr val="lt1"/>
                          </a:solidFill>
                          <a:effectLst/>
                          <a:latin typeface="+mn-lt"/>
                          <a:ea typeface="+mn-ea"/>
                          <a:cs typeface="+mn-cs"/>
                        </a:rPr>
                        <a:t>Density related</a:t>
                      </a:r>
                      <a:endParaRPr lang="zh-CN" altLang="zh-CN" sz="1050" b="1" kern="1200" dirty="0">
                        <a:solidFill>
                          <a:schemeClr val="lt1"/>
                        </a:solidFill>
                        <a:effectLst/>
                        <a:latin typeface="+mn-lt"/>
                        <a:ea typeface="+mn-ea"/>
                        <a:cs typeface="+mn-cs"/>
                      </a:endParaRPr>
                    </a:p>
                  </a:txBody>
                  <a:tcPr marL="122535" marR="122535" marT="0" marB="0" anchor="ctr"/>
                </a:tc>
                <a:tc>
                  <a:txBody>
                    <a:bodyPr/>
                    <a:lstStyle/>
                    <a:p>
                      <a:pPr marL="0" algn="just" defTabSz="914400" rtl="0" eaLnBrk="1" latinLnBrk="0" hangingPunct="1">
                        <a:lnSpc>
                          <a:spcPct val="107000"/>
                        </a:lnSpc>
                        <a:spcAft>
                          <a:spcPts val="0"/>
                        </a:spcAft>
                      </a:pPr>
                      <a:r>
                        <a:rPr lang="en-US" altLang="zh-CN" sz="1100" kern="1200" dirty="0" err="1">
                          <a:solidFill>
                            <a:srgbClr val="FF0000"/>
                          </a:solidFill>
                          <a:effectLst/>
                          <a:latin typeface="Calibri" panose="020F0502020204030204" pitchFamily="34" charset="0"/>
                          <a:ea typeface="等线" panose="02010600030101010101" pitchFamily="2" charset="-122"/>
                          <a:cs typeface="Times New Roman" panose="02020603050405020304" pitchFamily="18" charset="0"/>
                        </a:rPr>
                        <a:t>sum_ne</a:t>
                      </a:r>
                      <a:endParaRPr lang="zh-CN" altLang="en-US" sz="1100" kern="1200" dirty="0">
                        <a:solidFill>
                          <a:srgbClr val="FF0000"/>
                        </a:solidFill>
                        <a:effectLst/>
                        <a:latin typeface="Calibri" panose="020F0502020204030204" pitchFamily="34" charset="0"/>
                        <a:ea typeface="等线" panose="02010600030101010101" pitchFamily="2" charset="-122"/>
                        <a:cs typeface="Times New Roman" panose="02020603050405020304" pitchFamily="18" charset="0"/>
                      </a:endParaRPr>
                    </a:p>
                  </a:txBody>
                  <a:tcPr marL="122535" marR="122535" marT="0" marB="0" anchor="ctr"/>
                </a:tc>
                <a:tc rowSpan="3">
                  <a:txBody>
                    <a:bodyPr/>
                    <a:lstStyle/>
                    <a:p>
                      <a:pPr marL="0" algn="ctr" defTabSz="914400" rtl="0" eaLnBrk="1" latinLnBrk="0" hangingPunct="1">
                        <a:lnSpc>
                          <a:spcPct val="107000"/>
                        </a:lnSpc>
                        <a:spcAft>
                          <a:spcPts val="0"/>
                        </a:spcAft>
                      </a:pPr>
                      <a:r>
                        <a:rPr lang="en-US" altLang="zh-CN" sz="1100" kern="1200" dirty="0">
                          <a:solidFill>
                            <a:schemeClr val="dk1"/>
                          </a:solidFill>
                          <a:effectLst/>
                          <a:latin typeface="Calibri" panose="020F0502020204030204" pitchFamily="34" charset="0"/>
                          <a:ea typeface="等线" panose="02010600030101010101" pitchFamily="2" charset="-122"/>
                          <a:cs typeface="Times New Roman" panose="02020603050405020304" pitchFamily="18" charset="0"/>
                        </a:rPr>
                        <a:t>Density limit disruption</a:t>
                      </a:r>
                      <a:endParaRPr lang="zh-CN" altLang="en-US" sz="1100" kern="1200" dirty="0">
                        <a:solidFill>
                          <a:schemeClr val="dk1"/>
                        </a:solidFill>
                        <a:effectLst/>
                        <a:latin typeface="Calibri" panose="020F0502020204030204" pitchFamily="34" charset="0"/>
                        <a:ea typeface="等线" panose="02010600030101010101" pitchFamily="2" charset="-122"/>
                        <a:cs typeface="Times New Roman" panose="02020603050405020304" pitchFamily="18" charset="0"/>
                      </a:endParaRPr>
                    </a:p>
                  </a:txBody>
                  <a:tcPr marL="122535" marR="122535" marT="0" marB="0" anchor="ctr"/>
                </a:tc>
                <a:extLst>
                  <a:ext uri="{0D108BD9-81ED-4DB2-BD59-A6C34878D82A}">
                    <a16:rowId xmlns:a16="http://schemas.microsoft.com/office/drawing/2014/main" val="2561262428"/>
                  </a:ext>
                </a:extLst>
              </a:tr>
              <a:tr h="165238">
                <a:tc vMerge="1">
                  <a:txBody>
                    <a:bodyPr/>
                    <a:lstStyle/>
                    <a:p>
                      <a:pPr algn="ctr">
                        <a:lnSpc>
                          <a:spcPct val="107000"/>
                        </a:lnSpc>
                        <a:spcAft>
                          <a:spcPts val="0"/>
                        </a:spcAft>
                      </a:pPr>
                      <a:endParaRPr lang="zh-CN" altLang="zh-CN" sz="1600" b="1" kern="1200" dirty="0">
                        <a:solidFill>
                          <a:schemeClr val="lt1"/>
                        </a:solidFill>
                        <a:effectLst/>
                        <a:latin typeface="+mn-lt"/>
                        <a:ea typeface="+mn-ea"/>
                        <a:cs typeface="+mn-cs"/>
                      </a:endParaRPr>
                    </a:p>
                  </a:txBody>
                  <a:tcPr marL="122535" marR="122535" marT="0" marB="0" anchor="ctr"/>
                </a:tc>
                <a:tc>
                  <a:txBody>
                    <a:bodyPr/>
                    <a:lstStyle/>
                    <a:p>
                      <a:pPr marL="0" algn="just" defTabSz="914400" rtl="0" eaLnBrk="1" latinLnBrk="0" hangingPunct="1">
                        <a:lnSpc>
                          <a:spcPct val="107000"/>
                        </a:lnSpc>
                        <a:spcAft>
                          <a:spcPts val="0"/>
                        </a:spcAft>
                      </a:pPr>
                      <a:r>
                        <a:rPr lang="en-US" altLang="zh-CN" sz="1100" kern="1200" dirty="0">
                          <a:solidFill>
                            <a:schemeClr val="dk1"/>
                          </a:solidFill>
                          <a:effectLst/>
                          <a:latin typeface="+mn-lt"/>
                          <a:ea typeface="+mn-ea"/>
                          <a:cs typeface="+mn-cs"/>
                        </a:rPr>
                        <a:t>ne</a:t>
                      </a:r>
                      <a:endParaRPr lang="zh-CN" altLang="en-US" sz="1100" kern="1200" dirty="0">
                        <a:solidFill>
                          <a:schemeClr val="dk1"/>
                        </a:solidFill>
                        <a:effectLst/>
                        <a:latin typeface="Calibri" panose="020F0502020204030204" pitchFamily="34" charset="0"/>
                        <a:ea typeface="等线" panose="02010600030101010101" pitchFamily="2" charset="-122"/>
                        <a:cs typeface="Times New Roman" panose="02020603050405020304" pitchFamily="18" charset="0"/>
                      </a:endParaRPr>
                    </a:p>
                  </a:txBody>
                  <a:tcPr marL="122535" marR="122535" marT="0" marB="0" anchor="ctr"/>
                </a:tc>
                <a:tc vMerge="1">
                  <a:txBody>
                    <a:bodyPr/>
                    <a:lstStyle/>
                    <a:p>
                      <a:pPr marL="0" algn="just" defTabSz="914400" rtl="0" eaLnBrk="1" latinLnBrk="0" hangingPunct="1">
                        <a:lnSpc>
                          <a:spcPct val="107000"/>
                        </a:lnSpc>
                        <a:spcAft>
                          <a:spcPts val="0"/>
                        </a:spcAft>
                      </a:pPr>
                      <a:endParaRPr lang="zh-CN" altLang="en-US" sz="1800" kern="1200" dirty="0">
                        <a:solidFill>
                          <a:schemeClr val="dk1"/>
                        </a:solidFill>
                        <a:effectLst/>
                        <a:latin typeface="Calibri" panose="020F0502020204030204" pitchFamily="34" charset="0"/>
                        <a:ea typeface="等线" panose="02010600030101010101" pitchFamily="2" charset="-122"/>
                        <a:cs typeface="Times New Roman" panose="02020603050405020304" pitchFamily="18" charset="0"/>
                      </a:endParaRPr>
                    </a:p>
                  </a:txBody>
                  <a:tcPr marL="122535" marR="122535" marT="0" marB="0" anchor="ctr"/>
                </a:tc>
                <a:extLst>
                  <a:ext uri="{0D108BD9-81ED-4DB2-BD59-A6C34878D82A}">
                    <a16:rowId xmlns:a16="http://schemas.microsoft.com/office/drawing/2014/main" val="263319209"/>
                  </a:ext>
                </a:extLst>
              </a:tr>
              <a:tr h="165238">
                <a:tc vMerge="1">
                  <a:txBody>
                    <a:bodyPr/>
                    <a:lstStyle/>
                    <a:p>
                      <a:pPr algn="ctr">
                        <a:lnSpc>
                          <a:spcPct val="107000"/>
                        </a:lnSpc>
                        <a:spcAft>
                          <a:spcPts val="0"/>
                        </a:spcAft>
                      </a:pPr>
                      <a:endParaRPr lang="zh-CN" altLang="zh-CN" sz="1600" b="1" kern="1200" dirty="0">
                        <a:solidFill>
                          <a:schemeClr val="lt1"/>
                        </a:solidFill>
                        <a:effectLst/>
                        <a:latin typeface="+mn-lt"/>
                        <a:ea typeface="+mn-ea"/>
                        <a:cs typeface="+mn-cs"/>
                      </a:endParaRPr>
                    </a:p>
                  </a:txBody>
                  <a:tcPr marL="122535" marR="122535" marT="0" marB="0" anchor="ct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n-US" altLang="zh-CN" sz="1100" kern="1200" dirty="0" err="1">
                          <a:solidFill>
                            <a:srgbClr val="FF0000"/>
                          </a:solidFill>
                          <a:effectLst/>
                          <a:latin typeface="Calibri" panose="020F0502020204030204" pitchFamily="34" charset="0"/>
                          <a:ea typeface="+mn-ea"/>
                          <a:cs typeface="Times New Roman" panose="02020603050405020304" pitchFamily="18" charset="0"/>
                        </a:rPr>
                        <a:t>ne_array_kurt</a:t>
                      </a:r>
                      <a:r>
                        <a:rPr lang="en-US" altLang="zh-CN" sz="1100" kern="1200" dirty="0">
                          <a:solidFill>
                            <a:srgbClr val="FF0000"/>
                          </a:solidFill>
                          <a:effectLst/>
                          <a:latin typeface="Calibri" panose="020F0502020204030204" pitchFamily="34" charset="0"/>
                          <a:ea typeface="+mn-ea"/>
                          <a:cs typeface="Times New Roman" panose="02020603050405020304" pitchFamily="18" charset="0"/>
                        </a:rPr>
                        <a:t>(skew, var)</a:t>
                      </a:r>
                      <a:endParaRPr lang="zh-CN" altLang="zh-CN" sz="1100" kern="1200" dirty="0">
                        <a:solidFill>
                          <a:srgbClr val="FF0000"/>
                        </a:solidFill>
                        <a:effectLst/>
                        <a:latin typeface="Calibri" panose="020F0502020204030204" pitchFamily="34" charset="0"/>
                        <a:ea typeface="+mn-ea"/>
                        <a:cs typeface="Times New Roman" panose="02020603050405020304" pitchFamily="18" charset="0"/>
                      </a:endParaRPr>
                    </a:p>
                  </a:txBody>
                  <a:tcPr marL="122535" marR="122535" marT="0" marB="0" anchor="ctr"/>
                </a:tc>
                <a:tc vMerge="1">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endParaRPr lang="zh-CN" altLang="zh-CN" sz="1800" kern="1200" dirty="0">
                        <a:solidFill>
                          <a:schemeClr val="dk1"/>
                        </a:solidFill>
                        <a:effectLst/>
                        <a:latin typeface="Calibri" panose="020F0502020204030204" pitchFamily="34" charset="0"/>
                        <a:ea typeface="+mn-ea"/>
                        <a:cs typeface="Times New Roman" panose="02020603050405020304" pitchFamily="18" charset="0"/>
                      </a:endParaRPr>
                    </a:p>
                  </a:txBody>
                  <a:tcPr marL="122535" marR="122535" marT="0" marB="0" anchor="ctr"/>
                </a:tc>
                <a:extLst>
                  <a:ext uri="{0D108BD9-81ED-4DB2-BD59-A6C34878D82A}">
                    <a16:rowId xmlns:a16="http://schemas.microsoft.com/office/drawing/2014/main" val="2976691532"/>
                  </a:ext>
                </a:extLst>
              </a:tr>
              <a:tr h="338104">
                <a:tc rowSpan="4">
                  <a:txBody>
                    <a:bodyPr/>
                    <a:lstStyle/>
                    <a:p>
                      <a:pPr algn="ctr">
                        <a:lnSpc>
                          <a:spcPct val="107000"/>
                        </a:lnSpc>
                        <a:spcAft>
                          <a:spcPts val="0"/>
                        </a:spcAft>
                      </a:pPr>
                      <a:r>
                        <a:rPr lang="en-US" altLang="zh-CN" sz="1050" b="1" kern="1200" dirty="0">
                          <a:solidFill>
                            <a:schemeClr val="lt1"/>
                          </a:solidFill>
                          <a:effectLst/>
                          <a:latin typeface="+mn-lt"/>
                          <a:ea typeface="+mn-ea"/>
                          <a:cs typeface="+mn-cs"/>
                        </a:rPr>
                        <a:t>PCS related</a:t>
                      </a:r>
                      <a:endParaRPr lang="zh-CN" altLang="zh-CN" sz="1050" b="1" kern="1200" dirty="0">
                        <a:solidFill>
                          <a:schemeClr val="lt1"/>
                        </a:solidFill>
                        <a:effectLst/>
                        <a:latin typeface="+mn-lt"/>
                        <a:ea typeface="+mn-ea"/>
                        <a:cs typeface="+mn-cs"/>
                      </a:endParaRPr>
                    </a:p>
                  </a:txBody>
                  <a:tcPr marL="122535" marR="122535" marT="0" marB="0" anchor="ctr"/>
                </a:tc>
                <a:tc>
                  <a:txBody>
                    <a:bodyPr/>
                    <a:lstStyle/>
                    <a:p>
                      <a:pPr marL="0" algn="just" defTabSz="914400" rtl="0" eaLnBrk="1" latinLnBrk="0" hangingPunct="1">
                        <a:lnSpc>
                          <a:spcPct val="107000"/>
                        </a:lnSpc>
                        <a:spcAft>
                          <a:spcPts val="0"/>
                        </a:spcAft>
                      </a:pPr>
                      <a:r>
                        <a:rPr lang="pt-BR" altLang="zh-CN" sz="1100" kern="1200" dirty="0">
                          <a:solidFill>
                            <a:schemeClr val="dk1"/>
                          </a:solidFill>
                          <a:effectLst/>
                          <a:latin typeface="Calibri" panose="020F0502020204030204" pitchFamily="34" charset="0"/>
                          <a:ea typeface="等线" panose="02010600030101010101" pitchFamily="2" charset="-122"/>
                          <a:cs typeface="Times New Roman" panose="02020603050405020304" pitchFamily="18" charset="0"/>
                        </a:rPr>
                        <a:t>bt, ip</a:t>
                      </a:r>
                      <a:endParaRPr lang="zh-CN" altLang="en-US" sz="1100" kern="1200" dirty="0">
                        <a:solidFill>
                          <a:schemeClr val="dk1"/>
                        </a:solidFill>
                        <a:effectLst/>
                        <a:latin typeface="Calibri" panose="020F0502020204030204" pitchFamily="34" charset="0"/>
                        <a:ea typeface="等线" panose="02010600030101010101" pitchFamily="2" charset="-122"/>
                        <a:cs typeface="Times New Roman" panose="02020603050405020304" pitchFamily="18" charset="0"/>
                      </a:endParaRPr>
                    </a:p>
                  </a:txBody>
                  <a:tcPr marL="122535" marR="122535" marT="0" marB="0" anchor="ctr"/>
                </a:tc>
                <a:tc>
                  <a:txBody>
                    <a:bodyPr/>
                    <a:lstStyle/>
                    <a:p>
                      <a:pPr marL="0" algn="just" defTabSz="914400" rtl="0" eaLnBrk="1" latinLnBrk="0" hangingPunct="1">
                        <a:lnSpc>
                          <a:spcPct val="107000"/>
                        </a:lnSpc>
                        <a:spcAft>
                          <a:spcPts val="0"/>
                        </a:spcAft>
                      </a:pPr>
                      <a:r>
                        <a:rPr lang="en-US" altLang="zh-CN" sz="1100" kern="1200" dirty="0">
                          <a:solidFill>
                            <a:schemeClr val="dk1"/>
                          </a:solidFill>
                          <a:effectLst/>
                          <a:latin typeface="Calibri" panose="020F0502020204030204" pitchFamily="34" charset="0"/>
                          <a:ea typeface="+mn-ea"/>
                          <a:cs typeface="Times New Roman" panose="02020603050405020304" pitchFamily="18" charset="0"/>
                        </a:rPr>
                        <a:t>Plasma current limit disruption</a:t>
                      </a:r>
                      <a:endParaRPr lang="zh-CN" altLang="en-US" sz="1100" kern="1200" dirty="0">
                        <a:solidFill>
                          <a:schemeClr val="dk1"/>
                        </a:solidFill>
                        <a:effectLst/>
                        <a:latin typeface="Calibri" panose="020F0502020204030204" pitchFamily="34" charset="0"/>
                        <a:ea typeface="等线" panose="02010600030101010101" pitchFamily="2" charset="-122"/>
                        <a:cs typeface="Times New Roman" panose="02020603050405020304" pitchFamily="18" charset="0"/>
                      </a:endParaRPr>
                    </a:p>
                  </a:txBody>
                  <a:tcPr marL="122535" marR="122535" marT="0" marB="0" anchor="ctr"/>
                </a:tc>
                <a:extLst>
                  <a:ext uri="{0D108BD9-81ED-4DB2-BD59-A6C34878D82A}">
                    <a16:rowId xmlns:a16="http://schemas.microsoft.com/office/drawing/2014/main" val="2988390906"/>
                  </a:ext>
                </a:extLst>
              </a:tr>
              <a:tr h="165238">
                <a:tc vMerge="1">
                  <a:txBody>
                    <a:bodyPr/>
                    <a:lstStyle/>
                    <a:p>
                      <a:endParaRPr lang="zh-CN" altLang="en-US"/>
                    </a:p>
                  </a:txBody>
                  <a:tcPr/>
                </a:tc>
                <a:tc>
                  <a:txBody>
                    <a:bodyPr/>
                    <a:lstStyle/>
                    <a:p>
                      <a:pPr marL="0" algn="just" defTabSz="914400" rtl="0" eaLnBrk="1" latinLnBrk="0" hangingPunct="1">
                        <a:lnSpc>
                          <a:spcPct val="107000"/>
                        </a:lnSpc>
                        <a:spcAft>
                          <a:spcPts val="0"/>
                        </a:spcAft>
                      </a:pPr>
                      <a:r>
                        <a:rPr lang="en-US" altLang="zh-CN" sz="1100" kern="1200" dirty="0" err="1">
                          <a:solidFill>
                            <a:srgbClr val="FF0000"/>
                          </a:solidFill>
                          <a:effectLst/>
                          <a:latin typeface="Calibri" panose="020F0502020204030204" pitchFamily="34" charset="0"/>
                          <a:ea typeface="+mn-ea"/>
                          <a:cs typeface="Times New Roman" panose="02020603050405020304" pitchFamily="18" charset="0"/>
                        </a:rPr>
                        <a:t>Ihfp</a:t>
                      </a:r>
                      <a:r>
                        <a:rPr lang="en-US" altLang="zh-CN" sz="1100" kern="1200" dirty="0">
                          <a:solidFill>
                            <a:srgbClr val="FF0000"/>
                          </a:solidFill>
                          <a:effectLst/>
                          <a:latin typeface="Calibri" panose="020F0502020204030204" pitchFamily="34" charset="0"/>
                          <a:ea typeface="+mn-ea"/>
                          <a:cs typeface="Times New Roman" panose="02020603050405020304" pitchFamily="18" charset="0"/>
                        </a:rPr>
                        <a:t>, </a:t>
                      </a:r>
                      <a:r>
                        <a:rPr lang="en-US" altLang="zh-CN" sz="1100" kern="1200" dirty="0" err="1">
                          <a:solidFill>
                            <a:srgbClr val="FF0000"/>
                          </a:solidFill>
                          <a:effectLst/>
                          <a:latin typeface="Calibri" panose="020F0502020204030204" pitchFamily="34" charset="0"/>
                          <a:ea typeface="+mn-ea"/>
                          <a:cs typeface="Times New Roman" panose="02020603050405020304" pitchFamily="18" charset="0"/>
                        </a:rPr>
                        <a:t>Ivfp</a:t>
                      </a:r>
                      <a:r>
                        <a:rPr lang="pt-BR" altLang="zh-CN" sz="1100" kern="1200" dirty="0">
                          <a:solidFill>
                            <a:srgbClr val="FF0000"/>
                          </a:solidFill>
                          <a:effectLst/>
                          <a:latin typeface="Calibri" panose="020F0502020204030204" pitchFamily="34" charset="0"/>
                          <a:ea typeface="+mn-ea"/>
                          <a:cs typeface="Times New Roman" panose="02020603050405020304" pitchFamily="18" charset="0"/>
                        </a:rPr>
                        <a:t>, </a:t>
                      </a:r>
                      <a:r>
                        <a:rPr lang="pt-BR" altLang="zh-CN" sz="1100" kern="1200" dirty="0">
                          <a:solidFill>
                            <a:schemeClr val="dk1"/>
                          </a:solidFill>
                          <a:effectLst/>
                          <a:latin typeface="Calibri" panose="020F0502020204030204" pitchFamily="34" charset="0"/>
                          <a:ea typeface="+mn-ea"/>
                          <a:cs typeface="Times New Roman" panose="02020603050405020304" pitchFamily="18" charset="0"/>
                        </a:rPr>
                        <a:t>vl</a:t>
                      </a:r>
                      <a:endParaRPr lang="zh-CN" altLang="en-US" sz="1100" kern="1200" dirty="0">
                        <a:solidFill>
                          <a:schemeClr val="dk1"/>
                        </a:solidFill>
                        <a:effectLst/>
                        <a:latin typeface="Calibri" panose="020F0502020204030204" pitchFamily="34" charset="0"/>
                        <a:ea typeface="等线" panose="02010600030101010101" pitchFamily="2" charset="-122"/>
                        <a:cs typeface="Times New Roman" panose="02020603050405020304" pitchFamily="18" charset="0"/>
                      </a:endParaRPr>
                    </a:p>
                  </a:txBody>
                  <a:tcPr marL="122535" marR="122535" marT="0" marB="0" anchor="ctr"/>
                </a:tc>
                <a:tc rowSpan="3">
                  <a:txBody>
                    <a:bodyPr/>
                    <a:lstStyle/>
                    <a:p>
                      <a:pPr marL="0" algn="ctr" defTabSz="914400" rtl="0" eaLnBrk="1" latinLnBrk="0" hangingPunct="1">
                        <a:lnSpc>
                          <a:spcPct val="107000"/>
                        </a:lnSpc>
                        <a:spcAft>
                          <a:spcPts val="0"/>
                        </a:spcAft>
                      </a:pPr>
                      <a:r>
                        <a:rPr lang="en-US" altLang="zh-CN" sz="1100" kern="1200" dirty="0">
                          <a:solidFill>
                            <a:schemeClr val="dk1"/>
                          </a:solidFill>
                          <a:effectLst/>
                          <a:latin typeface="Calibri" panose="020F0502020204030204" pitchFamily="34" charset="0"/>
                          <a:ea typeface="等线" panose="02010600030101010101" pitchFamily="2" charset="-122"/>
                          <a:cs typeface="Times New Roman" panose="02020603050405020304" pitchFamily="18" charset="0"/>
                        </a:rPr>
                        <a:t>VDE;</a:t>
                      </a:r>
                    </a:p>
                    <a:p>
                      <a:pPr marL="0" algn="ctr" defTabSz="914400" rtl="0" eaLnBrk="1" latinLnBrk="0" hangingPunct="1">
                        <a:lnSpc>
                          <a:spcPct val="107000"/>
                        </a:lnSpc>
                        <a:spcAft>
                          <a:spcPts val="0"/>
                        </a:spcAft>
                      </a:pPr>
                      <a:r>
                        <a:rPr lang="en-US" altLang="zh-CN" sz="1100" kern="1200" dirty="0">
                          <a:solidFill>
                            <a:schemeClr val="dk1"/>
                          </a:solidFill>
                          <a:effectLst/>
                          <a:latin typeface="Calibri" panose="020F0502020204030204" pitchFamily="34" charset="0"/>
                          <a:ea typeface="等线" panose="02010600030101010101" pitchFamily="2" charset="-122"/>
                          <a:cs typeface="Times New Roman" panose="02020603050405020304" pitchFamily="18" charset="0"/>
                        </a:rPr>
                        <a:t>Plasma out of control</a:t>
                      </a:r>
                      <a:endParaRPr lang="zh-CN" altLang="en-US" sz="1100" kern="1200" dirty="0">
                        <a:solidFill>
                          <a:schemeClr val="dk1"/>
                        </a:solidFill>
                        <a:effectLst/>
                        <a:latin typeface="Calibri" panose="020F0502020204030204" pitchFamily="34" charset="0"/>
                        <a:ea typeface="等线" panose="02010600030101010101" pitchFamily="2" charset="-122"/>
                        <a:cs typeface="Times New Roman" panose="02020603050405020304" pitchFamily="18" charset="0"/>
                      </a:endParaRPr>
                    </a:p>
                  </a:txBody>
                  <a:tcPr marL="122535" marR="122535" marT="0" marB="0" anchor="ctr"/>
                </a:tc>
                <a:extLst>
                  <a:ext uri="{0D108BD9-81ED-4DB2-BD59-A6C34878D82A}">
                    <a16:rowId xmlns:a16="http://schemas.microsoft.com/office/drawing/2014/main" val="3590198739"/>
                  </a:ext>
                </a:extLst>
              </a:tr>
              <a:tr h="165238">
                <a:tc vMerge="1">
                  <a:txBody>
                    <a:bodyPr/>
                    <a:lstStyle/>
                    <a:p>
                      <a:pPr algn="ctr">
                        <a:lnSpc>
                          <a:spcPct val="107000"/>
                        </a:lnSpc>
                        <a:spcAft>
                          <a:spcPts val="0"/>
                        </a:spcAft>
                      </a:pPr>
                      <a:endParaRPr lang="zh-CN" altLang="zh-CN" sz="1600" b="1" kern="1200" dirty="0">
                        <a:solidFill>
                          <a:schemeClr val="lt1"/>
                        </a:solidFill>
                        <a:effectLst/>
                        <a:latin typeface="+mn-lt"/>
                        <a:ea typeface="+mn-ea"/>
                        <a:cs typeface="+mn-cs"/>
                      </a:endParaRPr>
                    </a:p>
                  </a:txBody>
                  <a:tcPr marL="122535" marR="122535" marT="0" marB="0" anchor="ctr"/>
                </a:tc>
                <a:tc>
                  <a:txBody>
                    <a:bodyPr/>
                    <a:lstStyle/>
                    <a:p>
                      <a:pPr marL="0" algn="just" defTabSz="914400" rtl="0" eaLnBrk="1" latinLnBrk="0" hangingPunct="1">
                        <a:lnSpc>
                          <a:spcPct val="107000"/>
                        </a:lnSpc>
                        <a:spcAft>
                          <a:spcPts val="0"/>
                        </a:spcAft>
                      </a:pPr>
                      <a:r>
                        <a:rPr lang="en-US" altLang="zh-CN" sz="1100" kern="1200" dirty="0" err="1">
                          <a:solidFill>
                            <a:srgbClr val="FF0000"/>
                          </a:solidFill>
                          <a:effectLst/>
                          <a:latin typeface="Calibri" panose="020F0502020204030204" pitchFamily="34" charset="0"/>
                          <a:ea typeface="+mn-ea"/>
                          <a:cs typeface="Times New Roman" panose="02020603050405020304" pitchFamily="18" charset="0"/>
                        </a:rPr>
                        <a:t>Ihfp_diff</a:t>
                      </a:r>
                      <a:r>
                        <a:rPr lang="en-US" altLang="zh-CN" sz="1100" kern="1200" dirty="0">
                          <a:solidFill>
                            <a:srgbClr val="FF0000"/>
                          </a:solidFill>
                          <a:effectLst/>
                          <a:latin typeface="Calibri" panose="020F0502020204030204" pitchFamily="34" charset="0"/>
                          <a:ea typeface="+mn-ea"/>
                          <a:cs typeface="Times New Roman" panose="02020603050405020304" pitchFamily="18" charset="0"/>
                        </a:rPr>
                        <a:t>, </a:t>
                      </a:r>
                      <a:r>
                        <a:rPr lang="en-US" altLang="zh-CN" sz="1100" kern="1200" dirty="0" err="1">
                          <a:solidFill>
                            <a:srgbClr val="FF0000"/>
                          </a:solidFill>
                          <a:effectLst/>
                          <a:latin typeface="Calibri" panose="020F0502020204030204" pitchFamily="34" charset="0"/>
                          <a:ea typeface="+mn-ea"/>
                          <a:cs typeface="Times New Roman" panose="02020603050405020304" pitchFamily="18" charset="0"/>
                        </a:rPr>
                        <a:t>Ivfp_diff</a:t>
                      </a:r>
                      <a:r>
                        <a:rPr lang="en-US" altLang="zh-CN" sz="1100" kern="1200" dirty="0">
                          <a:solidFill>
                            <a:srgbClr val="FF0000"/>
                          </a:solidFill>
                          <a:effectLst/>
                          <a:latin typeface="Calibri" panose="020F0502020204030204" pitchFamily="34" charset="0"/>
                          <a:ea typeface="+mn-ea"/>
                          <a:cs typeface="Times New Roman" panose="02020603050405020304" pitchFamily="18" charset="0"/>
                        </a:rPr>
                        <a:t>,</a:t>
                      </a:r>
                      <a:r>
                        <a:rPr lang="en-US" altLang="zh-CN" sz="1100" kern="1200" dirty="0">
                          <a:solidFill>
                            <a:schemeClr val="dk1"/>
                          </a:solidFill>
                          <a:effectLst/>
                          <a:latin typeface="Calibri" panose="020F0502020204030204" pitchFamily="34" charset="0"/>
                          <a:ea typeface="+mn-ea"/>
                          <a:cs typeface="Times New Roman" panose="02020603050405020304" pitchFamily="18" charset="0"/>
                        </a:rPr>
                        <a:t> </a:t>
                      </a:r>
                      <a:r>
                        <a:rPr lang="pt-BR" altLang="zh-CN" sz="1100" kern="1200" dirty="0">
                          <a:solidFill>
                            <a:schemeClr val="dk1"/>
                          </a:solidFill>
                          <a:effectLst/>
                          <a:latin typeface="Calibri" panose="020F0502020204030204" pitchFamily="34" charset="0"/>
                          <a:ea typeface="+mn-ea"/>
                          <a:cs typeface="Times New Roman" panose="02020603050405020304" pitchFamily="18" charset="0"/>
                        </a:rPr>
                        <a:t>ip_diff</a:t>
                      </a:r>
                      <a:endParaRPr lang="zh-CN" altLang="en-US" sz="1100" kern="1200" dirty="0">
                        <a:solidFill>
                          <a:schemeClr val="dk1"/>
                        </a:solidFill>
                        <a:effectLst/>
                        <a:latin typeface="Calibri" panose="020F0502020204030204" pitchFamily="34" charset="0"/>
                        <a:ea typeface="等线" panose="02010600030101010101" pitchFamily="2" charset="-122"/>
                        <a:cs typeface="Times New Roman" panose="02020603050405020304" pitchFamily="18" charset="0"/>
                      </a:endParaRPr>
                    </a:p>
                  </a:txBody>
                  <a:tcPr marL="122535" marR="122535" marT="0" marB="0" anchor="ctr"/>
                </a:tc>
                <a:tc vMerge="1">
                  <a:txBody>
                    <a:bodyPr/>
                    <a:lstStyle/>
                    <a:p>
                      <a:pPr marL="0" algn="just" defTabSz="914400" rtl="0" eaLnBrk="1" latinLnBrk="0" hangingPunct="1">
                        <a:lnSpc>
                          <a:spcPct val="107000"/>
                        </a:lnSpc>
                        <a:spcAft>
                          <a:spcPts val="0"/>
                        </a:spcAft>
                      </a:pPr>
                      <a:endParaRPr lang="zh-CN" altLang="en-US" sz="1800" kern="1200" dirty="0">
                        <a:solidFill>
                          <a:schemeClr val="dk1"/>
                        </a:solidFill>
                        <a:effectLst/>
                        <a:latin typeface="Calibri" panose="020F0502020204030204" pitchFamily="34" charset="0"/>
                        <a:ea typeface="等线" panose="02010600030101010101" pitchFamily="2" charset="-122"/>
                        <a:cs typeface="Times New Roman" panose="02020603050405020304" pitchFamily="18" charset="0"/>
                      </a:endParaRPr>
                    </a:p>
                  </a:txBody>
                  <a:tcPr marL="122535" marR="122535" marT="0" marB="0" anchor="ctr"/>
                </a:tc>
                <a:extLst>
                  <a:ext uri="{0D108BD9-81ED-4DB2-BD59-A6C34878D82A}">
                    <a16:rowId xmlns:a16="http://schemas.microsoft.com/office/drawing/2014/main" val="696973416"/>
                  </a:ext>
                </a:extLst>
              </a:tr>
              <a:tr h="165238">
                <a:tc vMerge="1">
                  <a:txBody>
                    <a:bodyPr/>
                    <a:lstStyle/>
                    <a:p>
                      <a:pPr algn="ctr">
                        <a:lnSpc>
                          <a:spcPct val="107000"/>
                        </a:lnSpc>
                        <a:spcAft>
                          <a:spcPts val="0"/>
                        </a:spcAft>
                      </a:pPr>
                      <a:endParaRPr lang="zh-CN" altLang="zh-CN" sz="1600" b="1" kern="1200" dirty="0">
                        <a:solidFill>
                          <a:schemeClr val="lt1"/>
                        </a:solidFill>
                        <a:effectLst/>
                        <a:latin typeface="+mn-lt"/>
                        <a:ea typeface="+mn-ea"/>
                        <a:cs typeface="+mn-cs"/>
                      </a:endParaRPr>
                    </a:p>
                  </a:txBody>
                  <a:tcPr marL="122535" marR="122535" marT="0" marB="0" anchor="ctr"/>
                </a:tc>
                <a:tc>
                  <a:txBody>
                    <a:bodyPr/>
                    <a:lstStyle/>
                    <a:p>
                      <a:pPr marL="0" algn="just" defTabSz="914400" rtl="0" eaLnBrk="1" latinLnBrk="0" hangingPunct="1">
                        <a:lnSpc>
                          <a:spcPct val="107000"/>
                        </a:lnSpc>
                        <a:spcAft>
                          <a:spcPts val="0"/>
                        </a:spcAft>
                      </a:pPr>
                      <a:r>
                        <a:rPr lang="pt-BR" altLang="zh-CN" sz="1100" kern="1200" dirty="0">
                          <a:solidFill>
                            <a:schemeClr val="dk1"/>
                          </a:solidFill>
                          <a:effectLst/>
                          <a:latin typeface="Calibri" panose="020F0502020204030204" pitchFamily="34" charset="0"/>
                          <a:ea typeface="+mn-ea"/>
                          <a:cs typeface="Times New Roman" panose="02020603050405020304" pitchFamily="18" charset="0"/>
                        </a:rPr>
                        <a:t>dr, dz</a:t>
                      </a:r>
                      <a:endParaRPr lang="zh-CN" altLang="en-US" sz="1100" kern="1200" dirty="0">
                        <a:solidFill>
                          <a:schemeClr val="dk1"/>
                        </a:solidFill>
                        <a:effectLst/>
                        <a:latin typeface="Calibri" panose="020F0502020204030204" pitchFamily="34" charset="0"/>
                        <a:ea typeface="等线" panose="02010600030101010101" pitchFamily="2" charset="-122"/>
                        <a:cs typeface="Times New Roman" panose="02020603050405020304" pitchFamily="18" charset="0"/>
                      </a:endParaRPr>
                    </a:p>
                  </a:txBody>
                  <a:tcPr marL="122535" marR="122535" marT="0" marB="0" anchor="ctr"/>
                </a:tc>
                <a:tc vMerge="1">
                  <a:txBody>
                    <a:bodyPr/>
                    <a:lstStyle/>
                    <a:p>
                      <a:pPr marL="0" algn="just" defTabSz="914400" rtl="0" eaLnBrk="1" latinLnBrk="0" hangingPunct="1">
                        <a:lnSpc>
                          <a:spcPct val="107000"/>
                        </a:lnSpc>
                        <a:spcAft>
                          <a:spcPts val="0"/>
                        </a:spcAft>
                      </a:pPr>
                      <a:endParaRPr lang="zh-CN" altLang="en-US" sz="1800" kern="1200" dirty="0">
                        <a:solidFill>
                          <a:schemeClr val="dk1"/>
                        </a:solidFill>
                        <a:effectLst/>
                        <a:latin typeface="Calibri" panose="020F0502020204030204" pitchFamily="34" charset="0"/>
                        <a:ea typeface="等线" panose="02010600030101010101" pitchFamily="2" charset="-122"/>
                        <a:cs typeface="Times New Roman" panose="02020603050405020304" pitchFamily="18" charset="0"/>
                      </a:endParaRPr>
                    </a:p>
                  </a:txBody>
                  <a:tcPr marL="122535" marR="122535" marT="0" marB="0" anchor="ctr"/>
                </a:tc>
                <a:extLst>
                  <a:ext uri="{0D108BD9-81ED-4DB2-BD59-A6C34878D82A}">
                    <a16:rowId xmlns:a16="http://schemas.microsoft.com/office/drawing/2014/main" val="1260431511"/>
                  </a:ext>
                </a:extLst>
              </a:tr>
            </a:tbl>
          </a:graphicData>
        </a:graphic>
      </p:graphicFrame>
      <p:sp>
        <p:nvSpPr>
          <p:cNvPr id="10" name="矩形 9">
            <a:extLst>
              <a:ext uri="{FF2B5EF4-FFF2-40B4-BE49-F238E27FC236}">
                <a16:creationId xmlns:a16="http://schemas.microsoft.com/office/drawing/2014/main" id="{0BA92619-1351-44D1-A539-A7AC0934D685}"/>
              </a:ext>
            </a:extLst>
          </p:cNvPr>
          <p:cNvSpPr/>
          <p:nvPr/>
        </p:nvSpPr>
        <p:spPr>
          <a:xfrm>
            <a:off x="6765879" y="5275479"/>
            <a:ext cx="5355647" cy="338554"/>
          </a:xfrm>
          <a:prstGeom prst="rect">
            <a:avLst/>
          </a:prstGeom>
        </p:spPr>
        <p:txBody>
          <a:bodyPr wrap="square">
            <a:spAutoFit/>
          </a:bodyPr>
          <a:lstStyle/>
          <a:p>
            <a:pPr marL="342900" indent="-342900">
              <a:buFont typeface="Wingdings" panose="05000000000000000000" pitchFamily="2" charset="2"/>
              <a:buChar char="Ø"/>
            </a:pPr>
            <a:r>
              <a:rPr lang="en-US" altLang="zh-CN" sz="1600" b="1" dirty="0">
                <a:solidFill>
                  <a:srgbClr val="C00000"/>
                </a:solidFill>
              </a:rPr>
              <a:t>Got better performance than raw data with less data</a:t>
            </a:r>
          </a:p>
        </p:txBody>
      </p:sp>
      <p:pic>
        <p:nvPicPr>
          <p:cNvPr id="11" name="图片 10">
            <a:extLst>
              <a:ext uri="{FF2B5EF4-FFF2-40B4-BE49-F238E27FC236}">
                <a16:creationId xmlns:a16="http://schemas.microsoft.com/office/drawing/2014/main" id="{78A42D1C-FCD9-4FD8-B443-5275540BD6B9}"/>
              </a:ext>
            </a:extLst>
          </p:cNvPr>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392144" y="2751881"/>
            <a:ext cx="3456384" cy="2583609"/>
          </a:xfrm>
          <a:prstGeom prst="rect">
            <a:avLst/>
          </a:prstGeom>
        </p:spPr>
      </p:pic>
      <p:sp>
        <p:nvSpPr>
          <p:cNvPr id="3" name="矩形 2">
            <a:extLst>
              <a:ext uri="{FF2B5EF4-FFF2-40B4-BE49-F238E27FC236}">
                <a16:creationId xmlns:a16="http://schemas.microsoft.com/office/drawing/2014/main" id="{05A187B1-BD18-4A57-B369-A676C77E46F6}"/>
              </a:ext>
            </a:extLst>
          </p:cNvPr>
          <p:cNvSpPr/>
          <p:nvPr/>
        </p:nvSpPr>
        <p:spPr>
          <a:xfrm>
            <a:off x="7608168" y="6086489"/>
            <a:ext cx="3671070" cy="307777"/>
          </a:xfrm>
          <a:prstGeom prst="rect">
            <a:avLst/>
          </a:prstGeom>
        </p:spPr>
        <p:txBody>
          <a:bodyPr wrap="none">
            <a:spAutoFit/>
          </a:bodyPr>
          <a:lstStyle/>
          <a:p>
            <a:r>
              <a:rPr lang="it-IT" altLang="zh-CN" sz="1400" i="1" dirty="0"/>
              <a:t>C. Shen, et al., Nuclear Fusion, 63 046024, 2023 </a:t>
            </a:r>
            <a:endParaRPr lang="zh-CN" altLang="en-US" sz="1400" i="1" dirty="0"/>
          </a:p>
        </p:txBody>
      </p:sp>
    </p:spTree>
    <p:extLst>
      <p:ext uri="{BB962C8B-B14F-4D97-AF65-F5344CB8AC3E}">
        <p14:creationId xmlns:p14="http://schemas.microsoft.com/office/powerpoint/2010/main" val="14547038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9336" y="38175"/>
            <a:ext cx="8496944" cy="792088"/>
          </a:xfrm>
        </p:spPr>
        <p:txBody>
          <a:bodyPr/>
          <a:lstStyle/>
          <a:p>
            <a:r>
              <a:rPr lang="en-US" altLang="zh-CN" sz="3000" b="1" dirty="0"/>
              <a:t>Transfer Based on Machine Independent features</a:t>
            </a:r>
          </a:p>
        </p:txBody>
      </p:sp>
      <p:sp>
        <p:nvSpPr>
          <p:cNvPr id="4" name="灯片编号占位符 3"/>
          <p:cNvSpPr>
            <a:spLocks noGrp="1"/>
          </p:cNvSpPr>
          <p:nvPr>
            <p:ph type="sldNum" sz="quarter" idx="10"/>
          </p:nvPr>
        </p:nvSpPr>
        <p:spPr/>
        <p:txBody>
          <a:bodyPr/>
          <a:lstStyle/>
          <a:p>
            <a:pPr>
              <a:defRPr/>
            </a:pPr>
            <a:fld id="{992DBDEA-1FA4-4512-8EBB-09F795BCB767}" type="slidenum">
              <a:rPr lang="zh-CN" altLang="en-US" smtClean="0"/>
              <a:pPr>
                <a:defRPr/>
              </a:pPr>
              <a:t>18</a:t>
            </a:fld>
            <a:endParaRPr lang="en-US" altLang="zh-CN" dirty="0"/>
          </a:p>
        </p:txBody>
      </p:sp>
      <p:grpSp>
        <p:nvGrpSpPr>
          <p:cNvPr id="21" name="组合 20">
            <a:extLst>
              <a:ext uri="{FF2B5EF4-FFF2-40B4-BE49-F238E27FC236}">
                <a16:creationId xmlns:a16="http://schemas.microsoft.com/office/drawing/2014/main" id="{6B2148B9-44E4-4E02-B93D-6EACAA1FB721}"/>
              </a:ext>
            </a:extLst>
          </p:cNvPr>
          <p:cNvGrpSpPr/>
          <p:nvPr/>
        </p:nvGrpSpPr>
        <p:grpSpPr>
          <a:xfrm>
            <a:off x="468678" y="2900826"/>
            <a:ext cx="3021688" cy="2393776"/>
            <a:chOff x="6168008" y="937440"/>
            <a:chExt cx="5806516" cy="5473272"/>
          </a:xfrm>
        </p:grpSpPr>
        <p:pic>
          <p:nvPicPr>
            <p:cNvPr id="8" name="图片 7">
              <a:extLst>
                <a:ext uri="{FF2B5EF4-FFF2-40B4-BE49-F238E27FC236}">
                  <a16:creationId xmlns:a16="http://schemas.microsoft.com/office/drawing/2014/main" id="{1417721B-A506-4D1C-9891-57C6EFC9522F}"/>
                </a:ext>
              </a:extLst>
            </p:cNvPr>
            <p:cNvPicPr>
              <a:picLocks noChangeAspect="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6168008" y="937440"/>
              <a:ext cx="5806516" cy="5473272"/>
            </a:xfrm>
            <a:prstGeom prst="rect">
              <a:avLst/>
            </a:prstGeom>
          </p:spPr>
        </p:pic>
        <p:sp>
          <p:nvSpPr>
            <p:cNvPr id="9" name="矩形 8">
              <a:extLst>
                <a:ext uri="{FF2B5EF4-FFF2-40B4-BE49-F238E27FC236}">
                  <a16:creationId xmlns:a16="http://schemas.microsoft.com/office/drawing/2014/main" id="{4E93A094-10BB-4253-9224-8B5DC8622C35}"/>
                </a:ext>
              </a:extLst>
            </p:cNvPr>
            <p:cNvSpPr/>
            <p:nvPr/>
          </p:nvSpPr>
          <p:spPr>
            <a:xfrm>
              <a:off x="7392144" y="3429000"/>
              <a:ext cx="648072"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a:extLst>
                <a:ext uri="{FF2B5EF4-FFF2-40B4-BE49-F238E27FC236}">
                  <a16:creationId xmlns:a16="http://schemas.microsoft.com/office/drawing/2014/main" id="{307B643A-A859-4A95-AA3A-40B998B19EA0}"/>
                </a:ext>
              </a:extLst>
            </p:cNvPr>
            <p:cNvSpPr/>
            <p:nvPr/>
          </p:nvSpPr>
          <p:spPr>
            <a:xfrm>
              <a:off x="10488488" y="3426216"/>
              <a:ext cx="648072"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内容占位符 2"/>
          <p:cNvSpPr txBox="1">
            <a:spLocks/>
          </p:cNvSpPr>
          <p:nvPr/>
        </p:nvSpPr>
        <p:spPr bwMode="auto">
          <a:xfrm>
            <a:off x="128552" y="898944"/>
            <a:ext cx="12025336" cy="155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Clr>
                <a:srgbClr val="FF0000"/>
              </a:buClr>
              <a:buFont typeface="Arial" panose="020B0604020202020204" pitchFamily="34" charset="0"/>
              <a:buChar char="•"/>
              <a:defRPr sz="2800" b="1" i="0" kern="1200" baseline="0">
                <a:solidFill>
                  <a:schemeClr val="tx1"/>
                </a:solidFill>
                <a:latin typeface="Century Gothic" panose="020B0502020202020204" pitchFamily="34" charset="0"/>
                <a:ea typeface="微软雅黑 Light" panose="020B0502040204020203" pitchFamily="34" charset="-122"/>
                <a:cs typeface="+mn-cs"/>
              </a:defRPr>
            </a:lvl1pPr>
            <a:lvl2pPr marL="685800" indent="-228600" algn="l" rtl="0" eaLnBrk="1" fontAlgn="base" hangingPunct="1">
              <a:lnSpc>
                <a:spcPct val="90000"/>
              </a:lnSpc>
              <a:spcBef>
                <a:spcPts val="500"/>
              </a:spcBef>
              <a:spcAft>
                <a:spcPct val="0"/>
              </a:spcAft>
              <a:buClr>
                <a:srgbClr val="FF0000"/>
              </a:buClr>
              <a:buFont typeface="Arial" panose="020B0604020202020204" pitchFamily="34" charset="0"/>
              <a:buChar char="•"/>
              <a:defRPr sz="2400" kern="1200" baseline="0">
                <a:solidFill>
                  <a:schemeClr val="tx1"/>
                </a:solidFill>
                <a:latin typeface="微软雅黑 Light" panose="020B0502040204020203" pitchFamily="34" charset="-122"/>
                <a:ea typeface="微软雅黑 Light" panose="020B0502040204020203" pitchFamily="34" charset="-122"/>
                <a:cs typeface="+mn-cs"/>
              </a:defRPr>
            </a:lvl2pPr>
            <a:lvl3pPr marL="1143000" indent="-228600" algn="l" rtl="0" eaLnBrk="1" fontAlgn="base" hangingPunct="1">
              <a:lnSpc>
                <a:spcPct val="90000"/>
              </a:lnSpc>
              <a:spcBef>
                <a:spcPts val="500"/>
              </a:spcBef>
              <a:spcAft>
                <a:spcPct val="0"/>
              </a:spcAft>
              <a:buClr>
                <a:srgbClr val="FF0000"/>
              </a:buClr>
              <a:buFont typeface="Arial" panose="020B0604020202020204" pitchFamily="34" charset="0"/>
              <a:buChar char="•"/>
              <a:defRPr sz="2000" kern="1200" baseline="0">
                <a:solidFill>
                  <a:schemeClr val="tx1"/>
                </a:solidFill>
                <a:latin typeface="微软雅黑 Light" panose="020B0502040204020203" pitchFamily="34" charset="-122"/>
                <a:ea typeface="微软雅黑 Light" panose="020B0502040204020203" pitchFamily="34" charset="-122"/>
                <a:cs typeface="+mn-cs"/>
              </a:defRPr>
            </a:lvl3pPr>
            <a:lvl4pPr marL="1600200" indent="-228600" algn="l" rtl="0" eaLnBrk="1" fontAlgn="base" hangingPunct="1">
              <a:lnSpc>
                <a:spcPct val="90000"/>
              </a:lnSpc>
              <a:spcBef>
                <a:spcPts val="500"/>
              </a:spcBef>
              <a:spcAft>
                <a:spcPct val="0"/>
              </a:spcAft>
              <a:buClr>
                <a:srgbClr val="FF0000"/>
              </a:buClr>
              <a:buFont typeface="Arial" panose="020B0604020202020204" pitchFamily="34" charset="0"/>
              <a:buChar char="•"/>
              <a:defRPr kern="1200" baseline="0">
                <a:solidFill>
                  <a:schemeClr val="tx1"/>
                </a:solidFill>
                <a:latin typeface="微软雅黑 Light" panose="020B0502040204020203" pitchFamily="34" charset="-122"/>
                <a:ea typeface="微软雅黑 Light" panose="020B0502040204020203" pitchFamily="34" charset="-122"/>
                <a:cs typeface="+mn-cs"/>
              </a:defRPr>
            </a:lvl4pPr>
            <a:lvl5pPr marL="2057400" indent="-228600" algn="l" rtl="0" eaLnBrk="1" fontAlgn="base" hangingPunct="1">
              <a:lnSpc>
                <a:spcPct val="90000"/>
              </a:lnSpc>
              <a:spcBef>
                <a:spcPts val="500"/>
              </a:spcBef>
              <a:spcAft>
                <a:spcPct val="0"/>
              </a:spcAft>
              <a:buClr>
                <a:srgbClr val="FF0000"/>
              </a:buClr>
              <a:buFont typeface="Arial" panose="020B0604020202020204" pitchFamily="34" charset="0"/>
              <a:buChar char="•"/>
              <a:defRPr kern="1200" baseline="0">
                <a:solidFill>
                  <a:schemeClr val="tx1"/>
                </a:solidFill>
                <a:latin typeface="微软雅黑 Light" panose="020B0502040204020203" pitchFamily="34" charset="-122"/>
                <a:ea typeface="微软雅黑 Light" panose="020B0502040204020203"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400">
              <a:lnSpc>
                <a:spcPct val="100000"/>
              </a:lnSpc>
            </a:pPr>
            <a:r>
              <a:rPr lang="en-US" altLang="zh-CN" dirty="0">
                <a:latin typeface="Times New Roman" panose="02020603050405020304" pitchFamily="18" charset="0"/>
                <a:ea typeface="宋体" panose="02010600030101010101" pitchFamily="2" charset="-122"/>
              </a:rPr>
              <a:t>Then, domain adaptation-</a:t>
            </a:r>
            <a:r>
              <a:rPr lang="en-US" altLang="zh-CN" dirty="0">
                <a:solidFill>
                  <a:srgbClr val="C00000"/>
                </a:solidFill>
                <a:latin typeface="Times New Roman" panose="02020603050405020304" pitchFamily="18" charset="0"/>
                <a:ea typeface="宋体" panose="02010600030101010101" pitchFamily="2" charset="-122"/>
              </a:rPr>
              <a:t>CORAL</a:t>
            </a:r>
            <a:r>
              <a:rPr lang="en-US" altLang="zh-CN" dirty="0">
                <a:latin typeface="Times New Roman" panose="02020603050405020304" pitchFamily="18" charset="0"/>
                <a:ea typeface="宋体" panose="02010600030101010101" pitchFamily="2" charset="-122"/>
              </a:rPr>
              <a:t>:</a:t>
            </a:r>
          </a:p>
          <a:p>
            <a:pPr marL="360000" lvl="1" defTabSz="914400">
              <a:lnSpc>
                <a:spcPct val="100000"/>
              </a:lnSpc>
            </a:pPr>
            <a:r>
              <a:rPr lang="en-US" altLang="zh-CN" dirty="0"/>
              <a:t>With a few shots from the target tokamak, you can transform the source tokamak features into target tokamak feature spaces </a:t>
            </a:r>
          </a:p>
          <a:p>
            <a:pPr marL="360000" lvl="1" defTabSz="914400">
              <a:lnSpc>
                <a:spcPct val="100000"/>
              </a:lnSpc>
            </a:pPr>
            <a:r>
              <a:rPr lang="en-US" altLang="zh-CN" dirty="0"/>
              <a:t>Train a model with transformed source data, it will work on target tokamak</a:t>
            </a:r>
          </a:p>
        </p:txBody>
      </p:sp>
      <p:pic>
        <p:nvPicPr>
          <p:cNvPr id="14" name="图片 13">
            <a:extLst>
              <a:ext uri="{FF2B5EF4-FFF2-40B4-BE49-F238E27FC236}">
                <a16:creationId xmlns:a16="http://schemas.microsoft.com/office/drawing/2014/main" id="{9E67806D-B0A2-42D0-9A69-C40197BC6D6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2526" y="5414500"/>
            <a:ext cx="3976208" cy="801525"/>
          </a:xfrm>
          <a:prstGeom prst="rect">
            <a:avLst/>
          </a:prstGeom>
        </p:spPr>
      </p:pic>
      <p:graphicFrame>
        <p:nvGraphicFramePr>
          <p:cNvPr id="18" name="表格 17">
            <a:extLst>
              <a:ext uri="{FF2B5EF4-FFF2-40B4-BE49-F238E27FC236}">
                <a16:creationId xmlns:a16="http://schemas.microsoft.com/office/drawing/2014/main" id="{1515BEC5-0710-49EB-A5D2-A0111EAAA05E}"/>
              </a:ext>
            </a:extLst>
          </p:cNvPr>
          <p:cNvGraphicFramePr>
            <a:graphicFrameLocks noGrp="1"/>
          </p:cNvGraphicFramePr>
          <p:nvPr>
            <p:extLst>
              <p:ext uri="{D42A27DB-BD31-4B8C-83A1-F6EECF244321}">
                <p14:modId xmlns:p14="http://schemas.microsoft.com/office/powerpoint/2010/main" val="3756387103"/>
              </p:ext>
            </p:extLst>
          </p:nvPr>
        </p:nvGraphicFramePr>
        <p:xfrm>
          <a:off x="5253204" y="4124729"/>
          <a:ext cx="5760127" cy="1898462"/>
        </p:xfrm>
        <a:graphic>
          <a:graphicData uri="http://schemas.openxmlformats.org/drawingml/2006/table">
            <a:tbl>
              <a:tblPr firstRow="1" firstCol="1" bandRow="1">
                <a:tableStyleId>{2D5ABB26-0587-4C30-8999-92F81FD0307C}</a:tableStyleId>
              </a:tblPr>
              <a:tblGrid>
                <a:gridCol w="704365">
                  <a:extLst>
                    <a:ext uri="{9D8B030D-6E8A-4147-A177-3AD203B41FA5}">
                      <a16:colId xmlns:a16="http://schemas.microsoft.com/office/drawing/2014/main" val="1554757262"/>
                    </a:ext>
                  </a:extLst>
                </a:gridCol>
                <a:gridCol w="1309647">
                  <a:extLst>
                    <a:ext uri="{9D8B030D-6E8A-4147-A177-3AD203B41FA5}">
                      <a16:colId xmlns:a16="http://schemas.microsoft.com/office/drawing/2014/main" val="3258573238"/>
                    </a:ext>
                  </a:extLst>
                </a:gridCol>
                <a:gridCol w="1141274">
                  <a:extLst>
                    <a:ext uri="{9D8B030D-6E8A-4147-A177-3AD203B41FA5}">
                      <a16:colId xmlns:a16="http://schemas.microsoft.com/office/drawing/2014/main" val="2070787647"/>
                    </a:ext>
                  </a:extLst>
                </a:gridCol>
                <a:gridCol w="1799237">
                  <a:extLst>
                    <a:ext uri="{9D8B030D-6E8A-4147-A177-3AD203B41FA5}">
                      <a16:colId xmlns:a16="http://schemas.microsoft.com/office/drawing/2014/main" val="3151197371"/>
                    </a:ext>
                  </a:extLst>
                </a:gridCol>
                <a:gridCol w="805604">
                  <a:extLst>
                    <a:ext uri="{9D8B030D-6E8A-4147-A177-3AD203B41FA5}">
                      <a16:colId xmlns:a16="http://schemas.microsoft.com/office/drawing/2014/main" val="248637233"/>
                    </a:ext>
                  </a:extLst>
                </a:gridCol>
              </a:tblGrid>
              <a:tr h="542417">
                <a:tc>
                  <a:txBody>
                    <a:bodyPr/>
                    <a:lstStyle/>
                    <a:p>
                      <a:pPr indent="0" algn="ctr">
                        <a:lnSpc>
                          <a:spcPct val="107000"/>
                        </a:lnSpc>
                        <a:spcAft>
                          <a:spcPts val="0"/>
                        </a:spcAft>
                      </a:pPr>
                      <a:r>
                        <a:rPr lang="en-GB" sz="1600" b="1" dirty="0">
                          <a:effectLst/>
                          <a:latin typeface="Times New Roman" panose="02020603050405020304" pitchFamily="18" charset="0"/>
                          <a:cs typeface="Times New Roman" panose="02020603050405020304" pitchFamily="18" charset="0"/>
                        </a:rPr>
                        <a:t>Case No.</a:t>
                      </a:r>
                      <a:endParaRPr lang="zh-CN" sz="1600" b="1"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121013" marR="121013"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ctr">
                        <a:lnSpc>
                          <a:spcPct val="107000"/>
                        </a:lnSpc>
                        <a:spcAft>
                          <a:spcPts val="0"/>
                        </a:spcAft>
                      </a:pPr>
                      <a:r>
                        <a:rPr lang="en-GB" sz="1600" b="1" dirty="0">
                          <a:effectLst/>
                          <a:latin typeface="Times New Roman" panose="02020603050405020304" pitchFamily="18" charset="0"/>
                          <a:cs typeface="Times New Roman" panose="02020603050405020304" pitchFamily="18" charset="0"/>
                        </a:rPr>
                        <a:t>EAST Data</a:t>
                      </a:r>
                      <a:endParaRPr lang="zh-CN" sz="1600" b="1"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121013" marR="121013"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ctr">
                        <a:lnSpc>
                          <a:spcPct val="107000"/>
                        </a:lnSpc>
                        <a:spcAft>
                          <a:spcPts val="0"/>
                        </a:spcAft>
                      </a:pPr>
                      <a:r>
                        <a:rPr lang="en-US" altLang="zh-CN" sz="1600" b="1" dirty="0">
                          <a:effectLst/>
                          <a:latin typeface="Times New Roman" panose="02020603050405020304" pitchFamily="18" charset="0"/>
                          <a:cs typeface="Times New Roman" panose="02020603050405020304" pitchFamily="18" charset="0"/>
                        </a:rPr>
                        <a:t>Data</a:t>
                      </a:r>
                      <a:r>
                        <a:rPr lang="en-GB" sz="1600" b="1" dirty="0">
                          <a:effectLst/>
                          <a:latin typeface="Times New Roman" panose="02020603050405020304" pitchFamily="18" charset="0"/>
                          <a:cs typeface="Times New Roman" panose="02020603050405020304" pitchFamily="18" charset="0"/>
                        </a:rPr>
                        <a:t> Strategy</a:t>
                      </a:r>
                      <a:endParaRPr lang="zh-CN" sz="1600" b="1"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121013" marR="121013"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ctr">
                        <a:lnSpc>
                          <a:spcPct val="107000"/>
                        </a:lnSpc>
                        <a:spcAft>
                          <a:spcPts val="0"/>
                        </a:spcAft>
                      </a:pPr>
                      <a:r>
                        <a:rPr lang="en-GB" sz="1600" b="1" dirty="0">
                          <a:effectLst/>
                          <a:latin typeface="Times New Roman" panose="02020603050405020304" pitchFamily="18" charset="0"/>
                          <a:cs typeface="Times New Roman" panose="02020603050405020304" pitchFamily="18" charset="0"/>
                        </a:rPr>
                        <a:t>CORAL Strategy</a:t>
                      </a:r>
                      <a:endParaRPr lang="zh-CN" sz="1600" b="1"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121013" marR="121013"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ctr">
                        <a:lnSpc>
                          <a:spcPct val="107000"/>
                        </a:lnSpc>
                        <a:spcAft>
                          <a:spcPts val="0"/>
                        </a:spcAft>
                      </a:pPr>
                      <a:r>
                        <a:rPr lang="en-US" altLang="zh-CN" sz="1600" b="1" dirty="0">
                          <a:effectLst/>
                          <a:latin typeface="Times New Roman" panose="02020603050405020304" pitchFamily="18" charset="0"/>
                          <a:ea typeface="等线" panose="02010600030101010101" pitchFamily="2" charset="-122"/>
                          <a:cs typeface="Times New Roman" panose="02020603050405020304" pitchFamily="18" charset="0"/>
                        </a:rPr>
                        <a:t>AUC</a:t>
                      </a:r>
                      <a:endParaRPr lang="zh-CN" sz="1600" b="1"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121013" marR="121013"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14353149"/>
                  </a:ext>
                </a:extLst>
              </a:tr>
              <a:tr h="271209">
                <a:tc>
                  <a:txBody>
                    <a:bodyPr/>
                    <a:lstStyle/>
                    <a:p>
                      <a:pPr indent="0" algn="ctr">
                        <a:lnSpc>
                          <a:spcPct val="107000"/>
                        </a:lnSpc>
                        <a:spcAft>
                          <a:spcPts val="0"/>
                        </a:spcAft>
                      </a:pPr>
                      <a:r>
                        <a:rPr lang="en-GB" sz="1600" dirty="0">
                          <a:effectLst/>
                          <a:latin typeface="Times New Roman" panose="02020603050405020304" pitchFamily="18" charset="0"/>
                          <a:cs typeface="Times New Roman" panose="02020603050405020304" pitchFamily="18" charset="0"/>
                        </a:rPr>
                        <a:t>1</a:t>
                      </a:r>
                      <a:endParaRPr lang="zh-CN" sz="16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121013" marR="121013" marT="0" marB="0" anchor="ctr">
                    <a:lnT w="12700" cap="flat" cmpd="sng" algn="ctr">
                      <a:solidFill>
                        <a:schemeClr val="tx1"/>
                      </a:solidFill>
                      <a:prstDash val="solid"/>
                      <a:round/>
                      <a:headEnd type="none" w="med" len="med"/>
                      <a:tailEnd type="none" w="med" len="med"/>
                    </a:lnT>
                  </a:tcPr>
                </a:tc>
                <a:tc>
                  <a:txBody>
                    <a:bodyPr/>
                    <a:lstStyle/>
                    <a:p>
                      <a:pPr indent="0" algn="ctr">
                        <a:lnSpc>
                          <a:spcPct val="107000"/>
                        </a:lnSpc>
                        <a:spcAft>
                          <a:spcPts val="0"/>
                        </a:spcAft>
                      </a:pPr>
                      <a:r>
                        <a:rPr lang="en-GB" sz="1600" dirty="0">
                          <a:effectLst/>
                          <a:latin typeface="Times New Roman" panose="02020603050405020304" pitchFamily="18" charset="0"/>
                          <a:cs typeface="Times New Roman" panose="02020603050405020304" pitchFamily="18" charset="0"/>
                        </a:rPr>
                        <a:t>None</a:t>
                      </a:r>
                      <a:endParaRPr lang="zh-CN" sz="16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121013" marR="121013" marT="0" marB="0" anchor="ctr">
                    <a:lnT w="12700" cap="flat" cmpd="sng" algn="ctr">
                      <a:solidFill>
                        <a:schemeClr val="tx1"/>
                      </a:solidFill>
                      <a:prstDash val="solid"/>
                      <a:round/>
                      <a:headEnd type="none" w="med" len="med"/>
                      <a:tailEnd type="none" w="med" len="med"/>
                    </a:lnT>
                  </a:tcPr>
                </a:tc>
                <a:tc>
                  <a:txBody>
                    <a:bodyPr/>
                    <a:lstStyle/>
                    <a:p>
                      <a:pPr indent="0" algn="ctr">
                        <a:lnSpc>
                          <a:spcPct val="107000"/>
                        </a:lnSpc>
                        <a:spcAft>
                          <a:spcPts val="0"/>
                        </a:spcAft>
                      </a:pPr>
                      <a:r>
                        <a:rPr lang="en-GB" sz="1600" dirty="0">
                          <a:effectLst/>
                          <a:latin typeface="Times New Roman" panose="02020603050405020304" pitchFamily="18" charset="0"/>
                          <a:cs typeface="Times New Roman" panose="02020603050405020304" pitchFamily="18" charset="0"/>
                        </a:rPr>
                        <a:t>/</a:t>
                      </a:r>
                      <a:endParaRPr lang="zh-CN" sz="16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121013" marR="121013" marT="0" marB="0" anchor="ctr">
                    <a:lnT w="12700" cap="flat" cmpd="sng" algn="ctr">
                      <a:solidFill>
                        <a:schemeClr val="tx1"/>
                      </a:solidFill>
                      <a:prstDash val="solid"/>
                      <a:round/>
                      <a:headEnd type="none" w="med" len="med"/>
                      <a:tailEnd type="none" w="med" len="med"/>
                    </a:lnT>
                  </a:tcPr>
                </a:tc>
                <a:tc>
                  <a:txBody>
                    <a:bodyPr/>
                    <a:lstStyle/>
                    <a:p>
                      <a:pPr indent="0" algn="ctr">
                        <a:lnSpc>
                          <a:spcPct val="107000"/>
                        </a:lnSpc>
                        <a:spcAft>
                          <a:spcPts val="0"/>
                        </a:spcAft>
                      </a:pPr>
                      <a:r>
                        <a:rPr lang="en-GB" sz="1600" dirty="0">
                          <a:effectLst/>
                          <a:latin typeface="Times New Roman" panose="02020603050405020304" pitchFamily="18" charset="0"/>
                          <a:cs typeface="Times New Roman" panose="02020603050405020304" pitchFamily="18" charset="0"/>
                        </a:rPr>
                        <a:t>/</a:t>
                      </a:r>
                      <a:endParaRPr lang="zh-CN" sz="16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121013" marR="121013" marT="0" marB="0" anchor="ctr">
                    <a:lnT w="12700" cap="flat" cmpd="sng" algn="ctr">
                      <a:solidFill>
                        <a:schemeClr val="tx1"/>
                      </a:solidFill>
                      <a:prstDash val="solid"/>
                      <a:round/>
                      <a:headEnd type="none" w="med" len="med"/>
                      <a:tailEnd type="none" w="med" len="med"/>
                    </a:lnT>
                  </a:tcPr>
                </a:tc>
                <a:tc>
                  <a:txBody>
                    <a:bodyPr/>
                    <a:lstStyle/>
                    <a:p>
                      <a:pPr indent="0" algn="ctr">
                        <a:lnSpc>
                          <a:spcPct val="107000"/>
                        </a:lnSpc>
                        <a:spcAft>
                          <a:spcPts val="0"/>
                        </a:spcAft>
                      </a:pPr>
                      <a:r>
                        <a:rPr lang="en-US" altLang="zh-CN" sz="1600" dirty="0">
                          <a:effectLst/>
                          <a:latin typeface="Times New Roman" panose="02020603050405020304" pitchFamily="18" charset="0"/>
                          <a:ea typeface="等线" panose="02010600030101010101" pitchFamily="2" charset="-122"/>
                          <a:cs typeface="Times New Roman" panose="02020603050405020304" pitchFamily="18" charset="0"/>
                        </a:rPr>
                        <a:t>0.642</a:t>
                      </a:r>
                      <a:endParaRPr lang="zh-CN" sz="16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121013" marR="121013" marT="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83819707"/>
                  </a:ext>
                </a:extLst>
              </a:tr>
              <a:tr h="271209">
                <a:tc>
                  <a:txBody>
                    <a:bodyPr/>
                    <a:lstStyle/>
                    <a:p>
                      <a:pPr indent="0" algn="ctr">
                        <a:lnSpc>
                          <a:spcPct val="107000"/>
                        </a:lnSpc>
                        <a:spcAft>
                          <a:spcPts val="0"/>
                        </a:spcAft>
                      </a:pPr>
                      <a:r>
                        <a:rPr lang="en-GB" altLang="zh-CN" sz="1600" dirty="0">
                          <a:effectLst/>
                          <a:latin typeface="Times New Roman" panose="02020603050405020304" pitchFamily="18" charset="0"/>
                          <a:ea typeface="等线" panose="02010600030101010101" pitchFamily="2" charset="-122"/>
                          <a:cs typeface="Times New Roman" panose="02020603050405020304" pitchFamily="18" charset="0"/>
                        </a:rPr>
                        <a:t>2</a:t>
                      </a:r>
                      <a:endParaRPr lang="zh-CN" sz="16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121013" marR="121013" marT="0" marB="0" anchor="ctr"/>
                </a:tc>
                <a:tc>
                  <a:txBody>
                    <a:bodyPr/>
                    <a:lstStyle/>
                    <a:p>
                      <a:pPr indent="0" algn="ctr">
                        <a:lnSpc>
                          <a:spcPct val="107000"/>
                        </a:lnSpc>
                        <a:spcAft>
                          <a:spcPts val="0"/>
                        </a:spcAft>
                      </a:pPr>
                      <a:r>
                        <a:rPr lang="en-GB" sz="1600" b="1" dirty="0">
                          <a:effectLst/>
                          <a:latin typeface="Times New Roman" panose="02020603050405020304" pitchFamily="18" charset="0"/>
                          <a:cs typeface="Times New Roman" panose="02020603050405020304" pitchFamily="18" charset="0"/>
                        </a:rPr>
                        <a:t>1896 (355)</a:t>
                      </a:r>
                      <a:endParaRPr lang="zh-CN" sz="1600" b="1"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121013" marR="121013" marT="0" marB="0" anchor="ctr"/>
                </a:tc>
                <a:tc>
                  <a:txBody>
                    <a:bodyPr/>
                    <a:lstStyle/>
                    <a:p>
                      <a:pPr indent="0" algn="ctr">
                        <a:lnSpc>
                          <a:spcPct val="107000"/>
                        </a:lnSpc>
                        <a:spcAft>
                          <a:spcPts val="0"/>
                        </a:spcAft>
                      </a:pPr>
                      <a:r>
                        <a:rPr lang="en-US" altLang="zh-CN" sz="1600" b="1" dirty="0">
                          <a:effectLst/>
                          <a:latin typeface="Times New Roman" panose="02020603050405020304" pitchFamily="18" charset="0"/>
                          <a:cs typeface="Times New Roman" panose="02020603050405020304" pitchFamily="18" charset="0"/>
                        </a:rPr>
                        <a:t>All</a:t>
                      </a:r>
                      <a:r>
                        <a:rPr lang="zh-CN" altLang="en-US" sz="1600" b="1" dirty="0">
                          <a:effectLst/>
                          <a:latin typeface="Times New Roman" panose="02020603050405020304" pitchFamily="18" charset="0"/>
                          <a:cs typeface="Times New Roman" panose="02020603050405020304" pitchFamily="18" charset="0"/>
                        </a:rPr>
                        <a:t> </a:t>
                      </a:r>
                      <a:r>
                        <a:rPr lang="en-US" altLang="zh-CN" sz="1600" b="1" dirty="0">
                          <a:effectLst/>
                          <a:latin typeface="Times New Roman" panose="02020603050405020304" pitchFamily="18" charset="0"/>
                          <a:cs typeface="Times New Roman" panose="02020603050405020304" pitchFamily="18" charset="0"/>
                        </a:rPr>
                        <a:t>EAST</a:t>
                      </a:r>
                      <a:endParaRPr lang="zh-CN" altLang="zh-CN" sz="1600" b="1" dirty="0">
                        <a:effectLst/>
                        <a:latin typeface="Times New Roman" panose="02020603050405020304" pitchFamily="18" charset="0"/>
                        <a:ea typeface="+mn-ea"/>
                        <a:cs typeface="Times New Roman" panose="02020603050405020304" pitchFamily="18" charset="0"/>
                      </a:endParaRPr>
                    </a:p>
                  </a:txBody>
                  <a:tcPr marL="121013" marR="121013" marT="0" marB="0" anchor="ctr"/>
                </a:tc>
                <a:tc>
                  <a:txBody>
                    <a:bodyPr/>
                    <a:lstStyle/>
                    <a:p>
                      <a:pPr indent="0" algn="ctr">
                        <a:lnSpc>
                          <a:spcPct val="107000"/>
                        </a:lnSpc>
                        <a:spcAft>
                          <a:spcPts val="0"/>
                        </a:spcAft>
                      </a:pPr>
                      <a:r>
                        <a:rPr lang="en-GB" sz="1600" dirty="0">
                          <a:effectLst/>
                          <a:latin typeface="Times New Roman" panose="02020603050405020304" pitchFamily="18" charset="0"/>
                          <a:cs typeface="Times New Roman" panose="02020603050405020304" pitchFamily="18" charset="0"/>
                        </a:rPr>
                        <a:t>/</a:t>
                      </a:r>
                      <a:endParaRPr lang="zh-CN" sz="16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121013" marR="121013" marT="0" marB="0" anchor="ctr"/>
                </a:tc>
                <a:tc>
                  <a:txBody>
                    <a:bodyPr/>
                    <a:lstStyle/>
                    <a:p>
                      <a:pPr indent="0" algn="ctr">
                        <a:lnSpc>
                          <a:spcPct val="107000"/>
                        </a:lnSpc>
                        <a:spcAft>
                          <a:spcPts val="0"/>
                        </a:spcAft>
                      </a:pPr>
                      <a:r>
                        <a:rPr lang="en-US" altLang="zh-CN" sz="1600" b="1" dirty="0">
                          <a:effectLst/>
                          <a:latin typeface="Times New Roman" panose="02020603050405020304" pitchFamily="18" charset="0"/>
                          <a:ea typeface="等线" panose="02010600030101010101" pitchFamily="2" charset="-122"/>
                          <a:cs typeface="Times New Roman" panose="02020603050405020304" pitchFamily="18" charset="0"/>
                        </a:rPr>
                        <a:t>0.936</a:t>
                      </a:r>
                      <a:endParaRPr lang="zh-CN" sz="1600" b="1"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121013" marR="121013" marT="0" marB="0" anchor="ctr"/>
                </a:tc>
                <a:extLst>
                  <a:ext uri="{0D108BD9-81ED-4DB2-BD59-A6C34878D82A}">
                    <a16:rowId xmlns:a16="http://schemas.microsoft.com/office/drawing/2014/main" val="2770284423"/>
                  </a:ext>
                </a:extLst>
              </a:tr>
              <a:tr h="271209">
                <a:tc>
                  <a:txBody>
                    <a:bodyPr/>
                    <a:lstStyle/>
                    <a:p>
                      <a:pPr indent="0" algn="ctr">
                        <a:lnSpc>
                          <a:spcPct val="107000"/>
                        </a:lnSpc>
                        <a:spcAft>
                          <a:spcPts val="0"/>
                        </a:spcAft>
                      </a:pPr>
                      <a:r>
                        <a:rPr lang="en-GB" altLang="zh-CN" sz="1600" dirty="0">
                          <a:effectLst/>
                          <a:latin typeface="Times New Roman" panose="02020603050405020304" pitchFamily="18" charset="0"/>
                          <a:ea typeface="等线" panose="02010600030101010101" pitchFamily="2" charset="-122"/>
                          <a:cs typeface="Times New Roman" panose="02020603050405020304" pitchFamily="18" charset="0"/>
                        </a:rPr>
                        <a:t>3</a:t>
                      </a:r>
                      <a:endParaRPr lang="zh-CN" sz="16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121013" marR="121013" marT="0" marB="0" anchor="ctr"/>
                </a:tc>
                <a:tc>
                  <a:txBody>
                    <a:bodyPr/>
                    <a:lstStyle/>
                    <a:p>
                      <a:pPr indent="0" algn="ctr">
                        <a:lnSpc>
                          <a:spcPct val="107000"/>
                        </a:lnSpc>
                        <a:spcAft>
                          <a:spcPts val="0"/>
                        </a:spcAft>
                      </a:pPr>
                      <a:r>
                        <a:rPr lang="en-GB" sz="1600" dirty="0">
                          <a:effectLst/>
                          <a:latin typeface="Times New Roman" panose="02020603050405020304" pitchFamily="18" charset="0"/>
                          <a:cs typeface="Times New Roman" panose="02020603050405020304" pitchFamily="18" charset="0"/>
                        </a:rPr>
                        <a:t>0 (10)</a:t>
                      </a:r>
                      <a:endParaRPr lang="zh-CN" sz="16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121013" marR="121013" marT="0" marB="0" anchor="ctr"/>
                </a:tc>
                <a:tc>
                  <a:txBody>
                    <a:bodyPr/>
                    <a:lstStyle/>
                    <a:p>
                      <a:pPr indent="0" algn="ctr">
                        <a:lnSpc>
                          <a:spcPct val="107000"/>
                        </a:lnSpc>
                        <a:spcAft>
                          <a:spcPts val="0"/>
                        </a:spcAft>
                      </a:pPr>
                      <a:r>
                        <a:rPr lang="en-GB" altLang="zh-CN" sz="1600" dirty="0">
                          <a:effectLst/>
                          <a:latin typeface="Times New Roman" panose="02020603050405020304" pitchFamily="18" charset="0"/>
                          <a:cs typeface="Times New Roman" panose="02020603050405020304" pitchFamily="18" charset="0"/>
                        </a:rPr>
                        <a:t>Mixing</a:t>
                      </a:r>
                      <a:endParaRPr lang="zh-CN" altLang="zh-CN" sz="1600" dirty="0">
                        <a:effectLst/>
                        <a:latin typeface="Times New Roman" panose="02020603050405020304" pitchFamily="18" charset="0"/>
                        <a:ea typeface="+mn-ea"/>
                        <a:cs typeface="Times New Roman" panose="02020603050405020304" pitchFamily="18" charset="0"/>
                      </a:endParaRPr>
                    </a:p>
                  </a:txBody>
                  <a:tcPr marL="121013" marR="121013" marT="0" marB="0" anchor="ctr"/>
                </a:tc>
                <a:tc>
                  <a:txBody>
                    <a:bodyPr/>
                    <a:lstStyle/>
                    <a:p>
                      <a:pPr indent="0" algn="ctr">
                        <a:lnSpc>
                          <a:spcPct val="107000"/>
                        </a:lnSpc>
                        <a:spcAft>
                          <a:spcPts val="0"/>
                        </a:spcAft>
                      </a:pPr>
                      <a:r>
                        <a:rPr lang="en-GB" sz="1600" dirty="0">
                          <a:effectLst/>
                          <a:latin typeface="Times New Roman" panose="02020603050405020304" pitchFamily="18" charset="0"/>
                          <a:cs typeface="Times New Roman" panose="02020603050405020304" pitchFamily="18" charset="0"/>
                        </a:rPr>
                        <a:t>/</a:t>
                      </a:r>
                      <a:endParaRPr lang="zh-CN" sz="16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121013" marR="121013" marT="0" marB="0" anchor="ctr"/>
                </a:tc>
                <a:tc>
                  <a:txBody>
                    <a:bodyPr/>
                    <a:lstStyle/>
                    <a:p>
                      <a:pPr indent="0" algn="ctr">
                        <a:lnSpc>
                          <a:spcPct val="107000"/>
                        </a:lnSpc>
                        <a:spcAft>
                          <a:spcPts val="0"/>
                        </a:spcAft>
                      </a:pPr>
                      <a:r>
                        <a:rPr lang="en-US" altLang="zh-CN" sz="1600" dirty="0">
                          <a:effectLst/>
                          <a:latin typeface="Times New Roman" panose="02020603050405020304" pitchFamily="18" charset="0"/>
                          <a:ea typeface="等线" panose="02010600030101010101" pitchFamily="2" charset="-122"/>
                          <a:cs typeface="Times New Roman" panose="02020603050405020304" pitchFamily="18" charset="0"/>
                        </a:rPr>
                        <a:t>0.764</a:t>
                      </a:r>
                      <a:endParaRPr lang="zh-CN" sz="16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121013" marR="121013" marT="0" marB="0" anchor="ctr"/>
                </a:tc>
                <a:extLst>
                  <a:ext uri="{0D108BD9-81ED-4DB2-BD59-A6C34878D82A}">
                    <a16:rowId xmlns:a16="http://schemas.microsoft.com/office/drawing/2014/main" val="2820656675"/>
                  </a:ext>
                </a:extLst>
              </a:tr>
              <a:tr h="271209">
                <a:tc>
                  <a:txBody>
                    <a:bodyPr/>
                    <a:lstStyle/>
                    <a:p>
                      <a:pPr indent="0" algn="ctr">
                        <a:lnSpc>
                          <a:spcPct val="107000"/>
                        </a:lnSpc>
                        <a:spcAft>
                          <a:spcPts val="0"/>
                        </a:spcAft>
                      </a:pPr>
                      <a:r>
                        <a:rPr lang="en-GB" altLang="zh-CN" sz="1600" dirty="0">
                          <a:effectLst/>
                          <a:latin typeface="Times New Roman" panose="02020603050405020304" pitchFamily="18" charset="0"/>
                          <a:ea typeface="等线" panose="02010600030101010101" pitchFamily="2" charset="-122"/>
                          <a:cs typeface="Times New Roman" panose="02020603050405020304" pitchFamily="18" charset="0"/>
                        </a:rPr>
                        <a:t>4</a:t>
                      </a:r>
                      <a:endParaRPr lang="zh-CN" sz="16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121013" marR="121013" marT="0" marB="0" anchor="ctr"/>
                </a:tc>
                <a:tc>
                  <a:txBody>
                    <a:bodyPr/>
                    <a:lstStyle/>
                    <a:p>
                      <a:pPr indent="0" algn="ctr">
                        <a:lnSpc>
                          <a:spcPct val="107000"/>
                        </a:lnSpc>
                        <a:spcAft>
                          <a:spcPts val="0"/>
                        </a:spcAft>
                      </a:pPr>
                      <a:r>
                        <a:rPr lang="en-GB" sz="1600" dirty="0">
                          <a:effectLst/>
                          <a:latin typeface="Times New Roman" panose="02020603050405020304" pitchFamily="18" charset="0"/>
                          <a:cs typeface="Times New Roman" panose="02020603050405020304" pitchFamily="18" charset="0"/>
                        </a:rPr>
                        <a:t>0 (10)</a:t>
                      </a:r>
                      <a:endParaRPr lang="zh-CN" sz="16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121013" marR="121013" marT="0" marB="0" anchor="ctr"/>
                </a:tc>
                <a:tc>
                  <a:txBody>
                    <a:bodyPr/>
                    <a:lstStyle/>
                    <a:p>
                      <a:pPr indent="0" algn="ctr">
                        <a:lnSpc>
                          <a:spcPct val="107000"/>
                        </a:lnSpc>
                        <a:spcAft>
                          <a:spcPts val="0"/>
                        </a:spcAft>
                      </a:pPr>
                      <a:r>
                        <a:rPr lang="en-US" altLang="zh-CN" sz="1600" dirty="0">
                          <a:effectLst/>
                          <a:latin typeface="Times New Roman" panose="02020603050405020304" pitchFamily="18" charset="0"/>
                          <a:cs typeface="Times New Roman" panose="02020603050405020304" pitchFamily="18" charset="0"/>
                        </a:rPr>
                        <a:t>CORAL</a:t>
                      </a:r>
                      <a:endParaRPr lang="zh-CN" sz="16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121013" marR="121013" marT="0" marB="0" anchor="ctr"/>
                </a:tc>
                <a:tc>
                  <a:txBody>
                    <a:bodyPr/>
                    <a:lstStyle/>
                    <a:p>
                      <a:pPr indent="0" algn="ctr">
                        <a:lnSpc>
                          <a:spcPct val="107000"/>
                        </a:lnSpc>
                        <a:spcAft>
                          <a:spcPts val="0"/>
                        </a:spcAft>
                      </a:pPr>
                      <a:r>
                        <a:rPr lang="en-GB" altLang="zh-CN" sz="1600" dirty="0">
                          <a:effectLst/>
                          <a:latin typeface="Times New Roman" panose="02020603050405020304" pitchFamily="18" charset="0"/>
                          <a:cs typeface="Times New Roman" panose="02020603050405020304" pitchFamily="18" charset="0"/>
                        </a:rPr>
                        <a:t>Unsupervised</a:t>
                      </a:r>
                      <a:endParaRPr lang="zh-CN" altLang="zh-CN" sz="1600" dirty="0">
                        <a:effectLst/>
                        <a:latin typeface="Times New Roman" panose="02020603050405020304" pitchFamily="18" charset="0"/>
                        <a:ea typeface="+mn-ea"/>
                        <a:cs typeface="Times New Roman" panose="02020603050405020304" pitchFamily="18" charset="0"/>
                      </a:endParaRPr>
                    </a:p>
                  </a:txBody>
                  <a:tcPr marL="121013" marR="121013" marT="0" marB="0" anchor="ctr"/>
                </a:tc>
                <a:tc>
                  <a:txBody>
                    <a:bodyPr/>
                    <a:lstStyle/>
                    <a:p>
                      <a:pPr indent="0" algn="ctr">
                        <a:lnSpc>
                          <a:spcPct val="107000"/>
                        </a:lnSpc>
                        <a:spcAft>
                          <a:spcPts val="0"/>
                        </a:spcAft>
                      </a:pPr>
                      <a:r>
                        <a:rPr lang="en-US" altLang="zh-CN" sz="1600" dirty="0">
                          <a:effectLst/>
                          <a:latin typeface="Times New Roman" panose="02020603050405020304" pitchFamily="18" charset="0"/>
                          <a:ea typeface="+mn-ea"/>
                          <a:cs typeface="Times New Roman" panose="02020603050405020304" pitchFamily="18" charset="0"/>
                        </a:rPr>
                        <a:t>0.797</a:t>
                      </a:r>
                      <a:endParaRPr lang="zh-CN" altLang="zh-CN" sz="1600" dirty="0">
                        <a:effectLst/>
                        <a:latin typeface="Times New Roman" panose="02020603050405020304" pitchFamily="18" charset="0"/>
                        <a:ea typeface="+mn-ea"/>
                        <a:cs typeface="Times New Roman" panose="02020603050405020304" pitchFamily="18" charset="0"/>
                      </a:endParaRPr>
                    </a:p>
                  </a:txBody>
                  <a:tcPr marL="121013" marR="121013" marT="0" marB="0" anchor="ctr"/>
                </a:tc>
                <a:extLst>
                  <a:ext uri="{0D108BD9-81ED-4DB2-BD59-A6C34878D82A}">
                    <a16:rowId xmlns:a16="http://schemas.microsoft.com/office/drawing/2014/main" val="3790223572"/>
                  </a:ext>
                </a:extLst>
              </a:tr>
              <a:tr h="271209">
                <a:tc>
                  <a:txBody>
                    <a:bodyPr/>
                    <a:lstStyle/>
                    <a:p>
                      <a:pPr indent="0" algn="ctr">
                        <a:lnSpc>
                          <a:spcPct val="107000"/>
                        </a:lnSpc>
                        <a:spcAft>
                          <a:spcPts val="0"/>
                        </a:spcAft>
                      </a:pPr>
                      <a:r>
                        <a:rPr lang="en-US" altLang="zh-CN" sz="1600" dirty="0">
                          <a:effectLst/>
                          <a:latin typeface="Times New Roman" panose="02020603050405020304" pitchFamily="18" charset="0"/>
                          <a:ea typeface="等线" panose="02010600030101010101" pitchFamily="2" charset="-122"/>
                          <a:cs typeface="Times New Roman" panose="02020603050405020304" pitchFamily="18" charset="0"/>
                        </a:rPr>
                        <a:t>5</a:t>
                      </a:r>
                      <a:endParaRPr lang="zh-CN" sz="16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121013" marR="121013" marT="0" marB="0" anchor="ctr">
                    <a:lnB w="12700" cap="flat" cmpd="sng" algn="ctr">
                      <a:solidFill>
                        <a:schemeClr val="tx1"/>
                      </a:solidFill>
                      <a:prstDash val="solid"/>
                      <a:round/>
                      <a:headEnd type="none" w="med" len="med"/>
                      <a:tailEnd type="none" w="med" len="med"/>
                    </a:lnB>
                  </a:tcPr>
                </a:tc>
                <a:tc>
                  <a:txBody>
                    <a:bodyPr/>
                    <a:lstStyle/>
                    <a:p>
                      <a:pPr indent="0" algn="ctr">
                        <a:lnSpc>
                          <a:spcPct val="107000"/>
                        </a:lnSpc>
                        <a:spcAft>
                          <a:spcPts val="0"/>
                        </a:spcAft>
                      </a:pPr>
                      <a:r>
                        <a:rPr lang="en-GB" sz="1600" b="1" dirty="0">
                          <a:effectLst/>
                          <a:latin typeface="Times New Roman" panose="02020603050405020304" pitchFamily="18" charset="0"/>
                          <a:cs typeface="Times New Roman" panose="02020603050405020304" pitchFamily="18" charset="0"/>
                        </a:rPr>
                        <a:t>0 (10)</a:t>
                      </a:r>
                      <a:endParaRPr lang="zh-CN" sz="1600" b="1"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121013" marR="121013" marT="0" marB="0" anchor="ctr">
                    <a:lnB w="12700" cap="flat" cmpd="sng" algn="ctr">
                      <a:solidFill>
                        <a:schemeClr val="tx1"/>
                      </a:solidFill>
                      <a:prstDash val="solid"/>
                      <a:round/>
                      <a:headEnd type="none" w="med" len="med"/>
                      <a:tailEnd type="none" w="med" len="med"/>
                    </a:lnB>
                  </a:tcPr>
                </a:tc>
                <a:tc>
                  <a:txBody>
                    <a:bodyPr/>
                    <a:lstStyle/>
                    <a:p>
                      <a:pPr indent="0" algn="ctr">
                        <a:lnSpc>
                          <a:spcPct val="107000"/>
                        </a:lnSpc>
                        <a:spcAft>
                          <a:spcPts val="0"/>
                        </a:spcAft>
                      </a:pPr>
                      <a:r>
                        <a:rPr lang="en-US" altLang="zh-CN" sz="1600" dirty="0">
                          <a:effectLst/>
                          <a:latin typeface="Times New Roman" panose="02020603050405020304" pitchFamily="18" charset="0"/>
                          <a:cs typeface="Times New Roman" panose="02020603050405020304" pitchFamily="18" charset="0"/>
                        </a:rPr>
                        <a:t>CORAL</a:t>
                      </a:r>
                      <a:endParaRPr lang="zh-CN" sz="16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121013" marR="121013" marT="0" marB="0" anchor="ctr">
                    <a:lnB w="12700" cap="flat" cmpd="sng" algn="ctr">
                      <a:solidFill>
                        <a:schemeClr val="tx1"/>
                      </a:solidFill>
                      <a:prstDash val="solid"/>
                      <a:round/>
                      <a:headEnd type="none" w="med" len="med"/>
                      <a:tailEnd type="none" w="med" len="med"/>
                    </a:lnB>
                  </a:tcPr>
                </a:tc>
                <a:tc>
                  <a:txBody>
                    <a:bodyPr/>
                    <a:lstStyle/>
                    <a:p>
                      <a:pPr indent="0" algn="ctr">
                        <a:lnSpc>
                          <a:spcPct val="107000"/>
                        </a:lnSpc>
                        <a:spcAft>
                          <a:spcPts val="0"/>
                        </a:spcAft>
                      </a:pPr>
                      <a:r>
                        <a:rPr lang="en-GB" altLang="zh-CN" sz="1600" b="1" dirty="0">
                          <a:effectLst/>
                          <a:latin typeface="Times New Roman" panose="02020603050405020304" pitchFamily="18" charset="0"/>
                          <a:cs typeface="Times New Roman" panose="02020603050405020304" pitchFamily="18" charset="0"/>
                        </a:rPr>
                        <a:t>Supervised</a:t>
                      </a:r>
                      <a:endParaRPr lang="zh-CN" altLang="zh-CN" sz="1600" b="1" dirty="0">
                        <a:effectLst/>
                        <a:latin typeface="Times New Roman" panose="02020603050405020304" pitchFamily="18" charset="0"/>
                        <a:ea typeface="+mn-ea"/>
                        <a:cs typeface="Times New Roman" panose="02020603050405020304" pitchFamily="18" charset="0"/>
                      </a:endParaRPr>
                    </a:p>
                  </a:txBody>
                  <a:tcPr marL="121013" marR="121013" marT="0" marB="0" anchor="ctr">
                    <a:lnB w="12700" cap="flat" cmpd="sng" algn="ctr">
                      <a:solidFill>
                        <a:schemeClr val="tx1"/>
                      </a:solidFill>
                      <a:prstDash val="solid"/>
                      <a:round/>
                      <a:headEnd type="none" w="med" len="med"/>
                      <a:tailEnd type="none" w="med" len="med"/>
                    </a:lnB>
                  </a:tcPr>
                </a:tc>
                <a:tc>
                  <a:txBody>
                    <a:bodyPr/>
                    <a:lstStyle/>
                    <a:p>
                      <a:pPr indent="0" algn="ctr">
                        <a:lnSpc>
                          <a:spcPct val="107000"/>
                        </a:lnSpc>
                        <a:spcAft>
                          <a:spcPts val="0"/>
                        </a:spcAft>
                      </a:pPr>
                      <a:r>
                        <a:rPr lang="en-US" altLang="zh-CN" sz="1600" b="1" dirty="0">
                          <a:solidFill>
                            <a:srgbClr val="C00000"/>
                          </a:solidFill>
                          <a:effectLst/>
                          <a:latin typeface="Times New Roman" panose="02020603050405020304" pitchFamily="18" charset="0"/>
                          <a:ea typeface="+mn-ea"/>
                          <a:cs typeface="Times New Roman" panose="02020603050405020304" pitchFamily="18" charset="0"/>
                        </a:rPr>
                        <a:t>0.890</a:t>
                      </a:r>
                      <a:endParaRPr lang="zh-CN" altLang="zh-CN" sz="1600" b="1" dirty="0">
                        <a:solidFill>
                          <a:srgbClr val="C00000"/>
                        </a:solidFill>
                        <a:effectLst/>
                        <a:latin typeface="Times New Roman" panose="02020603050405020304" pitchFamily="18" charset="0"/>
                        <a:ea typeface="+mn-ea"/>
                        <a:cs typeface="Times New Roman" panose="02020603050405020304" pitchFamily="18" charset="0"/>
                      </a:endParaRPr>
                    </a:p>
                  </a:txBody>
                  <a:tcPr marL="121013" marR="121013"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3434709"/>
                  </a:ext>
                </a:extLst>
              </a:tr>
            </a:tbl>
          </a:graphicData>
        </a:graphic>
      </p:graphicFrame>
      <p:sp>
        <p:nvSpPr>
          <p:cNvPr id="22" name="内容占位符 2"/>
          <p:cNvSpPr txBox="1">
            <a:spLocks/>
          </p:cNvSpPr>
          <p:nvPr/>
        </p:nvSpPr>
        <p:spPr bwMode="auto">
          <a:xfrm>
            <a:off x="3744639" y="2854409"/>
            <a:ext cx="8212639" cy="1445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fontAlgn="base">
              <a:lnSpc>
                <a:spcPct val="90000"/>
              </a:lnSpc>
              <a:spcBef>
                <a:spcPts val="1000"/>
              </a:spcBef>
              <a:spcAft>
                <a:spcPct val="0"/>
              </a:spcAft>
              <a:buClr>
                <a:srgbClr val="FF0000"/>
              </a:buClr>
              <a:buFont typeface="Arial" panose="020B0604020202020204" pitchFamily="34" charset="0"/>
              <a:buChar char="•"/>
              <a:defRPr sz="2800" b="1" i="0" kern="1200" baseline="0">
                <a:solidFill>
                  <a:schemeClr val="tx1"/>
                </a:solidFill>
                <a:latin typeface="Century Gothic" panose="020B0502020202020204" pitchFamily="34" charset="0"/>
                <a:ea typeface="微软雅黑 Light" panose="020B0502040204020203" pitchFamily="34" charset="-122"/>
                <a:cs typeface="+mn-cs"/>
              </a:defRPr>
            </a:lvl1pPr>
            <a:lvl2pPr marL="685800" indent="-228600" algn="l" rtl="0" fontAlgn="base">
              <a:lnSpc>
                <a:spcPct val="90000"/>
              </a:lnSpc>
              <a:spcBef>
                <a:spcPts val="500"/>
              </a:spcBef>
              <a:spcAft>
                <a:spcPct val="0"/>
              </a:spcAft>
              <a:buClr>
                <a:srgbClr val="FF0000"/>
              </a:buClr>
              <a:buFont typeface="Arial" panose="020B0604020202020204" pitchFamily="34" charset="0"/>
              <a:buChar char="•"/>
              <a:defRPr sz="2400" kern="1200" baseline="0">
                <a:solidFill>
                  <a:schemeClr val="tx1"/>
                </a:solidFill>
                <a:latin typeface="微软雅黑 Light" panose="020B0502040204020203" pitchFamily="34" charset="-122"/>
                <a:ea typeface="微软雅黑 Light" panose="020B0502040204020203" pitchFamily="34" charset="-122"/>
                <a:cs typeface="+mn-cs"/>
              </a:defRPr>
            </a:lvl2pPr>
            <a:lvl3pPr marL="1143000" indent="-228600" algn="l" rtl="0" fontAlgn="base">
              <a:lnSpc>
                <a:spcPct val="90000"/>
              </a:lnSpc>
              <a:spcBef>
                <a:spcPts val="500"/>
              </a:spcBef>
              <a:spcAft>
                <a:spcPct val="0"/>
              </a:spcAft>
              <a:buClr>
                <a:srgbClr val="FF0000"/>
              </a:buClr>
              <a:buFont typeface="Arial" panose="020B0604020202020204" pitchFamily="34" charset="0"/>
              <a:buChar char="•"/>
              <a:defRPr sz="2000" kern="1200" baseline="0">
                <a:solidFill>
                  <a:schemeClr val="tx1"/>
                </a:solidFill>
                <a:latin typeface="微软雅黑 Light" panose="020B0502040204020203" pitchFamily="34" charset="-122"/>
                <a:ea typeface="微软雅黑 Light" panose="020B0502040204020203" pitchFamily="34" charset="-122"/>
                <a:cs typeface="+mn-cs"/>
              </a:defRPr>
            </a:lvl3pPr>
            <a:lvl4pPr marL="1600200" indent="-228600" algn="l" rtl="0" fontAlgn="base">
              <a:lnSpc>
                <a:spcPct val="90000"/>
              </a:lnSpc>
              <a:spcBef>
                <a:spcPts val="500"/>
              </a:spcBef>
              <a:spcAft>
                <a:spcPct val="0"/>
              </a:spcAft>
              <a:buClr>
                <a:srgbClr val="FF0000"/>
              </a:buClr>
              <a:buFont typeface="Arial" panose="020B0604020202020204" pitchFamily="34" charset="0"/>
              <a:buChar char="•"/>
              <a:defRPr kern="1200" baseline="0">
                <a:solidFill>
                  <a:schemeClr val="tx1"/>
                </a:solidFill>
                <a:latin typeface="微软雅黑 Light" panose="020B0502040204020203" pitchFamily="34" charset="-122"/>
                <a:ea typeface="微软雅黑 Light" panose="020B0502040204020203" pitchFamily="34" charset="-122"/>
                <a:cs typeface="+mn-cs"/>
              </a:defRPr>
            </a:lvl4pPr>
            <a:lvl5pPr marL="2057400" indent="-228600" algn="l" rtl="0" fontAlgn="base">
              <a:lnSpc>
                <a:spcPct val="90000"/>
              </a:lnSpc>
              <a:spcBef>
                <a:spcPts val="500"/>
              </a:spcBef>
              <a:spcAft>
                <a:spcPct val="0"/>
              </a:spcAft>
              <a:buClr>
                <a:srgbClr val="FF0000"/>
              </a:buClr>
              <a:buFont typeface="Arial" panose="020B0604020202020204" pitchFamily="34" charset="0"/>
              <a:buChar char="•"/>
              <a:defRPr kern="1200" baseline="0">
                <a:solidFill>
                  <a:schemeClr val="tx1"/>
                </a:solidFill>
                <a:latin typeface="微软雅黑 Light" panose="020B0502040204020203" pitchFamily="34" charset="-122"/>
                <a:ea typeface="微软雅黑 Light" panose="020B0502040204020203"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400" eaLnBrk="1" hangingPunct="1">
              <a:lnSpc>
                <a:spcPct val="100000"/>
              </a:lnSpc>
              <a:buClr>
                <a:schemeClr val="tx1"/>
              </a:buClr>
              <a:buFont typeface="Wingdings" panose="05000000000000000000" pitchFamily="2" charset="2"/>
              <a:buChar char="Ø"/>
            </a:pPr>
            <a:r>
              <a:rPr lang="en-US" altLang="zh-CN" sz="2400" b="0" dirty="0">
                <a:latin typeface="微软雅黑 Light" panose="020B0502040204020203" pitchFamily="34" charset="-122"/>
              </a:rPr>
              <a:t>CORAL only need 10 disruptions from EAST </a:t>
            </a:r>
          </a:p>
          <a:p>
            <a:pPr defTabSz="914400" eaLnBrk="1" hangingPunct="1">
              <a:lnSpc>
                <a:spcPct val="100000"/>
              </a:lnSpc>
              <a:buClr>
                <a:schemeClr val="tx1"/>
              </a:buClr>
              <a:buFont typeface="Wingdings" panose="05000000000000000000" pitchFamily="2" charset="2"/>
              <a:buChar char="Ø"/>
            </a:pPr>
            <a:r>
              <a:rPr lang="en-US" altLang="zh-CN" sz="2400" b="0" dirty="0">
                <a:latin typeface="微软雅黑 Light" panose="020B0502040204020203" pitchFamily="34" charset="-122"/>
              </a:rPr>
              <a:t>Huge improvement over mixing -10 shots- 0.76-&gt;0.89</a:t>
            </a:r>
          </a:p>
        </p:txBody>
      </p:sp>
      <p:sp>
        <p:nvSpPr>
          <p:cNvPr id="3" name="矩形 2">
            <a:extLst>
              <a:ext uri="{FF2B5EF4-FFF2-40B4-BE49-F238E27FC236}">
                <a16:creationId xmlns:a16="http://schemas.microsoft.com/office/drawing/2014/main" id="{88FD2B46-5187-499D-B445-AF36F7AAB00D}"/>
              </a:ext>
            </a:extLst>
          </p:cNvPr>
          <p:cNvSpPr/>
          <p:nvPr/>
        </p:nvSpPr>
        <p:spPr>
          <a:xfrm>
            <a:off x="8442341" y="6125240"/>
            <a:ext cx="3514937" cy="307777"/>
          </a:xfrm>
          <a:prstGeom prst="rect">
            <a:avLst/>
          </a:prstGeom>
        </p:spPr>
        <p:txBody>
          <a:bodyPr wrap="none">
            <a:spAutoFit/>
          </a:bodyPr>
          <a:lstStyle/>
          <a:p>
            <a:r>
              <a:rPr lang="en-US" altLang="zh-CN" sz="1400" i="1" dirty="0"/>
              <a:t>C. Shen, et al., Nuclear Fusion, accepted, 2024</a:t>
            </a:r>
          </a:p>
        </p:txBody>
      </p:sp>
      <p:sp>
        <p:nvSpPr>
          <p:cNvPr id="5" name="矩形 4">
            <a:extLst>
              <a:ext uri="{FF2B5EF4-FFF2-40B4-BE49-F238E27FC236}">
                <a16:creationId xmlns:a16="http://schemas.microsoft.com/office/drawing/2014/main" id="{4923DE85-8D5A-4B88-8086-EBC02D42C031}"/>
              </a:ext>
            </a:extLst>
          </p:cNvPr>
          <p:cNvSpPr/>
          <p:nvPr/>
        </p:nvSpPr>
        <p:spPr>
          <a:xfrm>
            <a:off x="2576910" y="5567708"/>
            <a:ext cx="2240357" cy="307777"/>
          </a:xfrm>
          <a:prstGeom prst="rect">
            <a:avLst/>
          </a:prstGeom>
        </p:spPr>
        <p:txBody>
          <a:bodyPr wrap="none">
            <a:spAutoFit/>
          </a:bodyPr>
          <a:lstStyle/>
          <a:p>
            <a:r>
              <a:rPr lang="en-US" altLang="zh-CN" sz="1400" i="1" dirty="0"/>
              <a:t>B. Sun, et al., AAAI 30, 2016 </a:t>
            </a:r>
            <a:endParaRPr lang="zh-CN" altLang="en-US" sz="1400" i="1" dirty="0"/>
          </a:p>
        </p:txBody>
      </p:sp>
    </p:spTree>
    <p:extLst>
      <p:ext uri="{BB962C8B-B14F-4D97-AF65-F5344CB8AC3E}">
        <p14:creationId xmlns:p14="http://schemas.microsoft.com/office/powerpoint/2010/main" val="269806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7F7782-A5D3-437E-A7D6-BCFFDF54AF05}"/>
              </a:ext>
            </a:extLst>
          </p:cNvPr>
          <p:cNvSpPr>
            <a:spLocks noGrp="1"/>
          </p:cNvSpPr>
          <p:nvPr>
            <p:ph type="title"/>
          </p:nvPr>
        </p:nvSpPr>
        <p:spPr/>
        <p:txBody>
          <a:bodyPr/>
          <a:lstStyle/>
          <a:p>
            <a:r>
              <a:rPr lang="en-US" altLang="zh-CN" b="1" dirty="0"/>
              <a:t>Agenda</a:t>
            </a:r>
            <a:endParaRPr lang="zh-CN" altLang="en-US" b="1" dirty="0"/>
          </a:p>
        </p:txBody>
      </p:sp>
      <p:sp>
        <p:nvSpPr>
          <p:cNvPr id="3" name="内容占位符 2">
            <a:extLst>
              <a:ext uri="{FF2B5EF4-FFF2-40B4-BE49-F238E27FC236}">
                <a16:creationId xmlns:a16="http://schemas.microsoft.com/office/drawing/2014/main" id="{4661A97F-99B1-4C9B-8F9D-ADC8BDF22CD6}"/>
              </a:ext>
            </a:extLst>
          </p:cNvPr>
          <p:cNvSpPr>
            <a:spLocks noGrp="1"/>
          </p:cNvSpPr>
          <p:nvPr>
            <p:ph idx="1"/>
          </p:nvPr>
        </p:nvSpPr>
        <p:spPr/>
        <p:txBody>
          <a:bodyPr/>
          <a:lstStyle/>
          <a:p>
            <a:pPr>
              <a:lnSpc>
                <a:spcPct val="200000"/>
              </a:lnSpc>
            </a:pPr>
            <a:r>
              <a:rPr lang="en-US" altLang="zh-CN" dirty="0"/>
              <a:t>Why do we need cross tokamak disruption prediction</a:t>
            </a:r>
          </a:p>
          <a:p>
            <a:pPr>
              <a:lnSpc>
                <a:spcPct val="200000"/>
              </a:lnSpc>
            </a:pPr>
            <a:r>
              <a:rPr lang="en-US" altLang="zh-CN" dirty="0"/>
              <a:t>Related works </a:t>
            </a:r>
          </a:p>
          <a:p>
            <a:pPr>
              <a:lnSpc>
                <a:spcPct val="200000"/>
              </a:lnSpc>
            </a:pPr>
            <a:r>
              <a:rPr lang="en-US" altLang="zh-CN" dirty="0"/>
              <a:t>J-TEXT’s efforts on cross tokamak disruption prediction</a:t>
            </a:r>
          </a:p>
          <a:p>
            <a:pPr>
              <a:lnSpc>
                <a:spcPct val="200000"/>
              </a:lnSpc>
            </a:pPr>
            <a:r>
              <a:rPr lang="en-US" altLang="zh-CN" dirty="0">
                <a:ea typeface="微软雅黑" panose="020B0503020204020204" pitchFamily="34" charset="-122"/>
              </a:rPr>
              <a:t>Integrated Disruption Prediction Strategy </a:t>
            </a:r>
            <a:endParaRPr lang="zh-CN" altLang="en-US" dirty="0"/>
          </a:p>
        </p:txBody>
      </p:sp>
      <p:sp>
        <p:nvSpPr>
          <p:cNvPr id="4" name="灯片编号占位符 3">
            <a:extLst>
              <a:ext uri="{FF2B5EF4-FFF2-40B4-BE49-F238E27FC236}">
                <a16:creationId xmlns:a16="http://schemas.microsoft.com/office/drawing/2014/main" id="{E8310C24-6CAA-48F9-9DA8-FC8DE7AD8F82}"/>
              </a:ext>
            </a:extLst>
          </p:cNvPr>
          <p:cNvSpPr>
            <a:spLocks noGrp="1"/>
          </p:cNvSpPr>
          <p:nvPr>
            <p:ph type="sldNum" sz="quarter" idx="10"/>
          </p:nvPr>
        </p:nvSpPr>
        <p:spPr/>
        <p:txBody>
          <a:bodyPr/>
          <a:lstStyle/>
          <a:p>
            <a:pPr>
              <a:defRPr/>
            </a:pPr>
            <a:fld id="{992DBDEA-1FA4-4512-8EBB-09F795BCB767}" type="slidenum">
              <a:rPr lang="zh-CN" altLang="en-US" smtClean="0"/>
              <a:pPr>
                <a:defRPr/>
              </a:pPr>
              <a:t>1</a:t>
            </a:fld>
            <a:endParaRPr lang="en-US" altLang="zh-CN" dirty="0"/>
          </a:p>
        </p:txBody>
      </p:sp>
    </p:spTree>
    <p:extLst>
      <p:ext uri="{BB962C8B-B14F-4D97-AF65-F5344CB8AC3E}">
        <p14:creationId xmlns:p14="http://schemas.microsoft.com/office/powerpoint/2010/main" val="10362495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pPr marL="228600" lvl="1">
              <a:lnSpc>
                <a:spcPct val="150000"/>
              </a:lnSpc>
              <a:spcBef>
                <a:spcPts val="1000"/>
              </a:spcBef>
            </a:pPr>
            <a:r>
              <a:rPr lang="en-US" altLang="zh-CN" sz="3600" b="1" dirty="0">
                <a:latin typeface="Times New Roman" panose="02020603050405020304" pitchFamily="18" charset="0"/>
                <a:ea typeface="宋体" panose="02010600030101010101" pitchFamily="2" charset="-122"/>
              </a:rPr>
              <a:t>Transfer learning disruption prediction</a:t>
            </a:r>
          </a:p>
          <a:p>
            <a:pPr lvl="1">
              <a:lnSpc>
                <a:spcPct val="150000"/>
              </a:lnSpc>
            </a:pPr>
            <a:r>
              <a:rPr lang="en-US" altLang="zh-CN" sz="3200" dirty="0">
                <a:solidFill>
                  <a:schemeClr val="bg1">
                    <a:lumMod val="50000"/>
                  </a:schemeClr>
                </a:solidFill>
                <a:latin typeface="+mn-lt"/>
                <a:ea typeface="微软雅黑" panose="020B0503020204020204" pitchFamily="34" charset="-122"/>
              </a:rPr>
              <a:t>Instance based transfer learning</a:t>
            </a:r>
          </a:p>
          <a:p>
            <a:pPr lvl="1">
              <a:lnSpc>
                <a:spcPct val="150000"/>
              </a:lnSpc>
            </a:pPr>
            <a:r>
              <a:rPr lang="en-US" altLang="zh-CN" sz="3200" dirty="0">
                <a:solidFill>
                  <a:schemeClr val="bg1">
                    <a:lumMod val="50000"/>
                  </a:schemeClr>
                </a:solidFill>
                <a:latin typeface="+mn-lt"/>
                <a:ea typeface="微软雅黑" panose="020B0503020204020204" pitchFamily="34" charset="-122"/>
              </a:rPr>
              <a:t>Feature based transfer learning</a:t>
            </a:r>
          </a:p>
          <a:p>
            <a:pPr lvl="1">
              <a:lnSpc>
                <a:spcPct val="150000"/>
              </a:lnSpc>
            </a:pPr>
            <a:r>
              <a:rPr lang="en-US" altLang="zh-CN" sz="3200" dirty="0">
                <a:latin typeface="+mn-lt"/>
                <a:ea typeface="微软雅黑" panose="020B0503020204020204" pitchFamily="34" charset="-122"/>
              </a:rPr>
              <a:t>Parameter based transfer learning</a:t>
            </a:r>
          </a:p>
          <a:p>
            <a:pPr lvl="1">
              <a:lnSpc>
                <a:spcPct val="100000"/>
              </a:lnSpc>
            </a:pPr>
            <a:endParaRPr lang="en-US" altLang="zh-CN" dirty="0"/>
          </a:p>
          <a:p>
            <a:pPr>
              <a:lnSpc>
                <a:spcPct val="100000"/>
              </a:lnSpc>
            </a:pPr>
            <a:endParaRPr lang="zh-CN" altLang="en-US" dirty="0">
              <a:latin typeface="Times New Roman" panose="02020603050405020304" pitchFamily="18" charset="0"/>
              <a:ea typeface="宋体" panose="02010600030101010101" pitchFamily="2" charset="-122"/>
            </a:endParaRPr>
          </a:p>
        </p:txBody>
      </p:sp>
      <p:sp>
        <p:nvSpPr>
          <p:cNvPr id="4" name="灯片编号占位符 3"/>
          <p:cNvSpPr>
            <a:spLocks noGrp="1"/>
          </p:cNvSpPr>
          <p:nvPr>
            <p:ph type="sldNum" sz="quarter" idx="10"/>
          </p:nvPr>
        </p:nvSpPr>
        <p:spPr/>
        <p:txBody>
          <a:bodyPr/>
          <a:lstStyle/>
          <a:p>
            <a:pPr>
              <a:defRPr/>
            </a:pPr>
            <a:fld id="{992DBDEA-1FA4-4512-8EBB-09F795BCB767}" type="slidenum">
              <a:rPr lang="zh-CN" altLang="en-US" smtClean="0"/>
              <a:pPr>
                <a:defRPr/>
              </a:pPr>
              <a:t>19</a:t>
            </a:fld>
            <a:endParaRPr lang="en-US" altLang="zh-CN" dirty="0"/>
          </a:p>
        </p:txBody>
      </p:sp>
      <p:pic>
        <p:nvPicPr>
          <p:cNvPr id="5" name="Picture 4" descr="https://pics6.baidu.com/feed/a5c27d1ed21b0ef43739d32f8f3f89dd83cb3ef4.jpeg?token=823634ffb08afe33985cc73d2b6d7c35&amp;s=981323D94A33C3CE1A3075370300C040"/>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493061" y="4797153"/>
            <a:ext cx="1907318" cy="1403667"/>
          </a:xfrm>
          <a:prstGeom prst="rect">
            <a:avLst/>
          </a:prstGeom>
          <a:noFill/>
          <a:extLst>
            <a:ext uri="{909E8E84-426E-40DD-AFC4-6F175D3DCCD1}">
              <a14:hiddenFill xmlns:a14="http://schemas.microsoft.com/office/drawing/2010/main">
                <a:solidFill>
                  <a:srgbClr val="FFFFFF"/>
                </a:solidFill>
              </a14:hiddenFill>
            </a:ext>
          </a:extLst>
        </p:spPr>
      </p:pic>
      <p:sp>
        <p:nvSpPr>
          <p:cNvPr id="6" name="下箭头 5"/>
          <p:cNvSpPr/>
          <p:nvPr/>
        </p:nvSpPr>
        <p:spPr>
          <a:xfrm rot="5400000" flipV="1">
            <a:off x="4566231" y="5136379"/>
            <a:ext cx="432048" cy="7039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86654" y="4797153"/>
            <a:ext cx="2384795" cy="1382372"/>
          </a:xfrm>
          <a:prstGeom prst="rect">
            <a:avLst/>
          </a:prstGeom>
        </p:spPr>
      </p:pic>
    </p:spTree>
    <p:extLst>
      <p:ext uri="{BB962C8B-B14F-4D97-AF65-F5344CB8AC3E}">
        <p14:creationId xmlns:p14="http://schemas.microsoft.com/office/powerpoint/2010/main" val="1730313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9336" y="38175"/>
            <a:ext cx="8928992" cy="792088"/>
          </a:xfrm>
        </p:spPr>
        <p:txBody>
          <a:bodyPr/>
          <a:lstStyle/>
          <a:p>
            <a:r>
              <a:rPr lang="en-US" altLang="zh-CN" b="1" dirty="0"/>
              <a:t>Deep Transfer Learning, Pre-train, Fine tune</a:t>
            </a:r>
            <a:endParaRPr lang="zh-CN" altLang="en-US" b="1" dirty="0"/>
          </a:p>
        </p:txBody>
      </p:sp>
      <p:pic>
        <p:nvPicPr>
          <p:cNvPr id="11" name="图片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2282" y="2946003"/>
            <a:ext cx="4021932" cy="3126233"/>
          </a:xfrm>
          <a:prstGeom prst="rect">
            <a:avLst/>
          </a:prstGeom>
        </p:spPr>
      </p:pic>
      <p:sp>
        <p:nvSpPr>
          <p:cNvPr id="12" name="内容占位符 2"/>
          <p:cNvSpPr txBox="1">
            <a:spLocks/>
          </p:cNvSpPr>
          <p:nvPr/>
        </p:nvSpPr>
        <p:spPr bwMode="auto">
          <a:xfrm>
            <a:off x="-384720" y="882526"/>
            <a:ext cx="12002404" cy="2232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fontAlgn="base">
              <a:lnSpc>
                <a:spcPct val="90000"/>
              </a:lnSpc>
              <a:spcBef>
                <a:spcPts val="1000"/>
              </a:spcBef>
              <a:spcAft>
                <a:spcPct val="0"/>
              </a:spcAft>
              <a:buClr>
                <a:srgbClr val="FF0000"/>
              </a:buClr>
              <a:buFont typeface="Arial" panose="020B0604020202020204" pitchFamily="34" charset="0"/>
              <a:buChar char="•"/>
              <a:defRPr sz="2800" b="1" i="0" kern="1200" baseline="0">
                <a:solidFill>
                  <a:schemeClr val="tx1"/>
                </a:solidFill>
                <a:latin typeface="Century Gothic" panose="020B0502020202020204" pitchFamily="34" charset="0"/>
                <a:ea typeface="微软雅黑 Light" panose="020B0502040204020203" pitchFamily="34" charset="-122"/>
                <a:cs typeface="+mn-cs"/>
              </a:defRPr>
            </a:lvl1pPr>
            <a:lvl2pPr marL="685800" indent="-228600" algn="l" rtl="0" fontAlgn="base">
              <a:lnSpc>
                <a:spcPct val="90000"/>
              </a:lnSpc>
              <a:spcBef>
                <a:spcPts val="500"/>
              </a:spcBef>
              <a:spcAft>
                <a:spcPct val="0"/>
              </a:spcAft>
              <a:buClr>
                <a:srgbClr val="FF0000"/>
              </a:buClr>
              <a:buFont typeface="Arial" panose="020B0604020202020204" pitchFamily="34" charset="0"/>
              <a:buChar char="•"/>
              <a:defRPr sz="2400" kern="1200" baseline="0">
                <a:solidFill>
                  <a:schemeClr val="tx1"/>
                </a:solidFill>
                <a:latin typeface="微软雅黑 Light" panose="020B0502040204020203" pitchFamily="34" charset="-122"/>
                <a:ea typeface="微软雅黑 Light" panose="020B0502040204020203" pitchFamily="34" charset="-122"/>
                <a:cs typeface="+mn-cs"/>
              </a:defRPr>
            </a:lvl2pPr>
            <a:lvl3pPr marL="1143000" indent="-228600" algn="l" rtl="0" fontAlgn="base">
              <a:lnSpc>
                <a:spcPct val="90000"/>
              </a:lnSpc>
              <a:spcBef>
                <a:spcPts val="500"/>
              </a:spcBef>
              <a:spcAft>
                <a:spcPct val="0"/>
              </a:spcAft>
              <a:buClr>
                <a:srgbClr val="FF0000"/>
              </a:buClr>
              <a:buFont typeface="Arial" panose="020B0604020202020204" pitchFamily="34" charset="0"/>
              <a:buChar char="•"/>
              <a:defRPr sz="2000" kern="1200" baseline="0">
                <a:solidFill>
                  <a:schemeClr val="tx1"/>
                </a:solidFill>
                <a:latin typeface="微软雅黑 Light" panose="020B0502040204020203" pitchFamily="34" charset="-122"/>
                <a:ea typeface="微软雅黑 Light" panose="020B0502040204020203" pitchFamily="34" charset="-122"/>
                <a:cs typeface="+mn-cs"/>
              </a:defRPr>
            </a:lvl3pPr>
            <a:lvl4pPr marL="1600200" indent="-228600" algn="l" rtl="0" fontAlgn="base">
              <a:lnSpc>
                <a:spcPct val="90000"/>
              </a:lnSpc>
              <a:spcBef>
                <a:spcPts val="500"/>
              </a:spcBef>
              <a:spcAft>
                <a:spcPct val="0"/>
              </a:spcAft>
              <a:buClr>
                <a:srgbClr val="FF0000"/>
              </a:buClr>
              <a:buFont typeface="Arial" panose="020B0604020202020204" pitchFamily="34" charset="0"/>
              <a:buChar char="•"/>
              <a:defRPr kern="1200" baseline="0">
                <a:solidFill>
                  <a:schemeClr val="tx1"/>
                </a:solidFill>
                <a:latin typeface="微软雅黑 Light" panose="020B0502040204020203" pitchFamily="34" charset="-122"/>
                <a:ea typeface="微软雅黑 Light" panose="020B0502040204020203" pitchFamily="34" charset="-122"/>
                <a:cs typeface="+mn-cs"/>
              </a:defRPr>
            </a:lvl4pPr>
            <a:lvl5pPr marL="2057400" indent="-228600" algn="l" rtl="0" fontAlgn="base">
              <a:lnSpc>
                <a:spcPct val="90000"/>
              </a:lnSpc>
              <a:spcBef>
                <a:spcPts val="500"/>
              </a:spcBef>
              <a:spcAft>
                <a:spcPct val="0"/>
              </a:spcAft>
              <a:buClr>
                <a:srgbClr val="FF0000"/>
              </a:buClr>
              <a:buFont typeface="Arial" panose="020B0604020202020204" pitchFamily="34" charset="0"/>
              <a:buChar char="•"/>
              <a:defRPr kern="1200" baseline="0">
                <a:solidFill>
                  <a:schemeClr val="tx1"/>
                </a:solidFill>
                <a:latin typeface="微软雅黑 Light" panose="020B0502040204020203" pitchFamily="34" charset="-122"/>
                <a:ea typeface="微软雅黑 Light" panose="020B0502040204020203"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defTabSz="914400">
              <a:lnSpc>
                <a:spcPct val="100000"/>
              </a:lnSpc>
            </a:pPr>
            <a:r>
              <a:rPr lang="en-US" altLang="zh-CN" dirty="0"/>
              <a:t>Lower level layers extract low level patterns which is shared between tokamaks;</a:t>
            </a:r>
          </a:p>
          <a:p>
            <a:pPr lvl="1" defTabSz="914400">
              <a:lnSpc>
                <a:spcPct val="100000"/>
              </a:lnSpc>
            </a:pPr>
            <a:r>
              <a:rPr lang="en-US" altLang="zh-CN" dirty="0"/>
              <a:t>Possible to pre-train a feature extractor on lots of data from existing machines.</a:t>
            </a:r>
          </a:p>
          <a:p>
            <a:pPr lvl="1" defTabSz="914400">
              <a:lnSpc>
                <a:spcPct val="100000"/>
              </a:lnSpc>
            </a:pPr>
            <a:r>
              <a:rPr lang="en-US" altLang="zh-CN" dirty="0"/>
              <a:t>Then fine tune it on limited target machine data</a:t>
            </a:r>
          </a:p>
        </p:txBody>
      </p:sp>
      <p:graphicFrame>
        <p:nvGraphicFramePr>
          <p:cNvPr id="9" name="表格 8"/>
          <p:cNvGraphicFramePr>
            <a:graphicFrameLocks noGrp="1"/>
          </p:cNvGraphicFramePr>
          <p:nvPr>
            <p:extLst>
              <p:ext uri="{D42A27DB-BD31-4B8C-83A1-F6EECF244321}">
                <p14:modId xmlns:p14="http://schemas.microsoft.com/office/powerpoint/2010/main" val="3871429995"/>
              </p:ext>
            </p:extLst>
          </p:nvPr>
        </p:nvGraphicFramePr>
        <p:xfrm>
          <a:off x="3715633" y="2411545"/>
          <a:ext cx="7969957" cy="1597596"/>
        </p:xfrm>
        <a:graphic>
          <a:graphicData uri="http://schemas.openxmlformats.org/drawingml/2006/table">
            <a:tbl>
              <a:tblPr firstRow="1" firstCol="1" bandRow="1">
                <a:tableStyleId>{2D5ABB26-0587-4C30-8999-92F81FD0307C}</a:tableStyleId>
              </a:tblPr>
              <a:tblGrid>
                <a:gridCol w="1368152">
                  <a:extLst>
                    <a:ext uri="{9D8B030D-6E8A-4147-A177-3AD203B41FA5}">
                      <a16:colId xmlns:a16="http://schemas.microsoft.com/office/drawing/2014/main" val="2713908472"/>
                    </a:ext>
                  </a:extLst>
                </a:gridCol>
                <a:gridCol w="1152128">
                  <a:extLst>
                    <a:ext uri="{9D8B030D-6E8A-4147-A177-3AD203B41FA5}">
                      <a16:colId xmlns:a16="http://schemas.microsoft.com/office/drawing/2014/main" val="3258573238"/>
                    </a:ext>
                  </a:extLst>
                </a:gridCol>
                <a:gridCol w="1417229">
                  <a:extLst>
                    <a:ext uri="{9D8B030D-6E8A-4147-A177-3AD203B41FA5}">
                      <a16:colId xmlns:a16="http://schemas.microsoft.com/office/drawing/2014/main" val="2070787647"/>
                    </a:ext>
                  </a:extLst>
                </a:gridCol>
                <a:gridCol w="936104">
                  <a:extLst>
                    <a:ext uri="{9D8B030D-6E8A-4147-A177-3AD203B41FA5}">
                      <a16:colId xmlns:a16="http://schemas.microsoft.com/office/drawing/2014/main" val="2372917155"/>
                    </a:ext>
                  </a:extLst>
                </a:gridCol>
                <a:gridCol w="648072">
                  <a:extLst>
                    <a:ext uri="{9D8B030D-6E8A-4147-A177-3AD203B41FA5}">
                      <a16:colId xmlns:a16="http://schemas.microsoft.com/office/drawing/2014/main" val="1336962045"/>
                    </a:ext>
                  </a:extLst>
                </a:gridCol>
                <a:gridCol w="2448272">
                  <a:extLst>
                    <a:ext uri="{9D8B030D-6E8A-4147-A177-3AD203B41FA5}">
                      <a16:colId xmlns:a16="http://schemas.microsoft.com/office/drawing/2014/main" val="3593454482"/>
                    </a:ext>
                  </a:extLst>
                </a:gridCol>
              </a:tblGrid>
              <a:tr h="380936">
                <a:tc>
                  <a:txBody>
                    <a:bodyPr/>
                    <a:lstStyle/>
                    <a:p>
                      <a:pPr indent="0" algn="ctr">
                        <a:lnSpc>
                          <a:spcPct val="107000"/>
                        </a:lnSpc>
                        <a:spcAft>
                          <a:spcPts val="0"/>
                        </a:spcAft>
                      </a:pPr>
                      <a:r>
                        <a:rPr lang="en-GB" sz="1400" b="1" dirty="0">
                          <a:effectLst/>
                          <a:latin typeface="Times New Roman" panose="02020603050405020304" pitchFamily="18" charset="0"/>
                          <a:cs typeface="Times New Roman" panose="02020603050405020304" pitchFamily="18" charset="0"/>
                        </a:rPr>
                        <a:t>J-TEXT Data</a:t>
                      </a:r>
                      <a:endParaRPr lang="zh-CN" sz="1400" b="1"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ctr">
                        <a:lnSpc>
                          <a:spcPct val="107000"/>
                        </a:lnSpc>
                        <a:spcAft>
                          <a:spcPts val="0"/>
                        </a:spcAft>
                      </a:pPr>
                      <a:r>
                        <a:rPr lang="en-GB" sz="1400" b="1" dirty="0">
                          <a:effectLst/>
                          <a:latin typeface="Times New Roman" panose="02020603050405020304" pitchFamily="18" charset="0"/>
                          <a:cs typeface="Times New Roman" panose="02020603050405020304" pitchFamily="18" charset="0"/>
                        </a:rPr>
                        <a:t>EAST Data</a:t>
                      </a:r>
                      <a:endParaRPr lang="zh-CN" sz="1400" b="1"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ctr">
                        <a:lnSpc>
                          <a:spcPct val="107000"/>
                        </a:lnSpc>
                        <a:spcAft>
                          <a:spcPts val="0"/>
                        </a:spcAft>
                      </a:pPr>
                      <a:r>
                        <a:rPr lang="en-GB" altLang="zh-CN" sz="1400" b="1" dirty="0">
                          <a:effectLst/>
                          <a:latin typeface="Times New Roman" panose="02020603050405020304" pitchFamily="18" charset="0"/>
                          <a:ea typeface="+mn-ea"/>
                          <a:cs typeface="Times New Roman" panose="02020603050405020304" pitchFamily="18" charset="0"/>
                        </a:rPr>
                        <a:t>Layers Frozen</a:t>
                      </a:r>
                      <a:endParaRPr lang="zh-CN" sz="1400" b="1"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ctr">
                        <a:lnSpc>
                          <a:spcPct val="107000"/>
                        </a:lnSpc>
                        <a:spcAft>
                          <a:spcPts val="0"/>
                        </a:spcAft>
                      </a:pPr>
                      <a:r>
                        <a:rPr lang="en-US" altLang="zh-CN" sz="1400" b="1" dirty="0">
                          <a:effectLst/>
                          <a:latin typeface="Times New Roman" panose="02020603050405020304" pitchFamily="18" charset="0"/>
                          <a:ea typeface="等线" panose="02010600030101010101" pitchFamily="2" charset="-122"/>
                          <a:cs typeface="Times New Roman" panose="02020603050405020304" pitchFamily="18" charset="0"/>
                        </a:rPr>
                        <a:t>Unfreeze</a:t>
                      </a:r>
                      <a:endParaRPr lang="zh-CN" sz="1400" b="1"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ctr">
                        <a:lnSpc>
                          <a:spcPct val="107000"/>
                        </a:lnSpc>
                        <a:spcAft>
                          <a:spcPts val="0"/>
                        </a:spcAft>
                      </a:pPr>
                      <a:r>
                        <a:rPr lang="en-US" altLang="zh-CN" sz="1400" b="1" dirty="0" err="1">
                          <a:effectLst/>
                          <a:latin typeface="Times New Roman" panose="02020603050405020304" pitchFamily="18" charset="0"/>
                          <a:ea typeface="等线" panose="02010600030101010101" pitchFamily="2" charset="-122"/>
                          <a:cs typeface="Times New Roman" panose="02020603050405020304" pitchFamily="18" charset="0"/>
                        </a:rPr>
                        <a:t>AUC</a:t>
                      </a:r>
                      <a:endParaRPr lang="zh-CN" sz="1400" b="1"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ctr">
                        <a:lnSpc>
                          <a:spcPct val="107000"/>
                        </a:lnSpc>
                        <a:spcAft>
                          <a:spcPts val="0"/>
                        </a:spcAft>
                      </a:pPr>
                      <a:r>
                        <a:rPr lang="en-US" altLang="zh-CN" sz="1400" b="1" dirty="0">
                          <a:effectLst/>
                          <a:latin typeface="Times New Roman" panose="02020603050405020304" pitchFamily="18" charset="0"/>
                          <a:ea typeface="等线" panose="02010600030101010101" pitchFamily="2" charset="-122"/>
                          <a:cs typeface="Times New Roman" panose="02020603050405020304" pitchFamily="18" charset="0"/>
                        </a:rPr>
                        <a:t>Remark</a:t>
                      </a:r>
                      <a:endParaRPr lang="zh-CN" sz="1400" b="1"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14353149"/>
                  </a:ext>
                </a:extLst>
              </a:tr>
              <a:tr h="236598">
                <a:tc>
                  <a:txBody>
                    <a:bodyPr/>
                    <a:lstStyle/>
                    <a:p>
                      <a:pPr indent="0" algn="ctr">
                        <a:lnSpc>
                          <a:spcPct val="107000"/>
                        </a:lnSpc>
                        <a:spcAft>
                          <a:spcPts val="0"/>
                        </a:spcAft>
                      </a:pPr>
                      <a:r>
                        <a:rPr lang="en-GB" sz="1600" dirty="0">
                          <a:effectLst/>
                          <a:latin typeface="Times New Roman" panose="02020603050405020304" pitchFamily="18" charset="0"/>
                          <a:cs typeface="Times New Roman" panose="02020603050405020304" pitchFamily="18" charset="0"/>
                        </a:rPr>
                        <a:t>None</a:t>
                      </a:r>
                      <a:endParaRPr lang="zh-CN" sz="16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indent="0" algn="ctr">
                        <a:lnSpc>
                          <a:spcPct val="107000"/>
                        </a:lnSpc>
                        <a:spcAft>
                          <a:spcPts val="0"/>
                        </a:spcAft>
                      </a:pPr>
                      <a:r>
                        <a:rPr lang="en-GB" sz="1600" dirty="0">
                          <a:effectLst/>
                          <a:latin typeface="Times New Roman" panose="02020603050405020304" pitchFamily="18" charset="0"/>
                          <a:cs typeface="Times New Roman" panose="02020603050405020304" pitchFamily="18" charset="0"/>
                        </a:rPr>
                        <a:t>1896 (355)</a:t>
                      </a:r>
                      <a:endParaRPr lang="zh-CN" sz="16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indent="0" algn="ctr">
                        <a:lnSpc>
                          <a:spcPct val="107000"/>
                        </a:lnSpc>
                        <a:spcAft>
                          <a:spcPts val="0"/>
                        </a:spcAft>
                      </a:pPr>
                      <a:r>
                        <a:rPr lang="en-GB" sz="1600" dirty="0">
                          <a:effectLst/>
                          <a:latin typeface="Times New Roman" panose="02020603050405020304" pitchFamily="18" charset="0"/>
                          <a:cs typeface="Times New Roman" panose="02020603050405020304" pitchFamily="18" charset="0"/>
                        </a:rPr>
                        <a:t>/</a:t>
                      </a:r>
                      <a:endParaRPr lang="zh-CN" sz="16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indent="0" algn="ctr">
                        <a:lnSpc>
                          <a:spcPct val="107000"/>
                        </a:lnSpc>
                        <a:spcAft>
                          <a:spcPts val="0"/>
                        </a:spcAft>
                      </a:pPr>
                      <a:r>
                        <a:rPr lang="en-US" altLang="zh-CN" sz="1600" dirty="0">
                          <a:effectLst/>
                          <a:latin typeface="Times New Roman" panose="02020603050405020304" pitchFamily="18" charset="0"/>
                          <a:ea typeface="等线" panose="02010600030101010101" pitchFamily="2" charset="-122"/>
                          <a:cs typeface="Times New Roman" panose="02020603050405020304" pitchFamily="18" charset="0"/>
                        </a:rPr>
                        <a:t>/</a:t>
                      </a:r>
                      <a:endParaRPr lang="zh-CN" sz="16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indent="0" algn="ctr">
                        <a:lnSpc>
                          <a:spcPct val="107000"/>
                        </a:lnSpc>
                        <a:spcAft>
                          <a:spcPts val="0"/>
                        </a:spcAft>
                      </a:pPr>
                      <a:r>
                        <a:rPr lang="en-US" altLang="zh-CN" sz="1600" b="1" dirty="0">
                          <a:effectLst/>
                          <a:latin typeface="Times New Roman" panose="02020603050405020304" pitchFamily="18" charset="0"/>
                          <a:ea typeface="等线" panose="02010600030101010101" pitchFamily="2" charset="-122"/>
                          <a:cs typeface="Times New Roman" panose="02020603050405020304" pitchFamily="18" charset="0"/>
                        </a:rPr>
                        <a:t>0.821</a:t>
                      </a:r>
                      <a:endParaRPr lang="zh-CN" sz="1600" b="1"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indent="0" algn="ctr">
                        <a:lnSpc>
                          <a:spcPct val="107000"/>
                        </a:lnSpc>
                        <a:spcAft>
                          <a:spcPts val="0"/>
                        </a:spcAft>
                      </a:pPr>
                      <a:r>
                        <a:rPr lang="en-US" altLang="zh-CN" sz="1600" b="1" dirty="0">
                          <a:effectLst/>
                          <a:latin typeface="Times New Roman" panose="02020603050405020304" pitchFamily="18" charset="0"/>
                          <a:ea typeface="等线" panose="02010600030101010101" pitchFamily="2" charset="-122"/>
                          <a:cs typeface="Times New Roman" panose="02020603050405020304" pitchFamily="18" charset="0"/>
                        </a:rPr>
                        <a:t>EAST full data</a:t>
                      </a:r>
                      <a:r>
                        <a:rPr lang="en-US" altLang="zh-CN" sz="1600" b="1" baseline="0" dirty="0">
                          <a:effectLst/>
                          <a:latin typeface="Times New Roman" panose="02020603050405020304" pitchFamily="18" charset="0"/>
                          <a:ea typeface="等线" panose="02010600030101010101" pitchFamily="2" charset="-122"/>
                          <a:cs typeface="Times New Roman" panose="02020603050405020304" pitchFamily="18" charset="0"/>
                        </a:rPr>
                        <a:t> baseline</a:t>
                      </a:r>
                      <a:endParaRPr lang="zh-CN" sz="1600" b="1"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83819707"/>
                  </a:ext>
                </a:extLst>
              </a:tr>
              <a:tr h="92384">
                <a:tc>
                  <a:txBody>
                    <a:bodyPr/>
                    <a:lstStyle/>
                    <a:p>
                      <a:pPr indent="0" algn="ctr">
                        <a:lnSpc>
                          <a:spcPct val="107000"/>
                        </a:lnSpc>
                        <a:spcAft>
                          <a:spcPts val="0"/>
                        </a:spcAft>
                      </a:pPr>
                      <a:r>
                        <a:rPr lang="en-GB" altLang="zh-CN" sz="1600" dirty="0">
                          <a:effectLst/>
                          <a:latin typeface="Times New Roman" panose="02020603050405020304" pitchFamily="18" charset="0"/>
                          <a:cs typeface="Times New Roman" panose="02020603050405020304" pitchFamily="18" charset="0"/>
                        </a:rPr>
                        <a:t>494</a:t>
                      </a:r>
                      <a:r>
                        <a:rPr lang="en-GB" altLang="zh-CN" sz="1600" baseline="0" dirty="0">
                          <a:effectLst/>
                          <a:latin typeface="Times New Roman" panose="02020603050405020304" pitchFamily="18" charset="0"/>
                          <a:cs typeface="Times New Roman" panose="02020603050405020304" pitchFamily="18" charset="0"/>
                        </a:rPr>
                        <a:t> (189)</a:t>
                      </a:r>
                      <a:endParaRPr lang="zh-CN" altLang="zh-CN" sz="1600" dirty="0">
                        <a:effectLst/>
                        <a:latin typeface="Times New Roman" panose="02020603050405020304" pitchFamily="18" charset="0"/>
                        <a:ea typeface="+mn-ea"/>
                        <a:cs typeface="Times New Roman" panose="02020603050405020304" pitchFamily="18" charset="0"/>
                      </a:endParaRPr>
                    </a:p>
                  </a:txBody>
                  <a:tcPr marL="68580" marR="68580" marT="0" marB="0" anchor="ctr"/>
                </a:tc>
                <a:tc>
                  <a:txBody>
                    <a:bodyPr/>
                    <a:lstStyle/>
                    <a:p>
                      <a:pPr indent="0" algn="ctr">
                        <a:lnSpc>
                          <a:spcPct val="107000"/>
                        </a:lnSpc>
                        <a:spcAft>
                          <a:spcPts val="0"/>
                        </a:spcAft>
                      </a:pPr>
                      <a:r>
                        <a:rPr lang="en-US" altLang="zh-CN" sz="1600" b="1" dirty="0">
                          <a:effectLst/>
                          <a:latin typeface="Times New Roman" panose="02020603050405020304" pitchFamily="18" charset="0"/>
                          <a:ea typeface="等线" panose="02010600030101010101" pitchFamily="2" charset="-122"/>
                          <a:cs typeface="Times New Roman" panose="02020603050405020304" pitchFamily="18" charset="0"/>
                        </a:rPr>
                        <a:t>20 (10)</a:t>
                      </a:r>
                      <a:endParaRPr lang="zh-CN" sz="1600" b="1"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tc>
                <a:tc>
                  <a:txBody>
                    <a:bodyPr/>
                    <a:lstStyle/>
                    <a:p>
                      <a:pPr indent="0" algn="ctr">
                        <a:lnSpc>
                          <a:spcPct val="107000"/>
                        </a:lnSpc>
                        <a:spcAft>
                          <a:spcPts val="0"/>
                        </a:spcAft>
                      </a:pPr>
                      <a:r>
                        <a:rPr lang="en-US" altLang="zh-CN" sz="1600" dirty="0">
                          <a:effectLst/>
                          <a:latin typeface="Times New Roman" panose="02020603050405020304" pitchFamily="18" charset="0"/>
                          <a:ea typeface="等线" panose="02010600030101010101" pitchFamily="2" charset="-122"/>
                          <a:cs typeface="Times New Roman" panose="02020603050405020304" pitchFamily="18" charset="0"/>
                        </a:rPr>
                        <a:t>CNNs</a:t>
                      </a:r>
                      <a:endParaRPr lang="zh-CN" sz="16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tc>
                <a:tc>
                  <a:txBody>
                    <a:bodyPr/>
                    <a:lstStyle/>
                    <a:p>
                      <a:pPr indent="0" algn="ctr">
                        <a:lnSpc>
                          <a:spcPct val="107000"/>
                        </a:lnSpc>
                        <a:spcAft>
                          <a:spcPts val="0"/>
                        </a:spcAft>
                      </a:pPr>
                      <a:r>
                        <a:rPr lang="en-US" altLang="zh-CN" sz="1600" dirty="0">
                          <a:effectLst/>
                          <a:latin typeface="Times New Roman" panose="02020603050405020304" pitchFamily="18" charset="0"/>
                          <a:ea typeface="等线" panose="02010600030101010101" pitchFamily="2" charset="-122"/>
                          <a:cs typeface="Times New Roman" panose="02020603050405020304" pitchFamily="18" charset="0"/>
                        </a:rPr>
                        <a:t>No</a:t>
                      </a:r>
                      <a:endParaRPr lang="zh-CN" sz="16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tc>
                <a:tc>
                  <a:txBody>
                    <a:bodyPr/>
                    <a:lstStyle/>
                    <a:p>
                      <a:pPr indent="0" algn="ctr">
                        <a:lnSpc>
                          <a:spcPct val="107000"/>
                        </a:lnSpc>
                        <a:spcAft>
                          <a:spcPts val="0"/>
                        </a:spcAft>
                      </a:pPr>
                      <a:r>
                        <a:rPr lang="en-US" altLang="zh-CN" sz="1600" b="1" dirty="0">
                          <a:effectLst/>
                          <a:latin typeface="Times New Roman" panose="02020603050405020304" pitchFamily="18" charset="0"/>
                          <a:ea typeface="等线" panose="02010600030101010101" pitchFamily="2" charset="-122"/>
                          <a:cs typeface="Times New Roman" panose="02020603050405020304" pitchFamily="18" charset="0"/>
                        </a:rPr>
                        <a:t>0.811</a:t>
                      </a:r>
                      <a:endParaRPr lang="zh-CN" sz="1600" b="1"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tc>
                <a:tc>
                  <a:txBody>
                    <a:bodyPr/>
                    <a:lstStyle/>
                    <a:p>
                      <a:pPr indent="0" algn="ctr">
                        <a:lnSpc>
                          <a:spcPct val="107000"/>
                        </a:lnSpc>
                        <a:spcAft>
                          <a:spcPts val="0"/>
                        </a:spcAft>
                      </a:pPr>
                      <a:r>
                        <a:rPr lang="en-US" altLang="zh-CN" sz="1600" b="1"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rPr>
                        <a:t>Best</a:t>
                      </a:r>
                      <a:r>
                        <a:rPr lang="en-US" altLang="zh-CN" sz="1600" b="1" baseline="0"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rPr>
                        <a:t> practice</a:t>
                      </a:r>
                      <a:endParaRPr lang="zh-CN" sz="1600" b="1"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261907945"/>
                  </a:ext>
                </a:extLst>
              </a:tr>
              <a:tr h="65076">
                <a:tc>
                  <a:txBody>
                    <a:bodyPr/>
                    <a:lstStyle/>
                    <a:p>
                      <a:pPr indent="0" algn="ctr">
                        <a:lnSpc>
                          <a:spcPct val="107000"/>
                        </a:lnSpc>
                        <a:spcAft>
                          <a:spcPts val="0"/>
                        </a:spcAft>
                      </a:pPr>
                      <a:r>
                        <a:rPr lang="en-GB" sz="1600" dirty="0">
                          <a:effectLst/>
                          <a:latin typeface="Times New Roman" panose="02020603050405020304" pitchFamily="18" charset="0"/>
                          <a:cs typeface="Times New Roman" panose="02020603050405020304" pitchFamily="18" charset="0"/>
                        </a:rPr>
                        <a:t>494</a:t>
                      </a:r>
                      <a:r>
                        <a:rPr lang="en-GB" sz="1600" baseline="0" dirty="0">
                          <a:effectLst/>
                          <a:latin typeface="Times New Roman" panose="02020603050405020304" pitchFamily="18" charset="0"/>
                          <a:cs typeface="Times New Roman" panose="02020603050405020304" pitchFamily="18" charset="0"/>
                        </a:rPr>
                        <a:t> (189)</a:t>
                      </a:r>
                      <a:endParaRPr lang="zh-CN" sz="16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tc>
                <a:tc>
                  <a:txBody>
                    <a:bodyPr/>
                    <a:lstStyle/>
                    <a:p>
                      <a:pPr indent="0" algn="ctr">
                        <a:lnSpc>
                          <a:spcPct val="107000"/>
                        </a:lnSpc>
                        <a:spcAft>
                          <a:spcPts val="0"/>
                        </a:spcAft>
                      </a:pPr>
                      <a:r>
                        <a:rPr lang="en-GB" sz="1600" dirty="0">
                          <a:effectLst/>
                          <a:latin typeface="Times New Roman" panose="02020603050405020304" pitchFamily="18" charset="0"/>
                          <a:cs typeface="Times New Roman" panose="02020603050405020304" pitchFamily="18" charset="0"/>
                        </a:rPr>
                        <a:t>20 (10)</a:t>
                      </a:r>
                      <a:endParaRPr lang="zh-CN" sz="16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tc>
                <a:tc>
                  <a:txBody>
                    <a:bodyPr/>
                    <a:lstStyle/>
                    <a:p>
                      <a:pPr indent="0" algn="ctr">
                        <a:lnSpc>
                          <a:spcPct val="107000"/>
                        </a:lnSpc>
                        <a:spcAft>
                          <a:spcPts val="0"/>
                        </a:spcAft>
                      </a:pPr>
                      <a:r>
                        <a:rPr lang="en-GB" sz="1600" dirty="0">
                          <a:effectLst/>
                          <a:latin typeface="Times New Roman" panose="02020603050405020304" pitchFamily="18" charset="0"/>
                          <a:cs typeface="Times New Roman" panose="02020603050405020304" pitchFamily="18" charset="0"/>
                        </a:rPr>
                        <a:t>/</a:t>
                      </a:r>
                      <a:endParaRPr lang="zh-CN" sz="16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tc>
                <a:tc>
                  <a:txBody>
                    <a:bodyPr/>
                    <a:lstStyle/>
                    <a:p>
                      <a:pPr indent="0" algn="ctr">
                        <a:lnSpc>
                          <a:spcPct val="107000"/>
                        </a:lnSpc>
                        <a:spcAft>
                          <a:spcPts val="0"/>
                        </a:spcAft>
                      </a:pPr>
                      <a:r>
                        <a:rPr lang="en-US" altLang="zh-CN" sz="1600" dirty="0">
                          <a:effectLst/>
                          <a:latin typeface="Times New Roman" panose="02020603050405020304" pitchFamily="18" charset="0"/>
                          <a:ea typeface="等线" panose="02010600030101010101" pitchFamily="2" charset="-122"/>
                          <a:cs typeface="Times New Roman" panose="02020603050405020304" pitchFamily="18" charset="0"/>
                        </a:rPr>
                        <a:t>/</a:t>
                      </a:r>
                      <a:endParaRPr lang="zh-CN" sz="16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tc>
                <a:tc>
                  <a:txBody>
                    <a:bodyPr/>
                    <a:lstStyle/>
                    <a:p>
                      <a:pPr indent="0" algn="ctr">
                        <a:lnSpc>
                          <a:spcPct val="107000"/>
                        </a:lnSpc>
                        <a:spcAft>
                          <a:spcPts val="0"/>
                        </a:spcAft>
                      </a:pPr>
                      <a:r>
                        <a:rPr lang="en-US" altLang="zh-CN" sz="1600" dirty="0">
                          <a:effectLst/>
                          <a:latin typeface="Times New Roman" panose="02020603050405020304" pitchFamily="18" charset="0"/>
                          <a:ea typeface="等线" panose="02010600030101010101" pitchFamily="2" charset="-122"/>
                          <a:cs typeface="Times New Roman" panose="02020603050405020304" pitchFamily="18" charset="0"/>
                        </a:rPr>
                        <a:t>0.661</a:t>
                      </a:r>
                      <a:endParaRPr lang="zh-CN" sz="16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tc>
                <a:tc>
                  <a:txBody>
                    <a:bodyPr/>
                    <a:lstStyle/>
                    <a:p>
                      <a:pPr indent="0" algn="ctr">
                        <a:lnSpc>
                          <a:spcPct val="107000"/>
                        </a:lnSpc>
                        <a:spcAft>
                          <a:spcPts val="0"/>
                        </a:spcAft>
                      </a:pPr>
                      <a:r>
                        <a:rPr lang="en-US" altLang="zh-CN" sz="1600" dirty="0">
                          <a:effectLst/>
                          <a:latin typeface="Times New Roman" panose="02020603050405020304" pitchFamily="18" charset="0"/>
                          <a:ea typeface="等线" panose="02010600030101010101" pitchFamily="2" charset="-122"/>
                          <a:cs typeface="Times New Roman" panose="02020603050405020304" pitchFamily="18" charset="0"/>
                        </a:rPr>
                        <a:t>Mixing J-TEXT and EAST</a:t>
                      </a:r>
                      <a:endParaRPr lang="zh-CN" sz="16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770284423"/>
                  </a:ext>
                </a:extLst>
              </a:tr>
              <a:tr h="37768">
                <a:tc>
                  <a:txBody>
                    <a:bodyPr/>
                    <a:lstStyle/>
                    <a:p>
                      <a:pPr indent="0" algn="ctr">
                        <a:lnSpc>
                          <a:spcPct val="107000"/>
                        </a:lnSpc>
                        <a:spcAft>
                          <a:spcPts val="0"/>
                        </a:spcAft>
                      </a:pPr>
                      <a:r>
                        <a:rPr lang="en-GB" sz="1600" dirty="0">
                          <a:effectLst/>
                          <a:latin typeface="Times New Roman" panose="02020603050405020304" pitchFamily="18" charset="0"/>
                          <a:cs typeface="Times New Roman" panose="02020603050405020304" pitchFamily="18" charset="0"/>
                        </a:rPr>
                        <a:t>None</a:t>
                      </a:r>
                      <a:endParaRPr lang="zh-CN" sz="16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B>
                      <a:noFill/>
                    </a:lnB>
                  </a:tcPr>
                </a:tc>
                <a:tc>
                  <a:txBody>
                    <a:bodyPr/>
                    <a:lstStyle/>
                    <a:p>
                      <a:pPr indent="0" algn="ctr">
                        <a:lnSpc>
                          <a:spcPct val="107000"/>
                        </a:lnSpc>
                        <a:spcAft>
                          <a:spcPts val="0"/>
                        </a:spcAft>
                      </a:pPr>
                      <a:r>
                        <a:rPr lang="en-GB" sz="1600" dirty="0">
                          <a:effectLst/>
                          <a:latin typeface="Times New Roman" panose="02020603050405020304" pitchFamily="18" charset="0"/>
                          <a:cs typeface="Times New Roman" panose="02020603050405020304" pitchFamily="18" charset="0"/>
                        </a:rPr>
                        <a:t>20 (10)</a:t>
                      </a:r>
                      <a:endParaRPr lang="zh-CN" sz="16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B>
                      <a:noFill/>
                    </a:lnB>
                  </a:tcPr>
                </a:tc>
                <a:tc>
                  <a:txBody>
                    <a:bodyPr/>
                    <a:lstStyle/>
                    <a:p>
                      <a:pPr indent="0" algn="ctr">
                        <a:lnSpc>
                          <a:spcPct val="107000"/>
                        </a:lnSpc>
                        <a:spcAft>
                          <a:spcPts val="0"/>
                        </a:spcAft>
                      </a:pPr>
                      <a:r>
                        <a:rPr lang="en-GB" sz="1600" dirty="0">
                          <a:effectLst/>
                          <a:latin typeface="Times New Roman" panose="02020603050405020304" pitchFamily="18" charset="0"/>
                          <a:cs typeface="Times New Roman" panose="02020603050405020304" pitchFamily="18" charset="0"/>
                        </a:rPr>
                        <a:t>/</a:t>
                      </a:r>
                      <a:endParaRPr lang="zh-CN" sz="16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B>
                      <a:noFill/>
                    </a:lnB>
                  </a:tcPr>
                </a:tc>
                <a:tc>
                  <a:txBody>
                    <a:bodyPr/>
                    <a:lstStyle/>
                    <a:p>
                      <a:pPr indent="0" algn="ctr">
                        <a:lnSpc>
                          <a:spcPct val="107000"/>
                        </a:lnSpc>
                        <a:spcAft>
                          <a:spcPts val="0"/>
                        </a:spcAft>
                      </a:pPr>
                      <a:r>
                        <a:rPr lang="en-US" altLang="zh-CN" sz="1600" dirty="0">
                          <a:effectLst/>
                          <a:latin typeface="Times New Roman" panose="02020603050405020304" pitchFamily="18" charset="0"/>
                          <a:ea typeface="等线" panose="02010600030101010101" pitchFamily="2" charset="-122"/>
                          <a:cs typeface="Times New Roman" panose="02020603050405020304" pitchFamily="18" charset="0"/>
                        </a:rPr>
                        <a:t>/</a:t>
                      </a:r>
                      <a:endParaRPr lang="zh-CN" sz="16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B>
                      <a:noFill/>
                    </a:lnB>
                  </a:tcPr>
                </a:tc>
                <a:tc>
                  <a:txBody>
                    <a:bodyPr/>
                    <a:lstStyle/>
                    <a:p>
                      <a:pPr indent="0" algn="ctr">
                        <a:lnSpc>
                          <a:spcPct val="107000"/>
                        </a:lnSpc>
                        <a:spcAft>
                          <a:spcPts val="0"/>
                        </a:spcAft>
                      </a:pPr>
                      <a:r>
                        <a:rPr lang="en-US" altLang="zh-CN" sz="1600" dirty="0">
                          <a:effectLst/>
                          <a:latin typeface="Times New Roman" panose="02020603050405020304" pitchFamily="18" charset="0"/>
                          <a:ea typeface="等线" panose="02010600030101010101" pitchFamily="2" charset="-122"/>
                          <a:cs typeface="Times New Roman" panose="02020603050405020304" pitchFamily="18" charset="0"/>
                        </a:rPr>
                        <a:t>0.615</a:t>
                      </a:r>
                      <a:endParaRPr lang="zh-CN" sz="16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B>
                      <a:noFill/>
                    </a:lnB>
                  </a:tcPr>
                </a:tc>
                <a:tc>
                  <a:txBody>
                    <a:bodyPr/>
                    <a:lstStyle/>
                    <a:p>
                      <a:pPr indent="0" algn="ctr">
                        <a:lnSpc>
                          <a:spcPct val="107000"/>
                        </a:lnSpc>
                        <a:spcAft>
                          <a:spcPts val="0"/>
                        </a:spcAft>
                      </a:pPr>
                      <a:r>
                        <a:rPr lang="en-US" altLang="zh-CN" sz="1600" dirty="0">
                          <a:effectLst/>
                          <a:latin typeface="Times New Roman" panose="02020603050405020304" pitchFamily="18" charset="0"/>
                          <a:ea typeface="等线" panose="02010600030101010101" pitchFamily="2" charset="-122"/>
                          <a:cs typeface="Times New Roman" panose="02020603050405020304" pitchFamily="18" charset="0"/>
                        </a:rPr>
                        <a:t>20</a:t>
                      </a:r>
                      <a:r>
                        <a:rPr lang="en-US" altLang="zh-CN" sz="1600" baseline="0" dirty="0">
                          <a:effectLst/>
                          <a:latin typeface="Times New Roman" panose="02020603050405020304" pitchFamily="18" charset="0"/>
                          <a:ea typeface="等线" panose="02010600030101010101" pitchFamily="2" charset="-122"/>
                          <a:cs typeface="Times New Roman" panose="02020603050405020304" pitchFamily="18" charset="0"/>
                        </a:rPr>
                        <a:t> discharges from EAST</a:t>
                      </a:r>
                      <a:endParaRPr lang="zh-CN" sz="16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B>
                      <a:noFill/>
                    </a:lnB>
                  </a:tcPr>
                </a:tc>
                <a:extLst>
                  <a:ext uri="{0D108BD9-81ED-4DB2-BD59-A6C34878D82A}">
                    <a16:rowId xmlns:a16="http://schemas.microsoft.com/office/drawing/2014/main" val="1912128970"/>
                  </a:ext>
                </a:extLst>
              </a:tr>
              <a:tr h="0">
                <a:tc>
                  <a:txBody>
                    <a:bodyPr/>
                    <a:lstStyle/>
                    <a:p>
                      <a:pPr indent="0" algn="ctr">
                        <a:lnSpc>
                          <a:spcPct val="107000"/>
                        </a:lnSpc>
                        <a:spcAft>
                          <a:spcPts val="0"/>
                        </a:spcAft>
                      </a:pPr>
                      <a:r>
                        <a:rPr lang="en-GB" altLang="zh-CN" sz="1600" dirty="0">
                          <a:effectLst/>
                          <a:latin typeface="Times New Roman" panose="02020603050405020304" pitchFamily="18" charset="0"/>
                          <a:cs typeface="Times New Roman" panose="02020603050405020304" pitchFamily="18" charset="0"/>
                        </a:rPr>
                        <a:t>494</a:t>
                      </a:r>
                      <a:r>
                        <a:rPr lang="en-GB" altLang="zh-CN" sz="1600" baseline="0" dirty="0">
                          <a:effectLst/>
                          <a:latin typeface="Times New Roman" panose="02020603050405020304" pitchFamily="18" charset="0"/>
                          <a:cs typeface="Times New Roman" panose="02020603050405020304" pitchFamily="18" charset="0"/>
                        </a:rPr>
                        <a:t> (189)</a:t>
                      </a:r>
                      <a:endParaRPr lang="zh-CN" altLang="zh-CN" sz="1600" dirty="0">
                        <a:effectLst/>
                        <a:latin typeface="Times New Roman" panose="02020603050405020304" pitchFamily="18" charset="0"/>
                        <a:ea typeface="+mn-ea"/>
                        <a:cs typeface="Times New Roman" panose="02020603050405020304" pitchFamily="18" charset="0"/>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0" algn="ctr">
                        <a:lnSpc>
                          <a:spcPct val="107000"/>
                        </a:lnSpc>
                        <a:spcAft>
                          <a:spcPts val="0"/>
                        </a:spcAft>
                      </a:pPr>
                      <a:r>
                        <a:rPr lang="en-GB" sz="1600" dirty="0">
                          <a:effectLst/>
                          <a:latin typeface="Times New Roman" panose="02020603050405020304" pitchFamily="18" charset="0"/>
                          <a:cs typeface="Times New Roman" panose="02020603050405020304" pitchFamily="18" charset="0"/>
                        </a:rPr>
                        <a:t>None</a:t>
                      </a:r>
                      <a:endParaRPr lang="zh-CN" sz="16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0" algn="ctr">
                        <a:lnSpc>
                          <a:spcPct val="107000"/>
                        </a:lnSpc>
                        <a:spcAft>
                          <a:spcPts val="0"/>
                        </a:spcAft>
                      </a:pPr>
                      <a:r>
                        <a:rPr lang="en-GB" sz="1600" dirty="0">
                          <a:effectLst/>
                          <a:latin typeface="Times New Roman" panose="02020603050405020304" pitchFamily="18" charset="0"/>
                          <a:cs typeface="Times New Roman" panose="02020603050405020304" pitchFamily="18" charset="0"/>
                        </a:rPr>
                        <a:t>/</a:t>
                      </a:r>
                      <a:endParaRPr lang="zh-CN" sz="16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0" algn="ctr">
                        <a:lnSpc>
                          <a:spcPct val="107000"/>
                        </a:lnSpc>
                        <a:spcAft>
                          <a:spcPts val="0"/>
                        </a:spcAft>
                      </a:pPr>
                      <a:r>
                        <a:rPr lang="en-US" altLang="zh-CN" sz="1600" dirty="0">
                          <a:effectLst/>
                          <a:latin typeface="Times New Roman" panose="02020603050405020304" pitchFamily="18" charset="0"/>
                          <a:ea typeface="等线" panose="02010600030101010101" pitchFamily="2" charset="-122"/>
                          <a:cs typeface="Times New Roman" panose="02020603050405020304" pitchFamily="18" charset="0"/>
                        </a:rPr>
                        <a:t>/</a:t>
                      </a:r>
                      <a:endParaRPr lang="zh-CN" sz="16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0" algn="ctr">
                        <a:lnSpc>
                          <a:spcPct val="107000"/>
                        </a:lnSpc>
                        <a:spcAft>
                          <a:spcPts val="0"/>
                        </a:spcAft>
                      </a:pPr>
                      <a:r>
                        <a:rPr lang="en-US" altLang="zh-CN" sz="1600" dirty="0">
                          <a:effectLst/>
                          <a:latin typeface="Times New Roman" panose="02020603050405020304" pitchFamily="18" charset="0"/>
                          <a:ea typeface="等线" panose="02010600030101010101" pitchFamily="2" charset="-122"/>
                          <a:cs typeface="Times New Roman" panose="02020603050405020304" pitchFamily="18" charset="0"/>
                        </a:rPr>
                        <a:t>0.611</a:t>
                      </a:r>
                      <a:endParaRPr lang="zh-CN" sz="16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0" algn="ctr">
                        <a:lnSpc>
                          <a:spcPct val="107000"/>
                        </a:lnSpc>
                        <a:spcAft>
                          <a:spcPts val="0"/>
                        </a:spcAft>
                      </a:pPr>
                      <a:r>
                        <a:rPr lang="en-US" altLang="zh-CN" sz="1600" dirty="0">
                          <a:effectLst/>
                          <a:latin typeface="Times New Roman" panose="02020603050405020304" pitchFamily="18" charset="0"/>
                          <a:ea typeface="等线" panose="02010600030101010101" pitchFamily="2" charset="-122"/>
                          <a:cs typeface="Times New Roman" panose="02020603050405020304" pitchFamily="18" charset="0"/>
                        </a:rPr>
                        <a:t>Only</a:t>
                      </a:r>
                      <a:r>
                        <a:rPr lang="en-US" altLang="zh-CN" sz="1600" baseline="0" dirty="0">
                          <a:effectLst/>
                          <a:latin typeface="Times New Roman" panose="02020603050405020304" pitchFamily="18" charset="0"/>
                          <a:ea typeface="等线" panose="02010600030101010101" pitchFamily="2" charset="-122"/>
                          <a:cs typeface="Times New Roman" panose="02020603050405020304" pitchFamily="18" charset="0"/>
                        </a:rPr>
                        <a:t> </a:t>
                      </a:r>
                      <a:r>
                        <a:rPr lang="en-US" altLang="zh-CN" sz="1600" dirty="0">
                          <a:effectLst/>
                          <a:latin typeface="Times New Roman" panose="02020603050405020304" pitchFamily="18" charset="0"/>
                          <a:ea typeface="等线" panose="02010600030101010101" pitchFamily="2" charset="-122"/>
                          <a:cs typeface="Times New Roman" panose="02020603050405020304" pitchFamily="18" charset="0"/>
                        </a:rPr>
                        <a:t>J-TEXT model</a:t>
                      </a:r>
                      <a:endParaRPr lang="zh-CN" sz="16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20656675"/>
                  </a:ext>
                </a:extLst>
              </a:tr>
            </a:tbl>
          </a:graphicData>
        </a:graphic>
      </p:graphicFrame>
      <p:sp>
        <p:nvSpPr>
          <p:cNvPr id="10" name="内容占位符 2"/>
          <p:cNvSpPr txBox="1">
            <a:spLocks/>
          </p:cNvSpPr>
          <p:nvPr/>
        </p:nvSpPr>
        <p:spPr bwMode="auto">
          <a:xfrm>
            <a:off x="4520026" y="4544031"/>
            <a:ext cx="6961845" cy="187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fontAlgn="base">
              <a:lnSpc>
                <a:spcPct val="90000"/>
              </a:lnSpc>
              <a:spcBef>
                <a:spcPts val="1000"/>
              </a:spcBef>
              <a:spcAft>
                <a:spcPct val="0"/>
              </a:spcAft>
              <a:buClr>
                <a:srgbClr val="FF0000"/>
              </a:buClr>
              <a:buFont typeface="Arial" panose="020B0604020202020204" pitchFamily="34" charset="0"/>
              <a:buChar char="•"/>
              <a:defRPr sz="2800" b="1" i="0" kern="1200" baseline="0">
                <a:solidFill>
                  <a:schemeClr val="tx1"/>
                </a:solidFill>
                <a:latin typeface="Century Gothic" panose="020B0502020202020204" pitchFamily="34" charset="0"/>
                <a:ea typeface="微软雅黑 Light" panose="020B0502040204020203" pitchFamily="34" charset="-122"/>
                <a:cs typeface="+mn-cs"/>
              </a:defRPr>
            </a:lvl1pPr>
            <a:lvl2pPr marL="685800" indent="-228600" algn="l" rtl="0" fontAlgn="base">
              <a:lnSpc>
                <a:spcPct val="90000"/>
              </a:lnSpc>
              <a:spcBef>
                <a:spcPts val="500"/>
              </a:spcBef>
              <a:spcAft>
                <a:spcPct val="0"/>
              </a:spcAft>
              <a:buClr>
                <a:srgbClr val="FF0000"/>
              </a:buClr>
              <a:buFont typeface="Arial" panose="020B0604020202020204" pitchFamily="34" charset="0"/>
              <a:buChar char="•"/>
              <a:defRPr sz="2400" kern="1200" baseline="0">
                <a:solidFill>
                  <a:schemeClr val="tx1"/>
                </a:solidFill>
                <a:latin typeface="微软雅黑 Light" panose="020B0502040204020203" pitchFamily="34" charset="-122"/>
                <a:ea typeface="微软雅黑 Light" panose="020B0502040204020203" pitchFamily="34" charset="-122"/>
                <a:cs typeface="+mn-cs"/>
              </a:defRPr>
            </a:lvl2pPr>
            <a:lvl3pPr marL="1143000" indent="-228600" algn="l" rtl="0" fontAlgn="base">
              <a:lnSpc>
                <a:spcPct val="90000"/>
              </a:lnSpc>
              <a:spcBef>
                <a:spcPts val="500"/>
              </a:spcBef>
              <a:spcAft>
                <a:spcPct val="0"/>
              </a:spcAft>
              <a:buClr>
                <a:srgbClr val="FF0000"/>
              </a:buClr>
              <a:buFont typeface="Arial" panose="020B0604020202020204" pitchFamily="34" charset="0"/>
              <a:buChar char="•"/>
              <a:defRPr sz="2000" kern="1200" baseline="0">
                <a:solidFill>
                  <a:schemeClr val="tx1"/>
                </a:solidFill>
                <a:latin typeface="微软雅黑 Light" panose="020B0502040204020203" pitchFamily="34" charset="-122"/>
                <a:ea typeface="微软雅黑 Light" panose="020B0502040204020203" pitchFamily="34" charset="-122"/>
                <a:cs typeface="+mn-cs"/>
              </a:defRPr>
            </a:lvl3pPr>
            <a:lvl4pPr marL="1600200" indent="-228600" algn="l" rtl="0" fontAlgn="base">
              <a:lnSpc>
                <a:spcPct val="90000"/>
              </a:lnSpc>
              <a:spcBef>
                <a:spcPts val="500"/>
              </a:spcBef>
              <a:spcAft>
                <a:spcPct val="0"/>
              </a:spcAft>
              <a:buClr>
                <a:srgbClr val="FF0000"/>
              </a:buClr>
              <a:buFont typeface="Arial" panose="020B0604020202020204" pitchFamily="34" charset="0"/>
              <a:buChar char="•"/>
              <a:defRPr kern="1200" baseline="0">
                <a:solidFill>
                  <a:schemeClr val="tx1"/>
                </a:solidFill>
                <a:latin typeface="微软雅黑 Light" panose="020B0502040204020203" pitchFamily="34" charset="-122"/>
                <a:ea typeface="微软雅黑 Light" panose="020B0502040204020203" pitchFamily="34" charset="-122"/>
                <a:cs typeface="+mn-cs"/>
              </a:defRPr>
            </a:lvl4pPr>
            <a:lvl5pPr marL="2057400" indent="-228600" algn="l" rtl="0" fontAlgn="base">
              <a:lnSpc>
                <a:spcPct val="90000"/>
              </a:lnSpc>
              <a:spcBef>
                <a:spcPts val="500"/>
              </a:spcBef>
              <a:spcAft>
                <a:spcPct val="0"/>
              </a:spcAft>
              <a:buClr>
                <a:srgbClr val="FF0000"/>
              </a:buClr>
              <a:buFont typeface="Arial" panose="020B0604020202020204" pitchFamily="34" charset="0"/>
              <a:buChar char="•"/>
              <a:defRPr kern="1200" baseline="0">
                <a:solidFill>
                  <a:schemeClr val="tx1"/>
                </a:solidFill>
                <a:latin typeface="微软雅黑 Light" panose="020B0502040204020203" pitchFamily="34" charset="-122"/>
                <a:ea typeface="微软雅黑 Light" panose="020B0502040204020203"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defTabSz="914400">
              <a:lnSpc>
                <a:spcPct val="100000"/>
              </a:lnSpc>
            </a:pPr>
            <a:r>
              <a:rPr lang="en-US" altLang="zh-CN" dirty="0">
                <a:latin typeface="等线 Light" panose="02010600030101010101" pitchFamily="2" charset="-122"/>
                <a:ea typeface="等线 Light" panose="02010600030101010101" pitchFamily="2" charset="-122"/>
              </a:rPr>
              <a:t>Reaching similar performance as EASAT full data baseline </a:t>
            </a:r>
            <a:r>
              <a:rPr lang="en-US" altLang="zh-CN" dirty="0">
                <a:solidFill>
                  <a:srgbClr val="C00000"/>
                </a:solidFill>
                <a:latin typeface="等线 Light" panose="02010600030101010101" pitchFamily="2" charset="-122"/>
                <a:ea typeface="等线 Light" panose="02010600030101010101" pitchFamily="2" charset="-122"/>
              </a:rPr>
              <a:t>using only 20 EAST discharges</a:t>
            </a:r>
            <a:endParaRPr lang="en-US" altLang="zh-CN" dirty="0">
              <a:latin typeface="等线 Light" panose="02010600030101010101" pitchFamily="2" charset="-122"/>
              <a:ea typeface="等线 Light" panose="02010600030101010101" pitchFamily="2" charset="-122"/>
            </a:endParaRPr>
          </a:p>
          <a:p>
            <a:pPr marL="457200" lvl="1" indent="0" defTabSz="914400">
              <a:lnSpc>
                <a:spcPct val="100000"/>
              </a:lnSpc>
              <a:buNone/>
            </a:pPr>
            <a:endParaRPr lang="en-US" altLang="zh-CN" sz="2000" dirty="0">
              <a:latin typeface="等线 Light" panose="02010600030101010101" pitchFamily="2" charset="-122"/>
              <a:ea typeface="等线 Light" panose="02010600030101010101" pitchFamily="2" charset="-122"/>
            </a:endParaRPr>
          </a:p>
        </p:txBody>
      </p:sp>
      <p:sp>
        <p:nvSpPr>
          <p:cNvPr id="8" name="文本框 7">
            <a:extLst>
              <a:ext uri="{FF2B5EF4-FFF2-40B4-BE49-F238E27FC236}">
                <a16:creationId xmlns:a16="http://schemas.microsoft.com/office/drawing/2014/main" id="{580899DF-2CCD-45EA-97C8-D3D918F2FBC7}"/>
              </a:ext>
            </a:extLst>
          </p:cNvPr>
          <p:cNvSpPr txBox="1"/>
          <p:nvPr/>
        </p:nvSpPr>
        <p:spPr>
          <a:xfrm>
            <a:off x="335360" y="6103440"/>
            <a:ext cx="6123092" cy="276999"/>
          </a:xfrm>
          <a:prstGeom prst="rect">
            <a:avLst/>
          </a:prstGeom>
          <a:noFill/>
        </p:spPr>
        <p:txBody>
          <a:bodyPr wrap="square">
            <a:spAutoFit/>
          </a:bodyPr>
          <a:lstStyle/>
          <a:p>
            <a:r>
              <a:rPr lang="fr-FR" altLang="zh-CN" sz="1200" i="1" dirty="0"/>
              <a:t>W. Zheng, F. Xue, et al. Communication Physics, 6, 181 (2023).</a:t>
            </a:r>
            <a:endParaRPr lang="zh-CN" altLang="en-US" sz="1200" i="1" dirty="0"/>
          </a:p>
        </p:txBody>
      </p:sp>
      <p:sp>
        <p:nvSpPr>
          <p:cNvPr id="13" name="灯片编号占位符 3">
            <a:extLst>
              <a:ext uri="{FF2B5EF4-FFF2-40B4-BE49-F238E27FC236}">
                <a16:creationId xmlns:a16="http://schemas.microsoft.com/office/drawing/2014/main" id="{7C42E9E2-FBEC-4FE5-AF8E-7A1B1D8CE14A}"/>
              </a:ext>
            </a:extLst>
          </p:cNvPr>
          <p:cNvSpPr>
            <a:spLocks noGrp="1"/>
          </p:cNvSpPr>
          <p:nvPr>
            <p:ph type="sldNum" sz="quarter" idx="10"/>
          </p:nvPr>
        </p:nvSpPr>
        <p:spPr>
          <a:xfrm>
            <a:off x="47328" y="6455821"/>
            <a:ext cx="720774" cy="365125"/>
          </a:xfrm>
        </p:spPr>
        <p:txBody>
          <a:bodyPr/>
          <a:lstStyle/>
          <a:p>
            <a:pPr>
              <a:defRPr/>
            </a:pPr>
            <a:fld id="{992DBDEA-1FA4-4512-8EBB-09F795BCB767}" type="slidenum">
              <a:rPr lang="zh-CN" altLang="en-US" smtClean="0"/>
              <a:pPr>
                <a:defRPr/>
              </a:pPr>
              <a:t>20</a:t>
            </a:fld>
            <a:endParaRPr lang="en-US" altLang="zh-CN" dirty="0"/>
          </a:p>
        </p:txBody>
      </p:sp>
    </p:spTree>
    <p:extLst>
      <p:ext uri="{BB962C8B-B14F-4D97-AF65-F5344CB8AC3E}">
        <p14:creationId xmlns:p14="http://schemas.microsoft.com/office/powerpoint/2010/main" val="29506628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4486BBC-FC3E-4110-83AC-1A280223CA4F}"/>
              </a:ext>
            </a:extLst>
          </p:cNvPr>
          <p:cNvSpPr>
            <a:spLocks noGrp="1"/>
          </p:cNvSpPr>
          <p:nvPr>
            <p:ph type="title"/>
          </p:nvPr>
        </p:nvSpPr>
        <p:spPr/>
        <p:txBody>
          <a:bodyPr/>
          <a:lstStyle/>
          <a:p>
            <a:r>
              <a:rPr lang="en-US" altLang="zh-CN" b="1" dirty="0"/>
              <a:t>J-TEXT’s Efforts</a:t>
            </a:r>
            <a:endParaRPr lang="zh-CN" altLang="en-US" b="1" dirty="0"/>
          </a:p>
        </p:txBody>
      </p:sp>
      <p:sp>
        <p:nvSpPr>
          <p:cNvPr id="3" name="内容占位符 2">
            <a:extLst>
              <a:ext uri="{FF2B5EF4-FFF2-40B4-BE49-F238E27FC236}">
                <a16:creationId xmlns:a16="http://schemas.microsoft.com/office/drawing/2014/main" id="{00F61A62-84EE-483F-8FCE-A431432B3CE2}"/>
              </a:ext>
            </a:extLst>
          </p:cNvPr>
          <p:cNvSpPr>
            <a:spLocks noGrp="1"/>
          </p:cNvSpPr>
          <p:nvPr>
            <p:ph idx="1"/>
          </p:nvPr>
        </p:nvSpPr>
        <p:spPr>
          <a:xfrm>
            <a:off x="1487488" y="1988840"/>
            <a:ext cx="9361040" cy="2392487"/>
          </a:xfrm>
        </p:spPr>
        <p:txBody>
          <a:bodyPr/>
          <a:lstStyle/>
          <a:p>
            <a:pPr lvl="1"/>
            <a:endParaRPr lang="en-US" altLang="zh-CN" sz="3200" dirty="0">
              <a:latin typeface="+mn-lt"/>
              <a:ea typeface="微软雅黑" panose="020B0503020204020204" pitchFamily="34" charset="-122"/>
            </a:endParaRPr>
          </a:p>
          <a:p>
            <a:pPr marL="228600" lvl="1">
              <a:lnSpc>
                <a:spcPct val="150000"/>
              </a:lnSpc>
              <a:spcBef>
                <a:spcPts val="1000"/>
              </a:spcBef>
            </a:pPr>
            <a:r>
              <a:rPr lang="en-US" altLang="zh-CN" sz="3200" b="1" dirty="0">
                <a:latin typeface="Times New Roman" panose="02020603050405020304" pitchFamily="18" charset="0"/>
                <a:ea typeface="宋体" panose="02010600030101010101" pitchFamily="2" charset="-122"/>
              </a:rPr>
              <a:t>Besides transfer learning disruption prediction</a:t>
            </a:r>
          </a:p>
          <a:p>
            <a:pPr marL="685800" lvl="2">
              <a:lnSpc>
                <a:spcPct val="150000"/>
              </a:lnSpc>
              <a:spcBef>
                <a:spcPts val="1000"/>
              </a:spcBef>
            </a:pPr>
            <a:r>
              <a:rPr lang="en-US" altLang="zh-CN" sz="2800" b="1" dirty="0"/>
              <a:t>Anomaly detection disruption prediction</a:t>
            </a:r>
          </a:p>
          <a:p>
            <a:pPr marL="228600" lvl="1">
              <a:lnSpc>
                <a:spcPct val="150000"/>
              </a:lnSpc>
              <a:spcBef>
                <a:spcPts val="1000"/>
              </a:spcBef>
            </a:pPr>
            <a:endParaRPr lang="en-US" altLang="zh-CN" sz="3200" b="1" dirty="0">
              <a:latin typeface="Times New Roman" panose="02020603050405020304" pitchFamily="18" charset="0"/>
              <a:ea typeface="宋体" panose="02010600030101010101" pitchFamily="2" charset="-122"/>
            </a:endParaRPr>
          </a:p>
        </p:txBody>
      </p:sp>
      <p:sp>
        <p:nvSpPr>
          <p:cNvPr id="4" name="灯片编号占位符 3">
            <a:extLst>
              <a:ext uri="{FF2B5EF4-FFF2-40B4-BE49-F238E27FC236}">
                <a16:creationId xmlns:a16="http://schemas.microsoft.com/office/drawing/2014/main" id="{3C3611C1-2C75-4BBC-9382-DF5531908BBC}"/>
              </a:ext>
            </a:extLst>
          </p:cNvPr>
          <p:cNvSpPr>
            <a:spLocks noGrp="1"/>
          </p:cNvSpPr>
          <p:nvPr>
            <p:ph type="sldNum" sz="quarter" idx="10"/>
          </p:nvPr>
        </p:nvSpPr>
        <p:spPr/>
        <p:txBody>
          <a:bodyPr/>
          <a:lstStyle/>
          <a:p>
            <a:pPr>
              <a:defRPr/>
            </a:pPr>
            <a:fld id="{992DBDEA-1FA4-4512-8EBB-09F795BCB767}" type="slidenum">
              <a:rPr lang="zh-CN" altLang="en-US" smtClean="0"/>
              <a:pPr>
                <a:defRPr/>
              </a:pPr>
              <a:t>21</a:t>
            </a:fld>
            <a:endParaRPr lang="en-US" altLang="zh-CN" dirty="0"/>
          </a:p>
        </p:txBody>
      </p:sp>
    </p:spTree>
    <p:extLst>
      <p:ext uri="{BB962C8B-B14F-4D97-AF65-F5344CB8AC3E}">
        <p14:creationId xmlns:p14="http://schemas.microsoft.com/office/powerpoint/2010/main" val="5028487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9336" y="38175"/>
            <a:ext cx="9145016" cy="792088"/>
          </a:xfrm>
        </p:spPr>
        <p:txBody>
          <a:bodyPr/>
          <a:lstStyle/>
          <a:p>
            <a:pPr lvl="1"/>
            <a:r>
              <a:rPr lang="en-US" altLang="zh-CN" sz="3200" b="1" kern="1200" dirty="0">
                <a:latin typeface="Century Gothic" panose="020B0502020202020204" pitchFamily="34" charset="0"/>
                <a:ea typeface="微软雅黑" panose="020B0503020204020204" pitchFamily="34" charset="-122"/>
                <a:cs typeface="+mj-cs"/>
              </a:rPr>
              <a:t>Anomaly detection disruption prediction</a:t>
            </a:r>
            <a:endParaRPr lang="zh-CN" altLang="en-US" sz="3200" b="1" kern="1200" dirty="0">
              <a:latin typeface="Century Gothic" panose="020B0502020202020204" pitchFamily="34" charset="0"/>
              <a:ea typeface="微软雅黑" panose="020B0503020204020204" pitchFamily="34" charset="-122"/>
              <a:cs typeface="+mj-cs"/>
            </a:endParaRPr>
          </a:p>
        </p:txBody>
      </p:sp>
      <p:sp>
        <p:nvSpPr>
          <p:cNvPr id="3" name="内容占位符 2"/>
          <p:cNvSpPr>
            <a:spLocks noGrp="1"/>
          </p:cNvSpPr>
          <p:nvPr>
            <p:ph idx="1"/>
          </p:nvPr>
        </p:nvSpPr>
        <p:spPr>
          <a:xfrm>
            <a:off x="269493" y="846817"/>
            <a:ext cx="10515600" cy="4351338"/>
          </a:xfrm>
        </p:spPr>
        <p:txBody>
          <a:bodyPr/>
          <a:lstStyle/>
          <a:p>
            <a:pPr>
              <a:lnSpc>
                <a:spcPct val="100000"/>
              </a:lnSpc>
            </a:pPr>
            <a:r>
              <a:rPr lang="en-US" altLang="zh-CN" dirty="0">
                <a:latin typeface="Times New Roman" panose="02020603050405020304" pitchFamily="18" charset="0"/>
                <a:ea typeface="宋体" panose="02010600030101010101" pitchFamily="2" charset="-122"/>
              </a:rPr>
              <a:t>Future reactors cannot provide disruption data</a:t>
            </a:r>
          </a:p>
          <a:p>
            <a:pPr>
              <a:lnSpc>
                <a:spcPct val="100000"/>
              </a:lnSpc>
            </a:pPr>
            <a:r>
              <a:rPr lang="en-US" altLang="zh-CN" dirty="0">
                <a:latin typeface="Times New Roman" panose="02020603050405020304" pitchFamily="18" charset="0"/>
                <a:ea typeface="宋体" panose="02010600030101010101" pitchFamily="2" charset="-122"/>
              </a:rPr>
              <a:t>What if we can train a predictor with only safe shots</a:t>
            </a:r>
            <a:endParaRPr lang="zh-CN" altLang="en-US" dirty="0">
              <a:latin typeface="Times New Roman" panose="02020603050405020304" pitchFamily="18" charset="0"/>
              <a:ea typeface="宋体" panose="02010600030101010101" pitchFamily="2" charset="-122"/>
            </a:endParaRPr>
          </a:p>
        </p:txBody>
      </p:sp>
      <p:sp>
        <p:nvSpPr>
          <p:cNvPr id="4" name="灯片编号占位符 3"/>
          <p:cNvSpPr>
            <a:spLocks noGrp="1"/>
          </p:cNvSpPr>
          <p:nvPr>
            <p:ph type="sldNum" sz="quarter" idx="10"/>
          </p:nvPr>
        </p:nvSpPr>
        <p:spPr/>
        <p:txBody>
          <a:bodyPr/>
          <a:lstStyle/>
          <a:p>
            <a:pPr>
              <a:defRPr/>
            </a:pPr>
            <a:fld id="{992DBDEA-1FA4-4512-8EBB-09F795BCB767}" type="slidenum">
              <a:rPr lang="zh-CN" altLang="en-US" smtClean="0"/>
              <a:pPr>
                <a:defRPr/>
              </a:pPr>
              <a:t>22</a:t>
            </a:fld>
            <a:endParaRPr lang="en-US" altLang="zh-CN" dirty="0"/>
          </a:p>
        </p:txBody>
      </p:sp>
      <p:pic>
        <p:nvPicPr>
          <p:cNvPr id="5" name="Picture 2" descr="Figure 1: Daily pattern of a typical household and anomaly consumption"/>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73478" y="2126016"/>
            <a:ext cx="2742782" cy="1321652"/>
          </a:xfrm>
          <a:prstGeom prst="rect">
            <a:avLst/>
          </a:prstGeom>
          <a:noFill/>
          <a:extLst>
            <a:ext uri="{909E8E84-426E-40DD-AFC4-6F175D3DCCD1}">
              <a14:hiddenFill xmlns:a14="http://schemas.microsoft.com/office/drawing/2010/main">
                <a:solidFill>
                  <a:srgbClr val="FFFFFF"/>
                </a:solidFill>
              </a14:hiddenFill>
            </a:ext>
          </a:extLst>
        </p:spPr>
      </p:pic>
      <p:pic>
        <p:nvPicPr>
          <p:cNvPr id="6" name="图片 5"/>
          <p:cNvPicPr/>
          <p:nvPr/>
        </p:nvPicPr>
        <p:blipFill rotWithShape="1">
          <a:blip r:embed="rId4" cstate="screen">
            <a:extLst>
              <a:ext uri="{28A0092B-C50C-407E-A947-70E740481C1C}">
                <a14:useLocalDpi xmlns:a14="http://schemas.microsoft.com/office/drawing/2010/main"/>
              </a:ext>
            </a:extLst>
          </a:blip>
          <a:srcRect/>
          <a:stretch/>
        </p:blipFill>
        <p:spPr>
          <a:xfrm>
            <a:off x="147415" y="3769143"/>
            <a:ext cx="2995189" cy="2304256"/>
          </a:xfrm>
          <a:prstGeom prst="rect">
            <a:avLst/>
          </a:prstGeom>
        </p:spPr>
      </p:pic>
      <p:sp>
        <p:nvSpPr>
          <p:cNvPr id="10" name="内容占位符 2"/>
          <p:cNvSpPr txBox="1">
            <a:spLocks/>
          </p:cNvSpPr>
          <p:nvPr/>
        </p:nvSpPr>
        <p:spPr bwMode="auto">
          <a:xfrm>
            <a:off x="2855640" y="1989326"/>
            <a:ext cx="9066867" cy="116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fontAlgn="base">
              <a:lnSpc>
                <a:spcPct val="90000"/>
              </a:lnSpc>
              <a:spcBef>
                <a:spcPts val="1000"/>
              </a:spcBef>
              <a:spcAft>
                <a:spcPct val="0"/>
              </a:spcAft>
              <a:buClr>
                <a:srgbClr val="FF0000"/>
              </a:buClr>
              <a:buFont typeface="Arial" panose="020B0604020202020204" pitchFamily="34" charset="0"/>
              <a:buChar char="•"/>
              <a:defRPr sz="2800" b="1" i="0" kern="1200" baseline="0">
                <a:solidFill>
                  <a:schemeClr val="tx1"/>
                </a:solidFill>
                <a:latin typeface="Century Gothic" panose="020B0502020202020204" pitchFamily="34" charset="0"/>
                <a:ea typeface="微软雅黑 Light" panose="020B0502040204020203" pitchFamily="34" charset="-122"/>
                <a:cs typeface="+mn-cs"/>
              </a:defRPr>
            </a:lvl1pPr>
            <a:lvl2pPr marL="685800" indent="-228600" algn="l" rtl="0" fontAlgn="base">
              <a:lnSpc>
                <a:spcPct val="90000"/>
              </a:lnSpc>
              <a:spcBef>
                <a:spcPts val="500"/>
              </a:spcBef>
              <a:spcAft>
                <a:spcPct val="0"/>
              </a:spcAft>
              <a:buClr>
                <a:srgbClr val="FF0000"/>
              </a:buClr>
              <a:buFont typeface="Arial" panose="020B0604020202020204" pitchFamily="34" charset="0"/>
              <a:buChar char="•"/>
              <a:defRPr sz="2400" kern="1200" baseline="0">
                <a:solidFill>
                  <a:schemeClr val="tx1"/>
                </a:solidFill>
                <a:latin typeface="微软雅黑 Light" panose="020B0502040204020203" pitchFamily="34" charset="-122"/>
                <a:ea typeface="微软雅黑 Light" panose="020B0502040204020203" pitchFamily="34" charset="-122"/>
                <a:cs typeface="+mn-cs"/>
              </a:defRPr>
            </a:lvl2pPr>
            <a:lvl3pPr marL="1143000" indent="-228600" algn="l" rtl="0" fontAlgn="base">
              <a:lnSpc>
                <a:spcPct val="90000"/>
              </a:lnSpc>
              <a:spcBef>
                <a:spcPts val="500"/>
              </a:spcBef>
              <a:spcAft>
                <a:spcPct val="0"/>
              </a:spcAft>
              <a:buClr>
                <a:srgbClr val="FF0000"/>
              </a:buClr>
              <a:buFont typeface="Arial" panose="020B0604020202020204" pitchFamily="34" charset="0"/>
              <a:buChar char="•"/>
              <a:defRPr sz="2000" kern="1200" baseline="0">
                <a:solidFill>
                  <a:schemeClr val="tx1"/>
                </a:solidFill>
                <a:latin typeface="微软雅黑 Light" panose="020B0502040204020203" pitchFamily="34" charset="-122"/>
                <a:ea typeface="微软雅黑 Light" panose="020B0502040204020203" pitchFamily="34" charset="-122"/>
                <a:cs typeface="+mn-cs"/>
              </a:defRPr>
            </a:lvl3pPr>
            <a:lvl4pPr marL="1600200" indent="-228600" algn="l" rtl="0" fontAlgn="base">
              <a:lnSpc>
                <a:spcPct val="90000"/>
              </a:lnSpc>
              <a:spcBef>
                <a:spcPts val="500"/>
              </a:spcBef>
              <a:spcAft>
                <a:spcPct val="0"/>
              </a:spcAft>
              <a:buClr>
                <a:srgbClr val="FF0000"/>
              </a:buClr>
              <a:buFont typeface="Arial" panose="020B0604020202020204" pitchFamily="34" charset="0"/>
              <a:buChar char="•"/>
              <a:defRPr kern="1200" baseline="0">
                <a:solidFill>
                  <a:schemeClr val="tx1"/>
                </a:solidFill>
                <a:latin typeface="微软雅黑 Light" panose="020B0502040204020203" pitchFamily="34" charset="-122"/>
                <a:ea typeface="微软雅黑 Light" panose="020B0502040204020203" pitchFamily="34" charset="-122"/>
                <a:cs typeface="+mn-cs"/>
              </a:defRPr>
            </a:lvl4pPr>
            <a:lvl5pPr marL="2057400" indent="-228600" algn="l" rtl="0" fontAlgn="base">
              <a:lnSpc>
                <a:spcPct val="90000"/>
              </a:lnSpc>
              <a:spcBef>
                <a:spcPts val="500"/>
              </a:spcBef>
              <a:spcAft>
                <a:spcPct val="0"/>
              </a:spcAft>
              <a:buClr>
                <a:srgbClr val="FF0000"/>
              </a:buClr>
              <a:buFont typeface="Arial" panose="020B0604020202020204" pitchFamily="34" charset="0"/>
              <a:buChar char="•"/>
              <a:defRPr kern="1200" baseline="0">
                <a:solidFill>
                  <a:schemeClr val="tx1"/>
                </a:solidFill>
                <a:latin typeface="微软雅黑 Light" panose="020B0502040204020203" pitchFamily="34" charset="-122"/>
                <a:ea typeface="微软雅黑 Light" panose="020B0502040204020203"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defTabSz="914400">
              <a:lnSpc>
                <a:spcPct val="100000"/>
              </a:lnSpc>
            </a:pPr>
            <a:r>
              <a:rPr lang="en-US" altLang="zh-CN" sz="2200" dirty="0"/>
              <a:t>But, you can’t get lots of safe shots without any disruption!</a:t>
            </a:r>
          </a:p>
          <a:p>
            <a:pPr lvl="1" defTabSz="914400">
              <a:lnSpc>
                <a:spcPct val="100000"/>
              </a:lnSpc>
            </a:pPr>
            <a:r>
              <a:rPr lang="en-US" altLang="zh-CN" sz="2200" dirty="0"/>
              <a:t>But we found: Different shots have different precursor onset time</a:t>
            </a:r>
          </a:p>
          <a:p>
            <a:pPr lvl="1" defTabSz="914400">
              <a:lnSpc>
                <a:spcPct val="100000"/>
              </a:lnSpc>
            </a:pPr>
            <a:r>
              <a:rPr lang="en-US" altLang="zh-CN" sz="2200" dirty="0"/>
              <a:t>Using fixed precursor onset time labeling is not optimal</a:t>
            </a:r>
          </a:p>
        </p:txBody>
      </p:sp>
      <p:pic>
        <p:nvPicPr>
          <p:cNvPr id="11" name="图片 10"/>
          <p:cNvPicPr/>
          <p:nvPr/>
        </p:nvPicPr>
        <p:blipFill>
          <a:blip r:embed="rId5" cstate="screen">
            <a:extLst>
              <a:ext uri="{28A0092B-C50C-407E-A947-70E740481C1C}">
                <a14:useLocalDpi xmlns:a14="http://schemas.microsoft.com/office/drawing/2010/main"/>
              </a:ext>
            </a:extLst>
          </a:blip>
          <a:stretch>
            <a:fillRect/>
          </a:stretch>
        </p:blipFill>
        <p:spPr>
          <a:xfrm>
            <a:off x="3698260" y="3447668"/>
            <a:ext cx="3405851" cy="2736107"/>
          </a:xfrm>
          <a:prstGeom prst="rect">
            <a:avLst/>
          </a:prstGeom>
        </p:spPr>
      </p:pic>
      <p:pic>
        <p:nvPicPr>
          <p:cNvPr id="12" name="图片 11"/>
          <p:cNvPicPr>
            <a:picLocks noChangeAspect="1"/>
          </p:cNvPicPr>
          <p:nvPr/>
        </p:nvPicPr>
        <p:blipFill>
          <a:blip r:embed="rId6"/>
          <a:stretch>
            <a:fillRect/>
          </a:stretch>
        </p:blipFill>
        <p:spPr>
          <a:xfrm>
            <a:off x="7680176" y="4609081"/>
            <a:ext cx="3975578" cy="1369073"/>
          </a:xfrm>
          <a:prstGeom prst="rect">
            <a:avLst/>
          </a:prstGeom>
        </p:spPr>
      </p:pic>
      <p:sp>
        <p:nvSpPr>
          <p:cNvPr id="13" name="内容占位符 2">
            <a:extLst>
              <a:ext uri="{FF2B5EF4-FFF2-40B4-BE49-F238E27FC236}">
                <a16:creationId xmlns:a16="http://schemas.microsoft.com/office/drawing/2014/main" id="{0B15DB48-AD9C-4C95-A80F-1E8F014AA6F2}"/>
              </a:ext>
            </a:extLst>
          </p:cNvPr>
          <p:cNvSpPr txBox="1">
            <a:spLocks/>
          </p:cNvSpPr>
          <p:nvPr/>
        </p:nvSpPr>
        <p:spPr bwMode="auto">
          <a:xfrm>
            <a:off x="6971066" y="3492989"/>
            <a:ext cx="4720250" cy="116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fontAlgn="base">
              <a:lnSpc>
                <a:spcPct val="90000"/>
              </a:lnSpc>
              <a:spcBef>
                <a:spcPts val="1000"/>
              </a:spcBef>
              <a:spcAft>
                <a:spcPct val="0"/>
              </a:spcAft>
              <a:buClr>
                <a:srgbClr val="FF0000"/>
              </a:buClr>
              <a:buFont typeface="Arial" panose="020B0604020202020204" pitchFamily="34" charset="0"/>
              <a:buChar char="•"/>
              <a:defRPr sz="2800" b="1" i="0" kern="1200" baseline="0">
                <a:solidFill>
                  <a:schemeClr val="tx1"/>
                </a:solidFill>
                <a:latin typeface="Century Gothic" panose="020B0502020202020204" pitchFamily="34" charset="0"/>
                <a:ea typeface="微软雅黑 Light" panose="020B0502040204020203" pitchFamily="34" charset="-122"/>
                <a:cs typeface="+mn-cs"/>
              </a:defRPr>
            </a:lvl1pPr>
            <a:lvl2pPr marL="685800" indent="-228600" algn="l" rtl="0" fontAlgn="base">
              <a:lnSpc>
                <a:spcPct val="90000"/>
              </a:lnSpc>
              <a:spcBef>
                <a:spcPts val="500"/>
              </a:spcBef>
              <a:spcAft>
                <a:spcPct val="0"/>
              </a:spcAft>
              <a:buClr>
                <a:srgbClr val="FF0000"/>
              </a:buClr>
              <a:buFont typeface="Arial" panose="020B0604020202020204" pitchFamily="34" charset="0"/>
              <a:buChar char="•"/>
              <a:defRPr sz="2400" kern="1200" baseline="0">
                <a:solidFill>
                  <a:schemeClr val="tx1"/>
                </a:solidFill>
                <a:latin typeface="微软雅黑 Light" panose="020B0502040204020203" pitchFamily="34" charset="-122"/>
                <a:ea typeface="微软雅黑 Light" panose="020B0502040204020203" pitchFamily="34" charset="-122"/>
                <a:cs typeface="+mn-cs"/>
              </a:defRPr>
            </a:lvl2pPr>
            <a:lvl3pPr marL="1143000" indent="-228600" algn="l" rtl="0" fontAlgn="base">
              <a:lnSpc>
                <a:spcPct val="90000"/>
              </a:lnSpc>
              <a:spcBef>
                <a:spcPts val="500"/>
              </a:spcBef>
              <a:spcAft>
                <a:spcPct val="0"/>
              </a:spcAft>
              <a:buClr>
                <a:srgbClr val="FF0000"/>
              </a:buClr>
              <a:buFont typeface="Arial" panose="020B0604020202020204" pitchFamily="34" charset="0"/>
              <a:buChar char="•"/>
              <a:defRPr sz="2000" kern="1200" baseline="0">
                <a:solidFill>
                  <a:schemeClr val="tx1"/>
                </a:solidFill>
                <a:latin typeface="微软雅黑 Light" panose="020B0502040204020203" pitchFamily="34" charset="-122"/>
                <a:ea typeface="微软雅黑 Light" panose="020B0502040204020203" pitchFamily="34" charset="-122"/>
                <a:cs typeface="+mn-cs"/>
              </a:defRPr>
            </a:lvl3pPr>
            <a:lvl4pPr marL="1600200" indent="-228600" algn="l" rtl="0" fontAlgn="base">
              <a:lnSpc>
                <a:spcPct val="90000"/>
              </a:lnSpc>
              <a:spcBef>
                <a:spcPts val="500"/>
              </a:spcBef>
              <a:spcAft>
                <a:spcPct val="0"/>
              </a:spcAft>
              <a:buClr>
                <a:srgbClr val="FF0000"/>
              </a:buClr>
              <a:buFont typeface="Arial" panose="020B0604020202020204" pitchFamily="34" charset="0"/>
              <a:buChar char="•"/>
              <a:defRPr kern="1200" baseline="0">
                <a:solidFill>
                  <a:schemeClr val="tx1"/>
                </a:solidFill>
                <a:latin typeface="微软雅黑 Light" panose="020B0502040204020203" pitchFamily="34" charset="-122"/>
                <a:ea typeface="微软雅黑 Light" panose="020B0502040204020203" pitchFamily="34" charset="-122"/>
                <a:cs typeface="+mn-cs"/>
              </a:defRPr>
            </a:lvl4pPr>
            <a:lvl5pPr marL="2057400" indent="-228600" algn="l" rtl="0" fontAlgn="base">
              <a:lnSpc>
                <a:spcPct val="90000"/>
              </a:lnSpc>
              <a:spcBef>
                <a:spcPts val="500"/>
              </a:spcBef>
              <a:spcAft>
                <a:spcPct val="0"/>
              </a:spcAft>
              <a:buClr>
                <a:srgbClr val="FF0000"/>
              </a:buClr>
              <a:buFont typeface="Arial" panose="020B0604020202020204" pitchFamily="34" charset="0"/>
              <a:buChar char="•"/>
              <a:defRPr kern="1200" baseline="0">
                <a:solidFill>
                  <a:schemeClr val="tx1"/>
                </a:solidFill>
                <a:latin typeface="微软雅黑 Light" panose="020B0502040204020203" pitchFamily="34" charset="-122"/>
                <a:ea typeface="微软雅黑 Light" panose="020B0502040204020203"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defTabSz="914400">
              <a:lnSpc>
                <a:spcPct val="100000"/>
              </a:lnSpc>
            </a:pPr>
            <a:r>
              <a:rPr lang="en-US" altLang="zh-CN" sz="2000" dirty="0"/>
              <a:t>Using anomaly labeled precursor can improve the supervised learning predictors’ performance</a:t>
            </a:r>
          </a:p>
        </p:txBody>
      </p:sp>
      <p:sp>
        <p:nvSpPr>
          <p:cNvPr id="14" name="文本框 13">
            <a:extLst>
              <a:ext uri="{FF2B5EF4-FFF2-40B4-BE49-F238E27FC236}">
                <a16:creationId xmlns:a16="http://schemas.microsoft.com/office/drawing/2014/main" id="{A300A870-96C5-4C78-B687-3C3F3FA57B04}"/>
              </a:ext>
            </a:extLst>
          </p:cNvPr>
          <p:cNvSpPr txBox="1"/>
          <p:nvPr/>
        </p:nvSpPr>
        <p:spPr>
          <a:xfrm>
            <a:off x="7583318" y="6029887"/>
            <a:ext cx="4623650" cy="307777"/>
          </a:xfrm>
          <a:prstGeom prst="rect">
            <a:avLst/>
          </a:prstGeom>
          <a:noFill/>
        </p:spPr>
        <p:txBody>
          <a:bodyPr wrap="square">
            <a:spAutoFit/>
          </a:bodyPr>
          <a:lstStyle/>
          <a:p>
            <a:r>
              <a:rPr lang="en-US" altLang="zh-CN" sz="1400" i="1" dirty="0"/>
              <a:t>[1] Ai, X.K., et al.,. Nuclear Engineering and Technology, 2023.</a:t>
            </a:r>
            <a:endParaRPr lang="zh-CN" altLang="en-US" sz="1400" i="1" dirty="0"/>
          </a:p>
        </p:txBody>
      </p:sp>
    </p:spTree>
    <p:extLst>
      <p:ext uri="{BB962C8B-B14F-4D97-AF65-F5344CB8AC3E}">
        <p14:creationId xmlns:p14="http://schemas.microsoft.com/office/powerpoint/2010/main" val="29166895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7F7782-A5D3-437E-A7D6-BCFFDF54AF05}"/>
              </a:ext>
            </a:extLst>
          </p:cNvPr>
          <p:cNvSpPr>
            <a:spLocks noGrp="1"/>
          </p:cNvSpPr>
          <p:nvPr>
            <p:ph type="title"/>
          </p:nvPr>
        </p:nvSpPr>
        <p:spPr/>
        <p:txBody>
          <a:bodyPr/>
          <a:lstStyle/>
          <a:p>
            <a:r>
              <a:rPr lang="en-US" altLang="zh-CN" b="1" dirty="0"/>
              <a:t>Agenda</a:t>
            </a:r>
            <a:endParaRPr lang="zh-CN" altLang="en-US" b="1" dirty="0"/>
          </a:p>
        </p:txBody>
      </p:sp>
      <p:sp>
        <p:nvSpPr>
          <p:cNvPr id="3" name="内容占位符 2">
            <a:extLst>
              <a:ext uri="{FF2B5EF4-FFF2-40B4-BE49-F238E27FC236}">
                <a16:creationId xmlns:a16="http://schemas.microsoft.com/office/drawing/2014/main" id="{4661A97F-99B1-4C9B-8F9D-ADC8BDF22CD6}"/>
              </a:ext>
            </a:extLst>
          </p:cNvPr>
          <p:cNvSpPr>
            <a:spLocks noGrp="1"/>
          </p:cNvSpPr>
          <p:nvPr>
            <p:ph idx="1"/>
          </p:nvPr>
        </p:nvSpPr>
        <p:spPr>
          <a:xfrm>
            <a:off x="623392" y="980728"/>
            <a:ext cx="10515600" cy="4351338"/>
          </a:xfrm>
        </p:spPr>
        <p:txBody>
          <a:bodyPr/>
          <a:lstStyle/>
          <a:p>
            <a:pPr>
              <a:lnSpc>
                <a:spcPct val="200000"/>
              </a:lnSpc>
            </a:pPr>
            <a:r>
              <a:rPr lang="en-US" altLang="zh-CN" dirty="0">
                <a:solidFill>
                  <a:schemeClr val="bg1">
                    <a:lumMod val="50000"/>
                  </a:schemeClr>
                </a:solidFill>
              </a:rPr>
              <a:t>Why do we need cross tokamak disruption prediction</a:t>
            </a:r>
          </a:p>
          <a:p>
            <a:pPr>
              <a:lnSpc>
                <a:spcPct val="200000"/>
              </a:lnSpc>
            </a:pPr>
            <a:r>
              <a:rPr lang="en-US" altLang="zh-CN" dirty="0">
                <a:solidFill>
                  <a:schemeClr val="bg1">
                    <a:lumMod val="50000"/>
                  </a:schemeClr>
                </a:solidFill>
              </a:rPr>
              <a:t>Related works </a:t>
            </a:r>
          </a:p>
          <a:p>
            <a:pPr>
              <a:lnSpc>
                <a:spcPct val="200000"/>
              </a:lnSpc>
            </a:pPr>
            <a:r>
              <a:rPr lang="en-US" altLang="zh-CN" dirty="0">
                <a:solidFill>
                  <a:schemeClr val="bg1">
                    <a:lumMod val="50000"/>
                  </a:schemeClr>
                </a:solidFill>
              </a:rPr>
              <a:t>J-TEXT’s efforts on cross tokamak disruption prediction</a:t>
            </a:r>
          </a:p>
          <a:p>
            <a:pPr>
              <a:lnSpc>
                <a:spcPct val="200000"/>
              </a:lnSpc>
            </a:pPr>
            <a:r>
              <a:rPr lang="en-US" altLang="zh-CN" dirty="0">
                <a:solidFill>
                  <a:schemeClr val="tx1">
                    <a:lumMod val="95000"/>
                    <a:lumOff val="5000"/>
                  </a:schemeClr>
                </a:solidFill>
                <a:ea typeface="微软雅黑" panose="020B0503020204020204" pitchFamily="34" charset="-122"/>
              </a:rPr>
              <a:t>Integrated Disruption Prediction Strategy </a:t>
            </a:r>
            <a:endParaRPr lang="zh-CN" altLang="en-US" dirty="0">
              <a:solidFill>
                <a:schemeClr val="tx1">
                  <a:lumMod val="95000"/>
                  <a:lumOff val="5000"/>
                </a:schemeClr>
              </a:solidFill>
            </a:endParaRPr>
          </a:p>
        </p:txBody>
      </p:sp>
      <p:sp>
        <p:nvSpPr>
          <p:cNvPr id="4" name="灯片编号占位符 3">
            <a:extLst>
              <a:ext uri="{FF2B5EF4-FFF2-40B4-BE49-F238E27FC236}">
                <a16:creationId xmlns:a16="http://schemas.microsoft.com/office/drawing/2014/main" id="{E8310C24-6CAA-48F9-9DA8-FC8DE7AD8F82}"/>
              </a:ext>
            </a:extLst>
          </p:cNvPr>
          <p:cNvSpPr>
            <a:spLocks noGrp="1"/>
          </p:cNvSpPr>
          <p:nvPr>
            <p:ph type="sldNum" sz="quarter" idx="10"/>
          </p:nvPr>
        </p:nvSpPr>
        <p:spPr/>
        <p:txBody>
          <a:bodyPr/>
          <a:lstStyle/>
          <a:p>
            <a:pPr>
              <a:defRPr/>
            </a:pPr>
            <a:fld id="{992DBDEA-1FA4-4512-8EBB-09F795BCB767}" type="slidenum">
              <a:rPr lang="zh-CN" altLang="en-US" smtClean="0"/>
              <a:pPr>
                <a:defRPr/>
              </a:pPr>
              <a:t>23</a:t>
            </a:fld>
            <a:endParaRPr lang="en-US" altLang="zh-CN" dirty="0"/>
          </a:p>
        </p:txBody>
      </p:sp>
    </p:spTree>
    <p:extLst>
      <p:ext uri="{BB962C8B-B14F-4D97-AF65-F5344CB8AC3E}">
        <p14:creationId xmlns:p14="http://schemas.microsoft.com/office/powerpoint/2010/main" val="7111321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B083ED1-F167-4F52-AFF7-C90CED465CC0}"/>
              </a:ext>
            </a:extLst>
          </p:cNvPr>
          <p:cNvSpPr>
            <a:spLocks noGrp="1"/>
          </p:cNvSpPr>
          <p:nvPr>
            <p:ph type="title"/>
          </p:nvPr>
        </p:nvSpPr>
        <p:spPr/>
        <p:txBody>
          <a:bodyPr/>
          <a:lstStyle/>
          <a:p>
            <a:r>
              <a:rPr lang="en-US" altLang="zh-CN" b="1" dirty="0"/>
              <a:t>The Problem of Transfer Learning</a:t>
            </a:r>
            <a:endParaRPr lang="zh-CN" altLang="en-US" b="1" dirty="0"/>
          </a:p>
        </p:txBody>
      </p:sp>
      <p:sp>
        <p:nvSpPr>
          <p:cNvPr id="3" name="内容占位符 2">
            <a:extLst>
              <a:ext uri="{FF2B5EF4-FFF2-40B4-BE49-F238E27FC236}">
                <a16:creationId xmlns:a16="http://schemas.microsoft.com/office/drawing/2014/main" id="{399948B4-AA10-4F78-B7EE-B78CF42F8EEE}"/>
              </a:ext>
            </a:extLst>
          </p:cNvPr>
          <p:cNvSpPr>
            <a:spLocks noGrp="1"/>
          </p:cNvSpPr>
          <p:nvPr>
            <p:ph idx="1"/>
          </p:nvPr>
        </p:nvSpPr>
        <p:spPr>
          <a:xfrm>
            <a:off x="335360" y="1467373"/>
            <a:ext cx="11305256" cy="4351338"/>
          </a:xfrm>
        </p:spPr>
        <p:txBody>
          <a:bodyPr/>
          <a:lstStyle/>
          <a:p>
            <a:pPr>
              <a:lnSpc>
                <a:spcPct val="120000"/>
              </a:lnSpc>
              <a:spcBef>
                <a:spcPts val="600"/>
              </a:spcBef>
            </a:pPr>
            <a:r>
              <a:rPr lang="en-US" altLang="zh-CN" sz="3200" dirty="0">
                <a:latin typeface="Times New Roman" panose="02020603050405020304" pitchFamily="18" charset="0"/>
                <a:cs typeface="Times New Roman" panose="02020603050405020304" pitchFamily="18" charset="0"/>
              </a:rPr>
              <a:t>It still needs data from the target machine although not much</a:t>
            </a:r>
          </a:p>
          <a:p>
            <a:pPr>
              <a:lnSpc>
                <a:spcPct val="120000"/>
              </a:lnSpc>
              <a:spcBef>
                <a:spcPts val="600"/>
              </a:spcBef>
            </a:pPr>
            <a:r>
              <a:rPr lang="en-US" altLang="zh-CN" sz="3200" dirty="0">
                <a:latin typeface="Times New Roman" panose="02020603050405020304" pitchFamily="18" charset="0"/>
                <a:cs typeface="Times New Roman" panose="02020603050405020304" pitchFamily="18" charset="0"/>
              </a:rPr>
              <a:t>Will ITER be able to provide those data?</a:t>
            </a:r>
          </a:p>
          <a:p>
            <a:pPr lvl="1">
              <a:lnSpc>
                <a:spcPct val="120000"/>
              </a:lnSpc>
              <a:spcBef>
                <a:spcPts val="600"/>
              </a:spcBef>
            </a:pPr>
            <a:r>
              <a:rPr lang="en-US" altLang="zh-CN" dirty="0"/>
              <a:t>FP: 0.1-1 MA circular limiter plasma. Disruption is OK, but is it useful for later stages?</a:t>
            </a:r>
          </a:p>
          <a:p>
            <a:pPr lvl="1">
              <a:lnSpc>
                <a:spcPct val="120000"/>
              </a:lnSpc>
              <a:spcBef>
                <a:spcPts val="600"/>
              </a:spcBef>
            </a:pPr>
            <a:r>
              <a:rPr lang="en-US" altLang="zh-CN" dirty="0"/>
              <a:t>PFPO-1/2:  7.5-15 MA unmitigated disruption is barely acceptable</a:t>
            </a:r>
          </a:p>
          <a:p>
            <a:pPr lvl="1">
              <a:lnSpc>
                <a:spcPct val="120000"/>
              </a:lnSpc>
              <a:spcBef>
                <a:spcPts val="600"/>
              </a:spcBef>
            </a:pPr>
            <a:r>
              <a:rPr lang="en-US" altLang="zh-CN" dirty="0"/>
              <a:t>FPO: Will it be a new machine again?</a:t>
            </a:r>
          </a:p>
          <a:p>
            <a:pPr>
              <a:lnSpc>
                <a:spcPct val="120000"/>
              </a:lnSpc>
              <a:spcBef>
                <a:spcPts val="600"/>
              </a:spcBef>
            </a:pPr>
            <a:r>
              <a:rPr lang="en-US" altLang="zh-CN" dirty="0">
                <a:latin typeface="Times New Roman" panose="02020603050405020304" pitchFamily="18" charset="0"/>
                <a:cs typeface="Times New Roman" panose="02020603050405020304" pitchFamily="18" charset="0"/>
              </a:rPr>
              <a:t>Each stage is like a new machine</a:t>
            </a:r>
          </a:p>
        </p:txBody>
      </p:sp>
      <p:sp>
        <p:nvSpPr>
          <p:cNvPr id="4" name="灯片编号占位符 3">
            <a:extLst>
              <a:ext uri="{FF2B5EF4-FFF2-40B4-BE49-F238E27FC236}">
                <a16:creationId xmlns:a16="http://schemas.microsoft.com/office/drawing/2014/main" id="{EFA7831D-3F65-4AFF-A727-FEF25CCF2A2F}"/>
              </a:ext>
            </a:extLst>
          </p:cNvPr>
          <p:cNvSpPr>
            <a:spLocks noGrp="1"/>
          </p:cNvSpPr>
          <p:nvPr>
            <p:ph type="sldNum" sz="quarter" idx="10"/>
          </p:nvPr>
        </p:nvSpPr>
        <p:spPr/>
        <p:txBody>
          <a:bodyPr/>
          <a:lstStyle/>
          <a:p>
            <a:pPr>
              <a:defRPr/>
            </a:pPr>
            <a:fld id="{992DBDEA-1FA4-4512-8EBB-09F795BCB767}" type="slidenum">
              <a:rPr lang="zh-CN" altLang="en-US" smtClean="0"/>
              <a:pPr>
                <a:defRPr/>
              </a:pPr>
              <a:t>24</a:t>
            </a:fld>
            <a:endParaRPr lang="en-US" altLang="zh-CN" dirty="0"/>
          </a:p>
        </p:txBody>
      </p:sp>
    </p:spTree>
    <p:extLst>
      <p:ext uri="{BB962C8B-B14F-4D97-AF65-F5344CB8AC3E}">
        <p14:creationId xmlns:p14="http://schemas.microsoft.com/office/powerpoint/2010/main" val="19538868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9336" y="38175"/>
            <a:ext cx="8352928" cy="792088"/>
          </a:xfrm>
        </p:spPr>
        <p:txBody>
          <a:bodyPr/>
          <a:lstStyle/>
          <a:p>
            <a:pPr lvl="1"/>
            <a:r>
              <a:rPr lang="en-US" altLang="zh-CN" sz="3200" b="1" kern="1200" dirty="0">
                <a:latin typeface="Century Gothic" panose="020B0502020202020204" pitchFamily="34" charset="0"/>
                <a:ea typeface="微软雅黑" panose="020B0503020204020204" pitchFamily="34" charset="-122"/>
                <a:cs typeface="+mj-cs"/>
              </a:rPr>
              <a:t>Integrated Disruption Prediction Strategy </a:t>
            </a:r>
            <a:endParaRPr lang="zh-CN" altLang="en-US" sz="3200" b="1" kern="1200" dirty="0">
              <a:latin typeface="Century Gothic" panose="020B0502020202020204" pitchFamily="34" charset="0"/>
              <a:ea typeface="微软雅黑" panose="020B0503020204020204" pitchFamily="34" charset="-122"/>
              <a:cs typeface="+mj-cs"/>
            </a:endParaRPr>
          </a:p>
        </p:txBody>
      </p:sp>
      <p:sp>
        <p:nvSpPr>
          <p:cNvPr id="4" name="灯片编号占位符 3"/>
          <p:cNvSpPr>
            <a:spLocks noGrp="1"/>
          </p:cNvSpPr>
          <p:nvPr>
            <p:ph type="sldNum" sz="quarter" idx="10"/>
          </p:nvPr>
        </p:nvSpPr>
        <p:spPr/>
        <p:txBody>
          <a:bodyPr/>
          <a:lstStyle/>
          <a:p>
            <a:pPr>
              <a:defRPr/>
            </a:pPr>
            <a:fld id="{992DBDEA-1FA4-4512-8EBB-09F795BCB767}" type="slidenum">
              <a:rPr lang="zh-CN" altLang="en-US" smtClean="0"/>
              <a:pPr>
                <a:defRPr/>
              </a:pPr>
              <a:t>25</a:t>
            </a:fld>
            <a:endParaRPr lang="en-US" altLang="zh-CN" dirty="0"/>
          </a:p>
        </p:txBody>
      </p:sp>
      <p:sp>
        <p:nvSpPr>
          <p:cNvPr id="19" name="文本框 18">
            <a:extLst>
              <a:ext uri="{FF2B5EF4-FFF2-40B4-BE49-F238E27FC236}">
                <a16:creationId xmlns:a16="http://schemas.microsoft.com/office/drawing/2014/main" id="{5EB08790-3835-4608-B10A-971D57229D06}"/>
              </a:ext>
            </a:extLst>
          </p:cNvPr>
          <p:cNvSpPr txBox="1"/>
          <p:nvPr/>
        </p:nvSpPr>
        <p:spPr>
          <a:xfrm>
            <a:off x="263352" y="5110484"/>
            <a:ext cx="11665296" cy="1077218"/>
          </a:xfrm>
          <a:prstGeom prst="rect">
            <a:avLst/>
          </a:prstGeom>
          <a:noFill/>
        </p:spPr>
        <p:txBody>
          <a:bodyPr wrap="square">
            <a:spAutoFit/>
          </a:bodyPr>
          <a:lstStyle/>
          <a:p>
            <a:pPr marL="228600" indent="-228600" eaLnBrk="1" hangingPunct="1">
              <a:spcBef>
                <a:spcPts val="600"/>
              </a:spcBef>
              <a:buClr>
                <a:srgbClr val="FF0000"/>
              </a:buClr>
              <a:buFont typeface="Arial" panose="020B0604020202020204" pitchFamily="34" charset="0"/>
              <a:buChar char="•"/>
            </a:pPr>
            <a:r>
              <a:rPr lang="en-US" altLang="zh-CN" sz="3200" b="1" dirty="0">
                <a:latin typeface="Times New Roman" panose="02020603050405020304" pitchFamily="18" charset="0"/>
                <a:ea typeface="微软雅黑 Light" panose="020B0502040204020203" pitchFamily="34" charset="-122"/>
                <a:cs typeface="Times New Roman" panose="02020603050405020304" pitchFamily="18" charset="0"/>
              </a:rPr>
              <a:t>Using different methods at different stages of tokamak operation to achieve different disruption prediction goals</a:t>
            </a:r>
            <a:endParaRPr lang="zh-CN" altLang="en-US" sz="3200" b="1" dirty="0">
              <a:latin typeface="Times New Roman" panose="02020603050405020304" pitchFamily="18" charset="0"/>
              <a:ea typeface="微软雅黑 Light" panose="020B0502040204020203" pitchFamily="34" charset="-122"/>
              <a:cs typeface="Times New Roman" panose="02020603050405020304" pitchFamily="18" charset="0"/>
            </a:endParaRPr>
          </a:p>
        </p:txBody>
      </p:sp>
      <p:pic>
        <p:nvPicPr>
          <p:cNvPr id="6" name="图片 5">
            <a:extLst>
              <a:ext uri="{FF2B5EF4-FFF2-40B4-BE49-F238E27FC236}">
                <a16:creationId xmlns:a16="http://schemas.microsoft.com/office/drawing/2014/main" id="{800EA743-1C93-4F87-A8B8-AE5EFE297C62}"/>
              </a:ext>
            </a:extLst>
          </p:cNvPr>
          <p:cNvPicPr>
            <a:picLocks noChangeAspect="1"/>
          </p:cNvPicPr>
          <p:nvPr/>
        </p:nvPicPr>
        <p:blipFill>
          <a:blip r:embed="rId2"/>
          <a:stretch>
            <a:fillRect/>
          </a:stretch>
        </p:blipFill>
        <p:spPr>
          <a:xfrm>
            <a:off x="1055441" y="1052736"/>
            <a:ext cx="8640960" cy="4057748"/>
          </a:xfrm>
          <a:prstGeom prst="rect">
            <a:avLst/>
          </a:prstGeom>
        </p:spPr>
      </p:pic>
    </p:spTree>
    <p:extLst>
      <p:ext uri="{BB962C8B-B14F-4D97-AF65-F5344CB8AC3E}">
        <p14:creationId xmlns:p14="http://schemas.microsoft.com/office/powerpoint/2010/main" val="6667925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9336" y="38175"/>
            <a:ext cx="8352928" cy="792088"/>
          </a:xfrm>
        </p:spPr>
        <p:txBody>
          <a:bodyPr/>
          <a:lstStyle/>
          <a:p>
            <a:pPr lvl="1"/>
            <a:r>
              <a:rPr lang="en-US" altLang="zh-CN" sz="3200" b="1" kern="1200" dirty="0">
                <a:latin typeface="Century Gothic" panose="020B0502020202020204" pitchFamily="34" charset="0"/>
                <a:ea typeface="微软雅黑" panose="020B0503020204020204" pitchFamily="34" charset="-122"/>
                <a:cs typeface="+mj-cs"/>
              </a:rPr>
              <a:t>Integrated Disruption Prediction Strategy </a:t>
            </a:r>
            <a:endParaRPr lang="zh-CN" altLang="en-US" sz="3200" b="1" kern="1200" dirty="0">
              <a:latin typeface="Century Gothic" panose="020B0502020202020204" pitchFamily="34" charset="0"/>
              <a:ea typeface="微软雅黑" panose="020B0503020204020204" pitchFamily="34" charset="-122"/>
              <a:cs typeface="+mj-cs"/>
            </a:endParaRPr>
          </a:p>
        </p:txBody>
      </p:sp>
      <p:sp>
        <p:nvSpPr>
          <p:cNvPr id="4" name="灯片编号占位符 3"/>
          <p:cNvSpPr>
            <a:spLocks noGrp="1"/>
          </p:cNvSpPr>
          <p:nvPr>
            <p:ph type="sldNum" sz="quarter" idx="10"/>
          </p:nvPr>
        </p:nvSpPr>
        <p:spPr/>
        <p:txBody>
          <a:bodyPr/>
          <a:lstStyle/>
          <a:p>
            <a:pPr>
              <a:defRPr/>
            </a:pPr>
            <a:fld id="{992DBDEA-1FA4-4512-8EBB-09F795BCB767}" type="slidenum">
              <a:rPr lang="zh-CN" altLang="en-US" smtClean="0"/>
              <a:pPr>
                <a:defRPr/>
              </a:pPr>
              <a:t>26</a:t>
            </a:fld>
            <a:endParaRPr lang="en-US" altLang="zh-CN" dirty="0"/>
          </a:p>
        </p:txBody>
      </p:sp>
      <p:sp>
        <p:nvSpPr>
          <p:cNvPr id="5" name="圆角矩形 4"/>
          <p:cNvSpPr/>
          <p:nvPr/>
        </p:nvSpPr>
        <p:spPr>
          <a:xfrm>
            <a:off x="479375" y="1268760"/>
            <a:ext cx="1980219" cy="19442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dirty="0"/>
              <a:t>An Adaptive model that predicts the next shot from the first shot</a:t>
            </a:r>
            <a:endParaRPr lang="zh-CN" altLang="en-US" sz="2000" dirty="0"/>
          </a:p>
        </p:txBody>
      </p:sp>
      <p:sp>
        <p:nvSpPr>
          <p:cNvPr id="8" name="文本框 7"/>
          <p:cNvSpPr txBox="1"/>
          <p:nvPr/>
        </p:nvSpPr>
        <p:spPr>
          <a:xfrm>
            <a:off x="2567608" y="1402032"/>
            <a:ext cx="1961178" cy="707886"/>
          </a:xfrm>
          <a:prstGeom prst="rect">
            <a:avLst/>
          </a:prstGeom>
          <a:noFill/>
        </p:spPr>
        <p:txBody>
          <a:bodyPr wrap="none" rtlCol="0">
            <a:spAutoFit/>
          </a:bodyPr>
          <a:lstStyle/>
          <a:p>
            <a:r>
              <a:rPr lang="en-US" altLang="zh-CN" sz="2000" dirty="0"/>
              <a:t>Basic protection</a:t>
            </a:r>
          </a:p>
          <a:p>
            <a:r>
              <a:rPr lang="en-US" altLang="zh-CN" sz="2000" dirty="0"/>
              <a:t>From the 1</a:t>
            </a:r>
            <a:r>
              <a:rPr lang="en-US" altLang="zh-CN" sz="2000" baseline="30000" dirty="0"/>
              <a:t>st</a:t>
            </a:r>
            <a:r>
              <a:rPr lang="en-US" altLang="zh-CN" sz="2000" dirty="0"/>
              <a:t> shot</a:t>
            </a:r>
            <a:endParaRPr lang="zh-CN" altLang="en-US" sz="2000" dirty="0"/>
          </a:p>
        </p:txBody>
      </p:sp>
      <p:sp>
        <p:nvSpPr>
          <p:cNvPr id="9" name="圆角矩形 8"/>
          <p:cNvSpPr/>
          <p:nvPr/>
        </p:nvSpPr>
        <p:spPr>
          <a:xfrm>
            <a:off x="4783478" y="1340768"/>
            <a:ext cx="1888586" cy="194421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altLang="zh-CN" sz="2000" dirty="0"/>
              <a:t>Disruption Budget Consumption Guided </a:t>
            </a:r>
          </a:p>
          <a:p>
            <a:r>
              <a:rPr lang="en-US" altLang="zh-CN" sz="2000" dirty="0"/>
              <a:t>Operation </a:t>
            </a:r>
            <a:endParaRPr lang="zh-CN" altLang="en-US" sz="2000" dirty="0"/>
          </a:p>
        </p:txBody>
      </p:sp>
      <p:sp>
        <p:nvSpPr>
          <p:cNvPr id="10" name="右箭头 9"/>
          <p:cNvSpPr/>
          <p:nvPr/>
        </p:nvSpPr>
        <p:spPr>
          <a:xfrm>
            <a:off x="6888088" y="2128771"/>
            <a:ext cx="2088232" cy="576064"/>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sz="2000"/>
          </a:p>
        </p:txBody>
      </p:sp>
      <p:sp>
        <p:nvSpPr>
          <p:cNvPr id="11" name="文本框 10"/>
          <p:cNvSpPr txBox="1"/>
          <p:nvPr/>
        </p:nvSpPr>
        <p:spPr>
          <a:xfrm>
            <a:off x="6716584" y="1187855"/>
            <a:ext cx="2592288" cy="1015663"/>
          </a:xfrm>
          <a:prstGeom prst="rect">
            <a:avLst/>
          </a:prstGeom>
          <a:noFill/>
        </p:spPr>
        <p:txBody>
          <a:bodyPr wrap="square" rtlCol="0">
            <a:spAutoFit/>
          </a:bodyPr>
          <a:lstStyle/>
          <a:p>
            <a:r>
              <a:rPr lang="en-US" altLang="zh-CN" sz="2000" dirty="0"/>
              <a:t>Generate training data without destroying the reactor</a:t>
            </a:r>
            <a:endParaRPr lang="zh-CN" altLang="en-US" sz="2000" dirty="0"/>
          </a:p>
        </p:txBody>
      </p:sp>
      <p:sp>
        <p:nvSpPr>
          <p:cNvPr id="12" name="圆角矩形 11"/>
          <p:cNvSpPr/>
          <p:nvPr/>
        </p:nvSpPr>
        <p:spPr>
          <a:xfrm>
            <a:off x="9408368" y="1340768"/>
            <a:ext cx="1888586" cy="18002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altLang="zh-CN" sz="2000" dirty="0"/>
              <a:t>Domain Generalization </a:t>
            </a:r>
          </a:p>
          <a:p>
            <a:r>
              <a:rPr lang="en-US" altLang="zh-CN" sz="2000" dirty="0"/>
              <a:t>Model</a:t>
            </a:r>
            <a:endParaRPr lang="zh-CN" altLang="en-US" sz="2000" dirty="0"/>
          </a:p>
        </p:txBody>
      </p:sp>
      <p:sp>
        <p:nvSpPr>
          <p:cNvPr id="13" name="圆角矩形 12"/>
          <p:cNvSpPr/>
          <p:nvPr/>
        </p:nvSpPr>
        <p:spPr>
          <a:xfrm>
            <a:off x="4254224" y="4513516"/>
            <a:ext cx="3312368" cy="136375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altLang="zh-CN" sz="2000" dirty="0"/>
              <a:t>High Performance Disruption Prediction Model</a:t>
            </a:r>
            <a:endParaRPr lang="zh-CN" altLang="en-US" sz="2000" dirty="0"/>
          </a:p>
        </p:txBody>
      </p:sp>
      <p:sp>
        <p:nvSpPr>
          <p:cNvPr id="14" name="下箭头 13"/>
          <p:cNvSpPr/>
          <p:nvPr/>
        </p:nvSpPr>
        <p:spPr>
          <a:xfrm rot="2625819">
            <a:off x="8281168" y="3651419"/>
            <a:ext cx="484632" cy="1724195"/>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sz="2000"/>
          </a:p>
        </p:txBody>
      </p:sp>
      <p:sp>
        <p:nvSpPr>
          <p:cNvPr id="15" name="文本框 14"/>
          <p:cNvSpPr txBox="1"/>
          <p:nvPr/>
        </p:nvSpPr>
        <p:spPr>
          <a:xfrm>
            <a:off x="9120337" y="4513516"/>
            <a:ext cx="2016223" cy="1631216"/>
          </a:xfrm>
          <a:prstGeom prst="rect">
            <a:avLst/>
          </a:prstGeom>
          <a:noFill/>
        </p:spPr>
        <p:txBody>
          <a:bodyPr wrap="square" rtlCol="0">
            <a:spAutoFit/>
          </a:bodyPr>
          <a:lstStyle/>
          <a:p>
            <a:r>
              <a:rPr lang="en-US" altLang="zh-CN" sz="2000" dirty="0"/>
              <a:t>Train with limited generated data and lots of data from existing tokamaks</a:t>
            </a:r>
            <a:endParaRPr lang="zh-CN" altLang="en-US" sz="2000" dirty="0"/>
          </a:p>
        </p:txBody>
      </p:sp>
      <p:sp>
        <p:nvSpPr>
          <p:cNvPr id="16" name="右箭头 15"/>
          <p:cNvSpPr/>
          <p:nvPr/>
        </p:nvSpPr>
        <p:spPr>
          <a:xfrm rot="16200000">
            <a:off x="5186279" y="3580563"/>
            <a:ext cx="845262" cy="398120"/>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sz="2000"/>
          </a:p>
        </p:txBody>
      </p:sp>
      <p:sp>
        <p:nvSpPr>
          <p:cNvPr id="17" name="文本框 16"/>
          <p:cNvSpPr txBox="1"/>
          <p:nvPr/>
        </p:nvSpPr>
        <p:spPr>
          <a:xfrm>
            <a:off x="5910408" y="3642576"/>
            <a:ext cx="2016223" cy="400110"/>
          </a:xfrm>
          <a:prstGeom prst="rect">
            <a:avLst/>
          </a:prstGeom>
          <a:noFill/>
        </p:spPr>
        <p:txBody>
          <a:bodyPr wrap="square" rtlCol="0">
            <a:spAutoFit/>
          </a:bodyPr>
          <a:lstStyle/>
          <a:p>
            <a:r>
              <a:rPr lang="en-US" altLang="zh-CN" sz="2000" dirty="0"/>
              <a:t>Better protection</a:t>
            </a:r>
            <a:endParaRPr lang="zh-CN" altLang="en-US" sz="2000" dirty="0"/>
          </a:p>
        </p:txBody>
      </p:sp>
      <p:sp>
        <p:nvSpPr>
          <p:cNvPr id="18" name="箭头: 左右 17">
            <a:extLst>
              <a:ext uri="{FF2B5EF4-FFF2-40B4-BE49-F238E27FC236}">
                <a16:creationId xmlns:a16="http://schemas.microsoft.com/office/drawing/2014/main" id="{AB02A0E9-FC63-4F06-BDA4-C6AAD9B8050D}"/>
              </a:ext>
            </a:extLst>
          </p:cNvPr>
          <p:cNvSpPr/>
          <p:nvPr/>
        </p:nvSpPr>
        <p:spPr>
          <a:xfrm>
            <a:off x="2567608" y="2240868"/>
            <a:ext cx="2088232" cy="50405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5101245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1C4CE43-6091-41BD-8117-88FA7DEF4C67}"/>
              </a:ext>
            </a:extLst>
          </p:cNvPr>
          <p:cNvSpPr>
            <a:spLocks noGrp="1"/>
          </p:cNvSpPr>
          <p:nvPr>
            <p:ph type="title"/>
          </p:nvPr>
        </p:nvSpPr>
        <p:spPr/>
        <p:txBody>
          <a:bodyPr/>
          <a:lstStyle/>
          <a:p>
            <a:r>
              <a:rPr lang="en-US" altLang="zh-CN" b="1" dirty="0"/>
              <a:t>Adaptive training</a:t>
            </a:r>
            <a:endParaRPr lang="zh-CN" altLang="en-US" dirty="0"/>
          </a:p>
        </p:txBody>
      </p:sp>
      <p:sp>
        <p:nvSpPr>
          <p:cNvPr id="4" name="灯片编号占位符 3">
            <a:extLst>
              <a:ext uri="{FF2B5EF4-FFF2-40B4-BE49-F238E27FC236}">
                <a16:creationId xmlns:a16="http://schemas.microsoft.com/office/drawing/2014/main" id="{30C95ED4-8C78-442D-B2D0-153E43958239}"/>
              </a:ext>
            </a:extLst>
          </p:cNvPr>
          <p:cNvSpPr>
            <a:spLocks noGrp="1"/>
          </p:cNvSpPr>
          <p:nvPr>
            <p:ph type="sldNum" sz="quarter" idx="10"/>
          </p:nvPr>
        </p:nvSpPr>
        <p:spPr/>
        <p:txBody>
          <a:bodyPr/>
          <a:lstStyle/>
          <a:p>
            <a:pPr>
              <a:defRPr/>
            </a:pPr>
            <a:fld id="{992DBDEA-1FA4-4512-8EBB-09F795BCB767}" type="slidenum">
              <a:rPr lang="zh-CN" altLang="en-US" smtClean="0"/>
              <a:pPr>
                <a:defRPr/>
              </a:pPr>
              <a:t>27</a:t>
            </a:fld>
            <a:endParaRPr lang="en-US" altLang="zh-CN" dirty="0"/>
          </a:p>
        </p:txBody>
      </p:sp>
      <p:sp>
        <p:nvSpPr>
          <p:cNvPr id="7" name="文本框 6">
            <a:extLst>
              <a:ext uri="{FF2B5EF4-FFF2-40B4-BE49-F238E27FC236}">
                <a16:creationId xmlns:a16="http://schemas.microsoft.com/office/drawing/2014/main" id="{97263FE5-3CF3-43D1-B788-6652290C012A}"/>
              </a:ext>
            </a:extLst>
          </p:cNvPr>
          <p:cNvSpPr txBox="1"/>
          <p:nvPr/>
        </p:nvSpPr>
        <p:spPr>
          <a:xfrm>
            <a:off x="6744072" y="5701932"/>
            <a:ext cx="3240360" cy="461665"/>
          </a:xfrm>
          <a:prstGeom prst="rect">
            <a:avLst/>
          </a:prstGeom>
          <a:noFill/>
        </p:spPr>
        <p:txBody>
          <a:bodyPr wrap="square" rtlCol="0">
            <a:spAutoFit/>
          </a:bodyPr>
          <a:lstStyle/>
          <a:p>
            <a:r>
              <a:rPr lang="en-US" altLang="zh-CN" sz="1200" i="1" dirty="0" err="1">
                <a:latin typeface="Times New Roman" panose="02020603050405020304" pitchFamily="18" charset="0"/>
                <a:cs typeface="Times New Roman" panose="02020603050405020304" pitchFamily="18" charset="0"/>
              </a:rPr>
              <a:t>Murari</a:t>
            </a:r>
            <a:r>
              <a:rPr lang="en-US" altLang="zh-CN" sz="1200" i="1" dirty="0">
                <a:latin typeface="Times New Roman" panose="02020603050405020304" pitchFamily="18" charset="0"/>
                <a:cs typeface="Times New Roman" panose="02020603050405020304" pitchFamily="18" charset="0"/>
              </a:rPr>
              <a:t>, A.,</a:t>
            </a:r>
            <a:r>
              <a:rPr lang="en-US" sz="1200" i="1" dirty="0">
                <a:latin typeface="Times New Roman" panose="02020603050405020304" pitchFamily="18" charset="0"/>
                <a:cs typeface="Times New Roman" panose="02020603050405020304" pitchFamily="18" charset="0"/>
              </a:rPr>
              <a:t> et al.,  </a:t>
            </a:r>
            <a:r>
              <a:rPr lang="en-US" altLang="zh-CN" sz="1200" i="1" dirty="0">
                <a:latin typeface="Times New Roman" panose="02020603050405020304" pitchFamily="18" charset="0"/>
                <a:cs typeface="Times New Roman" panose="02020603050405020304" pitchFamily="18" charset="0"/>
              </a:rPr>
              <a:t>Nuclear Fusion</a:t>
            </a:r>
            <a:r>
              <a:rPr lang="en-US" sz="1200" i="1" dirty="0">
                <a:latin typeface="Times New Roman" panose="02020603050405020304" pitchFamily="18" charset="0"/>
                <a:cs typeface="Times New Roman" panose="02020603050405020304" pitchFamily="18" charset="0"/>
              </a:rPr>
              <a:t>. 2019</a:t>
            </a:r>
          </a:p>
          <a:p>
            <a:r>
              <a:rPr lang="en-US" altLang="zh-CN" sz="1200" i="1" dirty="0">
                <a:latin typeface="Times New Roman" panose="02020603050405020304" pitchFamily="18" charset="0"/>
                <a:cs typeface="Times New Roman" panose="02020603050405020304" pitchFamily="18" charset="0"/>
              </a:rPr>
              <a:t>A. </a:t>
            </a:r>
            <a:r>
              <a:rPr lang="en-US" altLang="zh-CN" sz="1200" i="1" dirty="0" err="1">
                <a:latin typeface="Times New Roman" panose="02020603050405020304" pitchFamily="18" charset="0"/>
                <a:cs typeface="Times New Roman" panose="02020603050405020304" pitchFamily="18" charset="0"/>
              </a:rPr>
              <a:t>Murari</a:t>
            </a:r>
            <a:r>
              <a:rPr lang="en-US" altLang="zh-CN" sz="1200" i="1" dirty="0">
                <a:latin typeface="Times New Roman" panose="02020603050405020304" pitchFamily="18" charset="0"/>
                <a:cs typeface="Times New Roman" panose="02020603050405020304" pitchFamily="18" charset="0"/>
              </a:rPr>
              <a:t>, et al, </a:t>
            </a:r>
            <a:r>
              <a:rPr lang="en-US" altLang="zh-CN" sz="1200" i="1" dirty="0" err="1">
                <a:latin typeface="Times New Roman" panose="02020603050405020304" pitchFamily="18" charset="0"/>
                <a:cs typeface="Times New Roman" panose="02020603050405020304" pitchFamily="18" charset="0"/>
              </a:rPr>
              <a:t>Nucl</a:t>
            </a:r>
            <a:r>
              <a:rPr lang="en-US" altLang="zh-CN" sz="1200" i="1" dirty="0">
                <a:latin typeface="Times New Roman" panose="02020603050405020304" pitchFamily="18" charset="0"/>
                <a:cs typeface="Times New Roman" panose="02020603050405020304" pitchFamily="18" charset="0"/>
              </a:rPr>
              <a:t>. Fusion, 2020</a:t>
            </a:r>
            <a:endParaRPr lang="en-US" sz="1200" dirty="0">
              <a:latin typeface="Times New Roman" panose="02020603050405020304" pitchFamily="18" charset="0"/>
            </a:endParaRPr>
          </a:p>
        </p:txBody>
      </p:sp>
      <p:sp>
        <p:nvSpPr>
          <p:cNvPr id="9" name="内容占位符 2">
            <a:extLst>
              <a:ext uri="{FF2B5EF4-FFF2-40B4-BE49-F238E27FC236}">
                <a16:creationId xmlns:a16="http://schemas.microsoft.com/office/drawing/2014/main" id="{822FC8C1-CA35-4577-9FE0-1F708FDD5FBD}"/>
              </a:ext>
            </a:extLst>
          </p:cNvPr>
          <p:cNvSpPr>
            <a:spLocks noGrp="1"/>
          </p:cNvSpPr>
          <p:nvPr>
            <p:ph idx="1"/>
          </p:nvPr>
        </p:nvSpPr>
        <p:spPr>
          <a:xfrm>
            <a:off x="47328" y="1109095"/>
            <a:ext cx="6380956" cy="5054502"/>
          </a:xfrm>
        </p:spPr>
        <p:txBody>
          <a:bodyPr/>
          <a:lstStyle/>
          <a:p>
            <a:pPr>
              <a:lnSpc>
                <a:spcPct val="100000"/>
              </a:lnSpc>
              <a:spcBef>
                <a:spcPts val="600"/>
              </a:spcBef>
              <a:spcAft>
                <a:spcPts val="600"/>
              </a:spcAft>
            </a:pPr>
            <a:r>
              <a:rPr lang="en-US" altLang="zh-CN" dirty="0">
                <a:latin typeface="Times New Roman" panose="02020603050405020304" pitchFamily="18" charset="0"/>
                <a:ea typeface="宋体" panose="02010600030101010101" pitchFamily="2" charset="-122"/>
              </a:rPr>
              <a:t>We do not need a model that can predict every shot, just predicting the next shot is enough</a:t>
            </a:r>
          </a:p>
          <a:p>
            <a:pPr lvl="1" algn="just">
              <a:lnSpc>
                <a:spcPct val="100000"/>
              </a:lnSpc>
              <a:spcBef>
                <a:spcPts val="600"/>
              </a:spcBef>
            </a:pPr>
            <a:r>
              <a:rPr lang="en-US" altLang="zh-CN" dirty="0"/>
              <a:t>Adaptively train the model to predicting shots in near future</a:t>
            </a:r>
          </a:p>
          <a:p>
            <a:pPr lvl="1" algn="just">
              <a:lnSpc>
                <a:spcPct val="100000"/>
              </a:lnSpc>
              <a:spcBef>
                <a:spcPts val="600"/>
              </a:spcBef>
            </a:pPr>
            <a:r>
              <a:rPr lang="en-US" altLang="zh-CN" dirty="0"/>
              <a:t>The model is pre-trained on existing tokamaks</a:t>
            </a:r>
          </a:p>
          <a:p>
            <a:pPr lvl="1" algn="just">
              <a:lnSpc>
                <a:spcPct val="100000"/>
              </a:lnSpc>
              <a:spcBef>
                <a:spcPts val="600"/>
              </a:spcBef>
            </a:pPr>
            <a:r>
              <a:rPr lang="en-US" altLang="zh-CN" dirty="0"/>
              <a:t>Can be re-trained after the first safe and disruptive discharge</a:t>
            </a:r>
          </a:p>
          <a:p>
            <a:pPr lvl="1" algn="just">
              <a:lnSpc>
                <a:spcPct val="100000"/>
              </a:lnSpc>
              <a:spcBef>
                <a:spcPts val="600"/>
              </a:spcBef>
            </a:pPr>
            <a:r>
              <a:rPr lang="en-US" altLang="zh-CN" dirty="0"/>
              <a:t>Is re-trained after meeting some criteria, like, an alarm is triggered or missed. </a:t>
            </a:r>
          </a:p>
          <a:p>
            <a:pPr>
              <a:lnSpc>
                <a:spcPct val="100000"/>
              </a:lnSpc>
            </a:pPr>
            <a:endParaRPr lang="zh-CN" altLang="en-US" dirty="0">
              <a:latin typeface="Times New Roman" panose="02020603050405020304" pitchFamily="18" charset="0"/>
              <a:ea typeface="宋体" panose="02010600030101010101" pitchFamily="2" charset="-122"/>
            </a:endParaRPr>
          </a:p>
        </p:txBody>
      </p:sp>
      <p:pic>
        <p:nvPicPr>
          <p:cNvPr id="10" name="图片 9">
            <a:extLst>
              <a:ext uri="{FF2B5EF4-FFF2-40B4-BE49-F238E27FC236}">
                <a16:creationId xmlns:a16="http://schemas.microsoft.com/office/drawing/2014/main" id="{87B1DDC9-22E6-4A0D-B2CE-E7E77FFB9E51}"/>
              </a:ext>
            </a:extLst>
          </p:cNvPr>
          <p:cNvPicPr>
            <a:picLocks noChangeAspect="1"/>
          </p:cNvPicPr>
          <p:nvPr/>
        </p:nvPicPr>
        <p:blipFill>
          <a:blip r:embed="rId2"/>
          <a:stretch>
            <a:fillRect/>
          </a:stretch>
        </p:blipFill>
        <p:spPr>
          <a:xfrm>
            <a:off x="6562268" y="1370429"/>
            <a:ext cx="5616624" cy="4243846"/>
          </a:xfrm>
          <a:prstGeom prst="rect">
            <a:avLst/>
          </a:prstGeom>
        </p:spPr>
      </p:pic>
    </p:spTree>
    <p:extLst>
      <p:ext uri="{BB962C8B-B14F-4D97-AF65-F5344CB8AC3E}">
        <p14:creationId xmlns:p14="http://schemas.microsoft.com/office/powerpoint/2010/main" val="21343159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F553B34-2504-4DAF-8D88-E0AD1CD05867}"/>
              </a:ext>
            </a:extLst>
          </p:cNvPr>
          <p:cNvSpPr>
            <a:spLocks noGrp="1"/>
          </p:cNvSpPr>
          <p:nvPr>
            <p:ph type="title"/>
          </p:nvPr>
        </p:nvSpPr>
        <p:spPr/>
        <p:txBody>
          <a:bodyPr/>
          <a:lstStyle/>
          <a:p>
            <a:r>
              <a:rPr lang="en-US" altLang="zh-CN" b="1" dirty="0"/>
              <a:t>Adaptive training from scratch</a:t>
            </a:r>
            <a:endParaRPr lang="zh-CN" altLang="en-US" b="1" dirty="0"/>
          </a:p>
        </p:txBody>
      </p:sp>
      <p:sp>
        <p:nvSpPr>
          <p:cNvPr id="4" name="灯片编号占位符 3">
            <a:extLst>
              <a:ext uri="{FF2B5EF4-FFF2-40B4-BE49-F238E27FC236}">
                <a16:creationId xmlns:a16="http://schemas.microsoft.com/office/drawing/2014/main" id="{06194BB9-39A8-4180-8D23-1F55C976CE5A}"/>
              </a:ext>
            </a:extLst>
          </p:cNvPr>
          <p:cNvSpPr>
            <a:spLocks noGrp="1"/>
          </p:cNvSpPr>
          <p:nvPr>
            <p:ph type="sldNum" sz="quarter" idx="10"/>
          </p:nvPr>
        </p:nvSpPr>
        <p:spPr/>
        <p:txBody>
          <a:bodyPr/>
          <a:lstStyle/>
          <a:p>
            <a:pPr>
              <a:defRPr/>
            </a:pPr>
            <a:fld id="{992DBDEA-1FA4-4512-8EBB-09F795BCB767}" type="slidenum">
              <a:rPr lang="zh-CN" altLang="en-US" smtClean="0"/>
              <a:pPr>
                <a:defRPr/>
              </a:pPr>
              <a:t>28</a:t>
            </a:fld>
            <a:endParaRPr lang="en-US" altLang="zh-CN" dirty="0"/>
          </a:p>
        </p:txBody>
      </p:sp>
      <p:sp>
        <p:nvSpPr>
          <p:cNvPr id="5" name="矩形 4">
            <a:extLst>
              <a:ext uri="{FF2B5EF4-FFF2-40B4-BE49-F238E27FC236}">
                <a16:creationId xmlns:a16="http://schemas.microsoft.com/office/drawing/2014/main" id="{A802D5E2-C45A-4B1A-866C-CF36A655326A}"/>
              </a:ext>
            </a:extLst>
          </p:cNvPr>
          <p:cNvSpPr/>
          <p:nvPr/>
        </p:nvSpPr>
        <p:spPr>
          <a:xfrm>
            <a:off x="1055440" y="1340768"/>
            <a:ext cx="2304256"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Pre-train an anomaly detection model from existing machine</a:t>
            </a:r>
            <a:endParaRPr lang="zh-CN" altLang="en-US" dirty="0"/>
          </a:p>
        </p:txBody>
      </p:sp>
      <p:sp>
        <p:nvSpPr>
          <p:cNvPr id="6" name="矩形 5">
            <a:extLst>
              <a:ext uri="{FF2B5EF4-FFF2-40B4-BE49-F238E27FC236}">
                <a16:creationId xmlns:a16="http://schemas.microsoft.com/office/drawing/2014/main" id="{17B55ECF-A601-48BD-A213-D533598BA296}"/>
              </a:ext>
            </a:extLst>
          </p:cNvPr>
          <p:cNvSpPr/>
          <p:nvPr/>
        </p:nvSpPr>
        <p:spPr>
          <a:xfrm>
            <a:off x="1055440" y="2852936"/>
            <a:ext cx="2304256"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Inference on the 1</a:t>
            </a:r>
            <a:r>
              <a:rPr lang="en-US" altLang="zh-CN" baseline="30000" dirty="0"/>
              <a:t>st</a:t>
            </a:r>
            <a:r>
              <a:rPr lang="en-US" altLang="zh-CN" dirty="0"/>
              <a:t> shot</a:t>
            </a:r>
            <a:endParaRPr lang="zh-CN" altLang="en-US" dirty="0"/>
          </a:p>
        </p:txBody>
      </p:sp>
      <p:sp>
        <p:nvSpPr>
          <p:cNvPr id="7" name="矩形 6">
            <a:extLst>
              <a:ext uri="{FF2B5EF4-FFF2-40B4-BE49-F238E27FC236}">
                <a16:creationId xmlns:a16="http://schemas.microsoft.com/office/drawing/2014/main" id="{F9B655CD-3C99-40D5-91DF-DB8D46DFBB28}"/>
              </a:ext>
            </a:extLst>
          </p:cNvPr>
          <p:cNvSpPr/>
          <p:nvPr/>
        </p:nvSpPr>
        <p:spPr>
          <a:xfrm>
            <a:off x="1055440" y="4367004"/>
            <a:ext cx="2304256"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Fine tune on the new shots</a:t>
            </a:r>
            <a:endParaRPr lang="zh-CN" altLang="en-US" dirty="0"/>
          </a:p>
        </p:txBody>
      </p:sp>
      <p:sp>
        <p:nvSpPr>
          <p:cNvPr id="8" name="矩形 7">
            <a:extLst>
              <a:ext uri="{FF2B5EF4-FFF2-40B4-BE49-F238E27FC236}">
                <a16:creationId xmlns:a16="http://schemas.microsoft.com/office/drawing/2014/main" id="{A7A2C4EE-E049-4989-BE08-CEB732026192}"/>
              </a:ext>
            </a:extLst>
          </p:cNvPr>
          <p:cNvSpPr/>
          <p:nvPr/>
        </p:nvSpPr>
        <p:spPr>
          <a:xfrm>
            <a:off x="4007768" y="4373468"/>
            <a:ext cx="2304256"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Inference on the next shot</a:t>
            </a:r>
            <a:endParaRPr lang="zh-CN" altLang="en-US" dirty="0"/>
          </a:p>
        </p:txBody>
      </p:sp>
      <p:cxnSp>
        <p:nvCxnSpPr>
          <p:cNvPr id="10" name="直接箭头连接符 9">
            <a:extLst>
              <a:ext uri="{FF2B5EF4-FFF2-40B4-BE49-F238E27FC236}">
                <a16:creationId xmlns:a16="http://schemas.microsoft.com/office/drawing/2014/main" id="{9E6D4E0C-1724-4A0C-8060-AA3687408B4C}"/>
              </a:ext>
            </a:extLst>
          </p:cNvPr>
          <p:cNvCxnSpPr>
            <a:stCxn id="5" idx="2"/>
            <a:endCxn id="6" idx="0"/>
          </p:cNvCxnSpPr>
          <p:nvPr/>
        </p:nvCxnSpPr>
        <p:spPr>
          <a:xfrm>
            <a:off x="2207568" y="2276872"/>
            <a:ext cx="0" cy="57606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接箭头连接符 11">
            <a:extLst>
              <a:ext uri="{FF2B5EF4-FFF2-40B4-BE49-F238E27FC236}">
                <a16:creationId xmlns:a16="http://schemas.microsoft.com/office/drawing/2014/main" id="{C9B85EC7-01B0-42E5-84A8-D89E494E9371}"/>
              </a:ext>
            </a:extLst>
          </p:cNvPr>
          <p:cNvCxnSpPr>
            <a:stCxn id="6" idx="2"/>
            <a:endCxn id="7" idx="0"/>
          </p:cNvCxnSpPr>
          <p:nvPr/>
        </p:nvCxnSpPr>
        <p:spPr>
          <a:xfrm>
            <a:off x="2207568" y="3789040"/>
            <a:ext cx="0" cy="57796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接箭头连接符 13">
            <a:extLst>
              <a:ext uri="{FF2B5EF4-FFF2-40B4-BE49-F238E27FC236}">
                <a16:creationId xmlns:a16="http://schemas.microsoft.com/office/drawing/2014/main" id="{94734247-BF8B-4DBC-9617-63BC597B6C04}"/>
              </a:ext>
            </a:extLst>
          </p:cNvPr>
          <p:cNvCxnSpPr>
            <a:cxnSpLocks/>
          </p:cNvCxnSpPr>
          <p:nvPr/>
        </p:nvCxnSpPr>
        <p:spPr>
          <a:xfrm>
            <a:off x="3359696" y="4836720"/>
            <a:ext cx="57606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连接符: 肘形 17">
            <a:extLst>
              <a:ext uri="{FF2B5EF4-FFF2-40B4-BE49-F238E27FC236}">
                <a16:creationId xmlns:a16="http://schemas.microsoft.com/office/drawing/2014/main" id="{9DE5F8AB-B7EC-41E6-9A39-9CD5A89B0ABB}"/>
              </a:ext>
            </a:extLst>
          </p:cNvPr>
          <p:cNvCxnSpPr>
            <a:stCxn id="8" idx="3"/>
            <a:endCxn id="7" idx="0"/>
          </p:cNvCxnSpPr>
          <p:nvPr/>
        </p:nvCxnSpPr>
        <p:spPr>
          <a:xfrm flipH="1" flipV="1">
            <a:off x="2207568" y="4367004"/>
            <a:ext cx="4104456" cy="474516"/>
          </a:xfrm>
          <a:prstGeom prst="bentConnector4">
            <a:avLst>
              <a:gd name="adj1" fmla="val -5570"/>
              <a:gd name="adj2" fmla="val 170657"/>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箭头: 右 19">
            <a:extLst>
              <a:ext uri="{FF2B5EF4-FFF2-40B4-BE49-F238E27FC236}">
                <a16:creationId xmlns:a16="http://schemas.microsoft.com/office/drawing/2014/main" id="{9F3E23E3-5ADC-426C-9308-9CA31F85550F}"/>
              </a:ext>
            </a:extLst>
          </p:cNvPr>
          <p:cNvSpPr/>
          <p:nvPr/>
        </p:nvSpPr>
        <p:spPr>
          <a:xfrm>
            <a:off x="3791743" y="1480338"/>
            <a:ext cx="936105" cy="4745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内容占位符 2">
            <a:extLst>
              <a:ext uri="{FF2B5EF4-FFF2-40B4-BE49-F238E27FC236}">
                <a16:creationId xmlns:a16="http://schemas.microsoft.com/office/drawing/2014/main" id="{EA861927-A982-4CF8-BC48-E90BC8B88ECB}"/>
              </a:ext>
            </a:extLst>
          </p:cNvPr>
          <p:cNvSpPr>
            <a:spLocks noGrp="1"/>
          </p:cNvSpPr>
          <p:nvPr>
            <p:ph idx="1"/>
          </p:nvPr>
        </p:nvSpPr>
        <p:spPr>
          <a:xfrm>
            <a:off x="4943872" y="1249544"/>
            <a:ext cx="7200800" cy="936104"/>
          </a:xfrm>
        </p:spPr>
        <p:txBody>
          <a:bodyPr/>
          <a:lstStyle/>
          <a:p>
            <a:pPr>
              <a:lnSpc>
                <a:spcPct val="100000"/>
              </a:lnSpc>
            </a:pPr>
            <a:r>
              <a:rPr lang="en-US" altLang="zh-CN" sz="2400" dirty="0">
                <a:latin typeface="Times New Roman" panose="02020603050405020304" pitchFamily="18" charset="0"/>
                <a:ea typeface="宋体" panose="02010600030101010101" pitchFamily="2" charset="-122"/>
              </a:rPr>
              <a:t>Modified loss, support positive samples, but still can be trained with ONLY negative samples</a:t>
            </a:r>
            <a:endParaRPr lang="zh-CN" altLang="en-US" sz="2400" dirty="0">
              <a:latin typeface="Times New Roman" panose="02020603050405020304" pitchFamily="18" charset="0"/>
              <a:ea typeface="宋体" panose="02010600030101010101" pitchFamily="2" charset="-122"/>
            </a:endParaRPr>
          </a:p>
        </p:txBody>
      </p:sp>
      <p:sp>
        <p:nvSpPr>
          <p:cNvPr id="22" name="内容占位符 2">
            <a:extLst>
              <a:ext uri="{FF2B5EF4-FFF2-40B4-BE49-F238E27FC236}">
                <a16:creationId xmlns:a16="http://schemas.microsoft.com/office/drawing/2014/main" id="{30000A1E-3265-4FEB-BEFC-FC27803DD5F8}"/>
              </a:ext>
            </a:extLst>
          </p:cNvPr>
          <p:cNvSpPr txBox="1">
            <a:spLocks/>
          </p:cNvSpPr>
          <p:nvPr/>
        </p:nvSpPr>
        <p:spPr bwMode="auto">
          <a:xfrm>
            <a:off x="5447928" y="2879017"/>
            <a:ext cx="3744413" cy="684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120000"/>
              </a:lnSpc>
              <a:spcBef>
                <a:spcPts val="0"/>
              </a:spcBef>
              <a:spcAft>
                <a:spcPts val="600"/>
              </a:spcAft>
              <a:buClr>
                <a:srgbClr val="FF0000"/>
              </a:buClr>
              <a:buFont typeface="Arial" panose="020B0604020202020204" pitchFamily="34" charset="0"/>
              <a:buChar char="•"/>
              <a:defRPr sz="2800" b="1" i="0" kern="1200" baseline="0">
                <a:solidFill>
                  <a:schemeClr val="tx1"/>
                </a:solidFill>
                <a:latin typeface="Century Gothic" panose="020B0502020202020204" pitchFamily="34" charset="0"/>
                <a:ea typeface="微软雅黑 Light" panose="020B0502040204020203" pitchFamily="34" charset="-122"/>
                <a:cs typeface="+mn-cs"/>
              </a:defRPr>
            </a:lvl1pPr>
            <a:lvl2pPr marL="685800" indent="-228600" algn="l" rtl="0" eaLnBrk="1" fontAlgn="base" hangingPunct="1">
              <a:lnSpc>
                <a:spcPct val="120000"/>
              </a:lnSpc>
              <a:spcBef>
                <a:spcPts val="0"/>
              </a:spcBef>
              <a:spcAft>
                <a:spcPts val="600"/>
              </a:spcAft>
              <a:buClr>
                <a:srgbClr val="FF0000"/>
              </a:buClr>
              <a:buFont typeface="Arial" panose="020B0604020202020204" pitchFamily="34" charset="0"/>
              <a:buChar char="•"/>
              <a:defRPr sz="2400" kern="1200" baseline="0">
                <a:solidFill>
                  <a:schemeClr val="tx1"/>
                </a:solidFill>
                <a:latin typeface="微软雅黑 Light" panose="020B0502040204020203" pitchFamily="34" charset="-122"/>
                <a:ea typeface="微软雅黑 Light" panose="020B0502040204020203" pitchFamily="34" charset="-122"/>
                <a:cs typeface="+mn-cs"/>
              </a:defRPr>
            </a:lvl2pPr>
            <a:lvl3pPr marL="1143000" indent="-228600" algn="l" rtl="0" eaLnBrk="1" fontAlgn="base" hangingPunct="1">
              <a:lnSpc>
                <a:spcPct val="120000"/>
              </a:lnSpc>
              <a:spcBef>
                <a:spcPts val="0"/>
              </a:spcBef>
              <a:spcAft>
                <a:spcPts val="600"/>
              </a:spcAft>
              <a:buClr>
                <a:srgbClr val="FF0000"/>
              </a:buClr>
              <a:buFont typeface="Arial" panose="020B0604020202020204" pitchFamily="34" charset="0"/>
              <a:buChar char="•"/>
              <a:defRPr sz="2000" kern="1200" baseline="0">
                <a:solidFill>
                  <a:schemeClr val="tx1"/>
                </a:solidFill>
                <a:latin typeface="微软雅黑 Light" panose="020B0502040204020203" pitchFamily="34" charset="-122"/>
                <a:ea typeface="微软雅黑 Light" panose="020B0502040204020203" pitchFamily="34" charset="-122"/>
                <a:cs typeface="+mn-cs"/>
              </a:defRPr>
            </a:lvl3pPr>
            <a:lvl4pPr marL="1600200" indent="-228600" algn="l" rtl="0" eaLnBrk="1" fontAlgn="base" hangingPunct="1">
              <a:lnSpc>
                <a:spcPct val="120000"/>
              </a:lnSpc>
              <a:spcBef>
                <a:spcPts val="0"/>
              </a:spcBef>
              <a:spcAft>
                <a:spcPts val="600"/>
              </a:spcAft>
              <a:buClr>
                <a:srgbClr val="FF0000"/>
              </a:buClr>
              <a:buFont typeface="Arial" panose="020B0604020202020204" pitchFamily="34" charset="0"/>
              <a:buChar char="•"/>
              <a:defRPr kern="1200" baseline="0">
                <a:solidFill>
                  <a:schemeClr val="tx1"/>
                </a:solidFill>
                <a:latin typeface="微软雅黑 Light" panose="020B0502040204020203" pitchFamily="34" charset="-122"/>
                <a:ea typeface="微软雅黑 Light" panose="020B0502040204020203" pitchFamily="34" charset="-122"/>
                <a:cs typeface="+mn-cs"/>
              </a:defRPr>
            </a:lvl4pPr>
            <a:lvl5pPr marL="2057400" indent="-228600" algn="l" rtl="0" eaLnBrk="1" fontAlgn="base" hangingPunct="1">
              <a:lnSpc>
                <a:spcPct val="120000"/>
              </a:lnSpc>
              <a:spcBef>
                <a:spcPts val="0"/>
              </a:spcBef>
              <a:spcAft>
                <a:spcPts val="600"/>
              </a:spcAft>
              <a:buClr>
                <a:srgbClr val="FF0000"/>
              </a:buClr>
              <a:buFont typeface="Arial" panose="020B0604020202020204" pitchFamily="34" charset="0"/>
              <a:buChar char="•"/>
              <a:defRPr kern="1200" baseline="0">
                <a:solidFill>
                  <a:schemeClr val="tx1"/>
                </a:solidFill>
                <a:latin typeface="微软雅黑 Light" panose="020B0502040204020203" pitchFamily="34" charset="-122"/>
                <a:ea typeface="微软雅黑 Light" panose="020B0502040204020203"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400">
              <a:lnSpc>
                <a:spcPct val="100000"/>
              </a:lnSpc>
            </a:pPr>
            <a:r>
              <a:rPr lang="en-US" altLang="zh-CN" sz="2400" dirty="0">
                <a:latin typeface="Times New Roman" panose="02020603050405020304" pitchFamily="18" charset="0"/>
                <a:ea typeface="宋体" panose="02010600030101010101" pitchFamily="2" charset="-122"/>
              </a:rPr>
              <a:t>How this is </a:t>
            </a:r>
            <a:r>
              <a:rPr lang="en-US" altLang="zh-CN" sz="2400" dirty="0" err="1">
                <a:latin typeface="Times New Roman" panose="02020603050405020304" pitchFamily="18" charset="0"/>
                <a:ea typeface="宋体" panose="02010600030101010101" pitchFamily="2" charset="-122"/>
              </a:rPr>
              <a:t>gonna</a:t>
            </a:r>
            <a:r>
              <a:rPr lang="en-US" altLang="zh-CN" sz="2400" dirty="0">
                <a:latin typeface="Times New Roman" panose="02020603050405020304" pitchFamily="18" charset="0"/>
                <a:ea typeface="宋体" panose="02010600030101010101" pitchFamily="2" charset="-122"/>
              </a:rPr>
              <a:t> work?</a:t>
            </a:r>
            <a:endParaRPr lang="zh-CN" altLang="en-US" sz="2400" dirty="0">
              <a:latin typeface="Times New Roman" panose="02020603050405020304" pitchFamily="18" charset="0"/>
              <a:ea typeface="宋体" panose="02010600030101010101" pitchFamily="2" charset="-122"/>
            </a:endParaRPr>
          </a:p>
        </p:txBody>
      </p:sp>
      <p:sp>
        <p:nvSpPr>
          <p:cNvPr id="23" name="箭头: 右 22">
            <a:extLst>
              <a:ext uri="{FF2B5EF4-FFF2-40B4-BE49-F238E27FC236}">
                <a16:creationId xmlns:a16="http://schemas.microsoft.com/office/drawing/2014/main" id="{A5F95E1C-60BF-410F-8AF1-648FA1236DE1}"/>
              </a:ext>
            </a:extLst>
          </p:cNvPr>
          <p:cNvSpPr/>
          <p:nvPr/>
        </p:nvSpPr>
        <p:spPr>
          <a:xfrm>
            <a:off x="3769098" y="2876556"/>
            <a:ext cx="936105" cy="4745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a:extLst>
              <a:ext uri="{FF2B5EF4-FFF2-40B4-BE49-F238E27FC236}">
                <a16:creationId xmlns:a16="http://schemas.microsoft.com/office/drawing/2014/main" id="{DEB4DCB7-9C41-4730-B3CB-20822402D9D9}"/>
              </a:ext>
            </a:extLst>
          </p:cNvPr>
          <p:cNvSpPr txBox="1"/>
          <p:nvPr/>
        </p:nvSpPr>
        <p:spPr>
          <a:xfrm>
            <a:off x="2279576" y="2368391"/>
            <a:ext cx="3816424" cy="369332"/>
          </a:xfrm>
          <a:prstGeom prst="rect">
            <a:avLst/>
          </a:prstGeom>
          <a:noFill/>
        </p:spPr>
        <p:txBody>
          <a:bodyPr wrap="square" rtlCol="0">
            <a:spAutoFit/>
          </a:bodyPr>
          <a:lstStyle/>
          <a:p>
            <a:r>
              <a:rPr lang="en-US" altLang="zh-CN" dirty="0"/>
              <a:t>Deployed on the new machine</a:t>
            </a:r>
            <a:endParaRPr lang="zh-CN" altLang="en-US" dirty="0"/>
          </a:p>
        </p:txBody>
      </p:sp>
      <p:sp>
        <p:nvSpPr>
          <p:cNvPr id="26" name="文本框 25">
            <a:extLst>
              <a:ext uri="{FF2B5EF4-FFF2-40B4-BE49-F238E27FC236}">
                <a16:creationId xmlns:a16="http://schemas.microsoft.com/office/drawing/2014/main" id="{8FEA5442-99F8-451A-9A45-78E2E2CD2FF1}"/>
              </a:ext>
            </a:extLst>
          </p:cNvPr>
          <p:cNvSpPr txBox="1"/>
          <p:nvPr/>
        </p:nvSpPr>
        <p:spPr>
          <a:xfrm>
            <a:off x="761732" y="5395787"/>
            <a:ext cx="7213065" cy="907941"/>
          </a:xfrm>
          <a:prstGeom prst="rect">
            <a:avLst/>
          </a:prstGeom>
          <a:noFill/>
        </p:spPr>
        <p:txBody>
          <a:bodyPr wrap="none" rtlCol="0">
            <a:spAutoFit/>
          </a:bodyPr>
          <a:lstStyle/>
          <a:p>
            <a:pPr marL="228600" indent="-228600" defTabSz="914400" eaLnBrk="1" hangingPunct="1">
              <a:spcBef>
                <a:spcPts val="0"/>
              </a:spcBef>
              <a:spcAft>
                <a:spcPts val="600"/>
              </a:spcAft>
              <a:buClr>
                <a:srgbClr val="FF0000"/>
              </a:buClr>
              <a:buFont typeface="Arial" panose="020B0604020202020204" pitchFamily="34" charset="0"/>
              <a:buChar char="•"/>
            </a:pPr>
            <a:r>
              <a:rPr lang="en-US" altLang="zh-CN" sz="2400" b="1" dirty="0">
                <a:latin typeface="Times New Roman" panose="02020603050405020304" pitchFamily="18" charset="0"/>
                <a:ea typeface="宋体" panose="02010600030101010101" pitchFamily="2" charset="-122"/>
              </a:rPr>
              <a:t>The model can be fine tuned with only safe shots</a:t>
            </a:r>
          </a:p>
          <a:p>
            <a:pPr marL="228600" indent="-228600" defTabSz="914400" eaLnBrk="1" hangingPunct="1">
              <a:spcBef>
                <a:spcPts val="0"/>
              </a:spcBef>
              <a:spcAft>
                <a:spcPts val="600"/>
              </a:spcAft>
              <a:buClr>
                <a:srgbClr val="FF0000"/>
              </a:buClr>
              <a:buFont typeface="Arial" panose="020B0604020202020204" pitchFamily="34" charset="0"/>
              <a:buChar char="•"/>
            </a:pPr>
            <a:r>
              <a:rPr lang="en-US" altLang="zh-CN" sz="2400" b="1" dirty="0">
                <a:latin typeface="Times New Roman" panose="02020603050405020304" pitchFamily="18" charset="0"/>
                <a:ea typeface="宋体" panose="02010600030101010101" pitchFamily="2" charset="-122"/>
              </a:rPr>
              <a:t>When there is a missed alarm, it can also contribute</a:t>
            </a:r>
            <a:endParaRPr lang="zh-CN" altLang="en-US" sz="2400" b="1" dirty="0">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2553338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7F7782-A5D3-437E-A7D6-BCFFDF54AF05}"/>
              </a:ext>
            </a:extLst>
          </p:cNvPr>
          <p:cNvSpPr>
            <a:spLocks noGrp="1"/>
          </p:cNvSpPr>
          <p:nvPr>
            <p:ph type="title"/>
          </p:nvPr>
        </p:nvSpPr>
        <p:spPr/>
        <p:txBody>
          <a:bodyPr/>
          <a:lstStyle/>
          <a:p>
            <a:r>
              <a:rPr lang="en-US" altLang="zh-CN" b="1" dirty="0"/>
              <a:t>Agenda</a:t>
            </a:r>
            <a:endParaRPr lang="zh-CN" altLang="en-US" b="1" dirty="0"/>
          </a:p>
        </p:txBody>
      </p:sp>
      <p:sp>
        <p:nvSpPr>
          <p:cNvPr id="3" name="内容占位符 2">
            <a:extLst>
              <a:ext uri="{FF2B5EF4-FFF2-40B4-BE49-F238E27FC236}">
                <a16:creationId xmlns:a16="http://schemas.microsoft.com/office/drawing/2014/main" id="{4661A97F-99B1-4C9B-8F9D-ADC8BDF22CD6}"/>
              </a:ext>
            </a:extLst>
          </p:cNvPr>
          <p:cNvSpPr>
            <a:spLocks noGrp="1"/>
          </p:cNvSpPr>
          <p:nvPr>
            <p:ph idx="1"/>
          </p:nvPr>
        </p:nvSpPr>
        <p:spPr/>
        <p:txBody>
          <a:bodyPr/>
          <a:lstStyle/>
          <a:p>
            <a:pPr>
              <a:lnSpc>
                <a:spcPct val="200000"/>
              </a:lnSpc>
            </a:pPr>
            <a:r>
              <a:rPr lang="en-US" altLang="zh-CN" dirty="0"/>
              <a:t>Why do we need cross tokamak disruption prediction</a:t>
            </a:r>
          </a:p>
          <a:p>
            <a:pPr>
              <a:lnSpc>
                <a:spcPct val="200000"/>
              </a:lnSpc>
            </a:pPr>
            <a:r>
              <a:rPr lang="en-US" altLang="zh-CN" dirty="0">
                <a:solidFill>
                  <a:schemeClr val="bg1">
                    <a:lumMod val="50000"/>
                  </a:schemeClr>
                </a:solidFill>
              </a:rPr>
              <a:t>Related works </a:t>
            </a:r>
          </a:p>
          <a:p>
            <a:pPr>
              <a:lnSpc>
                <a:spcPct val="200000"/>
              </a:lnSpc>
            </a:pPr>
            <a:r>
              <a:rPr lang="en-US" altLang="zh-CN" dirty="0">
                <a:solidFill>
                  <a:schemeClr val="bg1">
                    <a:lumMod val="50000"/>
                  </a:schemeClr>
                </a:solidFill>
              </a:rPr>
              <a:t>J-TEXT’s efforts on cross tokamak disruption prediction</a:t>
            </a:r>
          </a:p>
          <a:p>
            <a:pPr>
              <a:lnSpc>
                <a:spcPct val="200000"/>
              </a:lnSpc>
            </a:pPr>
            <a:r>
              <a:rPr lang="en-US" altLang="zh-CN" dirty="0">
                <a:solidFill>
                  <a:schemeClr val="bg1">
                    <a:lumMod val="50000"/>
                  </a:schemeClr>
                </a:solidFill>
                <a:ea typeface="微软雅黑" panose="020B0503020204020204" pitchFamily="34" charset="-122"/>
              </a:rPr>
              <a:t>Integrated Disruption Prediction Strategy </a:t>
            </a:r>
            <a:endParaRPr lang="zh-CN" altLang="en-US" dirty="0">
              <a:solidFill>
                <a:schemeClr val="bg1">
                  <a:lumMod val="50000"/>
                </a:schemeClr>
              </a:solidFill>
            </a:endParaRPr>
          </a:p>
        </p:txBody>
      </p:sp>
      <p:sp>
        <p:nvSpPr>
          <p:cNvPr id="4" name="灯片编号占位符 3">
            <a:extLst>
              <a:ext uri="{FF2B5EF4-FFF2-40B4-BE49-F238E27FC236}">
                <a16:creationId xmlns:a16="http://schemas.microsoft.com/office/drawing/2014/main" id="{E8310C24-6CAA-48F9-9DA8-FC8DE7AD8F82}"/>
              </a:ext>
            </a:extLst>
          </p:cNvPr>
          <p:cNvSpPr>
            <a:spLocks noGrp="1"/>
          </p:cNvSpPr>
          <p:nvPr>
            <p:ph type="sldNum" sz="quarter" idx="10"/>
          </p:nvPr>
        </p:nvSpPr>
        <p:spPr/>
        <p:txBody>
          <a:bodyPr/>
          <a:lstStyle/>
          <a:p>
            <a:pPr>
              <a:defRPr/>
            </a:pPr>
            <a:fld id="{992DBDEA-1FA4-4512-8EBB-09F795BCB767}" type="slidenum">
              <a:rPr lang="zh-CN" altLang="en-US" smtClean="0"/>
              <a:pPr>
                <a:defRPr/>
              </a:pPr>
              <a:t>2</a:t>
            </a:fld>
            <a:endParaRPr lang="en-US" altLang="zh-CN" dirty="0"/>
          </a:p>
        </p:txBody>
      </p:sp>
    </p:spTree>
    <p:extLst>
      <p:ext uri="{BB962C8B-B14F-4D97-AF65-F5344CB8AC3E}">
        <p14:creationId xmlns:p14="http://schemas.microsoft.com/office/powerpoint/2010/main" val="21013648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53AA05E-7E0D-4F33-8AB1-94C9E9DE52B4}"/>
              </a:ext>
            </a:extLst>
          </p:cNvPr>
          <p:cNvSpPr>
            <a:spLocks noGrp="1"/>
          </p:cNvSpPr>
          <p:nvPr>
            <p:ph type="title"/>
          </p:nvPr>
        </p:nvSpPr>
        <p:spPr/>
        <p:txBody>
          <a:bodyPr/>
          <a:lstStyle/>
          <a:p>
            <a:r>
              <a:rPr lang="en-US" altLang="zh-CN" b="1" dirty="0"/>
              <a:t>Adaptive training from scratch</a:t>
            </a:r>
            <a:endParaRPr lang="zh-CN" altLang="en-US" b="1" dirty="0"/>
          </a:p>
        </p:txBody>
      </p:sp>
      <p:sp>
        <p:nvSpPr>
          <p:cNvPr id="3" name="内容占位符 2">
            <a:extLst>
              <a:ext uri="{FF2B5EF4-FFF2-40B4-BE49-F238E27FC236}">
                <a16:creationId xmlns:a16="http://schemas.microsoft.com/office/drawing/2014/main" id="{65249FAD-E9AF-4F21-8BA6-526EF02AB1A9}"/>
              </a:ext>
            </a:extLst>
          </p:cNvPr>
          <p:cNvSpPr>
            <a:spLocks noGrp="1"/>
          </p:cNvSpPr>
          <p:nvPr>
            <p:ph idx="1"/>
          </p:nvPr>
        </p:nvSpPr>
        <p:spPr>
          <a:xfrm>
            <a:off x="119336" y="1052736"/>
            <a:ext cx="12241360" cy="2095079"/>
          </a:xfrm>
        </p:spPr>
        <p:txBody>
          <a:bodyPr/>
          <a:lstStyle/>
          <a:p>
            <a:r>
              <a:rPr lang="en-US" altLang="zh-CN" sz="2400" b="0" dirty="0">
                <a:latin typeface="+mj-ea"/>
                <a:ea typeface="+mj-ea"/>
              </a:rPr>
              <a:t>The model is pre-trained on J-TEXT with both disruptions and safe shots</a:t>
            </a:r>
          </a:p>
          <a:p>
            <a:r>
              <a:rPr lang="en-US" altLang="zh-CN" sz="2400" b="0" dirty="0">
                <a:latin typeface="+mj-ea"/>
                <a:ea typeface="+mj-ea"/>
              </a:rPr>
              <a:t>The model can be fine tuned with 1 shot, no matter if it is a disruption or not</a:t>
            </a:r>
          </a:p>
          <a:p>
            <a:r>
              <a:rPr lang="en-US" altLang="zh-CN" sz="2400" b="0" dirty="0">
                <a:latin typeface="+mj-ea"/>
                <a:ea typeface="+mj-ea"/>
              </a:rPr>
              <a:t>After each shot the model is retrained with available future reactor (EAST) data</a:t>
            </a:r>
          </a:p>
          <a:p>
            <a:r>
              <a:rPr lang="en-US" altLang="zh-CN" sz="2400" b="0" dirty="0">
                <a:latin typeface="+mj-ea"/>
                <a:ea typeface="+mj-ea"/>
              </a:rPr>
              <a:t>With existing tokamak’s (J-TEXT) model weight as initial weight, it works from very 1</a:t>
            </a:r>
            <a:r>
              <a:rPr lang="en-US" altLang="zh-CN" sz="2400" b="0" baseline="30000" dirty="0">
                <a:latin typeface="+mj-ea"/>
                <a:ea typeface="+mj-ea"/>
              </a:rPr>
              <a:t>st</a:t>
            </a:r>
            <a:r>
              <a:rPr lang="en-US" altLang="zh-CN" sz="2400" b="0" dirty="0">
                <a:latin typeface="+mj-ea"/>
                <a:ea typeface="+mj-ea"/>
              </a:rPr>
              <a:t> shot.</a:t>
            </a:r>
          </a:p>
        </p:txBody>
      </p:sp>
      <p:sp>
        <p:nvSpPr>
          <p:cNvPr id="4" name="灯片编号占位符 3">
            <a:extLst>
              <a:ext uri="{FF2B5EF4-FFF2-40B4-BE49-F238E27FC236}">
                <a16:creationId xmlns:a16="http://schemas.microsoft.com/office/drawing/2014/main" id="{638CF2CD-7022-40A9-B5A4-2E823DB10729}"/>
              </a:ext>
            </a:extLst>
          </p:cNvPr>
          <p:cNvSpPr>
            <a:spLocks noGrp="1"/>
          </p:cNvSpPr>
          <p:nvPr>
            <p:ph type="sldNum" sz="quarter" idx="10"/>
          </p:nvPr>
        </p:nvSpPr>
        <p:spPr/>
        <p:txBody>
          <a:bodyPr/>
          <a:lstStyle/>
          <a:p>
            <a:pPr>
              <a:defRPr/>
            </a:pPr>
            <a:fld id="{992DBDEA-1FA4-4512-8EBB-09F795BCB767}" type="slidenum">
              <a:rPr lang="zh-CN" altLang="en-US" smtClean="0"/>
              <a:pPr>
                <a:defRPr/>
              </a:pPr>
              <a:t>29</a:t>
            </a:fld>
            <a:endParaRPr lang="en-US" altLang="zh-CN" dirty="0"/>
          </a:p>
        </p:txBody>
      </p:sp>
      <p:pic>
        <p:nvPicPr>
          <p:cNvPr id="12" name="图片 11">
            <a:extLst>
              <a:ext uri="{FF2B5EF4-FFF2-40B4-BE49-F238E27FC236}">
                <a16:creationId xmlns:a16="http://schemas.microsoft.com/office/drawing/2014/main" id="{E215FA39-FC61-4021-B368-00A14BF3F16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4516" y="3370288"/>
            <a:ext cx="7881181" cy="2812197"/>
          </a:xfrm>
          <a:prstGeom prst="rect">
            <a:avLst/>
          </a:prstGeom>
        </p:spPr>
      </p:pic>
      <p:pic>
        <p:nvPicPr>
          <p:cNvPr id="11" name="图片 10">
            <a:extLst>
              <a:ext uri="{FF2B5EF4-FFF2-40B4-BE49-F238E27FC236}">
                <a16:creationId xmlns:a16="http://schemas.microsoft.com/office/drawing/2014/main" id="{CB42FA53-4579-46A1-81AA-03015EE4A5FE}"/>
              </a:ext>
            </a:extLst>
          </p:cNvPr>
          <p:cNvPicPr/>
          <p:nvPr/>
        </p:nvPicPr>
        <p:blipFill>
          <a:blip r:embed="rId3" cstate="screen">
            <a:extLst>
              <a:ext uri="{28A0092B-C50C-407E-A947-70E740481C1C}">
                <a14:useLocalDpi xmlns:a14="http://schemas.microsoft.com/office/drawing/2010/main"/>
              </a:ext>
            </a:extLst>
          </a:blip>
          <a:srcRect/>
          <a:stretch>
            <a:fillRect/>
          </a:stretch>
        </p:blipFill>
        <p:spPr bwMode="auto">
          <a:xfrm>
            <a:off x="8159412" y="3370288"/>
            <a:ext cx="3943695" cy="2708256"/>
          </a:xfrm>
          <a:prstGeom prst="rect">
            <a:avLst/>
          </a:prstGeom>
          <a:noFill/>
          <a:ln>
            <a:noFill/>
          </a:ln>
        </p:spPr>
      </p:pic>
    </p:spTree>
    <p:extLst>
      <p:ext uri="{BB962C8B-B14F-4D97-AF65-F5344CB8AC3E}">
        <p14:creationId xmlns:p14="http://schemas.microsoft.com/office/powerpoint/2010/main" val="22832944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9336" y="38175"/>
            <a:ext cx="8352928" cy="792088"/>
          </a:xfrm>
        </p:spPr>
        <p:txBody>
          <a:bodyPr/>
          <a:lstStyle/>
          <a:p>
            <a:pPr lvl="1"/>
            <a:r>
              <a:rPr lang="en-US" altLang="zh-CN" sz="3200" b="1" kern="1200" dirty="0">
                <a:latin typeface="Century Gothic" panose="020B0502020202020204" pitchFamily="34" charset="0"/>
                <a:ea typeface="微软雅黑" panose="020B0503020204020204" pitchFamily="34" charset="-122"/>
                <a:cs typeface="+mj-cs"/>
              </a:rPr>
              <a:t>Integrated Disruption Prediction Strategy </a:t>
            </a:r>
            <a:endParaRPr lang="zh-CN" altLang="en-US" sz="3200" b="1" kern="1200" dirty="0">
              <a:latin typeface="Century Gothic" panose="020B0502020202020204" pitchFamily="34" charset="0"/>
              <a:ea typeface="微软雅黑" panose="020B0503020204020204" pitchFamily="34" charset="-122"/>
              <a:cs typeface="+mj-cs"/>
            </a:endParaRPr>
          </a:p>
        </p:txBody>
      </p:sp>
      <p:sp>
        <p:nvSpPr>
          <p:cNvPr id="4" name="灯片编号占位符 3"/>
          <p:cNvSpPr>
            <a:spLocks noGrp="1"/>
          </p:cNvSpPr>
          <p:nvPr>
            <p:ph type="sldNum" sz="quarter" idx="10"/>
          </p:nvPr>
        </p:nvSpPr>
        <p:spPr/>
        <p:txBody>
          <a:bodyPr/>
          <a:lstStyle/>
          <a:p>
            <a:pPr>
              <a:defRPr/>
            </a:pPr>
            <a:fld id="{992DBDEA-1FA4-4512-8EBB-09F795BCB767}" type="slidenum">
              <a:rPr lang="zh-CN" altLang="en-US" smtClean="0"/>
              <a:pPr>
                <a:defRPr/>
              </a:pPr>
              <a:t>30</a:t>
            </a:fld>
            <a:endParaRPr lang="en-US" altLang="zh-CN" dirty="0"/>
          </a:p>
        </p:txBody>
      </p:sp>
      <p:sp>
        <p:nvSpPr>
          <p:cNvPr id="5" name="圆角矩形 4"/>
          <p:cNvSpPr/>
          <p:nvPr/>
        </p:nvSpPr>
        <p:spPr>
          <a:xfrm>
            <a:off x="479375" y="1268760"/>
            <a:ext cx="1980219" cy="194421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altLang="zh-CN" sz="2000" dirty="0"/>
              <a:t>An Adaptive model that predicts the next shot from the first shot</a:t>
            </a:r>
            <a:endParaRPr lang="zh-CN" altLang="en-US" sz="2000" dirty="0"/>
          </a:p>
        </p:txBody>
      </p:sp>
      <p:sp>
        <p:nvSpPr>
          <p:cNvPr id="7" name="右箭头 6"/>
          <p:cNvSpPr/>
          <p:nvPr/>
        </p:nvSpPr>
        <p:spPr>
          <a:xfrm>
            <a:off x="2540047" y="2196354"/>
            <a:ext cx="2088232" cy="576064"/>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sz="2000"/>
          </a:p>
        </p:txBody>
      </p:sp>
      <p:sp>
        <p:nvSpPr>
          <p:cNvPr id="8" name="文本框 7"/>
          <p:cNvSpPr txBox="1"/>
          <p:nvPr/>
        </p:nvSpPr>
        <p:spPr>
          <a:xfrm>
            <a:off x="2567608" y="1402032"/>
            <a:ext cx="1961178" cy="707886"/>
          </a:xfrm>
          <a:prstGeom prst="rect">
            <a:avLst/>
          </a:prstGeom>
          <a:noFill/>
        </p:spPr>
        <p:txBody>
          <a:bodyPr wrap="none" rtlCol="0">
            <a:spAutoFit/>
          </a:bodyPr>
          <a:lstStyle/>
          <a:p>
            <a:r>
              <a:rPr lang="en-US" altLang="zh-CN" sz="2000" dirty="0"/>
              <a:t>Basic protection</a:t>
            </a:r>
          </a:p>
          <a:p>
            <a:r>
              <a:rPr lang="en-US" altLang="zh-CN" sz="2000" dirty="0"/>
              <a:t>From the 1</a:t>
            </a:r>
            <a:r>
              <a:rPr lang="en-US" altLang="zh-CN" sz="2000" baseline="30000" dirty="0"/>
              <a:t>st</a:t>
            </a:r>
            <a:r>
              <a:rPr lang="en-US" altLang="zh-CN" sz="2000" dirty="0"/>
              <a:t> shot</a:t>
            </a:r>
            <a:endParaRPr lang="zh-CN" altLang="en-US" sz="2000" dirty="0"/>
          </a:p>
        </p:txBody>
      </p:sp>
      <p:sp>
        <p:nvSpPr>
          <p:cNvPr id="9" name="圆角矩形 8"/>
          <p:cNvSpPr/>
          <p:nvPr/>
        </p:nvSpPr>
        <p:spPr>
          <a:xfrm>
            <a:off x="4783478" y="1340768"/>
            <a:ext cx="1888586" cy="19442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dirty="0"/>
              <a:t>Disruption Budget Consumption Guided </a:t>
            </a:r>
          </a:p>
          <a:p>
            <a:r>
              <a:rPr lang="en-US" altLang="zh-CN" sz="2000" dirty="0"/>
              <a:t>Operation </a:t>
            </a:r>
            <a:endParaRPr lang="zh-CN" altLang="en-US" sz="2000" dirty="0"/>
          </a:p>
        </p:txBody>
      </p:sp>
      <p:sp>
        <p:nvSpPr>
          <p:cNvPr id="10" name="右箭头 9"/>
          <p:cNvSpPr/>
          <p:nvPr/>
        </p:nvSpPr>
        <p:spPr>
          <a:xfrm>
            <a:off x="6888088" y="2128771"/>
            <a:ext cx="2088232"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1" name="文本框 10"/>
          <p:cNvSpPr txBox="1"/>
          <p:nvPr/>
        </p:nvSpPr>
        <p:spPr>
          <a:xfrm>
            <a:off x="6888088" y="1180691"/>
            <a:ext cx="2304256" cy="1015663"/>
          </a:xfrm>
          <a:prstGeom prst="rect">
            <a:avLst/>
          </a:prstGeom>
          <a:noFill/>
        </p:spPr>
        <p:txBody>
          <a:bodyPr wrap="square" rtlCol="0">
            <a:spAutoFit/>
          </a:bodyPr>
          <a:lstStyle/>
          <a:p>
            <a:r>
              <a:rPr lang="en-US" altLang="zh-CN" sz="2000" dirty="0"/>
              <a:t>Generate training data without destroy the reactor</a:t>
            </a:r>
            <a:endParaRPr lang="zh-CN" altLang="en-US" sz="2000" dirty="0"/>
          </a:p>
        </p:txBody>
      </p:sp>
      <p:sp>
        <p:nvSpPr>
          <p:cNvPr id="12" name="圆角矩形 11"/>
          <p:cNvSpPr/>
          <p:nvPr/>
        </p:nvSpPr>
        <p:spPr>
          <a:xfrm>
            <a:off x="9408368" y="1340768"/>
            <a:ext cx="1888586" cy="18002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altLang="zh-CN" sz="2000" dirty="0"/>
              <a:t>Domain Generalization </a:t>
            </a:r>
          </a:p>
          <a:p>
            <a:r>
              <a:rPr lang="en-US" altLang="zh-CN" sz="2000" dirty="0"/>
              <a:t>Model</a:t>
            </a:r>
            <a:endParaRPr lang="zh-CN" altLang="en-US" sz="2000" dirty="0"/>
          </a:p>
        </p:txBody>
      </p:sp>
      <p:sp>
        <p:nvSpPr>
          <p:cNvPr id="13" name="圆角矩形 12"/>
          <p:cNvSpPr/>
          <p:nvPr/>
        </p:nvSpPr>
        <p:spPr>
          <a:xfrm>
            <a:off x="4254224" y="4513516"/>
            <a:ext cx="3312368" cy="136375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altLang="zh-CN" sz="2000" dirty="0"/>
              <a:t>High Performance Disruption Prediction Model</a:t>
            </a:r>
            <a:endParaRPr lang="zh-CN" altLang="en-US" sz="2000" dirty="0"/>
          </a:p>
        </p:txBody>
      </p:sp>
      <p:sp>
        <p:nvSpPr>
          <p:cNvPr id="14" name="下箭头 13"/>
          <p:cNvSpPr/>
          <p:nvPr/>
        </p:nvSpPr>
        <p:spPr>
          <a:xfrm rot="2625819">
            <a:off x="8281168" y="3651419"/>
            <a:ext cx="484632" cy="1724195"/>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sz="2000"/>
          </a:p>
        </p:txBody>
      </p:sp>
      <p:sp>
        <p:nvSpPr>
          <p:cNvPr id="15" name="文本框 14"/>
          <p:cNvSpPr txBox="1"/>
          <p:nvPr/>
        </p:nvSpPr>
        <p:spPr>
          <a:xfrm>
            <a:off x="9120337" y="4513516"/>
            <a:ext cx="2016223" cy="1631216"/>
          </a:xfrm>
          <a:prstGeom prst="rect">
            <a:avLst/>
          </a:prstGeom>
          <a:noFill/>
        </p:spPr>
        <p:txBody>
          <a:bodyPr wrap="square" rtlCol="0">
            <a:spAutoFit/>
          </a:bodyPr>
          <a:lstStyle/>
          <a:p>
            <a:r>
              <a:rPr lang="en-US" altLang="zh-CN" sz="2000" dirty="0"/>
              <a:t>Train with limited generated data and lots of data from existing tokamaks</a:t>
            </a:r>
            <a:endParaRPr lang="zh-CN" altLang="en-US" sz="2000" dirty="0"/>
          </a:p>
        </p:txBody>
      </p:sp>
      <p:sp>
        <p:nvSpPr>
          <p:cNvPr id="16" name="右箭头 15"/>
          <p:cNvSpPr/>
          <p:nvPr/>
        </p:nvSpPr>
        <p:spPr>
          <a:xfrm rot="16200000">
            <a:off x="5186279" y="3580563"/>
            <a:ext cx="845262" cy="398120"/>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sz="2000"/>
          </a:p>
        </p:txBody>
      </p:sp>
      <p:sp>
        <p:nvSpPr>
          <p:cNvPr id="17" name="文本框 16"/>
          <p:cNvSpPr txBox="1"/>
          <p:nvPr/>
        </p:nvSpPr>
        <p:spPr>
          <a:xfrm>
            <a:off x="5910408" y="3642576"/>
            <a:ext cx="2016223" cy="400110"/>
          </a:xfrm>
          <a:prstGeom prst="rect">
            <a:avLst/>
          </a:prstGeom>
          <a:noFill/>
        </p:spPr>
        <p:txBody>
          <a:bodyPr wrap="square" rtlCol="0">
            <a:spAutoFit/>
          </a:bodyPr>
          <a:lstStyle/>
          <a:p>
            <a:r>
              <a:rPr lang="en-US" altLang="zh-CN" sz="2000" dirty="0"/>
              <a:t>Better protection</a:t>
            </a:r>
            <a:endParaRPr lang="zh-CN" altLang="en-US" sz="2000" dirty="0"/>
          </a:p>
        </p:txBody>
      </p:sp>
    </p:spTree>
    <p:extLst>
      <p:ext uri="{BB962C8B-B14F-4D97-AF65-F5344CB8AC3E}">
        <p14:creationId xmlns:p14="http://schemas.microsoft.com/office/powerpoint/2010/main" val="40387300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7723"/>
            <a:ext cx="10297144" cy="792088"/>
          </a:xfrm>
        </p:spPr>
        <p:txBody>
          <a:bodyPr/>
          <a:lstStyle/>
          <a:p>
            <a:r>
              <a:rPr lang="en-US" altLang="zh-CN" sz="2800" b="1" dirty="0"/>
              <a:t>Disruption Budget Consumption Guided Operation </a:t>
            </a:r>
            <a:endParaRPr lang="zh-CN" altLang="en-US" sz="2800" b="1" dirty="0"/>
          </a:p>
        </p:txBody>
      </p:sp>
      <p:sp>
        <p:nvSpPr>
          <p:cNvPr id="3" name="内容占位符 2"/>
          <p:cNvSpPr>
            <a:spLocks noGrp="1"/>
          </p:cNvSpPr>
          <p:nvPr>
            <p:ph idx="1"/>
          </p:nvPr>
        </p:nvSpPr>
        <p:spPr>
          <a:xfrm>
            <a:off x="263352" y="980728"/>
            <a:ext cx="10945216" cy="1656184"/>
          </a:xfrm>
        </p:spPr>
        <p:txBody>
          <a:bodyPr/>
          <a:lstStyle/>
          <a:p>
            <a:r>
              <a:rPr lang="en-US" altLang="zh-CN" sz="2400" b="0" dirty="0">
                <a:latin typeface="微软雅黑 Light" panose="020B0502040204020203" pitchFamily="34" charset="-122"/>
              </a:rPr>
              <a:t>Each shot is given a Disruption Budget Consumption (DBC) based on the potential disruption damage</a:t>
            </a:r>
          </a:p>
          <a:p>
            <a:r>
              <a:rPr lang="en-US" altLang="zh-CN" sz="2400" b="0" dirty="0">
                <a:latin typeface="微软雅黑 Light" panose="020B0502040204020203" pitchFamily="34" charset="-122"/>
              </a:rPr>
              <a:t>Try to cover as wide operation regime as possible with low DBC</a:t>
            </a:r>
          </a:p>
          <a:p>
            <a:r>
              <a:rPr lang="en-US" altLang="zh-CN" sz="2400" b="0" dirty="0">
                <a:latin typeface="微软雅黑 Light" panose="020B0502040204020203" pitchFamily="34" charset="-122"/>
              </a:rPr>
              <a:t>With disruption prediction and DMS, DBC can be kept even lower</a:t>
            </a:r>
            <a:endParaRPr lang="zh-CN" altLang="en-US" sz="2400" b="0" dirty="0">
              <a:latin typeface="微软雅黑 Light" panose="020B0502040204020203" pitchFamily="34" charset="-122"/>
            </a:endParaRPr>
          </a:p>
          <a:p>
            <a:endParaRPr lang="zh-CN" altLang="en-US" dirty="0"/>
          </a:p>
        </p:txBody>
      </p:sp>
      <p:sp>
        <p:nvSpPr>
          <p:cNvPr id="4" name="灯片编号占位符 3"/>
          <p:cNvSpPr>
            <a:spLocks noGrp="1"/>
          </p:cNvSpPr>
          <p:nvPr>
            <p:ph type="sldNum" sz="quarter" idx="10"/>
          </p:nvPr>
        </p:nvSpPr>
        <p:spPr/>
        <p:txBody>
          <a:bodyPr/>
          <a:lstStyle/>
          <a:p>
            <a:pPr>
              <a:defRPr/>
            </a:pPr>
            <a:fld id="{992DBDEA-1FA4-4512-8EBB-09F795BCB767}" type="slidenum">
              <a:rPr lang="zh-CN" altLang="en-US" smtClean="0"/>
              <a:pPr>
                <a:defRPr/>
              </a:pPr>
              <a:t>31</a:t>
            </a:fld>
            <a:endParaRPr lang="en-US" altLang="zh-CN" dirty="0"/>
          </a:p>
        </p:txBody>
      </p:sp>
      <p:pic>
        <p:nvPicPr>
          <p:cNvPr id="7" name="图片 6">
            <a:extLst>
              <a:ext uri="{FF2B5EF4-FFF2-40B4-BE49-F238E27FC236}">
                <a16:creationId xmlns:a16="http://schemas.microsoft.com/office/drawing/2014/main" id="{14241603-F056-40BE-A431-1143E73E2E1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9336" y="2924944"/>
            <a:ext cx="4723420" cy="3053010"/>
          </a:xfrm>
          <a:prstGeom prst="rect">
            <a:avLst/>
          </a:prstGeom>
        </p:spPr>
      </p:pic>
      <p:sp>
        <p:nvSpPr>
          <p:cNvPr id="8" name="文本框 7">
            <a:extLst>
              <a:ext uri="{FF2B5EF4-FFF2-40B4-BE49-F238E27FC236}">
                <a16:creationId xmlns:a16="http://schemas.microsoft.com/office/drawing/2014/main" id="{A448A1B3-14DE-46F4-A580-BFDDE6EF0A8A}"/>
              </a:ext>
            </a:extLst>
          </p:cNvPr>
          <p:cNvSpPr txBox="1"/>
          <p:nvPr/>
        </p:nvSpPr>
        <p:spPr>
          <a:xfrm>
            <a:off x="623392" y="6024091"/>
            <a:ext cx="4962556" cy="307777"/>
          </a:xfrm>
          <a:prstGeom prst="rect">
            <a:avLst/>
          </a:prstGeom>
          <a:noFill/>
        </p:spPr>
        <p:txBody>
          <a:bodyPr wrap="square" rtlCol="0">
            <a:spAutoFit/>
          </a:bodyPr>
          <a:lstStyle/>
          <a:p>
            <a:r>
              <a:rPr lang="en-US" altLang="zh-CN" sz="1400" b="0" i="1" dirty="0"/>
              <a:t>M</a:t>
            </a:r>
            <a:r>
              <a:rPr lang="it-IT" altLang="zh-CN" sz="1400" b="0" i="1" dirty="0"/>
              <a:t>. </a:t>
            </a:r>
            <a:r>
              <a:rPr lang="en-US" altLang="zh-CN" sz="1400" b="0" i="1" dirty="0" err="1"/>
              <a:t>Lehnen</a:t>
            </a:r>
            <a:r>
              <a:rPr lang="it-IT" altLang="zh-CN" sz="1400" b="0" i="1" dirty="0"/>
              <a:t> et al </a:t>
            </a:r>
            <a:r>
              <a:rPr lang="en-US" altLang="zh-CN" sz="1400" b="0" i="1" dirty="0"/>
              <a:t>26th IAEA Fusion Energy Conference (FEC 2016)</a:t>
            </a:r>
            <a:endParaRPr lang="zh-CN" altLang="en-US" sz="1400" i="1" dirty="0"/>
          </a:p>
        </p:txBody>
      </p:sp>
      <p:sp>
        <p:nvSpPr>
          <p:cNvPr id="9" name="文本框 7">
            <a:extLst>
              <a:ext uri="{FF2B5EF4-FFF2-40B4-BE49-F238E27FC236}">
                <a16:creationId xmlns:a16="http://schemas.microsoft.com/office/drawing/2014/main" id="{698FCF7C-AFF4-4ACD-9BEA-B21BE982446B}"/>
              </a:ext>
            </a:extLst>
          </p:cNvPr>
          <p:cNvSpPr txBox="1"/>
          <p:nvPr/>
        </p:nvSpPr>
        <p:spPr>
          <a:xfrm>
            <a:off x="5057840" y="2712353"/>
            <a:ext cx="7128792" cy="209288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42900" indent="-342900">
              <a:spcBef>
                <a:spcPts val="600"/>
              </a:spcBef>
              <a:buClr>
                <a:srgbClr val="FF0000"/>
              </a:buClr>
              <a:buFont typeface="Arial" panose="020B0604020202020204" pitchFamily="34" charset="0"/>
              <a:buChar char="•"/>
            </a:pPr>
            <a:r>
              <a:rPr lang="en-US" altLang="zh-CN" sz="2800" b="1" dirty="0">
                <a:latin typeface="Times New Roman" panose="02020603050405020304" pitchFamily="18" charset="0"/>
                <a:cs typeface="Times New Roman" panose="02020603050405020304" pitchFamily="18" charset="0"/>
              </a:rPr>
              <a:t>Calculate DBC for each shot</a:t>
            </a:r>
            <a:endParaRPr lang="en-US" altLang="zh-CN" sz="2400" dirty="0">
              <a:latin typeface="微软雅黑 Light" panose="020B0502040204020203" pitchFamily="34" charset="-122"/>
              <a:ea typeface="微软雅黑 Light" panose="020B0502040204020203" pitchFamily="34" charset="-122"/>
            </a:endParaRPr>
          </a:p>
          <a:p>
            <a:pPr marL="342900" indent="-342900">
              <a:spcBef>
                <a:spcPts val="1200"/>
              </a:spcBef>
              <a:buClr>
                <a:srgbClr val="FF0000"/>
              </a:buClr>
              <a:buFont typeface="Arial" panose="020B0604020202020204" pitchFamily="34" charset="0"/>
              <a:buChar char="•"/>
            </a:pPr>
            <a:endParaRPr lang="en-US" altLang="zh-CN" sz="2400" dirty="0">
              <a:latin typeface="微软雅黑 Light" panose="020B0502040204020203" pitchFamily="34" charset="-122"/>
              <a:ea typeface="微软雅黑 Light" panose="020B0502040204020203" pitchFamily="34" charset="-122"/>
            </a:endParaRPr>
          </a:p>
          <a:p>
            <a:pPr marL="342900" indent="-342900">
              <a:spcBef>
                <a:spcPts val="1200"/>
              </a:spcBef>
              <a:buClr>
                <a:srgbClr val="FF0000"/>
              </a:buClr>
              <a:buFont typeface="Arial" panose="020B0604020202020204" pitchFamily="34" charset="0"/>
              <a:buChar char="•"/>
            </a:pPr>
            <a:endParaRPr lang="en-US" altLang="zh-CN" sz="2400" dirty="0">
              <a:latin typeface="微软雅黑 Light" panose="020B0502040204020203" pitchFamily="34" charset="-122"/>
              <a:ea typeface="微软雅黑 Light" panose="020B0502040204020203" pitchFamily="34" charset="-122"/>
            </a:endParaRPr>
          </a:p>
          <a:p>
            <a:pPr marL="342900" indent="-342900">
              <a:spcBef>
                <a:spcPts val="1200"/>
              </a:spcBef>
              <a:buClr>
                <a:srgbClr val="FF0000"/>
              </a:buClr>
              <a:buFont typeface="Arial" panose="020B0604020202020204" pitchFamily="34" charset="0"/>
              <a:buChar char="•"/>
            </a:pPr>
            <a:endParaRPr lang="en-US" altLang="zh-CN" sz="2400" dirty="0">
              <a:latin typeface="微软雅黑 Light" panose="020B0502040204020203" pitchFamily="34" charset="-122"/>
              <a:ea typeface="微软雅黑 Light" panose="020B0502040204020203" pitchFamily="34" charset="-122"/>
            </a:endParaRPr>
          </a:p>
        </p:txBody>
      </p:sp>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D99A8E8E-A3D6-489C-B7F4-8CB3046684DD}"/>
                  </a:ext>
                </a:extLst>
              </p:cNvPr>
              <p:cNvSpPr txBox="1"/>
              <p:nvPr/>
            </p:nvSpPr>
            <p:spPr>
              <a:xfrm>
                <a:off x="5303912" y="3371510"/>
                <a:ext cx="7992888" cy="1630959"/>
              </a:xfrm>
              <a:prstGeom prst="rect">
                <a:avLst/>
              </a:prstGeom>
              <a:noFill/>
            </p:spPr>
            <p:txBody>
              <a:bodyPr wrap="square" rtlCol="0">
                <a:spAutoFit/>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342900" indent="-342900">
                  <a:buClr>
                    <a:srgbClr val="FF0000"/>
                  </a:buClr>
                  <a:buFont typeface="Wingdings" panose="05000000000000000000" pitchFamily="2" charset="2"/>
                  <a:buChar char="Ø"/>
                </a:pPr>
                <a14:m>
                  <m:oMath xmlns:m="http://schemas.openxmlformats.org/officeDocument/2006/math">
                    <m:r>
                      <a:rPr lang="en-US" altLang="zh-CN" sz="1900" b="1" i="1" smtClean="0">
                        <a:latin typeface="Cambria Math" panose="02040503050406030204" pitchFamily="18" charset="0"/>
                      </a:rPr>
                      <m:t>𝑫𝑩𝑪</m:t>
                    </m:r>
                    <m:r>
                      <a:rPr lang="en-US" altLang="zh-CN" sz="1900" b="1" i="1" smtClean="0">
                        <a:latin typeface="Cambria Math" panose="02040503050406030204" pitchFamily="18" charset="0"/>
                      </a:rPr>
                      <m:t>=</m:t>
                    </m:r>
                    <m:r>
                      <a:rPr lang="en-US" altLang="zh-CN" sz="1900" b="1" i="1" smtClean="0">
                        <a:latin typeface="Cambria Math" panose="02040503050406030204" pitchFamily="18" charset="0"/>
                      </a:rPr>
                      <m:t>𝒌</m:t>
                    </m:r>
                    <m:r>
                      <a:rPr lang="en-US" altLang="zh-CN" sz="1900" b="1" i="1" smtClean="0">
                        <a:latin typeface="Cambria Math" panose="02040503050406030204" pitchFamily="18" charset="0"/>
                      </a:rPr>
                      <m:t>∗</m:t>
                    </m:r>
                    <m:d>
                      <m:dPr>
                        <m:ctrlPr>
                          <a:rPr lang="en-US" altLang="zh-CN" sz="1900" b="1" i="1" smtClean="0">
                            <a:latin typeface="Cambria Math" panose="02040503050406030204" pitchFamily="18" charset="0"/>
                          </a:rPr>
                        </m:ctrlPr>
                      </m:dPr>
                      <m:e>
                        <m:sSup>
                          <m:sSupPr>
                            <m:ctrlPr>
                              <a:rPr lang="en-US" altLang="zh-CN" sz="1900" i="1">
                                <a:latin typeface="Cambria Math" panose="02040503050406030204" pitchFamily="18" charset="0"/>
                              </a:rPr>
                            </m:ctrlPr>
                          </m:sSupPr>
                          <m:e>
                            <m:d>
                              <m:dPr>
                                <m:ctrlPr>
                                  <a:rPr lang="en-US" altLang="zh-CN" sz="1900" i="1">
                                    <a:latin typeface="Cambria Math" panose="02040503050406030204" pitchFamily="18" charset="0"/>
                                  </a:rPr>
                                </m:ctrlPr>
                              </m:dPr>
                              <m:e>
                                <m:f>
                                  <m:fPr>
                                    <m:ctrlPr>
                                      <a:rPr lang="en-US" altLang="zh-CN" sz="1900" i="1">
                                        <a:latin typeface="Cambria Math" panose="02040503050406030204" pitchFamily="18" charset="0"/>
                                      </a:rPr>
                                    </m:ctrlPr>
                                  </m:fPr>
                                  <m:num>
                                    <m:sSub>
                                      <m:sSubPr>
                                        <m:ctrlPr>
                                          <a:rPr lang="en-US" altLang="zh-CN" sz="1900" i="1">
                                            <a:latin typeface="Cambria Math" panose="02040503050406030204" pitchFamily="18" charset="0"/>
                                          </a:rPr>
                                        </m:ctrlPr>
                                      </m:sSubPr>
                                      <m:e>
                                        <m:r>
                                          <a:rPr lang="en-US" altLang="zh-CN" sz="1900" b="1" i="1" smtClean="0">
                                            <a:latin typeface="Cambria Math" panose="02040503050406030204" pitchFamily="18" charset="0"/>
                                          </a:rPr>
                                          <m:t>𝑩</m:t>
                                        </m:r>
                                      </m:e>
                                      <m:sub>
                                        <m:r>
                                          <a:rPr lang="en-US" altLang="zh-CN" sz="1900" b="1" i="1" smtClean="0">
                                            <a:latin typeface="Cambria Math" panose="02040503050406030204" pitchFamily="18" charset="0"/>
                                          </a:rPr>
                                          <m:t>𝑻</m:t>
                                        </m:r>
                                      </m:sub>
                                    </m:sSub>
                                    <m:r>
                                      <a:rPr lang="en-US" altLang="zh-CN" sz="1900" i="1">
                                        <a:latin typeface="Cambria Math" panose="02040503050406030204" pitchFamily="18" charset="0"/>
                                      </a:rPr>
                                      <m:t>−</m:t>
                                    </m:r>
                                    <m:sSub>
                                      <m:sSubPr>
                                        <m:ctrlPr>
                                          <a:rPr lang="en-US" altLang="zh-CN" sz="1900" i="1">
                                            <a:latin typeface="Cambria Math" panose="02040503050406030204" pitchFamily="18" charset="0"/>
                                          </a:rPr>
                                        </m:ctrlPr>
                                      </m:sSubPr>
                                      <m:e>
                                        <m:r>
                                          <a:rPr lang="en-US" altLang="zh-CN" sz="1900" i="1">
                                            <a:latin typeface="Cambria Math" panose="02040503050406030204" pitchFamily="18" charset="0"/>
                                          </a:rPr>
                                          <m:t>𝒎𝒊𝒏</m:t>
                                        </m:r>
                                      </m:e>
                                      <m:sub>
                                        <m:sSub>
                                          <m:sSubPr>
                                            <m:ctrlPr>
                                              <a:rPr lang="en-US" altLang="zh-CN" sz="1900" i="1">
                                                <a:latin typeface="Cambria Math" panose="02040503050406030204" pitchFamily="18" charset="0"/>
                                              </a:rPr>
                                            </m:ctrlPr>
                                          </m:sSubPr>
                                          <m:e>
                                            <m:r>
                                              <a:rPr lang="en-US" altLang="zh-CN" sz="1900" i="1">
                                                <a:latin typeface="Cambria Math" panose="02040503050406030204" pitchFamily="18" charset="0"/>
                                              </a:rPr>
                                              <m:t>𝑩</m:t>
                                            </m:r>
                                          </m:e>
                                          <m:sub>
                                            <m:r>
                                              <a:rPr lang="en-US" altLang="zh-CN" sz="1900" i="1">
                                                <a:latin typeface="Cambria Math" panose="02040503050406030204" pitchFamily="18" charset="0"/>
                                              </a:rPr>
                                              <m:t>𝑻</m:t>
                                            </m:r>
                                          </m:sub>
                                        </m:sSub>
                                      </m:sub>
                                    </m:sSub>
                                  </m:num>
                                  <m:den>
                                    <m:sSub>
                                      <m:sSubPr>
                                        <m:ctrlPr>
                                          <a:rPr lang="en-US" altLang="zh-CN" sz="1900" i="1">
                                            <a:latin typeface="Cambria Math" panose="02040503050406030204" pitchFamily="18" charset="0"/>
                                          </a:rPr>
                                        </m:ctrlPr>
                                      </m:sSubPr>
                                      <m:e>
                                        <m:r>
                                          <a:rPr lang="en-US" altLang="zh-CN" sz="1900" i="1">
                                            <a:latin typeface="Cambria Math" panose="02040503050406030204" pitchFamily="18" charset="0"/>
                                          </a:rPr>
                                          <m:t>𝒔𝒕𝒅</m:t>
                                        </m:r>
                                      </m:e>
                                      <m:sub>
                                        <m:sSub>
                                          <m:sSubPr>
                                            <m:ctrlPr>
                                              <a:rPr lang="en-US" altLang="zh-CN" sz="1900" i="1">
                                                <a:latin typeface="Cambria Math" panose="02040503050406030204" pitchFamily="18" charset="0"/>
                                              </a:rPr>
                                            </m:ctrlPr>
                                          </m:sSubPr>
                                          <m:e>
                                            <m:r>
                                              <a:rPr lang="en-US" altLang="zh-CN" sz="1900" i="1">
                                                <a:latin typeface="Cambria Math" panose="02040503050406030204" pitchFamily="18" charset="0"/>
                                              </a:rPr>
                                              <m:t>𝑩</m:t>
                                            </m:r>
                                          </m:e>
                                          <m:sub>
                                            <m:r>
                                              <a:rPr lang="en-US" altLang="zh-CN" sz="1900" i="1">
                                                <a:latin typeface="Cambria Math" panose="02040503050406030204" pitchFamily="18" charset="0"/>
                                              </a:rPr>
                                              <m:t>𝑻</m:t>
                                            </m:r>
                                          </m:sub>
                                        </m:sSub>
                                      </m:sub>
                                    </m:sSub>
                                  </m:den>
                                </m:f>
                              </m:e>
                            </m:d>
                          </m:e>
                          <m:sup>
                            <m:r>
                              <a:rPr lang="en-US" altLang="zh-CN" sz="1900" i="1">
                                <a:latin typeface="Cambria Math" panose="02040503050406030204" pitchFamily="18" charset="0"/>
                              </a:rPr>
                              <m:t>𝟐</m:t>
                            </m:r>
                          </m:sup>
                        </m:sSup>
                        <m:r>
                          <a:rPr lang="en-US" altLang="zh-CN" sz="1900" i="1" smtClean="0">
                            <a:latin typeface="Cambria Math" panose="02040503050406030204" pitchFamily="18" charset="0"/>
                            <a:ea typeface="Cambria Math" panose="02040503050406030204" pitchFamily="18" charset="0"/>
                          </a:rPr>
                          <m:t>+</m:t>
                        </m:r>
                        <m:sSup>
                          <m:sSupPr>
                            <m:ctrlPr>
                              <a:rPr lang="en-US" altLang="zh-CN" sz="1900" i="1">
                                <a:latin typeface="Cambria Math" panose="02040503050406030204" pitchFamily="18" charset="0"/>
                              </a:rPr>
                            </m:ctrlPr>
                          </m:sSupPr>
                          <m:e>
                            <m:d>
                              <m:dPr>
                                <m:ctrlPr>
                                  <a:rPr lang="en-US" altLang="zh-CN" sz="1900" i="1">
                                    <a:latin typeface="Cambria Math" panose="02040503050406030204" pitchFamily="18" charset="0"/>
                                  </a:rPr>
                                </m:ctrlPr>
                              </m:dPr>
                              <m:e>
                                <m:f>
                                  <m:fPr>
                                    <m:ctrlPr>
                                      <a:rPr lang="en-US" altLang="zh-CN" sz="1900" i="1">
                                        <a:latin typeface="Cambria Math" panose="02040503050406030204" pitchFamily="18" charset="0"/>
                                      </a:rPr>
                                    </m:ctrlPr>
                                  </m:fPr>
                                  <m:num>
                                    <m:r>
                                      <a:rPr lang="en-US" altLang="zh-CN" sz="1900" b="1" i="1" smtClean="0">
                                        <a:latin typeface="Cambria Math" panose="02040503050406030204" pitchFamily="18" charset="0"/>
                                      </a:rPr>
                                      <m:t>𝑷</m:t>
                                    </m:r>
                                    <m:r>
                                      <a:rPr lang="en-US" altLang="zh-CN" sz="1900" i="1">
                                        <a:latin typeface="Cambria Math" panose="02040503050406030204" pitchFamily="18" charset="0"/>
                                      </a:rPr>
                                      <m:t>−</m:t>
                                    </m:r>
                                    <m:sSub>
                                      <m:sSubPr>
                                        <m:ctrlPr>
                                          <a:rPr lang="en-US" altLang="zh-CN" sz="1900" i="1">
                                            <a:latin typeface="Cambria Math" panose="02040503050406030204" pitchFamily="18" charset="0"/>
                                          </a:rPr>
                                        </m:ctrlPr>
                                      </m:sSubPr>
                                      <m:e>
                                        <m:r>
                                          <a:rPr lang="en-US" altLang="zh-CN" sz="1900" i="1">
                                            <a:latin typeface="Cambria Math" panose="02040503050406030204" pitchFamily="18" charset="0"/>
                                          </a:rPr>
                                          <m:t>𝒎𝒊𝒏</m:t>
                                        </m:r>
                                      </m:e>
                                      <m:sub>
                                        <m:r>
                                          <a:rPr lang="en-US" altLang="zh-CN" sz="1900" b="1" i="1" smtClean="0">
                                            <a:latin typeface="Cambria Math" panose="02040503050406030204" pitchFamily="18" charset="0"/>
                                          </a:rPr>
                                          <m:t>𝑷</m:t>
                                        </m:r>
                                      </m:sub>
                                    </m:sSub>
                                  </m:num>
                                  <m:den>
                                    <m:sSub>
                                      <m:sSubPr>
                                        <m:ctrlPr>
                                          <a:rPr lang="en-US" altLang="zh-CN" sz="1900" i="1">
                                            <a:latin typeface="Cambria Math" panose="02040503050406030204" pitchFamily="18" charset="0"/>
                                          </a:rPr>
                                        </m:ctrlPr>
                                      </m:sSubPr>
                                      <m:e>
                                        <m:r>
                                          <a:rPr lang="en-US" altLang="zh-CN" sz="1900" i="1">
                                            <a:latin typeface="Cambria Math" panose="02040503050406030204" pitchFamily="18" charset="0"/>
                                          </a:rPr>
                                          <m:t>𝒔𝒕𝒅</m:t>
                                        </m:r>
                                      </m:e>
                                      <m:sub>
                                        <m:r>
                                          <a:rPr lang="en-US" altLang="zh-CN" sz="1900" b="1" i="1" smtClean="0">
                                            <a:latin typeface="Cambria Math" panose="02040503050406030204" pitchFamily="18" charset="0"/>
                                          </a:rPr>
                                          <m:t>𝑷</m:t>
                                        </m:r>
                                      </m:sub>
                                    </m:sSub>
                                  </m:den>
                                </m:f>
                              </m:e>
                            </m:d>
                          </m:e>
                          <m:sup>
                            <m:r>
                              <a:rPr lang="en-US" altLang="zh-CN" sz="1900" i="1">
                                <a:latin typeface="Cambria Math" panose="02040503050406030204" pitchFamily="18" charset="0"/>
                              </a:rPr>
                              <m:t>𝟐</m:t>
                            </m:r>
                          </m:sup>
                        </m:sSup>
                        <m:r>
                          <a:rPr lang="en-US" altLang="zh-CN" sz="1900" b="1" i="1" smtClean="0">
                            <a:latin typeface="Cambria Math" panose="02040503050406030204" pitchFamily="18" charset="0"/>
                            <a:ea typeface="Cambria Math" panose="02040503050406030204" pitchFamily="18" charset="0"/>
                          </a:rPr>
                          <m:t>+</m:t>
                        </m:r>
                        <m:sSup>
                          <m:sSupPr>
                            <m:ctrlPr>
                              <a:rPr lang="en-US" altLang="zh-CN" sz="1900" i="1">
                                <a:latin typeface="Cambria Math" panose="02040503050406030204" pitchFamily="18" charset="0"/>
                              </a:rPr>
                            </m:ctrlPr>
                          </m:sSupPr>
                          <m:e>
                            <m:d>
                              <m:dPr>
                                <m:ctrlPr>
                                  <a:rPr lang="en-US" altLang="zh-CN" sz="1900" i="1">
                                    <a:latin typeface="Cambria Math" panose="02040503050406030204" pitchFamily="18" charset="0"/>
                                  </a:rPr>
                                </m:ctrlPr>
                              </m:dPr>
                              <m:e>
                                <m:f>
                                  <m:fPr>
                                    <m:ctrlPr>
                                      <a:rPr lang="en-US" altLang="zh-CN" sz="1900" i="1">
                                        <a:latin typeface="Cambria Math" panose="02040503050406030204" pitchFamily="18" charset="0"/>
                                      </a:rPr>
                                    </m:ctrlPr>
                                  </m:fPr>
                                  <m:num>
                                    <m:sSub>
                                      <m:sSubPr>
                                        <m:ctrlPr>
                                          <a:rPr lang="en-US" altLang="zh-CN" sz="1900" i="1">
                                            <a:latin typeface="Cambria Math" panose="02040503050406030204" pitchFamily="18" charset="0"/>
                                          </a:rPr>
                                        </m:ctrlPr>
                                      </m:sSubPr>
                                      <m:e>
                                        <m:r>
                                          <a:rPr lang="en-US" altLang="zh-CN" sz="1900" i="1">
                                            <a:latin typeface="Cambria Math" panose="02040503050406030204" pitchFamily="18" charset="0"/>
                                          </a:rPr>
                                          <m:t>𝑰</m:t>
                                        </m:r>
                                      </m:e>
                                      <m:sub>
                                        <m:r>
                                          <a:rPr lang="en-US" altLang="zh-CN" sz="1900" i="1">
                                            <a:latin typeface="Cambria Math" panose="02040503050406030204" pitchFamily="18" charset="0"/>
                                          </a:rPr>
                                          <m:t>𝒑</m:t>
                                        </m:r>
                                      </m:sub>
                                    </m:sSub>
                                    <m:r>
                                      <a:rPr lang="en-US" altLang="zh-CN" sz="1900" i="1">
                                        <a:latin typeface="Cambria Math" panose="02040503050406030204" pitchFamily="18" charset="0"/>
                                      </a:rPr>
                                      <m:t>−</m:t>
                                    </m:r>
                                    <m:sSub>
                                      <m:sSubPr>
                                        <m:ctrlPr>
                                          <a:rPr lang="en-US" altLang="zh-CN" sz="1900" i="1">
                                            <a:latin typeface="Cambria Math" panose="02040503050406030204" pitchFamily="18" charset="0"/>
                                          </a:rPr>
                                        </m:ctrlPr>
                                      </m:sSubPr>
                                      <m:e>
                                        <m:r>
                                          <a:rPr lang="en-US" altLang="zh-CN" sz="1900" i="1">
                                            <a:latin typeface="Cambria Math" panose="02040503050406030204" pitchFamily="18" charset="0"/>
                                          </a:rPr>
                                          <m:t>𝒎𝒊𝒏</m:t>
                                        </m:r>
                                      </m:e>
                                      <m:sub>
                                        <m:sSub>
                                          <m:sSubPr>
                                            <m:ctrlPr>
                                              <a:rPr lang="en-US" altLang="zh-CN" sz="1900" i="1">
                                                <a:latin typeface="Cambria Math" panose="02040503050406030204" pitchFamily="18" charset="0"/>
                                              </a:rPr>
                                            </m:ctrlPr>
                                          </m:sSubPr>
                                          <m:e>
                                            <m:r>
                                              <a:rPr lang="en-US" altLang="zh-CN" sz="1900" i="1">
                                                <a:latin typeface="Cambria Math" panose="02040503050406030204" pitchFamily="18" charset="0"/>
                                              </a:rPr>
                                              <m:t> </m:t>
                                            </m:r>
                                            <m:r>
                                              <a:rPr lang="en-US" altLang="zh-CN" sz="1900" i="1">
                                                <a:latin typeface="Cambria Math" panose="02040503050406030204" pitchFamily="18" charset="0"/>
                                              </a:rPr>
                                              <m:t>𝑰</m:t>
                                            </m:r>
                                          </m:e>
                                          <m:sub>
                                            <m:r>
                                              <a:rPr lang="en-US" altLang="zh-CN" sz="1900" i="1">
                                                <a:latin typeface="Cambria Math" panose="02040503050406030204" pitchFamily="18" charset="0"/>
                                              </a:rPr>
                                              <m:t>𝒑</m:t>
                                            </m:r>
                                          </m:sub>
                                        </m:sSub>
                                      </m:sub>
                                    </m:sSub>
                                  </m:num>
                                  <m:den>
                                    <m:sSub>
                                      <m:sSubPr>
                                        <m:ctrlPr>
                                          <a:rPr lang="en-US" altLang="zh-CN" sz="1900" i="1">
                                            <a:latin typeface="Cambria Math" panose="02040503050406030204" pitchFamily="18" charset="0"/>
                                          </a:rPr>
                                        </m:ctrlPr>
                                      </m:sSubPr>
                                      <m:e>
                                        <m:r>
                                          <a:rPr lang="en-US" altLang="zh-CN" sz="1900" i="1">
                                            <a:latin typeface="Cambria Math" panose="02040503050406030204" pitchFamily="18" charset="0"/>
                                          </a:rPr>
                                          <m:t>𝒔𝒕𝒅</m:t>
                                        </m:r>
                                      </m:e>
                                      <m:sub>
                                        <m:sSub>
                                          <m:sSubPr>
                                            <m:ctrlPr>
                                              <a:rPr lang="en-US" altLang="zh-CN" sz="1900" i="1">
                                                <a:latin typeface="Cambria Math" panose="02040503050406030204" pitchFamily="18" charset="0"/>
                                              </a:rPr>
                                            </m:ctrlPr>
                                          </m:sSubPr>
                                          <m:e>
                                            <m:r>
                                              <a:rPr lang="en-US" altLang="zh-CN" sz="1900" i="1">
                                                <a:latin typeface="Cambria Math" panose="02040503050406030204" pitchFamily="18" charset="0"/>
                                              </a:rPr>
                                              <m:t> </m:t>
                                            </m:r>
                                            <m:r>
                                              <a:rPr lang="en-US" altLang="zh-CN" sz="1900" i="1">
                                                <a:latin typeface="Cambria Math" panose="02040503050406030204" pitchFamily="18" charset="0"/>
                                              </a:rPr>
                                              <m:t>𝑰</m:t>
                                            </m:r>
                                          </m:e>
                                          <m:sub>
                                            <m:r>
                                              <a:rPr lang="en-US" altLang="zh-CN" sz="1900" i="1">
                                                <a:latin typeface="Cambria Math" panose="02040503050406030204" pitchFamily="18" charset="0"/>
                                              </a:rPr>
                                              <m:t>𝒑</m:t>
                                            </m:r>
                                          </m:sub>
                                        </m:sSub>
                                      </m:sub>
                                    </m:sSub>
                                  </m:den>
                                </m:f>
                              </m:e>
                            </m:d>
                          </m:e>
                          <m:sup>
                            <m:r>
                              <a:rPr lang="en-US" altLang="zh-CN" sz="1900" i="1">
                                <a:latin typeface="Cambria Math" panose="02040503050406030204" pitchFamily="18" charset="0"/>
                              </a:rPr>
                              <m:t>𝟐</m:t>
                            </m:r>
                          </m:sup>
                        </m:sSup>
                      </m:e>
                    </m:d>
                    <m:r>
                      <a:rPr lang="en-US" altLang="zh-CN" sz="1900" b="1" i="1" smtClean="0">
                        <a:latin typeface="Cambria Math" panose="02040503050406030204" pitchFamily="18" charset="0"/>
                      </a:rPr>
                      <m:t>+</m:t>
                    </m:r>
                    <m:sSup>
                      <m:sSupPr>
                        <m:ctrlPr>
                          <a:rPr lang="en-US" altLang="zh-CN" sz="1900" b="1" i="1" smtClean="0">
                            <a:latin typeface="Cambria Math" panose="02040503050406030204" pitchFamily="18" charset="0"/>
                          </a:rPr>
                        </m:ctrlPr>
                      </m:sSupPr>
                      <m:e>
                        <m:d>
                          <m:dPr>
                            <m:ctrlPr>
                              <a:rPr lang="en-US" altLang="zh-CN" sz="1900" b="1" i="1" smtClean="0">
                                <a:latin typeface="Cambria Math" panose="02040503050406030204" pitchFamily="18" charset="0"/>
                              </a:rPr>
                            </m:ctrlPr>
                          </m:dPr>
                          <m:e>
                            <m:f>
                              <m:fPr>
                                <m:ctrlPr>
                                  <a:rPr lang="en-US" altLang="zh-CN" sz="1900" i="1">
                                    <a:latin typeface="Cambria Math" panose="02040503050406030204" pitchFamily="18" charset="0"/>
                                  </a:rPr>
                                </m:ctrlPr>
                              </m:fPr>
                              <m:num>
                                <m:r>
                                  <a:rPr lang="en-US" altLang="zh-CN" sz="1900" b="1" i="1" smtClean="0">
                                    <a:latin typeface="Cambria Math" panose="02040503050406030204" pitchFamily="18" charset="0"/>
                                  </a:rPr>
                                  <m:t>𝑪𝑸</m:t>
                                </m:r>
                                <m:r>
                                  <a:rPr lang="en-US" altLang="zh-CN" sz="1900" b="1" i="1" smtClean="0">
                                    <a:latin typeface="Cambria Math" panose="02040503050406030204" pitchFamily="18" charset="0"/>
                                  </a:rPr>
                                  <m:t>_</m:t>
                                </m:r>
                                <m:r>
                                  <a:rPr lang="en-US" altLang="zh-CN" sz="1900" b="1" i="1" smtClean="0">
                                    <a:latin typeface="Cambria Math" panose="02040503050406030204" pitchFamily="18" charset="0"/>
                                  </a:rPr>
                                  <m:t>𝒓𝒂𝒕𝒆</m:t>
                                </m:r>
                                <m:r>
                                  <a:rPr lang="en-US" altLang="zh-CN" sz="1900" i="1">
                                    <a:latin typeface="Cambria Math" panose="02040503050406030204" pitchFamily="18" charset="0"/>
                                  </a:rPr>
                                  <m:t>−</m:t>
                                </m:r>
                                <m:sSub>
                                  <m:sSubPr>
                                    <m:ctrlPr>
                                      <a:rPr lang="en-US" altLang="zh-CN" sz="1900" i="1">
                                        <a:latin typeface="Cambria Math" panose="02040503050406030204" pitchFamily="18" charset="0"/>
                                      </a:rPr>
                                    </m:ctrlPr>
                                  </m:sSubPr>
                                  <m:e>
                                    <m:r>
                                      <a:rPr lang="en-US" altLang="zh-CN" sz="1900" i="1">
                                        <a:latin typeface="Cambria Math" panose="02040503050406030204" pitchFamily="18" charset="0"/>
                                      </a:rPr>
                                      <m:t>𝒎𝒊𝒏</m:t>
                                    </m:r>
                                  </m:e>
                                  <m:sub>
                                    <m:r>
                                      <a:rPr lang="en-US" altLang="zh-CN" sz="1900" i="1">
                                        <a:latin typeface="Cambria Math" panose="02040503050406030204" pitchFamily="18" charset="0"/>
                                      </a:rPr>
                                      <m:t>𝑪𝑸</m:t>
                                    </m:r>
                                    <m:r>
                                      <a:rPr lang="en-US" altLang="zh-CN" sz="1900" i="1">
                                        <a:latin typeface="Cambria Math" panose="02040503050406030204" pitchFamily="18" charset="0"/>
                                      </a:rPr>
                                      <m:t>_</m:t>
                                    </m:r>
                                    <m:r>
                                      <a:rPr lang="en-US" altLang="zh-CN" sz="1900" i="1">
                                        <a:latin typeface="Cambria Math" panose="02040503050406030204" pitchFamily="18" charset="0"/>
                                      </a:rPr>
                                      <m:t>𝒓𝒂𝒕𝒆</m:t>
                                    </m:r>
                                  </m:sub>
                                </m:sSub>
                              </m:num>
                              <m:den>
                                <m:sSub>
                                  <m:sSubPr>
                                    <m:ctrlPr>
                                      <a:rPr lang="en-US" altLang="zh-CN" sz="1900" i="1">
                                        <a:latin typeface="Cambria Math" panose="02040503050406030204" pitchFamily="18" charset="0"/>
                                      </a:rPr>
                                    </m:ctrlPr>
                                  </m:sSubPr>
                                  <m:e>
                                    <m:r>
                                      <a:rPr lang="en-US" altLang="zh-CN" sz="1900" i="1">
                                        <a:latin typeface="Cambria Math" panose="02040503050406030204" pitchFamily="18" charset="0"/>
                                      </a:rPr>
                                      <m:t>𝒔𝒕𝒅</m:t>
                                    </m:r>
                                  </m:e>
                                  <m:sub>
                                    <m:r>
                                      <a:rPr lang="en-US" altLang="zh-CN" sz="1900" i="1">
                                        <a:latin typeface="Cambria Math" panose="02040503050406030204" pitchFamily="18" charset="0"/>
                                      </a:rPr>
                                      <m:t>𝑪𝑸</m:t>
                                    </m:r>
                                    <m:r>
                                      <a:rPr lang="en-US" altLang="zh-CN" sz="1900" i="1">
                                        <a:latin typeface="Cambria Math" panose="02040503050406030204" pitchFamily="18" charset="0"/>
                                      </a:rPr>
                                      <m:t>_</m:t>
                                    </m:r>
                                    <m:r>
                                      <a:rPr lang="en-US" altLang="zh-CN" sz="1900" i="1">
                                        <a:latin typeface="Cambria Math" panose="02040503050406030204" pitchFamily="18" charset="0"/>
                                      </a:rPr>
                                      <m:t>𝒓𝒂𝒕𝒆</m:t>
                                    </m:r>
                                  </m:sub>
                                </m:sSub>
                              </m:den>
                            </m:f>
                          </m:e>
                        </m:d>
                      </m:e>
                      <m:sup>
                        <m:r>
                          <a:rPr lang="en-US" altLang="zh-CN" sz="1900" b="1" i="1" smtClean="0">
                            <a:latin typeface="Cambria Math" panose="02040503050406030204" pitchFamily="18" charset="0"/>
                          </a:rPr>
                          <m:t>𝟔</m:t>
                        </m:r>
                      </m:sup>
                    </m:sSup>
                  </m:oMath>
                </a14:m>
                <a:endParaRPr lang="en-US" altLang="zh-CN" sz="1900" dirty="0"/>
              </a:p>
            </p:txBody>
          </p:sp>
        </mc:Choice>
        <mc:Fallback xmlns="">
          <p:sp>
            <p:nvSpPr>
              <p:cNvPr id="11" name="文本框 10">
                <a:extLst>
                  <a:ext uri="{FF2B5EF4-FFF2-40B4-BE49-F238E27FC236}">
                    <a16:creationId xmlns:a16="http://schemas.microsoft.com/office/drawing/2014/main" id="{D99A8E8E-A3D6-489C-B7F4-8CB3046684DD}"/>
                  </a:ext>
                </a:extLst>
              </p:cNvPr>
              <p:cNvSpPr txBox="1">
                <a:spLocks noRot="1" noChangeAspect="1" noMove="1" noResize="1" noEditPoints="1" noAdjustHandles="1" noChangeArrowheads="1" noChangeShapeType="1" noTextEdit="1"/>
              </p:cNvSpPr>
              <p:nvPr/>
            </p:nvSpPr>
            <p:spPr>
              <a:xfrm>
                <a:off x="5303912" y="3371510"/>
                <a:ext cx="7992888" cy="1630959"/>
              </a:xfrm>
              <a:prstGeom prst="rect">
                <a:avLst/>
              </a:prstGeom>
              <a:blipFill>
                <a:blip r:embed="rId3"/>
                <a:stretch>
                  <a:fillRect/>
                </a:stretch>
              </a:blipFill>
            </p:spPr>
            <p:txBody>
              <a:bodyPr/>
              <a:lstStyle/>
              <a:p>
                <a:r>
                  <a:rPr lang="zh-CN" altLang="en-US">
                    <a:noFill/>
                  </a:rPr>
                  <a:t> </a:t>
                </a:r>
              </a:p>
            </p:txBody>
          </p:sp>
        </mc:Fallback>
      </mc:AlternateContent>
      <p:sp>
        <p:nvSpPr>
          <p:cNvPr id="5" name="矩形 4">
            <a:extLst>
              <a:ext uri="{FF2B5EF4-FFF2-40B4-BE49-F238E27FC236}">
                <a16:creationId xmlns:a16="http://schemas.microsoft.com/office/drawing/2014/main" id="{0F94106C-96D4-47E4-A657-F48721E5D025}"/>
              </a:ext>
            </a:extLst>
          </p:cNvPr>
          <p:cNvSpPr/>
          <p:nvPr/>
        </p:nvSpPr>
        <p:spPr>
          <a:xfrm>
            <a:off x="5137072" y="5225752"/>
            <a:ext cx="6744072" cy="800219"/>
          </a:xfrm>
          <a:prstGeom prst="rect">
            <a:avLst/>
          </a:prstGeom>
        </p:spPr>
        <p:txBody>
          <a:bodyPr wrap="square">
            <a:spAutoFit/>
          </a:bodyPr>
          <a:lstStyle/>
          <a:p>
            <a:pPr marL="342900" indent="-342900">
              <a:spcBef>
                <a:spcPts val="1200"/>
              </a:spcBef>
              <a:buClr>
                <a:srgbClr val="FF0000"/>
              </a:buClr>
              <a:buFont typeface="Arial" panose="020B0604020202020204" pitchFamily="34" charset="0"/>
              <a:buChar char="•"/>
            </a:pPr>
            <a:r>
              <a:rPr lang="en-US" altLang="zh-CN" dirty="0">
                <a:latin typeface="微软雅黑 Light" panose="020B0502040204020203" pitchFamily="34" charset="-122"/>
                <a:ea typeface="微软雅黑 Light" panose="020B0502040204020203" pitchFamily="34" charset="-122"/>
              </a:rPr>
              <a:t>k is safe shot discount rate, 1 for disruption, 0.2 for safe shot  </a:t>
            </a:r>
          </a:p>
          <a:p>
            <a:pPr marL="342900" indent="-342900">
              <a:spcBef>
                <a:spcPts val="1200"/>
              </a:spcBef>
              <a:buClr>
                <a:srgbClr val="FF0000"/>
              </a:buClr>
              <a:buFont typeface="Arial" panose="020B0604020202020204" pitchFamily="34" charset="0"/>
              <a:buChar char="•"/>
            </a:pPr>
            <a:r>
              <a:rPr lang="en-US" altLang="zh-CN" dirty="0">
                <a:latin typeface="微软雅黑 Light" panose="020B0502040204020203" pitchFamily="34" charset="-122"/>
                <a:ea typeface="微软雅黑 Light" panose="020B0502040204020203" pitchFamily="34" charset="-122"/>
              </a:rPr>
              <a:t>Just toy example for demonstration</a:t>
            </a:r>
          </a:p>
        </p:txBody>
      </p:sp>
    </p:spTree>
    <p:extLst>
      <p:ext uri="{BB962C8B-B14F-4D97-AF65-F5344CB8AC3E}">
        <p14:creationId xmlns:p14="http://schemas.microsoft.com/office/powerpoint/2010/main" val="5246905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7723"/>
            <a:ext cx="10297144" cy="792088"/>
          </a:xfrm>
        </p:spPr>
        <p:txBody>
          <a:bodyPr/>
          <a:lstStyle/>
          <a:p>
            <a:r>
              <a:rPr lang="en-US" altLang="zh-CN" sz="2800" b="1" dirty="0"/>
              <a:t>Disruption Budget Consumption Guided Operation </a:t>
            </a:r>
            <a:endParaRPr lang="zh-CN" altLang="en-US" sz="2800" b="1" dirty="0"/>
          </a:p>
        </p:txBody>
      </p:sp>
      <p:sp>
        <p:nvSpPr>
          <p:cNvPr id="3" name="内容占位符 2"/>
          <p:cNvSpPr>
            <a:spLocks noGrp="1"/>
          </p:cNvSpPr>
          <p:nvPr>
            <p:ph idx="1"/>
          </p:nvPr>
        </p:nvSpPr>
        <p:spPr>
          <a:xfrm>
            <a:off x="425908" y="980728"/>
            <a:ext cx="10515600" cy="1656184"/>
          </a:xfrm>
        </p:spPr>
        <p:txBody>
          <a:bodyPr/>
          <a:lstStyle/>
          <a:p>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You can get a high performance model even with much less DBC</a:t>
            </a:r>
          </a:p>
          <a:p>
            <a:endParaRPr lang="zh-CN" altLang="en-US" sz="2400" b="0" dirty="0">
              <a:latin typeface="Times New Roman" panose="02020603050405020304" pitchFamily="18" charset="0"/>
              <a:ea typeface="微软雅黑" panose="020B0503020204020204" pitchFamily="34" charset="-122"/>
              <a:cs typeface="Times New Roman" panose="02020603050405020304" pitchFamily="18" charset="0"/>
            </a:endParaRPr>
          </a:p>
          <a:p>
            <a:endParaRPr lang="zh-CN" altLang="en-US" dirty="0">
              <a:latin typeface="Times New Roman" panose="02020603050405020304" pitchFamily="18" charset="0"/>
              <a:cs typeface="Times New Roman" panose="02020603050405020304" pitchFamily="18" charset="0"/>
            </a:endParaRPr>
          </a:p>
        </p:txBody>
      </p:sp>
      <p:sp>
        <p:nvSpPr>
          <p:cNvPr id="4" name="灯片编号占位符 3"/>
          <p:cNvSpPr>
            <a:spLocks noGrp="1"/>
          </p:cNvSpPr>
          <p:nvPr>
            <p:ph type="sldNum" sz="quarter" idx="10"/>
          </p:nvPr>
        </p:nvSpPr>
        <p:spPr/>
        <p:txBody>
          <a:bodyPr/>
          <a:lstStyle/>
          <a:p>
            <a:pPr>
              <a:defRPr/>
            </a:pPr>
            <a:fld id="{992DBDEA-1FA4-4512-8EBB-09F795BCB767}" type="slidenum">
              <a:rPr lang="zh-CN" altLang="en-US" smtClean="0"/>
              <a:pPr>
                <a:defRPr/>
              </a:pPr>
              <a:t>32</a:t>
            </a:fld>
            <a:endParaRPr lang="en-US" altLang="zh-CN" dirty="0"/>
          </a:p>
        </p:txBody>
      </p:sp>
      <p:sp>
        <p:nvSpPr>
          <p:cNvPr id="6" name="内容占位符 2"/>
          <p:cNvSpPr txBox="1">
            <a:spLocks/>
          </p:cNvSpPr>
          <p:nvPr/>
        </p:nvSpPr>
        <p:spPr bwMode="auto">
          <a:xfrm>
            <a:off x="695400" y="5949280"/>
            <a:ext cx="1051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Clr>
                <a:srgbClr val="FF0000"/>
              </a:buClr>
              <a:buFont typeface="Arial" panose="020B0604020202020204" pitchFamily="34" charset="0"/>
              <a:buChar char="•"/>
              <a:defRPr sz="2800" b="1" i="0" kern="1200" baseline="0">
                <a:solidFill>
                  <a:schemeClr val="tx1"/>
                </a:solidFill>
                <a:latin typeface="Century Gothic" panose="020B0502020202020204" pitchFamily="34" charset="0"/>
                <a:ea typeface="微软雅黑 Light" panose="020B0502040204020203" pitchFamily="34" charset="-122"/>
                <a:cs typeface="+mn-cs"/>
              </a:defRPr>
            </a:lvl1pPr>
            <a:lvl2pPr marL="685800" indent="-228600" algn="l" rtl="0" eaLnBrk="1" fontAlgn="base" hangingPunct="1">
              <a:lnSpc>
                <a:spcPct val="90000"/>
              </a:lnSpc>
              <a:spcBef>
                <a:spcPts val="500"/>
              </a:spcBef>
              <a:spcAft>
                <a:spcPct val="0"/>
              </a:spcAft>
              <a:buClr>
                <a:srgbClr val="FF0000"/>
              </a:buClr>
              <a:buFont typeface="Arial" panose="020B0604020202020204" pitchFamily="34" charset="0"/>
              <a:buChar char="•"/>
              <a:defRPr sz="2400" kern="1200" baseline="0">
                <a:solidFill>
                  <a:schemeClr val="tx1"/>
                </a:solidFill>
                <a:latin typeface="微软雅黑 Light" panose="020B0502040204020203" pitchFamily="34" charset="-122"/>
                <a:ea typeface="微软雅黑 Light" panose="020B0502040204020203" pitchFamily="34" charset="-122"/>
                <a:cs typeface="+mn-cs"/>
              </a:defRPr>
            </a:lvl2pPr>
            <a:lvl3pPr marL="1143000" indent="-228600" algn="l" rtl="0" eaLnBrk="1" fontAlgn="base" hangingPunct="1">
              <a:lnSpc>
                <a:spcPct val="90000"/>
              </a:lnSpc>
              <a:spcBef>
                <a:spcPts val="500"/>
              </a:spcBef>
              <a:spcAft>
                <a:spcPct val="0"/>
              </a:spcAft>
              <a:buClr>
                <a:srgbClr val="FF0000"/>
              </a:buClr>
              <a:buFont typeface="Arial" panose="020B0604020202020204" pitchFamily="34" charset="0"/>
              <a:buChar char="•"/>
              <a:defRPr sz="2000" kern="1200" baseline="0">
                <a:solidFill>
                  <a:schemeClr val="tx1"/>
                </a:solidFill>
                <a:latin typeface="微软雅黑 Light" panose="020B0502040204020203" pitchFamily="34" charset="-122"/>
                <a:ea typeface="微软雅黑 Light" panose="020B0502040204020203" pitchFamily="34" charset="-122"/>
                <a:cs typeface="+mn-cs"/>
              </a:defRPr>
            </a:lvl3pPr>
            <a:lvl4pPr marL="1600200" indent="-228600" algn="l" rtl="0" eaLnBrk="1" fontAlgn="base" hangingPunct="1">
              <a:lnSpc>
                <a:spcPct val="90000"/>
              </a:lnSpc>
              <a:spcBef>
                <a:spcPts val="500"/>
              </a:spcBef>
              <a:spcAft>
                <a:spcPct val="0"/>
              </a:spcAft>
              <a:buClr>
                <a:srgbClr val="FF0000"/>
              </a:buClr>
              <a:buFont typeface="Arial" panose="020B0604020202020204" pitchFamily="34" charset="0"/>
              <a:buChar char="•"/>
              <a:defRPr kern="1200" baseline="0">
                <a:solidFill>
                  <a:schemeClr val="tx1"/>
                </a:solidFill>
                <a:latin typeface="微软雅黑 Light" panose="020B0502040204020203" pitchFamily="34" charset="-122"/>
                <a:ea typeface="微软雅黑 Light" panose="020B0502040204020203" pitchFamily="34" charset="-122"/>
                <a:cs typeface="+mn-cs"/>
              </a:defRPr>
            </a:lvl4pPr>
            <a:lvl5pPr marL="2057400" indent="-228600" algn="l" rtl="0" eaLnBrk="1" fontAlgn="base" hangingPunct="1">
              <a:lnSpc>
                <a:spcPct val="90000"/>
              </a:lnSpc>
              <a:spcBef>
                <a:spcPts val="500"/>
              </a:spcBef>
              <a:spcAft>
                <a:spcPct val="0"/>
              </a:spcAft>
              <a:buClr>
                <a:srgbClr val="FF0000"/>
              </a:buClr>
              <a:buFont typeface="Arial" panose="020B0604020202020204" pitchFamily="34" charset="0"/>
              <a:buChar char="•"/>
              <a:defRPr kern="1200" baseline="0">
                <a:solidFill>
                  <a:schemeClr val="tx1"/>
                </a:solidFill>
                <a:latin typeface="微软雅黑 Light" panose="020B0502040204020203" pitchFamily="34" charset="-122"/>
                <a:ea typeface="微软雅黑 Light" panose="020B0502040204020203"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400"/>
            <a:r>
              <a:rPr lang="en-US" altLang="zh-CN" sz="2000" b="0" dirty="0">
                <a:latin typeface="微软雅黑 Light" panose="020B0502040204020203" pitchFamily="34" charset="-122"/>
              </a:rPr>
              <a:t>Just preliminary results, for demonstration </a:t>
            </a:r>
            <a:endParaRPr lang="zh-CN" altLang="en-US" sz="2000" b="0" dirty="0">
              <a:latin typeface="微软雅黑 Light" panose="020B0502040204020203" pitchFamily="34" charset="-122"/>
            </a:endParaRPr>
          </a:p>
          <a:p>
            <a:pPr defTabSz="914400"/>
            <a:endParaRPr lang="zh-CN" altLang="en-US" dirty="0">
              <a:latin typeface="微软雅黑 Light" panose="020B0502040204020203" pitchFamily="34" charset="-122"/>
            </a:endParaRPr>
          </a:p>
        </p:txBody>
      </p:sp>
      <p:graphicFrame>
        <p:nvGraphicFramePr>
          <p:cNvPr id="7" name="表格 6">
            <a:extLst>
              <a:ext uri="{FF2B5EF4-FFF2-40B4-BE49-F238E27FC236}">
                <a16:creationId xmlns:a16="http://schemas.microsoft.com/office/drawing/2014/main" id="{3E19A813-C6B2-4EC9-B634-360BA0063D05}"/>
              </a:ext>
            </a:extLst>
          </p:cNvPr>
          <p:cNvGraphicFramePr>
            <a:graphicFrameLocks noGrp="1"/>
          </p:cNvGraphicFramePr>
          <p:nvPr>
            <p:extLst>
              <p:ext uri="{D42A27DB-BD31-4B8C-83A1-F6EECF244321}">
                <p14:modId xmlns:p14="http://schemas.microsoft.com/office/powerpoint/2010/main" val="2417854850"/>
              </p:ext>
            </p:extLst>
          </p:nvPr>
        </p:nvGraphicFramePr>
        <p:xfrm>
          <a:off x="695400" y="1666314"/>
          <a:ext cx="8064896" cy="1483360"/>
        </p:xfrm>
        <a:graphic>
          <a:graphicData uri="http://schemas.openxmlformats.org/drawingml/2006/table">
            <a:tbl>
              <a:tblPr firstRow="1" bandRow="1">
                <a:tableStyleId>{9D7B26C5-4107-4FEC-AEDC-1716B250A1EF}</a:tableStyleId>
              </a:tblPr>
              <a:tblGrid>
                <a:gridCol w="1358449">
                  <a:extLst>
                    <a:ext uri="{9D8B030D-6E8A-4147-A177-3AD203B41FA5}">
                      <a16:colId xmlns:a16="http://schemas.microsoft.com/office/drawing/2014/main" val="1397291819"/>
                    </a:ext>
                  </a:extLst>
                </a:gridCol>
                <a:gridCol w="897729">
                  <a:extLst>
                    <a:ext uri="{9D8B030D-6E8A-4147-A177-3AD203B41FA5}">
                      <a16:colId xmlns:a16="http://schemas.microsoft.com/office/drawing/2014/main" val="3503958539"/>
                    </a:ext>
                  </a:extLst>
                </a:gridCol>
                <a:gridCol w="1200206">
                  <a:extLst>
                    <a:ext uri="{9D8B030D-6E8A-4147-A177-3AD203B41FA5}">
                      <a16:colId xmlns:a16="http://schemas.microsoft.com/office/drawing/2014/main" val="1083273466"/>
                    </a:ext>
                  </a:extLst>
                </a:gridCol>
                <a:gridCol w="1152128">
                  <a:extLst>
                    <a:ext uri="{9D8B030D-6E8A-4147-A177-3AD203B41FA5}">
                      <a16:colId xmlns:a16="http://schemas.microsoft.com/office/drawing/2014/main" val="1614830316"/>
                    </a:ext>
                  </a:extLst>
                </a:gridCol>
                <a:gridCol w="1152128">
                  <a:extLst>
                    <a:ext uri="{9D8B030D-6E8A-4147-A177-3AD203B41FA5}">
                      <a16:colId xmlns:a16="http://schemas.microsoft.com/office/drawing/2014/main" val="1341808030"/>
                    </a:ext>
                  </a:extLst>
                </a:gridCol>
                <a:gridCol w="1152128">
                  <a:extLst>
                    <a:ext uri="{9D8B030D-6E8A-4147-A177-3AD203B41FA5}">
                      <a16:colId xmlns:a16="http://schemas.microsoft.com/office/drawing/2014/main" val="1865399881"/>
                    </a:ext>
                  </a:extLst>
                </a:gridCol>
                <a:gridCol w="1152128">
                  <a:extLst>
                    <a:ext uri="{9D8B030D-6E8A-4147-A177-3AD203B41FA5}">
                      <a16:colId xmlns:a16="http://schemas.microsoft.com/office/drawing/2014/main" val="2660283692"/>
                    </a:ext>
                  </a:extLst>
                </a:gridCol>
              </a:tblGrid>
              <a:tr h="370840">
                <a:tc>
                  <a:txBody>
                    <a:bodyPr/>
                    <a:lstStyle/>
                    <a:p>
                      <a:r>
                        <a:rPr lang="en-US" altLang="zh-CN" dirty="0"/>
                        <a:t>DBC</a:t>
                      </a:r>
                      <a:endParaRPr lang="zh-CN" altLang="en-US" dirty="0"/>
                    </a:p>
                  </a:txBody>
                  <a:tcPr>
                    <a:noFill/>
                  </a:tcPr>
                </a:tc>
                <a:tc>
                  <a:txBody>
                    <a:bodyPr/>
                    <a:lstStyle/>
                    <a:p>
                      <a:pPr marL="0" algn="l" defTabSz="914400" rtl="0" eaLnBrk="1" fontAlgn="ctr" latinLnBrk="0" hangingPunct="1"/>
                      <a:r>
                        <a:rPr lang="en-US" altLang="zh-CN" sz="1800" b="1" kern="1200" dirty="0">
                          <a:solidFill>
                            <a:schemeClr val="tx1"/>
                          </a:solidFill>
                        </a:rPr>
                        <a:t>62198</a:t>
                      </a:r>
                      <a:endParaRPr lang="en-US" altLang="zh-CN" sz="1800" b="1" kern="1200" dirty="0">
                        <a:solidFill>
                          <a:schemeClr val="tx1"/>
                        </a:solidFill>
                        <a:latin typeface="+mn-lt"/>
                        <a:ea typeface="+mn-ea"/>
                        <a:cs typeface="+mn-cs"/>
                      </a:endParaRPr>
                    </a:p>
                  </a:txBody>
                  <a:tcPr>
                    <a:noFill/>
                  </a:tcPr>
                </a:tc>
                <a:tc>
                  <a:txBody>
                    <a:bodyPr/>
                    <a:lstStyle/>
                    <a:p>
                      <a:pPr marL="0" algn="l" defTabSz="914400" rtl="0" eaLnBrk="1" fontAlgn="ctr" latinLnBrk="0" hangingPunct="1"/>
                      <a:r>
                        <a:rPr lang="en-US" altLang="zh-CN" sz="1800" b="1" kern="1200" dirty="0">
                          <a:solidFill>
                            <a:schemeClr val="tx1"/>
                          </a:solidFill>
                        </a:rPr>
                        <a:t>61793</a:t>
                      </a:r>
                      <a:endParaRPr lang="en-US" altLang="zh-CN" sz="1800" b="1" kern="1200" dirty="0">
                        <a:solidFill>
                          <a:schemeClr val="tx1"/>
                        </a:solidFill>
                        <a:latin typeface="+mn-lt"/>
                        <a:ea typeface="+mn-ea"/>
                        <a:cs typeface="+mn-cs"/>
                      </a:endParaRPr>
                    </a:p>
                  </a:txBody>
                  <a:tcPr>
                    <a:noFill/>
                  </a:tcPr>
                </a:tc>
                <a:tc>
                  <a:txBody>
                    <a:bodyPr/>
                    <a:lstStyle/>
                    <a:p>
                      <a:r>
                        <a:rPr lang="en-US" altLang="zh-CN" dirty="0">
                          <a:solidFill>
                            <a:schemeClr val="tx1"/>
                          </a:solidFill>
                        </a:rPr>
                        <a:t>61323</a:t>
                      </a:r>
                      <a:endParaRPr lang="zh-CN" altLang="en-US" dirty="0">
                        <a:solidFill>
                          <a:schemeClr val="tx1"/>
                        </a:solidFill>
                      </a:endParaRPr>
                    </a:p>
                  </a:txBody>
                  <a:tcPr>
                    <a:noFill/>
                  </a:tcPr>
                </a:tc>
                <a:tc>
                  <a:txBody>
                    <a:bodyPr/>
                    <a:lstStyle/>
                    <a:p>
                      <a:pPr marL="0" algn="l" defTabSz="914400" rtl="0" eaLnBrk="1" fontAlgn="ctr" latinLnBrk="0" hangingPunct="1"/>
                      <a:r>
                        <a:rPr lang="en-US" altLang="zh-CN" sz="1800" b="1" kern="1200" dirty="0">
                          <a:solidFill>
                            <a:schemeClr val="tx1"/>
                          </a:solidFill>
                        </a:rPr>
                        <a:t>38121</a:t>
                      </a:r>
                      <a:endParaRPr lang="en-US" altLang="zh-CN" sz="1800" b="1" kern="1200" dirty="0">
                        <a:solidFill>
                          <a:schemeClr val="tx1"/>
                        </a:solidFill>
                        <a:latin typeface="+mn-lt"/>
                        <a:ea typeface="+mn-ea"/>
                        <a:cs typeface="+mn-cs"/>
                      </a:endParaRPr>
                    </a:p>
                  </a:txBody>
                  <a:tcPr marL="9525" marR="9525" marT="9525" marB="0" anchor="ctr">
                    <a:noFill/>
                  </a:tcPr>
                </a:tc>
                <a:tc>
                  <a:txBody>
                    <a:bodyPr/>
                    <a:lstStyle/>
                    <a:p>
                      <a:pPr marL="0" algn="l" defTabSz="914400" rtl="0" eaLnBrk="1" fontAlgn="ctr" latinLnBrk="0" hangingPunct="1"/>
                      <a:r>
                        <a:rPr lang="en-US" altLang="zh-CN" sz="1800" b="1" kern="1200" dirty="0">
                          <a:solidFill>
                            <a:schemeClr val="tx1"/>
                          </a:solidFill>
                        </a:rPr>
                        <a:t>30719</a:t>
                      </a:r>
                      <a:endParaRPr lang="en-US" altLang="zh-CN" sz="1800" b="1" kern="1200" dirty="0">
                        <a:solidFill>
                          <a:schemeClr val="tx1"/>
                        </a:solidFill>
                        <a:latin typeface="+mn-lt"/>
                        <a:ea typeface="+mn-ea"/>
                        <a:cs typeface="+mn-cs"/>
                      </a:endParaRPr>
                    </a:p>
                  </a:txBody>
                  <a:tcPr marL="9525" marR="9525" marT="9525" marB="0" anchor="ctr">
                    <a:noFill/>
                  </a:tcPr>
                </a:tc>
                <a:tc>
                  <a:txBody>
                    <a:bodyPr/>
                    <a:lstStyle/>
                    <a:p>
                      <a:pPr marL="0" algn="l" defTabSz="914400" rtl="0" eaLnBrk="1" fontAlgn="ctr" latinLnBrk="0" hangingPunct="1"/>
                      <a:r>
                        <a:rPr lang="en-US" altLang="zh-CN" sz="1800" b="1" kern="1200" dirty="0">
                          <a:solidFill>
                            <a:schemeClr val="tx1"/>
                          </a:solidFill>
                        </a:rPr>
                        <a:t>23978</a:t>
                      </a:r>
                      <a:endParaRPr lang="en-US" altLang="zh-CN" sz="1800" b="1" kern="1200" dirty="0">
                        <a:solidFill>
                          <a:schemeClr val="tx1"/>
                        </a:solidFill>
                        <a:latin typeface="+mn-lt"/>
                        <a:ea typeface="+mn-ea"/>
                        <a:cs typeface="+mn-cs"/>
                      </a:endParaRPr>
                    </a:p>
                  </a:txBody>
                  <a:tcPr>
                    <a:noFill/>
                  </a:tcPr>
                </a:tc>
                <a:extLst>
                  <a:ext uri="{0D108BD9-81ED-4DB2-BD59-A6C34878D82A}">
                    <a16:rowId xmlns:a16="http://schemas.microsoft.com/office/drawing/2014/main" val="404989627"/>
                  </a:ext>
                </a:extLst>
              </a:tr>
              <a:tr h="370840">
                <a:tc>
                  <a:txBody>
                    <a:bodyPr/>
                    <a:lstStyle/>
                    <a:p>
                      <a:r>
                        <a:rPr lang="en-US" altLang="zh-CN" dirty="0"/>
                        <a:t>shots</a:t>
                      </a:r>
                      <a:endParaRPr lang="zh-CN" altLang="en-US" dirty="0"/>
                    </a:p>
                  </a:txBody>
                  <a:tcPr>
                    <a:noFill/>
                  </a:tcPr>
                </a:tc>
                <a:tc>
                  <a:txBody>
                    <a:bodyPr/>
                    <a:lstStyle/>
                    <a:p>
                      <a:r>
                        <a:rPr lang="en-US" altLang="zh-CN" dirty="0"/>
                        <a:t>827</a:t>
                      </a:r>
                      <a:endParaRPr lang="zh-CN" altLang="en-US" dirty="0"/>
                    </a:p>
                  </a:txBody>
                  <a:tcPr>
                    <a:noFill/>
                  </a:tcPr>
                </a:tc>
                <a:tc>
                  <a:txBody>
                    <a:bodyPr/>
                    <a:lstStyle/>
                    <a:p>
                      <a:r>
                        <a:rPr lang="en-US" altLang="zh-CN" dirty="0"/>
                        <a:t>827</a:t>
                      </a:r>
                      <a:endParaRPr lang="zh-CN" altLang="en-US" dirty="0"/>
                    </a:p>
                  </a:txBody>
                  <a:tcPr>
                    <a:noFill/>
                  </a:tcPr>
                </a:tc>
                <a:tc>
                  <a:txBody>
                    <a:bodyPr/>
                    <a:lstStyle/>
                    <a:p>
                      <a:r>
                        <a:rPr lang="en-US" altLang="zh-CN" dirty="0"/>
                        <a:t>827</a:t>
                      </a:r>
                      <a:endParaRPr lang="zh-CN" altLang="en-US" dirty="0"/>
                    </a:p>
                  </a:txBody>
                  <a:tcPr>
                    <a:noFill/>
                  </a:tcPr>
                </a:tc>
                <a:tc>
                  <a:txBody>
                    <a:bodyPr/>
                    <a:lstStyle/>
                    <a:p>
                      <a:r>
                        <a:rPr lang="en-US" altLang="zh-CN" dirty="0"/>
                        <a:t>827</a:t>
                      </a:r>
                      <a:endParaRPr lang="zh-CN" altLang="en-US" dirty="0"/>
                    </a:p>
                  </a:txBody>
                  <a:tcPr>
                    <a:noFill/>
                  </a:tcPr>
                </a:tc>
                <a:tc>
                  <a:txBody>
                    <a:bodyPr/>
                    <a:lstStyle/>
                    <a:p>
                      <a:r>
                        <a:rPr lang="en-US" altLang="zh-CN" dirty="0">
                          <a:solidFill>
                            <a:srgbClr val="C00000"/>
                          </a:solidFill>
                        </a:rPr>
                        <a:t>827</a:t>
                      </a:r>
                      <a:endParaRPr lang="zh-CN" altLang="en-US" dirty="0">
                        <a:solidFill>
                          <a:srgbClr val="C00000"/>
                        </a:solidFill>
                      </a:endParaRPr>
                    </a:p>
                  </a:txBody>
                  <a:tcPr>
                    <a:noFill/>
                  </a:tcPr>
                </a:tc>
                <a:tc>
                  <a:txBody>
                    <a:bodyPr/>
                    <a:lstStyle/>
                    <a:p>
                      <a:r>
                        <a:rPr lang="en-US" altLang="zh-CN" dirty="0">
                          <a:solidFill>
                            <a:srgbClr val="C00000"/>
                          </a:solidFill>
                        </a:rPr>
                        <a:t>827</a:t>
                      </a:r>
                      <a:endParaRPr lang="zh-CN" altLang="en-US" dirty="0">
                        <a:solidFill>
                          <a:srgbClr val="C00000"/>
                        </a:solidFill>
                      </a:endParaRPr>
                    </a:p>
                  </a:txBody>
                  <a:tcPr>
                    <a:noFill/>
                  </a:tcPr>
                </a:tc>
                <a:extLst>
                  <a:ext uri="{0D108BD9-81ED-4DB2-BD59-A6C34878D82A}">
                    <a16:rowId xmlns:a16="http://schemas.microsoft.com/office/drawing/2014/main" val="3335461002"/>
                  </a:ext>
                </a:extLst>
              </a:tr>
              <a:tr h="370840">
                <a:tc>
                  <a:txBody>
                    <a:bodyPr/>
                    <a:lstStyle/>
                    <a:p>
                      <a:r>
                        <a:rPr lang="en-US" altLang="zh-CN" dirty="0" err="1"/>
                        <a:t>Disrup</a:t>
                      </a:r>
                      <a:r>
                        <a:rPr lang="en-US" altLang="zh-CN" dirty="0"/>
                        <a:t>. ratio</a:t>
                      </a:r>
                      <a:endParaRPr lang="zh-CN" altLang="en-US" dirty="0"/>
                    </a:p>
                  </a:txBody>
                  <a:tcPr>
                    <a:noFill/>
                  </a:tcPr>
                </a:tc>
                <a:tc>
                  <a:txBody>
                    <a:bodyPr/>
                    <a:lstStyle/>
                    <a:p>
                      <a:r>
                        <a:rPr lang="en-US" altLang="zh-CN" dirty="0"/>
                        <a:t>0.265</a:t>
                      </a:r>
                      <a:endParaRPr lang="zh-CN" altLang="en-US" dirty="0"/>
                    </a:p>
                  </a:txBody>
                  <a:tcPr>
                    <a:noFill/>
                  </a:tcPr>
                </a:tc>
                <a:tc>
                  <a:txBody>
                    <a:bodyPr/>
                    <a:lstStyle/>
                    <a:p>
                      <a:r>
                        <a:rPr lang="en-US" altLang="zh-CN" dirty="0"/>
                        <a:t>0.265</a:t>
                      </a:r>
                      <a:endParaRPr lang="zh-CN" altLang="en-US" dirty="0"/>
                    </a:p>
                  </a:txBody>
                  <a:tcPr>
                    <a:noFill/>
                  </a:tcPr>
                </a:tc>
                <a:tc>
                  <a:txBody>
                    <a:bodyPr/>
                    <a:lstStyle/>
                    <a:p>
                      <a:r>
                        <a:rPr lang="en-US" altLang="zh-CN" dirty="0"/>
                        <a:t>0.265</a:t>
                      </a:r>
                      <a:endParaRPr lang="zh-CN" altLang="en-US" dirty="0"/>
                    </a:p>
                  </a:txBody>
                  <a:tcPr>
                    <a:noFill/>
                  </a:tcPr>
                </a:tc>
                <a:tc>
                  <a:txBody>
                    <a:bodyPr/>
                    <a:lstStyle/>
                    <a:p>
                      <a:r>
                        <a:rPr lang="en-US" altLang="zh-CN" dirty="0"/>
                        <a:t>0.265</a:t>
                      </a:r>
                      <a:endParaRPr lang="zh-CN" altLang="en-US" dirty="0"/>
                    </a:p>
                  </a:txBody>
                  <a:tcPr>
                    <a:noFill/>
                  </a:tcPr>
                </a:tc>
                <a:tc>
                  <a:txBody>
                    <a:bodyPr/>
                    <a:lstStyle/>
                    <a:p>
                      <a:r>
                        <a:rPr lang="en-US" altLang="zh-CN" dirty="0">
                          <a:solidFill>
                            <a:srgbClr val="C00000"/>
                          </a:solidFill>
                        </a:rPr>
                        <a:t>0.265</a:t>
                      </a:r>
                      <a:endParaRPr lang="zh-CN" altLang="en-US" dirty="0">
                        <a:solidFill>
                          <a:srgbClr val="C00000"/>
                        </a:solidFill>
                      </a:endParaRPr>
                    </a:p>
                  </a:txBody>
                  <a:tcPr>
                    <a:noFill/>
                  </a:tcPr>
                </a:tc>
                <a:tc>
                  <a:txBody>
                    <a:bodyPr/>
                    <a:lstStyle/>
                    <a:p>
                      <a:r>
                        <a:rPr lang="en-US" altLang="zh-CN" dirty="0">
                          <a:solidFill>
                            <a:srgbClr val="C00000"/>
                          </a:solidFill>
                        </a:rPr>
                        <a:t>0.265</a:t>
                      </a:r>
                      <a:endParaRPr lang="zh-CN" altLang="en-US" dirty="0">
                        <a:solidFill>
                          <a:srgbClr val="C00000"/>
                        </a:solidFill>
                      </a:endParaRPr>
                    </a:p>
                  </a:txBody>
                  <a:tcPr>
                    <a:noFill/>
                  </a:tcPr>
                </a:tc>
                <a:extLst>
                  <a:ext uri="{0D108BD9-81ED-4DB2-BD59-A6C34878D82A}">
                    <a16:rowId xmlns:a16="http://schemas.microsoft.com/office/drawing/2014/main" val="3622071669"/>
                  </a:ext>
                </a:extLst>
              </a:tr>
              <a:tr h="370840">
                <a:tc>
                  <a:txBody>
                    <a:bodyPr/>
                    <a:lstStyle/>
                    <a:p>
                      <a:r>
                        <a:rPr lang="en-US" altLang="zh-CN" dirty="0"/>
                        <a:t>AUC</a:t>
                      </a:r>
                      <a:endParaRPr lang="zh-CN" altLang="en-US" dirty="0"/>
                    </a:p>
                  </a:txBody>
                  <a:tcPr>
                    <a:noFill/>
                  </a:tcPr>
                </a:tc>
                <a:tc>
                  <a:txBody>
                    <a:bodyPr/>
                    <a:lstStyle/>
                    <a:p>
                      <a:r>
                        <a:rPr lang="en-US" altLang="zh-CN" dirty="0"/>
                        <a:t>0.88</a:t>
                      </a:r>
                      <a:endParaRPr lang="zh-CN" altLang="en-US" dirty="0"/>
                    </a:p>
                  </a:txBody>
                  <a:tcPr>
                    <a:noFill/>
                  </a:tcPr>
                </a:tc>
                <a:tc>
                  <a:txBody>
                    <a:bodyPr/>
                    <a:lstStyle/>
                    <a:p>
                      <a:r>
                        <a:rPr lang="en-US" altLang="zh-CN" dirty="0"/>
                        <a:t>0.88</a:t>
                      </a:r>
                      <a:endParaRPr lang="zh-CN" altLang="en-US" dirty="0"/>
                    </a:p>
                  </a:txBody>
                  <a:tcPr>
                    <a:noFill/>
                  </a:tcPr>
                </a:tc>
                <a:tc>
                  <a:txBody>
                    <a:bodyPr/>
                    <a:lstStyle/>
                    <a:p>
                      <a:r>
                        <a:rPr lang="en-US" altLang="zh-CN" dirty="0"/>
                        <a:t>0.85</a:t>
                      </a:r>
                      <a:endParaRPr lang="zh-CN" altLang="en-US" dirty="0"/>
                    </a:p>
                  </a:txBody>
                  <a:tcPr>
                    <a:noFill/>
                  </a:tcPr>
                </a:tc>
                <a:tc>
                  <a:txBody>
                    <a:bodyPr/>
                    <a:lstStyle/>
                    <a:p>
                      <a:r>
                        <a:rPr lang="en-US" altLang="zh-CN" dirty="0"/>
                        <a:t>0.86</a:t>
                      </a:r>
                      <a:endParaRPr lang="zh-CN" altLang="en-US" dirty="0"/>
                    </a:p>
                  </a:txBody>
                  <a:tcPr>
                    <a:noFill/>
                  </a:tcPr>
                </a:tc>
                <a:tc>
                  <a:txBody>
                    <a:bodyPr/>
                    <a:lstStyle/>
                    <a:p>
                      <a:r>
                        <a:rPr lang="en-US" altLang="zh-CN" dirty="0">
                          <a:solidFill>
                            <a:srgbClr val="C00000"/>
                          </a:solidFill>
                        </a:rPr>
                        <a:t>0.90</a:t>
                      </a:r>
                      <a:endParaRPr lang="zh-CN" altLang="en-US" dirty="0">
                        <a:solidFill>
                          <a:srgbClr val="C00000"/>
                        </a:solidFill>
                      </a:endParaRPr>
                    </a:p>
                  </a:txBody>
                  <a:tcPr>
                    <a:noFill/>
                  </a:tcPr>
                </a:tc>
                <a:tc>
                  <a:txBody>
                    <a:bodyPr/>
                    <a:lstStyle/>
                    <a:p>
                      <a:r>
                        <a:rPr lang="en-US" altLang="zh-CN" dirty="0">
                          <a:solidFill>
                            <a:srgbClr val="C00000"/>
                          </a:solidFill>
                        </a:rPr>
                        <a:t>0.87</a:t>
                      </a:r>
                      <a:endParaRPr lang="zh-CN" altLang="en-US" dirty="0">
                        <a:solidFill>
                          <a:srgbClr val="C00000"/>
                        </a:solidFill>
                      </a:endParaRPr>
                    </a:p>
                  </a:txBody>
                  <a:tcPr>
                    <a:noFill/>
                  </a:tcPr>
                </a:tc>
                <a:extLst>
                  <a:ext uri="{0D108BD9-81ED-4DB2-BD59-A6C34878D82A}">
                    <a16:rowId xmlns:a16="http://schemas.microsoft.com/office/drawing/2014/main" val="634565535"/>
                  </a:ext>
                </a:extLst>
              </a:tr>
            </a:tbl>
          </a:graphicData>
        </a:graphic>
      </p:graphicFrame>
      <p:graphicFrame>
        <p:nvGraphicFramePr>
          <p:cNvPr id="8" name="表格 7">
            <a:extLst>
              <a:ext uri="{FF2B5EF4-FFF2-40B4-BE49-F238E27FC236}">
                <a16:creationId xmlns:a16="http://schemas.microsoft.com/office/drawing/2014/main" id="{074521BB-91AB-4F5C-B3DF-3D7C55845AA9}"/>
              </a:ext>
            </a:extLst>
          </p:cNvPr>
          <p:cNvGraphicFramePr>
            <a:graphicFrameLocks noGrp="1"/>
          </p:cNvGraphicFramePr>
          <p:nvPr>
            <p:extLst>
              <p:ext uri="{D42A27DB-BD31-4B8C-83A1-F6EECF244321}">
                <p14:modId xmlns:p14="http://schemas.microsoft.com/office/powerpoint/2010/main" val="3354686320"/>
              </p:ext>
            </p:extLst>
          </p:nvPr>
        </p:nvGraphicFramePr>
        <p:xfrm>
          <a:off x="623392" y="4325083"/>
          <a:ext cx="6840760" cy="1482781"/>
        </p:xfrm>
        <a:graphic>
          <a:graphicData uri="http://schemas.openxmlformats.org/drawingml/2006/table">
            <a:tbl>
              <a:tblPr firstRow="1" bandRow="1">
                <a:tableStyleId>{9D7B26C5-4107-4FEC-AEDC-1716B250A1EF}</a:tableStyleId>
              </a:tblPr>
              <a:tblGrid>
                <a:gridCol w="1341326">
                  <a:extLst>
                    <a:ext uri="{9D8B030D-6E8A-4147-A177-3AD203B41FA5}">
                      <a16:colId xmlns:a16="http://schemas.microsoft.com/office/drawing/2014/main" val="1397291819"/>
                    </a:ext>
                  </a:extLst>
                </a:gridCol>
                <a:gridCol w="1379650">
                  <a:extLst>
                    <a:ext uri="{9D8B030D-6E8A-4147-A177-3AD203B41FA5}">
                      <a16:colId xmlns:a16="http://schemas.microsoft.com/office/drawing/2014/main" val="3062107762"/>
                    </a:ext>
                  </a:extLst>
                </a:gridCol>
                <a:gridCol w="1360487">
                  <a:extLst>
                    <a:ext uri="{9D8B030D-6E8A-4147-A177-3AD203B41FA5}">
                      <a16:colId xmlns:a16="http://schemas.microsoft.com/office/drawing/2014/main" val="2660283692"/>
                    </a:ext>
                  </a:extLst>
                </a:gridCol>
                <a:gridCol w="1360487">
                  <a:extLst>
                    <a:ext uri="{9D8B030D-6E8A-4147-A177-3AD203B41FA5}">
                      <a16:colId xmlns:a16="http://schemas.microsoft.com/office/drawing/2014/main" val="2305178852"/>
                    </a:ext>
                  </a:extLst>
                </a:gridCol>
                <a:gridCol w="1398810">
                  <a:extLst>
                    <a:ext uri="{9D8B030D-6E8A-4147-A177-3AD203B41FA5}">
                      <a16:colId xmlns:a16="http://schemas.microsoft.com/office/drawing/2014/main" val="3340122645"/>
                    </a:ext>
                  </a:extLst>
                </a:gridCol>
              </a:tblGrid>
              <a:tr h="343873">
                <a:tc>
                  <a:txBody>
                    <a:bodyPr/>
                    <a:lstStyle/>
                    <a:p>
                      <a:r>
                        <a:rPr lang="en-US" altLang="zh-CN" dirty="0">
                          <a:solidFill>
                            <a:schemeClr val="tx1"/>
                          </a:solidFill>
                        </a:rPr>
                        <a:t>DBC</a:t>
                      </a:r>
                      <a:endParaRPr lang="zh-CN" altLang="en-US" dirty="0">
                        <a:solidFill>
                          <a:schemeClr val="tx1"/>
                        </a:solidFill>
                      </a:endParaRPr>
                    </a:p>
                  </a:txBody>
                  <a:tcPr>
                    <a:noFill/>
                  </a:tcPr>
                </a:tc>
                <a:tc>
                  <a:txBody>
                    <a:bodyPr/>
                    <a:lstStyle/>
                    <a:p>
                      <a:r>
                        <a:rPr lang="en-US" altLang="zh-CN" dirty="0">
                          <a:solidFill>
                            <a:schemeClr val="tx1"/>
                          </a:solidFill>
                        </a:rPr>
                        <a:t>69593</a:t>
                      </a:r>
                      <a:endParaRPr lang="zh-CN" altLang="en-US" dirty="0">
                        <a:solidFill>
                          <a:schemeClr val="tx1"/>
                        </a:solidFill>
                      </a:endParaRPr>
                    </a:p>
                  </a:txBody>
                  <a:tcPr>
                    <a:noFill/>
                  </a:tcPr>
                </a:tc>
                <a:tc>
                  <a:txBody>
                    <a:bodyPr/>
                    <a:lstStyle/>
                    <a:p>
                      <a:r>
                        <a:rPr lang="en-US" altLang="zh-CN" dirty="0">
                          <a:solidFill>
                            <a:schemeClr val="tx1"/>
                          </a:solidFill>
                        </a:rPr>
                        <a:t>69593</a:t>
                      </a:r>
                      <a:endParaRPr lang="zh-CN" altLang="en-US" dirty="0">
                        <a:solidFill>
                          <a:schemeClr val="tx1"/>
                        </a:solidFill>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1" u="none" strike="noStrike" kern="1200" cap="none" spc="0" normalizeH="0" baseline="0" noProof="0" dirty="0">
                          <a:ln>
                            <a:noFill/>
                          </a:ln>
                          <a:solidFill>
                            <a:schemeClr val="tx1"/>
                          </a:solidFill>
                          <a:effectLst/>
                          <a:uLnTx/>
                          <a:uFillTx/>
                        </a:rPr>
                        <a:t>69593</a:t>
                      </a:r>
                      <a:endParaRPr kumimoji="0" lang="zh-CN" altLang="en-US" sz="1800" b="1" i="0" u="none" strike="noStrike" kern="1200" cap="none" spc="0" normalizeH="0" baseline="0" noProof="0" dirty="0">
                        <a:ln>
                          <a:noFill/>
                        </a:ln>
                        <a:solidFill>
                          <a:schemeClr val="tx1"/>
                        </a:solidFill>
                        <a:effectLst/>
                        <a:uLnTx/>
                        <a:uFillTx/>
                        <a:latin typeface="Times New Roman"/>
                        <a:ea typeface="宋体"/>
                        <a:cs typeface="+mn-cs"/>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1" u="none" strike="noStrike" kern="1200" cap="none" spc="0" normalizeH="0" baseline="0" noProof="0" dirty="0">
                          <a:ln>
                            <a:noFill/>
                          </a:ln>
                          <a:solidFill>
                            <a:schemeClr val="tx1"/>
                          </a:solidFill>
                          <a:effectLst/>
                          <a:uLnTx/>
                          <a:uFillTx/>
                        </a:rPr>
                        <a:t>69593</a:t>
                      </a:r>
                      <a:endParaRPr kumimoji="0" lang="zh-CN" altLang="en-US" sz="1800" b="1" i="0" u="none" strike="noStrike" kern="1200" cap="none" spc="0" normalizeH="0" baseline="0" noProof="0" dirty="0">
                        <a:ln>
                          <a:noFill/>
                        </a:ln>
                        <a:solidFill>
                          <a:schemeClr val="tx1"/>
                        </a:solidFill>
                        <a:effectLst/>
                        <a:uLnTx/>
                        <a:uFillTx/>
                        <a:latin typeface="Times New Roman"/>
                        <a:ea typeface="宋体"/>
                        <a:cs typeface="+mn-cs"/>
                      </a:endParaRPr>
                    </a:p>
                  </a:txBody>
                  <a:tcPr>
                    <a:noFill/>
                  </a:tcPr>
                </a:tc>
                <a:extLst>
                  <a:ext uri="{0D108BD9-81ED-4DB2-BD59-A6C34878D82A}">
                    <a16:rowId xmlns:a16="http://schemas.microsoft.com/office/drawing/2014/main" val="404989627"/>
                  </a:ext>
                </a:extLst>
              </a:tr>
              <a:tr h="343873">
                <a:tc>
                  <a:txBody>
                    <a:bodyPr/>
                    <a:lstStyle/>
                    <a:p>
                      <a:r>
                        <a:rPr lang="en-US" altLang="zh-CN" dirty="0">
                          <a:solidFill>
                            <a:schemeClr val="tx1"/>
                          </a:solidFill>
                        </a:rPr>
                        <a:t>shots</a:t>
                      </a:r>
                      <a:endParaRPr lang="zh-CN" altLang="en-US" dirty="0">
                        <a:solidFill>
                          <a:schemeClr val="tx1"/>
                        </a:solidFill>
                      </a:endParaRPr>
                    </a:p>
                  </a:txBody>
                  <a:tcPr>
                    <a:noFill/>
                  </a:tcPr>
                </a:tc>
                <a:tc>
                  <a:txBody>
                    <a:bodyPr/>
                    <a:lstStyle/>
                    <a:p>
                      <a:r>
                        <a:rPr lang="en-US" altLang="zh-CN" dirty="0">
                          <a:solidFill>
                            <a:srgbClr val="FF0000"/>
                          </a:solidFill>
                        </a:rPr>
                        <a:t>910</a:t>
                      </a:r>
                      <a:endParaRPr lang="zh-CN" altLang="en-US" dirty="0">
                        <a:solidFill>
                          <a:srgbClr val="FF0000"/>
                        </a:solidFill>
                      </a:endParaRPr>
                    </a:p>
                  </a:txBody>
                  <a:tcPr>
                    <a:noFill/>
                  </a:tcPr>
                </a:tc>
                <a:tc>
                  <a:txBody>
                    <a:bodyPr/>
                    <a:lstStyle/>
                    <a:p>
                      <a:r>
                        <a:rPr lang="en-US" altLang="zh-CN" dirty="0">
                          <a:solidFill>
                            <a:schemeClr val="tx1"/>
                          </a:solidFill>
                        </a:rPr>
                        <a:t>718</a:t>
                      </a:r>
                      <a:endParaRPr lang="zh-CN" altLang="en-US" dirty="0">
                        <a:solidFill>
                          <a:schemeClr val="tx1"/>
                        </a:solidFill>
                      </a:endParaRPr>
                    </a:p>
                  </a:txBody>
                  <a:tcPr>
                    <a:noFill/>
                  </a:tcPr>
                </a:tc>
                <a:tc>
                  <a:txBody>
                    <a:bodyPr/>
                    <a:lstStyle/>
                    <a:p>
                      <a:r>
                        <a:rPr lang="en-US" altLang="zh-CN" dirty="0">
                          <a:solidFill>
                            <a:schemeClr val="tx1"/>
                          </a:solidFill>
                        </a:rPr>
                        <a:t>625</a:t>
                      </a:r>
                      <a:endParaRPr lang="zh-CN" altLang="en-US" dirty="0">
                        <a:solidFill>
                          <a:schemeClr val="tx1"/>
                        </a:solidFill>
                      </a:endParaRPr>
                    </a:p>
                  </a:txBody>
                  <a:tcPr>
                    <a:noFill/>
                  </a:tcPr>
                </a:tc>
                <a:tc>
                  <a:txBody>
                    <a:bodyPr/>
                    <a:lstStyle/>
                    <a:p>
                      <a:r>
                        <a:rPr lang="en-US" altLang="zh-CN" dirty="0">
                          <a:solidFill>
                            <a:schemeClr val="tx1"/>
                          </a:solidFill>
                        </a:rPr>
                        <a:t>478</a:t>
                      </a:r>
                      <a:endParaRPr lang="zh-CN" altLang="en-US" dirty="0">
                        <a:solidFill>
                          <a:schemeClr val="tx1"/>
                        </a:solidFill>
                      </a:endParaRPr>
                    </a:p>
                  </a:txBody>
                  <a:tcPr>
                    <a:noFill/>
                  </a:tcPr>
                </a:tc>
                <a:extLst>
                  <a:ext uri="{0D108BD9-81ED-4DB2-BD59-A6C34878D82A}">
                    <a16:rowId xmlns:a16="http://schemas.microsoft.com/office/drawing/2014/main" val="3335461002"/>
                  </a:ext>
                </a:extLst>
              </a:tr>
              <a:tr h="385501">
                <a:tc>
                  <a:txBody>
                    <a:bodyPr/>
                    <a:lstStyle/>
                    <a:p>
                      <a:r>
                        <a:rPr lang="en-US" altLang="zh-CN" dirty="0" err="1">
                          <a:solidFill>
                            <a:schemeClr val="tx1"/>
                          </a:solidFill>
                        </a:rPr>
                        <a:t>Disrup</a:t>
                      </a:r>
                      <a:r>
                        <a:rPr lang="en-US" altLang="zh-CN" dirty="0">
                          <a:solidFill>
                            <a:schemeClr val="tx1"/>
                          </a:solidFill>
                        </a:rPr>
                        <a:t>. ratio</a:t>
                      </a:r>
                      <a:endParaRPr lang="zh-CN" altLang="en-US" dirty="0">
                        <a:solidFill>
                          <a:schemeClr val="tx1"/>
                        </a:solidFill>
                      </a:endParaRPr>
                    </a:p>
                  </a:txBody>
                  <a:tcPr>
                    <a:noFill/>
                  </a:tcPr>
                </a:tc>
                <a:tc>
                  <a:txBody>
                    <a:bodyPr/>
                    <a:lstStyle/>
                    <a:p>
                      <a:r>
                        <a:rPr lang="en-US" altLang="zh-CN" dirty="0">
                          <a:solidFill>
                            <a:srgbClr val="FF0000"/>
                          </a:solidFill>
                        </a:rPr>
                        <a:t>0.256</a:t>
                      </a:r>
                      <a:endParaRPr lang="zh-CN" altLang="en-US" dirty="0">
                        <a:solidFill>
                          <a:srgbClr val="FF0000"/>
                        </a:solidFill>
                      </a:endParaRPr>
                    </a:p>
                  </a:txBody>
                  <a:tcPr>
                    <a:noFill/>
                  </a:tcPr>
                </a:tc>
                <a:tc>
                  <a:txBody>
                    <a:bodyPr/>
                    <a:lstStyle/>
                    <a:p>
                      <a:r>
                        <a:rPr lang="en-US" altLang="zh-CN" dirty="0">
                          <a:solidFill>
                            <a:schemeClr val="tx1"/>
                          </a:solidFill>
                        </a:rPr>
                        <a:t>0.289</a:t>
                      </a:r>
                      <a:endParaRPr lang="zh-CN" altLang="en-US" dirty="0">
                        <a:solidFill>
                          <a:schemeClr val="tx1"/>
                        </a:solidFill>
                      </a:endParaRPr>
                    </a:p>
                  </a:txBody>
                  <a:tcPr>
                    <a:noFill/>
                  </a:tcPr>
                </a:tc>
                <a:tc>
                  <a:txBody>
                    <a:bodyPr/>
                    <a:lstStyle/>
                    <a:p>
                      <a:r>
                        <a:rPr lang="en-US" altLang="zh-CN" dirty="0">
                          <a:solidFill>
                            <a:schemeClr val="tx1"/>
                          </a:solidFill>
                        </a:rPr>
                        <a:t>0.298</a:t>
                      </a:r>
                      <a:endParaRPr lang="zh-CN" altLang="en-US" dirty="0">
                        <a:solidFill>
                          <a:schemeClr val="tx1"/>
                        </a:solidFill>
                      </a:endParaRPr>
                    </a:p>
                  </a:txBody>
                  <a:tcPr>
                    <a:noFill/>
                  </a:tcPr>
                </a:tc>
                <a:tc>
                  <a:txBody>
                    <a:bodyPr/>
                    <a:lstStyle/>
                    <a:p>
                      <a:r>
                        <a:rPr lang="en-US" altLang="zh-CN" dirty="0">
                          <a:solidFill>
                            <a:schemeClr val="tx1"/>
                          </a:solidFill>
                        </a:rPr>
                        <a:t>0.323</a:t>
                      </a:r>
                      <a:endParaRPr lang="zh-CN" altLang="en-US" dirty="0">
                        <a:solidFill>
                          <a:schemeClr val="tx1"/>
                        </a:solidFill>
                      </a:endParaRPr>
                    </a:p>
                  </a:txBody>
                  <a:tcPr>
                    <a:noFill/>
                  </a:tcPr>
                </a:tc>
                <a:extLst>
                  <a:ext uri="{0D108BD9-81ED-4DB2-BD59-A6C34878D82A}">
                    <a16:rowId xmlns:a16="http://schemas.microsoft.com/office/drawing/2014/main" val="3622071669"/>
                  </a:ext>
                </a:extLst>
              </a:tr>
              <a:tr h="343873">
                <a:tc>
                  <a:txBody>
                    <a:bodyPr/>
                    <a:lstStyle/>
                    <a:p>
                      <a:r>
                        <a:rPr lang="en-US" altLang="zh-CN" dirty="0">
                          <a:solidFill>
                            <a:schemeClr val="tx1"/>
                          </a:solidFill>
                        </a:rPr>
                        <a:t>AUC</a:t>
                      </a:r>
                      <a:endParaRPr lang="zh-CN" altLang="en-US" dirty="0">
                        <a:solidFill>
                          <a:schemeClr val="tx1"/>
                        </a:solidFill>
                      </a:endParaRPr>
                    </a:p>
                  </a:txBody>
                  <a:tcPr>
                    <a:noFill/>
                  </a:tcPr>
                </a:tc>
                <a:tc>
                  <a:txBody>
                    <a:bodyPr/>
                    <a:lstStyle/>
                    <a:p>
                      <a:r>
                        <a:rPr lang="en-US" altLang="zh-CN" dirty="0">
                          <a:solidFill>
                            <a:srgbClr val="FF0000"/>
                          </a:solidFill>
                        </a:rPr>
                        <a:t>0.9</a:t>
                      </a:r>
                      <a:endParaRPr lang="zh-CN" altLang="en-US" dirty="0">
                        <a:solidFill>
                          <a:srgbClr val="FF0000"/>
                        </a:solidFill>
                      </a:endParaRPr>
                    </a:p>
                  </a:txBody>
                  <a:tcPr>
                    <a:noFill/>
                  </a:tcPr>
                </a:tc>
                <a:tc>
                  <a:txBody>
                    <a:bodyPr/>
                    <a:lstStyle/>
                    <a:p>
                      <a:r>
                        <a:rPr lang="en-US" altLang="zh-CN" dirty="0">
                          <a:solidFill>
                            <a:schemeClr val="tx1"/>
                          </a:solidFill>
                        </a:rPr>
                        <a:t>0.84</a:t>
                      </a:r>
                      <a:endParaRPr lang="zh-CN" altLang="en-US" dirty="0">
                        <a:solidFill>
                          <a:schemeClr val="tx1"/>
                        </a:solidFill>
                      </a:endParaRPr>
                    </a:p>
                  </a:txBody>
                  <a:tcPr>
                    <a:noFill/>
                  </a:tcPr>
                </a:tc>
                <a:tc>
                  <a:txBody>
                    <a:bodyPr/>
                    <a:lstStyle/>
                    <a:p>
                      <a:r>
                        <a:rPr lang="en-US" altLang="zh-CN" dirty="0">
                          <a:solidFill>
                            <a:schemeClr val="tx1"/>
                          </a:solidFill>
                        </a:rPr>
                        <a:t>0.76</a:t>
                      </a:r>
                      <a:endParaRPr lang="zh-CN" altLang="en-US" dirty="0">
                        <a:solidFill>
                          <a:schemeClr val="tx1"/>
                        </a:solidFill>
                      </a:endParaRPr>
                    </a:p>
                  </a:txBody>
                  <a:tcPr>
                    <a:noFill/>
                  </a:tcPr>
                </a:tc>
                <a:tc>
                  <a:txBody>
                    <a:bodyPr/>
                    <a:lstStyle/>
                    <a:p>
                      <a:r>
                        <a:rPr lang="en-US" altLang="zh-CN" dirty="0">
                          <a:solidFill>
                            <a:schemeClr val="tx1"/>
                          </a:solidFill>
                        </a:rPr>
                        <a:t>0.69</a:t>
                      </a:r>
                      <a:endParaRPr lang="zh-CN" altLang="en-US" dirty="0">
                        <a:solidFill>
                          <a:schemeClr val="tx1"/>
                        </a:solidFill>
                      </a:endParaRPr>
                    </a:p>
                  </a:txBody>
                  <a:tcPr>
                    <a:noFill/>
                  </a:tcPr>
                </a:tc>
                <a:extLst>
                  <a:ext uri="{0D108BD9-81ED-4DB2-BD59-A6C34878D82A}">
                    <a16:rowId xmlns:a16="http://schemas.microsoft.com/office/drawing/2014/main" val="634565535"/>
                  </a:ext>
                </a:extLst>
              </a:tr>
            </a:tbl>
          </a:graphicData>
        </a:graphic>
      </p:graphicFrame>
      <p:sp>
        <p:nvSpPr>
          <p:cNvPr id="9" name="内容占位符 2">
            <a:extLst>
              <a:ext uri="{FF2B5EF4-FFF2-40B4-BE49-F238E27FC236}">
                <a16:creationId xmlns:a16="http://schemas.microsoft.com/office/drawing/2014/main" id="{57CB77D5-449D-4664-9F49-EA577E5981E5}"/>
              </a:ext>
            </a:extLst>
          </p:cNvPr>
          <p:cNvSpPr txBox="1">
            <a:spLocks/>
          </p:cNvSpPr>
          <p:nvPr/>
        </p:nvSpPr>
        <p:spPr bwMode="auto">
          <a:xfrm>
            <a:off x="251200" y="3267155"/>
            <a:ext cx="10971652" cy="642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Clr>
                <a:srgbClr val="FF0000"/>
              </a:buClr>
              <a:buFont typeface="Arial" panose="020B0604020202020204" pitchFamily="34" charset="0"/>
              <a:buChar char="•"/>
              <a:defRPr sz="2800" b="1" i="0" kern="1200" baseline="0">
                <a:solidFill>
                  <a:schemeClr val="tx1"/>
                </a:solidFill>
                <a:latin typeface="Century Gothic" panose="020B0502020202020204" pitchFamily="34" charset="0"/>
                <a:ea typeface="微软雅黑 Light" panose="020B0502040204020203" pitchFamily="34" charset="-122"/>
                <a:cs typeface="+mn-cs"/>
              </a:defRPr>
            </a:lvl1pPr>
            <a:lvl2pPr marL="685800" indent="-228600" algn="l" rtl="0" eaLnBrk="1" fontAlgn="base" hangingPunct="1">
              <a:lnSpc>
                <a:spcPct val="90000"/>
              </a:lnSpc>
              <a:spcBef>
                <a:spcPts val="500"/>
              </a:spcBef>
              <a:spcAft>
                <a:spcPct val="0"/>
              </a:spcAft>
              <a:buClr>
                <a:srgbClr val="FF0000"/>
              </a:buClr>
              <a:buFont typeface="Arial" panose="020B0604020202020204" pitchFamily="34" charset="0"/>
              <a:buChar char="•"/>
              <a:defRPr sz="2400" kern="1200" baseline="0">
                <a:solidFill>
                  <a:schemeClr val="tx1"/>
                </a:solidFill>
                <a:latin typeface="微软雅黑 Light" panose="020B0502040204020203" pitchFamily="34" charset="-122"/>
                <a:ea typeface="微软雅黑 Light" panose="020B0502040204020203" pitchFamily="34" charset="-122"/>
                <a:cs typeface="+mn-cs"/>
              </a:defRPr>
            </a:lvl2pPr>
            <a:lvl3pPr marL="1143000" indent="-228600" algn="l" rtl="0" eaLnBrk="1" fontAlgn="base" hangingPunct="1">
              <a:lnSpc>
                <a:spcPct val="90000"/>
              </a:lnSpc>
              <a:spcBef>
                <a:spcPts val="500"/>
              </a:spcBef>
              <a:spcAft>
                <a:spcPct val="0"/>
              </a:spcAft>
              <a:buClr>
                <a:srgbClr val="FF0000"/>
              </a:buClr>
              <a:buFont typeface="Arial" panose="020B0604020202020204" pitchFamily="34" charset="0"/>
              <a:buChar char="•"/>
              <a:defRPr sz="2000" kern="1200" baseline="0">
                <a:solidFill>
                  <a:schemeClr val="tx1"/>
                </a:solidFill>
                <a:latin typeface="微软雅黑 Light" panose="020B0502040204020203" pitchFamily="34" charset="-122"/>
                <a:ea typeface="微软雅黑 Light" panose="020B0502040204020203" pitchFamily="34" charset="-122"/>
                <a:cs typeface="+mn-cs"/>
              </a:defRPr>
            </a:lvl3pPr>
            <a:lvl4pPr marL="1600200" indent="-228600" algn="l" rtl="0" eaLnBrk="1" fontAlgn="base" hangingPunct="1">
              <a:lnSpc>
                <a:spcPct val="90000"/>
              </a:lnSpc>
              <a:spcBef>
                <a:spcPts val="500"/>
              </a:spcBef>
              <a:spcAft>
                <a:spcPct val="0"/>
              </a:spcAft>
              <a:buClr>
                <a:srgbClr val="FF0000"/>
              </a:buClr>
              <a:buFont typeface="Arial" panose="020B0604020202020204" pitchFamily="34" charset="0"/>
              <a:buChar char="•"/>
              <a:defRPr kern="1200" baseline="0">
                <a:solidFill>
                  <a:schemeClr val="tx1"/>
                </a:solidFill>
                <a:latin typeface="微软雅黑 Light" panose="020B0502040204020203" pitchFamily="34" charset="-122"/>
                <a:ea typeface="微软雅黑 Light" panose="020B0502040204020203" pitchFamily="34" charset="-122"/>
                <a:cs typeface="+mn-cs"/>
              </a:defRPr>
            </a:lvl4pPr>
            <a:lvl5pPr marL="2057400" indent="-228600" algn="l" rtl="0" eaLnBrk="1" fontAlgn="base" hangingPunct="1">
              <a:lnSpc>
                <a:spcPct val="90000"/>
              </a:lnSpc>
              <a:spcBef>
                <a:spcPts val="500"/>
              </a:spcBef>
              <a:spcAft>
                <a:spcPct val="0"/>
              </a:spcAft>
              <a:buClr>
                <a:srgbClr val="FF0000"/>
              </a:buClr>
              <a:buFont typeface="Arial" panose="020B0604020202020204" pitchFamily="34" charset="0"/>
              <a:buChar char="•"/>
              <a:defRPr kern="1200" baseline="0">
                <a:solidFill>
                  <a:schemeClr val="tx1"/>
                </a:solidFill>
                <a:latin typeface="微软雅黑 Light" panose="020B0502040204020203" pitchFamily="34" charset="-122"/>
                <a:ea typeface="微软雅黑 Light" panose="020B0502040204020203"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400"/>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You can generate more and better data for training a better mode with  the same DBC</a:t>
            </a:r>
          </a:p>
        </p:txBody>
      </p:sp>
      <p:sp>
        <p:nvSpPr>
          <p:cNvPr id="10" name="内容占位符 2">
            <a:extLst>
              <a:ext uri="{FF2B5EF4-FFF2-40B4-BE49-F238E27FC236}">
                <a16:creationId xmlns:a16="http://schemas.microsoft.com/office/drawing/2014/main" id="{720628E8-CE26-4082-9488-C267A59457D5}"/>
              </a:ext>
            </a:extLst>
          </p:cNvPr>
          <p:cNvSpPr txBox="1">
            <a:spLocks/>
          </p:cNvSpPr>
          <p:nvPr/>
        </p:nvSpPr>
        <p:spPr bwMode="auto">
          <a:xfrm>
            <a:off x="7764780" y="4211969"/>
            <a:ext cx="4392488" cy="1598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Clr>
                <a:srgbClr val="FF0000"/>
              </a:buClr>
              <a:buFont typeface="Arial" panose="020B0604020202020204" pitchFamily="34" charset="0"/>
              <a:buChar char="•"/>
              <a:defRPr sz="2800" b="1" i="0" kern="1200" baseline="0">
                <a:solidFill>
                  <a:schemeClr val="tx1"/>
                </a:solidFill>
                <a:latin typeface="Century Gothic" panose="020B0502020202020204" pitchFamily="34" charset="0"/>
                <a:ea typeface="微软雅黑 Light" panose="020B0502040204020203" pitchFamily="34" charset="-122"/>
                <a:cs typeface="+mn-cs"/>
              </a:defRPr>
            </a:lvl1pPr>
            <a:lvl2pPr marL="685800" indent="-228600" algn="l" rtl="0" eaLnBrk="1" fontAlgn="base" hangingPunct="1">
              <a:lnSpc>
                <a:spcPct val="90000"/>
              </a:lnSpc>
              <a:spcBef>
                <a:spcPts val="500"/>
              </a:spcBef>
              <a:spcAft>
                <a:spcPct val="0"/>
              </a:spcAft>
              <a:buClr>
                <a:srgbClr val="FF0000"/>
              </a:buClr>
              <a:buFont typeface="Arial" panose="020B0604020202020204" pitchFamily="34" charset="0"/>
              <a:buChar char="•"/>
              <a:defRPr sz="2400" kern="1200" baseline="0">
                <a:solidFill>
                  <a:schemeClr val="tx1"/>
                </a:solidFill>
                <a:latin typeface="微软雅黑 Light" panose="020B0502040204020203" pitchFamily="34" charset="-122"/>
                <a:ea typeface="微软雅黑 Light" panose="020B0502040204020203" pitchFamily="34" charset="-122"/>
                <a:cs typeface="+mn-cs"/>
              </a:defRPr>
            </a:lvl2pPr>
            <a:lvl3pPr marL="1143000" indent="-228600" algn="l" rtl="0" eaLnBrk="1" fontAlgn="base" hangingPunct="1">
              <a:lnSpc>
                <a:spcPct val="90000"/>
              </a:lnSpc>
              <a:spcBef>
                <a:spcPts val="500"/>
              </a:spcBef>
              <a:spcAft>
                <a:spcPct val="0"/>
              </a:spcAft>
              <a:buClr>
                <a:srgbClr val="FF0000"/>
              </a:buClr>
              <a:buFont typeface="Arial" panose="020B0604020202020204" pitchFamily="34" charset="0"/>
              <a:buChar char="•"/>
              <a:defRPr sz="2000" kern="1200" baseline="0">
                <a:solidFill>
                  <a:schemeClr val="tx1"/>
                </a:solidFill>
                <a:latin typeface="微软雅黑 Light" panose="020B0502040204020203" pitchFamily="34" charset="-122"/>
                <a:ea typeface="微软雅黑 Light" panose="020B0502040204020203" pitchFamily="34" charset="-122"/>
                <a:cs typeface="+mn-cs"/>
              </a:defRPr>
            </a:lvl3pPr>
            <a:lvl4pPr marL="1600200" indent="-228600" algn="l" rtl="0" eaLnBrk="1" fontAlgn="base" hangingPunct="1">
              <a:lnSpc>
                <a:spcPct val="90000"/>
              </a:lnSpc>
              <a:spcBef>
                <a:spcPts val="500"/>
              </a:spcBef>
              <a:spcAft>
                <a:spcPct val="0"/>
              </a:spcAft>
              <a:buClr>
                <a:srgbClr val="FF0000"/>
              </a:buClr>
              <a:buFont typeface="Arial" panose="020B0604020202020204" pitchFamily="34" charset="0"/>
              <a:buChar char="•"/>
              <a:defRPr kern="1200" baseline="0">
                <a:solidFill>
                  <a:schemeClr val="tx1"/>
                </a:solidFill>
                <a:latin typeface="微软雅黑 Light" panose="020B0502040204020203" pitchFamily="34" charset="-122"/>
                <a:ea typeface="微软雅黑 Light" panose="020B0502040204020203" pitchFamily="34" charset="-122"/>
                <a:cs typeface="+mn-cs"/>
              </a:defRPr>
            </a:lvl4pPr>
            <a:lvl5pPr marL="2057400" indent="-228600" algn="l" rtl="0" eaLnBrk="1" fontAlgn="base" hangingPunct="1">
              <a:lnSpc>
                <a:spcPct val="90000"/>
              </a:lnSpc>
              <a:spcBef>
                <a:spcPts val="500"/>
              </a:spcBef>
              <a:spcAft>
                <a:spcPct val="0"/>
              </a:spcAft>
              <a:buClr>
                <a:srgbClr val="FF0000"/>
              </a:buClr>
              <a:buFont typeface="Arial" panose="020B0604020202020204" pitchFamily="34" charset="0"/>
              <a:buChar char="•"/>
              <a:defRPr kern="1200" baseline="0">
                <a:solidFill>
                  <a:schemeClr val="tx1"/>
                </a:solidFill>
                <a:latin typeface="微软雅黑 Light" panose="020B0502040204020203" pitchFamily="34" charset="-122"/>
                <a:ea typeface="微软雅黑 Light" panose="020B0502040204020203"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400">
              <a:lnSpc>
                <a:spcPct val="100000"/>
              </a:lnSpc>
            </a:pPr>
            <a:r>
              <a:rPr lang="en-US" altLang="zh-CN" sz="2400" b="0" dirty="0">
                <a:latin typeface="微软雅黑 Light" panose="020B0502040204020203" pitchFamily="34" charset="-122"/>
              </a:rPr>
              <a:t>So, you can get better and more data with less damage, if </a:t>
            </a:r>
            <a:r>
              <a:rPr lang="en-US" altLang="zh-CN" sz="2400" b="0">
                <a:latin typeface="微软雅黑 Light" panose="020B0502040204020203" pitchFamily="34" charset="-122"/>
              </a:rPr>
              <a:t>you plan </a:t>
            </a:r>
            <a:r>
              <a:rPr lang="en-US" altLang="zh-CN" sz="2400" b="0" dirty="0">
                <a:latin typeface="微软雅黑 Light" panose="020B0502040204020203" pitchFamily="34" charset="-122"/>
              </a:rPr>
              <a:t>your shots  considering DBC </a:t>
            </a:r>
          </a:p>
        </p:txBody>
      </p:sp>
    </p:spTree>
    <p:extLst>
      <p:ext uri="{BB962C8B-B14F-4D97-AF65-F5344CB8AC3E}">
        <p14:creationId xmlns:p14="http://schemas.microsoft.com/office/powerpoint/2010/main" val="21514899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lvl="1"/>
            <a:r>
              <a:rPr lang="en-US" altLang="zh-CN" sz="2800" dirty="0">
                <a:latin typeface="微软雅黑" panose="020B0503020204020204" pitchFamily="34" charset="-122"/>
                <a:ea typeface="微软雅黑" panose="020B0503020204020204" pitchFamily="34" charset="-122"/>
              </a:rPr>
              <a:t>Integrated Disruption Prediction Strategy </a:t>
            </a:r>
            <a:endParaRPr lang="zh-CN" altLang="en-US" dirty="0"/>
          </a:p>
        </p:txBody>
      </p:sp>
      <p:sp>
        <p:nvSpPr>
          <p:cNvPr id="4" name="灯片编号占位符 3"/>
          <p:cNvSpPr>
            <a:spLocks noGrp="1"/>
          </p:cNvSpPr>
          <p:nvPr>
            <p:ph type="sldNum" sz="quarter" idx="10"/>
          </p:nvPr>
        </p:nvSpPr>
        <p:spPr/>
        <p:txBody>
          <a:bodyPr/>
          <a:lstStyle/>
          <a:p>
            <a:pPr>
              <a:defRPr/>
            </a:pPr>
            <a:fld id="{992DBDEA-1FA4-4512-8EBB-09F795BCB767}" type="slidenum">
              <a:rPr lang="zh-CN" altLang="en-US" smtClean="0"/>
              <a:pPr>
                <a:defRPr/>
              </a:pPr>
              <a:t>33</a:t>
            </a:fld>
            <a:endParaRPr lang="en-US" altLang="zh-CN" dirty="0"/>
          </a:p>
        </p:txBody>
      </p:sp>
      <p:sp>
        <p:nvSpPr>
          <p:cNvPr id="5" name="圆角矩形 4"/>
          <p:cNvSpPr/>
          <p:nvPr/>
        </p:nvSpPr>
        <p:spPr>
          <a:xfrm>
            <a:off x="479375" y="1268760"/>
            <a:ext cx="1980219" cy="194421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altLang="zh-CN" sz="2000" dirty="0"/>
              <a:t>An Adaptive model that predicts the next shot from the first shot</a:t>
            </a:r>
            <a:endParaRPr lang="zh-CN" altLang="en-US" sz="2000" dirty="0"/>
          </a:p>
        </p:txBody>
      </p:sp>
      <p:sp>
        <p:nvSpPr>
          <p:cNvPr id="7" name="右箭头 6"/>
          <p:cNvSpPr/>
          <p:nvPr/>
        </p:nvSpPr>
        <p:spPr>
          <a:xfrm>
            <a:off x="2540047" y="2196354"/>
            <a:ext cx="2088232" cy="576064"/>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sz="2000"/>
          </a:p>
        </p:txBody>
      </p:sp>
      <p:sp>
        <p:nvSpPr>
          <p:cNvPr id="8" name="文本框 7"/>
          <p:cNvSpPr txBox="1"/>
          <p:nvPr/>
        </p:nvSpPr>
        <p:spPr>
          <a:xfrm>
            <a:off x="2567608" y="1402032"/>
            <a:ext cx="1961178" cy="707886"/>
          </a:xfrm>
          <a:prstGeom prst="rect">
            <a:avLst/>
          </a:prstGeom>
          <a:noFill/>
        </p:spPr>
        <p:txBody>
          <a:bodyPr wrap="none" rtlCol="0">
            <a:spAutoFit/>
          </a:bodyPr>
          <a:lstStyle/>
          <a:p>
            <a:r>
              <a:rPr lang="en-US" altLang="zh-CN" sz="2000" dirty="0"/>
              <a:t>Basic protection</a:t>
            </a:r>
          </a:p>
          <a:p>
            <a:r>
              <a:rPr lang="en-US" altLang="zh-CN" sz="2000" dirty="0"/>
              <a:t>From the 1</a:t>
            </a:r>
            <a:r>
              <a:rPr lang="en-US" altLang="zh-CN" sz="2000" baseline="30000" dirty="0"/>
              <a:t>st</a:t>
            </a:r>
            <a:r>
              <a:rPr lang="en-US" altLang="zh-CN" sz="2000" dirty="0"/>
              <a:t> shot</a:t>
            </a:r>
            <a:endParaRPr lang="zh-CN" altLang="en-US" sz="2000" dirty="0"/>
          </a:p>
        </p:txBody>
      </p:sp>
      <p:sp>
        <p:nvSpPr>
          <p:cNvPr id="9" name="圆角矩形 8"/>
          <p:cNvSpPr/>
          <p:nvPr/>
        </p:nvSpPr>
        <p:spPr>
          <a:xfrm>
            <a:off x="4783478" y="1340768"/>
            <a:ext cx="1888586" cy="194421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altLang="zh-CN" sz="2000" dirty="0"/>
              <a:t>Disruption Budget Consumption Guided </a:t>
            </a:r>
          </a:p>
          <a:p>
            <a:r>
              <a:rPr lang="en-US" altLang="zh-CN" sz="2000" dirty="0"/>
              <a:t>Operation </a:t>
            </a:r>
            <a:endParaRPr lang="zh-CN" altLang="en-US" sz="2000" dirty="0"/>
          </a:p>
        </p:txBody>
      </p:sp>
      <p:sp>
        <p:nvSpPr>
          <p:cNvPr id="10" name="右箭头 9"/>
          <p:cNvSpPr/>
          <p:nvPr/>
        </p:nvSpPr>
        <p:spPr>
          <a:xfrm>
            <a:off x="6888088" y="2128771"/>
            <a:ext cx="2088232" cy="576064"/>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sz="2000"/>
          </a:p>
        </p:txBody>
      </p:sp>
      <p:sp>
        <p:nvSpPr>
          <p:cNvPr id="11" name="文本框 10"/>
          <p:cNvSpPr txBox="1"/>
          <p:nvPr/>
        </p:nvSpPr>
        <p:spPr>
          <a:xfrm>
            <a:off x="6888088" y="1180691"/>
            <a:ext cx="2304256" cy="1015663"/>
          </a:xfrm>
          <a:prstGeom prst="rect">
            <a:avLst/>
          </a:prstGeom>
          <a:noFill/>
        </p:spPr>
        <p:txBody>
          <a:bodyPr wrap="square" rtlCol="0">
            <a:spAutoFit/>
          </a:bodyPr>
          <a:lstStyle/>
          <a:p>
            <a:r>
              <a:rPr lang="en-US" altLang="zh-CN" sz="2000" dirty="0"/>
              <a:t>Generate training data without destroy the reactor</a:t>
            </a:r>
            <a:endParaRPr lang="zh-CN" altLang="en-US" sz="2000" dirty="0"/>
          </a:p>
        </p:txBody>
      </p:sp>
      <p:sp>
        <p:nvSpPr>
          <p:cNvPr id="12" name="圆角矩形 11"/>
          <p:cNvSpPr/>
          <p:nvPr/>
        </p:nvSpPr>
        <p:spPr>
          <a:xfrm>
            <a:off x="9408368" y="1340768"/>
            <a:ext cx="1888586" cy="1800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dirty="0"/>
              <a:t>Domain Generalization </a:t>
            </a:r>
          </a:p>
          <a:p>
            <a:r>
              <a:rPr lang="en-US" altLang="zh-CN" sz="2000" dirty="0"/>
              <a:t>Model</a:t>
            </a:r>
            <a:endParaRPr lang="zh-CN" altLang="en-US" sz="2000" dirty="0"/>
          </a:p>
        </p:txBody>
      </p:sp>
      <p:sp>
        <p:nvSpPr>
          <p:cNvPr id="13" name="圆角矩形 12"/>
          <p:cNvSpPr/>
          <p:nvPr/>
        </p:nvSpPr>
        <p:spPr>
          <a:xfrm>
            <a:off x="4254224" y="4513516"/>
            <a:ext cx="3312368" cy="13637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dirty="0"/>
              <a:t>High Performance Disruption Prediction Model</a:t>
            </a:r>
            <a:endParaRPr lang="zh-CN" altLang="en-US" sz="2000" dirty="0"/>
          </a:p>
        </p:txBody>
      </p:sp>
      <p:sp>
        <p:nvSpPr>
          <p:cNvPr id="14" name="下箭头 13"/>
          <p:cNvSpPr/>
          <p:nvPr/>
        </p:nvSpPr>
        <p:spPr>
          <a:xfrm rot="2625819">
            <a:off x="8281168" y="3651419"/>
            <a:ext cx="484632" cy="17241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5" name="文本框 14"/>
          <p:cNvSpPr txBox="1"/>
          <p:nvPr/>
        </p:nvSpPr>
        <p:spPr>
          <a:xfrm>
            <a:off x="9120337" y="4513516"/>
            <a:ext cx="2016223" cy="1631216"/>
          </a:xfrm>
          <a:prstGeom prst="rect">
            <a:avLst/>
          </a:prstGeom>
          <a:noFill/>
        </p:spPr>
        <p:txBody>
          <a:bodyPr wrap="square" rtlCol="0">
            <a:spAutoFit/>
          </a:bodyPr>
          <a:lstStyle/>
          <a:p>
            <a:r>
              <a:rPr lang="en-US" altLang="zh-CN" sz="2000" dirty="0"/>
              <a:t>Train with limited generated data and lots of data from existing tokamaks</a:t>
            </a:r>
            <a:endParaRPr lang="zh-CN" altLang="en-US" sz="2000" dirty="0"/>
          </a:p>
        </p:txBody>
      </p:sp>
      <p:sp>
        <p:nvSpPr>
          <p:cNvPr id="16" name="右箭头 15"/>
          <p:cNvSpPr/>
          <p:nvPr/>
        </p:nvSpPr>
        <p:spPr>
          <a:xfrm rot="16200000">
            <a:off x="5186279" y="3580563"/>
            <a:ext cx="845262" cy="398120"/>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sz="2000"/>
          </a:p>
        </p:txBody>
      </p:sp>
      <p:sp>
        <p:nvSpPr>
          <p:cNvPr id="17" name="文本框 16"/>
          <p:cNvSpPr txBox="1"/>
          <p:nvPr/>
        </p:nvSpPr>
        <p:spPr>
          <a:xfrm>
            <a:off x="5910408" y="3642576"/>
            <a:ext cx="2016223" cy="400110"/>
          </a:xfrm>
          <a:prstGeom prst="rect">
            <a:avLst/>
          </a:prstGeom>
          <a:noFill/>
        </p:spPr>
        <p:txBody>
          <a:bodyPr wrap="square" rtlCol="0">
            <a:spAutoFit/>
          </a:bodyPr>
          <a:lstStyle/>
          <a:p>
            <a:r>
              <a:rPr lang="en-US" altLang="zh-CN" sz="2000" dirty="0"/>
              <a:t>Better protection</a:t>
            </a:r>
            <a:endParaRPr lang="zh-CN" altLang="en-US" sz="2000" dirty="0"/>
          </a:p>
        </p:txBody>
      </p:sp>
    </p:spTree>
    <p:extLst>
      <p:ext uri="{BB962C8B-B14F-4D97-AF65-F5344CB8AC3E}">
        <p14:creationId xmlns:p14="http://schemas.microsoft.com/office/powerpoint/2010/main" val="29019645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3BE573C-6135-4131-B431-40A9417890BC}"/>
              </a:ext>
            </a:extLst>
          </p:cNvPr>
          <p:cNvSpPr>
            <a:spLocks noGrp="1"/>
          </p:cNvSpPr>
          <p:nvPr>
            <p:ph type="title"/>
          </p:nvPr>
        </p:nvSpPr>
        <p:spPr>
          <a:xfrm>
            <a:off x="119336" y="38175"/>
            <a:ext cx="9649072" cy="792088"/>
          </a:xfrm>
        </p:spPr>
        <p:txBody>
          <a:bodyPr/>
          <a:lstStyle/>
          <a:p>
            <a:r>
              <a:rPr lang="en-US" altLang="zh-CN" sz="3200" b="1" dirty="0"/>
              <a:t>Domain Generalization Model</a:t>
            </a:r>
            <a:endParaRPr lang="zh-CN" altLang="en-US" b="1" dirty="0"/>
          </a:p>
        </p:txBody>
      </p:sp>
      <p:pic>
        <p:nvPicPr>
          <p:cNvPr id="6" name="内容占位符 5">
            <a:extLst>
              <a:ext uri="{FF2B5EF4-FFF2-40B4-BE49-F238E27FC236}">
                <a16:creationId xmlns:a16="http://schemas.microsoft.com/office/drawing/2014/main" id="{5D0D4A71-47B3-4707-95F0-50EA1D2A3174}"/>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97233" y="3429974"/>
            <a:ext cx="4652651" cy="2696660"/>
          </a:xfrm>
          <a:prstGeom prst="rect">
            <a:avLst/>
          </a:prstGeom>
        </p:spPr>
      </p:pic>
      <p:sp>
        <p:nvSpPr>
          <p:cNvPr id="4" name="灯片编号占位符 3">
            <a:extLst>
              <a:ext uri="{FF2B5EF4-FFF2-40B4-BE49-F238E27FC236}">
                <a16:creationId xmlns:a16="http://schemas.microsoft.com/office/drawing/2014/main" id="{9ED4EF76-F507-45B8-9601-7C9F7BF265A0}"/>
              </a:ext>
            </a:extLst>
          </p:cNvPr>
          <p:cNvSpPr>
            <a:spLocks noGrp="1"/>
          </p:cNvSpPr>
          <p:nvPr>
            <p:ph type="sldNum" sz="quarter" idx="10"/>
          </p:nvPr>
        </p:nvSpPr>
        <p:spPr/>
        <p:txBody>
          <a:bodyPr/>
          <a:lstStyle/>
          <a:p>
            <a:pPr>
              <a:defRPr/>
            </a:pPr>
            <a:fld id="{992DBDEA-1FA4-4512-8EBB-09F795BCB767}" type="slidenum">
              <a:rPr lang="zh-CN" altLang="en-US" smtClean="0"/>
              <a:pPr>
                <a:defRPr/>
              </a:pPr>
              <a:t>34</a:t>
            </a:fld>
            <a:endParaRPr lang="en-US" altLang="zh-CN" dirty="0"/>
          </a:p>
        </p:txBody>
      </p:sp>
      <p:sp>
        <p:nvSpPr>
          <p:cNvPr id="7" name="内容占位符 2">
            <a:extLst>
              <a:ext uri="{FF2B5EF4-FFF2-40B4-BE49-F238E27FC236}">
                <a16:creationId xmlns:a16="http://schemas.microsoft.com/office/drawing/2014/main" id="{3B78E4EF-560E-46CD-BCC1-C67102901C53}"/>
              </a:ext>
            </a:extLst>
          </p:cNvPr>
          <p:cNvSpPr txBox="1">
            <a:spLocks/>
          </p:cNvSpPr>
          <p:nvPr/>
        </p:nvSpPr>
        <p:spPr bwMode="auto">
          <a:xfrm>
            <a:off x="0" y="980728"/>
            <a:ext cx="11928648" cy="155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Clr>
                <a:srgbClr val="FF0000"/>
              </a:buClr>
              <a:buFont typeface="Arial" panose="020B0604020202020204" pitchFamily="34" charset="0"/>
              <a:buChar char="•"/>
              <a:defRPr sz="2800" b="1" i="0" kern="1200" baseline="0">
                <a:solidFill>
                  <a:schemeClr val="tx1"/>
                </a:solidFill>
                <a:latin typeface="Century Gothic" panose="020B0502020202020204" pitchFamily="34" charset="0"/>
                <a:ea typeface="微软雅黑 Light" panose="020B0502040204020203" pitchFamily="34" charset="-122"/>
                <a:cs typeface="+mn-cs"/>
              </a:defRPr>
            </a:lvl1pPr>
            <a:lvl2pPr marL="685800" indent="-228600" algn="l" rtl="0" eaLnBrk="1" fontAlgn="base" hangingPunct="1">
              <a:lnSpc>
                <a:spcPct val="90000"/>
              </a:lnSpc>
              <a:spcBef>
                <a:spcPts val="500"/>
              </a:spcBef>
              <a:spcAft>
                <a:spcPct val="0"/>
              </a:spcAft>
              <a:buClr>
                <a:srgbClr val="FF0000"/>
              </a:buClr>
              <a:buFont typeface="Arial" panose="020B0604020202020204" pitchFamily="34" charset="0"/>
              <a:buChar char="•"/>
              <a:defRPr sz="2400" kern="1200" baseline="0">
                <a:solidFill>
                  <a:schemeClr val="tx1"/>
                </a:solidFill>
                <a:latin typeface="微软雅黑 Light" panose="020B0502040204020203" pitchFamily="34" charset="-122"/>
                <a:ea typeface="微软雅黑 Light" panose="020B0502040204020203" pitchFamily="34" charset="-122"/>
                <a:cs typeface="+mn-cs"/>
              </a:defRPr>
            </a:lvl2pPr>
            <a:lvl3pPr marL="1143000" indent="-228600" algn="l" rtl="0" eaLnBrk="1" fontAlgn="base" hangingPunct="1">
              <a:lnSpc>
                <a:spcPct val="90000"/>
              </a:lnSpc>
              <a:spcBef>
                <a:spcPts val="500"/>
              </a:spcBef>
              <a:spcAft>
                <a:spcPct val="0"/>
              </a:spcAft>
              <a:buClr>
                <a:srgbClr val="FF0000"/>
              </a:buClr>
              <a:buFont typeface="Arial" panose="020B0604020202020204" pitchFamily="34" charset="0"/>
              <a:buChar char="•"/>
              <a:defRPr sz="2000" kern="1200" baseline="0">
                <a:solidFill>
                  <a:schemeClr val="tx1"/>
                </a:solidFill>
                <a:latin typeface="微软雅黑 Light" panose="020B0502040204020203" pitchFamily="34" charset="-122"/>
                <a:ea typeface="微软雅黑 Light" panose="020B0502040204020203" pitchFamily="34" charset="-122"/>
                <a:cs typeface="+mn-cs"/>
              </a:defRPr>
            </a:lvl3pPr>
            <a:lvl4pPr marL="1600200" indent="-228600" algn="l" rtl="0" eaLnBrk="1" fontAlgn="base" hangingPunct="1">
              <a:lnSpc>
                <a:spcPct val="90000"/>
              </a:lnSpc>
              <a:spcBef>
                <a:spcPts val="500"/>
              </a:spcBef>
              <a:spcAft>
                <a:spcPct val="0"/>
              </a:spcAft>
              <a:buClr>
                <a:srgbClr val="FF0000"/>
              </a:buClr>
              <a:buFont typeface="Arial" panose="020B0604020202020204" pitchFamily="34" charset="0"/>
              <a:buChar char="•"/>
              <a:defRPr kern="1200" baseline="0">
                <a:solidFill>
                  <a:schemeClr val="tx1"/>
                </a:solidFill>
                <a:latin typeface="微软雅黑 Light" panose="020B0502040204020203" pitchFamily="34" charset="-122"/>
                <a:ea typeface="微软雅黑 Light" panose="020B0502040204020203" pitchFamily="34" charset="-122"/>
                <a:cs typeface="+mn-cs"/>
              </a:defRPr>
            </a:lvl4pPr>
            <a:lvl5pPr marL="2057400" indent="-228600" algn="l" rtl="0" eaLnBrk="1" fontAlgn="base" hangingPunct="1">
              <a:lnSpc>
                <a:spcPct val="90000"/>
              </a:lnSpc>
              <a:spcBef>
                <a:spcPts val="500"/>
              </a:spcBef>
              <a:spcAft>
                <a:spcPct val="0"/>
              </a:spcAft>
              <a:buClr>
                <a:srgbClr val="FF0000"/>
              </a:buClr>
              <a:buFont typeface="Arial" panose="020B0604020202020204" pitchFamily="34" charset="0"/>
              <a:buChar char="•"/>
              <a:defRPr kern="1200" baseline="0">
                <a:solidFill>
                  <a:schemeClr val="tx1"/>
                </a:solidFill>
                <a:latin typeface="微软雅黑 Light" panose="020B0502040204020203" pitchFamily="34" charset="-122"/>
                <a:ea typeface="微软雅黑 Light" panose="020B0502040204020203"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400">
              <a:lnSpc>
                <a:spcPct val="100000"/>
              </a:lnSpc>
            </a:pPr>
            <a:r>
              <a:rPr lang="en-US" altLang="zh-CN" sz="2400" dirty="0">
                <a:latin typeface="Times New Roman" panose="02020603050405020304" pitchFamily="18" charset="0"/>
                <a:ea typeface="宋体" panose="02010600030101010101" pitchFamily="2" charset="-122"/>
              </a:rPr>
              <a:t>There are a common rule that disruption on all tokamak follows:</a:t>
            </a:r>
          </a:p>
          <a:p>
            <a:pPr marL="360000" lvl="1" defTabSz="914400">
              <a:lnSpc>
                <a:spcPct val="100000"/>
              </a:lnSpc>
            </a:pPr>
            <a:r>
              <a:rPr lang="en-US" altLang="zh-CN" dirty="0"/>
              <a:t>Trained on many existing tokamaks, a model may learn the common rule</a:t>
            </a:r>
          </a:p>
          <a:p>
            <a:pPr marL="360000" lvl="1" defTabSz="914400">
              <a:lnSpc>
                <a:spcPct val="100000"/>
              </a:lnSpc>
            </a:pPr>
            <a:r>
              <a:rPr lang="en-US" altLang="zh-CN" dirty="0"/>
              <a:t>The model has 2 tasks, one to predict the disruption, the other try to tell which machine does the data come from</a:t>
            </a:r>
          </a:p>
          <a:p>
            <a:pPr marL="360000" lvl="1" defTabSz="914400">
              <a:lnSpc>
                <a:spcPct val="100000"/>
              </a:lnSpc>
            </a:pPr>
            <a:r>
              <a:rPr lang="en-US" altLang="zh-CN" dirty="0"/>
              <a:t>Via domain adversarial training DANN</a:t>
            </a:r>
          </a:p>
        </p:txBody>
      </p:sp>
      <p:pic>
        <p:nvPicPr>
          <p:cNvPr id="3" name="图片 2">
            <a:extLst>
              <a:ext uri="{FF2B5EF4-FFF2-40B4-BE49-F238E27FC236}">
                <a16:creationId xmlns:a16="http://schemas.microsoft.com/office/drawing/2014/main" id="{A2E52582-D16F-41FF-8572-6FB37911647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40816" y="3323132"/>
            <a:ext cx="6312700" cy="3132689"/>
          </a:xfrm>
          <a:prstGeom prst="rect">
            <a:avLst/>
          </a:prstGeom>
        </p:spPr>
      </p:pic>
    </p:spTree>
    <p:extLst>
      <p:ext uri="{BB962C8B-B14F-4D97-AF65-F5344CB8AC3E}">
        <p14:creationId xmlns:p14="http://schemas.microsoft.com/office/powerpoint/2010/main" val="37587832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3BE573C-6135-4131-B431-40A9417890BC}"/>
              </a:ext>
            </a:extLst>
          </p:cNvPr>
          <p:cNvSpPr>
            <a:spLocks noGrp="1"/>
          </p:cNvSpPr>
          <p:nvPr>
            <p:ph type="title"/>
          </p:nvPr>
        </p:nvSpPr>
        <p:spPr>
          <a:xfrm>
            <a:off x="119336" y="38175"/>
            <a:ext cx="9649072" cy="792088"/>
          </a:xfrm>
        </p:spPr>
        <p:txBody>
          <a:bodyPr/>
          <a:lstStyle/>
          <a:p>
            <a:r>
              <a:rPr lang="en-US" altLang="zh-CN" sz="3200" dirty="0"/>
              <a:t>Domain Generalization Model</a:t>
            </a:r>
            <a:endParaRPr lang="zh-CN" altLang="en-US" dirty="0"/>
          </a:p>
        </p:txBody>
      </p:sp>
      <p:sp>
        <p:nvSpPr>
          <p:cNvPr id="4" name="灯片编号占位符 3">
            <a:extLst>
              <a:ext uri="{FF2B5EF4-FFF2-40B4-BE49-F238E27FC236}">
                <a16:creationId xmlns:a16="http://schemas.microsoft.com/office/drawing/2014/main" id="{9ED4EF76-F507-45B8-9601-7C9F7BF265A0}"/>
              </a:ext>
            </a:extLst>
          </p:cNvPr>
          <p:cNvSpPr>
            <a:spLocks noGrp="1"/>
          </p:cNvSpPr>
          <p:nvPr>
            <p:ph type="sldNum" sz="quarter" idx="10"/>
          </p:nvPr>
        </p:nvSpPr>
        <p:spPr/>
        <p:txBody>
          <a:bodyPr/>
          <a:lstStyle/>
          <a:p>
            <a:pPr>
              <a:defRPr/>
            </a:pPr>
            <a:fld id="{992DBDEA-1FA4-4512-8EBB-09F795BCB767}" type="slidenum">
              <a:rPr lang="zh-CN" altLang="en-US" smtClean="0"/>
              <a:pPr>
                <a:defRPr/>
              </a:pPr>
              <a:t>35</a:t>
            </a:fld>
            <a:endParaRPr lang="en-US" altLang="zh-CN" dirty="0"/>
          </a:p>
        </p:txBody>
      </p:sp>
      <p:sp>
        <p:nvSpPr>
          <p:cNvPr id="7" name="内容占位符 2">
            <a:extLst>
              <a:ext uri="{FF2B5EF4-FFF2-40B4-BE49-F238E27FC236}">
                <a16:creationId xmlns:a16="http://schemas.microsoft.com/office/drawing/2014/main" id="{3B78E4EF-560E-46CD-BCC1-C67102901C53}"/>
              </a:ext>
            </a:extLst>
          </p:cNvPr>
          <p:cNvSpPr txBox="1">
            <a:spLocks/>
          </p:cNvSpPr>
          <p:nvPr/>
        </p:nvSpPr>
        <p:spPr bwMode="auto">
          <a:xfrm>
            <a:off x="0" y="1026987"/>
            <a:ext cx="11712624" cy="155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Clr>
                <a:srgbClr val="FF0000"/>
              </a:buClr>
              <a:buFont typeface="Arial" panose="020B0604020202020204" pitchFamily="34" charset="0"/>
              <a:buChar char="•"/>
              <a:defRPr sz="2800" b="1" i="0" kern="1200" baseline="0">
                <a:solidFill>
                  <a:schemeClr val="tx1"/>
                </a:solidFill>
                <a:latin typeface="Century Gothic" panose="020B0502020202020204" pitchFamily="34" charset="0"/>
                <a:ea typeface="微软雅黑 Light" panose="020B0502040204020203" pitchFamily="34" charset="-122"/>
                <a:cs typeface="+mn-cs"/>
              </a:defRPr>
            </a:lvl1pPr>
            <a:lvl2pPr marL="685800" indent="-228600" algn="l" rtl="0" eaLnBrk="1" fontAlgn="base" hangingPunct="1">
              <a:lnSpc>
                <a:spcPct val="90000"/>
              </a:lnSpc>
              <a:spcBef>
                <a:spcPts val="500"/>
              </a:spcBef>
              <a:spcAft>
                <a:spcPct val="0"/>
              </a:spcAft>
              <a:buClr>
                <a:srgbClr val="FF0000"/>
              </a:buClr>
              <a:buFont typeface="Arial" panose="020B0604020202020204" pitchFamily="34" charset="0"/>
              <a:buChar char="•"/>
              <a:defRPr sz="2400" kern="1200" baseline="0">
                <a:solidFill>
                  <a:schemeClr val="tx1"/>
                </a:solidFill>
                <a:latin typeface="微软雅黑 Light" panose="020B0502040204020203" pitchFamily="34" charset="-122"/>
                <a:ea typeface="微软雅黑 Light" panose="020B0502040204020203" pitchFamily="34" charset="-122"/>
                <a:cs typeface="+mn-cs"/>
              </a:defRPr>
            </a:lvl2pPr>
            <a:lvl3pPr marL="1143000" indent="-228600" algn="l" rtl="0" eaLnBrk="1" fontAlgn="base" hangingPunct="1">
              <a:lnSpc>
                <a:spcPct val="90000"/>
              </a:lnSpc>
              <a:spcBef>
                <a:spcPts val="500"/>
              </a:spcBef>
              <a:spcAft>
                <a:spcPct val="0"/>
              </a:spcAft>
              <a:buClr>
                <a:srgbClr val="FF0000"/>
              </a:buClr>
              <a:buFont typeface="Arial" panose="020B0604020202020204" pitchFamily="34" charset="0"/>
              <a:buChar char="•"/>
              <a:defRPr sz="2000" kern="1200" baseline="0">
                <a:solidFill>
                  <a:schemeClr val="tx1"/>
                </a:solidFill>
                <a:latin typeface="微软雅黑 Light" panose="020B0502040204020203" pitchFamily="34" charset="-122"/>
                <a:ea typeface="微软雅黑 Light" panose="020B0502040204020203" pitchFamily="34" charset="-122"/>
                <a:cs typeface="+mn-cs"/>
              </a:defRPr>
            </a:lvl3pPr>
            <a:lvl4pPr marL="1600200" indent="-228600" algn="l" rtl="0" eaLnBrk="1" fontAlgn="base" hangingPunct="1">
              <a:lnSpc>
                <a:spcPct val="90000"/>
              </a:lnSpc>
              <a:spcBef>
                <a:spcPts val="500"/>
              </a:spcBef>
              <a:spcAft>
                <a:spcPct val="0"/>
              </a:spcAft>
              <a:buClr>
                <a:srgbClr val="FF0000"/>
              </a:buClr>
              <a:buFont typeface="Arial" panose="020B0604020202020204" pitchFamily="34" charset="0"/>
              <a:buChar char="•"/>
              <a:defRPr kern="1200" baseline="0">
                <a:solidFill>
                  <a:schemeClr val="tx1"/>
                </a:solidFill>
                <a:latin typeface="微软雅黑 Light" panose="020B0502040204020203" pitchFamily="34" charset="-122"/>
                <a:ea typeface="微软雅黑 Light" panose="020B0502040204020203" pitchFamily="34" charset="-122"/>
                <a:cs typeface="+mn-cs"/>
              </a:defRPr>
            </a:lvl4pPr>
            <a:lvl5pPr marL="2057400" indent="-228600" algn="l" rtl="0" eaLnBrk="1" fontAlgn="base" hangingPunct="1">
              <a:lnSpc>
                <a:spcPct val="90000"/>
              </a:lnSpc>
              <a:spcBef>
                <a:spcPts val="500"/>
              </a:spcBef>
              <a:spcAft>
                <a:spcPct val="0"/>
              </a:spcAft>
              <a:buClr>
                <a:srgbClr val="FF0000"/>
              </a:buClr>
              <a:buFont typeface="Arial" panose="020B0604020202020204" pitchFamily="34" charset="0"/>
              <a:buChar char="•"/>
              <a:defRPr kern="1200" baseline="0">
                <a:solidFill>
                  <a:schemeClr val="tx1"/>
                </a:solidFill>
                <a:latin typeface="微软雅黑 Light" panose="020B0502040204020203" pitchFamily="34" charset="-122"/>
                <a:ea typeface="微软雅黑 Light" panose="020B0502040204020203"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400">
              <a:lnSpc>
                <a:spcPct val="100000"/>
              </a:lnSpc>
            </a:pPr>
            <a:r>
              <a:rPr lang="en-US" altLang="zh-CN" sz="2400" dirty="0">
                <a:latin typeface="Times New Roman" panose="02020603050405020304" pitchFamily="18" charset="0"/>
                <a:ea typeface="宋体" panose="02010600030101010101" pitchFamily="2" charset="-122"/>
              </a:rPr>
              <a:t>With sufficient J-TEXT+HL-2A data (source) and little bit of EAST data (target):</a:t>
            </a:r>
          </a:p>
          <a:p>
            <a:pPr marL="360000" lvl="1" defTabSz="914400">
              <a:lnSpc>
                <a:spcPct val="100000"/>
              </a:lnSpc>
            </a:pPr>
            <a:r>
              <a:rPr lang="en-US" altLang="zh-CN" sz="2000" dirty="0"/>
              <a:t>DANN enforced the model to learn a representation that is common between J-TEXT and HL-2A</a:t>
            </a:r>
          </a:p>
          <a:p>
            <a:pPr marL="360000" lvl="1" defTabSz="914400">
              <a:lnSpc>
                <a:spcPct val="100000"/>
              </a:lnSpc>
            </a:pPr>
            <a:r>
              <a:rPr lang="en-US" altLang="zh-CN" sz="2000" dirty="0"/>
              <a:t>The result is much better then just  transfer from one machine to another</a:t>
            </a:r>
          </a:p>
        </p:txBody>
      </p:sp>
      <p:pic>
        <p:nvPicPr>
          <p:cNvPr id="8" name="图片 7">
            <a:extLst>
              <a:ext uri="{FF2B5EF4-FFF2-40B4-BE49-F238E27FC236}">
                <a16:creationId xmlns:a16="http://schemas.microsoft.com/office/drawing/2014/main" id="{D2A39E48-5D71-43EB-9C77-18A69352C6F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3759" y="2560895"/>
            <a:ext cx="4699756" cy="1855360"/>
          </a:xfrm>
          <a:prstGeom prst="rect">
            <a:avLst/>
          </a:prstGeom>
        </p:spPr>
      </p:pic>
      <p:graphicFrame>
        <p:nvGraphicFramePr>
          <p:cNvPr id="11" name="表格 10">
            <a:extLst>
              <a:ext uri="{FF2B5EF4-FFF2-40B4-BE49-F238E27FC236}">
                <a16:creationId xmlns:a16="http://schemas.microsoft.com/office/drawing/2014/main" id="{1D13781A-F65A-4521-8EF3-4424226020CD}"/>
              </a:ext>
            </a:extLst>
          </p:cNvPr>
          <p:cNvGraphicFramePr>
            <a:graphicFrameLocks noGrp="1"/>
          </p:cNvGraphicFramePr>
          <p:nvPr>
            <p:extLst>
              <p:ext uri="{D42A27DB-BD31-4B8C-83A1-F6EECF244321}">
                <p14:modId xmlns:p14="http://schemas.microsoft.com/office/powerpoint/2010/main" val="4126171909"/>
              </p:ext>
            </p:extLst>
          </p:nvPr>
        </p:nvGraphicFramePr>
        <p:xfrm>
          <a:off x="316124" y="4581127"/>
          <a:ext cx="5904160" cy="1781253"/>
        </p:xfrm>
        <a:graphic>
          <a:graphicData uri="http://schemas.openxmlformats.org/drawingml/2006/table">
            <a:tbl>
              <a:tblPr firstRow="1" bandRow="1">
                <a:tableStyleId>{2D5ABB26-0587-4C30-8999-92F81FD0307C}</a:tableStyleId>
              </a:tblPr>
              <a:tblGrid>
                <a:gridCol w="1476040">
                  <a:extLst>
                    <a:ext uri="{9D8B030D-6E8A-4147-A177-3AD203B41FA5}">
                      <a16:colId xmlns:a16="http://schemas.microsoft.com/office/drawing/2014/main" val="1145460750"/>
                    </a:ext>
                  </a:extLst>
                </a:gridCol>
                <a:gridCol w="1476040">
                  <a:extLst>
                    <a:ext uri="{9D8B030D-6E8A-4147-A177-3AD203B41FA5}">
                      <a16:colId xmlns:a16="http://schemas.microsoft.com/office/drawing/2014/main" val="3425693794"/>
                    </a:ext>
                  </a:extLst>
                </a:gridCol>
                <a:gridCol w="1476040">
                  <a:extLst>
                    <a:ext uri="{9D8B030D-6E8A-4147-A177-3AD203B41FA5}">
                      <a16:colId xmlns:a16="http://schemas.microsoft.com/office/drawing/2014/main" val="1413322282"/>
                    </a:ext>
                  </a:extLst>
                </a:gridCol>
                <a:gridCol w="1476040">
                  <a:extLst>
                    <a:ext uri="{9D8B030D-6E8A-4147-A177-3AD203B41FA5}">
                      <a16:colId xmlns:a16="http://schemas.microsoft.com/office/drawing/2014/main" val="1849644432"/>
                    </a:ext>
                  </a:extLst>
                </a:gridCol>
              </a:tblGrid>
              <a:tr h="326655">
                <a:tc>
                  <a:txBody>
                    <a:bodyPr/>
                    <a:lstStyle/>
                    <a:p>
                      <a:pPr algn="ctr"/>
                      <a:endParaRPr lang="zh-CN" altLang="en-US" sz="1800" i="1" dirty="0">
                        <a:latin typeface="Calibri" panose="020F0502020204030204" pitchFamily="34" charset="0"/>
                        <a:cs typeface="Calibri" panose="020F0502020204030204" pitchFamily="34" charset="0"/>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800" i="1" dirty="0"/>
                        <a:t>J-TEXT</a:t>
                      </a:r>
                      <a:endParaRPr lang="zh-CN" altLang="en-US" sz="1800" i="1" dirty="0">
                        <a:latin typeface="Calibri" panose="020F0502020204030204" pitchFamily="34" charset="0"/>
                        <a:cs typeface="Calibri" panose="020F0502020204030204" pitchFamily="34" charset="0"/>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800" i="1" dirty="0" err="1"/>
                        <a:t>HL2A</a:t>
                      </a:r>
                      <a:endParaRPr lang="zh-CN" altLang="en-US" sz="1800" i="1" dirty="0">
                        <a:latin typeface="Calibri" panose="020F0502020204030204" pitchFamily="34" charset="0"/>
                        <a:cs typeface="Calibri" panose="020F0502020204030204" pitchFamily="34" charset="0"/>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800" i="1" dirty="0"/>
                        <a:t>EAST</a:t>
                      </a:r>
                      <a:endParaRPr lang="zh-CN" altLang="en-US" sz="1800" i="1" dirty="0">
                        <a:latin typeface="Calibri" panose="020F0502020204030204" pitchFamily="34" charset="0"/>
                        <a:cs typeface="Calibri" panose="020F0502020204030204" pitchFamily="34" charset="0"/>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94626278"/>
                  </a:ext>
                </a:extLst>
              </a:tr>
              <a:tr h="471831">
                <a:tc>
                  <a:txBody>
                    <a:bodyPr/>
                    <a:lstStyle/>
                    <a:p>
                      <a:pPr algn="ctr"/>
                      <a:r>
                        <a:rPr lang="en-US" altLang="zh-CN" sz="1800" i="1" dirty="0"/>
                        <a:t>Training</a:t>
                      </a:r>
                      <a:r>
                        <a:rPr lang="en-US" altLang="zh-CN" sz="1800" i="1" baseline="0" dirty="0"/>
                        <a:t> Set</a:t>
                      </a:r>
                      <a:endParaRPr lang="en-US" altLang="zh-CN" sz="1800" i="1" baseline="0" dirty="0">
                        <a:latin typeface="Calibri" panose="020F0502020204030204" pitchFamily="34" charset="0"/>
                        <a:ea typeface="Calibri" panose="020F0502020204030204" pitchFamily="34" charset="0"/>
                        <a:cs typeface="Calibri" panose="020F0502020204030204" pitchFamily="34" charset="0"/>
                      </a:endParaRPr>
                    </a:p>
                  </a:txBody>
                  <a:tcPr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r>
                        <a:rPr lang="en-US" altLang="zh-CN" sz="1800" i="1" dirty="0"/>
                        <a:t>1021</a:t>
                      </a:r>
                      <a:endParaRPr lang="zh-CN" altLang="en-US" sz="1800" i="1" dirty="0">
                        <a:latin typeface="Calibri" panose="020F0502020204030204" pitchFamily="34" charset="0"/>
                        <a:cs typeface="Calibri" panose="020F0502020204030204" pitchFamily="34" charset="0"/>
                      </a:endParaRPr>
                    </a:p>
                  </a:txBody>
                  <a:tcPr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r>
                        <a:rPr lang="en-US" altLang="zh-CN" sz="1800" i="1" dirty="0"/>
                        <a:t>474</a:t>
                      </a:r>
                      <a:endParaRPr lang="zh-CN" altLang="en-US" sz="1800" i="1" dirty="0">
                        <a:latin typeface="Calibri" panose="020F0502020204030204" pitchFamily="34" charset="0"/>
                        <a:cs typeface="Calibri" panose="020F0502020204030204" pitchFamily="34" charset="0"/>
                      </a:endParaRPr>
                    </a:p>
                  </a:txBody>
                  <a:tcPr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r>
                        <a:rPr lang="en-US" altLang="zh-CN" sz="1800" i="1" dirty="0"/>
                        <a:t>20</a:t>
                      </a:r>
                      <a:endParaRPr lang="zh-CN" altLang="en-US" sz="1800" i="1" dirty="0">
                        <a:latin typeface="Calibri" panose="020F0502020204030204" pitchFamily="34" charset="0"/>
                        <a:cs typeface="Calibri" panose="020F0502020204030204" pitchFamily="34" charset="0"/>
                      </a:endParaRPr>
                    </a:p>
                  </a:txBody>
                  <a:tcPr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3119380040"/>
                  </a:ext>
                </a:extLst>
              </a:tr>
              <a:tr h="471831">
                <a:tc>
                  <a:txBody>
                    <a:bodyPr/>
                    <a:lstStyle/>
                    <a:p>
                      <a:pPr algn="ctr"/>
                      <a:r>
                        <a:rPr lang="en-US" altLang="zh-CN" sz="1800" i="1" dirty="0"/>
                        <a:t>Validation</a:t>
                      </a:r>
                      <a:r>
                        <a:rPr lang="en-US" altLang="zh-CN" sz="1800" i="1" baseline="0" dirty="0"/>
                        <a:t> Set</a:t>
                      </a:r>
                      <a:endParaRPr lang="en-US" altLang="zh-CN" sz="1800" i="1" baseline="0" dirty="0">
                        <a:latin typeface="Calibri" panose="020F0502020204030204" pitchFamily="34" charset="0"/>
                        <a:cs typeface="Calibri" panose="020F0502020204030204" pitchFamily="34" charset="0"/>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altLang="zh-CN" sz="1800" i="1" dirty="0"/>
                        <a:t>0</a:t>
                      </a:r>
                      <a:endParaRPr lang="zh-CN" altLang="en-US" sz="1800" i="1" dirty="0">
                        <a:latin typeface="Calibri" panose="020F0502020204030204" pitchFamily="34" charset="0"/>
                        <a:cs typeface="Calibri" panose="020F0502020204030204" pitchFamily="34" charset="0"/>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altLang="zh-CN" sz="1800" i="1" dirty="0"/>
                        <a:t>0</a:t>
                      </a:r>
                      <a:endParaRPr lang="zh-CN" altLang="en-US" sz="1800" i="1" dirty="0">
                        <a:latin typeface="Calibri" panose="020F0502020204030204" pitchFamily="34" charset="0"/>
                        <a:cs typeface="Calibri" panose="020F0502020204030204" pitchFamily="34" charset="0"/>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altLang="zh-CN" sz="1800" i="1" dirty="0"/>
                        <a:t>20</a:t>
                      </a:r>
                      <a:endParaRPr lang="zh-CN" altLang="en-US" sz="1800" i="1" dirty="0">
                        <a:latin typeface="Calibri" panose="020F0502020204030204" pitchFamily="34" charset="0"/>
                        <a:cs typeface="Calibri" panose="020F0502020204030204" pitchFamily="34" charset="0"/>
                      </a:endParaRPr>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95576859"/>
                  </a:ext>
                </a:extLst>
              </a:tr>
              <a:tr h="471831">
                <a:tc>
                  <a:txBody>
                    <a:bodyPr/>
                    <a:lstStyle/>
                    <a:p>
                      <a:pPr algn="ctr"/>
                      <a:r>
                        <a:rPr lang="en-US" altLang="zh-CN" sz="1800" i="1" dirty="0"/>
                        <a:t>Test Set</a:t>
                      </a:r>
                      <a:endParaRPr lang="en-US" altLang="zh-CN" sz="1800" i="1" dirty="0">
                        <a:latin typeface="Calibri" panose="020F0502020204030204" pitchFamily="34" charset="0"/>
                        <a:ea typeface="Calibri" panose="020F0502020204030204" pitchFamily="34" charset="0"/>
                        <a:cs typeface="Calibri" panose="020F0502020204030204" pitchFamily="34" charset="0"/>
                      </a:endParaRPr>
                    </a:p>
                  </a:txBody>
                  <a:tcPr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800" i="1" dirty="0"/>
                        <a:t>0</a:t>
                      </a:r>
                      <a:endParaRPr lang="zh-CN" altLang="en-US" sz="1800" i="1" dirty="0">
                        <a:latin typeface="Calibri" panose="020F0502020204030204" pitchFamily="34" charset="0"/>
                        <a:cs typeface="Calibri" panose="020F0502020204030204" pitchFamily="34" charset="0"/>
                      </a:endParaRPr>
                    </a:p>
                  </a:txBody>
                  <a:tcPr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800" i="1" dirty="0"/>
                        <a:t>0</a:t>
                      </a:r>
                      <a:endParaRPr lang="zh-CN" altLang="en-US" sz="1800" i="1" dirty="0">
                        <a:latin typeface="Calibri" panose="020F0502020204030204" pitchFamily="34" charset="0"/>
                        <a:cs typeface="Calibri" panose="020F0502020204030204" pitchFamily="34" charset="0"/>
                      </a:endParaRPr>
                    </a:p>
                  </a:txBody>
                  <a:tcPr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800" i="1" dirty="0"/>
                        <a:t>506</a:t>
                      </a:r>
                      <a:endParaRPr lang="zh-CN" altLang="en-US" sz="1800" i="1" dirty="0">
                        <a:latin typeface="Calibri" panose="020F0502020204030204" pitchFamily="34" charset="0"/>
                        <a:cs typeface="Calibri" panose="020F0502020204030204" pitchFamily="34" charset="0"/>
                      </a:endParaRPr>
                    </a:p>
                  </a:txBody>
                  <a:tcPr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05530811"/>
                  </a:ext>
                </a:extLst>
              </a:tr>
            </a:tbl>
          </a:graphicData>
        </a:graphic>
      </p:graphicFrame>
      <p:graphicFrame>
        <p:nvGraphicFramePr>
          <p:cNvPr id="12" name="表格 11">
            <a:extLst>
              <a:ext uri="{FF2B5EF4-FFF2-40B4-BE49-F238E27FC236}">
                <a16:creationId xmlns:a16="http://schemas.microsoft.com/office/drawing/2014/main" id="{9FB4C365-C6AA-4D41-88E4-93A0DE7E5286}"/>
              </a:ext>
            </a:extLst>
          </p:cNvPr>
          <p:cNvGraphicFramePr>
            <a:graphicFrameLocks noGrp="1"/>
          </p:cNvGraphicFramePr>
          <p:nvPr>
            <p:extLst>
              <p:ext uri="{D42A27DB-BD31-4B8C-83A1-F6EECF244321}">
                <p14:modId xmlns:p14="http://schemas.microsoft.com/office/powerpoint/2010/main" val="2092205369"/>
              </p:ext>
            </p:extLst>
          </p:nvPr>
        </p:nvGraphicFramePr>
        <p:xfrm>
          <a:off x="6960096" y="2732103"/>
          <a:ext cx="4258083" cy="2560320"/>
        </p:xfrm>
        <a:graphic>
          <a:graphicData uri="http://schemas.openxmlformats.org/drawingml/2006/table">
            <a:tbl>
              <a:tblPr firstRow="1" bandRow="1">
                <a:tableStyleId>{2D5ABB26-0587-4C30-8999-92F81FD0307C}</a:tableStyleId>
              </a:tblPr>
              <a:tblGrid>
                <a:gridCol w="1547021">
                  <a:extLst>
                    <a:ext uri="{9D8B030D-6E8A-4147-A177-3AD203B41FA5}">
                      <a16:colId xmlns:a16="http://schemas.microsoft.com/office/drawing/2014/main" val="3179480624"/>
                    </a:ext>
                  </a:extLst>
                </a:gridCol>
                <a:gridCol w="903600">
                  <a:extLst>
                    <a:ext uri="{9D8B030D-6E8A-4147-A177-3AD203B41FA5}">
                      <a16:colId xmlns:a16="http://schemas.microsoft.com/office/drawing/2014/main" val="1588087406"/>
                    </a:ext>
                  </a:extLst>
                </a:gridCol>
                <a:gridCol w="903600">
                  <a:extLst>
                    <a:ext uri="{9D8B030D-6E8A-4147-A177-3AD203B41FA5}">
                      <a16:colId xmlns:a16="http://schemas.microsoft.com/office/drawing/2014/main" val="953025057"/>
                    </a:ext>
                  </a:extLst>
                </a:gridCol>
                <a:gridCol w="903862">
                  <a:extLst>
                    <a:ext uri="{9D8B030D-6E8A-4147-A177-3AD203B41FA5}">
                      <a16:colId xmlns:a16="http://schemas.microsoft.com/office/drawing/2014/main" val="706436448"/>
                    </a:ext>
                  </a:extLst>
                </a:gridCol>
              </a:tblGrid>
              <a:tr h="218816">
                <a:tc>
                  <a:txBody>
                    <a:bodyPr/>
                    <a:lstStyle/>
                    <a:p>
                      <a:r>
                        <a:rPr lang="en-US" altLang="zh-CN" sz="1800" i="1" dirty="0"/>
                        <a:t>Cases</a:t>
                      </a:r>
                      <a:endParaRPr lang="zh-CN" altLang="en-US" sz="1800" i="1" dirty="0">
                        <a:latin typeface="Calibri" panose="020F0502020204030204" pitchFamily="34" charset="0"/>
                        <a:cs typeface="Calibri" panose="020F0502020204030204" pitchFamily="34" charset="0"/>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800" i="1" dirty="0" err="1"/>
                        <a:t>TPR</a:t>
                      </a:r>
                      <a:endParaRPr lang="zh-CN" altLang="en-US" sz="1800" i="1" dirty="0">
                        <a:latin typeface="Calibri" panose="020F0502020204030204" pitchFamily="34" charset="0"/>
                        <a:cs typeface="Calibri" panose="020F0502020204030204" pitchFamily="34" charset="0"/>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800" i="1" dirty="0" err="1"/>
                        <a:t>FPR</a:t>
                      </a:r>
                      <a:endParaRPr lang="zh-CN" altLang="en-US" sz="1800" i="1" dirty="0">
                        <a:latin typeface="Calibri" panose="020F0502020204030204" pitchFamily="34" charset="0"/>
                        <a:cs typeface="Calibri" panose="020F0502020204030204" pitchFamily="34" charset="0"/>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800" i="1" dirty="0" err="1"/>
                        <a:t>AUC</a:t>
                      </a:r>
                      <a:endParaRPr lang="zh-CN" altLang="en-US" sz="1800" i="1" dirty="0">
                        <a:latin typeface="Calibri" panose="020F0502020204030204" pitchFamily="34" charset="0"/>
                        <a:cs typeface="Calibri" panose="020F0502020204030204" pitchFamily="34" charset="0"/>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83908596"/>
                  </a:ext>
                </a:extLst>
              </a:tr>
              <a:tr h="338011">
                <a:tc>
                  <a:txBody>
                    <a:bodyPr/>
                    <a:lstStyle/>
                    <a:p>
                      <a:r>
                        <a:rPr lang="en-US" altLang="zh-CN" sz="1800" i="1" dirty="0" err="1"/>
                        <a:t>DA1</a:t>
                      </a:r>
                      <a:r>
                        <a:rPr lang="en-US" altLang="zh-CN" sz="1800" i="1" baseline="0" dirty="0"/>
                        <a:t> Mixing</a:t>
                      </a:r>
                      <a:endParaRPr lang="zh-CN" altLang="en-US" sz="1800" i="1" dirty="0">
                        <a:latin typeface="Calibri" panose="020F0502020204030204" pitchFamily="34" charset="0"/>
                        <a:cs typeface="Calibri" panose="020F0502020204030204" pitchFamily="34" charset="0"/>
                      </a:endParaRPr>
                    </a:p>
                  </a:txBody>
                  <a:tcPr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r>
                        <a:rPr lang="en-US" altLang="zh-CN" sz="1800" i="1" dirty="0"/>
                        <a:t>65.05%</a:t>
                      </a:r>
                      <a:endParaRPr lang="zh-CN" altLang="en-US" sz="1800" i="1" dirty="0">
                        <a:latin typeface="Calibri" panose="020F0502020204030204" pitchFamily="34" charset="0"/>
                        <a:cs typeface="Calibri" panose="020F0502020204030204" pitchFamily="34" charset="0"/>
                      </a:endParaRPr>
                    </a:p>
                  </a:txBody>
                  <a:tcPr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r>
                        <a:rPr lang="en-US" altLang="zh-CN" sz="1800" i="1" dirty="0"/>
                        <a:t>15.04%</a:t>
                      </a:r>
                      <a:endParaRPr lang="zh-CN" altLang="en-US" sz="1800" i="1" dirty="0">
                        <a:latin typeface="Calibri" panose="020F0502020204030204" pitchFamily="34" charset="0"/>
                        <a:cs typeface="Calibri" panose="020F0502020204030204" pitchFamily="34" charset="0"/>
                      </a:endParaRPr>
                    </a:p>
                  </a:txBody>
                  <a:tcPr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r>
                        <a:rPr lang="en-US" altLang="zh-CN" sz="1800" i="1" dirty="0"/>
                        <a:t>0.7937</a:t>
                      </a:r>
                      <a:endParaRPr lang="zh-CN" altLang="en-US" sz="1800" i="1" dirty="0">
                        <a:latin typeface="Calibri" panose="020F0502020204030204" pitchFamily="34" charset="0"/>
                        <a:cs typeface="Calibri" panose="020F0502020204030204" pitchFamily="34" charset="0"/>
                      </a:endParaRPr>
                    </a:p>
                  </a:txBody>
                  <a:tcPr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92853562"/>
                  </a:ext>
                </a:extLst>
              </a:tr>
              <a:tr h="338011">
                <a:tc>
                  <a:txBody>
                    <a:bodyPr/>
                    <a:lstStyle/>
                    <a:p>
                      <a:r>
                        <a:rPr lang="en-US" altLang="zh-CN" sz="1800" i="1" dirty="0" err="1"/>
                        <a:t>DA2</a:t>
                      </a:r>
                      <a:r>
                        <a:rPr lang="en-US" altLang="zh-CN" sz="1800" i="1" dirty="0"/>
                        <a:t> MMD</a:t>
                      </a:r>
                      <a:endParaRPr lang="zh-CN" altLang="en-US" sz="1800" i="1" dirty="0">
                        <a:latin typeface="Calibri" panose="020F0502020204030204" pitchFamily="34" charset="0"/>
                        <a:cs typeface="Calibri" panose="020F0502020204030204" pitchFamily="34" charset="0"/>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r>
                        <a:rPr lang="en-US" altLang="zh-CN" sz="1800" i="1" dirty="0"/>
                        <a:t>82.11%</a:t>
                      </a:r>
                      <a:endParaRPr lang="zh-CN" altLang="en-US" sz="1800" i="1" dirty="0">
                        <a:latin typeface="Calibri" panose="020F0502020204030204" pitchFamily="34" charset="0"/>
                        <a:cs typeface="Calibri" panose="020F0502020204030204" pitchFamily="34" charset="0"/>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r>
                        <a:rPr lang="en-US" altLang="zh-CN" sz="1800" i="1" dirty="0"/>
                        <a:t>20.89%</a:t>
                      </a:r>
                      <a:endParaRPr lang="zh-CN" altLang="en-US" sz="1800" i="1" dirty="0">
                        <a:latin typeface="Calibri" panose="020F0502020204030204" pitchFamily="34" charset="0"/>
                        <a:cs typeface="Calibri" panose="020F0502020204030204" pitchFamily="34" charset="0"/>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r>
                        <a:rPr lang="en-US" altLang="zh-CN" sz="1800" i="1" dirty="0"/>
                        <a:t>0.8492</a:t>
                      </a:r>
                      <a:endParaRPr lang="zh-CN" altLang="en-US" sz="1800" i="1" dirty="0">
                        <a:latin typeface="Calibri" panose="020F0502020204030204" pitchFamily="34" charset="0"/>
                        <a:cs typeface="Calibri" panose="020F0502020204030204" pitchFamily="34" charset="0"/>
                      </a:endParaRPr>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441748717"/>
                  </a:ext>
                </a:extLst>
              </a:tr>
              <a:tr h="338011">
                <a:tc>
                  <a:txBody>
                    <a:bodyPr/>
                    <a:lstStyle/>
                    <a:p>
                      <a:r>
                        <a:rPr lang="en-US" altLang="zh-CN" sz="1800" i="1" dirty="0" err="1"/>
                        <a:t>DA3</a:t>
                      </a:r>
                      <a:r>
                        <a:rPr lang="en-US" altLang="zh-CN" sz="1800" i="1" dirty="0"/>
                        <a:t> </a:t>
                      </a:r>
                      <a:r>
                        <a:rPr lang="en-US" altLang="zh-CN" sz="1800" i="1" dirty="0" err="1"/>
                        <a:t>DANN</a:t>
                      </a:r>
                      <a:endParaRPr lang="zh-CN" altLang="en-US" sz="1800" i="1" dirty="0">
                        <a:latin typeface="Calibri" panose="020F0502020204030204" pitchFamily="34" charset="0"/>
                        <a:cs typeface="Calibri" panose="020F0502020204030204" pitchFamily="34" charset="0"/>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r>
                        <a:rPr lang="en-US" altLang="zh-CN" sz="1800" i="1" dirty="0"/>
                        <a:t>82.63%</a:t>
                      </a:r>
                      <a:endParaRPr lang="zh-CN" altLang="en-US" sz="1800" i="1" dirty="0">
                        <a:latin typeface="Calibri" panose="020F0502020204030204" pitchFamily="34" charset="0"/>
                        <a:cs typeface="Calibri" panose="020F0502020204030204" pitchFamily="34" charset="0"/>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r>
                        <a:rPr lang="en-US" altLang="zh-CN" sz="1800" i="1" dirty="0"/>
                        <a:t>22.47%</a:t>
                      </a:r>
                      <a:endParaRPr lang="zh-CN" altLang="en-US" sz="1800" i="1" dirty="0">
                        <a:latin typeface="Calibri" panose="020F0502020204030204" pitchFamily="34" charset="0"/>
                        <a:cs typeface="Calibri" panose="020F0502020204030204" pitchFamily="34" charset="0"/>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r>
                        <a:rPr lang="en-US" altLang="zh-CN" sz="1800" b="1" i="1" dirty="0">
                          <a:solidFill>
                            <a:srgbClr val="FF0000"/>
                          </a:solidFill>
                        </a:rPr>
                        <a:t>0.8724</a:t>
                      </a:r>
                      <a:endParaRPr lang="zh-CN" altLang="en-US" sz="1800" b="1" i="1" dirty="0">
                        <a:solidFill>
                          <a:srgbClr val="FF0000"/>
                        </a:solidFill>
                        <a:latin typeface="Calibri" panose="020F0502020204030204" pitchFamily="34" charset="0"/>
                        <a:cs typeface="Calibri" panose="020F0502020204030204" pitchFamily="34" charset="0"/>
                      </a:endParaRPr>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372356750"/>
                  </a:ext>
                </a:extLst>
              </a:tr>
              <a:tr h="338011">
                <a:tc>
                  <a:txBody>
                    <a:bodyPr/>
                    <a:lstStyle/>
                    <a:p>
                      <a:r>
                        <a:rPr lang="en-US" altLang="zh-CN" sz="1800" i="1" dirty="0" err="1"/>
                        <a:t>DA4</a:t>
                      </a:r>
                      <a:r>
                        <a:rPr lang="en-US" altLang="zh-CN" sz="1800" i="1" dirty="0"/>
                        <a:t> </a:t>
                      </a:r>
                      <a:r>
                        <a:rPr lang="en-US" altLang="zh-CN" sz="1800" i="1" dirty="0" err="1"/>
                        <a:t>EA</a:t>
                      </a:r>
                      <a:endParaRPr lang="zh-CN" altLang="en-US" sz="1800" i="1" dirty="0">
                        <a:latin typeface="Calibri" panose="020F0502020204030204" pitchFamily="34" charset="0"/>
                        <a:cs typeface="Calibri" panose="020F0502020204030204" pitchFamily="34" charset="0"/>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r>
                        <a:rPr lang="en-US" altLang="zh-CN" sz="1800" i="1" dirty="0"/>
                        <a:t>83.68%</a:t>
                      </a:r>
                      <a:endParaRPr lang="zh-CN" altLang="en-US" sz="1800" i="1" dirty="0">
                        <a:latin typeface="Calibri" panose="020F0502020204030204" pitchFamily="34" charset="0"/>
                        <a:cs typeface="Calibri" panose="020F0502020204030204" pitchFamily="34" charset="0"/>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r>
                        <a:rPr lang="en-US" altLang="zh-CN" sz="1800" i="1" dirty="0"/>
                        <a:t>40.19%</a:t>
                      </a:r>
                      <a:endParaRPr lang="zh-CN" altLang="en-US" sz="1800" i="1" dirty="0">
                        <a:latin typeface="Calibri" panose="020F0502020204030204" pitchFamily="34" charset="0"/>
                        <a:cs typeface="Calibri" panose="020F0502020204030204" pitchFamily="34" charset="0"/>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r>
                        <a:rPr lang="en-US" altLang="zh-CN" sz="1800" i="1" dirty="0"/>
                        <a:t>0.8141</a:t>
                      </a:r>
                      <a:endParaRPr lang="zh-CN" altLang="en-US" sz="1800" i="1" dirty="0">
                        <a:latin typeface="Calibri" panose="020F0502020204030204" pitchFamily="34" charset="0"/>
                        <a:cs typeface="Calibri" panose="020F0502020204030204" pitchFamily="34" charset="0"/>
                      </a:endParaRPr>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056655115"/>
                  </a:ext>
                </a:extLst>
              </a:tr>
              <a:tr h="338011">
                <a:tc>
                  <a:txBody>
                    <a:bodyPr/>
                    <a:lstStyle/>
                    <a:p>
                      <a:r>
                        <a:rPr lang="en-US" altLang="zh-CN" sz="1800" i="1" dirty="0" err="1"/>
                        <a:t>DA5</a:t>
                      </a:r>
                      <a:r>
                        <a:rPr lang="en-US" altLang="zh-CN" sz="1800" i="1" dirty="0"/>
                        <a:t> </a:t>
                      </a:r>
                      <a:r>
                        <a:rPr lang="en-US" altLang="zh-CN" sz="1800" i="1" dirty="0" err="1"/>
                        <a:t>EA+MMD</a:t>
                      </a:r>
                      <a:endParaRPr lang="zh-CN" altLang="en-US" sz="1800" i="1" dirty="0">
                        <a:latin typeface="Calibri" panose="020F0502020204030204" pitchFamily="34" charset="0"/>
                        <a:cs typeface="Calibri" panose="020F0502020204030204" pitchFamily="34" charset="0"/>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r>
                        <a:rPr lang="en-US" altLang="zh-CN" sz="1800" i="1" dirty="0"/>
                        <a:t>81.05%</a:t>
                      </a:r>
                      <a:endParaRPr lang="zh-CN" altLang="en-US" sz="1800" i="1" dirty="0">
                        <a:latin typeface="Calibri" panose="020F0502020204030204" pitchFamily="34" charset="0"/>
                        <a:cs typeface="Calibri" panose="020F0502020204030204" pitchFamily="34" charset="0"/>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r>
                        <a:rPr lang="en-US" altLang="zh-CN" sz="1800" i="1" dirty="0"/>
                        <a:t>32.28%</a:t>
                      </a:r>
                      <a:endParaRPr lang="zh-CN" altLang="en-US" sz="1800" i="1" dirty="0">
                        <a:latin typeface="Calibri" panose="020F0502020204030204" pitchFamily="34" charset="0"/>
                        <a:cs typeface="Calibri" panose="020F0502020204030204" pitchFamily="34" charset="0"/>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r>
                        <a:rPr lang="en-US" altLang="zh-CN" sz="1800" i="1" dirty="0"/>
                        <a:t>0.7986</a:t>
                      </a:r>
                      <a:endParaRPr lang="zh-CN" altLang="en-US" sz="1800" i="1" dirty="0">
                        <a:latin typeface="Calibri" panose="020F0502020204030204" pitchFamily="34" charset="0"/>
                        <a:cs typeface="Calibri" panose="020F0502020204030204" pitchFamily="34" charset="0"/>
                      </a:endParaRPr>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500736373"/>
                  </a:ext>
                </a:extLst>
              </a:tr>
              <a:tr h="338011">
                <a:tc>
                  <a:txBody>
                    <a:bodyPr/>
                    <a:lstStyle/>
                    <a:p>
                      <a:r>
                        <a:rPr lang="en-US" altLang="zh-CN" sz="1800" i="1" dirty="0" err="1"/>
                        <a:t>DA6</a:t>
                      </a:r>
                      <a:r>
                        <a:rPr lang="en-US" altLang="zh-CN" sz="1800" i="1" dirty="0"/>
                        <a:t> </a:t>
                      </a:r>
                      <a:r>
                        <a:rPr lang="en-US" altLang="zh-CN" sz="1800" i="1" dirty="0" err="1"/>
                        <a:t>EA+DANN</a:t>
                      </a:r>
                      <a:endParaRPr lang="zh-CN" altLang="en-US" sz="1800" i="1" dirty="0">
                        <a:latin typeface="Calibri" panose="020F0502020204030204" pitchFamily="34" charset="0"/>
                        <a:cs typeface="Calibri" panose="020F0502020204030204" pitchFamily="34" charset="0"/>
                      </a:endParaRPr>
                    </a:p>
                  </a:txBody>
                  <a:tcPr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800" i="1" dirty="0"/>
                        <a:t>81.58%</a:t>
                      </a:r>
                      <a:endParaRPr lang="zh-CN" altLang="en-US" sz="1800" i="1" dirty="0">
                        <a:latin typeface="Calibri" panose="020F0502020204030204" pitchFamily="34" charset="0"/>
                        <a:cs typeface="Calibri" panose="020F0502020204030204" pitchFamily="34" charset="0"/>
                      </a:endParaRPr>
                    </a:p>
                  </a:txBody>
                  <a:tcPr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800" i="1" dirty="0"/>
                        <a:t>28.48%</a:t>
                      </a:r>
                      <a:endParaRPr lang="zh-CN" altLang="en-US" sz="1800" i="1" dirty="0">
                        <a:latin typeface="Calibri" panose="020F0502020204030204" pitchFamily="34" charset="0"/>
                        <a:cs typeface="Calibri" panose="020F0502020204030204" pitchFamily="34" charset="0"/>
                      </a:endParaRPr>
                    </a:p>
                  </a:txBody>
                  <a:tcPr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800" i="1" dirty="0"/>
                        <a:t>0.8210</a:t>
                      </a:r>
                      <a:endParaRPr lang="zh-CN" altLang="en-US" sz="1800" i="1" dirty="0">
                        <a:latin typeface="Calibri" panose="020F0502020204030204" pitchFamily="34" charset="0"/>
                        <a:cs typeface="Calibri" panose="020F0502020204030204" pitchFamily="34" charset="0"/>
                      </a:endParaRPr>
                    </a:p>
                  </a:txBody>
                  <a:tcPr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99644353"/>
                  </a:ext>
                </a:extLst>
              </a:tr>
            </a:tbl>
          </a:graphicData>
        </a:graphic>
      </p:graphicFrame>
      <p:sp>
        <p:nvSpPr>
          <p:cNvPr id="9" name="内容占位符 2">
            <a:extLst>
              <a:ext uri="{FF2B5EF4-FFF2-40B4-BE49-F238E27FC236}">
                <a16:creationId xmlns:a16="http://schemas.microsoft.com/office/drawing/2014/main" id="{9E9A483A-7ADA-4BB4-88BE-BDFC6F80CD45}"/>
              </a:ext>
            </a:extLst>
          </p:cNvPr>
          <p:cNvSpPr txBox="1">
            <a:spLocks/>
          </p:cNvSpPr>
          <p:nvPr/>
        </p:nvSpPr>
        <p:spPr bwMode="auto">
          <a:xfrm>
            <a:off x="7392144" y="5589240"/>
            <a:ext cx="363426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Clr>
                <a:srgbClr val="FF0000"/>
              </a:buClr>
              <a:buFont typeface="Arial" panose="020B0604020202020204" pitchFamily="34" charset="0"/>
              <a:buChar char="•"/>
              <a:defRPr sz="2800" b="1" i="0" kern="1200" baseline="0">
                <a:solidFill>
                  <a:schemeClr val="tx1"/>
                </a:solidFill>
                <a:latin typeface="Century Gothic" panose="020B0502020202020204" pitchFamily="34" charset="0"/>
                <a:ea typeface="微软雅黑 Light" panose="020B0502040204020203" pitchFamily="34" charset="-122"/>
                <a:cs typeface="+mn-cs"/>
              </a:defRPr>
            </a:lvl1pPr>
            <a:lvl2pPr marL="685800" indent="-228600" algn="l" rtl="0" eaLnBrk="1" fontAlgn="base" hangingPunct="1">
              <a:lnSpc>
                <a:spcPct val="90000"/>
              </a:lnSpc>
              <a:spcBef>
                <a:spcPts val="500"/>
              </a:spcBef>
              <a:spcAft>
                <a:spcPct val="0"/>
              </a:spcAft>
              <a:buClr>
                <a:srgbClr val="FF0000"/>
              </a:buClr>
              <a:buFont typeface="Arial" panose="020B0604020202020204" pitchFamily="34" charset="0"/>
              <a:buChar char="•"/>
              <a:defRPr sz="2400" kern="1200" baseline="0">
                <a:solidFill>
                  <a:schemeClr val="tx1"/>
                </a:solidFill>
                <a:latin typeface="微软雅黑 Light" panose="020B0502040204020203" pitchFamily="34" charset="-122"/>
                <a:ea typeface="微软雅黑 Light" panose="020B0502040204020203" pitchFamily="34" charset="-122"/>
                <a:cs typeface="+mn-cs"/>
              </a:defRPr>
            </a:lvl2pPr>
            <a:lvl3pPr marL="1143000" indent="-228600" algn="l" rtl="0" eaLnBrk="1" fontAlgn="base" hangingPunct="1">
              <a:lnSpc>
                <a:spcPct val="90000"/>
              </a:lnSpc>
              <a:spcBef>
                <a:spcPts val="500"/>
              </a:spcBef>
              <a:spcAft>
                <a:spcPct val="0"/>
              </a:spcAft>
              <a:buClr>
                <a:srgbClr val="FF0000"/>
              </a:buClr>
              <a:buFont typeface="Arial" panose="020B0604020202020204" pitchFamily="34" charset="0"/>
              <a:buChar char="•"/>
              <a:defRPr sz="2000" kern="1200" baseline="0">
                <a:solidFill>
                  <a:schemeClr val="tx1"/>
                </a:solidFill>
                <a:latin typeface="微软雅黑 Light" panose="020B0502040204020203" pitchFamily="34" charset="-122"/>
                <a:ea typeface="微软雅黑 Light" panose="020B0502040204020203" pitchFamily="34" charset="-122"/>
                <a:cs typeface="+mn-cs"/>
              </a:defRPr>
            </a:lvl3pPr>
            <a:lvl4pPr marL="1600200" indent="-228600" algn="l" rtl="0" eaLnBrk="1" fontAlgn="base" hangingPunct="1">
              <a:lnSpc>
                <a:spcPct val="90000"/>
              </a:lnSpc>
              <a:spcBef>
                <a:spcPts val="500"/>
              </a:spcBef>
              <a:spcAft>
                <a:spcPct val="0"/>
              </a:spcAft>
              <a:buClr>
                <a:srgbClr val="FF0000"/>
              </a:buClr>
              <a:buFont typeface="Arial" panose="020B0604020202020204" pitchFamily="34" charset="0"/>
              <a:buChar char="•"/>
              <a:defRPr kern="1200" baseline="0">
                <a:solidFill>
                  <a:schemeClr val="tx1"/>
                </a:solidFill>
                <a:latin typeface="微软雅黑 Light" panose="020B0502040204020203" pitchFamily="34" charset="-122"/>
                <a:ea typeface="微软雅黑 Light" panose="020B0502040204020203" pitchFamily="34" charset="-122"/>
                <a:cs typeface="+mn-cs"/>
              </a:defRPr>
            </a:lvl4pPr>
            <a:lvl5pPr marL="2057400" indent="-228600" algn="l" rtl="0" eaLnBrk="1" fontAlgn="base" hangingPunct="1">
              <a:lnSpc>
                <a:spcPct val="90000"/>
              </a:lnSpc>
              <a:spcBef>
                <a:spcPts val="500"/>
              </a:spcBef>
              <a:spcAft>
                <a:spcPct val="0"/>
              </a:spcAft>
              <a:buClr>
                <a:srgbClr val="FF0000"/>
              </a:buClr>
              <a:buFont typeface="Arial" panose="020B0604020202020204" pitchFamily="34" charset="0"/>
              <a:buChar char="•"/>
              <a:defRPr kern="1200" baseline="0">
                <a:solidFill>
                  <a:schemeClr val="tx1"/>
                </a:solidFill>
                <a:latin typeface="微软雅黑 Light" panose="020B0502040204020203" pitchFamily="34" charset="-122"/>
                <a:ea typeface="微软雅黑 Light" panose="020B0502040204020203"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400"/>
            <a:r>
              <a:rPr lang="en-US" altLang="zh-CN" sz="1800" b="0" dirty="0">
                <a:latin typeface="微软雅黑 Light" panose="020B0502040204020203" pitchFamily="34" charset="-122"/>
              </a:rPr>
              <a:t>Just preliminary results, better performance expected</a:t>
            </a:r>
            <a:endParaRPr lang="zh-CN" altLang="en-US" sz="1800" b="0" dirty="0">
              <a:latin typeface="微软雅黑 Light" panose="020B0502040204020203" pitchFamily="34" charset="-122"/>
            </a:endParaRPr>
          </a:p>
          <a:p>
            <a:pPr defTabSz="914400"/>
            <a:endParaRPr lang="zh-CN" altLang="en-US" sz="2400" dirty="0"/>
          </a:p>
        </p:txBody>
      </p:sp>
    </p:spTree>
    <p:extLst>
      <p:ext uri="{BB962C8B-B14F-4D97-AF65-F5344CB8AC3E}">
        <p14:creationId xmlns:p14="http://schemas.microsoft.com/office/powerpoint/2010/main" val="27160511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3BE573C-6135-4131-B431-40A9417890BC}"/>
              </a:ext>
            </a:extLst>
          </p:cNvPr>
          <p:cNvSpPr>
            <a:spLocks noGrp="1"/>
          </p:cNvSpPr>
          <p:nvPr>
            <p:ph type="title"/>
          </p:nvPr>
        </p:nvSpPr>
        <p:spPr>
          <a:xfrm>
            <a:off x="119336" y="38175"/>
            <a:ext cx="9649072" cy="792088"/>
          </a:xfrm>
        </p:spPr>
        <p:txBody>
          <a:bodyPr/>
          <a:lstStyle/>
          <a:p>
            <a:r>
              <a:rPr lang="en-US" altLang="zh-CN" sz="3200" b="1" dirty="0"/>
              <a:t>Domain Generalization Model</a:t>
            </a:r>
            <a:endParaRPr lang="zh-CN" altLang="en-US" b="1" dirty="0"/>
          </a:p>
        </p:txBody>
      </p:sp>
      <p:sp>
        <p:nvSpPr>
          <p:cNvPr id="4" name="灯片编号占位符 3">
            <a:extLst>
              <a:ext uri="{FF2B5EF4-FFF2-40B4-BE49-F238E27FC236}">
                <a16:creationId xmlns:a16="http://schemas.microsoft.com/office/drawing/2014/main" id="{9ED4EF76-F507-45B8-9601-7C9F7BF265A0}"/>
              </a:ext>
            </a:extLst>
          </p:cNvPr>
          <p:cNvSpPr>
            <a:spLocks noGrp="1"/>
          </p:cNvSpPr>
          <p:nvPr>
            <p:ph type="sldNum" sz="quarter" idx="10"/>
          </p:nvPr>
        </p:nvSpPr>
        <p:spPr/>
        <p:txBody>
          <a:bodyPr/>
          <a:lstStyle/>
          <a:p>
            <a:pPr>
              <a:defRPr/>
            </a:pPr>
            <a:fld id="{992DBDEA-1FA4-4512-8EBB-09F795BCB767}" type="slidenum">
              <a:rPr lang="zh-CN" altLang="en-US" smtClean="0"/>
              <a:pPr>
                <a:defRPr/>
              </a:pPr>
              <a:t>36</a:t>
            </a:fld>
            <a:endParaRPr lang="en-US" altLang="zh-CN" dirty="0"/>
          </a:p>
        </p:txBody>
      </p:sp>
      <p:sp>
        <p:nvSpPr>
          <p:cNvPr id="7" name="内容占位符 2">
            <a:extLst>
              <a:ext uri="{FF2B5EF4-FFF2-40B4-BE49-F238E27FC236}">
                <a16:creationId xmlns:a16="http://schemas.microsoft.com/office/drawing/2014/main" id="{3B78E4EF-560E-46CD-BCC1-C67102901C53}"/>
              </a:ext>
            </a:extLst>
          </p:cNvPr>
          <p:cNvSpPr txBox="1">
            <a:spLocks/>
          </p:cNvSpPr>
          <p:nvPr/>
        </p:nvSpPr>
        <p:spPr bwMode="auto">
          <a:xfrm>
            <a:off x="-1" y="980728"/>
            <a:ext cx="12000657" cy="155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Clr>
                <a:srgbClr val="FF0000"/>
              </a:buClr>
              <a:buFont typeface="Arial" panose="020B0604020202020204" pitchFamily="34" charset="0"/>
              <a:buChar char="•"/>
              <a:defRPr sz="2800" b="1" i="0" kern="1200" baseline="0">
                <a:solidFill>
                  <a:schemeClr val="tx1"/>
                </a:solidFill>
                <a:latin typeface="Century Gothic" panose="020B0502020202020204" pitchFamily="34" charset="0"/>
                <a:ea typeface="微软雅黑 Light" panose="020B0502040204020203" pitchFamily="34" charset="-122"/>
                <a:cs typeface="+mn-cs"/>
              </a:defRPr>
            </a:lvl1pPr>
            <a:lvl2pPr marL="685800" indent="-228600" algn="l" rtl="0" eaLnBrk="1" fontAlgn="base" hangingPunct="1">
              <a:lnSpc>
                <a:spcPct val="90000"/>
              </a:lnSpc>
              <a:spcBef>
                <a:spcPts val="500"/>
              </a:spcBef>
              <a:spcAft>
                <a:spcPct val="0"/>
              </a:spcAft>
              <a:buClr>
                <a:srgbClr val="FF0000"/>
              </a:buClr>
              <a:buFont typeface="Arial" panose="020B0604020202020204" pitchFamily="34" charset="0"/>
              <a:buChar char="•"/>
              <a:defRPr sz="2400" kern="1200" baseline="0">
                <a:solidFill>
                  <a:schemeClr val="tx1"/>
                </a:solidFill>
                <a:latin typeface="微软雅黑 Light" panose="020B0502040204020203" pitchFamily="34" charset="-122"/>
                <a:ea typeface="微软雅黑 Light" panose="020B0502040204020203" pitchFamily="34" charset="-122"/>
                <a:cs typeface="+mn-cs"/>
              </a:defRPr>
            </a:lvl2pPr>
            <a:lvl3pPr marL="1143000" indent="-228600" algn="l" rtl="0" eaLnBrk="1" fontAlgn="base" hangingPunct="1">
              <a:lnSpc>
                <a:spcPct val="90000"/>
              </a:lnSpc>
              <a:spcBef>
                <a:spcPts val="500"/>
              </a:spcBef>
              <a:spcAft>
                <a:spcPct val="0"/>
              </a:spcAft>
              <a:buClr>
                <a:srgbClr val="FF0000"/>
              </a:buClr>
              <a:buFont typeface="Arial" panose="020B0604020202020204" pitchFamily="34" charset="0"/>
              <a:buChar char="•"/>
              <a:defRPr sz="2000" kern="1200" baseline="0">
                <a:solidFill>
                  <a:schemeClr val="tx1"/>
                </a:solidFill>
                <a:latin typeface="微软雅黑 Light" panose="020B0502040204020203" pitchFamily="34" charset="-122"/>
                <a:ea typeface="微软雅黑 Light" panose="020B0502040204020203" pitchFamily="34" charset="-122"/>
                <a:cs typeface="+mn-cs"/>
              </a:defRPr>
            </a:lvl3pPr>
            <a:lvl4pPr marL="1600200" indent="-228600" algn="l" rtl="0" eaLnBrk="1" fontAlgn="base" hangingPunct="1">
              <a:lnSpc>
                <a:spcPct val="90000"/>
              </a:lnSpc>
              <a:spcBef>
                <a:spcPts val="500"/>
              </a:spcBef>
              <a:spcAft>
                <a:spcPct val="0"/>
              </a:spcAft>
              <a:buClr>
                <a:srgbClr val="FF0000"/>
              </a:buClr>
              <a:buFont typeface="Arial" panose="020B0604020202020204" pitchFamily="34" charset="0"/>
              <a:buChar char="•"/>
              <a:defRPr kern="1200" baseline="0">
                <a:solidFill>
                  <a:schemeClr val="tx1"/>
                </a:solidFill>
                <a:latin typeface="微软雅黑 Light" panose="020B0502040204020203" pitchFamily="34" charset="-122"/>
                <a:ea typeface="微软雅黑 Light" panose="020B0502040204020203" pitchFamily="34" charset="-122"/>
                <a:cs typeface="+mn-cs"/>
              </a:defRPr>
            </a:lvl4pPr>
            <a:lvl5pPr marL="2057400" indent="-228600" algn="l" rtl="0" eaLnBrk="1" fontAlgn="base" hangingPunct="1">
              <a:lnSpc>
                <a:spcPct val="90000"/>
              </a:lnSpc>
              <a:spcBef>
                <a:spcPts val="500"/>
              </a:spcBef>
              <a:spcAft>
                <a:spcPct val="0"/>
              </a:spcAft>
              <a:buClr>
                <a:srgbClr val="FF0000"/>
              </a:buClr>
              <a:buFont typeface="Arial" panose="020B0604020202020204" pitchFamily="34" charset="0"/>
              <a:buChar char="•"/>
              <a:defRPr kern="1200" baseline="0">
                <a:solidFill>
                  <a:schemeClr val="tx1"/>
                </a:solidFill>
                <a:latin typeface="微软雅黑 Light" panose="020B0502040204020203" pitchFamily="34" charset="-122"/>
                <a:ea typeface="微软雅黑 Light" panose="020B0502040204020203"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400">
              <a:lnSpc>
                <a:spcPct val="100000"/>
              </a:lnSpc>
            </a:pPr>
            <a:r>
              <a:rPr lang="en-US" altLang="zh-CN" dirty="0">
                <a:latin typeface="Times New Roman" panose="02020603050405020304" pitchFamily="18" charset="0"/>
                <a:ea typeface="宋体" panose="02010600030101010101" pitchFamily="2" charset="-122"/>
              </a:rPr>
              <a:t>What’s more interesting:</a:t>
            </a:r>
          </a:p>
          <a:p>
            <a:pPr marL="360000" lvl="1" defTabSz="914400">
              <a:lnSpc>
                <a:spcPct val="100000"/>
              </a:lnSpc>
            </a:pPr>
            <a:r>
              <a:rPr lang="en-US" altLang="zh-CN" dirty="0"/>
              <a:t>Even with no target data at all, the model still </a:t>
            </a:r>
            <a:r>
              <a:rPr lang="en-US" altLang="zh-CN" dirty="0" err="1"/>
              <a:t>kinda</a:t>
            </a:r>
            <a:r>
              <a:rPr lang="en-US" altLang="zh-CN" dirty="0"/>
              <a:t> works, but not as good</a:t>
            </a:r>
          </a:p>
        </p:txBody>
      </p:sp>
      <p:pic>
        <p:nvPicPr>
          <p:cNvPr id="9" name="图片 8">
            <a:extLst>
              <a:ext uri="{FF2B5EF4-FFF2-40B4-BE49-F238E27FC236}">
                <a16:creationId xmlns:a16="http://schemas.microsoft.com/office/drawing/2014/main" id="{F04DA81C-9F7D-4DF3-99AB-2BB1F6B4977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1343" y="2309214"/>
            <a:ext cx="5616625" cy="1877584"/>
          </a:xfrm>
          <a:prstGeom prst="rect">
            <a:avLst/>
          </a:prstGeom>
        </p:spPr>
      </p:pic>
      <p:graphicFrame>
        <p:nvGraphicFramePr>
          <p:cNvPr id="10" name="表格 9">
            <a:extLst>
              <a:ext uri="{FF2B5EF4-FFF2-40B4-BE49-F238E27FC236}">
                <a16:creationId xmlns:a16="http://schemas.microsoft.com/office/drawing/2014/main" id="{355D20F4-8CE8-4E7E-9186-E640ADCEE3AF}"/>
              </a:ext>
            </a:extLst>
          </p:cNvPr>
          <p:cNvGraphicFramePr>
            <a:graphicFrameLocks noGrp="1"/>
          </p:cNvGraphicFramePr>
          <p:nvPr>
            <p:extLst>
              <p:ext uri="{D42A27DB-BD31-4B8C-83A1-F6EECF244321}">
                <p14:modId xmlns:p14="http://schemas.microsoft.com/office/powerpoint/2010/main" val="3785209238"/>
              </p:ext>
            </p:extLst>
          </p:nvPr>
        </p:nvGraphicFramePr>
        <p:xfrm>
          <a:off x="407368" y="4293096"/>
          <a:ext cx="5904160" cy="1950708"/>
        </p:xfrm>
        <a:graphic>
          <a:graphicData uri="http://schemas.openxmlformats.org/drawingml/2006/table">
            <a:tbl>
              <a:tblPr firstRow="1" bandRow="1">
                <a:tableStyleId>{2D5ABB26-0587-4C30-8999-92F81FD0307C}</a:tableStyleId>
              </a:tblPr>
              <a:tblGrid>
                <a:gridCol w="1476040">
                  <a:extLst>
                    <a:ext uri="{9D8B030D-6E8A-4147-A177-3AD203B41FA5}">
                      <a16:colId xmlns:a16="http://schemas.microsoft.com/office/drawing/2014/main" val="1145460750"/>
                    </a:ext>
                  </a:extLst>
                </a:gridCol>
                <a:gridCol w="1476040">
                  <a:extLst>
                    <a:ext uri="{9D8B030D-6E8A-4147-A177-3AD203B41FA5}">
                      <a16:colId xmlns:a16="http://schemas.microsoft.com/office/drawing/2014/main" val="3425693794"/>
                    </a:ext>
                  </a:extLst>
                </a:gridCol>
                <a:gridCol w="1476040">
                  <a:extLst>
                    <a:ext uri="{9D8B030D-6E8A-4147-A177-3AD203B41FA5}">
                      <a16:colId xmlns:a16="http://schemas.microsoft.com/office/drawing/2014/main" val="1413322282"/>
                    </a:ext>
                  </a:extLst>
                </a:gridCol>
                <a:gridCol w="1476040">
                  <a:extLst>
                    <a:ext uri="{9D8B030D-6E8A-4147-A177-3AD203B41FA5}">
                      <a16:colId xmlns:a16="http://schemas.microsoft.com/office/drawing/2014/main" val="1849644432"/>
                    </a:ext>
                  </a:extLst>
                </a:gridCol>
              </a:tblGrid>
              <a:tr h="301895">
                <a:tc>
                  <a:txBody>
                    <a:bodyPr/>
                    <a:lstStyle/>
                    <a:p>
                      <a:pPr algn="ctr"/>
                      <a:endParaRPr lang="zh-CN" altLang="en-US" sz="1800" i="1" dirty="0">
                        <a:latin typeface="Calibri" panose="020F0502020204030204" pitchFamily="34" charset="0"/>
                        <a:cs typeface="Calibri" panose="020F0502020204030204" pitchFamily="34" charset="0"/>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800" i="1" dirty="0"/>
                        <a:t>J-TEXT</a:t>
                      </a:r>
                      <a:endParaRPr lang="zh-CN" altLang="en-US" sz="1800" i="1" dirty="0">
                        <a:latin typeface="Calibri" panose="020F0502020204030204" pitchFamily="34" charset="0"/>
                        <a:cs typeface="Calibri" panose="020F0502020204030204" pitchFamily="34" charset="0"/>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800" i="1" dirty="0" err="1"/>
                        <a:t>HL2A</a:t>
                      </a:r>
                      <a:endParaRPr lang="zh-CN" altLang="en-US" sz="1800" i="1" dirty="0">
                        <a:latin typeface="Calibri" panose="020F0502020204030204" pitchFamily="34" charset="0"/>
                        <a:cs typeface="Calibri" panose="020F0502020204030204" pitchFamily="34" charset="0"/>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800" i="1" dirty="0"/>
                        <a:t>EAST</a:t>
                      </a:r>
                      <a:endParaRPr lang="zh-CN" altLang="en-US" sz="1800" i="1" dirty="0">
                        <a:latin typeface="Calibri" panose="020F0502020204030204" pitchFamily="34" charset="0"/>
                        <a:cs typeface="Calibri" panose="020F0502020204030204" pitchFamily="34" charset="0"/>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94626278"/>
                  </a:ext>
                </a:extLst>
              </a:tr>
              <a:tr h="528316">
                <a:tc>
                  <a:txBody>
                    <a:bodyPr/>
                    <a:lstStyle/>
                    <a:p>
                      <a:pPr algn="ctr"/>
                      <a:r>
                        <a:rPr lang="en-US" altLang="zh-CN" sz="1800" i="1" dirty="0"/>
                        <a:t>Training</a:t>
                      </a:r>
                      <a:r>
                        <a:rPr lang="en-US" altLang="zh-CN" sz="1800" i="1" baseline="0" dirty="0"/>
                        <a:t> Set</a:t>
                      </a:r>
                      <a:endParaRPr lang="en-US" altLang="zh-CN" sz="1800" i="1" baseline="0" dirty="0">
                        <a:latin typeface="Calibri" panose="020F0502020204030204" pitchFamily="34" charset="0"/>
                        <a:ea typeface="Calibri" panose="020F0502020204030204" pitchFamily="34" charset="0"/>
                        <a:cs typeface="Calibri" panose="020F0502020204030204" pitchFamily="34" charset="0"/>
                      </a:endParaRPr>
                    </a:p>
                  </a:txBody>
                  <a:tcPr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r>
                        <a:rPr lang="en-US" altLang="zh-CN" sz="1800" i="1" dirty="0"/>
                        <a:t>1021</a:t>
                      </a:r>
                      <a:endParaRPr lang="zh-CN" altLang="en-US" sz="1800" i="1" dirty="0">
                        <a:latin typeface="Calibri" panose="020F0502020204030204" pitchFamily="34" charset="0"/>
                        <a:cs typeface="Calibri" panose="020F0502020204030204" pitchFamily="34" charset="0"/>
                      </a:endParaRPr>
                    </a:p>
                  </a:txBody>
                  <a:tcPr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r>
                        <a:rPr lang="en-US" altLang="zh-CN" sz="1800" i="1" dirty="0"/>
                        <a:t>474</a:t>
                      </a:r>
                      <a:endParaRPr lang="zh-CN" altLang="en-US" sz="1800" i="1" dirty="0">
                        <a:latin typeface="Calibri" panose="020F0502020204030204" pitchFamily="34" charset="0"/>
                        <a:cs typeface="Calibri" panose="020F0502020204030204" pitchFamily="34" charset="0"/>
                      </a:endParaRPr>
                    </a:p>
                  </a:txBody>
                  <a:tcPr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r>
                        <a:rPr lang="en-US" altLang="zh-CN" sz="1800" i="1" dirty="0"/>
                        <a:t>0</a:t>
                      </a:r>
                      <a:endParaRPr lang="zh-CN" altLang="en-US" sz="1800" i="1" dirty="0">
                        <a:latin typeface="Calibri" panose="020F0502020204030204" pitchFamily="34" charset="0"/>
                        <a:cs typeface="Calibri" panose="020F0502020204030204" pitchFamily="34" charset="0"/>
                      </a:endParaRPr>
                    </a:p>
                  </a:txBody>
                  <a:tcPr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3119380040"/>
                  </a:ext>
                </a:extLst>
              </a:tr>
              <a:tr h="528316">
                <a:tc>
                  <a:txBody>
                    <a:bodyPr/>
                    <a:lstStyle/>
                    <a:p>
                      <a:pPr algn="ctr"/>
                      <a:r>
                        <a:rPr lang="en-US" altLang="zh-CN" sz="1800" i="1" dirty="0"/>
                        <a:t>Validation</a:t>
                      </a:r>
                      <a:r>
                        <a:rPr lang="en-US" altLang="zh-CN" sz="1800" i="1" baseline="0" dirty="0"/>
                        <a:t> Set</a:t>
                      </a:r>
                      <a:endParaRPr lang="en-US" altLang="zh-CN" sz="1800" i="1" baseline="0" dirty="0">
                        <a:latin typeface="Calibri" panose="020F0502020204030204" pitchFamily="34" charset="0"/>
                        <a:cs typeface="Calibri" panose="020F0502020204030204" pitchFamily="34" charset="0"/>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altLang="zh-CN" sz="1800" i="1" dirty="0"/>
                        <a:t>255</a:t>
                      </a:r>
                      <a:endParaRPr lang="zh-CN" altLang="en-US" sz="1800" i="1" dirty="0">
                        <a:latin typeface="Calibri" panose="020F0502020204030204" pitchFamily="34" charset="0"/>
                        <a:cs typeface="Calibri" panose="020F0502020204030204" pitchFamily="34" charset="0"/>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altLang="zh-CN" sz="1800" i="1" dirty="0"/>
                        <a:t>115</a:t>
                      </a:r>
                      <a:endParaRPr lang="zh-CN" altLang="en-US" sz="1800" i="1" dirty="0">
                        <a:latin typeface="Calibri" panose="020F0502020204030204" pitchFamily="34" charset="0"/>
                        <a:cs typeface="Calibri" panose="020F0502020204030204" pitchFamily="34" charset="0"/>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altLang="zh-CN" sz="1800" i="1" dirty="0"/>
                        <a:t>0</a:t>
                      </a:r>
                      <a:endParaRPr lang="zh-CN" altLang="en-US" sz="1800" i="1" dirty="0">
                        <a:latin typeface="Calibri" panose="020F0502020204030204" pitchFamily="34" charset="0"/>
                        <a:cs typeface="Calibri" panose="020F0502020204030204" pitchFamily="34" charset="0"/>
                      </a:endParaRPr>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95576859"/>
                  </a:ext>
                </a:extLst>
              </a:tr>
              <a:tr h="528316">
                <a:tc>
                  <a:txBody>
                    <a:bodyPr/>
                    <a:lstStyle/>
                    <a:p>
                      <a:pPr algn="ctr"/>
                      <a:r>
                        <a:rPr lang="en-US" altLang="zh-CN" sz="1800" i="1" dirty="0"/>
                        <a:t>Test Set</a:t>
                      </a:r>
                      <a:endParaRPr lang="en-US" altLang="zh-CN" sz="1800" i="1" dirty="0">
                        <a:latin typeface="Calibri" panose="020F0502020204030204" pitchFamily="34" charset="0"/>
                        <a:ea typeface="Calibri" panose="020F0502020204030204" pitchFamily="34" charset="0"/>
                        <a:cs typeface="Calibri" panose="020F0502020204030204" pitchFamily="34" charset="0"/>
                      </a:endParaRPr>
                    </a:p>
                  </a:txBody>
                  <a:tcPr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800" i="1" dirty="0"/>
                        <a:t>0</a:t>
                      </a:r>
                      <a:endParaRPr lang="zh-CN" altLang="en-US" sz="1800" i="1" dirty="0">
                        <a:latin typeface="Calibri" panose="020F0502020204030204" pitchFamily="34" charset="0"/>
                        <a:cs typeface="Calibri" panose="020F0502020204030204" pitchFamily="34" charset="0"/>
                      </a:endParaRPr>
                    </a:p>
                  </a:txBody>
                  <a:tcPr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800" i="1" dirty="0"/>
                        <a:t>0</a:t>
                      </a:r>
                      <a:endParaRPr lang="zh-CN" altLang="en-US" sz="1800" i="1" dirty="0">
                        <a:latin typeface="Calibri" panose="020F0502020204030204" pitchFamily="34" charset="0"/>
                        <a:cs typeface="Calibri" panose="020F0502020204030204" pitchFamily="34" charset="0"/>
                      </a:endParaRPr>
                    </a:p>
                  </a:txBody>
                  <a:tcPr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800" i="1" dirty="0"/>
                        <a:t>506</a:t>
                      </a:r>
                      <a:endParaRPr lang="zh-CN" altLang="en-US" sz="1800" i="1" dirty="0">
                        <a:latin typeface="Calibri" panose="020F0502020204030204" pitchFamily="34" charset="0"/>
                        <a:cs typeface="Calibri" panose="020F0502020204030204" pitchFamily="34" charset="0"/>
                      </a:endParaRPr>
                    </a:p>
                  </a:txBody>
                  <a:tcPr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05530811"/>
                  </a:ext>
                </a:extLst>
              </a:tr>
            </a:tbl>
          </a:graphicData>
        </a:graphic>
      </p:graphicFrame>
      <p:graphicFrame>
        <p:nvGraphicFramePr>
          <p:cNvPr id="13" name="表格 12">
            <a:extLst>
              <a:ext uri="{FF2B5EF4-FFF2-40B4-BE49-F238E27FC236}">
                <a16:creationId xmlns:a16="http://schemas.microsoft.com/office/drawing/2014/main" id="{DB328620-98B9-4CD6-8740-8A6285195D82}"/>
              </a:ext>
            </a:extLst>
          </p:cNvPr>
          <p:cNvGraphicFramePr>
            <a:graphicFrameLocks noGrp="1"/>
          </p:cNvGraphicFramePr>
          <p:nvPr>
            <p:extLst>
              <p:ext uri="{D42A27DB-BD31-4B8C-83A1-F6EECF244321}">
                <p14:modId xmlns:p14="http://schemas.microsoft.com/office/powerpoint/2010/main" val="2323864442"/>
              </p:ext>
            </p:extLst>
          </p:nvPr>
        </p:nvGraphicFramePr>
        <p:xfrm>
          <a:off x="6699096" y="3199375"/>
          <a:ext cx="5112568" cy="2187441"/>
        </p:xfrm>
        <a:graphic>
          <a:graphicData uri="http://schemas.openxmlformats.org/drawingml/2006/table">
            <a:tbl>
              <a:tblPr firstRow="1" bandRow="1">
                <a:tableStyleId>{2D5ABB26-0587-4C30-8999-92F81FD0307C}</a:tableStyleId>
              </a:tblPr>
              <a:tblGrid>
                <a:gridCol w="1858330">
                  <a:extLst>
                    <a:ext uri="{9D8B030D-6E8A-4147-A177-3AD203B41FA5}">
                      <a16:colId xmlns:a16="http://schemas.microsoft.com/office/drawing/2014/main" val="861028254"/>
                    </a:ext>
                  </a:extLst>
                </a:gridCol>
                <a:gridCol w="1084746">
                  <a:extLst>
                    <a:ext uri="{9D8B030D-6E8A-4147-A177-3AD203B41FA5}">
                      <a16:colId xmlns:a16="http://schemas.microsoft.com/office/drawing/2014/main" val="2841946820"/>
                    </a:ext>
                  </a:extLst>
                </a:gridCol>
                <a:gridCol w="1084746">
                  <a:extLst>
                    <a:ext uri="{9D8B030D-6E8A-4147-A177-3AD203B41FA5}">
                      <a16:colId xmlns:a16="http://schemas.microsoft.com/office/drawing/2014/main" val="3352085732"/>
                    </a:ext>
                  </a:extLst>
                </a:gridCol>
                <a:gridCol w="1084746">
                  <a:extLst>
                    <a:ext uri="{9D8B030D-6E8A-4147-A177-3AD203B41FA5}">
                      <a16:colId xmlns:a16="http://schemas.microsoft.com/office/drawing/2014/main" val="2249350414"/>
                    </a:ext>
                  </a:extLst>
                </a:gridCol>
              </a:tblGrid>
              <a:tr h="545250">
                <a:tc>
                  <a:txBody>
                    <a:bodyPr/>
                    <a:lstStyle/>
                    <a:p>
                      <a:r>
                        <a:rPr lang="en-US" altLang="zh-CN" sz="2000" i="1" dirty="0"/>
                        <a:t>Cases (0 shot)</a:t>
                      </a:r>
                      <a:endParaRPr lang="zh-CN" altLang="en-US" sz="2000" i="1" dirty="0">
                        <a:latin typeface="Calibri" panose="020F0502020204030204" pitchFamily="34" charset="0"/>
                        <a:cs typeface="Calibri" panose="020F0502020204030204" pitchFamily="34" charset="0"/>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2000" i="1" dirty="0" err="1"/>
                        <a:t>TPR</a:t>
                      </a:r>
                      <a:endParaRPr lang="zh-CN" altLang="en-US" sz="2000" i="1" dirty="0">
                        <a:latin typeface="Calibri" panose="020F0502020204030204" pitchFamily="34" charset="0"/>
                        <a:cs typeface="Calibri" panose="020F0502020204030204" pitchFamily="34" charset="0"/>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2000" i="1" dirty="0" err="1"/>
                        <a:t>FPR</a:t>
                      </a:r>
                      <a:endParaRPr lang="zh-CN" altLang="en-US" sz="2000" i="1" dirty="0">
                        <a:latin typeface="Calibri" panose="020F0502020204030204" pitchFamily="34" charset="0"/>
                        <a:cs typeface="Calibri" panose="020F0502020204030204" pitchFamily="34" charset="0"/>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2000" i="1" dirty="0" err="1"/>
                        <a:t>AUC</a:t>
                      </a:r>
                      <a:endParaRPr lang="zh-CN" altLang="en-US" sz="2000" i="1" dirty="0">
                        <a:latin typeface="Calibri" panose="020F0502020204030204" pitchFamily="34" charset="0"/>
                        <a:cs typeface="Calibri" panose="020F0502020204030204" pitchFamily="34" charset="0"/>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63430147"/>
                  </a:ext>
                </a:extLst>
              </a:tr>
              <a:tr h="547397">
                <a:tc>
                  <a:txBody>
                    <a:bodyPr/>
                    <a:lstStyle/>
                    <a:p>
                      <a:r>
                        <a:rPr lang="en-US" altLang="zh-CN" sz="2000" i="1" dirty="0" err="1"/>
                        <a:t>DG1</a:t>
                      </a:r>
                      <a:r>
                        <a:rPr lang="en-US" altLang="zh-CN" sz="2000" i="1" baseline="0" dirty="0"/>
                        <a:t> Mixing</a:t>
                      </a:r>
                      <a:endParaRPr lang="zh-CN" altLang="en-US" sz="2000" i="1" dirty="0">
                        <a:latin typeface="Calibri" panose="020F0502020204030204" pitchFamily="34" charset="0"/>
                        <a:cs typeface="Calibri" panose="020F0502020204030204" pitchFamily="34" charset="0"/>
                      </a:endParaRPr>
                    </a:p>
                  </a:txBody>
                  <a:tcPr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r>
                        <a:rPr lang="en-US" altLang="zh-CN" sz="2000" i="1" dirty="0"/>
                        <a:t>60.00%</a:t>
                      </a:r>
                      <a:endParaRPr lang="zh-CN" altLang="en-US" sz="2000" i="1" dirty="0">
                        <a:latin typeface="Calibri" panose="020F0502020204030204" pitchFamily="34" charset="0"/>
                        <a:cs typeface="Calibri" panose="020F0502020204030204" pitchFamily="34" charset="0"/>
                      </a:endParaRPr>
                    </a:p>
                  </a:txBody>
                  <a:tcPr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r>
                        <a:rPr lang="en-US" altLang="zh-CN" sz="2000" i="1" dirty="0"/>
                        <a:t>11.39%</a:t>
                      </a:r>
                      <a:endParaRPr lang="zh-CN" altLang="en-US" sz="2000" i="1" dirty="0">
                        <a:latin typeface="Calibri" panose="020F0502020204030204" pitchFamily="34" charset="0"/>
                        <a:cs typeface="Calibri" panose="020F0502020204030204" pitchFamily="34" charset="0"/>
                      </a:endParaRPr>
                    </a:p>
                  </a:txBody>
                  <a:tcPr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r>
                        <a:rPr lang="en-US" altLang="zh-CN" sz="2000" i="1" dirty="0"/>
                        <a:t>0.8009</a:t>
                      </a:r>
                      <a:endParaRPr lang="zh-CN" altLang="en-US" sz="2000" i="1" dirty="0">
                        <a:latin typeface="Calibri" panose="020F0502020204030204" pitchFamily="34" charset="0"/>
                        <a:cs typeface="Calibri" panose="020F0502020204030204" pitchFamily="34" charset="0"/>
                      </a:endParaRPr>
                    </a:p>
                  </a:txBody>
                  <a:tcPr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3587225482"/>
                  </a:ext>
                </a:extLst>
              </a:tr>
              <a:tr h="547397">
                <a:tc>
                  <a:txBody>
                    <a:bodyPr/>
                    <a:lstStyle/>
                    <a:p>
                      <a:r>
                        <a:rPr lang="en-US" altLang="zh-CN" sz="2000" i="1" dirty="0" err="1"/>
                        <a:t>DG2</a:t>
                      </a:r>
                      <a:r>
                        <a:rPr lang="en-US" altLang="zh-CN" sz="2000" i="1" dirty="0"/>
                        <a:t> MMD</a:t>
                      </a:r>
                      <a:endParaRPr lang="zh-CN" altLang="en-US" sz="2000" i="1" dirty="0">
                        <a:latin typeface="Calibri" panose="020F0502020204030204" pitchFamily="34" charset="0"/>
                        <a:cs typeface="Calibri" panose="020F0502020204030204" pitchFamily="34" charset="0"/>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r>
                        <a:rPr lang="en-US" altLang="zh-CN" sz="2000" i="1" dirty="0"/>
                        <a:t>74.74%</a:t>
                      </a:r>
                      <a:endParaRPr lang="zh-CN" altLang="en-US" sz="2000" i="1" dirty="0">
                        <a:latin typeface="Calibri" panose="020F0502020204030204" pitchFamily="34" charset="0"/>
                        <a:cs typeface="Calibri" panose="020F0502020204030204" pitchFamily="34" charset="0"/>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r>
                        <a:rPr lang="en-US" altLang="zh-CN" sz="2000" i="1" dirty="0"/>
                        <a:t>25.95%</a:t>
                      </a:r>
                      <a:endParaRPr lang="zh-CN" altLang="en-US" sz="2000" i="1" dirty="0">
                        <a:latin typeface="Calibri" panose="020F0502020204030204" pitchFamily="34" charset="0"/>
                        <a:cs typeface="Calibri" panose="020F0502020204030204" pitchFamily="34" charset="0"/>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r>
                        <a:rPr lang="en-US" altLang="zh-CN" sz="2000" i="1" dirty="0"/>
                        <a:t>0.8115</a:t>
                      </a:r>
                      <a:endParaRPr lang="zh-CN" altLang="en-US" sz="2000" i="1" dirty="0">
                        <a:latin typeface="Calibri" panose="020F0502020204030204" pitchFamily="34" charset="0"/>
                        <a:cs typeface="Calibri" panose="020F0502020204030204" pitchFamily="34" charset="0"/>
                      </a:endParaRPr>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117413406"/>
                  </a:ext>
                </a:extLst>
              </a:tr>
              <a:tr h="547397">
                <a:tc>
                  <a:txBody>
                    <a:bodyPr/>
                    <a:lstStyle/>
                    <a:p>
                      <a:r>
                        <a:rPr lang="en-US" altLang="zh-CN" sz="2000" i="1" dirty="0" err="1"/>
                        <a:t>DG3</a:t>
                      </a:r>
                      <a:r>
                        <a:rPr lang="en-US" altLang="zh-CN" sz="2000" i="1" dirty="0"/>
                        <a:t> </a:t>
                      </a:r>
                      <a:r>
                        <a:rPr lang="en-US" altLang="zh-CN" sz="2000" i="1" dirty="0" err="1"/>
                        <a:t>DANN</a:t>
                      </a:r>
                      <a:endParaRPr lang="zh-CN" altLang="en-US" sz="2000" i="1" dirty="0">
                        <a:latin typeface="Calibri" panose="020F0502020204030204" pitchFamily="34" charset="0"/>
                        <a:cs typeface="Calibri" panose="020F0502020204030204" pitchFamily="34" charset="0"/>
                      </a:endParaRPr>
                    </a:p>
                  </a:txBody>
                  <a:tcPr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2000" b="1" i="1" dirty="0">
                          <a:solidFill>
                            <a:srgbClr val="FF0000"/>
                          </a:solidFill>
                        </a:rPr>
                        <a:t>90.00%</a:t>
                      </a:r>
                      <a:endParaRPr lang="zh-CN" altLang="en-US" sz="2000" b="1" i="1" dirty="0">
                        <a:solidFill>
                          <a:srgbClr val="FF0000"/>
                        </a:solidFill>
                        <a:latin typeface="Calibri" panose="020F0502020204030204" pitchFamily="34" charset="0"/>
                        <a:cs typeface="Calibri" panose="020F0502020204030204" pitchFamily="34" charset="0"/>
                      </a:endParaRPr>
                    </a:p>
                  </a:txBody>
                  <a:tcPr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2000" i="1" dirty="0"/>
                        <a:t>31.01%</a:t>
                      </a:r>
                      <a:endParaRPr lang="zh-CN" altLang="en-US" sz="2000" i="1" dirty="0">
                        <a:latin typeface="Calibri" panose="020F0502020204030204" pitchFamily="34" charset="0"/>
                        <a:cs typeface="Calibri" panose="020F0502020204030204" pitchFamily="34" charset="0"/>
                      </a:endParaRPr>
                    </a:p>
                  </a:txBody>
                  <a:tcPr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2000" b="1" i="1" dirty="0">
                          <a:solidFill>
                            <a:srgbClr val="FF0000"/>
                          </a:solidFill>
                        </a:rPr>
                        <a:t>0.8343</a:t>
                      </a:r>
                      <a:endParaRPr lang="zh-CN" altLang="en-US" sz="2000" b="1" i="1" dirty="0">
                        <a:solidFill>
                          <a:srgbClr val="FF0000"/>
                        </a:solidFill>
                        <a:latin typeface="Calibri" panose="020F0502020204030204" pitchFamily="34" charset="0"/>
                        <a:cs typeface="Calibri" panose="020F0502020204030204" pitchFamily="34" charset="0"/>
                      </a:endParaRPr>
                    </a:p>
                  </a:txBody>
                  <a:tcPr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09068819"/>
                  </a:ext>
                </a:extLst>
              </a:tr>
            </a:tbl>
          </a:graphicData>
        </a:graphic>
      </p:graphicFrame>
      <p:sp>
        <p:nvSpPr>
          <p:cNvPr id="8" name="内容占位符 2">
            <a:extLst>
              <a:ext uri="{FF2B5EF4-FFF2-40B4-BE49-F238E27FC236}">
                <a16:creationId xmlns:a16="http://schemas.microsoft.com/office/drawing/2014/main" id="{C62F7C63-BA6B-4988-8F87-39502615153C}"/>
              </a:ext>
            </a:extLst>
          </p:cNvPr>
          <p:cNvSpPr txBox="1">
            <a:spLocks/>
          </p:cNvSpPr>
          <p:nvPr/>
        </p:nvSpPr>
        <p:spPr bwMode="auto">
          <a:xfrm>
            <a:off x="7392144" y="5589240"/>
            <a:ext cx="363426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Clr>
                <a:srgbClr val="FF0000"/>
              </a:buClr>
              <a:buFont typeface="Arial" panose="020B0604020202020204" pitchFamily="34" charset="0"/>
              <a:buChar char="•"/>
              <a:defRPr sz="2800" b="1" i="0" kern="1200" baseline="0">
                <a:solidFill>
                  <a:schemeClr val="tx1"/>
                </a:solidFill>
                <a:latin typeface="Century Gothic" panose="020B0502020202020204" pitchFamily="34" charset="0"/>
                <a:ea typeface="微软雅黑 Light" panose="020B0502040204020203" pitchFamily="34" charset="-122"/>
                <a:cs typeface="+mn-cs"/>
              </a:defRPr>
            </a:lvl1pPr>
            <a:lvl2pPr marL="685800" indent="-228600" algn="l" rtl="0" eaLnBrk="1" fontAlgn="base" hangingPunct="1">
              <a:lnSpc>
                <a:spcPct val="90000"/>
              </a:lnSpc>
              <a:spcBef>
                <a:spcPts val="500"/>
              </a:spcBef>
              <a:spcAft>
                <a:spcPct val="0"/>
              </a:spcAft>
              <a:buClr>
                <a:srgbClr val="FF0000"/>
              </a:buClr>
              <a:buFont typeface="Arial" panose="020B0604020202020204" pitchFamily="34" charset="0"/>
              <a:buChar char="•"/>
              <a:defRPr sz="2400" kern="1200" baseline="0">
                <a:solidFill>
                  <a:schemeClr val="tx1"/>
                </a:solidFill>
                <a:latin typeface="微软雅黑 Light" panose="020B0502040204020203" pitchFamily="34" charset="-122"/>
                <a:ea typeface="微软雅黑 Light" panose="020B0502040204020203" pitchFamily="34" charset="-122"/>
                <a:cs typeface="+mn-cs"/>
              </a:defRPr>
            </a:lvl2pPr>
            <a:lvl3pPr marL="1143000" indent="-228600" algn="l" rtl="0" eaLnBrk="1" fontAlgn="base" hangingPunct="1">
              <a:lnSpc>
                <a:spcPct val="90000"/>
              </a:lnSpc>
              <a:spcBef>
                <a:spcPts val="500"/>
              </a:spcBef>
              <a:spcAft>
                <a:spcPct val="0"/>
              </a:spcAft>
              <a:buClr>
                <a:srgbClr val="FF0000"/>
              </a:buClr>
              <a:buFont typeface="Arial" panose="020B0604020202020204" pitchFamily="34" charset="0"/>
              <a:buChar char="•"/>
              <a:defRPr sz="2000" kern="1200" baseline="0">
                <a:solidFill>
                  <a:schemeClr val="tx1"/>
                </a:solidFill>
                <a:latin typeface="微软雅黑 Light" panose="020B0502040204020203" pitchFamily="34" charset="-122"/>
                <a:ea typeface="微软雅黑 Light" panose="020B0502040204020203" pitchFamily="34" charset="-122"/>
                <a:cs typeface="+mn-cs"/>
              </a:defRPr>
            </a:lvl3pPr>
            <a:lvl4pPr marL="1600200" indent="-228600" algn="l" rtl="0" eaLnBrk="1" fontAlgn="base" hangingPunct="1">
              <a:lnSpc>
                <a:spcPct val="90000"/>
              </a:lnSpc>
              <a:spcBef>
                <a:spcPts val="500"/>
              </a:spcBef>
              <a:spcAft>
                <a:spcPct val="0"/>
              </a:spcAft>
              <a:buClr>
                <a:srgbClr val="FF0000"/>
              </a:buClr>
              <a:buFont typeface="Arial" panose="020B0604020202020204" pitchFamily="34" charset="0"/>
              <a:buChar char="•"/>
              <a:defRPr kern="1200" baseline="0">
                <a:solidFill>
                  <a:schemeClr val="tx1"/>
                </a:solidFill>
                <a:latin typeface="微软雅黑 Light" panose="020B0502040204020203" pitchFamily="34" charset="-122"/>
                <a:ea typeface="微软雅黑 Light" panose="020B0502040204020203" pitchFamily="34" charset="-122"/>
                <a:cs typeface="+mn-cs"/>
              </a:defRPr>
            </a:lvl4pPr>
            <a:lvl5pPr marL="2057400" indent="-228600" algn="l" rtl="0" eaLnBrk="1" fontAlgn="base" hangingPunct="1">
              <a:lnSpc>
                <a:spcPct val="90000"/>
              </a:lnSpc>
              <a:spcBef>
                <a:spcPts val="500"/>
              </a:spcBef>
              <a:spcAft>
                <a:spcPct val="0"/>
              </a:spcAft>
              <a:buClr>
                <a:srgbClr val="FF0000"/>
              </a:buClr>
              <a:buFont typeface="Arial" panose="020B0604020202020204" pitchFamily="34" charset="0"/>
              <a:buChar char="•"/>
              <a:defRPr kern="1200" baseline="0">
                <a:solidFill>
                  <a:schemeClr val="tx1"/>
                </a:solidFill>
                <a:latin typeface="微软雅黑 Light" panose="020B0502040204020203" pitchFamily="34" charset="-122"/>
                <a:ea typeface="微软雅黑 Light" panose="020B0502040204020203"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400"/>
            <a:r>
              <a:rPr lang="en-US" altLang="zh-CN" sz="1800" b="0" dirty="0">
                <a:latin typeface="微软雅黑" panose="020B0503020204020204" pitchFamily="34" charset="-122"/>
                <a:ea typeface="微软雅黑" panose="020B0503020204020204" pitchFamily="34" charset="-122"/>
              </a:rPr>
              <a:t>Just preliminary results, better performance expected</a:t>
            </a:r>
            <a:endParaRPr lang="zh-CN" altLang="en-US" sz="1800" b="0" dirty="0">
              <a:latin typeface="微软雅黑" panose="020B0503020204020204" pitchFamily="34" charset="-122"/>
              <a:ea typeface="微软雅黑" panose="020B0503020204020204" pitchFamily="34" charset="-122"/>
            </a:endParaRPr>
          </a:p>
          <a:p>
            <a:pPr defTabSz="914400"/>
            <a:endParaRPr lang="zh-CN" altLang="en-US" sz="2400" dirty="0"/>
          </a:p>
        </p:txBody>
      </p:sp>
    </p:spTree>
    <p:extLst>
      <p:ext uri="{BB962C8B-B14F-4D97-AF65-F5344CB8AC3E}">
        <p14:creationId xmlns:p14="http://schemas.microsoft.com/office/powerpoint/2010/main" val="36608132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200" b="1" dirty="0"/>
              <a:t>Domain Generalization Model</a:t>
            </a:r>
            <a:endParaRPr lang="en-US" b="1" dirty="0"/>
          </a:p>
        </p:txBody>
      </p:sp>
      <p:sp>
        <p:nvSpPr>
          <p:cNvPr id="3" name="内容占位符 2"/>
          <p:cNvSpPr>
            <a:spLocks noGrp="1"/>
          </p:cNvSpPr>
          <p:nvPr>
            <p:ph idx="1"/>
          </p:nvPr>
        </p:nvSpPr>
        <p:spPr>
          <a:xfrm>
            <a:off x="0" y="954131"/>
            <a:ext cx="12504712" cy="4351338"/>
          </a:xfrm>
        </p:spPr>
        <p:txBody>
          <a:bodyPr/>
          <a:lstStyle/>
          <a:p>
            <a:r>
              <a:rPr lang="en-US" altLang="zh-CN"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Cross tokamak disruption database</a:t>
            </a:r>
          </a:p>
          <a:p>
            <a:pPr lvl="1">
              <a:lnSpc>
                <a:spcPct val="110000"/>
              </a:lnSpc>
              <a:buClr>
                <a:schemeClr val="tx1"/>
              </a:buClr>
            </a:pPr>
            <a:r>
              <a:rPr lang="en-US" altLang="zh-CN" sz="2200" dirty="0"/>
              <a:t>With</a:t>
            </a:r>
            <a:r>
              <a:rPr lang="zh-CN" altLang="en-US" sz="2200" dirty="0">
                <a:solidFill>
                  <a:srgbClr val="C00000"/>
                </a:solidFill>
              </a:rPr>
              <a:t>“</a:t>
            </a:r>
            <a:r>
              <a:rPr lang="en-US" altLang="zh-CN" sz="2200" dirty="0">
                <a:solidFill>
                  <a:srgbClr val="C00000"/>
                </a:solidFill>
              </a:rPr>
              <a:t>IAEA CRP Artificial Intelligence for Accelerating Fusion R&amp;D</a:t>
            </a:r>
            <a:r>
              <a:rPr lang="zh-CN" altLang="en-US" sz="2200" dirty="0">
                <a:solidFill>
                  <a:srgbClr val="C00000"/>
                </a:solidFill>
              </a:rPr>
              <a:t>”</a:t>
            </a:r>
            <a:r>
              <a:rPr lang="en-US" altLang="zh-CN" sz="2200" dirty="0"/>
              <a:t>Collaborated with MIT,</a:t>
            </a:r>
            <a:r>
              <a:rPr lang="zh-CN" altLang="en-US" sz="2200" dirty="0"/>
              <a:t> </a:t>
            </a:r>
            <a:r>
              <a:rPr lang="en-US" altLang="zh-CN" sz="2200" dirty="0"/>
              <a:t>IAEA and</a:t>
            </a:r>
            <a:r>
              <a:rPr lang="zh-CN" altLang="en-US" sz="2200" dirty="0"/>
              <a:t> </a:t>
            </a:r>
            <a:r>
              <a:rPr lang="en-US" altLang="zh-CN" sz="2200" dirty="0"/>
              <a:t>ITU, </a:t>
            </a:r>
          </a:p>
          <a:p>
            <a:pPr lvl="1">
              <a:lnSpc>
                <a:spcPct val="110000"/>
              </a:lnSpc>
              <a:buClr>
                <a:schemeClr val="tx1"/>
              </a:buClr>
            </a:pPr>
            <a:r>
              <a:rPr lang="en-US" altLang="zh-CN" sz="2200" dirty="0"/>
              <a:t>An open database of</a:t>
            </a:r>
            <a:r>
              <a:rPr lang="zh-CN" altLang="en-US" sz="2200" dirty="0"/>
              <a:t> </a:t>
            </a:r>
            <a:r>
              <a:rPr lang="en-US" altLang="zh-CN" sz="2200" dirty="0">
                <a:solidFill>
                  <a:srgbClr val="C00000"/>
                </a:solidFill>
              </a:rPr>
              <a:t>J-TEXT</a:t>
            </a:r>
            <a:r>
              <a:rPr lang="zh-CN" altLang="en-US" sz="2200" dirty="0">
                <a:solidFill>
                  <a:srgbClr val="C00000"/>
                </a:solidFill>
              </a:rPr>
              <a:t>，</a:t>
            </a:r>
            <a:r>
              <a:rPr lang="en-US" altLang="zh-CN" sz="2200" dirty="0">
                <a:solidFill>
                  <a:srgbClr val="C00000"/>
                </a:solidFill>
              </a:rPr>
              <a:t>HL-2A</a:t>
            </a:r>
            <a:r>
              <a:rPr lang="zh-CN" altLang="en-US" sz="2200" dirty="0">
                <a:solidFill>
                  <a:srgbClr val="C00000"/>
                </a:solidFill>
              </a:rPr>
              <a:t>，</a:t>
            </a:r>
            <a:r>
              <a:rPr lang="en-US" altLang="zh-CN" sz="2200" dirty="0" err="1">
                <a:solidFill>
                  <a:srgbClr val="C00000"/>
                </a:solidFill>
              </a:rPr>
              <a:t>Alcator</a:t>
            </a:r>
            <a:r>
              <a:rPr lang="en-US" altLang="zh-CN" sz="2200" dirty="0">
                <a:solidFill>
                  <a:srgbClr val="C00000"/>
                </a:solidFill>
              </a:rPr>
              <a:t> C-Mod was</a:t>
            </a:r>
            <a:r>
              <a:rPr lang="zh-CN" altLang="en-US" sz="2200" dirty="0">
                <a:solidFill>
                  <a:srgbClr val="C00000"/>
                </a:solidFill>
              </a:rPr>
              <a:t> </a:t>
            </a:r>
            <a:r>
              <a:rPr lang="en-US" altLang="zh-CN" sz="2200" dirty="0">
                <a:solidFill>
                  <a:srgbClr val="C00000"/>
                </a:solidFill>
              </a:rPr>
              <a:t>built</a:t>
            </a:r>
            <a:r>
              <a:rPr lang="en-US" altLang="zh-CN" sz="2200" dirty="0">
                <a:solidFill>
                  <a:schemeClr val="tx1">
                    <a:lumMod val="95000"/>
                    <a:lumOff val="5000"/>
                  </a:schemeClr>
                </a:solidFill>
              </a:rPr>
              <a:t> with JDDB tools</a:t>
            </a:r>
            <a:r>
              <a:rPr lang="zh-CN" altLang="en-US" sz="2200" dirty="0"/>
              <a:t>；</a:t>
            </a:r>
            <a:endParaRPr lang="en-US" altLang="zh-CN" sz="2200" dirty="0"/>
          </a:p>
          <a:p>
            <a:pPr lvl="1">
              <a:lnSpc>
                <a:spcPct val="110000"/>
              </a:lnSpc>
            </a:pPr>
            <a:r>
              <a:rPr lang="en-US" altLang="zh-CN" sz="2200" dirty="0"/>
              <a:t>An open challenge was organized by ITU, attracted many from non-fusion communities.</a:t>
            </a:r>
            <a:endParaRPr lang="en-US" altLang="zh-CN" sz="2200" dirty="0">
              <a:solidFill>
                <a:schemeClr val="tx1">
                  <a:lumMod val="95000"/>
                  <a:lumOff val="5000"/>
                </a:schemeClr>
              </a:solidFill>
            </a:endParaRPr>
          </a:p>
          <a:p>
            <a:pPr lvl="1">
              <a:lnSpc>
                <a:spcPct val="110000"/>
              </a:lnSpc>
            </a:pPr>
            <a:r>
              <a:rPr lang="en-US" altLang="zh-CN" sz="2200" dirty="0">
                <a:solidFill>
                  <a:schemeClr val="tx1">
                    <a:lumMod val="95000"/>
                    <a:lumOff val="5000"/>
                  </a:schemeClr>
                </a:solidFill>
              </a:rPr>
              <a:t>This is a good starting point,</a:t>
            </a:r>
            <a:r>
              <a:rPr lang="en-US" altLang="zh-CN" sz="2200" dirty="0">
                <a:solidFill>
                  <a:srgbClr val="C00000"/>
                </a:solidFill>
              </a:rPr>
              <a:t> but this is far from done.</a:t>
            </a:r>
          </a:p>
          <a:p>
            <a:endParaRPr lang="en-US" sz="2400" dirty="0"/>
          </a:p>
        </p:txBody>
      </p:sp>
      <p:sp>
        <p:nvSpPr>
          <p:cNvPr id="4" name="灯片编号占位符 3"/>
          <p:cNvSpPr>
            <a:spLocks noGrp="1"/>
          </p:cNvSpPr>
          <p:nvPr>
            <p:ph type="sldNum" sz="quarter" idx="10"/>
          </p:nvPr>
        </p:nvSpPr>
        <p:spPr/>
        <p:txBody>
          <a:bodyPr/>
          <a:lstStyle/>
          <a:p>
            <a:pPr>
              <a:defRPr/>
            </a:pPr>
            <a:fld id="{992DBDEA-1FA4-4512-8EBB-09F795BCB767}" type="slidenum">
              <a:rPr lang="zh-CN" altLang="en-US" smtClean="0"/>
              <a:pPr>
                <a:defRPr/>
              </a:pPr>
              <a:t>37</a:t>
            </a:fld>
            <a:endParaRPr lang="en-US" altLang="zh-CN" dirty="0"/>
          </a:p>
        </p:txBody>
      </p:sp>
      <p:sp>
        <p:nvSpPr>
          <p:cNvPr id="6" name="文本框 5"/>
          <p:cNvSpPr txBox="1"/>
          <p:nvPr/>
        </p:nvSpPr>
        <p:spPr>
          <a:xfrm>
            <a:off x="5375920" y="5949280"/>
            <a:ext cx="5956075" cy="307777"/>
          </a:xfrm>
          <a:prstGeom prst="rect">
            <a:avLst/>
          </a:prstGeom>
          <a:noFill/>
        </p:spPr>
        <p:txBody>
          <a:bodyPr wrap="square" rtlCol="0">
            <a:spAutoFit/>
          </a:bodyPr>
          <a:lstStyle/>
          <a:p>
            <a:r>
              <a:rPr lang="en-US" altLang="zh-CN" sz="1400" dirty="0">
                <a:latin typeface="微软雅黑 Light" panose="020B0502040204020203" pitchFamily="34" charset="-122"/>
                <a:ea typeface="微软雅黑 Light" panose="020B0502040204020203" pitchFamily="34" charset="-122"/>
              </a:rPr>
              <a:t>Cross tokamak disruption prediction challenge with MIT, IAEA and ITU</a:t>
            </a:r>
            <a:endParaRPr lang="en-US" sz="1400" dirty="0">
              <a:latin typeface="微软雅黑 Light" panose="020B0502040204020203" pitchFamily="34" charset="-122"/>
              <a:ea typeface="微软雅黑 Light" panose="020B0502040204020203" pitchFamily="34" charset="-122"/>
            </a:endParaRPr>
          </a:p>
        </p:txBody>
      </p:sp>
      <p:pic>
        <p:nvPicPr>
          <p:cNvPr id="13" name="图片 12">
            <a:extLst>
              <a:ext uri="{FF2B5EF4-FFF2-40B4-BE49-F238E27FC236}">
                <a16:creationId xmlns:a16="http://schemas.microsoft.com/office/drawing/2014/main" id="{CC52731B-D07A-4D5D-883B-530721F42F75}"/>
              </a:ext>
            </a:extLst>
          </p:cNvPr>
          <p:cNvPicPr>
            <a:picLocks noChangeAspect="1"/>
          </p:cNvPicPr>
          <p:nvPr/>
        </p:nvPicPr>
        <p:blipFill>
          <a:blip r:embed="rId2"/>
          <a:stretch>
            <a:fillRect/>
          </a:stretch>
        </p:blipFill>
        <p:spPr>
          <a:xfrm>
            <a:off x="5087888" y="4228752"/>
            <a:ext cx="5519936" cy="1609981"/>
          </a:xfrm>
          <a:prstGeom prst="rect">
            <a:avLst/>
          </a:prstGeom>
        </p:spPr>
      </p:pic>
      <p:pic>
        <p:nvPicPr>
          <p:cNvPr id="14" name="图片 13">
            <a:extLst>
              <a:ext uri="{FF2B5EF4-FFF2-40B4-BE49-F238E27FC236}">
                <a16:creationId xmlns:a16="http://schemas.microsoft.com/office/drawing/2014/main" id="{67ABBA50-F25F-4731-91EC-97DCCEC8D93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28448" y="4093554"/>
            <a:ext cx="1427930" cy="1818647"/>
          </a:xfrm>
          <a:prstGeom prst="rect">
            <a:avLst/>
          </a:prstGeom>
        </p:spPr>
      </p:pic>
      <p:pic>
        <p:nvPicPr>
          <p:cNvPr id="7" name="图片 6">
            <a:extLst>
              <a:ext uri="{FF2B5EF4-FFF2-40B4-BE49-F238E27FC236}">
                <a16:creationId xmlns:a16="http://schemas.microsoft.com/office/drawing/2014/main" id="{4ECAA6D0-8EDF-4F54-A29D-0C0CEC7C780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7564" y="3861048"/>
            <a:ext cx="4772316" cy="2283660"/>
          </a:xfrm>
          <a:prstGeom prst="rect">
            <a:avLst/>
          </a:prstGeom>
        </p:spPr>
      </p:pic>
    </p:spTree>
    <p:extLst>
      <p:ext uri="{BB962C8B-B14F-4D97-AF65-F5344CB8AC3E}">
        <p14:creationId xmlns:p14="http://schemas.microsoft.com/office/powerpoint/2010/main" val="13821682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a:t>The Next </a:t>
            </a:r>
            <a:r>
              <a:rPr lang="en-US" altLang="zh-CN" b="1" dirty="0"/>
              <a:t>Step</a:t>
            </a:r>
            <a:endParaRPr lang="zh-CN" altLang="en-US" b="1" dirty="0"/>
          </a:p>
        </p:txBody>
      </p:sp>
      <p:sp>
        <p:nvSpPr>
          <p:cNvPr id="4" name="灯片编号占位符 3"/>
          <p:cNvSpPr>
            <a:spLocks noGrp="1"/>
          </p:cNvSpPr>
          <p:nvPr>
            <p:ph type="sldNum" sz="quarter" idx="10"/>
          </p:nvPr>
        </p:nvSpPr>
        <p:spPr/>
        <p:txBody>
          <a:bodyPr/>
          <a:lstStyle/>
          <a:p>
            <a:pPr>
              <a:defRPr/>
            </a:pPr>
            <a:fld id="{992DBDEA-1FA4-4512-8EBB-09F795BCB767}" type="slidenum">
              <a:rPr lang="zh-CN" altLang="en-US" smtClean="0"/>
              <a:pPr>
                <a:defRPr/>
              </a:pPr>
              <a:t>38</a:t>
            </a:fld>
            <a:endParaRPr lang="en-US" altLang="zh-CN" dirty="0"/>
          </a:p>
        </p:txBody>
      </p:sp>
      <p:sp>
        <p:nvSpPr>
          <p:cNvPr id="7" name="内容占位符 2">
            <a:extLst>
              <a:ext uri="{FF2B5EF4-FFF2-40B4-BE49-F238E27FC236}">
                <a16:creationId xmlns:a16="http://schemas.microsoft.com/office/drawing/2014/main" id="{745D8C42-2E0A-4CA3-BEB6-D9F78532E6B0}"/>
              </a:ext>
            </a:extLst>
          </p:cNvPr>
          <p:cNvSpPr>
            <a:spLocks noGrp="1"/>
          </p:cNvSpPr>
          <p:nvPr>
            <p:ph idx="1"/>
          </p:nvPr>
        </p:nvSpPr>
        <p:spPr>
          <a:xfrm>
            <a:off x="338784" y="1254125"/>
            <a:ext cx="11085808" cy="4351338"/>
          </a:xfrm>
        </p:spPr>
        <p:txBody>
          <a:bodyPr/>
          <a:lstStyle/>
          <a:p>
            <a:pPr>
              <a:lnSpc>
                <a:spcPct val="100000"/>
              </a:lnSpc>
              <a:spcBef>
                <a:spcPts val="600"/>
              </a:spcBef>
            </a:pPr>
            <a:r>
              <a:rPr lang="en-US" altLang="zh-CN" sz="3200"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A large multi-tokamak database is needed</a:t>
            </a:r>
          </a:p>
          <a:p>
            <a:pPr lvl="1">
              <a:lnSpc>
                <a:spcPct val="100000"/>
              </a:lnSpc>
              <a:spcBef>
                <a:spcPts val="600"/>
              </a:spcBef>
            </a:pPr>
            <a:r>
              <a:rPr lang="en-US" altLang="zh-CN" dirty="0"/>
              <a:t>Many tokamaks, complete diagnostics, complete metadata</a:t>
            </a:r>
          </a:p>
          <a:p>
            <a:pPr lvl="1">
              <a:lnSpc>
                <a:spcPct val="100000"/>
              </a:lnSpc>
              <a:spcBef>
                <a:spcPts val="600"/>
              </a:spcBef>
            </a:pPr>
            <a:r>
              <a:rPr lang="en-US" altLang="zh-CN" dirty="0"/>
              <a:t>Standard tooling for model development and benchmarking </a:t>
            </a:r>
          </a:p>
          <a:p>
            <a:pPr lvl="1">
              <a:lnSpc>
                <a:spcPct val="100000"/>
              </a:lnSpc>
              <a:spcBef>
                <a:spcPts val="600"/>
              </a:spcBef>
            </a:pPr>
            <a:r>
              <a:rPr lang="en-US" altLang="zh-CN" dirty="0"/>
              <a:t>With very large data, a tokamak large foundation model could be built</a:t>
            </a:r>
          </a:p>
          <a:p>
            <a:pPr>
              <a:lnSpc>
                <a:spcPct val="100000"/>
              </a:lnSpc>
              <a:spcBef>
                <a:spcPts val="600"/>
              </a:spcBef>
            </a:pPr>
            <a:r>
              <a:rPr lang="en-US" altLang="zh-CN"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Explainable model is needed</a:t>
            </a:r>
          </a:p>
          <a:p>
            <a:pPr lvl="1">
              <a:lnSpc>
                <a:spcPct val="100000"/>
              </a:lnSpc>
              <a:spcBef>
                <a:spcPts val="600"/>
              </a:spcBef>
            </a:pPr>
            <a:r>
              <a:rPr lang="en-US" altLang="zh-CN" dirty="0"/>
              <a:t>Explainable models can let us assess the performance on unseen tokamaks before we have any test data</a:t>
            </a:r>
          </a:p>
          <a:p>
            <a:pPr lvl="1">
              <a:lnSpc>
                <a:spcPct val="100000"/>
              </a:lnSpc>
              <a:spcBef>
                <a:spcPts val="600"/>
              </a:spcBef>
            </a:pPr>
            <a:r>
              <a:rPr lang="en-US" altLang="zh-CN" dirty="0"/>
              <a:t>Disruption prediction model are getting better, so should our understanding about disruptions</a:t>
            </a:r>
          </a:p>
          <a:p>
            <a:pPr>
              <a:lnSpc>
                <a:spcPct val="100000"/>
              </a:lnSpc>
              <a:spcBef>
                <a:spcPts val="600"/>
              </a:spcBef>
            </a:pPr>
            <a:r>
              <a:rPr lang="en-US" altLang="zh-CN"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All require in-depth collaborations of us</a:t>
            </a:r>
          </a:p>
        </p:txBody>
      </p:sp>
    </p:spTree>
    <p:extLst>
      <p:ext uri="{BB962C8B-B14F-4D97-AF65-F5344CB8AC3E}">
        <p14:creationId xmlns:p14="http://schemas.microsoft.com/office/powerpoint/2010/main" val="1984771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9336" y="38175"/>
            <a:ext cx="8921388" cy="792088"/>
          </a:xfrm>
        </p:spPr>
        <p:txBody>
          <a:bodyPr/>
          <a:lstStyle/>
          <a:p>
            <a:r>
              <a:rPr lang="en-US" altLang="zh-CN" sz="2800" b="1" dirty="0"/>
              <a:t>The Problem of ML Based Disruption Prediction</a:t>
            </a:r>
            <a:endParaRPr lang="zh-CN" altLang="en-US" sz="2800" b="1" dirty="0"/>
          </a:p>
        </p:txBody>
      </p:sp>
      <p:sp>
        <p:nvSpPr>
          <p:cNvPr id="4" name="灯片编号占位符 3"/>
          <p:cNvSpPr>
            <a:spLocks noGrp="1"/>
          </p:cNvSpPr>
          <p:nvPr>
            <p:ph type="sldNum" sz="quarter" idx="10"/>
          </p:nvPr>
        </p:nvSpPr>
        <p:spPr/>
        <p:txBody>
          <a:bodyPr/>
          <a:lstStyle/>
          <a:p>
            <a:pPr>
              <a:defRPr/>
            </a:pPr>
            <a:fld id="{992DBDEA-1FA4-4512-8EBB-09F795BCB767}" type="slidenum">
              <a:rPr lang="zh-CN" altLang="en-US" smtClean="0"/>
              <a:pPr>
                <a:defRPr/>
              </a:pPr>
              <a:t>3</a:t>
            </a:fld>
            <a:endParaRPr lang="en-US" altLang="zh-CN" dirty="0"/>
          </a:p>
        </p:txBody>
      </p:sp>
      <p:pic>
        <p:nvPicPr>
          <p:cNvPr id="5" name="图片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5400" y="5044991"/>
            <a:ext cx="1668403" cy="1251303"/>
          </a:xfrm>
          <a:prstGeom prst="rect">
            <a:avLst/>
          </a:prstGeom>
        </p:spPr>
      </p:pic>
      <p:pic>
        <p:nvPicPr>
          <p:cNvPr id="6" name="Picture 2" descr="Related image"/>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159176" y="4451900"/>
            <a:ext cx="1864255" cy="174057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www.oeaw.ac.at/fileadmin/subsites/_processed_/7/3/csm_ITER_2_1023aef272.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707563" y="3658738"/>
            <a:ext cx="2696090" cy="2656004"/>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圆角 7">
            <a:extLst>
              <a:ext uri="{FF2B5EF4-FFF2-40B4-BE49-F238E27FC236}">
                <a16:creationId xmlns:a16="http://schemas.microsoft.com/office/drawing/2014/main" id="{D6077D2D-6A9F-4A6D-BC44-8770B4FF32A2}"/>
              </a:ext>
            </a:extLst>
          </p:cNvPr>
          <p:cNvSpPr/>
          <p:nvPr/>
        </p:nvSpPr>
        <p:spPr>
          <a:xfrm>
            <a:off x="343389" y="3987617"/>
            <a:ext cx="2436398" cy="692820"/>
          </a:xfrm>
          <a:prstGeom prst="roundRect">
            <a:avLst/>
          </a:prstGeom>
          <a:solidFill>
            <a:srgbClr val="13346E"/>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30000"/>
              </a:lnSpc>
              <a:spcBef>
                <a:spcPts val="0"/>
              </a:spcBef>
              <a:spcAft>
                <a:spcPts val="0"/>
              </a:spcAft>
              <a:buClrTx/>
              <a:buSzTx/>
              <a:buFontTx/>
              <a:buNone/>
              <a:tabLst/>
              <a:defRPr/>
            </a:pPr>
            <a:r>
              <a:rPr lang="en-US" altLang="zh-CN" sz="1600" b="1" kern="0" noProof="0"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Disruption is everyday routine</a:t>
            </a:r>
            <a:r>
              <a:rPr lang="zh-CN" altLang="en-US" sz="1600" b="1" kern="0" noProof="0"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kumimoji="0" lang="en-US" altLang="zh-CN" sz="1600" b="1" i="0" u="none" strike="noStrike" kern="0" cap="none" spc="0" normalizeH="0" baseline="0" noProof="0" dirty="0">
              <a:ln>
                <a:noFill/>
              </a:ln>
              <a:solidFill>
                <a:srgbClr val="FFC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endParaRPr>
          </a:p>
        </p:txBody>
      </p:sp>
      <p:sp>
        <p:nvSpPr>
          <p:cNvPr id="11" name="矩形: 圆角 7">
            <a:extLst>
              <a:ext uri="{FF2B5EF4-FFF2-40B4-BE49-F238E27FC236}">
                <a16:creationId xmlns:a16="http://schemas.microsoft.com/office/drawing/2014/main" id="{D6077D2D-6A9F-4A6D-BC44-8770B4FF32A2}"/>
              </a:ext>
            </a:extLst>
          </p:cNvPr>
          <p:cNvSpPr/>
          <p:nvPr/>
        </p:nvSpPr>
        <p:spPr>
          <a:xfrm>
            <a:off x="3069693" y="3538338"/>
            <a:ext cx="2243884" cy="692820"/>
          </a:xfrm>
          <a:prstGeom prst="roundRect">
            <a:avLst/>
          </a:prstGeom>
          <a:solidFill>
            <a:srgbClr val="13346E"/>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30000"/>
              </a:lnSpc>
              <a:spcBef>
                <a:spcPts val="0"/>
              </a:spcBef>
              <a:spcAft>
                <a:spcPts val="0"/>
              </a:spcAft>
              <a:buClrTx/>
              <a:buSzTx/>
              <a:buFontTx/>
              <a:buNone/>
              <a:tabLst/>
              <a:defRPr/>
            </a:pPr>
            <a:r>
              <a:rPr lang="en-US" altLang="zh-CN" sz="1600" b="1" kern="0" noProof="0"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Disruption is not that big a deal</a:t>
            </a:r>
            <a:endParaRPr kumimoji="0" lang="en-US" altLang="zh-CN" sz="1600" b="1" i="0" u="none" strike="noStrike" kern="0" cap="none" spc="0" normalizeH="0" baseline="0" noProof="0" dirty="0">
              <a:ln>
                <a:noFill/>
              </a:ln>
              <a:solidFill>
                <a:srgbClr val="FFC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endParaRPr>
          </a:p>
        </p:txBody>
      </p:sp>
      <p:sp>
        <p:nvSpPr>
          <p:cNvPr id="12" name="矩形: 圆角 7">
            <a:extLst>
              <a:ext uri="{FF2B5EF4-FFF2-40B4-BE49-F238E27FC236}">
                <a16:creationId xmlns:a16="http://schemas.microsoft.com/office/drawing/2014/main" id="{D6077D2D-6A9F-4A6D-BC44-8770B4FF32A2}"/>
              </a:ext>
            </a:extLst>
          </p:cNvPr>
          <p:cNvSpPr/>
          <p:nvPr/>
        </p:nvSpPr>
        <p:spPr>
          <a:xfrm>
            <a:off x="5701699" y="3186408"/>
            <a:ext cx="2727338" cy="703859"/>
          </a:xfrm>
          <a:prstGeom prst="roundRect">
            <a:avLst/>
          </a:prstGeom>
          <a:solidFill>
            <a:srgbClr val="13346E"/>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30000"/>
              </a:lnSpc>
              <a:spcBef>
                <a:spcPts val="0"/>
              </a:spcBef>
              <a:spcAft>
                <a:spcPts val="0"/>
              </a:spcAft>
              <a:buClrTx/>
              <a:buSzTx/>
              <a:buFontTx/>
              <a:buNone/>
              <a:tabLst/>
              <a:defRPr/>
            </a:pPr>
            <a:r>
              <a:rPr lang="en-US" altLang="zh-CN" sz="1600" b="1" kern="0" noProof="0"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One runaway discharge will do the job </a:t>
            </a:r>
            <a:r>
              <a:rPr lang="zh-CN" altLang="en-US" sz="1600" b="1" kern="0" noProof="0"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kumimoji="0" lang="en-US" altLang="zh-CN" sz="1600" b="1" i="0" u="none" strike="noStrike" kern="0" cap="none" spc="0" normalizeH="0" baseline="0" noProof="0" dirty="0">
              <a:ln>
                <a:noFill/>
              </a:ln>
              <a:solidFill>
                <a:srgbClr val="FFC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endParaRPr>
          </a:p>
        </p:txBody>
      </p:sp>
      <p:sp>
        <p:nvSpPr>
          <p:cNvPr id="17" name="文本框 16"/>
          <p:cNvSpPr txBox="1"/>
          <p:nvPr/>
        </p:nvSpPr>
        <p:spPr>
          <a:xfrm>
            <a:off x="14772" y="909244"/>
            <a:ext cx="9075476" cy="2408352"/>
          </a:xfrm>
          <a:prstGeom prst="rect">
            <a:avLst/>
          </a:prstGeom>
          <a:noFill/>
        </p:spPr>
        <p:txBody>
          <a:bodyPr wrap="square" rtlCol="0">
            <a:spAutoFit/>
          </a:bodyPr>
          <a:lstStyle/>
          <a:p>
            <a:pPr marL="228600" indent="-228600" defTabSz="914400" eaLnBrk="1" hangingPunct="1">
              <a:spcBef>
                <a:spcPts val="1000"/>
              </a:spcBef>
              <a:buClr>
                <a:srgbClr val="FF0000"/>
              </a:buClr>
              <a:buFont typeface="Arial" panose="020B0604020202020204" pitchFamily="34" charset="0"/>
              <a:buChar char="•"/>
            </a:pPr>
            <a:r>
              <a:rPr lang="en-US" altLang="zh-CN" sz="2800" b="1" dirty="0">
                <a:latin typeface="Times New Roman" panose="02020603050405020304" pitchFamily="18" charset="0"/>
                <a:ea typeface="宋体" panose="02010600030101010101" pitchFamily="2" charset="-122"/>
              </a:rPr>
              <a:t>It needs disruption data from the target machines</a:t>
            </a:r>
          </a:p>
          <a:p>
            <a:pPr marL="685800" lvl="1" indent="-228600" defTabSz="914400" eaLnBrk="1" hangingPunct="1">
              <a:spcBef>
                <a:spcPts val="500"/>
              </a:spcBef>
              <a:buClr>
                <a:srgbClr val="FF0000"/>
              </a:buClr>
              <a:buFont typeface="Arial" panose="020B0604020202020204" pitchFamily="34" charset="0"/>
              <a:buChar char="•"/>
            </a:pPr>
            <a:r>
              <a:rPr lang="en-US" altLang="zh-CN" sz="2200" dirty="0">
                <a:latin typeface="微软雅黑 Light" panose="020B0502040204020203" pitchFamily="34" charset="-122"/>
                <a:ea typeface="微软雅黑 Light" panose="020B0502040204020203" pitchFamily="34" charset="-122"/>
              </a:rPr>
              <a:t>Machine Learning is data driven.</a:t>
            </a:r>
          </a:p>
          <a:p>
            <a:pPr marL="685800" lvl="1" indent="-228600" defTabSz="914400" eaLnBrk="1" hangingPunct="1">
              <a:spcBef>
                <a:spcPts val="500"/>
              </a:spcBef>
              <a:buClr>
                <a:srgbClr val="FF0000"/>
              </a:buClr>
              <a:buFont typeface="Arial" panose="020B0604020202020204" pitchFamily="34" charset="0"/>
              <a:buChar char="•"/>
            </a:pPr>
            <a:r>
              <a:rPr lang="en-US" altLang="zh-CN" sz="2200" dirty="0">
                <a:latin typeface="微软雅黑 Light" panose="020B0502040204020203" pitchFamily="34" charset="-122"/>
                <a:ea typeface="微软雅黑 Light" panose="020B0502040204020203" pitchFamily="34" charset="-122"/>
              </a:rPr>
              <a:t>For future tokamak reactors it’s hard to provide enough disruption data before it damages itself.</a:t>
            </a:r>
          </a:p>
          <a:p>
            <a:pPr marL="685800" lvl="1" indent="-228600" defTabSz="914400" eaLnBrk="1" hangingPunct="1">
              <a:spcBef>
                <a:spcPts val="500"/>
              </a:spcBef>
              <a:buClr>
                <a:srgbClr val="FF0000"/>
              </a:buClr>
              <a:buFont typeface="Arial" panose="020B0604020202020204" pitchFamily="34" charset="0"/>
              <a:buChar char="•"/>
            </a:pPr>
            <a:r>
              <a:rPr lang="en-US" altLang="zh-CN" sz="2200" dirty="0">
                <a:latin typeface="微软雅黑 Light" panose="020B0502040204020203" pitchFamily="34" charset="-122"/>
                <a:ea typeface="微软雅黑 Light" panose="020B0502040204020203" pitchFamily="34" charset="-122"/>
              </a:rPr>
              <a:t>How to use the existing tokamaks to build a model that works on future reactors?</a:t>
            </a:r>
            <a:endParaRPr lang="zh-CN" altLang="en-US" sz="2200" dirty="0">
              <a:latin typeface="微软雅黑 Light" panose="020B0502040204020203" pitchFamily="34" charset="-122"/>
              <a:ea typeface="微软雅黑 Light" panose="020B0502040204020203" pitchFamily="34" charset="-122"/>
            </a:endParaRPr>
          </a:p>
        </p:txBody>
      </p:sp>
      <p:pic>
        <p:nvPicPr>
          <p:cNvPr id="18" name="Picture 4" descr="https://pics6.baidu.com/feed/a5c27d1ed21b0ef43739d32f8f3f89dd83cb3ef4.jpeg?token=823634ffb08afe33985cc73d2b6d7c35&amp;s=981323D94A33C3CE1A3075370300C040">
            <a:extLst>
              <a:ext uri="{FF2B5EF4-FFF2-40B4-BE49-F238E27FC236}">
                <a16:creationId xmlns:a16="http://schemas.microsoft.com/office/drawing/2014/main" id="{4C8E90AE-2989-4FA7-9B5B-E181943BF798}"/>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0449827" y="4461065"/>
            <a:ext cx="1567314" cy="1153445"/>
          </a:xfrm>
          <a:prstGeom prst="rect">
            <a:avLst/>
          </a:prstGeom>
          <a:extLst>
            <a:ext uri="{909E8E84-426E-40DD-AFC4-6F175D3DCCD1}">
              <a14:hiddenFill xmlns:a14="http://schemas.microsoft.com/office/drawing/2010/main">
                <a:solidFill>
                  <a:srgbClr val="FFFFFF"/>
                </a:solidFill>
              </a14:hiddenFill>
            </a:ext>
          </a:extLst>
        </p:spPr>
      </p:pic>
      <p:pic>
        <p:nvPicPr>
          <p:cNvPr id="19" name="图片 18">
            <a:extLst>
              <a:ext uri="{FF2B5EF4-FFF2-40B4-BE49-F238E27FC236}">
                <a16:creationId xmlns:a16="http://schemas.microsoft.com/office/drawing/2014/main" id="{9ECB282E-6CBC-4BC2-AA21-174B79B1F61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17002" t="3312" r="12436" b="13345"/>
          <a:stretch/>
        </p:blipFill>
        <p:spPr>
          <a:xfrm>
            <a:off x="9596874" y="2178944"/>
            <a:ext cx="1500513" cy="1027348"/>
          </a:xfrm>
          <a:prstGeom prst="rect">
            <a:avLst/>
          </a:prstGeom>
        </p:spPr>
      </p:pic>
      <p:pic>
        <p:nvPicPr>
          <p:cNvPr id="20" name="图片 19">
            <a:extLst>
              <a:ext uri="{FF2B5EF4-FFF2-40B4-BE49-F238E27FC236}">
                <a16:creationId xmlns:a16="http://schemas.microsoft.com/office/drawing/2014/main" id="{AB670AEE-AA73-4A91-8EC3-91EAAEF18F4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17062" t="1313" r="17292" b="15344"/>
          <a:stretch/>
        </p:blipFill>
        <p:spPr>
          <a:xfrm>
            <a:off x="8663486" y="4451900"/>
            <a:ext cx="1567314" cy="1153445"/>
          </a:xfrm>
          <a:prstGeom prst="rect">
            <a:avLst/>
          </a:prstGeom>
        </p:spPr>
      </p:pic>
      <p:sp>
        <p:nvSpPr>
          <p:cNvPr id="21" name="文本框 20">
            <a:extLst>
              <a:ext uri="{FF2B5EF4-FFF2-40B4-BE49-F238E27FC236}">
                <a16:creationId xmlns:a16="http://schemas.microsoft.com/office/drawing/2014/main" id="{DBB57C93-7314-4D86-83F9-5313D6B6EC44}"/>
              </a:ext>
            </a:extLst>
          </p:cNvPr>
          <p:cNvSpPr txBox="1"/>
          <p:nvPr/>
        </p:nvSpPr>
        <p:spPr>
          <a:xfrm>
            <a:off x="9423373" y="1677732"/>
            <a:ext cx="1792414" cy="461665"/>
          </a:xfrm>
          <a:prstGeom prst="rect">
            <a:avLst/>
          </a:prstGeom>
          <a:noFill/>
        </p:spPr>
        <p:txBody>
          <a:bodyPr wrap="none" rtlCol="0">
            <a:spAutoFit/>
          </a:bodyPr>
          <a:lstStyle/>
          <a:p>
            <a:r>
              <a:rPr lang="en-US" altLang="zh-CN" sz="2400" b="1" dirty="0">
                <a:ea typeface="微软雅黑 Light" panose="020B0502040204020203" pitchFamily="34" charset="-122"/>
                <a:cs typeface="Arial" panose="020B0604020202020204" pitchFamily="34" charset="0"/>
              </a:rPr>
              <a:t>Train: J-TEXT</a:t>
            </a:r>
            <a:endParaRPr lang="zh-CN" altLang="en-US" sz="2400" b="1" dirty="0">
              <a:ea typeface="微软雅黑 Light" panose="020B0502040204020203" pitchFamily="34" charset="-122"/>
              <a:cs typeface="Arial" panose="020B0604020202020204" pitchFamily="34" charset="0"/>
            </a:endParaRPr>
          </a:p>
        </p:txBody>
      </p:sp>
      <p:sp>
        <p:nvSpPr>
          <p:cNvPr id="22" name="文本框 21">
            <a:extLst>
              <a:ext uri="{FF2B5EF4-FFF2-40B4-BE49-F238E27FC236}">
                <a16:creationId xmlns:a16="http://schemas.microsoft.com/office/drawing/2014/main" id="{F3B5E2C7-B760-4A2B-8754-753B073BEBCA}"/>
              </a:ext>
            </a:extLst>
          </p:cNvPr>
          <p:cNvSpPr txBox="1"/>
          <p:nvPr/>
        </p:nvSpPr>
        <p:spPr>
          <a:xfrm>
            <a:off x="10478245" y="4000325"/>
            <a:ext cx="1475084" cy="461665"/>
          </a:xfrm>
          <a:prstGeom prst="rect">
            <a:avLst/>
          </a:prstGeom>
          <a:noFill/>
        </p:spPr>
        <p:txBody>
          <a:bodyPr wrap="none" rtlCol="0">
            <a:spAutoFit/>
          </a:bodyPr>
          <a:lstStyle/>
          <a:p>
            <a:r>
              <a:rPr lang="en-US" altLang="zh-CN" sz="2400" b="1" dirty="0">
                <a:ea typeface="微软雅黑 Light" panose="020B0502040204020203" pitchFamily="34" charset="-122"/>
                <a:cs typeface="Arial" panose="020B0604020202020204" pitchFamily="34" charset="0"/>
              </a:rPr>
              <a:t>Test: EAST</a:t>
            </a:r>
            <a:endParaRPr lang="zh-CN" altLang="en-US" sz="2400" b="1" dirty="0">
              <a:ea typeface="微软雅黑 Light" panose="020B0502040204020203" pitchFamily="34" charset="-122"/>
              <a:cs typeface="Arial" panose="020B0604020202020204" pitchFamily="34" charset="0"/>
            </a:endParaRPr>
          </a:p>
        </p:txBody>
      </p:sp>
      <p:sp>
        <p:nvSpPr>
          <p:cNvPr id="23" name="文本框 22">
            <a:extLst>
              <a:ext uri="{FF2B5EF4-FFF2-40B4-BE49-F238E27FC236}">
                <a16:creationId xmlns:a16="http://schemas.microsoft.com/office/drawing/2014/main" id="{3E9B0C38-9384-4F1E-9B73-06F695E2386F}"/>
              </a:ext>
            </a:extLst>
          </p:cNvPr>
          <p:cNvSpPr txBox="1"/>
          <p:nvPr/>
        </p:nvSpPr>
        <p:spPr>
          <a:xfrm>
            <a:off x="8678999" y="3991161"/>
            <a:ext cx="1669431" cy="461665"/>
          </a:xfrm>
          <a:prstGeom prst="rect">
            <a:avLst/>
          </a:prstGeom>
          <a:noFill/>
        </p:spPr>
        <p:txBody>
          <a:bodyPr wrap="none" rtlCol="0">
            <a:spAutoFit/>
          </a:bodyPr>
          <a:lstStyle/>
          <a:p>
            <a:r>
              <a:rPr lang="en-US" altLang="zh-CN" sz="2400" b="1" dirty="0">
                <a:ea typeface="微软雅黑 Light" panose="020B0502040204020203" pitchFamily="34" charset="-122"/>
                <a:cs typeface="Arial" panose="020B0604020202020204" pitchFamily="34" charset="0"/>
              </a:rPr>
              <a:t>Test: J-TEXT</a:t>
            </a:r>
          </a:p>
        </p:txBody>
      </p:sp>
      <p:cxnSp>
        <p:nvCxnSpPr>
          <p:cNvPr id="24" name="直接箭头连接符 23">
            <a:extLst>
              <a:ext uri="{FF2B5EF4-FFF2-40B4-BE49-F238E27FC236}">
                <a16:creationId xmlns:a16="http://schemas.microsoft.com/office/drawing/2014/main" id="{A32EDC20-D155-445D-A1D7-CF81FA0993D9}"/>
              </a:ext>
            </a:extLst>
          </p:cNvPr>
          <p:cNvCxnSpPr/>
          <p:nvPr/>
        </p:nvCxnSpPr>
        <p:spPr>
          <a:xfrm flipH="1">
            <a:off x="9596874" y="3403131"/>
            <a:ext cx="360040" cy="466798"/>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接箭头连接符 24">
            <a:extLst>
              <a:ext uri="{FF2B5EF4-FFF2-40B4-BE49-F238E27FC236}">
                <a16:creationId xmlns:a16="http://schemas.microsoft.com/office/drawing/2014/main" id="{C5456396-BC4F-4B70-9D20-23F9205C1C69}"/>
              </a:ext>
            </a:extLst>
          </p:cNvPr>
          <p:cNvCxnSpPr>
            <a:cxnSpLocks/>
          </p:cNvCxnSpPr>
          <p:nvPr/>
        </p:nvCxnSpPr>
        <p:spPr>
          <a:xfrm>
            <a:off x="10560496" y="3387880"/>
            <a:ext cx="349797" cy="49730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6" name="文本框 25">
            <a:extLst>
              <a:ext uri="{FF2B5EF4-FFF2-40B4-BE49-F238E27FC236}">
                <a16:creationId xmlns:a16="http://schemas.microsoft.com/office/drawing/2014/main" id="{CE78EED1-AABE-4FCD-989C-D2B5E367CB81}"/>
              </a:ext>
            </a:extLst>
          </p:cNvPr>
          <p:cNvSpPr txBox="1"/>
          <p:nvPr/>
        </p:nvSpPr>
        <p:spPr>
          <a:xfrm>
            <a:off x="8664625" y="5670642"/>
            <a:ext cx="1431354" cy="461665"/>
          </a:xfrm>
          <a:prstGeom prst="rect">
            <a:avLst/>
          </a:prstGeom>
          <a:noFill/>
        </p:spPr>
        <p:txBody>
          <a:bodyPr wrap="none" rtlCol="0">
            <a:spAutoFit/>
          </a:bodyPr>
          <a:lstStyle/>
          <a:p>
            <a:r>
              <a:rPr lang="en-US" altLang="zh-CN" sz="2400" b="1" dirty="0">
                <a:ea typeface="微软雅黑 Light" panose="020B0502040204020203" pitchFamily="34" charset="-122"/>
                <a:cs typeface="Arial" panose="020B0604020202020204" pitchFamily="34" charset="0"/>
              </a:rPr>
              <a:t>AUC: 0.98</a:t>
            </a:r>
          </a:p>
        </p:txBody>
      </p:sp>
      <p:sp>
        <p:nvSpPr>
          <p:cNvPr id="27" name="文本框 26">
            <a:extLst>
              <a:ext uri="{FF2B5EF4-FFF2-40B4-BE49-F238E27FC236}">
                <a16:creationId xmlns:a16="http://schemas.microsoft.com/office/drawing/2014/main" id="{FDAE52D1-4A98-4B81-BBE5-7841EB1157F5}"/>
              </a:ext>
            </a:extLst>
          </p:cNvPr>
          <p:cNvSpPr txBox="1"/>
          <p:nvPr/>
        </p:nvSpPr>
        <p:spPr>
          <a:xfrm>
            <a:off x="10516973" y="5640726"/>
            <a:ext cx="1431354" cy="461665"/>
          </a:xfrm>
          <a:prstGeom prst="rect">
            <a:avLst/>
          </a:prstGeom>
          <a:noFill/>
        </p:spPr>
        <p:txBody>
          <a:bodyPr wrap="none" rtlCol="0">
            <a:spAutoFit/>
          </a:bodyPr>
          <a:lstStyle/>
          <a:p>
            <a:r>
              <a:rPr lang="en-US" altLang="zh-CN" sz="2400" b="1" dirty="0">
                <a:ea typeface="微软雅黑 Light" panose="020B0502040204020203" pitchFamily="34" charset="-122"/>
                <a:cs typeface="Arial" panose="020B0604020202020204" pitchFamily="34" charset="0"/>
              </a:rPr>
              <a:t>AUC: 0.64</a:t>
            </a:r>
          </a:p>
        </p:txBody>
      </p:sp>
    </p:spTree>
    <p:extLst>
      <p:ext uri="{BB962C8B-B14F-4D97-AF65-F5344CB8AC3E}">
        <p14:creationId xmlns:p14="http://schemas.microsoft.com/office/powerpoint/2010/main" val="29324161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C466F2B0-61B4-4FC1-A21A-F2A4E5F54218}"/>
              </a:ext>
            </a:extLst>
          </p:cNvPr>
          <p:cNvSpPr>
            <a:spLocks noGrp="1"/>
          </p:cNvSpPr>
          <p:nvPr>
            <p:ph type="title"/>
          </p:nvPr>
        </p:nvSpPr>
        <p:spPr/>
        <p:txBody>
          <a:bodyPr/>
          <a:lstStyle/>
          <a:p>
            <a:endParaRPr lang="zh-CN" altLang="en-US"/>
          </a:p>
        </p:txBody>
      </p:sp>
      <p:sp>
        <p:nvSpPr>
          <p:cNvPr id="3" name="内容占位符 2"/>
          <p:cNvSpPr>
            <a:spLocks noGrp="1"/>
          </p:cNvSpPr>
          <p:nvPr>
            <p:ph idx="1"/>
          </p:nvPr>
        </p:nvSpPr>
        <p:spPr>
          <a:xfrm>
            <a:off x="623888" y="3068959"/>
            <a:ext cx="10515600" cy="2536503"/>
          </a:xfrm>
        </p:spPr>
        <p:txBody>
          <a:bodyPr/>
          <a:lstStyle/>
          <a:p>
            <a:pPr algn="ctr"/>
            <a:r>
              <a:rPr lang="en-US" altLang="zh-CN" sz="4400" dirty="0"/>
              <a:t>Thank for your attention</a:t>
            </a:r>
            <a:endParaRPr lang="zh-CN" altLang="en-US" sz="4400" dirty="0"/>
          </a:p>
        </p:txBody>
      </p:sp>
    </p:spTree>
    <p:extLst>
      <p:ext uri="{BB962C8B-B14F-4D97-AF65-F5344CB8AC3E}">
        <p14:creationId xmlns:p14="http://schemas.microsoft.com/office/powerpoint/2010/main" val="29974795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F553B34-2504-4DAF-8D88-E0AD1CD05867}"/>
              </a:ext>
            </a:extLst>
          </p:cNvPr>
          <p:cNvSpPr>
            <a:spLocks noGrp="1"/>
          </p:cNvSpPr>
          <p:nvPr>
            <p:ph type="title"/>
          </p:nvPr>
        </p:nvSpPr>
        <p:spPr/>
        <p:txBody>
          <a:bodyPr/>
          <a:lstStyle/>
          <a:p>
            <a:r>
              <a:rPr lang="en-US" altLang="zh-CN" b="1" dirty="0"/>
              <a:t>Adaptive training from scratch</a:t>
            </a:r>
            <a:endParaRPr lang="zh-CN" altLang="en-US" b="1" dirty="0"/>
          </a:p>
        </p:txBody>
      </p:sp>
      <p:sp>
        <p:nvSpPr>
          <p:cNvPr id="4" name="灯片编号占位符 3">
            <a:extLst>
              <a:ext uri="{FF2B5EF4-FFF2-40B4-BE49-F238E27FC236}">
                <a16:creationId xmlns:a16="http://schemas.microsoft.com/office/drawing/2014/main" id="{06194BB9-39A8-4180-8D23-1F55C976CE5A}"/>
              </a:ext>
            </a:extLst>
          </p:cNvPr>
          <p:cNvSpPr>
            <a:spLocks noGrp="1"/>
          </p:cNvSpPr>
          <p:nvPr>
            <p:ph type="sldNum" sz="quarter" idx="10"/>
          </p:nvPr>
        </p:nvSpPr>
        <p:spPr/>
        <p:txBody>
          <a:bodyPr/>
          <a:lstStyle/>
          <a:p>
            <a:pPr>
              <a:defRPr/>
            </a:pPr>
            <a:fld id="{992DBDEA-1FA4-4512-8EBB-09F795BCB767}" type="slidenum">
              <a:rPr lang="zh-CN" altLang="en-US" smtClean="0"/>
              <a:pPr>
                <a:defRPr/>
              </a:pPr>
              <a:t>40</a:t>
            </a:fld>
            <a:endParaRPr lang="en-US" altLang="zh-CN" dirty="0"/>
          </a:p>
        </p:txBody>
      </p:sp>
      <p:sp>
        <p:nvSpPr>
          <p:cNvPr id="21" name="内容占位符 2">
            <a:extLst>
              <a:ext uri="{FF2B5EF4-FFF2-40B4-BE49-F238E27FC236}">
                <a16:creationId xmlns:a16="http://schemas.microsoft.com/office/drawing/2014/main" id="{EA861927-A982-4CF8-BC48-E90BC8B88ECB}"/>
              </a:ext>
            </a:extLst>
          </p:cNvPr>
          <p:cNvSpPr>
            <a:spLocks noGrp="1"/>
          </p:cNvSpPr>
          <p:nvPr>
            <p:ph idx="1"/>
          </p:nvPr>
        </p:nvSpPr>
        <p:spPr>
          <a:xfrm>
            <a:off x="29407" y="980728"/>
            <a:ext cx="5867378" cy="5040560"/>
          </a:xfrm>
        </p:spPr>
        <p:txBody>
          <a:bodyPr/>
          <a:lstStyle/>
          <a:p>
            <a:pPr>
              <a:lnSpc>
                <a:spcPct val="100000"/>
              </a:lnSpc>
            </a:pPr>
            <a:r>
              <a:rPr lang="en-US" altLang="zh-CN" dirty="0">
                <a:latin typeface="Times New Roman" panose="02020603050405020304" pitchFamily="18" charset="0"/>
                <a:ea typeface="宋体" panose="02010600030101010101" pitchFamily="2" charset="-122"/>
              </a:rPr>
              <a:t>About the Very 1</a:t>
            </a:r>
            <a:r>
              <a:rPr lang="en-US" altLang="zh-CN" baseline="30000" dirty="0">
                <a:latin typeface="Times New Roman" panose="02020603050405020304" pitchFamily="18" charset="0"/>
                <a:ea typeface="宋体" panose="02010600030101010101" pitchFamily="2" charset="-122"/>
              </a:rPr>
              <a:t>st</a:t>
            </a:r>
            <a:r>
              <a:rPr lang="en-US" altLang="zh-CN" dirty="0">
                <a:latin typeface="Times New Roman" panose="02020603050405020304" pitchFamily="18" charset="0"/>
                <a:ea typeface="宋体" panose="02010600030101010101" pitchFamily="2" charset="-122"/>
              </a:rPr>
              <a:t> shot</a:t>
            </a:r>
          </a:p>
          <a:p>
            <a:pPr lvl="1">
              <a:lnSpc>
                <a:spcPct val="100000"/>
              </a:lnSpc>
            </a:pPr>
            <a:r>
              <a:rPr lang="en-US" altLang="zh-CN" dirty="0">
                <a:latin typeface="Times New Roman" panose="02020603050405020304" pitchFamily="18" charset="0"/>
                <a:ea typeface="宋体" panose="02010600030101010101" pitchFamily="2" charset="-122"/>
              </a:rPr>
              <a:t>Everything from the new machine looks like an anomaly.</a:t>
            </a:r>
          </a:p>
          <a:p>
            <a:pPr lvl="1">
              <a:lnSpc>
                <a:spcPct val="100000"/>
              </a:lnSpc>
            </a:pPr>
            <a:r>
              <a:rPr lang="en-US" altLang="zh-CN" dirty="0">
                <a:latin typeface="Times New Roman" panose="02020603050405020304" pitchFamily="18" charset="0"/>
                <a:ea typeface="宋体" panose="02010600030101010101" pitchFamily="2" charset="-122"/>
              </a:rPr>
              <a:t>But disruption looks even more abnormal, it can be detected</a:t>
            </a:r>
          </a:p>
          <a:p>
            <a:pPr lvl="1">
              <a:lnSpc>
                <a:spcPct val="100000"/>
              </a:lnSpc>
            </a:pPr>
            <a:r>
              <a:rPr lang="en-US" altLang="zh-CN" dirty="0">
                <a:latin typeface="Times New Roman" panose="02020603050405020304" pitchFamily="18" charset="0"/>
                <a:ea typeface="宋体" panose="02010600030101010101" pitchFamily="2" charset="-122"/>
              </a:rPr>
              <a:t>It used the first part of the discharge to get used to the new scenario </a:t>
            </a:r>
            <a:endParaRPr lang="zh-CN" altLang="en-US" dirty="0">
              <a:latin typeface="Times New Roman" panose="02020603050405020304" pitchFamily="18" charset="0"/>
              <a:ea typeface="宋体" panose="02010600030101010101" pitchFamily="2" charset="-122"/>
            </a:endParaRPr>
          </a:p>
        </p:txBody>
      </p:sp>
      <p:pic>
        <p:nvPicPr>
          <p:cNvPr id="19" name="图片 18">
            <a:extLst>
              <a:ext uri="{FF2B5EF4-FFF2-40B4-BE49-F238E27FC236}">
                <a16:creationId xmlns:a16="http://schemas.microsoft.com/office/drawing/2014/main" id="{55BF281E-41F7-4C04-ADA0-CF6FF40316B5}"/>
              </a:ext>
            </a:extLst>
          </p:cNvPr>
          <p:cNvPicPr>
            <a:picLocks noChangeAspect="1"/>
          </p:cNvPicPr>
          <p:nvPr/>
        </p:nvPicPr>
        <p:blipFill>
          <a:blip r:embed="rId2"/>
          <a:stretch>
            <a:fillRect/>
          </a:stretch>
        </p:blipFill>
        <p:spPr>
          <a:xfrm>
            <a:off x="6096000" y="964517"/>
            <a:ext cx="5867378" cy="5400600"/>
          </a:xfrm>
          <a:prstGeom prst="rect">
            <a:avLst/>
          </a:prstGeom>
        </p:spPr>
      </p:pic>
      <p:pic>
        <p:nvPicPr>
          <p:cNvPr id="24" name="图片 23">
            <a:extLst>
              <a:ext uri="{FF2B5EF4-FFF2-40B4-BE49-F238E27FC236}">
                <a16:creationId xmlns:a16="http://schemas.microsoft.com/office/drawing/2014/main" id="{32F25387-9005-4999-B58C-FF1C99CB3070}"/>
              </a:ext>
            </a:extLst>
          </p:cNvPr>
          <p:cNvPicPr>
            <a:picLocks noChangeAspect="1"/>
          </p:cNvPicPr>
          <p:nvPr/>
        </p:nvPicPr>
        <p:blipFill rotWithShape="1">
          <a:blip r:embed="rId2"/>
          <a:srcRect t="74000" r="49682"/>
          <a:stretch/>
        </p:blipFill>
        <p:spPr>
          <a:xfrm>
            <a:off x="624308" y="4013855"/>
            <a:ext cx="4943679" cy="2351262"/>
          </a:xfrm>
          <a:prstGeom prst="rect">
            <a:avLst/>
          </a:prstGeom>
        </p:spPr>
      </p:pic>
      <p:pic>
        <p:nvPicPr>
          <p:cNvPr id="1026" name="Picture 2" descr="tarzan sitting, surrounded by a group of chimpanzees disney cartoon cute style">
            <a:extLst>
              <a:ext uri="{FF2B5EF4-FFF2-40B4-BE49-F238E27FC236}">
                <a16:creationId xmlns:a16="http://schemas.microsoft.com/office/drawing/2014/main" id="{B571B078-62C2-443E-847C-BF069FE3767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51984" y="1301054"/>
            <a:ext cx="3888432" cy="3888432"/>
          </a:xfrm>
          <a:prstGeom prst="rect">
            <a:avLst/>
          </a:prstGeom>
          <a:noFill/>
          <a:extLst>
            <a:ext uri="{909E8E84-426E-40DD-AFC4-6F175D3DCCD1}">
              <a14:hiddenFill xmlns:a14="http://schemas.microsoft.com/office/drawing/2010/main">
                <a:solidFill>
                  <a:srgbClr val="FFFFFF"/>
                </a:solidFill>
              </a14:hiddenFill>
            </a:ext>
          </a:extLst>
        </p:spPr>
      </p:pic>
      <p:pic>
        <p:nvPicPr>
          <p:cNvPr id="3" name="图片 2">
            <a:extLst>
              <a:ext uri="{FF2B5EF4-FFF2-40B4-BE49-F238E27FC236}">
                <a16:creationId xmlns:a16="http://schemas.microsoft.com/office/drawing/2014/main" id="{430DC168-D261-474E-868D-F524D0A636FE}"/>
              </a:ext>
            </a:extLst>
          </p:cNvPr>
          <p:cNvPicPr>
            <a:picLocks noChangeAspect="1"/>
          </p:cNvPicPr>
          <p:nvPr/>
        </p:nvPicPr>
        <p:blipFill>
          <a:blip r:embed="rId4"/>
          <a:stretch>
            <a:fillRect/>
          </a:stretch>
        </p:blipFill>
        <p:spPr>
          <a:xfrm>
            <a:off x="8435321" y="2695172"/>
            <a:ext cx="3672073" cy="3672073"/>
          </a:xfrm>
          <a:prstGeom prst="rect">
            <a:avLst/>
          </a:prstGeom>
        </p:spPr>
      </p:pic>
    </p:spTree>
    <p:extLst>
      <p:ext uri="{BB962C8B-B14F-4D97-AF65-F5344CB8AC3E}">
        <p14:creationId xmlns:p14="http://schemas.microsoft.com/office/powerpoint/2010/main" val="14927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7F7782-A5D3-437E-A7D6-BCFFDF54AF05}"/>
              </a:ext>
            </a:extLst>
          </p:cNvPr>
          <p:cNvSpPr>
            <a:spLocks noGrp="1"/>
          </p:cNvSpPr>
          <p:nvPr>
            <p:ph type="title"/>
          </p:nvPr>
        </p:nvSpPr>
        <p:spPr/>
        <p:txBody>
          <a:bodyPr/>
          <a:lstStyle/>
          <a:p>
            <a:r>
              <a:rPr lang="en-US" altLang="zh-CN" b="1" dirty="0"/>
              <a:t>Agenda</a:t>
            </a:r>
            <a:endParaRPr lang="zh-CN" altLang="en-US" b="1" dirty="0"/>
          </a:p>
        </p:txBody>
      </p:sp>
      <p:sp>
        <p:nvSpPr>
          <p:cNvPr id="3" name="内容占位符 2">
            <a:extLst>
              <a:ext uri="{FF2B5EF4-FFF2-40B4-BE49-F238E27FC236}">
                <a16:creationId xmlns:a16="http://schemas.microsoft.com/office/drawing/2014/main" id="{4661A97F-99B1-4C9B-8F9D-ADC8BDF22CD6}"/>
              </a:ext>
            </a:extLst>
          </p:cNvPr>
          <p:cNvSpPr>
            <a:spLocks noGrp="1"/>
          </p:cNvSpPr>
          <p:nvPr>
            <p:ph idx="1"/>
          </p:nvPr>
        </p:nvSpPr>
        <p:spPr/>
        <p:txBody>
          <a:bodyPr/>
          <a:lstStyle/>
          <a:p>
            <a:pPr>
              <a:lnSpc>
                <a:spcPct val="200000"/>
              </a:lnSpc>
            </a:pPr>
            <a:r>
              <a:rPr lang="en-US" altLang="zh-CN" dirty="0">
                <a:solidFill>
                  <a:schemeClr val="bg1">
                    <a:lumMod val="50000"/>
                  </a:schemeClr>
                </a:solidFill>
              </a:rPr>
              <a:t>Why do we need cross tokamak disruption prediction</a:t>
            </a:r>
          </a:p>
          <a:p>
            <a:pPr>
              <a:lnSpc>
                <a:spcPct val="200000"/>
              </a:lnSpc>
            </a:pPr>
            <a:r>
              <a:rPr lang="en-US" altLang="zh-CN" dirty="0">
                <a:solidFill>
                  <a:schemeClr val="tx1">
                    <a:lumMod val="95000"/>
                    <a:lumOff val="5000"/>
                  </a:schemeClr>
                </a:solidFill>
              </a:rPr>
              <a:t>Related works </a:t>
            </a:r>
          </a:p>
          <a:p>
            <a:pPr>
              <a:lnSpc>
                <a:spcPct val="200000"/>
              </a:lnSpc>
            </a:pPr>
            <a:r>
              <a:rPr lang="en-US" altLang="zh-CN" dirty="0">
                <a:solidFill>
                  <a:schemeClr val="bg1">
                    <a:lumMod val="50000"/>
                  </a:schemeClr>
                </a:solidFill>
              </a:rPr>
              <a:t>J-TEXT’s efforts on cross tokamak disruption prediction</a:t>
            </a:r>
          </a:p>
          <a:p>
            <a:pPr>
              <a:lnSpc>
                <a:spcPct val="200000"/>
              </a:lnSpc>
            </a:pPr>
            <a:r>
              <a:rPr lang="en-US" altLang="zh-CN" dirty="0">
                <a:solidFill>
                  <a:schemeClr val="bg1">
                    <a:lumMod val="50000"/>
                  </a:schemeClr>
                </a:solidFill>
                <a:ea typeface="微软雅黑" panose="020B0503020204020204" pitchFamily="34" charset="-122"/>
              </a:rPr>
              <a:t>Integrated Disruption Prediction Strategy </a:t>
            </a:r>
            <a:endParaRPr lang="zh-CN" altLang="en-US" dirty="0">
              <a:solidFill>
                <a:schemeClr val="bg1">
                  <a:lumMod val="50000"/>
                </a:schemeClr>
              </a:solidFill>
            </a:endParaRPr>
          </a:p>
        </p:txBody>
      </p:sp>
      <p:sp>
        <p:nvSpPr>
          <p:cNvPr id="4" name="灯片编号占位符 3">
            <a:extLst>
              <a:ext uri="{FF2B5EF4-FFF2-40B4-BE49-F238E27FC236}">
                <a16:creationId xmlns:a16="http://schemas.microsoft.com/office/drawing/2014/main" id="{E8310C24-6CAA-48F9-9DA8-FC8DE7AD8F82}"/>
              </a:ext>
            </a:extLst>
          </p:cNvPr>
          <p:cNvSpPr>
            <a:spLocks noGrp="1"/>
          </p:cNvSpPr>
          <p:nvPr>
            <p:ph type="sldNum" sz="quarter" idx="10"/>
          </p:nvPr>
        </p:nvSpPr>
        <p:spPr/>
        <p:txBody>
          <a:bodyPr/>
          <a:lstStyle/>
          <a:p>
            <a:pPr>
              <a:defRPr/>
            </a:pPr>
            <a:fld id="{992DBDEA-1FA4-4512-8EBB-09F795BCB767}" type="slidenum">
              <a:rPr lang="zh-CN" altLang="en-US" smtClean="0"/>
              <a:pPr>
                <a:defRPr/>
              </a:pPr>
              <a:t>4</a:t>
            </a:fld>
            <a:endParaRPr lang="en-US" altLang="zh-CN" dirty="0"/>
          </a:p>
        </p:txBody>
      </p:sp>
    </p:spTree>
    <p:extLst>
      <p:ext uri="{BB962C8B-B14F-4D97-AF65-F5344CB8AC3E}">
        <p14:creationId xmlns:p14="http://schemas.microsoft.com/office/powerpoint/2010/main" val="20985284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8438A69-E81E-45AE-B804-717BB4C33390}"/>
              </a:ext>
            </a:extLst>
          </p:cNvPr>
          <p:cNvSpPr>
            <a:spLocks noGrp="1"/>
          </p:cNvSpPr>
          <p:nvPr>
            <p:ph type="title"/>
          </p:nvPr>
        </p:nvSpPr>
        <p:spPr/>
        <p:txBody>
          <a:bodyPr/>
          <a:lstStyle/>
          <a:p>
            <a:r>
              <a:rPr lang="en-US" altLang="zh-CN" b="1" dirty="0"/>
              <a:t>Deep Learning with Mixing Data</a:t>
            </a:r>
            <a:endParaRPr lang="zh-CN" altLang="en-US" b="1" dirty="0"/>
          </a:p>
        </p:txBody>
      </p:sp>
      <p:sp>
        <p:nvSpPr>
          <p:cNvPr id="4" name="灯片编号占位符 3">
            <a:extLst>
              <a:ext uri="{FF2B5EF4-FFF2-40B4-BE49-F238E27FC236}">
                <a16:creationId xmlns:a16="http://schemas.microsoft.com/office/drawing/2014/main" id="{773FB7FC-7A3B-4BF4-9046-1AB9CD8A7375}"/>
              </a:ext>
            </a:extLst>
          </p:cNvPr>
          <p:cNvSpPr>
            <a:spLocks noGrp="1"/>
          </p:cNvSpPr>
          <p:nvPr>
            <p:ph type="sldNum" sz="quarter" idx="10"/>
          </p:nvPr>
        </p:nvSpPr>
        <p:spPr/>
        <p:txBody>
          <a:bodyPr/>
          <a:lstStyle/>
          <a:p>
            <a:pPr>
              <a:defRPr/>
            </a:pPr>
            <a:fld id="{992DBDEA-1FA4-4512-8EBB-09F795BCB767}" type="slidenum">
              <a:rPr lang="zh-CN" altLang="en-US" smtClean="0"/>
              <a:pPr>
                <a:defRPr/>
              </a:pPr>
              <a:t>5</a:t>
            </a:fld>
            <a:endParaRPr lang="en-US" altLang="zh-CN" dirty="0"/>
          </a:p>
        </p:txBody>
      </p:sp>
      <p:pic>
        <p:nvPicPr>
          <p:cNvPr id="5" name="图片 4">
            <a:extLst>
              <a:ext uri="{FF2B5EF4-FFF2-40B4-BE49-F238E27FC236}">
                <a16:creationId xmlns:a16="http://schemas.microsoft.com/office/drawing/2014/main" id="{21245081-1FE2-4F11-AE44-1CA524AFCD8F}"/>
              </a:ext>
            </a:extLst>
          </p:cNvPr>
          <p:cNvPicPr>
            <a:picLocks noChangeAspect="1"/>
          </p:cNvPicPr>
          <p:nvPr/>
        </p:nvPicPr>
        <p:blipFill>
          <a:blip r:embed="rId2"/>
          <a:stretch>
            <a:fillRect/>
          </a:stretch>
        </p:blipFill>
        <p:spPr>
          <a:xfrm>
            <a:off x="-24680" y="1562644"/>
            <a:ext cx="5929786" cy="4160795"/>
          </a:xfrm>
          <a:prstGeom prst="rect">
            <a:avLst/>
          </a:prstGeom>
        </p:spPr>
      </p:pic>
      <p:pic>
        <p:nvPicPr>
          <p:cNvPr id="6" name="图片 5">
            <a:extLst>
              <a:ext uri="{FF2B5EF4-FFF2-40B4-BE49-F238E27FC236}">
                <a16:creationId xmlns:a16="http://schemas.microsoft.com/office/drawing/2014/main" id="{85A33607-0598-4A71-9D59-2F790B5B0660}"/>
              </a:ext>
            </a:extLst>
          </p:cNvPr>
          <p:cNvPicPr>
            <a:picLocks noChangeAspect="1"/>
          </p:cNvPicPr>
          <p:nvPr/>
        </p:nvPicPr>
        <p:blipFill>
          <a:blip r:embed="rId3"/>
          <a:stretch>
            <a:fillRect/>
          </a:stretch>
        </p:blipFill>
        <p:spPr>
          <a:xfrm>
            <a:off x="5591944" y="3260290"/>
            <a:ext cx="3407735" cy="1250710"/>
          </a:xfrm>
          <a:prstGeom prst="rect">
            <a:avLst/>
          </a:prstGeom>
        </p:spPr>
      </p:pic>
      <p:sp>
        <p:nvSpPr>
          <p:cNvPr id="7" name="矩形 6">
            <a:extLst>
              <a:ext uri="{FF2B5EF4-FFF2-40B4-BE49-F238E27FC236}">
                <a16:creationId xmlns:a16="http://schemas.microsoft.com/office/drawing/2014/main" id="{E5393DF1-2ABC-4B57-BB27-A1755B710C50}"/>
              </a:ext>
            </a:extLst>
          </p:cNvPr>
          <p:cNvSpPr/>
          <p:nvPr/>
        </p:nvSpPr>
        <p:spPr>
          <a:xfrm>
            <a:off x="263352" y="5974812"/>
            <a:ext cx="3834721" cy="338554"/>
          </a:xfrm>
          <a:prstGeom prst="rect">
            <a:avLst/>
          </a:prstGeom>
        </p:spPr>
        <p:txBody>
          <a:bodyPr wrap="square">
            <a:spAutoFit/>
          </a:bodyPr>
          <a:lstStyle/>
          <a:p>
            <a:r>
              <a:rPr lang="en-US" altLang="zh-CN" sz="1600" i="1" dirty="0">
                <a:latin typeface="Times New Roman" panose="02020603050405020304" pitchFamily="18" charset="0"/>
                <a:ea typeface="宋体" panose="02010600030101010101" pitchFamily="2" charset="-122"/>
              </a:rPr>
              <a:t>J. Kates-</a:t>
            </a:r>
            <a:r>
              <a:rPr lang="en-US" altLang="zh-CN" sz="1600" i="1" dirty="0" err="1">
                <a:latin typeface="Times New Roman" panose="02020603050405020304" pitchFamily="18" charset="0"/>
                <a:ea typeface="宋体" panose="02010600030101010101" pitchFamily="2" charset="-122"/>
              </a:rPr>
              <a:t>Harbeck</a:t>
            </a:r>
            <a:r>
              <a:rPr lang="en-US" altLang="zh-CN" sz="1600" i="1" dirty="0">
                <a:latin typeface="Times New Roman" panose="02020603050405020304" pitchFamily="18" charset="0"/>
                <a:ea typeface="宋体" panose="02010600030101010101" pitchFamily="2" charset="-122"/>
              </a:rPr>
              <a:t>, et al., Nature, 2019.</a:t>
            </a:r>
            <a:endParaRPr lang="zh-CN" altLang="en-US" sz="1600" i="1" dirty="0">
              <a:latin typeface="Times New Roman" panose="02020603050405020304" pitchFamily="18" charset="0"/>
              <a:ea typeface="宋体" panose="02010600030101010101" pitchFamily="2" charset="-122"/>
            </a:endParaRPr>
          </a:p>
        </p:txBody>
      </p:sp>
      <p:sp>
        <p:nvSpPr>
          <p:cNvPr id="8" name="内容占位符 2">
            <a:extLst>
              <a:ext uri="{FF2B5EF4-FFF2-40B4-BE49-F238E27FC236}">
                <a16:creationId xmlns:a16="http://schemas.microsoft.com/office/drawing/2014/main" id="{39B48FEF-F26F-4FF6-A5FC-A83B1C18F5E6}"/>
              </a:ext>
            </a:extLst>
          </p:cNvPr>
          <p:cNvSpPr>
            <a:spLocks noGrp="1"/>
          </p:cNvSpPr>
          <p:nvPr>
            <p:ph idx="1"/>
          </p:nvPr>
        </p:nvSpPr>
        <p:spPr>
          <a:xfrm>
            <a:off x="2641916" y="1005268"/>
            <a:ext cx="8854684" cy="2230788"/>
          </a:xfrm>
        </p:spPr>
        <p:txBody>
          <a:bodyPr/>
          <a:lstStyle/>
          <a:p>
            <a:pPr>
              <a:lnSpc>
                <a:spcPct val="100000"/>
              </a:lnSpc>
            </a:pP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With a glimpse of the target tokamak</a:t>
            </a:r>
          </a:p>
          <a:p>
            <a:pPr lvl="1"/>
            <a:r>
              <a:rPr lang="en-US" altLang="zh-CN" sz="2200" dirty="0"/>
              <a:t>CNN+LSTM deep neural net model, FRNN</a:t>
            </a:r>
          </a:p>
          <a:p>
            <a:pPr lvl="1"/>
            <a:r>
              <a:rPr lang="en-US" altLang="zh-CN" sz="2200" dirty="0"/>
              <a:t>Training set mainly built on existing Tokamaks</a:t>
            </a:r>
          </a:p>
          <a:p>
            <a:pPr lvl="1"/>
            <a:r>
              <a:rPr lang="en-US" altLang="zh-CN" sz="2200" dirty="0"/>
              <a:t>Add a tiny amount of data from target machine</a:t>
            </a:r>
          </a:p>
          <a:p>
            <a:pPr lvl="1"/>
            <a:r>
              <a:rPr lang="en-US" altLang="zh-CN" sz="2200" dirty="0"/>
              <a:t>With deep learning, “</a:t>
            </a:r>
            <a:r>
              <a:rPr lang="en-US" altLang="zh-CN" sz="2200" b="1" dirty="0"/>
              <a:t>Magic happened</a:t>
            </a:r>
            <a:r>
              <a:rPr lang="en-US" altLang="zh-CN" sz="2200" dirty="0"/>
              <a:t>”</a:t>
            </a:r>
            <a:endParaRPr lang="zh-CN" altLang="en-US" sz="2200" dirty="0"/>
          </a:p>
        </p:txBody>
      </p:sp>
      <p:sp>
        <p:nvSpPr>
          <p:cNvPr id="10" name="矩形 9">
            <a:extLst>
              <a:ext uri="{FF2B5EF4-FFF2-40B4-BE49-F238E27FC236}">
                <a16:creationId xmlns:a16="http://schemas.microsoft.com/office/drawing/2014/main" id="{91A25BB1-454B-45A1-83A9-EA1E23C90565}"/>
              </a:ext>
            </a:extLst>
          </p:cNvPr>
          <p:cNvSpPr/>
          <p:nvPr/>
        </p:nvSpPr>
        <p:spPr>
          <a:xfrm>
            <a:off x="9167665" y="3057819"/>
            <a:ext cx="3024335" cy="1421928"/>
          </a:xfrm>
          <a:prstGeom prst="rect">
            <a:avLst/>
          </a:prstGeom>
        </p:spPr>
        <p:txBody>
          <a:bodyPr wrap="square">
            <a:spAutoFit/>
          </a:bodyPr>
          <a:lstStyle/>
          <a:p>
            <a:pPr>
              <a:lnSpc>
                <a:spcPct val="120000"/>
              </a:lnSpc>
            </a:pPr>
            <a:r>
              <a:rPr lang="en-US" altLang="zh-CN" dirty="0">
                <a:latin typeface="微软雅黑 Light" panose="020B0502040204020203" pitchFamily="34" charset="-122"/>
                <a:ea typeface="微软雅黑 Light" panose="020B0502040204020203" pitchFamily="34" charset="-122"/>
              </a:rPr>
              <a:t>A Glimpse=</a:t>
            </a:r>
          </a:p>
          <a:p>
            <a:pPr>
              <a:lnSpc>
                <a:spcPct val="120000"/>
              </a:lnSpc>
            </a:pPr>
            <a:r>
              <a:rPr lang="en-US" altLang="zh-CN" dirty="0">
                <a:latin typeface="微软雅黑 Light" panose="020B0502040204020203" pitchFamily="34" charset="-122"/>
                <a:ea typeface="微软雅黑 Light" panose="020B0502040204020203" pitchFamily="34" charset="-122"/>
              </a:rPr>
              <a:t>	5 Disruption </a:t>
            </a:r>
          </a:p>
          <a:p>
            <a:pPr>
              <a:lnSpc>
                <a:spcPct val="120000"/>
              </a:lnSpc>
            </a:pPr>
            <a:r>
              <a:rPr lang="en-US" altLang="zh-CN" dirty="0">
                <a:latin typeface="微软雅黑 Light" panose="020B0502040204020203" pitchFamily="34" charset="-122"/>
                <a:ea typeface="微软雅黑 Light" panose="020B0502040204020203" pitchFamily="34" charset="-122"/>
              </a:rPr>
              <a:t>		+ </a:t>
            </a:r>
          </a:p>
          <a:p>
            <a:pPr>
              <a:lnSpc>
                <a:spcPct val="120000"/>
              </a:lnSpc>
            </a:pPr>
            <a:r>
              <a:rPr lang="en-US" altLang="zh-CN" dirty="0">
                <a:latin typeface="微软雅黑 Light" panose="020B0502040204020203" pitchFamily="34" charset="-122"/>
                <a:ea typeface="微软雅黑 Light" panose="020B0502040204020203" pitchFamily="34" charset="-122"/>
              </a:rPr>
              <a:t>	16 Safe shots</a:t>
            </a:r>
            <a:endParaRPr lang="zh-CN" altLang="en-US" dirty="0">
              <a:latin typeface="微软雅黑 Light" panose="020B0502040204020203" pitchFamily="34" charset="-122"/>
              <a:ea typeface="微软雅黑 Light" panose="020B0502040204020203" pitchFamily="34" charset="-122"/>
            </a:endParaRPr>
          </a:p>
        </p:txBody>
      </p:sp>
      <p:pic>
        <p:nvPicPr>
          <p:cNvPr id="11" name="图片 10">
            <a:extLst>
              <a:ext uri="{FF2B5EF4-FFF2-40B4-BE49-F238E27FC236}">
                <a16:creationId xmlns:a16="http://schemas.microsoft.com/office/drawing/2014/main" id="{FC8E701F-0D88-497F-B4C5-51120118236B}"/>
              </a:ext>
            </a:extLst>
          </p:cNvPr>
          <p:cNvPicPr>
            <a:picLocks noChangeAspect="1"/>
          </p:cNvPicPr>
          <p:nvPr/>
        </p:nvPicPr>
        <p:blipFill>
          <a:blip r:embed="rId4"/>
          <a:stretch>
            <a:fillRect/>
          </a:stretch>
        </p:blipFill>
        <p:spPr>
          <a:xfrm>
            <a:off x="5248860" y="4602072"/>
            <a:ext cx="6679788" cy="1700936"/>
          </a:xfrm>
          <a:prstGeom prst="rect">
            <a:avLst/>
          </a:prstGeom>
        </p:spPr>
      </p:pic>
    </p:spTree>
    <p:extLst>
      <p:ext uri="{BB962C8B-B14F-4D97-AF65-F5344CB8AC3E}">
        <p14:creationId xmlns:p14="http://schemas.microsoft.com/office/powerpoint/2010/main" val="40936233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9336" y="38175"/>
            <a:ext cx="10009112" cy="792088"/>
          </a:xfrm>
        </p:spPr>
        <p:txBody>
          <a:bodyPr/>
          <a:lstStyle/>
          <a:p>
            <a:r>
              <a:rPr lang="en-US" altLang="zh-CN" sz="2800" b="1" dirty="0"/>
              <a:t>More Delicate Ways of Mixing Data</a:t>
            </a:r>
            <a:endParaRPr lang="zh-CN" altLang="en-US" sz="2800" b="1" dirty="0"/>
          </a:p>
        </p:txBody>
      </p:sp>
      <p:sp>
        <p:nvSpPr>
          <p:cNvPr id="4" name="灯片编号占位符 3"/>
          <p:cNvSpPr>
            <a:spLocks noGrp="1"/>
          </p:cNvSpPr>
          <p:nvPr>
            <p:ph type="sldNum" sz="quarter" idx="10"/>
          </p:nvPr>
        </p:nvSpPr>
        <p:spPr/>
        <p:txBody>
          <a:bodyPr/>
          <a:lstStyle/>
          <a:p>
            <a:pPr>
              <a:defRPr/>
            </a:pPr>
            <a:fld id="{992DBDEA-1FA4-4512-8EBB-09F795BCB767}" type="slidenum">
              <a:rPr lang="zh-CN" altLang="en-US" smtClean="0"/>
              <a:pPr>
                <a:defRPr/>
              </a:pPr>
              <a:t>6</a:t>
            </a:fld>
            <a:endParaRPr lang="en-US" altLang="zh-CN" dirty="0"/>
          </a:p>
        </p:txBody>
      </p:sp>
      <p:sp>
        <p:nvSpPr>
          <p:cNvPr id="8" name="矩形 7"/>
          <p:cNvSpPr/>
          <p:nvPr/>
        </p:nvSpPr>
        <p:spPr>
          <a:xfrm>
            <a:off x="3719736" y="6135941"/>
            <a:ext cx="8472264" cy="276999"/>
          </a:xfrm>
          <a:prstGeom prst="rect">
            <a:avLst/>
          </a:prstGeom>
        </p:spPr>
        <p:txBody>
          <a:bodyPr wrap="square">
            <a:spAutoFit/>
          </a:bodyPr>
          <a:lstStyle/>
          <a:p>
            <a:r>
              <a:rPr lang="en-US" altLang="zh-CN" sz="1200" i="1" dirty="0">
                <a:latin typeface="Times New Roman" panose="02020603050405020304" pitchFamily="18" charset="0"/>
                <a:ea typeface="宋体" panose="02010600030101010101" pitchFamily="2" charset="-122"/>
              </a:rPr>
              <a:t>J. X. Zhu, et al., "Hybrid deep-learning architecture for general disruption prediction across multiple tokamaks," </a:t>
            </a:r>
            <a:r>
              <a:rPr lang="en-US" altLang="zh-CN" sz="1200" i="1" dirty="0" err="1">
                <a:latin typeface="Times New Roman" panose="02020603050405020304" pitchFamily="18" charset="0"/>
                <a:ea typeface="宋体" panose="02010600030101010101" pitchFamily="2" charset="-122"/>
              </a:rPr>
              <a:t>Nucl</a:t>
            </a:r>
            <a:r>
              <a:rPr lang="en-US" altLang="zh-CN" sz="1200" i="1" dirty="0">
                <a:latin typeface="Times New Roman" panose="02020603050405020304" pitchFamily="18" charset="0"/>
                <a:ea typeface="宋体" panose="02010600030101010101" pitchFamily="2" charset="-122"/>
              </a:rPr>
              <a:t>. Fusion, 2020</a:t>
            </a:r>
          </a:p>
        </p:txBody>
      </p:sp>
      <p:pic>
        <p:nvPicPr>
          <p:cNvPr id="9" name="内容占位符 8">
            <a:extLst>
              <a:ext uri="{FF2B5EF4-FFF2-40B4-BE49-F238E27FC236}">
                <a16:creationId xmlns:a16="http://schemas.microsoft.com/office/drawing/2014/main" id="{8F6E4F4D-AE09-426F-ACDE-EFECDAF9ADCC}"/>
              </a:ext>
            </a:extLst>
          </p:cNvPr>
          <p:cNvPicPr>
            <a:picLocks noGrp="1" noChangeAspect="1"/>
          </p:cNvPicPr>
          <p:nvPr>
            <p:ph idx="1"/>
          </p:nvPr>
        </p:nvPicPr>
        <p:blipFill>
          <a:blip r:embed="rId2"/>
          <a:stretch>
            <a:fillRect/>
          </a:stretch>
        </p:blipFill>
        <p:spPr>
          <a:xfrm>
            <a:off x="263352" y="1176094"/>
            <a:ext cx="5968352" cy="2131554"/>
          </a:xfrm>
          <a:prstGeom prst="rect">
            <a:avLst/>
          </a:prstGeom>
        </p:spPr>
      </p:pic>
      <p:pic>
        <p:nvPicPr>
          <p:cNvPr id="10" name="图片 9"/>
          <p:cNvPicPr>
            <a:picLocks noChangeAspect="1"/>
          </p:cNvPicPr>
          <p:nvPr/>
        </p:nvPicPr>
        <p:blipFill>
          <a:blip r:embed="rId3"/>
          <a:stretch>
            <a:fillRect/>
          </a:stretch>
        </p:blipFill>
        <p:spPr>
          <a:xfrm>
            <a:off x="6672064" y="971531"/>
            <a:ext cx="5256584" cy="2422333"/>
          </a:xfrm>
          <a:prstGeom prst="rect">
            <a:avLst/>
          </a:prstGeom>
        </p:spPr>
      </p:pic>
      <p:cxnSp>
        <p:nvCxnSpPr>
          <p:cNvPr id="12" name="直接连接符 11"/>
          <p:cNvCxnSpPr/>
          <p:nvPr/>
        </p:nvCxnSpPr>
        <p:spPr>
          <a:xfrm>
            <a:off x="6672064" y="1666173"/>
            <a:ext cx="5256584"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sp>
        <p:nvSpPr>
          <p:cNvPr id="15" name="内容占位符 2"/>
          <p:cNvSpPr txBox="1">
            <a:spLocks/>
          </p:cNvSpPr>
          <p:nvPr/>
        </p:nvSpPr>
        <p:spPr bwMode="auto">
          <a:xfrm>
            <a:off x="21626" y="3531011"/>
            <a:ext cx="12148748" cy="202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Clr>
                <a:srgbClr val="FF0000"/>
              </a:buClr>
              <a:buFont typeface="Arial" panose="020B0604020202020204" pitchFamily="34" charset="0"/>
              <a:buChar char="•"/>
              <a:defRPr sz="2800" b="1" i="0" kern="1200" baseline="0">
                <a:solidFill>
                  <a:schemeClr val="tx1"/>
                </a:solidFill>
                <a:latin typeface="Century Gothic" panose="020B0502020202020204" pitchFamily="34" charset="0"/>
                <a:ea typeface="微软雅黑 Light" panose="020B0502040204020203" pitchFamily="34" charset="-122"/>
                <a:cs typeface="+mn-cs"/>
              </a:defRPr>
            </a:lvl1pPr>
            <a:lvl2pPr marL="685800" indent="-228600" algn="l" rtl="0" eaLnBrk="1" fontAlgn="base" hangingPunct="1">
              <a:lnSpc>
                <a:spcPct val="90000"/>
              </a:lnSpc>
              <a:spcBef>
                <a:spcPts val="500"/>
              </a:spcBef>
              <a:spcAft>
                <a:spcPct val="0"/>
              </a:spcAft>
              <a:buClr>
                <a:srgbClr val="FF0000"/>
              </a:buClr>
              <a:buFont typeface="Arial" panose="020B0604020202020204" pitchFamily="34" charset="0"/>
              <a:buChar char="•"/>
              <a:defRPr sz="2400" kern="1200" baseline="0">
                <a:solidFill>
                  <a:schemeClr val="tx1"/>
                </a:solidFill>
                <a:latin typeface="微软雅黑 Light" panose="020B0502040204020203" pitchFamily="34" charset="-122"/>
                <a:ea typeface="微软雅黑 Light" panose="020B0502040204020203" pitchFamily="34" charset="-122"/>
                <a:cs typeface="+mn-cs"/>
              </a:defRPr>
            </a:lvl2pPr>
            <a:lvl3pPr marL="1143000" indent="-228600" algn="l" rtl="0" eaLnBrk="1" fontAlgn="base" hangingPunct="1">
              <a:lnSpc>
                <a:spcPct val="90000"/>
              </a:lnSpc>
              <a:spcBef>
                <a:spcPts val="500"/>
              </a:spcBef>
              <a:spcAft>
                <a:spcPct val="0"/>
              </a:spcAft>
              <a:buClr>
                <a:srgbClr val="FF0000"/>
              </a:buClr>
              <a:buFont typeface="Arial" panose="020B0604020202020204" pitchFamily="34" charset="0"/>
              <a:buChar char="•"/>
              <a:defRPr sz="2000" kern="1200" baseline="0">
                <a:solidFill>
                  <a:schemeClr val="tx1"/>
                </a:solidFill>
                <a:latin typeface="微软雅黑 Light" panose="020B0502040204020203" pitchFamily="34" charset="-122"/>
                <a:ea typeface="微软雅黑 Light" panose="020B0502040204020203" pitchFamily="34" charset="-122"/>
                <a:cs typeface="+mn-cs"/>
              </a:defRPr>
            </a:lvl3pPr>
            <a:lvl4pPr marL="1600200" indent="-228600" algn="l" rtl="0" eaLnBrk="1" fontAlgn="base" hangingPunct="1">
              <a:lnSpc>
                <a:spcPct val="90000"/>
              </a:lnSpc>
              <a:spcBef>
                <a:spcPts val="500"/>
              </a:spcBef>
              <a:spcAft>
                <a:spcPct val="0"/>
              </a:spcAft>
              <a:buClr>
                <a:srgbClr val="FF0000"/>
              </a:buClr>
              <a:buFont typeface="Arial" panose="020B0604020202020204" pitchFamily="34" charset="0"/>
              <a:buChar char="•"/>
              <a:defRPr kern="1200" baseline="0">
                <a:solidFill>
                  <a:schemeClr val="tx1"/>
                </a:solidFill>
                <a:latin typeface="微软雅黑 Light" panose="020B0502040204020203" pitchFamily="34" charset="-122"/>
                <a:ea typeface="微软雅黑 Light" panose="020B0502040204020203" pitchFamily="34" charset="-122"/>
                <a:cs typeface="+mn-cs"/>
              </a:defRPr>
            </a:lvl4pPr>
            <a:lvl5pPr marL="2057400" indent="-228600" algn="l" rtl="0" eaLnBrk="1" fontAlgn="base" hangingPunct="1">
              <a:lnSpc>
                <a:spcPct val="90000"/>
              </a:lnSpc>
              <a:spcBef>
                <a:spcPts val="500"/>
              </a:spcBef>
              <a:spcAft>
                <a:spcPct val="0"/>
              </a:spcAft>
              <a:buClr>
                <a:srgbClr val="FF0000"/>
              </a:buClr>
              <a:buFont typeface="Arial" panose="020B0604020202020204" pitchFamily="34" charset="0"/>
              <a:buChar char="•"/>
              <a:defRPr kern="1200" baseline="0">
                <a:solidFill>
                  <a:schemeClr val="tx1"/>
                </a:solidFill>
                <a:latin typeface="微软雅黑 Light" panose="020B0502040204020203" pitchFamily="34" charset="-122"/>
                <a:ea typeface="微软雅黑 Light" panose="020B0502040204020203"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400">
              <a:lnSpc>
                <a:spcPct val="100000"/>
              </a:lnSpc>
            </a:pP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Mixing lots of disruption from existing with lots of safe shots from target</a:t>
            </a:r>
          </a:p>
          <a:p>
            <a:pPr lvl="1" defTabSz="914400">
              <a:lnSpc>
                <a:spcPct val="120000"/>
              </a:lnSpc>
            </a:pPr>
            <a:r>
              <a:rPr lang="en-US" altLang="zh-CN" sz="2000" dirty="0"/>
              <a:t>CNN+GRU deep learning model</a:t>
            </a:r>
          </a:p>
          <a:p>
            <a:pPr lvl="1" defTabSz="914400">
              <a:lnSpc>
                <a:spcPct val="120000"/>
              </a:lnSpc>
            </a:pPr>
            <a:r>
              <a:rPr lang="en-US" altLang="zh-CN" sz="2000" dirty="0"/>
              <a:t>Best case: All disruptive from existing machines + All safe shots from new+20 disruption from new</a:t>
            </a:r>
          </a:p>
          <a:p>
            <a:pPr lvl="1" defTabSz="914400">
              <a:lnSpc>
                <a:spcPct val="120000"/>
              </a:lnSpc>
            </a:pPr>
            <a:r>
              <a:rPr lang="en-US" altLang="zh-CN" sz="2000" dirty="0"/>
              <a:t>New machine cannot provide disruption, but they can provide safe shots</a:t>
            </a:r>
          </a:p>
          <a:p>
            <a:pPr lvl="1" defTabSz="914400">
              <a:lnSpc>
                <a:spcPct val="120000"/>
              </a:lnSpc>
            </a:pPr>
            <a:r>
              <a:rPr lang="en-US" altLang="zh-CN" sz="2000" dirty="0"/>
              <a:t>Add non-disruption from existing machines harms the model performance</a:t>
            </a:r>
          </a:p>
          <a:p>
            <a:pPr lvl="1" defTabSz="914400">
              <a:lnSpc>
                <a:spcPct val="120000"/>
              </a:lnSpc>
            </a:pPr>
            <a:r>
              <a:rPr lang="en-US" altLang="zh-CN" sz="2000" dirty="0"/>
              <a:t>The disruptive characteristics are machine-independent</a:t>
            </a:r>
            <a:endParaRPr lang="zh-CN" altLang="en-US" sz="2000" dirty="0"/>
          </a:p>
        </p:txBody>
      </p:sp>
    </p:spTree>
    <p:extLst>
      <p:ext uri="{BB962C8B-B14F-4D97-AF65-F5344CB8AC3E}">
        <p14:creationId xmlns:p14="http://schemas.microsoft.com/office/powerpoint/2010/main" val="29186989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9336" y="38175"/>
            <a:ext cx="10009112" cy="792088"/>
          </a:xfrm>
        </p:spPr>
        <p:txBody>
          <a:bodyPr/>
          <a:lstStyle/>
          <a:p>
            <a:r>
              <a:rPr lang="en-US" altLang="zh-CN" sz="2800" b="1" dirty="0"/>
              <a:t>More Delicate Ways of Mixing Data</a:t>
            </a:r>
            <a:endParaRPr lang="zh-CN" altLang="en-US" sz="2800" b="1" dirty="0"/>
          </a:p>
        </p:txBody>
      </p:sp>
      <p:sp>
        <p:nvSpPr>
          <p:cNvPr id="4" name="灯片编号占位符 3"/>
          <p:cNvSpPr>
            <a:spLocks noGrp="1"/>
          </p:cNvSpPr>
          <p:nvPr>
            <p:ph type="sldNum" sz="quarter" idx="10"/>
          </p:nvPr>
        </p:nvSpPr>
        <p:spPr/>
        <p:txBody>
          <a:bodyPr/>
          <a:lstStyle/>
          <a:p>
            <a:pPr>
              <a:defRPr/>
            </a:pPr>
            <a:fld id="{992DBDEA-1FA4-4512-8EBB-09F795BCB767}" type="slidenum">
              <a:rPr lang="zh-CN" altLang="en-US" smtClean="0"/>
              <a:pPr>
                <a:defRPr/>
              </a:pPr>
              <a:t>7</a:t>
            </a:fld>
            <a:endParaRPr lang="en-US" altLang="zh-CN" dirty="0"/>
          </a:p>
        </p:txBody>
      </p:sp>
      <p:sp>
        <p:nvSpPr>
          <p:cNvPr id="8" name="矩形 7"/>
          <p:cNvSpPr/>
          <p:nvPr/>
        </p:nvSpPr>
        <p:spPr>
          <a:xfrm>
            <a:off x="1271464" y="6019355"/>
            <a:ext cx="8856984" cy="276999"/>
          </a:xfrm>
          <a:prstGeom prst="rect">
            <a:avLst/>
          </a:prstGeom>
        </p:spPr>
        <p:txBody>
          <a:bodyPr wrap="square">
            <a:spAutoFit/>
          </a:bodyPr>
          <a:lstStyle/>
          <a:p>
            <a:r>
              <a:rPr lang="en-US" altLang="zh-CN" sz="1200" i="1" dirty="0">
                <a:latin typeface="Times New Roman" panose="02020603050405020304" pitchFamily="18" charset="0"/>
                <a:ea typeface="宋体" panose="02010600030101010101" pitchFamily="2" charset="-122"/>
              </a:rPr>
              <a:t>J. Zhu, et al., "Scenario adaptive disruption prediction study for next generation burning-plasma tokamaks," </a:t>
            </a:r>
            <a:r>
              <a:rPr lang="en-US" altLang="zh-CN" sz="1200" i="1" dirty="0" err="1">
                <a:latin typeface="Times New Roman" panose="02020603050405020304" pitchFamily="18" charset="0"/>
                <a:ea typeface="宋体" panose="02010600030101010101" pitchFamily="2" charset="-122"/>
              </a:rPr>
              <a:t>Nucl</a:t>
            </a:r>
            <a:r>
              <a:rPr lang="en-US" altLang="zh-CN" sz="1200" i="1" dirty="0">
                <a:latin typeface="Times New Roman" panose="02020603050405020304" pitchFamily="18" charset="0"/>
                <a:ea typeface="宋体" panose="02010600030101010101" pitchFamily="2" charset="-122"/>
              </a:rPr>
              <a:t>. Fusion, vol. 61, 2021.</a:t>
            </a:r>
          </a:p>
        </p:txBody>
      </p:sp>
      <p:pic>
        <p:nvPicPr>
          <p:cNvPr id="13" name="图片 12">
            <a:extLst>
              <a:ext uri="{FF2B5EF4-FFF2-40B4-BE49-F238E27FC236}">
                <a16:creationId xmlns:a16="http://schemas.microsoft.com/office/drawing/2014/main" id="{13F7D140-C183-4288-8BB2-254C5AF63919}"/>
              </a:ext>
            </a:extLst>
          </p:cNvPr>
          <p:cNvPicPr>
            <a:picLocks noChangeAspect="1"/>
          </p:cNvPicPr>
          <p:nvPr/>
        </p:nvPicPr>
        <p:blipFill>
          <a:blip r:embed="rId2"/>
          <a:stretch>
            <a:fillRect/>
          </a:stretch>
        </p:blipFill>
        <p:spPr>
          <a:xfrm>
            <a:off x="21066" y="1074464"/>
            <a:ext cx="6362966" cy="2328616"/>
          </a:xfrm>
          <a:prstGeom prst="rect">
            <a:avLst/>
          </a:prstGeom>
        </p:spPr>
      </p:pic>
      <p:pic>
        <p:nvPicPr>
          <p:cNvPr id="14" name="图片 13"/>
          <p:cNvPicPr>
            <a:picLocks noChangeAspect="1"/>
          </p:cNvPicPr>
          <p:nvPr/>
        </p:nvPicPr>
        <p:blipFill>
          <a:blip r:embed="rId3"/>
          <a:stretch>
            <a:fillRect/>
          </a:stretch>
        </p:blipFill>
        <p:spPr>
          <a:xfrm>
            <a:off x="6456040" y="929084"/>
            <a:ext cx="5400600" cy="2630693"/>
          </a:xfrm>
          <a:prstGeom prst="rect">
            <a:avLst/>
          </a:prstGeom>
        </p:spPr>
      </p:pic>
      <p:sp>
        <p:nvSpPr>
          <p:cNvPr id="11" name="内容占位符 2"/>
          <p:cNvSpPr txBox="1">
            <a:spLocks/>
          </p:cNvSpPr>
          <p:nvPr/>
        </p:nvSpPr>
        <p:spPr bwMode="auto">
          <a:xfrm>
            <a:off x="97616" y="3605586"/>
            <a:ext cx="11996767" cy="2431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Clr>
                <a:srgbClr val="FF0000"/>
              </a:buClr>
              <a:buFont typeface="Arial" panose="020B0604020202020204" pitchFamily="34" charset="0"/>
              <a:buChar char="•"/>
              <a:defRPr sz="2800" b="1" i="0" kern="1200" baseline="0">
                <a:solidFill>
                  <a:schemeClr val="tx1"/>
                </a:solidFill>
                <a:latin typeface="Century Gothic" panose="020B0502020202020204" pitchFamily="34" charset="0"/>
                <a:ea typeface="微软雅黑 Light" panose="020B0502040204020203" pitchFamily="34" charset="-122"/>
                <a:cs typeface="+mn-cs"/>
              </a:defRPr>
            </a:lvl1pPr>
            <a:lvl2pPr marL="685800" indent="-228600" algn="l" rtl="0" eaLnBrk="1" fontAlgn="base" hangingPunct="1">
              <a:lnSpc>
                <a:spcPct val="90000"/>
              </a:lnSpc>
              <a:spcBef>
                <a:spcPts val="500"/>
              </a:spcBef>
              <a:spcAft>
                <a:spcPct val="0"/>
              </a:spcAft>
              <a:buClr>
                <a:srgbClr val="FF0000"/>
              </a:buClr>
              <a:buFont typeface="Arial" panose="020B0604020202020204" pitchFamily="34" charset="0"/>
              <a:buChar char="•"/>
              <a:defRPr sz="2400" kern="1200" baseline="0">
                <a:solidFill>
                  <a:schemeClr val="tx1"/>
                </a:solidFill>
                <a:latin typeface="微软雅黑 Light" panose="020B0502040204020203" pitchFamily="34" charset="-122"/>
                <a:ea typeface="微软雅黑 Light" panose="020B0502040204020203" pitchFamily="34" charset="-122"/>
                <a:cs typeface="+mn-cs"/>
              </a:defRPr>
            </a:lvl2pPr>
            <a:lvl3pPr marL="1143000" indent="-228600" algn="l" rtl="0" eaLnBrk="1" fontAlgn="base" hangingPunct="1">
              <a:lnSpc>
                <a:spcPct val="90000"/>
              </a:lnSpc>
              <a:spcBef>
                <a:spcPts val="500"/>
              </a:spcBef>
              <a:spcAft>
                <a:spcPct val="0"/>
              </a:spcAft>
              <a:buClr>
                <a:srgbClr val="FF0000"/>
              </a:buClr>
              <a:buFont typeface="Arial" panose="020B0604020202020204" pitchFamily="34" charset="0"/>
              <a:buChar char="•"/>
              <a:defRPr sz="2000" kern="1200" baseline="0">
                <a:solidFill>
                  <a:schemeClr val="tx1"/>
                </a:solidFill>
                <a:latin typeface="微软雅黑 Light" panose="020B0502040204020203" pitchFamily="34" charset="-122"/>
                <a:ea typeface="微软雅黑 Light" panose="020B0502040204020203" pitchFamily="34" charset="-122"/>
                <a:cs typeface="+mn-cs"/>
              </a:defRPr>
            </a:lvl3pPr>
            <a:lvl4pPr marL="1600200" indent="-228600" algn="l" rtl="0" eaLnBrk="1" fontAlgn="base" hangingPunct="1">
              <a:lnSpc>
                <a:spcPct val="90000"/>
              </a:lnSpc>
              <a:spcBef>
                <a:spcPts val="500"/>
              </a:spcBef>
              <a:spcAft>
                <a:spcPct val="0"/>
              </a:spcAft>
              <a:buClr>
                <a:srgbClr val="FF0000"/>
              </a:buClr>
              <a:buFont typeface="Arial" panose="020B0604020202020204" pitchFamily="34" charset="0"/>
              <a:buChar char="•"/>
              <a:defRPr kern="1200" baseline="0">
                <a:solidFill>
                  <a:schemeClr val="tx1"/>
                </a:solidFill>
                <a:latin typeface="微软雅黑 Light" panose="020B0502040204020203" pitchFamily="34" charset="-122"/>
                <a:ea typeface="微软雅黑 Light" panose="020B0502040204020203" pitchFamily="34" charset="-122"/>
                <a:cs typeface="+mn-cs"/>
              </a:defRPr>
            </a:lvl4pPr>
            <a:lvl5pPr marL="2057400" indent="-228600" algn="l" rtl="0" eaLnBrk="1" fontAlgn="base" hangingPunct="1">
              <a:lnSpc>
                <a:spcPct val="90000"/>
              </a:lnSpc>
              <a:spcBef>
                <a:spcPts val="500"/>
              </a:spcBef>
              <a:spcAft>
                <a:spcPct val="0"/>
              </a:spcAft>
              <a:buClr>
                <a:srgbClr val="FF0000"/>
              </a:buClr>
              <a:buFont typeface="Arial" panose="020B0604020202020204" pitchFamily="34" charset="0"/>
              <a:buChar char="•"/>
              <a:defRPr kern="1200" baseline="0">
                <a:solidFill>
                  <a:schemeClr val="tx1"/>
                </a:solidFill>
                <a:latin typeface="微软雅黑 Light" panose="020B0502040204020203" pitchFamily="34" charset="-122"/>
                <a:ea typeface="微软雅黑 Light" panose="020B0502040204020203"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400">
              <a:lnSpc>
                <a:spcPct val="100000"/>
              </a:lnSpc>
            </a:pPr>
            <a:r>
              <a:rPr lang="en-US" altLang="zh-CN" dirty="0">
                <a:latin typeface="Times New Roman" panose="02020603050405020304" pitchFamily="18" charset="0"/>
                <a:ea typeface="宋体" panose="02010600030101010101" pitchFamily="2" charset="-122"/>
              </a:rPr>
              <a:t>Scenario adaptive disruption prediction</a:t>
            </a:r>
            <a:endParaRPr lang="en-US" altLang="zh-CN" dirty="0"/>
          </a:p>
          <a:p>
            <a:pPr lvl="1" defTabSz="914400">
              <a:lnSpc>
                <a:spcPct val="100000"/>
              </a:lnSpc>
            </a:pPr>
            <a:r>
              <a:rPr lang="en-US" altLang="zh-CN" sz="2300" dirty="0"/>
              <a:t>Different mixing techniques based on discharge scenario </a:t>
            </a:r>
          </a:p>
          <a:p>
            <a:pPr lvl="1" defTabSz="914400">
              <a:lnSpc>
                <a:spcPct val="100000"/>
              </a:lnSpc>
            </a:pPr>
            <a:r>
              <a:rPr lang="en-US" altLang="zh-CN" sz="2300" dirty="0"/>
              <a:t>Best case: HP from existing machine + LP from target machine</a:t>
            </a:r>
          </a:p>
          <a:p>
            <a:pPr lvl="1" defTabSz="914400">
              <a:lnSpc>
                <a:spcPct val="100000"/>
              </a:lnSpc>
            </a:pPr>
            <a:r>
              <a:rPr lang="en-US" altLang="zh-CN" sz="2300" dirty="0"/>
              <a:t>Existing machine can provide the HP disruptions, while target machine can withstand LP disruptions</a:t>
            </a:r>
          </a:p>
        </p:txBody>
      </p:sp>
    </p:spTree>
    <p:extLst>
      <p:ext uri="{BB962C8B-B14F-4D97-AF65-F5344CB8AC3E}">
        <p14:creationId xmlns:p14="http://schemas.microsoft.com/office/powerpoint/2010/main" val="3261639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53AA05E-7E0D-4F33-8AB1-94C9E9DE52B4}"/>
              </a:ext>
            </a:extLst>
          </p:cNvPr>
          <p:cNvSpPr>
            <a:spLocks noGrp="1"/>
          </p:cNvSpPr>
          <p:nvPr>
            <p:ph type="title"/>
          </p:nvPr>
        </p:nvSpPr>
        <p:spPr/>
        <p:txBody>
          <a:bodyPr/>
          <a:lstStyle/>
          <a:p>
            <a:r>
              <a:rPr lang="en-US" altLang="zh-CN" b="1" dirty="0"/>
              <a:t>Disruption Bench</a:t>
            </a:r>
            <a:endParaRPr lang="zh-CN" altLang="en-US" b="1" dirty="0"/>
          </a:p>
        </p:txBody>
      </p:sp>
      <p:sp>
        <p:nvSpPr>
          <p:cNvPr id="4" name="灯片编号占位符 3">
            <a:extLst>
              <a:ext uri="{FF2B5EF4-FFF2-40B4-BE49-F238E27FC236}">
                <a16:creationId xmlns:a16="http://schemas.microsoft.com/office/drawing/2014/main" id="{638CF2CD-7022-40A9-B5A4-2E823DB10729}"/>
              </a:ext>
            </a:extLst>
          </p:cNvPr>
          <p:cNvSpPr>
            <a:spLocks noGrp="1"/>
          </p:cNvSpPr>
          <p:nvPr>
            <p:ph type="sldNum" sz="quarter" idx="10"/>
          </p:nvPr>
        </p:nvSpPr>
        <p:spPr/>
        <p:txBody>
          <a:bodyPr/>
          <a:lstStyle/>
          <a:p>
            <a:pPr>
              <a:defRPr/>
            </a:pPr>
            <a:fld id="{992DBDEA-1FA4-4512-8EBB-09F795BCB767}" type="slidenum">
              <a:rPr lang="zh-CN" altLang="en-US" smtClean="0"/>
              <a:pPr>
                <a:defRPr/>
              </a:pPr>
              <a:t>8</a:t>
            </a:fld>
            <a:endParaRPr lang="en-US" altLang="zh-CN" dirty="0"/>
          </a:p>
        </p:txBody>
      </p:sp>
      <p:sp>
        <p:nvSpPr>
          <p:cNvPr id="12" name="矩形 11"/>
          <p:cNvSpPr/>
          <p:nvPr/>
        </p:nvSpPr>
        <p:spPr>
          <a:xfrm>
            <a:off x="9025177" y="6028646"/>
            <a:ext cx="2661201" cy="307777"/>
          </a:xfrm>
          <a:prstGeom prst="rect">
            <a:avLst/>
          </a:prstGeom>
        </p:spPr>
        <p:txBody>
          <a:bodyPr wrap="square">
            <a:spAutoFit/>
          </a:bodyPr>
          <a:lstStyle/>
          <a:p>
            <a:r>
              <a:rPr lang="zh-CN" altLang="en-US" sz="1400" i="1" dirty="0"/>
              <a:t>Spangher, et al. 2024. Pre-print.</a:t>
            </a:r>
          </a:p>
        </p:txBody>
      </p:sp>
      <p:sp>
        <p:nvSpPr>
          <p:cNvPr id="18" name="内容占位符 2">
            <a:extLst>
              <a:ext uri="{FF2B5EF4-FFF2-40B4-BE49-F238E27FC236}">
                <a16:creationId xmlns:a16="http://schemas.microsoft.com/office/drawing/2014/main" id="{4955FD37-AD40-40E5-A56A-6ABA72A0B3F5}"/>
              </a:ext>
            </a:extLst>
          </p:cNvPr>
          <p:cNvSpPr txBox="1">
            <a:spLocks/>
          </p:cNvSpPr>
          <p:nvPr/>
        </p:nvSpPr>
        <p:spPr bwMode="auto">
          <a:xfrm>
            <a:off x="119335" y="969328"/>
            <a:ext cx="11601403" cy="101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Clr>
                <a:srgbClr val="FF0000"/>
              </a:buClr>
              <a:buFont typeface="Arial" panose="020B0604020202020204" pitchFamily="34" charset="0"/>
              <a:buChar char="•"/>
              <a:defRPr sz="2800" b="1" i="0" kern="1200" baseline="0">
                <a:solidFill>
                  <a:schemeClr val="tx1"/>
                </a:solidFill>
                <a:latin typeface="Century Gothic" panose="020B0502020202020204" pitchFamily="34" charset="0"/>
                <a:ea typeface="微软雅黑 Light" panose="020B0502040204020203" pitchFamily="34" charset="-122"/>
                <a:cs typeface="+mn-cs"/>
              </a:defRPr>
            </a:lvl1pPr>
            <a:lvl2pPr marL="685800" indent="-228600" algn="l" rtl="0" eaLnBrk="1" fontAlgn="base" hangingPunct="1">
              <a:lnSpc>
                <a:spcPct val="90000"/>
              </a:lnSpc>
              <a:spcBef>
                <a:spcPts val="500"/>
              </a:spcBef>
              <a:spcAft>
                <a:spcPct val="0"/>
              </a:spcAft>
              <a:buClr>
                <a:srgbClr val="FF0000"/>
              </a:buClr>
              <a:buFont typeface="Arial" panose="020B0604020202020204" pitchFamily="34" charset="0"/>
              <a:buChar char="•"/>
              <a:defRPr sz="2400" kern="1200" baseline="0">
                <a:solidFill>
                  <a:schemeClr val="tx1"/>
                </a:solidFill>
                <a:latin typeface="微软雅黑 Light" panose="020B0502040204020203" pitchFamily="34" charset="-122"/>
                <a:ea typeface="微软雅黑 Light" panose="020B0502040204020203" pitchFamily="34" charset="-122"/>
                <a:cs typeface="+mn-cs"/>
              </a:defRPr>
            </a:lvl2pPr>
            <a:lvl3pPr marL="1143000" indent="-228600" algn="l" rtl="0" eaLnBrk="1" fontAlgn="base" hangingPunct="1">
              <a:lnSpc>
                <a:spcPct val="90000"/>
              </a:lnSpc>
              <a:spcBef>
                <a:spcPts val="500"/>
              </a:spcBef>
              <a:spcAft>
                <a:spcPct val="0"/>
              </a:spcAft>
              <a:buClr>
                <a:srgbClr val="FF0000"/>
              </a:buClr>
              <a:buFont typeface="Arial" panose="020B0604020202020204" pitchFamily="34" charset="0"/>
              <a:buChar char="•"/>
              <a:defRPr sz="2000" kern="1200" baseline="0">
                <a:solidFill>
                  <a:schemeClr val="tx1"/>
                </a:solidFill>
                <a:latin typeface="微软雅黑 Light" panose="020B0502040204020203" pitchFamily="34" charset="-122"/>
                <a:ea typeface="微软雅黑 Light" panose="020B0502040204020203" pitchFamily="34" charset="-122"/>
                <a:cs typeface="+mn-cs"/>
              </a:defRPr>
            </a:lvl3pPr>
            <a:lvl4pPr marL="1600200" indent="-228600" algn="l" rtl="0" eaLnBrk="1" fontAlgn="base" hangingPunct="1">
              <a:lnSpc>
                <a:spcPct val="90000"/>
              </a:lnSpc>
              <a:spcBef>
                <a:spcPts val="500"/>
              </a:spcBef>
              <a:spcAft>
                <a:spcPct val="0"/>
              </a:spcAft>
              <a:buClr>
                <a:srgbClr val="FF0000"/>
              </a:buClr>
              <a:buFont typeface="Arial" panose="020B0604020202020204" pitchFamily="34" charset="0"/>
              <a:buChar char="•"/>
              <a:defRPr kern="1200" baseline="0">
                <a:solidFill>
                  <a:schemeClr val="tx1"/>
                </a:solidFill>
                <a:latin typeface="微软雅黑 Light" panose="020B0502040204020203" pitchFamily="34" charset="-122"/>
                <a:ea typeface="微软雅黑 Light" panose="020B0502040204020203" pitchFamily="34" charset="-122"/>
                <a:cs typeface="+mn-cs"/>
              </a:defRPr>
            </a:lvl4pPr>
            <a:lvl5pPr marL="2057400" indent="-228600" algn="l" rtl="0" eaLnBrk="1" fontAlgn="base" hangingPunct="1">
              <a:lnSpc>
                <a:spcPct val="90000"/>
              </a:lnSpc>
              <a:spcBef>
                <a:spcPts val="500"/>
              </a:spcBef>
              <a:spcAft>
                <a:spcPct val="0"/>
              </a:spcAft>
              <a:buClr>
                <a:srgbClr val="FF0000"/>
              </a:buClr>
              <a:buFont typeface="Arial" panose="020B0604020202020204" pitchFamily="34" charset="0"/>
              <a:buChar char="•"/>
              <a:defRPr kern="1200" baseline="0">
                <a:solidFill>
                  <a:schemeClr val="tx1"/>
                </a:solidFill>
                <a:latin typeface="微软雅黑 Light" panose="020B0502040204020203" pitchFamily="34" charset="-122"/>
                <a:ea typeface="微软雅黑 Light" panose="020B0502040204020203"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400">
              <a:lnSpc>
                <a:spcPct val="100000"/>
              </a:lnSpc>
            </a:pPr>
            <a:r>
              <a:rPr lang="en-US" altLang="zh-CN" dirty="0" err="1">
                <a:latin typeface="Times New Roman" panose="02020603050405020304" pitchFamily="18" charset="0"/>
                <a:ea typeface="宋体" panose="02010600030101010101" pitchFamily="2" charset="-122"/>
              </a:rPr>
              <a:t>Spangher</a:t>
            </a:r>
            <a:r>
              <a:rPr lang="en-US" altLang="zh-CN" dirty="0">
                <a:latin typeface="Times New Roman" panose="02020603050405020304" pitchFamily="18" charset="0"/>
                <a:ea typeface="宋体" panose="02010600030101010101" pitchFamily="2" charset="-122"/>
              </a:rPr>
              <a:t>, et al propose a benchmark to standardize the evaluation of cross-tokamak disruption prediction models</a:t>
            </a:r>
          </a:p>
          <a:p>
            <a:pPr lvl="1" defTabSz="914400">
              <a:lnSpc>
                <a:spcPct val="100000"/>
              </a:lnSpc>
            </a:pPr>
            <a:endParaRPr lang="en-US" altLang="zh-CN" b="1" dirty="0"/>
          </a:p>
          <a:p>
            <a:pPr lvl="1" defTabSz="914400">
              <a:lnSpc>
                <a:spcPct val="100000"/>
              </a:lnSpc>
            </a:pPr>
            <a:endParaRPr lang="en-US" altLang="zh-CN" dirty="0"/>
          </a:p>
          <a:p>
            <a:pPr lvl="1" defTabSz="914400">
              <a:lnSpc>
                <a:spcPct val="100000"/>
              </a:lnSpc>
            </a:pPr>
            <a:endParaRPr lang="en-US" altLang="zh-CN" dirty="0">
              <a:latin typeface="Times New Roman" panose="02020603050405020304" pitchFamily="18" charset="0"/>
              <a:ea typeface="宋体" panose="02010600030101010101" pitchFamily="2" charset="-122"/>
            </a:endParaRPr>
          </a:p>
        </p:txBody>
      </p:sp>
      <p:pic>
        <p:nvPicPr>
          <p:cNvPr id="14" name="图片 13">
            <a:extLst>
              <a:ext uri="{FF2B5EF4-FFF2-40B4-BE49-F238E27FC236}">
                <a16:creationId xmlns:a16="http://schemas.microsoft.com/office/drawing/2014/main" id="{0C75EC2C-DD98-486E-8AF4-B00F86783EC9}"/>
              </a:ext>
            </a:extLst>
          </p:cNvPr>
          <p:cNvPicPr>
            <a:picLocks noChangeAspect="1"/>
          </p:cNvPicPr>
          <p:nvPr/>
        </p:nvPicPr>
        <p:blipFill>
          <a:blip r:embed="rId2"/>
          <a:stretch>
            <a:fillRect/>
          </a:stretch>
        </p:blipFill>
        <p:spPr>
          <a:xfrm>
            <a:off x="5591944" y="1988840"/>
            <a:ext cx="6344819" cy="3761676"/>
          </a:xfrm>
          <a:prstGeom prst="rect">
            <a:avLst/>
          </a:prstGeom>
        </p:spPr>
      </p:pic>
      <p:sp>
        <p:nvSpPr>
          <p:cNvPr id="5" name="矩形 4">
            <a:extLst>
              <a:ext uri="{FF2B5EF4-FFF2-40B4-BE49-F238E27FC236}">
                <a16:creationId xmlns:a16="http://schemas.microsoft.com/office/drawing/2014/main" id="{4E8BC13C-5013-4D40-BE60-D0AE78B6A33B}"/>
              </a:ext>
            </a:extLst>
          </p:cNvPr>
          <p:cNvSpPr/>
          <p:nvPr/>
        </p:nvSpPr>
        <p:spPr>
          <a:xfrm>
            <a:off x="-24680" y="2315310"/>
            <a:ext cx="5544616" cy="3142399"/>
          </a:xfrm>
          <a:prstGeom prst="rect">
            <a:avLst/>
          </a:prstGeom>
        </p:spPr>
        <p:txBody>
          <a:bodyPr wrap="square">
            <a:spAutoFit/>
          </a:bodyPr>
          <a:lstStyle/>
          <a:p>
            <a:pPr marL="685800" lvl="1" indent="-228600" defTabSz="914400" eaLnBrk="1" hangingPunct="1">
              <a:lnSpc>
                <a:spcPct val="120000"/>
              </a:lnSpc>
              <a:spcBef>
                <a:spcPts val="600"/>
              </a:spcBef>
              <a:buClr>
                <a:srgbClr val="FF0000"/>
              </a:buClr>
              <a:buFont typeface="Arial" panose="020B0604020202020204" pitchFamily="34" charset="0"/>
              <a:buChar char="•"/>
            </a:pPr>
            <a:r>
              <a:rPr lang="en-US" altLang="zh-CN" sz="2300" dirty="0">
                <a:latin typeface="微软雅黑 Light" panose="020B0502040204020203" pitchFamily="34" charset="-122"/>
                <a:ea typeface="微软雅黑 Light" panose="020B0502040204020203" pitchFamily="34" charset="-122"/>
              </a:rPr>
              <a:t>Targeted specific at  test how well models trained on existing data can make predictions about a new tokamak.</a:t>
            </a:r>
          </a:p>
          <a:p>
            <a:pPr marL="685800" lvl="1" indent="-228600" defTabSz="914400" eaLnBrk="1" hangingPunct="1">
              <a:lnSpc>
                <a:spcPct val="120000"/>
              </a:lnSpc>
              <a:spcBef>
                <a:spcPts val="600"/>
              </a:spcBef>
              <a:buClr>
                <a:srgbClr val="FF0000"/>
              </a:buClr>
              <a:buFont typeface="Arial" panose="020B0604020202020204" pitchFamily="34" charset="0"/>
              <a:buChar char="•"/>
            </a:pPr>
            <a:r>
              <a:rPr lang="en-US" altLang="zh-CN" sz="2300" dirty="0">
                <a:latin typeface="微软雅黑 Light" panose="020B0502040204020203" pitchFamily="34" charset="-122"/>
                <a:ea typeface="微软雅黑 Light" panose="020B0502040204020203" pitchFamily="34" charset="-122"/>
              </a:rPr>
              <a:t>Designed standard training set compositions to simulate different stages of tokamak operation.</a:t>
            </a:r>
          </a:p>
        </p:txBody>
      </p:sp>
    </p:spTree>
    <p:extLst>
      <p:ext uri="{BB962C8B-B14F-4D97-AF65-F5344CB8AC3E}">
        <p14:creationId xmlns:p14="http://schemas.microsoft.com/office/powerpoint/2010/main" val="2624246775"/>
      </p:ext>
    </p:extLst>
  </p:cSld>
  <p:clrMapOvr>
    <a:masterClrMapping/>
  </p:clrMapOvr>
</p:sld>
</file>

<file path=ppt/theme/theme1.xml><?xml version="1.0" encoding="utf-8"?>
<a:theme xmlns:a="http://schemas.openxmlformats.org/drawingml/2006/main" name="J-TEXT">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模版IFPP_2018_w_tiny.pptx" id="{2FDF31FF-5B1A-4C4C-9103-769B12893982}" vid="{EEE0E7A2-5026-4EE3-BABB-087CB6403B82}"/>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PPT模版IFPP_2018_w_tiny</Template>
  <TotalTime>20623</TotalTime>
  <Pages>0</Pages>
  <Words>2971</Words>
  <Characters>0</Characters>
  <Application>Microsoft Office PowerPoint</Application>
  <DocSecurity>0</DocSecurity>
  <PresentationFormat>宽屏</PresentationFormat>
  <Lines>0</Lines>
  <Paragraphs>581</Paragraphs>
  <Slides>41</Slides>
  <Notes>3</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41</vt:i4>
      </vt:variant>
    </vt:vector>
  </HeadingPairs>
  <TitlesOfParts>
    <vt:vector size="55" baseType="lpstr">
      <vt:lpstr>等线</vt:lpstr>
      <vt:lpstr>等线 Light</vt:lpstr>
      <vt:lpstr>微软雅黑</vt:lpstr>
      <vt:lpstr>微软雅黑 Light</vt:lpstr>
      <vt:lpstr>幼圆</vt:lpstr>
      <vt:lpstr>Arial</vt:lpstr>
      <vt:lpstr>Arial Narrow</vt:lpstr>
      <vt:lpstr>Calibri</vt:lpstr>
      <vt:lpstr>Calibri Light</vt:lpstr>
      <vt:lpstr>Cambria Math</vt:lpstr>
      <vt:lpstr>Century Gothic</vt:lpstr>
      <vt:lpstr>Times New Roman</vt:lpstr>
      <vt:lpstr>Wingdings</vt:lpstr>
      <vt:lpstr>J-TEXT</vt:lpstr>
      <vt:lpstr>Cross Tokamak Disruption Prediction with Different Methods and from Different Perspectives</vt:lpstr>
      <vt:lpstr>Agenda</vt:lpstr>
      <vt:lpstr>Agenda</vt:lpstr>
      <vt:lpstr>The Problem of ML Based Disruption Prediction</vt:lpstr>
      <vt:lpstr>Agenda</vt:lpstr>
      <vt:lpstr>Deep Learning with Mixing Data</vt:lpstr>
      <vt:lpstr>More Delicate Ways of Mixing Data</vt:lpstr>
      <vt:lpstr>More Delicate Ways of Mixing Data</vt:lpstr>
      <vt:lpstr>Disruption Bench</vt:lpstr>
      <vt:lpstr>Transfer Learning</vt:lpstr>
      <vt:lpstr>More on mixing</vt:lpstr>
      <vt:lpstr>Agenda</vt:lpstr>
      <vt:lpstr>J-TEXT’s efforts</vt:lpstr>
      <vt:lpstr>Instance Based Transfer</vt:lpstr>
      <vt:lpstr>Instance Based Transfer</vt:lpstr>
      <vt:lpstr>PowerPoint 演示文稿</vt:lpstr>
      <vt:lpstr>The Key of Transfer learning</vt:lpstr>
      <vt:lpstr>Transfer Based on Machine Independent features</vt:lpstr>
      <vt:lpstr>Transfer Based on Machine Independent features</vt:lpstr>
      <vt:lpstr>PowerPoint 演示文稿</vt:lpstr>
      <vt:lpstr>Deep Transfer Learning, Pre-train, Fine tune</vt:lpstr>
      <vt:lpstr>J-TEXT’s Efforts</vt:lpstr>
      <vt:lpstr>Anomaly detection disruption prediction</vt:lpstr>
      <vt:lpstr>Agenda</vt:lpstr>
      <vt:lpstr>The Problem of Transfer Learning</vt:lpstr>
      <vt:lpstr>Integrated Disruption Prediction Strategy </vt:lpstr>
      <vt:lpstr>Integrated Disruption Prediction Strategy </vt:lpstr>
      <vt:lpstr>Adaptive training</vt:lpstr>
      <vt:lpstr>Adaptive training from scratch</vt:lpstr>
      <vt:lpstr>Adaptive training from scratch</vt:lpstr>
      <vt:lpstr>Integrated Disruption Prediction Strategy </vt:lpstr>
      <vt:lpstr>Disruption Budget Consumption Guided Operation </vt:lpstr>
      <vt:lpstr>Disruption Budget Consumption Guided Operation </vt:lpstr>
      <vt:lpstr>Integrated Disruption Prediction Strategy </vt:lpstr>
      <vt:lpstr>Domain Generalization Model</vt:lpstr>
      <vt:lpstr>Domain Generalization Model</vt:lpstr>
      <vt:lpstr>Domain Generalization Model</vt:lpstr>
      <vt:lpstr>Domain Generalization Model</vt:lpstr>
      <vt:lpstr>The Next Step</vt:lpstr>
      <vt:lpstr>PowerPoint 演示文稿</vt:lpstr>
      <vt:lpstr>Adaptive training from scratch</vt:lpstr>
    </vt:vector>
  </TitlesOfParts>
  <Manager/>
  <Company/>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Transfer Today’s Disruption Prediction Model to Future Tokamaks</dc:title>
  <dc:subject/>
  <dc:creator>zheng jtext</dc:creator>
  <cp:keywords/>
  <dc:description/>
  <cp:lastModifiedBy>wei</cp:lastModifiedBy>
  <cp:revision>213</cp:revision>
  <cp:lastPrinted>1899-12-30T00:00:00Z</cp:lastPrinted>
  <dcterms:created xsi:type="dcterms:W3CDTF">2022-07-12T07:47:36Z</dcterms:created>
  <dcterms:modified xsi:type="dcterms:W3CDTF">2024-09-03T10:43:21Z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2052-8.1.0.3526</vt:lpwstr>
  </property>
</Properties>
</file>