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24" r:id="rId2"/>
    <p:sldId id="425" r:id="rId3"/>
    <p:sldId id="2538" r:id="rId4"/>
    <p:sldId id="2539" r:id="rId5"/>
    <p:sldId id="2540" r:id="rId6"/>
    <p:sldId id="2541" r:id="rId7"/>
    <p:sldId id="2542" r:id="rId8"/>
    <p:sldId id="2543" r:id="rId9"/>
    <p:sldId id="2544" r:id="rId10"/>
    <p:sldId id="604" r:id="rId11"/>
    <p:sldId id="2545" r:id="rId12"/>
    <p:sldId id="430" r:id="rId13"/>
    <p:sldId id="2546" r:id="rId14"/>
    <p:sldId id="2547" r:id="rId15"/>
    <p:sldId id="366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8FF"/>
    <a:srgbClr val="F600F2"/>
    <a:srgbClr val="626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6197"/>
  </p:normalViewPr>
  <p:slideViewPr>
    <p:cSldViewPr snapToGrid="0" snapToObjects="1">
      <p:cViewPr varScale="1">
        <p:scale>
          <a:sx n="158" d="100"/>
          <a:sy n="158" d="100"/>
        </p:scale>
        <p:origin x="88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281E58-0156-E14D-9E54-3FB0D2D539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2EA27-5F42-C24F-B9D2-E85DD630F6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33A99-2651-444C-AB60-385BFC3FBEE1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8FD9D7-CBD9-D840-965E-463539ED30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E8AF4-1342-1345-B84C-B2924482CF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98B34-E168-9C4E-9D77-392B952F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59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23:17:46.7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1110 64 24575,'-35'-3'0,"20"3"0,-21-3 0,28 3 0,2 0 0,-3-3 0,2 2 0,-2-2 0,0 1 0,-1 1 0,-2-2 0,-1 3 0,0-3 0,0 2 0,0-2 0,3 3 0,-2-2 0,2 1 0,-3-2 0,4 3 0,-4-3 0,7 2 0,-6-2 0,2 1 0,0 1 0,-2-2 0,2 0 0,-3 2 0,3-2 0,-2 1 0,3 1 0,-1-2 0,-2 3 0,5 0 0,-5 0 0,5-3 0,-2 3 0,0-3 0,2 3 0,-2 0 0,0 0 0,3 0 0,-3 0 0,0 0 0,2 0 0,-5 0 0,5 0 0,-5 0 0,2 0 0,-2 0 0,-1 0 0,3 0 0,-6 0 0,8 0 0,-11 0 0,11 0 0,-7 0 0,5 0 0,-3 0 0,3 0 0,-2 3 0,2-2 0,0 4 0,-2-4 0,6 4 0,-6-4 0,2 4 0,0-2 0,-2 1 0,2 1 0,-3-1 0,3 2 0,-2 0 0,2 0 0,-2 1 0,-1-1 0,0 1 0,0-1 0,3 0 0,-2 0 0,5 0 0,-2-2 0,3 1 0,0-2 0,1 0 0,-1 3 0,0-6 0,0 5 0,-3-1 0,-1 2 0,-3 0 0,-5 6 0,3-4 0,-1 7 0,7-8 0,3 2 0,0-3 0,1-1 0,1 1 0,2 0 0,2-1 0,0 1 0,-3 0 0,3-1 0,-3 1 0,0 0 0,3 0 0,-5 0 0,4-1 0,-5 4 0,6-2 0,-6 2 0,3-3 0,0-1 0,0 1 0,0 0 0,3 0 0,-3-1 0,3 1 0,-2 0 0,1 0 0,-2 0 0,3-1 0,0 1 0,0 0 0,0 0 0,0 0 0,0-1 0,0 1 0,0 0 0,0 0 0,0-1 0,0 1 0,0-1 0,0 1 0,0 0 0,3-1 0,0 1 0,3 0 0,0 0 0,-3 0 0,2-1 0,-2-1 0,3 1 0,0-2 0,0 3 0,-1 0 0,1-1 0,0 1 0,0 0 0,0 0 0,-1 0 0,1-1 0,3-1 0,-2 1 0,2-2 0,-4 3 0,1-3 0,0 2 0,0-2 0,0 3 0,2-3 0,-1 2 0,5-1 0,-5 2 0,2-3 0,-4 2 0,1-4 0,0 4 0,0-4 0,0 4 0,-1-4 0,1 1 0,0 1 0,0-3 0,0 6 0,-1-6 0,1 5 0,0-4 0,0 4 0,0-4 0,2 1 0,-1 1 0,11 0 0,-10 1 0,6 1 0,-5-4 0,-2 1 0,2 1 0,-3-2 0,-1 4 0,1-5 0,3 6 0,-2-5 0,2 1 0,-4 1 0,4-2 0,-2 1 0,2 1 0,-3-3 0,-1 3 0,4-3 0,-2 3 0,2-3 0,-3 3 0,2-3 0,1 0 0,1 0 0,-1 0 0,-4 0 0,1 0 0,0 0 0,0 0 0,5 0 0,-4 0 0,8 0 0,-8 0 0,5 0 0,-3 0 0,8 0 0,-3 0 0,2 0 0,-3 0 0,3 0 0,-2 0 0,3 0 0,-5 0 0,5 0 0,-3 0 0,2 0 0,-3 0 0,9 0 0,-7 0 0,7-3 0,-9 2 0,0-2 0,-3 3 0,2 0 0,-6 0 0,3 0 0,-3 0 0,0 0 0,0 0 0,-1 0 0,1 0 0,3 0 0,-2-2 0,5 1 0,-3-2 0,4 1 0,0 1 0,9-5 0,-7 2 0,8 1 0,-11-3 0,1 5 0,0-4 0,-3 1 0,2 1 0,-6-3 0,6 6 0,-5-5 0,2 4 0,0-5 0,-3 3 0,3 0 0,-3-3 0,0 3 0,0 0 0,0-2 0,-1 1 0,1 1 0,0-2 0,0 4 0,0-4 0,-1 4 0,1-4 0,0 2 0,0-1 0,-1-1 0,1 2 0,0-3 0,3-3 0,1 2 0,3-2 0,-4-1 0,4 0 0,-7 1 0,3 0 0,-3 3 0,0 0 0,0 0 0,-3 0 0,0 1 0,-3-1 0,0 0 0,0 1 0,0-1 0,0 0 0,0-3 0,0 3 0,0-7 0,0 7 0,0-3 0,0 0 0,0 2 0,0-2 0,0 3 0,0 0 0,0 1 0,-3 1 0,2-1 0,-1 2 0,-1 0 0,0-3 0,0 3 0,-3-3 0,3 0 0,0 1 0,-2-1 0,1 0 0,-2 0 0,3 0 0,-2 0 0,2 0 0,-3 0 0,0 1 0,0-1 0,0 0 0,0 0 0,3 0 0,-2 3 0,1-3 0,-1 6 0,-1-5 0,0 1 0,0 1 0,1 1 0,-1-1 0,0 3 0,0-6 0,0 6 0,3-6 0,-5 3 0,4-3 0,-6 2 0,5-1 0,-1 2 0,0-3 0,0 3 0,1 0 0,1 1 0,0 1 0,3-4 0,-4 5 0,2-5 0,-3 4 0,1-1 0,0-1 0,-1 3 0,0-6 0,0 6 0,0-3 0,1 1 0,-1 1 0,0-2 0,2 1 0,-1 1 0,2-2 0,-2 3 0,0 0 0,2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00:40:07.41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1 497,'52'4,"0"11,-25-9,4 13,-4-11,4 11,10 2,-9 1,4 1,-15-5,-7-7,4 5,-6-6,1 3,4 0,-4-2,8 2,-8-3,8 4,-8-4,4 0,-4-4,-1 1,3 4,-5-4,4-29,-7 8,3-33,-6 25,6-22,-5 15,10-16,-4 14,5 1,0-6,11-15,-9 10,10-14,-16 27,-1-2,-4 13,-1 0,-2 4,-1-2,-3-8,0 1,0-5,3 2,1 3,3-4,0 5,-3 0,2 7,-5-2,1 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00:40:10.41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1,'21'41,"0"-7,-6-13,-4-7,5 4,-1-1,0 5,20 25,-11-11,18 21,-17-27,10 18,-10-21,5 15,-2-13,-2 4,-2-1,-5-4,-4-3,-1-4,-3 0,-1-3,-3 2,-1-6,1 2,-1-3,-2 3,1-2,-1 3,0-1,1-2,2 15,1-9,2 15,-3-13,1 7,-1-6,0 6,4-2,-3-1,6-1,-6-7,2-2,-4-6,3 4,0-1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00:40:12.430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0 531,'16'55,"-6"-4,16-22,-13-6,9 7,-5-15,14 19,-7-20,6 8,-10-15,-6-3,2-1,0 0,-4-3,6 3,-4-3,1 0,1 2,-4 9,0-1,-2 6,2-10,3-2,4-4,-4 0,0 0,-6-17,0 4,-2-21,8 7,3-9,11-3,-4 5,14-4,-4 7,4-3,3 3,-3-2,3 7,1-4,5-1,-8 1,10-12,-10 6,-7-3,4 0,-15 2,8-6,-10 10,-1-1,-8 12,0 0,-4 5,-1 8,13 0,3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00:40:23.132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730 1486,'-3'-50,"2"5,-8 24,4 0,-5 0,3 0,-10-23,7 17,-7-22,9 23,0-5,4 0,-2 5,1-4,-2 4,-1-1,-3-2,3 6,-2-2,-1 4,0 0,0-1,-2 1,5 0,-5 4,6-4,-3 4,0-1,3 2,-3 3,4 0,-1-3,1 3,0-5,2 4,-1-1,4-8,-5 8,5-11,-2 4,0 0,-1-3,-3-1,0 4,-4-3,3 4,-5-1,5 5,-2 0,4 7,-13 31,5 2,-10 26,-2-6,-4 18,-2-8,-9 32,12-26,-1 12,9-22,3-3,2-9,4-6,1-5,4-9,3-4,-1-61,4 18,-1-43,2 32,0 5,17-33,-6 25,26-29,-19 40,7-4,-7 11,-3 4,3 0,0 0,-3 1,3-1,-7 1,2 0,-5 0,2-1,-3 5,0 0,-4 5,8 0,8 2,6 4,6 0,3 1,-6-2,26-9,-19 3,14-6,-23 7,-4 2,-6 0,0 0,-6 0,2-1,-3-5,5 0,-1-3,7 8,-2-2,3 6,-4-3,0 6,-5 1,0 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00:40:25.74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573 0,'-14'52,"3"-7,-3-24,3 4,0-3,-16 27,12-18,-17 23,11-17,-4 4,4-4,-3 3,7-3,-7 9,6-3,-8 9,8-9,-3 4,1-6,2 1,-2-1,0-3,2-2,-1-9,5-1,3-5,-3 0,7-4,-6 0,2-1,1-5,1 4,0-3,5 1,-1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00:40:27.67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29 1,'0'48,"0"-7,0-12,0-10,0 5,0-10,0 10,0-9,0 12,0-13,0 14,0-9,0 12,0-13,0 11,0-6,0 3,-7-1,6-4,-5 0,2 0,4-3,-4-2,4 0,0-1,0 1,0 1,0-4,0 6,-2-5,1 6,-2-6,3 2,0-1,26-12,-11 4,27-12,-16 5,10 0,37 4,-17-3,24 2,-33-3,-11 0,5 0,-9 0,-1 0,-6 0,-4-3,-7 0,2-1,-1-1,-1 4,7-2,-4 0,3 3,1-4,-4 4,3-3,-9 2,7-2,-5 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00:40:32.91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1 759,'21'-43,"-2"3,-5 23,0-4,5-6,-3 0,7-6,-7 7,18-29,-10 17,3-10,-11 22,-7 9,-1 3,4-2,-4 3,4 0,-5-4,5 4,4-10,-1 5,4-1,-2 2,-3 0,3 2,0-6,-6 10,6-5,-11 9,6-4,-3-3,0 3,1-4,5 5,-5 4,10-2,-8 2,1 1,-2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00:40:35.26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1 176,'69'-23,"3"-1,-34 19,9-10,-5 9,-1-2,11 1,-24 6,7-3,-29 4,6-5,7-8,-4 5,5-5,-9 9,1 1,5-2,-2 2,-2-8,1 4,-2-1,9 5,-7 3,4 0,-4 0,-6 24,0-9,-9 20,-5-14,5 4,-6-2,7 15,-4-13,4 10,0-14,0 4,0-3,0 8,-3 1,2 1,-3 8,1-8,-2 3,1-4,-3-5,3 4,0-8,1 3,0-7,2 2,-2-3,0 1,3 2,-6-6,5 6,-5-3,2 1,1-2,-3-3,5 3,-5-2,3 3,-4 5,0-7,3 11,-1-12,4 6,-2-7,3 4,0-2,0 1,-2-1,-1-1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11.52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16.56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173 1 24575,'-6'0'0,"-5"0"0,4 0 0,-7 2 0,10 4 0,-6 1 0,3 5 0,-3-2 0,-3-3 0,6 5 0,-5-3 0,8 1 0,-4 1 0,5-6 0,0 1 0,-2 0 0,1 3 0,1 1 0,-3 2 0,2 1 0,-2 4 0,-1-4 0,3 1 0,-1-5 0,4-3 0,-2-1 0,1 1 0,1 0 0,-2-1 0,3 1 0,0 0 0,0 3 0,0 0 0,8 9 0,0-4 0,7 1 0,-5-2 0,2-6 0,-2 2 0,3-3 0,0 1 0,0-1 0,0 1 0,-1-1 0,-2 0 0,2 1 0,-2-1 0,0 0 0,2 0 0,-3 0 0,1-2 0,2-1 0,-2-3 0,-1 0 0,3 0 0,-5 0 0,2 0 0,0 0 0,-3 0 0,3 0 0,-3 0 0,0 0 0,0 0 0,-1 0 0,1 0 0,0-6 0,0-5 0,3-3 0,2-6 0,-1 6 0,0 1 0,-4 1 0,0 5 0,0-2 0,0 3 0,-3 0 0,0 1 0,-3-1 0,0 0 0,0-3 0,0-1 0,0 1 0,0-7 0,0 8 0,0-11 0,0 11 0,-3-8 0,-1 7 0,1-1 0,-3 1 0,5 3 0,-4 0 0,2 0 0,0 1 0,-2 2 0,4-2 0,-2 1 0,1-2 0,1 1 0,-4-1 0,2 0 0,-3 0 0,0 0 0,0 1 0,1 1 0,-1 2 0,0-1 0,0 3 0,0-3 0,0 1 0,-3 1 0,3-2 0,-6 3 0,5-2 0,-2 1 0,3-2 0,0 3 0,3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23:17:48.5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547 0 24575,'-9'0'0,"-4"0"0,-5 7 0,-3 0 0,0 4 0,0 3 0,3-4 0,-2 4 0,2-4 0,1 3 0,0-3 0,1 4 0,2-4 0,-3 6 0,0-4 0,-2 9 0,2-7 0,-5 4 0,4 0 0,-3-3 0,-1 3 0,1-4 0,3-1 0,-2 1 0,6-4 0,-3 3 0,5-6 0,-1 5 0,3-5 0,-2 2 0,5-3 0,-2 0 0,3 0 0,3 0 0,-2-1 0,4-2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19.64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18 63 24575,'0'8'0,"0"-1"0,0 2 0,0 0 0,0 0 0,0 1 0,0 5 0,0-5 0,0 5 0,0-6 0,0 3 0,0-6 0,3 3 0,3-3 0,4 1 0,0 2 0,2-2 0,-5 2 0,2-3 0,0 0 0,-3 0 0,3 0 0,-3-3 0,0 2 0,0-1 0,3-1 0,-3 2 0,6-2 0,-2 4 0,0-1 0,2 0 0,-3-3 0,1 3 0,2-3 0,-5 1 0,2-2 0,-1-2 0,-1 0 0,2 0 0,0 0 0,-3 0 0,6 0 0,-5 0 0,2-2 0,-3 1 0,0-7 0,-1 5 0,-2-6 0,0 3 0,-3 0 0,0-3 0,2 3 0,-1-6 0,4 5 0,-4-5 0,4 5 0,-4-5 0,4 5 0,-5-2 0,6 4 0,-3-1 0,0 0 0,2 0 0,-4-3 0,1 2 0,1-2 0,-2 0 0,1-1 0,1-2 0,-2 2 0,2-2 0,-3 5 0,0-5 0,0 5 0,0-5 0,0 5 0,0-2 0,-3 3 0,0 3 0,-3-2 0,0 2 0,0-1 0,-3-1 0,3 2 0,-3-1 0,3 2 0,0-1 0,0 3 0,0-3 0,1 3 0,-4 0 0,2 0 0,-5 0 0,5 0 0,-5 0 0,5 0 0,-5 0 0,6 0 0,-3 0 0,3 0 0,0 0 0,0 0 0,1 0 0,-1 0 0,1 0 0,-1 0 0,-2 0 0,-2 3 0,-2 0 0,-1 4 0,-4-1 0,3 1 0,-6 3 0,6-3 0,-2 3 0,6-4 0,-2 1 0,8-2 0,-5 1 0,9 0 0,-6-3 0,6 0 0,-3-3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22.05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135 0 24575,'-8'0'0,"-3"0"0,5 0 0,-6 0 0,5 0 0,1 5 0,1-1 0,4 4 0,-4-3 0,1 8 0,-5-2 0,2 5 0,-5-3 0,4 0 0,-1 0 0,3-4 0,0 0 0,0-3 0,2 0 0,2 0 0,2-1 0,0 1 0,0-1 0,0 1 0,0 0 0,0 0 0,0-1 0,0 1 0,0 0 0,0 0 0,0-1 0,0 1 0,0 0 0,2-3 0,2 2 0,1-4 0,1 4 0,0-4 0,-1 4 0,1-4 0,3 4 0,1-4 0,3 2 0,0 0 0,-1-3 0,5 3 0,-3 0 0,6-2 0,-7 1 0,4-2 0,-1 0 0,-2 0 0,6 0 0,-6 0 0,3 0 0,-1 0 0,-2 0 0,2 0 0,-3 0 0,-3 0 0,-1 0 0,-4-2 0,1 1 0,0-1 0,0 2 0,-3-3 0,-1 0 0,-2-3 0,3 0 0,-2 1 0,4-4 0,-4 2 0,4-5 0,-4 5 0,4-2 0,-4 3 0,2 0 0,-3 0 0,0 1 0,0-1 0,0 0 0,0-3 0,0 2 0,0-5 0,0 2 0,0 0 0,0 1 0,-3 0 0,-1 3 0,-2-3 0,0 6 0,1-3 0,-4 6 0,2-6 0,-2 6 0,0-3 0,2 1 0,-5 1 0,5-4 0,-5 4 0,6-2 0,-6 1 0,5 1 0,-5-2 0,5 3 0,-5 0 0,5 0 0,-5 0 0,2 0 0,-5 0 0,4 0 0,-3 0 0,7-3 0,-2 3 0,3-3 0,0 3 0,0 0 0,0 0 0,1-2 0,2 1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24.84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115 114 24575,'-6'0'0,"-2"0"0,1 0 0,-2 0 0,3 0 0,3 2 0,0 4 0,3 3 0,3 0 0,-3 0 0,6 0 0,-3-2 0,3 1 0,0-2 0,0 0 0,0 0 0,-3 0 0,2-1 0,-5 1 0,5-1 0,-4 1 0,4 0 0,-2 0 0,3 3 0,0-3 0,-2 6 0,1-5 0,-2 5 0,3-6 0,0 3 0,0-3 0,0 0 0,0-3 0,-1 2 0,4-4 0,1 1 0,3 1 0,-3-2 0,2 2 0,-6-1 0,3-1 0,-3 2 0,0-1 0,-1-1 0,1 1 0,0-2 0,0 0 0,0 0 0,-1 0 0,1 0 0,3 0 0,1 0 0,0 0 0,2 0 0,-6 0 0,3 0 0,-3 0 0,0 0 0,-1 0 0,-1-4 0,1 0 0,-5-7 0,3 1 0,-3-7 0,0 3 0,0-2 0,0 3 0,0 0 0,0 0 0,0 3 0,0-2 0,0 2 0,0-3 0,-3 4 0,0-3 0,-6 2 0,2-3 0,-5 0 0,1 0 0,-1 0 0,-1 0 0,0 0 0,0 3 0,0-2 0,0 5 0,3-2 0,-2 2 0,2 1 0,-3 3 0,4-3 0,-4 5 0,4-1 0,-4 2 0,0 0 0,0 0 0,0 0 0,0 0 0,-3 0 0,2 0 0,-3 0 0,4 0 0,0 0 0,0 0 0,1 0 0,2 0 0,2 0 0,2 0 0,1 0 0,2 2 0,0 1 0,3 0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27.11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236 1 24575,'-9'0'0,"-2"0"0,5 0 0,-10 0 0,8 0 0,-11 0 0,11 0 0,-8 0 0,10 0 0,-3 0 0,0 0 0,2 0 0,-4 0 0,5 2 0,-3 4 0,0 4 0,2 0 0,-2 2 0,3-6 0,0 3 0,0-3 0,3 0 0,-2-1 0,4 1 0,-4 0 0,1-1 0,1 1 0,-2 0 0,1 3 0,1 1 0,-3 2 0,6 1 0,-3-3 0,3 2 0,0-5 0,0 5 0,0-6 0,0 3 0,3 0 0,0-2 0,6 2 0,1-3 0,-1 0 0,3 0 0,-5 0 0,5 1 0,-5-1 0,5 0 0,-3 0 0,1 3 0,2-2 0,-2 3 0,3-4 0,0 0 0,4 1 0,-4-3 0,4 2 0,-4-6 0,-1 3 0,1-3 0,-3 0 0,-1 0 0,-3 0 0,-1 0 0,1 0 0,0 0 0,0 0 0,-1 0 0,1 0 0,3-5 0,1-6 0,7-4 0,-3-1 0,2 2 0,-3 1 0,0 0 0,-3 4 0,-1 0 0,-4 3 0,1 2 0,-3-1 0,0 2 0,-3-3 0,0 0 0,0-3 0,0 3 0,-6-7 0,2 4 0,-8-4 0,4 0 0,-4 0 0,5 0 0,-5 3 0,5 1 0,-5 2 0,5 1 0,-2 0 0,3 3 0,-3-2 0,3 4 0,-7-2 0,7 0 0,-6 3 0,5-6 0,-5 3 0,5 0 0,-2-3 0,3 3 0,1-3 0,1 0 0,2 8 0,2-3 0,0 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33.41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39 24575,'0'12'0,"0"-5"0,0 22 0,0-19 0,0 19 0,0-19 0,0 7 0,6 1 0,-2-7 0,5 4 0,-3-9 0,0 0 0,3 0 0,-3 0 0,6 0 0,-2 0 0,3 1 0,0-1 0,3 1 0,-2-1 0,6 1 0,-6 0 0,6-4 0,-3 0 0,4-3 0,0 0 0,-3 0 0,2 0 0,-6 0 0,2 0 0,-3 0 0,0 0 0,-4 0 0,0 0 0,0 0 0,-2 0 0,2 0 0,-3-2 0,2-5 0,2-3 0,0-2 0,-3 2 0,-5 1 0,-4 6 0,-1-2 0,-1 2 0,-1 0 0,2-2 0,-3-1 0,1 0 0,-2-6 0,1 3 0,-3-1 0,2-3 0,-2 6 0,2-2 0,1 4 0,3-1 0,-2 2 0,4-1 0,-4 5 0,2-3 0,-3 3 0,1 0 0,-4-3 0,2 0 0,-5-3 0,-1-1 0,-1-2 0,-3-2 0,1 1 0,2-2 0,0 1 0,2 1 0,5 1 0,-2 3 0,6 0 0,-3 3 0,6-2 0,-5 4 0,2-1 0,-3 2 0,1 0 0,-7 0 0,5 0 0,-8 0 0,9 0 0,-7 0 0,7 0 0,-3 0 0,3 0 0,0 0 0,3 0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35.80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28 88 24575,'-5'0'0,"0"0"0,-4 0 0,6 3 0,-2 7 0,5-3 0,0 12 0,0-4 0,0 2 0,0 3 0,0-2 0,0-4 0,0 2 0,0-10 0,0 3 0,0-3 0,0 0 0,0-1 0,2 1 0,1-1 0,3-2 0,0 2 0,3-1 0,-3 2 0,6 0 0,-2-3 0,0 3 0,2-3 0,-3 1 0,4 1 0,-3-4 0,2 5 0,-2-6 0,2 3 0,1-3 0,0 0 0,-3 0 0,2 0 0,-6 0 0,3 0 0,-3 0 0,0 0 0,0 0 0,-1 0 0,1 0 0,0 0 0,-1-5 0,1 1 0,0-7 0,0 1 0,3-3 0,-2 3 0,2-2 0,-3 2 0,1 3 0,-1-4 0,-3 7 0,3-5 0,-6 3 0,3 0 0,-3 0 0,2 0 0,-1 0 0,2-3 0,-3 0 0,0-8 0,0 3 0,0-6 0,0 6 0,0-2 0,0 3 0,0 0 0,-6 0 0,-1 0 0,-3 3 0,-2 1 0,5 6 0,-5-3 0,5 5 0,-2-4 0,4 4 0,-1-2 0,0 3 0,-3 0 0,2 0 0,-5 0 0,3 0 0,-4 0 0,0 0 0,0 0 0,0 0 0,0 0 0,3 0 0,-2 0 0,5 0 0,-2 0 0,4 0 0,-1 3 0,3 0 0,0 0 0,3-1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47.24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85 24575,'12'-6'0,"13"-5"0,-9 7 0,13-9 0,-15 5 0,6-2 0,-6 4 0,2 2 0,-6-2 0,2 6 0,-5-6 0,2 6 0,-4-3 0,1 3 0,0 0 0,0 0 0,0 0 0,2 0 0,2 0 0,7-3 0,0 2 0,4-2 0,4 3 0,-2 0 0,6 0 0,-7 0 0,8 0 0,-8 0 0,3 0 0,-4 0 0,1 0 0,-5 0 0,-1 0 0,1 0 0,-3 0 0,2 0 0,-3 0 0,3 0 0,-2 3 0,6 1 0,-6 2 0,6 1 0,2 0 0,0 3 0,3 1 0,1 4 0,-4-1 0,3 1 0,-4-1 0,0 0 0,0-3 0,0 2 0,0-2 0,3 5 0,-3-1 0,-1 1 0,-4-3 0,1 1 0,-3 2 0,3 2 0,1 4 0,-2 4 0,2 1 0,-2 4 0,-1-1 0,0 1 0,0-1 0,-3-3 0,2-2 0,-6-4 0,2-3 0,-3 2 0,-1-10 0,0 6 0,0-6 0,1 3 0,-1-1 0,1 7 0,-4-1 0,3 5 0,-5-2 0,2 0 0,0 0 0,-2 5 0,2-4 0,-3 7 0,0-7 0,0 8 0,0-8 0,4 8 0,-4-8 0,4 7 0,-4-6 0,3 2 0,-2-4 0,2 0 0,0 0 0,-2 0 0,2 0 0,0 0 0,-2 0 0,5 14 0,-5-6 0,3 7 0,-4-7 0,3-2 0,-2-1 0,2 4 0,-3-12 0,0 6 0,3-13 0,-3 5 0,3-10 0,-3 3 0,0-3 0,0 0 0,3-3 0,-3 2 0,5-5 0,-4 5 0,4-2 0,-4 3 0,4-3 0,-4 2 0,1-4 0,-2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49.38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0 168 24575,'2'-1'0,"2"5"0,2 5 0,0 4 0,0-3 0,4 2 0,-6-2 0,4 2 0,-2-2 0,2 2 0,1-5 0,-3 5 0,0-5 0,0 5 0,0-2 0,0-1 0,0 0 0,0-3 0,0 0 0,-3 0 0,0-1 0,-1-1 0,-1 1 0,1-2 0,1 3 0,-2-1 0,4 1 0,-2 0 0,0 0 0,0-1 0,-1 1 0,-1 0 0,1 0 0,1-3 0,-3-3 0,3-11 0,-3-4 0,0-21 0,0 7 0,3-11 0,1 9 0,4-4 0,0 3 0,0-4 0,-1 10 0,1 0 0,-5 5 0,1 4 0,-2 0 0,-1 4 0,2 3 0,-3 1 0,0 4 0,0 2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51.07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 0 24575,'0'15'0,"0"21"0,0-10 0,0 18 0,0 14 0,0-20 0,0 16 0,0-32 0,0-9 0,0-1 0,0-5 0,0 2 0,0-3 0,0-1 0,0 1 0,0 0 0,0-1 0,0 4 0,0 1 0,0 3 0,0-4 0,0 4 0,0-7 0,0 3 0,0-3 0,0-1 0,-2-1 0,2-2 0,-3-2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52.79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19 0 24575,'8'0'0,"-1"0"0,5 0 0,-6 0 0,6 0 0,-2 0 0,2 0 0,-2 0 0,-2 0 0,-2 0 0,0 2 0,-1 2 0,1 1 0,0 1 0,-1 0 0,1 0 0,0-1 0,-3 1 0,0 0 0,-1-3 0,-1 2 0,2-2 0,-3 3 0,2-1 0,-1 1 0,1 0 0,-2 0 0,0 0 0,0-1 0,3-1 0,-2 1 0,1-2 0,-2 3 0,0-1 0,0 1 0,0 0 0,0-1 0,0 1 0,0 0 0,0 0 0,0-1 0,0 1 0,0-1 0,-2 1 0,-2-1 0,-2 1 0,-3 0 0,-4 1 0,-12 8 0,0-4 0,2 5 0,8-7 0,9-4 0,1-1 0,-1-2 0,0-2 0,1 0 0,-1 0 0,0 0 0,1 0 0,2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23:17:50.1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417 1 24575,'-16'0'0,"4"5"0,-9 3 0,-2 8 0,4-5 0,0 1 0,10-5 0,0-1 0,2-1 0,-2 2 0,4-2 0,-4 4 0,-1-2 0,0 5 0,-3-2 0,3 3 0,-2-3 0,-1 2 0,0-2 0,3 0 0,-2-1 0,5 0 0,-2-2 0,-1 2 0,4 0 0,-7-2 0,6 5 0,-5-5 0,5 5 0,-5-4 0,5 0 0,-2-1 0,5-2 0,-1 1 0,2-3 0,0 3 0,-2-3 0,2 0 0,-3 2 0,1-2 0,-1 0 0,0-1 0,1-2 0,2 3 0,0 0 0,3 0 0,0-1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55.96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36 139 24575,'11'0'0,"-3"0"0,0 0 0,-2 0 0,-1 0 0,1 0 0,0-3 0,-1 3 0,1-5 0,0 1 0,0 1 0,-1-2 0,1 4 0,0-2 0,-3 1 0,-1-1 0,-2-3 0,0 1 0,0-1 0,0 1 0,0-6 0,0 3 0,0-3 0,0 5 0,0 1 0,0-1 0,0 0 0,0 0 0,0 1 0,-2 1 0,-1-1 0,-3 5 0,0-6 0,0 6 0,3-6 0,-3 6 0,3-3 0,-5 3 0,2 0 0,-5 0 0,1 3 0,1 0 0,0 3 0,3-2 0,-3 1 0,5-2 0,-1 2 0,5 1 0,0 0 0,0-1 0,0 1 0,-3 0 0,3 0 0,-3 3 0,3 0 0,-3 4 0,3 0 0,-3 0 0,0 0 0,2-4 0,-2 0 0,3-3 0,0 0 0,0 0 0,0-1 0,0 1 0,0 0 0,0 0 0,0 0 0,0-1 0,0 1 0,0 0 0,0-1 0,0 1 0,0-1 0,3-2 0,-3 2 0,6-4 0,-3 1 0,3 1 0,-1-3 0,1 3 0,0-1 0,0-1 0,0 2 0,-1-1 0,1-1 0,0 1 0,0-2 0,0 0 0,-1 0 0,1 0 0,-1 0 0,1 0 0,-1 0 0,1 0 0,0 0 0,-1 0 0,1 0 0,-3 0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57.68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 24575,'0'15'0,"0"-2"0,0 16 0,0-9 0,0 7 0,0 3 0,0-10 0,0 7 0,0-11 0,0-6 0,0 2 0,0-5 0,0 2 0,0-4 0,0 1 0,0 0 0,0 0 0,0-1 0,0 1 0,0-1 0,0 1 0,0 0 0,0 9 0,0 4 0,0 4 0,0-5 0,0-7 0,0-6 0,0 1 0,0 0 0,0-1 0,0 1 0,0-1 0,0-2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1:59.37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7 1 24575,'0'11'0,"0"1"0,0 4 0,0-2 0,0 6 0,0-2 0,0-4 0,0 5 0,0-8 0,0 5 0,0-6 0,0 2 0,0-5 0,0 2 0,0-4 0,0 1 0,0 0 0,0 0 0,0 0 0,0 2 0,0-1 0,0 5 0,0-2 0,0 3 0,0-1 0,0-2 0,0 2 0,0-2 0,-2 3 0,1-4 0,-2 0 0,3-3 0,0 0 0,0 0 0,0-1 0,0 1 0,0 0 0,0 0 0,0-1 0,0 1 0,0 3 0,0 1 0,0-1 0,0 3 0,0-5 0,0 2 0,0-3 0,0-3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02.87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58 324 24575,'8'0'0,"3"0"0,-2 0 0,1 0 0,-2 0 0,-3 0 0,1 0 0,0 0 0,0-5 0,0 3 0,0-6 0,-1 5 0,1-3 0,0 2 0,-3-1 0,0 2 0,-3-3 0,0 0 0,0 0 0,0 0 0,0 1 0,0-1 0,0 0 0,0 1 0,0-1 0,0 1 0,0-1 0,-3 0 0,0 0 0,0 1 0,-2 1 0,2 2 0,-3-1 0,-2 3 0,1-3 0,-1 3 0,2 0 0,0 0 0,0 0 0,0 0 0,1 0 0,-1 0 0,1 0 0,2 3 0,-2-3 0,-1 5 0,-1-2 0,-1 0 0,2 0 0,1-3 0,1 2 0,-1 1 0,5 3 0,-5-1 0,1 1 0,1 3 0,-2-2 0,4 2 0,-4-4 0,4 1 0,-1 0 0,2 3 0,0-3 0,0 6 0,0-5 0,0 5 0,0-2 0,0 3 0,0-1 0,0 1 0,0 0 0,0 0 0,0-3 0,3 2 0,0-6 0,3 3 0,0-3 0,0-3 0,3 0 0,-3-3 0,3 0 0,-3 0 0,0 0 0,-1 0 0,1 0 0,0 0 0,0 0 0,-1 0 0,1 0 0,3 0 0,0 0 0,4 0 0,6 0 0,-8 0 0,7 0 0,-12 0 0,3-3 0,-3 2 0,0-4 0,0 2 0,-1-3 0,1 0 0,0-3 0,1-4 0,2-1 0,-1-6 0,4 2 0,-1 1 0,-1-4 0,0 4 0,0-1 0,-3 2 0,2 3 0,-2 0 0,-1 0 0,1-3 0,-4 2 0,4-6 0,-3 2 0,3-3 0,0 0 0,-3 0 0,1 3 0,-4 1 0,2 5 0,-3-1 0,0 3 0,0-2 0,0 5 0,0 8 0,0 8 0,0 10 0,0 2 0,0 23 0,0-18 0,0 23 0,0-27 0,0 3 0,0-7 0,0 2 0,0-6 0,0 6 0,0-7 0,0 1 0,0-2 0,0-2 0,0-1 0,0 3 0,3-5 0,0 5 0,3-6 0,3 6 0,-2-5 0,5 2 0,-3-3 0,1 1 0,-1-1 0,0 0 0,-2-3 0,1 0 0,-2-3 0,0 0 0,-1 0 0,1 0 0,-1 0 0,1 0 0,0 0 0,0 0 0,-1 0 0,-1-3 0,1 0 0,-5-3 0,3 3 0,-3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04.35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24575,'12'0'0,"6"0"0,14 3 0,-4 1 0,7 1 0,-16-2 0,2-3 0,-9 3 0,-2-3 0,-1 3 0,-3-3 0,-5 2 0,1-1 0,-5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07.25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254 1 24575,'-5'0'0,"-3"0"0,1 0 0,-1 0 0,2 0 0,1 0 0,-1 0 0,0 0 0,-3 0 0,2 0 0,-5 0 0,6 0 0,-3 0 0,0 0 0,2 0 0,-2 0 0,4 0 0,-1 0 0,0 3 0,1-3 0,-1 5 0,-3-1 0,-1-1 0,0 3 0,-2-6 0,5 5 0,-2-4 0,4 2 0,1-1 0,2 1 0,2 3 0,0-1 0,0 1 0,0 0 0,0 8 0,0 0 0,0 1 0,0-3 0,0-7 0,0 1 0,2-3 0,1 0 0,3-3 0,-1 2 0,1-1 0,0 1 0,3 1 0,-3 0 0,6 1 0,-5 1 0,2-4 0,-3 1 0,3 1 0,-3-2 0,3 4 0,-3-4 0,3 4 0,-3-1 0,3 2 0,0 0 0,-2-3 0,2 3 0,-4-6 0,1 5 0,0-4 0,-3 4 0,0-2 0,-3 2 0,0 1 0,0-1 0,0 1 0,0 0 0,0 0 0,0 0 0,0-1 0,0 1 0,-3 0 0,-3-3 0,-4-1 0,-2-2 0,-1 0 0,0 0 0,0 0 0,0 0 0,3 0 0,1 0 0,3 0 0,0 0 0,0 0 0,1 0 0,-1 0 0,-3 0 0,3 0 0,-6 0 0,2 0 0,-3 3 0,3-2 0,1 2 0,1-1 0,4 1 0,-1 3 0,5-1 0,0-1 0,0-2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41.178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181 0 24575,'0'9'0,"-4"4"0,-3 18 0,-5-2 0,0 6 0,1-5 0,1-8 0,-2 8 0,1-4 0,-4 5 0,7-5 0,-6-1 0,6-4 0,-2 1 0,3-1 0,0-4 0,0 3 0,3-6 0,-2 2 0,5-6 0,-4-1 0,4-3 0,-1 0 0,-1-1 0,2 1 0,-1-3 0,2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43.538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1 2 24575,'0'9'0,"0"-3"0,0 3 0,0 0 0,0 1 0,0 3 0,0 2 0,0-5 0,0 5 0,3-11 0,-3 7 0,5-7 0,-1 5 0,1-3 0,1 3 0,0-2 0,1 5 0,-1-3 0,0 4 0,0-3 0,1 2 0,-1-2 0,0-1 0,0 3 0,0-5 0,0 2 0,0-3 0,-3-1 0,2 1 0,-2 0 0,0-1 0,2-2 0,-4 2 0,1-2 0,-2 2 0,3-2 0,-3-6 0,5-4 0,-1-3 0,2-2 0,3-4 0,1-2 0,1-1 0,2-2 0,-3 7 0,4-6 0,-4 6 0,3-2 0,-6 3 0,2 3 0,-3 1 0,-3 3 0,2 0 0,-4 1 0,1-1 0,-2 0 0,0 1 0,0-1 0,0 0 0,3 0 0,-3 0 0,6-3 0,-5 2 0,4-2 0,-4 3 0,1 1 0,-2 4 0,0 5 0,0 5 0,0 4 0,0 9 0,3-10 0,3 18 0,-2-18 0,7 11 0,-10-9 0,7 1 0,-4 2 0,3 0 0,-3 4 0,2 0 0,-5 4 0,5-2 0,-5 6 0,2-7 0,0 4 0,-2-5 0,5 0 0,-5-4 0,5 0 0,-2-1 0,-1-5 0,3 4 0,-2-8 0,-1 2 0,2-3 0,-4 0 0,1-3 0,-2-1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45.746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290 34 24575,'0'-5'0,"0"-1"0,0 0 0,-3 1 0,0 1 0,-2-1 0,-1 5 0,1-3 0,-3 3 0,1 0 0,-1 0 0,2 0 0,-2 0 0,1 0 0,1 3 0,-2-2 0,4 1 0,-5-2 0,3 0 0,-3 0 0,2 0 0,-2 3 0,0-3 0,3 3 0,-3 0 0,3-3 0,0 3 0,3-1 0,-2 1 0,2 3 0,-3-1 0,0 4 0,0 1 0,-4 6 0,3-2 0,-6 3 0,6-4 0,-6 3 0,5-2 0,-1 2 0,2-3 0,0 4 0,4-4 0,-3 4 0,5-4 0,-5-1 0,5 5 0,-2-3 0,3 2 0,0-3 0,0 0 0,0 0 0,0-1 0,0 1 0,0 0 0,0 0 0,3 0 0,-2 0 0,5-1 0,-3 1 0,1 3 0,1-6 0,-4 1 0,2-5 0,-1-3 0,-1 3 0,4-6 0,-2 5 0,3-4 0,0 4 0,-1-4 0,1 4 0,3-4 0,-2 4 0,5-5 0,-6 6 0,3-6 0,0 3 0,-2-3 0,2 0 0,-3 0 0,-1 0 0,1 0 0,-1 0 0,0 0 0,1 0 0,0 0 0,0 0 0,3-3 0,10-1 0,-4-3 0,11 0 0,-16 1 0,6 2 0,-10-1 0,6 2 0,-6-1 0,0 2 0,-3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46.032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23:17:51.8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318 1 24575,'-3'8'0,"-3"2"0,-1-1 0,-6 7 0,3-5 0,-3 5 0,5-3 0,-3-3 0,7 2 0,-5-5 0,2 2 0,2-3 0,-2 3 0,1-3 0,0 3 0,-3-3 0,3 0 0,-4 3 0,1-2 0,2 2 0,-2 0 0,3-2 0,0 2 0,3-3 0,-3-1 0,3 1 0,0 0 0,-2 0 0,1 0 0,-5 2 0,2 2 0,-5 0 0,5 2 0,-5-5 0,5 5 0,-6-4 0,7 1 0,-3-3 0,5-1 0,-1 1 0,4 0 0,-4 0 0,2-3 0,0 2 0,-2-4 0,5 3 0,-5-3 0,4 1 0,-1-2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48.273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0 0 24575,'13'0'0,"1"0"0,3 0 0,3 0 0,2 0 0,0 0 0,3 0 0,-7 0 0,-2 0 0,-3 0 0,-3 0 0,-1 0 0,-3 0 0,-1 0 0,1 0 0,-5 5 0,1-2 0,-8 12 0,2-4 0,-3 9 0,-3-3 0,3 10 0,-3-8 0,3 7 0,4-13 0,-4 4 0,7-7 0,-3-1 0,3-4 0,0 4 0,0-3 0,0 2 0,0-2 0,0-1 0,0 1 0,0 0 0,0 0 0,0 0 0,0-1 0,-2-2 0,1 2 0,-1-2 0,2 5 0,0 2 0,0-1 0,0 6 0,0-8 0,0 4 0,0-5 0,0-5 0,0 1 0,0-4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49.688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0 0 24575,'6'0'0,"5"0"0,-4 0 0,8 0 0,-5 0 0,2 0 0,-3 0 0,3 0 0,-5 0 0,1 0 0,1 0 0,-2 0 0,5 0 0,-5 0 0,5 0 0,-3 0 0,1 0 0,2 0 0,-5 0 0,2 0 0,-4 0 0,1 0 0,0 0 0,0 0 0,0 0 0,-3 0 0,-1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51.032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59 1 24575,'0'11'0,"0"10"0,0-2 0,0 12 0,0-13 0,0 11 0,0-10 0,-3 2 0,2-1 0,-2-2 0,0 3 0,2-4 0,-2 0 0,3-2 0,0-5 0,-5 2 0,3-6 0,-4 0 0,6 0 0,0 0 0,0 0 0,0-1 0,0 1 0,0 0 0,0 0 0,0-1 0,0 1 0,0-1 0,0 1 0,0 3 0,0 1 0,0 2 0,0-2 0,0-1 0,0-3 0,0 0 0,-2-3 0,-1-1 0,0-7 0,-3-6 0,2-3 0,-3-6 0,3 9 0,1-2 0,3 10 0,0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5T00:42:52.848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0 0 24575,'9'0'0,"4"0"0,4 0 0,4 0 0,1 0 0,-5 0 0,3 0 0,-2 0 0,-1 0 0,-1 0 0,-6 0 0,-1 0 0,-3 3 0,0-2 0,-1 1 0,1-2 0,0 0 0,0 0 0,-1 3 0,1-3 0,0 3 0,0-3 0,-1 0 0,4 0 0,-2 0 0,5 0 0,-6 0 0,6 0 0,-5 0 0,2 0 0,-3 0 0,-3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23:17:53.9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24575,'9'0'0,"0"0"0,12 3 0,-3 1 0,9 11 0,-2-6 0,-1 12 0,6-12 0,-2 14 0,-5-12 0,3 8 0,-9-9 0,1 3 0,2-2 0,-9 2 0,4-3 0,-5 3 0,0-7 0,2 4 0,-5-5 0,2 5 0,0-4 0,-2 3 0,2-2 0,-4-2 0,4 1 0,-2 0 0,2 0 0,-3 0 0,-1 0 0,1 0 0,0 0 0,0-1 0,2 1 0,-1 0 0,1-3 0,-5 2 0,2-4 0,-2 4 0,3-4 0,-3 4 0,2-5 0,-4 3 0,1-3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23:17:55.4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24575,'8'0'0,"11"6"0,0-1 0,8 8 0,-3 4 0,-2-5 0,-2 7 0,-6-8 0,-2 2 0,-2-4 0,3 4 0,0-3 0,-1 0 0,1 2 0,0-5 0,0 5 0,0-5 0,-1 5 0,1-5 0,0 5 0,0-2 0,0 0 0,0 2 0,-1-4 0,-2 4 0,2-5 0,-5 2 0,2-3 0,-3 0 0,0-1 0,0 1 0,-1 0 0,1-3 0,0 2 0,-1-2 0,1 0 0,-3 2 0,2-4 0,-4 4 0,1-5 0,-2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23:17:57.1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24575,'8'3'0,"2"5"0,2-1 0,1 6 0,0-3 0,0 2 0,-3-5 0,2 5 0,-3-5 0,4 5 0,0-5 0,-3 2 0,2 0 0,-3-2 0,1 2 0,2 0 0,-5-2 0,5 5 0,-3-6 0,1 3 0,2-2 0,-5-1 0,2 0 0,-4 0 0,1-1 0,0 1 0,0 0 0,0 0 0,-1 0 0,1-1 0,-3 1 0,3-3 0,-6 2 0,5-2 0,-4 3 0,4 0 0,-2-1 0,3 1 0,-3 0 0,2-1 0,-2-1 0,0 1 0,2-2 0,-4 0 0,1-1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00:40:00.49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00:40:04.65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1,'0'43,"7"-5,-2-12,5-4,1 7,1 34,0-23,-1 33,-3-37,0 1,4 3,-3-8,6 3,0 10,-2-16,1 10,-8-21,1 2,0-6,-1 2,1-3,2 2,-3 0,3 0,-4-1,4 1,-5-2,7 2,-8-1,3-2,2 5,-4-5,5 12,0-3,-5 3,5-9,-9-3,3-2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11C1B-40CE-374D-AC3B-D89442BB0D6D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E234D-DA09-FF4A-BF68-77CFAB1D3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596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>
            <a:extLst>
              <a:ext uri="{FF2B5EF4-FFF2-40B4-BE49-F238E27FC236}">
                <a16:creationId xmlns:a16="http://schemas.microsoft.com/office/drawing/2014/main" id="{CCE9625C-326E-5B29-6579-05D11087DD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Notes Placeholder 2">
            <a:extLst>
              <a:ext uri="{FF2B5EF4-FFF2-40B4-BE49-F238E27FC236}">
                <a16:creationId xmlns:a16="http://schemas.microsoft.com/office/drawing/2014/main" id="{0477A6A1-22C7-8E1F-4335-A9C8AD4162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>
            <a:extLst>
              <a:ext uri="{FF2B5EF4-FFF2-40B4-BE49-F238E27FC236}">
                <a16:creationId xmlns:a16="http://schemas.microsoft.com/office/drawing/2014/main" id="{EFC6A6BA-FDB4-5A53-0C71-70DF37832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>
            <a:extLst>
              <a:ext uri="{FF2B5EF4-FFF2-40B4-BE49-F238E27FC236}">
                <a16:creationId xmlns:a16="http://schemas.microsoft.com/office/drawing/2014/main" id="{4F979EF3-5706-AA0F-5E13-3317F289E6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DF0D943B-2007-98E1-D147-203546E04B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5ED8F7EE-099D-DF32-85ED-03122EA5A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48015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8580"/>
            <a:ext cx="6400800" cy="75632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29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9" y="706161"/>
            <a:ext cx="7556500" cy="542717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>
              <a:defRPr sz="2400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0"/>
          </p:nvPr>
        </p:nvSpPr>
        <p:spPr bwMode="auto">
          <a:xfrm>
            <a:off x="327869" y="1248878"/>
            <a:ext cx="7556500" cy="355610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defRPr sz="1650" baseline="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500" baseline="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51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7443216" y="763"/>
            <a:ext cx="1700784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074336" y="4954694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700" baseline="0" dirty="0">
                <a:solidFill>
                  <a:srgbClr val="FFFFFF"/>
                </a:solidFill>
                <a:latin typeface="Arial" panose="020B0604020202020204" pitchFamily="34" charset="0"/>
              </a:rPr>
              <a:t>Managed by Triad National Security, LLC for the U.S. Department of Energy’s NNSA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07836" y="460382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>
                <a:solidFill>
                  <a:schemeClr val="tx1"/>
                </a:solidFill>
                <a:latin typeface="Arial" panose="020B06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75245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4263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7.png"/><Relationship Id="rId18" Type="http://schemas.openxmlformats.org/officeDocument/2006/relationships/customXml" Target="../ink/ink7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customXml" Target="../ink/ink4.xml"/><Relationship Id="rId17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customXml" Target="../ink/ink6.xml"/><Relationship Id="rId1" Type="http://schemas.microsoft.com/office/2007/relationships/media" Target="../media/media2.mp4"/><Relationship Id="rId6" Type="http://schemas.openxmlformats.org/officeDocument/2006/relationships/customXml" Target="../ink/ink1.xml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customXml" Target="../ink/ink3.xml"/><Relationship Id="rId19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customXml" Target="../ink/ink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29.png"/><Relationship Id="rId4" Type="http://schemas.openxmlformats.org/officeDocument/2006/relationships/video" Target="../media/media6.mp4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8.xml"/><Relationship Id="rId21" Type="http://schemas.openxmlformats.org/officeDocument/2006/relationships/image" Target="../media/image39.png"/><Relationship Id="rId42" Type="http://schemas.openxmlformats.org/officeDocument/2006/relationships/customXml" Target="../ink/ink26.xml"/><Relationship Id="rId47" Type="http://schemas.openxmlformats.org/officeDocument/2006/relationships/image" Target="../media/image52.png"/><Relationship Id="rId63" Type="http://schemas.openxmlformats.org/officeDocument/2006/relationships/image" Target="../media/image60.png"/><Relationship Id="rId68" Type="http://schemas.openxmlformats.org/officeDocument/2006/relationships/customXml" Target="../ink/ink39.xml"/><Relationship Id="rId16" Type="http://schemas.openxmlformats.org/officeDocument/2006/relationships/customXml" Target="../ink/ink13.xml"/><Relationship Id="rId11" Type="http://schemas.openxmlformats.org/officeDocument/2006/relationships/image" Target="../media/image34.png"/><Relationship Id="rId24" Type="http://schemas.openxmlformats.org/officeDocument/2006/relationships/customXml" Target="../ink/ink17.xml"/><Relationship Id="rId32" Type="http://schemas.openxmlformats.org/officeDocument/2006/relationships/customXml" Target="../ink/ink21.xml"/><Relationship Id="rId37" Type="http://schemas.openxmlformats.org/officeDocument/2006/relationships/image" Target="../media/image47.png"/><Relationship Id="rId40" Type="http://schemas.openxmlformats.org/officeDocument/2006/relationships/customXml" Target="../ink/ink25.xml"/><Relationship Id="rId45" Type="http://schemas.openxmlformats.org/officeDocument/2006/relationships/image" Target="../media/image51.png"/><Relationship Id="rId53" Type="http://schemas.openxmlformats.org/officeDocument/2006/relationships/image" Target="../media/image55.png"/><Relationship Id="rId58" Type="http://schemas.openxmlformats.org/officeDocument/2006/relationships/customXml" Target="../ink/ink34.xml"/><Relationship Id="rId66" Type="http://schemas.openxmlformats.org/officeDocument/2006/relationships/customXml" Target="../ink/ink38.xml"/><Relationship Id="rId74" Type="http://schemas.openxmlformats.org/officeDocument/2006/relationships/customXml" Target="../ink/ink42.xml"/><Relationship Id="rId5" Type="http://schemas.openxmlformats.org/officeDocument/2006/relationships/image" Target="../media/image31.png"/><Relationship Id="rId61" Type="http://schemas.openxmlformats.org/officeDocument/2006/relationships/image" Target="../media/image59.png"/><Relationship Id="rId19" Type="http://schemas.openxmlformats.org/officeDocument/2006/relationships/image" Target="../media/image38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42.png"/><Relationship Id="rId30" Type="http://schemas.openxmlformats.org/officeDocument/2006/relationships/customXml" Target="../ink/ink20.xml"/><Relationship Id="rId35" Type="http://schemas.openxmlformats.org/officeDocument/2006/relationships/image" Target="../media/image46.png"/><Relationship Id="rId43" Type="http://schemas.openxmlformats.org/officeDocument/2006/relationships/image" Target="../media/image50.png"/><Relationship Id="rId48" Type="http://schemas.openxmlformats.org/officeDocument/2006/relationships/customXml" Target="../ink/ink29.xml"/><Relationship Id="rId56" Type="http://schemas.openxmlformats.org/officeDocument/2006/relationships/customXml" Target="../ink/ink33.xml"/><Relationship Id="rId64" Type="http://schemas.openxmlformats.org/officeDocument/2006/relationships/customXml" Target="../ink/ink37.xml"/><Relationship Id="rId69" Type="http://schemas.openxmlformats.org/officeDocument/2006/relationships/image" Target="../media/image63.png"/><Relationship Id="rId77" Type="http://schemas.openxmlformats.org/officeDocument/2006/relationships/image" Target="../media/image67.png"/><Relationship Id="rId8" Type="http://schemas.openxmlformats.org/officeDocument/2006/relationships/customXml" Target="../ink/ink9.xml"/><Relationship Id="rId51" Type="http://schemas.openxmlformats.org/officeDocument/2006/relationships/image" Target="../media/image54.png"/><Relationship Id="rId72" Type="http://schemas.openxmlformats.org/officeDocument/2006/relationships/customXml" Target="../ink/ink41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11.xml"/><Relationship Id="rId17" Type="http://schemas.openxmlformats.org/officeDocument/2006/relationships/image" Target="../media/image37.png"/><Relationship Id="rId25" Type="http://schemas.openxmlformats.org/officeDocument/2006/relationships/image" Target="../media/image41.png"/><Relationship Id="rId33" Type="http://schemas.openxmlformats.org/officeDocument/2006/relationships/image" Target="../media/image45.png"/><Relationship Id="rId38" Type="http://schemas.openxmlformats.org/officeDocument/2006/relationships/customXml" Target="../ink/ink24.xml"/><Relationship Id="rId46" Type="http://schemas.openxmlformats.org/officeDocument/2006/relationships/customXml" Target="../ink/ink28.xml"/><Relationship Id="rId59" Type="http://schemas.openxmlformats.org/officeDocument/2006/relationships/image" Target="../media/image58.png"/><Relationship Id="rId67" Type="http://schemas.openxmlformats.org/officeDocument/2006/relationships/image" Target="../media/image62.png"/><Relationship Id="rId20" Type="http://schemas.openxmlformats.org/officeDocument/2006/relationships/customXml" Target="../ink/ink15.xml"/><Relationship Id="rId41" Type="http://schemas.openxmlformats.org/officeDocument/2006/relationships/image" Target="../media/image49.png"/><Relationship Id="rId54" Type="http://schemas.openxmlformats.org/officeDocument/2006/relationships/customXml" Target="../ink/ink32.xml"/><Relationship Id="rId62" Type="http://schemas.openxmlformats.org/officeDocument/2006/relationships/customXml" Target="../ink/ink36.xml"/><Relationship Id="rId70" Type="http://schemas.openxmlformats.org/officeDocument/2006/relationships/customXml" Target="../ink/ink40.xml"/><Relationship Id="rId75" Type="http://schemas.openxmlformats.org/officeDocument/2006/relationships/image" Target="../media/image66.png"/><Relationship Id="rId1" Type="http://schemas.microsoft.com/office/2007/relationships/media" Target="../media/media8.mp4"/><Relationship Id="rId6" Type="http://schemas.openxmlformats.org/officeDocument/2006/relationships/customXml" Target="../ink/ink8.xml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28" Type="http://schemas.openxmlformats.org/officeDocument/2006/relationships/customXml" Target="../ink/ink19.xml"/><Relationship Id="rId36" Type="http://schemas.openxmlformats.org/officeDocument/2006/relationships/customXml" Target="../ink/ink23.xml"/><Relationship Id="rId49" Type="http://schemas.openxmlformats.org/officeDocument/2006/relationships/image" Target="../media/image53.png"/><Relationship Id="rId57" Type="http://schemas.openxmlformats.org/officeDocument/2006/relationships/image" Target="../media/image57.png"/><Relationship Id="rId10" Type="http://schemas.openxmlformats.org/officeDocument/2006/relationships/customXml" Target="../ink/ink10.xml"/><Relationship Id="rId31" Type="http://schemas.openxmlformats.org/officeDocument/2006/relationships/image" Target="../media/image44.png"/><Relationship Id="rId44" Type="http://schemas.openxmlformats.org/officeDocument/2006/relationships/customXml" Target="../ink/ink27.xml"/><Relationship Id="rId52" Type="http://schemas.openxmlformats.org/officeDocument/2006/relationships/customXml" Target="../ink/ink31.xml"/><Relationship Id="rId60" Type="http://schemas.openxmlformats.org/officeDocument/2006/relationships/customXml" Target="../ink/ink35.xml"/><Relationship Id="rId65" Type="http://schemas.openxmlformats.org/officeDocument/2006/relationships/image" Target="../media/image61.png"/><Relationship Id="rId73" Type="http://schemas.openxmlformats.org/officeDocument/2006/relationships/image" Target="../media/image65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customXml" Target="../ink/ink14.xml"/><Relationship Id="rId39" Type="http://schemas.openxmlformats.org/officeDocument/2006/relationships/image" Target="../media/image48.png"/><Relationship Id="rId34" Type="http://schemas.openxmlformats.org/officeDocument/2006/relationships/customXml" Target="../ink/ink22.xml"/><Relationship Id="rId50" Type="http://schemas.openxmlformats.org/officeDocument/2006/relationships/customXml" Target="../ink/ink30.xml"/><Relationship Id="rId55" Type="http://schemas.openxmlformats.org/officeDocument/2006/relationships/image" Target="../media/image56.png"/><Relationship Id="rId76" Type="http://schemas.openxmlformats.org/officeDocument/2006/relationships/customXml" Target="../ink/ink43.xml"/><Relationship Id="rId7" Type="http://schemas.openxmlformats.org/officeDocument/2006/relationships/image" Target="../media/image32.png"/><Relationship Id="rId71" Type="http://schemas.openxmlformats.org/officeDocument/2006/relationships/image" Target="../media/image64.png"/><Relationship Id="rId2" Type="http://schemas.openxmlformats.org/officeDocument/2006/relationships/video" Target="../media/media8.mp4"/><Relationship Id="rId2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2.mp4"/><Relationship Id="rId11" Type="http://schemas.openxmlformats.org/officeDocument/2006/relationships/image" Target="../media/image9.png"/><Relationship Id="rId5" Type="http://schemas.microsoft.com/office/2007/relationships/media" Target="../media/media2.mp4"/><Relationship Id="rId10" Type="http://schemas.openxmlformats.org/officeDocument/2006/relationships/image" Target="../media/image12.png"/><Relationship Id="rId4" Type="http://schemas.openxmlformats.org/officeDocument/2006/relationships/video" Target="../media/media4.mp4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4AC02BAB-2CE3-E270-FE9B-3AEBE51D91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41363" y="1947863"/>
            <a:ext cx="7259637" cy="1144587"/>
          </a:xfrm>
        </p:spPr>
        <p:txBody>
          <a:bodyPr>
            <a:normAutofit fontScale="90000"/>
          </a:bodyPr>
          <a:lstStyle/>
          <a:p>
            <a:r>
              <a:rPr lang="fr-FR" altLang="en-US" sz="3000" dirty="0" err="1"/>
              <a:t>Runaway</a:t>
            </a:r>
            <a:r>
              <a:rPr lang="fr-FR" altLang="en-US" sz="3000" dirty="0"/>
              <a:t> mitigation and </a:t>
            </a:r>
            <a:r>
              <a:rPr lang="fr-FR" altLang="en-US" sz="3000" dirty="0" err="1"/>
              <a:t>safe</a:t>
            </a:r>
            <a:r>
              <a:rPr lang="fr-FR" altLang="en-US" sz="3000" dirty="0"/>
              <a:t> </a:t>
            </a:r>
            <a:r>
              <a:rPr lang="fr-FR" altLang="en-US" sz="3000" dirty="0" err="1"/>
              <a:t>termination</a:t>
            </a:r>
            <a:r>
              <a:rPr lang="fr-FR" altLang="en-US" sz="3000" dirty="0"/>
              <a:t> </a:t>
            </a:r>
            <a:r>
              <a:rPr lang="fr-FR" altLang="en-US" sz="3000" dirty="0" err="1"/>
              <a:t>during</a:t>
            </a:r>
            <a:r>
              <a:rPr lang="fr-FR" altLang="en-US" sz="3000" dirty="0"/>
              <a:t> startup and disruptions </a:t>
            </a:r>
            <a:br>
              <a:rPr lang="fr-FR" altLang="en-US" dirty="0"/>
            </a:b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BEF08-11E0-67A5-435C-B9A4A09FD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138" y="2911475"/>
            <a:ext cx="6932612" cy="1474788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900" b="1" dirty="0">
                <a:solidFill>
                  <a:srgbClr val="3B27C0"/>
                </a:solidFill>
              </a:rPr>
              <a:t>Xian-Zhu Tang</a:t>
            </a:r>
            <a:r>
              <a:rPr lang="en-US" sz="1900" b="1" baseline="30000" dirty="0">
                <a:solidFill>
                  <a:srgbClr val="3B27C0"/>
                </a:solidFill>
              </a:rPr>
              <a:t>1 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900" b="1" dirty="0">
                <a:solidFill>
                  <a:srgbClr val="3B27C0"/>
                </a:solidFill>
              </a:rPr>
              <a:t>Oleksii Beznosov</a:t>
            </a:r>
            <a:r>
              <a:rPr lang="en-US" sz="1900" b="1" baseline="30000" dirty="0">
                <a:solidFill>
                  <a:srgbClr val="3B27C0"/>
                </a:solidFill>
              </a:rPr>
              <a:t>1</a:t>
            </a:r>
            <a:r>
              <a:rPr lang="en-US" sz="1900" b="1" dirty="0">
                <a:solidFill>
                  <a:srgbClr val="3B27C0"/>
                </a:solidFill>
              </a:rPr>
              <a:t>, Luis Chacon</a:t>
            </a:r>
            <a:r>
              <a:rPr lang="en-US" sz="1900" b="1" baseline="30000" dirty="0">
                <a:solidFill>
                  <a:srgbClr val="3B27C0"/>
                </a:solidFill>
              </a:rPr>
              <a:t>1</a:t>
            </a:r>
            <a:r>
              <a:rPr lang="en-US" sz="1900" b="1" dirty="0">
                <a:solidFill>
                  <a:srgbClr val="3B27C0"/>
                </a:solidFill>
              </a:rPr>
              <a:t>, Jason Hamilton</a:t>
            </a:r>
            <a:r>
              <a:rPr lang="en-US" sz="1900" b="1" baseline="30000" dirty="0">
                <a:solidFill>
                  <a:srgbClr val="3B27C0"/>
                </a:solidFill>
              </a:rPr>
              <a:t>1</a:t>
            </a:r>
            <a:r>
              <a:rPr lang="en-US" sz="1900" b="1" dirty="0">
                <a:solidFill>
                  <a:srgbClr val="3B27C0"/>
                </a:solidFill>
              </a:rPr>
              <a:t>,  </a:t>
            </a:r>
            <a:r>
              <a:rPr lang="en-US" sz="1900" b="1" dirty="0" err="1">
                <a:solidFill>
                  <a:srgbClr val="3B27C0"/>
                </a:solidFill>
              </a:rPr>
              <a:t>Zakariae</a:t>
            </a:r>
            <a:r>
              <a:rPr lang="en-US" sz="1900" b="1" dirty="0">
                <a:solidFill>
                  <a:srgbClr val="3B27C0"/>
                </a:solidFill>
              </a:rPr>
              <a:t> Jorti</a:t>
            </a:r>
            <a:r>
              <a:rPr lang="en-US" sz="1900" b="1" baseline="30000" dirty="0">
                <a:solidFill>
                  <a:srgbClr val="3B27C0"/>
                </a:solidFill>
              </a:rPr>
              <a:t>1</a:t>
            </a:r>
            <a:r>
              <a:rPr lang="en-US" sz="1900" b="1" dirty="0">
                <a:solidFill>
                  <a:srgbClr val="3B27C0"/>
                </a:solidFill>
              </a:rPr>
              <a:t>, Michael Lively</a:t>
            </a:r>
            <a:r>
              <a:rPr lang="en-US" sz="1900" b="1" baseline="30000" dirty="0">
                <a:solidFill>
                  <a:srgbClr val="3B27C0"/>
                </a:solidFill>
              </a:rPr>
              <a:t>1</a:t>
            </a:r>
            <a:r>
              <a:rPr lang="en-US" sz="1900" b="1" dirty="0">
                <a:solidFill>
                  <a:srgbClr val="3B27C0"/>
                </a:solidFill>
              </a:rPr>
              <a:t>, Danny Perez</a:t>
            </a:r>
            <a:r>
              <a:rPr lang="en-US" sz="1900" b="1" baseline="30000" dirty="0">
                <a:solidFill>
                  <a:srgbClr val="3B27C0"/>
                </a:solidFill>
              </a:rPr>
              <a:t>1</a:t>
            </a:r>
            <a:r>
              <a:rPr lang="en-US" sz="1900" b="1" dirty="0">
                <a:solidFill>
                  <a:srgbClr val="3B27C0"/>
                </a:solidFill>
              </a:rPr>
              <a:t>, Qile Zhang, </a:t>
            </a:r>
            <a:r>
              <a:rPr lang="en-US" sz="1900" b="1" dirty="0" err="1">
                <a:solidFill>
                  <a:srgbClr val="3B27C0"/>
                </a:solidFill>
              </a:rPr>
              <a:t>Yanzeng</a:t>
            </a:r>
            <a:r>
              <a:rPr lang="en-US" sz="1900" b="1" dirty="0">
                <a:solidFill>
                  <a:srgbClr val="3B27C0"/>
                </a:solidFill>
              </a:rPr>
              <a:t> Zhang</a:t>
            </a:r>
            <a:r>
              <a:rPr lang="en-US" sz="1900" b="1" baseline="30000" dirty="0">
                <a:solidFill>
                  <a:srgbClr val="3B27C0"/>
                </a:solidFill>
              </a:rPr>
              <a:t>1,</a:t>
            </a:r>
            <a:r>
              <a:rPr lang="en-US" sz="1900" b="1" dirty="0">
                <a:solidFill>
                  <a:srgbClr val="3B27C0"/>
                </a:solidFill>
              </a:rPr>
              <a:t> Jonathan Arnaud</a:t>
            </a:r>
            <a:r>
              <a:rPr lang="en-US" sz="1900" b="1" baseline="30000" dirty="0">
                <a:solidFill>
                  <a:srgbClr val="3B27C0"/>
                </a:solidFill>
              </a:rPr>
              <a:t>2</a:t>
            </a:r>
            <a:r>
              <a:rPr lang="en-US" sz="1900" b="1" dirty="0">
                <a:solidFill>
                  <a:srgbClr val="3B27C0"/>
                </a:solidFill>
              </a:rPr>
              <a:t>, Chris McDevitt</a:t>
            </a:r>
            <a:r>
              <a:rPr lang="en-US" sz="1900" b="1" baseline="30000" dirty="0">
                <a:solidFill>
                  <a:srgbClr val="3B27C0"/>
                </a:solidFill>
              </a:rPr>
              <a:t>2</a:t>
            </a:r>
            <a:r>
              <a:rPr lang="en-US" sz="1900" b="1" dirty="0">
                <a:solidFill>
                  <a:srgbClr val="3B27C0"/>
                </a:solidFill>
              </a:rPr>
              <a:t> 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2000" b="1" baseline="30000" dirty="0">
              <a:solidFill>
                <a:srgbClr val="3B27C0"/>
              </a:solidFill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500" baseline="30000" dirty="0">
                <a:solidFill>
                  <a:srgbClr val="3B27C0"/>
                </a:solidFill>
              </a:rPr>
              <a:t>1</a:t>
            </a:r>
            <a:r>
              <a:rPr lang="en-US" sz="1500" dirty="0">
                <a:solidFill>
                  <a:srgbClr val="3B27C0"/>
                </a:solidFill>
              </a:rPr>
              <a:t>Los Alamos National Laboratory; </a:t>
            </a:r>
            <a:r>
              <a:rPr lang="en-US" sz="1500" baseline="30000" dirty="0">
                <a:solidFill>
                  <a:srgbClr val="3B27C0"/>
                </a:solidFill>
              </a:rPr>
              <a:t>2</a:t>
            </a:r>
            <a:r>
              <a:rPr lang="en-US" sz="1500" dirty="0">
                <a:solidFill>
                  <a:srgbClr val="3B27C0"/>
                </a:solidFill>
              </a:rPr>
              <a:t>University of Florida at Gainesville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64FBD-B02F-51A0-5609-36999DC1349C}"/>
              </a:ext>
            </a:extLst>
          </p:cNvPr>
          <p:cNvSpPr/>
          <p:nvPr/>
        </p:nvSpPr>
        <p:spPr>
          <a:xfrm>
            <a:off x="3749675" y="4624388"/>
            <a:ext cx="1243013" cy="19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8" name="TextBox 10">
            <a:extLst>
              <a:ext uri="{FF2B5EF4-FFF2-40B4-BE49-F238E27FC236}">
                <a16:creationId xmlns:a16="http://schemas.microsoft.com/office/drawing/2014/main" id="{3BD52AF0-A3E8-38E1-60DE-EA7BF95ED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4495800"/>
            <a:ext cx="87074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1"/>
              <a:t>This work was supported by the Office of Fusion Energy Sciences and Office of Advanced Scientific Computing Research through the base theory and TDS SciDAC program.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36F7427E-2083-CCE8-DDE3-F7D5140EC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669" y="158750"/>
            <a:ext cx="8593741" cy="7768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(III) What if all fails and wall-damaging runaways are coming: Last-ditch effort of putting up a tungsten dust shield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2A657-D1E6-CF89-BB16-A8570C36F3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8721" y="1043940"/>
            <a:ext cx="5087044" cy="1084265"/>
          </a:xfrm>
        </p:spPr>
        <p:txBody>
          <a:bodyPr rtlCol="0">
            <a:normAutofit lnSpcReduction="10000"/>
          </a:bodyPr>
          <a:lstStyle/>
          <a:p>
            <a:pPr fontAlgn="auto">
              <a:buFont typeface="Arial"/>
              <a:buChar char="•"/>
              <a:defRPr/>
            </a:pPr>
            <a:r>
              <a:rPr lang="en-US" dirty="0">
                <a:solidFill>
                  <a:srgbClr val="2838FF"/>
                </a:solidFill>
              </a:rPr>
              <a:t>Old idea for divertor plasmas </a:t>
            </a:r>
            <a:r>
              <a:rPr lang="en-US" dirty="0"/>
              <a:t>[Tang &amp; </a:t>
            </a:r>
            <a:r>
              <a:rPr lang="en-US" dirty="0" err="1"/>
              <a:t>Delzanno</a:t>
            </a:r>
            <a:r>
              <a:rPr lang="en-US" dirty="0"/>
              <a:t>, Journal of fusion energy 29, 407-411 (2010)]</a:t>
            </a:r>
            <a:r>
              <a:rPr lang="en-US" dirty="0">
                <a:solidFill>
                  <a:srgbClr val="2838FF"/>
                </a:solidFill>
              </a:rPr>
              <a:t>, recycled here for runaway termination </a:t>
            </a:r>
            <a:r>
              <a:rPr lang="en-US" dirty="0"/>
              <a:t>[Lively, et al. NF (2024)]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30CED-4EE1-FF3D-D3AD-702BF653C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13" y="2053951"/>
            <a:ext cx="3988558" cy="2296913"/>
          </a:xfrm>
          <a:prstGeom prst="rect">
            <a:avLst/>
          </a:prstGeom>
        </p:spPr>
      </p:pic>
      <p:pic>
        <p:nvPicPr>
          <p:cNvPr id="6" name="VDE-runaway-scrapeoff.mp4">
            <a:hlinkClick r:id="" action="ppaction://media"/>
            <a:extLst>
              <a:ext uri="{FF2B5EF4-FFF2-40B4-BE49-F238E27FC236}">
                <a16:creationId xmlns:a16="http://schemas.microsoft.com/office/drawing/2014/main" id="{DE9990D1-23A9-5D86-B6D8-D5ED07B2AD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" t="12443" r="-1363" b="9399"/>
          <a:stretch/>
        </p:blipFill>
        <p:spPr>
          <a:xfrm>
            <a:off x="5505765" y="1116701"/>
            <a:ext cx="3015147" cy="350516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876EE35-F959-F07E-67B9-1950415B884F}"/>
              </a:ext>
            </a:extLst>
          </p:cNvPr>
          <p:cNvGrpSpPr/>
          <p:nvPr/>
        </p:nvGrpSpPr>
        <p:grpSpPr>
          <a:xfrm>
            <a:off x="6261821" y="1515769"/>
            <a:ext cx="483120" cy="254160"/>
            <a:chOff x="6083796" y="2049843"/>
            <a:chExt cx="483120" cy="25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7616C30-D19E-6C13-EBDC-7FA340F3B006}"/>
                    </a:ext>
                  </a:extLst>
                </p14:cNvPr>
                <p14:cNvContentPartPr/>
                <p14:nvPr/>
              </p14:nvContentPartPr>
              <p14:xfrm>
                <a:off x="6083796" y="2049843"/>
                <a:ext cx="483120" cy="2430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7616C30-D19E-6C13-EBDC-7FA340F3B00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77676" y="2043723"/>
                  <a:ext cx="49536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42BB82A-0A0A-A93D-C362-D7F97DF4CF01}"/>
                    </a:ext>
                  </a:extLst>
                </p14:cNvPr>
                <p14:cNvContentPartPr/>
                <p14:nvPr/>
              </p14:nvContentPartPr>
              <p14:xfrm>
                <a:off x="6322836" y="2165043"/>
                <a:ext cx="196920" cy="1389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42BB82A-0A0A-A93D-C362-D7F97DF4CF0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16716" y="2158923"/>
                  <a:ext cx="2091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4CC3DB3-7267-7EC3-70B4-CE3CD724FFED}"/>
                    </a:ext>
                  </a:extLst>
                </p14:cNvPr>
                <p14:cNvContentPartPr/>
                <p14:nvPr/>
              </p14:nvContentPartPr>
              <p14:xfrm>
                <a:off x="6267036" y="2120403"/>
                <a:ext cx="150120" cy="1191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4CC3DB3-7267-7EC3-70B4-CE3CD724FFE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60916" y="2114283"/>
                  <a:ext cx="1623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93F9907-C628-0C3D-4854-9D345EE20337}"/>
                    </a:ext>
                  </a:extLst>
                </p14:cNvPr>
                <p14:cNvContentPartPr/>
                <p14:nvPr/>
              </p14:nvContentPartPr>
              <p14:xfrm>
                <a:off x="6157236" y="2110683"/>
                <a:ext cx="114480" cy="1335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93F9907-C628-0C3D-4854-9D345EE2033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1116" y="2104563"/>
                  <a:ext cx="1267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AD5B64C-D648-86F4-459B-C40D9AD22779}"/>
                    </a:ext>
                  </a:extLst>
                </p14:cNvPr>
                <p14:cNvContentPartPr/>
                <p14:nvPr/>
              </p14:nvContentPartPr>
              <p14:xfrm>
                <a:off x="6159756" y="2161443"/>
                <a:ext cx="181800" cy="1170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AD5B64C-D648-86F4-459B-C40D9AD2277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53636" y="2155323"/>
                  <a:ext cx="1940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1F0D3C8-3C04-F8E3-9618-DB4722EBA99C}"/>
                    </a:ext>
                  </a:extLst>
                </p14:cNvPr>
                <p14:cNvContentPartPr/>
                <p14:nvPr/>
              </p14:nvContentPartPr>
              <p14:xfrm>
                <a:off x="6260916" y="2115363"/>
                <a:ext cx="162000" cy="1198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1F0D3C8-3C04-F8E3-9618-DB4722EBA99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54796" y="2109243"/>
                  <a:ext cx="1742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A8302A7-A391-01AC-DF27-479E3848CD52}"/>
                    </a:ext>
                  </a:extLst>
                </p14:cNvPr>
                <p14:cNvContentPartPr/>
                <p14:nvPr/>
              </p14:nvContentPartPr>
              <p14:xfrm>
                <a:off x="6426876" y="2135163"/>
                <a:ext cx="121680" cy="1090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A8302A7-A391-01AC-DF27-479E3848CD5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420756" y="2129043"/>
                  <a:ext cx="133920" cy="121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73985AC-EC6B-AD25-98E7-D035C17B3E73}"/>
              </a:ext>
            </a:extLst>
          </p:cNvPr>
          <p:cNvSpPr txBox="1"/>
          <p:nvPr/>
        </p:nvSpPr>
        <p:spPr>
          <a:xfrm>
            <a:off x="782813" y="4424660"/>
            <a:ext cx="668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 </a:t>
            </a:r>
            <a:r>
              <a:rPr lang="en-US" sz="1400" dirty="0" err="1"/>
              <a:t>injecta</a:t>
            </a:r>
            <a:r>
              <a:rPr lang="en-US" sz="1400" dirty="0"/>
              <a:t> for RE </a:t>
            </a:r>
            <a:r>
              <a:rPr lang="en-US" sz="1400" dirty="0">
                <a:solidFill>
                  <a:srgbClr val="C00000"/>
                </a:solidFill>
              </a:rPr>
              <a:t>seed removal</a:t>
            </a:r>
            <a:r>
              <a:rPr lang="en-US" sz="1400" dirty="0"/>
              <a:t>: </a:t>
            </a:r>
            <a:r>
              <a:rPr lang="en-US" sz="1400" i="1" dirty="0"/>
              <a:t>Sergeev et al. NF (2021); </a:t>
            </a:r>
            <a:r>
              <a:rPr lang="en-US" sz="1400" i="1" dirty="0" err="1"/>
              <a:t>Nardon</a:t>
            </a:r>
            <a:r>
              <a:rPr lang="en-US" sz="1400" i="1" dirty="0"/>
              <a:t>, et al. NF (2021)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36F7427E-2083-CCE8-DDE3-F7D5140EC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669" y="158750"/>
            <a:ext cx="8593741" cy="7768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How does it work: MCNP calculations show RE stopping, pitch angle scattering, knock-ons emission, gamma emission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2A657-D1E6-CF89-BB16-A8570C36F3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4669" y="1043940"/>
            <a:ext cx="5636837" cy="696913"/>
          </a:xfrm>
        </p:spPr>
        <p:txBody>
          <a:bodyPr rtlCol="0">
            <a:normAutofit/>
          </a:bodyPr>
          <a:lstStyle/>
          <a:p>
            <a:pPr fontAlgn="auto">
              <a:buFont typeface="Arial"/>
              <a:buChar char="•"/>
              <a:defRPr/>
            </a:pPr>
            <a:r>
              <a:rPr lang="en-US" dirty="0">
                <a:solidFill>
                  <a:srgbClr val="2838FF"/>
                </a:solidFill>
              </a:rPr>
              <a:t>Perhaps </a:t>
            </a:r>
            <a:r>
              <a:rPr lang="en-US" dirty="0">
                <a:solidFill>
                  <a:srgbClr val="C00000"/>
                </a:solidFill>
              </a:rPr>
              <a:t>most interesting </a:t>
            </a:r>
            <a:r>
              <a:rPr lang="en-US" dirty="0" err="1">
                <a:solidFill>
                  <a:srgbClr val="C00000"/>
                </a:solidFill>
              </a:rPr>
              <a:t>physicswise</a:t>
            </a:r>
            <a:r>
              <a:rPr lang="en-US" dirty="0">
                <a:solidFill>
                  <a:srgbClr val="C00000"/>
                </a:solidFill>
              </a:rPr>
              <a:t> is the effective pitch angle scattering of runaways by W particulates</a:t>
            </a:r>
          </a:p>
        </p:txBody>
      </p:sp>
      <p:sp>
        <p:nvSpPr>
          <p:cNvPr id="43011" name="Picture 4">
            <a:extLst>
              <a:ext uri="{FF2B5EF4-FFF2-40B4-BE49-F238E27FC236}">
                <a16:creationId xmlns:a16="http://schemas.microsoft.com/office/drawing/2014/main" id="{48361952-BB8C-4AE2-829B-969212C3C0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4313" y="1622425"/>
            <a:ext cx="64706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Figure 1.">
            <a:extLst>
              <a:ext uri="{FF2B5EF4-FFF2-40B4-BE49-F238E27FC236}">
                <a16:creationId xmlns:a16="http://schemas.microsoft.com/office/drawing/2014/main" id="{BDCE2662-7583-10C3-0241-F19EA8FF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06" y="1146931"/>
            <a:ext cx="2049985" cy="18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3B3042-B777-0A44-ECC4-F80074C3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7" y="1882708"/>
            <a:ext cx="4968510" cy="251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E5C2301-5F93-738E-6131-6C178274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41" y="3210441"/>
            <a:ext cx="3086344" cy="14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64D572-ACBE-0A4B-5AB6-399E8EC752FB}"/>
              </a:ext>
            </a:extLst>
          </p:cNvPr>
          <p:cNvSpPr txBox="1"/>
          <p:nvPr/>
        </p:nvSpPr>
        <p:spPr>
          <a:xfrm>
            <a:off x="441591" y="4503986"/>
            <a:ext cx="4690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 details, see </a:t>
            </a:r>
            <a:r>
              <a:rPr lang="en-US" sz="1400" dirty="0">
                <a:effectLst/>
                <a:highlight>
                  <a:srgbClr val="00FFFF"/>
                </a:highlight>
              </a:rPr>
              <a:t>Lively </a:t>
            </a:r>
            <a:r>
              <a:rPr lang="en-US" sz="1400" i="1" dirty="0">
                <a:effectLst/>
                <a:highlight>
                  <a:srgbClr val="00FFFF"/>
                </a:highlight>
              </a:rPr>
              <a:t>et al</a:t>
            </a:r>
            <a:r>
              <a:rPr lang="en-US" sz="1400" dirty="0">
                <a:effectLst/>
                <a:highlight>
                  <a:srgbClr val="00FFFF"/>
                </a:highlight>
              </a:rPr>
              <a:t> 2024 </a:t>
            </a:r>
            <a:r>
              <a:rPr lang="en-US" sz="1400" i="1" dirty="0" err="1">
                <a:effectLst/>
                <a:highlight>
                  <a:srgbClr val="00FFFF"/>
                </a:highlight>
              </a:rPr>
              <a:t>Nucl</a:t>
            </a:r>
            <a:r>
              <a:rPr lang="en-US" sz="1400" i="1" dirty="0">
                <a:effectLst/>
                <a:highlight>
                  <a:srgbClr val="00FFFF"/>
                </a:highlight>
              </a:rPr>
              <a:t>. Fusion</a:t>
            </a:r>
            <a:r>
              <a:rPr lang="en-US" sz="1400" dirty="0">
                <a:effectLst/>
                <a:highlight>
                  <a:srgbClr val="00FFFF"/>
                </a:highlight>
              </a:rPr>
              <a:t> </a:t>
            </a:r>
            <a:r>
              <a:rPr lang="en-US" sz="1400" b="1" dirty="0">
                <a:effectLst/>
                <a:highlight>
                  <a:srgbClr val="00FFFF"/>
                </a:highlight>
              </a:rPr>
              <a:t>64</a:t>
            </a:r>
            <a:r>
              <a:rPr lang="en-US" sz="1400" dirty="0">
                <a:effectLst/>
                <a:highlight>
                  <a:srgbClr val="00FFFF"/>
                </a:highlight>
              </a:rPr>
              <a:t> 056019</a:t>
            </a:r>
            <a:endParaRPr lang="en-US" sz="14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00370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711C6B52-7825-37A5-5090-68B362F315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1313" y="127927"/>
            <a:ext cx="8461375" cy="662648"/>
          </a:xfrm>
        </p:spPr>
        <p:txBody>
          <a:bodyPr>
            <a:normAutofit fontScale="90000"/>
          </a:bodyPr>
          <a:lstStyle/>
          <a:p>
            <a:r>
              <a:rPr lang="en-US" altLang="en-US" sz="2400" dirty="0"/>
              <a:t>(IV) Thinking differently of an alternative physics path for disruption mitigation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6BE861E-31EF-15BA-F8D2-227AC242C8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884561"/>
            <a:ext cx="7027933" cy="183696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altLang="en-US" sz="1600" dirty="0"/>
              <a:t>Naturally occurring and mitigated disruptions: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en-US" sz="1400" dirty="0">
                <a:sym typeface="Wingdings" pitchFamily="2" charset="2"/>
              </a:rPr>
              <a:t> </a:t>
            </a:r>
            <a:r>
              <a:rPr lang="en-US" altLang="en-US" sz="1300" dirty="0">
                <a:sym typeface="Wingdings" pitchFamily="2" charset="2"/>
              </a:rPr>
              <a:t>PMI induced wall impurity or injected impurities radiatively clamps the </a:t>
            </a:r>
            <a:r>
              <a:rPr lang="en-US" altLang="en-US" sz="1300" dirty="0" err="1">
                <a:sym typeface="Wingdings" pitchFamily="2" charset="2"/>
              </a:rPr>
              <a:t>Te</a:t>
            </a:r>
            <a:r>
              <a:rPr lang="en-US" altLang="en-US" sz="1300" dirty="0">
                <a:sym typeface="Wingdings" pitchFamily="2" charset="2"/>
              </a:rPr>
              <a:t> to a low value (eVs) </a:t>
            </a:r>
            <a:r>
              <a:rPr lang="en-US" altLang="en-US" sz="1300" dirty="0"/>
              <a:t> </a:t>
            </a:r>
            <a:r>
              <a:rPr lang="en-US" altLang="en-US" sz="1300" dirty="0">
                <a:sym typeface="Wingdings" pitchFamily="2" charset="2"/>
              </a:rPr>
              <a:t> Ohmic-to-runaway current conversion</a:t>
            </a:r>
          </a:p>
          <a:p>
            <a:pPr lvl="2">
              <a:buFont typeface="Wingdings" pitchFamily="2" charset="2"/>
              <a:buChar char="Ø"/>
            </a:pPr>
            <a:r>
              <a:rPr lang="en-US" altLang="en-US" sz="1200" dirty="0">
                <a:sym typeface="Wingdings" pitchFamily="2" charset="2"/>
              </a:rPr>
              <a:t>Short TQ  thermal load mitigation  long CQ with runaway beams of relativistic energies</a:t>
            </a:r>
            <a:endParaRPr lang="en-US" altLang="en-US" sz="1200" dirty="0"/>
          </a:p>
          <a:p>
            <a:pPr>
              <a:buFont typeface="Wingdings" pitchFamily="2" charset="2"/>
              <a:buChar char="Ø"/>
            </a:pPr>
            <a:r>
              <a:rPr lang="en-US" altLang="en-US" sz="1600" dirty="0"/>
              <a:t>Can mitigation be built upon slowing down the TQ? </a:t>
            </a:r>
            <a:r>
              <a:rPr lang="en-US" altLang="en-US" sz="1600" dirty="0">
                <a:solidFill>
                  <a:srgbClr val="FF0000"/>
                </a:solidFill>
              </a:rPr>
              <a:t>Yes, if</a:t>
            </a:r>
          </a:p>
          <a:p>
            <a:pPr lvl="2">
              <a:buFont typeface="Wingdings" pitchFamily="2" charset="2"/>
              <a:buChar char="Ø"/>
            </a:pPr>
            <a:r>
              <a:rPr lang="en-US" altLang="en-US" sz="1300" dirty="0">
                <a:solidFill>
                  <a:srgbClr val="2838FF"/>
                </a:solidFill>
              </a:rPr>
              <a:t>Plasma remains impurity-free</a:t>
            </a:r>
          </a:p>
          <a:p>
            <a:pPr lvl="3">
              <a:buFont typeface="Wingdings" pitchFamily="2" charset="2"/>
              <a:buChar char="Ø"/>
            </a:pPr>
            <a:r>
              <a:rPr lang="en-US" altLang="en-US" sz="1000" dirty="0"/>
              <a:t>Edge/boundary must be cold (and dense) to limit wall impurity production, and of course, no impurity injection</a:t>
            </a:r>
          </a:p>
          <a:p>
            <a:pPr lvl="2">
              <a:buFont typeface="Wingdings" pitchFamily="2" charset="2"/>
              <a:buChar char="Ø"/>
            </a:pPr>
            <a:r>
              <a:rPr lang="en-US" altLang="en-US" sz="1300" dirty="0">
                <a:solidFill>
                  <a:srgbClr val="2838FF"/>
                </a:solidFill>
              </a:rPr>
              <a:t>Plasma parallel transport must be collisional </a:t>
            </a:r>
          </a:p>
          <a:p>
            <a:pPr lvl="3">
              <a:buFont typeface="Wingdings" pitchFamily="2" charset="2"/>
              <a:buChar char="Ø"/>
            </a:pPr>
            <a:r>
              <a:rPr lang="en-US" altLang="en-US" sz="1000" dirty="0"/>
              <a:t>High density + cool temperature</a:t>
            </a:r>
          </a:p>
        </p:txBody>
      </p:sp>
      <p:sp>
        <p:nvSpPr>
          <p:cNvPr id="25603" name="Picture 4">
            <a:extLst>
              <a:ext uri="{FF2B5EF4-FFF2-40B4-BE49-F238E27FC236}">
                <a16:creationId xmlns:a16="http://schemas.microsoft.com/office/drawing/2014/main" id="{619609BE-AA46-E66A-5646-15F1718E12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7563" y="1639888"/>
            <a:ext cx="1881187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6F745-18E0-7333-7600-1CC2CAC8B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76" y="2674532"/>
            <a:ext cx="2743200" cy="2106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ABE6D-5706-4239-5113-EE5F21F65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676" y="2719008"/>
            <a:ext cx="2743200" cy="2115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C4CBAC-2556-75F3-7EB4-22CF95D9B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763" y="2716803"/>
            <a:ext cx="2670761" cy="2106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7FEB5-C3A3-C77B-BF97-6524CFF7A2F7}"/>
              </a:ext>
            </a:extLst>
          </p:cNvPr>
          <p:cNvSpPr txBox="1"/>
          <p:nvPr/>
        </p:nvSpPr>
        <p:spPr>
          <a:xfrm>
            <a:off x="4550276" y="2330429"/>
            <a:ext cx="43576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highlight>
                  <a:srgbClr val="00FFFF"/>
                </a:highlight>
              </a:rPr>
              <a:t>Zhang, Li, Tang, EPL (2023); Li, Zhang, Tang NF (2023)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711C6B52-7825-37A5-5090-68B362F315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425" y="93084"/>
            <a:ext cx="8461375" cy="648386"/>
          </a:xfrm>
        </p:spPr>
        <p:txBody>
          <a:bodyPr>
            <a:normAutofit fontScale="90000"/>
          </a:bodyPr>
          <a:lstStyle/>
          <a:p>
            <a:r>
              <a:rPr lang="en-US" altLang="en-US" sz="2400" dirty="0"/>
              <a:t>ITER TQ mitigation by massive hydrogen injection </a:t>
            </a:r>
            <a:r>
              <a:rPr lang="en-US" altLang="en-US" sz="2400" dirty="0">
                <a:sym typeface="Wingdings" pitchFamily="2" charset="2"/>
              </a:rPr>
              <a:t> align TQ with CQ  new pathway in disruption mitigation</a:t>
            </a:r>
            <a:endParaRPr lang="en-US" altLang="en-US" sz="2400" dirty="0"/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6BE861E-31EF-15BA-F8D2-227AC242C8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5820" y="904399"/>
            <a:ext cx="8350980" cy="57256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en-US" sz="1400" dirty="0"/>
              <a:t>Recall the MST &gt;10X </a:t>
            </a:r>
            <a:r>
              <a:rPr lang="en-US" altLang="en-US" sz="1400" dirty="0" err="1"/>
              <a:t>n</a:t>
            </a:r>
            <a:r>
              <a:rPr lang="en-US" altLang="en-US" sz="1400" baseline="-25000" dirty="0" err="1"/>
              <a:t>greenwald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experiment</a:t>
            </a:r>
            <a:r>
              <a:rPr lang="en-US" altLang="en-US" sz="1400" baseline="-25000" dirty="0"/>
              <a:t> ; </a:t>
            </a:r>
            <a:r>
              <a:rPr lang="en-US" altLang="en-US" sz="1400" dirty="0"/>
              <a:t>If parallel transport is slow enough, disruption changes its normal meaning and Ohmic heating is a key factor in plasma power balance </a:t>
            </a:r>
          </a:p>
        </p:txBody>
      </p:sp>
      <p:sp>
        <p:nvSpPr>
          <p:cNvPr id="25603" name="Picture 4">
            <a:extLst>
              <a:ext uri="{FF2B5EF4-FFF2-40B4-BE49-F238E27FC236}">
                <a16:creationId xmlns:a16="http://schemas.microsoft.com/office/drawing/2014/main" id="{619609BE-AA46-E66A-5646-15F1718E12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7563" y="1639888"/>
            <a:ext cx="1881187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oincare.mp4">
            <a:hlinkClick r:id="" action="ppaction://media"/>
            <a:extLst>
              <a:ext uri="{FF2B5EF4-FFF2-40B4-BE49-F238E27FC236}">
                <a16:creationId xmlns:a16="http://schemas.microsoft.com/office/drawing/2014/main" id="{16F0CADB-5905-5A0E-7F43-BA3F8BFEE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4400" t="11733" r="25644" b="5956"/>
          <a:stretch/>
        </p:blipFill>
        <p:spPr>
          <a:xfrm>
            <a:off x="1055307" y="1512985"/>
            <a:ext cx="2024204" cy="3335254"/>
          </a:xfrm>
          <a:prstGeom prst="rect">
            <a:avLst/>
          </a:prstGeom>
        </p:spPr>
      </p:pic>
      <p:pic>
        <p:nvPicPr>
          <p:cNvPr id="3" name="J_2D_car.mp4">
            <a:hlinkClick r:id="" action="ppaction://media"/>
            <a:extLst>
              <a:ext uri="{FF2B5EF4-FFF2-40B4-BE49-F238E27FC236}">
                <a16:creationId xmlns:a16="http://schemas.microsoft.com/office/drawing/2014/main" id="{439BB7E8-0454-0E8A-63FF-CAB5E62956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63989" y="1391948"/>
            <a:ext cx="2672905" cy="3563873"/>
          </a:xfrm>
          <a:prstGeom prst="rect">
            <a:avLst/>
          </a:prstGeom>
        </p:spPr>
      </p:pic>
      <p:pic>
        <p:nvPicPr>
          <p:cNvPr id="6" name="Temp_2D_car.mp4">
            <a:hlinkClick r:id="" action="ppaction://media"/>
            <a:extLst>
              <a:ext uri="{FF2B5EF4-FFF2-40B4-BE49-F238E27FC236}">
                <a16:creationId xmlns:a16="http://schemas.microsoft.com/office/drawing/2014/main" id="{9A370072-2C18-6B1F-D8A8-E699F27C95C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13895" y="1391948"/>
            <a:ext cx="2682997" cy="35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1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5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A1AA-01BB-91A5-C328-267ACC0B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010"/>
            <a:ext cx="8229600" cy="562764"/>
          </a:xfrm>
        </p:spPr>
        <p:txBody>
          <a:bodyPr>
            <a:noAutofit/>
          </a:bodyPr>
          <a:lstStyle/>
          <a:p>
            <a:r>
              <a:rPr lang="en-US" sz="2800" dirty="0"/>
              <a:t>Subtleties in modeling, physics, &amp;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82906-E66E-FF5B-A978-5518E9A50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63" y="860285"/>
            <a:ext cx="2781532" cy="387355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Collisional transport scaling is a must, but boundary condition matters too</a:t>
            </a:r>
          </a:p>
          <a:p>
            <a:pPr lvl="1"/>
            <a:r>
              <a:rPr lang="en-US" dirty="0">
                <a:solidFill>
                  <a:srgbClr val="2838FF"/>
                </a:solidFill>
              </a:rPr>
              <a:t>Sheath boundary condition </a:t>
            </a:r>
            <a:r>
              <a:rPr lang="en-US" dirty="0"/>
              <a:t>&amp; wall feedback</a:t>
            </a:r>
          </a:p>
          <a:p>
            <a:r>
              <a:rPr lang="en-US" dirty="0"/>
              <a:t>Too low a density won’t be collisional, but too high a density is undesirable if Bremsstrahlung </a:t>
            </a:r>
            <a:r>
              <a:rPr lang="en-US" dirty="0">
                <a:solidFill>
                  <a:srgbClr val="2838FF"/>
                </a:solidFill>
              </a:rPr>
              <a:t>overwhelms</a:t>
            </a:r>
            <a:r>
              <a:rPr lang="en-US" dirty="0"/>
              <a:t> Ohmic heating</a:t>
            </a:r>
          </a:p>
          <a:p>
            <a:r>
              <a:rPr lang="en-US" dirty="0"/>
              <a:t>Dilutional cooling can vary depending on the details of H assimilation</a:t>
            </a:r>
          </a:p>
          <a:p>
            <a:pPr lvl="1"/>
            <a:r>
              <a:rPr lang="en-US" dirty="0">
                <a:solidFill>
                  <a:srgbClr val="2838FF"/>
                </a:solidFill>
              </a:rPr>
              <a:t>Could be leveraged to reduce density requirement</a:t>
            </a:r>
          </a:p>
        </p:txBody>
      </p:sp>
      <p:pic>
        <p:nvPicPr>
          <p:cNvPr id="4" name="T_profile.mp4">
            <a:hlinkClick r:id="" action="ppaction://media"/>
            <a:extLst>
              <a:ext uri="{FF2B5EF4-FFF2-40B4-BE49-F238E27FC236}">
                <a16:creationId xmlns:a16="http://schemas.microsoft.com/office/drawing/2014/main" id="{A84B6C93-D504-5ED9-7810-AE3BF97CE3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3591" y="2667835"/>
            <a:ext cx="2975669" cy="1983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18A357-7763-EEA2-5E24-D09184E31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680" y="972223"/>
            <a:ext cx="2163157" cy="364023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A503A0-B3A6-2D3F-3CDB-0FCAD110005C}"/>
              </a:ext>
            </a:extLst>
          </p:cNvPr>
          <p:cNvSpPr txBox="1">
            <a:spLocks/>
          </p:cNvSpPr>
          <p:nvPr/>
        </p:nvSpPr>
        <p:spPr>
          <a:xfrm>
            <a:off x="3043334" y="800493"/>
            <a:ext cx="3683986" cy="1883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42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dirty="0"/>
              <a:t>How to get the hydrogen in?</a:t>
            </a:r>
          </a:p>
          <a:p>
            <a:pPr lvl="1"/>
            <a:r>
              <a:rPr lang="en-US" dirty="0"/>
              <a:t>Is deep pellet penetration even necessary? </a:t>
            </a:r>
            <a:r>
              <a:rPr lang="en-US" dirty="0">
                <a:solidFill>
                  <a:srgbClr val="C00000"/>
                </a:solidFill>
              </a:rPr>
              <a:t>Eric says no 😃</a:t>
            </a:r>
          </a:p>
          <a:p>
            <a:pPr lvl="2"/>
            <a:r>
              <a:rPr lang="en-US" dirty="0">
                <a:solidFill>
                  <a:srgbClr val="F600F2"/>
                </a:solidFill>
              </a:rPr>
              <a:t>What matters more: enough H dumped in to shield the first wall (MGI?), and pellets pile up the H to protect the divertor</a:t>
            </a:r>
          </a:p>
          <a:p>
            <a:pPr lvl="3"/>
            <a:r>
              <a:rPr lang="en-US" dirty="0">
                <a:solidFill>
                  <a:srgbClr val="F600F2"/>
                </a:solidFill>
              </a:rPr>
              <a:t>Transport in 3D fields (density-limited disruption) will take care of the rest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086EAAD-DB29-7B1F-57AC-E26A0BA963EF}"/>
                  </a:ext>
                </a:extLst>
              </p14:cNvPr>
              <p14:cNvContentPartPr/>
              <p14:nvPr/>
            </p14:nvContentPartPr>
            <p14:xfrm>
              <a:off x="7074516" y="1391043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086EAAD-DB29-7B1F-57AC-E26A0BA963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0876" y="128304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C205FBF-7FC7-CC77-B5E8-222D1969BE69}"/>
                  </a:ext>
                </a:extLst>
              </p14:cNvPr>
              <p14:cNvContentPartPr/>
              <p14:nvPr/>
            </p14:nvContentPartPr>
            <p14:xfrm>
              <a:off x="7198356" y="1175043"/>
              <a:ext cx="109080" cy="3499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C205FBF-7FC7-CC77-B5E8-222D1969BE6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44356" y="1067403"/>
                <a:ext cx="216720" cy="56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84371E-8857-337F-CB5E-F36885E93FE2}"/>
                  </a:ext>
                </a:extLst>
              </p14:cNvPr>
              <p14:cNvContentPartPr/>
              <p14:nvPr/>
            </p14:nvContentPartPr>
            <p14:xfrm>
              <a:off x="7138236" y="1378803"/>
              <a:ext cx="299520" cy="2934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84371E-8857-337F-CB5E-F36885E93FE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84596" y="1270803"/>
                <a:ext cx="40716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631F37F-D860-83C9-5C41-239DC31301A3}"/>
                  </a:ext>
                </a:extLst>
              </p14:cNvPr>
              <p14:cNvContentPartPr/>
              <p14:nvPr/>
            </p14:nvContentPartPr>
            <p14:xfrm>
              <a:off x="7835556" y="1032843"/>
              <a:ext cx="235800" cy="4100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631F37F-D860-83C9-5C41-239DC31301A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81916" y="925203"/>
                <a:ext cx="343440" cy="62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E8E3C87-BCA6-27C7-94D3-4EB862D4CFD6}"/>
                  </a:ext>
                </a:extLst>
              </p14:cNvPr>
              <p14:cNvContentPartPr/>
              <p14:nvPr/>
            </p14:nvContentPartPr>
            <p14:xfrm>
              <a:off x="7878396" y="1238043"/>
              <a:ext cx="448920" cy="314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E8E3C87-BCA6-27C7-94D3-4EB862D4CFD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24396" y="1130403"/>
                <a:ext cx="55656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EB8E590-8137-8CE0-092A-4A7293C60A4C}"/>
                  </a:ext>
                </a:extLst>
              </p14:cNvPr>
              <p14:cNvContentPartPr/>
              <p14:nvPr/>
            </p14:nvContentPartPr>
            <p14:xfrm>
              <a:off x="8523876" y="2872083"/>
              <a:ext cx="292320" cy="5349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EB8E590-8137-8CE0-092A-4A7293C60A4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470236" y="2764443"/>
                <a:ext cx="399960" cy="75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02C510E-E6D7-2078-14EC-FC70E0CC591D}"/>
                  </a:ext>
                </a:extLst>
              </p14:cNvPr>
              <p14:cNvContentPartPr/>
              <p14:nvPr/>
            </p14:nvContentPartPr>
            <p14:xfrm>
              <a:off x="8476356" y="1685883"/>
              <a:ext cx="206280" cy="4068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02C510E-E6D7-2078-14EC-FC70E0CC591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422716" y="1577883"/>
                <a:ext cx="313920" cy="62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CADAD1F-FAE0-4EEF-C6C8-F47C3F086EA9}"/>
                  </a:ext>
                </a:extLst>
              </p14:cNvPr>
              <p14:cNvContentPartPr/>
              <p14:nvPr/>
            </p14:nvContentPartPr>
            <p14:xfrm>
              <a:off x="8394636" y="1918443"/>
              <a:ext cx="289800" cy="2664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CADAD1F-FAE0-4EEF-C6C8-F47C3F086EA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40996" y="1810803"/>
                <a:ext cx="39744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996A0F-18D9-7C73-9078-E51EB5EF6ACE}"/>
                  </a:ext>
                </a:extLst>
              </p14:cNvPr>
              <p14:cNvContentPartPr/>
              <p14:nvPr/>
            </p14:nvContentPartPr>
            <p14:xfrm>
              <a:off x="7080276" y="3304443"/>
              <a:ext cx="209880" cy="273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996A0F-18D9-7C73-9078-E51EB5EF6AC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26636" y="3196443"/>
                <a:ext cx="31752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86BA177-E980-FDA0-47A6-27DAEEE84D29}"/>
                  </a:ext>
                </a:extLst>
              </p14:cNvPr>
              <p14:cNvContentPartPr/>
              <p14:nvPr/>
            </p14:nvContentPartPr>
            <p14:xfrm>
              <a:off x="7168476" y="3069363"/>
              <a:ext cx="242640" cy="384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86BA177-E980-FDA0-47A6-27DAEEE84D2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14836" y="2961363"/>
                <a:ext cx="350280" cy="6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CBD0547-4972-2232-AE33-0F6A45FC224B}"/>
                  </a:ext>
                </a:extLst>
              </p14:cNvPr>
              <p14:cNvContentPartPr/>
              <p14:nvPr/>
            </p14:nvContentPartPr>
            <p14:xfrm>
              <a:off x="7828716" y="3909603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CBD0547-4972-2232-AE33-0F6A45FC224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822596" y="390348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4FB5777-38DB-70A9-5A52-7D9A44E5C41A}"/>
                  </a:ext>
                </a:extLst>
              </p14:cNvPr>
              <p14:cNvContentPartPr/>
              <p14:nvPr/>
            </p14:nvContentPartPr>
            <p14:xfrm>
              <a:off x="7789836" y="3850923"/>
              <a:ext cx="141840" cy="147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4FB5777-38DB-70A9-5A52-7D9A44E5C41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783716" y="3844803"/>
                <a:ext cx="154080" cy="16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16A0CF59-3D9F-577F-9F31-1B6C52433073}"/>
              </a:ext>
            </a:extLst>
          </p:cNvPr>
          <p:cNvGrpSpPr/>
          <p:nvPr/>
        </p:nvGrpSpPr>
        <p:grpSpPr>
          <a:xfrm>
            <a:off x="7349916" y="3590643"/>
            <a:ext cx="420120" cy="295920"/>
            <a:chOff x="7349916" y="3590643"/>
            <a:chExt cx="420120" cy="29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B52A18-8F16-2C6E-BA2C-FB9900162FC4}"/>
                    </a:ext>
                  </a:extLst>
                </p14:cNvPr>
                <p14:cNvContentPartPr/>
                <p14:nvPr/>
              </p14:nvContentPartPr>
              <p14:xfrm>
                <a:off x="7638276" y="3773883"/>
                <a:ext cx="131760" cy="1126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B52A18-8F16-2C6E-BA2C-FB9900162FC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632156" y="3767763"/>
                  <a:ext cx="144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5FF2B53-4EDC-6BB9-B6C7-61E2E140082E}"/>
                    </a:ext>
                  </a:extLst>
                </p14:cNvPr>
                <p14:cNvContentPartPr/>
                <p14:nvPr/>
              </p14:nvContentPartPr>
              <p14:xfrm>
                <a:off x="7485276" y="3688923"/>
                <a:ext cx="138600" cy="914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5FF2B53-4EDC-6BB9-B6C7-61E2E140082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79156" y="3682803"/>
                  <a:ext cx="1508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2D8E58E-5822-F13D-9628-B2DEB67630FA}"/>
                    </a:ext>
                  </a:extLst>
                </p14:cNvPr>
                <p14:cNvContentPartPr/>
                <p14:nvPr/>
              </p14:nvContentPartPr>
              <p14:xfrm>
                <a:off x="7349916" y="3590643"/>
                <a:ext cx="142920" cy="1202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2D8E58E-5822-F13D-9628-B2DEB67630F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43796" y="3584523"/>
                  <a:ext cx="155160" cy="13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EF17F6-6F66-2772-F48F-82412A8917BB}"/>
                  </a:ext>
                </a:extLst>
              </p14:cNvPr>
              <p14:cNvContentPartPr/>
              <p14:nvPr/>
            </p14:nvContentPartPr>
            <p14:xfrm>
              <a:off x="7492116" y="3926523"/>
              <a:ext cx="152640" cy="1206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EF17F6-6F66-2772-F48F-82412A8917B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485996" y="3920403"/>
                <a:ext cx="164880" cy="13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66AE726B-887C-0284-2342-08A3AD1A6881}"/>
              </a:ext>
            </a:extLst>
          </p:cNvPr>
          <p:cNvGrpSpPr/>
          <p:nvPr/>
        </p:nvGrpSpPr>
        <p:grpSpPr>
          <a:xfrm>
            <a:off x="7848156" y="3651123"/>
            <a:ext cx="1051920" cy="857880"/>
            <a:chOff x="7848156" y="3651123"/>
            <a:chExt cx="1051920" cy="857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64664BC-132F-DF9F-D4F6-FF2F8C73147B}"/>
                    </a:ext>
                  </a:extLst>
                </p14:cNvPr>
                <p14:cNvContentPartPr/>
                <p14:nvPr/>
              </p14:nvContentPartPr>
              <p14:xfrm>
                <a:off x="7995756" y="3787203"/>
                <a:ext cx="150480" cy="1008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64664BC-132F-DF9F-D4F6-FF2F8C73147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989636" y="3781083"/>
                  <a:ext cx="1627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84D6A3C-C264-832D-D67F-ADC2DA175C0A}"/>
                    </a:ext>
                  </a:extLst>
                </p14:cNvPr>
                <p14:cNvContentPartPr/>
                <p14:nvPr/>
              </p14:nvContentPartPr>
              <p14:xfrm>
                <a:off x="7848156" y="3651123"/>
                <a:ext cx="117360" cy="1173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84D6A3C-C264-832D-D67F-ADC2DA175C0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842036" y="3645003"/>
                  <a:ext cx="1296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07E3823-8AB4-3FF8-5486-179E82464C3A}"/>
                    </a:ext>
                  </a:extLst>
                </p14:cNvPr>
                <p14:cNvContentPartPr/>
                <p14:nvPr/>
              </p14:nvContentPartPr>
              <p14:xfrm>
                <a:off x="8056956" y="3679203"/>
                <a:ext cx="487440" cy="5486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07E3823-8AB4-3FF8-5486-179E82464C3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050836" y="3673083"/>
                  <a:ext cx="499680" cy="56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0D3AF7B-728F-8498-4CF8-445AF24F5C62}"/>
                    </a:ext>
                  </a:extLst>
                </p14:cNvPr>
                <p14:cNvContentPartPr/>
                <p14:nvPr/>
              </p14:nvContentPartPr>
              <p14:xfrm>
                <a:off x="8501916" y="4098243"/>
                <a:ext cx="78120" cy="1497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0D3AF7B-728F-8498-4CF8-445AF24F5C6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495796" y="4092123"/>
                  <a:ext cx="903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4E3B688-02F1-8A9E-3721-26D73EE6706C}"/>
                    </a:ext>
                  </a:extLst>
                </p14:cNvPr>
                <p14:cNvContentPartPr/>
                <p14:nvPr/>
              </p14:nvContentPartPr>
              <p14:xfrm>
                <a:off x="8275116" y="4347363"/>
                <a:ext cx="2160" cy="1616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4E3B688-02F1-8A9E-3721-26D73EE6706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68996" y="4341243"/>
                  <a:ext cx="144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C8D60FE-F19B-5B64-0881-256E238FCA38}"/>
                    </a:ext>
                  </a:extLst>
                </p14:cNvPr>
                <p14:cNvContentPartPr/>
                <p14:nvPr/>
              </p14:nvContentPartPr>
              <p14:xfrm>
                <a:off x="8288796" y="4303443"/>
                <a:ext cx="62640" cy="950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C8D60FE-F19B-5B64-0881-256E238FCA3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82676" y="4297323"/>
                  <a:ext cx="7488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238E3D0-7FF4-7605-39DD-D0A6198DCABB}"/>
                    </a:ext>
                  </a:extLst>
                </p14:cNvPr>
                <p14:cNvContentPartPr/>
                <p14:nvPr/>
              </p14:nvContentPartPr>
              <p14:xfrm>
                <a:off x="8389596" y="4320723"/>
                <a:ext cx="47520" cy="939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238E3D0-7FF4-7605-39DD-D0A6198DCAB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383476" y="4314603"/>
                  <a:ext cx="597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14160BB-7AB1-67C1-7240-CF1DBD071754}"/>
                    </a:ext>
                  </a:extLst>
                </p14:cNvPr>
                <p14:cNvContentPartPr/>
                <p14:nvPr/>
              </p14:nvContentPartPr>
              <p14:xfrm>
                <a:off x="8497956" y="4248363"/>
                <a:ext cx="360" cy="1483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14160BB-7AB1-67C1-7240-CF1DBD07175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491836" y="4242243"/>
                  <a:ext cx="126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9F96B6B-F6C8-E1F7-987A-3E554CCAACAC}"/>
                    </a:ext>
                  </a:extLst>
                </p14:cNvPr>
                <p14:cNvContentPartPr/>
                <p14:nvPr/>
              </p14:nvContentPartPr>
              <p14:xfrm>
                <a:off x="8569956" y="4271043"/>
                <a:ext cx="2520" cy="1670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9F96B6B-F6C8-E1F7-987A-3E554CCAACA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563836" y="4264923"/>
                  <a:ext cx="147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1DD174E-1BB9-3AB0-BDC3-AEA85248F8F2}"/>
                    </a:ext>
                  </a:extLst>
                </p14:cNvPr>
                <p14:cNvContentPartPr/>
                <p14:nvPr/>
              </p14:nvContentPartPr>
              <p14:xfrm>
                <a:off x="8619996" y="4276083"/>
                <a:ext cx="191880" cy="1605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1DD174E-1BB9-3AB0-BDC3-AEA85248F8F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613876" y="4269963"/>
                  <a:ext cx="2041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15CD70E-31A6-C816-6E70-683963805AAF}"/>
                    </a:ext>
                  </a:extLst>
                </p14:cNvPr>
                <p14:cNvContentPartPr/>
                <p14:nvPr/>
              </p14:nvContentPartPr>
              <p14:xfrm>
                <a:off x="8718636" y="4314603"/>
                <a:ext cx="74160" cy="97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15CD70E-31A6-C816-6E70-683963805AA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712516" y="4308483"/>
                  <a:ext cx="864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FD45A1F-3736-0922-5224-0AA9410549B9}"/>
                    </a:ext>
                  </a:extLst>
                </p14:cNvPr>
                <p14:cNvContentPartPr/>
                <p14:nvPr/>
              </p14:nvContentPartPr>
              <p14:xfrm>
                <a:off x="8808636" y="4351683"/>
                <a:ext cx="91440" cy="1076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FD45A1F-3736-0922-5224-0AA9410549B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802516" y="4345563"/>
                  <a:ext cx="10368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39C8386-45AA-5BC0-A0B2-17E4C651F835}"/>
              </a:ext>
            </a:extLst>
          </p:cNvPr>
          <p:cNvGrpSpPr/>
          <p:nvPr/>
        </p:nvGrpSpPr>
        <p:grpSpPr>
          <a:xfrm>
            <a:off x="7989636" y="698043"/>
            <a:ext cx="613080" cy="266400"/>
            <a:chOff x="7989636" y="698043"/>
            <a:chExt cx="613080" cy="266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48073E8-5B3E-C02F-5B6F-5988254B3602}"/>
                    </a:ext>
                  </a:extLst>
                </p14:cNvPr>
                <p14:cNvContentPartPr/>
                <p14:nvPr/>
              </p14:nvContentPartPr>
              <p14:xfrm>
                <a:off x="7989636" y="721083"/>
                <a:ext cx="65160" cy="1749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48073E8-5B3E-C02F-5B6F-5988254B360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983516" y="714963"/>
                  <a:ext cx="774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1268F15-EFA6-5D0C-78F6-81A984FDB432}"/>
                    </a:ext>
                  </a:extLst>
                </p14:cNvPr>
                <p14:cNvContentPartPr/>
                <p14:nvPr/>
              </p14:nvContentPartPr>
              <p14:xfrm>
                <a:off x="8062716" y="698043"/>
                <a:ext cx="140400" cy="1828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1268F15-EFA6-5D0C-78F6-81A984FDB43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056596" y="691923"/>
                  <a:ext cx="1526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C74070D-FC0A-1940-34DF-B4C4F2B28D2B}"/>
                    </a:ext>
                  </a:extLst>
                </p14:cNvPr>
                <p14:cNvContentPartPr/>
                <p14:nvPr/>
              </p14:nvContentPartPr>
              <p14:xfrm>
                <a:off x="8245956" y="732243"/>
                <a:ext cx="108360" cy="1857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C74070D-FC0A-1940-34DF-B4C4F2B28D2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239836" y="726123"/>
                  <a:ext cx="1206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EBD48CF-85CA-6A12-33D9-0444DC34F019}"/>
                    </a:ext>
                  </a:extLst>
                </p14:cNvPr>
                <p14:cNvContentPartPr/>
                <p14:nvPr/>
              </p14:nvContentPartPr>
              <p14:xfrm>
                <a:off x="8353956" y="901443"/>
                <a:ext cx="360" cy="3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EBD48CF-85CA-6A12-33D9-0444DC34F01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347836" y="89532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EC95C00-09DB-5C87-E46A-A81521039D41}"/>
                    </a:ext>
                  </a:extLst>
                </p14:cNvPr>
                <p14:cNvContentPartPr/>
                <p14:nvPr/>
              </p14:nvContentPartPr>
              <p14:xfrm>
                <a:off x="8310756" y="834123"/>
                <a:ext cx="78840" cy="1227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EC95C00-09DB-5C87-E46A-A81521039D4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304636" y="828003"/>
                  <a:ext cx="9108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457342B-DD06-8ABE-6D9B-1603C1DAB66D}"/>
                    </a:ext>
                  </a:extLst>
                </p14:cNvPr>
                <p14:cNvContentPartPr/>
                <p14:nvPr/>
              </p14:nvContentPartPr>
              <p14:xfrm>
                <a:off x="8507316" y="729723"/>
                <a:ext cx="81360" cy="3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457342B-DD06-8ABE-6D9B-1603C1DAB66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501196" y="723603"/>
                  <a:ext cx="93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E536046-131D-0293-AE4F-1E4822797852}"/>
                    </a:ext>
                  </a:extLst>
                </p14:cNvPr>
                <p14:cNvContentPartPr/>
                <p14:nvPr/>
              </p14:nvContentPartPr>
              <p14:xfrm>
                <a:off x="8518836" y="781203"/>
                <a:ext cx="21600" cy="1594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E536046-131D-0293-AE4F-1E482279785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512716" y="775083"/>
                  <a:ext cx="338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EF568F2-8BCC-CC5E-5434-5A5414601FA5}"/>
                    </a:ext>
                  </a:extLst>
                </p14:cNvPr>
                <p14:cNvContentPartPr/>
                <p14:nvPr/>
              </p14:nvContentPartPr>
              <p14:xfrm>
                <a:off x="8485356" y="959763"/>
                <a:ext cx="117360" cy="46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EF568F2-8BCC-CC5E-5434-5A5414601FA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479236" y="953643"/>
                  <a:ext cx="129600" cy="1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916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A8AC8D48-9E17-2160-A47E-47024ADFE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11" y="134938"/>
            <a:ext cx="818165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Summary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8EA77A-ADEB-9EF1-469F-856D0626F8E8}"/>
              </a:ext>
            </a:extLst>
          </p:cNvPr>
          <p:cNvSpPr txBox="1">
            <a:spLocks/>
          </p:cNvSpPr>
          <p:nvPr/>
        </p:nvSpPr>
        <p:spPr>
          <a:xfrm>
            <a:off x="513115" y="2725181"/>
            <a:ext cx="5589587" cy="19167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42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600" dirty="0"/>
              <a:t>What this talk has not discussed:</a:t>
            </a:r>
          </a:p>
          <a:p>
            <a:pPr lvl="1">
              <a:defRPr/>
            </a:pPr>
            <a:r>
              <a:rPr lang="en-US" sz="1400" dirty="0"/>
              <a:t>Pellet penetration and assimilation</a:t>
            </a:r>
          </a:p>
          <a:p>
            <a:pPr lvl="2">
              <a:defRPr/>
            </a:pPr>
            <a:r>
              <a:rPr lang="en-US" sz="1200" dirty="0"/>
              <a:t>Is it a critical problem for disruption mitigation? In what context? </a:t>
            </a:r>
            <a:r>
              <a:rPr lang="en-US" sz="1200" dirty="0">
                <a:sym typeface="Wingdings" pitchFamily="2" charset="2"/>
              </a:rPr>
              <a:t> Is a major collaborative initiative called for to (in)validate Eric’s take?</a:t>
            </a:r>
          </a:p>
          <a:p>
            <a:pPr lvl="1">
              <a:defRPr/>
            </a:pPr>
            <a:r>
              <a:rPr lang="en-US" sz="1400" dirty="0">
                <a:sym typeface="Wingdings" pitchFamily="2" charset="2"/>
              </a:rPr>
              <a:t>Safe termination by runaway coils</a:t>
            </a:r>
            <a:r>
              <a:rPr lang="en-US" sz="1400" dirty="0"/>
              <a:t> </a:t>
            </a:r>
          </a:p>
          <a:p>
            <a:pPr lvl="2">
              <a:defRPr/>
            </a:pPr>
            <a:r>
              <a:rPr lang="en-US" sz="1200" dirty="0"/>
              <a:t>What the issues and opportunities are? </a:t>
            </a:r>
          </a:p>
          <a:p>
            <a:pPr lvl="1">
              <a:defRPr/>
            </a:pPr>
            <a:r>
              <a:rPr lang="en-US" sz="1400" dirty="0"/>
              <a:t>Any other ideas to pursue?</a:t>
            </a:r>
          </a:p>
        </p:txBody>
      </p:sp>
      <p:sp>
        <p:nvSpPr>
          <p:cNvPr id="44036" name="Picture 8">
            <a:extLst>
              <a:ext uri="{FF2B5EF4-FFF2-40B4-BE49-F238E27FC236}">
                <a16:creationId xmlns:a16="http://schemas.microsoft.com/office/drawing/2014/main" id="{DEE3660D-F1FE-E2E0-251C-04392660AB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56313" y="1131888"/>
            <a:ext cx="272415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8683991-FC7C-5D7E-CB77-B95321C3F4EC}"/>
              </a:ext>
            </a:extLst>
          </p:cNvPr>
          <p:cNvSpPr txBox="1">
            <a:spLocks/>
          </p:cNvSpPr>
          <p:nvPr/>
        </p:nvSpPr>
        <p:spPr>
          <a:xfrm>
            <a:off x="513115" y="919524"/>
            <a:ext cx="5589587" cy="1685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42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600" dirty="0"/>
              <a:t>What this talk has touched upon:</a:t>
            </a:r>
          </a:p>
          <a:p>
            <a:pPr lvl="1">
              <a:defRPr/>
            </a:pPr>
            <a:r>
              <a:rPr lang="en-US" sz="1400" dirty="0"/>
              <a:t>Runaway mitigation by waves</a:t>
            </a:r>
          </a:p>
          <a:p>
            <a:pPr lvl="1">
              <a:defRPr/>
            </a:pPr>
            <a:r>
              <a:rPr lang="en-US" sz="1400" dirty="0"/>
              <a:t>Standard high-Z impurity injection for disruption mitigation</a:t>
            </a:r>
          </a:p>
          <a:p>
            <a:pPr lvl="1">
              <a:defRPr/>
            </a:pPr>
            <a:r>
              <a:rPr lang="en-US" sz="1400" dirty="0"/>
              <a:t>Standoff termination of runaways by tungsten particulates</a:t>
            </a:r>
          </a:p>
          <a:p>
            <a:pPr lvl="1">
              <a:defRPr/>
            </a:pPr>
            <a:r>
              <a:rPr lang="en-US" sz="1400" dirty="0"/>
              <a:t>Alternative path of using H injection to align TQ and CQ for runaway avoidance/minimization </a:t>
            </a:r>
          </a:p>
        </p:txBody>
      </p:sp>
      <p:sp>
        <p:nvSpPr>
          <p:cNvPr id="3" name="AutoShape 2" descr="preview url image">
            <a:extLst>
              <a:ext uri="{FF2B5EF4-FFF2-40B4-BE49-F238E27FC236}">
                <a16:creationId xmlns:a16="http://schemas.microsoft.com/office/drawing/2014/main" id="{AFA88F5B-D20C-6E01-72B4-CB89C53084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blue and red object with white lines&#10;&#10;Description automatically generated">
            <a:extLst>
              <a:ext uri="{FF2B5EF4-FFF2-40B4-BE49-F238E27FC236}">
                <a16:creationId xmlns:a16="http://schemas.microsoft.com/office/drawing/2014/main" id="{01199243-C0C3-5436-C3F1-26E8BE726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883" y="1535700"/>
            <a:ext cx="2756644" cy="21478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8FD25252-9628-B470-D020-2AA597C74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9575" y="71438"/>
            <a:ext cx="8572584" cy="713489"/>
          </a:xfrm>
        </p:spPr>
        <p:txBody>
          <a:bodyPr>
            <a:normAutofit fontScale="90000"/>
          </a:bodyPr>
          <a:lstStyle/>
          <a:p>
            <a:r>
              <a:rPr lang="en-US" altLang="en-US" sz="2800" dirty="0"/>
              <a:t>Outline: four scenarios/routes for runaway mitigation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4CEE6ADB-B3A3-82A1-6B8F-98F103C20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17" y="855860"/>
            <a:ext cx="7525512" cy="332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7063" indent="-28575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5663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84263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12863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70063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7263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84463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41663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Low density + warm temperature scenario </a:t>
            </a:r>
            <a:r>
              <a:rPr lang="en-US" altLang="en-US" sz="1600" dirty="0">
                <a:sym typeface="Wingdings" pitchFamily="2" charset="2"/>
              </a:rPr>
              <a:t> startup plasma</a:t>
            </a:r>
          </a:p>
          <a:p>
            <a:pPr lvl="1"/>
            <a:r>
              <a:rPr lang="en-US" altLang="en-US" sz="1400" dirty="0">
                <a:sym typeface="Wingdings" pitchFamily="2" charset="2"/>
              </a:rPr>
              <a:t>Runaway modification by self-driven wave instability</a:t>
            </a:r>
          </a:p>
          <a:p>
            <a:pPr lvl="1"/>
            <a:r>
              <a:rPr lang="en-US" altLang="en-US" sz="1400" dirty="0">
                <a:sym typeface="Wingdings" pitchFamily="2" charset="2"/>
              </a:rPr>
              <a:t>Implication for externally injected waves</a:t>
            </a:r>
          </a:p>
          <a:p>
            <a:r>
              <a:rPr lang="en-US" altLang="en-US" sz="1600" dirty="0">
                <a:sym typeface="Wingdings" pitchFamily="2" charset="2"/>
              </a:rPr>
              <a:t>Standard mitigation scenario by high-Z impurity injection</a:t>
            </a:r>
          </a:p>
          <a:p>
            <a:pPr lvl="1"/>
            <a:r>
              <a:rPr lang="en-US" altLang="en-US" sz="1400" dirty="0">
                <a:sym typeface="Wingdings" pitchFamily="2" charset="2"/>
              </a:rPr>
              <a:t>Hybrid quasistatic MHD + runaway kinetic simulation</a:t>
            </a:r>
          </a:p>
          <a:p>
            <a:pPr lvl="2"/>
            <a:r>
              <a:rPr lang="en-US" altLang="en-US" sz="1200" dirty="0">
                <a:sym typeface="Wingdings" pitchFamily="2" charset="2"/>
              </a:rPr>
              <a:t>CQ time scale, chamber/vessel force loading, runaway power load distribution on first wall</a:t>
            </a:r>
          </a:p>
          <a:p>
            <a:r>
              <a:rPr lang="en-US" altLang="en-US" sz="1600" dirty="0">
                <a:sym typeface="Wingdings" pitchFamily="2" charset="2"/>
              </a:rPr>
              <a:t>Termination of runaway beam by injected tungsten particulates</a:t>
            </a:r>
          </a:p>
          <a:p>
            <a:pPr lvl="1"/>
            <a:r>
              <a:rPr lang="en-US" altLang="en-US" sz="1400" dirty="0">
                <a:sym typeface="Wingdings" pitchFamily="2" charset="2"/>
              </a:rPr>
              <a:t>RE collisional slowing down versus pitch angle scattering</a:t>
            </a:r>
          </a:p>
          <a:p>
            <a:pPr lvl="2"/>
            <a:r>
              <a:rPr lang="en-US" altLang="en-US" sz="1200" dirty="0">
                <a:sym typeface="Wingdings" pitchFamily="2" charset="2"/>
              </a:rPr>
              <a:t>MCNP modeling</a:t>
            </a:r>
          </a:p>
          <a:p>
            <a:r>
              <a:rPr lang="en-US" altLang="en-US" sz="1600" dirty="0"/>
              <a:t>Integrating TQ and CQ mitigation by massive hydrogen injection</a:t>
            </a:r>
          </a:p>
          <a:p>
            <a:pPr lvl="1"/>
            <a:r>
              <a:rPr lang="en-US" altLang="en-US" sz="1400" dirty="0"/>
              <a:t>Integrated MHD (</a:t>
            </a:r>
            <a:r>
              <a:rPr lang="en-US" altLang="en-US" sz="1400" dirty="0" err="1"/>
              <a:t>Braginskii</a:t>
            </a:r>
            <a:r>
              <a:rPr lang="en-US" altLang="en-US" sz="1400" dirty="0"/>
              <a:t>) + radiation simulation</a:t>
            </a:r>
          </a:p>
          <a:p>
            <a:pPr lvl="2"/>
            <a:r>
              <a:rPr lang="en-US" altLang="en-US" sz="1200" dirty="0"/>
              <a:t>What are the physics constraints for optimal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22E3E6-E97F-6C46-DCE7-30214EC7EAF4}"/>
              </a:ext>
            </a:extLst>
          </p:cNvPr>
          <p:cNvSpPr txBox="1"/>
          <p:nvPr/>
        </p:nvSpPr>
        <p:spPr>
          <a:xfrm>
            <a:off x="2054951" y="4145901"/>
            <a:ext cx="3572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https://</a:t>
            </a:r>
            <a:r>
              <a:rPr lang="en-US" dirty="0" err="1">
                <a:solidFill>
                  <a:srgbClr val="C00000"/>
                </a:solidFill>
              </a:rPr>
              <a:t>tds-scidac.github.io</a:t>
            </a:r>
            <a:r>
              <a:rPr lang="en-US" dirty="0">
                <a:solidFill>
                  <a:srgbClr val="C00000"/>
                </a:solidFill>
              </a:rPr>
              <a:t>/about/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12D5-006F-30CA-79FC-844937030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252"/>
            <a:ext cx="8229600" cy="857250"/>
          </a:xfrm>
        </p:spPr>
        <p:txBody>
          <a:bodyPr/>
          <a:lstStyle/>
          <a:p>
            <a:r>
              <a:rPr lang="en-US" dirty="0"/>
              <a:t>(I) Runaway mitigation by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DFCFD-D183-59E0-8BA6-6B84B4BCA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93"/>
            <a:ext cx="8229600" cy="32125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Collisional damping of fast electromagnetic waves restricts this scenario to (low-density) warm plasmas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most relevant to reactor startup</a:t>
            </a:r>
          </a:p>
          <a:p>
            <a:r>
              <a:rPr lang="en-US" dirty="0"/>
              <a:t>Waves can be runaway-driven and externally injected</a:t>
            </a:r>
          </a:p>
          <a:p>
            <a:r>
              <a:rPr lang="en-US" dirty="0"/>
              <a:t>The basic physics is Doppler-shifted cyclotron resonance (+ Landau resonance + processional drift resonance)</a:t>
            </a:r>
          </a:p>
          <a:p>
            <a:r>
              <a:rPr lang="en-US" dirty="0">
                <a:solidFill>
                  <a:srgbClr val="C00000"/>
                </a:solidFill>
              </a:rPr>
              <a:t>Pitch-angle scattering via wave-runaway interaction </a:t>
            </a:r>
            <a:r>
              <a:rPr lang="en-US" dirty="0">
                <a:sym typeface="Wingdings" pitchFamily="2" charset="2"/>
              </a:rPr>
              <a:t> transport in momentum (energy limiting) and configuration spaces (losses).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349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79047-3DD2-BCF6-F132-02CF0D34B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10" y="86820"/>
            <a:ext cx="8860779" cy="857250"/>
          </a:xfrm>
        </p:spPr>
        <p:txBody>
          <a:bodyPr>
            <a:noAutofit/>
          </a:bodyPr>
          <a:lstStyle/>
          <a:p>
            <a:r>
              <a:rPr lang="en-US" sz="2500" dirty="0"/>
              <a:t>Runaway acceleration (+ knock-on collisions) </a:t>
            </a:r>
            <a:r>
              <a:rPr lang="en-US" sz="2500" dirty="0">
                <a:sym typeface="Wingdings" pitchFamily="2" charset="2"/>
              </a:rPr>
              <a:t> runaway beam  unstable to EM wave instabilities</a:t>
            </a:r>
            <a:endParaRPr lang="en-U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17BAE-40D6-274C-E281-5102FC667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88" y="1013856"/>
            <a:ext cx="5233825" cy="1759005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Runaway distribution is beam-like </a:t>
            </a:r>
            <a:r>
              <a:rPr lang="en-US" dirty="0">
                <a:sym typeface="Wingdings" pitchFamily="2" charset="2"/>
              </a:rPr>
              <a:t> unstable to velocity space instability, but strongly </a:t>
            </a:r>
            <a:r>
              <a:rPr lang="en-US" dirty="0" err="1">
                <a:sym typeface="Wingdings" pitchFamily="2" charset="2"/>
              </a:rPr>
              <a:t>collisionally</a:t>
            </a:r>
            <a:r>
              <a:rPr lang="en-US" dirty="0">
                <a:sym typeface="Wingdings" pitchFamily="2" charset="2"/>
              </a:rPr>
              <a:t> damped in a cold/dense post-TQ plasma.</a:t>
            </a:r>
          </a:p>
          <a:p>
            <a:r>
              <a:rPr lang="en-US" dirty="0">
                <a:sym typeface="Wingdings" pitchFamily="2" charset="2"/>
              </a:rPr>
              <a:t>But the EM wave instabilities come alive at low density and warm startup plasmas</a:t>
            </a:r>
          </a:p>
          <a:p>
            <a:r>
              <a:rPr lang="en-US" dirty="0">
                <a:sym typeface="Wingdings" pitchFamily="2" charset="2"/>
              </a:rPr>
              <a:t>Runaway-wave interaction is a multiscale problem: </a:t>
            </a:r>
          </a:p>
          <a:p>
            <a:pPr lvl="1"/>
            <a:r>
              <a:rPr lang="en-US" dirty="0">
                <a:sym typeface="Wingdings" pitchFamily="2" charset="2"/>
              </a:rPr>
              <a:t>collisional time scale  runaway formation via avalanche</a:t>
            </a:r>
          </a:p>
          <a:p>
            <a:pPr lvl="1"/>
            <a:r>
              <a:rPr lang="en-US" dirty="0">
                <a:sym typeface="Wingdings" pitchFamily="2" charset="2"/>
              </a:rPr>
              <a:t>Runaway-driven wave instability growth rate extremely fast</a:t>
            </a:r>
          </a:p>
          <a:p>
            <a:pPr lvl="1"/>
            <a:r>
              <a:rPr lang="en-US" dirty="0">
                <a:sym typeface="Wingdings" pitchFamily="2" charset="2"/>
              </a:rPr>
              <a:t>Saturation time scale is still much shorter than collisional time</a:t>
            </a:r>
          </a:p>
          <a:p>
            <a:r>
              <a:rPr lang="en-US" dirty="0">
                <a:sym typeface="Wingdings" pitchFamily="2" charset="2"/>
              </a:rPr>
              <a:t>Our approach: Fully kinetic VPIC simulation of instability onset and saturation, from a drift-kinetic Fokker-Planck-Boltzmann solver for slowly evolving RE distribution.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5A49C1B9-8CBF-68B4-DD3F-7FFCF79EE2F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3" y="2786839"/>
            <a:ext cx="4509732" cy="175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supplemental_movie.mp4">
            <a:hlinkClick r:id="" action="ppaction://media"/>
            <a:extLst>
              <a:ext uri="{FF2B5EF4-FFF2-40B4-BE49-F238E27FC236}">
                <a16:creationId xmlns:a16="http://schemas.microsoft.com/office/drawing/2014/main" id="{FF9D206E-8A45-1240-A160-8C82F1687C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286" t="6582" r="10814"/>
          <a:stretch/>
        </p:blipFill>
        <p:spPr>
          <a:xfrm>
            <a:off x="5227455" y="1323463"/>
            <a:ext cx="3774934" cy="29234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487817-FA62-148E-9CF0-4E8370901834}"/>
              </a:ext>
            </a:extLst>
          </p:cNvPr>
          <p:cNvSpPr txBox="1"/>
          <p:nvPr/>
        </p:nvSpPr>
        <p:spPr>
          <a:xfrm>
            <a:off x="1016876" y="4569284"/>
            <a:ext cx="2804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Guo, McDevitt, Tang, </a:t>
            </a:r>
            <a:r>
              <a:rPr lang="en-US" sz="1400" dirty="0" err="1"/>
              <a:t>PoP</a:t>
            </a:r>
            <a:r>
              <a:rPr lang="en-US" sz="14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151323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809F5-6C85-8B5F-C936-97085943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32"/>
            <a:ext cx="8229600" cy="88849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Saturation: </a:t>
            </a:r>
            <a:r>
              <a:rPr lang="en-US" sz="2200" dirty="0">
                <a:sym typeface="Wingdings" pitchFamily="2" charset="2"/>
              </a:rPr>
              <a:t>slow-X, parametric decay (e.g. whistler), secondary &amp; tertiary instabilities (forward &amp; backward propagating)</a:t>
            </a:r>
            <a:endParaRPr lang="en-US" sz="2200" dirty="0"/>
          </a:p>
        </p:txBody>
      </p:sp>
      <p:pic>
        <p:nvPicPr>
          <p:cNvPr id="5" name="Content Placeholder 4" descr="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018D3A0A-4B26-2A4D-FD08-0A73D95BD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406" y="892722"/>
            <a:ext cx="7384779" cy="2016181"/>
          </a:xfrm>
        </p:spPr>
      </p:pic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8C893F3-A347-2FC7-60C4-4A7756876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78" y="2908903"/>
            <a:ext cx="7449207" cy="193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75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B987-BFF7-A56F-F52A-6DA152F7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90180"/>
          </a:xfrm>
        </p:spPr>
        <p:txBody>
          <a:bodyPr/>
          <a:lstStyle/>
          <a:p>
            <a:r>
              <a:rPr lang="en-US" dirty="0"/>
              <a:t>Implication for externally injected waves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85DA79-0146-32B6-CCD4-EACD9B626F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681" y="1140045"/>
                <a:ext cx="4782393" cy="3394472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en-US" dirty="0"/>
                  <a:t>A variety of Doppler-shifted cyclotron resonances can be targeted (for enhanced pitch angle scattering)</a:t>
                </a: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Forward propagating 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/>
                  <a:t> &gt; 0</a:t>
                </a:r>
              </a:p>
              <a:p>
                <a:pPr lvl="1"/>
                <a:r>
                  <a:rPr lang="en-US" dirty="0"/>
                  <a:t>Backward propagating 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/>
                  <a:t> &lt; 0</a:t>
                </a:r>
              </a:p>
              <a:p>
                <a:r>
                  <a:rPr lang="en-US" dirty="0"/>
                  <a:t>Previously we have emphasized whistler </a:t>
                </a:r>
              </a:p>
              <a:p>
                <a:pPr lvl="1"/>
                <a:r>
                  <a:rPr lang="en-US" dirty="0"/>
                  <a:t>Helicon wave experiment on DIII-D</a:t>
                </a:r>
              </a:p>
              <a:p>
                <a:r>
                  <a:rPr lang="en-US" dirty="0">
                    <a:sym typeface="Wingdings" pitchFamily="2" charset="2"/>
                  </a:rPr>
                  <a:t>But our aim for ITER has been ECH</a:t>
                </a:r>
              </a:p>
              <a:p>
                <a:pPr lvl="1"/>
                <a:r>
                  <a:rPr lang="en-US" dirty="0"/>
                  <a:t>We are returning to ITER ECH problem for both startup and mitigated disruptions.</a:t>
                </a:r>
                <a:endParaRPr lang="en-US" dirty="0">
                  <a:sym typeface="Wingdings" pitchFamily="2" charset="2"/>
                </a:endParaRPr>
              </a:p>
              <a:p>
                <a:pPr lvl="2"/>
                <a:r>
                  <a:rPr lang="en-US" dirty="0">
                    <a:sym typeface="Wingdings" pitchFamily="2" charset="2"/>
                  </a:rPr>
                  <a:t>What hint are TCV &amp; DIII-D experiments trying to give us?</a:t>
                </a:r>
              </a:p>
              <a:p>
                <a:pPr lvl="3"/>
                <a:r>
                  <a:rPr lang="en-US" dirty="0">
                    <a:sym typeface="Wingdings" pitchFamily="2" charset="2"/>
                  </a:rPr>
                  <a:t>The solution to the puzzle likely lies with knowing what the runaway distribution is</a:t>
                </a:r>
              </a:p>
              <a:p>
                <a:r>
                  <a:rPr lang="en-US" dirty="0"/>
                  <a:t>Radial transport implication?</a:t>
                </a:r>
              </a:p>
              <a:p>
                <a:pPr lvl="1"/>
                <a:r>
                  <a:rPr lang="en-US" dirty="0"/>
                  <a:t>Another complicated problem</a:t>
                </a:r>
              </a:p>
              <a:p>
                <a:pPr lvl="1"/>
                <a:r>
                  <a:rPr lang="en-US" dirty="0"/>
                  <a:t>requires simulation capability development/integration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85DA79-0146-32B6-CCD4-EACD9B626F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681" y="1140045"/>
                <a:ext cx="4782393" cy="3394472"/>
              </a:xfrm>
              <a:blipFill>
                <a:blip r:embed="rId3"/>
                <a:stretch>
                  <a:fillRect l="-265" t="-1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ew picture">
            <a:extLst>
              <a:ext uri="{FF2B5EF4-FFF2-40B4-BE49-F238E27FC236}">
                <a16:creationId xmlns:a16="http://schemas.microsoft.com/office/drawing/2014/main" id="{D25E3B52-3E38-4B08-469A-DFA5BF8AE55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52" y="1483931"/>
            <a:ext cx="3473048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32FAB-3CA0-97B7-3CA9-5D31CF2B0B22}"/>
              </a:ext>
            </a:extLst>
          </p:cNvPr>
          <p:cNvSpPr txBox="1"/>
          <p:nvPr/>
        </p:nvSpPr>
        <p:spPr>
          <a:xfrm>
            <a:off x="5604641" y="978462"/>
            <a:ext cx="30001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Guo, McDevitt, Tang, </a:t>
            </a:r>
            <a:r>
              <a:rPr lang="en-US" sz="1500" dirty="0" err="1"/>
              <a:t>PoP</a:t>
            </a:r>
            <a:r>
              <a:rPr lang="en-US" sz="150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3318736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C579D-7544-98CA-E015-205483D0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(II) Standard mitigation scenario by high-Z impurity injection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9F361-0C1F-A14B-ADAF-4601BEB69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TQ: plume radiation + parallel assimilation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toroidal radiation peaking factor </a:t>
            </a:r>
          </a:p>
          <a:p>
            <a:pPr lvl="1"/>
            <a:r>
              <a:rPr lang="en-US" dirty="0"/>
              <a:t>Despite the complication, the end result is quite robust: 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very cold/dense post-TQ plasma</a:t>
            </a:r>
          </a:p>
          <a:p>
            <a:r>
              <a:rPr lang="en-US" dirty="0"/>
              <a:t>CQ: Ohmic-runaway current conversion + runaway transport and scrape-off during VDE</a:t>
            </a:r>
          </a:p>
          <a:p>
            <a:pPr lvl="1"/>
            <a:r>
              <a:rPr lang="en-US" dirty="0"/>
              <a:t>Key questions to answer</a:t>
            </a:r>
          </a:p>
          <a:p>
            <a:pPr lvl="2"/>
            <a:r>
              <a:rPr lang="en-US" dirty="0"/>
              <a:t>VDE duration control </a:t>
            </a:r>
            <a:r>
              <a:rPr lang="en-US" dirty="0">
                <a:sym typeface="Wingdings" pitchFamily="2" charset="2"/>
              </a:rPr>
              <a:t> force loading consideration</a:t>
            </a:r>
            <a:endParaRPr lang="en-US" dirty="0"/>
          </a:p>
          <a:p>
            <a:pPr lvl="2"/>
            <a:r>
              <a:rPr lang="en-US" dirty="0"/>
              <a:t>Runaway power load on first wall: </a:t>
            </a:r>
            <a:r>
              <a:rPr lang="en-US" dirty="0">
                <a:solidFill>
                  <a:srgbClr val="FF0000"/>
                </a:solidFill>
              </a:rPr>
              <a:t>axisymmetric scrape-off </a:t>
            </a:r>
            <a:r>
              <a:rPr lang="en-US" dirty="0"/>
              <a:t>versus </a:t>
            </a:r>
            <a:r>
              <a:rPr lang="en-US" dirty="0">
                <a:solidFill>
                  <a:srgbClr val="FF0000"/>
                </a:solidFill>
              </a:rPr>
              <a:t>localization on first wall via 3D fields </a:t>
            </a:r>
            <a:r>
              <a:rPr lang="en-US" dirty="0"/>
              <a:t>(</a:t>
            </a:r>
            <a:r>
              <a:rPr lang="en-US" dirty="0">
                <a:solidFill>
                  <a:srgbClr val="2838FF"/>
                </a:solidFill>
              </a:rPr>
              <a:t>stochastic field lines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Onset of violent 3D instability of the VDE column: runaway spread by </a:t>
            </a:r>
            <a:r>
              <a:rPr lang="en-US" dirty="0">
                <a:solidFill>
                  <a:srgbClr val="2838FF"/>
                </a:solidFill>
              </a:rPr>
              <a:t>stochastic field lines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benign termination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124D-C63C-9E66-C967-01A408F85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28" y="113290"/>
            <a:ext cx="5199132" cy="784928"/>
          </a:xfrm>
        </p:spPr>
        <p:txBody>
          <a:bodyPr>
            <a:normAutofit fontScale="90000"/>
          </a:bodyPr>
          <a:lstStyle/>
          <a:p>
            <a:r>
              <a:rPr lang="en-US" dirty="0"/>
              <a:t>MHD + kinetic RE simulation </a:t>
            </a:r>
            <a:r>
              <a:rPr lang="en-US" dirty="0">
                <a:sym typeface="Wingdings" pitchFamily="2" charset="2"/>
              </a:rPr>
              <a:t> critical design tool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52CED-072E-AB97-CF60-91EF6BC14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3345"/>
            <a:ext cx="4379976" cy="354431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Why a kinetic description of runaways is essential:</a:t>
            </a:r>
          </a:p>
          <a:p>
            <a:pPr lvl="1"/>
            <a:r>
              <a:rPr lang="en-US" altLang="en-US" sz="1700" dirty="0"/>
              <a:t>McDevitt &amp; Tang [EPL 127 (4), 45001 (2019)]: why banana orbits need to be resolved</a:t>
            </a:r>
          </a:p>
          <a:p>
            <a:pPr lvl="1"/>
            <a:r>
              <a:rPr lang="en-US" altLang="en-US" sz="1700" dirty="0"/>
              <a:t>McDevitt &amp; Tang [PPCF 61 (2), 024004 (2019)]: runaway spatial transport</a:t>
            </a:r>
          </a:p>
          <a:p>
            <a:pPr lvl="1"/>
            <a:r>
              <a:rPr lang="en-US" altLang="en-US" sz="1700" dirty="0"/>
              <a:t>McDevitt &amp; Tang [PRE (2023)]: surprisingly efficient runaway reconstitution after 3D MHD flush in “benign termination” </a:t>
            </a:r>
            <a:r>
              <a:rPr lang="en-US" altLang="en-US" sz="1700" dirty="0">
                <a:sym typeface="Wingdings" pitchFamily="2" charset="2"/>
              </a:rPr>
              <a:t> expected for ITER/SPARC/ARC</a:t>
            </a:r>
            <a:endParaRPr lang="en-US" altLang="en-US" sz="1700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VDE-runaway-scrapeoff.mp4">
            <a:hlinkClick r:id="" action="ppaction://media"/>
            <a:extLst>
              <a:ext uri="{FF2B5EF4-FFF2-40B4-BE49-F238E27FC236}">
                <a16:creationId xmlns:a16="http://schemas.microsoft.com/office/drawing/2014/main" id="{7699830E-5F69-47A4-C179-AA25286F4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501" b="9399"/>
          <a:stretch/>
        </p:blipFill>
        <p:spPr>
          <a:xfrm>
            <a:off x="5224378" y="113290"/>
            <a:ext cx="3462422" cy="48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1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AD7D-EB94-0BF7-DACB-9B723E14E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165"/>
            <a:ext cx="8229600" cy="57894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can we learn and design for?</a:t>
            </a:r>
          </a:p>
        </p:txBody>
      </p:sp>
      <p:pic>
        <p:nvPicPr>
          <p:cNvPr id="5" name="Content Placeholder 4" descr="A graph of a graph&#10;&#10;Description automatically generated">
            <a:extLst>
              <a:ext uri="{FF2B5EF4-FFF2-40B4-BE49-F238E27FC236}">
                <a16:creationId xmlns:a16="http://schemas.microsoft.com/office/drawing/2014/main" id="{A4FA0852-3EDD-0300-6853-DC79E92EA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34081" y="912199"/>
            <a:ext cx="3046919" cy="2031279"/>
          </a:xfrm>
        </p:spPr>
      </p:pic>
      <p:pic>
        <p:nvPicPr>
          <p:cNvPr id="6" name="jphi-profile-t.mp4">
            <a:hlinkClick r:id="" action="ppaction://media"/>
            <a:extLst>
              <a:ext uri="{FF2B5EF4-FFF2-40B4-BE49-F238E27FC236}">
                <a16:creationId xmlns:a16="http://schemas.microsoft.com/office/drawing/2014/main" id="{242A0F45-6677-46D7-39D7-AEAAA65F16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21142" y="784927"/>
            <a:ext cx="3275386" cy="2183590"/>
          </a:xfrm>
          <a:prstGeom prst="rect">
            <a:avLst/>
          </a:prstGeom>
        </p:spPr>
      </p:pic>
      <p:pic>
        <p:nvPicPr>
          <p:cNvPr id="7" name="qprofile-t.mp4">
            <a:hlinkClick r:id="" action="ppaction://media"/>
            <a:extLst>
              <a:ext uri="{FF2B5EF4-FFF2-40B4-BE49-F238E27FC236}">
                <a16:creationId xmlns:a16="http://schemas.microsoft.com/office/drawing/2014/main" id="{D684469F-5660-315C-9431-A5EC93560C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8993" y="2932513"/>
            <a:ext cx="2987807" cy="1991871"/>
          </a:xfrm>
          <a:prstGeom prst="rect">
            <a:avLst/>
          </a:prstGeom>
        </p:spPr>
      </p:pic>
      <p:pic>
        <p:nvPicPr>
          <p:cNvPr id="9" name="VDE-runaway-scrapeoff.mp4">
            <a:hlinkClick r:id="" action="ppaction://media"/>
            <a:extLst>
              <a:ext uri="{FF2B5EF4-FFF2-40B4-BE49-F238E27FC236}">
                <a16:creationId xmlns:a16="http://schemas.microsoft.com/office/drawing/2014/main" id="{2E301FF8-14ED-7F33-5955-450F68B773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 r="1501" b="9399"/>
          <a:stretch/>
        </p:blipFill>
        <p:spPr>
          <a:xfrm>
            <a:off x="3523218" y="734640"/>
            <a:ext cx="1787744" cy="2479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D2A92C-D99B-1598-0FAE-9F86DF097488}"/>
              </a:ext>
            </a:extLst>
          </p:cNvPr>
          <p:cNvSpPr txBox="1"/>
          <p:nvPr/>
        </p:nvSpPr>
        <p:spPr>
          <a:xfrm>
            <a:off x="307390" y="3230488"/>
            <a:ext cx="2283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CQ duration: precisely controlled through E</a:t>
            </a:r>
            <a:r>
              <a:rPr lang="en-US" baseline="-25000" dirty="0"/>
              <a:t>AV</a:t>
            </a:r>
            <a:r>
              <a:rPr lang="en-US" dirty="0"/>
              <a:t> by impurity 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391E5-B3C8-0421-C264-BBFED722EE21}"/>
              </a:ext>
            </a:extLst>
          </p:cNvPr>
          <p:cNvSpPr txBox="1"/>
          <p:nvPr/>
        </p:nvSpPr>
        <p:spPr>
          <a:xfrm>
            <a:off x="2473480" y="3266432"/>
            <a:ext cx="2951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Force in vessel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Runaway wall loading &amp; damage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29E93D-2585-DC07-0FCD-22AE42FCD454}"/>
              </a:ext>
            </a:extLst>
          </p:cNvPr>
          <p:cNvSpPr txBox="1"/>
          <p:nvPr/>
        </p:nvSpPr>
        <p:spPr>
          <a:xfrm>
            <a:off x="2626002" y="4171000"/>
            <a:ext cx="279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3D stability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 j &amp; q profile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iad Widescreen" id="{2DD73E59-5499-46C7-A9DB-9F2D057C103B}" vid="{5432E5BB-6286-4446-9B7A-87FF3936B1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B2619EE-18C1-AA45-9F3D-CEC8532867E7}">
  <we:reference id="4b785c87-866c-4bad-85d8-5d1ae467ac9a" version="3.14.3.0" store="EXCatalog" storeType="EXCatalog"/>
  <we:alternateReferences>
    <we:reference id="WA104381909" version="3.14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41968</TotalTime>
  <Words>1274</Words>
  <Application>Microsoft Macintosh PowerPoint</Application>
  <PresentationFormat>On-screen Show (16:9)</PresentationFormat>
  <Paragraphs>109</Paragraphs>
  <Slides>15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Wingdings</vt:lpstr>
      <vt:lpstr>Office Theme</vt:lpstr>
      <vt:lpstr>Runaway mitigation and safe termination during startup and disruptions  </vt:lpstr>
      <vt:lpstr>Outline: four scenarios/routes for runaway mitigation</vt:lpstr>
      <vt:lpstr>(I) Runaway mitigation by waves</vt:lpstr>
      <vt:lpstr>Runaway acceleration (+ knock-on collisions)  runaway beam  unstable to EM wave instabilities</vt:lpstr>
      <vt:lpstr>Saturation: slow-X, parametric decay (e.g. whistler), secondary &amp; tertiary instabilities (forward &amp; backward propagating)</vt:lpstr>
      <vt:lpstr>Implication for externally injected waves</vt:lpstr>
      <vt:lpstr>(II) Standard mitigation scenario by high-Z impurity injection </vt:lpstr>
      <vt:lpstr>MHD + kinetic RE simulation  critical design tool</vt:lpstr>
      <vt:lpstr>What can we learn and design for?</vt:lpstr>
      <vt:lpstr>(III) What if all fails and wall-damaging runaways are coming: Last-ditch effort of putting up a tungsten dust shield</vt:lpstr>
      <vt:lpstr>How does it work: MCNP calculations show RE stopping, pitch angle scattering, knock-ons emission, gamma emission</vt:lpstr>
      <vt:lpstr>(IV) Thinking differently of an alternative physics path for disruption mitigation</vt:lpstr>
      <vt:lpstr>ITER TQ mitigation by massive hydrogen injection  align TQ with CQ  new pathway in disruption mitigation</vt:lpstr>
      <vt:lpstr>Subtleties in modeling, physics, &amp; optimization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sheath and presheath in the presence of a finite plasma current into the wall</dc:title>
  <dc:creator>Microsoft Office User</dc:creator>
  <cp:lastModifiedBy>Tang, Xianzhu</cp:lastModifiedBy>
  <cp:revision>1227</cp:revision>
  <cp:lastPrinted>2019-10-18T23:45:49Z</cp:lastPrinted>
  <dcterms:created xsi:type="dcterms:W3CDTF">2019-10-02T21:58:51Z</dcterms:created>
  <dcterms:modified xsi:type="dcterms:W3CDTF">2024-09-05T01:34:42Z</dcterms:modified>
</cp:coreProperties>
</file>