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1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Century Gothic" panose="020B0502020202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los Paz-Soldan" initials="" lastIdx="1" clrIdx="0"/>
  <p:cmAuthor id="1" name="Christopher J Hanse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205A6A-CC14-4EAA-BCA0-49AF405EBAB1}">
  <a:tblStyle styleId="{4F205A6A-CC14-4EAA-BCA0-49AF405EBA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8-29T16:16:16.997" idx="1">
    <p:pos x="173" y="55"/>
    <p:text>TMI for this crowd? At least 3 slides of it. Could report computational speed improvements and have as bonus how you did it</p:text>
  </p:cm>
  <p:cm authorId="1" dt="2024-08-29T16:16:16.997" idx="1">
    <p:pos x="173" y="55"/>
    <p:text>Good call, moved to backup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64f0b9a2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f64f0b9a2e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129" name="Google Shape;129;g2f64f0b9a2e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64f0b9a2e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f64f0b9a2e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141" name="Google Shape;141;g2f64f0b9a2e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f64f0b9a2e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f64f0b9a2e_0_2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155" name="Google Shape;155;g2f64f0b9a2e_0_2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64f0b9a2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f64f0b9a2e_0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168" name="Google Shape;168;g2f64f0b9a2e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f64f0b9a2e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f64f0b9a2e_0_2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178" name="Google Shape;178;g2f64f0b9a2e_0_2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f64f0b9a2e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f64f0b9a2e_0_2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189" name="Google Shape;189;g2f64f0b9a2e_0_2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f64f0b9a2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f64f0b9a2e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196" name="Google Shape;196;g2f64f0b9a2e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fb991081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fb9910810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207" name="Google Shape;207;g2fb9910810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64f0b9a2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f64f0b9a2e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219" name="Google Shape;219;g2f64f0b9a2e_0_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f64f0b9a2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f64f0b9a2e_0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235" name="Google Shape;235;g2f64f0b9a2e_0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e6ead17dc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2e6ead17dcf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42" name="Google Shape;42;g2e6ead17dcf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f64f0b9a2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f64f0b9a2e_0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254" name="Google Shape;254;g2f64f0b9a2e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f64f0b9a2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f64f0b9a2e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269" name="Google Shape;269;g2f64f0b9a2e_0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f64f0b9a2e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f64f0b9a2e_0_2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276" name="Google Shape;276;g2f64f0b9a2e_0_2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fbac1850d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fbac1850d6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282" name="Google Shape;282;g2fbac1850d6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64f0b9a2e_0_2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2f64f0b9a2e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f64f0b9a2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f64f0b9a2e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304" name="Google Shape;304;g2f64f0b9a2e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f64f0b9a2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f64f0b9a2e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314" name="Google Shape;314;g2f64f0b9a2e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fb9910810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fb99108107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2fb99108107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f64f0b9a2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2f64f0b9a2e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49" name="Google Shape;49;g2f64f0b9a2e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f64f0b9a2e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f64f0b9a2e_0_2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67" name="Google Shape;67;g2f64f0b9a2e_0_2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64f0b9a2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f64f0b9a2e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74" name="Google Shape;74;g2f64f0b9a2e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64f0b9a2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f64f0b9a2e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86" name="Google Shape;86;g2f64f0b9a2e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64f0b9a2e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f64f0b9a2e_0_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98" name="Google Shape;98;g2f64f0b9a2e_0_1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f64f0b9a2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f64f0b9a2e_0_2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109" name="Google Shape;109;g2f64f0b9a2e_0_2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f64f0b9a2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f64f0b9a2e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</p:txBody>
      </p:sp>
      <p:sp>
        <p:nvSpPr>
          <p:cNvPr id="116" name="Google Shape;116;g2f64f0b9a2e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75466" y="277539"/>
            <a:ext cx="7059612" cy="359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75466" y="4039359"/>
            <a:ext cx="7059612" cy="210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/>
          <p:nvPr/>
        </p:nvSpPr>
        <p:spPr>
          <a:xfrm>
            <a:off x="275466" y="6396888"/>
            <a:ext cx="8202612" cy="46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Third Technical Meeting on Plasma Disruptions and their Mitigation: ITER Headquarters</a:t>
            </a: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7662863" y="277813"/>
            <a:ext cx="4392612" cy="586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334" cy="81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275466" y="1253330"/>
            <a:ext cx="8202612" cy="486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275466" y="6396888"/>
            <a:ext cx="8202612" cy="46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20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Hansen et al.,</a:t>
            </a: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 IAEA Technical Meeting on Disruptions</a:t>
            </a:r>
            <a:endParaRPr/>
          </a:p>
        </p:txBody>
      </p:sp>
      <p:cxnSp>
        <p:nvCxnSpPr>
          <p:cNvPr id="23" name="Google Shape;23;p3"/>
          <p:cNvCxnSpPr/>
          <p:nvPr/>
        </p:nvCxnSpPr>
        <p:spPr>
          <a:xfrm>
            <a:off x="0" y="944218"/>
            <a:ext cx="12192000" cy="0"/>
          </a:xfrm>
          <a:prstGeom prst="straightConnector1">
            <a:avLst/>
          </a:prstGeom>
          <a:noFill/>
          <a:ln w="38100" cap="flat" cmpd="sng">
            <a:solidFill>
              <a:srgbClr val="1A2C6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275466" y="6396888"/>
            <a:ext cx="8202612" cy="46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 of Passive and Structural Conductors for Tokamaks Using Thin-Wall Eddy Current Modeling </a:t>
            </a: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| July 21, 2023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A2C64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3991" y="6518272"/>
            <a:ext cx="1827213" cy="2222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24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s://hansec.github.io/OpenFUSIONToolkit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275475" y="353750"/>
            <a:ext cx="11553900" cy="31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600"/>
              <a:t>Prediction and validation of disruption-induced eddy currents and forces within engineering design cycles using ThinCurr and TokaMaker</a:t>
            </a:r>
            <a:endParaRPr sz="1200"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275475" y="4212175"/>
            <a:ext cx="7297725" cy="21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300" b="1" dirty="0"/>
              <a:t>Chris Hansen</a:t>
            </a:r>
            <a:r>
              <a:rPr lang="en-US" sz="2300" baseline="30000" dirty="0"/>
              <a:t>1</a:t>
            </a:r>
            <a:r>
              <a:rPr lang="en-US" sz="2300" dirty="0"/>
              <a:t>, A. Battey</a:t>
            </a:r>
            <a:r>
              <a:rPr lang="en-US" sz="2300" baseline="30000" dirty="0"/>
              <a:t>1</a:t>
            </a:r>
            <a:r>
              <a:rPr lang="en-US" sz="2300" dirty="0"/>
              <a:t>, A. Braun</a:t>
            </a:r>
            <a:r>
              <a:rPr lang="en-US" sz="2300" baseline="30000" dirty="0"/>
              <a:t>1</a:t>
            </a:r>
            <a:r>
              <a:rPr lang="en-US" sz="2300" dirty="0"/>
              <a:t>, N. DaSilva</a:t>
            </a:r>
            <a:r>
              <a:rPr lang="en-US" sz="2300" baseline="30000" dirty="0"/>
              <a:t>1</a:t>
            </a:r>
            <a:r>
              <a:rPr lang="en-US" sz="2300" dirty="0"/>
              <a:t>, S. Guizzo</a:t>
            </a:r>
            <a:r>
              <a:rPr lang="en-US" sz="2300" baseline="30000" dirty="0"/>
              <a:t>1</a:t>
            </a:r>
            <a:r>
              <a:rPr lang="en-US" sz="2300" dirty="0"/>
              <a:t>, J. Levesque</a:t>
            </a:r>
            <a:r>
              <a:rPr lang="en-US" sz="2300" baseline="30000" dirty="0"/>
              <a:t>1</a:t>
            </a:r>
            <a:r>
              <a:rPr lang="en-US" sz="2300" dirty="0"/>
              <a:t>, R. Sweeney</a:t>
            </a:r>
            <a:r>
              <a:rPr lang="en-US" sz="2300" baseline="30000" dirty="0"/>
              <a:t>2</a:t>
            </a:r>
            <a:r>
              <a:rPr lang="en-US" sz="2300" dirty="0"/>
              <a:t>, M. Lagieski</a:t>
            </a:r>
            <a:r>
              <a:rPr lang="en-US" sz="2300" baseline="30000" dirty="0"/>
              <a:t>2</a:t>
            </a:r>
            <a:r>
              <a:rPr lang="en-US" sz="2300" dirty="0"/>
              <a:t>, G. Subbotin</a:t>
            </a:r>
            <a:r>
              <a:rPr lang="en-US" sz="2300" baseline="30000" dirty="0"/>
              <a:t>3</a:t>
            </a:r>
            <a:r>
              <a:rPr lang="en-US" sz="2300" dirty="0"/>
              <a:t>,</a:t>
            </a:r>
            <a:endParaRPr sz="23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300" dirty="0"/>
              <a:t>M. Nurgaliev</a:t>
            </a:r>
            <a:r>
              <a:rPr lang="en-US" sz="2300" baseline="30000" dirty="0"/>
              <a:t>3</a:t>
            </a:r>
            <a:r>
              <a:rPr lang="en-US" sz="2300" dirty="0"/>
              <a:t>, S. Miller</a:t>
            </a:r>
            <a:r>
              <a:rPr lang="en-US" sz="2300" baseline="30000" dirty="0"/>
              <a:t>1</a:t>
            </a:r>
            <a:r>
              <a:rPr lang="en-US" sz="2300" dirty="0"/>
              <a:t>, and C. Paz-Soldan</a:t>
            </a:r>
            <a:r>
              <a:rPr lang="en-US" sz="2300" baseline="30000" dirty="0"/>
              <a:t>1</a:t>
            </a:r>
            <a:endParaRPr sz="23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700" dirty="0"/>
              <a:t>1- </a:t>
            </a:r>
            <a:r>
              <a:rPr lang="en-US" sz="1700" i="1" dirty="0"/>
              <a:t>Columbia University</a:t>
            </a:r>
            <a:endParaRPr sz="1700" i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700" dirty="0"/>
              <a:t>2- </a:t>
            </a:r>
            <a:r>
              <a:rPr lang="en-US" sz="1700" i="1" dirty="0"/>
              <a:t>Commonwealth Fusion Systems</a:t>
            </a:r>
            <a:endParaRPr sz="17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700" dirty="0"/>
              <a:t>3- </a:t>
            </a:r>
            <a:r>
              <a:rPr lang="en-US" sz="1700" i="1" dirty="0"/>
              <a:t>Next Step Fusion</a:t>
            </a:r>
            <a:endParaRPr sz="1700" i="1" dirty="0"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5550" y="5558975"/>
            <a:ext cx="1694906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4">
            <a:alphaModFix/>
          </a:blip>
          <a:srcRect t="23213" b="23213"/>
          <a:stretch/>
        </p:blipFill>
        <p:spPr>
          <a:xfrm>
            <a:off x="7573200" y="5558976"/>
            <a:ext cx="245790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6175" y="5558975"/>
            <a:ext cx="1077686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8150" y="4692150"/>
            <a:ext cx="3505975" cy="8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2950" y="972175"/>
            <a:ext cx="1839900" cy="164679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4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ThinCurr utilizes HODLR approximation to improve scalability of BFEM for large models</a:t>
            </a:r>
            <a:endParaRPr/>
          </a:p>
        </p:txBody>
      </p:sp>
      <p:sp>
        <p:nvSpPr>
          <p:cNvPr id="133" name="Google Shape;133;p14"/>
          <p:cNvSpPr txBox="1"/>
          <p:nvPr/>
        </p:nvSpPr>
        <p:spPr>
          <a:xfrm>
            <a:off x="207625" y="1170050"/>
            <a:ext cx="6453600" cy="5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Hierarchical Off-Diagonal Low-Rank (HODLR) approximation is used for </a:t>
            </a:r>
            <a:r>
              <a:rPr lang="en-US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matrix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Adaptive Cross-Approximation (ACA) is used to iteratively form low-rank blocks</a:t>
            </a:r>
            <a:endParaRPr sz="2000" b="1"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000" b="1"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Scaling is dramatically improved from </a:t>
            </a: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(N</a:t>
            </a:r>
            <a:r>
              <a:rPr lang="en-US" sz="2000" b="1" baseline="30000"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) to </a:t>
            </a: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(N log(N)) for both memory and time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Expands access to much larger models of a given system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Applicable to B-field reconstruction as well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HODLR/ACA</a:t>
            </a: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 some overhead, but break even occurs fairly quickly</a:t>
            </a: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Implementation </a:t>
            </a: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can be</a:t>
            </a:r>
            <a:r>
              <a:rPr lang="en-US" sz="1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optimized further</a:t>
            </a: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2410" y="2536450"/>
            <a:ext cx="2628091" cy="343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1219" y="2536449"/>
            <a:ext cx="2568508" cy="341294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/>
          <p:nvPr/>
        </p:nvSpPr>
        <p:spPr>
          <a:xfrm>
            <a:off x="7249825" y="5980425"/>
            <a:ext cx="17205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Eigenvalue solve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4"/>
          <p:cNvSpPr txBox="1"/>
          <p:nvPr/>
        </p:nvSpPr>
        <p:spPr>
          <a:xfrm>
            <a:off x="10049050" y="5980425"/>
            <a:ext cx="18399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Time-domain solve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ThinCurr currents and loads have been validated with commercial analysis software (Ansys)</a:t>
            </a:r>
            <a:endParaRPr/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2826" y="4274352"/>
            <a:ext cx="270267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2615" y="4274352"/>
            <a:ext cx="276813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325" y="2081026"/>
            <a:ext cx="282425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60958" y="2081026"/>
            <a:ext cx="2842952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650" y="3449025"/>
            <a:ext cx="2226111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4398" y="3449024"/>
            <a:ext cx="1965278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177300" cy="235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ThinCurr currents and forces were validated against axisymmetric Ansys model of SPARC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Excellent match in current and forces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Ansys challenging for large 3D models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ThinCurr can model full machine; necessary for low-n features (eg. REMC)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15"/>
          <p:cNvPicPr preferRelativeResize="0"/>
          <p:nvPr/>
        </p:nvPicPr>
        <p:blipFill rotWithShape="1">
          <a:blip r:embed="rId9">
            <a:alphaModFix/>
          </a:blip>
          <a:srcRect t="23213" b="23213"/>
          <a:stretch/>
        </p:blipFill>
        <p:spPr>
          <a:xfrm>
            <a:off x="9745250" y="1350751"/>
            <a:ext cx="2127811" cy="594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350" y="3773025"/>
            <a:ext cx="3426074" cy="203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ThinCurr enables prediction of a variety of disruption loads throughout the machine design process</a:t>
            </a:r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Induced eddy currents</a:t>
            </a:r>
            <a:endParaRPr sz="20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Vessel, PFC, and REMC design</a:t>
            </a:r>
            <a:endParaRPr sz="2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Forces and heating</a:t>
            </a:r>
            <a:endParaRPr sz="2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Inductive voltages</a:t>
            </a:r>
            <a:endParaRPr sz="20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Diagnostic and component design</a:t>
            </a:r>
            <a:endParaRPr sz="2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Insulation requirements and short failure analysis</a:t>
            </a:r>
            <a:endParaRPr sz="2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Direct iteration with engineering workflows</a:t>
            </a:r>
            <a:endParaRPr sz="20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Meshing directly from CAD</a:t>
            </a:r>
            <a:endParaRPr sz="2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Export of results to Ansys mechanical analysis in progress</a:t>
            </a:r>
            <a:endParaRPr sz="20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0" name="Google Shape;16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12700" y="1003675"/>
            <a:ext cx="2322002" cy="268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17425" y="4458225"/>
            <a:ext cx="2557549" cy="18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6"/>
          <p:cNvSpPr txBox="1"/>
          <p:nvPr/>
        </p:nvSpPr>
        <p:spPr>
          <a:xfrm>
            <a:off x="51500" y="5957200"/>
            <a:ext cx="46566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 Battey et al., </a:t>
            </a:r>
            <a:r>
              <a:rPr lang="en-US" sz="13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Nucl. Fusion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(2024)</a:t>
            </a:r>
            <a:endParaRPr sz="13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16"/>
          <p:cNvPicPr preferRelativeResize="0"/>
          <p:nvPr/>
        </p:nvPicPr>
        <p:blipFill rotWithShape="1">
          <a:blip r:embed="rId6">
            <a:alphaModFix/>
          </a:blip>
          <a:srcRect t="3408" b="5441"/>
          <a:stretch/>
        </p:blipFill>
        <p:spPr>
          <a:xfrm>
            <a:off x="7103450" y="1030564"/>
            <a:ext cx="2005676" cy="274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7">
            <a:alphaModFix/>
          </a:blip>
          <a:srcRect t="23213" b="23213"/>
          <a:stretch/>
        </p:blipFill>
        <p:spPr>
          <a:xfrm>
            <a:off x="6926775" y="5758776"/>
            <a:ext cx="2127811" cy="594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ThinCurr is being used in early vessel design for ARC to assess disruption loads from inductive coupling</a:t>
            </a:r>
            <a:endParaRPr/>
          </a:p>
        </p:txBody>
      </p:sp>
      <p:pic>
        <p:nvPicPr>
          <p:cNvPr id="171" name="Google Shape;171;p17"/>
          <p:cNvPicPr preferRelativeResize="0"/>
          <p:nvPr/>
        </p:nvPicPr>
        <p:blipFill rotWithShape="1">
          <a:blip r:embed="rId3">
            <a:alphaModFix/>
          </a:blip>
          <a:srcRect l="9312" r="1577"/>
          <a:stretch/>
        </p:blipFill>
        <p:spPr>
          <a:xfrm>
            <a:off x="6840300" y="1044200"/>
            <a:ext cx="5240298" cy="24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638" y="3634212"/>
            <a:ext cx="3428424" cy="257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7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Model of ARC VV evaluated on design iteration timescale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Current models are axisymmetric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Same description as TokaMaker models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Ports and other 3D structures in future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Disruptions evaluated using filament grid for plasma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Flexible for many types of CQ, VDE, etc.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Generate from reduced models or plasma predictions (TokaMaker, M3D-C1, etc.)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Workflows to use output in commercial thermo-mechanical (Ansys) analysis underway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4" name="Google Shape;174;p17"/>
          <p:cNvPicPr preferRelativeResize="0"/>
          <p:nvPr/>
        </p:nvPicPr>
        <p:blipFill rotWithShape="1">
          <a:blip r:embed="rId5">
            <a:alphaModFix/>
          </a:blip>
          <a:srcRect t="23213" b="23213"/>
          <a:stretch/>
        </p:blipFill>
        <p:spPr>
          <a:xfrm>
            <a:off x="5694650" y="5691801"/>
            <a:ext cx="2127811" cy="594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2225" y="3575000"/>
            <a:ext cx="2662101" cy="2662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Further model reduction is possible for many design cases, enabling extremely lightweight models</a:t>
            </a:r>
            <a:endParaRPr/>
          </a:p>
        </p:txBody>
      </p:sp>
      <p:pic>
        <p:nvPicPr>
          <p:cNvPr id="182" name="Google Shape;18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06650" y="1060975"/>
            <a:ext cx="2547673" cy="21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8825" y="1252825"/>
            <a:ext cx="2919600" cy="29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067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Large-scale CQ dynamics only couple well to a handful of vessel eigenmodes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High grid resolution adds very fast modes that don’t contribute much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Many modes are orthogonal to plasma model (filaments)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Reduced models built from O(100) eigenmodes perform well in design contexts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O(1) inductive limit modes for fast dynamics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Computed once and used many times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Reduced models accelerate simulations to O(1-10 s) for even reactor-scale devices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Enable real time usage (eg. eddy current reconstruction)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18"/>
          <p:cNvPicPr preferRelativeResize="0"/>
          <p:nvPr/>
        </p:nvPicPr>
        <p:blipFill rotWithShape="1">
          <a:blip r:embed="rId6">
            <a:alphaModFix/>
          </a:blip>
          <a:srcRect t="23213" b="23213"/>
          <a:stretch/>
        </p:blipFill>
        <p:spPr>
          <a:xfrm>
            <a:off x="6766625" y="5386526"/>
            <a:ext cx="2127811" cy="594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SzPts val="2000"/>
              <a:buChar char="•"/>
            </a:pPr>
            <a:r>
              <a:rPr lang="en-US"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disruptive forces in 2D</a:t>
            </a:r>
            <a:endParaRPr sz="2000" b="1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TokaMaker: Axisymmetric model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to inform NTT design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to inform ARC design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SzPts val="2000"/>
              <a:buChar char="•"/>
            </a:pPr>
            <a:r>
              <a:rPr lang="en-US"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disruptive forces in 3D</a:t>
            </a:r>
            <a:endParaRPr sz="2000" b="1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ThinCurr: 3D thin-wall model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Validation with commercial tools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to inform SPARC/ARC design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Design and validation on HBT-EP REMC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Coil design and installation update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Initial model validation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SzPts val="2000"/>
              <a:buChar char="•"/>
            </a:pPr>
            <a:r>
              <a:rPr lang="en-US"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Summary and Conclusions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HBT-EP has installed a first of a kind Runaway Electron Mitigation Coil</a:t>
            </a:r>
            <a:r>
              <a:rPr lang="en-US" baseline="30000"/>
              <a:t>*</a:t>
            </a:r>
            <a:r>
              <a:rPr lang="en-US"/>
              <a:t> for studying design considerations</a:t>
            </a:r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53004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HBT-EP is a small tokamak focused on understanding and control of 3D MHD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Circular, high-aspect ratio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20 segment adjustable first wall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High-resolution magnetic feedback coilset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HBT-EP has recently completed installation of an REMC in vessel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HFS and LFS</a:t>
            </a:r>
            <a:r>
              <a:rPr lang="en-US" sz="2000" baseline="30000">
                <a:latin typeface="Century Gothic"/>
                <a:ea typeface="Century Gothic"/>
                <a:cs typeface="Century Gothic"/>
                <a:sym typeface="Century Gothic"/>
              </a:rPr>
              <a:t>†</a:t>
            </a: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 coils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Passively and actively driven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1/1 or 2/1 configurations (</a:t>
            </a:r>
            <a:r>
              <a:rPr lang="en-US" sz="2000" i="1"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-US" sz="2000" i="1"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* - No true runaways in HBT-EP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† - LFS coil completion in 2025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0" name="Google Shape;2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499" y="3628925"/>
            <a:ext cx="4674475" cy="264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2750" y="1147150"/>
            <a:ext cx="4808225" cy="22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54575" y="3258775"/>
            <a:ext cx="939089" cy="5943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3" name="Google Shape;203;p20"/>
          <p:cNvGraphicFramePr/>
          <p:nvPr/>
        </p:nvGraphicFramePr>
        <p:xfrm>
          <a:off x="5136538" y="2604288"/>
          <a:ext cx="2070000" cy="2093455"/>
        </p:xfrm>
        <a:graphic>
          <a:graphicData uri="http://schemas.openxmlformats.org/drawingml/2006/table">
            <a:tbl>
              <a:tblPr>
                <a:noFill/>
                <a:tableStyleId>{4F205A6A-CC14-4EAA-BCA0-49AF405EBAB1}</a:tableStyleId>
              </a:tblPr>
              <a:tblGrid>
                <a:gridCol w="80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55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HBT-EP</a:t>
                      </a:r>
                      <a:endParaRPr b="1"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Typical Parameters</a:t>
                      </a:r>
                      <a:endParaRPr b="1"/>
                    </a:p>
                  </a:txBody>
                  <a:tcPr marL="9125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</a:t>
                      </a:r>
                      <a:r>
                        <a:rPr lang="en-US" baseline="-25000"/>
                        <a:t>0</a:t>
                      </a:r>
                      <a:endParaRPr/>
                    </a:p>
                  </a:txBody>
                  <a:tcPr marL="45700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92 cm</a:t>
                      </a:r>
                      <a:endParaRPr/>
                    </a:p>
                  </a:txBody>
                  <a:tcPr marL="9125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</a:t>
                      </a:r>
                      <a:endParaRPr/>
                    </a:p>
                  </a:txBody>
                  <a:tcPr marL="45700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 cm</a:t>
                      </a:r>
                      <a:endParaRPr/>
                    </a:p>
                  </a:txBody>
                  <a:tcPr marL="9125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</a:t>
                      </a:r>
                      <a:r>
                        <a:rPr lang="en-US" baseline="-25000"/>
                        <a:t>P</a:t>
                      </a:r>
                      <a:endParaRPr/>
                    </a:p>
                  </a:txBody>
                  <a:tcPr marL="45700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≤ </a:t>
                      </a:r>
                      <a:r>
                        <a:rPr lang="en-US"/>
                        <a:t>20 kA</a:t>
                      </a:r>
                      <a:endParaRPr/>
                    </a:p>
                  </a:txBody>
                  <a:tcPr marL="9125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</a:t>
                      </a:r>
                      <a:r>
                        <a:rPr lang="en-US" baseline="-25000"/>
                        <a:t>T</a:t>
                      </a:r>
                      <a:endParaRPr/>
                    </a:p>
                  </a:txBody>
                  <a:tcPr marL="45700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0.35 T</a:t>
                      </a:r>
                      <a:endParaRPr/>
                    </a:p>
                  </a:txBody>
                  <a:tcPr marL="9125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𝛕</a:t>
                      </a:r>
                      <a:r>
                        <a:rPr lang="en-US" baseline="-25000"/>
                        <a:t>pulse</a:t>
                      </a:r>
                      <a:endParaRPr/>
                    </a:p>
                  </a:txBody>
                  <a:tcPr marL="45700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5 - 10 ms</a:t>
                      </a:r>
                      <a:endParaRPr/>
                    </a:p>
                  </a:txBody>
                  <a:tcPr marL="9125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</a:t>
                      </a:r>
                      <a:r>
                        <a:rPr lang="en-US" baseline="-25000"/>
                        <a:t>e</a:t>
                      </a:r>
                      <a:endParaRPr/>
                    </a:p>
                  </a:txBody>
                  <a:tcPr marL="45700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≤ 150 eV</a:t>
                      </a:r>
                      <a:endParaRPr/>
                    </a:p>
                  </a:txBody>
                  <a:tcPr marL="9125" marR="9125" marT="9525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6714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Coil designs couple well to disrupting plasmas with ~20% plasma current conversion</a:t>
            </a:r>
            <a:endParaRPr sz="2000" b="1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Coupling weakly dependent on coil position</a:t>
            </a:r>
            <a:endParaRPr sz="2000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Coupling can be changed by modifying vessel electrical connections</a:t>
            </a:r>
            <a:endParaRPr sz="900" b="1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Disruptions in HBT-EP progress toward the HFS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Every shot ends in a disruption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21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ThinCurr workflow used for DIII-D/SPARC REMCs also utilized on HBT-EP to optimize coil and support validation</a:t>
            </a:r>
            <a:endParaRPr/>
          </a:p>
        </p:txBody>
      </p:sp>
      <p:pic>
        <p:nvPicPr>
          <p:cNvPr id="211" name="Google Shape;2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5900" y="1764825"/>
            <a:ext cx="939089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250" y="4274900"/>
            <a:ext cx="3871033" cy="190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0787" y="4033312"/>
            <a:ext cx="3829751" cy="21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1650" y="3535850"/>
            <a:ext cx="3129747" cy="27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7388" y="1393462"/>
            <a:ext cx="2545575" cy="20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Broad mode spectrum is predicted in REMC-generated field; adjustable with wall movement</a:t>
            </a:r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8091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HFS and LFS coils are designed for a dominant m/n = 1/1 structure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Broad spectrum from discrete coil position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Control coils provide cross-comparison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Walls generate additional poloidal variation in applied field on plasma  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Adjustable for LFS by moving wall segments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3" name="Google Shape;2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0925" y="5623025"/>
            <a:ext cx="939089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/>
          <p:cNvPicPr preferRelativeResize="0"/>
          <p:nvPr/>
        </p:nvPicPr>
        <p:blipFill rotWithShape="1">
          <a:blip r:embed="rId4">
            <a:alphaModFix/>
          </a:blip>
          <a:srcRect b="33612"/>
          <a:stretch/>
        </p:blipFill>
        <p:spPr>
          <a:xfrm>
            <a:off x="8985950" y="1024237"/>
            <a:ext cx="2987324" cy="24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78225" y="3467775"/>
            <a:ext cx="2863872" cy="20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3250" y="3690153"/>
            <a:ext cx="2755575" cy="275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5325" y="3763588"/>
            <a:ext cx="806723" cy="2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4589" y="3905924"/>
            <a:ext cx="2759049" cy="23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 rotWithShape="1">
          <a:blip r:embed="rId9">
            <a:alphaModFix/>
          </a:blip>
          <a:srcRect t="6529" b="5704"/>
          <a:stretch/>
        </p:blipFill>
        <p:spPr>
          <a:xfrm>
            <a:off x="123075" y="3869275"/>
            <a:ext cx="2743199" cy="24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 txBox="1"/>
          <p:nvPr/>
        </p:nvSpPr>
        <p:spPr>
          <a:xfrm>
            <a:off x="618550" y="3680788"/>
            <a:ext cx="1544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Coil Only</a:t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2"/>
          <p:cNvSpPr txBox="1"/>
          <p:nvPr/>
        </p:nvSpPr>
        <p:spPr>
          <a:xfrm>
            <a:off x="3526825" y="3680788"/>
            <a:ext cx="1544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Full model</a:t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HFS and LFS</a:t>
            </a:r>
            <a:r>
              <a:rPr lang="en-US" baseline="30000"/>
              <a:t>*</a:t>
            </a:r>
            <a:r>
              <a:rPr lang="en-US"/>
              <a:t> REMCs have been installed in HBT-EP and preparations are now underway for plasma operation</a:t>
            </a:r>
            <a:endParaRPr/>
          </a:p>
        </p:txBody>
      </p:sp>
      <p:pic>
        <p:nvPicPr>
          <p:cNvPr id="238" name="Google Shape;2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0925" y="5623025"/>
            <a:ext cx="939089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5025" y="994350"/>
            <a:ext cx="3512602" cy="263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8200" y="994350"/>
            <a:ext cx="3512602" cy="263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800" y="3658675"/>
            <a:ext cx="3589568" cy="269217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3"/>
          <p:cNvSpPr/>
          <p:nvPr/>
        </p:nvSpPr>
        <p:spPr>
          <a:xfrm rot="-1233926">
            <a:off x="2106704" y="5413861"/>
            <a:ext cx="214361" cy="3688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3"/>
          <p:cNvSpPr/>
          <p:nvPr/>
        </p:nvSpPr>
        <p:spPr>
          <a:xfrm rot="-5819156">
            <a:off x="3046209" y="3824810"/>
            <a:ext cx="214593" cy="36875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3713" y="3658676"/>
            <a:ext cx="2890795" cy="269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80849" y="3658675"/>
            <a:ext cx="3638905" cy="269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3"/>
          <p:cNvSpPr/>
          <p:nvPr/>
        </p:nvSpPr>
        <p:spPr>
          <a:xfrm rot="-9270547">
            <a:off x="6207893" y="4029403"/>
            <a:ext cx="214700" cy="3686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3"/>
          <p:cNvSpPr/>
          <p:nvPr/>
        </p:nvSpPr>
        <p:spPr>
          <a:xfrm rot="3896373">
            <a:off x="7171681" y="5231233"/>
            <a:ext cx="214602" cy="36852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3"/>
          <p:cNvSpPr/>
          <p:nvPr/>
        </p:nvSpPr>
        <p:spPr>
          <a:xfrm rot="-6004100">
            <a:off x="6296441" y="5077355"/>
            <a:ext cx="214503" cy="36854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3"/>
          <p:cNvSpPr/>
          <p:nvPr/>
        </p:nvSpPr>
        <p:spPr>
          <a:xfrm rot="2150692">
            <a:off x="10557815" y="5413971"/>
            <a:ext cx="214654" cy="36858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52925" y="1238225"/>
            <a:ext cx="2063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- LFS coil completion in 2025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Modeling disruptive forces in 2D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TokaMaker: Axisymmetric model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Modeling to inform NTT design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Modeling to inform ARC design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Modeling disruptive forces in 3D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ThinCurr: 3D thin-wall model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Validation with commercial tools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Modeling to inform SPARC/ARC design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Design and validation on HBT-EP REMC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Coil design and installation update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Initial model validation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Summary and Conclusions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Initial vacuum tests have been completed to confirm expected performance of HFS coil with active drive</a:t>
            </a:r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An external high-power supply was used to drive the HFS coil in vacuum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1.2 kA achievable with available supplies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Sufficient for plasma response studies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ThinCurr predictions using the baseline design provide a reasonable match to “as built”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Preliminary </a:t>
            </a:r>
            <a:r>
              <a:rPr lang="en-US" sz="2000" b="1" i="1"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 error &lt; 25%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More precise measurements needed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Calibrated resistivity and inductance to be used for plasma studies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Additional tests are planned this month (pre-APS meeting)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Vacuum: OH/PF coupling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Plasma: Disruptions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8" name="Google Shape;2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0925" y="5623025"/>
            <a:ext cx="939089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3788" y="3969900"/>
            <a:ext cx="3013750" cy="20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6325" y="1710025"/>
            <a:ext cx="3048693" cy="2057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4"/>
          <p:cNvSpPr txBox="1"/>
          <p:nvPr/>
        </p:nvSpPr>
        <p:spPr>
          <a:xfrm>
            <a:off x="8733150" y="2847175"/>
            <a:ext cx="846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4"/>
          <p:cNvSpPr txBox="1"/>
          <p:nvPr/>
        </p:nvSpPr>
        <p:spPr>
          <a:xfrm>
            <a:off x="8686950" y="5103600"/>
            <a:ext cx="93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63750" y="2350175"/>
            <a:ext cx="2432998" cy="304625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4"/>
          <p:cNvSpPr txBox="1"/>
          <p:nvPr/>
        </p:nvSpPr>
        <p:spPr>
          <a:xfrm>
            <a:off x="7658250" y="1115725"/>
            <a:ext cx="1281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10462225" y="1710025"/>
            <a:ext cx="1281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Passive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and conclusions</a:t>
            </a:r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118143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A hierarchy of tools for assessing loads in disruptive CQs due to inductive effects is available in the Open FUSION Toolkit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TokaMaker, ThinCurr (full and reduced models)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Tools can couple to relevant engineering workflows (eg. CAD) and obtain results on design-relevant timescales without the use of HPC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Axisymmetric calculations run in O(10 s) and share platform with equilibrium design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3D calculations run in O(10 m) for full calculations on workstation hardware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Reduced 3D calculations run in O(10 s) while retaining design-level fidelity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Tools are being successfully applied to design of public and private devices and components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Validation performed with commercial tools and experimental data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Initial HBT-EP REMC is installed and undergoing tests in preparation for upcoming first plasma operations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"/>
          <p:cNvSpPr txBox="1">
            <a:spLocks noGrp="1"/>
          </p:cNvSpPr>
          <p:nvPr>
            <p:ph type="title"/>
          </p:nvPr>
        </p:nvSpPr>
        <p:spPr>
          <a:xfrm>
            <a:off x="556791" y="31415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Backup Slides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HFS and LFS REMCs have been installed in HBT-EP and preparations are now underway for plasma operation</a:t>
            </a:r>
            <a:endParaRPr/>
          </a:p>
        </p:txBody>
      </p:sp>
      <p:pic>
        <p:nvPicPr>
          <p:cNvPr id="285" name="Google Shape;2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0925" y="5623025"/>
            <a:ext cx="939089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5025" y="994350"/>
            <a:ext cx="3512602" cy="263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8200" y="994350"/>
            <a:ext cx="3512602" cy="263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3725" y="3658675"/>
            <a:ext cx="2890774" cy="269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800" y="3658675"/>
            <a:ext cx="3589573" cy="268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80850" y="3658675"/>
            <a:ext cx="3638899" cy="269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For general surfaces element space must be supplemented to account for topology</a:t>
            </a:r>
            <a:endParaRPr/>
          </a:p>
        </p:txBody>
      </p:sp>
      <p:sp>
        <p:nvSpPr>
          <p:cNvPr id="296" name="Google Shape;296;p28"/>
          <p:cNvSpPr txBox="1"/>
          <p:nvPr/>
        </p:nvSpPr>
        <p:spPr>
          <a:xfrm>
            <a:off x="207625" y="1170050"/>
            <a:ext cx="5935500" cy="5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For multiply connected surfaces the potential must be multi-valued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Insert elements to represent “jumps” in potential on unique loops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Called “secular” terms in SIMSOPT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correspond to “holes” in the surface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Unique “cycles”, which define a basis for the topology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a volume is fully enclosed an element must be removed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Enclosing a volume makes the inductance matrix singular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Net flux must be zero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7" name="Google Shape;2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5575" y="4284425"/>
            <a:ext cx="2950299" cy="183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8277" y="956725"/>
            <a:ext cx="3233725" cy="21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99949" y="3477048"/>
            <a:ext cx="2950277" cy="264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8"/>
          <p:cNvPicPr preferRelativeResize="0"/>
          <p:nvPr/>
        </p:nvPicPr>
        <p:blipFill rotWithShape="1">
          <a:blip r:embed="rId6">
            <a:alphaModFix/>
          </a:blip>
          <a:srcRect l="55076" t="15969" b="5283"/>
          <a:stretch/>
        </p:blipFill>
        <p:spPr>
          <a:xfrm>
            <a:off x="6210975" y="1245138"/>
            <a:ext cx="2679496" cy="264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9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Matrix blocks associated with off-diagonal interactions exhibit low-rank structure</a:t>
            </a:r>
            <a:endParaRPr/>
          </a:p>
        </p:txBody>
      </p:sp>
      <p:sp>
        <p:nvSpPr>
          <p:cNvPr id="307" name="Google Shape;307;p29"/>
          <p:cNvSpPr txBox="1"/>
          <p:nvPr/>
        </p:nvSpPr>
        <p:spPr>
          <a:xfrm>
            <a:off x="207625" y="1170050"/>
            <a:ext cx="6453600" cy="5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Scalability of problems can 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N-body problem; O(N</a:t>
            </a:r>
            <a:r>
              <a:rPr lang="en-US" sz="1900" baseline="30000"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), O(Δx</a:t>
            </a:r>
            <a:r>
              <a:rPr lang="en-US" sz="1900" baseline="30000"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) matrix size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Sub-blocks of matrix exhibit low-rank structure</a:t>
            </a: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 at long range quickly decay</a:t>
            </a: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Controlled</a:t>
            </a: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approximat</a:t>
            </a: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ion of</a:t>
            </a: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matrix by truncating these low-rank blocks</a:t>
            </a: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SVD to compress blocks</a:t>
            </a: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Same observation leads to Fast Multipole Method (FMM)</a:t>
            </a: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8" name="Google Shape;3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066" y="2142525"/>
            <a:ext cx="44907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4675" y="982787"/>
            <a:ext cx="3124902" cy="279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0800" y="3486025"/>
            <a:ext cx="2818874" cy="279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0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Adaptive Cross Approximation is a technique to iteratively build a low-rank approximation of a matrix</a:t>
            </a:r>
            <a:endParaRPr/>
          </a:p>
        </p:txBody>
      </p:sp>
      <p:sp>
        <p:nvSpPr>
          <p:cNvPr id="317" name="Google Shape;317;p30"/>
          <p:cNvSpPr txBox="1"/>
          <p:nvPr/>
        </p:nvSpPr>
        <p:spPr>
          <a:xfrm>
            <a:off x="207625" y="1170050"/>
            <a:ext cx="6453600" cy="5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ACA+ provides an approach to iteratively approximate a matrix through sampling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Series of rank-1 updates from candidate rows/cols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Randomly selected starting point, then target largest elements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Recompress after with SVD (small matrix)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Recursively sub-divide geometry in space</a:t>
            </a: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Determine far-field interactions on each level</a:t>
            </a: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levels: Apply ACA+ to far-field blocks</a:t>
            </a: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Lowest level: SVD compress near blocks; keep full block for self-interaction</a:t>
            </a: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Hopefully only need to compute and store a small fraction of full matrix</a:t>
            </a: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4525" y="1281225"/>
            <a:ext cx="4866250" cy="16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5000" y="3309600"/>
            <a:ext cx="2246500" cy="22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1225" y="3716600"/>
            <a:ext cx="2561874" cy="229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1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Figures bank for Chris - Anson</a:t>
            </a:r>
            <a:endParaRPr/>
          </a:p>
        </p:txBody>
      </p:sp>
      <p:pic>
        <p:nvPicPr>
          <p:cNvPr id="327" name="Google Shape;3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125" y="1077950"/>
            <a:ext cx="2877995" cy="133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475" y="4191300"/>
            <a:ext cx="3085500" cy="174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219" y="2588350"/>
            <a:ext cx="2890425" cy="133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6275" y="971748"/>
            <a:ext cx="2208250" cy="186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5750" y="2740150"/>
            <a:ext cx="2449300" cy="214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3675" y="1107175"/>
            <a:ext cx="2645663" cy="20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5825" y="3346650"/>
            <a:ext cx="3923851" cy="220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870925" y="1291066"/>
            <a:ext cx="3085500" cy="151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25875" y="2216175"/>
            <a:ext cx="2730550" cy="382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Fully open-source on GitHub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All tools share the same codebase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Python/Fortran/C/C++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Downloadable binaries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Contributions welcome!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Finite elements on unstructured grids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Direct meshing from CAD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Current physics tools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 u="sng">
                <a:latin typeface="Century Gothic"/>
                <a:ea typeface="Century Gothic"/>
                <a:cs typeface="Century Gothic"/>
                <a:sym typeface="Century Gothic"/>
              </a:rPr>
              <a:t>TokaMaker: Axisymmetric equilibrium</a:t>
            </a:r>
            <a:endParaRPr sz="2000"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 u="sng">
                <a:latin typeface="Century Gothic"/>
                <a:ea typeface="Century Gothic"/>
                <a:cs typeface="Century Gothic"/>
                <a:sym typeface="Century Gothic"/>
              </a:rPr>
              <a:t>ThinCurr: 3D thin-wall E-M modeling</a:t>
            </a:r>
            <a:endParaRPr sz="2000"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MUG: 3D time-dependent MHD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Marklin: 3D Ideal MHD equilibria (const. 𝜆)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tools discussed today are available in the open-source Open FUSION Toolkit</a:t>
            </a:r>
            <a:endParaRPr/>
          </a:p>
        </p:txBody>
      </p:sp>
      <p:pic>
        <p:nvPicPr>
          <p:cNvPr id="53" name="Google Shape;5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9601" y="1056798"/>
            <a:ext cx="2329324" cy="21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3325" y="4435949"/>
            <a:ext cx="3501700" cy="16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5">
            <a:alphaModFix/>
          </a:blip>
          <a:srcRect l="5953"/>
          <a:stretch/>
        </p:blipFill>
        <p:spPr>
          <a:xfrm>
            <a:off x="9334749" y="2436400"/>
            <a:ext cx="2857249" cy="160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5275" y="1207224"/>
            <a:ext cx="1604325" cy="16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95725" y="1056800"/>
            <a:ext cx="2198300" cy="10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/>
          <p:nvPr/>
        </p:nvSpPr>
        <p:spPr>
          <a:xfrm>
            <a:off x="10449725" y="5995175"/>
            <a:ext cx="17205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Guizzo et al., </a:t>
            </a:r>
            <a:r>
              <a:rPr lang="en-US" sz="1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PPCF</a:t>
            </a: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(2024)  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7"/>
          <p:cNvSpPr txBox="1"/>
          <p:nvPr/>
        </p:nvSpPr>
        <p:spPr>
          <a:xfrm>
            <a:off x="10707550" y="3964525"/>
            <a:ext cx="16044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Battey et al., </a:t>
            </a:r>
            <a:r>
              <a:rPr lang="en-US" sz="1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NF</a:t>
            </a: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(2023)  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7"/>
          <p:cNvSpPr txBox="1"/>
          <p:nvPr/>
        </p:nvSpPr>
        <p:spPr>
          <a:xfrm>
            <a:off x="7417950" y="3200850"/>
            <a:ext cx="17205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Hansen et al., </a:t>
            </a:r>
            <a:r>
              <a:rPr lang="en-US" sz="1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CPC</a:t>
            </a: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(2024)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4600" y="3509425"/>
            <a:ext cx="1770050" cy="20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 txBox="1"/>
          <p:nvPr/>
        </p:nvSpPr>
        <p:spPr>
          <a:xfrm>
            <a:off x="6804675" y="5118550"/>
            <a:ext cx="17205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Hansen et al., </a:t>
            </a:r>
            <a:r>
              <a:rPr lang="en-US" sz="1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</a:t>
            </a: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(2015)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"/>
          <p:cNvSpPr txBox="1"/>
          <p:nvPr/>
        </p:nvSpPr>
        <p:spPr>
          <a:xfrm>
            <a:off x="3370875" y="5887875"/>
            <a:ext cx="52752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https://hansec.github.io/OpenFUSIONToolkit/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Modeling disruptive forces in 2D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TokaMaker: Axisymmetric model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Modeling to inform NTT design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Modeling to inform ARC design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SzPts val="2000"/>
              <a:buChar char="•"/>
            </a:pPr>
            <a:r>
              <a:rPr lang="en-US"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disruptive forces in 3D</a:t>
            </a:r>
            <a:endParaRPr sz="2000" b="1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ThinCurr: 3D thin-wall model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Validation with commercial tools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to inform SPARC/ARC design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SzPts val="2000"/>
              <a:buChar char="•"/>
            </a:pPr>
            <a:r>
              <a:rPr lang="en-US"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and validation on HBT-EP REMC</a:t>
            </a:r>
            <a:endParaRPr sz="2000" b="1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Coil design and installation update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Initial model validation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SzPts val="2000"/>
              <a:buChar char="•"/>
            </a:pPr>
            <a:r>
              <a:rPr lang="en-US"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Summary and Conclusions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275475" y="88675"/>
            <a:ext cx="111051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TokaMaker is a time-dependent Grad-Shafranov code that captures axisymmetric eddy current dynamics</a:t>
            </a:r>
            <a:endParaRPr/>
          </a:p>
        </p:txBody>
      </p:sp>
      <p:pic>
        <p:nvPicPr>
          <p:cNvPr id="77" name="Google Shape;77;p9"/>
          <p:cNvPicPr preferRelativeResize="0"/>
          <p:nvPr/>
        </p:nvPicPr>
        <p:blipFill rotWithShape="1">
          <a:blip r:embed="rId3">
            <a:alphaModFix/>
          </a:blip>
          <a:srcRect b="2229"/>
          <a:stretch/>
        </p:blipFill>
        <p:spPr>
          <a:xfrm>
            <a:off x="6420975" y="1048400"/>
            <a:ext cx="3218451" cy="308892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/>
        </p:nvSpPr>
        <p:spPr>
          <a:xfrm>
            <a:off x="51500" y="5957200"/>
            <a:ext cx="46566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Hansen et al., </a:t>
            </a:r>
            <a:r>
              <a:rPr lang="en-US" sz="13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Comput. Phys. Commun.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(2024)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Time-dependent Grad-Sharfanov code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Unstructured triangular grid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Variable order finite elements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Python interface with compiled backend</a:t>
            </a: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Currently being applied to device design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Stability/control (eg. passive structures)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Magnetic system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Axisymmetric eddy currents can be captured in forward and inverse equilibria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Fully meshed, thick-wall representation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Self-consistent evolution or specified sources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" name="Google Shape;8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2275" y="4435875"/>
            <a:ext cx="4046055" cy="185372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9"/>
          <p:cNvSpPr txBox="1"/>
          <p:nvPr/>
        </p:nvSpPr>
        <p:spPr>
          <a:xfrm>
            <a:off x="10623900" y="5376100"/>
            <a:ext cx="17205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Guizzo et al., </a:t>
            </a:r>
            <a:r>
              <a:rPr lang="en-US" sz="1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PPCF</a:t>
            </a: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(2024)  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49025" y="1526825"/>
            <a:ext cx="2372775" cy="234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TokaMaker has been used to inform magnetic and early structural design for Next Step Fusion’s Negative Triangularity Tokamak (NTT)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Native NT tokamak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Focused on control development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Forces evaluated for characteristic CQ events as design evolved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Changes to stability plates, VV, etc.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Direct integration with CAD models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Scoping, design, and loads within a single tool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Equilibrium design (PFs, limiter, etc.)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Stability (linear and nonlinear)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Forces (static and dynamic)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TokaMaker was used to assess forces on passive components during CQ events as part of NTT design</a:t>
            </a:r>
            <a:endParaRPr/>
          </a:p>
        </p:txBody>
      </p:sp>
      <p:pic>
        <p:nvPicPr>
          <p:cNvPr id="90" name="Google Shape;90;p10"/>
          <p:cNvPicPr preferRelativeResize="0"/>
          <p:nvPr/>
        </p:nvPicPr>
        <p:blipFill rotWithShape="1">
          <a:blip r:embed="rId3">
            <a:alphaModFix/>
          </a:blip>
          <a:srcRect r="36293"/>
          <a:stretch/>
        </p:blipFill>
        <p:spPr>
          <a:xfrm>
            <a:off x="8241482" y="1011888"/>
            <a:ext cx="2968771" cy="254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06775" y="3660062"/>
            <a:ext cx="2213231" cy="254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"/>
          <p:cNvPicPr preferRelativeResize="0"/>
          <p:nvPr/>
        </p:nvPicPr>
        <p:blipFill rotWithShape="1">
          <a:blip r:embed="rId3">
            <a:alphaModFix/>
          </a:blip>
          <a:srcRect l="63840"/>
          <a:stretch/>
        </p:blipFill>
        <p:spPr>
          <a:xfrm>
            <a:off x="7606650" y="3587150"/>
            <a:ext cx="1781683" cy="268977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"/>
          <p:cNvSpPr txBox="1"/>
          <p:nvPr/>
        </p:nvSpPr>
        <p:spPr>
          <a:xfrm>
            <a:off x="51500" y="5957200"/>
            <a:ext cx="46566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</a:t>
            </a:r>
            <a:r>
              <a:rPr lang="en-US" sz="13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Publication in preparation</a:t>
            </a:r>
            <a:endParaRPr sz="13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7075" y="5550675"/>
            <a:ext cx="1466088" cy="59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TokaMaker models are created directly from IDS-like device description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A variety of disruption-relevant events can be modeled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VDE, CQ, TQ/β-collapse, etc.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Self-consistent or fixed plasma evolution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Fast simulations: O(10 s) on a laptop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TokaMaker is also being scoped to assess forces during CQ events as part of preliminary ARC design</a:t>
            </a:r>
            <a:endParaRPr/>
          </a:p>
        </p:txBody>
      </p:sp>
      <p:pic>
        <p:nvPicPr>
          <p:cNvPr id="102" name="Google Shape;102;p11"/>
          <p:cNvPicPr preferRelativeResize="0"/>
          <p:nvPr/>
        </p:nvPicPr>
        <p:blipFill rotWithShape="1">
          <a:blip r:embed="rId3">
            <a:alphaModFix/>
          </a:blip>
          <a:srcRect r="48875"/>
          <a:stretch/>
        </p:blipFill>
        <p:spPr>
          <a:xfrm>
            <a:off x="372600" y="3821450"/>
            <a:ext cx="2486850" cy="24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0175" y="3781125"/>
            <a:ext cx="4944850" cy="247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5200" y="1100425"/>
            <a:ext cx="3798650" cy="379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1"/>
          <p:cNvPicPr preferRelativeResize="0"/>
          <p:nvPr/>
        </p:nvPicPr>
        <p:blipFill rotWithShape="1">
          <a:blip r:embed="rId6">
            <a:alphaModFix/>
          </a:blip>
          <a:srcRect t="23213" b="23213"/>
          <a:stretch/>
        </p:blipFill>
        <p:spPr>
          <a:xfrm>
            <a:off x="9392925" y="5484251"/>
            <a:ext cx="2127811" cy="594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112" name="Google Shape;112;p12"/>
          <p:cNvSpPr txBox="1">
            <a:spLocks noGrp="1"/>
          </p:cNvSpPr>
          <p:nvPr>
            <p:ph type="body" idx="1"/>
          </p:nvPr>
        </p:nvSpPr>
        <p:spPr>
          <a:xfrm>
            <a:off x="123075" y="1100425"/>
            <a:ext cx="6529200" cy="517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SzPts val="2000"/>
              <a:buChar char="•"/>
            </a:pPr>
            <a:r>
              <a:rPr lang="en-US"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disruptive forces in 2D</a:t>
            </a:r>
            <a:endParaRPr sz="2000" b="1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TokaMaker: Axisymmetric model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to inform NTT design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to inform ARC design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Modeling disruptive forces in 3D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ThinCurr: 3D thin-wall model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Validation with commercial tools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Modeling to inform SPARC/ARC design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SzPts val="2000"/>
              <a:buChar char="•"/>
            </a:pPr>
            <a:r>
              <a:rPr lang="en-US"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and validation on HBT-EP REMC</a:t>
            </a:r>
            <a:endParaRPr sz="2000" b="1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Coil design and installation update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Char char="–"/>
            </a:pPr>
            <a:r>
              <a:rPr lang="en-US"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Initial model validation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SzPts val="2000"/>
              <a:buChar char="•"/>
            </a:pPr>
            <a:r>
              <a:rPr lang="en-US"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Summary and Conclusions</a:t>
            </a:r>
            <a:endParaRPr sz="200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275466" y="88672"/>
            <a:ext cx="11078400" cy="81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ThinCurr models inductive coupling between currents in the thin-wall limit using a finite element method</a:t>
            </a:r>
            <a:endParaRPr/>
          </a:p>
        </p:txBody>
      </p:sp>
      <p:sp>
        <p:nvSpPr>
          <p:cNvPr id="119" name="Google Shape;119;p13"/>
          <p:cNvSpPr txBox="1"/>
          <p:nvPr/>
        </p:nvSpPr>
        <p:spPr>
          <a:xfrm>
            <a:off x="207625" y="1170050"/>
            <a:ext cx="6900600" cy="5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ThinCurr is primarily designed to solve inductive-resistive current dynamics in 3D</a:t>
            </a:r>
            <a:endParaRPr sz="2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Time-domain, frequency-domain, eigenvalues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ThinCurr utilizes a </a:t>
            </a: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oundary </a:t>
            </a: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inite </a:t>
            </a:r>
            <a:r>
              <a:rPr lang="en-US" sz="2000" b="1"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US" sz="2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lement (BFEM) approach</a:t>
            </a:r>
            <a:endParaRPr sz="2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 represented using a scalar potential</a:t>
            </a: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Green’s function maps to any point in space</a:t>
            </a:r>
            <a:endParaRPr sz="1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0" name="Google Shape;12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789" y="2382900"/>
            <a:ext cx="1682175" cy="6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3050" y="4739375"/>
            <a:ext cx="2549652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516" y="5243525"/>
            <a:ext cx="449072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6375" y="1067537"/>
            <a:ext cx="3657602" cy="263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38225" y="3702020"/>
            <a:ext cx="3657600" cy="256032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3"/>
          <p:cNvSpPr txBox="1"/>
          <p:nvPr/>
        </p:nvSpPr>
        <p:spPr>
          <a:xfrm>
            <a:off x="51500" y="5957200"/>
            <a:ext cx="46566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 </a:t>
            </a:r>
            <a:r>
              <a:rPr lang="en-US" sz="13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Publication in preparation</a:t>
            </a:r>
            <a:endParaRPr sz="13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1926</Words>
  <Application>Microsoft Macintosh PowerPoint</Application>
  <PresentationFormat>Widescreen</PresentationFormat>
  <Paragraphs>351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Times New Roman</vt:lpstr>
      <vt:lpstr>Century Gothic</vt:lpstr>
      <vt:lpstr>Calibri</vt:lpstr>
      <vt:lpstr>Office Theme</vt:lpstr>
      <vt:lpstr>Prediction and validation of disruption-induced eddy currents and forces within engineering design cycles using ThinCurr and TokaMaker</vt:lpstr>
      <vt:lpstr>Outline</vt:lpstr>
      <vt:lpstr>The tools discussed today are available in the open-source Open FUSION Toolkit</vt:lpstr>
      <vt:lpstr>Outline</vt:lpstr>
      <vt:lpstr>TokaMaker is a time-dependent Grad-Shafranov code that captures axisymmetric eddy current dynamics</vt:lpstr>
      <vt:lpstr>TokaMaker was used to assess forces on passive components during CQ events as part of NTT design</vt:lpstr>
      <vt:lpstr>TokaMaker is also being scoped to assess forces during CQ events as part of preliminary ARC design</vt:lpstr>
      <vt:lpstr>Outline</vt:lpstr>
      <vt:lpstr>ThinCurr models inductive coupling between currents in the thin-wall limit using a finite element method</vt:lpstr>
      <vt:lpstr>ThinCurr utilizes HODLR approximation to improve scalability of BFEM for large models</vt:lpstr>
      <vt:lpstr>ThinCurr currents and loads have been validated with commercial analysis software (Ansys)</vt:lpstr>
      <vt:lpstr>ThinCurr enables prediction of a variety of disruption loads throughout the machine design process</vt:lpstr>
      <vt:lpstr>ThinCurr is being used in early vessel design for ARC to assess disruption loads from inductive coupling</vt:lpstr>
      <vt:lpstr>Further model reduction is possible for many design cases, enabling extremely lightweight models</vt:lpstr>
      <vt:lpstr>Outline</vt:lpstr>
      <vt:lpstr>HBT-EP has installed a first of a kind Runaway Electron Mitigation Coil* for studying design considerations</vt:lpstr>
      <vt:lpstr>ThinCurr workflow used for DIII-D/SPARC REMCs also utilized on HBT-EP to optimize coil and support validation</vt:lpstr>
      <vt:lpstr>Broad mode spectrum is predicted in REMC-generated field; adjustable with wall movement</vt:lpstr>
      <vt:lpstr>The HFS and LFS* REMCs have been installed in HBT-EP and preparations are now underway for plasma operation</vt:lpstr>
      <vt:lpstr>Initial vacuum tests have been completed to confirm expected performance of HFS coil with active drive</vt:lpstr>
      <vt:lpstr>Summary and conclusions</vt:lpstr>
      <vt:lpstr>Backup Slides</vt:lpstr>
      <vt:lpstr>The HFS and LFS REMCs have been installed in HBT-EP and preparations are now underway for plasma operation</vt:lpstr>
      <vt:lpstr>For general surfaces element space must be supplemented to account for topology</vt:lpstr>
      <vt:lpstr>Matrix blocks associated with off-diagonal interactions exhibit low-rank structure</vt:lpstr>
      <vt:lpstr>Adaptive Cross Approximation is a technique to iteratively build a low-rank approximation of a matrix</vt:lpstr>
      <vt:lpstr>Figures bank for Chris - Anson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Christopher J Hansen</cp:lastModifiedBy>
  <cp:revision>1</cp:revision>
  <dcterms:modified xsi:type="dcterms:W3CDTF">2024-09-06T05:15:43Z</dcterms:modified>
</cp:coreProperties>
</file>