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27"/>
  </p:notesMasterIdLst>
  <p:sldIdLst>
    <p:sldId id="256" r:id="rId2"/>
    <p:sldId id="260" r:id="rId3"/>
    <p:sldId id="287" r:id="rId4"/>
    <p:sldId id="289" r:id="rId5"/>
    <p:sldId id="288" r:id="rId6"/>
    <p:sldId id="264" r:id="rId7"/>
    <p:sldId id="263" r:id="rId8"/>
    <p:sldId id="292" r:id="rId9"/>
    <p:sldId id="295" r:id="rId10"/>
    <p:sldId id="267" r:id="rId11"/>
    <p:sldId id="270" r:id="rId12"/>
    <p:sldId id="294" r:id="rId13"/>
    <p:sldId id="317" r:id="rId14"/>
    <p:sldId id="271" r:id="rId15"/>
    <p:sldId id="304" r:id="rId16"/>
    <p:sldId id="319" r:id="rId17"/>
    <p:sldId id="274" r:id="rId18"/>
    <p:sldId id="276" r:id="rId19"/>
    <p:sldId id="278" r:id="rId20"/>
    <p:sldId id="313" r:id="rId21"/>
    <p:sldId id="269" r:id="rId22"/>
    <p:sldId id="314" r:id="rId23"/>
    <p:sldId id="308" r:id="rId24"/>
    <p:sldId id="280" r:id="rId25"/>
    <p:sldId id="31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29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B7F1E-7F77-413B-800C-D1A646C82BB5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0ACD9-4EF5-4104-8C42-A1191BC35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52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ACD9-4EF5-4104-8C42-A1191BC358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42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ACD9-4EF5-4104-8C42-A1191BC358A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49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ACD9-4EF5-4104-8C42-A1191BC358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14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ACD9-4EF5-4104-8C42-A1191BC358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76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These are all functions of the warning threshold chosen</a:t>
                </a:r>
              </a:p>
              <a:p>
                <a:r>
                  <a:rPr lang="en-US" i="0">
                    <a:latin typeface="Cambria Math" panose="02040503050406030204" pitchFamily="18" charset="0"/>
                  </a:rPr>
                  <a:t>⟨</a:t>
                </a:r>
                <a:r>
                  <a:rPr lang="en-US" b="0" i="0">
                    <a:latin typeface="Cambria Math" panose="02040503050406030204" pitchFamily="18" charset="0"/>
                  </a:rPr>
                  <a:t>𝐷⟩</a:t>
                </a:r>
                <a:r>
                  <a:rPr lang="en-US" dirty="0"/>
                  <a:t> is the most important metric to optimize, as it affects the disruption budget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ACD9-4EF5-4104-8C42-A1191BC358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56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𝒘</a:t>
                </a:r>
                <a:r>
                  <a:rPr lang="en-US" sz="1200" dirty="0"/>
                  <a:t> sets the weight of each input (increase to make warnings uniformly more sensitive to this input)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𝒔</a:t>
                </a:r>
                <a:r>
                  <a:rPr lang="en-US" sz="1600" dirty="0"/>
                  <a:t> sets the shape of the </a:t>
                </a:r>
                <a:r>
                  <a:rPr lang="en-US" sz="1600" b="0" i="0">
                    <a:latin typeface="Cambria Math" panose="02040503050406030204" pitchFamily="18" charset="0"/>
                  </a:rPr>
                  <a:t>𝑝𝑜𝑖𝑛𝑡𝑠</a:t>
                </a:r>
                <a:r>
                  <a:rPr lang="en-US" sz="1600" dirty="0"/>
                  <a:t> profile (increase to make warnings more sensitive to stricter thresholds than more relaxed ones)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Decrease to make warnings more uniformly sensitive to all inputs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ACD9-4EF5-4104-8C42-A1191BC358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90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ACD9-4EF5-4104-8C42-A1191BC358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40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ACD9-4EF5-4104-8C42-A1191BC358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02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ACD9-4EF5-4104-8C42-A1191BC358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00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ACD9-4EF5-4104-8C42-A1191BC358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67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body" idx="1"/>
          </p:nvPr>
        </p:nvSpPr>
        <p:spPr>
          <a:xfrm>
            <a:off x="6096000" y="2255520"/>
            <a:ext cx="5665694" cy="65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840"/>
              <a:buNone/>
              <a:defRPr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520"/>
              <a:buNone/>
              <a:defRPr sz="44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2"/>
          </p:nvPr>
        </p:nvSpPr>
        <p:spPr>
          <a:xfrm>
            <a:off x="6096000" y="3102154"/>
            <a:ext cx="5665694" cy="52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7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3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520"/>
              <a:buNone/>
              <a:defRPr sz="44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body" idx="3"/>
          </p:nvPr>
        </p:nvSpPr>
        <p:spPr>
          <a:xfrm>
            <a:off x="6096000" y="3820896"/>
            <a:ext cx="5665694" cy="481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520"/>
              <a:buNone/>
              <a:defRPr sz="44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" name="Google Shape;21;p9" descr="sparc_logo.ps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3627" y="1648428"/>
            <a:ext cx="5106509" cy="3474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341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312512" y="1006475"/>
            <a:ext cx="11528651" cy="5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312512" y="298451"/>
            <a:ext cx="10716768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706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Title and Content 2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312512" y="1006475"/>
            <a:ext cx="11528651" cy="5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312512" y="79513"/>
            <a:ext cx="10716768" cy="8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184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Slide" preserve="1">
  <p:cSld name="Transition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/>
          <p:nvPr/>
        </p:nvSpPr>
        <p:spPr>
          <a:xfrm>
            <a:off x="10987088" y="0"/>
            <a:ext cx="1204912" cy="13573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1053297" y="2013994"/>
            <a:ext cx="6325404" cy="729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160"/>
              <a:buNone/>
              <a:defRPr sz="52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3600"/>
            </a:lvl2pPr>
            <a:lvl3pPr marL="1371600" lvl="2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2"/>
          </p:nvPr>
        </p:nvSpPr>
        <p:spPr>
          <a:xfrm>
            <a:off x="1053297" y="2743200"/>
            <a:ext cx="6325404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200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13" descr="sparc_logo_gray.png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 rot="8534015">
            <a:off x="5834848" y="-539049"/>
            <a:ext cx="6424252" cy="7775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496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preserve="1">
  <p:cSld name="Blank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1"/>
          <p:cNvSpPr txBox="1">
            <a:spLocks noGrp="1"/>
          </p:cNvSpPr>
          <p:nvPr>
            <p:ph type="title"/>
          </p:nvPr>
        </p:nvSpPr>
        <p:spPr>
          <a:xfrm>
            <a:off x="312512" y="298451"/>
            <a:ext cx="10716768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554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Picture" preserve="1">
  <p:cSld name="Text and Pictur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2"/>
          <p:cNvSpPr txBox="1">
            <a:spLocks noGrp="1"/>
          </p:cNvSpPr>
          <p:nvPr>
            <p:ph type="title"/>
          </p:nvPr>
        </p:nvSpPr>
        <p:spPr>
          <a:xfrm>
            <a:off x="312514" y="298451"/>
            <a:ext cx="10716768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>
            <a:spLocks noGrp="1"/>
          </p:cNvSpPr>
          <p:nvPr>
            <p:ph type="pic" idx="2"/>
          </p:nvPr>
        </p:nvSpPr>
        <p:spPr>
          <a:xfrm>
            <a:off x="6096000" y="1002309"/>
            <a:ext cx="5738813" cy="5557239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312738" y="1002309"/>
            <a:ext cx="5713412" cy="5557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Char char="•"/>
              <a:defRPr/>
            </a:lvl1pPr>
            <a:lvl2pPr marL="914400" lvl="1" indent="-3505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•"/>
              <a:defRPr/>
            </a:lvl2pPr>
            <a:lvl3pPr marL="1371600" lvl="2" indent="-3505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•"/>
              <a:defRPr/>
            </a:lvl3pPr>
            <a:lvl4pPr marL="1828800" lvl="3" indent="-3505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•"/>
              <a:defRPr/>
            </a:lvl4pPr>
            <a:lvl5pPr marL="2286000" lvl="4" indent="-3505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975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5b7ea0cdab_3_24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38" name="Google Shape;38;g25b7ea0cdab_3_24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39" name="Google Shape;39;g25b7ea0cdab_3_24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34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5b7ea0cdab_3_24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g25b7ea0cdab_3_24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rtl="0">
              <a:spcBef>
                <a:spcPts val="1000"/>
              </a:spcBef>
              <a:spcAft>
                <a:spcPts val="0"/>
              </a:spcAft>
              <a:buSzPts val="2240"/>
              <a:buChar char="•"/>
              <a:defRPr/>
            </a:lvl1pPr>
            <a:lvl2pPr marL="914400" lvl="1" indent="-350519" rtl="0">
              <a:spcBef>
                <a:spcPts val="500"/>
              </a:spcBef>
              <a:spcAft>
                <a:spcPts val="0"/>
              </a:spcAft>
              <a:buSzPts val="1920"/>
              <a:buChar char="•"/>
              <a:defRPr/>
            </a:lvl2pPr>
            <a:lvl3pPr marL="1371600" lvl="2" indent="-350519" rtl="0">
              <a:spcBef>
                <a:spcPts val="500"/>
              </a:spcBef>
              <a:spcAft>
                <a:spcPts val="0"/>
              </a:spcAft>
              <a:buSzPts val="1920"/>
              <a:buChar char="•"/>
              <a:defRPr/>
            </a:lvl3pPr>
            <a:lvl4pPr marL="1828800" lvl="3" indent="-350519" rtl="0">
              <a:spcBef>
                <a:spcPts val="500"/>
              </a:spcBef>
              <a:spcAft>
                <a:spcPts val="0"/>
              </a:spcAft>
              <a:buSzPts val="1920"/>
              <a:buChar char="•"/>
              <a:defRPr/>
            </a:lvl4pPr>
            <a:lvl5pPr marL="2286000" lvl="4" indent="-350520" rtl="0">
              <a:spcBef>
                <a:spcPts val="500"/>
              </a:spcBef>
              <a:spcAft>
                <a:spcPts val="0"/>
              </a:spcAft>
              <a:buSzPts val="192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g25b7ea0cdab_3_24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739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5b7ea0cdab_3_24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" name="Google Shape;46;g25b7ea0cdab_3_24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0770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8" descr="sparc_logo.ps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028322" y="154170"/>
            <a:ext cx="973733" cy="66250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8"/>
          <p:cNvSpPr txBox="1"/>
          <p:nvPr/>
        </p:nvSpPr>
        <p:spPr>
          <a:xfrm>
            <a:off x="312513" y="6597445"/>
            <a:ext cx="1215903" cy="26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alibri"/>
              <a:buNone/>
            </a:pPr>
            <a:r>
              <a:rPr lang="en-US" sz="900" i="1" dirty="0"/>
              <a:t>4 September 2024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8"/>
          <p:cNvSpPr txBox="1"/>
          <p:nvPr/>
        </p:nvSpPr>
        <p:spPr>
          <a:xfrm>
            <a:off x="11126624" y="6597445"/>
            <a:ext cx="712720" cy="26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8"/>
          <p:cNvSpPr txBox="1">
            <a:spLocks noGrp="1"/>
          </p:cNvSpPr>
          <p:nvPr>
            <p:ph type="title"/>
          </p:nvPr>
        </p:nvSpPr>
        <p:spPr>
          <a:xfrm>
            <a:off x="312514" y="298451"/>
            <a:ext cx="10716768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/>
          <p:nvPr/>
        </p:nvSpPr>
        <p:spPr>
          <a:xfrm>
            <a:off x="3814969" y="6597445"/>
            <a:ext cx="4562061" cy="26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/>
            <a:r>
              <a:rPr lang="en-US" sz="900" i="1" dirty="0"/>
              <a:t>3rd Technical Meeting on Plasma Disruptions and their Mitigation</a:t>
            </a:r>
          </a:p>
        </p:txBody>
      </p:sp>
      <p:sp>
        <p:nvSpPr>
          <p:cNvPr id="15" name="Google Shape;15;p8"/>
          <p:cNvSpPr txBox="1">
            <a:spLocks noGrp="1"/>
          </p:cNvSpPr>
          <p:nvPr>
            <p:ph type="body" idx="1"/>
          </p:nvPr>
        </p:nvSpPr>
        <p:spPr>
          <a:xfrm>
            <a:off x="312514" y="1005839"/>
            <a:ext cx="11526830" cy="5553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708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2582"/>
              </a:buClr>
              <a:buSzPts val="224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192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192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05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192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052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192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3628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7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0.png"/><Relationship Id="rId5" Type="http://schemas.openxmlformats.org/officeDocument/2006/relationships/image" Target="../media/image251.png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0.png"/><Relationship Id="rId10" Type="http://schemas.openxmlformats.org/officeDocument/2006/relationships/image" Target="../media/image39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10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0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D5090-0E65-4392-97C9-A0B39E8BD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8436" y="1161641"/>
            <a:ext cx="6173258" cy="1744565"/>
          </a:xfrm>
        </p:spPr>
        <p:txBody>
          <a:bodyPr/>
          <a:lstStyle/>
          <a:p>
            <a:r>
              <a:rPr lang="en-US" sz="3200" dirty="0"/>
              <a:t>Development and preliminary calibration of an off-normal warning system for SPARC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783360-496C-4C3F-A62A-FECE42870D2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6000" y="2858051"/>
            <a:ext cx="5665694" cy="1126435"/>
          </a:xfrm>
        </p:spPr>
        <p:txBody>
          <a:bodyPr/>
          <a:lstStyle/>
          <a:p>
            <a:r>
              <a:rPr lang="en-US" sz="2000" b="1" dirty="0"/>
              <a:t>A.R. Saperstein</a:t>
            </a:r>
            <a:r>
              <a:rPr lang="en-US" sz="2000" dirty="0"/>
              <a:t>, R. Sweeney, D. Boyer, A. Kumar, Z. Keith, H. </a:t>
            </a:r>
            <a:r>
              <a:rPr lang="en-US" sz="2000" dirty="0" err="1"/>
              <a:t>Wietfeldt</a:t>
            </a:r>
            <a:r>
              <a:rPr lang="en-US" sz="2000" dirty="0"/>
              <a:t>, A. Maris, A. Wang, M. Pharr, C. Rea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B1B08B-EC70-41DD-BA40-A31BC7AFFE3C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096000" y="3951795"/>
            <a:ext cx="5665694" cy="812949"/>
          </a:xfrm>
        </p:spPr>
        <p:txBody>
          <a:bodyPr/>
          <a:lstStyle/>
          <a:p>
            <a:r>
              <a:rPr lang="en-US" sz="1800" i="1" dirty="0"/>
              <a:t>3rd Technical Meeting on Plasma Disruptions and their Mitigation – 4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1941707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1">
                <a:extLst>
                  <a:ext uri="{FF2B5EF4-FFF2-40B4-BE49-F238E27FC236}">
                    <a16:creationId xmlns:a16="http://schemas.microsoft.com/office/drawing/2014/main" id="{03C12CB9-1855-4E44-9949-2631247F797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2512" y="1006475"/>
                <a:ext cx="11380323" cy="5549900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b="1" dirty="0"/>
                  <a:t>A common set of performance metrics to all optimizations is the True Positive Rate (TPR) and False Positive Rate (FPR)</a:t>
                </a:r>
              </a:p>
              <a:p>
                <a:pPr lvl="1"/>
                <a:r>
                  <a:rPr lang="en-US" dirty="0">
                    <a:solidFill>
                      <a:srgbClr val="0070C0"/>
                    </a:solidFill>
                  </a:rPr>
                  <a:t>TPR</a:t>
                </a:r>
                <a:r>
                  <a:rPr lang="en-US" dirty="0"/>
                  <a:t> = Frequency that the model </a:t>
                </a:r>
                <a:r>
                  <a:rPr lang="en-US" i="1" dirty="0">
                    <a:solidFill>
                      <a:srgbClr val="0070C0"/>
                    </a:solidFill>
                  </a:rPr>
                  <a:t>correctly</a:t>
                </a:r>
                <a:r>
                  <a:rPr lang="en-US" dirty="0"/>
                  <a:t> identifies an event</a:t>
                </a:r>
              </a:p>
              <a:p>
                <a:pPr lvl="1"/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FPR</a:t>
                </a:r>
                <a:r>
                  <a:rPr lang="en-US" dirty="0"/>
                  <a:t> = Frequency that the model </a:t>
                </a:r>
                <a:r>
                  <a:rPr lang="en-US" i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falsely</a:t>
                </a:r>
                <a:r>
                  <a:rPr lang="en-US" dirty="0"/>
                  <a:t> identifies an event</a:t>
                </a:r>
              </a:p>
              <a:p>
                <a:endParaRPr lang="en-US" b="1" dirty="0"/>
              </a:p>
              <a:p>
                <a:r>
                  <a:rPr lang="en-US" b="1" dirty="0"/>
                  <a:t>A flexible optimization metric has been developed for the </a:t>
                </a:r>
                <a:r>
                  <a:rPr lang="en-US" b="1" i="1" dirty="0"/>
                  <a:t>Disruption Mitigation System</a:t>
                </a:r>
                <a:r>
                  <a:rPr lang="en-US" b="1" dirty="0"/>
                  <a:t> (DMS) warnings based on the expected cumulative disruption loads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d>
                  </m:oMath>
                </a14:m>
                <a:endParaRPr lang="en-US" b="1" dirty="0"/>
              </a:p>
              <a:p>
                <a:pPr marL="594360" lvl="1" indent="0">
                  <a:lnSpc>
                    <a:spcPct val="145000"/>
                  </a:lnSpc>
                  <a:buNone/>
                </a:pPr>
                <a:endParaRPr lang="en-US" sz="3000" dirty="0"/>
              </a:p>
              <a:p>
                <a:pPr marL="594360" lvl="1" indent="0">
                  <a:lnSpc>
                    <a:spcPct val="145000"/>
                  </a:lnSpc>
                  <a:buNone/>
                </a:pPr>
                <a:r>
                  <a:rPr lang="en-US" sz="3000" dirty="0"/>
                  <a:t>DMS Metric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US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3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e>
                    </m:d>
                    <m:r>
                      <a:rPr lang="en-US" sz="3000" b="1" i="1">
                        <a:latin typeface="Cambria Math" panose="02040503050406030204" pitchFamily="18" charset="0"/>
                      </a:rPr>
                      <m:t>𝑭𝑷𝑹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3000" b="1" i="1">
                        <a:latin typeface="Cambria Math" panose="02040503050406030204" pitchFamily="18" charset="0"/>
                      </a:rPr>
                      <m:t>𝑭𝑵𝑹</m:t>
                    </m:r>
                    <m:r>
                      <a:rPr lang="en-US" sz="3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3000" b="1" i="1" smtClean="0">
                        <a:latin typeface="Cambria Math" panose="02040503050406030204" pitchFamily="18" charset="0"/>
                      </a:rPr>
                      <m:t> ~</m:t>
                    </m:r>
                    <m:d>
                      <m:dPr>
                        <m:begChr m:val="⟨"/>
                        <m:endChr m:val="⟩"/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US" b="1" dirty="0"/>
              </a:p>
              <a:p>
                <a:pPr marL="594360" lvl="1" indent="0">
                  <a:lnSpc>
                    <a:spcPct val="145000"/>
                  </a:lnSpc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mitigation efficiency</a:t>
                </a:r>
                <a:br>
                  <a:rPr lang="en-US" dirty="0"/>
                </a:br>
                <a:r>
                  <a:rPr lang="en-US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natural disruptivity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Optimization looks for minimum in </a:t>
                </a:r>
                <a:br>
                  <a:rPr lang="en-US" dirty="0"/>
                </a:br>
                <a:r>
                  <a:rPr lang="en-US" dirty="0"/>
                  <a:t>DMS Metric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 Placeholder 1">
                <a:extLst>
                  <a:ext uri="{FF2B5EF4-FFF2-40B4-BE49-F238E27FC236}">
                    <a16:creationId xmlns:a16="http://schemas.microsoft.com/office/drawing/2014/main" id="{03C12CB9-1855-4E44-9949-2631247F79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2512" y="1006475"/>
                <a:ext cx="11380323" cy="5549900"/>
              </a:xfrm>
              <a:blipFill>
                <a:blip r:embed="rId3"/>
                <a:stretch>
                  <a:fillRect b="-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657FDA72-6B1A-467D-98BF-4786589582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t="10699" r="6572" b="4690"/>
          <a:stretch/>
        </p:blipFill>
        <p:spPr>
          <a:xfrm>
            <a:off x="8545018" y="3888984"/>
            <a:ext cx="3220170" cy="23350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AE43E6-0B93-45C2-801F-1CC69D2D4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t="10699" r="6572" b="4690"/>
          <a:stretch/>
        </p:blipFill>
        <p:spPr>
          <a:xfrm>
            <a:off x="8545018" y="3888984"/>
            <a:ext cx="3220170" cy="23350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1C9189-8227-480B-820C-2EB25291D8B9}"/>
              </a:ext>
            </a:extLst>
          </p:cNvPr>
          <p:cNvSpPr/>
          <p:nvPr/>
        </p:nvSpPr>
        <p:spPr>
          <a:xfrm>
            <a:off x="10229848" y="5572868"/>
            <a:ext cx="1403797" cy="466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7468F77-4F70-4625-A537-903B9583AC41}"/>
                  </a:ext>
                </a:extLst>
              </p:cNvPr>
              <p:cNvSpPr/>
              <p:nvPr/>
            </p:nvSpPr>
            <p:spPr>
              <a:xfrm>
                <a:off x="9826580" y="5697636"/>
                <a:ext cx="1769100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100" dirty="0">
                    <a:solidFill>
                      <a:srgbClr val="FF0000"/>
                    </a:solidFill>
                  </a:rPr>
                  <a:t> DMS Metric [</a:t>
                </a:r>
                <a14:m>
                  <m:oMath xmlns:m="http://schemas.openxmlformats.org/officeDocument/2006/math">
                    <m:r>
                      <a:rPr lang="en-US" sz="11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100" dirty="0">
                    <a:solidFill>
                      <a:srgbClr val="FF0000"/>
                    </a:solidFill>
                  </a:rPr>
                  <a:t>MJ/shot]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7468F77-4F70-4625-A537-903B9583AC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580" y="5697636"/>
                <a:ext cx="1769100" cy="307777"/>
              </a:xfrm>
              <a:prstGeom prst="rect">
                <a:avLst/>
              </a:prstGeom>
              <a:blipFill>
                <a:blip r:embed="rId6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964FFBE-FC97-433F-9EB8-0C16D88B6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Different control responses may have different optimization metrics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1D19C6-B468-4E42-8799-E41004C0948E}"/>
                  </a:ext>
                </a:extLst>
              </p:cNvPr>
              <p:cNvSpPr txBox="1"/>
              <p:nvPr/>
            </p:nvSpPr>
            <p:spPr>
              <a:xfrm>
                <a:off x="9158040" y="4240036"/>
                <a:ext cx="17139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1D19C6-B468-4E42-8799-E41004C09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8040" y="4240036"/>
                <a:ext cx="1713981" cy="369332"/>
              </a:xfrm>
              <a:prstGeom prst="rect">
                <a:avLst/>
              </a:prstGeom>
              <a:blipFill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535EFD8-305F-4F3E-B4E2-B08BF4C521DE}"/>
              </a:ext>
            </a:extLst>
          </p:cNvPr>
          <p:cNvSpPr txBox="1"/>
          <p:nvPr/>
        </p:nvSpPr>
        <p:spPr>
          <a:xfrm>
            <a:off x="8985739" y="3504813"/>
            <a:ext cx="24882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Performance Metrics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C778DD-557E-49F5-89E0-5A64A4B9EB14}"/>
              </a:ext>
            </a:extLst>
          </p:cNvPr>
          <p:cNvSpPr txBox="1"/>
          <p:nvPr/>
        </p:nvSpPr>
        <p:spPr>
          <a:xfrm>
            <a:off x="9079523" y="6209174"/>
            <a:ext cx="23006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False</a:t>
            </a:r>
            <a:r>
              <a:rPr lang="en-US" sz="1400" i="1" dirty="0"/>
              <a:t> Positive Rate</a:t>
            </a:r>
            <a:r>
              <a:rPr lang="en-US" sz="1400" dirty="0"/>
              <a:t> (FPR)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107C3-3FA2-44C9-A816-047640E1EA19}"/>
              </a:ext>
            </a:extLst>
          </p:cNvPr>
          <p:cNvSpPr txBox="1"/>
          <p:nvPr/>
        </p:nvSpPr>
        <p:spPr>
          <a:xfrm rot="16200000">
            <a:off x="7220950" y="4823205"/>
            <a:ext cx="23006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</a:rPr>
              <a:t>True</a:t>
            </a:r>
            <a:r>
              <a:rPr lang="en-US" sz="1400" i="1" dirty="0"/>
              <a:t> Positive Rate</a:t>
            </a:r>
            <a:r>
              <a:rPr lang="en-US" sz="1400" dirty="0"/>
              <a:t> (TPR)</a:t>
            </a:r>
          </a:p>
        </p:txBody>
      </p:sp>
    </p:spTree>
    <p:extLst>
      <p:ext uri="{BB962C8B-B14F-4D97-AF65-F5344CB8AC3E}">
        <p14:creationId xmlns:p14="http://schemas.microsoft.com/office/powerpoint/2010/main" val="37296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B8CDB6B-6D06-4990-ABD4-8909C96E9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1" b="3861"/>
          <a:stretch/>
        </p:blipFill>
        <p:spPr>
          <a:xfrm>
            <a:off x="7764087" y="3429000"/>
            <a:ext cx="3265193" cy="2963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AC831-86B0-4868-8848-B251D75FFB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7" b="5850"/>
          <a:stretch/>
        </p:blipFill>
        <p:spPr>
          <a:xfrm>
            <a:off x="7930342" y="779622"/>
            <a:ext cx="2993381" cy="2347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AE1A36C-5332-4149-B3D0-73C5EEF2C17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2513" y="1006475"/>
                <a:ext cx="7127562" cy="5155179"/>
              </a:xfrm>
            </p:spPr>
            <p:txBody>
              <a:bodyPr>
                <a:normAutofit/>
              </a:bodyPr>
              <a:lstStyle/>
              <a:p>
                <a:r>
                  <a:rPr lang="en-US" sz="2000" b="1" dirty="0"/>
                  <a:t>The original Point-Based model [7] maps thresholds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b="1" dirty="0"/>
                  <a:t> points for each input and then sums them</a:t>
                </a:r>
              </a:p>
              <a:p>
                <a:pPr lvl="1"/>
                <a:r>
                  <a:rPr lang="en-US" sz="1600" dirty="0"/>
                  <a:t>Contours of constant sums draw stability boundaries</a:t>
                </a:r>
              </a:p>
              <a:p>
                <a:pPr lvl="1"/>
                <a:r>
                  <a:rPr lang="en-US" sz="1600" dirty="0"/>
                  <a:t>Used with success on NSTX by both Gerhardt [7] and DECAF [8]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The </a:t>
                </a:r>
                <a:r>
                  <a:rPr lang="en-US" sz="2000" b="1" i="1" dirty="0"/>
                  <a:t>extension</a:t>
                </a:r>
                <a:r>
                  <a:rPr lang="en-US" sz="2000" b="1" dirty="0"/>
                  <a:t> to this model implemented here makes the point-assignments more continuous, and easily tunable</a:t>
                </a:r>
              </a:p>
              <a:p>
                <a:pPr marL="137160" indent="0">
                  <a:buNone/>
                </a:pPr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marL="13716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𝑃𝑜𝑖𝑛𝑡𝑠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𝑭𝑷𝑹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∗100∗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𝑭𝑷𝑹</m:t>
                              </m:r>
                            </m:e>
                          </m:d>
                        </m:e>
                        <m:sup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pPr marL="13716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𝑃𝑜𝑖𝑛𝑡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𝑇h𝑟𝑒𝑠h𝑜𝑙𝑑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𝑃𝑜𝑖𝑛𝑡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  <a:p>
                <a:r>
                  <a:rPr lang="en-US" sz="2000" b="1" dirty="0"/>
                  <a:t>2* primary tuning knobs</a:t>
                </a:r>
              </a:p>
              <a:p>
                <a:pPr lvl="1"/>
                <a:r>
                  <a:rPr lang="en-US" sz="1600" dirty="0"/>
                  <a:t>Weight (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1600" dirty="0"/>
                  <a:t>), shape (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1600" dirty="0"/>
                  <a:t>): set FPR </a:t>
                </a:r>
                <a:r>
                  <a:rPr lang="en-US" sz="1600" dirty="0">
                    <a:sym typeface="Wingdings" panose="05000000000000000000" pitchFamily="2" charset="2"/>
                  </a:rPr>
                  <a:t> points mapping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1600" dirty="0"/>
                  <a:t> sets the weight of each input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1600" dirty="0"/>
                  <a:t> sets the shape of the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𝑝𝑜𝑖𝑛𝑡𝑠</m:t>
                    </m:r>
                  </m:oMath>
                </a14:m>
                <a:r>
                  <a:rPr lang="en-US" sz="1600" dirty="0"/>
                  <a:t> profile 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AE1A36C-5332-4149-B3D0-73C5EEF2C1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2513" y="1006475"/>
                <a:ext cx="7127562" cy="5155179"/>
              </a:xfrm>
              <a:blipFill>
                <a:blip r:embed="rId5"/>
                <a:stretch>
                  <a:fillRect r="-1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8B63FFE-22C0-4502-9F8E-3982FBE4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use an </a:t>
            </a:r>
            <a:r>
              <a:rPr lang="en-US" i="1" dirty="0"/>
              <a:t>extension</a:t>
            </a:r>
            <a:r>
              <a:rPr lang="en-US" dirty="0"/>
              <a:t> of </a:t>
            </a:r>
            <a:r>
              <a:rPr lang="en-US" u="sng" dirty="0"/>
              <a:t>Gerhardt’s Points-Based</a:t>
            </a:r>
            <a:r>
              <a:rPr lang="en-US" dirty="0"/>
              <a:t> model for establishing warning thresholds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6A35B6-C176-4531-97AE-10EB9A28C595}"/>
              </a:ext>
            </a:extLst>
          </p:cNvPr>
          <p:cNvSpPr txBox="1"/>
          <p:nvPr/>
        </p:nvSpPr>
        <p:spPr>
          <a:xfrm rot="16200000">
            <a:off x="7263538" y="1868008"/>
            <a:ext cx="96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4D46FE-8EEF-4EE0-8468-9B0E12F6B776}"/>
                  </a:ext>
                </a:extLst>
              </p:cNvPr>
              <p:cNvSpPr txBox="1"/>
              <p:nvPr/>
            </p:nvSpPr>
            <p:spPr>
              <a:xfrm>
                <a:off x="9057315" y="3059668"/>
                <a:ext cx="10010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𝑟𝑎𝑑</m:t>
                        </m:r>
                      </m:sub>
                    </m:sSub>
                  </m:oMath>
                </a14:m>
                <a:r>
                  <a:rPr lang="en-US" dirty="0"/>
                  <a:t> [ - ]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4D46FE-8EEF-4EE0-8468-9B0E12F6B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7315" y="3059668"/>
                <a:ext cx="1001084" cy="369332"/>
              </a:xfrm>
              <a:prstGeom prst="rect">
                <a:avLst/>
              </a:prstGeom>
              <a:blipFill>
                <a:blip r:embed="rId6"/>
                <a:stretch>
                  <a:fillRect l="-1220" t="-9836" r="-365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C2BD4F9-D07F-49E8-86E0-7C17A5D73F1F}"/>
              </a:ext>
            </a:extLst>
          </p:cNvPr>
          <p:cNvSpPr txBox="1"/>
          <p:nvPr/>
        </p:nvSpPr>
        <p:spPr>
          <a:xfrm>
            <a:off x="8712022" y="559416"/>
            <a:ext cx="1691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Point Mapping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D0178A-D4C8-407F-A3B5-8E99AE23991E}"/>
                  </a:ext>
                </a:extLst>
              </p:cNvPr>
              <p:cNvSpPr txBox="1"/>
              <p:nvPr/>
            </p:nvSpPr>
            <p:spPr>
              <a:xfrm>
                <a:off x="9057315" y="6324753"/>
                <a:ext cx="10010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𝑟𝑎𝑑</m:t>
                        </m:r>
                      </m:sub>
                    </m:sSub>
                  </m:oMath>
                </a14:m>
                <a:r>
                  <a:rPr lang="en-US" dirty="0"/>
                  <a:t> [ - ]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D0178A-D4C8-407F-A3B5-8E99AE239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7315" y="6324753"/>
                <a:ext cx="1001085" cy="369332"/>
              </a:xfrm>
              <a:prstGeom prst="rect">
                <a:avLst/>
              </a:prstGeom>
              <a:blipFill>
                <a:blip r:embed="rId7"/>
                <a:stretch>
                  <a:fillRect l="-1220" t="-10000" r="-365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911B50E-C038-4D85-ABCD-CF42FDBAB16B}"/>
                  </a:ext>
                </a:extLst>
              </p:cNvPr>
              <p:cNvSpPr txBox="1"/>
              <p:nvPr/>
            </p:nvSpPr>
            <p:spPr>
              <a:xfrm rot="16200000">
                <a:off x="6775588" y="4719985"/>
                <a:ext cx="1502871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𝑛𝑜𝑟𝑚</m:t>
                        </m:r>
                      </m:sub>
                    </m:sSub>
                  </m:oMath>
                </a14:m>
                <a:r>
                  <a:rPr lang="en-US" dirty="0"/>
                  <a:t> [ - ]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911B50E-C038-4D85-ABCD-CF42FDBAB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775588" y="4719985"/>
                <a:ext cx="1502871" cy="381515"/>
              </a:xfrm>
              <a:prstGeom prst="rect">
                <a:avLst/>
              </a:prstGeom>
              <a:blipFill>
                <a:blip r:embed="rId8"/>
                <a:stretch>
                  <a:fillRect l="-7937" t="-2834" r="-20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9D5C4ED-A2DA-4341-B56F-4F7181898604}"/>
              </a:ext>
            </a:extLst>
          </p:cNvPr>
          <p:cNvSpPr/>
          <p:nvPr/>
        </p:nvSpPr>
        <p:spPr>
          <a:xfrm>
            <a:off x="8218170" y="979171"/>
            <a:ext cx="839145" cy="23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92C839-87B9-40E9-BA32-A62D0E18F966}"/>
                  </a:ext>
                </a:extLst>
              </p:cNvPr>
              <p:cNvSpPr txBox="1"/>
              <p:nvPr/>
            </p:nvSpPr>
            <p:spPr>
              <a:xfrm>
                <a:off x="9314010" y="2524948"/>
                <a:ext cx="14887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92C839-87B9-40E9-BA32-A62D0E18F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4010" y="2524948"/>
                <a:ext cx="1488778" cy="369332"/>
              </a:xfrm>
              <a:prstGeom prst="rect">
                <a:avLst/>
              </a:prstGeom>
              <a:blipFill>
                <a:blip r:embed="rId9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6DC404A8-9345-455A-99B5-43828EBD8A81}"/>
              </a:ext>
            </a:extLst>
          </p:cNvPr>
          <p:cNvSpPr txBox="1"/>
          <p:nvPr/>
        </p:nvSpPr>
        <p:spPr>
          <a:xfrm>
            <a:off x="312512" y="6161654"/>
            <a:ext cx="4054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[7] S.P. Gerhardt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effectLst/>
              </a:rPr>
              <a:t>et al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 2013 </a:t>
            </a:r>
            <a:r>
              <a:rPr lang="en-US" sz="1200" i="1" dirty="0" err="1">
                <a:solidFill>
                  <a:schemeClr val="bg1">
                    <a:lumMod val="65000"/>
                  </a:schemeClr>
                </a:solidFill>
                <a:effectLst/>
              </a:rPr>
              <a:t>Nucl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effectLst/>
              </a:rPr>
              <a:t>. Fusion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effectLst/>
              </a:rPr>
              <a:t>53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 063021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[8] S.A. Sabbagh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et al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Phys. Plasmas 30, 032506 (2023)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6EE5A5-8463-4E48-901F-9044241879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t="10699" r="6572" b="4690"/>
          <a:stretch/>
        </p:blipFill>
        <p:spPr>
          <a:xfrm>
            <a:off x="9314010" y="3653195"/>
            <a:ext cx="1523174" cy="11044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861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A64331-6A07-4544-8315-CA514897D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Progress on development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0A547-8294-4A86-B4CB-804BECEF5EA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53296" y="3617842"/>
            <a:ext cx="7067247" cy="1081157"/>
          </a:xfrm>
        </p:spPr>
        <p:txBody>
          <a:bodyPr/>
          <a:lstStyle/>
          <a:p>
            <a:r>
              <a:rPr lang="en-US" dirty="0"/>
              <a:t>Creation of ONW modules</a:t>
            </a:r>
          </a:p>
        </p:txBody>
      </p:sp>
    </p:spTree>
    <p:extLst>
      <p:ext uri="{BB962C8B-B14F-4D97-AF65-F5344CB8AC3E}">
        <p14:creationId xmlns:p14="http://schemas.microsoft.com/office/powerpoint/2010/main" val="2682176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2E2A8B2-5456-4303-A23C-0A385FE4D41E}"/>
              </a:ext>
            </a:extLst>
          </p:cNvPr>
          <p:cNvSpPr/>
          <p:nvPr/>
        </p:nvSpPr>
        <p:spPr>
          <a:xfrm>
            <a:off x="7954768" y="1145462"/>
            <a:ext cx="2928855" cy="430604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40AE7E0-E151-4DD1-9113-E5B7A395AA07}"/>
              </a:ext>
            </a:extLst>
          </p:cNvPr>
          <p:cNvSpPr/>
          <p:nvPr/>
        </p:nvSpPr>
        <p:spPr>
          <a:xfrm>
            <a:off x="526981" y="1027512"/>
            <a:ext cx="6761403" cy="255611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E08D0F6E-C85A-4B45-A32B-8B8A19FB8A52}"/>
              </a:ext>
            </a:extLst>
          </p:cNvPr>
          <p:cNvSpPr/>
          <p:nvPr/>
        </p:nvSpPr>
        <p:spPr>
          <a:xfrm>
            <a:off x="4299819" y="2162997"/>
            <a:ext cx="2803574" cy="128171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E7183D1-B0E2-4471-987D-75A979C5A5A8}"/>
              </a:ext>
            </a:extLst>
          </p:cNvPr>
          <p:cNvSpPr/>
          <p:nvPr/>
        </p:nvSpPr>
        <p:spPr>
          <a:xfrm>
            <a:off x="1286103" y="3995022"/>
            <a:ext cx="3302001" cy="219563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4C7BC15-85F1-41A7-936E-1666231DF6F7}"/>
              </a:ext>
            </a:extLst>
          </p:cNvPr>
          <p:cNvSpPr/>
          <p:nvPr/>
        </p:nvSpPr>
        <p:spPr>
          <a:xfrm>
            <a:off x="8206534" y="3951141"/>
            <a:ext cx="2428438" cy="11353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 dirty="0">
                <a:solidFill>
                  <a:schemeClr val="tx1"/>
                </a:solidFill>
              </a:rPr>
              <a:t>Operational Tuning</a:t>
            </a:r>
          </a:p>
          <a:p>
            <a:pPr algn="ctr"/>
            <a:r>
              <a:rPr lang="en-US" sz="1200" dirty="0">
                <a:solidFill>
                  <a:srgbClr val="0070C0"/>
                </a:solidFill>
              </a:rPr>
              <a:t>Manual tuning</a:t>
            </a:r>
            <a:r>
              <a:rPr lang="en-US" sz="1200" dirty="0">
                <a:solidFill>
                  <a:schemeClr val="tx1"/>
                </a:solidFill>
              </a:rPr>
              <a:t> and </a:t>
            </a:r>
            <a:r>
              <a:rPr lang="en-US" sz="1200" dirty="0">
                <a:solidFill>
                  <a:srgbClr val="0070C0"/>
                </a:solidFill>
              </a:rPr>
              <a:t>adaptive training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7F41807-29FD-49B9-B2E1-56949175BEC1}"/>
              </a:ext>
            </a:extLst>
          </p:cNvPr>
          <p:cNvSpPr/>
          <p:nvPr/>
        </p:nvSpPr>
        <p:spPr>
          <a:xfrm>
            <a:off x="1751013" y="4883825"/>
            <a:ext cx="2428438" cy="11353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 dirty="0">
                <a:solidFill>
                  <a:schemeClr val="tx1"/>
                </a:solidFill>
              </a:rPr>
              <a:t>SPARC Plasma Control System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(thresholds, points)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Aggregate threshold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52283C-3135-461C-96AF-48A165D8EE2C}"/>
              </a:ext>
            </a:extLst>
          </p:cNvPr>
          <p:cNvSpPr/>
          <p:nvPr/>
        </p:nvSpPr>
        <p:spPr>
          <a:xfrm>
            <a:off x="8206534" y="2507875"/>
            <a:ext cx="2432452" cy="11353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 dirty="0">
                <a:solidFill>
                  <a:schemeClr val="tx1"/>
                </a:solidFill>
              </a:rPr>
              <a:t>ONSIMs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Generate </a:t>
            </a:r>
            <a:r>
              <a:rPr lang="en-US" sz="1200" dirty="0">
                <a:solidFill>
                  <a:srgbClr val="0070C0"/>
                </a:solidFill>
              </a:rPr>
              <a:t>synthetic</a:t>
            </a:r>
            <a:r>
              <a:rPr lang="en-US" sz="1200" dirty="0">
                <a:solidFill>
                  <a:schemeClr val="tx1"/>
                </a:solidFill>
              </a:rPr>
              <a:t> data by simulating SPARC’s </a:t>
            </a:r>
            <a:r>
              <a:rPr lang="en-US" sz="1200" dirty="0" err="1">
                <a:solidFill>
                  <a:schemeClr val="tx1"/>
                </a:solidFill>
              </a:rPr>
              <a:t>ONEs`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E1192C-9296-428E-A572-B5A7E999A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ONW detector development workflow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89A386-A21E-4764-8389-24E874F6A251}"/>
              </a:ext>
            </a:extLst>
          </p:cNvPr>
          <p:cNvSpPr/>
          <p:nvPr/>
        </p:nvSpPr>
        <p:spPr>
          <a:xfrm>
            <a:off x="966207" y="2236172"/>
            <a:ext cx="2432452" cy="11353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 dirty="0">
                <a:solidFill>
                  <a:schemeClr val="tx1"/>
                </a:solidFill>
              </a:rPr>
              <a:t>Create Detector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Identify </a:t>
            </a:r>
            <a:r>
              <a:rPr lang="en-US" sz="1200" dirty="0">
                <a:solidFill>
                  <a:srgbClr val="0070C0"/>
                </a:solidFill>
              </a:rPr>
              <a:t>inputs</a:t>
            </a:r>
            <a:r>
              <a:rPr lang="en-US" sz="1200" dirty="0">
                <a:solidFill>
                  <a:schemeClr val="tx1"/>
                </a:solidFill>
              </a:rPr>
              <a:t> you want to use and </a:t>
            </a:r>
            <a:r>
              <a:rPr lang="en-US" sz="1200" dirty="0">
                <a:solidFill>
                  <a:srgbClr val="0070C0"/>
                </a:solidFill>
              </a:rPr>
              <a:t>performance metrics</a:t>
            </a:r>
            <a:r>
              <a:rPr lang="en-US" sz="1200" dirty="0">
                <a:solidFill>
                  <a:schemeClr val="tx1"/>
                </a:solidFill>
              </a:rPr>
              <a:t> you want to optimize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62F3FDD-44E2-4D2E-9CC8-6AB9C26E31EF}"/>
                  </a:ext>
                </a:extLst>
              </p:cNvPr>
              <p:cNvSpPr/>
              <p:nvPr/>
            </p:nvSpPr>
            <p:spPr>
              <a:xfrm>
                <a:off x="4397119" y="2236172"/>
                <a:ext cx="2606598" cy="11353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u="sng" dirty="0">
                    <a:solidFill>
                      <a:schemeClr val="tx1"/>
                    </a:solidFill>
                  </a:rPr>
                  <a:t>Experimental Demonstration (C-Mod + others)</a:t>
                </a:r>
              </a:p>
              <a:p>
                <a:pPr algn="ctr"/>
                <a:r>
                  <a:rPr lang="en-US" sz="1200" dirty="0">
                    <a:solidFill>
                      <a:srgbClr val="0070C0"/>
                    </a:solidFill>
                  </a:rPr>
                  <a:t>Demonstrate</a:t>
                </a:r>
                <a:r>
                  <a:rPr lang="en-US" sz="1200" dirty="0">
                    <a:solidFill>
                      <a:schemeClr val="tx1"/>
                    </a:solidFill>
                  </a:rPr>
                  <a:t> performance on an existing machine(s) and identify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𝑤𝑎𝑟𝑛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rgbClr val="0070C0"/>
                    </a:solidFill>
                  </a:rPr>
                  <a:t> distribution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62F3FDD-44E2-4D2E-9CC8-6AB9C26E31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119" y="2236172"/>
                <a:ext cx="2606598" cy="113536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FF15C2-1D7D-413A-9A5B-7B22D9A6F99D}"/>
                  </a:ext>
                </a:extLst>
              </p:cNvPr>
              <p:cNvSpPr txBox="1"/>
              <p:nvPr/>
            </p:nvSpPr>
            <p:spPr>
              <a:xfrm>
                <a:off x="684896" y="1555111"/>
                <a:ext cx="29950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i="1" dirty="0">
                    <a:solidFill>
                      <a:schemeClr val="accent4"/>
                    </a:solidFill>
                  </a:rPr>
                  <a:t>Impurity Accumulation Events</a:t>
                </a:r>
                <a:r>
                  <a:rPr lang="en-US" sz="1200" dirty="0">
                    <a:solidFill>
                      <a:schemeClr val="accent4"/>
                    </a:solidFill>
                  </a:rPr>
                  <a:t> (IAEs): DMS</a:t>
                </a:r>
              </a:p>
              <a:p>
                <a:pPr algn="ctr"/>
                <a:r>
                  <a:rPr lang="en-US" sz="1200" dirty="0">
                    <a:solidFill>
                      <a:schemeClr val="accent4"/>
                    </a:solidFill>
                  </a:rPr>
                  <a:t>VDEs: DMS, Avoidance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TMs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FF15C2-1D7D-413A-9A5B-7B22D9A6F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896" y="1555111"/>
                <a:ext cx="2995074" cy="646331"/>
              </a:xfrm>
              <a:prstGeom prst="rect">
                <a:avLst/>
              </a:prstGeom>
              <a:blipFill>
                <a:blip r:embed="rId3"/>
                <a:stretch>
                  <a:fillRect t="-943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C5B96CA-5EAA-43F4-A161-00D9D20E1080}"/>
              </a:ext>
            </a:extLst>
          </p:cNvPr>
          <p:cNvSpPr txBox="1"/>
          <p:nvPr/>
        </p:nvSpPr>
        <p:spPr>
          <a:xfrm>
            <a:off x="9472012" y="1922976"/>
            <a:ext cx="1202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</a:rPr>
              <a:t>IAEs: DMS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05E27B-9017-4BBB-B41F-4D852F5FF9C1}"/>
              </a:ext>
            </a:extLst>
          </p:cNvPr>
          <p:cNvSpPr txBox="1"/>
          <p:nvPr/>
        </p:nvSpPr>
        <p:spPr>
          <a:xfrm>
            <a:off x="2481679" y="1077548"/>
            <a:ext cx="271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Demonstration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8E89B8-38C6-45E5-B394-D65376DA26AD}"/>
              </a:ext>
            </a:extLst>
          </p:cNvPr>
          <p:cNvSpPr txBox="1"/>
          <p:nvPr/>
        </p:nvSpPr>
        <p:spPr>
          <a:xfrm>
            <a:off x="1697585" y="4079726"/>
            <a:ext cx="248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Implementation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0F31429-C416-4FF4-8297-572E6F9A62FA}"/>
              </a:ext>
            </a:extLst>
          </p:cNvPr>
          <p:cNvCxnSpPr>
            <a:cxnSpLocks/>
          </p:cNvCxnSpPr>
          <p:nvPr/>
        </p:nvCxnSpPr>
        <p:spPr>
          <a:xfrm flipH="1">
            <a:off x="3398659" y="3028222"/>
            <a:ext cx="9984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621B95B-D4FB-4458-8D76-B3B8D45F3A4D}"/>
              </a:ext>
            </a:extLst>
          </p:cNvPr>
          <p:cNvCxnSpPr>
            <a:cxnSpLocks/>
          </p:cNvCxnSpPr>
          <p:nvPr/>
        </p:nvCxnSpPr>
        <p:spPr>
          <a:xfrm>
            <a:off x="3398659" y="2575255"/>
            <a:ext cx="9984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FF52120-892A-4B29-AA5F-9A06A08AA92D}"/>
              </a:ext>
            </a:extLst>
          </p:cNvPr>
          <p:cNvSpPr txBox="1"/>
          <p:nvPr/>
        </p:nvSpPr>
        <p:spPr>
          <a:xfrm>
            <a:off x="8142663" y="1240109"/>
            <a:ext cx="2562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SPARC Training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9B5815E1-A67D-4803-8116-825F5198DCF4}"/>
              </a:ext>
            </a:extLst>
          </p:cNvPr>
          <p:cNvCxnSpPr>
            <a:cxnSpLocks/>
            <a:stCxn id="35" idx="2"/>
            <a:endCxn id="6" idx="3"/>
          </p:cNvCxnSpPr>
          <p:nvPr/>
        </p:nvCxnSpPr>
        <p:spPr>
          <a:xfrm rot="5400000" flipH="1" flipV="1">
            <a:off x="5230495" y="782167"/>
            <a:ext cx="3115100" cy="7701882"/>
          </a:xfrm>
          <a:prstGeom prst="bentConnector4">
            <a:avLst>
              <a:gd name="adj1" fmla="val -7338"/>
              <a:gd name="adj2" fmla="val 10858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EF09F55E-38FC-425A-8F53-22C9B5632A7E}"/>
              </a:ext>
            </a:extLst>
          </p:cNvPr>
          <p:cNvCxnSpPr>
            <a:cxnSpLocks/>
            <a:stCxn id="35" idx="2"/>
            <a:endCxn id="10" idx="3"/>
          </p:cNvCxnSpPr>
          <p:nvPr/>
        </p:nvCxnSpPr>
        <p:spPr>
          <a:xfrm rot="5400000" flipH="1" flipV="1">
            <a:off x="5950121" y="1505807"/>
            <a:ext cx="1671834" cy="7697868"/>
          </a:xfrm>
          <a:prstGeom prst="bentConnector4">
            <a:avLst>
              <a:gd name="adj1" fmla="val -13674"/>
              <a:gd name="adj2" fmla="val 108477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D95AE1B8-32B4-46EA-BD75-44C28AB75D97}"/>
              </a:ext>
            </a:extLst>
          </p:cNvPr>
          <p:cNvCxnSpPr>
            <a:cxnSpLocks/>
            <a:stCxn id="6" idx="1"/>
            <a:endCxn id="57" idx="3"/>
          </p:cNvCxnSpPr>
          <p:nvPr/>
        </p:nvCxnSpPr>
        <p:spPr>
          <a:xfrm rot="10800000" flipV="1">
            <a:off x="4179452" y="3075558"/>
            <a:ext cx="4027083" cy="2375950"/>
          </a:xfrm>
          <a:prstGeom prst="bentConnector3">
            <a:avLst>
              <a:gd name="adj1" fmla="val 14289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6E3107B9-A9F9-40A5-94D7-4F54B3AEFA1D}"/>
              </a:ext>
            </a:extLst>
          </p:cNvPr>
          <p:cNvCxnSpPr>
            <a:cxnSpLocks/>
            <a:stCxn id="10" idx="1"/>
            <a:endCxn id="57" idx="3"/>
          </p:cNvCxnSpPr>
          <p:nvPr/>
        </p:nvCxnSpPr>
        <p:spPr>
          <a:xfrm rot="10800000" flipV="1">
            <a:off x="4179452" y="4518824"/>
            <a:ext cx="4027083" cy="932684"/>
          </a:xfrm>
          <a:prstGeom prst="bentConnector3">
            <a:avLst>
              <a:gd name="adj1" fmla="val 14289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AF7169FC-945B-45A7-8751-B834BD925624}"/>
              </a:ext>
            </a:extLst>
          </p:cNvPr>
          <p:cNvCxnSpPr>
            <a:cxnSpLocks/>
            <a:stCxn id="5" idx="3"/>
            <a:endCxn id="6" idx="0"/>
          </p:cNvCxnSpPr>
          <p:nvPr/>
        </p:nvCxnSpPr>
        <p:spPr>
          <a:xfrm flipV="1">
            <a:off x="7003717" y="2507875"/>
            <a:ext cx="2419043" cy="295980"/>
          </a:xfrm>
          <a:prstGeom prst="bentConnector4">
            <a:avLst>
              <a:gd name="adj1" fmla="val 26923"/>
              <a:gd name="adj2" fmla="val 269033"/>
            </a:avLst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ylinder 63">
            <a:extLst>
              <a:ext uri="{FF2B5EF4-FFF2-40B4-BE49-F238E27FC236}">
                <a16:creationId xmlns:a16="http://schemas.microsoft.com/office/drawing/2014/main" id="{87EFF7C8-EC63-4A95-9B3C-ADE6620838F3}"/>
              </a:ext>
            </a:extLst>
          </p:cNvPr>
          <p:cNvSpPr/>
          <p:nvPr/>
        </p:nvSpPr>
        <p:spPr>
          <a:xfrm>
            <a:off x="10793535" y="5391638"/>
            <a:ext cx="968611" cy="1118746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SPARC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0372A8F-6514-4EB8-8B3C-122B9C4CCEFE}"/>
                  </a:ext>
                </a:extLst>
              </p:cNvPr>
              <p:cNvSpPr txBox="1"/>
              <p:nvPr/>
            </p:nvSpPr>
            <p:spPr>
              <a:xfrm>
                <a:off x="4505698" y="1643635"/>
                <a:ext cx="22957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4"/>
                    </a:solidFill>
                  </a:rPr>
                  <a:t>IAEs: DMS</a:t>
                </a:r>
              </a:p>
              <a:p>
                <a:pPr algn="ctr"/>
                <a:r>
                  <a:rPr lang="en-US" sz="1200" dirty="0">
                    <a:solidFill>
                      <a:schemeClr val="accent4"/>
                    </a:solidFill>
                  </a:rPr>
                  <a:t>VDEs: DMS,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Avoidance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0372A8F-6514-4EB8-8B3C-122B9C4CC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698" y="1643635"/>
                <a:ext cx="2295700" cy="461665"/>
              </a:xfrm>
              <a:prstGeom prst="rect">
                <a:avLst/>
              </a:prstGeom>
              <a:blipFill>
                <a:blip r:embed="rId4"/>
                <a:stretch>
                  <a:fillRect t="-2667"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A942D5C-60C5-44D7-92AD-C812A3F2412B}"/>
                  </a:ext>
                </a:extLst>
              </p:cNvPr>
              <p:cNvSpPr txBox="1"/>
              <p:nvPr/>
            </p:nvSpPr>
            <p:spPr>
              <a:xfrm>
                <a:off x="2356797" y="4587611"/>
                <a:ext cx="12028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4"/>
                    </a:solidFill>
                  </a:rPr>
                  <a:t>IAEs: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DMS</a:t>
                </a: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A942D5C-60C5-44D7-92AD-C812A3F24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6797" y="4587611"/>
                <a:ext cx="1202805" cy="276999"/>
              </a:xfrm>
              <a:prstGeom prst="rect">
                <a:avLst/>
              </a:prstGeom>
              <a:blipFill>
                <a:blip r:embed="rId5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401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9" grpId="0" animBg="1"/>
      <p:bldP spid="70" grpId="0" animBg="1"/>
      <p:bldP spid="35" grpId="0" animBg="1"/>
      <p:bldP spid="10" grpId="0" animBg="1"/>
      <p:bldP spid="57" grpId="0" animBg="1"/>
      <p:bldP spid="6" grpId="0" animBg="1"/>
      <p:bldP spid="4" grpId="0" animBg="1"/>
      <p:bldP spid="5" grpId="0" animBg="1"/>
      <p:bldP spid="15" grpId="0"/>
      <p:bldP spid="21" grpId="0"/>
      <p:bldP spid="37" grpId="0"/>
      <p:bldP spid="38" grpId="0"/>
      <p:bldP spid="24" grpId="0"/>
      <p:bldP spid="64" grpId="0" animBg="1"/>
      <p:bldP spid="20" grpId="0"/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40A83E1-7C91-45B7-A157-2539BB940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10" t="3986" r="96"/>
          <a:stretch/>
        </p:blipFill>
        <p:spPr>
          <a:xfrm>
            <a:off x="8991906" y="1898507"/>
            <a:ext cx="3135086" cy="402624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185A7BE-36AA-40DA-B2D2-BFBE9D70A9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56" r="51288"/>
          <a:stretch/>
        </p:blipFill>
        <p:spPr>
          <a:xfrm>
            <a:off x="5802189" y="1906708"/>
            <a:ext cx="3189717" cy="40196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752ADC1-26DC-4044-8E11-4185748EB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10" t="3986" r="96" b="51091"/>
          <a:stretch/>
        </p:blipFill>
        <p:spPr>
          <a:xfrm>
            <a:off x="8991906" y="1906708"/>
            <a:ext cx="3135086" cy="18838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E1405F-902A-4D97-8CB0-12906BBC2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DMS detector for </a:t>
            </a:r>
            <a:r>
              <a:rPr lang="en-US" i="1" dirty="0"/>
              <a:t>Impurity Accumulation Events</a:t>
            </a:r>
            <a:r>
              <a:rPr lang="en-US" dirty="0"/>
              <a:t> (IAEs) has been demonstrated on C-Mod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959806-0817-448F-9871-FC5EB9AF3A71}"/>
              </a:ext>
            </a:extLst>
          </p:cNvPr>
          <p:cNvSpPr txBox="1"/>
          <p:nvPr/>
        </p:nvSpPr>
        <p:spPr>
          <a:xfrm>
            <a:off x="312512" y="6279376"/>
            <a:ext cx="33737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>
                    <a:lumMod val="65000"/>
                  </a:schemeClr>
                </a:solidFill>
                <a:effectLst/>
              </a:rPr>
              <a:t>[9] R. Rossi </a:t>
            </a:r>
            <a:r>
              <a:rPr lang="it-IT" sz="1200" i="1" dirty="0">
                <a:solidFill>
                  <a:schemeClr val="bg1">
                    <a:lumMod val="65000"/>
                  </a:schemeClr>
                </a:solidFill>
                <a:effectLst/>
              </a:rPr>
              <a:t>et al</a:t>
            </a:r>
            <a:r>
              <a:rPr lang="it-IT" sz="1200" dirty="0">
                <a:solidFill>
                  <a:schemeClr val="bg1">
                    <a:lumMod val="65000"/>
                  </a:schemeClr>
                </a:solidFill>
                <a:effectLst/>
              </a:rPr>
              <a:t> 2024 </a:t>
            </a:r>
            <a:r>
              <a:rPr lang="it-IT" sz="1200" i="1" dirty="0">
                <a:solidFill>
                  <a:schemeClr val="bg1">
                    <a:lumMod val="65000"/>
                  </a:schemeClr>
                </a:solidFill>
                <a:effectLst/>
              </a:rPr>
              <a:t>Nucl. Fusion</a:t>
            </a:r>
            <a:r>
              <a:rPr lang="it-IT" sz="120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it-IT" sz="1200" b="1" dirty="0">
                <a:solidFill>
                  <a:schemeClr val="bg1">
                    <a:lumMod val="65000"/>
                  </a:schemeClr>
                </a:solidFill>
                <a:effectLst/>
              </a:rPr>
              <a:t>64</a:t>
            </a:r>
            <a:r>
              <a:rPr lang="it-IT" sz="1200" dirty="0">
                <a:solidFill>
                  <a:schemeClr val="bg1">
                    <a:lumMod val="65000"/>
                  </a:schemeClr>
                </a:solidFill>
                <a:effectLst/>
              </a:rPr>
              <a:t> 046017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501594-50D2-4046-9ACF-207CF5CB24D4}"/>
              </a:ext>
            </a:extLst>
          </p:cNvPr>
          <p:cNvSpPr txBox="1"/>
          <p:nvPr/>
        </p:nvSpPr>
        <p:spPr>
          <a:xfrm>
            <a:off x="9358439" y="3792112"/>
            <a:ext cx="2654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Event Duration Distribution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1A6231-B6F5-430D-86D6-001A66F9739E}"/>
              </a:ext>
            </a:extLst>
          </p:cNvPr>
          <p:cNvSpPr txBox="1"/>
          <p:nvPr/>
        </p:nvSpPr>
        <p:spPr>
          <a:xfrm>
            <a:off x="9439232" y="1590730"/>
            <a:ext cx="2493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Warning-time Distribution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0FB13A-7477-4687-9C5A-1699B8FC1467}"/>
              </a:ext>
            </a:extLst>
          </p:cNvPr>
          <p:cNvSpPr txBox="1"/>
          <p:nvPr/>
        </p:nvSpPr>
        <p:spPr>
          <a:xfrm>
            <a:off x="6494207" y="1593679"/>
            <a:ext cx="1974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Labeling Performance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8FE172-9E10-4CD1-92AF-C9A8A5896059}"/>
              </a:ext>
            </a:extLst>
          </p:cNvPr>
          <p:cNvSpPr txBox="1"/>
          <p:nvPr/>
        </p:nvSpPr>
        <p:spPr>
          <a:xfrm>
            <a:off x="7236746" y="3553473"/>
            <a:ext cx="4967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FPR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704095-3598-40AE-805C-F84A769B8162}"/>
              </a:ext>
            </a:extLst>
          </p:cNvPr>
          <p:cNvSpPr txBox="1"/>
          <p:nvPr/>
        </p:nvSpPr>
        <p:spPr>
          <a:xfrm>
            <a:off x="6615022" y="3792113"/>
            <a:ext cx="173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Stability Boundary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81055B-5619-40B1-8BA0-366F37876191}"/>
              </a:ext>
            </a:extLst>
          </p:cNvPr>
          <p:cNvSpPr txBox="1"/>
          <p:nvPr/>
        </p:nvSpPr>
        <p:spPr>
          <a:xfrm rot="16200000">
            <a:off x="5399208" y="2580447"/>
            <a:ext cx="8059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TPR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64EC803-FFF8-4DF7-A675-D64F8806FFD8}"/>
                  </a:ext>
                </a:extLst>
              </p:cNvPr>
              <p:cNvSpPr txBox="1"/>
              <p:nvPr/>
            </p:nvSpPr>
            <p:spPr>
              <a:xfrm>
                <a:off x="10299735" y="3538404"/>
                <a:ext cx="849953" cy="2920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𝑤𝑎𝑟𝑛𝑖𝑛𝑔</m:t>
                          </m:r>
                        </m:sub>
                      </m:sSub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ms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64EC803-FFF8-4DF7-A675-D64F8806F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9735" y="3538404"/>
                <a:ext cx="849953" cy="292068"/>
              </a:xfrm>
              <a:prstGeom prst="rect">
                <a:avLst/>
              </a:prstGeom>
              <a:blipFill>
                <a:blip r:embed="rId5"/>
                <a:stretch>
                  <a:fillRect l="-10072" r="-8633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A9944F4-73FE-4C9B-867A-CAFC0CC26771}"/>
                  </a:ext>
                </a:extLst>
              </p:cNvPr>
              <p:cNvSpPr txBox="1"/>
              <p:nvPr/>
            </p:nvSpPr>
            <p:spPr>
              <a:xfrm>
                <a:off x="10085826" y="5715876"/>
                <a:ext cx="124411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𝑒𝑣𝑒𝑛𝑡</m:t>
                          </m:r>
                        </m:sub>
                      </m:sSub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ms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A9944F4-73FE-4C9B-867A-CAFC0CC26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5826" y="5715876"/>
                <a:ext cx="1244111" cy="276999"/>
              </a:xfrm>
              <a:prstGeom prst="rect">
                <a:avLst/>
              </a:prstGeom>
              <a:blipFill>
                <a:blip r:embed="rId6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F7D87E8-F24F-4A24-9507-8284437F2CA7}"/>
                  </a:ext>
                </a:extLst>
              </p:cNvPr>
              <p:cNvSpPr txBox="1"/>
              <p:nvPr/>
            </p:nvSpPr>
            <p:spPr>
              <a:xfrm>
                <a:off x="6801461" y="5715876"/>
                <a:ext cx="124411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 [−]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F7D87E8-F24F-4A24-9507-8284437F2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1461" y="5715876"/>
                <a:ext cx="1244111" cy="276999"/>
              </a:xfrm>
              <a:prstGeom prst="rect">
                <a:avLst/>
              </a:prstGeom>
              <a:blipFill>
                <a:blip r:embed="rId7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6EDB34-5F76-4CE5-90CE-9CDF2F148D2D}"/>
                  </a:ext>
                </a:extLst>
              </p:cNvPr>
              <p:cNvSpPr txBox="1"/>
              <p:nvPr/>
            </p:nvSpPr>
            <p:spPr>
              <a:xfrm rot="16200000">
                <a:off x="5027730" y="4710863"/>
                <a:ext cx="1510874" cy="2889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𝑟𝑎𝑑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𝑛𝑜𝑟𝑚</m:t>
                          </m:r>
                        </m:sub>
                      </m:sSub>
                      <m: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lit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6EDB34-5F76-4CE5-90CE-9CDF2F148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027730" y="4710863"/>
                <a:ext cx="1510874" cy="288925"/>
              </a:xfrm>
              <a:prstGeom prst="rect">
                <a:avLst/>
              </a:prstGeom>
              <a:blipFill>
                <a:blip r:embed="rId8"/>
                <a:stretch>
                  <a:fillRect r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F0EC4BD-A32A-4994-AEB5-25ACA32F005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2513" y="1006475"/>
                <a:ext cx="5470654" cy="5272901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b="1" dirty="0"/>
                  <a:t>Success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𝒓𝒂𝒅</m:t>
                        </m:r>
                      </m:sub>
                    </m:sSub>
                  </m:oMath>
                </a14:m>
                <a:r>
                  <a:rPr lang="en-US" b="1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𝒓𝒂𝒅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𝒏𝒐𝒓𝒎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[9] as IAE DMS observers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Radiative cooling timescale</a:t>
                </a: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𝑟𝑎𝑑</m:t>
                        </m:r>
                      </m:sub>
                    </m:sSub>
                  </m:oMath>
                </a14:m>
                <a:endParaRPr lang="en-US" dirty="0"/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𝑛𝑜𝑟𝑚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𝑟𝑎𝑑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/⟨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⟩</m:t>
                    </m:r>
                  </m:oMath>
                </a14:m>
                <a:endParaRPr lang="en-US" dirty="0"/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FPR,TPR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12%, 85%</m:t>
                        </m:r>
                      </m:e>
                    </m:d>
                  </m:oMath>
                </a14:m>
                <a:endParaRPr lang="en-US" dirty="0"/>
              </a:p>
              <a:p>
                <a:pPr marL="137160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b="1" dirty="0"/>
                  <a:t>Warning-time distribution is limited by distribution of radiated collapse durations on Alcator C-Mod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𝐸𝑣𝑒𝑛𝑡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𝐸𝑣𝑒𝑛𝑡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b="1" dirty="0"/>
                  <a:t>But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𝑰𝑨𝑬</m:t>
                            </m:r>
                          </m:sub>
                        </m:sSub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 should scale well to SPARC for longer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𝒓𝒂𝒅</m:t>
                        </m:r>
                      </m:sub>
                    </m:sSub>
                  </m:oMath>
                </a14:m>
                <a:r>
                  <a:rPr lang="en-US" b="1" dirty="0"/>
                  <a:t>’s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F0EC4BD-A32A-4994-AEB5-25ACA32F00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2513" y="1006475"/>
                <a:ext cx="5470654" cy="5272901"/>
              </a:xfrm>
              <a:blipFill>
                <a:blip r:embed="rId9"/>
                <a:stretch>
                  <a:fillRect r="-2450" b="-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70693CA-2EF5-427B-A8F9-54AA667611FC}"/>
                  </a:ext>
                </a:extLst>
              </p:cNvPr>
              <p:cNvSpPr/>
              <p:nvPr/>
            </p:nvSpPr>
            <p:spPr>
              <a:xfrm>
                <a:off x="7108826" y="3121928"/>
                <a:ext cx="1778216" cy="2323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100" dirty="0">
                    <a:solidFill>
                      <a:srgbClr val="FF0000"/>
                    </a:solidFill>
                  </a:rPr>
                  <a:t> DMS Metric [</a:t>
                </a:r>
                <a14:m>
                  <m:oMath xmlns:m="http://schemas.openxmlformats.org/officeDocument/2006/math">
                    <m:r>
                      <a:rPr lang="en-US" sz="11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100" dirty="0">
                    <a:solidFill>
                      <a:srgbClr val="FF0000"/>
                    </a:solidFill>
                  </a:rPr>
                  <a:t>MJ/shot]</a:t>
                </a: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70693CA-2EF5-427B-A8F9-54AA667611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826" y="3121928"/>
                <a:ext cx="1778216" cy="232314"/>
              </a:xfrm>
              <a:prstGeom prst="rect">
                <a:avLst/>
              </a:prstGeom>
              <a:blipFill>
                <a:blip r:embed="rId10"/>
                <a:stretch>
                  <a:fillRect t="-7895" b="-236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168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D16250B0-8127-47FC-A4ED-5ED49C905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5" r="50800"/>
          <a:stretch/>
        </p:blipFill>
        <p:spPr>
          <a:xfrm>
            <a:off x="5783167" y="1906561"/>
            <a:ext cx="3266388" cy="405153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56E8216-38F8-405B-AC4A-49F1358997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99" t="3809" r="-143"/>
          <a:stretch/>
        </p:blipFill>
        <p:spPr>
          <a:xfrm>
            <a:off x="8968578" y="1898507"/>
            <a:ext cx="3181741" cy="40262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F0EC4BD-A32A-4994-AEB5-25ACA32F005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2512" y="1006475"/>
                <a:ext cx="5239495" cy="5549900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Success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𝒆𝒓𝒓𝒐𝒓</m:t>
                        </m:r>
                      </m:sub>
                    </m:sSub>
                  </m:oMath>
                </a14:m>
                <a:r>
                  <a:rPr lang="en-US" b="1" dirty="0"/>
                  <a:t>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𝒛</m:t>
                    </m:r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US" b="1" dirty="0"/>
                  <a:t> as VDE DMS observers</a:t>
                </a:r>
              </a:p>
              <a:p>
                <a:pPr lvl="1"/>
                <a:r>
                  <a:rPr lang="en-US" dirty="0"/>
                  <a:t>FPR,TPR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1%, 100%</m:t>
                        </m:r>
                      </m:e>
                    </m:d>
                  </m:oMath>
                </a14:m>
                <a:endParaRPr lang="en-US" dirty="0"/>
              </a:p>
              <a:p>
                <a:pPr marL="137160" indent="0">
                  <a:buNone/>
                </a:pPr>
                <a:endParaRPr lang="en-US" dirty="0"/>
              </a:p>
              <a:p>
                <a:r>
                  <a:rPr lang="en-US" b="1" dirty="0"/>
                  <a:t>Better localized warning-time distribution</a:t>
                </a:r>
              </a:p>
              <a:p>
                <a:pPr lvl="1"/>
                <a:r>
                  <a:rPr lang="en-US" dirty="0"/>
                  <a:t>But still limited by short event durations</a:t>
                </a:r>
              </a:p>
              <a:p>
                <a:pPr lvl="1"/>
                <a:r>
                  <a:rPr lang="en-US" dirty="0"/>
                  <a:t>Which should scale optimistically to SPARC as well for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𝑉𝐷𝐸</m:t>
                        </m:r>
                      </m:sub>
                    </m:sSub>
                  </m:oMath>
                </a14:m>
                <a:r>
                  <a:rPr lang="en-US" dirty="0"/>
                  <a:t>’s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F0EC4BD-A32A-4994-AEB5-25ACA32F00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2512" y="1006475"/>
                <a:ext cx="5239495" cy="5549900"/>
              </a:xfrm>
              <a:blipFill>
                <a:blip r:embed="rId5"/>
                <a:stretch>
                  <a:fillRect r="-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4E1405F-902A-4D97-8CB0-12906BBC2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DMS detector for VDEs has been demonstrated on C-Mod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E17411-A682-44B8-9542-D58EFFF498A2}"/>
              </a:ext>
            </a:extLst>
          </p:cNvPr>
          <p:cNvSpPr txBox="1"/>
          <p:nvPr/>
        </p:nvSpPr>
        <p:spPr>
          <a:xfrm>
            <a:off x="9439232" y="1590730"/>
            <a:ext cx="2493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Warning-time Distribution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F84848-8BA7-4945-A0AD-6FE34BB19A42}"/>
              </a:ext>
            </a:extLst>
          </p:cNvPr>
          <p:cNvSpPr txBox="1"/>
          <p:nvPr/>
        </p:nvSpPr>
        <p:spPr>
          <a:xfrm>
            <a:off x="6494207" y="1593679"/>
            <a:ext cx="1974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Labeling 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9DDE50-81CF-4F25-BF29-148B99EFE661}"/>
                  </a:ext>
                </a:extLst>
              </p:cNvPr>
              <p:cNvSpPr txBox="1"/>
              <p:nvPr/>
            </p:nvSpPr>
            <p:spPr>
              <a:xfrm>
                <a:off x="6944705" y="5715876"/>
                <a:ext cx="124411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𝑒𝑟𝑟𝑜𝑟</m:t>
                          </m:r>
                        </m:sub>
                      </m:sSub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9DDE50-81CF-4F25-BF29-148B99EFE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705" y="5715876"/>
                <a:ext cx="1244111" cy="276999"/>
              </a:xfrm>
              <a:prstGeom prst="rect">
                <a:avLst/>
              </a:prstGeom>
              <a:blipFill>
                <a:blip r:embed="rId6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41BF09E-8C22-47B5-A6B1-B73D5E4EA064}"/>
                  </a:ext>
                </a:extLst>
              </p:cNvPr>
              <p:cNvSpPr txBox="1"/>
              <p:nvPr/>
            </p:nvSpPr>
            <p:spPr>
              <a:xfrm rot="16200000">
                <a:off x="5088816" y="4681968"/>
                <a:ext cx="144116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lit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41BF09E-8C22-47B5-A6B1-B73D5E4EA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088816" y="4681968"/>
                <a:ext cx="1441160" cy="276999"/>
              </a:xfrm>
              <a:prstGeom prst="rect">
                <a:avLst/>
              </a:prstGeom>
              <a:blipFill>
                <a:blip r:embed="rId7"/>
                <a:stretch>
                  <a:fillRect r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8E83E5F8-12B8-4FA8-81A0-ED05B15340CF}"/>
              </a:ext>
            </a:extLst>
          </p:cNvPr>
          <p:cNvSpPr txBox="1"/>
          <p:nvPr/>
        </p:nvSpPr>
        <p:spPr>
          <a:xfrm>
            <a:off x="9358439" y="3792112"/>
            <a:ext cx="2654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Event Duration Distribution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4ECC04-5F53-4415-B54A-886619C5DE52}"/>
              </a:ext>
            </a:extLst>
          </p:cNvPr>
          <p:cNvSpPr txBox="1"/>
          <p:nvPr/>
        </p:nvSpPr>
        <p:spPr>
          <a:xfrm>
            <a:off x="7236746" y="3553473"/>
            <a:ext cx="4967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FPR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23E626-EB4B-4313-9582-5DD76C3F957C}"/>
              </a:ext>
            </a:extLst>
          </p:cNvPr>
          <p:cNvSpPr txBox="1"/>
          <p:nvPr/>
        </p:nvSpPr>
        <p:spPr>
          <a:xfrm>
            <a:off x="6615022" y="3792113"/>
            <a:ext cx="173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Stability Boundary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7D94BF-CE13-40F2-96DD-58B92307C84D}"/>
              </a:ext>
            </a:extLst>
          </p:cNvPr>
          <p:cNvSpPr txBox="1"/>
          <p:nvPr/>
        </p:nvSpPr>
        <p:spPr>
          <a:xfrm rot="16200000">
            <a:off x="5399208" y="2580447"/>
            <a:ext cx="8059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TPR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176B13-D7DE-4ABA-A57B-F6AF11B0673D}"/>
                  </a:ext>
                </a:extLst>
              </p:cNvPr>
              <p:cNvSpPr txBox="1"/>
              <p:nvPr/>
            </p:nvSpPr>
            <p:spPr>
              <a:xfrm>
                <a:off x="10299735" y="3538404"/>
                <a:ext cx="849953" cy="2920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𝑤𝑎𝑟𝑛𝑖𝑛𝑔</m:t>
                          </m:r>
                        </m:sub>
                      </m:sSub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ms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176B13-D7DE-4ABA-A57B-F6AF11B06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9735" y="3538404"/>
                <a:ext cx="849953" cy="292068"/>
              </a:xfrm>
              <a:prstGeom prst="rect">
                <a:avLst/>
              </a:prstGeom>
              <a:blipFill>
                <a:blip r:embed="rId8"/>
                <a:stretch>
                  <a:fillRect l="-10072" r="-8633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B5305BC-EA8E-4C86-BC93-EC30EE19B4AD}"/>
                  </a:ext>
                </a:extLst>
              </p:cNvPr>
              <p:cNvSpPr txBox="1"/>
              <p:nvPr/>
            </p:nvSpPr>
            <p:spPr>
              <a:xfrm>
                <a:off x="10085826" y="5715876"/>
                <a:ext cx="124411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𝑒𝑣𝑒𝑛𝑡</m:t>
                          </m:r>
                        </m:sub>
                      </m:sSub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ms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B5305BC-EA8E-4C86-BC93-EC30EE19B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5826" y="5715876"/>
                <a:ext cx="1244111" cy="276999"/>
              </a:xfrm>
              <a:prstGeom prst="rect">
                <a:avLst/>
              </a:prstGeom>
              <a:blipFill>
                <a:blip r:embed="rId9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447D156-6298-4A1B-A5F0-03D275E8480B}"/>
                  </a:ext>
                </a:extLst>
              </p:cNvPr>
              <p:cNvSpPr/>
              <p:nvPr/>
            </p:nvSpPr>
            <p:spPr>
              <a:xfrm>
                <a:off x="7108826" y="3121928"/>
                <a:ext cx="1778216" cy="2323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100" dirty="0">
                    <a:solidFill>
                      <a:srgbClr val="FF0000"/>
                    </a:solidFill>
                  </a:rPr>
                  <a:t> DMS Metric [</a:t>
                </a:r>
                <a14:m>
                  <m:oMath xmlns:m="http://schemas.openxmlformats.org/officeDocument/2006/math">
                    <m:r>
                      <a:rPr lang="en-US" sz="11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100" dirty="0">
                    <a:solidFill>
                      <a:srgbClr val="FF0000"/>
                    </a:solidFill>
                  </a:rPr>
                  <a:t>MJ/shot]</a:t>
                </a: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447D156-6298-4A1B-A5F0-03D275E84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826" y="3121928"/>
                <a:ext cx="1778216" cy="232314"/>
              </a:xfrm>
              <a:prstGeom prst="rect">
                <a:avLst/>
              </a:prstGeom>
              <a:blipFill>
                <a:blip r:embed="rId10"/>
                <a:stretch>
                  <a:fillRect t="-7895" b="-236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453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2E2A8B2-5456-4303-A23C-0A385FE4D41E}"/>
              </a:ext>
            </a:extLst>
          </p:cNvPr>
          <p:cNvSpPr/>
          <p:nvPr/>
        </p:nvSpPr>
        <p:spPr>
          <a:xfrm>
            <a:off x="7954768" y="1145462"/>
            <a:ext cx="2928855" cy="430604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40AE7E0-E151-4DD1-9113-E5B7A395AA07}"/>
              </a:ext>
            </a:extLst>
          </p:cNvPr>
          <p:cNvSpPr/>
          <p:nvPr/>
        </p:nvSpPr>
        <p:spPr>
          <a:xfrm>
            <a:off x="526981" y="1027512"/>
            <a:ext cx="6761403" cy="255611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E08D0F6E-C85A-4B45-A32B-8B8A19FB8A52}"/>
              </a:ext>
            </a:extLst>
          </p:cNvPr>
          <p:cNvSpPr/>
          <p:nvPr/>
        </p:nvSpPr>
        <p:spPr>
          <a:xfrm>
            <a:off x="8077154" y="2434700"/>
            <a:ext cx="2691212" cy="128171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E7183D1-B0E2-4471-987D-75A979C5A5A8}"/>
              </a:ext>
            </a:extLst>
          </p:cNvPr>
          <p:cNvSpPr/>
          <p:nvPr/>
        </p:nvSpPr>
        <p:spPr>
          <a:xfrm>
            <a:off x="1286103" y="3995022"/>
            <a:ext cx="3302001" cy="219563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4C7BC15-85F1-41A7-936E-1666231DF6F7}"/>
              </a:ext>
            </a:extLst>
          </p:cNvPr>
          <p:cNvSpPr/>
          <p:nvPr/>
        </p:nvSpPr>
        <p:spPr>
          <a:xfrm>
            <a:off x="8206534" y="3951141"/>
            <a:ext cx="2428438" cy="11353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 dirty="0">
                <a:solidFill>
                  <a:schemeClr val="tx1"/>
                </a:solidFill>
              </a:rPr>
              <a:t>Operational Tuning</a:t>
            </a:r>
          </a:p>
          <a:p>
            <a:pPr algn="ctr"/>
            <a:r>
              <a:rPr lang="en-US" sz="1200" dirty="0">
                <a:solidFill>
                  <a:srgbClr val="0070C0"/>
                </a:solidFill>
              </a:rPr>
              <a:t>Manual tuning</a:t>
            </a:r>
            <a:r>
              <a:rPr lang="en-US" sz="1200" dirty="0">
                <a:solidFill>
                  <a:schemeClr val="tx1"/>
                </a:solidFill>
              </a:rPr>
              <a:t> and </a:t>
            </a:r>
            <a:r>
              <a:rPr lang="en-US" sz="1200" dirty="0">
                <a:solidFill>
                  <a:srgbClr val="0070C0"/>
                </a:solidFill>
              </a:rPr>
              <a:t>adaptive training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7F41807-29FD-49B9-B2E1-56949175BEC1}"/>
              </a:ext>
            </a:extLst>
          </p:cNvPr>
          <p:cNvSpPr/>
          <p:nvPr/>
        </p:nvSpPr>
        <p:spPr>
          <a:xfrm>
            <a:off x="1751013" y="4883825"/>
            <a:ext cx="2428438" cy="11353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 dirty="0">
                <a:solidFill>
                  <a:schemeClr val="tx1"/>
                </a:solidFill>
              </a:rPr>
              <a:t>SPARC Plasma Control System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(thresholds, points)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Aggregate threshold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52283C-3135-461C-96AF-48A165D8EE2C}"/>
              </a:ext>
            </a:extLst>
          </p:cNvPr>
          <p:cNvSpPr/>
          <p:nvPr/>
        </p:nvSpPr>
        <p:spPr>
          <a:xfrm>
            <a:off x="8206534" y="2507875"/>
            <a:ext cx="2432452" cy="11353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 dirty="0">
                <a:solidFill>
                  <a:schemeClr val="tx1"/>
                </a:solidFill>
              </a:rPr>
              <a:t>ONSIMs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Generate </a:t>
            </a:r>
            <a:r>
              <a:rPr lang="en-US" sz="1200" dirty="0">
                <a:solidFill>
                  <a:srgbClr val="0070C0"/>
                </a:solidFill>
              </a:rPr>
              <a:t>synthetic</a:t>
            </a:r>
            <a:r>
              <a:rPr lang="en-US" sz="1200" dirty="0">
                <a:solidFill>
                  <a:schemeClr val="tx1"/>
                </a:solidFill>
              </a:rPr>
              <a:t> data by simulating SPARC’s </a:t>
            </a:r>
            <a:r>
              <a:rPr lang="en-US" sz="1200" dirty="0" err="1">
                <a:solidFill>
                  <a:schemeClr val="tx1"/>
                </a:solidFill>
              </a:rPr>
              <a:t>ONEs`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E1192C-9296-428E-A572-B5A7E999A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ONW detector development workflow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89A386-A21E-4764-8389-24E874F6A251}"/>
              </a:ext>
            </a:extLst>
          </p:cNvPr>
          <p:cNvSpPr/>
          <p:nvPr/>
        </p:nvSpPr>
        <p:spPr>
          <a:xfrm>
            <a:off x="966207" y="2236172"/>
            <a:ext cx="2432452" cy="11353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 dirty="0">
                <a:solidFill>
                  <a:schemeClr val="tx1"/>
                </a:solidFill>
              </a:rPr>
              <a:t>Create Detector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Identify </a:t>
            </a:r>
            <a:r>
              <a:rPr lang="en-US" sz="1200" dirty="0">
                <a:solidFill>
                  <a:srgbClr val="0070C0"/>
                </a:solidFill>
              </a:rPr>
              <a:t>inputs</a:t>
            </a:r>
            <a:r>
              <a:rPr lang="en-US" sz="1200" dirty="0">
                <a:solidFill>
                  <a:schemeClr val="tx1"/>
                </a:solidFill>
              </a:rPr>
              <a:t> you want to use and </a:t>
            </a:r>
            <a:r>
              <a:rPr lang="en-US" sz="1200" dirty="0">
                <a:solidFill>
                  <a:srgbClr val="0070C0"/>
                </a:solidFill>
              </a:rPr>
              <a:t>performance metrics</a:t>
            </a:r>
            <a:r>
              <a:rPr lang="en-US" sz="1200" dirty="0">
                <a:solidFill>
                  <a:schemeClr val="tx1"/>
                </a:solidFill>
              </a:rPr>
              <a:t> you want to optimize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62F3FDD-44E2-4D2E-9CC8-6AB9C26E31EF}"/>
                  </a:ext>
                </a:extLst>
              </p:cNvPr>
              <p:cNvSpPr/>
              <p:nvPr/>
            </p:nvSpPr>
            <p:spPr>
              <a:xfrm>
                <a:off x="4397119" y="2236172"/>
                <a:ext cx="2606598" cy="11353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u="sng" dirty="0">
                    <a:solidFill>
                      <a:schemeClr val="tx1"/>
                    </a:solidFill>
                  </a:rPr>
                  <a:t>Experimental Demonstration (C-Mod + others)</a:t>
                </a:r>
              </a:p>
              <a:p>
                <a:pPr algn="ctr"/>
                <a:r>
                  <a:rPr lang="en-US" sz="1200" dirty="0">
                    <a:solidFill>
                      <a:srgbClr val="0070C0"/>
                    </a:solidFill>
                  </a:rPr>
                  <a:t>Demonstrate</a:t>
                </a:r>
                <a:r>
                  <a:rPr lang="en-US" sz="1200" dirty="0">
                    <a:solidFill>
                      <a:schemeClr val="tx1"/>
                    </a:solidFill>
                  </a:rPr>
                  <a:t> performance on an existing machine(s) and identify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𝑤𝑎𝑟𝑛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rgbClr val="0070C0"/>
                    </a:solidFill>
                  </a:rPr>
                  <a:t> distribution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62F3FDD-44E2-4D2E-9CC8-6AB9C26E31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119" y="2236172"/>
                <a:ext cx="2606598" cy="113536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FF15C2-1D7D-413A-9A5B-7B22D9A6F99D}"/>
                  </a:ext>
                </a:extLst>
              </p:cNvPr>
              <p:cNvSpPr txBox="1"/>
              <p:nvPr/>
            </p:nvSpPr>
            <p:spPr>
              <a:xfrm>
                <a:off x="684896" y="1555111"/>
                <a:ext cx="29950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i="1" dirty="0">
                    <a:solidFill>
                      <a:schemeClr val="accent4"/>
                    </a:solidFill>
                  </a:rPr>
                  <a:t>Impurity Accumulation Events</a:t>
                </a:r>
                <a:r>
                  <a:rPr lang="en-US" sz="1200" dirty="0">
                    <a:solidFill>
                      <a:schemeClr val="accent4"/>
                    </a:solidFill>
                  </a:rPr>
                  <a:t> (IAEs): DMS</a:t>
                </a:r>
              </a:p>
              <a:p>
                <a:pPr algn="ctr"/>
                <a:r>
                  <a:rPr lang="en-US" sz="1200" dirty="0">
                    <a:solidFill>
                      <a:schemeClr val="accent4"/>
                    </a:solidFill>
                  </a:rPr>
                  <a:t>VDEs: DMS, Avoidance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TMs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FF15C2-1D7D-413A-9A5B-7B22D9A6F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896" y="1555111"/>
                <a:ext cx="2995074" cy="646331"/>
              </a:xfrm>
              <a:prstGeom prst="rect">
                <a:avLst/>
              </a:prstGeom>
              <a:blipFill>
                <a:blip r:embed="rId3"/>
                <a:stretch>
                  <a:fillRect t="-943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C5B96CA-5EAA-43F4-A161-00D9D20E1080}"/>
              </a:ext>
            </a:extLst>
          </p:cNvPr>
          <p:cNvSpPr txBox="1"/>
          <p:nvPr/>
        </p:nvSpPr>
        <p:spPr>
          <a:xfrm>
            <a:off x="9472012" y="1922976"/>
            <a:ext cx="1202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</a:rPr>
              <a:t>IAEs: DMS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05E27B-9017-4BBB-B41F-4D852F5FF9C1}"/>
              </a:ext>
            </a:extLst>
          </p:cNvPr>
          <p:cNvSpPr txBox="1"/>
          <p:nvPr/>
        </p:nvSpPr>
        <p:spPr>
          <a:xfrm>
            <a:off x="2481679" y="1077548"/>
            <a:ext cx="271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Demonstration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8E89B8-38C6-45E5-B394-D65376DA26AD}"/>
              </a:ext>
            </a:extLst>
          </p:cNvPr>
          <p:cNvSpPr txBox="1"/>
          <p:nvPr/>
        </p:nvSpPr>
        <p:spPr>
          <a:xfrm>
            <a:off x="1697585" y="4079726"/>
            <a:ext cx="248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Implementation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0F31429-C416-4FF4-8297-572E6F9A62FA}"/>
              </a:ext>
            </a:extLst>
          </p:cNvPr>
          <p:cNvCxnSpPr>
            <a:cxnSpLocks/>
          </p:cNvCxnSpPr>
          <p:nvPr/>
        </p:nvCxnSpPr>
        <p:spPr>
          <a:xfrm flipH="1">
            <a:off x="3398659" y="3028222"/>
            <a:ext cx="9984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621B95B-D4FB-4458-8D76-B3B8D45F3A4D}"/>
              </a:ext>
            </a:extLst>
          </p:cNvPr>
          <p:cNvCxnSpPr>
            <a:cxnSpLocks/>
          </p:cNvCxnSpPr>
          <p:nvPr/>
        </p:nvCxnSpPr>
        <p:spPr>
          <a:xfrm>
            <a:off x="3398659" y="2575255"/>
            <a:ext cx="9984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FF52120-892A-4B29-AA5F-9A06A08AA92D}"/>
              </a:ext>
            </a:extLst>
          </p:cNvPr>
          <p:cNvSpPr txBox="1"/>
          <p:nvPr/>
        </p:nvSpPr>
        <p:spPr>
          <a:xfrm>
            <a:off x="8142663" y="1240109"/>
            <a:ext cx="2562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SPARC Training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9B5815E1-A67D-4803-8116-825F5198DCF4}"/>
              </a:ext>
            </a:extLst>
          </p:cNvPr>
          <p:cNvCxnSpPr>
            <a:cxnSpLocks/>
            <a:stCxn id="35" idx="2"/>
            <a:endCxn id="6" idx="3"/>
          </p:cNvCxnSpPr>
          <p:nvPr/>
        </p:nvCxnSpPr>
        <p:spPr>
          <a:xfrm rot="5400000" flipH="1" flipV="1">
            <a:off x="5230495" y="782167"/>
            <a:ext cx="3115100" cy="7701882"/>
          </a:xfrm>
          <a:prstGeom prst="bentConnector4">
            <a:avLst>
              <a:gd name="adj1" fmla="val -7338"/>
              <a:gd name="adj2" fmla="val 10858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EF09F55E-38FC-425A-8F53-22C9B5632A7E}"/>
              </a:ext>
            </a:extLst>
          </p:cNvPr>
          <p:cNvCxnSpPr>
            <a:cxnSpLocks/>
            <a:stCxn id="35" idx="2"/>
            <a:endCxn id="10" idx="3"/>
          </p:cNvCxnSpPr>
          <p:nvPr/>
        </p:nvCxnSpPr>
        <p:spPr>
          <a:xfrm rot="5400000" flipH="1" flipV="1">
            <a:off x="5950121" y="1505807"/>
            <a:ext cx="1671834" cy="7697868"/>
          </a:xfrm>
          <a:prstGeom prst="bentConnector4">
            <a:avLst>
              <a:gd name="adj1" fmla="val -13674"/>
              <a:gd name="adj2" fmla="val 108477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D95AE1B8-32B4-46EA-BD75-44C28AB75D97}"/>
              </a:ext>
            </a:extLst>
          </p:cNvPr>
          <p:cNvCxnSpPr>
            <a:cxnSpLocks/>
            <a:stCxn id="6" idx="1"/>
            <a:endCxn id="57" idx="3"/>
          </p:cNvCxnSpPr>
          <p:nvPr/>
        </p:nvCxnSpPr>
        <p:spPr>
          <a:xfrm rot="10800000" flipV="1">
            <a:off x="4179452" y="3075558"/>
            <a:ext cx="4027083" cy="2375950"/>
          </a:xfrm>
          <a:prstGeom prst="bentConnector3">
            <a:avLst>
              <a:gd name="adj1" fmla="val 14289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6E3107B9-A9F9-40A5-94D7-4F54B3AEFA1D}"/>
              </a:ext>
            </a:extLst>
          </p:cNvPr>
          <p:cNvCxnSpPr>
            <a:cxnSpLocks/>
            <a:stCxn id="10" idx="1"/>
            <a:endCxn id="57" idx="3"/>
          </p:cNvCxnSpPr>
          <p:nvPr/>
        </p:nvCxnSpPr>
        <p:spPr>
          <a:xfrm rot="10800000" flipV="1">
            <a:off x="4179452" y="4518824"/>
            <a:ext cx="4027083" cy="932684"/>
          </a:xfrm>
          <a:prstGeom prst="bentConnector3">
            <a:avLst>
              <a:gd name="adj1" fmla="val 14289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AF7169FC-945B-45A7-8751-B834BD925624}"/>
              </a:ext>
            </a:extLst>
          </p:cNvPr>
          <p:cNvCxnSpPr>
            <a:cxnSpLocks/>
            <a:stCxn id="5" idx="3"/>
            <a:endCxn id="6" idx="0"/>
          </p:cNvCxnSpPr>
          <p:nvPr/>
        </p:nvCxnSpPr>
        <p:spPr>
          <a:xfrm flipV="1">
            <a:off x="7003717" y="2507875"/>
            <a:ext cx="2419043" cy="295980"/>
          </a:xfrm>
          <a:prstGeom prst="bentConnector4">
            <a:avLst>
              <a:gd name="adj1" fmla="val 26923"/>
              <a:gd name="adj2" fmla="val 269033"/>
            </a:avLst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ylinder 63">
            <a:extLst>
              <a:ext uri="{FF2B5EF4-FFF2-40B4-BE49-F238E27FC236}">
                <a16:creationId xmlns:a16="http://schemas.microsoft.com/office/drawing/2014/main" id="{87EFF7C8-EC63-4A95-9B3C-ADE6620838F3}"/>
              </a:ext>
            </a:extLst>
          </p:cNvPr>
          <p:cNvSpPr/>
          <p:nvPr/>
        </p:nvSpPr>
        <p:spPr>
          <a:xfrm>
            <a:off x="10793535" y="5391638"/>
            <a:ext cx="968611" cy="1118746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SPARC Data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0372A8F-6514-4EB8-8B3C-122B9C4CCEFE}"/>
                  </a:ext>
                </a:extLst>
              </p:cNvPr>
              <p:cNvSpPr txBox="1"/>
              <p:nvPr/>
            </p:nvSpPr>
            <p:spPr>
              <a:xfrm>
                <a:off x="4505698" y="1643635"/>
                <a:ext cx="22957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4"/>
                    </a:solidFill>
                  </a:rPr>
                  <a:t>IAEs: DMS</a:t>
                </a:r>
              </a:p>
              <a:p>
                <a:pPr algn="ctr"/>
                <a:r>
                  <a:rPr lang="en-US" sz="1200" dirty="0">
                    <a:solidFill>
                      <a:schemeClr val="accent4"/>
                    </a:solidFill>
                  </a:rPr>
                  <a:t>VDEs: DMS,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Avoidance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0372A8F-6514-4EB8-8B3C-122B9C4CC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698" y="1643635"/>
                <a:ext cx="2295700" cy="461665"/>
              </a:xfrm>
              <a:prstGeom prst="rect">
                <a:avLst/>
              </a:prstGeom>
              <a:blipFill>
                <a:blip r:embed="rId4"/>
                <a:stretch>
                  <a:fillRect t="-2667"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A942D5C-60C5-44D7-92AD-C812A3F2412B}"/>
                  </a:ext>
                </a:extLst>
              </p:cNvPr>
              <p:cNvSpPr txBox="1"/>
              <p:nvPr/>
            </p:nvSpPr>
            <p:spPr>
              <a:xfrm>
                <a:off x="2356797" y="4587611"/>
                <a:ext cx="12028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4"/>
                    </a:solidFill>
                  </a:rPr>
                  <a:t>IAEs: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DMS</a:t>
                </a:r>
              </a:p>
            </p:txBody>
          </p:sp>
        </mc:Choice>
        <mc:Fallback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A942D5C-60C5-44D7-92AD-C812A3F24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6797" y="4587611"/>
                <a:ext cx="1202805" cy="276999"/>
              </a:xfrm>
              <a:prstGeom prst="rect">
                <a:avLst/>
              </a:prstGeom>
              <a:blipFill>
                <a:blip r:embed="rId5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941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F82057-3DFB-442E-A56C-84EE7D8B8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970" y="3832900"/>
            <a:ext cx="3513113" cy="2680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8407BC-1839-47A7-9A80-68F12CF16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545" y="1100802"/>
            <a:ext cx="3535538" cy="26806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C586AA-DD7F-4685-91B4-0FA8D60BD168}"/>
              </a:ext>
            </a:extLst>
          </p:cNvPr>
          <p:cNvSpPr/>
          <p:nvPr/>
        </p:nvSpPr>
        <p:spPr>
          <a:xfrm>
            <a:off x="7173532" y="2086377"/>
            <a:ext cx="399245" cy="1342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308A50-69B6-43AE-8088-32A8AE3A4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512" y="1006475"/>
            <a:ext cx="6345983" cy="5549900"/>
          </a:xfrm>
        </p:spPr>
        <p:txBody>
          <a:bodyPr>
            <a:normAutofit/>
          </a:bodyPr>
          <a:lstStyle/>
          <a:p>
            <a:r>
              <a:rPr lang="en-US" b="1" dirty="0"/>
              <a:t>We have introduced IAEs and generated a database of stable and disruptive shots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A DMS detector has been trained/tested on this database</a:t>
            </a:r>
          </a:p>
          <a:p>
            <a:endParaRPr lang="en-US" dirty="0"/>
          </a:p>
          <a:p>
            <a:r>
              <a:rPr lang="en-US" b="1" dirty="0"/>
              <a:t>The performance is reasonable, but the physics fidelity needs to be improved to get more appropriate thresholds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A2042C-632B-40F1-A84C-8207341D0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DMS detector for IAEs has been tested in simulated SPARC-like environment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0838C3-F5BB-4977-A67E-5A56187D2C5B}"/>
              </a:ext>
            </a:extLst>
          </p:cNvPr>
          <p:cNvSpPr txBox="1"/>
          <p:nvPr/>
        </p:nvSpPr>
        <p:spPr>
          <a:xfrm>
            <a:off x="8138717" y="782946"/>
            <a:ext cx="226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Simulated Database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F5BEB0-F351-4496-9947-1033AA0AC58E}"/>
              </a:ext>
            </a:extLst>
          </p:cNvPr>
          <p:cNvSpPr txBox="1"/>
          <p:nvPr/>
        </p:nvSpPr>
        <p:spPr>
          <a:xfrm>
            <a:off x="9022394" y="6358132"/>
            <a:ext cx="4967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FPR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544CF-0A3D-4736-8775-B3259769B2E3}"/>
              </a:ext>
            </a:extLst>
          </p:cNvPr>
          <p:cNvSpPr txBox="1"/>
          <p:nvPr/>
        </p:nvSpPr>
        <p:spPr>
          <a:xfrm rot="16200000">
            <a:off x="6995625" y="4941573"/>
            <a:ext cx="8059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TPR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B9B003-F67E-482C-8EC7-209F88EAD007}"/>
              </a:ext>
            </a:extLst>
          </p:cNvPr>
          <p:cNvSpPr txBox="1"/>
          <p:nvPr/>
        </p:nvSpPr>
        <p:spPr>
          <a:xfrm>
            <a:off x="8932004" y="3620700"/>
            <a:ext cx="67754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time [s]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09246C-6FDC-405E-8312-9C1926885B9A}"/>
                  </a:ext>
                </a:extLst>
              </p:cNvPr>
              <p:cNvSpPr txBox="1"/>
              <p:nvPr/>
            </p:nvSpPr>
            <p:spPr>
              <a:xfrm rot="16200000">
                <a:off x="7059834" y="1352550"/>
                <a:ext cx="67754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𝑀𝐽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09246C-6FDC-405E-8312-9C1926885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059834" y="1352550"/>
                <a:ext cx="677544" cy="276999"/>
              </a:xfrm>
              <a:prstGeom prst="rect">
                <a:avLst/>
              </a:prstGeom>
              <a:blipFill>
                <a:blip r:embed="rId5"/>
                <a:stretch>
                  <a:fillRect t="-901" r="-11111" b="-4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C48F34-FD56-473D-8D70-63102B1E373F}"/>
                  </a:ext>
                </a:extLst>
              </p:cNvPr>
              <p:cNvSpPr txBox="1"/>
              <p:nvPr/>
            </p:nvSpPr>
            <p:spPr>
              <a:xfrm rot="16200000">
                <a:off x="7059835" y="2186685"/>
                <a:ext cx="67754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[−]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C48F34-FD56-473D-8D70-63102B1E3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059835" y="2186685"/>
                <a:ext cx="677544" cy="276999"/>
              </a:xfrm>
              <a:prstGeom prst="rect">
                <a:avLst/>
              </a:prstGeom>
              <a:blipFill>
                <a:blip r:embed="rId6"/>
                <a:stretch>
                  <a:fillRect r="-11111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80AFF-113F-4A44-8516-8C74DEAA79D4}"/>
                  </a:ext>
                </a:extLst>
              </p:cNvPr>
              <p:cNvSpPr txBox="1"/>
              <p:nvPr/>
            </p:nvSpPr>
            <p:spPr>
              <a:xfrm rot="16200000">
                <a:off x="7059834" y="2987036"/>
                <a:ext cx="677544" cy="2852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80AFF-113F-4A44-8516-8C74DEAA7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059834" y="2987036"/>
                <a:ext cx="677544" cy="285206"/>
              </a:xfrm>
              <a:prstGeom prst="rect">
                <a:avLst/>
              </a:prstGeom>
              <a:blipFill>
                <a:blip r:embed="rId7"/>
                <a:stretch>
                  <a:fillRect r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99AAC5D-D68A-4B56-86F5-46D291CB26C3}"/>
                  </a:ext>
                </a:extLst>
              </p:cNvPr>
              <p:cNvSpPr/>
              <p:nvPr/>
            </p:nvSpPr>
            <p:spPr>
              <a:xfrm>
                <a:off x="9091082" y="5812664"/>
                <a:ext cx="1769100" cy="390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100" dirty="0">
                    <a:solidFill>
                      <a:srgbClr val="FF0000"/>
                    </a:solidFill>
                  </a:rPr>
                  <a:t> DMS Metric [</a:t>
                </a:r>
                <a14:m>
                  <m:oMath xmlns:m="http://schemas.openxmlformats.org/officeDocument/2006/math">
                    <m:r>
                      <a:rPr lang="en-US" sz="11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100" dirty="0">
                    <a:solidFill>
                      <a:srgbClr val="FF0000"/>
                    </a:solidFill>
                  </a:rPr>
                  <a:t>MJ/shot]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99AAC5D-D68A-4B56-86F5-46D291CB26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1082" y="5812664"/>
                <a:ext cx="1769100" cy="3904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300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37A0419-702B-4A0B-AE47-9B40F45734D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b="1" dirty="0"/>
                  <a:t>The structure for SPARC’s ONW system has been mostly established</a:t>
                </a:r>
              </a:p>
              <a:p>
                <a:pPr lvl="1"/>
                <a:r>
                  <a:rPr lang="en-US" dirty="0"/>
                  <a:t>Control-response structure for ONW modules</a:t>
                </a:r>
              </a:p>
              <a:p>
                <a:pPr lvl="1"/>
                <a:r>
                  <a:rPr lang="en-US" dirty="0"/>
                  <a:t>Detectors are designed to meet specific warning-time distributions</a:t>
                </a:r>
              </a:p>
              <a:p>
                <a:pPr lvl="1"/>
                <a:r>
                  <a:rPr lang="en-US" dirty="0"/>
                  <a:t>A tunable extension of the Points-Based model is used for triggering warnings</a:t>
                </a:r>
              </a:p>
              <a:p>
                <a:endParaRPr lang="en-US" dirty="0"/>
              </a:p>
              <a:p>
                <a:r>
                  <a:rPr lang="en-US" b="1" dirty="0"/>
                  <a:t>ONW modules for IAEs, VDEs, and TMs are currently in development</a:t>
                </a:r>
              </a:p>
              <a:p>
                <a:pPr lvl="1"/>
                <a:r>
                  <a:rPr lang="en-US" dirty="0"/>
                  <a:t>DMS detectors for IAEs and VDEs are working well on C-Mod, and scale optimistically to SPARC</a:t>
                </a:r>
              </a:p>
              <a:p>
                <a:pPr lvl="1"/>
                <a:r>
                  <a:rPr lang="en-US" dirty="0"/>
                  <a:t>An IAE warning module has been tested on preliminary simulations of a SPARC-like environment</a:t>
                </a:r>
              </a:p>
              <a:p>
                <a:pPr lvl="1"/>
                <a:r>
                  <a:rPr lang="en-US" dirty="0"/>
                  <a:t>An Avoidance detector for VDEs is also in the works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i="1" dirty="0"/>
                  <a:t> See talk after this one</a:t>
                </a:r>
              </a:p>
              <a:p>
                <a:endParaRPr lang="en-US" dirty="0"/>
              </a:p>
              <a:p>
                <a:r>
                  <a:rPr lang="en-US" b="1" dirty="0"/>
                  <a:t>Coming soon</a:t>
                </a:r>
              </a:p>
              <a:p>
                <a:pPr lvl="1"/>
                <a:r>
                  <a:rPr lang="en-US" dirty="0"/>
                  <a:t>Collaboration with EPFL to integrate ONW development with DEFUSE, and benchmark these physics-driven models against existing scalings and data-driven models</a:t>
                </a:r>
              </a:p>
              <a:p>
                <a:pPr lvl="1"/>
                <a:r>
                  <a:rPr lang="en-US" dirty="0"/>
                  <a:t>Planning to test ONW system during ramp-up and ramp-down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37A0419-702B-4A0B-AE47-9B40F45734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t="-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372188E-35E4-4AD1-9248-A7CE698F6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604283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22889-06DB-4989-8A71-F380136D42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71008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0B8D953-3253-4FFE-99A3-5D93D68EEFD1}"/>
              </a:ext>
            </a:extLst>
          </p:cNvPr>
          <p:cNvSpPr/>
          <p:nvPr/>
        </p:nvSpPr>
        <p:spPr>
          <a:xfrm>
            <a:off x="8074243" y="1189360"/>
            <a:ext cx="1671641" cy="3768081"/>
          </a:xfrm>
          <a:prstGeom prst="roundRect">
            <a:avLst/>
          </a:prstGeom>
          <a:solidFill>
            <a:srgbClr val="002060">
              <a:alpha val="2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1294E5-1A9A-4F8F-A910-0A84B37785B7}"/>
              </a:ext>
            </a:extLst>
          </p:cNvPr>
          <p:cNvSpPr/>
          <p:nvPr/>
        </p:nvSpPr>
        <p:spPr>
          <a:xfrm>
            <a:off x="2164610" y="1190012"/>
            <a:ext cx="5741613" cy="5400060"/>
          </a:xfrm>
          <a:prstGeom prst="roundRect">
            <a:avLst/>
          </a:prstGeom>
          <a:solidFill>
            <a:srgbClr val="002060">
              <a:alpha val="2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7B0F0A7-FF89-4BD3-A696-AC7F3F70AFF2}"/>
              </a:ext>
            </a:extLst>
          </p:cNvPr>
          <p:cNvSpPr/>
          <p:nvPr/>
        </p:nvSpPr>
        <p:spPr>
          <a:xfrm>
            <a:off x="310136" y="1189360"/>
            <a:ext cx="1671641" cy="3638946"/>
          </a:xfrm>
          <a:prstGeom prst="roundRect">
            <a:avLst/>
          </a:prstGeom>
          <a:solidFill>
            <a:srgbClr val="002060">
              <a:alpha val="2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41039A-BC89-4AA2-A70B-E4DDD6141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Creation of a cross-institutional team for the development of SPARC’s Off-Normal Warning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9E18A-CC57-483A-AA14-1DC231B1F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47" y="1684276"/>
            <a:ext cx="1191720" cy="1191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7DBB3B-9948-470C-BA21-0F80338D70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8"/>
          <a:stretch/>
        </p:blipFill>
        <p:spPr>
          <a:xfrm>
            <a:off x="557747" y="3225645"/>
            <a:ext cx="1197287" cy="1196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Profile photo for Cristina Rea">
            <a:extLst>
              <a:ext uri="{FF2B5EF4-FFF2-40B4-BE49-F238E27FC236}">
                <a16:creationId xmlns:a16="http://schemas.microsoft.com/office/drawing/2014/main" id="{C7FD4476-BB20-411C-9FAC-0DDFF7CF2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098" y="1658681"/>
            <a:ext cx="1191720" cy="11917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file photo for Alex Saperstein">
            <a:extLst>
              <a:ext uri="{FF2B5EF4-FFF2-40B4-BE49-F238E27FC236}">
                <a16:creationId xmlns:a16="http://schemas.microsoft.com/office/drawing/2014/main" id="{2E6F2CFE-6777-4595-94E3-E09336C42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431" y="1661313"/>
            <a:ext cx="1186633" cy="11866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file photo for Arunav Kumar">
            <a:extLst>
              <a:ext uri="{FF2B5EF4-FFF2-40B4-BE49-F238E27FC236}">
                <a16:creationId xmlns:a16="http://schemas.microsoft.com/office/drawing/2014/main" id="{F28C3BE6-CD98-4A23-A70C-E3D77900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554" y="3312062"/>
            <a:ext cx="1191720" cy="11917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ofile photo for William Wei">
            <a:extLst>
              <a:ext uri="{FF2B5EF4-FFF2-40B4-BE49-F238E27FC236}">
                <a16:creationId xmlns:a16="http://schemas.microsoft.com/office/drawing/2014/main" id="{9A72DF0B-F204-476F-BC79-7E99D406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13" y="3309518"/>
            <a:ext cx="1191720" cy="11917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ofile photo for Henry Wietfeldt">
            <a:extLst>
              <a:ext uri="{FF2B5EF4-FFF2-40B4-BE49-F238E27FC236}">
                <a16:creationId xmlns:a16="http://schemas.microsoft.com/office/drawing/2014/main" id="{1651D9F9-6F30-4AD6-99F8-3F097717C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8"/>
          <a:stretch/>
        </p:blipFill>
        <p:spPr bwMode="auto">
          <a:xfrm>
            <a:off x="2725034" y="4913437"/>
            <a:ext cx="1190757" cy="11954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rofile photo for Andrew Maris">
            <a:extLst>
              <a:ext uri="{FF2B5EF4-FFF2-40B4-BE49-F238E27FC236}">
                <a16:creationId xmlns:a16="http://schemas.microsoft.com/office/drawing/2014/main" id="{CEE45A27-7259-4F19-B3AE-1D1C6669A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53" y="4918084"/>
            <a:ext cx="1190757" cy="11907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rofile photo for Zander Keith (real)">
            <a:extLst>
              <a:ext uri="{FF2B5EF4-FFF2-40B4-BE49-F238E27FC236}">
                <a16:creationId xmlns:a16="http://schemas.microsoft.com/office/drawing/2014/main" id="{1065FB3A-3AE0-4A7B-817F-063363A90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637" y="4919045"/>
            <a:ext cx="1189796" cy="11897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ofile photo for Matthew Pharr">
            <a:extLst>
              <a:ext uri="{FF2B5EF4-FFF2-40B4-BE49-F238E27FC236}">
                <a16:creationId xmlns:a16="http://schemas.microsoft.com/office/drawing/2014/main" id="{F6F4F9B8-713F-4455-B7F0-FE0C4196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165" y="1653530"/>
            <a:ext cx="1189796" cy="11897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rofile photo for Nik">
            <a:extLst>
              <a:ext uri="{FF2B5EF4-FFF2-40B4-BE49-F238E27FC236}">
                <a16:creationId xmlns:a16="http://schemas.microsoft.com/office/drawing/2014/main" id="{8FD6A1E9-2817-41DF-867F-4ADFC4A3C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088" y="3273932"/>
            <a:ext cx="1189796" cy="11897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EA7C419-20D3-4A5B-AC6F-968F83DDABBF}"/>
              </a:ext>
            </a:extLst>
          </p:cNvPr>
          <p:cNvSpPr txBox="1"/>
          <p:nvPr/>
        </p:nvSpPr>
        <p:spPr>
          <a:xfrm>
            <a:off x="586376" y="4476526"/>
            <a:ext cx="11344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Dan  Boyer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1EDFD2-5E44-4ABA-A16F-5B5D3C4A4807}"/>
              </a:ext>
            </a:extLst>
          </p:cNvPr>
          <p:cNvSpPr txBox="1"/>
          <p:nvPr/>
        </p:nvSpPr>
        <p:spPr>
          <a:xfrm>
            <a:off x="598718" y="1227246"/>
            <a:ext cx="1094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CFS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9C25BE-BDE2-4C1C-82A1-7F56B2B5D00F}"/>
              </a:ext>
            </a:extLst>
          </p:cNvPr>
          <p:cNvSpPr txBox="1"/>
          <p:nvPr/>
        </p:nvSpPr>
        <p:spPr>
          <a:xfrm>
            <a:off x="437526" y="2916843"/>
            <a:ext cx="14321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Ryan Sweeney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E5D75A-5D2E-4CE7-A574-FA3DDA2AED19}"/>
              </a:ext>
            </a:extLst>
          </p:cNvPr>
          <p:cNvSpPr txBox="1"/>
          <p:nvPr/>
        </p:nvSpPr>
        <p:spPr>
          <a:xfrm>
            <a:off x="3516367" y="2916843"/>
            <a:ext cx="1557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Cristina Rea (PI)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03E658-9C55-4E8D-AD84-F97E7A481270}"/>
              </a:ext>
            </a:extLst>
          </p:cNvPr>
          <p:cNvSpPr txBox="1"/>
          <p:nvPr/>
        </p:nvSpPr>
        <p:spPr>
          <a:xfrm>
            <a:off x="4835647" y="1227246"/>
            <a:ext cx="732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MIT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CC18E8-40E0-483F-B985-4C9175982BD7}"/>
              </a:ext>
            </a:extLst>
          </p:cNvPr>
          <p:cNvSpPr txBox="1"/>
          <p:nvPr/>
        </p:nvSpPr>
        <p:spPr>
          <a:xfrm>
            <a:off x="5148960" y="2916842"/>
            <a:ext cx="18195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Alex Saperstein (PA)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C1C7065-9467-4463-9C4D-3F2EE4019F24}"/>
              </a:ext>
            </a:extLst>
          </p:cNvPr>
          <p:cNvSpPr txBox="1"/>
          <p:nvPr/>
        </p:nvSpPr>
        <p:spPr>
          <a:xfrm>
            <a:off x="2451923" y="4526005"/>
            <a:ext cx="17369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Arunav</a:t>
            </a:r>
            <a:r>
              <a:rPr lang="en-US" sz="1400" dirty="0"/>
              <a:t> Kumar (PA)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C32C50-AB13-4C14-83FB-412CB56C1008}"/>
              </a:ext>
            </a:extLst>
          </p:cNvPr>
          <p:cNvSpPr txBox="1"/>
          <p:nvPr/>
        </p:nvSpPr>
        <p:spPr>
          <a:xfrm>
            <a:off x="6058748" y="4528814"/>
            <a:ext cx="15735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William Wei (PA)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7E04B9-A3B9-4FDF-835F-8345290B3401}"/>
              </a:ext>
            </a:extLst>
          </p:cNvPr>
          <p:cNvSpPr txBox="1"/>
          <p:nvPr/>
        </p:nvSpPr>
        <p:spPr>
          <a:xfrm>
            <a:off x="4294958" y="6141418"/>
            <a:ext cx="17369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Andrew Maris (GS)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11FF6F0-E5C9-494A-A08E-40517C933AA7}"/>
              </a:ext>
            </a:extLst>
          </p:cNvPr>
          <p:cNvSpPr txBox="1"/>
          <p:nvPr/>
        </p:nvSpPr>
        <p:spPr>
          <a:xfrm>
            <a:off x="2404474" y="6141417"/>
            <a:ext cx="1831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Henry </a:t>
            </a:r>
            <a:r>
              <a:rPr lang="en-US" sz="1400" dirty="0" err="1"/>
              <a:t>Wietfeldt</a:t>
            </a:r>
            <a:r>
              <a:rPr lang="en-US" sz="1400" dirty="0"/>
              <a:t> (GS)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89CEF1-7801-4C78-8F1E-BE21D82EEB2A}"/>
              </a:ext>
            </a:extLst>
          </p:cNvPr>
          <p:cNvSpPr txBox="1"/>
          <p:nvPr/>
        </p:nvSpPr>
        <p:spPr>
          <a:xfrm>
            <a:off x="5997644" y="6144226"/>
            <a:ext cx="16938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Zander Keith (GS)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2F6C8E-CCF8-4E07-9666-1C987BB5ACC8}"/>
              </a:ext>
            </a:extLst>
          </p:cNvPr>
          <p:cNvSpPr txBox="1"/>
          <p:nvPr/>
        </p:nvSpPr>
        <p:spPr>
          <a:xfrm>
            <a:off x="8263062" y="1189360"/>
            <a:ext cx="129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Columbia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ED39829-E4D4-4C85-85EF-9B11EC5CAF34}"/>
              </a:ext>
            </a:extLst>
          </p:cNvPr>
          <p:cNvSpPr txBox="1"/>
          <p:nvPr/>
        </p:nvSpPr>
        <p:spPr>
          <a:xfrm>
            <a:off x="8164031" y="2907689"/>
            <a:ext cx="14920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Matt Pharr (GS)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E05034D-5FF4-4475-A480-8C02FD936534}"/>
              </a:ext>
            </a:extLst>
          </p:cNvPr>
          <p:cNvSpPr txBox="1"/>
          <p:nvPr/>
        </p:nvSpPr>
        <p:spPr>
          <a:xfrm>
            <a:off x="8199952" y="4525605"/>
            <a:ext cx="1420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Nik Logan (PI)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06202F6F-0EA4-4553-A55F-7834173C4027}"/>
              </a:ext>
            </a:extLst>
          </p:cNvPr>
          <p:cNvSpPr/>
          <p:nvPr/>
        </p:nvSpPr>
        <p:spPr>
          <a:xfrm>
            <a:off x="9892225" y="1189360"/>
            <a:ext cx="1862249" cy="2038093"/>
          </a:xfrm>
          <a:prstGeom prst="roundRect">
            <a:avLst/>
          </a:prstGeom>
          <a:solidFill>
            <a:srgbClr val="002060">
              <a:alpha val="2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7C3F2F-FD98-4557-A425-FEA1D9F6C027}"/>
              </a:ext>
            </a:extLst>
          </p:cNvPr>
          <p:cNvSpPr txBox="1"/>
          <p:nvPr/>
        </p:nvSpPr>
        <p:spPr>
          <a:xfrm>
            <a:off x="10435835" y="1189360"/>
            <a:ext cx="814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EPFL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D19F04-F8DB-438A-A92C-1EED37B28F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258" y="1653529"/>
            <a:ext cx="1189796" cy="11897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FC17786-221F-485B-8703-3EAAC6894133}"/>
              </a:ext>
            </a:extLst>
          </p:cNvPr>
          <p:cNvSpPr txBox="1"/>
          <p:nvPr/>
        </p:nvSpPr>
        <p:spPr>
          <a:xfrm>
            <a:off x="9950944" y="2843325"/>
            <a:ext cx="17799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Alessandro Pau (PI)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E170C3-0C66-4BF7-8C60-97F3E3ED0081}"/>
              </a:ext>
            </a:extLst>
          </p:cNvPr>
          <p:cNvSpPr txBox="1"/>
          <p:nvPr/>
        </p:nvSpPr>
        <p:spPr>
          <a:xfrm rot="20940702">
            <a:off x="8205568" y="5199641"/>
            <a:ext cx="3430802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And we welcome more collaborators!!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0BD09F-4E1C-439C-93D6-FCBCF0A917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43" y="3309518"/>
            <a:ext cx="1186633" cy="11866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B167DFF-50A2-4B57-A73E-072840639455}"/>
              </a:ext>
            </a:extLst>
          </p:cNvPr>
          <p:cNvSpPr txBox="1"/>
          <p:nvPr/>
        </p:nvSpPr>
        <p:spPr>
          <a:xfrm>
            <a:off x="4294958" y="4525604"/>
            <a:ext cx="17369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Allen Wang (GS)</a:t>
            </a:r>
          </a:p>
        </p:txBody>
      </p:sp>
    </p:spTree>
    <p:extLst>
      <p:ext uri="{BB962C8B-B14F-4D97-AF65-F5344CB8AC3E}">
        <p14:creationId xmlns:p14="http://schemas.microsoft.com/office/powerpoint/2010/main" val="2771224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B8CD2E0D-808F-4C2A-AA2E-0ADA6E8A475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Expected cumulative loads per shot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⟨"/>
                        <m:endChr m:val="⟩"/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𝑢𝑚</m:t>
                            </m:r>
                          </m:sub>
                        </m:sSub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𝑭𝑷𝑹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𝑻𝑷𝑹</m:t>
                        </m:r>
                      </m:e>
                    </m:d>
                  </m:oMath>
                </a14:m>
                <a:endParaRPr lang="en-US" sz="3200" dirty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𝑢𝑚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average un-mitigated disruption load [J or N /shot]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Expected cumulative loads over lifetime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dirty="0"/>
                  <a:t> x number of shots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Other* relevant metrics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(FPR,</a:t>
                </a:r>
                <a:r>
                  <a:rPr lang="en-US" dirty="0">
                    <a:solidFill>
                      <a:srgbClr val="0070C0"/>
                    </a:solidFill>
                  </a:rPr>
                  <a:t>TPR</a:t>
                </a:r>
                <a:r>
                  <a:rPr lang="en-US" dirty="0"/>
                  <a:t>) - </a:t>
                </a:r>
                <a:r>
                  <a:rPr lang="en-US" i="1" dirty="0"/>
                  <a:t>generic model</a:t>
                </a:r>
                <a:r>
                  <a:rPr lang="en-US" dirty="0"/>
                  <a:t> performance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𝑤𝑎𝑟𝑛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- </a:t>
                </a:r>
                <a:r>
                  <a:rPr lang="en-US" i="1" dirty="0"/>
                  <a:t>controllability</a:t>
                </a:r>
                <a:r>
                  <a:rPr lang="en-US" dirty="0"/>
                  <a:t> performance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>
                    <a:solidFill>
                      <a:srgbClr val="00B050"/>
                    </a:solidFill>
                  </a:rPr>
                  <a:t>ONW Failure Rate (OFR)</a:t>
                </a:r>
                <a:r>
                  <a:rPr lang="en-US" dirty="0"/>
                  <a:t> - </a:t>
                </a:r>
                <a:r>
                  <a:rPr lang="en-US" i="1" dirty="0"/>
                  <a:t>operation-time</a:t>
                </a:r>
                <a:r>
                  <a:rPr lang="en-US" dirty="0"/>
                  <a:t> performance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Average disruptive load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dirty="0"/>
                  <a:t> - </a:t>
                </a:r>
                <a:r>
                  <a:rPr lang="en-US" i="1" dirty="0"/>
                  <a:t>machine safety</a:t>
                </a:r>
                <a:r>
                  <a:rPr lang="en-US" dirty="0"/>
                  <a:t> performance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B8CD2E0D-808F-4C2A-AA2E-0ADA6E8A47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E8C697C-24BD-4CA4-B9AD-4CB3540A0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optimization metrics considered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26248A-B416-43A3-873F-B18FF7E58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1" t="8717" b="6299"/>
          <a:stretch/>
        </p:blipFill>
        <p:spPr>
          <a:xfrm>
            <a:off x="7222496" y="2834640"/>
            <a:ext cx="4174933" cy="22361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CA3019-F98E-4172-B9A9-98AC73E55CB1}"/>
              </a:ext>
            </a:extLst>
          </p:cNvPr>
          <p:cNvSpPr txBox="1"/>
          <p:nvPr/>
        </p:nvSpPr>
        <p:spPr>
          <a:xfrm>
            <a:off x="8159635" y="5070763"/>
            <a:ext cx="23006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False Positive Rate</a:t>
            </a:r>
            <a:r>
              <a:rPr lang="en-US" sz="1400" dirty="0"/>
              <a:t> (FPR)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28D9DA-94C1-49D9-A005-1F13F4D6B09D}"/>
              </a:ext>
            </a:extLst>
          </p:cNvPr>
          <p:cNvSpPr txBox="1"/>
          <p:nvPr/>
        </p:nvSpPr>
        <p:spPr>
          <a:xfrm rot="16200000">
            <a:off x="5918281" y="3692674"/>
            <a:ext cx="23006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</a:rPr>
              <a:t>True</a:t>
            </a:r>
            <a:r>
              <a:rPr lang="en-US" sz="1400" i="1" dirty="0"/>
              <a:t> Positive Rate</a:t>
            </a:r>
            <a:r>
              <a:rPr lang="en-US" sz="1400" dirty="0"/>
              <a:t> (TPR)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39F887-EEA9-43E9-8E72-CE1929CB4461}"/>
                  </a:ext>
                </a:extLst>
              </p:cNvPr>
              <p:cNvSpPr txBox="1"/>
              <p:nvPr/>
            </p:nvSpPr>
            <p:spPr>
              <a:xfrm>
                <a:off x="9533079" y="4312063"/>
                <a:ext cx="175214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FF0000"/>
                    </a:solidFill>
                  </a:rPr>
                  <a:t>DMS Metric [</a:t>
                </a:r>
                <a14:m>
                  <m:oMath xmlns:m="http://schemas.openxmlformats.org/officeDocument/2006/math">
                    <m:r>
                      <a:rPr lang="en-US" sz="9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900" dirty="0">
                    <a:solidFill>
                      <a:srgbClr val="FF0000"/>
                    </a:solidFill>
                  </a:rPr>
                  <a:t>MJ/shot]</a:t>
                </a:r>
              </a:p>
              <a:p>
                <a:r>
                  <a:rPr lang="en-US" sz="900" dirty="0">
                    <a:solidFill>
                      <a:srgbClr val="00B050"/>
                    </a:solidFill>
                  </a:rPr>
                  <a:t>OFR [-]</a:t>
                </a:r>
              </a:p>
              <a:p>
                <a:r>
                  <a:rPr lang="en-US" sz="900" dirty="0">
                    <a:solidFill>
                      <a:srgbClr val="7030A0"/>
                    </a:solidFill>
                  </a:rPr>
                  <a:t>Average warning-time [\30ms]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39F887-EEA9-43E9-8E72-CE1929CB4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079" y="4312063"/>
                <a:ext cx="1752141" cy="507831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4265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65913C0-905F-49D1-8804-13A9F20EC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950" y="1006475"/>
            <a:ext cx="5318313" cy="313558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E1A36C-5332-4149-B3D0-73C5EEF2C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513" y="1006475"/>
            <a:ext cx="6383520" cy="5549900"/>
          </a:xfrm>
        </p:spPr>
        <p:txBody>
          <a:bodyPr>
            <a:normAutofit/>
          </a:bodyPr>
          <a:lstStyle/>
          <a:p>
            <a:r>
              <a:rPr lang="en-US" dirty="0"/>
              <a:t>Several simple and interpretable models were investigated</a:t>
            </a:r>
          </a:p>
          <a:p>
            <a:pPr lvl="1"/>
            <a:r>
              <a:rPr lang="en-US" dirty="0"/>
              <a:t>Independent thresholds</a:t>
            </a:r>
          </a:p>
          <a:p>
            <a:pPr lvl="1"/>
            <a:r>
              <a:rPr lang="en-US" dirty="0"/>
              <a:t>Disruptivity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Regression</a:t>
            </a:r>
          </a:p>
          <a:p>
            <a:pPr lvl="1"/>
            <a:r>
              <a:rPr lang="en-US" b="1" dirty="0"/>
              <a:t>(Gerhardt’s) Points-Based model</a:t>
            </a:r>
          </a:p>
          <a:p>
            <a:endParaRPr lang="en-US" dirty="0"/>
          </a:p>
          <a:p>
            <a:r>
              <a:rPr lang="en-US" dirty="0"/>
              <a:t>Why the Points-Based model?</a:t>
            </a:r>
          </a:p>
          <a:p>
            <a:pPr lvl="1"/>
            <a:r>
              <a:rPr lang="en-US" dirty="0"/>
              <a:t>It has similar performance and interpretability to Disruptivity, but scales better at larger dimensionality and is much more flexible to tuning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B63FFE-22C0-4502-9F8E-3982FBE4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physics-driven models considered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A3170A-E9FC-4E1A-A5C4-83D40E94D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017" y="4219791"/>
            <a:ext cx="4701581" cy="21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80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DCA923-FB25-4351-A695-4F237CFCE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detailed Points-model explanation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12B553-0990-494C-A616-9D59F3108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427" y="4018155"/>
            <a:ext cx="2647421" cy="1943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DE9AB1-49B5-4F20-9E1A-C1314E2BF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898" y="897257"/>
            <a:ext cx="3437382" cy="2687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314B23-65C4-447C-A218-2C102E8CC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90" y="1050307"/>
            <a:ext cx="3328638" cy="253412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6ACD21-0D80-4C36-9085-3B8B7589103F}"/>
              </a:ext>
            </a:extLst>
          </p:cNvPr>
          <p:cNvCxnSpPr>
            <a:cxnSpLocks/>
          </p:cNvCxnSpPr>
          <p:nvPr/>
        </p:nvCxnSpPr>
        <p:spPr>
          <a:xfrm>
            <a:off x="4116850" y="2317368"/>
            <a:ext cx="333366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7F95D6C-0FEE-4999-8508-57C2211E8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820" y="1441571"/>
            <a:ext cx="2124828" cy="15936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B13468-4CDA-4CA5-92F4-77BE08A41E47}"/>
              </a:ext>
            </a:extLst>
          </p:cNvPr>
          <p:cNvSpPr txBox="1"/>
          <p:nvPr/>
        </p:nvSpPr>
        <p:spPr>
          <a:xfrm>
            <a:off x="1040886" y="3584429"/>
            <a:ext cx="2911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Identify relevant thresholds for each input based on their associated FPR</a:t>
            </a:r>
          </a:p>
          <a:p>
            <a:pPr algn="ctr"/>
            <a:r>
              <a:rPr lang="en-US" sz="1200" dirty="0"/>
              <a:t>(</a:t>
            </a:r>
            <a:r>
              <a:rPr lang="en-US" sz="1200" i="1" dirty="0"/>
              <a:t>Updated by </a:t>
            </a:r>
            <a:r>
              <a:rPr lang="en-US" sz="1200" i="1" dirty="0">
                <a:solidFill>
                  <a:srgbClr val="0070C0"/>
                </a:solidFill>
              </a:rPr>
              <a:t>re-training</a:t>
            </a:r>
            <a:r>
              <a:rPr lang="en-US" sz="12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39CDA3-DE0F-4975-BA11-3270E14E0EA9}"/>
                  </a:ext>
                </a:extLst>
              </p:cNvPr>
              <p:cNvSpPr txBox="1"/>
              <p:nvPr/>
            </p:nvSpPr>
            <p:spPr>
              <a:xfrm>
                <a:off x="4325573" y="3150973"/>
                <a:ext cx="29113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Reward lower FPRs with more points</a:t>
                </a:r>
              </a:p>
              <a:p>
                <a:pPr algn="ctr"/>
                <a:r>
                  <a:rPr lang="en-US" sz="1200" dirty="0"/>
                  <a:t>Set by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𝑭𝑷𝑹</m:t>
                        </m:r>
                      </m:e>
                    </m:d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∗100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𝑭𝑷𝑹</m:t>
                            </m:r>
                          </m:e>
                        </m:d>
                      </m:e>
                      <m:sup>
                        <m:r>
                          <a:rPr lang="en-US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p>
                    </m:sSup>
                  </m:oMath>
                </a14:m>
                <a:endParaRPr lang="en-US" sz="1200" dirty="0"/>
              </a:p>
              <a:p>
                <a:pPr algn="ctr"/>
                <a:r>
                  <a:rPr lang="en-US" sz="1200" dirty="0"/>
                  <a:t>(</a:t>
                </a:r>
                <a:r>
                  <a:rPr lang="en-US" sz="1200" i="1" dirty="0"/>
                  <a:t>Updated by </a:t>
                </a:r>
                <a:r>
                  <a:rPr lang="en-US" sz="1200" i="1" dirty="0">
                    <a:solidFill>
                      <a:srgbClr val="0070C0"/>
                    </a:solidFill>
                  </a:rPr>
                  <a:t>tuning</a:t>
                </a:r>
                <a:r>
                  <a:rPr lang="en-US" sz="1200" dirty="0"/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39CDA3-DE0F-4975-BA11-3270E14E0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573" y="3150973"/>
                <a:ext cx="2911319" cy="646331"/>
              </a:xfrm>
              <a:prstGeom prst="rect">
                <a:avLst/>
              </a:prstGeom>
              <a:blipFill>
                <a:blip r:embed="rId6"/>
                <a:stretch>
                  <a:fillRect t="-1887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AF02CB-60DB-4DF4-A7A0-EECC11CBB510}"/>
                  </a:ext>
                </a:extLst>
              </p:cNvPr>
              <p:cNvSpPr txBox="1"/>
              <p:nvPr/>
            </p:nvSpPr>
            <p:spPr>
              <a:xfrm>
                <a:off x="8569994" y="3584429"/>
                <a:ext cx="18615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Map thresholds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200" dirty="0"/>
                  <a:t> points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AF02CB-60DB-4DF4-A7A0-EECC11CBB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994" y="3584429"/>
                <a:ext cx="1861548" cy="276999"/>
              </a:xfrm>
              <a:prstGeom prst="rect">
                <a:avLst/>
              </a:prstGeom>
              <a:blipFill>
                <a:blip r:embed="rId7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0F086C-DE3F-474F-9EE6-CE07AA06CAA3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7141848" y="3985636"/>
            <a:ext cx="2409117" cy="100429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293FD63-9521-405B-971F-C2848FF32430}"/>
                  </a:ext>
                </a:extLst>
              </p:cNvPr>
              <p:cNvSpPr txBox="1"/>
              <p:nvPr/>
            </p:nvSpPr>
            <p:spPr>
              <a:xfrm>
                <a:off x="4436741" y="5951726"/>
                <a:ext cx="28866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Generate contours of constant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nary>
                  </m:oMath>
                </a14:m>
                <a:endParaRPr lang="en-US" sz="1200" dirty="0"/>
              </a:p>
              <a:p>
                <a:pPr algn="ctr"/>
                <a:r>
                  <a:rPr lang="en-US" sz="1200" dirty="0"/>
                  <a:t>(</a:t>
                </a:r>
                <a:r>
                  <a:rPr lang="en-US" sz="1200" i="1" dirty="0"/>
                  <a:t>Updated by </a:t>
                </a:r>
                <a:r>
                  <a:rPr lang="en-US" sz="1200" i="1" dirty="0">
                    <a:solidFill>
                      <a:srgbClr val="0070C0"/>
                    </a:solidFill>
                  </a:rPr>
                  <a:t>optimizing relevant metric</a:t>
                </a:r>
                <a:r>
                  <a:rPr lang="en-US" sz="1200" dirty="0"/>
                  <a:t>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293FD63-9521-405B-971F-C2848FF32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6741" y="5951726"/>
                <a:ext cx="2886660" cy="461665"/>
              </a:xfrm>
              <a:prstGeom prst="rect">
                <a:avLst/>
              </a:prstGeom>
              <a:blipFill>
                <a:blip r:embed="rId8"/>
                <a:stretch>
                  <a:fillRect t="-57895" r="-6342" b="-5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5251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DC5CB6-4F6F-4768-AC08-C673A240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Example ONW module output (IAE DMS detector on C-Mod)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7A86BC-8D53-4754-9545-2E627B414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058"/>
          <a:stretch/>
        </p:blipFill>
        <p:spPr>
          <a:xfrm>
            <a:off x="312512" y="2354469"/>
            <a:ext cx="3772413" cy="2870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A8950-EBC4-4BBA-9882-12E2EB3B4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31" t="5799" r="34692"/>
          <a:stretch/>
        </p:blipFill>
        <p:spPr>
          <a:xfrm>
            <a:off x="4084925" y="2520950"/>
            <a:ext cx="3813417" cy="2704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6B1C54-D2CF-46AB-AAEC-1DF4B2DD9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04"/>
          <a:stretch/>
        </p:blipFill>
        <p:spPr>
          <a:xfrm>
            <a:off x="7898342" y="2354469"/>
            <a:ext cx="3754644" cy="28707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5BBD83-87FC-4832-B199-3570BA4F3D83}"/>
              </a:ext>
            </a:extLst>
          </p:cNvPr>
          <p:cNvSpPr txBox="1"/>
          <p:nvPr/>
        </p:nvSpPr>
        <p:spPr>
          <a:xfrm>
            <a:off x="859922" y="2119932"/>
            <a:ext cx="267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Traces of physics inputs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6EFE6A-1451-4A8C-A6D6-E81991A07A4E}"/>
              </a:ext>
            </a:extLst>
          </p:cNvPr>
          <p:cNvSpPr txBox="1"/>
          <p:nvPr/>
        </p:nvSpPr>
        <p:spPr>
          <a:xfrm>
            <a:off x="4715517" y="2119932"/>
            <a:ext cx="299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Trajectory in stability-space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8FFCF3-AA58-4DEC-BA79-1F8A6D3AB511}"/>
              </a:ext>
            </a:extLst>
          </p:cNvPr>
          <p:cNvSpPr txBox="1"/>
          <p:nvPr/>
        </p:nvSpPr>
        <p:spPr>
          <a:xfrm>
            <a:off x="6113463" y="2567006"/>
            <a:ext cx="16336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1120131012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58663-1462-4E53-9338-7820ECC8A2E1}"/>
              </a:ext>
            </a:extLst>
          </p:cNvPr>
          <p:cNvSpPr txBox="1"/>
          <p:nvPr/>
        </p:nvSpPr>
        <p:spPr>
          <a:xfrm>
            <a:off x="8398403" y="2119932"/>
            <a:ext cx="299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Warnings</a:t>
            </a:r>
          </a:p>
        </p:txBody>
      </p:sp>
    </p:spTree>
    <p:extLst>
      <p:ext uri="{BB962C8B-B14F-4D97-AF65-F5344CB8AC3E}">
        <p14:creationId xmlns:p14="http://schemas.microsoft.com/office/powerpoint/2010/main" val="3271206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AE6BFFE6-13E1-454E-8EF4-83315CE8BAF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2513" y="1006475"/>
                <a:ext cx="6715656" cy="554990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b="1" dirty="0"/>
                  <a:t>List based on </a:t>
                </a:r>
                <a:r>
                  <a:rPr lang="en-US" b="1" dirty="0" err="1"/>
                  <a:t>deVries</a:t>
                </a:r>
                <a:r>
                  <a:rPr lang="en-US" b="1" dirty="0"/>
                  <a:t> 2011</a:t>
                </a:r>
              </a:p>
              <a:p>
                <a:endParaRPr lang="en-US" b="1" dirty="0"/>
              </a:p>
              <a:p>
                <a:r>
                  <a:rPr lang="en-US" b="1" dirty="0"/>
                  <a:t>Priority</a:t>
                </a:r>
              </a:p>
              <a:p>
                <a:pPr lvl="1"/>
                <a:r>
                  <a:rPr lang="en-US" dirty="0"/>
                  <a:t>1) Likely to come up in nominal operation</a:t>
                </a:r>
              </a:p>
              <a:p>
                <a:pPr lvl="2"/>
                <a:r>
                  <a:rPr lang="en-US" dirty="0"/>
                  <a:t>1-H) … nominal </a:t>
                </a:r>
                <a:r>
                  <a:rPr lang="en-US" i="1" dirty="0"/>
                  <a:t>H-mod</a:t>
                </a:r>
                <a:r>
                  <a:rPr lang="en-US" dirty="0"/>
                  <a:t> operation</a:t>
                </a:r>
              </a:p>
              <a:p>
                <a:pPr lvl="1"/>
                <a:r>
                  <a:rPr lang="en-US" dirty="0"/>
                  <a:t>2) Unlikely to come up in nominal operation</a:t>
                </a:r>
              </a:p>
              <a:p>
                <a:endParaRPr lang="en-US" b="1" dirty="0"/>
              </a:p>
              <a:p>
                <a:r>
                  <a:rPr lang="en-US" b="1" dirty="0"/>
                  <a:t>IAEs</a:t>
                </a:r>
              </a:p>
              <a:p>
                <a:pPr lvl="1"/>
                <a:r>
                  <a:rPr lang="en-US" sz="2400" dirty="0"/>
                  <a:t>SPARC scenarios are expected to operate at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𝑟𝑎𝑑</m:t>
                        </m:r>
                      </m:sub>
                    </m:sSub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Sensitivity to impurity seeding issues </a:t>
                </a:r>
              </a:p>
              <a:p>
                <a:endParaRPr lang="en-US" dirty="0"/>
              </a:p>
              <a:p>
                <a:r>
                  <a:rPr lang="en-US" b="1" dirty="0"/>
                  <a:t>VDEs</a:t>
                </a:r>
              </a:p>
              <a:p>
                <a:pPr lvl="1"/>
                <a:r>
                  <a:rPr lang="en-US" dirty="0"/>
                  <a:t>High-</a:t>
                </a:r>
                <a:r>
                  <a:rPr lang="en-US" dirty="0" err="1"/>
                  <a:t>ish</a:t>
                </a:r>
                <a:r>
                  <a:rPr lang="en-US" dirty="0"/>
                  <a:t> elongation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𝑎𝑟𝑒𝑎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~ 1.7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b="1" dirty="0"/>
              </a:p>
              <a:p>
                <a:r>
                  <a:rPr lang="en-US" b="1" dirty="0"/>
                  <a:t>LMs</a:t>
                </a:r>
              </a:p>
              <a:p>
                <a:pPr lvl="1"/>
                <a:r>
                  <a:rPr lang="en-US" dirty="0"/>
                  <a:t>Generic disruption precursor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AE6BFFE6-13E1-454E-8EF4-83315CE8BA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2513" y="1006475"/>
                <a:ext cx="6715656" cy="55499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91C0D0EF-41A7-44C2-AA6D-78587A8B3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ONEs to be addressed for SPARC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6731AE5F-24BC-44E6-BE5B-4103A608F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37850"/>
              </p:ext>
            </p:extLst>
          </p:nvPr>
        </p:nvGraphicFramePr>
        <p:xfrm>
          <a:off x="7056872" y="993775"/>
          <a:ext cx="4740118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7930">
                  <a:extLst>
                    <a:ext uri="{9D8B030D-6E8A-4147-A177-3AD203B41FA5}">
                      <a16:colId xmlns:a16="http://schemas.microsoft.com/office/drawing/2014/main" val="145189714"/>
                    </a:ext>
                  </a:extLst>
                </a:gridCol>
                <a:gridCol w="896064">
                  <a:extLst>
                    <a:ext uri="{9D8B030D-6E8A-4147-A177-3AD203B41FA5}">
                      <a16:colId xmlns:a16="http://schemas.microsoft.com/office/drawing/2014/main" val="3851594651"/>
                    </a:ext>
                  </a:extLst>
                </a:gridCol>
                <a:gridCol w="826124">
                  <a:extLst>
                    <a:ext uri="{9D8B030D-6E8A-4147-A177-3AD203B41FA5}">
                      <a16:colId xmlns:a16="http://schemas.microsoft.com/office/drawing/2014/main" val="37071667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Abbr.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Priority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3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Impurity Accumulation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IAE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725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Vertical Displacement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VDE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29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Locked Modes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LMs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601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Rotating Tearing Modes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314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Error Field Locked Modes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EFLMs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07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Sawtooth Crashes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459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Inboard/Outboard Shift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883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Detachment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389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Edge Localized Modes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605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HL back-transition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125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Density Limit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293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Internal Transport Barrier collapse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141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Low safety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9110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Flux 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6704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D929743-11F9-49CC-9C1C-FCC76E793369}"/>
              </a:ext>
            </a:extLst>
          </p:cNvPr>
          <p:cNvSpPr/>
          <p:nvPr/>
        </p:nvSpPr>
        <p:spPr>
          <a:xfrm>
            <a:off x="7056872" y="1378226"/>
            <a:ext cx="4740118" cy="2955235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E9D686-A182-477B-8467-7678FE0BA837}"/>
              </a:ext>
            </a:extLst>
          </p:cNvPr>
          <p:cNvSpPr/>
          <p:nvPr/>
        </p:nvSpPr>
        <p:spPr>
          <a:xfrm>
            <a:off x="7056872" y="4333461"/>
            <a:ext cx="4740118" cy="737704"/>
          </a:xfrm>
          <a:prstGeom prst="rect">
            <a:avLst/>
          </a:prstGeom>
          <a:solidFill>
            <a:srgbClr val="FFC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AB4354-DBE5-4156-A12C-16F61722B2A1}"/>
              </a:ext>
            </a:extLst>
          </p:cNvPr>
          <p:cNvSpPr/>
          <p:nvPr/>
        </p:nvSpPr>
        <p:spPr>
          <a:xfrm>
            <a:off x="7056872" y="5071165"/>
            <a:ext cx="4740118" cy="1485210"/>
          </a:xfrm>
          <a:prstGeom prst="rect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BCE0B5-5FBE-4BE3-9CD2-FFFDCA2ABB5F}"/>
              </a:ext>
            </a:extLst>
          </p:cNvPr>
          <p:cNvSpPr/>
          <p:nvPr/>
        </p:nvSpPr>
        <p:spPr>
          <a:xfrm>
            <a:off x="1250211" y="2124765"/>
            <a:ext cx="287041" cy="30480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221441-6A42-4168-8998-3F4142002B25}"/>
              </a:ext>
            </a:extLst>
          </p:cNvPr>
          <p:cNvSpPr/>
          <p:nvPr/>
        </p:nvSpPr>
        <p:spPr>
          <a:xfrm>
            <a:off x="1742750" y="2385392"/>
            <a:ext cx="474780" cy="304800"/>
          </a:xfrm>
          <a:prstGeom prst="rect">
            <a:avLst/>
          </a:prstGeom>
          <a:solidFill>
            <a:srgbClr val="FFC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640038-0018-4B68-96AC-193849E0A924}"/>
              </a:ext>
            </a:extLst>
          </p:cNvPr>
          <p:cNvSpPr/>
          <p:nvPr/>
        </p:nvSpPr>
        <p:spPr>
          <a:xfrm>
            <a:off x="1253619" y="2654853"/>
            <a:ext cx="283633" cy="304800"/>
          </a:xfrm>
          <a:prstGeom prst="rect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3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A21218-701E-4C78-BB9E-94F5F2739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512" y="1006475"/>
            <a:ext cx="11528651" cy="3220968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POPSIM</a:t>
            </a:r>
            <a:r>
              <a:rPr lang="en-US" b="1" dirty="0"/>
              <a:t> = time-dependent POPCON</a:t>
            </a:r>
          </a:p>
          <a:p>
            <a:pPr lvl="1"/>
            <a:r>
              <a:rPr lang="en-US" i="1" dirty="0"/>
              <a:t>POPSIM is a control-oriented tokamak plasma simulation toolbox built in the machine-learning framework JAX</a:t>
            </a:r>
          </a:p>
          <a:p>
            <a:pPr lvl="1"/>
            <a:r>
              <a:rPr lang="en-US" dirty="0"/>
              <a:t>Currently being developed at MIT in collaboration with CFS</a:t>
            </a:r>
          </a:p>
          <a:p>
            <a:endParaRPr lang="en-US" dirty="0"/>
          </a:p>
          <a:p>
            <a:r>
              <a:rPr lang="en-US" b="1" i="1" dirty="0"/>
              <a:t>Off-Normal Events </a:t>
            </a:r>
            <a:r>
              <a:rPr lang="en-US" b="1" i="1" dirty="0" err="1"/>
              <a:t>SIMulations</a:t>
            </a:r>
            <a:r>
              <a:rPr lang="en-US" b="1" dirty="0"/>
              <a:t> (</a:t>
            </a:r>
            <a:r>
              <a:rPr lang="en-US" b="1" dirty="0">
                <a:solidFill>
                  <a:srgbClr val="00B050"/>
                </a:solidFill>
              </a:rPr>
              <a:t>ONSIMs</a:t>
            </a:r>
            <a:r>
              <a:rPr lang="en-US" b="1" dirty="0"/>
              <a:t>) are being added to POPSIM</a:t>
            </a:r>
          </a:p>
          <a:p>
            <a:pPr lvl="1"/>
            <a:r>
              <a:rPr lang="en-US" dirty="0"/>
              <a:t>Physics fidelity is being improved to meet ONSIM needs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2B4E46-020E-4BA3-841A-ACD95A64D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POPSIM + ONSIMs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686711-6DB9-4E7E-BC10-98794662D30C}"/>
              </a:ext>
            </a:extLst>
          </p:cNvPr>
          <p:cNvSpPr/>
          <p:nvPr/>
        </p:nvSpPr>
        <p:spPr>
          <a:xfrm>
            <a:off x="2525713" y="4368800"/>
            <a:ext cx="3154018" cy="20493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B5CE29-7146-4638-85C3-5ABF002E571E}"/>
              </a:ext>
            </a:extLst>
          </p:cNvPr>
          <p:cNvSpPr/>
          <p:nvPr/>
        </p:nvSpPr>
        <p:spPr>
          <a:xfrm>
            <a:off x="3168443" y="5197060"/>
            <a:ext cx="1867384" cy="10314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298FF-7396-4A25-8913-F9FEBDDA1D0A}"/>
              </a:ext>
            </a:extLst>
          </p:cNvPr>
          <p:cNvSpPr txBox="1"/>
          <p:nvPr/>
        </p:nvSpPr>
        <p:spPr>
          <a:xfrm>
            <a:off x="3083926" y="4459765"/>
            <a:ext cx="2036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Plasma Simulator</a:t>
            </a:r>
          </a:p>
          <a:p>
            <a:pPr algn="ctr"/>
            <a:r>
              <a:rPr lang="en-US" b="1" dirty="0">
                <a:solidFill>
                  <a:srgbClr val="7030A0"/>
                </a:solidFill>
              </a:rPr>
              <a:t>POPSIM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BF4653-4B5C-4543-8321-0F2AB27B3776}"/>
              </a:ext>
            </a:extLst>
          </p:cNvPr>
          <p:cNvSpPr txBox="1"/>
          <p:nvPr/>
        </p:nvSpPr>
        <p:spPr>
          <a:xfrm>
            <a:off x="3512705" y="5528124"/>
            <a:ext cx="117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ONSIMs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353BD7-3432-4AF3-8EBF-E7C9CC992A6E}"/>
              </a:ext>
            </a:extLst>
          </p:cNvPr>
          <p:cNvSpPr/>
          <p:nvPr/>
        </p:nvSpPr>
        <p:spPr>
          <a:xfrm>
            <a:off x="6678191" y="4368800"/>
            <a:ext cx="3154018" cy="20493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FACDA4-12DF-4E33-8509-C07FA41263DA}"/>
              </a:ext>
            </a:extLst>
          </p:cNvPr>
          <p:cNvSpPr txBox="1"/>
          <p:nvPr/>
        </p:nvSpPr>
        <p:spPr>
          <a:xfrm>
            <a:off x="6957591" y="4459765"/>
            <a:ext cx="2595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Plasma Control System</a:t>
            </a:r>
          </a:p>
          <a:p>
            <a:pPr algn="ctr"/>
            <a:r>
              <a:rPr lang="en-US" dirty="0"/>
              <a:t>PCS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167E82-6382-4CB5-9A5F-9CC5959D743E}"/>
              </a:ext>
            </a:extLst>
          </p:cNvPr>
          <p:cNvSpPr/>
          <p:nvPr/>
        </p:nvSpPr>
        <p:spPr>
          <a:xfrm>
            <a:off x="7325339" y="5197060"/>
            <a:ext cx="1867384" cy="10314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CA15AF-192D-42E3-943F-ED43531BF78A}"/>
              </a:ext>
            </a:extLst>
          </p:cNvPr>
          <p:cNvSpPr txBox="1"/>
          <p:nvPr/>
        </p:nvSpPr>
        <p:spPr>
          <a:xfrm>
            <a:off x="7665771" y="5399287"/>
            <a:ext cx="117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ONW Modules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B3615D-481E-4876-801F-646AAFF729B2}"/>
              </a:ext>
            </a:extLst>
          </p:cNvPr>
          <p:cNvCxnSpPr>
            <a:cxnSpLocks/>
          </p:cNvCxnSpPr>
          <p:nvPr/>
        </p:nvCxnSpPr>
        <p:spPr>
          <a:xfrm flipH="1">
            <a:off x="5679731" y="5770280"/>
            <a:ext cx="9984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10EA75-1E86-4E62-9A08-2F16F52727FB}"/>
              </a:ext>
            </a:extLst>
          </p:cNvPr>
          <p:cNvCxnSpPr>
            <a:cxnSpLocks/>
          </p:cNvCxnSpPr>
          <p:nvPr/>
        </p:nvCxnSpPr>
        <p:spPr>
          <a:xfrm>
            <a:off x="5679731" y="4946252"/>
            <a:ext cx="9984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447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5ADF90-C33C-4CD6-8B82-8BB957091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Scope of SPARC’s </a:t>
            </a:r>
            <a:r>
              <a:rPr lang="en-US" b="1" i="1" dirty="0"/>
              <a:t>Off-Normal Warning</a:t>
            </a:r>
            <a:r>
              <a:rPr lang="en-US" b="1" dirty="0"/>
              <a:t> (ONW) system</a:t>
            </a:r>
          </a:p>
          <a:p>
            <a:endParaRPr lang="en-US" dirty="0"/>
          </a:p>
          <a:p>
            <a:r>
              <a:rPr lang="en-US" b="1" dirty="0"/>
              <a:t>Progress on its development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ONW system structure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Creation of </a:t>
            </a:r>
            <a:r>
              <a:rPr lang="en-US" i="1" dirty="0"/>
              <a:t>Off-Normal Event</a:t>
            </a:r>
            <a:r>
              <a:rPr lang="en-US" dirty="0"/>
              <a:t> (ONE)-</a:t>
            </a:r>
            <a:r>
              <a:rPr lang="en-US"/>
              <a:t>specific warnings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7E569B-B0C0-4930-9AC9-4F454A8E8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443972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79DD8F-ABF3-43F9-8E7C-C80D64FD0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3296" y="2013994"/>
            <a:ext cx="7226637" cy="3153624"/>
          </a:xfrm>
        </p:spPr>
        <p:txBody>
          <a:bodyPr/>
          <a:lstStyle/>
          <a:p>
            <a:r>
              <a:rPr lang="en-US" b="1" dirty="0"/>
              <a:t>Scope of SPARC’s </a:t>
            </a:r>
            <a:r>
              <a:rPr lang="en-US" b="1" i="1" dirty="0"/>
              <a:t>Off-Normal Warning </a:t>
            </a:r>
            <a:r>
              <a:rPr lang="en-US" b="1" dirty="0"/>
              <a:t>(ONW)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5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E6BD-C6ED-4677-8C7C-4EB840374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512" y="1006475"/>
            <a:ext cx="10988761" cy="5549900"/>
          </a:xfrm>
        </p:spPr>
        <p:txBody>
          <a:bodyPr/>
          <a:lstStyle/>
          <a:p>
            <a:r>
              <a:rPr lang="en-US" b="1" dirty="0"/>
              <a:t>Plasma control </a:t>
            </a:r>
          </a:p>
          <a:p>
            <a:pPr lvl="1"/>
            <a:r>
              <a:rPr lang="en-US" dirty="0"/>
              <a:t>Integration into the Plasma Control System</a:t>
            </a:r>
          </a:p>
          <a:p>
            <a:pPr lvl="1"/>
            <a:r>
              <a:rPr lang="en-US" i="1" dirty="0"/>
              <a:t>Identify when a disruption may be imminent and decide on a response based on the risk to the device</a:t>
            </a:r>
          </a:p>
          <a:p>
            <a:endParaRPr lang="en-US" dirty="0"/>
          </a:p>
          <a:p>
            <a:r>
              <a:rPr lang="en-US" b="1" dirty="0"/>
              <a:t>Scenario design</a:t>
            </a:r>
          </a:p>
          <a:p>
            <a:pPr lvl="1"/>
            <a:r>
              <a:rPr lang="en-US" dirty="0"/>
              <a:t>Integration into Pulse-Planning workflow</a:t>
            </a:r>
          </a:p>
          <a:p>
            <a:pPr lvl="1"/>
            <a:r>
              <a:rPr lang="en-US" i="1" dirty="0"/>
              <a:t>Identify the cause(s) of plasma disruptions and identify scenarios that may be less disruptive for future campaigns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1581C-275E-426E-944A-2E54906B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ONW system will play two crucial roles in SPARC operations</a:t>
            </a:r>
          </a:p>
        </p:txBody>
      </p:sp>
    </p:spTree>
    <p:extLst>
      <p:ext uri="{BB962C8B-B14F-4D97-AF65-F5344CB8AC3E}">
        <p14:creationId xmlns:p14="http://schemas.microsoft.com/office/powerpoint/2010/main" val="108765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714E3C-6FA2-4DBA-AF5F-9C818332F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512" y="1006475"/>
            <a:ext cx="11528651" cy="4710795"/>
          </a:xfrm>
        </p:spPr>
        <p:txBody>
          <a:bodyPr>
            <a:normAutofit fontScale="70000" lnSpcReduction="20000"/>
          </a:bodyPr>
          <a:lstStyle/>
          <a:p>
            <a:r>
              <a:rPr lang="en-US" sz="3200" b="1" dirty="0"/>
              <a:t>SPARC has a “</a:t>
            </a:r>
            <a:r>
              <a:rPr lang="en-US" sz="3200" b="1" u="sng" dirty="0"/>
              <a:t>Disruption Budget</a:t>
            </a:r>
            <a:r>
              <a:rPr lang="en-US" sz="3200" b="1" dirty="0"/>
              <a:t>”</a:t>
            </a:r>
          </a:p>
          <a:p>
            <a:pPr lvl="1"/>
            <a:r>
              <a:rPr lang="en-US" sz="2600" i="1" dirty="0"/>
              <a:t>The number of disruptions (cumulative </a:t>
            </a:r>
            <a:r>
              <a:rPr lang="en-US" sz="2600" i="1" dirty="0">
                <a:solidFill>
                  <a:srgbClr val="0070C0"/>
                </a:solidFill>
              </a:rPr>
              <a:t>thermal</a:t>
            </a:r>
            <a:r>
              <a:rPr lang="en-US" sz="2600" i="1" dirty="0"/>
              <a:t> loads) the tokamak is designed to withstand</a:t>
            </a:r>
            <a:endParaRPr lang="en-US" sz="2600" dirty="0"/>
          </a:p>
          <a:p>
            <a:endParaRPr lang="en-US" sz="2200" dirty="0"/>
          </a:p>
          <a:p>
            <a:r>
              <a:rPr lang="en-US" sz="3200" b="1" dirty="0"/>
              <a:t>The budget needs to be managed early in operation</a:t>
            </a:r>
          </a:p>
          <a:p>
            <a:pPr lvl="1"/>
            <a:r>
              <a:rPr lang="en-US" sz="2600" dirty="0"/>
              <a:t>This requires the ONW system to be ready provided a limited amount of data</a:t>
            </a:r>
          </a:p>
          <a:p>
            <a:pPr lvl="1"/>
            <a:r>
              <a:rPr lang="en-US" sz="2600" dirty="0"/>
              <a:t>This will be a stress test of </a:t>
            </a:r>
            <a:r>
              <a:rPr lang="en-US" sz="2600" b="1" i="1" dirty="0">
                <a:solidFill>
                  <a:srgbClr val="FF0000"/>
                </a:solidFill>
              </a:rPr>
              <a:t>cross-machine transferability</a:t>
            </a:r>
            <a:r>
              <a:rPr lang="en-US" sz="2600" b="1" dirty="0"/>
              <a:t> </a:t>
            </a:r>
            <a:r>
              <a:rPr lang="en-US" sz="2600" dirty="0"/>
              <a:t>for both physics and data-driven models</a:t>
            </a:r>
          </a:p>
          <a:p>
            <a:pPr lvl="1"/>
            <a:r>
              <a:rPr lang="en-US" sz="2600" dirty="0"/>
              <a:t>This is an opportunity to test the implementation of </a:t>
            </a:r>
            <a:r>
              <a:rPr lang="en-US" sz="2600" i="1" dirty="0">
                <a:solidFill>
                  <a:srgbClr val="0070C0"/>
                </a:solidFill>
              </a:rPr>
              <a:t>adaptive training</a:t>
            </a:r>
          </a:p>
          <a:p>
            <a:pPr lvl="2"/>
            <a:r>
              <a:rPr lang="en-US" sz="2600" dirty="0">
                <a:solidFill>
                  <a:schemeClr val="tx1"/>
                </a:solidFill>
              </a:rPr>
              <a:t>Which has been explored on JET [1,2], EAST [3], ASDEX [4]</a:t>
            </a:r>
          </a:p>
          <a:p>
            <a:endParaRPr lang="en-US" sz="2200" dirty="0"/>
          </a:p>
          <a:p>
            <a:r>
              <a:rPr lang="en-US" sz="3200" b="1" dirty="0"/>
              <a:t>There will be little (if any) room to commission the warning system at high performance</a:t>
            </a:r>
          </a:p>
          <a:p>
            <a:pPr lvl="1"/>
            <a:r>
              <a:rPr lang="en-US" sz="2600" dirty="0"/>
              <a:t>The risk associated with an un-mitigated disruption may be too great</a:t>
            </a:r>
          </a:p>
          <a:p>
            <a:endParaRPr lang="en-US" sz="2200" dirty="0"/>
          </a:p>
          <a:p>
            <a:r>
              <a:rPr lang="en-US" sz="3200" b="1" dirty="0"/>
              <a:t>The ONW system needs to be tunable assuming limited performance info</a:t>
            </a:r>
          </a:p>
          <a:p>
            <a:pPr lvl="1"/>
            <a:r>
              <a:rPr lang="en-US" sz="2600" dirty="0"/>
              <a:t>The performance of the system can be unclear when running in mostly </a:t>
            </a:r>
            <a:r>
              <a:rPr lang="en-US" sz="2600" dirty="0">
                <a:solidFill>
                  <a:srgbClr val="0070C0"/>
                </a:solidFill>
              </a:rPr>
              <a:t>closed-loop</a:t>
            </a:r>
          </a:p>
          <a:p>
            <a:pPr lvl="1"/>
            <a:r>
              <a:rPr lang="en-US" sz="2600" dirty="0"/>
              <a:t>However, this is also an opportunity to explore the cost-benefit analysis of </a:t>
            </a:r>
            <a:r>
              <a:rPr lang="en-US" sz="2600" dirty="0">
                <a:solidFill>
                  <a:schemeClr val="tx1"/>
                </a:solidFill>
              </a:rPr>
              <a:t>running in </a:t>
            </a:r>
            <a:r>
              <a:rPr lang="en-US" sz="2600" dirty="0">
                <a:solidFill>
                  <a:srgbClr val="0070C0"/>
                </a:solidFill>
              </a:rPr>
              <a:t>open-loop</a:t>
            </a:r>
            <a:endParaRPr lang="en-US" sz="2600" dirty="0"/>
          </a:p>
          <a:p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8CCAB-8D13-47C8-81BC-943A5990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SPARC’s ONW systems need to address several ITER-relevant challenges specific to high-power devices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8DCA5A-3521-4AB5-8997-9DDD44C05487}"/>
              </a:ext>
            </a:extLst>
          </p:cNvPr>
          <p:cNvSpPr txBox="1"/>
          <p:nvPr/>
        </p:nvSpPr>
        <p:spPr>
          <a:xfrm>
            <a:off x="312512" y="5717270"/>
            <a:ext cx="4054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[1]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ffectLst/>
              </a:rPr>
              <a:t>Murari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, A.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effectLst/>
              </a:rPr>
              <a:t>et al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 Nat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ffectLst/>
              </a:rPr>
              <a:t>Commun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 15, 2424 (2024)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[2] </a:t>
            </a:r>
            <a:r>
              <a:rPr lang="it-IT" sz="1200" dirty="0">
                <a:solidFill>
                  <a:schemeClr val="bg1">
                    <a:lumMod val="65000"/>
                  </a:schemeClr>
                </a:solidFill>
              </a:rPr>
              <a:t>R. Rossi </a:t>
            </a:r>
            <a:r>
              <a:rPr lang="it-IT" sz="1200" i="1" dirty="0">
                <a:solidFill>
                  <a:schemeClr val="bg1">
                    <a:lumMod val="65000"/>
                  </a:schemeClr>
                </a:solidFill>
              </a:rPr>
              <a:t>et al</a:t>
            </a:r>
            <a:r>
              <a:rPr lang="it-IT" sz="1200" dirty="0">
                <a:solidFill>
                  <a:schemeClr val="bg1">
                    <a:lumMod val="65000"/>
                  </a:schemeClr>
                </a:solidFill>
              </a:rPr>
              <a:t> 2024 Nucl.Fusion 64 046017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[3] arXiv:2404.08241v2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[4] </a:t>
            </a:r>
            <a:r>
              <a:rPr lang="sv-SE" sz="1200" dirty="0">
                <a:solidFill>
                  <a:schemeClr val="bg1">
                    <a:lumMod val="65000"/>
                  </a:schemeClr>
                </a:solidFill>
              </a:rPr>
              <a:t>B. Cannas </a:t>
            </a:r>
            <a:r>
              <a:rPr lang="sv-SE" sz="1200" i="1" dirty="0">
                <a:solidFill>
                  <a:schemeClr val="bg1">
                    <a:lumMod val="65000"/>
                  </a:schemeClr>
                </a:solidFill>
              </a:rPr>
              <a:t>et al</a:t>
            </a:r>
            <a:r>
              <a:rPr lang="sv-SE" sz="1200" dirty="0">
                <a:solidFill>
                  <a:schemeClr val="bg1">
                    <a:lumMod val="65000"/>
                  </a:schemeClr>
                </a:solidFill>
              </a:rPr>
              <a:t> 2010 Nucl.Fusion 50 075004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7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BB470F-9357-4D6A-999D-D8C9007D7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512" y="1006475"/>
            <a:ext cx="11024355" cy="55499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Operator friendly</a:t>
            </a:r>
          </a:p>
          <a:p>
            <a:pPr lvl="1"/>
            <a:r>
              <a:rPr lang="en-US" dirty="0"/>
              <a:t>When a warning fails, it needs to be clear why, as well as how to update it</a:t>
            </a:r>
          </a:p>
          <a:p>
            <a:pPr lvl="1"/>
            <a:r>
              <a:rPr lang="en-US" dirty="0"/>
              <a:t>The triggering of a warning should make it clear why a plasma disrupted, and suggest how to adjust the scenario for the next pulse</a:t>
            </a:r>
          </a:p>
          <a:p>
            <a:endParaRPr lang="en-US" dirty="0"/>
          </a:p>
          <a:p>
            <a:r>
              <a:rPr lang="en-US" b="1" dirty="0"/>
              <a:t>Starting development with </a:t>
            </a:r>
            <a:r>
              <a:rPr lang="en-US" b="1" i="1" dirty="0"/>
              <a:t>physics-driven</a:t>
            </a:r>
            <a:r>
              <a:rPr lang="en-US" b="1" dirty="0"/>
              <a:t> warning models</a:t>
            </a:r>
          </a:p>
          <a:p>
            <a:pPr lvl="1"/>
            <a:r>
              <a:rPr lang="en-US" dirty="0"/>
              <a:t>Provides the </a:t>
            </a:r>
            <a:r>
              <a:rPr lang="en-US" i="1" dirty="0">
                <a:solidFill>
                  <a:srgbClr val="0070C0"/>
                </a:solidFill>
              </a:rPr>
              <a:t>clear tuning knobs</a:t>
            </a:r>
            <a:r>
              <a:rPr lang="en-US" dirty="0"/>
              <a:t> and </a:t>
            </a:r>
            <a:r>
              <a:rPr lang="en-US" i="1" dirty="0">
                <a:solidFill>
                  <a:srgbClr val="0070C0"/>
                </a:solidFill>
              </a:rPr>
              <a:t>interpretability</a:t>
            </a:r>
            <a:r>
              <a:rPr lang="en-US" dirty="0"/>
              <a:t> for the low-data budget available early on</a:t>
            </a:r>
          </a:p>
          <a:p>
            <a:endParaRPr lang="en-US" dirty="0"/>
          </a:p>
          <a:p>
            <a:r>
              <a:rPr lang="en-US" b="1" dirty="0"/>
              <a:t>Followed by </a:t>
            </a:r>
            <a:r>
              <a:rPr lang="en-US" b="1" i="1" dirty="0"/>
              <a:t>data-driven</a:t>
            </a:r>
            <a:r>
              <a:rPr lang="en-US" b="1" dirty="0"/>
              <a:t> warning models</a:t>
            </a:r>
          </a:p>
          <a:p>
            <a:pPr lvl="1"/>
            <a:r>
              <a:rPr lang="en-US" dirty="0"/>
              <a:t>This is expected to provide higher accuracy and better warning-times provided enough data</a:t>
            </a:r>
          </a:p>
          <a:p>
            <a:endParaRPr lang="en-US" dirty="0"/>
          </a:p>
          <a:p>
            <a:r>
              <a:rPr lang="en-US" b="1" dirty="0"/>
              <a:t>Closed-loop and real-time </a:t>
            </a:r>
            <a:r>
              <a:rPr lang="en-US" b="1" i="1" dirty="0"/>
              <a:t>Off-Normal </a:t>
            </a:r>
            <a:r>
              <a:rPr lang="en-US" b="1" i="1" dirty="0" err="1"/>
              <a:t>SIMulations</a:t>
            </a:r>
            <a:r>
              <a:rPr lang="en-US" b="1" dirty="0"/>
              <a:t> (ONSIMs) will be used to relieve the burden of needing real SPARC data</a:t>
            </a:r>
          </a:p>
          <a:p>
            <a:pPr lvl="1"/>
            <a:r>
              <a:rPr lang="en-US" dirty="0"/>
              <a:t>SPARC data + physics knowledge can potentially fill in </a:t>
            </a:r>
            <a:r>
              <a:rPr lang="en-US" dirty="0">
                <a:solidFill>
                  <a:srgbClr val="0070C0"/>
                </a:solidFill>
              </a:rPr>
              <a:t>unexplored regions of stability-space</a:t>
            </a:r>
            <a:r>
              <a:rPr lang="en-US" dirty="0"/>
              <a:t> without explicit experimentation</a:t>
            </a:r>
          </a:p>
          <a:p>
            <a:pPr lvl="1"/>
            <a:r>
              <a:rPr lang="en-US" dirty="0"/>
              <a:t>Can potentially </a:t>
            </a:r>
            <a:r>
              <a:rPr lang="en-US"/>
              <a:t>implement data </a:t>
            </a:r>
            <a:r>
              <a:rPr lang="en-US" dirty="0"/>
              <a:t>earlier with the help of ONSIMs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0073B6-858A-48E7-9106-C9CCA86F5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These challenges set some priorities in development</a:t>
            </a:r>
          </a:p>
        </p:txBody>
      </p:sp>
    </p:spTree>
    <p:extLst>
      <p:ext uri="{BB962C8B-B14F-4D97-AF65-F5344CB8AC3E}">
        <p14:creationId xmlns:p14="http://schemas.microsoft.com/office/powerpoint/2010/main" val="2870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A64331-6A07-4544-8315-CA514897D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Progress on development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0A547-8294-4A86-B4CB-804BECEF5EA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53297" y="3617842"/>
            <a:ext cx="6325404" cy="1081157"/>
          </a:xfrm>
        </p:spPr>
        <p:txBody>
          <a:bodyPr/>
          <a:lstStyle/>
          <a:p>
            <a:r>
              <a:rPr lang="en-US" dirty="0"/>
              <a:t>ONW system structure</a:t>
            </a:r>
          </a:p>
        </p:txBody>
      </p:sp>
    </p:spTree>
    <p:extLst>
      <p:ext uri="{BB962C8B-B14F-4D97-AF65-F5344CB8AC3E}">
        <p14:creationId xmlns:p14="http://schemas.microsoft.com/office/powerpoint/2010/main" val="2993676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A5DE23-CB20-4889-95E3-FF027DADF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647" y="3600567"/>
            <a:ext cx="3513231" cy="182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16972F4-7907-4AE3-A62C-585FD1153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i="1" dirty="0"/>
              <a:t>Off-Normal Event</a:t>
            </a:r>
            <a:r>
              <a:rPr lang="en-US" dirty="0"/>
              <a:t> (ONE) has its own ONW module containing control-focused detectors within it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DA2DB3-1EC0-41A0-BB37-1E8FFF3FD935}"/>
              </a:ext>
            </a:extLst>
          </p:cNvPr>
          <p:cNvSpPr txBox="1"/>
          <p:nvPr/>
        </p:nvSpPr>
        <p:spPr>
          <a:xfrm>
            <a:off x="4296501" y="2107184"/>
            <a:ext cx="4143468" cy="5107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Disruption Mitigation System</a:t>
            </a:r>
            <a:r>
              <a:rPr lang="en-US" sz="2400" dirty="0"/>
              <a:t> (DMS)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AE9D3E9-DB2F-49F7-A1E1-6F3952A5F836}"/>
              </a:ext>
            </a:extLst>
          </p:cNvPr>
          <p:cNvCxnSpPr>
            <a:cxnSpLocks/>
          </p:cNvCxnSpPr>
          <p:nvPr/>
        </p:nvCxnSpPr>
        <p:spPr>
          <a:xfrm flipH="1">
            <a:off x="6368235" y="1764545"/>
            <a:ext cx="1613991" cy="3444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32315D8-300C-4334-874D-1BF0401B9768}"/>
              </a:ext>
            </a:extLst>
          </p:cNvPr>
          <p:cNvCxnSpPr>
            <a:cxnSpLocks/>
            <a:stCxn id="25" idx="2"/>
            <a:endCxn id="27" idx="0"/>
          </p:cNvCxnSpPr>
          <p:nvPr/>
        </p:nvCxnSpPr>
        <p:spPr>
          <a:xfrm>
            <a:off x="9849581" y="2612195"/>
            <a:ext cx="0" cy="2721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1E25216-A950-44EE-9049-9C205C74B0B7}"/>
              </a:ext>
            </a:extLst>
          </p:cNvPr>
          <p:cNvCxnSpPr>
            <a:cxnSpLocks/>
          </p:cNvCxnSpPr>
          <p:nvPr/>
        </p:nvCxnSpPr>
        <p:spPr>
          <a:xfrm>
            <a:off x="6368235" y="2619739"/>
            <a:ext cx="0" cy="2677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EF05D95-E36B-45A5-93F0-1B6B73678068}"/>
              </a:ext>
            </a:extLst>
          </p:cNvPr>
          <p:cNvSpPr txBox="1"/>
          <p:nvPr/>
        </p:nvSpPr>
        <p:spPr>
          <a:xfrm>
            <a:off x="5108378" y="5823363"/>
            <a:ext cx="2649682" cy="5107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Optimal threshold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2583CCE-7B54-4A76-95E4-62D5AFD97083}"/>
              </a:ext>
            </a:extLst>
          </p:cNvPr>
          <p:cNvSpPr txBox="1"/>
          <p:nvPr/>
        </p:nvSpPr>
        <p:spPr>
          <a:xfrm>
            <a:off x="8379598" y="5823363"/>
            <a:ext cx="2649682" cy="5107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Optimal threshold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C05AF5E-39E6-44D4-8430-5EFA112A851F}"/>
              </a:ext>
            </a:extLst>
          </p:cNvPr>
          <p:cNvCxnSpPr>
            <a:cxnSpLocks/>
          </p:cNvCxnSpPr>
          <p:nvPr/>
        </p:nvCxnSpPr>
        <p:spPr>
          <a:xfrm>
            <a:off x="6433219" y="5428567"/>
            <a:ext cx="0" cy="394796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3BF87FB-016D-415B-B576-249BBC1B32F1}"/>
              </a:ext>
            </a:extLst>
          </p:cNvPr>
          <p:cNvCxnSpPr>
            <a:cxnSpLocks/>
          </p:cNvCxnSpPr>
          <p:nvPr/>
        </p:nvCxnSpPr>
        <p:spPr>
          <a:xfrm>
            <a:off x="9704439" y="5428567"/>
            <a:ext cx="0" cy="394796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8F2CB26-9798-42C8-A44E-A446C2C80BEA}"/>
              </a:ext>
            </a:extLst>
          </p:cNvPr>
          <p:cNvSpPr txBox="1"/>
          <p:nvPr/>
        </p:nvSpPr>
        <p:spPr>
          <a:xfrm>
            <a:off x="1907431" y="1255281"/>
            <a:ext cx="1081377" cy="5107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213D6F-4F00-4380-B2E2-9EE204F8A4B2}"/>
              </a:ext>
            </a:extLst>
          </p:cNvPr>
          <p:cNvSpPr txBox="1"/>
          <p:nvPr/>
        </p:nvSpPr>
        <p:spPr>
          <a:xfrm>
            <a:off x="746541" y="4099819"/>
            <a:ext cx="3403161" cy="5107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Appropriate Detector(s)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216D4F-2417-4BE7-BDCB-9CCF514BAFE7}"/>
              </a:ext>
            </a:extLst>
          </p:cNvPr>
          <p:cNvSpPr txBox="1"/>
          <p:nvPr/>
        </p:nvSpPr>
        <p:spPr>
          <a:xfrm>
            <a:off x="962738" y="2101417"/>
            <a:ext cx="2981802" cy="5107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Control response(s)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3E085D-19E4-4EFA-A7C8-09F05AD3E067}"/>
              </a:ext>
            </a:extLst>
          </p:cNvPr>
          <p:cNvSpPr txBox="1"/>
          <p:nvPr/>
        </p:nvSpPr>
        <p:spPr>
          <a:xfrm>
            <a:off x="746541" y="5823363"/>
            <a:ext cx="3403161" cy="5107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Optimized threshold(s)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74ED713-7475-4462-8635-27560880CCA5}"/>
              </a:ext>
            </a:extLst>
          </p:cNvPr>
          <p:cNvCxnSpPr>
            <a:cxnSpLocks/>
          </p:cNvCxnSpPr>
          <p:nvPr/>
        </p:nvCxnSpPr>
        <p:spPr>
          <a:xfrm>
            <a:off x="2448120" y="1766059"/>
            <a:ext cx="2" cy="335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D3BD2BF-7276-4845-921B-2E1CF2D964E8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2448123" y="2612195"/>
            <a:ext cx="5516" cy="148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8E803B2-6865-4DC5-A766-421A47FB02CD}"/>
              </a:ext>
            </a:extLst>
          </p:cNvPr>
          <p:cNvCxnSpPr>
            <a:cxnSpLocks/>
          </p:cNvCxnSpPr>
          <p:nvPr/>
        </p:nvCxnSpPr>
        <p:spPr>
          <a:xfrm>
            <a:off x="2448122" y="4610597"/>
            <a:ext cx="0" cy="12127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6098FCE-50D9-4AA4-BF84-D0AC3FB53CF2}"/>
              </a:ext>
            </a:extLst>
          </p:cNvPr>
          <p:cNvCxnSpPr>
            <a:cxnSpLocks/>
          </p:cNvCxnSpPr>
          <p:nvPr/>
        </p:nvCxnSpPr>
        <p:spPr>
          <a:xfrm flipH="1">
            <a:off x="9201407" y="3316699"/>
            <a:ext cx="648174" cy="7436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B954AB2-9CDE-4D19-AFE0-E129F71AFA53}"/>
              </a:ext>
            </a:extLst>
          </p:cNvPr>
          <p:cNvCxnSpPr>
            <a:cxnSpLocks/>
          </p:cNvCxnSpPr>
          <p:nvPr/>
        </p:nvCxnSpPr>
        <p:spPr>
          <a:xfrm>
            <a:off x="6368235" y="3296084"/>
            <a:ext cx="1143787" cy="6444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1ECF73-55E1-4FCE-8CDD-B4686A163943}"/>
                  </a:ext>
                </a:extLst>
              </p:cNvPr>
              <p:cNvSpPr txBox="1"/>
              <p:nvPr/>
            </p:nvSpPr>
            <p:spPr>
              <a:xfrm>
                <a:off x="6589899" y="5382307"/>
                <a:ext cx="27846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Warning Time [au]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𝑑𝑖𝑠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𝑤𝑎𝑟𝑛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1ECF73-55E1-4FCE-8CDD-B4686A163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899" y="5382307"/>
                <a:ext cx="2784652" cy="307777"/>
              </a:xfrm>
              <a:prstGeom prst="rect">
                <a:avLst/>
              </a:prstGeom>
              <a:blipFill>
                <a:blip r:embed="rId3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2D4AD3BD-FD60-4B92-BC90-72D0F21657B4}"/>
              </a:ext>
            </a:extLst>
          </p:cNvPr>
          <p:cNvSpPr txBox="1"/>
          <p:nvPr/>
        </p:nvSpPr>
        <p:spPr>
          <a:xfrm rot="16200000">
            <a:off x="5727360" y="4360678"/>
            <a:ext cx="77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Counts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C87451-FDA9-45BA-9704-952E3BEF3982}"/>
              </a:ext>
            </a:extLst>
          </p:cNvPr>
          <p:cNvSpPr txBox="1"/>
          <p:nvPr/>
        </p:nvSpPr>
        <p:spPr>
          <a:xfrm rot="16200000">
            <a:off x="6287016" y="4671501"/>
            <a:ext cx="837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/>
              <a:t>Disruption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F83BE5-544C-4AE7-BBF6-F9C302103B80}"/>
              </a:ext>
            </a:extLst>
          </p:cNvPr>
          <p:cNvSpPr txBox="1"/>
          <p:nvPr/>
        </p:nvSpPr>
        <p:spPr>
          <a:xfrm>
            <a:off x="9665239" y="4902449"/>
            <a:ext cx="69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[5, 6]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E57A42-1FDA-4B1B-98D7-A61F85A28036}"/>
              </a:ext>
            </a:extLst>
          </p:cNvPr>
          <p:cNvSpPr txBox="1"/>
          <p:nvPr/>
        </p:nvSpPr>
        <p:spPr>
          <a:xfrm>
            <a:off x="8881994" y="1038058"/>
            <a:ext cx="3234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[5] </a:t>
            </a:r>
            <a:r>
              <a:rPr lang="it-IT" sz="1200" dirty="0">
                <a:solidFill>
                  <a:schemeClr val="bg1">
                    <a:lumMod val="65000"/>
                  </a:schemeClr>
                </a:solidFill>
                <a:effectLst/>
              </a:rPr>
              <a:t>J. Vega </a:t>
            </a:r>
            <a:r>
              <a:rPr lang="it-IT" sz="1200" i="1" dirty="0">
                <a:solidFill>
                  <a:schemeClr val="bg1">
                    <a:lumMod val="65000"/>
                  </a:schemeClr>
                </a:solidFill>
                <a:effectLst/>
              </a:rPr>
              <a:t>et al</a:t>
            </a:r>
            <a:r>
              <a:rPr lang="it-IT" sz="1200" dirty="0">
                <a:solidFill>
                  <a:schemeClr val="bg1">
                    <a:lumMod val="65000"/>
                  </a:schemeClr>
                </a:solidFill>
                <a:effectLst/>
              </a:rPr>
              <a:t> 2024 Nucl.Fusion 64 046010</a:t>
            </a:r>
          </a:p>
          <a:p>
            <a:r>
              <a:rPr lang="it-IT" sz="1200" dirty="0">
                <a:solidFill>
                  <a:schemeClr val="bg1">
                    <a:lumMod val="65000"/>
                  </a:schemeClr>
                </a:solidFill>
              </a:rPr>
              <a:t>[6] M Maraschek </a:t>
            </a:r>
            <a:r>
              <a:rPr lang="it-IT" sz="1200" i="1" dirty="0">
                <a:solidFill>
                  <a:schemeClr val="bg1">
                    <a:lumMod val="65000"/>
                  </a:schemeClr>
                </a:solidFill>
              </a:rPr>
              <a:t>et al</a:t>
            </a:r>
            <a:r>
              <a:rPr lang="it-IT" sz="1200" dirty="0">
                <a:solidFill>
                  <a:schemeClr val="bg1">
                    <a:lumMod val="65000"/>
                  </a:schemeClr>
                </a:solidFill>
              </a:rPr>
              <a:t> 2018 PlasmaPhys.Control.Fusion 60 014047</a:t>
            </a:r>
            <a:endParaRPr lang="it-IT" sz="1200" dirty="0"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301404-97A9-4D59-90B4-9892811D0321}"/>
              </a:ext>
            </a:extLst>
          </p:cNvPr>
          <p:cNvSpPr txBox="1"/>
          <p:nvPr/>
        </p:nvSpPr>
        <p:spPr>
          <a:xfrm>
            <a:off x="9000614" y="2101417"/>
            <a:ext cx="1697933" cy="5107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Avoidance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8A6C5F-4D04-4251-A27F-324953EFD71E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7959837" y="1764545"/>
            <a:ext cx="1889744" cy="3368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7208523-CC28-4381-80ED-56651F2BC45D}"/>
                  </a:ext>
                </a:extLst>
              </p:cNvPr>
              <p:cNvSpPr txBox="1"/>
              <p:nvPr/>
            </p:nvSpPr>
            <p:spPr>
              <a:xfrm>
                <a:off x="8666708" y="2884382"/>
                <a:ext cx="2365746" cy="43231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𝒘𝒂𝒓𝒏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𝑠h𝑎𝑝𝑒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𝑉𝐷𝐸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7208523-CC28-4381-80ED-56651F2BC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708" y="2884382"/>
                <a:ext cx="2365746" cy="432317"/>
              </a:xfrm>
              <a:prstGeom prst="roundRect">
                <a:avLst/>
              </a:prstGeom>
              <a:blipFill>
                <a:blip r:embed="rId4"/>
                <a:stretch>
                  <a:fillRect b="-1370"/>
                </a:stretch>
              </a:blipFill>
              <a:ln w="12700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6C34922-0927-4827-8535-14237E6CFE92}"/>
                  </a:ext>
                </a:extLst>
              </p:cNvPr>
              <p:cNvSpPr txBox="1"/>
              <p:nvPr/>
            </p:nvSpPr>
            <p:spPr>
              <a:xfrm>
                <a:off x="5138156" y="2887461"/>
                <a:ext cx="2460158" cy="408623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𝑉𝐷𝐸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𝒘𝒂𝒓𝒏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𝐷𝑀𝑆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6C34922-0927-4827-8535-14237E6CF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156" y="2887461"/>
                <a:ext cx="2460158" cy="40862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E4D2567F-EA96-4452-925F-1E9CB998AF82}"/>
              </a:ext>
            </a:extLst>
          </p:cNvPr>
          <p:cNvSpPr txBox="1"/>
          <p:nvPr/>
        </p:nvSpPr>
        <p:spPr>
          <a:xfrm>
            <a:off x="7441537" y="1253767"/>
            <a:ext cx="1081377" cy="5107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VDEs</a:t>
            </a:r>
          </a:p>
        </p:txBody>
      </p:sp>
    </p:spTree>
    <p:extLst>
      <p:ext uri="{BB962C8B-B14F-4D97-AF65-F5344CB8AC3E}">
        <p14:creationId xmlns:p14="http://schemas.microsoft.com/office/powerpoint/2010/main" val="175365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2" grpId="0" animBg="1"/>
      <p:bldP spid="53" grpId="0" animBg="1"/>
      <p:bldP spid="35" grpId="0" animBg="1"/>
      <p:bldP spid="36" grpId="0" animBg="1"/>
      <p:bldP spid="37" grpId="0" animBg="1"/>
      <p:bldP spid="10" grpId="0"/>
      <p:bldP spid="41" grpId="0"/>
      <p:bldP spid="11" grpId="0"/>
      <p:bldP spid="16" grpId="0"/>
      <p:bldP spid="44" grpId="0"/>
      <p:bldP spid="25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PARC 1">
      <a:dk1>
        <a:srgbClr val="231F20"/>
      </a:dk1>
      <a:lt1>
        <a:srgbClr val="FFFFFF"/>
      </a:lt1>
      <a:dk2>
        <a:srgbClr val="555556"/>
      </a:dk2>
      <a:lt2>
        <a:srgbClr val="CCC8C2"/>
      </a:lt2>
      <a:accent1>
        <a:srgbClr val="006EAB"/>
      </a:accent1>
      <a:accent2>
        <a:srgbClr val="E40375"/>
      </a:accent2>
      <a:accent3>
        <a:srgbClr val="009EBF"/>
      </a:accent3>
      <a:accent4>
        <a:srgbClr val="004683"/>
      </a:accent4>
      <a:accent5>
        <a:srgbClr val="8DB555"/>
      </a:accent5>
      <a:accent6>
        <a:srgbClr val="5D2881"/>
      </a:accent6>
      <a:hlink>
        <a:srgbClr val="0432FF"/>
      </a:hlink>
      <a:folHlink>
        <a:srgbClr val="0432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17122</TotalTime>
  <Words>2075</Words>
  <Application>Microsoft Office PowerPoint</Application>
  <PresentationFormat>Widescreen</PresentationFormat>
  <Paragraphs>369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Cambria Math</vt:lpstr>
      <vt:lpstr>Office Theme</vt:lpstr>
      <vt:lpstr>PowerPoint Presentation</vt:lpstr>
      <vt:lpstr>Creation of a cross-institutional team for the development of SPARC’s Off-Normal Warning System</vt:lpstr>
      <vt:lpstr>Overview</vt:lpstr>
      <vt:lpstr>PowerPoint Presentation</vt:lpstr>
      <vt:lpstr>The ONW system will play two crucial roles in SPARC operations</vt:lpstr>
      <vt:lpstr>SPARC’s ONW systems need to address several ITER-relevant challenges specific to high-power devices</vt:lpstr>
      <vt:lpstr>These challenges set some priorities in development</vt:lpstr>
      <vt:lpstr>PowerPoint Presentation</vt:lpstr>
      <vt:lpstr>Each Off-Normal Event (ONE) has its own ONW module containing control-focused detectors within it</vt:lpstr>
      <vt:lpstr>Different control responses may have different optimization metrics</vt:lpstr>
      <vt:lpstr>We use an extension of Gerhardt’s Points-Based model for establishing warning thresholds</vt:lpstr>
      <vt:lpstr>PowerPoint Presentation</vt:lpstr>
      <vt:lpstr>ONW detector development workflow</vt:lpstr>
      <vt:lpstr>DMS detector for Impurity Accumulation Events (IAEs) has been demonstrated on C-Mod</vt:lpstr>
      <vt:lpstr>DMS detector for VDEs has been demonstrated on C-Mod</vt:lpstr>
      <vt:lpstr>ONW detector development workflow</vt:lpstr>
      <vt:lpstr>DMS detector for IAEs has been tested in simulated SPARC-like environment</vt:lpstr>
      <vt:lpstr>Summary</vt:lpstr>
      <vt:lpstr>PowerPoint Presentation</vt:lpstr>
      <vt:lpstr>Other optimization metrics considered</vt:lpstr>
      <vt:lpstr>Other physics-driven models considered</vt:lpstr>
      <vt:lpstr>More detailed Points-model explanation</vt:lpstr>
      <vt:lpstr>Example ONW module output (IAE DMS detector on C-Mod)</vt:lpstr>
      <vt:lpstr>List of ONEs to be addressed for SPARC</vt:lpstr>
      <vt:lpstr>POPSIM + ONSIMs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Saperstein,Alex R</dc:creator>
  <cp:lastModifiedBy>alex saperstein</cp:lastModifiedBy>
  <cp:revision>52</cp:revision>
  <dcterms:created xsi:type="dcterms:W3CDTF">2023-11-29T20:05:42Z</dcterms:created>
  <dcterms:modified xsi:type="dcterms:W3CDTF">2024-09-04T06:33:10Z</dcterms:modified>
</cp:coreProperties>
</file>