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
  </p:notesMasterIdLst>
  <p:sldIdLst>
    <p:sldId id="256" r:id="rId2"/>
  </p:sldIdLst>
  <p:sldSz cx="28800425" cy="432006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3882"/>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994" autoAdjust="0"/>
    <p:restoredTop sz="94660"/>
  </p:normalViewPr>
  <p:slideViewPr>
    <p:cSldViewPr snapToGrid="0">
      <p:cViewPr>
        <p:scale>
          <a:sx n="42" d="100"/>
          <a:sy n="42" d="100"/>
        </p:scale>
        <p:origin x="15" y="1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F205A-C666-47FF-8803-47B93EC90C47}" type="datetimeFigureOut">
              <a:rPr lang="zh-CN" altLang="en-US" smtClean="0"/>
              <a:t>2024/8/29</a:t>
            </a:fld>
            <a:endParaRPr lang="zh-CN" altLang="en-US"/>
          </a:p>
        </p:txBody>
      </p:sp>
      <p:sp>
        <p:nvSpPr>
          <p:cNvPr id="4" name="幻灯片图像占位符 3"/>
          <p:cNvSpPr>
            <a:spLocks noGrp="1" noRot="1" noChangeAspect="1"/>
          </p:cNvSpPr>
          <p:nvPr>
            <p:ph type="sldImg" idx="2"/>
          </p:nvPr>
        </p:nvSpPr>
        <p:spPr>
          <a:xfrm>
            <a:off x="2400300" y="1143000"/>
            <a:ext cx="2057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AB7C5A-C0E7-4BA7-BA0F-4EDE01254722}" type="slidenum">
              <a:rPr lang="zh-CN" altLang="en-US" smtClean="0"/>
              <a:t>‹#›</a:t>
            </a:fld>
            <a:endParaRPr lang="zh-CN" altLang="en-US"/>
          </a:p>
        </p:txBody>
      </p:sp>
    </p:spTree>
    <p:extLst>
      <p:ext uri="{BB962C8B-B14F-4D97-AF65-F5344CB8AC3E}">
        <p14:creationId xmlns:p14="http://schemas.microsoft.com/office/powerpoint/2010/main" val="3090898549"/>
      </p:ext>
    </p:extLst>
  </p:cSld>
  <p:clrMap bg1="lt1" tx1="dk1" bg2="lt2" tx2="dk2" accent1="accent1" accent2="accent2" accent3="accent3" accent4="accent4" accent5="accent5" accent6="accent6" hlink="hlink" folHlink="folHlink"/>
  <p:notesStyle>
    <a:lvl1pPr marL="0" algn="l" defTabSz="932962" rtl="0" eaLnBrk="1" latinLnBrk="0" hangingPunct="1">
      <a:defRPr sz="1224" kern="1200">
        <a:solidFill>
          <a:schemeClr val="tx1"/>
        </a:solidFill>
        <a:latin typeface="+mn-lt"/>
        <a:ea typeface="+mn-ea"/>
        <a:cs typeface="+mn-cs"/>
      </a:defRPr>
    </a:lvl1pPr>
    <a:lvl2pPr marL="466481" algn="l" defTabSz="932962" rtl="0" eaLnBrk="1" latinLnBrk="0" hangingPunct="1">
      <a:defRPr sz="1224" kern="1200">
        <a:solidFill>
          <a:schemeClr val="tx1"/>
        </a:solidFill>
        <a:latin typeface="+mn-lt"/>
        <a:ea typeface="+mn-ea"/>
        <a:cs typeface="+mn-cs"/>
      </a:defRPr>
    </a:lvl2pPr>
    <a:lvl3pPr marL="932962" algn="l" defTabSz="932962" rtl="0" eaLnBrk="1" latinLnBrk="0" hangingPunct="1">
      <a:defRPr sz="1224" kern="1200">
        <a:solidFill>
          <a:schemeClr val="tx1"/>
        </a:solidFill>
        <a:latin typeface="+mn-lt"/>
        <a:ea typeface="+mn-ea"/>
        <a:cs typeface="+mn-cs"/>
      </a:defRPr>
    </a:lvl3pPr>
    <a:lvl4pPr marL="1399443" algn="l" defTabSz="932962" rtl="0" eaLnBrk="1" latinLnBrk="0" hangingPunct="1">
      <a:defRPr sz="1224" kern="1200">
        <a:solidFill>
          <a:schemeClr val="tx1"/>
        </a:solidFill>
        <a:latin typeface="+mn-lt"/>
        <a:ea typeface="+mn-ea"/>
        <a:cs typeface="+mn-cs"/>
      </a:defRPr>
    </a:lvl4pPr>
    <a:lvl5pPr marL="1865925" algn="l" defTabSz="932962" rtl="0" eaLnBrk="1" latinLnBrk="0" hangingPunct="1">
      <a:defRPr sz="1224" kern="1200">
        <a:solidFill>
          <a:schemeClr val="tx1"/>
        </a:solidFill>
        <a:latin typeface="+mn-lt"/>
        <a:ea typeface="+mn-ea"/>
        <a:cs typeface="+mn-cs"/>
      </a:defRPr>
    </a:lvl5pPr>
    <a:lvl6pPr marL="2332406" algn="l" defTabSz="932962" rtl="0" eaLnBrk="1" latinLnBrk="0" hangingPunct="1">
      <a:defRPr sz="1224" kern="1200">
        <a:solidFill>
          <a:schemeClr val="tx1"/>
        </a:solidFill>
        <a:latin typeface="+mn-lt"/>
        <a:ea typeface="+mn-ea"/>
        <a:cs typeface="+mn-cs"/>
      </a:defRPr>
    </a:lvl6pPr>
    <a:lvl7pPr marL="2798887" algn="l" defTabSz="932962" rtl="0" eaLnBrk="1" latinLnBrk="0" hangingPunct="1">
      <a:defRPr sz="1224" kern="1200">
        <a:solidFill>
          <a:schemeClr val="tx1"/>
        </a:solidFill>
        <a:latin typeface="+mn-lt"/>
        <a:ea typeface="+mn-ea"/>
        <a:cs typeface="+mn-cs"/>
      </a:defRPr>
    </a:lvl7pPr>
    <a:lvl8pPr marL="3265368" algn="l" defTabSz="932962" rtl="0" eaLnBrk="1" latinLnBrk="0" hangingPunct="1">
      <a:defRPr sz="1224" kern="1200">
        <a:solidFill>
          <a:schemeClr val="tx1"/>
        </a:solidFill>
        <a:latin typeface="+mn-lt"/>
        <a:ea typeface="+mn-ea"/>
        <a:cs typeface="+mn-cs"/>
      </a:defRPr>
    </a:lvl8pPr>
    <a:lvl9pPr marL="3731849" algn="l" defTabSz="932962" rtl="0" eaLnBrk="1" latinLnBrk="0" hangingPunct="1">
      <a:defRPr sz="122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00300" y="1143000"/>
            <a:ext cx="2057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AB7C5A-C0E7-4BA7-BA0F-4EDE01254722}" type="slidenum">
              <a:rPr lang="zh-CN" altLang="en-US" smtClean="0"/>
              <a:t>1</a:t>
            </a:fld>
            <a:endParaRPr lang="zh-CN" altLang="en-US"/>
          </a:p>
        </p:txBody>
      </p:sp>
    </p:spTree>
    <p:extLst>
      <p:ext uri="{BB962C8B-B14F-4D97-AF65-F5344CB8AC3E}">
        <p14:creationId xmlns:p14="http://schemas.microsoft.com/office/powerpoint/2010/main" val="3608582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160032" y="7070108"/>
            <a:ext cx="24480361" cy="15040222"/>
          </a:xfrm>
        </p:spPr>
        <p:txBody>
          <a:bodyPr anchor="b"/>
          <a:lstStyle>
            <a:lvl1pPr algn="ctr">
              <a:defRPr sz="18898"/>
            </a:lvl1pPr>
          </a:lstStyle>
          <a:p>
            <a:r>
              <a:rPr lang="zh-CN" altLang="en-US"/>
              <a:t>单击此处编辑母版标题样式</a:t>
            </a:r>
            <a:endParaRPr lang="en-US" dirty="0"/>
          </a:p>
        </p:txBody>
      </p:sp>
      <p:sp>
        <p:nvSpPr>
          <p:cNvPr id="3" name="Subtitle 2"/>
          <p:cNvSpPr>
            <a:spLocks noGrp="1"/>
          </p:cNvSpPr>
          <p:nvPr>
            <p:ph type="subTitle" idx="1"/>
          </p:nvPr>
        </p:nvSpPr>
        <p:spPr>
          <a:xfrm>
            <a:off x="3600053" y="22690338"/>
            <a:ext cx="21600319" cy="10430151"/>
          </a:xfrm>
        </p:spPr>
        <p:txBody>
          <a:bodyPr/>
          <a:lstStyle>
            <a:lvl1pPr marL="0" indent="0" algn="ctr">
              <a:buNone/>
              <a:defRPr sz="7559"/>
            </a:lvl1pPr>
            <a:lvl2pPr marL="1440043" indent="0" algn="ctr">
              <a:buNone/>
              <a:defRPr sz="6299"/>
            </a:lvl2pPr>
            <a:lvl3pPr marL="2880086" indent="0" algn="ctr">
              <a:buNone/>
              <a:defRPr sz="5669"/>
            </a:lvl3pPr>
            <a:lvl4pPr marL="4320129" indent="0" algn="ctr">
              <a:buNone/>
              <a:defRPr sz="5040"/>
            </a:lvl4pPr>
            <a:lvl5pPr marL="5760171" indent="0" algn="ctr">
              <a:buNone/>
              <a:defRPr sz="5040"/>
            </a:lvl5pPr>
            <a:lvl6pPr marL="7200214" indent="0" algn="ctr">
              <a:buNone/>
              <a:defRPr sz="5040"/>
            </a:lvl6pPr>
            <a:lvl7pPr marL="8640257" indent="0" algn="ctr">
              <a:buNone/>
              <a:defRPr sz="5040"/>
            </a:lvl7pPr>
            <a:lvl8pPr marL="10080300" indent="0" algn="ctr">
              <a:buNone/>
              <a:defRPr sz="5040"/>
            </a:lvl8pPr>
            <a:lvl9pPr marL="11520343" indent="0" algn="ctr">
              <a:buNone/>
              <a:defRPr sz="504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340D951C-15BB-4EF4-8B34-D06E6E907405}" type="datetimeFigureOut">
              <a:rPr lang="zh-CN" altLang="en-US" smtClean="0"/>
              <a:t>2024/8/29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B1A97A1-C7B1-45A9-A37A-0209531B170F}" type="slidenum">
              <a:rPr lang="zh-CN" altLang="en-US" smtClean="0"/>
              <a:t>‹#›</a:t>
            </a:fld>
            <a:endParaRPr lang="zh-CN" altLang="en-US"/>
          </a:p>
        </p:txBody>
      </p:sp>
    </p:spTree>
    <p:extLst>
      <p:ext uri="{BB962C8B-B14F-4D97-AF65-F5344CB8AC3E}">
        <p14:creationId xmlns:p14="http://schemas.microsoft.com/office/powerpoint/2010/main" val="4213205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340D951C-15BB-4EF4-8B34-D06E6E907405}" type="datetimeFigureOut">
              <a:rPr lang="zh-CN" altLang="en-US" smtClean="0"/>
              <a:t>2024/8/29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B1A97A1-C7B1-45A9-A37A-0209531B170F}" type="slidenum">
              <a:rPr lang="zh-CN" altLang="en-US" smtClean="0"/>
              <a:t>‹#›</a:t>
            </a:fld>
            <a:endParaRPr lang="zh-CN" altLang="en-US"/>
          </a:p>
        </p:txBody>
      </p:sp>
    </p:spTree>
    <p:extLst>
      <p:ext uri="{BB962C8B-B14F-4D97-AF65-F5344CB8AC3E}">
        <p14:creationId xmlns:p14="http://schemas.microsoft.com/office/powerpoint/2010/main" val="3023115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0306" y="2300034"/>
            <a:ext cx="6210092" cy="3661054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980031" y="2300034"/>
            <a:ext cx="18270270" cy="3661054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340D951C-15BB-4EF4-8B34-D06E6E907405}" type="datetimeFigureOut">
              <a:rPr lang="zh-CN" altLang="en-US" smtClean="0"/>
              <a:t>2024/8/29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B1A97A1-C7B1-45A9-A37A-0209531B170F}" type="slidenum">
              <a:rPr lang="zh-CN" altLang="en-US" smtClean="0"/>
              <a:t>‹#›</a:t>
            </a:fld>
            <a:endParaRPr lang="zh-CN" altLang="en-US"/>
          </a:p>
        </p:txBody>
      </p:sp>
    </p:spTree>
    <p:extLst>
      <p:ext uri="{BB962C8B-B14F-4D97-AF65-F5344CB8AC3E}">
        <p14:creationId xmlns:p14="http://schemas.microsoft.com/office/powerpoint/2010/main" val="745427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340D951C-15BB-4EF4-8B34-D06E6E907405}" type="datetimeFigureOut">
              <a:rPr lang="zh-CN" altLang="en-US" smtClean="0"/>
              <a:t>2024/8/29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B1A97A1-C7B1-45A9-A37A-0209531B170F}" type="slidenum">
              <a:rPr lang="zh-CN" altLang="en-US" smtClean="0"/>
              <a:t>‹#›</a:t>
            </a:fld>
            <a:endParaRPr lang="zh-CN" altLang="en-US"/>
          </a:p>
        </p:txBody>
      </p:sp>
    </p:spTree>
    <p:extLst>
      <p:ext uri="{BB962C8B-B14F-4D97-AF65-F5344CB8AC3E}">
        <p14:creationId xmlns:p14="http://schemas.microsoft.com/office/powerpoint/2010/main" val="691511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965030" y="10770172"/>
            <a:ext cx="24840367" cy="17970262"/>
          </a:xfrm>
        </p:spPr>
        <p:txBody>
          <a:bodyPr anchor="b"/>
          <a:lstStyle>
            <a:lvl1pPr>
              <a:defRPr sz="18898"/>
            </a:lvl1pPr>
          </a:lstStyle>
          <a:p>
            <a:r>
              <a:rPr lang="zh-CN" altLang="en-US"/>
              <a:t>单击此处编辑母版标题样式</a:t>
            </a:r>
            <a:endParaRPr lang="en-US" dirty="0"/>
          </a:p>
        </p:txBody>
      </p:sp>
      <p:sp>
        <p:nvSpPr>
          <p:cNvPr id="3" name="Text Placeholder 2"/>
          <p:cNvSpPr>
            <a:spLocks noGrp="1"/>
          </p:cNvSpPr>
          <p:nvPr>
            <p:ph type="body" idx="1"/>
          </p:nvPr>
        </p:nvSpPr>
        <p:spPr>
          <a:xfrm>
            <a:off x="1965030" y="28910440"/>
            <a:ext cx="24840367" cy="9450136"/>
          </a:xfrm>
        </p:spPr>
        <p:txBody>
          <a:bodyPr/>
          <a:lstStyle>
            <a:lvl1pPr marL="0" indent="0">
              <a:buNone/>
              <a:defRPr sz="7559">
                <a:solidFill>
                  <a:schemeClr val="tx1"/>
                </a:solidFill>
              </a:defRPr>
            </a:lvl1pPr>
            <a:lvl2pPr marL="1440043" indent="0">
              <a:buNone/>
              <a:defRPr sz="6299">
                <a:solidFill>
                  <a:schemeClr val="tx1">
                    <a:tint val="75000"/>
                  </a:schemeClr>
                </a:solidFill>
              </a:defRPr>
            </a:lvl2pPr>
            <a:lvl3pPr marL="2880086" indent="0">
              <a:buNone/>
              <a:defRPr sz="5669">
                <a:solidFill>
                  <a:schemeClr val="tx1">
                    <a:tint val="75000"/>
                  </a:schemeClr>
                </a:solidFill>
              </a:defRPr>
            </a:lvl3pPr>
            <a:lvl4pPr marL="4320129" indent="0">
              <a:buNone/>
              <a:defRPr sz="5040">
                <a:solidFill>
                  <a:schemeClr val="tx1">
                    <a:tint val="75000"/>
                  </a:schemeClr>
                </a:solidFill>
              </a:defRPr>
            </a:lvl4pPr>
            <a:lvl5pPr marL="5760171" indent="0">
              <a:buNone/>
              <a:defRPr sz="5040">
                <a:solidFill>
                  <a:schemeClr val="tx1">
                    <a:tint val="75000"/>
                  </a:schemeClr>
                </a:solidFill>
              </a:defRPr>
            </a:lvl5pPr>
            <a:lvl6pPr marL="7200214" indent="0">
              <a:buNone/>
              <a:defRPr sz="5040">
                <a:solidFill>
                  <a:schemeClr val="tx1">
                    <a:tint val="75000"/>
                  </a:schemeClr>
                </a:solidFill>
              </a:defRPr>
            </a:lvl6pPr>
            <a:lvl7pPr marL="8640257" indent="0">
              <a:buNone/>
              <a:defRPr sz="5040">
                <a:solidFill>
                  <a:schemeClr val="tx1">
                    <a:tint val="75000"/>
                  </a:schemeClr>
                </a:solidFill>
              </a:defRPr>
            </a:lvl7pPr>
            <a:lvl8pPr marL="10080300" indent="0">
              <a:buNone/>
              <a:defRPr sz="5040">
                <a:solidFill>
                  <a:schemeClr val="tx1">
                    <a:tint val="75000"/>
                  </a:schemeClr>
                </a:solidFill>
              </a:defRPr>
            </a:lvl8pPr>
            <a:lvl9pPr marL="11520343" indent="0">
              <a:buNone/>
              <a:defRPr sz="504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340D951C-15BB-4EF4-8B34-D06E6E907405}" type="datetimeFigureOut">
              <a:rPr lang="zh-CN" altLang="en-US" smtClean="0"/>
              <a:t>2024/8/29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B1A97A1-C7B1-45A9-A37A-0209531B170F}" type="slidenum">
              <a:rPr lang="zh-CN" altLang="en-US" smtClean="0"/>
              <a:t>‹#›</a:t>
            </a:fld>
            <a:endParaRPr lang="zh-CN" altLang="en-US"/>
          </a:p>
        </p:txBody>
      </p:sp>
    </p:spTree>
    <p:extLst>
      <p:ext uri="{BB962C8B-B14F-4D97-AF65-F5344CB8AC3E}">
        <p14:creationId xmlns:p14="http://schemas.microsoft.com/office/powerpoint/2010/main" val="2421443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980029" y="11500170"/>
            <a:ext cx="12240181" cy="2741040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14580215" y="11500170"/>
            <a:ext cx="12240181" cy="2741040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340D951C-15BB-4EF4-8B34-D06E6E907405}" type="datetimeFigureOut">
              <a:rPr lang="zh-CN" altLang="en-US" smtClean="0"/>
              <a:t>2024/8/29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B1A97A1-C7B1-45A9-A37A-0209531B170F}" type="slidenum">
              <a:rPr lang="zh-CN" altLang="en-US" smtClean="0"/>
              <a:t>‹#›</a:t>
            </a:fld>
            <a:endParaRPr lang="zh-CN" altLang="en-US"/>
          </a:p>
        </p:txBody>
      </p:sp>
    </p:spTree>
    <p:extLst>
      <p:ext uri="{BB962C8B-B14F-4D97-AF65-F5344CB8AC3E}">
        <p14:creationId xmlns:p14="http://schemas.microsoft.com/office/powerpoint/2010/main" val="883970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983780" y="2300044"/>
            <a:ext cx="24840367" cy="8350126"/>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983784" y="10590160"/>
            <a:ext cx="12183928" cy="5190073"/>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zh-CN" altLang="en-US"/>
              <a:t>编辑母版文本样式</a:t>
            </a:r>
          </a:p>
        </p:txBody>
      </p:sp>
      <p:sp>
        <p:nvSpPr>
          <p:cNvPr id="4" name="Content Placeholder 3"/>
          <p:cNvSpPr>
            <a:spLocks noGrp="1"/>
          </p:cNvSpPr>
          <p:nvPr>
            <p:ph sz="half" idx="2"/>
          </p:nvPr>
        </p:nvSpPr>
        <p:spPr>
          <a:xfrm>
            <a:off x="1983784" y="15780233"/>
            <a:ext cx="12183928" cy="23210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14580217" y="10590160"/>
            <a:ext cx="12243932" cy="5190073"/>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zh-CN" altLang="en-US"/>
              <a:t>编辑母版文本样式</a:t>
            </a:r>
          </a:p>
        </p:txBody>
      </p:sp>
      <p:sp>
        <p:nvSpPr>
          <p:cNvPr id="6" name="Content Placeholder 5"/>
          <p:cNvSpPr>
            <a:spLocks noGrp="1"/>
          </p:cNvSpPr>
          <p:nvPr>
            <p:ph sz="quarter" idx="4"/>
          </p:nvPr>
        </p:nvSpPr>
        <p:spPr>
          <a:xfrm>
            <a:off x="14580217" y="15780233"/>
            <a:ext cx="12243932" cy="23210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340D951C-15BB-4EF4-8B34-D06E6E907405}" type="datetimeFigureOut">
              <a:rPr lang="zh-CN" altLang="en-US" smtClean="0"/>
              <a:t>2024/8/29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B1A97A1-C7B1-45A9-A37A-0209531B170F}" type="slidenum">
              <a:rPr lang="zh-CN" altLang="en-US" smtClean="0"/>
              <a:t>‹#›</a:t>
            </a:fld>
            <a:endParaRPr lang="zh-CN" altLang="en-US"/>
          </a:p>
        </p:txBody>
      </p:sp>
    </p:spTree>
    <p:extLst>
      <p:ext uri="{BB962C8B-B14F-4D97-AF65-F5344CB8AC3E}">
        <p14:creationId xmlns:p14="http://schemas.microsoft.com/office/powerpoint/2010/main" val="1371419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340D951C-15BB-4EF4-8B34-D06E6E907405}" type="datetimeFigureOut">
              <a:rPr lang="zh-CN" altLang="en-US" smtClean="0"/>
              <a:t>2024/8/29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B1A97A1-C7B1-45A9-A37A-0209531B170F}" type="slidenum">
              <a:rPr lang="zh-CN" altLang="en-US" smtClean="0"/>
              <a:t>‹#›</a:t>
            </a:fld>
            <a:endParaRPr lang="zh-CN" altLang="en-US"/>
          </a:p>
        </p:txBody>
      </p:sp>
    </p:spTree>
    <p:extLst>
      <p:ext uri="{BB962C8B-B14F-4D97-AF65-F5344CB8AC3E}">
        <p14:creationId xmlns:p14="http://schemas.microsoft.com/office/powerpoint/2010/main" val="2774076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0D951C-15BB-4EF4-8B34-D06E6E907405}" type="datetimeFigureOut">
              <a:rPr lang="zh-CN" altLang="en-US" smtClean="0"/>
              <a:t>2024/8/29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B1A97A1-C7B1-45A9-A37A-0209531B170F}" type="slidenum">
              <a:rPr lang="zh-CN" altLang="en-US" smtClean="0"/>
              <a:t>‹#›</a:t>
            </a:fld>
            <a:endParaRPr lang="zh-CN" altLang="en-US"/>
          </a:p>
        </p:txBody>
      </p:sp>
    </p:spTree>
    <p:extLst>
      <p:ext uri="{BB962C8B-B14F-4D97-AF65-F5344CB8AC3E}">
        <p14:creationId xmlns:p14="http://schemas.microsoft.com/office/powerpoint/2010/main" val="3922276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983780" y="2880042"/>
            <a:ext cx="9288887" cy="10080149"/>
          </a:xfrm>
        </p:spPr>
        <p:txBody>
          <a:bodyPr anchor="b"/>
          <a:lstStyle>
            <a:lvl1pPr>
              <a:defRPr sz="10079"/>
            </a:lvl1pPr>
          </a:lstStyle>
          <a:p>
            <a:r>
              <a:rPr lang="zh-CN" altLang="en-US"/>
              <a:t>单击此处编辑母版标题样式</a:t>
            </a:r>
            <a:endParaRPr lang="en-US" dirty="0"/>
          </a:p>
        </p:txBody>
      </p:sp>
      <p:sp>
        <p:nvSpPr>
          <p:cNvPr id="3" name="Content Placeholder 2"/>
          <p:cNvSpPr>
            <a:spLocks noGrp="1"/>
          </p:cNvSpPr>
          <p:nvPr>
            <p:ph idx="1"/>
          </p:nvPr>
        </p:nvSpPr>
        <p:spPr>
          <a:xfrm>
            <a:off x="12243932" y="6220102"/>
            <a:ext cx="14580215" cy="30700453"/>
          </a:xfrm>
        </p:spPr>
        <p:txBody>
          <a:bodyPr/>
          <a:lstStyle>
            <a:lvl1pPr>
              <a:defRPr sz="10079"/>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1983780" y="12960191"/>
            <a:ext cx="9288887" cy="24010358"/>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zh-CN" altLang="en-US"/>
              <a:t>编辑母版文本样式</a:t>
            </a:r>
          </a:p>
        </p:txBody>
      </p:sp>
      <p:sp>
        <p:nvSpPr>
          <p:cNvPr id="5" name="Date Placeholder 4"/>
          <p:cNvSpPr>
            <a:spLocks noGrp="1"/>
          </p:cNvSpPr>
          <p:nvPr>
            <p:ph type="dt" sz="half" idx="10"/>
          </p:nvPr>
        </p:nvSpPr>
        <p:spPr/>
        <p:txBody>
          <a:bodyPr/>
          <a:lstStyle/>
          <a:p>
            <a:fld id="{340D951C-15BB-4EF4-8B34-D06E6E907405}" type="datetimeFigureOut">
              <a:rPr lang="zh-CN" altLang="en-US" smtClean="0"/>
              <a:t>2024/8/29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B1A97A1-C7B1-45A9-A37A-0209531B170F}" type="slidenum">
              <a:rPr lang="zh-CN" altLang="en-US" smtClean="0"/>
              <a:t>‹#›</a:t>
            </a:fld>
            <a:endParaRPr lang="zh-CN" altLang="en-US"/>
          </a:p>
        </p:txBody>
      </p:sp>
    </p:spTree>
    <p:extLst>
      <p:ext uri="{BB962C8B-B14F-4D97-AF65-F5344CB8AC3E}">
        <p14:creationId xmlns:p14="http://schemas.microsoft.com/office/powerpoint/2010/main" val="564740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983780" y="2880042"/>
            <a:ext cx="9288887" cy="10080149"/>
          </a:xfrm>
        </p:spPr>
        <p:txBody>
          <a:bodyPr anchor="b"/>
          <a:lstStyle>
            <a:lvl1pPr>
              <a:defRPr sz="10079"/>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2243932" y="6220102"/>
            <a:ext cx="14580215" cy="30700453"/>
          </a:xfrm>
        </p:spPr>
        <p:txBody>
          <a:bodyPr anchor="t"/>
          <a:lstStyle>
            <a:lvl1pPr marL="0" indent="0">
              <a:buNone/>
              <a:defRPr sz="10079"/>
            </a:lvl1pPr>
            <a:lvl2pPr marL="1440043" indent="0">
              <a:buNone/>
              <a:defRPr sz="8819"/>
            </a:lvl2pPr>
            <a:lvl3pPr marL="2880086" indent="0">
              <a:buNone/>
              <a:defRPr sz="7559"/>
            </a:lvl3pPr>
            <a:lvl4pPr marL="4320129" indent="0">
              <a:buNone/>
              <a:defRPr sz="6299"/>
            </a:lvl4pPr>
            <a:lvl5pPr marL="5760171" indent="0">
              <a:buNone/>
              <a:defRPr sz="6299"/>
            </a:lvl5pPr>
            <a:lvl6pPr marL="7200214" indent="0">
              <a:buNone/>
              <a:defRPr sz="6299"/>
            </a:lvl6pPr>
            <a:lvl7pPr marL="8640257" indent="0">
              <a:buNone/>
              <a:defRPr sz="6299"/>
            </a:lvl7pPr>
            <a:lvl8pPr marL="10080300" indent="0">
              <a:buNone/>
              <a:defRPr sz="6299"/>
            </a:lvl8pPr>
            <a:lvl9pPr marL="11520343" indent="0">
              <a:buNone/>
              <a:defRPr sz="6299"/>
            </a:lvl9pPr>
          </a:lstStyle>
          <a:p>
            <a:r>
              <a:rPr lang="zh-CN" altLang="en-US"/>
              <a:t>单击图标添加图片</a:t>
            </a:r>
            <a:endParaRPr lang="en-US" dirty="0"/>
          </a:p>
        </p:txBody>
      </p:sp>
      <p:sp>
        <p:nvSpPr>
          <p:cNvPr id="4" name="Text Placeholder 3"/>
          <p:cNvSpPr>
            <a:spLocks noGrp="1"/>
          </p:cNvSpPr>
          <p:nvPr>
            <p:ph type="body" sz="half" idx="2"/>
          </p:nvPr>
        </p:nvSpPr>
        <p:spPr>
          <a:xfrm>
            <a:off x="1983780" y="12960191"/>
            <a:ext cx="9288887" cy="24010358"/>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zh-CN" altLang="en-US"/>
              <a:t>编辑母版文本样式</a:t>
            </a:r>
          </a:p>
        </p:txBody>
      </p:sp>
      <p:sp>
        <p:nvSpPr>
          <p:cNvPr id="5" name="Date Placeholder 4"/>
          <p:cNvSpPr>
            <a:spLocks noGrp="1"/>
          </p:cNvSpPr>
          <p:nvPr>
            <p:ph type="dt" sz="half" idx="10"/>
          </p:nvPr>
        </p:nvSpPr>
        <p:spPr/>
        <p:txBody>
          <a:bodyPr/>
          <a:lstStyle/>
          <a:p>
            <a:fld id="{340D951C-15BB-4EF4-8B34-D06E6E907405}" type="datetimeFigureOut">
              <a:rPr lang="zh-CN" altLang="en-US" smtClean="0"/>
              <a:t>2024/8/29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B1A97A1-C7B1-45A9-A37A-0209531B170F}" type="slidenum">
              <a:rPr lang="zh-CN" altLang="en-US" smtClean="0"/>
              <a:t>‹#›</a:t>
            </a:fld>
            <a:endParaRPr lang="zh-CN" altLang="en-US"/>
          </a:p>
        </p:txBody>
      </p:sp>
    </p:spTree>
    <p:extLst>
      <p:ext uri="{BB962C8B-B14F-4D97-AF65-F5344CB8AC3E}">
        <p14:creationId xmlns:p14="http://schemas.microsoft.com/office/powerpoint/2010/main" val="552506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029" y="2300044"/>
            <a:ext cx="24840367" cy="8350126"/>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980029" y="11500170"/>
            <a:ext cx="24840367" cy="2741040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1980029" y="40040601"/>
            <a:ext cx="6480096" cy="2300034"/>
          </a:xfrm>
          <a:prstGeom prst="rect">
            <a:avLst/>
          </a:prstGeom>
        </p:spPr>
        <p:txBody>
          <a:bodyPr vert="horz" lIns="91440" tIns="45720" rIns="91440" bIns="45720" rtlCol="0" anchor="ctr"/>
          <a:lstStyle>
            <a:lvl1pPr algn="l">
              <a:defRPr sz="3780">
                <a:solidFill>
                  <a:schemeClr val="tx1">
                    <a:tint val="75000"/>
                  </a:schemeClr>
                </a:solidFill>
              </a:defRPr>
            </a:lvl1pPr>
          </a:lstStyle>
          <a:p>
            <a:fld id="{340D951C-15BB-4EF4-8B34-D06E6E907405}" type="datetimeFigureOut">
              <a:rPr lang="zh-CN" altLang="en-US" smtClean="0"/>
              <a:t>2024/8/29</a:t>
            </a:fld>
            <a:endParaRPr lang="zh-CN" altLang="en-US"/>
          </a:p>
        </p:txBody>
      </p:sp>
      <p:sp>
        <p:nvSpPr>
          <p:cNvPr id="5" name="Footer Placeholder 4"/>
          <p:cNvSpPr>
            <a:spLocks noGrp="1"/>
          </p:cNvSpPr>
          <p:nvPr>
            <p:ph type="ftr" sz="quarter" idx="3"/>
          </p:nvPr>
        </p:nvSpPr>
        <p:spPr>
          <a:xfrm>
            <a:off x="9540141" y="40040601"/>
            <a:ext cx="9720143" cy="2300034"/>
          </a:xfrm>
          <a:prstGeom prst="rect">
            <a:avLst/>
          </a:prstGeom>
        </p:spPr>
        <p:txBody>
          <a:bodyPr vert="horz" lIns="91440" tIns="45720" rIns="91440" bIns="45720" rtlCol="0" anchor="ctr"/>
          <a:lstStyle>
            <a:lvl1pPr algn="ctr">
              <a:defRPr sz="378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20340300" y="40040601"/>
            <a:ext cx="6480096" cy="2300034"/>
          </a:xfrm>
          <a:prstGeom prst="rect">
            <a:avLst/>
          </a:prstGeom>
        </p:spPr>
        <p:txBody>
          <a:bodyPr vert="horz" lIns="91440" tIns="45720" rIns="91440" bIns="45720" rtlCol="0" anchor="ctr"/>
          <a:lstStyle>
            <a:lvl1pPr algn="r">
              <a:defRPr sz="3780">
                <a:solidFill>
                  <a:schemeClr val="tx1">
                    <a:tint val="75000"/>
                  </a:schemeClr>
                </a:solidFill>
              </a:defRPr>
            </a:lvl1pPr>
          </a:lstStyle>
          <a:p>
            <a:fld id="{5B1A97A1-C7B1-45A9-A37A-0209531B170F}" type="slidenum">
              <a:rPr lang="zh-CN" altLang="en-US" smtClean="0"/>
              <a:t>‹#›</a:t>
            </a:fld>
            <a:endParaRPr lang="zh-CN" altLang="en-US"/>
          </a:p>
        </p:txBody>
      </p:sp>
    </p:spTree>
    <p:extLst>
      <p:ext uri="{BB962C8B-B14F-4D97-AF65-F5344CB8AC3E}">
        <p14:creationId xmlns:p14="http://schemas.microsoft.com/office/powerpoint/2010/main" val="31226169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2880086" rtl="0" eaLnBrk="1" latinLnBrk="0" hangingPunct="1">
        <a:lnSpc>
          <a:spcPct val="90000"/>
        </a:lnSpc>
        <a:spcBef>
          <a:spcPct val="0"/>
        </a:spcBef>
        <a:buNone/>
        <a:defRPr sz="13859" kern="1200">
          <a:solidFill>
            <a:schemeClr val="tx1"/>
          </a:solidFill>
          <a:latin typeface="+mj-lt"/>
          <a:ea typeface="+mj-ea"/>
          <a:cs typeface="+mj-cs"/>
        </a:defRPr>
      </a:lvl1pPr>
    </p:titleStyle>
    <p:bodyStyle>
      <a:lvl1pPr marL="720021" indent="-720021" algn="l" defTabSz="2880086"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60064" indent="-720021" algn="l" defTabSz="2880086"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600107" indent="-720021" algn="l" defTabSz="2880086"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40150"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80193"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20236"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60278"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800321"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40364"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80086" rtl="0" eaLnBrk="1" latinLnBrk="0" hangingPunct="1">
        <a:defRPr sz="5669" kern="1200">
          <a:solidFill>
            <a:schemeClr val="tx1"/>
          </a:solidFill>
          <a:latin typeface="+mn-lt"/>
          <a:ea typeface="+mn-ea"/>
          <a:cs typeface="+mn-cs"/>
        </a:defRPr>
      </a:lvl1pPr>
      <a:lvl2pPr marL="1440043" algn="l" defTabSz="2880086" rtl="0" eaLnBrk="1" latinLnBrk="0" hangingPunct="1">
        <a:defRPr sz="5669" kern="1200">
          <a:solidFill>
            <a:schemeClr val="tx1"/>
          </a:solidFill>
          <a:latin typeface="+mn-lt"/>
          <a:ea typeface="+mn-ea"/>
          <a:cs typeface="+mn-cs"/>
        </a:defRPr>
      </a:lvl2pPr>
      <a:lvl3pPr marL="2880086" algn="l" defTabSz="2880086" rtl="0" eaLnBrk="1" latinLnBrk="0" hangingPunct="1">
        <a:defRPr sz="5669" kern="1200">
          <a:solidFill>
            <a:schemeClr val="tx1"/>
          </a:solidFill>
          <a:latin typeface="+mn-lt"/>
          <a:ea typeface="+mn-ea"/>
          <a:cs typeface="+mn-cs"/>
        </a:defRPr>
      </a:lvl3pPr>
      <a:lvl4pPr marL="4320129" algn="l" defTabSz="2880086" rtl="0" eaLnBrk="1" latinLnBrk="0" hangingPunct="1">
        <a:defRPr sz="5669" kern="1200">
          <a:solidFill>
            <a:schemeClr val="tx1"/>
          </a:solidFill>
          <a:latin typeface="+mn-lt"/>
          <a:ea typeface="+mn-ea"/>
          <a:cs typeface="+mn-cs"/>
        </a:defRPr>
      </a:lvl4pPr>
      <a:lvl5pPr marL="5760171" algn="l" defTabSz="2880086" rtl="0" eaLnBrk="1" latinLnBrk="0" hangingPunct="1">
        <a:defRPr sz="5669" kern="1200">
          <a:solidFill>
            <a:schemeClr val="tx1"/>
          </a:solidFill>
          <a:latin typeface="+mn-lt"/>
          <a:ea typeface="+mn-ea"/>
          <a:cs typeface="+mn-cs"/>
        </a:defRPr>
      </a:lvl5pPr>
      <a:lvl6pPr marL="7200214" algn="l" defTabSz="2880086" rtl="0" eaLnBrk="1" latinLnBrk="0" hangingPunct="1">
        <a:defRPr sz="5669" kern="1200">
          <a:solidFill>
            <a:schemeClr val="tx1"/>
          </a:solidFill>
          <a:latin typeface="+mn-lt"/>
          <a:ea typeface="+mn-ea"/>
          <a:cs typeface="+mn-cs"/>
        </a:defRPr>
      </a:lvl6pPr>
      <a:lvl7pPr marL="8640257" algn="l" defTabSz="2880086" rtl="0" eaLnBrk="1" latinLnBrk="0" hangingPunct="1">
        <a:defRPr sz="5669" kern="1200">
          <a:solidFill>
            <a:schemeClr val="tx1"/>
          </a:solidFill>
          <a:latin typeface="+mn-lt"/>
          <a:ea typeface="+mn-ea"/>
          <a:cs typeface="+mn-cs"/>
        </a:defRPr>
      </a:lvl7pPr>
      <a:lvl8pPr marL="10080300" algn="l" defTabSz="2880086" rtl="0" eaLnBrk="1" latinLnBrk="0" hangingPunct="1">
        <a:defRPr sz="5669" kern="1200">
          <a:solidFill>
            <a:schemeClr val="tx1"/>
          </a:solidFill>
          <a:latin typeface="+mn-lt"/>
          <a:ea typeface="+mn-ea"/>
          <a:cs typeface="+mn-cs"/>
        </a:defRPr>
      </a:lvl8pPr>
      <a:lvl9pPr marL="11520343" algn="l" defTabSz="2880086"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1.png"/><Relationship Id="rId18" Type="http://schemas.openxmlformats.org/officeDocument/2006/relationships/image" Target="../media/image15.png"/><Relationship Id="rId3" Type="http://schemas.openxmlformats.org/officeDocument/2006/relationships/image" Target="../media/image1.jpeg"/><Relationship Id="rId7" Type="http://schemas.openxmlformats.org/officeDocument/2006/relationships/image" Target="../media/image5.emf"/><Relationship Id="rId12" Type="http://schemas.openxmlformats.org/officeDocument/2006/relationships/image" Target="../media/image10.png"/><Relationship Id="rId17" Type="http://schemas.openxmlformats.org/officeDocument/2006/relationships/image" Target="../media/image13.emf"/><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4.emf"/><Relationship Id="rId11" Type="http://schemas.openxmlformats.org/officeDocument/2006/relationships/image" Target="../media/image9.emf"/><Relationship Id="rId5" Type="http://schemas.openxmlformats.org/officeDocument/2006/relationships/image" Target="../media/image3.png"/><Relationship Id="rId10" Type="http://schemas.openxmlformats.org/officeDocument/2006/relationships/image" Target="../media/image8.png"/><Relationship Id="rId19" Type="http://schemas.openxmlformats.org/officeDocument/2006/relationships/image" Target="../media/image16.png"/><Relationship Id="rId4" Type="http://schemas.openxmlformats.org/officeDocument/2006/relationships/image" Target="../media/image2.emf"/><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NM 2-2-2">
            <a:extLst>
              <a:ext uri="{FF2B5EF4-FFF2-40B4-BE49-F238E27FC236}">
                <a16:creationId xmlns:a16="http://schemas.microsoft.com/office/drawing/2014/main" id="{8743CDD4-5D2B-46ED-80BB-142E1522223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143" t="4535" r="7143" b="4865"/>
          <a:stretch/>
        </p:blipFill>
        <p:spPr bwMode="auto">
          <a:xfrm>
            <a:off x="876208" y="416930"/>
            <a:ext cx="3857947" cy="337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a:extLst>
              <a:ext uri="{FF2B5EF4-FFF2-40B4-BE49-F238E27FC236}">
                <a16:creationId xmlns:a16="http://schemas.microsoft.com/office/drawing/2014/main" id="{B5D1987F-8A4D-452D-90E5-69DA32EB80EF}"/>
              </a:ext>
            </a:extLst>
          </p:cNvPr>
          <p:cNvSpPr/>
          <p:nvPr/>
        </p:nvSpPr>
        <p:spPr>
          <a:xfrm>
            <a:off x="5062654" y="566929"/>
            <a:ext cx="22732524" cy="5567581"/>
          </a:xfrm>
          <a:prstGeom prst="rect">
            <a:avLst/>
          </a:prstGeom>
        </p:spPr>
        <p:txBody>
          <a:bodyPr wrap="square" lIns="88295" tIns="44148" rIns="88295" bIns="44148">
            <a:spAutoFit/>
          </a:bodyPr>
          <a:lstStyle/>
          <a:p>
            <a:pPr algn="ctr">
              <a:lnSpc>
                <a:spcPct val="120000"/>
              </a:lnSpc>
            </a:pPr>
            <a:r>
              <a:rPr lang="en-US" altLang="zh-CN" sz="6000" b="1" dirty="0">
                <a:latin typeface="微软雅黑" panose="020B0503020204020204" pitchFamily="34" charset="-122"/>
                <a:ea typeface="微软雅黑" panose="020B0503020204020204" pitchFamily="34" charset="-122"/>
                <a:cs typeface="Times New Roman" panose="02020603050405020304" pitchFamily="18" charset="0"/>
              </a:rPr>
              <a:t>Observation of Runaway plateaus in EAST disruptions triggered by MGI</a:t>
            </a:r>
          </a:p>
          <a:p>
            <a:pPr algn="ctr">
              <a:lnSpc>
                <a:spcPts val="2500"/>
              </a:lnSpc>
              <a:spcBef>
                <a:spcPts val="600"/>
              </a:spcBef>
              <a:spcAft>
                <a:spcPts val="600"/>
              </a:spcAft>
            </a:pPr>
            <a:r>
              <a:rPr lang="en-US" altLang="zh-CN" sz="2800" u="sng" kern="100" dirty="0">
                <a:effectLst/>
                <a:latin typeface="微软雅黑" panose="020B0503020204020204" pitchFamily="34" charset="-122"/>
                <a:ea typeface="微软雅黑" panose="020B0503020204020204" pitchFamily="34" charset="-122"/>
                <a:cs typeface="Times New Roman" panose="02020603050405020304" pitchFamily="18" charset="0"/>
              </a:rPr>
              <a:t>T. Tang</a:t>
            </a:r>
            <a:r>
              <a:rPr lang="en-US" altLang="zh-CN" sz="2800" u="sng" kern="100" baseline="30000" dirty="0">
                <a:effectLst/>
                <a:latin typeface="微软雅黑" panose="020B0503020204020204" pitchFamily="34" charset="-122"/>
                <a:ea typeface="微软雅黑" panose="020B0503020204020204" pitchFamily="34" charset="-122"/>
                <a:cs typeface="Times New Roman" panose="02020603050405020304" pitchFamily="18" charset="0"/>
              </a:rPr>
              <a:t>1</a:t>
            </a:r>
            <a:r>
              <a:rPr lang="en-US" altLang="zh-CN" sz="2800" kern="100" dirty="0">
                <a:effectLst/>
                <a:latin typeface="微软雅黑" panose="020B0503020204020204" pitchFamily="34" charset="-122"/>
                <a:ea typeface="微软雅黑" panose="020B0503020204020204" pitchFamily="34" charset="-122"/>
                <a:cs typeface="Times New Roman" panose="02020603050405020304" pitchFamily="18" charset="0"/>
              </a:rPr>
              <a:t>, L. Zeng</a:t>
            </a:r>
            <a:r>
              <a:rPr lang="en-US" altLang="zh-CN" sz="2800" kern="100" baseline="30000" dirty="0">
                <a:effectLst/>
                <a:latin typeface="微软雅黑" panose="020B0503020204020204" pitchFamily="34" charset="-122"/>
                <a:ea typeface="微软雅黑" panose="020B0503020204020204" pitchFamily="34" charset="-122"/>
                <a:cs typeface="Times New Roman" panose="02020603050405020304" pitchFamily="18" charset="0"/>
              </a:rPr>
              <a:t>2</a:t>
            </a:r>
            <a:r>
              <a:rPr lang="en-US" altLang="zh-CN" sz="2800" kern="100" dirty="0">
                <a:effectLst/>
                <a:latin typeface="微软雅黑" panose="020B0503020204020204" pitchFamily="34" charset="-122"/>
                <a:ea typeface="微软雅黑" panose="020B0503020204020204" pitchFamily="34" charset="-122"/>
                <a:cs typeface="Times New Roman" panose="02020603050405020304" pitchFamily="18" charset="0"/>
              </a:rPr>
              <a:t>, D. Chen</a:t>
            </a:r>
            <a:r>
              <a:rPr lang="en-US" altLang="zh-CN" sz="2800" kern="100" baseline="30000" dirty="0">
                <a:effectLst/>
                <a:latin typeface="微软雅黑" panose="020B0503020204020204" pitchFamily="34" charset="-122"/>
                <a:ea typeface="微软雅黑" panose="020B0503020204020204" pitchFamily="34" charset="-122"/>
                <a:cs typeface="Times New Roman" panose="02020603050405020304" pitchFamily="18" charset="0"/>
              </a:rPr>
              <a:t>1</a:t>
            </a:r>
            <a:r>
              <a:rPr lang="en-US" altLang="zh-CN" sz="2800" kern="100" dirty="0">
                <a:effectLst/>
                <a:latin typeface="微软雅黑" panose="020B0503020204020204" pitchFamily="34" charset="-122"/>
                <a:ea typeface="微软雅黑" panose="020B0503020204020204" pitchFamily="34" charset="-122"/>
                <a:cs typeface="Times New Roman" panose="02020603050405020304" pitchFamily="18" charset="0"/>
              </a:rPr>
              <a:t>, S. Lin</a:t>
            </a:r>
            <a:r>
              <a:rPr lang="en-US" altLang="zh-CN" sz="2800" kern="100" baseline="30000" dirty="0">
                <a:effectLst/>
                <a:latin typeface="微软雅黑" panose="020B0503020204020204" pitchFamily="34" charset="-122"/>
                <a:ea typeface="微软雅黑" panose="020B0503020204020204" pitchFamily="34" charset="-122"/>
                <a:cs typeface="Times New Roman" panose="02020603050405020304" pitchFamily="18" charset="0"/>
              </a:rPr>
              <a:t>1</a:t>
            </a:r>
            <a:r>
              <a:rPr lang="en-US" altLang="zh-CN" sz="2800" kern="100" dirty="0">
                <a:effectLst/>
                <a:latin typeface="微软雅黑" panose="020B0503020204020204" pitchFamily="34" charset="-122"/>
                <a:ea typeface="微软雅黑" panose="020B0503020204020204" pitchFamily="34" charset="-122"/>
                <a:cs typeface="Times New Roman" panose="02020603050405020304" pitchFamily="18" charset="0"/>
              </a:rPr>
              <a:t>, H. Zhuang</a:t>
            </a:r>
            <a:r>
              <a:rPr lang="en-US" altLang="zh-CN" sz="2800" kern="100" baseline="30000" dirty="0">
                <a:effectLst/>
                <a:latin typeface="微软雅黑" panose="020B0503020204020204" pitchFamily="34" charset="-122"/>
                <a:ea typeface="微软雅黑" panose="020B0503020204020204" pitchFamily="34" charset="-122"/>
                <a:cs typeface="Times New Roman" panose="02020603050405020304" pitchFamily="18" charset="0"/>
              </a:rPr>
              <a:t>1</a:t>
            </a:r>
            <a:r>
              <a:rPr lang="en-US" altLang="zh-CN" sz="2800" kern="100" dirty="0">
                <a:effectLst/>
                <a:latin typeface="微软雅黑" panose="020B0503020204020204" pitchFamily="34" charset="-122"/>
                <a:ea typeface="微软雅黑" panose="020B0503020204020204" pitchFamily="34" charset="-122"/>
                <a:cs typeface="Times New Roman" panose="02020603050405020304" pitchFamily="18" charset="0"/>
              </a:rPr>
              <a:t>, S. Zhao</a:t>
            </a:r>
            <a:r>
              <a:rPr lang="en-US" altLang="zh-CN" sz="2800" kern="100" baseline="30000" dirty="0">
                <a:effectLst/>
                <a:latin typeface="微软雅黑" panose="020B0503020204020204" pitchFamily="34" charset="-122"/>
                <a:ea typeface="微软雅黑" panose="020B0503020204020204" pitchFamily="34" charset="-122"/>
                <a:cs typeface="Times New Roman" panose="02020603050405020304" pitchFamily="18" charset="0"/>
              </a:rPr>
              <a:t>1, 3</a:t>
            </a:r>
            <a:r>
              <a:rPr lang="en-US" altLang="zh-CN" sz="2800" kern="100" dirty="0">
                <a:effectLst/>
                <a:latin typeface="微软雅黑" panose="020B0503020204020204" pitchFamily="34" charset="-122"/>
                <a:ea typeface="微软雅黑" panose="020B0503020204020204" pitchFamily="34" charset="-122"/>
                <a:cs typeface="Times New Roman" panose="02020603050405020304" pitchFamily="18" charset="0"/>
              </a:rPr>
              <a:t>, B. Zhang</a:t>
            </a:r>
            <a:r>
              <a:rPr lang="en-US" altLang="zh-CN" sz="2800" kern="100" baseline="30000" dirty="0">
                <a:effectLst/>
                <a:latin typeface="微软雅黑" panose="020B0503020204020204" pitchFamily="34" charset="-122"/>
                <a:ea typeface="微软雅黑" panose="020B0503020204020204" pitchFamily="34" charset="-122"/>
                <a:cs typeface="Times New Roman" panose="02020603050405020304" pitchFamily="18" charset="0"/>
              </a:rPr>
              <a:t>1</a:t>
            </a:r>
            <a:r>
              <a:rPr lang="en-US" altLang="zh-CN" sz="2800" kern="100" dirty="0">
                <a:effectLst/>
                <a:latin typeface="微软雅黑" panose="020B0503020204020204" pitchFamily="34" charset="-122"/>
                <a:ea typeface="微软雅黑" panose="020B0503020204020204" pitchFamily="34" charset="-122"/>
                <a:cs typeface="Times New Roman" panose="02020603050405020304" pitchFamily="18" charset="0"/>
              </a:rPr>
              <a:t>, Y. Sun</a:t>
            </a:r>
            <a:r>
              <a:rPr lang="en-US" altLang="zh-CN" sz="2800" kern="100" baseline="30000" dirty="0">
                <a:effectLst/>
                <a:latin typeface="微软雅黑" panose="020B0503020204020204" pitchFamily="34" charset="-122"/>
                <a:ea typeface="微软雅黑" panose="020B0503020204020204" pitchFamily="34" charset="-122"/>
                <a:cs typeface="Times New Roman" panose="02020603050405020304" pitchFamily="18" charset="0"/>
              </a:rPr>
              <a:t>1</a:t>
            </a:r>
            <a:r>
              <a:rPr lang="en-US" altLang="zh-CN" sz="2800" kern="100" dirty="0">
                <a:effectLst/>
                <a:latin typeface="微软雅黑" panose="020B0503020204020204" pitchFamily="34" charset="-122"/>
                <a:ea typeface="微软雅黑" panose="020B0503020204020204" pitchFamily="34" charset="-122"/>
                <a:cs typeface="Times New Roman" panose="02020603050405020304" pitchFamily="18" charset="0"/>
              </a:rPr>
              <a:t>, Y. Duan</a:t>
            </a:r>
            <a:r>
              <a:rPr lang="en-US" altLang="zh-CN" sz="2800" kern="100" baseline="30000" dirty="0">
                <a:effectLst/>
                <a:latin typeface="微软雅黑" panose="020B0503020204020204" pitchFamily="34" charset="-122"/>
                <a:ea typeface="微软雅黑" panose="020B0503020204020204" pitchFamily="34" charset="-122"/>
                <a:cs typeface="Times New Roman" panose="02020603050405020304" pitchFamily="18" charset="0"/>
              </a:rPr>
              <a:t>1</a:t>
            </a:r>
            <a:r>
              <a:rPr lang="en-US" altLang="zh-CN" sz="2800" kern="100" dirty="0">
                <a:effectLst/>
                <a:latin typeface="微软雅黑" panose="020B0503020204020204" pitchFamily="34" charset="-122"/>
                <a:ea typeface="微软雅黑" panose="020B0503020204020204" pitchFamily="34" charset="-122"/>
                <a:cs typeface="Times New Roman" panose="02020603050405020304" pitchFamily="18" charset="0"/>
              </a:rPr>
              <a:t>, L. Xu</a:t>
            </a:r>
            <a:r>
              <a:rPr lang="en-US" altLang="zh-CN" sz="2800" kern="100" baseline="30000" dirty="0">
                <a:effectLst/>
                <a:latin typeface="微软雅黑" panose="020B0503020204020204" pitchFamily="34" charset="-122"/>
                <a:ea typeface="微软雅黑" panose="020B0503020204020204" pitchFamily="34" charset="-122"/>
                <a:cs typeface="Times New Roman" panose="02020603050405020304" pitchFamily="18" charset="0"/>
              </a:rPr>
              <a:t>1</a:t>
            </a:r>
            <a:r>
              <a:rPr lang="en-US" altLang="zh-CN" sz="2800" kern="100" dirty="0">
                <a:effectLst/>
                <a:latin typeface="微软雅黑" panose="020B0503020204020204" pitchFamily="34" charset="-122"/>
                <a:ea typeface="微软雅黑" panose="020B0503020204020204" pitchFamily="34" charset="-122"/>
                <a:cs typeface="Times New Roman" panose="02020603050405020304" pitchFamily="18" charset="0"/>
              </a:rPr>
              <a:t>, H. Liu</a:t>
            </a:r>
            <a:r>
              <a:rPr lang="en-US" altLang="zh-CN" sz="2800" kern="100" baseline="30000" dirty="0">
                <a:effectLst/>
                <a:latin typeface="微软雅黑" panose="020B0503020204020204" pitchFamily="34" charset="-122"/>
                <a:ea typeface="微软雅黑" panose="020B0503020204020204" pitchFamily="34" charset="-122"/>
                <a:cs typeface="Times New Roman" panose="02020603050405020304" pitchFamily="18" charset="0"/>
              </a:rPr>
              <a:t>1</a:t>
            </a:r>
            <a:r>
              <a:rPr lang="en-US" altLang="zh-CN" sz="2800" kern="100" dirty="0">
                <a:effectLst/>
                <a:latin typeface="微软雅黑" panose="020B0503020204020204" pitchFamily="34" charset="-122"/>
                <a:ea typeface="微软雅黑" panose="020B0503020204020204" pitchFamily="34" charset="-122"/>
                <a:cs typeface="Times New Roman" panose="02020603050405020304" pitchFamily="18" charset="0"/>
              </a:rPr>
              <a:t>, </a:t>
            </a:r>
          </a:p>
          <a:p>
            <a:pPr algn="ctr">
              <a:lnSpc>
                <a:spcPts val="2500"/>
              </a:lnSpc>
              <a:spcBef>
                <a:spcPts val="600"/>
              </a:spcBef>
              <a:spcAft>
                <a:spcPts val="600"/>
              </a:spcAft>
            </a:pPr>
            <a:r>
              <a:rPr lang="en-US" altLang="zh-CN" sz="2800" kern="100" dirty="0">
                <a:effectLst/>
                <a:latin typeface="微软雅黑" panose="020B0503020204020204" pitchFamily="34" charset="-122"/>
                <a:ea typeface="微软雅黑" panose="020B0503020204020204" pitchFamily="34" charset="-122"/>
                <a:cs typeface="Times New Roman" panose="02020603050405020304" pitchFamily="18" charset="0"/>
              </a:rPr>
              <a:t>R. Zhou</a:t>
            </a:r>
            <a:r>
              <a:rPr lang="en-US" altLang="zh-CN" sz="2800" kern="100" baseline="30000" dirty="0">
                <a:effectLst/>
                <a:latin typeface="微软雅黑" panose="020B0503020204020204" pitchFamily="34" charset="-122"/>
                <a:ea typeface="微软雅黑" panose="020B0503020204020204" pitchFamily="34" charset="-122"/>
                <a:cs typeface="Times New Roman" panose="02020603050405020304" pitchFamily="18" charset="0"/>
              </a:rPr>
              <a:t>1</a:t>
            </a:r>
            <a:r>
              <a:rPr lang="en-US" altLang="zh-CN" sz="2800" kern="100" dirty="0">
                <a:effectLst/>
                <a:latin typeface="微软雅黑" panose="020B0503020204020204" pitchFamily="34" charset="-122"/>
                <a:ea typeface="微软雅黑" panose="020B0503020204020204" pitchFamily="34" charset="-122"/>
                <a:cs typeface="Times New Roman" panose="02020603050405020304" pitchFamily="18" charset="0"/>
              </a:rPr>
              <a:t>, J. Qian</a:t>
            </a:r>
            <a:r>
              <a:rPr lang="en-US" altLang="zh-CN" sz="2800" kern="100" baseline="30000" dirty="0">
                <a:effectLst/>
                <a:latin typeface="微软雅黑" panose="020B0503020204020204" pitchFamily="34" charset="-122"/>
                <a:ea typeface="微软雅黑" panose="020B0503020204020204" pitchFamily="34" charset="-122"/>
                <a:cs typeface="Times New Roman" panose="02020603050405020304" pitchFamily="18" charset="0"/>
              </a:rPr>
              <a:t>1</a:t>
            </a:r>
            <a:r>
              <a:rPr lang="en-US" altLang="zh-CN" sz="2800" kern="100" dirty="0">
                <a:effectLst/>
                <a:latin typeface="微软雅黑" panose="020B0503020204020204" pitchFamily="34" charset="-122"/>
                <a:ea typeface="微软雅黑" panose="020B0503020204020204" pitchFamily="34" charset="-122"/>
                <a:cs typeface="Times New Roman" panose="02020603050405020304" pitchFamily="18" charset="0"/>
              </a:rPr>
              <a:t>, C. Luo</a:t>
            </a:r>
            <a:r>
              <a:rPr lang="en-US" altLang="zh-CN" sz="2800" kern="100" baseline="30000" dirty="0">
                <a:effectLst/>
                <a:latin typeface="微软雅黑" panose="020B0503020204020204" pitchFamily="34" charset="-122"/>
                <a:ea typeface="微软雅黑" panose="020B0503020204020204" pitchFamily="34" charset="-122"/>
                <a:cs typeface="Times New Roman" panose="02020603050405020304" pitchFamily="18" charset="0"/>
              </a:rPr>
              <a:t>1, 3</a:t>
            </a:r>
            <a:r>
              <a:rPr lang="en-US" altLang="zh-CN" sz="2800" kern="100" dirty="0">
                <a:effectLst/>
                <a:latin typeface="微软雅黑" panose="020B0503020204020204" pitchFamily="34" charset="-122"/>
                <a:ea typeface="微软雅黑" panose="020B0503020204020204" pitchFamily="34" charset="-122"/>
                <a:cs typeface="Times New Roman" panose="02020603050405020304" pitchFamily="18" charset="0"/>
              </a:rPr>
              <a:t>, Y. Jie</a:t>
            </a:r>
            <a:r>
              <a:rPr lang="en-US" altLang="zh-CN" sz="2800" kern="100" baseline="30000" dirty="0">
                <a:effectLst/>
                <a:latin typeface="微软雅黑" panose="020B0503020204020204" pitchFamily="34" charset="-122"/>
                <a:ea typeface="微软雅黑" panose="020B0503020204020204" pitchFamily="34" charset="-122"/>
                <a:cs typeface="Times New Roman" panose="02020603050405020304" pitchFamily="18" charset="0"/>
              </a:rPr>
              <a:t>1</a:t>
            </a:r>
            <a:r>
              <a:rPr lang="en-US" altLang="zh-CN" sz="2800" kern="100" dirty="0">
                <a:effectLst/>
                <a:latin typeface="微软雅黑" panose="020B0503020204020204" pitchFamily="34" charset="-122"/>
                <a:ea typeface="微软雅黑" panose="020B0503020204020204" pitchFamily="34" charset="-122"/>
                <a:cs typeface="Times New Roman" panose="02020603050405020304" pitchFamily="18" charset="0"/>
              </a:rPr>
              <a:t>, W. Xia</a:t>
            </a:r>
            <a:r>
              <a:rPr lang="en-US" altLang="zh-CN" sz="2800" kern="100" baseline="30000" dirty="0">
                <a:effectLst/>
                <a:latin typeface="微软雅黑" panose="020B0503020204020204" pitchFamily="34" charset="-122"/>
                <a:ea typeface="微软雅黑" panose="020B0503020204020204" pitchFamily="34" charset="-122"/>
                <a:cs typeface="Times New Roman" panose="02020603050405020304" pitchFamily="18" charset="0"/>
              </a:rPr>
              <a:t>1, 3</a:t>
            </a:r>
            <a:r>
              <a:rPr lang="en-US" altLang="zh-CN" sz="2800" kern="100" dirty="0">
                <a:effectLst/>
                <a:latin typeface="微软雅黑" panose="020B0503020204020204" pitchFamily="34" charset="-122"/>
                <a:ea typeface="微软雅黑" panose="020B0503020204020204" pitchFamily="34" charset="-122"/>
                <a:cs typeface="Times New Roman" panose="02020603050405020304" pitchFamily="18" charset="0"/>
              </a:rPr>
              <a:t>, X. Zhu</a:t>
            </a:r>
            <a:r>
              <a:rPr lang="en-US" altLang="zh-CN" sz="2800" kern="100" baseline="30000" dirty="0">
                <a:effectLst/>
                <a:latin typeface="微软雅黑" panose="020B0503020204020204" pitchFamily="34" charset="-122"/>
                <a:ea typeface="微软雅黑" panose="020B0503020204020204" pitchFamily="34" charset="-122"/>
                <a:cs typeface="Times New Roman" panose="02020603050405020304" pitchFamily="18" charset="0"/>
              </a:rPr>
              <a:t>4</a:t>
            </a:r>
            <a:r>
              <a:rPr lang="en-US" altLang="zh-CN" sz="2800" kern="100" dirty="0">
                <a:effectLst/>
                <a:latin typeface="微软雅黑" panose="020B0503020204020204" pitchFamily="34" charset="-122"/>
                <a:ea typeface="微软雅黑" panose="020B0503020204020204" pitchFamily="34" charset="-122"/>
                <a:cs typeface="Times New Roman" panose="02020603050405020304" pitchFamily="18" charset="0"/>
              </a:rPr>
              <a:t>, Y. Liang</a:t>
            </a:r>
            <a:r>
              <a:rPr lang="en-US" altLang="zh-CN" sz="2800" kern="100" baseline="30000" dirty="0">
                <a:effectLst/>
                <a:latin typeface="微软雅黑" panose="020B0503020204020204" pitchFamily="34" charset="-122"/>
                <a:ea typeface="微软雅黑" panose="020B0503020204020204" pitchFamily="34" charset="-122"/>
                <a:cs typeface="Times New Roman" panose="02020603050405020304" pitchFamily="18" charset="0"/>
              </a:rPr>
              <a:t>5</a:t>
            </a:r>
            <a:r>
              <a:rPr lang="en-US" altLang="zh-CN" sz="2800" kern="100" dirty="0">
                <a:effectLst/>
                <a:latin typeface="微软雅黑" panose="020B0503020204020204" pitchFamily="34" charset="-122"/>
                <a:ea typeface="微软雅黑" panose="020B0503020204020204" pitchFamily="34" charset="-122"/>
                <a:cs typeface="Times New Roman" panose="02020603050405020304" pitchFamily="18" charset="0"/>
              </a:rPr>
              <a:t>, X. Gao</a:t>
            </a:r>
            <a:r>
              <a:rPr lang="en-US" altLang="zh-CN" sz="2800" kern="100" baseline="30000" dirty="0">
                <a:effectLst/>
                <a:latin typeface="微软雅黑" panose="020B0503020204020204" pitchFamily="34" charset="-122"/>
                <a:ea typeface="微软雅黑" panose="020B0503020204020204" pitchFamily="34" charset="-122"/>
                <a:cs typeface="Times New Roman" panose="02020603050405020304" pitchFamily="18" charset="0"/>
              </a:rPr>
              <a:t>1</a:t>
            </a:r>
            <a:endParaRPr lang="zh-CN" altLang="zh-CN" sz="2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gn="ctr">
              <a:lnSpc>
                <a:spcPts val="2600"/>
              </a:lnSpc>
            </a:pPr>
            <a:r>
              <a:rPr lang="en-US" altLang="zh-CN" sz="2200" kern="100" baseline="30000" dirty="0">
                <a:effectLst/>
                <a:latin typeface="微软雅黑" panose="020B0503020204020204" pitchFamily="34" charset="-122"/>
                <a:ea typeface="微软雅黑" panose="020B0503020204020204" pitchFamily="34" charset="-122"/>
                <a:cs typeface="Times New Roman" panose="02020603050405020304" pitchFamily="18" charset="0"/>
              </a:rPr>
              <a:t>1</a:t>
            </a:r>
            <a:r>
              <a:rPr lang="en-US" altLang="zh-CN" sz="2200" i="1" kern="100" dirty="0">
                <a:effectLst/>
                <a:latin typeface="微软雅黑" panose="020B0503020204020204" pitchFamily="34" charset="-122"/>
                <a:ea typeface="微软雅黑" panose="020B0503020204020204" pitchFamily="34" charset="-122"/>
                <a:cs typeface="Times New Roman" panose="02020603050405020304" pitchFamily="18" charset="0"/>
              </a:rPr>
              <a:t>Institute of Plasma Physics, Chinese Academy of Sciences, 230031 Hefei, China</a:t>
            </a:r>
            <a:endParaRPr lang="zh-CN" altLang="zh-CN" sz="2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gn="ctr">
              <a:lnSpc>
                <a:spcPts val="2600"/>
              </a:lnSpc>
            </a:pPr>
            <a:r>
              <a:rPr lang="en-US" altLang="zh-CN" sz="2200" i="1" kern="100" baseline="30000" dirty="0">
                <a:effectLst/>
                <a:latin typeface="微软雅黑" panose="020B0503020204020204" pitchFamily="34" charset="-122"/>
                <a:ea typeface="微软雅黑" panose="020B0503020204020204" pitchFamily="34" charset="-122"/>
                <a:cs typeface="Times New Roman" panose="02020603050405020304" pitchFamily="18" charset="0"/>
              </a:rPr>
              <a:t>2</a:t>
            </a:r>
            <a:r>
              <a:rPr lang="en-US" altLang="zh-CN" sz="2200" i="1" kern="100" dirty="0">
                <a:effectLst/>
                <a:latin typeface="微软雅黑" panose="020B0503020204020204" pitchFamily="34" charset="-122"/>
                <a:ea typeface="微软雅黑" panose="020B0503020204020204" pitchFamily="34" charset="-122"/>
                <a:cs typeface="Times New Roman" panose="02020603050405020304" pitchFamily="18" charset="0"/>
              </a:rPr>
              <a:t>Department of Engineering Physics, Tsinghua University, Beijing 100084, China</a:t>
            </a:r>
            <a:endParaRPr lang="zh-CN" altLang="zh-CN" sz="2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gn="ctr">
              <a:lnSpc>
                <a:spcPts val="2600"/>
              </a:lnSpc>
            </a:pPr>
            <a:r>
              <a:rPr lang="en-US" altLang="zh-CN" sz="2200" i="1" kern="100" baseline="30000" dirty="0">
                <a:effectLst/>
                <a:latin typeface="微软雅黑" panose="020B0503020204020204" pitchFamily="34" charset="-122"/>
                <a:ea typeface="微软雅黑" panose="020B0503020204020204" pitchFamily="34" charset="-122"/>
                <a:cs typeface="Times New Roman" panose="02020603050405020304" pitchFamily="18" charset="0"/>
              </a:rPr>
              <a:t>3</a:t>
            </a:r>
            <a:r>
              <a:rPr lang="en-US" altLang="zh-CN" sz="2200" i="1" kern="100" dirty="0">
                <a:effectLst/>
                <a:latin typeface="微软雅黑" panose="020B0503020204020204" pitchFamily="34" charset="-122"/>
                <a:ea typeface="微软雅黑" panose="020B0503020204020204" pitchFamily="34" charset="-122"/>
                <a:cs typeface="Times New Roman" panose="02020603050405020304" pitchFamily="18" charset="0"/>
              </a:rPr>
              <a:t>University of Science and Technology of China, Hefei 230031, China</a:t>
            </a:r>
            <a:endParaRPr lang="zh-CN" altLang="zh-CN" sz="2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gn="ctr">
              <a:lnSpc>
                <a:spcPts val="2600"/>
              </a:lnSpc>
            </a:pPr>
            <a:r>
              <a:rPr lang="en-US" altLang="zh-CN" sz="2200" i="1" kern="100" baseline="30000" dirty="0">
                <a:effectLst/>
                <a:latin typeface="微软雅黑" panose="020B0503020204020204" pitchFamily="34" charset="-122"/>
                <a:ea typeface="微软雅黑" panose="020B0503020204020204" pitchFamily="34" charset="-122"/>
                <a:cs typeface="Times New Roman" panose="02020603050405020304" pitchFamily="18" charset="0"/>
              </a:rPr>
              <a:t>4</a:t>
            </a:r>
            <a:r>
              <a:rPr lang="en-US" altLang="zh-CN" sz="2200" i="1" kern="100" dirty="0">
                <a:effectLst/>
                <a:latin typeface="微软雅黑" panose="020B0503020204020204" pitchFamily="34" charset="-122"/>
                <a:ea typeface="微软雅黑" panose="020B0503020204020204" pitchFamily="34" charset="-122"/>
                <a:cs typeface="Times New Roman" panose="02020603050405020304" pitchFamily="18" charset="0"/>
              </a:rPr>
              <a:t>Advanced Energy Research Center, Shenzhen University, Shenzhen 518060, China</a:t>
            </a:r>
            <a:endParaRPr lang="zh-CN" altLang="zh-CN" sz="2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gn="ctr">
              <a:lnSpc>
                <a:spcPts val="2600"/>
              </a:lnSpc>
            </a:pPr>
            <a:r>
              <a:rPr lang="en-US" altLang="zh-CN" sz="2200" kern="100" baseline="30000" dirty="0">
                <a:effectLst/>
                <a:latin typeface="微软雅黑" panose="020B0503020204020204" pitchFamily="34" charset="-122"/>
                <a:ea typeface="微软雅黑" panose="020B0503020204020204" pitchFamily="34" charset="-122"/>
                <a:cs typeface="Times New Roman" panose="02020603050405020304" pitchFamily="18" charset="0"/>
              </a:rPr>
              <a:t>5</a:t>
            </a:r>
            <a:r>
              <a:rPr lang="en-US" altLang="zh-CN" sz="2200" i="1" kern="100" dirty="0">
                <a:effectLst/>
                <a:latin typeface="微软雅黑" panose="020B0503020204020204" pitchFamily="34" charset="-122"/>
                <a:ea typeface="微软雅黑" panose="020B0503020204020204" pitchFamily="34" charset="-122"/>
                <a:cs typeface="Times New Roman" panose="02020603050405020304" pitchFamily="18" charset="0"/>
              </a:rPr>
              <a:t>ForschungszentrumJülich GmbH, Institute of Energy and Climate Research - Plasma Physics, 52425 </a:t>
            </a:r>
            <a:r>
              <a:rPr lang="en-US" altLang="zh-CN" sz="2200" i="1" kern="100" dirty="0" err="1">
                <a:effectLst/>
                <a:latin typeface="微软雅黑" panose="020B0503020204020204" pitchFamily="34" charset="-122"/>
                <a:ea typeface="微软雅黑" panose="020B0503020204020204" pitchFamily="34" charset="-122"/>
                <a:cs typeface="Times New Roman" panose="02020603050405020304" pitchFamily="18" charset="0"/>
              </a:rPr>
              <a:t>Jülich</a:t>
            </a:r>
            <a:r>
              <a:rPr lang="en-US" altLang="zh-CN" sz="2200" i="1" kern="100" dirty="0">
                <a:effectLst/>
                <a:latin typeface="微软雅黑" panose="020B0503020204020204" pitchFamily="34" charset="-122"/>
                <a:ea typeface="微软雅黑" panose="020B0503020204020204" pitchFamily="34" charset="-122"/>
                <a:cs typeface="Times New Roman" panose="02020603050405020304" pitchFamily="18" charset="0"/>
              </a:rPr>
              <a:t>, Germany</a:t>
            </a:r>
            <a:endParaRPr lang="zh-CN" altLang="zh-CN" sz="2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gn="ctr">
              <a:spcBef>
                <a:spcPts val="600"/>
              </a:spcBef>
            </a:pPr>
            <a:r>
              <a:rPr lang="en-US" altLang="zh-CN" sz="3200" dirty="0">
                <a:latin typeface="微软雅黑" panose="020B0503020204020204" pitchFamily="34" charset="-122"/>
                <a:ea typeface="微软雅黑" panose="020B0503020204020204" pitchFamily="34" charset="-122"/>
                <a:cs typeface="Times New Roman" panose="02020603050405020304" pitchFamily="18" charset="0"/>
              </a:rPr>
              <a:t>Email:tian.tang@ipp.ac.cn</a:t>
            </a:r>
            <a:endParaRPr lang="zh-CN" altLang="zh-CN" sz="3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9" name="文本框 18">
            <a:extLst>
              <a:ext uri="{FF2B5EF4-FFF2-40B4-BE49-F238E27FC236}">
                <a16:creationId xmlns:a16="http://schemas.microsoft.com/office/drawing/2014/main" id="{6D36904F-7C38-4F2F-BE8D-4232A9474A6F}"/>
              </a:ext>
            </a:extLst>
          </p:cNvPr>
          <p:cNvSpPr txBox="1"/>
          <p:nvPr/>
        </p:nvSpPr>
        <p:spPr>
          <a:xfrm>
            <a:off x="787744" y="7022432"/>
            <a:ext cx="13140000" cy="3667992"/>
          </a:xfrm>
          <a:prstGeom prst="rect">
            <a:avLst/>
          </a:prstGeom>
          <a:noFill/>
          <a:ln>
            <a:noFill/>
          </a:ln>
        </p:spPr>
        <p:txBody>
          <a:bodyPr wrap="square" rtlCol="0">
            <a:spAutoFit/>
          </a:bodyPr>
          <a:lstStyle/>
          <a:p>
            <a:pPr indent="457200">
              <a:lnSpc>
                <a:spcPct val="120000"/>
              </a:lnSpc>
            </a:pPr>
            <a:r>
              <a:rPr lang="en-US" altLang="zh-CN" sz="2800" dirty="0">
                <a:latin typeface="微软雅黑" panose="020B0503020204020204" pitchFamily="34" charset="-122"/>
                <a:ea typeface="微软雅黑" panose="020B0503020204020204" pitchFamily="34" charset="-122"/>
              </a:rPr>
              <a:t>	Runaway electrons (REs) generated in disruption pose severe threats, including thermal and electromagnetic loads to tokamak. For future large-size tokamaks, REs are of great concern due to beam generated during disruption may carry tens of MA current and could cause fatal damage when REs strike to the wall. Consequently, further understanding of REs physics is essential on </a:t>
            </a:r>
            <a:r>
              <a:rPr lang="en-US" altLang="zh-CN" sz="2800" dirty="0" err="1">
                <a:latin typeface="微软雅黑" panose="020B0503020204020204" pitchFamily="34" charset="-122"/>
                <a:ea typeface="微软雅黑" panose="020B0503020204020204" pitchFamily="34" charset="-122"/>
              </a:rPr>
              <a:t>nowaday</a:t>
            </a:r>
            <a:r>
              <a:rPr lang="en-US" altLang="zh-CN" sz="2800" dirty="0">
                <a:latin typeface="微软雅黑" panose="020B0503020204020204" pitchFamily="34" charset="-122"/>
                <a:ea typeface="微软雅黑" panose="020B0503020204020204" pitchFamily="34" charset="-122"/>
              </a:rPr>
              <a:t> tokamaks to propose effective RE mitigation/avoidance methods.</a:t>
            </a:r>
          </a:p>
        </p:txBody>
      </p:sp>
      <p:sp>
        <p:nvSpPr>
          <p:cNvPr id="146" name="文本框 145">
            <a:extLst>
              <a:ext uri="{FF2B5EF4-FFF2-40B4-BE49-F238E27FC236}">
                <a16:creationId xmlns:a16="http://schemas.microsoft.com/office/drawing/2014/main" id="{ED098EF0-991F-4671-997F-213D8DA6CA2B}"/>
              </a:ext>
            </a:extLst>
          </p:cNvPr>
          <p:cNvSpPr txBox="1"/>
          <p:nvPr/>
        </p:nvSpPr>
        <p:spPr>
          <a:xfrm>
            <a:off x="547710" y="6064717"/>
            <a:ext cx="13380034" cy="769441"/>
          </a:xfrm>
          <a:prstGeom prst="rect">
            <a:avLst/>
          </a:prstGeom>
          <a:solidFill>
            <a:srgbClr val="003399"/>
          </a:solidFill>
        </p:spPr>
        <p:txBody>
          <a:bodyPr wrap="square" rtlCol="0">
            <a:spAutoFit/>
          </a:bodyPr>
          <a:lstStyle/>
          <a:p>
            <a:pPr algn="ctr"/>
            <a:r>
              <a:rPr lang="en-US" altLang="zh-CN" sz="4400" b="1" dirty="0">
                <a:solidFill>
                  <a:schemeClr val="bg1"/>
                </a:solidFill>
                <a:latin typeface="微软雅黑" panose="020B0503020204020204" pitchFamily="34" charset="-122"/>
                <a:ea typeface="微软雅黑" panose="020B0503020204020204" pitchFamily="34" charset="-122"/>
              </a:rPr>
              <a:t>Introduction</a:t>
            </a:r>
          </a:p>
        </p:txBody>
      </p:sp>
      <p:sp>
        <p:nvSpPr>
          <p:cNvPr id="148" name="文本框 147">
            <a:extLst>
              <a:ext uri="{FF2B5EF4-FFF2-40B4-BE49-F238E27FC236}">
                <a16:creationId xmlns:a16="http://schemas.microsoft.com/office/drawing/2014/main" id="{A87E89B3-6F35-4754-9D44-A8E602E8AA55}"/>
              </a:ext>
            </a:extLst>
          </p:cNvPr>
          <p:cNvSpPr txBox="1"/>
          <p:nvPr/>
        </p:nvSpPr>
        <p:spPr>
          <a:xfrm>
            <a:off x="547710" y="29720953"/>
            <a:ext cx="13140000" cy="769441"/>
          </a:xfrm>
          <a:prstGeom prst="rect">
            <a:avLst/>
          </a:prstGeom>
          <a:solidFill>
            <a:srgbClr val="003399"/>
          </a:solidFill>
        </p:spPr>
        <p:txBody>
          <a:bodyPr wrap="square" rtlCol="0">
            <a:spAutoFit/>
          </a:bodyPr>
          <a:lstStyle>
            <a:defPPr>
              <a:defRPr lang="en-US"/>
            </a:defPPr>
            <a:lvl1pPr algn="ctr">
              <a:defRPr sz="4400" b="1">
                <a:solidFill>
                  <a:schemeClr val="bg1"/>
                </a:solidFill>
                <a:latin typeface="微软雅黑" panose="020B0503020204020204" pitchFamily="34" charset="-122"/>
                <a:ea typeface="微软雅黑" panose="020B0503020204020204" pitchFamily="34" charset="-122"/>
              </a:defRPr>
            </a:lvl1pPr>
          </a:lstStyle>
          <a:p>
            <a:r>
              <a:rPr lang="en-US" altLang="zh-CN" dirty="0"/>
              <a:t>Hot spot induced by REs</a:t>
            </a:r>
          </a:p>
        </p:txBody>
      </p:sp>
      <p:sp>
        <p:nvSpPr>
          <p:cNvPr id="22" name="文本框 21">
            <a:extLst>
              <a:ext uri="{FF2B5EF4-FFF2-40B4-BE49-F238E27FC236}">
                <a16:creationId xmlns:a16="http://schemas.microsoft.com/office/drawing/2014/main" id="{2B54CD36-EE14-44FC-B2EF-BEAC253CF4F3}"/>
              </a:ext>
            </a:extLst>
          </p:cNvPr>
          <p:cNvSpPr txBox="1"/>
          <p:nvPr/>
        </p:nvSpPr>
        <p:spPr>
          <a:xfrm>
            <a:off x="14399255" y="6074673"/>
            <a:ext cx="13853459" cy="769441"/>
          </a:xfrm>
          <a:prstGeom prst="rect">
            <a:avLst/>
          </a:prstGeom>
          <a:solidFill>
            <a:srgbClr val="003399"/>
          </a:solidFill>
        </p:spPr>
        <p:txBody>
          <a:bodyPr wrap="square" rtlCol="0">
            <a:spAutoFit/>
          </a:bodyPr>
          <a:lstStyle>
            <a:defPPr>
              <a:defRPr lang="en-US"/>
            </a:defPPr>
            <a:lvl1pPr algn="ctr">
              <a:defRPr sz="4400" b="1">
                <a:solidFill>
                  <a:schemeClr val="bg1"/>
                </a:solidFill>
                <a:latin typeface="微软雅黑" panose="020B0503020204020204" pitchFamily="34" charset="-122"/>
                <a:ea typeface="微软雅黑" panose="020B0503020204020204" pitchFamily="34" charset="-122"/>
              </a:defRPr>
            </a:lvl1pPr>
          </a:lstStyle>
          <a:p>
            <a:r>
              <a:rPr lang="en-US" altLang="zh-CN" dirty="0"/>
              <a:t>Formation</a:t>
            </a:r>
            <a:r>
              <a:rPr lang="zh-CN" altLang="en-US" dirty="0"/>
              <a:t> </a:t>
            </a:r>
            <a:r>
              <a:rPr lang="en-US" altLang="zh-CN" dirty="0"/>
              <a:t>phase</a:t>
            </a:r>
          </a:p>
        </p:txBody>
      </p:sp>
      <p:sp>
        <p:nvSpPr>
          <p:cNvPr id="27" name="文本框 26">
            <a:extLst>
              <a:ext uri="{FF2B5EF4-FFF2-40B4-BE49-F238E27FC236}">
                <a16:creationId xmlns:a16="http://schemas.microsoft.com/office/drawing/2014/main" id="{4C90EE29-B61B-409F-9668-46FA8EE5344C}"/>
              </a:ext>
            </a:extLst>
          </p:cNvPr>
          <p:cNvSpPr txBox="1"/>
          <p:nvPr/>
        </p:nvSpPr>
        <p:spPr>
          <a:xfrm>
            <a:off x="6358826" y="42375988"/>
            <a:ext cx="14908038" cy="584775"/>
          </a:xfrm>
          <a:prstGeom prst="rect">
            <a:avLst/>
          </a:prstGeom>
          <a:noFill/>
        </p:spPr>
        <p:txBody>
          <a:bodyPr wrap="square" rtlCol="0">
            <a:spAutoFit/>
          </a:bodyPr>
          <a:lstStyle/>
          <a:p>
            <a:pPr algn="ctr"/>
            <a:r>
              <a:rPr lang="en-US" altLang="zh-CN" sz="3200" dirty="0">
                <a:latin typeface="微软雅黑" panose="020B0503020204020204" pitchFamily="34" charset="-122"/>
                <a:ea typeface="微软雅黑" panose="020B0503020204020204" pitchFamily="34" charset="-122"/>
              </a:rPr>
              <a:t>Institute of Plasma Physics, Chinese Academy of Science</a:t>
            </a:r>
            <a:endParaRPr lang="zh-CN" altLang="en-US" sz="3200" dirty="0">
              <a:latin typeface="微软雅黑" panose="020B0503020204020204" pitchFamily="34" charset="-122"/>
              <a:ea typeface="微软雅黑" panose="020B0503020204020204" pitchFamily="34" charset="-122"/>
            </a:endParaRPr>
          </a:p>
        </p:txBody>
      </p:sp>
      <p:sp>
        <p:nvSpPr>
          <p:cNvPr id="29" name="文本框 28">
            <a:extLst>
              <a:ext uri="{FF2B5EF4-FFF2-40B4-BE49-F238E27FC236}">
                <a16:creationId xmlns:a16="http://schemas.microsoft.com/office/drawing/2014/main" id="{E0D37B8B-F1EA-4873-9B36-C4A4E9087088}"/>
              </a:ext>
            </a:extLst>
          </p:cNvPr>
          <p:cNvSpPr txBox="1"/>
          <p:nvPr/>
        </p:nvSpPr>
        <p:spPr>
          <a:xfrm>
            <a:off x="547710" y="10903190"/>
            <a:ext cx="13399699" cy="769441"/>
          </a:xfrm>
          <a:prstGeom prst="rect">
            <a:avLst/>
          </a:prstGeom>
          <a:solidFill>
            <a:srgbClr val="003399"/>
          </a:solidFill>
        </p:spPr>
        <p:txBody>
          <a:bodyPr wrap="square" rtlCol="0">
            <a:spAutoFit/>
          </a:bodyPr>
          <a:lstStyle>
            <a:defPPr>
              <a:defRPr lang="en-US"/>
            </a:defPPr>
            <a:lvl1pPr algn="ctr">
              <a:defRPr sz="4400" b="1">
                <a:solidFill>
                  <a:schemeClr val="bg1"/>
                </a:solidFill>
                <a:latin typeface="微软雅黑" panose="020B0503020204020204" pitchFamily="34" charset="-122"/>
                <a:ea typeface="微软雅黑" panose="020B0503020204020204" pitchFamily="34" charset="-122"/>
              </a:defRPr>
            </a:lvl1pPr>
          </a:lstStyle>
          <a:p>
            <a:r>
              <a:rPr lang="en-US" altLang="zh-CN" dirty="0"/>
              <a:t>Typical Runaway plateau </a:t>
            </a:r>
            <a:endParaRPr lang="zh-CN" altLang="en-US" dirty="0"/>
          </a:p>
        </p:txBody>
      </p:sp>
      <p:sp>
        <p:nvSpPr>
          <p:cNvPr id="30" name="文本框 29">
            <a:extLst>
              <a:ext uri="{FF2B5EF4-FFF2-40B4-BE49-F238E27FC236}">
                <a16:creationId xmlns:a16="http://schemas.microsoft.com/office/drawing/2014/main" id="{13EB6C57-296E-449B-ADBF-4BB38B1C956A}"/>
              </a:ext>
            </a:extLst>
          </p:cNvPr>
          <p:cNvSpPr txBox="1"/>
          <p:nvPr/>
        </p:nvSpPr>
        <p:spPr>
          <a:xfrm>
            <a:off x="517555" y="37286494"/>
            <a:ext cx="27905041" cy="769441"/>
          </a:xfrm>
          <a:prstGeom prst="rect">
            <a:avLst/>
          </a:prstGeom>
          <a:solidFill>
            <a:srgbClr val="003399"/>
          </a:solidFill>
        </p:spPr>
        <p:txBody>
          <a:bodyPr wrap="square" rtlCol="0">
            <a:spAutoFit/>
          </a:bodyPr>
          <a:lstStyle>
            <a:defPPr>
              <a:defRPr lang="en-US"/>
            </a:defPPr>
            <a:lvl1pPr algn="ctr">
              <a:defRPr sz="4400" b="1">
                <a:solidFill>
                  <a:schemeClr val="bg1"/>
                </a:solidFill>
                <a:latin typeface="微软雅黑" panose="020B0503020204020204" pitchFamily="34" charset="-122"/>
                <a:ea typeface="微软雅黑" panose="020B0503020204020204" pitchFamily="34" charset="-122"/>
              </a:defRPr>
            </a:lvl1pPr>
          </a:lstStyle>
          <a:p>
            <a:r>
              <a:rPr lang="en-US" altLang="zh-CN" dirty="0"/>
              <a:t>Summary</a:t>
            </a:r>
            <a:endParaRPr lang="zh-CN" altLang="en-US" dirty="0"/>
          </a:p>
        </p:txBody>
      </p:sp>
      <p:sp>
        <p:nvSpPr>
          <p:cNvPr id="5" name="文本框 4"/>
          <p:cNvSpPr txBox="1"/>
          <p:nvPr/>
        </p:nvSpPr>
        <p:spPr>
          <a:xfrm>
            <a:off x="224187" y="3940764"/>
            <a:ext cx="5161991" cy="1077218"/>
          </a:xfrm>
          <a:prstGeom prst="rect">
            <a:avLst/>
          </a:prstGeom>
          <a:noFill/>
        </p:spPr>
        <p:txBody>
          <a:bodyPr wrap="none" rtlCol="0">
            <a:spAutoFit/>
          </a:bodyPr>
          <a:lstStyle/>
          <a:p>
            <a:pPr algn="ctr"/>
            <a:r>
              <a:rPr lang="en-US" altLang="zh-CN" sz="3200" b="1" dirty="0">
                <a:solidFill>
                  <a:srgbClr val="1E3882"/>
                </a:solidFill>
                <a:latin typeface="华文新魏" panose="02010800040101010101" pitchFamily="2" charset="-122"/>
                <a:ea typeface="华文新魏" panose="02010800040101010101" pitchFamily="2" charset="-122"/>
              </a:rPr>
              <a:t>Institute</a:t>
            </a:r>
            <a:r>
              <a:rPr lang="zh-CN" altLang="en-US" sz="3200" b="1" dirty="0">
                <a:solidFill>
                  <a:srgbClr val="1E3882"/>
                </a:solidFill>
                <a:latin typeface="华文新魏" panose="02010800040101010101" pitchFamily="2" charset="-122"/>
                <a:ea typeface="华文新魏" panose="02010800040101010101" pitchFamily="2" charset="-122"/>
              </a:rPr>
              <a:t> </a:t>
            </a:r>
            <a:r>
              <a:rPr lang="en-US" altLang="zh-CN" sz="3200" b="1" dirty="0">
                <a:solidFill>
                  <a:srgbClr val="1E3882"/>
                </a:solidFill>
                <a:latin typeface="华文新魏" panose="02010800040101010101" pitchFamily="2" charset="-122"/>
                <a:ea typeface="华文新魏" panose="02010800040101010101" pitchFamily="2" charset="-122"/>
              </a:rPr>
              <a:t>of</a:t>
            </a:r>
            <a:r>
              <a:rPr lang="zh-CN" altLang="en-US" sz="3200" b="1" dirty="0">
                <a:solidFill>
                  <a:srgbClr val="1E3882"/>
                </a:solidFill>
                <a:latin typeface="华文新魏" panose="02010800040101010101" pitchFamily="2" charset="-122"/>
                <a:ea typeface="华文新魏" panose="02010800040101010101" pitchFamily="2" charset="-122"/>
              </a:rPr>
              <a:t> </a:t>
            </a:r>
            <a:r>
              <a:rPr lang="en-US" altLang="zh-CN" sz="3200" b="1" dirty="0">
                <a:solidFill>
                  <a:srgbClr val="1E3882"/>
                </a:solidFill>
                <a:latin typeface="华文新魏" panose="02010800040101010101" pitchFamily="2" charset="-122"/>
                <a:ea typeface="华文新魏" panose="02010800040101010101" pitchFamily="2" charset="-122"/>
              </a:rPr>
              <a:t>plasma</a:t>
            </a:r>
            <a:r>
              <a:rPr lang="zh-CN" altLang="en-US" sz="3200" b="1" dirty="0">
                <a:solidFill>
                  <a:srgbClr val="1E3882"/>
                </a:solidFill>
                <a:latin typeface="华文新魏" panose="02010800040101010101" pitchFamily="2" charset="-122"/>
                <a:ea typeface="华文新魏" panose="02010800040101010101" pitchFamily="2" charset="-122"/>
              </a:rPr>
              <a:t> </a:t>
            </a:r>
            <a:r>
              <a:rPr lang="en-US" altLang="zh-CN" sz="3200" b="1" dirty="0">
                <a:solidFill>
                  <a:srgbClr val="1E3882"/>
                </a:solidFill>
                <a:latin typeface="华文新魏" panose="02010800040101010101" pitchFamily="2" charset="-122"/>
                <a:ea typeface="华文新魏" panose="02010800040101010101" pitchFamily="2" charset="-122"/>
              </a:rPr>
              <a:t>physics</a:t>
            </a:r>
          </a:p>
          <a:p>
            <a:pPr algn="ctr"/>
            <a:r>
              <a:rPr lang="en-US" altLang="zh-CN" sz="3200" b="1" dirty="0">
                <a:solidFill>
                  <a:srgbClr val="1E3882"/>
                </a:solidFill>
                <a:latin typeface="华文新魏" panose="02010800040101010101" pitchFamily="2" charset="-122"/>
                <a:ea typeface="华文新魏" panose="02010800040101010101" pitchFamily="2" charset="-122"/>
              </a:rPr>
              <a:t>Chinese Academy of Science</a:t>
            </a:r>
          </a:p>
        </p:txBody>
      </p:sp>
      <p:grpSp>
        <p:nvGrpSpPr>
          <p:cNvPr id="14" name="组合 13">
            <a:extLst>
              <a:ext uri="{FF2B5EF4-FFF2-40B4-BE49-F238E27FC236}">
                <a16:creationId xmlns:a16="http://schemas.microsoft.com/office/drawing/2014/main" id="{1C1443A3-7E35-ABDE-272D-C795260D502D}"/>
              </a:ext>
            </a:extLst>
          </p:cNvPr>
          <p:cNvGrpSpPr/>
          <p:nvPr/>
        </p:nvGrpSpPr>
        <p:grpSpPr>
          <a:xfrm>
            <a:off x="7006717" y="11741886"/>
            <a:ext cx="7041589" cy="8451169"/>
            <a:chOff x="4876800" y="959504"/>
            <a:chExt cx="3070788" cy="3642360"/>
          </a:xfrm>
        </p:grpSpPr>
        <p:pic>
          <p:nvPicPr>
            <p:cNvPr id="17" name="图片 16">
              <a:extLst>
                <a:ext uri="{FF2B5EF4-FFF2-40B4-BE49-F238E27FC236}">
                  <a16:creationId xmlns:a16="http://schemas.microsoft.com/office/drawing/2014/main" id="{788724F2-25F2-978D-EB31-A580B2B7AF48}"/>
                </a:ext>
              </a:extLst>
            </p:cNvPr>
            <p:cNvPicPr>
              <a:picLocks noChangeAspect="1"/>
            </p:cNvPicPr>
            <p:nvPr/>
          </p:nvPicPr>
          <p:blipFill>
            <a:blip r:embed="rId4"/>
            <a:stretch>
              <a:fillRect/>
            </a:stretch>
          </p:blipFill>
          <p:spPr>
            <a:xfrm>
              <a:off x="4876800" y="959504"/>
              <a:ext cx="3012392" cy="3642360"/>
            </a:xfrm>
            <a:prstGeom prst="rect">
              <a:avLst/>
            </a:prstGeom>
          </p:spPr>
        </p:pic>
        <p:sp>
          <p:nvSpPr>
            <p:cNvPr id="21" name="文本框 20">
              <a:extLst>
                <a:ext uri="{FF2B5EF4-FFF2-40B4-BE49-F238E27FC236}">
                  <a16:creationId xmlns:a16="http://schemas.microsoft.com/office/drawing/2014/main" id="{0CEA7EC3-1EC2-EF3E-8572-6C8DEBF5F7EB}"/>
                </a:ext>
              </a:extLst>
            </p:cNvPr>
            <p:cNvSpPr txBox="1"/>
            <p:nvPr/>
          </p:nvSpPr>
          <p:spPr>
            <a:xfrm>
              <a:off x="7185588" y="1195379"/>
              <a:ext cx="762000" cy="222381"/>
            </a:xfrm>
            <a:prstGeom prst="rect">
              <a:avLst/>
            </a:prstGeom>
            <a:noFill/>
          </p:spPr>
          <p:txBody>
            <a:bodyPr wrap="square" rtlCol="0">
              <a:spAutoFit/>
            </a:bodyPr>
            <a:lstStyle/>
            <a:p>
              <a:r>
                <a:rPr lang="en-US" altLang="zh-CN" sz="2000" dirty="0"/>
                <a:t>(a)</a:t>
              </a:r>
              <a:endParaRPr lang="zh-CN" altLang="en-US" sz="2000" dirty="0"/>
            </a:p>
          </p:txBody>
        </p:sp>
        <p:sp>
          <p:nvSpPr>
            <p:cNvPr id="28" name="文本框 27">
              <a:extLst>
                <a:ext uri="{FF2B5EF4-FFF2-40B4-BE49-F238E27FC236}">
                  <a16:creationId xmlns:a16="http://schemas.microsoft.com/office/drawing/2014/main" id="{0E99EA42-38AF-1D42-FC46-CE8AF022AB36}"/>
                </a:ext>
              </a:extLst>
            </p:cNvPr>
            <p:cNvSpPr txBox="1"/>
            <p:nvPr/>
          </p:nvSpPr>
          <p:spPr>
            <a:xfrm>
              <a:off x="7185588" y="2514009"/>
              <a:ext cx="762000" cy="222381"/>
            </a:xfrm>
            <a:prstGeom prst="rect">
              <a:avLst/>
            </a:prstGeom>
            <a:noFill/>
          </p:spPr>
          <p:txBody>
            <a:bodyPr wrap="square" rtlCol="0">
              <a:spAutoFit/>
            </a:bodyPr>
            <a:lstStyle/>
            <a:p>
              <a:r>
                <a:rPr lang="en-US" altLang="zh-CN" sz="2000" dirty="0"/>
                <a:t>(b)</a:t>
              </a:r>
              <a:endParaRPr lang="zh-CN" altLang="en-US" sz="2000" dirty="0"/>
            </a:p>
          </p:txBody>
        </p:sp>
        <p:sp>
          <p:nvSpPr>
            <p:cNvPr id="34" name="文本框 33">
              <a:extLst>
                <a:ext uri="{FF2B5EF4-FFF2-40B4-BE49-F238E27FC236}">
                  <a16:creationId xmlns:a16="http://schemas.microsoft.com/office/drawing/2014/main" id="{64DF4759-2F1F-0ECB-38DE-D53620366DC0}"/>
                </a:ext>
              </a:extLst>
            </p:cNvPr>
            <p:cNvSpPr txBox="1"/>
            <p:nvPr/>
          </p:nvSpPr>
          <p:spPr>
            <a:xfrm>
              <a:off x="7185588" y="3311715"/>
              <a:ext cx="762000" cy="222381"/>
            </a:xfrm>
            <a:prstGeom prst="rect">
              <a:avLst/>
            </a:prstGeom>
            <a:noFill/>
          </p:spPr>
          <p:txBody>
            <a:bodyPr wrap="square" rtlCol="0">
              <a:spAutoFit/>
            </a:bodyPr>
            <a:lstStyle/>
            <a:p>
              <a:r>
                <a:rPr lang="en-US" altLang="zh-CN" sz="2000" dirty="0"/>
                <a:t>(c)</a:t>
              </a:r>
              <a:endParaRPr lang="zh-CN" altLang="en-US" sz="2000" dirty="0"/>
            </a:p>
          </p:txBody>
        </p:sp>
      </p:grpSp>
      <p:sp>
        <p:nvSpPr>
          <p:cNvPr id="35" name="文本框 34">
            <a:extLst>
              <a:ext uri="{FF2B5EF4-FFF2-40B4-BE49-F238E27FC236}">
                <a16:creationId xmlns:a16="http://schemas.microsoft.com/office/drawing/2014/main" id="{58168314-652B-978D-D6F7-EA49BAF41295}"/>
              </a:ext>
            </a:extLst>
          </p:cNvPr>
          <p:cNvSpPr txBox="1"/>
          <p:nvPr/>
        </p:nvSpPr>
        <p:spPr>
          <a:xfrm>
            <a:off x="597652" y="11962359"/>
            <a:ext cx="6466536" cy="3150927"/>
          </a:xfrm>
          <a:prstGeom prst="rect">
            <a:avLst/>
          </a:prstGeom>
          <a:solidFill>
            <a:schemeClr val="bg1">
              <a:lumMod val="95000"/>
              <a:alpha val="50000"/>
            </a:schemeClr>
          </a:solidFill>
          <a:ln w="12700">
            <a:solidFill>
              <a:schemeClr val="accent1"/>
            </a:solidFill>
          </a:ln>
        </p:spPr>
        <p:txBody>
          <a:bodyPr wrap="square" rtlCol="0">
            <a:spAutoFit/>
          </a:bodyPr>
          <a:lstStyle/>
          <a:p>
            <a:pPr algn="ctr">
              <a:lnSpc>
                <a:spcPct val="120000"/>
              </a:lnSpc>
            </a:pPr>
            <a:r>
              <a:rPr lang="en-US" altLang="zh-CN" sz="2800" b="1" dirty="0">
                <a:latin typeface="微软雅黑" panose="020B0503020204020204" pitchFamily="34" charset="-122"/>
                <a:ea typeface="微软雅黑" panose="020B0503020204020204" pitchFamily="34" charset="-122"/>
              </a:rPr>
              <a:t>Pre-disruption</a:t>
            </a:r>
          </a:p>
          <a:p>
            <a:pPr marL="457200" indent="-457200">
              <a:lnSpc>
                <a:spcPct val="120000"/>
              </a:lnSpc>
              <a:buFont typeface="Arial" panose="020B0604020202020204" pitchFamily="34" charset="0"/>
              <a:buChar char="•"/>
            </a:pPr>
            <a:r>
              <a:rPr lang="en-US" altLang="zh-CN" sz="2800" dirty="0">
                <a:latin typeface="微软雅黑" panose="020B0503020204020204" pitchFamily="34" charset="-122"/>
                <a:ea typeface="微软雅黑" panose="020B0503020204020204" pitchFamily="34" charset="-122"/>
              </a:rPr>
              <a:t>Limiter configuration, circular plasma, ohmic discharge;</a:t>
            </a:r>
          </a:p>
          <a:p>
            <a:pPr marL="457200" indent="-457200">
              <a:lnSpc>
                <a:spcPct val="120000"/>
              </a:lnSpc>
              <a:buFont typeface="Arial" panose="020B0604020202020204" pitchFamily="34" charset="0"/>
              <a:buChar char="•"/>
            </a:pPr>
            <a:r>
              <a:rPr lang="en-US" altLang="zh-CN" sz="2800" dirty="0">
                <a:latin typeface="微软雅黑" panose="020B0503020204020204" pitchFamily="34" charset="-122"/>
                <a:ea typeface="微软雅黑" panose="020B0503020204020204" pitchFamily="34" charset="-122"/>
              </a:rPr>
              <a:t>Ip~300-350kA</a:t>
            </a:r>
          </a:p>
          <a:p>
            <a:pPr marL="457200" indent="-457200">
              <a:lnSpc>
                <a:spcPct val="120000"/>
              </a:lnSpc>
              <a:buFont typeface="Arial" panose="020B0604020202020204" pitchFamily="34" charset="0"/>
              <a:buChar char="•"/>
            </a:pPr>
            <a:r>
              <a:rPr lang="en-US" altLang="zh-CN" sz="2800" dirty="0">
                <a:latin typeface="微软雅黑" panose="020B0503020204020204" pitchFamily="34" charset="-122"/>
                <a:ea typeface="微软雅黑" panose="020B0503020204020204" pitchFamily="34" charset="-122"/>
              </a:rPr>
              <a:t>low electron density: 0.2-0.5 (10</a:t>
            </a:r>
            <a:r>
              <a:rPr lang="en-US" altLang="zh-CN" sz="2800" baseline="30000" dirty="0">
                <a:latin typeface="微软雅黑" panose="020B0503020204020204" pitchFamily="34" charset="-122"/>
                <a:ea typeface="微软雅黑" panose="020B0503020204020204" pitchFamily="34" charset="-122"/>
              </a:rPr>
              <a:t>19</a:t>
            </a:r>
            <a:r>
              <a:rPr lang="en-US" altLang="zh-CN" sz="2800" dirty="0">
                <a:latin typeface="微软雅黑" panose="020B0503020204020204" pitchFamily="34" charset="-122"/>
                <a:ea typeface="微软雅黑" panose="020B0503020204020204" pitchFamily="34" charset="-122"/>
              </a:rPr>
              <a:t> m</a:t>
            </a:r>
            <a:r>
              <a:rPr lang="en-US" altLang="zh-CN" sz="2800" baseline="30000" dirty="0">
                <a:latin typeface="微软雅黑" panose="020B0503020204020204" pitchFamily="34" charset="-122"/>
                <a:ea typeface="微软雅黑" panose="020B0503020204020204" pitchFamily="34" charset="-122"/>
              </a:rPr>
              <a:t>-3</a:t>
            </a:r>
            <a:r>
              <a:rPr lang="en-US" altLang="zh-CN" sz="2800" dirty="0">
                <a:latin typeface="微软雅黑" panose="020B0503020204020204" pitchFamily="34" charset="-122"/>
                <a:ea typeface="微软雅黑" panose="020B0503020204020204" pitchFamily="34" charset="-122"/>
              </a:rPr>
              <a:t>);</a:t>
            </a:r>
          </a:p>
        </p:txBody>
      </p:sp>
      <p:sp>
        <p:nvSpPr>
          <p:cNvPr id="38" name="文本框 37">
            <a:extLst>
              <a:ext uri="{FF2B5EF4-FFF2-40B4-BE49-F238E27FC236}">
                <a16:creationId xmlns:a16="http://schemas.microsoft.com/office/drawing/2014/main" id="{502DD6A6-696B-691D-E9BC-40C1A9509A56}"/>
              </a:ext>
            </a:extLst>
          </p:cNvPr>
          <p:cNvSpPr txBox="1"/>
          <p:nvPr/>
        </p:nvSpPr>
        <p:spPr>
          <a:xfrm>
            <a:off x="548448" y="16957257"/>
            <a:ext cx="6466536" cy="2633863"/>
          </a:xfrm>
          <a:prstGeom prst="rect">
            <a:avLst/>
          </a:prstGeom>
          <a:solidFill>
            <a:schemeClr val="bg1">
              <a:lumMod val="85000"/>
              <a:alpha val="50000"/>
            </a:schemeClr>
          </a:solidFill>
          <a:ln w="12700">
            <a:solidFill>
              <a:schemeClr val="accent1"/>
            </a:solidFill>
          </a:ln>
        </p:spPr>
        <p:txBody>
          <a:bodyPr wrap="square" rtlCol="0">
            <a:spAutoFit/>
          </a:bodyPr>
          <a:lstStyle/>
          <a:p>
            <a:pPr algn="ctr">
              <a:lnSpc>
                <a:spcPct val="120000"/>
              </a:lnSpc>
            </a:pPr>
            <a:r>
              <a:rPr lang="en-US" altLang="zh-CN" sz="2800" b="1" dirty="0">
                <a:latin typeface="微软雅黑" panose="020B0503020204020204" pitchFamily="34" charset="-122"/>
                <a:ea typeface="微软雅黑" panose="020B0503020204020204" pitchFamily="34" charset="-122"/>
              </a:rPr>
              <a:t>Post-disruption</a:t>
            </a:r>
          </a:p>
          <a:p>
            <a:pPr marL="457200" indent="-457200">
              <a:lnSpc>
                <a:spcPct val="120000"/>
              </a:lnSpc>
              <a:buFont typeface="Arial" panose="020B0604020202020204" pitchFamily="34" charset="0"/>
              <a:buChar char="•"/>
            </a:pPr>
            <a:r>
              <a:rPr lang="en-US" altLang="zh-CN" sz="2800" dirty="0">
                <a:latin typeface="微软雅黑" panose="020B0503020204020204" pitchFamily="34" charset="-122"/>
                <a:ea typeface="微软雅黑" panose="020B0503020204020204" pitchFamily="34" charset="-122"/>
              </a:rPr>
              <a:t>I</a:t>
            </a:r>
            <a:r>
              <a:rPr lang="en-US" altLang="zh-CN" sz="2800" baseline="-25000" dirty="0">
                <a:latin typeface="微软雅黑" panose="020B0503020204020204" pitchFamily="34" charset="-122"/>
                <a:ea typeface="微软雅黑" panose="020B0503020204020204" pitchFamily="34" charset="-122"/>
              </a:rPr>
              <a:t>RE</a:t>
            </a:r>
            <a:r>
              <a:rPr lang="en-US" altLang="zh-CN" sz="2800" dirty="0">
                <a:latin typeface="微软雅黑" panose="020B0503020204020204" pitchFamily="34" charset="-122"/>
                <a:ea typeface="微软雅黑" panose="020B0503020204020204" pitchFamily="34" charset="-122"/>
              </a:rPr>
              <a:t>~210kA, I</a:t>
            </a:r>
            <a:r>
              <a:rPr lang="en-US" altLang="zh-CN" sz="2800" baseline="-25000" dirty="0">
                <a:latin typeface="微软雅黑" panose="020B0503020204020204" pitchFamily="34" charset="-122"/>
                <a:ea typeface="微软雅黑" panose="020B0503020204020204" pitchFamily="34" charset="-122"/>
              </a:rPr>
              <a:t>RE</a:t>
            </a:r>
            <a:r>
              <a:rPr lang="en-US" altLang="zh-CN" sz="2800" dirty="0">
                <a:latin typeface="微软雅黑" panose="020B0503020204020204" pitchFamily="34" charset="-122"/>
                <a:ea typeface="微软雅黑" panose="020B0503020204020204" pitchFamily="34" charset="-122"/>
              </a:rPr>
              <a:t>/I</a:t>
            </a:r>
            <a:r>
              <a:rPr lang="en-US" altLang="zh-CN" sz="2800" baseline="-25000" dirty="0">
                <a:latin typeface="微软雅黑" panose="020B0503020204020204" pitchFamily="34" charset="-122"/>
                <a:ea typeface="微软雅黑" panose="020B0503020204020204" pitchFamily="34" charset="-122"/>
              </a:rPr>
              <a:t>p</a:t>
            </a:r>
            <a:r>
              <a:rPr lang="en-US" altLang="zh-CN" sz="2800" dirty="0">
                <a:latin typeface="微软雅黑" panose="020B0503020204020204" pitchFamily="34" charset="-122"/>
                <a:ea typeface="微软雅黑" panose="020B0503020204020204" pitchFamily="34" charset="-122"/>
              </a:rPr>
              <a:t>~70%;</a:t>
            </a:r>
          </a:p>
          <a:p>
            <a:pPr marL="457200" indent="-457200">
              <a:lnSpc>
                <a:spcPct val="120000"/>
              </a:lnSpc>
              <a:buFont typeface="Arial" panose="020B0604020202020204" pitchFamily="34" charset="0"/>
              <a:buChar char="•"/>
            </a:pPr>
            <a:r>
              <a:rPr lang="en-US" altLang="zh-CN" sz="2800" dirty="0">
                <a:latin typeface="微软雅黑" panose="020B0503020204020204" pitchFamily="34" charset="-122"/>
                <a:ea typeface="微软雅黑" panose="020B0503020204020204" pitchFamily="34" charset="-122"/>
              </a:rPr>
              <a:t>Last up to 200ms, at most 400ms;</a:t>
            </a:r>
          </a:p>
          <a:p>
            <a:pPr marL="457200" indent="-457200">
              <a:lnSpc>
                <a:spcPct val="120000"/>
              </a:lnSpc>
              <a:buFont typeface="Arial" panose="020B0604020202020204" pitchFamily="34" charset="0"/>
              <a:buChar char="•"/>
            </a:pPr>
            <a:r>
              <a:rPr lang="en-US" altLang="zh-CN" sz="2800" dirty="0">
                <a:latin typeface="微软雅黑" panose="020B0503020204020204" pitchFamily="34" charset="-122"/>
                <a:ea typeface="微软雅黑" panose="020B0503020204020204" pitchFamily="34" charset="-122"/>
              </a:rPr>
              <a:t>Post-disruption density: 2.0 (10</a:t>
            </a:r>
            <a:r>
              <a:rPr lang="en-US" altLang="zh-CN" sz="2800" baseline="30000" dirty="0">
                <a:latin typeface="微软雅黑" panose="020B0503020204020204" pitchFamily="34" charset="-122"/>
                <a:ea typeface="微软雅黑" panose="020B0503020204020204" pitchFamily="34" charset="-122"/>
              </a:rPr>
              <a:t>19</a:t>
            </a:r>
            <a:r>
              <a:rPr lang="en-US" altLang="zh-CN" sz="2800" dirty="0">
                <a:latin typeface="微软雅黑" panose="020B0503020204020204" pitchFamily="34" charset="-122"/>
                <a:ea typeface="微软雅黑" panose="020B0503020204020204" pitchFamily="34" charset="-122"/>
              </a:rPr>
              <a:t> m</a:t>
            </a:r>
            <a:r>
              <a:rPr lang="en-US" altLang="zh-CN" sz="2800" baseline="30000" dirty="0">
                <a:latin typeface="微软雅黑" panose="020B0503020204020204" pitchFamily="34" charset="-122"/>
                <a:ea typeface="微软雅黑" panose="020B0503020204020204" pitchFamily="34" charset="-122"/>
              </a:rPr>
              <a:t>-3</a:t>
            </a:r>
            <a:r>
              <a:rPr lang="en-US" altLang="zh-CN" sz="2800" dirty="0">
                <a:latin typeface="微软雅黑" panose="020B0503020204020204" pitchFamily="34" charset="-122"/>
                <a:ea typeface="微软雅黑" panose="020B0503020204020204" pitchFamily="34" charset="-122"/>
              </a:rPr>
              <a:t>);</a:t>
            </a:r>
          </a:p>
        </p:txBody>
      </p:sp>
      <p:pic>
        <p:nvPicPr>
          <p:cNvPr id="40" name="图片 39">
            <a:extLst>
              <a:ext uri="{FF2B5EF4-FFF2-40B4-BE49-F238E27FC236}">
                <a16:creationId xmlns:a16="http://schemas.microsoft.com/office/drawing/2014/main" id="{DC88A8F9-9D57-36AB-F296-A13CDB90C93D}"/>
              </a:ext>
            </a:extLst>
          </p:cNvPr>
          <p:cNvPicPr>
            <a:picLocks noChangeAspect="1"/>
          </p:cNvPicPr>
          <p:nvPr/>
        </p:nvPicPr>
        <p:blipFill rotWithShape="1">
          <a:blip r:embed="rId5">
            <a:extLst>
              <a:ext uri="{28A0092B-C50C-407E-A947-70E740481C1C}">
                <a14:useLocalDpi xmlns:a14="http://schemas.microsoft.com/office/drawing/2010/main" val="0"/>
              </a:ext>
            </a:extLst>
          </a:blip>
          <a:srcRect t="60127"/>
          <a:stretch/>
        </p:blipFill>
        <p:spPr bwMode="auto">
          <a:xfrm>
            <a:off x="548449" y="19901584"/>
            <a:ext cx="12450083" cy="5482849"/>
          </a:xfrm>
          <a:prstGeom prst="rect">
            <a:avLst/>
          </a:prstGeom>
          <a:noFill/>
        </p:spPr>
      </p:pic>
      <p:pic>
        <p:nvPicPr>
          <p:cNvPr id="41" name="图片 40">
            <a:extLst>
              <a:ext uri="{FF2B5EF4-FFF2-40B4-BE49-F238E27FC236}">
                <a16:creationId xmlns:a16="http://schemas.microsoft.com/office/drawing/2014/main" id="{F1F353BE-D7A8-4AB3-83D6-1D44DE5ED989}"/>
              </a:ext>
            </a:extLst>
          </p:cNvPr>
          <p:cNvPicPr>
            <a:picLocks noChangeAspect="1"/>
          </p:cNvPicPr>
          <p:nvPr/>
        </p:nvPicPr>
        <p:blipFill>
          <a:blip r:embed="rId6"/>
          <a:stretch>
            <a:fillRect/>
          </a:stretch>
        </p:blipFill>
        <p:spPr>
          <a:xfrm>
            <a:off x="8276472" y="25422096"/>
            <a:ext cx="4829468" cy="4226244"/>
          </a:xfrm>
          <a:prstGeom prst="rect">
            <a:avLst/>
          </a:prstGeom>
        </p:spPr>
      </p:pic>
      <p:sp>
        <p:nvSpPr>
          <p:cNvPr id="42" name="文本框 41">
            <a:extLst>
              <a:ext uri="{FF2B5EF4-FFF2-40B4-BE49-F238E27FC236}">
                <a16:creationId xmlns:a16="http://schemas.microsoft.com/office/drawing/2014/main" id="{3D97E02A-DC7C-A674-2A59-367C0775D75A}"/>
              </a:ext>
            </a:extLst>
          </p:cNvPr>
          <p:cNvSpPr txBox="1"/>
          <p:nvPr/>
        </p:nvSpPr>
        <p:spPr>
          <a:xfrm>
            <a:off x="451878" y="25913608"/>
            <a:ext cx="8258249" cy="3150927"/>
          </a:xfrm>
          <a:prstGeom prst="rect">
            <a:avLst/>
          </a:prstGeom>
          <a:noFill/>
          <a:ln>
            <a:noFill/>
          </a:ln>
        </p:spPr>
        <p:txBody>
          <a:bodyPr wrap="square" rtlCol="0">
            <a:spAutoFit/>
          </a:bodyPr>
          <a:lstStyle/>
          <a:p>
            <a:pPr marL="457200" indent="-457200">
              <a:lnSpc>
                <a:spcPct val="120000"/>
              </a:lnSpc>
              <a:buFont typeface="Arial" panose="020B0604020202020204" pitchFamily="34" charset="0"/>
              <a:buChar char="•"/>
            </a:pPr>
            <a:r>
              <a:rPr lang="en-US" altLang="zh-CN" sz="2800" b="1" dirty="0">
                <a:latin typeface="微软雅黑" panose="020B0503020204020204" pitchFamily="34" charset="-122"/>
                <a:ea typeface="微软雅黑" panose="020B0503020204020204" pitchFamily="34" charset="-122"/>
              </a:rPr>
              <a:t>Distribution:</a:t>
            </a:r>
          </a:p>
          <a:p>
            <a:pPr marL="914400" lvl="1" indent="-457200">
              <a:lnSpc>
                <a:spcPct val="120000"/>
              </a:lnSpc>
              <a:buFont typeface="Arial" panose="020B0604020202020204" pitchFamily="34" charset="0"/>
              <a:buChar char="•"/>
            </a:pPr>
            <a:r>
              <a:rPr lang="en-US" altLang="zh-CN" sz="2800" dirty="0">
                <a:latin typeface="微软雅黑" panose="020B0503020204020204" pitchFamily="34" charset="-122"/>
                <a:ea typeface="微软雅黑" panose="020B0503020204020204" pitchFamily="34" charset="-122"/>
              </a:rPr>
              <a:t>Ring-like </a:t>
            </a:r>
            <a:r>
              <a:rPr lang="zh-CN" altLang="en-US" sz="2800" dirty="0">
                <a:latin typeface="微软雅黑" panose="020B0503020204020204" pitchFamily="34" charset="-122"/>
                <a:ea typeface="微软雅黑" panose="020B0503020204020204" pitchFamily="34" charset="-122"/>
              </a:rPr>
              <a:t>→ </a:t>
            </a:r>
            <a:r>
              <a:rPr lang="en-US" altLang="zh-CN" sz="2800" dirty="0">
                <a:latin typeface="微软雅黑" panose="020B0503020204020204" pitchFamily="34" charset="-122"/>
                <a:ea typeface="微软雅黑" panose="020B0503020204020204" pitchFamily="34" charset="-122"/>
              </a:rPr>
              <a:t>peak </a:t>
            </a:r>
            <a:r>
              <a:rPr lang="zh-CN" altLang="en-US" sz="2800" dirty="0">
                <a:latin typeface="微软雅黑" panose="020B0503020204020204" pitchFamily="34" charset="-122"/>
                <a:ea typeface="微软雅黑" panose="020B0503020204020204" pitchFamily="34" charset="-122"/>
              </a:rPr>
              <a:t>→ </a:t>
            </a:r>
            <a:r>
              <a:rPr lang="en-US" altLang="zh-CN" sz="2800" dirty="0">
                <a:latin typeface="微软雅黑" panose="020B0503020204020204" pitchFamily="34" charset="-122"/>
                <a:ea typeface="微软雅黑" panose="020B0503020204020204" pitchFamily="34" charset="-122"/>
              </a:rPr>
              <a:t>hollow distribution;</a:t>
            </a:r>
          </a:p>
          <a:p>
            <a:pPr marL="457200" indent="-457200">
              <a:lnSpc>
                <a:spcPct val="120000"/>
              </a:lnSpc>
              <a:buFont typeface="Arial" panose="020B0604020202020204" pitchFamily="34" charset="0"/>
              <a:buChar char="•"/>
            </a:pPr>
            <a:r>
              <a:rPr lang="en-US" altLang="zh-CN" sz="2800" b="1" dirty="0">
                <a:latin typeface="微软雅黑" panose="020B0503020204020204" pitchFamily="34" charset="-122"/>
                <a:ea typeface="微软雅黑" panose="020B0503020204020204" pitchFamily="34" charset="-122"/>
              </a:rPr>
              <a:t>Position:</a:t>
            </a:r>
          </a:p>
          <a:p>
            <a:pPr marL="914400" lvl="1" indent="-457200">
              <a:lnSpc>
                <a:spcPct val="120000"/>
              </a:lnSpc>
              <a:buFont typeface="Arial" panose="020B0604020202020204" pitchFamily="34" charset="0"/>
              <a:buChar char="•"/>
            </a:pPr>
            <a:r>
              <a:rPr lang="en-US" altLang="zh-CN" sz="2800" dirty="0">
                <a:latin typeface="微软雅黑" panose="020B0503020204020204" pitchFamily="34" charset="-122"/>
                <a:ea typeface="微软雅黑" panose="020B0503020204020204" pitchFamily="34" charset="-122"/>
              </a:rPr>
              <a:t>Drift outward and hits the LFS;</a:t>
            </a:r>
          </a:p>
          <a:p>
            <a:pPr marL="457200" indent="-457200">
              <a:lnSpc>
                <a:spcPct val="120000"/>
              </a:lnSpc>
              <a:buFont typeface="Arial" panose="020B0604020202020204" pitchFamily="34" charset="0"/>
              <a:buChar char="•"/>
            </a:pPr>
            <a:r>
              <a:rPr lang="en-US" altLang="zh-CN" sz="2800" b="1" dirty="0">
                <a:latin typeface="微软雅黑" panose="020B0503020204020204" pitchFamily="34" charset="-122"/>
                <a:ea typeface="微软雅黑" panose="020B0503020204020204" pitchFamily="34" charset="-122"/>
              </a:rPr>
              <a:t>Energy:</a:t>
            </a:r>
          </a:p>
          <a:p>
            <a:pPr marL="914400" lvl="1" indent="-457200">
              <a:lnSpc>
                <a:spcPct val="120000"/>
              </a:lnSpc>
              <a:buFont typeface="Arial" panose="020B0604020202020204" pitchFamily="34" charset="0"/>
              <a:buChar char="•"/>
            </a:pPr>
            <a:r>
              <a:rPr lang="en-US" altLang="zh-CN" sz="2800" dirty="0">
                <a:latin typeface="微软雅黑" panose="020B0503020204020204" pitchFamily="34" charset="-122"/>
                <a:ea typeface="微软雅黑" panose="020B0503020204020204" pitchFamily="34" charset="-122"/>
              </a:rPr>
              <a:t>Higher energy than pre-disruption </a:t>
            </a:r>
            <a:r>
              <a:rPr lang="en-US" altLang="zh-CN" sz="2800" dirty="0" err="1">
                <a:latin typeface="微软雅黑" panose="020B0503020204020204" pitchFamily="34" charset="-122"/>
                <a:ea typeface="微软雅黑" panose="020B0503020204020204" pitchFamily="34" charset="-122"/>
              </a:rPr>
              <a:t>REs.</a:t>
            </a:r>
            <a:endParaRPr lang="en-US" altLang="zh-CN" sz="2800" dirty="0">
              <a:latin typeface="微软雅黑" panose="020B0503020204020204" pitchFamily="34" charset="-122"/>
              <a:ea typeface="微软雅黑" panose="020B0503020204020204" pitchFamily="34" charset="-122"/>
            </a:endParaRPr>
          </a:p>
        </p:txBody>
      </p:sp>
      <p:sp>
        <p:nvSpPr>
          <p:cNvPr id="43" name="文本框 42">
            <a:extLst>
              <a:ext uri="{FF2B5EF4-FFF2-40B4-BE49-F238E27FC236}">
                <a16:creationId xmlns:a16="http://schemas.microsoft.com/office/drawing/2014/main" id="{B2CFAD1A-A0C5-725D-E377-A47A9E319416}"/>
              </a:ext>
            </a:extLst>
          </p:cNvPr>
          <p:cNvSpPr txBox="1"/>
          <p:nvPr/>
        </p:nvSpPr>
        <p:spPr>
          <a:xfrm>
            <a:off x="597651" y="15208872"/>
            <a:ext cx="6730800" cy="1599733"/>
          </a:xfrm>
          <a:prstGeom prst="rect">
            <a:avLst/>
          </a:prstGeom>
          <a:noFill/>
          <a:ln>
            <a:noFill/>
          </a:ln>
        </p:spPr>
        <p:txBody>
          <a:bodyPr wrap="square" rtlCol="0">
            <a:spAutoFit/>
          </a:bodyPr>
          <a:lstStyle/>
          <a:p>
            <a:pPr algn="ctr">
              <a:lnSpc>
                <a:spcPct val="120000"/>
              </a:lnSpc>
            </a:pPr>
            <a:r>
              <a:rPr lang="en-US" altLang="zh-CN" sz="2800" b="1" dirty="0">
                <a:latin typeface="微软雅黑" panose="020B0503020204020204" pitchFamily="34" charset="-122"/>
                <a:ea typeface="微软雅黑" panose="020B0503020204020204" pitchFamily="34" charset="-122"/>
              </a:rPr>
              <a:t>MGI: Argon, ~400Pa.L;</a:t>
            </a:r>
          </a:p>
          <a:p>
            <a:pPr marL="457200" indent="-457200">
              <a:lnSpc>
                <a:spcPct val="120000"/>
              </a:lnSpc>
              <a:buFont typeface="Arial" panose="020B0604020202020204" pitchFamily="34" charset="0"/>
              <a:buChar char="•"/>
            </a:pPr>
            <a:r>
              <a:rPr lang="en-US" altLang="zh-CN" sz="2800" dirty="0">
                <a:latin typeface="微软雅黑" panose="020B0503020204020204" pitchFamily="34" charset="-122"/>
                <a:ea typeface="微软雅黑" panose="020B0503020204020204" pitchFamily="34" charset="-122"/>
              </a:rPr>
              <a:t>Density increases causes TQ, cold plasma undergoes CQ.</a:t>
            </a:r>
          </a:p>
        </p:txBody>
      </p:sp>
      <p:grpSp>
        <p:nvGrpSpPr>
          <p:cNvPr id="60" name="组合 59">
            <a:extLst>
              <a:ext uri="{FF2B5EF4-FFF2-40B4-BE49-F238E27FC236}">
                <a16:creationId xmlns:a16="http://schemas.microsoft.com/office/drawing/2014/main" id="{0EF4DA22-5ED5-6D95-2270-EBC8ED6E0A44}"/>
              </a:ext>
            </a:extLst>
          </p:cNvPr>
          <p:cNvGrpSpPr/>
          <p:nvPr/>
        </p:nvGrpSpPr>
        <p:grpSpPr>
          <a:xfrm>
            <a:off x="20973165" y="7749801"/>
            <a:ext cx="6873057" cy="5891821"/>
            <a:chOff x="20319706" y="7566163"/>
            <a:chExt cx="6873057" cy="5891821"/>
          </a:xfrm>
        </p:grpSpPr>
        <p:pic>
          <p:nvPicPr>
            <p:cNvPr id="49" name="图片 48">
              <a:extLst>
                <a:ext uri="{FF2B5EF4-FFF2-40B4-BE49-F238E27FC236}">
                  <a16:creationId xmlns:a16="http://schemas.microsoft.com/office/drawing/2014/main" id="{FBC053D4-6694-E141-97C7-56429AEAD897}"/>
                </a:ext>
              </a:extLst>
            </p:cNvPr>
            <p:cNvPicPr>
              <a:picLocks noChangeAspect="1"/>
            </p:cNvPicPr>
            <p:nvPr/>
          </p:nvPicPr>
          <p:blipFill>
            <a:blip r:embed="rId7"/>
            <a:stretch>
              <a:fillRect/>
            </a:stretch>
          </p:blipFill>
          <p:spPr>
            <a:xfrm>
              <a:off x="20319706" y="7566163"/>
              <a:ext cx="6873057" cy="5785991"/>
            </a:xfrm>
            <a:prstGeom prst="rect">
              <a:avLst/>
            </a:prstGeom>
          </p:spPr>
        </p:pic>
        <p:pic>
          <p:nvPicPr>
            <p:cNvPr id="55" name="图片 54">
              <a:extLst>
                <a:ext uri="{FF2B5EF4-FFF2-40B4-BE49-F238E27FC236}">
                  <a16:creationId xmlns:a16="http://schemas.microsoft.com/office/drawing/2014/main" id="{F6499B42-75D3-FF25-1147-9348BBCB99E4}"/>
                </a:ext>
              </a:extLst>
            </p:cNvPr>
            <p:cNvPicPr>
              <a:picLocks noChangeAspect="1"/>
            </p:cNvPicPr>
            <p:nvPr/>
          </p:nvPicPr>
          <p:blipFill rotWithShape="1">
            <a:blip r:embed="rId8"/>
            <a:srcRect t="83060"/>
            <a:stretch/>
          </p:blipFill>
          <p:spPr>
            <a:xfrm>
              <a:off x="20550061" y="12531222"/>
              <a:ext cx="6591658" cy="926762"/>
            </a:xfrm>
            <a:prstGeom prst="rect">
              <a:avLst/>
            </a:prstGeom>
          </p:spPr>
        </p:pic>
      </p:grpSp>
      <p:sp>
        <p:nvSpPr>
          <p:cNvPr id="58" name="文本框 57">
            <a:extLst>
              <a:ext uri="{FF2B5EF4-FFF2-40B4-BE49-F238E27FC236}">
                <a16:creationId xmlns:a16="http://schemas.microsoft.com/office/drawing/2014/main" id="{73DE3EE6-125B-73D2-85C7-27210C2C42C5}"/>
              </a:ext>
            </a:extLst>
          </p:cNvPr>
          <p:cNvSpPr txBox="1"/>
          <p:nvPr/>
        </p:nvSpPr>
        <p:spPr>
          <a:xfrm>
            <a:off x="14650182" y="13757213"/>
            <a:ext cx="12619409" cy="2116798"/>
          </a:xfrm>
          <a:prstGeom prst="rect">
            <a:avLst/>
          </a:prstGeom>
          <a:noFill/>
          <a:ln>
            <a:noFill/>
          </a:ln>
        </p:spPr>
        <p:txBody>
          <a:bodyPr wrap="square" rtlCol="0">
            <a:spAutoFit/>
          </a:bodyPr>
          <a:lstStyle/>
          <a:p>
            <a:pPr marL="457200" indent="-457200">
              <a:lnSpc>
                <a:spcPct val="120000"/>
              </a:lnSpc>
              <a:buFont typeface="Wingdings" panose="05000000000000000000" pitchFamily="2" charset="2"/>
              <a:buChar char="Ø"/>
            </a:pPr>
            <a:r>
              <a:rPr lang="en-US" altLang="zh-CN" sz="2800" b="1" dirty="0">
                <a:latin typeface="微软雅黑" panose="020B0503020204020204" pitchFamily="34" charset="-122"/>
                <a:ea typeface="微软雅黑" panose="020B0503020204020204" pitchFamily="34" charset="-122"/>
              </a:rPr>
              <a:t>RE plateau formation strongly depends on post-disruption density</a:t>
            </a:r>
            <a:endParaRPr lang="en-US" altLang="zh-CN" sz="2800" dirty="0">
              <a:latin typeface="微软雅黑" panose="020B0503020204020204" pitchFamily="34" charset="-122"/>
              <a:ea typeface="微软雅黑" panose="020B0503020204020204" pitchFamily="34" charset="-122"/>
            </a:endParaRPr>
          </a:p>
          <a:p>
            <a:pPr marL="914400" lvl="1" indent="-457200">
              <a:lnSpc>
                <a:spcPct val="120000"/>
              </a:lnSpc>
              <a:buFont typeface="微软雅黑" panose="020B0503020204020204" pitchFamily="34" charset="-122"/>
              <a:buChar char="‐"/>
            </a:pPr>
            <a:r>
              <a:rPr lang="en-US" altLang="zh-CN" sz="2800" dirty="0">
                <a:latin typeface="微软雅黑" panose="020B0503020204020204" pitchFamily="34" charset="-122"/>
                <a:ea typeface="微软雅黑" panose="020B0503020204020204" pitchFamily="34" charset="-122"/>
              </a:rPr>
              <a:t>No plateau when post-disruption density exceed 3 (10</a:t>
            </a:r>
            <a:r>
              <a:rPr lang="en-US" altLang="zh-CN" sz="2800" baseline="30000" dirty="0">
                <a:latin typeface="微软雅黑" panose="020B0503020204020204" pitchFamily="34" charset="-122"/>
                <a:ea typeface="微软雅黑" panose="020B0503020204020204" pitchFamily="34" charset="-122"/>
              </a:rPr>
              <a:t>19</a:t>
            </a:r>
            <a:r>
              <a:rPr lang="en-US" altLang="zh-CN" sz="2800" dirty="0">
                <a:latin typeface="微软雅黑" panose="020B0503020204020204" pitchFamily="34" charset="-122"/>
                <a:ea typeface="微软雅黑" panose="020B0503020204020204" pitchFamily="34" charset="-122"/>
              </a:rPr>
              <a:t> m</a:t>
            </a:r>
            <a:r>
              <a:rPr lang="en-US" altLang="zh-CN" sz="2800" baseline="30000" dirty="0">
                <a:latin typeface="微软雅黑" panose="020B0503020204020204" pitchFamily="34" charset="-122"/>
                <a:ea typeface="微软雅黑" panose="020B0503020204020204" pitchFamily="34" charset="-122"/>
              </a:rPr>
              <a:t>-3</a:t>
            </a:r>
            <a:r>
              <a:rPr lang="en-US" altLang="zh-CN" sz="2800" dirty="0">
                <a:latin typeface="微软雅黑" panose="020B0503020204020204" pitchFamily="34" charset="-122"/>
                <a:ea typeface="微软雅黑" panose="020B0503020204020204" pitchFamily="34" charset="-122"/>
              </a:rPr>
              <a:t>) in EAST;</a:t>
            </a:r>
          </a:p>
          <a:p>
            <a:pPr marL="914400" lvl="1" indent="-457200">
              <a:lnSpc>
                <a:spcPct val="120000"/>
              </a:lnSpc>
              <a:buFont typeface="微软雅黑" panose="020B0503020204020204" pitchFamily="34" charset="-122"/>
              <a:buChar char="‐"/>
            </a:pPr>
            <a:r>
              <a:rPr lang="en-US" altLang="zh-CN" sz="2800" dirty="0">
                <a:latin typeface="微软雅黑" panose="020B0503020204020204" pitchFamily="34" charset="-122"/>
                <a:ea typeface="微软雅黑" panose="020B0503020204020204" pitchFamily="34" charset="-122"/>
              </a:rPr>
              <a:t>Different density evolution during disruption due to MHD.</a:t>
            </a:r>
          </a:p>
        </p:txBody>
      </p:sp>
      <p:pic>
        <p:nvPicPr>
          <p:cNvPr id="59" name="图片 58">
            <a:extLst>
              <a:ext uri="{FF2B5EF4-FFF2-40B4-BE49-F238E27FC236}">
                <a16:creationId xmlns:a16="http://schemas.microsoft.com/office/drawing/2014/main" id="{896904EE-7D6B-3618-DFF7-FD0F6A52FE21}"/>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194650" y="7686468"/>
            <a:ext cx="5435999" cy="5785992"/>
          </a:xfrm>
          <a:prstGeom prst="rect">
            <a:avLst/>
          </a:prstGeom>
          <a:noFill/>
        </p:spPr>
      </p:pic>
      <p:sp>
        <p:nvSpPr>
          <p:cNvPr id="46" name="文本框 45">
            <a:extLst>
              <a:ext uri="{FF2B5EF4-FFF2-40B4-BE49-F238E27FC236}">
                <a16:creationId xmlns:a16="http://schemas.microsoft.com/office/drawing/2014/main" id="{5A12656D-08EC-2393-D110-32A8F7C566CF}"/>
              </a:ext>
            </a:extLst>
          </p:cNvPr>
          <p:cNvSpPr txBox="1"/>
          <p:nvPr/>
        </p:nvSpPr>
        <p:spPr>
          <a:xfrm>
            <a:off x="14776942" y="7621592"/>
            <a:ext cx="1502595" cy="497957"/>
          </a:xfrm>
          <a:prstGeom prst="rect">
            <a:avLst/>
          </a:prstGeom>
          <a:noFill/>
          <a:ln>
            <a:noFill/>
          </a:ln>
        </p:spPr>
        <p:txBody>
          <a:bodyPr wrap="square" rtlCol="0">
            <a:spAutoFit/>
          </a:bodyPr>
          <a:lstStyle>
            <a:defPPr>
              <a:defRPr lang="en-US"/>
            </a:defPPr>
            <a:lvl1pPr>
              <a:lnSpc>
                <a:spcPct val="120000"/>
              </a:lnSpc>
              <a:defRPr sz="2400" b="1">
                <a:solidFill>
                  <a:srgbClr val="FF0000"/>
                </a:solidFill>
                <a:latin typeface="微软雅黑" panose="020B0503020204020204" pitchFamily="34" charset="-122"/>
                <a:ea typeface="微软雅黑" panose="020B0503020204020204" pitchFamily="34" charset="-122"/>
              </a:defRPr>
            </a:lvl1pPr>
          </a:lstStyle>
          <a:p>
            <a:r>
              <a:rPr lang="en-US" altLang="zh-CN" dirty="0"/>
              <a:t>ne scan</a:t>
            </a:r>
          </a:p>
        </p:txBody>
      </p:sp>
      <p:sp>
        <p:nvSpPr>
          <p:cNvPr id="47" name="文本框 46">
            <a:extLst>
              <a:ext uri="{FF2B5EF4-FFF2-40B4-BE49-F238E27FC236}">
                <a16:creationId xmlns:a16="http://schemas.microsoft.com/office/drawing/2014/main" id="{358A3BFD-BE04-24F7-14C3-DFD13C82F332}"/>
              </a:ext>
            </a:extLst>
          </p:cNvPr>
          <p:cNvSpPr txBox="1"/>
          <p:nvPr/>
        </p:nvSpPr>
        <p:spPr>
          <a:xfrm>
            <a:off x="14776942" y="10478775"/>
            <a:ext cx="2041471" cy="497957"/>
          </a:xfrm>
          <a:prstGeom prst="rect">
            <a:avLst/>
          </a:prstGeom>
          <a:noFill/>
          <a:ln>
            <a:noFill/>
          </a:ln>
        </p:spPr>
        <p:txBody>
          <a:bodyPr wrap="square" rtlCol="0">
            <a:spAutoFit/>
          </a:bodyPr>
          <a:lstStyle>
            <a:defPPr>
              <a:defRPr lang="en-US"/>
            </a:defPPr>
            <a:lvl1pPr>
              <a:lnSpc>
                <a:spcPct val="120000"/>
              </a:lnSpc>
              <a:defRPr sz="2400" b="1">
                <a:solidFill>
                  <a:srgbClr val="FF0000"/>
                </a:solidFill>
                <a:latin typeface="微软雅黑" panose="020B0503020204020204" pitchFamily="34" charset="-122"/>
                <a:ea typeface="微软雅黑" panose="020B0503020204020204" pitchFamily="34" charset="-122"/>
              </a:defRPr>
            </a:lvl1pPr>
          </a:lstStyle>
          <a:p>
            <a:r>
              <a:rPr lang="en-US" altLang="zh-CN" dirty="0"/>
              <a:t>Gas  scan</a:t>
            </a:r>
          </a:p>
        </p:txBody>
      </p:sp>
      <p:pic>
        <p:nvPicPr>
          <p:cNvPr id="61" name="图片 60">
            <a:extLst>
              <a:ext uri="{FF2B5EF4-FFF2-40B4-BE49-F238E27FC236}">
                <a16:creationId xmlns:a16="http://schemas.microsoft.com/office/drawing/2014/main" id="{90817325-B46B-3C6A-5E64-43980BECA8CE}"/>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4487401" y="16022968"/>
            <a:ext cx="5854762" cy="7167179"/>
          </a:xfrm>
          <a:prstGeom prst="rect">
            <a:avLst/>
          </a:prstGeom>
          <a:noFill/>
        </p:spPr>
      </p:pic>
      <p:sp>
        <p:nvSpPr>
          <p:cNvPr id="62" name="文本框 61">
            <a:extLst>
              <a:ext uri="{FF2B5EF4-FFF2-40B4-BE49-F238E27FC236}">
                <a16:creationId xmlns:a16="http://schemas.microsoft.com/office/drawing/2014/main" id="{5046157E-B952-B4F3-D692-DEA45A781569}"/>
              </a:ext>
            </a:extLst>
          </p:cNvPr>
          <p:cNvSpPr txBox="1"/>
          <p:nvPr/>
        </p:nvSpPr>
        <p:spPr>
          <a:xfrm>
            <a:off x="14848048" y="15745434"/>
            <a:ext cx="1487113" cy="497957"/>
          </a:xfrm>
          <a:prstGeom prst="rect">
            <a:avLst/>
          </a:prstGeom>
          <a:noFill/>
          <a:ln>
            <a:noFill/>
          </a:ln>
        </p:spPr>
        <p:txBody>
          <a:bodyPr wrap="square" rtlCol="0">
            <a:spAutoFit/>
          </a:bodyPr>
          <a:lstStyle>
            <a:defPPr>
              <a:defRPr lang="en-US"/>
            </a:defPPr>
            <a:lvl1pPr>
              <a:lnSpc>
                <a:spcPct val="120000"/>
              </a:lnSpc>
              <a:defRPr sz="2400" b="1">
                <a:solidFill>
                  <a:srgbClr val="FF0000"/>
                </a:solidFill>
                <a:latin typeface="微软雅黑" panose="020B0503020204020204" pitchFamily="34" charset="-122"/>
                <a:ea typeface="微软雅黑" panose="020B0503020204020204" pitchFamily="34" charset="-122"/>
              </a:defRPr>
            </a:lvl1pPr>
          </a:lstStyle>
          <a:p>
            <a:r>
              <a:rPr lang="en-US" altLang="zh-CN"/>
              <a:t>Ip </a:t>
            </a:r>
            <a:r>
              <a:rPr lang="en-US" altLang="zh-CN" dirty="0"/>
              <a:t>scan</a:t>
            </a:r>
          </a:p>
        </p:txBody>
      </p:sp>
      <p:sp>
        <p:nvSpPr>
          <p:cNvPr id="63" name="文本框 62">
            <a:extLst>
              <a:ext uri="{FF2B5EF4-FFF2-40B4-BE49-F238E27FC236}">
                <a16:creationId xmlns:a16="http://schemas.microsoft.com/office/drawing/2014/main" id="{4F7A2303-F4B0-01D8-7764-80138A99A696}"/>
              </a:ext>
            </a:extLst>
          </p:cNvPr>
          <p:cNvSpPr txBox="1"/>
          <p:nvPr/>
        </p:nvSpPr>
        <p:spPr>
          <a:xfrm>
            <a:off x="19720191" y="16141194"/>
            <a:ext cx="8620648" cy="2116798"/>
          </a:xfrm>
          <a:prstGeom prst="rect">
            <a:avLst/>
          </a:prstGeom>
          <a:noFill/>
          <a:ln>
            <a:noFill/>
          </a:ln>
        </p:spPr>
        <p:txBody>
          <a:bodyPr wrap="square" rtlCol="0">
            <a:spAutoFit/>
          </a:bodyPr>
          <a:lstStyle/>
          <a:p>
            <a:pPr marL="457200" indent="-457200">
              <a:lnSpc>
                <a:spcPct val="120000"/>
              </a:lnSpc>
              <a:buFont typeface="Wingdings" panose="05000000000000000000" pitchFamily="2" charset="2"/>
              <a:buChar char="Ø"/>
            </a:pPr>
            <a:r>
              <a:rPr lang="en-US" altLang="zh-CN" sz="2800" b="1" dirty="0">
                <a:latin typeface="微软雅黑" panose="020B0503020204020204" pitchFamily="34" charset="-122"/>
                <a:ea typeface="微软雅黑" panose="020B0503020204020204" pitchFamily="34" charset="-122"/>
              </a:rPr>
              <a:t>RE seeds play key role in plateau formation</a:t>
            </a:r>
            <a:endParaRPr lang="en-US" altLang="zh-CN" sz="2800" dirty="0">
              <a:latin typeface="微软雅黑" panose="020B0503020204020204" pitchFamily="34" charset="-122"/>
              <a:ea typeface="微软雅黑" panose="020B0503020204020204" pitchFamily="34" charset="-122"/>
            </a:endParaRPr>
          </a:p>
          <a:p>
            <a:pPr marL="914400" lvl="1" indent="-457200">
              <a:lnSpc>
                <a:spcPct val="120000"/>
              </a:lnSpc>
              <a:buFont typeface="微软雅黑" panose="020B0503020204020204" pitchFamily="34" charset="-122"/>
              <a:buChar char="‐"/>
            </a:pPr>
            <a:r>
              <a:rPr lang="en-US" altLang="zh-CN" sz="2800" dirty="0">
                <a:latin typeface="微软雅黑" panose="020B0503020204020204" pitchFamily="34" charset="-122"/>
                <a:ea typeface="微软雅黑" panose="020B0503020204020204" pitchFamily="34" charset="-122"/>
              </a:rPr>
              <a:t>More RE seeds, higher RE plateau;</a:t>
            </a:r>
          </a:p>
          <a:p>
            <a:pPr marL="914400" lvl="1" indent="-457200">
              <a:lnSpc>
                <a:spcPct val="120000"/>
              </a:lnSpc>
              <a:buFont typeface="微软雅黑" panose="020B0503020204020204" pitchFamily="34" charset="-122"/>
              <a:buChar char="‐"/>
            </a:pPr>
            <a:r>
              <a:rPr lang="en-US" altLang="zh-CN" sz="2800" dirty="0">
                <a:latin typeface="微软雅黑" panose="020B0503020204020204" pitchFamily="34" charset="-122"/>
                <a:ea typeface="微软雅黑" panose="020B0503020204020204" pitchFamily="34" charset="-122"/>
              </a:rPr>
              <a:t>No plateau in Ip~400 kA may due to stronger MHD and RE seeds loss.</a:t>
            </a:r>
          </a:p>
        </p:txBody>
      </p:sp>
      <p:pic>
        <p:nvPicPr>
          <p:cNvPr id="128" name="图片 127">
            <a:extLst>
              <a:ext uri="{FF2B5EF4-FFF2-40B4-BE49-F238E27FC236}">
                <a16:creationId xmlns:a16="http://schemas.microsoft.com/office/drawing/2014/main" id="{68829A7A-726A-5B28-C244-828B25B6046C}"/>
              </a:ext>
            </a:extLst>
          </p:cNvPr>
          <p:cNvPicPr>
            <a:picLocks noChangeAspect="1"/>
          </p:cNvPicPr>
          <p:nvPr/>
        </p:nvPicPr>
        <p:blipFill>
          <a:blip r:embed="rId11"/>
          <a:stretch>
            <a:fillRect/>
          </a:stretch>
        </p:blipFill>
        <p:spPr>
          <a:xfrm>
            <a:off x="14031470" y="25239401"/>
            <a:ext cx="4980461" cy="4185056"/>
          </a:xfrm>
          <a:prstGeom prst="rect">
            <a:avLst/>
          </a:prstGeom>
        </p:spPr>
      </p:pic>
      <p:sp>
        <p:nvSpPr>
          <p:cNvPr id="137" name="文本框 136">
            <a:extLst>
              <a:ext uri="{FF2B5EF4-FFF2-40B4-BE49-F238E27FC236}">
                <a16:creationId xmlns:a16="http://schemas.microsoft.com/office/drawing/2014/main" id="{BF619BC3-5558-49EA-A896-B3D3B308158D}"/>
              </a:ext>
            </a:extLst>
          </p:cNvPr>
          <p:cNvSpPr txBox="1"/>
          <p:nvPr/>
        </p:nvSpPr>
        <p:spPr>
          <a:xfrm>
            <a:off x="18782709" y="25764700"/>
            <a:ext cx="4841576" cy="2677656"/>
          </a:xfrm>
          <a:prstGeom prst="rect">
            <a:avLst/>
          </a:prstGeom>
          <a:solidFill>
            <a:schemeClr val="bg1">
              <a:lumMod val="75000"/>
            </a:schemeClr>
          </a:solidFill>
        </p:spPr>
        <p:txBody>
          <a:bodyPr wrap="square">
            <a:spAutoFit/>
          </a:bodyPr>
          <a:lstStyle/>
          <a:p>
            <a:pPr marL="257175" indent="-257175">
              <a:buSzPct val="80000"/>
              <a:buFont typeface="Wingdings" panose="05000000000000000000" pitchFamily="2" charset="2"/>
              <a:buChar char="p"/>
            </a:pPr>
            <a:r>
              <a:rPr lang="en-US" altLang="zh-CN" sz="2800" b="1" dirty="0" err="1">
                <a:solidFill>
                  <a:srgbClr val="0070C0"/>
                </a:solidFill>
                <a:latin typeface="Century Gothic" panose="020B0502020202020204" pitchFamily="34" charset="0"/>
              </a:rPr>
              <a:t>S</a:t>
            </a:r>
            <a:r>
              <a:rPr lang="en-US" altLang="zh-CN" sz="2800" b="1" baseline="-25000" dirty="0" err="1">
                <a:solidFill>
                  <a:srgbClr val="0070C0"/>
                </a:solidFill>
                <a:latin typeface="Century Gothic" panose="020B0502020202020204" pitchFamily="34" charset="0"/>
              </a:rPr>
              <a:t>pre</a:t>
            </a:r>
            <a:r>
              <a:rPr lang="en-US" altLang="zh-CN" sz="2800" b="1" dirty="0">
                <a:solidFill>
                  <a:srgbClr val="0070C0"/>
                </a:solidFill>
                <a:latin typeface="Century Gothic" panose="020B0502020202020204" pitchFamily="34" charset="0"/>
              </a:rPr>
              <a:t>=0 kA  </a:t>
            </a:r>
            <a:r>
              <a:rPr lang="en-US" altLang="zh-CN" sz="2800" b="1" dirty="0" err="1">
                <a:latin typeface="Century Gothic" panose="020B0502020202020204" pitchFamily="34" charset="0"/>
              </a:rPr>
              <a:t>S</a:t>
            </a:r>
            <a:r>
              <a:rPr lang="en-US" altLang="zh-CN" sz="2800" b="1" baseline="-25000" dirty="0" err="1">
                <a:latin typeface="Century Gothic" panose="020B0502020202020204" pitchFamily="34" charset="0"/>
              </a:rPr>
              <a:t>Dreicer</a:t>
            </a:r>
            <a:r>
              <a:rPr lang="en-US" altLang="zh-CN" sz="2800" b="1" dirty="0">
                <a:latin typeface="Century Gothic" panose="020B0502020202020204" pitchFamily="34" charset="0"/>
              </a:rPr>
              <a:t>= 5 kA</a:t>
            </a:r>
          </a:p>
          <a:p>
            <a:pPr marL="257175" indent="-257175">
              <a:buSzPct val="80000"/>
              <a:buFont typeface="Wingdings" panose="05000000000000000000" pitchFamily="2" charset="2"/>
              <a:buChar char="p"/>
            </a:pPr>
            <a:endParaRPr lang="en-US" altLang="zh-CN" sz="2800" b="1" dirty="0">
              <a:latin typeface="Century Gothic" panose="020B0502020202020204" pitchFamily="34" charset="0"/>
            </a:endParaRPr>
          </a:p>
          <a:p>
            <a:pPr marL="257175" indent="-257175">
              <a:buSzPct val="80000"/>
              <a:buFont typeface="Wingdings" panose="05000000000000000000" pitchFamily="2" charset="2"/>
              <a:buChar char="p"/>
            </a:pPr>
            <a:r>
              <a:rPr lang="en-US" altLang="zh-CN" sz="2800" b="1" dirty="0" err="1">
                <a:solidFill>
                  <a:srgbClr val="007F00"/>
                </a:solidFill>
                <a:latin typeface="Century Gothic" panose="020B0502020202020204" pitchFamily="34" charset="0"/>
              </a:rPr>
              <a:t>S</a:t>
            </a:r>
            <a:r>
              <a:rPr lang="en-US" altLang="zh-CN" sz="2800" b="1" baseline="-25000" dirty="0" err="1">
                <a:solidFill>
                  <a:srgbClr val="007F00"/>
                </a:solidFill>
                <a:latin typeface="Century Gothic" panose="020B0502020202020204" pitchFamily="34" charset="0"/>
              </a:rPr>
              <a:t>pre</a:t>
            </a:r>
            <a:r>
              <a:rPr lang="en-US" altLang="zh-CN" sz="2800" b="1" dirty="0">
                <a:solidFill>
                  <a:srgbClr val="007F00"/>
                </a:solidFill>
                <a:latin typeface="Century Gothic" panose="020B0502020202020204" pitchFamily="34" charset="0"/>
              </a:rPr>
              <a:t>=90 kA  </a:t>
            </a:r>
            <a:r>
              <a:rPr lang="en-US" altLang="zh-CN" sz="2800" b="1" dirty="0" err="1">
                <a:latin typeface="Century Gothic" panose="020B0502020202020204" pitchFamily="34" charset="0"/>
              </a:rPr>
              <a:t>S</a:t>
            </a:r>
            <a:r>
              <a:rPr lang="en-US" altLang="zh-CN" sz="2800" b="1" baseline="-25000" dirty="0" err="1">
                <a:latin typeface="Century Gothic" panose="020B0502020202020204" pitchFamily="34" charset="0"/>
              </a:rPr>
              <a:t>Dreicer</a:t>
            </a:r>
            <a:r>
              <a:rPr lang="en-US" altLang="zh-CN" sz="2800" b="1" dirty="0">
                <a:latin typeface="Century Gothic" panose="020B0502020202020204" pitchFamily="34" charset="0"/>
              </a:rPr>
              <a:t>= 0.8 kA</a:t>
            </a:r>
          </a:p>
          <a:p>
            <a:pPr marL="257175" indent="-257175">
              <a:buSzPct val="80000"/>
              <a:buFont typeface="Wingdings" panose="05000000000000000000" pitchFamily="2" charset="2"/>
              <a:buChar char="p"/>
            </a:pPr>
            <a:endParaRPr lang="en-US" altLang="zh-CN" sz="2800" b="1" dirty="0">
              <a:latin typeface="Century Gothic" panose="020B0502020202020204" pitchFamily="34" charset="0"/>
            </a:endParaRPr>
          </a:p>
          <a:p>
            <a:pPr marL="257175" indent="-257175">
              <a:buSzPct val="80000"/>
              <a:buFont typeface="Wingdings" panose="05000000000000000000" pitchFamily="2" charset="2"/>
              <a:buChar char="p"/>
            </a:pPr>
            <a:r>
              <a:rPr lang="en-US" altLang="zh-CN" sz="2800" b="1" dirty="0" err="1">
                <a:solidFill>
                  <a:srgbClr val="FF0000"/>
                </a:solidFill>
                <a:latin typeface="Century Gothic" panose="020B0502020202020204" pitchFamily="34" charset="0"/>
              </a:rPr>
              <a:t>S</a:t>
            </a:r>
            <a:r>
              <a:rPr lang="en-US" altLang="zh-CN" sz="2800" b="1" baseline="-25000" dirty="0" err="1">
                <a:solidFill>
                  <a:srgbClr val="FF0000"/>
                </a:solidFill>
                <a:latin typeface="Century Gothic" panose="020B0502020202020204" pitchFamily="34" charset="0"/>
              </a:rPr>
              <a:t>pre</a:t>
            </a:r>
            <a:r>
              <a:rPr lang="en-US" altLang="zh-CN" sz="2800" b="1" dirty="0">
                <a:solidFill>
                  <a:srgbClr val="FF0000"/>
                </a:solidFill>
                <a:latin typeface="Century Gothic" panose="020B0502020202020204" pitchFamily="34" charset="0"/>
              </a:rPr>
              <a:t>=200 kA  </a:t>
            </a:r>
            <a:r>
              <a:rPr lang="en-US" altLang="zh-CN" sz="2800" b="1" dirty="0" err="1">
                <a:latin typeface="Century Gothic" panose="020B0502020202020204" pitchFamily="34" charset="0"/>
              </a:rPr>
              <a:t>S</a:t>
            </a:r>
            <a:r>
              <a:rPr lang="en-US" altLang="zh-CN" sz="2800" b="1" baseline="-25000" dirty="0" err="1">
                <a:latin typeface="Century Gothic" panose="020B0502020202020204" pitchFamily="34" charset="0"/>
              </a:rPr>
              <a:t>Dreicer</a:t>
            </a:r>
            <a:r>
              <a:rPr lang="en-US" altLang="zh-CN" sz="2800" b="1" dirty="0">
                <a:latin typeface="Century Gothic" panose="020B0502020202020204" pitchFamily="34" charset="0"/>
              </a:rPr>
              <a:t>= 2 A</a:t>
            </a:r>
          </a:p>
          <a:p>
            <a:pPr marL="257175" indent="-257175">
              <a:buSzPct val="80000"/>
              <a:buFont typeface="Wingdings" panose="05000000000000000000" pitchFamily="2" charset="2"/>
              <a:buChar char="p"/>
            </a:pPr>
            <a:endParaRPr lang="en-US" altLang="zh-CN" sz="2800" b="1" dirty="0">
              <a:latin typeface="Century Gothic" panose="020B0502020202020204" pitchFamily="34" charset="0"/>
            </a:endParaRPr>
          </a:p>
        </p:txBody>
      </p:sp>
      <p:pic>
        <p:nvPicPr>
          <p:cNvPr id="138" name="图片 137">
            <a:extLst>
              <a:ext uri="{FF2B5EF4-FFF2-40B4-BE49-F238E27FC236}">
                <a16:creationId xmlns:a16="http://schemas.microsoft.com/office/drawing/2014/main" id="{032042A5-658D-1FA7-BB23-AC7A9AB52EED}"/>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3253384" y="25148464"/>
            <a:ext cx="5323486" cy="4553379"/>
          </a:xfrm>
          <a:prstGeom prst="rect">
            <a:avLst/>
          </a:prstGeom>
          <a:noFill/>
        </p:spPr>
      </p:pic>
      <p:grpSp>
        <p:nvGrpSpPr>
          <p:cNvPr id="147" name="组合 146">
            <a:extLst>
              <a:ext uri="{FF2B5EF4-FFF2-40B4-BE49-F238E27FC236}">
                <a16:creationId xmlns:a16="http://schemas.microsoft.com/office/drawing/2014/main" id="{CC27163F-01D4-8235-35A7-8292D982CE71}"/>
              </a:ext>
            </a:extLst>
          </p:cNvPr>
          <p:cNvGrpSpPr/>
          <p:nvPr/>
        </p:nvGrpSpPr>
        <p:grpSpPr>
          <a:xfrm>
            <a:off x="517555" y="30811062"/>
            <a:ext cx="6619530" cy="3944141"/>
            <a:chOff x="381000" y="1428750"/>
            <a:chExt cx="4389755" cy="2615565"/>
          </a:xfrm>
        </p:grpSpPr>
        <p:pic>
          <p:nvPicPr>
            <p:cNvPr id="149" name="图片 148">
              <a:extLst>
                <a:ext uri="{FF2B5EF4-FFF2-40B4-BE49-F238E27FC236}">
                  <a16:creationId xmlns:a16="http://schemas.microsoft.com/office/drawing/2014/main" id="{7E4DEA42-1667-ADFA-937C-A50798FF4ED3}"/>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81000" y="1428750"/>
              <a:ext cx="4389755" cy="2615565"/>
            </a:xfrm>
            <a:prstGeom prst="rect">
              <a:avLst/>
            </a:prstGeom>
            <a:noFill/>
          </p:spPr>
        </p:pic>
        <p:cxnSp>
          <p:nvCxnSpPr>
            <p:cNvPr id="150" name="直接连接符 149">
              <a:extLst>
                <a:ext uri="{FF2B5EF4-FFF2-40B4-BE49-F238E27FC236}">
                  <a16:creationId xmlns:a16="http://schemas.microsoft.com/office/drawing/2014/main" id="{FA9E2F53-28FF-BB01-19B3-BE4566EEA8D7}"/>
                </a:ext>
              </a:extLst>
            </p:cNvPr>
            <p:cNvCxnSpPr/>
            <p:nvPr/>
          </p:nvCxnSpPr>
          <p:spPr bwMode="auto">
            <a:xfrm>
              <a:off x="4392000" y="1522800"/>
              <a:ext cx="0" cy="2133600"/>
            </a:xfrm>
            <a:prstGeom prst="line">
              <a:avLst/>
            </a:prstGeom>
            <a:solidFill>
              <a:schemeClr val="accent1"/>
            </a:solidFill>
            <a:ln w="15875" cap="flat" cmpd="sng" algn="ctr">
              <a:solidFill>
                <a:schemeClr val="tx1"/>
              </a:solidFill>
              <a:prstDash val="sysDash"/>
              <a:round/>
              <a:headEnd type="none" w="med" len="med"/>
              <a:tailEnd type="none" w="med" len="med"/>
            </a:ln>
            <a:effectLst/>
          </p:spPr>
        </p:cxnSp>
      </p:grpSp>
      <p:grpSp>
        <p:nvGrpSpPr>
          <p:cNvPr id="151" name="组合 150">
            <a:extLst>
              <a:ext uri="{FF2B5EF4-FFF2-40B4-BE49-F238E27FC236}">
                <a16:creationId xmlns:a16="http://schemas.microsoft.com/office/drawing/2014/main" id="{6F1CFDF5-2EC8-90F8-3D19-58CFEBB6FAD3}"/>
              </a:ext>
            </a:extLst>
          </p:cNvPr>
          <p:cNvGrpSpPr/>
          <p:nvPr/>
        </p:nvGrpSpPr>
        <p:grpSpPr>
          <a:xfrm>
            <a:off x="7477056" y="30858343"/>
            <a:ext cx="6363877" cy="3953802"/>
            <a:chOff x="4964430" y="1809750"/>
            <a:chExt cx="4170045" cy="2590800"/>
          </a:xfrm>
        </p:grpSpPr>
        <p:pic>
          <p:nvPicPr>
            <p:cNvPr id="152" name="图片 151">
              <a:extLst>
                <a:ext uri="{FF2B5EF4-FFF2-40B4-BE49-F238E27FC236}">
                  <a16:creationId xmlns:a16="http://schemas.microsoft.com/office/drawing/2014/main" id="{C7E79C6F-E57B-4BC2-60A7-480D2A3460CC}"/>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964430" y="1809750"/>
              <a:ext cx="4170045" cy="2590800"/>
            </a:xfrm>
            <a:prstGeom prst="rect">
              <a:avLst/>
            </a:prstGeom>
            <a:noFill/>
          </p:spPr>
        </p:pic>
        <p:cxnSp>
          <p:nvCxnSpPr>
            <p:cNvPr id="153" name="直接连接符 152">
              <a:extLst>
                <a:ext uri="{FF2B5EF4-FFF2-40B4-BE49-F238E27FC236}">
                  <a16:creationId xmlns:a16="http://schemas.microsoft.com/office/drawing/2014/main" id="{9C8FF297-5E9A-E5ED-172C-51ACE7B7F80C}"/>
                </a:ext>
              </a:extLst>
            </p:cNvPr>
            <p:cNvCxnSpPr/>
            <p:nvPr/>
          </p:nvCxnSpPr>
          <p:spPr bwMode="auto">
            <a:xfrm>
              <a:off x="8610600" y="1910715"/>
              <a:ext cx="0" cy="2133600"/>
            </a:xfrm>
            <a:prstGeom prst="line">
              <a:avLst/>
            </a:prstGeom>
            <a:solidFill>
              <a:schemeClr val="accent1"/>
            </a:solidFill>
            <a:ln w="15875" cap="flat" cmpd="sng" algn="ctr">
              <a:solidFill>
                <a:schemeClr val="tx1"/>
              </a:solidFill>
              <a:prstDash val="sysDash"/>
              <a:round/>
              <a:headEnd type="none" w="med" len="med"/>
              <a:tailEnd type="none" w="med" len="med"/>
            </a:ln>
            <a:effectLst/>
          </p:spPr>
        </p:cxnSp>
      </p:grpSp>
      <mc:AlternateContent xmlns:mc="http://schemas.openxmlformats.org/markup-compatibility/2006" xmlns:a14="http://schemas.microsoft.com/office/drawing/2010/main">
        <mc:Choice Requires="a14">
          <p:sp>
            <p:nvSpPr>
              <p:cNvPr id="154" name="文本框 10">
                <a:extLst>
                  <a:ext uri="{FF2B5EF4-FFF2-40B4-BE49-F238E27FC236}">
                    <a16:creationId xmlns:a16="http://schemas.microsoft.com/office/drawing/2014/main" id="{E98702E7-4404-106F-B0AB-CF6DD3A8D623}"/>
                  </a:ext>
                </a:extLst>
              </p:cNvPr>
              <p:cNvSpPr txBox="1"/>
              <p:nvPr/>
            </p:nvSpPr>
            <p:spPr>
              <a:xfrm>
                <a:off x="15801894" y="24193322"/>
                <a:ext cx="9689256" cy="836191"/>
              </a:xfrm>
              <a:prstGeom prst="rect">
                <a:avLst/>
              </a:prstGeom>
              <a:solidFill>
                <a:schemeClr val="bg1"/>
              </a:solidFill>
            </p:spPr>
            <p:txBody>
              <a:bodyPr wrap="none" lIns="0" tIns="0" rIns="0" bIns="0" rtlCol="0">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14:m>
                  <m:oMathPara xmlns:m="http://schemas.openxmlformats.org/officeDocument/2006/math">
                    <m:oMathParaPr>
                      <m:jc m:val="centerGroup"/>
                    </m:oMathParaPr>
                    <m:oMath xmlns:m="http://schemas.openxmlformats.org/officeDocument/2006/math">
                      <m:f>
                        <m:fPr>
                          <m:ctrlPr>
                            <a:rPr lang="en-US" altLang="zh-CN" sz="2800" b="1" i="1" smtClean="0">
                              <a:latin typeface="Cambria Math" panose="02040503050406030204" pitchFamily="18" charset="0"/>
                            </a:rPr>
                          </m:ctrlPr>
                        </m:fPr>
                        <m:num>
                          <m:r>
                            <a:rPr lang="en-US" altLang="zh-CN" sz="2800" b="1" i="1" smtClean="0">
                              <a:latin typeface="Cambria Math" panose="02040503050406030204" pitchFamily="18" charset="0"/>
                            </a:rPr>
                            <m:t>𝒅</m:t>
                          </m:r>
                          <m:d>
                            <m:dPr>
                              <m:ctrlPr>
                                <a:rPr lang="en-US" altLang="zh-CN" sz="2800" b="1" i="1" smtClean="0">
                                  <a:latin typeface="Cambria Math" panose="02040503050406030204" pitchFamily="18" charset="0"/>
                                </a:rPr>
                              </m:ctrlPr>
                            </m:dPr>
                            <m:e>
                              <m:sSub>
                                <m:sSubPr>
                                  <m:ctrlPr>
                                    <a:rPr lang="en-US" altLang="zh-CN" sz="2800" b="1" i="1" smtClean="0">
                                      <a:latin typeface="Cambria Math" panose="02040503050406030204" pitchFamily="18" charset="0"/>
                                    </a:rPr>
                                  </m:ctrlPr>
                                </m:sSubPr>
                                <m:e>
                                  <m:r>
                                    <a:rPr lang="en-US" altLang="zh-CN" sz="2800" b="1" i="1" smtClean="0">
                                      <a:latin typeface="Cambria Math" panose="02040503050406030204" pitchFamily="18" charset="0"/>
                                    </a:rPr>
                                    <m:t>𝒏</m:t>
                                  </m:r>
                                </m:e>
                                <m:sub>
                                  <m:r>
                                    <a:rPr lang="en-US" altLang="zh-CN" sz="2800" b="1" i="1" smtClean="0">
                                      <a:latin typeface="Cambria Math" panose="02040503050406030204" pitchFamily="18" charset="0"/>
                                    </a:rPr>
                                    <m:t>𝑹𝑬</m:t>
                                  </m:r>
                                </m:sub>
                              </m:sSub>
                            </m:e>
                          </m:d>
                        </m:num>
                        <m:den>
                          <m:r>
                            <a:rPr lang="en-US" altLang="zh-CN" sz="2800" b="1" i="0" smtClean="0">
                              <a:latin typeface="Cambria Math" panose="02040503050406030204" pitchFamily="18" charset="0"/>
                            </a:rPr>
                            <m:t>𝐝𝐭</m:t>
                          </m:r>
                        </m:den>
                      </m:f>
                      <m:r>
                        <a:rPr lang="en-US" altLang="zh-CN" sz="2800" b="1" i="0" smtClean="0">
                          <a:latin typeface="Cambria Math" panose="02040503050406030204" pitchFamily="18" charset="0"/>
                        </a:rPr>
                        <m:t>=</m:t>
                      </m:r>
                      <m:sSub>
                        <m:sSubPr>
                          <m:ctrlPr>
                            <a:rPr lang="en-US" altLang="zh-CN" sz="2800" b="1" i="1" smtClean="0">
                              <a:latin typeface="Cambria Math" panose="02040503050406030204" pitchFamily="18" charset="0"/>
                            </a:rPr>
                          </m:ctrlPr>
                        </m:sSubPr>
                        <m:e>
                          <m:r>
                            <a:rPr lang="en-US" altLang="zh-CN" sz="2800" b="1" i="1" smtClean="0">
                              <a:latin typeface="Cambria Math" panose="02040503050406030204" pitchFamily="18" charset="0"/>
                            </a:rPr>
                            <m:t>𝑺</m:t>
                          </m:r>
                        </m:e>
                        <m:sub>
                          <m:r>
                            <a:rPr lang="en-US" altLang="zh-CN" sz="2800" b="1" i="1" smtClean="0">
                              <a:latin typeface="Cambria Math" panose="02040503050406030204" pitchFamily="18" charset="0"/>
                            </a:rPr>
                            <m:t>𝑫𝒓𝒆𝒊𝒄𝒆𝒓</m:t>
                          </m:r>
                        </m:sub>
                      </m:sSub>
                      <m:r>
                        <a:rPr lang="en-US" altLang="zh-CN" sz="2800" b="1" i="1" smtClean="0">
                          <a:solidFill>
                            <a:schemeClr val="tx1"/>
                          </a:solidFill>
                          <a:latin typeface="Cambria Math" panose="02040503050406030204" pitchFamily="18" charset="0"/>
                        </a:rPr>
                        <m:t>+</m:t>
                      </m:r>
                      <m:sSub>
                        <m:sSubPr>
                          <m:ctrlPr>
                            <a:rPr lang="en-US" altLang="zh-CN" sz="2800" b="1" i="1" smtClean="0">
                              <a:solidFill>
                                <a:srgbClr val="0000FF"/>
                              </a:solidFill>
                              <a:latin typeface="Cambria Math" panose="02040503050406030204" pitchFamily="18" charset="0"/>
                            </a:rPr>
                          </m:ctrlPr>
                        </m:sSubPr>
                        <m:e>
                          <m:r>
                            <a:rPr lang="en-US" altLang="zh-CN" sz="2800" b="1" i="1" smtClean="0">
                              <a:solidFill>
                                <a:srgbClr val="0000FF"/>
                              </a:solidFill>
                              <a:latin typeface="Cambria Math" panose="02040503050406030204" pitchFamily="18" charset="0"/>
                            </a:rPr>
                            <m:t>𝑺</m:t>
                          </m:r>
                        </m:e>
                        <m:sub>
                          <m:r>
                            <a:rPr lang="en-US" altLang="zh-CN" sz="2800" b="1" i="1" smtClean="0">
                              <a:solidFill>
                                <a:srgbClr val="0000FF"/>
                              </a:solidFill>
                              <a:latin typeface="Cambria Math" panose="02040503050406030204" pitchFamily="18" charset="0"/>
                            </a:rPr>
                            <m:t>𝑯𝒐𝒕𝒕𝒂𝒊𝒍</m:t>
                          </m:r>
                        </m:sub>
                      </m:sSub>
                      <m:r>
                        <a:rPr lang="en-US" altLang="zh-CN" sz="2800" i="1" smtClean="0">
                          <a:solidFill>
                            <a:srgbClr val="FF66CC"/>
                          </a:solidFill>
                          <a:latin typeface="Cambria Math" panose="02040503050406030204" pitchFamily="18" charset="0"/>
                        </a:rPr>
                        <m:t>+</m:t>
                      </m:r>
                      <m:sSub>
                        <m:sSubPr>
                          <m:ctrlPr>
                            <a:rPr lang="en-US" altLang="zh-CN" sz="2800" i="1" smtClean="0">
                              <a:solidFill>
                                <a:srgbClr val="FF00FF"/>
                              </a:solidFill>
                              <a:latin typeface="Cambria Math" panose="02040503050406030204" pitchFamily="18" charset="0"/>
                            </a:rPr>
                          </m:ctrlPr>
                        </m:sSubPr>
                        <m:e>
                          <m:r>
                            <a:rPr lang="en-US" altLang="zh-CN" sz="2800" b="1" i="1" smtClean="0">
                              <a:solidFill>
                                <a:srgbClr val="FF00FF"/>
                              </a:solidFill>
                              <a:latin typeface="Cambria Math" panose="02040503050406030204" pitchFamily="18" charset="0"/>
                            </a:rPr>
                            <m:t>𝑺</m:t>
                          </m:r>
                        </m:e>
                        <m:sub>
                          <m:r>
                            <a:rPr lang="en-US" altLang="zh-CN" sz="2800" b="1" i="1" smtClean="0">
                              <a:solidFill>
                                <a:srgbClr val="FF00FF"/>
                              </a:solidFill>
                              <a:latin typeface="Cambria Math" panose="02040503050406030204" pitchFamily="18" charset="0"/>
                            </a:rPr>
                            <m:t>𝒐𝒕𝒉𝒆𝒓</m:t>
                          </m:r>
                        </m:sub>
                      </m:sSub>
                      <m:r>
                        <a:rPr lang="en-US" altLang="zh-CN" sz="2800" b="1" i="1" smtClean="0">
                          <a:solidFill>
                            <a:schemeClr val="tx1"/>
                          </a:solidFill>
                          <a:latin typeface="Cambria Math" panose="02040503050406030204" pitchFamily="18" charset="0"/>
                        </a:rPr>
                        <m:t>+</m:t>
                      </m:r>
                      <m:sSub>
                        <m:sSubPr>
                          <m:ctrlPr>
                            <a:rPr lang="en-US" altLang="zh-CN" sz="2800" b="1" i="1" smtClean="0">
                              <a:solidFill>
                                <a:schemeClr val="tx1"/>
                              </a:solidFill>
                              <a:latin typeface="Cambria Math" panose="02040503050406030204" pitchFamily="18" charset="0"/>
                            </a:rPr>
                          </m:ctrlPr>
                        </m:sSubPr>
                        <m:e>
                          <m:r>
                            <a:rPr lang="en-US" altLang="zh-CN" sz="2800" b="1" i="1" smtClean="0">
                              <a:solidFill>
                                <a:schemeClr val="tx1"/>
                              </a:solidFill>
                              <a:latin typeface="Cambria Math" panose="02040503050406030204" pitchFamily="18" charset="0"/>
                            </a:rPr>
                            <m:t>𝑺</m:t>
                          </m:r>
                        </m:e>
                        <m:sub>
                          <m:r>
                            <a:rPr lang="en-US" altLang="zh-CN" sz="2800" b="1" i="1" smtClean="0">
                              <a:solidFill>
                                <a:schemeClr val="tx1"/>
                              </a:solidFill>
                              <a:latin typeface="Cambria Math" panose="02040503050406030204" pitchFamily="18" charset="0"/>
                            </a:rPr>
                            <m:t>𝑨𝒗𝒂𝒍𝒂𝒏𝒄𝒉𝒆</m:t>
                          </m:r>
                        </m:sub>
                      </m:sSub>
                      <m:r>
                        <a:rPr lang="en-US" altLang="zh-CN" sz="2800" b="1" i="0" smtClean="0">
                          <a:solidFill>
                            <a:srgbClr val="FF0000"/>
                          </a:solidFill>
                          <a:latin typeface="Cambria Math" panose="02040503050406030204" pitchFamily="18" charset="0"/>
                        </a:rPr>
                        <m:t>−</m:t>
                      </m:r>
                      <m:sSub>
                        <m:sSubPr>
                          <m:ctrlPr>
                            <a:rPr lang="en-US" altLang="zh-CN" sz="2800" b="1" i="1" strike="sngStrike" smtClean="0">
                              <a:solidFill>
                                <a:srgbClr val="FF0000"/>
                              </a:solidFill>
                              <a:latin typeface="Cambria Math" panose="02040503050406030204" pitchFamily="18" charset="0"/>
                            </a:rPr>
                          </m:ctrlPr>
                        </m:sSubPr>
                        <m:e>
                          <m:r>
                            <a:rPr lang="zh-CN" altLang="en-US" sz="2800" b="1" i="1" strike="sngStrike" smtClean="0">
                              <a:solidFill>
                                <a:srgbClr val="FF0000"/>
                              </a:solidFill>
                              <a:latin typeface="Cambria Math" panose="02040503050406030204" pitchFamily="18" charset="0"/>
                            </a:rPr>
                            <m:t>𝜸</m:t>
                          </m:r>
                        </m:e>
                        <m:sub>
                          <m:r>
                            <a:rPr lang="en-US" altLang="zh-CN" sz="2800" b="1" i="1" strike="sngStrike" smtClean="0">
                              <a:solidFill>
                                <a:srgbClr val="FF0000"/>
                              </a:solidFill>
                              <a:latin typeface="Cambria Math" panose="02040503050406030204" pitchFamily="18" charset="0"/>
                            </a:rPr>
                            <m:t>𝒅𝒊𝒇𝒇</m:t>
                          </m:r>
                        </m:sub>
                      </m:sSub>
                      <m:sSub>
                        <m:sSubPr>
                          <m:ctrlPr>
                            <a:rPr lang="en-US" altLang="zh-CN" sz="2800" b="1" i="1" strike="sngStrike" smtClean="0">
                              <a:solidFill>
                                <a:srgbClr val="FF0000"/>
                              </a:solidFill>
                              <a:latin typeface="Cambria Math" panose="02040503050406030204" pitchFamily="18" charset="0"/>
                            </a:rPr>
                          </m:ctrlPr>
                        </m:sSubPr>
                        <m:e>
                          <m:r>
                            <a:rPr lang="en-US" altLang="zh-CN" sz="2800" b="1" i="1" strike="sngStrike" smtClean="0">
                              <a:solidFill>
                                <a:srgbClr val="FF0000"/>
                              </a:solidFill>
                              <a:latin typeface="Cambria Math" panose="02040503050406030204" pitchFamily="18" charset="0"/>
                            </a:rPr>
                            <m:t>𝒏</m:t>
                          </m:r>
                        </m:e>
                        <m:sub>
                          <m:r>
                            <a:rPr lang="en-US" altLang="zh-CN" sz="2800" b="1" i="1" strike="sngStrike" smtClean="0">
                              <a:solidFill>
                                <a:srgbClr val="FF0000"/>
                              </a:solidFill>
                              <a:latin typeface="Cambria Math" panose="02040503050406030204" pitchFamily="18" charset="0"/>
                            </a:rPr>
                            <m:t>𝑹𝑬</m:t>
                          </m:r>
                        </m:sub>
                      </m:sSub>
                    </m:oMath>
                  </m:oMathPara>
                </a14:m>
                <a:endParaRPr lang="zh-CN" altLang="en-US" sz="2800" strike="sngStrike" dirty="0"/>
              </a:p>
            </p:txBody>
          </p:sp>
        </mc:Choice>
        <mc:Fallback xmlns="">
          <p:sp>
            <p:nvSpPr>
              <p:cNvPr id="154" name="文本框 10">
                <a:extLst>
                  <a:ext uri="{FF2B5EF4-FFF2-40B4-BE49-F238E27FC236}">
                    <a16:creationId xmlns:a16="http://schemas.microsoft.com/office/drawing/2014/main" id="{E98702E7-4404-106F-B0AB-CF6DD3A8D623}"/>
                  </a:ext>
                </a:extLst>
              </p:cNvPr>
              <p:cNvSpPr txBox="1">
                <a:spLocks noRot="1" noChangeAspect="1" noMove="1" noResize="1" noEditPoints="1" noAdjustHandles="1" noChangeArrowheads="1" noChangeShapeType="1" noTextEdit="1"/>
              </p:cNvSpPr>
              <p:nvPr/>
            </p:nvSpPr>
            <p:spPr>
              <a:xfrm>
                <a:off x="15801894" y="24193322"/>
                <a:ext cx="9689256" cy="836191"/>
              </a:xfrm>
              <a:prstGeom prst="rect">
                <a:avLst/>
              </a:prstGeom>
              <a:blipFill>
                <a:blip r:embed="rId16"/>
                <a:stretch>
                  <a:fillRect/>
                </a:stretch>
              </a:blipFill>
            </p:spPr>
            <p:txBody>
              <a:bodyPr/>
              <a:lstStyle/>
              <a:p>
                <a:r>
                  <a:rPr lang="zh-CN" altLang="en-US">
                    <a:noFill/>
                  </a:rPr>
                  <a:t> </a:t>
                </a:r>
              </a:p>
            </p:txBody>
          </p:sp>
        </mc:Fallback>
      </mc:AlternateContent>
      <p:sp>
        <p:nvSpPr>
          <p:cNvPr id="155" name="文本框 154">
            <a:extLst>
              <a:ext uri="{FF2B5EF4-FFF2-40B4-BE49-F238E27FC236}">
                <a16:creationId xmlns:a16="http://schemas.microsoft.com/office/drawing/2014/main" id="{34257D3C-1AE8-6520-C0F5-3EBD92D59AAE}"/>
              </a:ext>
            </a:extLst>
          </p:cNvPr>
          <p:cNvSpPr txBox="1"/>
          <p:nvPr/>
        </p:nvSpPr>
        <p:spPr>
          <a:xfrm>
            <a:off x="14530416" y="23321731"/>
            <a:ext cx="6764466" cy="633187"/>
          </a:xfrm>
          <a:prstGeom prst="rect">
            <a:avLst/>
          </a:prstGeom>
          <a:solidFill>
            <a:schemeClr val="accent1">
              <a:lumMod val="75000"/>
            </a:schemeClr>
          </a:solidFill>
          <a:ln>
            <a:noFill/>
          </a:ln>
        </p:spPr>
        <p:txBody>
          <a:bodyPr wrap="square" rtlCol="0">
            <a:spAutoFit/>
          </a:bodyPr>
          <a:lstStyle/>
          <a:p>
            <a:pPr>
              <a:lnSpc>
                <a:spcPct val="120000"/>
              </a:lnSpc>
            </a:pPr>
            <a:r>
              <a:rPr lang="en-US" altLang="zh-CN" sz="3200" b="1" dirty="0">
                <a:solidFill>
                  <a:schemeClr val="bg1"/>
                </a:solidFill>
                <a:latin typeface="微软雅黑" panose="020B0503020204020204" pitchFamily="34" charset="-122"/>
                <a:ea typeface="微软雅黑" panose="020B0503020204020204" pitchFamily="34" charset="-122"/>
              </a:rPr>
              <a:t>0-D Runaway generation model</a:t>
            </a:r>
          </a:p>
        </p:txBody>
      </p:sp>
      <p:sp>
        <p:nvSpPr>
          <p:cNvPr id="2" name="文本框 1">
            <a:extLst>
              <a:ext uri="{FF2B5EF4-FFF2-40B4-BE49-F238E27FC236}">
                <a16:creationId xmlns:a16="http://schemas.microsoft.com/office/drawing/2014/main" id="{4F84EFE2-EAEB-51E8-F222-E20D07AAA0AD}"/>
              </a:ext>
            </a:extLst>
          </p:cNvPr>
          <p:cNvSpPr txBox="1"/>
          <p:nvPr/>
        </p:nvSpPr>
        <p:spPr>
          <a:xfrm>
            <a:off x="14147696" y="29433848"/>
            <a:ext cx="13787200" cy="2116798"/>
          </a:xfrm>
          <a:prstGeom prst="rect">
            <a:avLst/>
          </a:prstGeom>
          <a:noFill/>
          <a:ln>
            <a:noFill/>
          </a:ln>
        </p:spPr>
        <p:txBody>
          <a:bodyPr wrap="square" rtlCol="0">
            <a:spAutoFit/>
          </a:bodyPr>
          <a:lstStyle/>
          <a:p>
            <a:pPr marL="457200" indent="-457200">
              <a:lnSpc>
                <a:spcPct val="120000"/>
              </a:lnSpc>
              <a:buFont typeface="Wingdings" panose="05000000000000000000" pitchFamily="2" charset="2"/>
              <a:buChar char="Ø"/>
            </a:pPr>
            <a:r>
              <a:rPr lang="en-US" altLang="zh-CN" sz="2800" b="1" dirty="0">
                <a:latin typeface="微软雅黑" panose="020B0503020204020204" pitchFamily="34" charset="-122"/>
                <a:ea typeface="微软雅黑" panose="020B0503020204020204" pitchFamily="34" charset="-122"/>
              </a:rPr>
              <a:t>Pre-disruption REs contribute to lots of RE seeds</a:t>
            </a:r>
            <a:endParaRPr lang="en-US" altLang="zh-CN" sz="2800" dirty="0">
              <a:latin typeface="微软雅黑" panose="020B0503020204020204" pitchFamily="34" charset="-122"/>
              <a:ea typeface="微软雅黑" panose="020B0503020204020204" pitchFamily="34" charset="-122"/>
            </a:endParaRPr>
          </a:p>
          <a:p>
            <a:pPr marL="914400" lvl="1" indent="-457200">
              <a:lnSpc>
                <a:spcPct val="120000"/>
              </a:lnSpc>
              <a:buFont typeface="微软雅黑" panose="020B0503020204020204" pitchFamily="34" charset="-122"/>
              <a:buChar char="‐"/>
            </a:pPr>
            <a:r>
              <a:rPr lang="en-US" altLang="zh-CN" sz="2800" dirty="0">
                <a:latin typeface="微软雅黑" panose="020B0503020204020204" pitchFamily="34" charset="-122"/>
                <a:ea typeface="微软雅黑" panose="020B0503020204020204" pitchFamily="34" charset="-122"/>
              </a:rPr>
              <a:t>Few seeds from </a:t>
            </a:r>
            <a:r>
              <a:rPr lang="en-US" altLang="zh-CN" sz="2800" dirty="0" err="1">
                <a:latin typeface="微软雅黑" panose="020B0503020204020204" pitchFamily="34" charset="-122"/>
                <a:ea typeface="微软雅黑" panose="020B0503020204020204" pitchFamily="34" charset="-122"/>
              </a:rPr>
              <a:t>Dreicer</a:t>
            </a:r>
            <a:r>
              <a:rPr lang="en-US" altLang="zh-CN" sz="2800" dirty="0">
                <a:latin typeface="微软雅黑" panose="020B0503020204020204" pitchFamily="34" charset="-122"/>
                <a:ea typeface="微软雅黑" panose="020B0503020204020204" pitchFamily="34" charset="-122"/>
              </a:rPr>
              <a:t> mechanism, hot-tail seeds near 0; </a:t>
            </a:r>
          </a:p>
          <a:p>
            <a:pPr marL="914400" lvl="1" indent="-457200">
              <a:lnSpc>
                <a:spcPct val="120000"/>
              </a:lnSpc>
              <a:buFont typeface="微软雅黑" panose="020B0503020204020204" pitchFamily="34" charset="-122"/>
              <a:buChar char="‐"/>
            </a:pPr>
            <a:r>
              <a:rPr lang="en-US" altLang="zh-CN" sz="2800" dirty="0">
                <a:latin typeface="微软雅黑" panose="020B0503020204020204" pitchFamily="34" charset="-122"/>
                <a:ea typeface="微软雅黑" panose="020B0503020204020204" pitchFamily="34" charset="-122"/>
              </a:rPr>
              <a:t>Consistent with results in discharges with LHW-heating, in which </a:t>
            </a:r>
            <a:r>
              <a:rPr lang="en-US" altLang="zh-CN" sz="2800" b="1" dirty="0" err="1">
                <a:solidFill>
                  <a:srgbClr val="1E3882"/>
                </a:solidFill>
                <a:latin typeface="微软雅黑" panose="020B0503020204020204" pitchFamily="34" charset="-122"/>
                <a:ea typeface="微软雅黑" panose="020B0503020204020204" pitchFamily="34" charset="-122"/>
              </a:rPr>
              <a:t>suprathermal</a:t>
            </a:r>
            <a:r>
              <a:rPr lang="en-US" altLang="zh-CN" sz="2800" b="1" dirty="0">
                <a:solidFill>
                  <a:srgbClr val="1E3882"/>
                </a:solidFill>
                <a:latin typeface="微软雅黑" panose="020B0503020204020204" pitchFamily="34" charset="-122"/>
                <a:ea typeface="微软雅黑" panose="020B0503020204020204" pitchFamily="34" charset="-122"/>
              </a:rPr>
              <a:t> electrons </a:t>
            </a:r>
            <a:r>
              <a:rPr lang="en-US" altLang="zh-CN" sz="2800" dirty="0">
                <a:latin typeface="微软雅黑" panose="020B0503020204020204" pitchFamily="34" charset="-122"/>
                <a:ea typeface="微软雅黑" panose="020B0503020204020204" pitchFamily="34" charset="-122"/>
              </a:rPr>
              <a:t>provide lots of RE seeds.</a:t>
            </a:r>
          </a:p>
        </p:txBody>
      </p:sp>
      <p:pic>
        <p:nvPicPr>
          <p:cNvPr id="3" name="图片 2">
            <a:extLst>
              <a:ext uri="{FF2B5EF4-FFF2-40B4-BE49-F238E27FC236}">
                <a16:creationId xmlns:a16="http://schemas.microsoft.com/office/drawing/2014/main" id="{A98DA5BD-7A27-2516-8F0A-3B2BCCD2B29F}"/>
              </a:ext>
            </a:extLst>
          </p:cNvPr>
          <p:cNvPicPr>
            <a:picLocks noChangeAspect="1"/>
          </p:cNvPicPr>
          <p:nvPr/>
        </p:nvPicPr>
        <p:blipFill>
          <a:blip r:embed="rId17"/>
          <a:stretch>
            <a:fillRect/>
          </a:stretch>
        </p:blipFill>
        <p:spPr>
          <a:xfrm>
            <a:off x="20730034" y="18166994"/>
            <a:ext cx="5854762" cy="5124439"/>
          </a:xfrm>
          <a:prstGeom prst="rect">
            <a:avLst/>
          </a:prstGeom>
        </p:spPr>
      </p:pic>
      <p:sp>
        <p:nvSpPr>
          <p:cNvPr id="4" name="文本框 3">
            <a:extLst>
              <a:ext uri="{FF2B5EF4-FFF2-40B4-BE49-F238E27FC236}">
                <a16:creationId xmlns:a16="http://schemas.microsoft.com/office/drawing/2014/main" id="{C54C6C05-B8C9-CE83-9C07-AAEFA5BD7573}"/>
              </a:ext>
            </a:extLst>
          </p:cNvPr>
          <p:cNvSpPr txBox="1"/>
          <p:nvPr/>
        </p:nvSpPr>
        <p:spPr>
          <a:xfrm>
            <a:off x="14639617" y="6946010"/>
            <a:ext cx="5180515" cy="630055"/>
          </a:xfrm>
          <a:prstGeom prst="rect">
            <a:avLst/>
          </a:prstGeom>
          <a:solidFill>
            <a:schemeClr val="accent1">
              <a:lumMod val="75000"/>
            </a:schemeClr>
          </a:solidFill>
          <a:ln>
            <a:noFill/>
          </a:ln>
        </p:spPr>
        <p:txBody>
          <a:bodyPr wrap="square" rtlCol="0">
            <a:spAutoFit/>
          </a:bodyPr>
          <a:lstStyle/>
          <a:p>
            <a:pPr>
              <a:lnSpc>
                <a:spcPct val="120000"/>
              </a:lnSpc>
            </a:pPr>
            <a:r>
              <a:rPr lang="en-US" altLang="zh-CN" sz="3200" b="1" dirty="0">
                <a:solidFill>
                  <a:schemeClr val="bg1"/>
                </a:solidFill>
                <a:latin typeface="微软雅黑" panose="020B0503020204020204" pitchFamily="34" charset="-122"/>
                <a:ea typeface="微软雅黑" panose="020B0503020204020204" pitchFamily="34" charset="-122"/>
              </a:rPr>
              <a:t>Plasma parameter scan</a:t>
            </a:r>
          </a:p>
        </p:txBody>
      </p:sp>
      <p:sp>
        <p:nvSpPr>
          <p:cNvPr id="6" name="文本框 5">
            <a:extLst>
              <a:ext uri="{FF2B5EF4-FFF2-40B4-BE49-F238E27FC236}">
                <a16:creationId xmlns:a16="http://schemas.microsoft.com/office/drawing/2014/main" id="{011E40C5-530D-A85C-0698-5DDC18BC294A}"/>
              </a:ext>
            </a:extLst>
          </p:cNvPr>
          <p:cNvSpPr txBox="1"/>
          <p:nvPr/>
        </p:nvSpPr>
        <p:spPr>
          <a:xfrm>
            <a:off x="14443082" y="31711659"/>
            <a:ext cx="3995071" cy="633187"/>
          </a:xfrm>
          <a:prstGeom prst="rect">
            <a:avLst/>
          </a:prstGeom>
          <a:solidFill>
            <a:schemeClr val="accent1">
              <a:lumMod val="75000"/>
            </a:schemeClr>
          </a:solidFill>
          <a:ln>
            <a:noFill/>
          </a:ln>
        </p:spPr>
        <p:txBody>
          <a:bodyPr wrap="square" rtlCol="0">
            <a:spAutoFit/>
          </a:bodyPr>
          <a:lstStyle/>
          <a:p>
            <a:pPr>
              <a:lnSpc>
                <a:spcPct val="120000"/>
              </a:lnSpc>
            </a:pPr>
            <a:r>
              <a:rPr lang="en-US" altLang="zh-CN" sz="3200" b="1" dirty="0">
                <a:solidFill>
                  <a:schemeClr val="bg1"/>
                </a:solidFill>
                <a:latin typeface="微软雅黑" panose="020B0503020204020204" pitchFamily="34" charset="-122"/>
                <a:ea typeface="微软雅黑" panose="020B0503020204020204" pitchFamily="34" charset="-122"/>
              </a:rPr>
              <a:t>RE loss during TQ</a:t>
            </a:r>
          </a:p>
        </p:txBody>
      </p:sp>
      <p:sp>
        <p:nvSpPr>
          <p:cNvPr id="23" name="文本框 22">
            <a:extLst>
              <a:ext uri="{FF2B5EF4-FFF2-40B4-BE49-F238E27FC236}">
                <a16:creationId xmlns:a16="http://schemas.microsoft.com/office/drawing/2014/main" id="{994AED0E-1E54-3126-2BC0-7BB6B8898E2B}"/>
              </a:ext>
            </a:extLst>
          </p:cNvPr>
          <p:cNvSpPr txBox="1"/>
          <p:nvPr/>
        </p:nvSpPr>
        <p:spPr>
          <a:xfrm>
            <a:off x="14013789" y="33608551"/>
            <a:ext cx="4953045" cy="2710807"/>
          </a:xfrm>
          <a:prstGeom prst="rect">
            <a:avLst/>
          </a:prstGeom>
          <a:noFill/>
          <a:ln>
            <a:noFill/>
          </a:ln>
        </p:spPr>
        <p:txBody>
          <a:bodyPr wrap="square" rtlCol="0">
            <a:spAutoFit/>
          </a:bodyPr>
          <a:lstStyle/>
          <a:p>
            <a:pPr marL="914400" lvl="1" indent="-457200">
              <a:lnSpc>
                <a:spcPct val="120000"/>
              </a:lnSpc>
              <a:spcAft>
                <a:spcPts val="600"/>
              </a:spcAft>
              <a:buFont typeface="微软雅黑" panose="020B0503020204020204" pitchFamily="34" charset="-122"/>
              <a:buChar char="‐"/>
            </a:pPr>
            <a:r>
              <a:rPr lang="en-US" altLang="zh-CN" sz="2800" dirty="0">
                <a:latin typeface="微软雅黑" panose="020B0503020204020204" pitchFamily="34" charset="-122"/>
                <a:ea typeface="微软雅黑" panose="020B0503020204020204" pitchFamily="34" charset="-122"/>
              </a:rPr>
              <a:t>MHD appear from q=3 to q=2, both causes HXR peak;</a:t>
            </a:r>
          </a:p>
          <a:p>
            <a:pPr marL="914400" lvl="1" indent="-457200">
              <a:lnSpc>
                <a:spcPct val="120000"/>
              </a:lnSpc>
              <a:buFont typeface="微软雅黑" panose="020B0503020204020204" pitchFamily="34" charset="-122"/>
              <a:buChar char="‐"/>
            </a:pPr>
            <a:r>
              <a:rPr lang="en-US" altLang="zh-CN" sz="2800" dirty="0">
                <a:latin typeface="微软雅黑" panose="020B0503020204020204" pitchFamily="34" charset="-122"/>
                <a:ea typeface="微软雅黑" panose="020B0503020204020204" pitchFamily="34" charset="-122"/>
              </a:rPr>
              <a:t>Indicating penetration of injected gases;</a:t>
            </a:r>
          </a:p>
        </p:txBody>
      </p:sp>
      <p:sp>
        <p:nvSpPr>
          <p:cNvPr id="32" name="文本框 31">
            <a:extLst>
              <a:ext uri="{FF2B5EF4-FFF2-40B4-BE49-F238E27FC236}">
                <a16:creationId xmlns:a16="http://schemas.microsoft.com/office/drawing/2014/main" id="{706B9E33-6F45-2D45-E442-77A9C1A61417}"/>
              </a:ext>
            </a:extLst>
          </p:cNvPr>
          <p:cNvSpPr txBox="1"/>
          <p:nvPr/>
        </p:nvSpPr>
        <p:spPr>
          <a:xfrm>
            <a:off x="14147696" y="32501638"/>
            <a:ext cx="4819138" cy="1082669"/>
          </a:xfrm>
          <a:prstGeom prst="rect">
            <a:avLst/>
          </a:prstGeom>
          <a:noFill/>
          <a:ln>
            <a:noFill/>
          </a:ln>
        </p:spPr>
        <p:txBody>
          <a:bodyPr wrap="square" rtlCol="0">
            <a:spAutoFit/>
          </a:bodyPr>
          <a:lstStyle/>
          <a:p>
            <a:pPr marL="457200" indent="-457200">
              <a:lnSpc>
                <a:spcPct val="120000"/>
              </a:lnSpc>
              <a:buFont typeface="Wingdings" panose="05000000000000000000" pitchFamily="2" charset="2"/>
              <a:buChar char="Ø"/>
            </a:pPr>
            <a:r>
              <a:rPr lang="en-US" altLang="zh-CN" sz="2800" b="1" dirty="0">
                <a:latin typeface="微软雅黑" panose="020B0503020204020204" pitchFamily="34" charset="-122"/>
                <a:ea typeface="微软雅黑" panose="020B0503020204020204" pitchFamily="34" charset="-122"/>
              </a:rPr>
              <a:t>MHD activities during TQ lead to seeds loss</a:t>
            </a:r>
            <a:endParaRPr lang="en-US" altLang="zh-CN" sz="2800" dirty="0">
              <a:latin typeface="微软雅黑" panose="020B0503020204020204" pitchFamily="34" charset="-122"/>
              <a:ea typeface="微软雅黑" panose="020B0503020204020204" pitchFamily="34" charset="-122"/>
            </a:endParaRPr>
          </a:p>
        </p:txBody>
      </p:sp>
      <p:sp>
        <p:nvSpPr>
          <p:cNvPr id="39" name="文本框 38">
            <a:extLst>
              <a:ext uri="{FF2B5EF4-FFF2-40B4-BE49-F238E27FC236}">
                <a16:creationId xmlns:a16="http://schemas.microsoft.com/office/drawing/2014/main" id="{E0071A72-7A32-8834-CAA9-65690EDB1A26}"/>
              </a:ext>
            </a:extLst>
          </p:cNvPr>
          <p:cNvSpPr txBox="1"/>
          <p:nvPr/>
        </p:nvSpPr>
        <p:spPr>
          <a:xfrm>
            <a:off x="787744" y="38175007"/>
            <a:ext cx="26481847" cy="3612592"/>
          </a:xfrm>
          <a:prstGeom prst="rect">
            <a:avLst/>
          </a:prstGeom>
          <a:noFill/>
          <a:ln>
            <a:noFill/>
          </a:ln>
        </p:spPr>
        <p:txBody>
          <a:bodyPr wrap="square" rtlCol="0">
            <a:spAutoFit/>
          </a:bodyPr>
          <a:lstStyle/>
          <a:p>
            <a:pPr>
              <a:lnSpc>
                <a:spcPct val="120000"/>
              </a:lnSpc>
            </a:pPr>
            <a:r>
              <a:rPr lang="en-US" altLang="zh-CN" sz="2800" b="1" dirty="0">
                <a:latin typeface="微软雅黑" panose="020B0503020204020204" pitchFamily="34" charset="-122"/>
                <a:ea typeface="微软雅黑" panose="020B0503020204020204" pitchFamily="34" charset="-122"/>
              </a:rPr>
              <a:t>Runaway plateaus have been formed in EAST disruptions via massive argon injection into low-density ohmic discharges</a:t>
            </a:r>
            <a:r>
              <a:rPr lang="en-US" altLang="zh-CN" sz="2800" dirty="0">
                <a:latin typeface="微软雅黑" panose="020B0503020204020204" pitchFamily="34" charset="-122"/>
                <a:ea typeface="微软雅黑" panose="020B0503020204020204" pitchFamily="34" charset="-122"/>
              </a:rPr>
              <a:t>, which are carried out with circular plasma and limiter configuration in full-metal wall condition. REs are detailly described in the following three phases: </a:t>
            </a:r>
          </a:p>
          <a:p>
            <a:pPr marL="457200" indent="-457200">
              <a:lnSpc>
                <a:spcPct val="120000"/>
              </a:lnSpc>
              <a:spcBef>
                <a:spcPts val="1200"/>
              </a:spcBef>
              <a:buFont typeface="Wingdings" panose="05000000000000000000" pitchFamily="2" charset="2"/>
              <a:buChar char="ü"/>
            </a:pPr>
            <a:r>
              <a:rPr lang="en-US" altLang="zh-CN" sz="2800" dirty="0">
                <a:latin typeface="微软雅黑" panose="020B0503020204020204" pitchFamily="34" charset="-122"/>
                <a:ea typeface="微软雅黑" panose="020B0503020204020204" pitchFamily="34" charset="-122"/>
              </a:rPr>
              <a:t>Runaway plateau of Ip~210 kA and last up to 200ms</a:t>
            </a:r>
            <a:r>
              <a:rPr lang="zh-CN" altLang="en-US" sz="2800" dirty="0">
                <a:latin typeface="微软雅黑" panose="020B0503020204020204" pitchFamily="34" charset="-122"/>
                <a:ea typeface="微软雅黑" panose="020B0503020204020204" pitchFamily="34" charset="-122"/>
              </a:rPr>
              <a:t>， </a:t>
            </a:r>
            <a:r>
              <a:rPr lang="en-US" altLang="zh-CN" sz="2800" dirty="0">
                <a:latin typeface="微软雅黑" panose="020B0503020204020204" pitchFamily="34" charset="-122"/>
                <a:ea typeface="微软雅黑" panose="020B0503020204020204" pitchFamily="34" charset="-122"/>
              </a:rPr>
              <a:t>plateau drift outwards and finally hit the LFS;</a:t>
            </a:r>
          </a:p>
          <a:p>
            <a:pPr marL="457200" indent="-457200">
              <a:lnSpc>
                <a:spcPct val="120000"/>
              </a:lnSpc>
              <a:spcBef>
                <a:spcPts val="1200"/>
              </a:spcBef>
              <a:buFont typeface="Wingdings" panose="05000000000000000000" pitchFamily="2" charset="2"/>
              <a:buChar char="ü"/>
            </a:pPr>
            <a:r>
              <a:rPr lang="en-US" altLang="zh-CN" sz="2800" b="1" dirty="0">
                <a:latin typeface="微软雅黑" panose="020B0503020204020204" pitchFamily="34" charset="-122"/>
                <a:ea typeface="微软雅黑" panose="020B0503020204020204" pitchFamily="34" charset="-122"/>
              </a:rPr>
              <a:t>Plateau formation strongly depends on post-disruption electron density: pre-disruption density (pre-disruption runaway population) and gases injection;</a:t>
            </a:r>
          </a:p>
          <a:p>
            <a:pPr marL="457200" indent="-457200">
              <a:lnSpc>
                <a:spcPct val="120000"/>
              </a:lnSpc>
              <a:spcBef>
                <a:spcPts val="1200"/>
              </a:spcBef>
              <a:buFont typeface="Wingdings" panose="05000000000000000000" pitchFamily="2" charset="2"/>
              <a:buChar char="ü"/>
            </a:pPr>
            <a:r>
              <a:rPr lang="en-US" altLang="zh-CN" sz="2800" dirty="0">
                <a:latin typeface="微软雅黑" panose="020B0503020204020204" pitchFamily="34" charset="-122"/>
                <a:ea typeface="微软雅黑" panose="020B0503020204020204" pitchFamily="34" charset="-122"/>
              </a:rPr>
              <a:t>Sudden temperature increase when plateau hits the LFS;</a:t>
            </a:r>
          </a:p>
        </p:txBody>
      </p:sp>
      <p:sp>
        <p:nvSpPr>
          <p:cNvPr id="44" name="文本框 43">
            <a:extLst>
              <a:ext uri="{FF2B5EF4-FFF2-40B4-BE49-F238E27FC236}">
                <a16:creationId xmlns:a16="http://schemas.microsoft.com/office/drawing/2014/main" id="{1E64B545-C490-73C7-7777-72AB39E8F093}"/>
              </a:ext>
            </a:extLst>
          </p:cNvPr>
          <p:cNvSpPr txBox="1"/>
          <p:nvPr/>
        </p:nvSpPr>
        <p:spPr>
          <a:xfrm>
            <a:off x="14136768" y="36487105"/>
            <a:ext cx="13809056" cy="565604"/>
          </a:xfrm>
          <a:prstGeom prst="rect">
            <a:avLst/>
          </a:prstGeom>
          <a:noFill/>
          <a:ln>
            <a:noFill/>
          </a:ln>
        </p:spPr>
        <p:txBody>
          <a:bodyPr wrap="square" rtlCol="0">
            <a:spAutoFit/>
          </a:bodyPr>
          <a:lstStyle>
            <a:defPPr>
              <a:defRPr lang="en-US"/>
            </a:defPPr>
            <a:lvl1pPr marL="457200" indent="-457200">
              <a:lnSpc>
                <a:spcPct val="120000"/>
              </a:lnSpc>
              <a:buFont typeface="Wingdings" panose="05000000000000000000" pitchFamily="2" charset="2"/>
              <a:buChar char="Ø"/>
              <a:defRPr sz="2800" b="1">
                <a:latin typeface="微软雅黑" panose="020B0503020204020204" pitchFamily="34" charset="-122"/>
                <a:ea typeface="微软雅黑" panose="020B0503020204020204" pitchFamily="34" charset="-122"/>
              </a:defRPr>
            </a:lvl1pPr>
          </a:lstStyle>
          <a:p>
            <a:pPr lvl="1" indent="-457200">
              <a:lnSpc>
                <a:spcPct val="120000"/>
              </a:lnSpc>
              <a:buFont typeface="Wingdings" panose="05000000000000000000" pitchFamily="2" charset="2"/>
              <a:buChar char="Ø"/>
            </a:pPr>
            <a:r>
              <a:rPr lang="en-US" altLang="zh-CN" sz="2800" b="1" dirty="0">
                <a:latin typeface="微软雅黑" panose="020B0503020204020204" pitchFamily="34" charset="-122"/>
                <a:ea typeface="微软雅黑" panose="020B0503020204020204" pitchFamily="34" charset="-122"/>
              </a:rPr>
              <a:t>Growth of 2/1 mode lead to final loss and failure of plateau formation.</a:t>
            </a:r>
          </a:p>
        </p:txBody>
      </p:sp>
      <p:sp>
        <p:nvSpPr>
          <p:cNvPr id="48" name="文本框 47">
            <a:extLst>
              <a:ext uri="{FF2B5EF4-FFF2-40B4-BE49-F238E27FC236}">
                <a16:creationId xmlns:a16="http://schemas.microsoft.com/office/drawing/2014/main" id="{34EA3817-BD5E-AFE1-A637-39D78C144067}"/>
              </a:ext>
            </a:extLst>
          </p:cNvPr>
          <p:cNvSpPr txBox="1"/>
          <p:nvPr/>
        </p:nvSpPr>
        <p:spPr>
          <a:xfrm>
            <a:off x="564572" y="35218250"/>
            <a:ext cx="12851397" cy="1569982"/>
          </a:xfrm>
          <a:prstGeom prst="rect">
            <a:avLst/>
          </a:prstGeom>
          <a:noFill/>
          <a:ln>
            <a:noFill/>
          </a:ln>
        </p:spPr>
        <p:txBody>
          <a:bodyPr wrap="square" rtlCol="0">
            <a:spAutoFit/>
          </a:bodyPr>
          <a:lstStyle>
            <a:defPPr>
              <a:defRPr lang="en-US"/>
            </a:defPPr>
            <a:lvl1pPr marL="457200" indent="-457200">
              <a:lnSpc>
                <a:spcPct val="120000"/>
              </a:lnSpc>
              <a:buFont typeface="Wingdings" panose="05000000000000000000" pitchFamily="2" charset="2"/>
              <a:buChar char="Ø"/>
              <a:defRPr sz="2800" b="1">
                <a:latin typeface="微软雅黑" panose="020B0503020204020204" pitchFamily="34" charset="-122"/>
                <a:ea typeface="微软雅黑" panose="020B0503020204020204" pitchFamily="34" charset="-122"/>
              </a:defRPr>
            </a:lvl1pPr>
          </a:lstStyle>
          <a:p>
            <a:pPr marL="0" lvl="2">
              <a:lnSpc>
                <a:spcPts val="2600"/>
              </a:lnSpc>
              <a:spcAft>
                <a:spcPts val="600"/>
              </a:spcAft>
              <a:buFont typeface="Wingdings" panose="05000000000000000000" pitchFamily="2" charset="2"/>
              <a:buChar char="Ø"/>
            </a:pPr>
            <a:r>
              <a:rPr lang="en-US" altLang="zh-CN" sz="2800" b="1" dirty="0">
                <a:latin typeface="微软雅黑" panose="020B0503020204020204" pitchFamily="34" charset="-122"/>
                <a:ea typeface="微软雅黑" panose="020B0503020204020204" pitchFamily="34" charset="-122"/>
              </a:rPr>
              <a:t>Temperature increase due to radial drift</a:t>
            </a:r>
          </a:p>
          <a:p>
            <a:pPr marL="914400" lvl="3" indent="-457200">
              <a:lnSpc>
                <a:spcPct val="120000"/>
              </a:lnSpc>
              <a:spcAft>
                <a:spcPts val="600"/>
              </a:spcAft>
              <a:buFont typeface="微软雅黑" panose="020B0503020204020204" pitchFamily="34" charset="-122"/>
              <a:buChar char="‐"/>
            </a:pPr>
            <a:r>
              <a:rPr lang="en-US" altLang="zh-CN" sz="2800" dirty="0">
                <a:latin typeface="微软雅黑" panose="020B0503020204020204" pitchFamily="34" charset="-122"/>
                <a:ea typeface="微软雅黑" panose="020B0503020204020204" pitchFamily="34" charset="-122"/>
              </a:rPr>
              <a:t>Drift outward and hit LFS limiter</a:t>
            </a:r>
            <a:r>
              <a:rPr lang="zh-CN" altLang="en-US" sz="2800" dirty="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sharply temperature increase</a:t>
            </a:r>
          </a:p>
          <a:p>
            <a:pPr marL="914400" lvl="3" indent="-457200">
              <a:lnSpc>
                <a:spcPct val="120000"/>
              </a:lnSpc>
              <a:spcAft>
                <a:spcPts val="600"/>
              </a:spcAft>
              <a:buFont typeface="微软雅黑" panose="020B0503020204020204" pitchFamily="34" charset="-122"/>
              <a:buChar char="‐"/>
            </a:pPr>
            <a:r>
              <a:rPr lang="en-US" altLang="zh-CN" sz="2800" dirty="0">
                <a:latin typeface="微软雅黑" panose="020B0503020204020204" pitchFamily="34" charset="-122"/>
                <a:ea typeface="微软雅黑" panose="020B0503020204020204" pitchFamily="34" charset="-122"/>
              </a:rPr>
              <a:t>Bounced back and hit HFS wall</a:t>
            </a:r>
            <a:r>
              <a:rPr lang="zh-CN" altLang="en-US" sz="2800" dirty="0">
                <a:latin typeface="微软雅黑" panose="020B0503020204020204" pitchFamily="34" charset="-122"/>
                <a:ea typeface="微软雅黑" panose="020B0503020204020204" pitchFamily="34" charset="-122"/>
              </a:rPr>
              <a:t>→ </a:t>
            </a:r>
            <a:r>
              <a:rPr lang="en-US" altLang="zh-CN" sz="2800" dirty="0">
                <a:latin typeface="微软雅黑" panose="020B0503020204020204" pitchFamily="34" charset="-122"/>
                <a:ea typeface="微软雅黑" panose="020B0503020204020204" pitchFamily="34" charset="-122"/>
              </a:rPr>
              <a:t>hot spot on Mo wall</a:t>
            </a:r>
          </a:p>
        </p:txBody>
      </p:sp>
      <p:grpSp>
        <p:nvGrpSpPr>
          <p:cNvPr id="36" name="组合 35">
            <a:extLst>
              <a:ext uri="{FF2B5EF4-FFF2-40B4-BE49-F238E27FC236}">
                <a16:creationId xmlns:a16="http://schemas.microsoft.com/office/drawing/2014/main" id="{755A50E7-9885-0061-D727-BDD6A2ED79F1}"/>
              </a:ext>
            </a:extLst>
          </p:cNvPr>
          <p:cNvGrpSpPr/>
          <p:nvPr/>
        </p:nvGrpSpPr>
        <p:grpSpPr>
          <a:xfrm>
            <a:off x="18782709" y="32591117"/>
            <a:ext cx="9385597" cy="3798273"/>
            <a:chOff x="1408176" y="1525647"/>
            <a:chExt cx="9201472" cy="3589923"/>
          </a:xfrm>
        </p:grpSpPr>
        <p:grpSp>
          <p:nvGrpSpPr>
            <p:cNvPr id="37" name="组合 36">
              <a:extLst>
                <a:ext uri="{FF2B5EF4-FFF2-40B4-BE49-F238E27FC236}">
                  <a16:creationId xmlns:a16="http://schemas.microsoft.com/office/drawing/2014/main" id="{09B6823B-60FA-0DDD-2A8A-8758F06342BF}"/>
                </a:ext>
              </a:extLst>
            </p:cNvPr>
            <p:cNvGrpSpPr/>
            <p:nvPr/>
          </p:nvGrpSpPr>
          <p:grpSpPr>
            <a:xfrm>
              <a:off x="1408176" y="1525647"/>
              <a:ext cx="9201472" cy="3589923"/>
              <a:chOff x="566253" y="1148730"/>
              <a:chExt cx="11059496" cy="4314825"/>
            </a:xfrm>
          </p:grpSpPr>
          <p:pic>
            <p:nvPicPr>
              <p:cNvPr id="130" name="图片 129">
                <a:extLst>
                  <a:ext uri="{FF2B5EF4-FFF2-40B4-BE49-F238E27FC236}">
                    <a16:creationId xmlns:a16="http://schemas.microsoft.com/office/drawing/2014/main" id="{A443FB5A-FBB7-0A8C-49E0-CA1B880C18DB}"/>
                  </a:ext>
                </a:extLst>
              </p:cNvPr>
              <p:cNvPicPr>
                <a:picLocks noChangeAspect="1"/>
              </p:cNvPicPr>
              <p:nvPr/>
            </p:nvPicPr>
            <p:blipFill rotWithShape="1">
              <a:blip r:embed="rId18"/>
              <a:srcRect l="4041"/>
              <a:stretch/>
            </p:blipFill>
            <p:spPr>
              <a:xfrm>
                <a:off x="6096001" y="1148730"/>
                <a:ext cx="5529748" cy="4314825"/>
              </a:xfrm>
              <a:prstGeom prst="rect">
                <a:avLst/>
              </a:prstGeom>
            </p:spPr>
          </p:pic>
          <p:pic>
            <p:nvPicPr>
              <p:cNvPr id="131" name="图片 130">
                <a:extLst>
                  <a:ext uri="{FF2B5EF4-FFF2-40B4-BE49-F238E27FC236}">
                    <a16:creationId xmlns:a16="http://schemas.microsoft.com/office/drawing/2014/main" id="{B9630BED-FAFF-DC4E-9681-AA0D2D9FF4CE}"/>
                  </a:ext>
                </a:extLst>
              </p:cNvPr>
              <p:cNvPicPr>
                <a:picLocks noChangeAspect="1"/>
              </p:cNvPicPr>
              <p:nvPr/>
            </p:nvPicPr>
            <p:blipFill rotWithShape="1">
              <a:blip r:embed="rId19"/>
              <a:srcRect r="4041"/>
              <a:stretch/>
            </p:blipFill>
            <p:spPr>
              <a:xfrm>
                <a:off x="566253" y="1148730"/>
                <a:ext cx="5529747" cy="4314825"/>
              </a:xfrm>
              <a:prstGeom prst="rect">
                <a:avLst/>
              </a:prstGeom>
            </p:spPr>
          </p:pic>
        </p:grpSp>
        <p:sp>
          <p:nvSpPr>
            <p:cNvPr id="45" name="矩形 44">
              <a:extLst>
                <a:ext uri="{FF2B5EF4-FFF2-40B4-BE49-F238E27FC236}">
                  <a16:creationId xmlns:a16="http://schemas.microsoft.com/office/drawing/2014/main" id="{C034DEA8-D274-5E98-1F76-2A6E6B4953F8}"/>
                </a:ext>
              </a:extLst>
            </p:cNvPr>
            <p:cNvSpPr/>
            <p:nvPr/>
          </p:nvSpPr>
          <p:spPr bwMode="auto">
            <a:xfrm>
              <a:off x="3303021" y="1820887"/>
              <a:ext cx="504079" cy="2834224"/>
            </a:xfrm>
            <a:prstGeom prst="rect">
              <a:avLst/>
            </a:prstGeom>
            <a:solidFill>
              <a:schemeClr val="bg1">
                <a:lumMod val="75000"/>
                <a:alpha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a:ln>
                  <a:noFill/>
                </a:ln>
                <a:solidFill>
                  <a:schemeClr val="tx1"/>
                </a:solidFill>
                <a:effectLst/>
                <a:latin typeface="Helvetica" pitchFamily="34" charset="0"/>
              </a:endParaRPr>
            </a:p>
          </p:txBody>
        </p:sp>
        <p:sp>
          <p:nvSpPr>
            <p:cNvPr id="50" name="矩形 49">
              <a:extLst>
                <a:ext uri="{FF2B5EF4-FFF2-40B4-BE49-F238E27FC236}">
                  <a16:creationId xmlns:a16="http://schemas.microsoft.com/office/drawing/2014/main" id="{69F89C79-18CE-7DA8-5A9F-66BB563A04B7}"/>
                </a:ext>
              </a:extLst>
            </p:cNvPr>
            <p:cNvSpPr/>
            <p:nvPr/>
          </p:nvSpPr>
          <p:spPr bwMode="auto">
            <a:xfrm>
              <a:off x="4036805" y="1820887"/>
              <a:ext cx="623824" cy="2834224"/>
            </a:xfrm>
            <a:prstGeom prst="rect">
              <a:avLst/>
            </a:prstGeom>
            <a:solidFill>
              <a:schemeClr val="bg1">
                <a:lumMod val="75000"/>
                <a:alpha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a:ln>
                  <a:noFill/>
                </a:ln>
                <a:solidFill>
                  <a:schemeClr val="tx1"/>
                </a:solidFill>
                <a:effectLst/>
                <a:latin typeface="Helvetica" pitchFamily="34" charset="0"/>
              </a:endParaRPr>
            </a:p>
          </p:txBody>
        </p:sp>
        <p:sp>
          <p:nvSpPr>
            <p:cNvPr id="51" name="矩形 50">
              <a:extLst>
                <a:ext uri="{FF2B5EF4-FFF2-40B4-BE49-F238E27FC236}">
                  <a16:creationId xmlns:a16="http://schemas.microsoft.com/office/drawing/2014/main" id="{8674C8D7-6A43-3B41-66FF-9A2D4A5E12DF}"/>
                </a:ext>
              </a:extLst>
            </p:cNvPr>
            <p:cNvSpPr/>
            <p:nvPr/>
          </p:nvSpPr>
          <p:spPr bwMode="auto">
            <a:xfrm>
              <a:off x="7286417" y="1820887"/>
              <a:ext cx="330805" cy="2834224"/>
            </a:xfrm>
            <a:prstGeom prst="rect">
              <a:avLst/>
            </a:prstGeom>
            <a:solidFill>
              <a:schemeClr val="bg1">
                <a:lumMod val="75000"/>
                <a:alpha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a:ln>
                  <a:noFill/>
                </a:ln>
                <a:solidFill>
                  <a:schemeClr val="tx1"/>
                </a:solidFill>
                <a:effectLst/>
                <a:latin typeface="Helvetica" pitchFamily="34" charset="0"/>
              </a:endParaRPr>
            </a:p>
          </p:txBody>
        </p:sp>
        <p:sp>
          <p:nvSpPr>
            <p:cNvPr id="52" name="矩形 51">
              <a:extLst>
                <a:ext uri="{FF2B5EF4-FFF2-40B4-BE49-F238E27FC236}">
                  <a16:creationId xmlns:a16="http://schemas.microsoft.com/office/drawing/2014/main" id="{7489F838-C049-56BB-4C83-38223345709A}"/>
                </a:ext>
              </a:extLst>
            </p:cNvPr>
            <p:cNvSpPr/>
            <p:nvPr/>
          </p:nvSpPr>
          <p:spPr bwMode="auto">
            <a:xfrm>
              <a:off x="7979263" y="1820887"/>
              <a:ext cx="469726" cy="2834224"/>
            </a:xfrm>
            <a:prstGeom prst="rect">
              <a:avLst/>
            </a:prstGeom>
            <a:solidFill>
              <a:schemeClr val="bg1">
                <a:lumMod val="75000"/>
                <a:alpha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a:ln>
                  <a:noFill/>
                </a:ln>
                <a:solidFill>
                  <a:schemeClr val="tx1"/>
                </a:solidFill>
                <a:effectLst/>
                <a:latin typeface="Helvetica" pitchFamily="34" charset="0"/>
              </a:endParaRPr>
            </a:p>
          </p:txBody>
        </p:sp>
        <p:sp>
          <p:nvSpPr>
            <p:cNvPr id="53" name="矩形 52">
              <a:extLst>
                <a:ext uri="{FF2B5EF4-FFF2-40B4-BE49-F238E27FC236}">
                  <a16:creationId xmlns:a16="http://schemas.microsoft.com/office/drawing/2014/main" id="{1486ACD9-6D87-4602-A19A-C1FA5208E63A}"/>
                </a:ext>
              </a:extLst>
            </p:cNvPr>
            <p:cNvSpPr/>
            <p:nvPr/>
          </p:nvSpPr>
          <p:spPr bwMode="auto">
            <a:xfrm>
              <a:off x="8968841" y="1804346"/>
              <a:ext cx="935736" cy="2834224"/>
            </a:xfrm>
            <a:prstGeom prst="rect">
              <a:avLst/>
            </a:prstGeom>
            <a:solidFill>
              <a:schemeClr val="bg1">
                <a:lumMod val="75000"/>
                <a:alpha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a:ln>
                  <a:noFill/>
                </a:ln>
                <a:solidFill>
                  <a:schemeClr val="tx1"/>
                </a:solidFill>
                <a:effectLst/>
                <a:latin typeface="Helvetica" pitchFamily="34" charset="0"/>
              </a:endParaRPr>
            </a:p>
          </p:txBody>
        </p:sp>
        <p:sp>
          <p:nvSpPr>
            <p:cNvPr id="54" name="文本框 25">
              <a:extLst>
                <a:ext uri="{FF2B5EF4-FFF2-40B4-BE49-F238E27FC236}">
                  <a16:creationId xmlns:a16="http://schemas.microsoft.com/office/drawing/2014/main" id="{ABBA0680-7CA0-CC71-D3A1-2055AB5806C3}"/>
                </a:ext>
              </a:extLst>
            </p:cNvPr>
            <p:cNvSpPr txBox="1"/>
            <p:nvPr/>
          </p:nvSpPr>
          <p:spPr>
            <a:xfrm>
              <a:off x="4033949" y="2391703"/>
              <a:ext cx="623824" cy="3779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dirty="0">
                  <a:solidFill>
                    <a:srgbClr val="FF0000"/>
                  </a:solidFill>
                </a:rPr>
                <a:t>2/1</a:t>
              </a:r>
              <a:endParaRPr lang="zh-CN" altLang="en-US" sz="1200" b="1" dirty="0">
                <a:solidFill>
                  <a:srgbClr val="FF0000"/>
                </a:solidFill>
              </a:endParaRPr>
            </a:p>
          </p:txBody>
        </p:sp>
        <p:sp>
          <p:nvSpPr>
            <p:cNvPr id="56" name="文本框 26">
              <a:extLst>
                <a:ext uri="{FF2B5EF4-FFF2-40B4-BE49-F238E27FC236}">
                  <a16:creationId xmlns:a16="http://schemas.microsoft.com/office/drawing/2014/main" id="{30C4E705-79C7-E12A-B218-62E05EEBCFAB}"/>
                </a:ext>
              </a:extLst>
            </p:cNvPr>
            <p:cNvSpPr txBox="1"/>
            <p:nvPr/>
          </p:nvSpPr>
          <p:spPr>
            <a:xfrm>
              <a:off x="7263424" y="2013753"/>
              <a:ext cx="623824" cy="3779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dirty="0">
                  <a:solidFill>
                    <a:srgbClr val="FF0000"/>
                  </a:solidFill>
                </a:rPr>
                <a:t>3/1</a:t>
              </a:r>
              <a:endParaRPr lang="zh-CN" altLang="en-US" sz="1200" b="1" dirty="0">
                <a:solidFill>
                  <a:srgbClr val="FF0000"/>
                </a:solidFill>
              </a:endParaRPr>
            </a:p>
          </p:txBody>
        </p:sp>
        <p:sp>
          <p:nvSpPr>
            <p:cNvPr id="57" name="文本框 27">
              <a:extLst>
                <a:ext uri="{FF2B5EF4-FFF2-40B4-BE49-F238E27FC236}">
                  <a16:creationId xmlns:a16="http://schemas.microsoft.com/office/drawing/2014/main" id="{6F3487A2-459B-AFB1-113F-E266F3A08777}"/>
                </a:ext>
              </a:extLst>
            </p:cNvPr>
            <p:cNvSpPr txBox="1"/>
            <p:nvPr/>
          </p:nvSpPr>
          <p:spPr>
            <a:xfrm>
              <a:off x="8068268" y="2016052"/>
              <a:ext cx="623824" cy="3779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dirty="0">
                  <a:solidFill>
                    <a:srgbClr val="FF0000"/>
                  </a:solidFill>
                </a:rPr>
                <a:t>2/1</a:t>
              </a:r>
              <a:endParaRPr lang="zh-CN" altLang="en-US" sz="1200" b="1" dirty="0">
                <a:solidFill>
                  <a:srgbClr val="FF0000"/>
                </a:solidFill>
              </a:endParaRPr>
            </a:p>
          </p:txBody>
        </p:sp>
        <p:sp>
          <p:nvSpPr>
            <p:cNvPr id="129" name="文本框 28">
              <a:extLst>
                <a:ext uri="{FF2B5EF4-FFF2-40B4-BE49-F238E27FC236}">
                  <a16:creationId xmlns:a16="http://schemas.microsoft.com/office/drawing/2014/main" id="{0E0F732E-E0C9-0D67-8210-A9FC7811F4C4}"/>
                </a:ext>
              </a:extLst>
            </p:cNvPr>
            <p:cNvSpPr txBox="1"/>
            <p:nvPr/>
          </p:nvSpPr>
          <p:spPr>
            <a:xfrm>
              <a:off x="9051275" y="2013753"/>
              <a:ext cx="623824" cy="3779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dirty="0">
                  <a:solidFill>
                    <a:srgbClr val="FF0000"/>
                  </a:solidFill>
                </a:rPr>
                <a:t>2/1</a:t>
              </a:r>
              <a:endParaRPr lang="zh-CN" altLang="en-US" sz="1200" b="1" dirty="0">
                <a:solidFill>
                  <a:srgbClr val="FF0000"/>
                </a:solidFill>
              </a:endParaRPr>
            </a:p>
          </p:txBody>
        </p:sp>
      </p:grpSp>
    </p:spTree>
    <p:extLst>
      <p:ext uri="{BB962C8B-B14F-4D97-AF65-F5344CB8AC3E}">
        <p14:creationId xmlns:p14="http://schemas.microsoft.com/office/powerpoint/2010/main" val="3035806245"/>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37234</TotalTime>
  <Words>702</Words>
  <Application>Microsoft Office PowerPoint</Application>
  <PresentationFormat>自定义</PresentationFormat>
  <Paragraphs>74</Paragraphs>
  <Slides>1</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vt:i4>
      </vt:variant>
    </vt:vector>
  </HeadingPairs>
  <TitlesOfParts>
    <vt:vector size="12" baseType="lpstr">
      <vt:lpstr>等线</vt:lpstr>
      <vt:lpstr>华文新魏</vt:lpstr>
      <vt:lpstr>微软雅黑</vt:lpstr>
      <vt:lpstr>Arial</vt:lpstr>
      <vt:lpstr>Calibri</vt:lpstr>
      <vt:lpstr>Calibri Light</vt:lpstr>
      <vt:lpstr>Cambria Math</vt:lpstr>
      <vt:lpstr>Century Gothic</vt:lpstr>
      <vt:lpstr>Helvetica</vt:lpstr>
      <vt:lpstr>Wingdings</vt:lpstr>
      <vt:lpstr>Office 主题​​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tian tang</cp:lastModifiedBy>
  <cp:revision>132</cp:revision>
  <dcterms:created xsi:type="dcterms:W3CDTF">2018-08-23T02:23:52Z</dcterms:created>
  <dcterms:modified xsi:type="dcterms:W3CDTF">2024-08-29T06:43:10Z</dcterms:modified>
</cp:coreProperties>
</file>