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9" r:id="rId11"/>
    <p:sldId id="278" r:id="rId12"/>
    <p:sldId id="279" r:id="rId13"/>
    <p:sldId id="266" r:id="rId14"/>
    <p:sldId id="280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BC"/>
    <a:srgbClr val="FF5E5E"/>
    <a:srgbClr val="0000FF"/>
    <a:srgbClr val="D6D6FF"/>
    <a:srgbClr val="00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Izzo" userId="ea661f8a-9897-42ae-9ce3-b2117897eaaa" providerId="ADAL" clId="{C6F2724A-57F6-41BA-9F54-059643EE82A5}"/>
    <pc:docChg chg="undo custSel addSld delSld modSld sldOrd modMainMaster">
      <pc:chgData name="Valerie Izzo" userId="ea661f8a-9897-42ae-9ce3-b2117897eaaa" providerId="ADAL" clId="{C6F2724A-57F6-41BA-9F54-059643EE82A5}" dt="2024-08-30T18:46:52.302" v="6874" actId="20577"/>
      <pc:docMkLst>
        <pc:docMk/>
      </pc:docMkLst>
      <pc:sldChg chg="addSp delSp modSp mod">
        <pc:chgData name="Valerie Izzo" userId="ea661f8a-9897-42ae-9ce3-b2117897eaaa" providerId="ADAL" clId="{C6F2724A-57F6-41BA-9F54-059643EE82A5}" dt="2024-08-29T22:10:51.460" v="6661" actId="20577"/>
        <pc:sldMkLst>
          <pc:docMk/>
          <pc:sldMk cId="1078040664" sldId="256"/>
        </pc:sldMkLst>
      </pc:sldChg>
      <pc:sldChg chg="modSp mod">
        <pc:chgData name="Valerie Izzo" userId="ea661f8a-9897-42ae-9ce3-b2117897eaaa" providerId="ADAL" clId="{C6F2724A-57F6-41BA-9F54-059643EE82A5}" dt="2024-08-14T16:10:38.912" v="466" actId="1076"/>
        <pc:sldMkLst>
          <pc:docMk/>
          <pc:sldMk cId="3721700643" sldId="257"/>
        </pc:sldMkLst>
      </pc:sldChg>
      <pc:sldChg chg="addSp delSp modSp new mod">
        <pc:chgData name="Valerie Izzo" userId="ea661f8a-9897-42ae-9ce3-b2117897eaaa" providerId="ADAL" clId="{C6F2724A-57F6-41BA-9F54-059643EE82A5}" dt="2024-08-20T19:53:42.072" v="1425" actId="947"/>
        <pc:sldMkLst>
          <pc:docMk/>
          <pc:sldMk cId="2724500464" sldId="258"/>
        </pc:sldMkLst>
      </pc:sldChg>
      <pc:sldChg chg="delSp modSp new del mod">
        <pc:chgData name="Valerie Izzo" userId="ea661f8a-9897-42ae-9ce3-b2117897eaaa" providerId="ADAL" clId="{C6F2724A-57F6-41BA-9F54-059643EE82A5}" dt="2024-08-23T23:21:21.749" v="2402" actId="47"/>
        <pc:sldMkLst>
          <pc:docMk/>
          <pc:sldMk cId="739737251" sldId="259"/>
        </pc:sldMkLst>
      </pc:sldChg>
      <pc:sldChg chg="addSp delSp modSp new mod">
        <pc:chgData name="Valerie Izzo" userId="ea661f8a-9897-42ae-9ce3-b2117897eaaa" providerId="ADAL" clId="{C6F2724A-57F6-41BA-9F54-059643EE82A5}" dt="2024-08-20T20:08:30.492" v="2219" actId="1076"/>
        <pc:sldMkLst>
          <pc:docMk/>
          <pc:sldMk cId="3434484741" sldId="260"/>
        </pc:sldMkLst>
      </pc:sldChg>
      <pc:sldChg chg="addSp delSp modSp new del mod">
        <pc:chgData name="Valerie Izzo" userId="ea661f8a-9897-42ae-9ce3-b2117897eaaa" providerId="ADAL" clId="{C6F2724A-57F6-41BA-9F54-059643EE82A5}" dt="2024-08-23T23:21:12.068" v="2401" actId="47"/>
        <pc:sldMkLst>
          <pc:docMk/>
          <pc:sldMk cId="2185883488" sldId="261"/>
        </pc:sldMkLst>
      </pc:sldChg>
      <pc:sldChg chg="addSp delSp modSp new mod">
        <pc:chgData name="Valerie Izzo" userId="ea661f8a-9897-42ae-9ce3-b2117897eaaa" providerId="ADAL" clId="{C6F2724A-57F6-41BA-9F54-059643EE82A5}" dt="2024-08-23T23:21:52.570" v="2481" actId="20577"/>
        <pc:sldMkLst>
          <pc:docMk/>
          <pc:sldMk cId="2704069408" sldId="262"/>
        </pc:sldMkLst>
      </pc:sldChg>
      <pc:sldChg chg="addSp modSp add mod">
        <pc:chgData name="Valerie Izzo" userId="ea661f8a-9897-42ae-9ce3-b2117897eaaa" providerId="ADAL" clId="{C6F2724A-57F6-41BA-9F54-059643EE82A5}" dt="2024-08-23T23:22:30.926" v="2545" actId="1076"/>
        <pc:sldMkLst>
          <pc:docMk/>
          <pc:sldMk cId="2143125854" sldId="263"/>
        </pc:sldMkLst>
      </pc:sldChg>
      <pc:sldChg chg="addSp delSp modSp new mod">
        <pc:chgData name="Valerie Izzo" userId="ea661f8a-9897-42ae-9ce3-b2117897eaaa" providerId="ADAL" clId="{C6F2724A-57F6-41BA-9F54-059643EE82A5}" dt="2024-08-20T20:27:09.601" v="2244" actId="1076"/>
        <pc:sldMkLst>
          <pc:docMk/>
          <pc:sldMk cId="1302634617" sldId="264"/>
        </pc:sldMkLst>
      </pc:sldChg>
      <pc:sldChg chg="addSp delSp modSp new mod">
        <pc:chgData name="Valerie Izzo" userId="ea661f8a-9897-42ae-9ce3-b2117897eaaa" providerId="ADAL" clId="{C6F2724A-57F6-41BA-9F54-059643EE82A5}" dt="2024-08-20T20:34:59.841" v="2247" actId="1076"/>
        <pc:sldMkLst>
          <pc:docMk/>
          <pc:sldMk cId="941492778" sldId="265"/>
        </pc:sldMkLst>
      </pc:sldChg>
      <pc:sldChg chg="addSp delSp modSp new mod">
        <pc:chgData name="Valerie Izzo" userId="ea661f8a-9897-42ae-9ce3-b2117897eaaa" providerId="ADAL" clId="{C6F2724A-57F6-41BA-9F54-059643EE82A5}" dt="2024-08-23T23:32:34.886" v="2888" actId="20577"/>
        <pc:sldMkLst>
          <pc:docMk/>
          <pc:sldMk cId="1780136000" sldId="266"/>
        </pc:sldMkLst>
      </pc:sldChg>
      <pc:sldChg chg="addSp delSp modSp new del mod modShow">
        <pc:chgData name="Valerie Izzo" userId="ea661f8a-9897-42ae-9ce3-b2117897eaaa" providerId="ADAL" clId="{C6F2724A-57F6-41BA-9F54-059643EE82A5}" dt="2024-08-29T21:43:08.118" v="6026" actId="47"/>
        <pc:sldMkLst>
          <pc:docMk/>
          <pc:sldMk cId="4133859131" sldId="267"/>
        </pc:sldMkLst>
      </pc:sldChg>
      <pc:sldChg chg="addSp delSp modSp new del mod modShow">
        <pc:chgData name="Valerie Izzo" userId="ea661f8a-9897-42ae-9ce3-b2117897eaaa" providerId="ADAL" clId="{C6F2724A-57F6-41BA-9F54-059643EE82A5}" dt="2024-08-29T21:43:09.819" v="6027" actId="47"/>
        <pc:sldMkLst>
          <pc:docMk/>
          <pc:sldMk cId="1565752949" sldId="268"/>
        </pc:sldMkLst>
      </pc:sldChg>
      <pc:sldChg chg="addSp delSp modSp new mod ord">
        <pc:chgData name="Valerie Izzo" userId="ea661f8a-9897-42ae-9ce3-b2117897eaaa" providerId="ADAL" clId="{C6F2724A-57F6-41BA-9F54-059643EE82A5}" dt="2024-08-29T20:56:05.026" v="5629" actId="1076"/>
        <pc:sldMkLst>
          <pc:docMk/>
          <pc:sldMk cId="183044789" sldId="269"/>
        </pc:sldMkLst>
      </pc:sldChg>
      <pc:sldChg chg="addSp delSp modSp new del mod ord modShow">
        <pc:chgData name="Valerie Izzo" userId="ea661f8a-9897-42ae-9ce3-b2117897eaaa" providerId="ADAL" clId="{C6F2724A-57F6-41BA-9F54-059643EE82A5}" dt="2024-08-29T21:43:04.780" v="6025" actId="47"/>
        <pc:sldMkLst>
          <pc:docMk/>
          <pc:sldMk cId="1079079687" sldId="270"/>
        </pc:sldMkLst>
      </pc:sldChg>
      <pc:sldChg chg="addSp delSp modSp new del mod ord modShow">
        <pc:chgData name="Valerie Izzo" userId="ea661f8a-9897-42ae-9ce3-b2117897eaaa" providerId="ADAL" clId="{C6F2724A-57F6-41BA-9F54-059643EE82A5}" dt="2024-08-29T21:43:01.643" v="6024" actId="47"/>
        <pc:sldMkLst>
          <pc:docMk/>
          <pc:sldMk cId="1660955475" sldId="271"/>
        </pc:sldMkLst>
      </pc:sldChg>
      <pc:sldChg chg="addSp delSp modSp new mod">
        <pc:chgData name="Valerie Izzo" userId="ea661f8a-9897-42ae-9ce3-b2117897eaaa" providerId="ADAL" clId="{C6F2724A-57F6-41BA-9F54-059643EE82A5}" dt="2024-08-29T21:42:22.648" v="6021" actId="478"/>
        <pc:sldMkLst>
          <pc:docMk/>
          <pc:sldMk cId="2968157751" sldId="272"/>
        </pc:sldMkLst>
      </pc:sldChg>
      <pc:sldChg chg="modSp add mod">
        <pc:chgData name="Valerie Izzo" userId="ea661f8a-9897-42ae-9ce3-b2117897eaaa" providerId="ADAL" clId="{C6F2724A-57F6-41BA-9F54-059643EE82A5}" dt="2024-08-24T21:43:16.942" v="3481" actId="20577"/>
        <pc:sldMkLst>
          <pc:docMk/>
          <pc:sldMk cId="1944886034" sldId="273"/>
        </pc:sldMkLst>
      </pc:sldChg>
      <pc:sldChg chg="new del">
        <pc:chgData name="Valerie Izzo" userId="ea661f8a-9897-42ae-9ce3-b2117897eaaa" providerId="ADAL" clId="{C6F2724A-57F6-41BA-9F54-059643EE82A5}" dt="2024-08-24T21:42:43.643" v="3408" actId="47"/>
        <pc:sldMkLst>
          <pc:docMk/>
          <pc:sldMk cId="3706632532" sldId="273"/>
        </pc:sldMkLst>
      </pc:sldChg>
      <pc:sldChg chg="modSp new mod">
        <pc:chgData name="Valerie Izzo" userId="ea661f8a-9897-42ae-9ce3-b2117897eaaa" providerId="ADAL" clId="{C6F2724A-57F6-41BA-9F54-059643EE82A5}" dt="2024-08-30T18:46:24.553" v="6864" actId="20577"/>
        <pc:sldMkLst>
          <pc:docMk/>
          <pc:sldMk cId="1558494274" sldId="274"/>
        </pc:sldMkLst>
      </pc:sldChg>
      <pc:sldChg chg="addSp delSp modSp new mod">
        <pc:chgData name="Valerie Izzo" userId="ea661f8a-9897-42ae-9ce3-b2117897eaaa" providerId="ADAL" clId="{C6F2724A-57F6-41BA-9F54-059643EE82A5}" dt="2024-08-25T20:37:10.564" v="4745" actId="1076"/>
        <pc:sldMkLst>
          <pc:docMk/>
          <pc:sldMk cId="3685228974" sldId="275"/>
        </pc:sldMkLst>
      </pc:sldChg>
      <pc:sldChg chg="addSp delSp modSp new mod">
        <pc:chgData name="Valerie Izzo" userId="ea661f8a-9897-42ae-9ce3-b2117897eaaa" providerId="ADAL" clId="{C6F2724A-57F6-41BA-9F54-059643EE82A5}" dt="2024-08-25T20:42:42.406" v="5364" actId="1076"/>
        <pc:sldMkLst>
          <pc:docMk/>
          <pc:sldMk cId="2206150444" sldId="276"/>
        </pc:sldMkLst>
      </pc:sldChg>
      <pc:sldChg chg="modSp add mod">
        <pc:chgData name="Valerie Izzo" userId="ea661f8a-9897-42ae-9ce3-b2117897eaaa" providerId="ADAL" clId="{C6F2724A-57F6-41BA-9F54-059643EE82A5}" dt="2024-08-30T18:46:52.302" v="6874" actId="20577"/>
        <pc:sldMkLst>
          <pc:docMk/>
          <pc:sldMk cId="2844384158" sldId="277"/>
        </pc:sldMkLst>
      </pc:sldChg>
      <pc:sldChg chg="addSp delSp modSp new mod">
        <pc:chgData name="Valerie Izzo" userId="ea661f8a-9897-42ae-9ce3-b2117897eaaa" providerId="ADAL" clId="{C6F2724A-57F6-41BA-9F54-059643EE82A5}" dt="2024-08-29T20:58:11.283" v="5765" actId="1035"/>
        <pc:sldMkLst>
          <pc:docMk/>
          <pc:sldMk cId="2239163900" sldId="278"/>
        </pc:sldMkLst>
      </pc:sldChg>
      <pc:sldChg chg="addSp delSp modSp new mod">
        <pc:chgData name="Valerie Izzo" userId="ea661f8a-9897-42ae-9ce3-b2117897eaaa" providerId="ADAL" clId="{C6F2724A-57F6-41BA-9F54-059643EE82A5}" dt="2024-08-29T21:05:52.964" v="5943" actId="1076"/>
        <pc:sldMkLst>
          <pc:docMk/>
          <pc:sldMk cId="549097424" sldId="279"/>
        </pc:sldMkLst>
      </pc:sldChg>
      <pc:sldChg chg="modSp new del mod">
        <pc:chgData name="Valerie Izzo" userId="ea661f8a-9897-42ae-9ce3-b2117897eaaa" providerId="ADAL" clId="{C6F2724A-57F6-41BA-9F54-059643EE82A5}" dt="2024-08-29T21:38:39.346" v="6016" actId="47"/>
        <pc:sldMkLst>
          <pc:docMk/>
          <pc:sldMk cId="30569930" sldId="280"/>
        </pc:sldMkLst>
      </pc:sldChg>
      <pc:sldChg chg="add del">
        <pc:chgData name="Valerie Izzo" userId="ea661f8a-9897-42ae-9ce3-b2117897eaaa" providerId="ADAL" clId="{C6F2724A-57F6-41BA-9F54-059643EE82A5}" dt="2024-08-29T21:05:13.180" v="5905"/>
        <pc:sldMkLst>
          <pc:docMk/>
          <pc:sldMk cId="3461846031" sldId="280"/>
        </pc:sldMkLst>
      </pc:sldChg>
      <pc:sldChg chg="modSp new mod">
        <pc:chgData name="Valerie Izzo" userId="ea661f8a-9897-42ae-9ce3-b2117897eaaa" providerId="ADAL" clId="{C6F2724A-57F6-41BA-9F54-059643EE82A5}" dt="2024-08-29T22:12:46.301" v="6862" actId="20577"/>
        <pc:sldMkLst>
          <pc:docMk/>
          <pc:sldMk cId="3496594225" sldId="280"/>
        </pc:sldMkLst>
      </pc:sldChg>
      <pc:sldMasterChg chg="addSp delSp modSp mod">
        <pc:chgData name="Valerie Izzo" userId="ea661f8a-9897-42ae-9ce3-b2117897eaaa" providerId="ADAL" clId="{C6F2724A-57F6-41BA-9F54-059643EE82A5}" dt="2024-08-29T21:42:43.138" v="6023"/>
        <pc:sldMasterMkLst>
          <pc:docMk/>
          <pc:sldMasterMk cId="1982256582" sldId="2147483660"/>
        </pc:sldMasterMkLst>
      </pc:sldMasterChg>
    </pc:docChg>
  </pc:docChgLst>
  <pc:docChgLst>
    <pc:chgData name="Valerie Izzo" userId="ea661f8a-9897-42ae-9ce3-b2117897eaaa" providerId="ADAL" clId="{FF290576-3B2C-489A-93B7-D2FDBC7841EF}"/>
    <pc:docChg chg="modSld">
      <pc:chgData name="Valerie Izzo" userId="ea661f8a-9897-42ae-9ce3-b2117897eaaa" providerId="ADAL" clId="{FF290576-3B2C-489A-93B7-D2FDBC7841EF}" dt="2025-06-02T15:51:00.559" v="1" actId="1076"/>
      <pc:docMkLst>
        <pc:docMk/>
      </pc:docMkLst>
      <pc:sldChg chg="addSp modSp mod">
        <pc:chgData name="Valerie Izzo" userId="ea661f8a-9897-42ae-9ce3-b2117897eaaa" providerId="ADAL" clId="{FF290576-3B2C-489A-93B7-D2FDBC7841EF}" dt="2025-06-02T15:51:00.559" v="1" actId="1076"/>
        <pc:sldMkLst>
          <pc:docMk/>
          <pc:sldMk cId="1078040664" sldId="256"/>
        </pc:sldMkLst>
        <pc:spChg chg="add mod">
          <ac:chgData name="Valerie Izzo" userId="ea661f8a-9897-42ae-9ce3-b2117897eaaa" providerId="ADAL" clId="{FF290576-3B2C-489A-93B7-D2FDBC7841EF}" dt="2025-06-02T15:51:00.559" v="1" actId="1076"/>
          <ac:spMkLst>
            <pc:docMk/>
            <pc:sldMk cId="1078040664" sldId="256"/>
            <ac:spMk id="5" creationId="{E23B53D3-3AA0-9D6E-9FB6-B298B7F3B382}"/>
          </ac:spMkLst>
        </pc:spChg>
      </pc:sldChg>
    </pc:docChg>
  </pc:docChgLst>
  <pc:docChgLst>
    <pc:chgData name="Valerie Izzo" userId="ea661f8a-9897-42ae-9ce3-b2117897eaaa" providerId="ADAL" clId="{31A69B34-57EB-4027-A643-3F874754662D}"/>
    <pc:docChg chg="modSld">
      <pc:chgData name="Valerie Izzo" userId="ea661f8a-9897-42ae-9ce3-b2117897eaaa" providerId="ADAL" clId="{31A69B34-57EB-4027-A643-3F874754662D}" dt="2025-03-07T20:05:48.748" v="1" actId="1076"/>
      <pc:docMkLst>
        <pc:docMk/>
      </pc:docMkLst>
      <pc:sldChg chg="modSp mod">
        <pc:chgData name="Valerie Izzo" userId="ea661f8a-9897-42ae-9ce3-b2117897eaaa" providerId="ADAL" clId="{31A69B34-57EB-4027-A643-3F874754662D}" dt="2025-03-07T20:05:48.748" v="1" actId="1076"/>
        <pc:sldMkLst>
          <pc:docMk/>
          <pc:sldMk cId="2206150444" sldId="276"/>
        </pc:sldMkLst>
        <pc:spChg chg="mod">
          <ac:chgData name="Valerie Izzo" userId="ea661f8a-9897-42ae-9ce3-b2117897eaaa" providerId="ADAL" clId="{31A69B34-57EB-4027-A643-3F874754662D}" dt="2025-03-07T20:05:48.748" v="1" actId="1076"/>
          <ac:spMkLst>
            <pc:docMk/>
            <pc:sldMk cId="2206150444" sldId="276"/>
            <ac:spMk id="10" creationId="{D856E8E2-7F67-0F70-9E81-A15C1D34E881}"/>
          </ac:spMkLst>
        </pc:spChg>
        <pc:spChg chg="mod">
          <ac:chgData name="Valerie Izzo" userId="ea661f8a-9897-42ae-9ce3-b2117897eaaa" providerId="ADAL" clId="{31A69B34-57EB-4027-A643-3F874754662D}" dt="2025-03-07T20:05:42.841" v="0" actId="1076"/>
          <ac:spMkLst>
            <pc:docMk/>
            <pc:sldMk cId="2206150444" sldId="276"/>
            <ac:spMk id="12" creationId="{082B2253-2E6C-2385-6814-5A16BD9BC1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51000">
              <a:schemeClr val="bg1"/>
            </a:gs>
            <a:gs pos="50000">
              <a:schemeClr val="bg1"/>
            </a:gs>
            <a:gs pos="0">
              <a:srgbClr val="79D5EB"/>
            </a:gs>
            <a:gs pos="100000">
              <a:srgbClr val="79D5EB"/>
            </a:gs>
          </a:gsLst>
          <a:lin ang="3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C17B-D178-F740-C163-949032CA2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CDC2C-0F27-323E-9433-E6CB82AF3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35B-6906-3568-7974-6F1FB0FE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5B636-4832-1187-D156-F5609EC0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9C799B3-B6DF-4E25-DD24-6F0958E0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21" y="6179536"/>
            <a:ext cx="2163080" cy="6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430C-7727-3129-770C-C993A2A9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83C43-6476-39B8-93EA-529D79582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71D-B5CD-CF97-55B4-BF743ED1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DB38D-D5C4-5EED-D95D-A4FA4FA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887B3-0004-EC6B-94A3-66BF3496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7F638-2F81-6031-0F97-7F6FF6222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3DB9E-46DB-586D-EC81-BC421E364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15BDC-215F-762F-C0E0-E34FCC0B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033D-649B-3739-2E8A-FC871DB3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C892D-5066-9F54-0AAC-1E3C8A1E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6B9E-458A-163D-5DFD-880995B4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D38D-ED1A-9597-AE20-1ABB2D47D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1195D-7594-197C-7C92-3231F530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2C569FF-F83E-B2EA-5BFA-CC5856E6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7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F910-8AD0-88C2-F2BD-3FC86587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9D36A-C28D-43F0-17A9-3DD7F3809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1F1CF-BD09-AF2F-AEC9-B779A92A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34563-FD65-BABB-7998-2449AC14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8B27-2898-D8A5-9A23-5E154002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0ACE-5484-18BA-A70F-962887DEE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B0104-B473-9F61-AD89-03F01CA68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74D36-D878-62F3-EFBE-F66BF717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95525-298B-3BE8-72A5-F8AABB1C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9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2810-E2DC-8A71-A75A-C7ADAD57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52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AF985-6D41-131A-CAF1-CE75AD65B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EDDE6-9DB2-2511-6259-64DEC2D31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3F89-630D-53CB-EA60-8AA6F718D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0F341-CFEE-A1F5-0D87-A1A50B87B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CAB06-28C1-E138-788B-765F0EFA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F6EBC-4E41-65C2-3436-A857D4BE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17CED-4EF1-3CD0-E624-5CAE5A4C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F113-D919-5086-7CC6-310519F3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D9925-962D-FD5C-84CB-85DBD68F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C4E17-D416-2025-6F05-7FF7DF68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2AEEF-5A79-2E5E-D6AC-745E14B5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CBCB3-4401-9650-11DC-3B870DEE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1E348-6B93-22AC-ADA4-7CEF7F66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CDF16-5E54-57A2-C917-B5C84C7C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5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F214-7942-5054-4C50-4D2A9211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9298-B79B-3982-A7CF-E3525F37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04C39-9728-951C-2109-F55052E81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DDB6E-61C2-B993-0DA3-BB7A64E2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6BF8D-6C5B-D3CD-549D-A6D3DAB3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0BC3-F258-EE52-544B-CD985E0F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C6C3-E045-2929-8B76-4FC71DD0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83483-AE3D-B508-EA14-091E22928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F730C-4BB6-B109-714A-C2188EAE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B58AA-C0CE-8193-4933-CB0AB96A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B4E3A-1C98-9261-1DF5-60937E4D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CBD7C-12DA-1EB3-20FD-FC7ED917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4184"/>
            <a:ext cx="2743200" cy="365125"/>
          </a:xfrm>
          <a:prstGeom prst="rect">
            <a:avLst/>
          </a:prstGeom>
        </p:spPr>
        <p:txBody>
          <a:bodyPr/>
          <a:lstStyle/>
          <a:p>
            <a:fld id="{ECE091C7-94FA-4068-8026-7C5CE06F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0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16000">
              <a:schemeClr val="bg1"/>
            </a:gs>
            <a:gs pos="0">
              <a:srgbClr val="79D5EB"/>
            </a:gs>
            <a:gs pos="100000">
              <a:srgbClr val="79D5EB"/>
            </a:gs>
          </a:gsLst>
          <a:lin ang="3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34749B-2883-FA34-3C41-23440A40919F}"/>
              </a:ext>
            </a:extLst>
          </p:cNvPr>
          <p:cNvCxnSpPr/>
          <p:nvPr/>
        </p:nvCxnSpPr>
        <p:spPr>
          <a:xfrm>
            <a:off x="0" y="1122297"/>
            <a:ext cx="9394521" cy="0"/>
          </a:xfrm>
          <a:prstGeom prst="straightConnector1">
            <a:avLst/>
          </a:prstGeom>
          <a:ln w="889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ACBD4-EBCD-8B7C-39A8-A9F106BE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5A782-7C28-6756-919E-5A3F71AF9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51BF-65C1-203D-77AF-B74D500A9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99BA-270C-4575-B584-034F3061B6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425B-D093-F778-256E-7E1D5D114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0186"/>
            <a:ext cx="1773477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8" descr="D3D_logo.png">
            <a:extLst>
              <a:ext uri="{FF2B5EF4-FFF2-40B4-BE49-F238E27FC236}">
                <a16:creationId xmlns:a16="http://schemas.microsoft.com/office/drawing/2014/main" id="{E0131637-A007-DF64-9B03-C4804A39A3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015070"/>
            <a:ext cx="1279525" cy="7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5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itka Banner Semibold" pitchFamily="2" charset="0"/>
          <a:ea typeface="+mj-ea"/>
          <a:cs typeface="Gisha" panose="020B06040202020202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itka Heading Semibol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tka Heading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scot4fusion/ascot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5603-B7E1-9B1D-D5AE-5F16CB9B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66" y="1122363"/>
            <a:ext cx="1034649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DIII-D Runaway Electron Mitigation Coil Modeling and RE transport calculations with ASCOT5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9D655-2197-71CB-0228-4C0296054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V.A. Izzo (Fiat Lux)</a:t>
            </a:r>
          </a:p>
          <a:p>
            <a:r>
              <a:rPr lang="en-US" dirty="0"/>
              <a:t>A. Battey, C. Hansen (Columbia University)</a:t>
            </a:r>
          </a:p>
          <a:p>
            <a:r>
              <a:rPr lang="en-US" dirty="0"/>
              <a:t>Acknowledgement (ASCOT5 help): K. </a:t>
            </a:r>
            <a:r>
              <a:rPr lang="en-US" dirty="0" err="1"/>
              <a:t>Särkimäki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B53D3-3AA0-9D6E-9FB6-B298B7F3B382}"/>
              </a:ext>
            </a:extLst>
          </p:cNvPr>
          <p:cNvSpPr txBox="1"/>
          <p:nvPr/>
        </p:nvSpPr>
        <p:spPr>
          <a:xfrm>
            <a:off x="4572000" y="6194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supported by DOE-FES</a:t>
            </a:r>
          </a:p>
        </p:txBody>
      </p:sp>
    </p:spTree>
    <p:extLst>
      <p:ext uri="{BB962C8B-B14F-4D97-AF65-F5344CB8AC3E}">
        <p14:creationId xmlns:p14="http://schemas.microsoft.com/office/powerpoint/2010/main" val="107804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2A9A-6F00-9D75-CAA7-F55FBBEB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294"/>
            <a:ext cx="10515600" cy="962634"/>
          </a:xfrm>
        </p:spPr>
        <p:txBody>
          <a:bodyPr>
            <a:normAutofit/>
          </a:bodyPr>
          <a:lstStyle/>
          <a:p>
            <a:r>
              <a:rPr lang="en-US" dirty="0"/>
              <a:t>ASCOT5 diffusion coefficients from IWL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488DF-177A-3468-CEEF-CEAB4EA1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0563"/>
            <a:ext cx="4982270" cy="4753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6F320-7017-03E8-3C84-29AC432F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03" y="1903005"/>
            <a:ext cx="4896533" cy="4763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03C2FE-D2F6-3474-088F-18EFDD4FB02D}"/>
              </a:ext>
            </a:extLst>
          </p:cNvPr>
          <p:cNvSpPr txBox="1"/>
          <p:nvPr/>
        </p:nvSpPr>
        <p:spPr>
          <a:xfrm>
            <a:off x="429008" y="1326300"/>
            <a:ext cx="59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All markers have pitch -0.99 and are drift orbit calculations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3C3C2-8B07-91E2-8641-7F071B64B358}"/>
              </a:ext>
            </a:extLst>
          </p:cNvPr>
          <p:cNvSpPr txBox="1"/>
          <p:nvPr/>
        </p:nvSpPr>
        <p:spPr>
          <a:xfrm>
            <a:off x="2536490" y="1761892"/>
            <a:ext cx="1585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0.1 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4D75B-81C3-CEB6-E9F9-9A63039C13CF}"/>
              </a:ext>
            </a:extLst>
          </p:cNvPr>
          <p:cNvSpPr txBox="1"/>
          <p:nvPr/>
        </p:nvSpPr>
        <p:spPr>
          <a:xfrm>
            <a:off x="7756628" y="1761892"/>
            <a:ext cx="17940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30.0 MeV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3C70B-8E8C-EC97-2BBA-00B763D3F602}"/>
              </a:ext>
            </a:extLst>
          </p:cNvPr>
          <p:cNvSpPr txBox="1"/>
          <p:nvPr/>
        </p:nvSpPr>
        <p:spPr>
          <a:xfrm rot="16200000">
            <a:off x="4855591" y="3800924"/>
            <a:ext cx="15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Log10(D m</a:t>
            </a:r>
            <a:r>
              <a:rPr lang="en-US" b="1" baseline="30000" dirty="0"/>
              <a:t>2</a:t>
            </a:r>
            <a:r>
              <a:rPr lang="en-US" b="1" dirty="0"/>
              <a:t>/s)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03679-D98E-66F6-FC85-6561927CF9FC}"/>
              </a:ext>
            </a:extLst>
          </p:cNvPr>
          <p:cNvSpPr txBox="1"/>
          <p:nvPr/>
        </p:nvSpPr>
        <p:spPr>
          <a:xfrm rot="16200000">
            <a:off x="10321723" y="3800924"/>
            <a:ext cx="15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Log10(D m</a:t>
            </a:r>
            <a:r>
              <a:rPr lang="en-US" b="1" baseline="30000" dirty="0"/>
              <a:t>2</a:t>
            </a:r>
            <a:r>
              <a:rPr lang="en-US" b="1" dirty="0"/>
              <a:t>/s)</a:t>
            </a:r>
          </a:p>
        </p:txBody>
      </p:sp>
    </p:spTree>
    <p:extLst>
      <p:ext uri="{BB962C8B-B14F-4D97-AF65-F5344CB8AC3E}">
        <p14:creationId xmlns:p14="http://schemas.microsoft.com/office/powerpoint/2010/main" val="18304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4F81-B991-3D8F-551F-0256D9FC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drift vs. full-orbit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DA7419-4CD1-C166-1052-7FA41FA8E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0551"/>
            <a:ext cx="4829849" cy="47631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0E841C-739D-B22F-A3C0-BB3606B27615}"/>
              </a:ext>
            </a:extLst>
          </p:cNvPr>
          <p:cNvSpPr txBox="1"/>
          <p:nvPr/>
        </p:nvSpPr>
        <p:spPr>
          <a:xfrm>
            <a:off x="429008" y="1326300"/>
            <a:ext cx="540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All markers have pitch -0.99 and energies of 0.1 MeV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6A4E95-3BE8-52C6-0923-E05B6219377E}"/>
              </a:ext>
            </a:extLst>
          </p:cNvPr>
          <p:cNvSpPr txBox="1"/>
          <p:nvPr/>
        </p:nvSpPr>
        <p:spPr>
          <a:xfrm>
            <a:off x="2336881" y="1822392"/>
            <a:ext cx="1840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Full orbits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A67B2-0ECF-D2C9-8C02-B7117718B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02" y="2233933"/>
            <a:ext cx="4466324" cy="4361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8AE42-7D8F-42A8-B302-2027B9C95CE4}"/>
              </a:ext>
            </a:extLst>
          </p:cNvPr>
          <p:cNvSpPr txBox="1"/>
          <p:nvPr/>
        </p:nvSpPr>
        <p:spPr>
          <a:xfrm>
            <a:off x="7332310" y="1744179"/>
            <a:ext cx="32720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(Drift – Full / Drift)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A9084-41FE-D5AD-C121-55CBC151D7BC}"/>
              </a:ext>
            </a:extLst>
          </p:cNvPr>
          <p:cNvSpPr txBox="1"/>
          <p:nvPr/>
        </p:nvSpPr>
        <p:spPr>
          <a:xfrm rot="16200000">
            <a:off x="4967080" y="3827428"/>
            <a:ext cx="15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Log10(D m</a:t>
            </a:r>
            <a:r>
              <a:rPr lang="en-US" b="1" baseline="30000" dirty="0"/>
              <a:t>2</a:t>
            </a:r>
            <a:r>
              <a:rPr lang="en-US" b="1" dirty="0"/>
              <a:t>/s)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C3516-7493-218F-9E71-E7AB45E3EA66}"/>
              </a:ext>
            </a:extLst>
          </p:cNvPr>
          <p:cNvSpPr txBox="1"/>
          <p:nvPr/>
        </p:nvSpPr>
        <p:spPr>
          <a:xfrm rot="16200000">
            <a:off x="9919338" y="3933444"/>
            <a:ext cx="24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Log10((D1-D2)/D1 m</a:t>
            </a:r>
            <a:r>
              <a:rPr lang="en-US" b="1" baseline="30000" dirty="0"/>
              <a:t>2</a:t>
            </a:r>
            <a:r>
              <a:rPr lang="en-US" b="1" dirty="0"/>
              <a:t>/s)</a:t>
            </a:r>
          </a:p>
        </p:txBody>
      </p:sp>
    </p:spTree>
    <p:extLst>
      <p:ext uri="{BB962C8B-B14F-4D97-AF65-F5344CB8AC3E}">
        <p14:creationId xmlns:p14="http://schemas.microsoft.com/office/powerpoint/2010/main" val="223916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5D843E-88F1-43D7-AF70-BB110DCE6CC6}"/>
              </a:ext>
            </a:extLst>
          </p:cNvPr>
          <p:cNvSpPr txBox="1">
            <a:spLocks/>
          </p:cNvSpPr>
          <p:nvPr/>
        </p:nvSpPr>
        <p:spPr>
          <a:xfrm>
            <a:off x="990600" y="252483"/>
            <a:ext cx="10515600" cy="9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itka Banner Semibold" pitchFamily="2" charset="0"/>
                <a:ea typeface="+mj-ea"/>
                <a:cs typeface="Gisha" panose="020B0604020202020204" pitchFamily="34" charset="-79"/>
              </a:defRPr>
            </a:lvl1pPr>
          </a:lstStyle>
          <a:p>
            <a:r>
              <a:rPr lang="en-US" dirty="0"/>
              <a:t>Variation of pitch angle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172C8-7FBB-581D-39D5-C6723658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4" y="1880458"/>
            <a:ext cx="4896533" cy="4725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6E0443-4563-B149-2BDE-FF7F592C386A}"/>
              </a:ext>
            </a:extLst>
          </p:cNvPr>
          <p:cNvSpPr txBox="1"/>
          <p:nvPr/>
        </p:nvSpPr>
        <p:spPr>
          <a:xfrm>
            <a:off x="429008" y="1326300"/>
            <a:ext cx="630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All markers have full-orbit integration and energies of 0.1 MeV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ACBD0-8C27-8C20-B0EC-893F27DFAA4E}"/>
              </a:ext>
            </a:extLst>
          </p:cNvPr>
          <p:cNvSpPr txBox="1"/>
          <p:nvPr/>
        </p:nvSpPr>
        <p:spPr>
          <a:xfrm>
            <a:off x="2191109" y="1588070"/>
            <a:ext cx="20665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/>
              <a:t>||</a:t>
            </a:r>
            <a:r>
              <a:rPr lang="en-US" sz="3200" dirty="0"/>
              <a:t>/p = -0.7</a:t>
            </a:r>
            <a:endParaRPr lang="en-US" sz="3200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E91EAE-546A-C644-F850-3D7822AA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75" y="2172845"/>
            <a:ext cx="4896534" cy="4355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B95B93-C280-B864-F22F-0EDC531A1A5A}"/>
              </a:ext>
            </a:extLst>
          </p:cNvPr>
          <p:cNvSpPr txBox="1"/>
          <p:nvPr/>
        </p:nvSpPr>
        <p:spPr>
          <a:xfrm>
            <a:off x="7542706" y="1718188"/>
            <a:ext cx="30700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(p70 – p99 / p99)</a:t>
            </a:r>
          </a:p>
        </p:txBody>
      </p:sp>
    </p:spTree>
    <p:extLst>
      <p:ext uri="{BB962C8B-B14F-4D97-AF65-F5344CB8AC3E}">
        <p14:creationId xmlns:p14="http://schemas.microsoft.com/office/powerpoint/2010/main" val="54909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EFA3-6D17-F15B-6F38-67E52AF0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20"/>
            <a:ext cx="10515600" cy="962634"/>
          </a:xfrm>
        </p:spPr>
        <p:txBody>
          <a:bodyPr/>
          <a:lstStyle/>
          <a:p>
            <a:r>
              <a:rPr lang="en-US" dirty="0"/>
              <a:t>ASCOT transport results for LSN plasma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6964B-DBF2-A982-57DB-2200C4FB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6862"/>
            <a:ext cx="4820323" cy="4696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405DC-8646-5EBB-BC1C-96A96E8BA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85" y="1668826"/>
            <a:ext cx="4934639" cy="4810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D9010D-B30B-FF2D-E035-623E98A7FD8E}"/>
              </a:ext>
            </a:extLst>
          </p:cNvPr>
          <p:cNvSpPr txBox="1"/>
          <p:nvPr/>
        </p:nvSpPr>
        <p:spPr>
          <a:xfrm>
            <a:off x="2244944" y="1642623"/>
            <a:ext cx="1585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0.1 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52DC1-013D-2A94-1D31-34462725736B}"/>
              </a:ext>
            </a:extLst>
          </p:cNvPr>
          <p:cNvSpPr txBox="1"/>
          <p:nvPr/>
        </p:nvSpPr>
        <p:spPr>
          <a:xfrm>
            <a:off x="7465082" y="1642623"/>
            <a:ext cx="17940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30.0 MeV</a:t>
            </a:r>
          </a:p>
        </p:txBody>
      </p:sp>
    </p:spTree>
    <p:extLst>
      <p:ext uri="{BB962C8B-B14F-4D97-AF65-F5344CB8AC3E}">
        <p14:creationId xmlns:p14="http://schemas.microsoft.com/office/powerpoint/2010/main" val="178013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2000-3809-C5B5-94DF-45869759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ASCOT5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75A29-E120-9A33-0C39-09310A23C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Diffusion coefficients calculated for a range of energies, pitch angles, full vs. drift orbits, and two plasma shapes</a:t>
            </a:r>
          </a:p>
          <a:p>
            <a:pPr lvl="1"/>
            <a:r>
              <a:rPr lang="en-US" dirty="0">
                <a:latin typeface="+mn-lt"/>
              </a:rPr>
              <a:t>Full orbits show 10’s%-O(1) differences from drift orbits</a:t>
            </a:r>
          </a:p>
          <a:p>
            <a:pPr lvl="1"/>
            <a:r>
              <a:rPr lang="en-US" dirty="0">
                <a:latin typeface="+mn-lt"/>
              </a:rPr>
              <a:t>Similar change as pitch is varied</a:t>
            </a:r>
          </a:p>
          <a:p>
            <a:pPr lvl="1"/>
            <a:r>
              <a:rPr lang="en-US" dirty="0">
                <a:latin typeface="+mn-lt"/>
              </a:rPr>
              <a:t>High energies show less small-scale structure associated due to islands than low energies</a:t>
            </a:r>
          </a:p>
          <a:p>
            <a:pPr lvl="1"/>
            <a:r>
              <a:rPr lang="en-US" dirty="0">
                <a:latin typeface="+mn-lt"/>
              </a:rPr>
              <a:t>Largest diffusion in the thermal quench phase when TQ is included</a:t>
            </a:r>
          </a:p>
          <a:p>
            <a:r>
              <a:rPr lang="en-US" dirty="0">
                <a:latin typeface="+mn-lt"/>
              </a:rPr>
              <a:t>Coefficients can be incorporated into 1D model for RE evolution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59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5603-B7E1-9B1D-D5AE-5F16CB9B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66" y="1122363"/>
            <a:ext cx="1034649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Incorporation of ADAS atomic data into NIMROD disruption calculations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9D655-2197-71CB-0228-4C0296054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V.A. Izzo (Fiat Lux)</a:t>
            </a:r>
          </a:p>
        </p:txBody>
      </p:sp>
    </p:spTree>
    <p:extLst>
      <p:ext uri="{BB962C8B-B14F-4D97-AF65-F5344CB8AC3E}">
        <p14:creationId xmlns:p14="http://schemas.microsoft.com/office/powerpoint/2010/main" val="194488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003F-D2DD-ECF2-256A-B8F1BE12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ADAS rates replace KPRAD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C9C27-B078-AA00-6249-310480DD0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KPRAD coronal non-equilibrium rates were initially incorporated into NIMROD in 2006; depend only on plasma temperature </a:t>
            </a:r>
          </a:p>
          <a:p>
            <a:pPr lvl="1"/>
            <a:r>
              <a:rPr lang="en-US" dirty="0"/>
              <a:t>Coding uses logarithmic-polynomial fits</a:t>
            </a:r>
          </a:p>
          <a:p>
            <a:r>
              <a:rPr lang="en-US" dirty="0"/>
              <a:t>ADAS collisional-radiative rates are now incorporated using Aurora</a:t>
            </a:r>
          </a:p>
          <a:p>
            <a:pPr lvl="1"/>
            <a:r>
              <a:rPr lang="en-US" dirty="0"/>
              <a:t>Full ADAS rates can be used when available, otherwise open-ADAS is accessed</a:t>
            </a:r>
          </a:p>
          <a:p>
            <a:pPr lvl="1"/>
            <a:r>
              <a:rPr lang="en-US" dirty="0"/>
              <a:t>Density and temperature-dependent rates are evaluated with bicubic splines</a:t>
            </a:r>
          </a:p>
        </p:txBody>
      </p:sp>
    </p:spTree>
    <p:extLst>
      <p:ext uri="{BB962C8B-B14F-4D97-AF65-F5344CB8AC3E}">
        <p14:creationId xmlns:p14="http://schemas.microsoft.com/office/powerpoint/2010/main" val="155849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99D0-69E0-DFF3-FC6C-1B5B7A54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err="1"/>
              <a:t>Ar</a:t>
            </a:r>
            <a:r>
              <a:rPr lang="en-US" dirty="0"/>
              <a:t> MGI into DIII-D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D5B47-5FEB-6104-048F-EAAA2963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7" y="1327760"/>
            <a:ext cx="4137147" cy="492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48C36-F217-F8F4-B6D1-B86FF2A5E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41" y="1327760"/>
            <a:ext cx="5058230" cy="4834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BC0185-191B-5AB8-A555-472BF14B0CC8}"/>
              </a:ext>
            </a:extLst>
          </p:cNvPr>
          <p:cNvSpPr txBox="1"/>
          <p:nvPr/>
        </p:nvSpPr>
        <p:spPr>
          <a:xfrm>
            <a:off x="1929843" y="4073279"/>
            <a:ext cx="1921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</a:t>
            </a:r>
            <a:r>
              <a:rPr lang="en-US" b="1" dirty="0"/>
              <a:t> MGI simulation run halfway through the TQ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5DE37-C8C6-3106-5EFF-79F5F607A06E}"/>
              </a:ext>
            </a:extLst>
          </p:cNvPr>
          <p:cNvSpPr txBox="1"/>
          <p:nvPr/>
        </p:nvSpPr>
        <p:spPr>
          <a:xfrm>
            <a:off x="1803948" y="1823357"/>
            <a:ext cx="1683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W</a:t>
            </a:r>
            <a:r>
              <a:rPr lang="en-US" sz="3200" baseline="-25000" dirty="0" err="1">
                <a:solidFill>
                  <a:srgbClr val="0000FF"/>
                </a:solidFill>
              </a:rPr>
              <a:t>th</a:t>
            </a:r>
            <a:r>
              <a:rPr lang="en-US" sz="3200" baseline="-250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(MJ)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10C75-98A8-E130-9618-30472DA77CF9}"/>
              </a:ext>
            </a:extLst>
          </p:cNvPr>
          <p:cNvSpPr txBox="1"/>
          <p:nvPr/>
        </p:nvSpPr>
        <p:spPr>
          <a:xfrm>
            <a:off x="3851408" y="354098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E5E"/>
                </a:solidFill>
              </a:rPr>
              <a:t>KPRAD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5BF12B-9C3E-C4DE-45AD-B0D5547F0A9C}"/>
              </a:ext>
            </a:extLst>
          </p:cNvPr>
          <p:cNvSpPr txBox="1"/>
          <p:nvPr/>
        </p:nvSpPr>
        <p:spPr>
          <a:xfrm>
            <a:off x="4091391" y="2875002"/>
            <a:ext cx="69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72727-3E33-0111-72FA-6D6D2685D862}"/>
              </a:ext>
            </a:extLst>
          </p:cNvPr>
          <p:cNvSpPr txBox="1"/>
          <p:nvPr/>
        </p:nvSpPr>
        <p:spPr>
          <a:xfrm>
            <a:off x="6179747" y="2141985"/>
            <a:ext cx="1683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</a:t>
            </a:r>
            <a:r>
              <a:rPr lang="en-US" sz="3200" baseline="-25000" dirty="0">
                <a:solidFill>
                  <a:srgbClr val="0000FF"/>
                </a:solidFill>
              </a:rPr>
              <a:t>rad</a:t>
            </a:r>
            <a:r>
              <a:rPr lang="en-US" sz="3200" dirty="0">
                <a:solidFill>
                  <a:srgbClr val="0000FF"/>
                </a:solidFill>
              </a:rPr>
              <a:t> (W)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AA8471-57C1-3751-BB55-22487E0B9CDA}"/>
              </a:ext>
            </a:extLst>
          </p:cNvPr>
          <p:cNvSpPr txBox="1"/>
          <p:nvPr/>
        </p:nvSpPr>
        <p:spPr>
          <a:xfrm>
            <a:off x="9105497" y="195731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E5E"/>
                </a:solidFill>
              </a:rPr>
              <a:t>KPRAD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F4618A-1D75-A1AD-01BE-B9CAFB13948F}"/>
              </a:ext>
            </a:extLst>
          </p:cNvPr>
          <p:cNvSpPr txBox="1"/>
          <p:nvPr/>
        </p:nvSpPr>
        <p:spPr>
          <a:xfrm>
            <a:off x="9566325" y="4229914"/>
            <a:ext cx="69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5C5FE-68C0-041C-833A-B3A1F849B47B}"/>
              </a:ext>
            </a:extLst>
          </p:cNvPr>
          <p:cNvSpPr txBox="1"/>
          <p:nvPr/>
        </p:nvSpPr>
        <p:spPr>
          <a:xfrm>
            <a:off x="7404652" y="6123283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 [</a:t>
            </a:r>
            <a:r>
              <a:rPr lang="en-US" sz="2400" b="1" dirty="0" err="1"/>
              <a:t>ms</a:t>
            </a:r>
            <a:r>
              <a:rPr lang="en-US" sz="2400" b="1" dirty="0"/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8EC867-5C1C-1CCD-0C77-204BFE647AA9}"/>
              </a:ext>
            </a:extLst>
          </p:cNvPr>
          <p:cNvSpPr txBox="1"/>
          <p:nvPr/>
        </p:nvSpPr>
        <p:spPr>
          <a:xfrm>
            <a:off x="2534478" y="6187155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 [</a:t>
            </a:r>
            <a:r>
              <a:rPr lang="en-US" sz="2400" b="1" dirty="0" err="1"/>
              <a:t>ms</a:t>
            </a:r>
            <a:r>
              <a:rPr lang="en-US" sz="2400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522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F572-03AB-51DF-7BE7-E1D136B3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 MGI into DIII-D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5FB1E-FAE0-513E-7C89-FA4511CA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70" y="1512280"/>
            <a:ext cx="4991797" cy="4801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5D36F-2F70-7005-EA42-96D4A9522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33" y="1578964"/>
            <a:ext cx="3810532" cy="4734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4D744A-562B-EC86-EEC2-3DCB7DADC26D}"/>
              </a:ext>
            </a:extLst>
          </p:cNvPr>
          <p:cNvSpPr txBox="1"/>
          <p:nvPr/>
        </p:nvSpPr>
        <p:spPr>
          <a:xfrm>
            <a:off x="2401958" y="621365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 [</a:t>
            </a:r>
            <a:r>
              <a:rPr lang="en-US" sz="2400" b="1" dirty="0" err="1"/>
              <a:t>ms</a:t>
            </a:r>
            <a:r>
              <a:rPr lang="en-US" sz="2400" b="1" dirty="0"/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B666E-7A00-8B97-9172-EEC987C9D3BF}"/>
              </a:ext>
            </a:extLst>
          </p:cNvPr>
          <p:cNvSpPr txBox="1"/>
          <p:nvPr/>
        </p:nvSpPr>
        <p:spPr>
          <a:xfrm>
            <a:off x="8128641" y="6262041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 [</a:t>
            </a:r>
            <a:r>
              <a:rPr lang="en-US" sz="2400" b="1" dirty="0" err="1"/>
              <a:t>ms</a:t>
            </a:r>
            <a:r>
              <a:rPr lang="en-US" sz="2400" b="1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6E8E2-7F67-0F70-9E81-A15C1D34E881}"/>
              </a:ext>
            </a:extLst>
          </p:cNvPr>
          <p:cNvSpPr txBox="1"/>
          <p:nvPr/>
        </p:nvSpPr>
        <p:spPr>
          <a:xfrm>
            <a:off x="1894259" y="4531350"/>
            <a:ext cx="1683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W</a:t>
            </a:r>
            <a:r>
              <a:rPr lang="en-US" sz="3200" baseline="-25000" dirty="0" err="1">
                <a:solidFill>
                  <a:srgbClr val="0000FF"/>
                </a:solidFill>
              </a:rPr>
              <a:t>th</a:t>
            </a:r>
            <a:r>
              <a:rPr lang="en-US" sz="3200" baseline="-250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(MJ)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EAC75-DBE5-DD1D-A553-31F8AB9187CA}"/>
              </a:ext>
            </a:extLst>
          </p:cNvPr>
          <p:cNvSpPr txBox="1"/>
          <p:nvPr/>
        </p:nvSpPr>
        <p:spPr>
          <a:xfrm>
            <a:off x="3679258" y="386058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E5E"/>
                </a:solidFill>
              </a:rPr>
              <a:t>KPRAD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B2253-2E6C-2385-6814-5A16BD9BC11F}"/>
              </a:ext>
            </a:extLst>
          </p:cNvPr>
          <p:cNvSpPr txBox="1"/>
          <p:nvPr/>
        </p:nvSpPr>
        <p:spPr>
          <a:xfrm>
            <a:off x="2401958" y="2290004"/>
            <a:ext cx="108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Full ADAS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31FCF-480F-D56A-BA01-056C1FECB4E8}"/>
              </a:ext>
            </a:extLst>
          </p:cNvPr>
          <p:cNvSpPr txBox="1"/>
          <p:nvPr/>
        </p:nvSpPr>
        <p:spPr>
          <a:xfrm>
            <a:off x="6677251" y="2115744"/>
            <a:ext cx="1683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</a:t>
            </a:r>
            <a:r>
              <a:rPr lang="en-US" sz="3200" baseline="-25000" dirty="0">
                <a:solidFill>
                  <a:srgbClr val="0000FF"/>
                </a:solidFill>
              </a:rPr>
              <a:t>rad</a:t>
            </a:r>
            <a:r>
              <a:rPr lang="en-US" sz="3200" dirty="0">
                <a:solidFill>
                  <a:srgbClr val="0000FF"/>
                </a:solidFill>
              </a:rPr>
              <a:t> (W)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7332D8-285D-8C28-54BD-62FCA4610550}"/>
              </a:ext>
            </a:extLst>
          </p:cNvPr>
          <p:cNvSpPr txBox="1"/>
          <p:nvPr/>
        </p:nvSpPr>
        <p:spPr>
          <a:xfrm>
            <a:off x="9753892" y="261206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E5E"/>
                </a:solidFill>
              </a:rPr>
              <a:t>KPRAD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78DDDF-7539-D3E4-005B-DFC229D4E53D}"/>
              </a:ext>
            </a:extLst>
          </p:cNvPr>
          <p:cNvSpPr txBox="1"/>
          <p:nvPr/>
        </p:nvSpPr>
        <p:spPr>
          <a:xfrm>
            <a:off x="9587695" y="4531350"/>
            <a:ext cx="11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Full ADAS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4662B-6947-8FB7-4B3B-E498E4386225}"/>
              </a:ext>
            </a:extLst>
          </p:cNvPr>
          <p:cNvSpPr txBox="1"/>
          <p:nvPr/>
        </p:nvSpPr>
        <p:spPr>
          <a:xfrm>
            <a:off x="3483757" y="2628086"/>
            <a:ext cx="127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C00BC"/>
                </a:solidFill>
              </a:rPr>
              <a:t>Open-ADAS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DD3857-4FCD-3B2E-4744-571A974F1439}"/>
              </a:ext>
            </a:extLst>
          </p:cNvPr>
          <p:cNvSpPr txBox="1"/>
          <p:nvPr/>
        </p:nvSpPr>
        <p:spPr>
          <a:xfrm>
            <a:off x="8858168" y="5354046"/>
            <a:ext cx="127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C00BC"/>
                </a:solidFill>
              </a:rPr>
              <a:t>Open-ADAS</a:t>
            </a:r>
          </a:p>
        </p:txBody>
      </p:sp>
    </p:spTree>
    <p:extLst>
      <p:ext uri="{BB962C8B-B14F-4D97-AF65-F5344CB8AC3E}">
        <p14:creationId xmlns:p14="http://schemas.microsoft.com/office/powerpoint/2010/main" val="220615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003F-D2DD-ECF2-256A-B8F1BE12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ADAS/KPRAD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C9C27-B078-AA00-6249-310480DD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7278" cy="4351338"/>
          </a:xfrm>
        </p:spPr>
        <p:txBody>
          <a:bodyPr>
            <a:normAutofit/>
          </a:bodyPr>
          <a:lstStyle/>
          <a:p>
            <a:r>
              <a:rPr lang="en-US" dirty="0" err="1"/>
              <a:t>Ar</a:t>
            </a:r>
            <a:r>
              <a:rPr lang="en-US" dirty="0"/>
              <a:t> data from ADAS and open-ADAS is identical; radiation rate differ very slightly from KPRAD, but very similar evolution up to midpoint of TQ</a:t>
            </a:r>
          </a:p>
          <a:p>
            <a:r>
              <a:rPr lang="en-US" dirty="0"/>
              <a:t>Ne datasets from ADAS and open ADAS differ, but are close; KPRAD rates differ more than for </a:t>
            </a:r>
            <a:r>
              <a:rPr lang="en-US" dirty="0" err="1"/>
              <a:t>Ar</a:t>
            </a:r>
            <a:endParaRPr lang="en-US" dirty="0"/>
          </a:p>
          <a:p>
            <a:pPr lvl="1"/>
            <a:r>
              <a:rPr lang="en-US" sz="2800" dirty="0"/>
              <a:t>Higher KPRAD radiation rates at early times leads to faster TQ onset</a:t>
            </a:r>
          </a:p>
        </p:txBody>
      </p:sp>
    </p:spTree>
    <p:extLst>
      <p:ext uri="{BB962C8B-B14F-4D97-AF65-F5344CB8AC3E}">
        <p14:creationId xmlns:p14="http://schemas.microsoft.com/office/powerpoint/2010/main" val="284438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DA0-BDE6-7360-5E6C-9626234E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58EE-556C-48E2-12C3-7DB24332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842"/>
            <a:ext cx="10515600" cy="4351338"/>
          </a:xfrm>
        </p:spPr>
        <p:txBody>
          <a:bodyPr/>
          <a:lstStyle/>
          <a:p>
            <a:r>
              <a:rPr lang="en-US" dirty="0"/>
              <a:t>NIMROD was used to model the DIII-D nonlinear plasma response to the planned runaway electron mitigation coil (REMC)</a:t>
            </a:r>
          </a:p>
          <a:p>
            <a:pPr lvl="1"/>
            <a:r>
              <a:rPr lang="en-US" dirty="0"/>
              <a:t>NIMROD includes RE drift orbit calculation, but follow only a small fixed starting population that is lost as the simulation progresses</a:t>
            </a:r>
          </a:p>
          <a:p>
            <a:r>
              <a:rPr lang="en-US" dirty="0"/>
              <a:t>A workflow was developed to post-process NIMROD results with the ASCOT5 orbit following code</a:t>
            </a:r>
          </a:p>
          <a:p>
            <a:pPr lvl="1"/>
            <a:r>
              <a:rPr lang="en-US" dirty="0"/>
              <a:t> Resulting diffusion coefficients are compared for different plasma shapes, different RE energies and pitches, and full vs. drift orbits</a:t>
            </a:r>
          </a:p>
        </p:txBody>
      </p:sp>
    </p:spTree>
    <p:extLst>
      <p:ext uri="{BB962C8B-B14F-4D97-AF65-F5344CB8AC3E}">
        <p14:creationId xmlns:p14="http://schemas.microsoft.com/office/powerpoint/2010/main" val="296815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B8AF-5D36-7AF2-6FCA-0BE035E0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65"/>
            <a:ext cx="10515600" cy="962634"/>
          </a:xfrm>
        </p:spPr>
        <p:txBody>
          <a:bodyPr/>
          <a:lstStyle/>
          <a:p>
            <a:r>
              <a:rPr lang="en-US" dirty="0"/>
              <a:t>The DIII-D REMC</a:t>
            </a:r>
          </a:p>
        </p:txBody>
      </p:sp>
      <p:pic>
        <p:nvPicPr>
          <p:cNvPr id="5" name="Picture 4" descr="A close-up of a glass container&#10;&#10;Description automatically generated">
            <a:extLst>
              <a:ext uri="{FF2B5EF4-FFF2-40B4-BE49-F238E27FC236}">
                <a16:creationId xmlns:a16="http://schemas.microsoft.com/office/drawing/2014/main" id="{EE58DD22-B8F3-0789-3940-3CB3184D2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3" t="17944" r="1"/>
          <a:stretch/>
        </p:blipFill>
        <p:spPr>
          <a:xfrm>
            <a:off x="475989" y="2041742"/>
            <a:ext cx="5302335" cy="3775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F3FCC-7647-6B97-E311-AEFC90500C3B}"/>
              </a:ext>
            </a:extLst>
          </p:cNvPr>
          <p:cNvSpPr txBox="1"/>
          <p:nvPr/>
        </p:nvSpPr>
        <p:spPr>
          <a:xfrm>
            <a:off x="5778324" y="5447958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0" dirty="0">
                <a:solidFill>
                  <a:srgbClr val="333333"/>
                </a:solidFill>
                <a:effectLst/>
                <a:latin typeface="-apple-system"/>
              </a:rPr>
              <a:t>See: D.B. Weisberg </a:t>
            </a:r>
            <a:r>
              <a:rPr lang="it-IT" i="1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it-IT" i="0" dirty="0">
                <a:solidFill>
                  <a:srgbClr val="333333"/>
                </a:solidFill>
                <a:effectLst/>
                <a:latin typeface="-apple-system"/>
              </a:rPr>
              <a:t> (2021) </a:t>
            </a:r>
            <a:r>
              <a:rPr lang="it-IT" i="1" dirty="0">
                <a:solidFill>
                  <a:srgbClr val="333333"/>
                </a:solidFill>
                <a:effectLst/>
                <a:latin typeface="-apple-system"/>
              </a:rPr>
              <a:t>Nucl. Fusion</a:t>
            </a:r>
            <a:r>
              <a:rPr lang="it-IT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it-IT" b="1" i="0" dirty="0">
                <a:solidFill>
                  <a:srgbClr val="333333"/>
                </a:solidFill>
                <a:effectLst/>
                <a:latin typeface="-apple-system"/>
              </a:rPr>
              <a:t>61</a:t>
            </a:r>
            <a:r>
              <a:rPr lang="it-IT" i="0" dirty="0">
                <a:solidFill>
                  <a:srgbClr val="333333"/>
                </a:solidFill>
                <a:effectLst/>
                <a:latin typeface="-apple-system"/>
              </a:rPr>
              <a:t> 106033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CEE68E-1B32-5A66-5A02-988C83980980}"/>
              </a:ext>
            </a:extLst>
          </p:cNvPr>
          <p:cNvSpPr txBox="1"/>
          <p:nvPr/>
        </p:nvSpPr>
        <p:spPr>
          <a:xfrm>
            <a:off x="6096000" y="1903956"/>
            <a:ext cx="5302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An inboard-wall runaway electron mitigation coil (REMC) has been designed for DIII-D, consisting of a single helical turn connected by a single vertical leg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Current in the coil is driven passively by the CQ loop-voltage to produce large 3D magnetic perturbations to help deconfine REs in the CQ phase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Inboard wall design was chosen for DIII-D due to tendency of CQ plasmas to limit on the inner wall</a:t>
            </a:r>
          </a:p>
        </p:txBody>
      </p:sp>
    </p:spTree>
    <p:extLst>
      <p:ext uri="{BB962C8B-B14F-4D97-AF65-F5344CB8AC3E}">
        <p14:creationId xmlns:p14="http://schemas.microsoft.com/office/powerpoint/2010/main" val="372170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5117-B27B-5F27-EED8-B0371059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8" y="139657"/>
            <a:ext cx="9207674" cy="962634"/>
          </a:xfrm>
        </p:spPr>
        <p:txBody>
          <a:bodyPr>
            <a:normAutofit fontScale="90000"/>
          </a:bodyPr>
          <a:lstStyle/>
          <a:p>
            <a:r>
              <a:rPr lang="en-US" dirty="0"/>
              <a:t>REMC response is modeled with </a:t>
            </a:r>
            <a:r>
              <a:rPr lang="en-US" dirty="0" err="1"/>
              <a:t>ThinCurr</a:t>
            </a:r>
            <a:endParaRPr lang="en-US" dirty="0"/>
          </a:p>
        </p:txBody>
      </p:sp>
      <p:pic>
        <p:nvPicPr>
          <p:cNvPr id="3" name="Picture 2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6DB3658A-F21E-D812-5604-F683DCCF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19" y="2204653"/>
            <a:ext cx="3222765" cy="3056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697075-5BA1-31CC-FB28-F21866385D28}"/>
              </a:ext>
            </a:extLst>
          </p:cNvPr>
          <p:cNvSpPr txBox="1"/>
          <p:nvPr/>
        </p:nvSpPr>
        <p:spPr>
          <a:xfrm>
            <a:off x="8898695" y="5093471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</a:t>
            </a:r>
            <a:r>
              <a:rPr lang="en-US" sz="1400" b="1" dirty="0">
                <a:latin typeface="+mn-lt"/>
              </a:rPr>
              <a:t>ime [</a:t>
            </a:r>
            <a:r>
              <a:rPr lang="en-US" sz="1400" b="1" dirty="0" err="1">
                <a:latin typeface="+mn-lt"/>
              </a:rPr>
              <a:t>ms</a:t>
            </a:r>
            <a:r>
              <a:rPr lang="en-US" sz="1400" b="1" dirty="0">
                <a:latin typeface="+mn-lt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A72B9-E0ED-19A7-9E2B-11E276736291}"/>
              </a:ext>
            </a:extLst>
          </p:cNvPr>
          <p:cNvSpPr txBox="1"/>
          <p:nvPr/>
        </p:nvSpPr>
        <p:spPr>
          <a:xfrm rot="16200000">
            <a:off x="7780546" y="3579168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400"/>
                </a:solidFill>
                <a:latin typeface="+mn-lt"/>
              </a:rPr>
              <a:t>I</a:t>
            </a:r>
            <a:r>
              <a:rPr lang="en-US" sz="1400" b="1" baseline="-25000" dirty="0">
                <a:solidFill>
                  <a:srgbClr val="008400"/>
                </a:solidFill>
                <a:latin typeface="+mn-lt"/>
              </a:rPr>
              <a:t>p</a:t>
            </a:r>
            <a:r>
              <a:rPr lang="en-US" sz="1400" b="1" dirty="0">
                <a:solidFill>
                  <a:srgbClr val="008400"/>
                </a:solidFill>
                <a:latin typeface="+mn-lt"/>
              </a:rPr>
              <a:t> [MA]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42864-D22C-B767-8A55-CF4F83AA9766}"/>
              </a:ext>
            </a:extLst>
          </p:cNvPr>
          <p:cNvSpPr txBox="1"/>
          <p:nvPr/>
        </p:nvSpPr>
        <p:spPr>
          <a:xfrm rot="5400000">
            <a:off x="9846884" y="3652104"/>
            <a:ext cx="94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D1DFF"/>
                </a:solidFill>
                <a:latin typeface="+mn-lt"/>
              </a:rPr>
              <a:t>I</a:t>
            </a:r>
            <a:r>
              <a:rPr lang="en-US" sz="1400" b="1" baseline="-25000" dirty="0">
                <a:solidFill>
                  <a:srgbClr val="1D1DFF"/>
                </a:solidFill>
                <a:latin typeface="+mn-lt"/>
              </a:rPr>
              <a:t>REMC</a:t>
            </a:r>
            <a:r>
              <a:rPr lang="en-US" sz="1400" b="1" dirty="0">
                <a:solidFill>
                  <a:srgbClr val="1D1DFF"/>
                </a:solidFill>
                <a:latin typeface="+mn-lt"/>
              </a:rPr>
              <a:t> [MA]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AB40D-4373-1C28-1B33-2E88CBF1898C}"/>
              </a:ext>
            </a:extLst>
          </p:cNvPr>
          <p:cNvSpPr txBox="1"/>
          <p:nvPr/>
        </p:nvSpPr>
        <p:spPr>
          <a:xfrm>
            <a:off x="8898695" y="2823026"/>
            <a:ext cx="140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REMC</a:t>
            </a:r>
            <a:r>
              <a:rPr lang="en-US" dirty="0">
                <a:solidFill>
                  <a:srgbClr val="FF0000"/>
                </a:solidFill>
              </a:rPr>
              <a:t>(I</a:t>
            </a:r>
            <a:r>
              <a:rPr lang="en-US" baseline="-25000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) fit</a:t>
            </a:r>
          </a:p>
        </p:txBody>
      </p:sp>
      <p:pic>
        <p:nvPicPr>
          <p:cNvPr id="10" name="Picture 9" descr="A rainbow colored oval with black background&#10;&#10;Description automatically generated">
            <a:extLst>
              <a:ext uri="{FF2B5EF4-FFF2-40B4-BE49-F238E27FC236}">
                <a16:creationId xmlns:a16="http://schemas.microsoft.com/office/drawing/2014/main" id="{1483EE13-D772-E5BD-B7ED-FFC7D48B6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24310"/>
          <a:stretch/>
        </p:blipFill>
        <p:spPr>
          <a:xfrm>
            <a:off x="208817" y="1851363"/>
            <a:ext cx="2214185" cy="41550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F3D898-373B-2F11-6F1D-15D5CB8799B2}"/>
              </a:ext>
            </a:extLst>
          </p:cNvPr>
          <p:cNvSpPr txBox="1"/>
          <p:nvPr/>
        </p:nvSpPr>
        <p:spPr>
          <a:xfrm rot="16200000">
            <a:off x="-224049" y="3751335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coil is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25B8C-F91D-8C5E-23C5-EF3957F2D439}"/>
              </a:ext>
            </a:extLst>
          </p:cNvPr>
          <p:cNvSpPr txBox="1"/>
          <p:nvPr/>
        </p:nvSpPr>
        <p:spPr>
          <a:xfrm>
            <a:off x="934859" y="255345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D008E"/>
                </a:solidFill>
              </a:rPr>
              <a:t>|</a:t>
            </a:r>
            <a:r>
              <a:rPr lang="en-US" b="1" dirty="0" err="1">
                <a:solidFill>
                  <a:srgbClr val="7D008E"/>
                </a:solidFill>
              </a:rPr>
              <a:t>B</a:t>
            </a:r>
            <a:r>
              <a:rPr lang="en-US" b="1" baseline="-25000" dirty="0" err="1">
                <a:solidFill>
                  <a:srgbClr val="7D008E"/>
                </a:solidFill>
              </a:rPr>
              <a:t>pol</a:t>
            </a:r>
            <a:r>
              <a:rPr lang="en-US" b="1" dirty="0">
                <a:solidFill>
                  <a:srgbClr val="7D008E"/>
                </a:solidFill>
              </a:rPr>
              <a:t>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6CA0E-7CB8-1EF5-DEAA-78FBFF082F85}"/>
              </a:ext>
            </a:extLst>
          </p:cNvPr>
          <p:cNvSpPr txBox="1"/>
          <p:nvPr/>
        </p:nvSpPr>
        <p:spPr>
          <a:xfrm rot="18570564">
            <a:off x="1099023" y="5239619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Simulation boundary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1A06-C588-28F0-D1BE-5EEDFB3137E6}"/>
              </a:ext>
            </a:extLst>
          </p:cNvPr>
          <p:cNvSpPr txBox="1"/>
          <p:nvPr/>
        </p:nvSpPr>
        <p:spPr>
          <a:xfrm>
            <a:off x="2147035" y="1429352"/>
            <a:ext cx="623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 3" panose="05040102010807070707" pitchFamily="18" charset="2"/>
              <a:buChar char=""/>
            </a:pPr>
            <a:r>
              <a:rPr lang="en-US" dirty="0" err="1">
                <a:latin typeface="Aptos Narrow" panose="020B0004020202020204" pitchFamily="34" charset="0"/>
              </a:rPr>
              <a:t>ThinCurr</a:t>
            </a:r>
            <a:r>
              <a:rPr lang="en-US" dirty="0">
                <a:latin typeface="Aptos Narrow" panose="020B0004020202020204" pitchFamily="34" charset="0"/>
              </a:rPr>
              <a:t> models the coil and surrounding conducting structures with a series of coupled circuit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0E9A49-0476-910F-0B96-3F56367D4C0C}"/>
                  </a:ext>
                </a:extLst>
              </p:cNvPr>
              <p:cNvSpPr txBox="1"/>
              <p:nvPr/>
            </p:nvSpPr>
            <p:spPr>
              <a:xfrm>
                <a:off x="2279260" y="2104888"/>
                <a:ext cx="2743200" cy="619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0E9A49-0476-910F-0B96-3F56367D4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260" y="2104888"/>
                <a:ext cx="2743200" cy="619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7752590-5C21-DEA6-2E1C-D4CEDE8073A6}"/>
              </a:ext>
            </a:extLst>
          </p:cNvPr>
          <p:cNvSpPr txBox="1"/>
          <p:nvPr/>
        </p:nvSpPr>
        <p:spPr>
          <a:xfrm>
            <a:off x="2511832" y="2953276"/>
            <a:ext cx="23074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r>
              <a:rPr lang="en-US" dirty="0">
                <a:latin typeface="Aptos Narrow" panose="020B0004020202020204" pitchFamily="34" charset="0"/>
              </a:rPr>
              <a:t>Model of conducting structures captures major features like portholes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endParaRPr lang="en-US" sz="1800" dirty="0">
              <a:effectLst/>
              <a:latin typeface="Aptos Narrow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r>
              <a:rPr lang="en-US" sz="1800" dirty="0">
                <a:effectLst/>
                <a:latin typeface="Aptos Narrow" panose="020B0004020202020204" pitchFamily="34" charset="0"/>
              </a:rPr>
              <a:t>Filament representation of plasma allow prescribed current </a:t>
            </a:r>
            <a:r>
              <a:rPr lang="en-US" sz="1800" dirty="0" err="1">
                <a:effectLst/>
                <a:latin typeface="Aptos Narrow" panose="020B0004020202020204" pitchFamily="34" charset="0"/>
              </a:rPr>
              <a:t>rampdown</a:t>
            </a:r>
            <a:endParaRPr lang="en-US" sz="1800" dirty="0">
              <a:effectLst/>
              <a:latin typeface="Aptos Narrow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endParaRPr lang="en-US" sz="1800" dirty="0">
              <a:effectLst/>
              <a:latin typeface="Aptos Narrow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F3ABD8-208B-B03D-50EF-5BA60AAE1AAA}"/>
              </a:ext>
            </a:extLst>
          </p:cNvPr>
          <p:cNvSpPr txBox="1"/>
          <p:nvPr/>
        </p:nvSpPr>
        <p:spPr>
          <a:xfrm>
            <a:off x="5132476" y="2294681"/>
            <a:ext cx="230745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r>
              <a:rPr lang="en-US" dirty="0">
                <a:latin typeface="Aptos Narrow" panose="020B0004020202020204" pitchFamily="34" charset="0"/>
              </a:rPr>
              <a:t>3D fields at LCFS from </a:t>
            </a:r>
            <a:r>
              <a:rPr lang="en-US" dirty="0" err="1">
                <a:latin typeface="Aptos Narrow" panose="020B0004020202020204" pitchFamily="34" charset="0"/>
              </a:rPr>
              <a:t>ThinCurr</a:t>
            </a:r>
            <a:r>
              <a:rPr lang="en-US" dirty="0">
                <a:latin typeface="Aptos Narrow" panose="020B0004020202020204" pitchFamily="34" charset="0"/>
              </a:rPr>
              <a:t> are extrapolated to NIMROD boundary for time-dependent B</a:t>
            </a:r>
            <a:r>
              <a:rPr lang="en-US" baseline="-25000" dirty="0">
                <a:latin typeface="Aptos Narrow" panose="020B0004020202020204" pitchFamily="34" charset="0"/>
              </a:rPr>
              <a:t>n</a:t>
            </a:r>
            <a:r>
              <a:rPr lang="en-US" dirty="0">
                <a:latin typeface="Aptos Narrow" panose="020B0004020202020204" pitchFamily="34" charset="0"/>
              </a:rPr>
              <a:t> boundary conditions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endParaRPr lang="en-US" sz="1800" dirty="0">
              <a:effectLst/>
              <a:latin typeface="Aptos Narrow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r>
              <a:rPr lang="en-US" dirty="0">
                <a:latin typeface="Aptos Narrow" panose="020B0004020202020204" pitchFamily="34" charset="0"/>
              </a:rPr>
              <a:t>Coil current as a function of plasma current is also taken from </a:t>
            </a:r>
            <a:r>
              <a:rPr lang="en-US" dirty="0" err="1">
                <a:latin typeface="Aptos Narrow" panose="020B0004020202020204" pitchFamily="34" charset="0"/>
              </a:rPr>
              <a:t>ThinCurr</a:t>
            </a:r>
            <a:endParaRPr lang="en-US" sz="1800" dirty="0">
              <a:effectLst/>
              <a:latin typeface="Aptos Narrow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endParaRPr lang="en-US" sz="1800" dirty="0">
              <a:effectLst/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CBD40-0A0C-C2D8-017D-B6B47BA8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NIMROD results for IWL plasma</a:t>
            </a:r>
          </a:p>
        </p:txBody>
      </p:sp>
      <p:pic>
        <p:nvPicPr>
          <p:cNvPr id="7" name="Picture 6" descr="A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B7A0D4F9-1912-0057-2A61-C0CFD43A1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 r="49932"/>
          <a:stretch/>
        </p:blipFill>
        <p:spPr>
          <a:xfrm>
            <a:off x="8497432" y="1571030"/>
            <a:ext cx="3438303" cy="4851827"/>
          </a:xfrm>
          <a:prstGeom prst="rect">
            <a:avLst/>
          </a:prstGeom>
        </p:spPr>
      </p:pic>
      <p:pic>
        <p:nvPicPr>
          <p:cNvPr id="8" name="Picture 7" descr="A rainbow colored lines on a black background&#10;&#10;Description automatically generated">
            <a:extLst>
              <a:ext uri="{FF2B5EF4-FFF2-40B4-BE49-F238E27FC236}">
                <a16:creationId xmlns:a16="http://schemas.microsoft.com/office/drawing/2014/main" id="{77BD0E16-9F3D-C48C-DD51-5944E8D2B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"/>
          <a:stretch/>
        </p:blipFill>
        <p:spPr>
          <a:xfrm>
            <a:off x="-163580" y="1444244"/>
            <a:ext cx="3235456" cy="4814830"/>
          </a:xfrm>
          <a:prstGeom prst="rect">
            <a:avLst/>
          </a:prstGeom>
        </p:spPr>
      </p:pic>
      <p:pic>
        <p:nvPicPr>
          <p:cNvPr id="9" name="Picture 8" descr="A rainbow colored lines on a black background&#10;&#10;Description automatically generated">
            <a:extLst>
              <a:ext uri="{FF2B5EF4-FFF2-40B4-BE49-F238E27FC236}">
                <a16:creationId xmlns:a16="http://schemas.microsoft.com/office/drawing/2014/main" id="{32090C5D-5A3D-DC0A-6BC9-3555A66D1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/>
          <a:stretch/>
        </p:blipFill>
        <p:spPr>
          <a:xfrm>
            <a:off x="3071876" y="1444243"/>
            <a:ext cx="3035300" cy="4819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894088-D0DA-6CFE-901B-D32031D2A0AF}"/>
              </a:ext>
            </a:extLst>
          </p:cNvPr>
          <p:cNvSpPr txBox="1"/>
          <p:nvPr/>
        </p:nvSpPr>
        <p:spPr>
          <a:xfrm>
            <a:off x="910409" y="230784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9/2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4DAB3-FE05-B7BC-5295-08A6D846E3D7}"/>
              </a:ext>
            </a:extLst>
          </p:cNvPr>
          <p:cNvSpPr txBox="1"/>
          <p:nvPr/>
        </p:nvSpPr>
        <p:spPr>
          <a:xfrm>
            <a:off x="1062809" y="322224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8/2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ED293-94BA-3307-F6A2-FAEE172FE02D}"/>
              </a:ext>
            </a:extLst>
          </p:cNvPr>
          <p:cNvSpPr txBox="1"/>
          <p:nvPr/>
        </p:nvSpPr>
        <p:spPr>
          <a:xfrm>
            <a:off x="3323409" y="323494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4/1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417D2-F1F2-D895-E8EE-A6706ECD2844}"/>
              </a:ext>
            </a:extLst>
          </p:cNvPr>
          <p:cNvSpPr txBox="1"/>
          <p:nvPr/>
        </p:nvSpPr>
        <p:spPr>
          <a:xfrm>
            <a:off x="4669609" y="181254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6/1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7E52-1AB6-E389-E35F-678617B10B4E}"/>
              </a:ext>
            </a:extLst>
          </p:cNvPr>
          <p:cNvSpPr txBox="1"/>
          <p:nvPr/>
        </p:nvSpPr>
        <p:spPr>
          <a:xfrm>
            <a:off x="4822009" y="299364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5/1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6A109F-A165-C989-FC4A-9D2BAF8928EE}"/>
              </a:ext>
            </a:extLst>
          </p:cNvPr>
          <p:cNvCxnSpPr>
            <a:cxnSpLocks/>
          </p:cNvCxnSpPr>
          <p:nvPr/>
        </p:nvCxnSpPr>
        <p:spPr>
          <a:xfrm>
            <a:off x="1182278" y="2650744"/>
            <a:ext cx="42427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12C760-FED8-1690-A827-7BE756CD58A8}"/>
              </a:ext>
            </a:extLst>
          </p:cNvPr>
          <p:cNvCxnSpPr>
            <a:cxnSpLocks/>
          </p:cNvCxnSpPr>
          <p:nvPr/>
        </p:nvCxnSpPr>
        <p:spPr>
          <a:xfrm>
            <a:off x="1394413" y="3535279"/>
            <a:ext cx="288335" cy="296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4230E3-C0D2-64FA-1B97-586FA3C30442}"/>
              </a:ext>
            </a:extLst>
          </p:cNvPr>
          <p:cNvCxnSpPr>
            <a:cxnSpLocks/>
          </p:cNvCxnSpPr>
          <p:nvPr/>
        </p:nvCxnSpPr>
        <p:spPr>
          <a:xfrm>
            <a:off x="3658607" y="3535279"/>
            <a:ext cx="348241" cy="461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8D032B-D2EC-5B1D-18B6-0DAB33061D66}"/>
              </a:ext>
            </a:extLst>
          </p:cNvPr>
          <p:cNvCxnSpPr>
            <a:cxnSpLocks/>
          </p:cNvCxnSpPr>
          <p:nvPr/>
        </p:nvCxnSpPr>
        <p:spPr>
          <a:xfrm flipH="1" flipV="1">
            <a:off x="4298265" y="2650744"/>
            <a:ext cx="643213" cy="584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EDE6D2-D6A4-537B-30FF-88F0480A1AB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145865" y="2043377"/>
            <a:ext cx="523744" cy="137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861E69-0617-F7CC-B083-8B1775AA966D}"/>
              </a:ext>
            </a:extLst>
          </p:cNvPr>
          <p:cNvSpPr txBox="1"/>
          <p:nvPr/>
        </p:nvSpPr>
        <p:spPr>
          <a:xfrm>
            <a:off x="1284685" y="4834814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ThinCurr</a:t>
            </a:r>
            <a:r>
              <a:rPr lang="en-US" sz="1600" b="1" dirty="0"/>
              <a:t> fields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551224-4BEF-C5A2-C036-8D3C35AD1C72}"/>
              </a:ext>
            </a:extLst>
          </p:cNvPr>
          <p:cNvSpPr txBox="1"/>
          <p:nvPr/>
        </p:nvSpPr>
        <p:spPr>
          <a:xfrm>
            <a:off x="4180213" y="4793489"/>
            <a:ext cx="1377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Vacuum fields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0C5915-1D65-008B-7F7D-05A976DF574D}"/>
              </a:ext>
            </a:extLst>
          </p:cNvPr>
          <p:cNvSpPr txBox="1"/>
          <p:nvPr/>
        </p:nvSpPr>
        <p:spPr>
          <a:xfrm>
            <a:off x="9222785" y="2430955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</a:rPr>
              <a:t>ThinCurr</a:t>
            </a:r>
            <a:r>
              <a:rPr lang="en-US" sz="1600" b="1" dirty="0">
                <a:solidFill>
                  <a:srgbClr val="0000FF"/>
                </a:solidFill>
              </a:rPr>
              <a:t> fields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4376DB-A3D5-303F-C7A6-B6C374851C4C}"/>
              </a:ext>
            </a:extLst>
          </p:cNvPr>
          <p:cNvSpPr txBox="1"/>
          <p:nvPr/>
        </p:nvSpPr>
        <p:spPr>
          <a:xfrm>
            <a:off x="9937885" y="1782065"/>
            <a:ext cx="1377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FBF"/>
                </a:solidFill>
              </a:rPr>
              <a:t>Vacuum fields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9D427-72C5-FD59-A1B7-81F3A2BD159F}"/>
              </a:ext>
            </a:extLst>
          </p:cNvPr>
          <p:cNvSpPr txBox="1"/>
          <p:nvPr/>
        </p:nvSpPr>
        <p:spPr>
          <a:xfrm>
            <a:off x="6178005" y="2112110"/>
            <a:ext cx="23074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r>
              <a:rPr lang="en-US" dirty="0" err="1">
                <a:latin typeface="Aptos Narrow" panose="020B0004020202020204" pitchFamily="34" charset="0"/>
              </a:rPr>
              <a:t>ThinCurr</a:t>
            </a:r>
            <a:r>
              <a:rPr lang="en-US" dirty="0">
                <a:latin typeface="Aptos Narrow" panose="020B0004020202020204" pitchFamily="34" charset="0"/>
              </a:rPr>
              <a:t> fields have more n=2 than coil vacuum fields and produce earlier island overlap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endParaRPr lang="en-US" sz="1800" dirty="0">
              <a:effectLst/>
              <a:latin typeface="Aptos Narrow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r>
              <a:rPr lang="en-US" sz="1800" dirty="0">
                <a:effectLst/>
                <a:latin typeface="Aptos Narrow" panose="020B0004020202020204" pitchFamily="34" charset="0"/>
              </a:rPr>
              <a:t>Oscillatory loss rate associates with break-up of successive rational surfaces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"/>
            </a:pPr>
            <a:endParaRPr lang="en-US" sz="1800" dirty="0">
              <a:effectLst/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8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AF85-402A-870B-806C-A74980F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94833"/>
            <a:ext cx="8852968" cy="962634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for LSN plasma with TQ, comparing ideal and resistive wall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4CE47E4-240E-426D-0CC2-A97711E18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3" y="1220479"/>
            <a:ext cx="7315215" cy="548641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3B6702-3A04-C6CA-5985-34BFB2869C63}"/>
              </a:ext>
            </a:extLst>
          </p:cNvPr>
          <p:cNvCxnSpPr/>
          <p:nvPr/>
        </p:nvCxnSpPr>
        <p:spPr>
          <a:xfrm>
            <a:off x="5588697" y="2438885"/>
            <a:ext cx="576197" cy="0"/>
          </a:xfrm>
          <a:prstGeom prst="line">
            <a:avLst/>
          </a:prstGeom>
          <a:ln w="57150">
            <a:solidFill>
              <a:srgbClr val="A1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4391DE-FF1D-F7AF-2E3B-4C53E7CFFE28}"/>
              </a:ext>
            </a:extLst>
          </p:cNvPr>
          <p:cNvCxnSpPr/>
          <p:nvPr/>
        </p:nvCxnSpPr>
        <p:spPr>
          <a:xfrm>
            <a:off x="6464997" y="2438885"/>
            <a:ext cx="576197" cy="0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D68008-C897-FFDE-F559-537B20F9761C}"/>
              </a:ext>
            </a:extLst>
          </p:cNvPr>
          <p:cNvCxnSpPr/>
          <p:nvPr/>
        </p:nvCxnSpPr>
        <p:spPr>
          <a:xfrm>
            <a:off x="5601397" y="2743685"/>
            <a:ext cx="576197" cy="0"/>
          </a:xfrm>
          <a:prstGeom prst="line">
            <a:avLst/>
          </a:prstGeom>
          <a:ln w="57150">
            <a:solidFill>
              <a:srgbClr val="FF1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566141-E57F-7D95-FEFE-D10607122F1E}"/>
              </a:ext>
            </a:extLst>
          </p:cNvPr>
          <p:cNvCxnSpPr/>
          <p:nvPr/>
        </p:nvCxnSpPr>
        <p:spPr>
          <a:xfrm>
            <a:off x="6464996" y="2743685"/>
            <a:ext cx="576197" cy="0"/>
          </a:xfrm>
          <a:prstGeom prst="line">
            <a:avLst/>
          </a:prstGeom>
          <a:ln w="57150">
            <a:solidFill>
              <a:srgbClr val="262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09F500-8323-8E04-B2CA-1EBFCE767135}"/>
              </a:ext>
            </a:extLst>
          </p:cNvPr>
          <p:cNvSpPr txBox="1"/>
          <p:nvPr/>
        </p:nvSpPr>
        <p:spPr>
          <a:xfrm>
            <a:off x="5521769" y="19494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4FA33-ED03-DAF8-D716-B23F355D14D3}"/>
              </a:ext>
            </a:extLst>
          </p:cNvPr>
          <p:cNvSpPr txBox="1"/>
          <p:nvPr/>
        </p:nvSpPr>
        <p:spPr>
          <a:xfrm>
            <a:off x="7165932" y="254631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 REMC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461FE-6F11-488D-923E-9D4CFE6C5AC1}"/>
              </a:ext>
            </a:extLst>
          </p:cNvPr>
          <p:cNvSpPr txBox="1"/>
          <p:nvPr/>
        </p:nvSpPr>
        <p:spPr>
          <a:xfrm>
            <a:off x="7149902" y="225421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REMC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8156B-5B8A-A06B-DEEF-E312FD86F017}"/>
              </a:ext>
            </a:extLst>
          </p:cNvPr>
          <p:cNvSpPr txBox="1"/>
          <p:nvPr/>
        </p:nvSpPr>
        <p:spPr>
          <a:xfrm>
            <a:off x="6275943" y="19621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resistive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F2477-AB40-E813-5CE0-15D88FE15825}"/>
              </a:ext>
            </a:extLst>
          </p:cNvPr>
          <p:cNvSpPr txBox="1"/>
          <p:nvPr/>
        </p:nvSpPr>
        <p:spPr>
          <a:xfrm rot="16200000">
            <a:off x="228623" y="3732853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W</a:t>
            </a:r>
            <a:r>
              <a:rPr lang="en-US" sz="2400" b="1" baseline="-25000" dirty="0" err="1"/>
              <a:t>th</a:t>
            </a:r>
            <a:r>
              <a:rPr lang="en-US" sz="2400" b="1" baseline="-25000" dirty="0"/>
              <a:t> </a:t>
            </a:r>
            <a:r>
              <a:rPr lang="en-US" sz="2400" b="1" dirty="0"/>
              <a:t>[MJ]  &amp;   I</a:t>
            </a:r>
            <a:r>
              <a:rPr lang="en-US" sz="2400" b="1" baseline="-25000" dirty="0"/>
              <a:t>p </a:t>
            </a:r>
            <a:r>
              <a:rPr lang="en-US" sz="2400" b="1" dirty="0"/>
              <a:t>[MA] </a:t>
            </a:r>
            <a:endParaRPr lang="en-US" sz="2400" b="1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DD511-778C-EACF-E97D-8E16EFCD3367}"/>
              </a:ext>
            </a:extLst>
          </p:cNvPr>
          <p:cNvSpPr txBox="1"/>
          <p:nvPr/>
        </p:nvSpPr>
        <p:spPr>
          <a:xfrm>
            <a:off x="3052135" y="185708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</a:t>
            </a:r>
            <a:r>
              <a:rPr lang="en-US" sz="2400" b="1" baseline="-25000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9CC84-DD04-6E7B-65B0-0103C14F248E}"/>
              </a:ext>
            </a:extLst>
          </p:cNvPr>
          <p:cNvSpPr txBox="1"/>
          <p:nvPr/>
        </p:nvSpPr>
        <p:spPr>
          <a:xfrm>
            <a:off x="2824439" y="293058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</a:t>
            </a:r>
            <a:r>
              <a:rPr lang="en-US" sz="2400" baseline="-25000" dirty="0" err="1"/>
              <a:t>mag.n</a:t>
            </a:r>
            <a:r>
              <a:rPr lang="en-US" sz="2400" baseline="-25000" dirty="0"/>
              <a:t>=1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482985-067D-2452-8A72-FE1EAF0EC9F5}"/>
              </a:ext>
            </a:extLst>
          </p:cNvPr>
          <p:cNvSpPr txBox="1"/>
          <p:nvPr/>
        </p:nvSpPr>
        <p:spPr>
          <a:xfrm>
            <a:off x="2824440" y="4098236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W</a:t>
            </a:r>
            <a:r>
              <a:rPr lang="en-US" sz="2400" b="1" baseline="-25000" dirty="0" err="1"/>
              <a:t>th</a:t>
            </a:r>
            <a:endParaRPr lang="en-US" sz="2400" b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278DD-4A40-1892-2ACC-19ECE31D3E08}"/>
              </a:ext>
            </a:extLst>
          </p:cNvPr>
          <p:cNvSpPr txBox="1"/>
          <p:nvPr/>
        </p:nvSpPr>
        <p:spPr>
          <a:xfrm rot="16200000">
            <a:off x="7957610" y="3867404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E</a:t>
            </a:r>
            <a:r>
              <a:rPr lang="en-US" sz="2400" b="1" baseline="-25000" dirty="0" err="1"/>
              <a:t>mag,n</a:t>
            </a:r>
            <a:r>
              <a:rPr lang="en-US" sz="2400" b="1" baseline="-25000" dirty="0"/>
              <a:t>=1 </a:t>
            </a:r>
            <a:r>
              <a:rPr lang="en-US" sz="2400" b="1" dirty="0"/>
              <a:t>[kJ] </a:t>
            </a:r>
            <a:endParaRPr lang="en-US" sz="24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67DDAD-1D02-1D04-FF20-788CECD966F9}"/>
              </a:ext>
            </a:extLst>
          </p:cNvPr>
          <p:cNvSpPr txBox="1"/>
          <p:nvPr/>
        </p:nvSpPr>
        <p:spPr>
          <a:xfrm>
            <a:off x="9448800" y="1725597"/>
            <a:ext cx="23809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Large quantity of Ne is deposited across the whole cross-section (poloidally and toroidally uniform)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Resistive &amp; Ideal wall cases, w/ and w/o REMC are run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RW cases have </a:t>
            </a:r>
            <a:r>
              <a:rPr lang="en-US" dirty="0" err="1"/>
              <a:t>vwall</a:t>
            </a:r>
            <a:r>
              <a:rPr lang="en-US" dirty="0"/>
              <a:t> = 100 m/s ( = </a:t>
            </a:r>
            <a:r>
              <a:rPr lang="en-US" dirty="0">
                <a:sym typeface="Symbol" panose="05050102010706020507" pitchFamily="18" charset="2"/>
              </a:rPr>
              <a:t>/</a:t>
            </a:r>
            <a:r>
              <a:rPr lang="en-US" baseline="-25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)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406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AF85-402A-870B-806C-A74980F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6" y="116098"/>
            <a:ext cx="9061174" cy="962634"/>
          </a:xfrm>
        </p:spPr>
        <p:txBody>
          <a:bodyPr>
            <a:normAutofit fontScale="90000"/>
          </a:bodyPr>
          <a:lstStyle/>
          <a:p>
            <a:r>
              <a:rPr lang="en-US" dirty="0"/>
              <a:t>Resistive wall is particularly important when REMC is on</a:t>
            </a: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2DAA8DE-596A-D9AE-3F7E-684DAA8DFF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31407" y="1600201"/>
            <a:ext cx="4901194" cy="548641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A1EDE4-C7A5-BBFF-5C06-F5F6E245CAB6}"/>
              </a:ext>
            </a:extLst>
          </p:cNvPr>
          <p:cNvCxnSpPr/>
          <p:nvPr/>
        </p:nvCxnSpPr>
        <p:spPr>
          <a:xfrm>
            <a:off x="5182297" y="2125255"/>
            <a:ext cx="576197" cy="0"/>
          </a:xfrm>
          <a:prstGeom prst="line">
            <a:avLst/>
          </a:prstGeom>
          <a:ln w="57150">
            <a:solidFill>
              <a:srgbClr val="A1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EFCEF3-05BC-0F45-D79F-02BEBC2681A3}"/>
              </a:ext>
            </a:extLst>
          </p:cNvPr>
          <p:cNvCxnSpPr/>
          <p:nvPr/>
        </p:nvCxnSpPr>
        <p:spPr>
          <a:xfrm>
            <a:off x="6058597" y="2125255"/>
            <a:ext cx="576197" cy="0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D437B9-197F-0182-90EA-EAA96C295A7B}"/>
              </a:ext>
            </a:extLst>
          </p:cNvPr>
          <p:cNvCxnSpPr/>
          <p:nvPr/>
        </p:nvCxnSpPr>
        <p:spPr>
          <a:xfrm>
            <a:off x="5194997" y="2430055"/>
            <a:ext cx="576197" cy="0"/>
          </a:xfrm>
          <a:prstGeom prst="line">
            <a:avLst/>
          </a:prstGeom>
          <a:ln w="57150">
            <a:solidFill>
              <a:srgbClr val="FF1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5F3064-CDAB-4C87-383E-5B37106CE261}"/>
              </a:ext>
            </a:extLst>
          </p:cNvPr>
          <p:cNvCxnSpPr/>
          <p:nvPr/>
        </p:nvCxnSpPr>
        <p:spPr>
          <a:xfrm>
            <a:off x="6058596" y="2430055"/>
            <a:ext cx="576197" cy="0"/>
          </a:xfrm>
          <a:prstGeom prst="line">
            <a:avLst/>
          </a:prstGeom>
          <a:ln w="57150">
            <a:solidFill>
              <a:srgbClr val="262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393D2B-5D59-9BF0-CAC4-735F9ECFE7CB}"/>
              </a:ext>
            </a:extLst>
          </p:cNvPr>
          <p:cNvSpPr txBox="1"/>
          <p:nvPr/>
        </p:nvSpPr>
        <p:spPr>
          <a:xfrm>
            <a:off x="5115369" y="163579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410A7-C98A-6611-CF39-4547DF223288}"/>
              </a:ext>
            </a:extLst>
          </p:cNvPr>
          <p:cNvSpPr txBox="1"/>
          <p:nvPr/>
        </p:nvSpPr>
        <p:spPr>
          <a:xfrm>
            <a:off x="6759532" y="223268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 REMC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152EE-D412-490C-4377-CD6B3309DEC4}"/>
              </a:ext>
            </a:extLst>
          </p:cNvPr>
          <p:cNvSpPr txBox="1"/>
          <p:nvPr/>
        </p:nvSpPr>
        <p:spPr>
          <a:xfrm>
            <a:off x="6743502" y="194058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REMC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14955-980A-043C-F95A-8B748151FDA0}"/>
              </a:ext>
            </a:extLst>
          </p:cNvPr>
          <p:cNvSpPr txBox="1"/>
          <p:nvPr/>
        </p:nvSpPr>
        <p:spPr>
          <a:xfrm>
            <a:off x="5869543" y="164848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resistive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DC352-1359-47FB-5982-A0817A323003}"/>
              </a:ext>
            </a:extLst>
          </p:cNvPr>
          <p:cNvSpPr txBox="1"/>
          <p:nvPr/>
        </p:nvSpPr>
        <p:spPr>
          <a:xfrm>
            <a:off x="8371562" y="1940588"/>
            <a:ext cx="32891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 RE test particles are lost due to the TQ MHD in every case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 each case, new population is launched 0.5 </a:t>
            </a:r>
            <a:r>
              <a:rPr lang="en-US" dirty="0" err="1"/>
              <a:t>ms</a:t>
            </a:r>
            <a:r>
              <a:rPr lang="en-US" dirty="0"/>
              <a:t> after initial loss (allow some time to re-heal)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Loss fraction after 0.5 </a:t>
            </a:r>
            <a:r>
              <a:rPr lang="en-US" dirty="0" err="1"/>
              <a:t>ms</a:t>
            </a:r>
            <a:r>
              <a:rPr lang="en-US" dirty="0"/>
              <a:t> is in ~97%-99% range for three cases: RW slightly better than IW. REMC better than not.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REMC + RW exceeds 99.9% loss </a:t>
            </a:r>
          </a:p>
        </p:txBody>
      </p:sp>
    </p:spTree>
    <p:extLst>
      <p:ext uri="{BB962C8B-B14F-4D97-AF65-F5344CB8AC3E}">
        <p14:creationId xmlns:p14="http://schemas.microsoft.com/office/powerpoint/2010/main" val="214312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F266-5693-E3D6-2FFA-83491023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20"/>
            <a:ext cx="10515600" cy="962634"/>
          </a:xfrm>
        </p:spPr>
        <p:txBody>
          <a:bodyPr/>
          <a:lstStyle/>
          <a:p>
            <a:r>
              <a:rPr lang="en-US" dirty="0"/>
              <a:t>The ASCOT5 code for RE orbits calculations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13C96-4E76-4AB3-A1BA-A14CFD6B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5" y="1636776"/>
            <a:ext cx="4748362" cy="4689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5F890-749F-41C3-178B-B4BF6DF6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88" y="1699911"/>
            <a:ext cx="5312116" cy="469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D26412-DA68-F931-6D8D-E8A684499AC0}"/>
              </a:ext>
            </a:extLst>
          </p:cNvPr>
          <p:cNvSpPr txBox="1"/>
          <p:nvPr/>
        </p:nvSpPr>
        <p:spPr>
          <a:xfrm>
            <a:off x="2946654" y="121489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980B9"/>
                </a:solidFill>
                <a:effectLst/>
                <a:highlight>
                  <a:srgbClr val="FCFCFC"/>
                </a:highlight>
                <a:latin typeface="Lato" panose="020F0502020204030204" pitchFamily="34" charset="0"/>
                <a:hlinkClick r:id="rId4"/>
              </a:rPr>
              <a:t>https://github.com/ascot4fusion/ascot5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3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904C-89A5-A5B5-3E8E-6FCD8F1E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ASCOT analysis was done for SPARC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5B4B5-2EA9-3D17-5A16-2F69F711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9" y="1327760"/>
            <a:ext cx="10120237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2778"/>
      </p:ext>
    </p:extLst>
  </p:cSld>
  <p:clrMapOvr>
    <a:masterClrMapping/>
  </p:clrMapOvr>
</p:sld>
</file>

<file path=ppt/theme/theme1.xml><?xml version="1.0" encoding="utf-8"?>
<a:theme xmlns:a="http://schemas.openxmlformats.org/drawingml/2006/main" name="FiatLu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atLux" id="{97ABEDF8-485A-46C1-8525-F353D430C4F3}" vid="{08CF8C74-455E-417F-833E-5751B161B5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FiatLux</Template>
  <TotalTime>13449</TotalTime>
  <Words>957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Aharoni</vt:lpstr>
      <vt:lpstr>-apple-system</vt:lpstr>
      <vt:lpstr>Aptos Narrow</vt:lpstr>
      <vt:lpstr>Arial</vt:lpstr>
      <vt:lpstr>Calibri</vt:lpstr>
      <vt:lpstr>Cambria Math</vt:lpstr>
      <vt:lpstr>Century Gothic</vt:lpstr>
      <vt:lpstr>Lato</vt:lpstr>
      <vt:lpstr>Sitka Banner Semibold</vt:lpstr>
      <vt:lpstr>Sitka Heading Semibold</vt:lpstr>
      <vt:lpstr>Symbol</vt:lpstr>
      <vt:lpstr>Wingdings</vt:lpstr>
      <vt:lpstr>Wingdings 3</vt:lpstr>
      <vt:lpstr>FiatLux</vt:lpstr>
      <vt:lpstr>DIII-D Runaway Electron Mitigation Coil Modeling and RE transport calculations with ASCOT5</vt:lpstr>
      <vt:lpstr>Key points </vt:lpstr>
      <vt:lpstr>The DIII-D REMC</vt:lpstr>
      <vt:lpstr>REMC response is modeled with ThinCurr</vt:lpstr>
      <vt:lpstr>NIMROD results for IWL plasma</vt:lpstr>
      <vt:lpstr>Results for LSN plasma with TQ, comparing ideal and resistive wall</vt:lpstr>
      <vt:lpstr>Resistive wall is particularly important when REMC is on</vt:lpstr>
      <vt:lpstr>The ASCOT5 code for RE orbits calculations</vt:lpstr>
      <vt:lpstr>ASCOT analysis was done for SPARC</vt:lpstr>
      <vt:lpstr>ASCOT5 diffusion coefficients from IWL case</vt:lpstr>
      <vt:lpstr>Comparison of drift vs. full-orbit</vt:lpstr>
      <vt:lpstr>PowerPoint Presentation</vt:lpstr>
      <vt:lpstr>ASCOT transport results for LSN plasma</vt:lpstr>
      <vt:lpstr>Summary of ASCOT5 results</vt:lpstr>
      <vt:lpstr>Incorporation of ADAS atomic data into NIMROD disruption calculations</vt:lpstr>
      <vt:lpstr>ADAS rates replace KPRAD</vt:lpstr>
      <vt:lpstr>Comparison of Ar MGI into DIII-D</vt:lpstr>
      <vt:lpstr>Comparison of Ne MGI into DIII-D</vt:lpstr>
      <vt:lpstr>Summary of ADAS/KPRAD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Valerie Izzo</dc:creator>
  <cp:lastModifiedBy>Valerie Izzo</cp:lastModifiedBy>
  <cp:revision>1</cp:revision>
  <dcterms:created xsi:type="dcterms:W3CDTF">2024-08-13T17:04:18Z</dcterms:created>
  <dcterms:modified xsi:type="dcterms:W3CDTF">2025-06-02T15:51:05Z</dcterms:modified>
</cp:coreProperties>
</file>