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57" r:id="rId5"/>
    <p:sldId id="258" r:id="rId6"/>
    <p:sldId id="262" r:id="rId7"/>
    <p:sldId id="269" r:id="rId8"/>
    <p:sldId id="271" r:id="rId9"/>
    <p:sldId id="259" r:id="rId10"/>
    <p:sldId id="261" r:id="rId11"/>
    <p:sldId id="260" r:id="rId12"/>
    <p:sldId id="263" r:id="rId13"/>
    <p:sldId id="264" r:id="rId14"/>
    <p:sldId id="267" r:id="rId15"/>
    <p:sldId id="265" r:id="rId16"/>
    <p:sldId id="26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3DB84-4F03-49F2-9764-CF416C690AF9}" v="3" dt="2023-12-19T12:20:31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A6D40-6955-4739-A4A6-4D5C507AD8E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A292F-3126-4121-96AD-5D716A66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3FA-D9C4-4771-8835-42001D263034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0631-0074-4C66-B3BD-243D4D1551E7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A0DB-B576-4288-9BA0-F560F792F3AA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BD27-7C79-4E68-9177-12F8EA31F8D1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88BD-565E-4B82-894C-B6192710D970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AF96-3242-4144-9603-BB70F223400D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5AF3-5F5E-48EE-B59B-C7ECA9018F24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517E-8E8A-4121-860C-4DC1F9E22659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ABA-5B14-4716-8B20-7F6F0C7EB566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786-2DFA-4F2A-9F6D-091E29CDD273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4CFB-B557-4E91-9517-90E94D6D295C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F375-53A8-4860-9D45-DB7A6189E5F0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62C-9DCD-4840-B4CD-13E4D8A9C1A3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4C11-DB83-42BE-A12B-F4A01447B8C9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933E-01BC-483A-BF1D-3571C7738C8C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F951-E582-43EF-AB7D-9CCF52E2D8CB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DCD5-A045-4A28-9FFA-F633051020DE}" type="datetime1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INDEN Structural Materials, Vienna, 18-23 Dec.2023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9200-A580-45B6-89E1-665E22416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Some issues with the INDEN structural material evaluations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A9264-6077-4261-B299-A8D37CDF7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Trkov, R. </a:t>
            </a:r>
            <a:r>
              <a:rPr lang="en-US"/>
              <a:t>Capote </a:t>
            </a:r>
            <a:r>
              <a:rPr lang="en-US" dirty="0"/>
              <a:t>on behalf of the INDEN Collaboration</a:t>
            </a:r>
          </a:p>
          <a:p>
            <a:r>
              <a:rPr lang="en-US" dirty="0" err="1"/>
              <a:t>Jozef</a:t>
            </a:r>
            <a:r>
              <a:rPr lang="en-US" dirty="0"/>
              <a:t> Stefan Institute, Ljubljana, Slovenia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38005-64BC-43F9-8231-F150F34F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087A-FBE7-4FE9-8AE1-A0CCA403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59146" cy="1320800"/>
          </a:xfrm>
        </p:spPr>
        <p:txBody>
          <a:bodyPr/>
          <a:lstStyle/>
          <a:p>
            <a:r>
              <a:rPr lang="en-US" dirty="0"/>
              <a:t>Comments on the FR0 (IMF020,022)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7C7B-8AEB-41C7-9AEB-E04B7A1B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Intermediate-enriched fuel benchmarks, copper-reflected, highly sensitive to the angular distributions.</a:t>
            </a:r>
          </a:p>
          <a:p>
            <a:r>
              <a:rPr lang="en-US" sz="2400" dirty="0"/>
              <a:t>Apparently good performance is achieved, but the anisotropy of elastic angular distributions in the low energy region is much higher than supported by the data of Popov -&gt; COMPENSATING EFFECTS??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EEFC7-9D9B-4212-840F-E6A4FCC1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568C40-770E-4744-8C03-626F5D67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4CBF1-8A8E-411D-B53D-0B4D7A1D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2" y="0"/>
            <a:ext cx="9711176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F2D73-F9B7-53C7-27C8-31B852032FBF}"/>
              </a:ext>
            </a:extLst>
          </p:cNvPr>
          <p:cNvSpPr txBox="1"/>
          <p:nvPr/>
        </p:nvSpPr>
        <p:spPr>
          <a:xfrm>
            <a:off x="6760937" y="5128185"/>
            <a:ext cx="22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Lead improv.? 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4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AF6D-0706-4D3A-9F04-F985F485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the ZEUS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C09C-BA91-4716-B0D8-431123A8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7561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Benchmark cases involve:</a:t>
            </a:r>
          </a:p>
          <a:p>
            <a:pPr lvl="1"/>
            <a:r>
              <a:rPr lang="en-US" sz="2200" dirty="0"/>
              <a:t>Highly-enriched and intermediate-enriched fuel</a:t>
            </a:r>
          </a:p>
          <a:p>
            <a:pPr lvl="1"/>
            <a:r>
              <a:rPr lang="en-US" sz="2200" dirty="0"/>
              <a:t>Fast and intermediate spectrum</a:t>
            </a:r>
          </a:p>
          <a:p>
            <a:pPr lvl="1"/>
            <a:r>
              <a:rPr lang="en-US" sz="2200" dirty="0"/>
              <a:t>Iron/copper, graphite/copper, lead/copper</a:t>
            </a:r>
          </a:p>
          <a:p>
            <a:r>
              <a:rPr lang="en-US" sz="2400" dirty="0"/>
              <a:t>The benchmarks are less sensitive to the angular distributions at low energies</a:t>
            </a:r>
          </a:p>
          <a:p>
            <a:r>
              <a:rPr lang="en-US" sz="2400" dirty="0"/>
              <a:t>The performance of the INDEN+B81b2 (lead) files seems good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8B037-7700-4D88-B125-90B1F779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9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EC97-15F6-40F3-890D-2F62BE39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53DB-3481-4708-86DF-D9827991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83733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The average cosine of scattering for natural copper is compared to measurements</a:t>
            </a:r>
          </a:p>
          <a:p>
            <a:r>
              <a:rPr lang="en-US" sz="2400" dirty="0"/>
              <a:t>At energies above 2 MeV the evaluations are reasonably consistent with measured data</a:t>
            </a:r>
          </a:p>
          <a:p>
            <a:r>
              <a:rPr lang="en-US" sz="2400" dirty="0"/>
              <a:t>Below 2 MeV there are huge differences: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A1918-847C-4B36-B7AC-432BA2AE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68E-F8C7-446F-9EDD-4B4D9658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9BE5-34D7-403E-8CEF-DD9AA399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945706" cy="3880773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ENDF/B-V (elemental) is consistent with Popov data above 0.15 MeV; above 0.7 MeV the evaluation follows Cox data, which tend to be low, compared to other measured data</a:t>
            </a:r>
          </a:p>
          <a:p>
            <a:pPr lvl="1"/>
            <a:r>
              <a:rPr lang="en-US" sz="2200" dirty="0"/>
              <a:t>In ENDF/B-VIII.0 the angular distributions were derived from resonance parameters (with some smoothing)</a:t>
            </a:r>
          </a:p>
          <a:p>
            <a:pPr lvl="1"/>
            <a:r>
              <a:rPr lang="en-US" sz="2200" dirty="0"/>
              <a:t>In ENDF/B-VIII.1b2 the measured data were used above 0.3 MeV; the data were not changed below this energy</a:t>
            </a:r>
          </a:p>
          <a:p>
            <a:pPr lvl="1"/>
            <a:r>
              <a:rPr lang="en-US" sz="2200" dirty="0"/>
              <a:t>JEFF-3.3 = JENDL-5.0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CB6A7-265D-42D0-BB3A-7C6CCCA2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1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409407-BB82-4F6A-83B7-40B8044C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6165D-49F9-4A3B-B4F6-A0707E17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D46805-3E4C-4907-88C6-8E4C82A6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7B126-321D-4518-A036-8A025027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CC1B-8439-45E6-9C23-7545993C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9CE9-3383-4549-874E-42F577B4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10837332" cy="466976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performance of the INDEN evaluations for Cu-63,65 is generally good</a:t>
            </a:r>
          </a:p>
          <a:p>
            <a:r>
              <a:rPr lang="en-US" sz="2400" dirty="0"/>
              <a:t>However, the angular distributions below 0.3 MeV are in contradiction with the measured data by Popov</a:t>
            </a:r>
          </a:p>
          <a:p>
            <a:r>
              <a:rPr lang="en-US" sz="2400" dirty="0"/>
              <a:t>The angular distribution data in the file were derived from resonance parameters (with some smoothing applied). There is a possibility that a factor (2l+1) is erroneously included in the Legendre coefficients, but this is yet to be confirmed</a:t>
            </a:r>
          </a:p>
          <a:p>
            <a:r>
              <a:rPr lang="en-US" sz="2400" dirty="0"/>
              <a:t>Unfortunately, substituting Popov data below 0.3 MeV significantly degrades the performance on benchmarks, particularly the IMF020,022 cases.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Likely there exist unidentified compensating effects, or the IMF020,022 benchmarks are wrong.</a:t>
            </a:r>
          </a:p>
          <a:p>
            <a:endParaRPr lang="en-US" sz="2400" dirty="0"/>
          </a:p>
          <a:p>
            <a:r>
              <a:rPr lang="en-US" sz="2400" dirty="0"/>
              <a:t>At present, no adequate solution is available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8D84A-0598-4279-96D7-720C7342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1193-0B12-4B8B-B5BB-84144422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92" y="582966"/>
            <a:ext cx="12038120" cy="1320800"/>
          </a:xfrm>
        </p:spPr>
        <p:txBody>
          <a:bodyPr/>
          <a:lstStyle/>
          <a:p>
            <a:r>
              <a:rPr lang="en-US" dirty="0"/>
              <a:t>Fe-56 INDEN version “r67” (JEFF-4T2) </a:t>
            </a:r>
            <a:r>
              <a:rPr lang="en-US" dirty="0" err="1"/>
              <a:t>v.s</a:t>
            </a:r>
            <a:r>
              <a:rPr lang="en-US" dirty="0"/>
              <a:t>. “r61”(B81b2)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CE3DF-2225-448A-B4EB-C6EE4373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11360786" cy="477136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200" dirty="0"/>
              <a:t>Version “r61” is currently included in “Beta-2”. Since then:</a:t>
            </a:r>
          </a:p>
          <a:p>
            <a:pPr lvl="1"/>
            <a:r>
              <a:rPr lang="en-US" sz="2200" dirty="0"/>
              <a:t>Resolved resonance parameters were taken from JEFF-3.3 (fixing typos  B8)  the 27.77 keV resonance </a:t>
            </a:r>
            <a:r>
              <a:rPr lang="en-US" sz="2200" dirty="0">
                <a:sym typeface="Symbol" panose="05050102010706020507" pitchFamily="18" charset="2"/>
              </a:rPr>
              <a:t> reduced from </a:t>
            </a:r>
            <a:r>
              <a:rPr lang="en-US" sz="2200" b="1" dirty="0">
                <a:solidFill>
                  <a:srgbClr val="FF0000"/>
                </a:solidFill>
                <a:sym typeface="Symbol" panose="05050102010706020507" pitchFamily="18" charset="2"/>
              </a:rPr>
              <a:t>1.2887</a:t>
            </a:r>
            <a:r>
              <a:rPr lang="en-US" sz="2200" dirty="0">
                <a:sym typeface="Symbol" panose="05050102010706020507" pitchFamily="18" charset="2"/>
              </a:rPr>
              <a:t> (CIELO-B8) to 1.0005 (JEFF-3.3), B71-0.86,JENDL-5:0.988</a:t>
            </a:r>
          </a:p>
          <a:p>
            <a:pPr lvl="1"/>
            <a:endParaRPr lang="en-US" sz="2200" dirty="0">
              <a:sym typeface="Symbol" panose="05050102010706020507" pitchFamily="18" charset="2"/>
            </a:endParaRPr>
          </a:p>
          <a:p>
            <a:pPr lvl="1"/>
            <a:endParaRPr lang="en-US" sz="2200" dirty="0">
              <a:sym typeface="Symbol" panose="05050102010706020507" pitchFamily="18" charset="2"/>
            </a:endParaRP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Recommended/validated thermal cross section (E81b2=2.587 b)  </a:t>
            </a:r>
          </a:p>
          <a:p>
            <a:pPr lvl="1"/>
            <a:r>
              <a:rPr lang="en-US" sz="2200" dirty="0"/>
              <a:t>Background capture was adjusted to improve HMI001 was added also to the total to preserve unitarity</a:t>
            </a:r>
          </a:p>
          <a:p>
            <a:pPr lvl="1"/>
            <a:r>
              <a:rPr lang="en-US" sz="2200" dirty="0"/>
              <a:t>Spurious (almost negligible) background in elastic was removed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CF722-E9BA-40CC-A348-075F4BD0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9AD9C-EC26-9A15-47B0-2A7DAA2C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913" y="2406682"/>
            <a:ext cx="3246268" cy="206939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D70FBA0-6945-8D44-AD49-29068FBB5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2.58577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6C914-F1FA-60CB-60FB-35BE3C9E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29" y="2406682"/>
            <a:ext cx="5182323" cy="20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21D52B-D269-4912-9D93-C68F1051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4D0AE-C76E-42D0-9CD6-E515DCEA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5883-D3FD-4264-9A15-09B28A77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Fe-56 INDEN version “r67” </a:t>
            </a:r>
            <a:r>
              <a:rPr lang="en-US" dirty="0" err="1"/>
              <a:t>v.s</a:t>
            </a:r>
            <a:r>
              <a:rPr lang="en-US" dirty="0"/>
              <a:t>. “r67b”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CC1E-7FB7-427D-8001-9E6A01E5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Overall, Fe-56 and Fe-57 show good performance, no changes to the cross sections are needed.</a:t>
            </a:r>
          </a:p>
          <a:p>
            <a:r>
              <a:rPr lang="en-US" sz="2400" dirty="0"/>
              <a:t>Redundant MT=103 was added by summing MT 600-649 to be consistent with the covariances in MF=33/MT=103.</a:t>
            </a:r>
          </a:p>
          <a:p>
            <a:r>
              <a:rPr lang="en-US" sz="2400" dirty="0"/>
              <a:t>Cr-53 production cross section was added to MF=10/MT=5 for the convenience of the users, since the cross section is not trivial to reconstruct (requires the summation of discrete levels and the contribution from the continuum).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None of the changes has any impact on benchmarking.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58EA0-EA12-49B9-992F-EF90B9A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1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4658-09AA-4877-A5DC-7F42E14D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Cu-63, Cu-65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1A09-B32C-435B-8317-62215284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4" y="1388429"/>
            <a:ext cx="6297612" cy="465293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Considerable improvement in benchmark performance was achieved, but the situation is not completely satisfactory.</a:t>
            </a:r>
          </a:p>
          <a:p>
            <a:r>
              <a:rPr lang="en-US" sz="2400" dirty="0"/>
              <a:t>There is a mismatch in the angular distributions; average cosine of scattering (mu-bar) does not agree with the measured values by Popov.</a:t>
            </a:r>
          </a:p>
          <a:p>
            <a:r>
              <a:rPr lang="en-US" sz="2400" dirty="0"/>
              <a:t>Angular distributions in the file are based on the resonance parameters.</a:t>
            </a:r>
          </a:p>
          <a:p>
            <a:r>
              <a:rPr lang="en-US" sz="2400" dirty="0"/>
              <a:t>Forcing agreement with Popov data would destroy the performance in the FR0 benchmarks (IMF020, IMF022)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D8230-C24B-4B7E-8993-925D5842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54C9A-AD05-8BA4-E343-99CC8092A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2030" y="1483360"/>
            <a:ext cx="5418833" cy="43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6275-4CF6-44D9-AD8A-D622E3B6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ICSBEP Benchmarks sensitive to copper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C18A-F0E6-4AF8-86F1-2B4D40FA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82 benchmark cases from ICSBEP were identified, with additional focus on:</a:t>
            </a:r>
          </a:p>
          <a:p>
            <a:pPr lvl="1"/>
            <a:r>
              <a:rPr lang="en-US" sz="2200" dirty="0"/>
              <a:t>Swedish intermediate-enriched, copper-reflected FR0 cases (IMF020,022) and</a:t>
            </a:r>
          </a:p>
          <a:p>
            <a:pPr lvl="1"/>
            <a:r>
              <a:rPr lang="en-US" sz="2200" dirty="0"/>
              <a:t>ZEUS benchmarks (HMF072, HMI006, IMF025/Pb)</a:t>
            </a:r>
          </a:p>
          <a:p>
            <a:pPr lvl="1"/>
            <a:r>
              <a:rPr lang="en-US" sz="2200" dirty="0"/>
              <a:t>The full list of cases is available on request</a:t>
            </a:r>
          </a:p>
          <a:p>
            <a:r>
              <a:rPr lang="en-US" sz="2400" dirty="0"/>
              <a:t>ENDF/B-VIII.1b2 library is taken as reference since the INDEN evaluations for copper were adopted in this library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0B0AE-991B-467A-9176-738C34E3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8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50FA9-4E77-FEC5-3221-A5330841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0757273-9364-A21A-138A-4826D888B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-1776"/>
          <a:stretch/>
        </p:blipFill>
        <p:spPr bwMode="auto">
          <a:xfrm>
            <a:off x="1268355" y="1347461"/>
            <a:ext cx="6109403" cy="45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86AC47-BE20-E221-7B80-14B7B37D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53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Symbol" panose="05050102010706020507" pitchFamily="18" charset="2"/>
              </a:rPr>
              <a:t>-</a:t>
            </a:r>
            <a:r>
              <a:rPr lang="en-US" dirty="0"/>
              <a:t>bar (P1) from JENDL-3.2 is in good agreement with data (Popov, Smith, Schmidt)</a:t>
            </a:r>
          </a:p>
        </p:txBody>
      </p:sp>
    </p:spTree>
    <p:extLst>
      <p:ext uri="{BB962C8B-B14F-4D97-AF65-F5344CB8AC3E}">
        <p14:creationId xmlns:p14="http://schemas.microsoft.com/office/powerpoint/2010/main" val="23442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50FA9-4E77-FEC5-3221-A5330841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D382EB5-50CB-6AA9-B21D-D103A850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0" y="1108952"/>
            <a:ext cx="10525327" cy="499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69378-B215-74AD-FC67-ECF19B16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0" y="0"/>
            <a:ext cx="11410027" cy="1320800"/>
          </a:xfrm>
        </p:spPr>
        <p:txBody>
          <a:bodyPr>
            <a:norm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-</a:t>
            </a:r>
            <a:r>
              <a:rPr lang="en-US" dirty="0"/>
              <a:t>bar (P1) from JENDL-5, B8, B81b2 disagree with Popov (B71 = JENDL-3 is OK); B81b2 better than B8</a:t>
            </a:r>
          </a:p>
        </p:txBody>
      </p:sp>
    </p:spTree>
    <p:extLst>
      <p:ext uri="{BB962C8B-B14F-4D97-AF65-F5344CB8AC3E}">
        <p14:creationId xmlns:p14="http://schemas.microsoft.com/office/powerpoint/2010/main" val="231226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A93E1-7563-4D19-B52E-1D28E6A8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08" y="0"/>
            <a:ext cx="9705184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C981B9-CE8C-4B33-8336-6AA0E5C4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Materials, Vienna, 18-23 Dec.2023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11AA87-1ACE-4485-8538-F54178DC7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14471"/>
              </p:ext>
            </p:extLst>
          </p:nvPr>
        </p:nvGraphicFramePr>
        <p:xfrm>
          <a:off x="4849906" y="1416424"/>
          <a:ext cx="1398494" cy="365760"/>
        </p:xfrm>
        <a:graphic>
          <a:graphicData uri="http://schemas.openxmlformats.org/drawingml/2006/table">
            <a:tbl>
              <a:tblPr/>
              <a:tblGrid>
                <a:gridCol w="1398494">
                  <a:extLst>
                    <a:ext uri="{9D8B030D-6E8A-4147-A177-3AD203B41FA5}">
                      <a16:colId xmlns:a16="http://schemas.microsoft.com/office/drawing/2014/main" val="3281501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41210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7C19D5-7ACC-4BEA-8B16-6A6A2C948762}"/>
              </a:ext>
            </a:extLst>
          </p:cNvPr>
          <p:cNvCxnSpPr/>
          <p:nvPr/>
        </p:nvCxnSpPr>
        <p:spPr>
          <a:xfrm>
            <a:off x="4849906" y="1416424"/>
            <a:ext cx="1398494" cy="0"/>
          </a:xfrm>
          <a:prstGeom prst="straightConnector1">
            <a:avLst/>
          </a:prstGeom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0E867A-5C0A-489C-B9C1-461AE3C4B930}"/>
              </a:ext>
            </a:extLst>
          </p:cNvPr>
          <p:cNvSpPr txBox="1"/>
          <p:nvPr/>
        </p:nvSpPr>
        <p:spPr>
          <a:xfrm>
            <a:off x="4849906" y="1056640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IMF020,022</a:t>
            </a:r>
          </a:p>
        </p:txBody>
      </p:sp>
    </p:spTree>
    <p:extLst>
      <p:ext uri="{BB962C8B-B14F-4D97-AF65-F5344CB8AC3E}">
        <p14:creationId xmlns:p14="http://schemas.microsoft.com/office/powerpoint/2010/main" val="8606005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946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Symbol</vt:lpstr>
      <vt:lpstr>Trebuchet MS</vt:lpstr>
      <vt:lpstr>Wingdings</vt:lpstr>
      <vt:lpstr>Wingdings 3</vt:lpstr>
      <vt:lpstr>Facet</vt:lpstr>
      <vt:lpstr>Some issues with the INDEN structural material evaluations</vt:lpstr>
      <vt:lpstr>Fe-56 INDEN version “r67” (JEFF-4T2) v.s. “r61”(B81b2)</vt:lpstr>
      <vt:lpstr>PowerPoint Presentation</vt:lpstr>
      <vt:lpstr>Fe-56 INDEN version “r67” v.s. “r67b”</vt:lpstr>
      <vt:lpstr>Cu-63, Cu-65</vt:lpstr>
      <vt:lpstr>ICSBEP Benchmarks sensitive to copper</vt:lpstr>
      <vt:lpstr>-bar (P1) from JENDL-3.2 is in good agreement with data (Popov, Smith, Schmidt)</vt:lpstr>
      <vt:lpstr>-bar (P1) from JENDL-5, B8, B81b2 disagree with Popov (B71 = JENDL-3 is OK); B81b2 better than B8</vt:lpstr>
      <vt:lpstr>PowerPoint Presentation</vt:lpstr>
      <vt:lpstr>Comments on the FR0 (IMF020,022) cases</vt:lpstr>
      <vt:lpstr>PowerPoint Presentation</vt:lpstr>
      <vt:lpstr>Comments on the ZEUS benchmarks</vt:lpstr>
      <vt:lpstr>Angular distributions</vt:lpstr>
      <vt:lpstr>Angular distributions (cont.)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issues with the INDEN structural material evaluations</dc:title>
  <dc:creator>Andrej Trkov</dc:creator>
  <cp:lastModifiedBy>Andrej Trkov</cp:lastModifiedBy>
  <cp:revision>22</cp:revision>
  <dcterms:created xsi:type="dcterms:W3CDTF">2023-12-16T22:18:00Z</dcterms:created>
  <dcterms:modified xsi:type="dcterms:W3CDTF">2023-12-19T12:33:00Z</dcterms:modified>
</cp:coreProperties>
</file>