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9" r:id="rId5"/>
    <p:sldId id="260" r:id="rId6"/>
    <p:sldId id="270" r:id="rId7"/>
    <p:sldId id="264" r:id="rId8"/>
    <p:sldId id="2145707598" r:id="rId9"/>
    <p:sldId id="2145707669" r:id="rId10"/>
    <p:sldId id="2145707670" r:id="rId11"/>
    <p:sldId id="2145707761" r:id="rId12"/>
    <p:sldId id="265" r:id="rId13"/>
    <p:sldId id="1689" r:id="rId14"/>
    <p:sldId id="1688" r:id="rId15"/>
    <p:sldId id="1687" r:id="rId16"/>
    <p:sldId id="1626" r:id="rId17"/>
    <p:sldId id="2145707765" r:id="rId18"/>
    <p:sldId id="266" r:id="rId19"/>
    <p:sldId id="2145707762" r:id="rId20"/>
    <p:sldId id="2145707748" r:id="rId21"/>
    <p:sldId id="2145707756" r:id="rId22"/>
    <p:sldId id="267" r:id="rId23"/>
    <p:sldId id="2145707763" r:id="rId24"/>
    <p:sldId id="2145707764" r:id="rId25"/>
    <p:sldId id="268" r:id="rId26"/>
    <p:sldId id="2145707766" r:id="rId27"/>
    <p:sldId id="2145707767" r:id="rId28"/>
    <p:sldId id="269"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D2"/>
    <a:srgbClr val="93D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4E948-7FD7-4484-9631-5A4BD41DF62C}" v="14" dt="2024-10-23T15:07:02.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20" autoAdjust="0"/>
  </p:normalViewPr>
  <p:slideViewPr>
    <p:cSldViewPr snapToGrid="0">
      <p:cViewPr varScale="1">
        <p:scale>
          <a:sx n="107" d="100"/>
          <a:sy n="107" d="100"/>
        </p:scale>
        <p:origin x="6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48023-7AC0-4F6F-9FA8-0B6411D249ED}"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BE"/>
        </a:p>
      </dgm:t>
    </dgm:pt>
    <dgm:pt modelId="{C29A96E7-ABB9-4203-849D-2DEC0096A5C3}">
      <dgm:prSet phldrT="[Text]"/>
      <dgm:spPr>
        <a:solidFill>
          <a:srgbClr val="657432"/>
        </a:solidFill>
      </dgm:spPr>
      <dgm:t>
        <a:bodyPr/>
        <a:lstStyle/>
        <a:p>
          <a:r>
            <a:rPr lang="en-BE">
              <a:latin typeface="Myriad Pro" panose="020B0503030403020204" pitchFamily="34" charset="0"/>
            </a:rPr>
            <a:t>Finance</a:t>
          </a:r>
        </a:p>
      </dgm:t>
    </dgm:pt>
    <dgm:pt modelId="{7C54960E-53F7-49E5-A2AC-B33B668D989A}" type="parTrans" cxnId="{351EC439-7CC2-4BA9-90C6-56220B575DB1}">
      <dgm:prSet/>
      <dgm:spPr/>
      <dgm:t>
        <a:bodyPr/>
        <a:lstStyle/>
        <a:p>
          <a:endParaRPr lang="en-BE"/>
        </a:p>
      </dgm:t>
    </dgm:pt>
    <dgm:pt modelId="{241B316D-34EF-4C60-9B4E-1D4AC9DC113E}" type="sibTrans" cxnId="{351EC439-7CC2-4BA9-90C6-56220B575DB1}">
      <dgm:prSet/>
      <dgm:spPr/>
      <dgm:t>
        <a:bodyPr/>
        <a:lstStyle/>
        <a:p>
          <a:endParaRPr lang="en-BE"/>
        </a:p>
      </dgm:t>
    </dgm:pt>
    <dgm:pt modelId="{52CE04BA-0FC6-4EDF-96FF-81AFA7709977}">
      <dgm:prSet phldrT="[Text]"/>
      <dgm:spPr>
        <a:solidFill>
          <a:srgbClr val="EAEEC8">
            <a:alpha val="89804"/>
          </a:srgbClr>
        </a:solidFill>
      </dgm:spPr>
      <dgm:t>
        <a:bodyPr/>
        <a:lstStyle/>
        <a:p>
          <a:pPr>
            <a:buNone/>
          </a:pPr>
          <a:r>
            <a:rPr lang="en-BE">
              <a:latin typeface="Myriad Pro" panose="020B0503030403020204" pitchFamily="34" charset="0"/>
            </a:rPr>
            <a:t>Access to finance</a:t>
          </a:r>
        </a:p>
      </dgm:t>
    </dgm:pt>
    <dgm:pt modelId="{F6CD412B-4278-49DA-A2A5-280C2FF57776}" type="parTrans" cxnId="{55091B4A-4E0A-42BD-A903-43E8DD852C6D}">
      <dgm:prSet/>
      <dgm:spPr/>
      <dgm:t>
        <a:bodyPr/>
        <a:lstStyle/>
        <a:p>
          <a:endParaRPr lang="en-BE"/>
        </a:p>
      </dgm:t>
    </dgm:pt>
    <dgm:pt modelId="{8B37ECB5-36C1-46C5-B800-696D226E9C9F}" type="sibTrans" cxnId="{55091B4A-4E0A-42BD-A903-43E8DD852C6D}">
      <dgm:prSet/>
      <dgm:spPr/>
      <dgm:t>
        <a:bodyPr/>
        <a:lstStyle/>
        <a:p>
          <a:endParaRPr lang="en-BE"/>
        </a:p>
      </dgm:t>
    </dgm:pt>
    <dgm:pt modelId="{F5637DF7-C9C3-4004-889B-AF1FE90AAE52}">
      <dgm:prSet phldrT="[Text]"/>
      <dgm:spPr>
        <a:solidFill>
          <a:srgbClr val="78953A"/>
        </a:solidFill>
      </dgm:spPr>
      <dgm:t>
        <a:bodyPr/>
        <a:lstStyle/>
        <a:p>
          <a:r>
            <a:rPr lang="en-BE">
              <a:latin typeface="Myriad Pro" panose="020B0503030403020204" pitchFamily="34" charset="0"/>
            </a:rPr>
            <a:t>Policy</a:t>
          </a:r>
        </a:p>
      </dgm:t>
    </dgm:pt>
    <dgm:pt modelId="{69CBA805-EAE7-4787-B09D-D6BCC406A812}" type="parTrans" cxnId="{1109C947-4F1E-49D0-9F02-81AA9EF6051B}">
      <dgm:prSet/>
      <dgm:spPr/>
      <dgm:t>
        <a:bodyPr/>
        <a:lstStyle/>
        <a:p>
          <a:endParaRPr lang="en-BE"/>
        </a:p>
      </dgm:t>
    </dgm:pt>
    <dgm:pt modelId="{002B9E3C-FFD1-49D1-96EB-88738F3838A1}" type="sibTrans" cxnId="{1109C947-4F1E-49D0-9F02-81AA9EF6051B}">
      <dgm:prSet/>
      <dgm:spPr/>
      <dgm:t>
        <a:bodyPr/>
        <a:lstStyle/>
        <a:p>
          <a:endParaRPr lang="en-BE"/>
        </a:p>
      </dgm:t>
    </dgm:pt>
    <dgm:pt modelId="{BFC93267-E642-4A71-8796-3E9953B38124}">
      <dgm:prSet phldrT="[Text]"/>
      <dgm:spPr>
        <a:solidFill>
          <a:srgbClr val="C3D48A"/>
        </a:solidFill>
      </dgm:spPr>
      <dgm:t>
        <a:bodyPr/>
        <a:lstStyle/>
        <a:p>
          <a:r>
            <a:rPr lang="en-BE">
              <a:latin typeface="Myriad Pro" panose="020B0503030403020204" pitchFamily="34" charset="0"/>
            </a:rPr>
            <a:t>Message</a:t>
          </a:r>
        </a:p>
      </dgm:t>
    </dgm:pt>
    <dgm:pt modelId="{7B95255E-E984-4967-9788-0919F4327953}" type="parTrans" cxnId="{9BD24D3C-21C7-476A-8A0F-94C332F03127}">
      <dgm:prSet/>
      <dgm:spPr/>
      <dgm:t>
        <a:bodyPr/>
        <a:lstStyle/>
        <a:p>
          <a:endParaRPr lang="en-BE"/>
        </a:p>
      </dgm:t>
    </dgm:pt>
    <dgm:pt modelId="{08562060-DE1A-48B3-99F2-5C5A6E27A512}" type="sibTrans" cxnId="{9BD24D3C-21C7-476A-8A0F-94C332F03127}">
      <dgm:prSet/>
      <dgm:spPr/>
      <dgm:t>
        <a:bodyPr/>
        <a:lstStyle/>
        <a:p>
          <a:endParaRPr lang="en-BE"/>
        </a:p>
      </dgm:t>
    </dgm:pt>
    <dgm:pt modelId="{D69877C8-4887-48F8-ABAD-6170E68500E8}">
      <dgm:prSet phldrT="[Text]"/>
      <dgm:spPr>
        <a:solidFill>
          <a:srgbClr val="EAEEC8">
            <a:alpha val="90000"/>
          </a:srgbClr>
        </a:solidFill>
      </dgm:spPr>
      <dgm:t>
        <a:bodyPr/>
        <a:lstStyle/>
        <a:p>
          <a:pPr>
            <a:buNone/>
          </a:pPr>
          <a:r>
            <a:rPr lang="en-BE">
              <a:latin typeface="Myriad Pro" panose="020B0503030403020204" pitchFamily="34" charset="0"/>
            </a:rPr>
            <a:t>Science is clear: nuclear is low-carbon &amp; sustainable</a:t>
          </a:r>
        </a:p>
      </dgm:t>
    </dgm:pt>
    <dgm:pt modelId="{67AB6B16-69AE-402E-ABD6-311A5B052238}" type="parTrans" cxnId="{BFB7F826-7C1A-40DB-9CCD-C212AA395693}">
      <dgm:prSet/>
      <dgm:spPr/>
      <dgm:t>
        <a:bodyPr/>
        <a:lstStyle/>
        <a:p>
          <a:endParaRPr lang="en-BE"/>
        </a:p>
      </dgm:t>
    </dgm:pt>
    <dgm:pt modelId="{EA6417F1-C4B9-4870-A5AB-3658719B0B79}" type="sibTrans" cxnId="{BFB7F826-7C1A-40DB-9CCD-C212AA395693}">
      <dgm:prSet/>
      <dgm:spPr/>
      <dgm:t>
        <a:bodyPr/>
        <a:lstStyle/>
        <a:p>
          <a:endParaRPr lang="en-BE"/>
        </a:p>
      </dgm:t>
    </dgm:pt>
    <dgm:pt modelId="{1458C082-E713-45CD-815D-E4847D32503D}">
      <dgm:prSet phldrT="[Text]"/>
      <dgm:spPr>
        <a:solidFill>
          <a:srgbClr val="EAEEC8">
            <a:alpha val="90000"/>
          </a:srgbClr>
        </a:solidFill>
      </dgm:spPr>
      <dgm:t>
        <a:bodyPr/>
        <a:lstStyle/>
        <a:p>
          <a:pPr>
            <a:buNone/>
          </a:pPr>
          <a:r>
            <a:rPr lang="en-BE">
              <a:latin typeface="Myriad Pro" panose="020B0503030403020204" pitchFamily="34" charset="0"/>
            </a:rPr>
            <a:t>Influence future policy</a:t>
          </a:r>
        </a:p>
      </dgm:t>
    </dgm:pt>
    <dgm:pt modelId="{526460BB-43C1-42E8-92FB-D4FBD83C3EEF}" type="parTrans" cxnId="{329197C6-2E0C-4D70-BFD5-492BBA59ADFD}">
      <dgm:prSet/>
      <dgm:spPr/>
      <dgm:t>
        <a:bodyPr/>
        <a:lstStyle/>
        <a:p>
          <a:endParaRPr lang="en-BE"/>
        </a:p>
      </dgm:t>
    </dgm:pt>
    <dgm:pt modelId="{2EF4F40A-F127-4783-838C-A48E6CBDAA0E}" type="sibTrans" cxnId="{329197C6-2E0C-4D70-BFD5-492BBA59ADFD}">
      <dgm:prSet/>
      <dgm:spPr/>
      <dgm:t>
        <a:bodyPr/>
        <a:lstStyle/>
        <a:p>
          <a:endParaRPr lang="en-BE"/>
        </a:p>
      </dgm:t>
    </dgm:pt>
    <dgm:pt modelId="{08363A01-E9AF-4D4F-BD5F-6A09EF0C104F}" type="pres">
      <dgm:prSet presAssocID="{D8F48023-7AC0-4F6F-9FA8-0B6411D249ED}" presName="Name0" presStyleCnt="0">
        <dgm:presLayoutVars>
          <dgm:dir/>
          <dgm:animLvl val="lvl"/>
          <dgm:resizeHandles val="exact"/>
        </dgm:presLayoutVars>
      </dgm:prSet>
      <dgm:spPr/>
    </dgm:pt>
    <dgm:pt modelId="{5BED10DF-659C-48E0-996F-CE68FA911F3F}" type="pres">
      <dgm:prSet presAssocID="{C29A96E7-ABB9-4203-849D-2DEC0096A5C3}" presName="linNode" presStyleCnt="0"/>
      <dgm:spPr/>
    </dgm:pt>
    <dgm:pt modelId="{3CBCDE6E-AAAD-4049-B04A-568577FCA8E6}" type="pres">
      <dgm:prSet presAssocID="{C29A96E7-ABB9-4203-849D-2DEC0096A5C3}" presName="parentText" presStyleLbl="node1" presStyleIdx="0" presStyleCnt="3">
        <dgm:presLayoutVars>
          <dgm:chMax val="1"/>
          <dgm:bulletEnabled val="1"/>
        </dgm:presLayoutVars>
      </dgm:prSet>
      <dgm:spPr/>
    </dgm:pt>
    <dgm:pt modelId="{97B0B35E-2CA2-4EE3-8EB2-99EB84404526}" type="pres">
      <dgm:prSet presAssocID="{C29A96E7-ABB9-4203-849D-2DEC0096A5C3}" presName="descendantText" presStyleLbl="alignAccFollowNode1" presStyleIdx="0" presStyleCnt="3">
        <dgm:presLayoutVars>
          <dgm:bulletEnabled val="1"/>
        </dgm:presLayoutVars>
      </dgm:prSet>
      <dgm:spPr/>
    </dgm:pt>
    <dgm:pt modelId="{4F0B8AAB-85E7-4271-AC7D-BADDEB2378A8}" type="pres">
      <dgm:prSet presAssocID="{241B316D-34EF-4C60-9B4E-1D4AC9DC113E}" presName="sp" presStyleCnt="0"/>
      <dgm:spPr/>
    </dgm:pt>
    <dgm:pt modelId="{96B5E700-A077-4C8A-8402-39CA79C4E78C}" type="pres">
      <dgm:prSet presAssocID="{F5637DF7-C9C3-4004-889B-AF1FE90AAE52}" presName="linNode" presStyleCnt="0"/>
      <dgm:spPr/>
    </dgm:pt>
    <dgm:pt modelId="{CA220223-786E-4DCC-9697-74FDBE17775E}" type="pres">
      <dgm:prSet presAssocID="{F5637DF7-C9C3-4004-889B-AF1FE90AAE52}" presName="parentText" presStyleLbl="node1" presStyleIdx="1" presStyleCnt="3">
        <dgm:presLayoutVars>
          <dgm:chMax val="1"/>
          <dgm:bulletEnabled val="1"/>
        </dgm:presLayoutVars>
      </dgm:prSet>
      <dgm:spPr/>
    </dgm:pt>
    <dgm:pt modelId="{51BF6CCD-A0A1-4C39-8DE3-D5E513ECC5E9}" type="pres">
      <dgm:prSet presAssocID="{F5637DF7-C9C3-4004-889B-AF1FE90AAE52}" presName="descendantText" presStyleLbl="alignAccFollowNode1" presStyleIdx="1" presStyleCnt="3">
        <dgm:presLayoutVars>
          <dgm:bulletEnabled val="1"/>
        </dgm:presLayoutVars>
      </dgm:prSet>
      <dgm:spPr/>
    </dgm:pt>
    <dgm:pt modelId="{E673ECE0-E139-499A-8805-519FD529D340}" type="pres">
      <dgm:prSet presAssocID="{002B9E3C-FFD1-49D1-96EB-88738F3838A1}" presName="sp" presStyleCnt="0"/>
      <dgm:spPr/>
    </dgm:pt>
    <dgm:pt modelId="{8A574215-9362-4EC5-82AD-CB438FDC6C22}" type="pres">
      <dgm:prSet presAssocID="{BFC93267-E642-4A71-8796-3E9953B38124}" presName="linNode" presStyleCnt="0"/>
      <dgm:spPr/>
    </dgm:pt>
    <dgm:pt modelId="{F97A4A00-7F91-4CF8-8C11-EA7B773899DA}" type="pres">
      <dgm:prSet presAssocID="{BFC93267-E642-4A71-8796-3E9953B38124}" presName="parentText" presStyleLbl="node1" presStyleIdx="2" presStyleCnt="3">
        <dgm:presLayoutVars>
          <dgm:chMax val="1"/>
          <dgm:bulletEnabled val="1"/>
        </dgm:presLayoutVars>
      </dgm:prSet>
      <dgm:spPr/>
    </dgm:pt>
    <dgm:pt modelId="{34ADD1A0-3193-48A3-AAE1-F90FD476F340}" type="pres">
      <dgm:prSet presAssocID="{BFC93267-E642-4A71-8796-3E9953B38124}" presName="descendantText" presStyleLbl="alignAccFollowNode1" presStyleIdx="2" presStyleCnt="3">
        <dgm:presLayoutVars>
          <dgm:bulletEnabled val="1"/>
        </dgm:presLayoutVars>
      </dgm:prSet>
      <dgm:spPr/>
    </dgm:pt>
  </dgm:ptLst>
  <dgm:cxnLst>
    <dgm:cxn modelId="{5CEEFA12-3B4C-4B8F-8CB3-534EA0ACC32A}" type="presOf" srcId="{D69877C8-4887-48F8-ABAD-6170E68500E8}" destId="{34ADD1A0-3193-48A3-AAE1-F90FD476F340}" srcOrd="0" destOrd="0" presId="urn:microsoft.com/office/officeart/2005/8/layout/vList5"/>
    <dgm:cxn modelId="{ECCACD1C-5248-48A7-ADCF-38272774F152}" type="presOf" srcId="{D8F48023-7AC0-4F6F-9FA8-0B6411D249ED}" destId="{08363A01-E9AF-4D4F-BD5F-6A09EF0C104F}" srcOrd="0" destOrd="0" presId="urn:microsoft.com/office/officeart/2005/8/layout/vList5"/>
    <dgm:cxn modelId="{6E11EB1E-D1F3-4C22-A8EF-F02975A800B5}" type="presOf" srcId="{F5637DF7-C9C3-4004-889B-AF1FE90AAE52}" destId="{CA220223-786E-4DCC-9697-74FDBE17775E}" srcOrd="0" destOrd="0" presId="urn:microsoft.com/office/officeart/2005/8/layout/vList5"/>
    <dgm:cxn modelId="{BFB7F826-7C1A-40DB-9CCD-C212AA395693}" srcId="{BFC93267-E642-4A71-8796-3E9953B38124}" destId="{D69877C8-4887-48F8-ABAD-6170E68500E8}" srcOrd="0" destOrd="0" parTransId="{67AB6B16-69AE-402E-ABD6-311A5B052238}" sibTransId="{EA6417F1-C4B9-4870-A5AB-3658719B0B79}"/>
    <dgm:cxn modelId="{351EC439-7CC2-4BA9-90C6-56220B575DB1}" srcId="{D8F48023-7AC0-4F6F-9FA8-0B6411D249ED}" destId="{C29A96E7-ABB9-4203-849D-2DEC0096A5C3}" srcOrd="0" destOrd="0" parTransId="{7C54960E-53F7-49E5-A2AC-B33B668D989A}" sibTransId="{241B316D-34EF-4C60-9B4E-1D4AC9DC113E}"/>
    <dgm:cxn modelId="{9BD24D3C-21C7-476A-8A0F-94C332F03127}" srcId="{D8F48023-7AC0-4F6F-9FA8-0B6411D249ED}" destId="{BFC93267-E642-4A71-8796-3E9953B38124}" srcOrd="2" destOrd="0" parTransId="{7B95255E-E984-4967-9788-0919F4327953}" sibTransId="{08562060-DE1A-48B3-99F2-5C5A6E27A512}"/>
    <dgm:cxn modelId="{1109C947-4F1E-49D0-9F02-81AA9EF6051B}" srcId="{D8F48023-7AC0-4F6F-9FA8-0B6411D249ED}" destId="{F5637DF7-C9C3-4004-889B-AF1FE90AAE52}" srcOrd="1" destOrd="0" parTransId="{69CBA805-EAE7-4787-B09D-D6BCC406A812}" sibTransId="{002B9E3C-FFD1-49D1-96EB-88738F3838A1}"/>
    <dgm:cxn modelId="{55091B4A-4E0A-42BD-A903-43E8DD852C6D}" srcId="{C29A96E7-ABB9-4203-849D-2DEC0096A5C3}" destId="{52CE04BA-0FC6-4EDF-96FF-81AFA7709977}" srcOrd="0" destOrd="0" parTransId="{F6CD412B-4278-49DA-A2A5-280C2FF57776}" sibTransId="{8B37ECB5-36C1-46C5-B800-696D226E9C9F}"/>
    <dgm:cxn modelId="{4826FD7A-2960-47FC-B92A-F0525271AF31}" type="presOf" srcId="{C29A96E7-ABB9-4203-849D-2DEC0096A5C3}" destId="{3CBCDE6E-AAAD-4049-B04A-568577FCA8E6}" srcOrd="0" destOrd="0" presId="urn:microsoft.com/office/officeart/2005/8/layout/vList5"/>
    <dgm:cxn modelId="{329197C6-2E0C-4D70-BFD5-492BBA59ADFD}" srcId="{F5637DF7-C9C3-4004-889B-AF1FE90AAE52}" destId="{1458C082-E713-45CD-815D-E4847D32503D}" srcOrd="0" destOrd="0" parTransId="{526460BB-43C1-42E8-92FB-D4FBD83C3EEF}" sibTransId="{2EF4F40A-F127-4783-838C-A48E6CBDAA0E}"/>
    <dgm:cxn modelId="{28FA5FC8-5C57-42CC-BBE2-1A1A343B9F80}" type="presOf" srcId="{BFC93267-E642-4A71-8796-3E9953B38124}" destId="{F97A4A00-7F91-4CF8-8C11-EA7B773899DA}" srcOrd="0" destOrd="0" presId="urn:microsoft.com/office/officeart/2005/8/layout/vList5"/>
    <dgm:cxn modelId="{A5F709D6-15B1-4C17-8CD9-019CBDD8FA7F}" type="presOf" srcId="{1458C082-E713-45CD-815D-E4847D32503D}" destId="{51BF6CCD-A0A1-4C39-8DE3-D5E513ECC5E9}" srcOrd="0" destOrd="0" presId="urn:microsoft.com/office/officeart/2005/8/layout/vList5"/>
    <dgm:cxn modelId="{A5CF20F2-F122-458A-92FC-121EB53F01C5}" type="presOf" srcId="{52CE04BA-0FC6-4EDF-96FF-81AFA7709977}" destId="{97B0B35E-2CA2-4EE3-8EB2-99EB84404526}" srcOrd="0" destOrd="0" presId="urn:microsoft.com/office/officeart/2005/8/layout/vList5"/>
    <dgm:cxn modelId="{961E40DA-4CB6-4BB2-8FAB-6B98ADA575D9}" type="presParOf" srcId="{08363A01-E9AF-4D4F-BD5F-6A09EF0C104F}" destId="{5BED10DF-659C-48E0-996F-CE68FA911F3F}" srcOrd="0" destOrd="0" presId="urn:microsoft.com/office/officeart/2005/8/layout/vList5"/>
    <dgm:cxn modelId="{E8B93D3A-B096-4E55-95EC-2894C977C031}" type="presParOf" srcId="{5BED10DF-659C-48E0-996F-CE68FA911F3F}" destId="{3CBCDE6E-AAAD-4049-B04A-568577FCA8E6}" srcOrd="0" destOrd="0" presId="urn:microsoft.com/office/officeart/2005/8/layout/vList5"/>
    <dgm:cxn modelId="{D5E502E9-5B8B-4825-BC9E-632C977289C6}" type="presParOf" srcId="{5BED10DF-659C-48E0-996F-CE68FA911F3F}" destId="{97B0B35E-2CA2-4EE3-8EB2-99EB84404526}" srcOrd="1" destOrd="0" presId="urn:microsoft.com/office/officeart/2005/8/layout/vList5"/>
    <dgm:cxn modelId="{458FC926-7158-422C-89CC-1D9579CE5D9B}" type="presParOf" srcId="{08363A01-E9AF-4D4F-BD5F-6A09EF0C104F}" destId="{4F0B8AAB-85E7-4271-AC7D-BADDEB2378A8}" srcOrd="1" destOrd="0" presId="urn:microsoft.com/office/officeart/2005/8/layout/vList5"/>
    <dgm:cxn modelId="{B3EE0784-B6E0-4EAF-9401-721378383B43}" type="presParOf" srcId="{08363A01-E9AF-4D4F-BD5F-6A09EF0C104F}" destId="{96B5E700-A077-4C8A-8402-39CA79C4E78C}" srcOrd="2" destOrd="0" presId="urn:microsoft.com/office/officeart/2005/8/layout/vList5"/>
    <dgm:cxn modelId="{8398EF8B-4EDD-4171-9EA6-D57C908D2644}" type="presParOf" srcId="{96B5E700-A077-4C8A-8402-39CA79C4E78C}" destId="{CA220223-786E-4DCC-9697-74FDBE17775E}" srcOrd="0" destOrd="0" presId="urn:microsoft.com/office/officeart/2005/8/layout/vList5"/>
    <dgm:cxn modelId="{9149E573-B44F-4791-B8C0-ED09D962C67B}" type="presParOf" srcId="{96B5E700-A077-4C8A-8402-39CA79C4E78C}" destId="{51BF6CCD-A0A1-4C39-8DE3-D5E513ECC5E9}" srcOrd="1" destOrd="0" presId="urn:microsoft.com/office/officeart/2005/8/layout/vList5"/>
    <dgm:cxn modelId="{42C076C5-B69C-42FC-8BB2-149E119FA085}" type="presParOf" srcId="{08363A01-E9AF-4D4F-BD5F-6A09EF0C104F}" destId="{E673ECE0-E139-499A-8805-519FD529D340}" srcOrd="3" destOrd="0" presId="urn:microsoft.com/office/officeart/2005/8/layout/vList5"/>
    <dgm:cxn modelId="{A683F723-B2A2-468C-8237-0C0D25FA6E3F}" type="presParOf" srcId="{08363A01-E9AF-4D4F-BD5F-6A09EF0C104F}" destId="{8A574215-9362-4EC5-82AD-CB438FDC6C22}" srcOrd="4" destOrd="0" presId="urn:microsoft.com/office/officeart/2005/8/layout/vList5"/>
    <dgm:cxn modelId="{681F4E64-A191-4909-AEBA-67E6AA21C836}" type="presParOf" srcId="{8A574215-9362-4EC5-82AD-CB438FDC6C22}" destId="{F97A4A00-7F91-4CF8-8C11-EA7B773899DA}" srcOrd="0" destOrd="0" presId="urn:microsoft.com/office/officeart/2005/8/layout/vList5"/>
    <dgm:cxn modelId="{8673D972-46A0-4A35-AFFE-4B308404CA02}" type="presParOf" srcId="{8A574215-9362-4EC5-82AD-CB438FDC6C22}" destId="{34ADD1A0-3193-48A3-AAE1-F90FD476F34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AD3C25-783E-47C2-B879-20A33C86B5F6}" type="doc">
      <dgm:prSet loTypeId="urn:microsoft.com/office/officeart/2005/8/layout/process2" loCatId="process" qsTypeId="urn:microsoft.com/office/officeart/2005/8/quickstyle/simple1" qsCatId="simple" csTypeId="urn:microsoft.com/office/officeart/2005/8/colors/accent5_2" csCatId="accent5" phldr="1"/>
      <dgm:spPr/>
      <dgm:t>
        <a:bodyPr/>
        <a:lstStyle/>
        <a:p>
          <a:endParaRPr lang="en-BE"/>
        </a:p>
      </dgm:t>
    </dgm:pt>
    <dgm:pt modelId="{03BAEC25-4730-4EA3-9228-DA4BB34854B5}">
      <dgm:prSet phldrT="[Text]" custT="1"/>
      <dgm:spPr>
        <a:solidFill>
          <a:srgbClr val="194C57"/>
        </a:solidFill>
      </dgm:spPr>
      <dgm:t>
        <a:bodyPr/>
        <a:lstStyle/>
        <a:p>
          <a:r>
            <a:rPr lang="en-BE" sz="2000">
              <a:solidFill>
                <a:schemeClr val="bg1"/>
              </a:solidFill>
              <a:latin typeface="Myriad Pro" panose="020B0503030403020204" pitchFamily="34" charset="0"/>
            </a:rPr>
            <a:t>Technical Expert Group</a:t>
          </a:r>
        </a:p>
      </dgm:t>
    </dgm:pt>
    <dgm:pt modelId="{17D75606-4352-4182-A7D4-821E92B710F6}" type="parTrans" cxnId="{6D36B85F-AD37-463B-BE38-471B5CBDC0C1}">
      <dgm:prSet/>
      <dgm:spPr/>
      <dgm:t>
        <a:bodyPr/>
        <a:lstStyle/>
        <a:p>
          <a:endParaRPr lang="en-BE"/>
        </a:p>
      </dgm:t>
    </dgm:pt>
    <dgm:pt modelId="{335DCDCF-2F0D-413B-99A0-F336A0620FD3}" type="sibTrans" cxnId="{6D36B85F-AD37-463B-BE38-471B5CBDC0C1}">
      <dgm:prSet custT="1"/>
      <dgm:spPr>
        <a:solidFill>
          <a:srgbClr val="93D500"/>
        </a:solidFill>
      </dgm:spPr>
      <dgm:t>
        <a:bodyPr/>
        <a:lstStyle/>
        <a:p>
          <a:endParaRPr lang="en-BE" sz="2000">
            <a:solidFill>
              <a:srgbClr val="008BD2"/>
            </a:solidFill>
            <a:latin typeface="Myriad Pro" panose="020B0503030403020204" pitchFamily="34" charset="0"/>
          </a:endParaRPr>
        </a:p>
      </dgm:t>
    </dgm:pt>
    <dgm:pt modelId="{E8446220-A238-41A6-B089-EEE1645F66B3}">
      <dgm:prSet phldrT="[Text]" custT="1"/>
      <dgm:spPr>
        <a:solidFill>
          <a:srgbClr val="126B89"/>
        </a:solidFill>
      </dgm:spPr>
      <dgm:t>
        <a:bodyPr/>
        <a:lstStyle/>
        <a:p>
          <a:r>
            <a:rPr lang="en-BE" sz="2000">
              <a:solidFill>
                <a:schemeClr val="bg1"/>
              </a:solidFill>
              <a:latin typeface="Myriad Pro" panose="020B0503030403020204" pitchFamily="34" charset="0"/>
            </a:rPr>
            <a:t>Joint Research Centre assessment</a:t>
          </a:r>
        </a:p>
      </dgm:t>
    </dgm:pt>
    <dgm:pt modelId="{44F8AA0C-F5BD-44EB-977B-AB7E98A62FE3}" type="parTrans" cxnId="{2DF3AF77-C0B8-43FD-AFF0-0ED7A69511E1}">
      <dgm:prSet/>
      <dgm:spPr/>
      <dgm:t>
        <a:bodyPr/>
        <a:lstStyle/>
        <a:p>
          <a:endParaRPr lang="en-BE"/>
        </a:p>
      </dgm:t>
    </dgm:pt>
    <dgm:pt modelId="{35D8DFB6-C22D-4EB0-BEB2-00A271204E67}" type="sibTrans" cxnId="{2DF3AF77-C0B8-43FD-AFF0-0ED7A69511E1}">
      <dgm:prSet custT="1"/>
      <dgm:spPr>
        <a:solidFill>
          <a:srgbClr val="93D500"/>
        </a:solidFill>
      </dgm:spPr>
      <dgm:t>
        <a:bodyPr/>
        <a:lstStyle/>
        <a:p>
          <a:endParaRPr lang="en-BE" sz="2000">
            <a:solidFill>
              <a:srgbClr val="008BD2"/>
            </a:solidFill>
            <a:latin typeface="Myriad Pro" panose="020B0503030403020204" pitchFamily="34" charset="0"/>
          </a:endParaRPr>
        </a:p>
      </dgm:t>
    </dgm:pt>
    <dgm:pt modelId="{A617CD3E-8B35-4598-BF2C-EA3963541695}">
      <dgm:prSet phldrT="[Text]" custT="1"/>
      <dgm:spPr>
        <a:solidFill>
          <a:srgbClr val="009DCF"/>
        </a:solidFill>
      </dgm:spPr>
      <dgm:t>
        <a:bodyPr/>
        <a:lstStyle/>
        <a:p>
          <a:r>
            <a:rPr lang="en-BE" sz="1400" dirty="0">
              <a:solidFill>
                <a:schemeClr val="bg1"/>
              </a:solidFill>
              <a:latin typeface="Myriad Pro" panose="020B0503030403020204" pitchFamily="34" charset="0"/>
            </a:rPr>
            <a:t>Article 31 Group (radioprotection experts)</a:t>
          </a:r>
        </a:p>
        <a:p>
          <a:r>
            <a:rPr lang="en-BE" sz="1400" dirty="0">
              <a:solidFill>
                <a:schemeClr val="bg1"/>
              </a:solidFill>
              <a:latin typeface="Myriad Pro" panose="020B0503030403020204" pitchFamily="34" charset="0"/>
            </a:rPr>
            <a:t>+ Scientific Committee on Health, Environment &amp; Emerging Risks opinions</a:t>
          </a:r>
        </a:p>
      </dgm:t>
    </dgm:pt>
    <dgm:pt modelId="{485F5FBE-E242-4E68-A2F5-3DFD597341F1}" type="parTrans" cxnId="{AF4CA371-C211-4E23-8318-28ED01B8E1A3}">
      <dgm:prSet/>
      <dgm:spPr/>
      <dgm:t>
        <a:bodyPr/>
        <a:lstStyle/>
        <a:p>
          <a:endParaRPr lang="en-BE"/>
        </a:p>
      </dgm:t>
    </dgm:pt>
    <dgm:pt modelId="{2ED373CD-ADD0-4FA0-A3F5-FE61EC205856}" type="sibTrans" cxnId="{AF4CA371-C211-4E23-8318-28ED01B8E1A3}">
      <dgm:prSet custT="1"/>
      <dgm:spPr>
        <a:solidFill>
          <a:srgbClr val="93D500"/>
        </a:solidFill>
      </dgm:spPr>
      <dgm:t>
        <a:bodyPr/>
        <a:lstStyle/>
        <a:p>
          <a:endParaRPr lang="en-BE" sz="2000">
            <a:solidFill>
              <a:srgbClr val="008BD2"/>
            </a:solidFill>
            <a:latin typeface="Myriad Pro" panose="020B0503030403020204" pitchFamily="34" charset="0"/>
          </a:endParaRPr>
        </a:p>
      </dgm:t>
    </dgm:pt>
    <dgm:pt modelId="{254C5150-1F47-42C2-9499-DF0B0DE4282B}">
      <dgm:prSet phldrT="[Text]" custT="1"/>
      <dgm:spPr>
        <a:solidFill>
          <a:srgbClr val="008BD2"/>
        </a:solidFill>
      </dgm:spPr>
      <dgm:t>
        <a:bodyPr/>
        <a:lstStyle/>
        <a:p>
          <a:r>
            <a:rPr lang="en-BE" sz="2000">
              <a:solidFill>
                <a:schemeClr val="bg1"/>
              </a:solidFill>
              <a:latin typeface="Myriad Pro" panose="020B0503030403020204" pitchFamily="34" charset="0"/>
            </a:rPr>
            <a:t>Inclusion in complementary Delegated Act</a:t>
          </a:r>
        </a:p>
      </dgm:t>
    </dgm:pt>
    <dgm:pt modelId="{3874222D-56A2-497E-BB6A-DE1711E085B0}" type="parTrans" cxnId="{5869983E-6200-46B4-B0B5-105648410B9A}">
      <dgm:prSet/>
      <dgm:spPr/>
      <dgm:t>
        <a:bodyPr/>
        <a:lstStyle/>
        <a:p>
          <a:endParaRPr lang="en-BE"/>
        </a:p>
      </dgm:t>
    </dgm:pt>
    <dgm:pt modelId="{18C0B98B-966B-4CE9-8471-5AF1D9B59849}" type="sibTrans" cxnId="{5869983E-6200-46B4-B0B5-105648410B9A}">
      <dgm:prSet/>
      <dgm:spPr/>
      <dgm:t>
        <a:bodyPr/>
        <a:lstStyle/>
        <a:p>
          <a:endParaRPr lang="en-BE"/>
        </a:p>
      </dgm:t>
    </dgm:pt>
    <dgm:pt modelId="{23F8E547-88BF-4279-9612-0C94FDFE8618}" type="pres">
      <dgm:prSet presAssocID="{82AD3C25-783E-47C2-B879-20A33C86B5F6}" presName="linearFlow" presStyleCnt="0">
        <dgm:presLayoutVars>
          <dgm:resizeHandles val="exact"/>
        </dgm:presLayoutVars>
      </dgm:prSet>
      <dgm:spPr/>
    </dgm:pt>
    <dgm:pt modelId="{8C6994F3-CD45-4A7D-87D3-EC5D2E15BCBD}" type="pres">
      <dgm:prSet presAssocID="{03BAEC25-4730-4EA3-9228-DA4BB34854B5}" presName="node" presStyleLbl="node1" presStyleIdx="0" presStyleCnt="4" custScaleX="255692" custLinFactNeighborX="241" custLinFactNeighborY="-537">
        <dgm:presLayoutVars>
          <dgm:bulletEnabled val="1"/>
        </dgm:presLayoutVars>
      </dgm:prSet>
      <dgm:spPr/>
    </dgm:pt>
    <dgm:pt modelId="{C57AFBDE-1E49-43B3-BA9F-442613204368}" type="pres">
      <dgm:prSet presAssocID="{335DCDCF-2F0D-413B-99A0-F336A0620FD3}" presName="sibTrans" presStyleLbl="sibTrans2D1" presStyleIdx="0" presStyleCnt="3"/>
      <dgm:spPr/>
    </dgm:pt>
    <dgm:pt modelId="{ACC64A3A-5301-49C2-86F8-7AD06B55AA1A}" type="pres">
      <dgm:prSet presAssocID="{335DCDCF-2F0D-413B-99A0-F336A0620FD3}" presName="connectorText" presStyleLbl="sibTrans2D1" presStyleIdx="0" presStyleCnt="3"/>
      <dgm:spPr/>
    </dgm:pt>
    <dgm:pt modelId="{F0143875-97A7-40E2-A1ED-C2DE94D82C91}" type="pres">
      <dgm:prSet presAssocID="{E8446220-A238-41A6-B089-EEE1645F66B3}" presName="node" presStyleLbl="node1" presStyleIdx="1" presStyleCnt="4" custScaleX="257618">
        <dgm:presLayoutVars>
          <dgm:bulletEnabled val="1"/>
        </dgm:presLayoutVars>
      </dgm:prSet>
      <dgm:spPr/>
    </dgm:pt>
    <dgm:pt modelId="{A49E55B9-C5D9-43BA-91E5-B278FC0DE693}" type="pres">
      <dgm:prSet presAssocID="{35D8DFB6-C22D-4EB0-BEB2-00A271204E67}" presName="sibTrans" presStyleLbl="sibTrans2D1" presStyleIdx="1" presStyleCnt="3"/>
      <dgm:spPr/>
    </dgm:pt>
    <dgm:pt modelId="{9F1F0A95-E6B7-41DA-96C2-2E9CB9207B86}" type="pres">
      <dgm:prSet presAssocID="{35D8DFB6-C22D-4EB0-BEB2-00A271204E67}" presName="connectorText" presStyleLbl="sibTrans2D1" presStyleIdx="1" presStyleCnt="3"/>
      <dgm:spPr/>
    </dgm:pt>
    <dgm:pt modelId="{B0489B79-15E1-4AAD-ABE2-BBB4DE05260A}" type="pres">
      <dgm:prSet presAssocID="{A617CD3E-8B35-4598-BF2C-EA3963541695}" presName="node" presStyleLbl="node1" presStyleIdx="2" presStyleCnt="4" custScaleX="260025">
        <dgm:presLayoutVars>
          <dgm:bulletEnabled val="1"/>
        </dgm:presLayoutVars>
      </dgm:prSet>
      <dgm:spPr/>
    </dgm:pt>
    <dgm:pt modelId="{42364988-D4D3-469A-AA54-BC5F2E296AD4}" type="pres">
      <dgm:prSet presAssocID="{2ED373CD-ADD0-4FA0-A3F5-FE61EC205856}" presName="sibTrans" presStyleLbl="sibTrans2D1" presStyleIdx="2" presStyleCnt="3"/>
      <dgm:spPr/>
    </dgm:pt>
    <dgm:pt modelId="{F6B1A212-0AB0-4FCC-9F14-77516294F1C2}" type="pres">
      <dgm:prSet presAssocID="{2ED373CD-ADD0-4FA0-A3F5-FE61EC205856}" presName="connectorText" presStyleLbl="sibTrans2D1" presStyleIdx="2" presStyleCnt="3"/>
      <dgm:spPr/>
    </dgm:pt>
    <dgm:pt modelId="{F2F9B216-E0B0-4302-AD19-61AA18B51A59}" type="pres">
      <dgm:prSet presAssocID="{254C5150-1F47-42C2-9499-DF0B0DE4282B}" presName="node" presStyleLbl="node1" presStyleIdx="3" presStyleCnt="4" custScaleX="261951">
        <dgm:presLayoutVars>
          <dgm:bulletEnabled val="1"/>
        </dgm:presLayoutVars>
      </dgm:prSet>
      <dgm:spPr/>
    </dgm:pt>
  </dgm:ptLst>
  <dgm:cxnLst>
    <dgm:cxn modelId="{6E39FE23-9EDE-4FEF-A300-C6CE11C50507}" type="presOf" srcId="{35D8DFB6-C22D-4EB0-BEB2-00A271204E67}" destId="{9F1F0A95-E6B7-41DA-96C2-2E9CB9207B86}" srcOrd="1" destOrd="0" presId="urn:microsoft.com/office/officeart/2005/8/layout/process2"/>
    <dgm:cxn modelId="{EA6EED2A-1731-42FE-A189-08CFE45FE3D2}" type="presOf" srcId="{03BAEC25-4730-4EA3-9228-DA4BB34854B5}" destId="{8C6994F3-CD45-4A7D-87D3-EC5D2E15BCBD}" srcOrd="0" destOrd="0" presId="urn:microsoft.com/office/officeart/2005/8/layout/process2"/>
    <dgm:cxn modelId="{5869983E-6200-46B4-B0B5-105648410B9A}" srcId="{82AD3C25-783E-47C2-B879-20A33C86B5F6}" destId="{254C5150-1F47-42C2-9499-DF0B0DE4282B}" srcOrd="3" destOrd="0" parTransId="{3874222D-56A2-497E-BB6A-DE1711E085B0}" sibTransId="{18C0B98B-966B-4CE9-8471-5AF1D9B59849}"/>
    <dgm:cxn modelId="{6D36B85F-AD37-463B-BE38-471B5CBDC0C1}" srcId="{82AD3C25-783E-47C2-B879-20A33C86B5F6}" destId="{03BAEC25-4730-4EA3-9228-DA4BB34854B5}" srcOrd="0" destOrd="0" parTransId="{17D75606-4352-4182-A7D4-821E92B710F6}" sibTransId="{335DCDCF-2F0D-413B-99A0-F336A0620FD3}"/>
    <dgm:cxn modelId="{6CBB1A6C-2050-4E7B-804B-19D46DEC2B9E}" type="presOf" srcId="{E8446220-A238-41A6-B089-EEE1645F66B3}" destId="{F0143875-97A7-40E2-A1ED-C2DE94D82C91}" srcOrd="0" destOrd="0" presId="urn:microsoft.com/office/officeart/2005/8/layout/process2"/>
    <dgm:cxn modelId="{AF4CA371-C211-4E23-8318-28ED01B8E1A3}" srcId="{82AD3C25-783E-47C2-B879-20A33C86B5F6}" destId="{A617CD3E-8B35-4598-BF2C-EA3963541695}" srcOrd="2" destOrd="0" parTransId="{485F5FBE-E242-4E68-A2F5-3DFD597341F1}" sibTransId="{2ED373CD-ADD0-4FA0-A3F5-FE61EC205856}"/>
    <dgm:cxn modelId="{2DF3AF77-C0B8-43FD-AFF0-0ED7A69511E1}" srcId="{82AD3C25-783E-47C2-B879-20A33C86B5F6}" destId="{E8446220-A238-41A6-B089-EEE1645F66B3}" srcOrd="1" destOrd="0" parTransId="{44F8AA0C-F5BD-44EB-977B-AB7E98A62FE3}" sibTransId="{35D8DFB6-C22D-4EB0-BEB2-00A271204E67}"/>
    <dgm:cxn modelId="{03C7D8A6-65A2-4030-8069-6F67113159CA}" type="presOf" srcId="{335DCDCF-2F0D-413B-99A0-F336A0620FD3}" destId="{ACC64A3A-5301-49C2-86F8-7AD06B55AA1A}" srcOrd="1" destOrd="0" presId="urn:microsoft.com/office/officeart/2005/8/layout/process2"/>
    <dgm:cxn modelId="{12288BAF-3B0F-440D-8337-59445A999177}" type="presOf" srcId="{2ED373CD-ADD0-4FA0-A3F5-FE61EC205856}" destId="{42364988-D4D3-469A-AA54-BC5F2E296AD4}" srcOrd="0" destOrd="0" presId="urn:microsoft.com/office/officeart/2005/8/layout/process2"/>
    <dgm:cxn modelId="{C9DE23B8-FB03-4EBD-B2D9-F475626FFFED}" type="presOf" srcId="{82AD3C25-783E-47C2-B879-20A33C86B5F6}" destId="{23F8E547-88BF-4279-9612-0C94FDFE8618}" srcOrd="0" destOrd="0" presId="urn:microsoft.com/office/officeart/2005/8/layout/process2"/>
    <dgm:cxn modelId="{5DC8B4BE-0F18-417D-BC8E-2BA5388D5D5B}" type="presOf" srcId="{35D8DFB6-C22D-4EB0-BEB2-00A271204E67}" destId="{A49E55B9-C5D9-43BA-91E5-B278FC0DE693}" srcOrd="0" destOrd="0" presId="urn:microsoft.com/office/officeart/2005/8/layout/process2"/>
    <dgm:cxn modelId="{6E4B52D3-368B-4C96-A7C6-6EA4FFDF85D9}" type="presOf" srcId="{254C5150-1F47-42C2-9499-DF0B0DE4282B}" destId="{F2F9B216-E0B0-4302-AD19-61AA18B51A59}" srcOrd="0" destOrd="0" presId="urn:microsoft.com/office/officeart/2005/8/layout/process2"/>
    <dgm:cxn modelId="{3B0AEFE1-F2B9-4F09-A2A6-F63C286E4946}" type="presOf" srcId="{2ED373CD-ADD0-4FA0-A3F5-FE61EC205856}" destId="{F6B1A212-0AB0-4FCC-9F14-77516294F1C2}" srcOrd="1" destOrd="0" presId="urn:microsoft.com/office/officeart/2005/8/layout/process2"/>
    <dgm:cxn modelId="{E5BF7CED-AEAA-4F62-91CA-B8BBE896C03F}" type="presOf" srcId="{A617CD3E-8B35-4598-BF2C-EA3963541695}" destId="{B0489B79-15E1-4AAD-ABE2-BBB4DE05260A}" srcOrd="0" destOrd="0" presId="urn:microsoft.com/office/officeart/2005/8/layout/process2"/>
    <dgm:cxn modelId="{F3DED1F7-5844-434E-BFEE-38980BA77CA5}" type="presOf" srcId="{335DCDCF-2F0D-413B-99A0-F336A0620FD3}" destId="{C57AFBDE-1E49-43B3-BA9F-442613204368}" srcOrd="0" destOrd="0" presId="urn:microsoft.com/office/officeart/2005/8/layout/process2"/>
    <dgm:cxn modelId="{1D55730B-9DED-4542-8D35-E951D9E5EFD3}" type="presParOf" srcId="{23F8E547-88BF-4279-9612-0C94FDFE8618}" destId="{8C6994F3-CD45-4A7D-87D3-EC5D2E15BCBD}" srcOrd="0" destOrd="0" presId="urn:microsoft.com/office/officeart/2005/8/layout/process2"/>
    <dgm:cxn modelId="{A39D8A4A-0A7C-430E-A059-A37F26865769}" type="presParOf" srcId="{23F8E547-88BF-4279-9612-0C94FDFE8618}" destId="{C57AFBDE-1E49-43B3-BA9F-442613204368}" srcOrd="1" destOrd="0" presId="urn:microsoft.com/office/officeart/2005/8/layout/process2"/>
    <dgm:cxn modelId="{2112C0E3-C1E2-4504-AC9E-7C979A2E7339}" type="presParOf" srcId="{C57AFBDE-1E49-43B3-BA9F-442613204368}" destId="{ACC64A3A-5301-49C2-86F8-7AD06B55AA1A}" srcOrd="0" destOrd="0" presId="urn:microsoft.com/office/officeart/2005/8/layout/process2"/>
    <dgm:cxn modelId="{C6F7F6AC-1935-41DB-9D08-9FC06D7611BC}" type="presParOf" srcId="{23F8E547-88BF-4279-9612-0C94FDFE8618}" destId="{F0143875-97A7-40E2-A1ED-C2DE94D82C91}" srcOrd="2" destOrd="0" presId="urn:microsoft.com/office/officeart/2005/8/layout/process2"/>
    <dgm:cxn modelId="{E142A053-4BD9-43B8-9F42-AEC89DC0D0E6}" type="presParOf" srcId="{23F8E547-88BF-4279-9612-0C94FDFE8618}" destId="{A49E55B9-C5D9-43BA-91E5-B278FC0DE693}" srcOrd="3" destOrd="0" presId="urn:microsoft.com/office/officeart/2005/8/layout/process2"/>
    <dgm:cxn modelId="{E5021983-BF44-4C0C-A26F-FE6764964EB9}" type="presParOf" srcId="{A49E55B9-C5D9-43BA-91E5-B278FC0DE693}" destId="{9F1F0A95-E6B7-41DA-96C2-2E9CB9207B86}" srcOrd="0" destOrd="0" presId="urn:microsoft.com/office/officeart/2005/8/layout/process2"/>
    <dgm:cxn modelId="{11884F80-CDBB-43AB-BE30-F5550801577C}" type="presParOf" srcId="{23F8E547-88BF-4279-9612-0C94FDFE8618}" destId="{B0489B79-15E1-4AAD-ABE2-BBB4DE05260A}" srcOrd="4" destOrd="0" presId="urn:microsoft.com/office/officeart/2005/8/layout/process2"/>
    <dgm:cxn modelId="{8ECA8061-0E53-4E51-8818-20A590754B36}" type="presParOf" srcId="{23F8E547-88BF-4279-9612-0C94FDFE8618}" destId="{42364988-D4D3-469A-AA54-BC5F2E296AD4}" srcOrd="5" destOrd="0" presId="urn:microsoft.com/office/officeart/2005/8/layout/process2"/>
    <dgm:cxn modelId="{0452EDBA-D42B-44C0-8138-40025AE3EB4E}" type="presParOf" srcId="{42364988-D4D3-469A-AA54-BC5F2E296AD4}" destId="{F6B1A212-0AB0-4FCC-9F14-77516294F1C2}" srcOrd="0" destOrd="0" presId="urn:microsoft.com/office/officeart/2005/8/layout/process2"/>
    <dgm:cxn modelId="{58D7B687-45C8-4E1E-AA71-16854F5A2113}" type="presParOf" srcId="{23F8E547-88BF-4279-9612-0C94FDFE8618}" destId="{F2F9B216-E0B0-4302-AD19-61AA18B51A59}"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0B35E-2CA2-4EE3-8EB2-99EB84404526}">
      <dsp:nvSpPr>
        <dsp:cNvPr id="0" name=""/>
        <dsp:cNvSpPr/>
      </dsp:nvSpPr>
      <dsp:spPr>
        <a:xfrm rot="5400000">
          <a:off x="6334230" y="-2687729"/>
          <a:ext cx="748429" cy="6313830"/>
        </a:xfrm>
        <a:prstGeom prst="round2SameRect">
          <a:avLst/>
        </a:prstGeom>
        <a:solidFill>
          <a:srgbClr val="EAEEC8">
            <a:alpha val="89804"/>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None/>
          </a:pPr>
          <a:r>
            <a:rPr lang="en-BE" sz="2100" kern="1200">
              <a:latin typeface="Myriad Pro" panose="020B0503030403020204" pitchFamily="34" charset="0"/>
            </a:rPr>
            <a:t>Access to finance</a:t>
          </a:r>
        </a:p>
      </dsp:txBody>
      <dsp:txXfrm rot="-5400000">
        <a:off x="3551530" y="131506"/>
        <a:ext cx="6277295" cy="675359"/>
      </dsp:txXfrm>
    </dsp:sp>
    <dsp:sp modelId="{3CBCDE6E-AAAD-4049-B04A-568577FCA8E6}">
      <dsp:nvSpPr>
        <dsp:cNvPr id="0" name=""/>
        <dsp:cNvSpPr/>
      </dsp:nvSpPr>
      <dsp:spPr>
        <a:xfrm>
          <a:off x="0" y="1417"/>
          <a:ext cx="3551529" cy="935536"/>
        </a:xfrm>
        <a:prstGeom prst="roundRect">
          <a:avLst/>
        </a:prstGeom>
        <a:solidFill>
          <a:srgbClr val="6574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BE" sz="4400" kern="1200">
              <a:latin typeface="Myriad Pro" panose="020B0503030403020204" pitchFamily="34" charset="0"/>
            </a:rPr>
            <a:t>Finance</a:t>
          </a:r>
        </a:p>
      </dsp:txBody>
      <dsp:txXfrm>
        <a:off x="45669" y="47086"/>
        <a:ext cx="3460191" cy="844198"/>
      </dsp:txXfrm>
    </dsp:sp>
    <dsp:sp modelId="{51BF6CCD-A0A1-4C39-8DE3-D5E513ECC5E9}">
      <dsp:nvSpPr>
        <dsp:cNvPr id="0" name=""/>
        <dsp:cNvSpPr/>
      </dsp:nvSpPr>
      <dsp:spPr>
        <a:xfrm rot="5400000">
          <a:off x="6334230" y="-1705415"/>
          <a:ext cx="748429" cy="6313830"/>
        </a:xfrm>
        <a:prstGeom prst="round2SameRect">
          <a:avLst/>
        </a:prstGeom>
        <a:solidFill>
          <a:srgbClr val="EAEEC8">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None/>
          </a:pPr>
          <a:r>
            <a:rPr lang="en-BE" sz="2100" kern="1200">
              <a:latin typeface="Myriad Pro" panose="020B0503030403020204" pitchFamily="34" charset="0"/>
            </a:rPr>
            <a:t>Influence future policy</a:t>
          </a:r>
        </a:p>
      </dsp:txBody>
      <dsp:txXfrm rot="-5400000">
        <a:off x="3551530" y="1113820"/>
        <a:ext cx="6277295" cy="675359"/>
      </dsp:txXfrm>
    </dsp:sp>
    <dsp:sp modelId="{CA220223-786E-4DCC-9697-74FDBE17775E}">
      <dsp:nvSpPr>
        <dsp:cNvPr id="0" name=""/>
        <dsp:cNvSpPr/>
      </dsp:nvSpPr>
      <dsp:spPr>
        <a:xfrm>
          <a:off x="0" y="983731"/>
          <a:ext cx="3551529" cy="935536"/>
        </a:xfrm>
        <a:prstGeom prst="roundRect">
          <a:avLst/>
        </a:prstGeom>
        <a:solidFill>
          <a:srgbClr val="7895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BE" sz="4400" kern="1200">
              <a:latin typeface="Myriad Pro" panose="020B0503030403020204" pitchFamily="34" charset="0"/>
            </a:rPr>
            <a:t>Policy</a:t>
          </a:r>
        </a:p>
      </dsp:txBody>
      <dsp:txXfrm>
        <a:off x="45669" y="1029400"/>
        <a:ext cx="3460191" cy="844198"/>
      </dsp:txXfrm>
    </dsp:sp>
    <dsp:sp modelId="{34ADD1A0-3193-48A3-AAE1-F90FD476F340}">
      <dsp:nvSpPr>
        <dsp:cNvPr id="0" name=""/>
        <dsp:cNvSpPr/>
      </dsp:nvSpPr>
      <dsp:spPr>
        <a:xfrm rot="5400000">
          <a:off x="6334230" y="-723102"/>
          <a:ext cx="748429" cy="6313830"/>
        </a:xfrm>
        <a:prstGeom prst="round2SameRect">
          <a:avLst/>
        </a:prstGeom>
        <a:solidFill>
          <a:srgbClr val="EAEEC8">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None/>
          </a:pPr>
          <a:r>
            <a:rPr lang="en-BE" sz="2100" kern="1200">
              <a:latin typeface="Myriad Pro" panose="020B0503030403020204" pitchFamily="34" charset="0"/>
            </a:rPr>
            <a:t>Science is clear: nuclear is low-carbon &amp; sustainable</a:t>
          </a:r>
        </a:p>
      </dsp:txBody>
      <dsp:txXfrm rot="-5400000">
        <a:off x="3551530" y="2096133"/>
        <a:ext cx="6277295" cy="675359"/>
      </dsp:txXfrm>
    </dsp:sp>
    <dsp:sp modelId="{F97A4A00-7F91-4CF8-8C11-EA7B773899DA}">
      <dsp:nvSpPr>
        <dsp:cNvPr id="0" name=""/>
        <dsp:cNvSpPr/>
      </dsp:nvSpPr>
      <dsp:spPr>
        <a:xfrm>
          <a:off x="0" y="1966044"/>
          <a:ext cx="3551529" cy="935536"/>
        </a:xfrm>
        <a:prstGeom prst="roundRect">
          <a:avLst/>
        </a:prstGeom>
        <a:solidFill>
          <a:srgbClr val="C3D4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BE" sz="4400" kern="1200">
              <a:latin typeface="Myriad Pro" panose="020B0503030403020204" pitchFamily="34" charset="0"/>
            </a:rPr>
            <a:t>Message</a:t>
          </a:r>
        </a:p>
      </dsp:txBody>
      <dsp:txXfrm>
        <a:off x="45669" y="2011713"/>
        <a:ext cx="3460191" cy="844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994F3-CD45-4A7D-87D3-EC5D2E15BCBD}">
      <dsp:nvSpPr>
        <dsp:cNvPr id="0" name=""/>
        <dsp:cNvSpPr/>
      </dsp:nvSpPr>
      <dsp:spPr>
        <a:xfrm>
          <a:off x="1148630" y="2130"/>
          <a:ext cx="8089956" cy="790986"/>
        </a:xfrm>
        <a:prstGeom prst="roundRect">
          <a:avLst>
            <a:gd name="adj" fmla="val 10000"/>
          </a:avLst>
        </a:prstGeom>
        <a:solidFill>
          <a:srgbClr val="194C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BE" sz="2000" kern="1200">
              <a:solidFill>
                <a:schemeClr val="bg1"/>
              </a:solidFill>
              <a:latin typeface="Myriad Pro" panose="020B0503030403020204" pitchFamily="34" charset="0"/>
            </a:rPr>
            <a:t>Technical Expert Group</a:t>
          </a:r>
        </a:p>
      </dsp:txBody>
      <dsp:txXfrm>
        <a:off x="1171797" y="25297"/>
        <a:ext cx="8043622" cy="744652"/>
      </dsp:txXfrm>
    </dsp:sp>
    <dsp:sp modelId="{C57AFBDE-1E49-43B3-BA9F-442613204368}">
      <dsp:nvSpPr>
        <dsp:cNvPr id="0" name=""/>
        <dsp:cNvSpPr/>
      </dsp:nvSpPr>
      <dsp:spPr>
        <a:xfrm rot="5422053">
          <a:off x="5040686" y="813953"/>
          <a:ext cx="298218" cy="355943"/>
        </a:xfrm>
        <a:prstGeom prst="rightArrow">
          <a:avLst>
            <a:gd name="adj1" fmla="val 60000"/>
            <a:gd name="adj2" fmla="val 50000"/>
          </a:avLst>
        </a:prstGeom>
        <a:solidFill>
          <a:srgbClr val="93D5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BE" sz="2000" kern="1200">
            <a:solidFill>
              <a:srgbClr val="008BD2"/>
            </a:solidFill>
            <a:latin typeface="Myriad Pro" panose="020B0503030403020204" pitchFamily="34" charset="0"/>
          </a:endParaRPr>
        </a:p>
      </dsp:txBody>
      <dsp:txXfrm rot="-5400000">
        <a:off x="5083299" y="842816"/>
        <a:ext cx="213565" cy="208753"/>
      </dsp:txXfrm>
    </dsp:sp>
    <dsp:sp modelId="{F0143875-97A7-40E2-A1ED-C2DE94D82C91}">
      <dsp:nvSpPr>
        <dsp:cNvPr id="0" name=""/>
        <dsp:cNvSpPr/>
      </dsp:nvSpPr>
      <dsp:spPr>
        <a:xfrm>
          <a:off x="1110536" y="1190734"/>
          <a:ext cx="8150894" cy="790986"/>
        </a:xfrm>
        <a:prstGeom prst="roundRect">
          <a:avLst>
            <a:gd name="adj" fmla="val 10000"/>
          </a:avLst>
        </a:prstGeom>
        <a:solidFill>
          <a:srgbClr val="126B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BE" sz="2000" kern="1200">
              <a:solidFill>
                <a:schemeClr val="bg1"/>
              </a:solidFill>
              <a:latin typeface="Myriad Pro" panose="020B0503030403020204" pitchFamily="34" charset="0"/>
            </a:rPr>
            <a:t>Joint Research Centre assessment</a:t>
          </a:r>
        </a:p>
      </dsp:txBody>
      <dsp:txXfrm>
        <a:off x="1133703" y="1213901"/>
        <a:ext cx="8104560" cy="744652"/>
      </dsp:txXfrm>
    </dsp:sp>
    <dsp:sp modelId="{A49E55B9-C5D9-43BA-91E5-B278FC0DE693}">
      <dsp:nvSpPr>
        <dsp:cNvPr id="0" name=""/>
        <dsp:cNvSpPr/>
      </dsp:nvSpPr>
      <dsp:spPr>
        <a:xfrm rot="5400000">
          <a:off x="5037673" y="2001495"/>
          <a:ext cx="296619" cy="355943"/>
        </a:xfrm>
        <a:prstGeom prst="rightArrow">
          <a:avLst>
            <a:gd name="adj1" fmla="val 60000"/>
            <a:gd name="adj2" fmla="val 50000"/>
          </a:avLst>
        </a:prstGeom>
        <a:solidFill>
          <a:srgbClr val="93D5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BE" sz="2000" kern="1200">
            <a:solidFill>
              <a:srgbClr val="008BD2"/>
            </a:solidFill>
            <a:latin typeface="Myriad Pro" panose="020B0503030403020204" pitchFamily="34" charset="0"/>
          </a:endParaRPr>
        </a:p>
      </dsp:txBody>
      <dsp:txXfrm rot="-5400000">
        <a:off x="5079200" y="2031157"/>
        <a:ext cx="213565" cy="207633"/>
      </dsp:txXfrm>
    </dsp:sp>
    <dsp:sp modelId="{B0489B79-15E1-4AAD-ABE2-BBB4DE05260A}">
      <dsp:nvSpPr>
        <dsp:cNvPr id="0" name=""/>
        <dsp:cNvSpPr/>
      </dsp:nvSpPr>
      <dsp:spPr>
        <a:xfrm>
          <a:off x="1072458" y="2377214"/>
          <a:ext cx="8227050" cy="790986"/>
        </a:xfrm>
        <a:prstGeom prst="roundRect">
          <a:avLst>
            <a:gd name="adj" fmla="val 10000"/>
          </a:avLst>
        </a:prstGeom>
        <a:solidFill>
          <a:srgbClr val="009D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BE" sz="1400" kern="1200" dirty="0">
              <a:solidFill>
                <a:schemeClr val="bg1"/>
              </a:solidFill>
              <a:latin typeface="Myriad Pro" panose="020B0503030403020204" pitchFamily="34" charset="0"/>
            </a:rPr>
            <a:t>Article 31 Group (radioprotection experts)</a:t>
          </a:r>
        </a:p>
        <a:p>
          <a:pPr marL="0" lvl="0" indent="0" algn="ctr" defTabSz="622300">
            <a:lnSpc>
              <a:spcPct val="90000"/>
            </a:lnSpc>
            <a:spcBef>
              <a:spcPct val="0"/>
            </a:spcBef>
            <a:spcAft>
              <a:spcPct val="35000"/>
            </a:spcAft>
            <a:buNone/>
          </a:pPr>
          <a:r>
            <a:rPr lang="en-BE" sz="1400" kern="1200" dirty="0">
              <a:solidFill>
                <a:schemeClr val="bg1"/>
              </a:solidFill>
              <a:latin typeface="Myriad Pro" panose="020B0503030403020204" pitchFamily="34" charset="0"/>
            </a:rPr>
            <a:t>+ Scientific Committee on Health, Environment &amp; Emerging Risks opinions</a:t>
          </a:r>
        </a:p>
      </dsp:txBody>
      <dsp:txXfrm>
        <a:off x="1095625" y="2400381"/>
        <a:ext cx="8180716" cy="744652"/>
      </dsp:txXfrm>
    </dsp:sp>
    <dsp:sp modelId="{42364988-D4D3-469A-AA54-BC5F2E296AD4}">
      <dsp:nvSpPr>
        <dsp:cNvPr id="0" name=""/>
        <dsp:cNvSpPr/>
      </dsp:nvSpPr>
      <dsp:spPr>
        <a:xfrm rot="5400000">
          <a:off x="5037673" y="3187975"/>
          <a:ext cx="296619" cy="355943"/>
        </a:xfrm>
        <a:prstGeom prst="rightArrow">
          <a:avLst>
            <a:gd name="adj1" fmla="val 60000"/>
            <a:gd name="adj2" fmla="val 50000"/>
          </a:avLst>
        </a:prstGeom>
        <a:solidFill>
          <a:srgbClr val="93D5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BE" sz="2000" kern="1200">
            <a:solidFill>
              <a:srgbClr val="008BD2"/>
            </a:solidFill>
            <a:latin typeface="Myriad Pro" panose="020B0503030403020204" pitchFamily="34" charset="0"/>
          </a:endParaRPr>
        </a:p>
      </dsp:txBody>
      <dsp:txXfrm rot="-5400000">
        <a:off x="5079200" y="3217637"/>
        <a:ext cx="213565" cy="207633"/>
      </dsp:txXfrm>
    </dsp:sp>
    <dsp:sp modelId="{F2F9B216-E0B0-4302-AD19-61AA18B51A59}">
      <dsp:nvSpPr>
        <dsp:cNvPr id="0" name=""/>
        <dsp:cNvSpPr/>
      </dsp:nvSpPr>
      <dsp:spPr>
        <a:xfrm>
          <a:off x="1041989" y="3563693"/>
          <a:ext cx="8287987" cy="790986"/>
        </a:xfrm>
        <a:prstGeom prst="roundRect">
          <a:avLst>
            <a:gd name="adj" fmla="val 10000"/>
          </a:avLst>
        </a:prstGeom>
        <a:solidFill>
          <a:srgbClr val="008B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BE" sz="2000" kern="1200">
              <a:solidFill>
                <a:schemeClr val="bg1"/>
              </a:solidFill>
              <a:latin typeface="Myriad Pro" panose="020B0503030403020204" pitchFamily="34" charset="0"/>
            </a:rPr>
            <a:t>Inclusion in complementary Delegated Act</a:t>
          </a:r>
        </a:p>
      </dsp:txBody>
      <dsp:txXfrm>
        <a:off x="1065156" y="3586860"/>
        <a:ext cx="8241653" cy="7446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01DD1-CCAE-43BC-AA83-CD0E50962186}" type="datetimeFigureOut">
              <a:rPr lang="en-GB" smtClean="0"/>
              <a:t>2024-10-24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ED53E-4308-424B-890D-7D7F8E21E4D4}" type="slidenum">
              <a:rPr lang="en-GB" smtClean="0"/>
              <a:t>‹#›</a:t>
            </a:fld>
            <a:endParaRPr lang="en-GB"/>
          </a:p>
        </p:txBody>
      </p:sp>
    </p:spTree>
    <p:extLst>
      <p:ext uri="{BB962C8B-B14F-4D97-AF65-F5344CB8AC3E}">
        <p14:creationId xmlns:p14="http://schemas.microsoft.com/office/powerpoint/2010/main" val="3861473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41CB0-F699-B52E-5A9A-4B9F24BF5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978AA-71D2-B6FA-1B07-1FEE9D4FCB4A}"/>
              </a:ext>
            </a:extLst>
          </p:cNvPr>
          <p:cNvSpPr>
            <a:spLocks noGrp="1" noRot="1" noChangeAspect="1"/>
          </p:cNvSpPr>
          <p:nvPr>
            <p:ph type="sldImg"/>
          </p:nvPr>
        </p:nvSpPr>
        <p:spPr>
          <a:xfrm>
            <a:off x="92075" y="744538"/>
            <a:ext cx="6615113" cy="3722687"/>
          </a:xfrm>
        </p:spPr>
      </p:sp>
      <p:sp>
        <p:nvSpPr>
          <p:cNvPr id="3" name="Notes Placeholder 2">
            <a:extLst>
              <a:ext uri="{FF2B5EF4-FFF2-40B4-BE49-F238E27FC236}">
                <a16:creationId xmlns:a16="http://schemas.microsoft.com/office/drawing/2014/main" id="{2181E07E-CEBC-193D-799A-8296BF3B723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35AAD8-A349-247B-B1D4-2F4FD6C7FA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24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41CB0-F699-B52E-5A9A-4B9F24BF5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978AA-71D2-B6FA-1B07-1FEE9D4FCB4A}"/>
              </a:ext>
            </a:extLst>
          </p:cNvPr>
          <p:cNvSpPr>
            <a:spLocks noGrp="1" noRot="1" noChangeAspect="1"/>
          </p:cNvSpPr>
          <p:nvPr>
            <p:ph type="sldImg"/>
          </p:nvPr>
        </p:nvSpPr>
        <p:spPr>
          <a:xfrm>
            <a:off x="92075" y="744538"/>
            <a:ext cx="6615113" cy="3722687"/>
          </a:xfrm>
        </p:spPr>
      </p:sp>
      <p:sp>
        <p:nvSpPr>
          <p:cNvPr id="3" name="Notes Placeholder 2">
            <a:extLst>
              <a:ext uri="{FF2B5EF4-FFF2-40B4-BE49-F238E27FC236}">
                <a16:creationId xmlns:a16="http://schemas.microsoft.com/office/drawing/2014/main" id="{2181E07E-CEBC-193D-799A-8296BF3B723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635AAD8-A349-247B-B1D4-2F4FD6C7FA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41CB0-F699-B52E-5A9A-4B9F24BF5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978AA-71D2-B6FA-1B07-1FEE9D4FCB4A}"/>
              </a:ext>
            </a:extLst>
          </p:cNvPr>
          <p:cNvSpPr>
            <a:spLocks noGrp="1" noRot="1" noChangeAspect="1"/>
          </p:cNvSpPr>
          <p:nvPr>
            <p:ph type="sldImg"/>
          </p:nvPr>
        </p:nvSpPr>
        <p:spPr>
          <a:xfrm>
            <a:off x="92075" y="744538"/>
            <a:ext cx="6615113" cy="3722687"/>
          </a:xfrm>
        </p:spPr>
      </p:sp>
      <p:sp>
        <p:nvSpPr>
          <p:cNvPr id="3" name="Notes Placeholder 2">
            <a:extLst>
              <a:ext uri="{FF2B5EF4-FFF2-40B4-BE49-F238E27FC236}">
                <a16:creationId xmlns:a16="http://schemas.microsoft.com/office/drawing/2014/main" id="{2181E07E-CEBC-193D-799A-8296BF3B723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635AAD8-A349-247B-B1D4-2F4FD6C7FA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32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B69AF-56E7-DCE9-7D12-F5392CA77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8D13C-3629-0161-F31B-84F4A5DC6290}"/>
              </a:ext>
            </a:extLst>
          </p:cNvPr>
          <p:cNvSpPr>
            <a:spLocks noGrp="1" noRot="1" noChangeAspect="1"/>
          </p:cNvSpPr>
          <p:nvPr>
            <p:ph type="sldImg"/>
          </p:nvPr>
        </p:nvSpPr>
        <p:spPr>
          <a:xfrm>
            <a:off x="76200" y="722313"/>
            <a:ext cx="6415088" cy="3609975"/>
          </a:xfrm>
        </p:spPr>
      </p:sp>
      <p:sp>
        <p:nvSpPr>
          <p:cNvPr id="3" name="Notes Placeholder 2">
            <a:extLst>
              <a:ext uri="{FF2B5EF4-FFF2-40B4-BE49-F238E27FC236}">
                <a16:creationId xmlns:a16="http://schemas.microsoft.com/office/drawing/2014/main" id="{E57788DB-4DF1-9B0C-DD75-E4030D467808}"/>
              </a:ext>
            </a:extLst>
          </p:cNvPr>
          <p:cNvSpPr>
            <a:spLocks noGrp="1"/>
          </p:cNvSpPr>
          <p:nvPr>
            <p:ph type="body" idx="1"/>
          </p:nvPr>
        </p:nvSpPr>
        <p:spPr/>
        <p:txBody>
          <a:bodyPr/>
          <a:lstStyle/>
          <a:p>
            <a:endParaRPr lang="en-GB"/>
          </a:p>
        </p:txBody>
      </p:sp>
      <p:sp>
        <p:nvSpPr>
          <p:cNvPr id="5" name="Footer Placeholder 4">
            <a:extLst>
              <a:ext uri="{FF2B5EF4-FFF2-40B4-BE49-F238E27FC236}">
                <a16:creationId xmlns:a16="http://schemas.microsoft.com/office/drawing/2014/main" id="{11C6152C-34AB-58C8-1B33-9018E2AD5039}"/>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897138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ag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7D8A32-3963-4D89-8EA9-4C24242DB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791"/>
          <a:stretch/>
        </p:blipFill>
        <p:spPr>
          <a:xfrm>
            <a:off x="0" y="1"/>
            <a:ext cx="12192000" cy="6857999"/>
          </a:xfrm>
          <a:prstGeom prst="rect">
            <a:avLst/>
          </a:prstGeom>
        </p:spPr>
      </p:pic>
      <p:sp>
        <p:nvSpPr>
          <p:cNvPr id="6" name="TextBox 5">
            <a:extLst>
              <a:ext uri="{FF2B5EF4-FFF2-40B4-BE49-F238E27FC236}">
                <a16:creationId xmlns:a16="http://schemas.microsoft.com/office/drawing/2014/main" id="{55EB098C-9304-4BA2-9140-EA676EE96E1D}"/>
              </a:ext>
            </a:extLst>
          </p:cNvPr>
          <p:cNvSpPr txBox="1"/>
          <p:nvPr userDrawn="1"/>
        </p:nvSpPr>
        <p:spPr>
          <a:xfrm>
            <a:off x="133738" y="3429000"/>
            <a:ext cx="5962261" cy="1077218"/>
          </a:xfrm>
          <a:prstGeom prst="rect">
            <a:avLst/>
          </a:prstGeom>
          <a:noFill/>
        </p:spPr>
        <p:txBody>
          <a:bodyPr wrap="square" rtlCol="0">
            <a:spAutoFit/>
          </a:bodyPr>
          <a:lstStyle/>
          <a:p>
            <a:pPr algn="l"/>
            <a:r>
              <a:rPr lang="en-US" sz="3200" b="1" dirty="0">
                <a:solidFill>
                  <a:schemeClr val="bg1"/>
                </a:solidFill>
                <a:latin typeface="Myriad Pro" panose="020B0503030403020204" pitchFamily="34" charset="0"/>
              </a:rPr>
              <a:t>THE VOICE OF THE EUROPEAN NUCLEAR INDUSTRY</a:t>
            </a:r>
            <a:endParaRPr lang="en-GB" sz="3200" b="1" dirty="0">
              <a:solidFill>
                <a:schemeClr val="bg1"/>
              </a:solidFill>
              <a:latin typeface="Myriad Pro" panose="020B0503030403020204" pitchFamily="34" charset="0"/>
            </a:endParaRPr>
          </a:p>
        </p:txBody>
      </p:sp>
      <p:pic>
        <p:nvPicPr>
          <p:cNvPr id="16" name="Picture 15" descr="Logo&#10;&#10;Description automatically generated">
            <a:extLst>
              <a:ext uri="{FF2B5EF4-FFF2-40B4-BE49-F238E27FC236}">
                <a16:creationId xmlns:a16="http://schemas.microsoft.com/office/drawing/2014/main" id="{64193CF2-0F87-4845-9A60-AE9A39999A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6198" y="6292719"/>
            <a:ext cx="2199600" cy="476380"/>
          </a:xfrm>
          <a:prstGeom prst="rect">
            <a:avLst/>
          </a:prstGeom>
        </p:spPr>
      </p:pic>
    </p:spTree>
    <p:extLst>
      <p:ext uri="{BB962C8B-B14F-4D97-AF65-F5344CB8AC3E}">
        <p14:creationId xmlns:p14="http://schemas.microsoft.com/office/powerpoint/2010/main" val="114312976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3CC0F7-4F38-48A7-A9E3-235B26B560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791"/>
          <a:stretch/>
        </p:blipFill>
        <p:spPr>
          <a:xfrm>
            <a:off x="0" y="1"/>
            <a:ext cx="12192000" cy="6857999"/>
          </a:xfrm>
          <a:prstGeom prst="rect">
            <a:avLst/>
          </a:prstGeom>
        </p:spPr>
      </p:pic>
      <p:sp>
        <p:nvSpPr>
          <p:cNvPr id="2" name="Title 1">
            <a:extLst>
              <a:ext uri="{FF2B5EF4-FFF2-40B4-BE49-F238E27FC236}">
                <a16:creationId xmlns:a16="http://schemas.microsoft.com/office/drawing/2014/main" id="{D2A89423-F219-42C9-86A3-F491D897DE40}"/>
              </a:ext>
            </a:extLst>
          </p:cNvPr>
          <p:cNvSpPr>
            <a:spLocks noGrp="1"/>
          </p:cNvSpPr>
          <p:nvPr>
            <p:ph type="title" hasCustomPrompt="1"/>
          </p:nvPr>
        </p:nvSpPr>
        <p:spPr>
          <a:xfrm>
            <a:off x="354095" y="3659781"/>
            <a:ext cx="10515600" cy="662516"/>
          </a:xfrm>
        </p:spPr>
        <p:txBody>
          <a:bodyPr>
            <a:noAutofit/>
          </a:bodyPr>
          <a:lstStyle>
            <a:lvl1pPr algn="l">
              <a:defRPr sz="3200">
                <a:solidFill>
                  <a:schemeClr val="bg1"/>
                </a:solidFill>
                <a:latin typeface="Myriad Pro" panose="020B0503030403020204" pitchFamily="34" charset="0"/>
              </a:defRPr>
            </a:lvl1pPr>
          </a:lstStyle>
          <a:p>
            <a:r>
              <a:rPr lang="en-US" dirty="0"/>
              <a:t>CLICK TO EDIT TITLE</a:t>
            </a:r>
            <a:endParaRPr lang="en-GB" dirty="0"/>
          </a:p>
        </p:txBody>
      </p:sp>
      <p:sp>
        <p:nvSpPr>
          <p:cNvPr id="11" name="Content Placeholder 10">
            <a:extLst>
              <a:ext uri="{FF2B5EF4-FFF2-40B4-BE49-F238E27FC236}">
                <a16:creationId xmlns:a16="http://schemas.microsoft.com/office/drawing/2014/main" id="{DA9C3A66-559A-4E1D-8B06-FE9307F3B55C}"/>
              </a:ext>
            </a:extLst>
          </p:cNvPr>
          <p:cNvSpPr>
            <a:spLocks noGrp="1"/>
          </p:cNvSpPr>
          <p:nvPr>
            <p:ph sz="quarter" idx="11" hasCustomPrompt="1"/>
          </p:nvPr>
        </p:nvSpPr>
        <p:spPr>
          <a:xfrm>
            <a:off x="354095" y="4523620"/>
            <a:ext cx="7595501" cy="425451"/>
          </a:xfrm>
        </p:spPr>
        <p:txBody>
          <a:bodyPr/>
          <a:lstStyle>
            <a:lvl1pPr>
              <a:defRPr>
                <a:solidFill>
                  <a:schemeClr val="bg1"/>
                </a:solidFill>
                <a:latin typeface="Myriad Pro" panose="020B0503030403020204" pitchFamily="34" charset="0"/>
              </a:defRPr>
            </a:lvl1pPr>
          </a:lstStyle>
          <a:p>
            <a:pPr lvl="0"/>
            <a:r>
              <a:rPr lang="en-US" dirty="0" err="1"/>
              <a:t>Clik</a:t>
            </a:r>
            <a:r>
              <a:rPr lang="en-US" dirty="0"/>
              <a:t> to edit person name</a:t>
            </a:r>
            <a:endParaRPr lang="en-GB" dirty="0"/>
          </a:p>
        </p:txBody>
      </p:sp>
      <p:sp>
        <p:nvSpPr>
          <p:cNvPr id="13" name="Text Placeholder 12">
            <a:extLst>
              <a:ext uri="{FF2B5EF4-FFF2-40B4-BE49-F238E27FC236}">
                <a16:creationId xmlns:a16="http://schemas.microsoft.com/office/drawing/2014/main" id="{05B9D48C-5EE6-4CE1-805B-4C65C1F14841}"/>
              </a:ext>
            </a:extLst>
          </p:cNvPr>
          <p:cNvSpPr>
            <a:spLocks noGrp="1"/>
          </p:cNvSpPr>
          <p:nvPr>
            <p:ph type="body" sz="quarter" idx="12" hasCustomPrompt="1"/>
          </p:nvPr>
        </p:nvSpPr>
        <p:spPr>
          <a:xfrm>
            <a:off x="354095" y="5049219"/>
            <a:ext cx="7522181" cy="455084"/>
          </a:xfrm>
        </p:spPr>
        <p:txBody>
          <a:bodyPr>
            <a:normAutofit/>
          </a:bodyPr>
          <a:lstStyle>
            <a:lvl1pPr>
              <a:defRPr sz="2000" i="1">
                <a:solidFill>
                  <a:schemeClr val="bg1"/>
                </a:solidFill>
                <a:latin typeface="Myriad Pro" panose="020B0503030403020204" pitchFamily="34" charset="0"/>
              </a:defRPr>
            </a:lvl1pPr>
            <a:lvl5pPr marL="1828754" indent="0">
              <a:buNone/>
              <a:defRPr/>
            </a:lvl5pPr>
          </a:lstStyle>
          <a:p>
            <a:pPr lvl="0"/>
            <a:r>
              <a:rPr lang="en-US" dirty="0" err="1"/>
              <a:t>Clik</a:t>
            </a:r>
            <a:r>
              <a:rPr lang="en-US" dirty="0"/>
              <a:t> to edit role, company, date</a:t>
            </a:r>
            <a:endParaRPr lang="en-GB" dirty="0"/>
          </a:p>
        </p:txBody>
      </p:sp>
      <p:pic>
        <p:nvPicPr>
          <p:cNvPr id="10" name="Picture 9" descr="Logo&#10;&#10;Description automatically generated">
            <a:extLst>
              <a:ext uri="{FF2B5EF4-FFF2-40B4-BE49-F238E27FC236}">
                <a16:creationId xmlns:a16="http://schemas.microsoft.com/office/drawing/2014/main" id="{2DEE39C4-886F-4E41-9454-CC3FBF5380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6198" y="6292719"/>
            <a:ext cx="2199600" cy="476380"/>
          </a:xfrm>
          <a:prstGeom prst="rect">
            <a:avLst/>
          </a:prstGeom>
        </p:spPr>
      </p:pic>
    </p:spTree>
    <p:extLst>
      <p:ext uri="{BB962C8B-B14F-4D97-AF65-F5344CB8AC3E}">
        <p14:creationId xmlns:p14="http://schemas.microsoft.com/office/powerpoint/2010/main" val="224568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texte">
    <p:spTree>
      <p:nvGrpSpPr>
        <p:cNvPr id="1" name=""/>
        <p:cNvGrpSpPr/>
        <p:nvPr/>
      </p:nvGrpSpPr>
      <p:grpSpPr>
        <a:xfrm>
          <a:off x="0" y="0"/>
          <a:ext cx="0" cy="0"/>
          <a:chOff x="0" y="0"/>
          <a:chExt cx="0" cy="0"/>
        </a:xfrm>
      </p:grpSpPr>
      <p:pic>
        <p:nvPicPr>
          <p:cNvPr id="4" name="Picture 3" descr="A drop of water falling into a drop of water&#10;&#10;Description automatically generated with medium confidence">
            <a:extLst>
              <a:ext uri="{FF2B5EF4-FFF2-40B4-BE49-F238E27FC236}">
                <a16:creationId xmlns:a16="http://schemas.microsoft.com/office/drawing/2014/main" id="{22849F32-747F-42ED-8864-FC68452CDA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2009"/>
          <a:stretch/>
        </p:blipFill>
        <p:spPr>
          <a:xfrm>
            <a:off x="-1" y="-38590"/>
            <a:ext cx="12192001" cy="6896589"/>
          </a:xfrm>
          <a:prstGeom prst="rect">
            <a:avLst/>
          </a:prstGeom>
        </p:spPr>
      </p:pic>
      <p:sp>
        <p:nvSpPr>
          <p:cNvPr id="9" name="Slide Number Placeholder 5">
            <a:extLst>
              <a:ext uri="{FF2B5EF4-FFF2-40B4-BE49-F238E27FC236}">
                <a16:creationId xmlns:a16="http://schemas.microsoft.com/office/drawing/2014/main" id="{79EB4AB6-2BF9-46AF-B6F2-D79F05763E74}"/>
              </a:ext>
            </a:extLst>
          </p:cNvPr>
          <p:cNvSpPr txBox="1">
            <a:spLocks/>
          </p:cNvSpPr>
          <p:nvPr userDrawn="1"/>
        </p:nvSpPr>
        <p:spPr>
          <a:xfrm>
            <a:off x="11582400" y="82022"/>
            <a:ext cx="462224" cy="365125"/>
          </a:xfrm>
          <a:prstGeom prst="rect">
            <a:avLst/>
          </a:prstGeom>
        </p:spPr>
        <p:txBody>
          <a:bodyPr/>
          <a:lstStyle>
            <a:defPPr>
              <a:defRPr lang="en-US"/>
            </a:defPPr>
            <a:lvl1pPr marL="0" algn="r" defTabSz="457200" rtl="0" eaLnBrk="1" latinLnBrk="0" hangingPunct="1">
              <a:defRPr sz="9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B7CB8C-1465-4755-BC59-43595AD50DAD}" type="slidenum">
              <a:rPr lang="en-GB" sz="1200" smtClean="0"/>
              <a:pPr/>
              <a:t>‹#›</a:t>
            </a:fld>
            <a:endParaRPr lang="en-GB" sz="1200"/>
          </a:p>
        </p:txBody>
      </p:sp>
      <p:sp>
        <p:nvSpPr>
          <p:cNvPr id="5" name="Rectangle 4">
            <a:extLst>
              <a:ext uri="{FF2B5EF4-FFF2-40B4-BE49-F238E27FC236}">
                <a16:creationId xmlns:a16="http://schemas.microsoft.com/office/drawing/2014/main" id="{BE38F529-F674-42F1-BEB5-B706F02BBB73}"/>
              </a:ext>
            </a:extLst>
          </p:cNvPr>
          <p:cNvSpPr/>
          <p:nvPr userDrawn="1"/>
        </p:nvSpPr>
        <p:spPr>
          <a:xfrm>
            <a:off x="2391746" y="1310951"/>
            <a:ext cx="7408506" cy="423609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A7E86A09-D8E6-46CA-9CCE-F365E3033F7C}"/>
              </a:ext>
            </a:extLst>
          </p:cNvPr>
          <p:cNvSpPr>
            <a:spLocks noGrp="1"/>
          </p:cNvSpPr>
          <p:nvPr>
            <p:ph type="title" hasCustomPrompt="1"/>
          </p:nvPr>
        </p:nvSpPr>
        <p:spPr>
          <a:xfrm>
            <a:off x="2918925" y="1885874"/>
            <a:ext cx="6354147" cy="3086251"/>
          </a:xfrm>
        </p:spPr>
        <p:txBody>
          <a:bodyPr>
            <a:noAutofit/>
          </a:bodyPr>
          <a:lstStyle>
            <a:lvl1pPr algn="ctr">
              <a:defRPr sz="3200">
                <a:solidFill>
                  <a:srgbClr val="008BD2"/>
                </a:solidFill>
                <a:latin typeface="Myriad Pro" panose="020B0503030403020204" pitchFamily="34" charset="0"/>
              </a:defRPr>
            </a:lvl1pPr>
          </a:lstStyle>
          <a:p>
            <a:r>
              <a:rPr lang="en-US" dirty="0"/>
              <a:t>CLICK TO EDIT TITLE</a:t>
            </a:r>
            <a:endParaRPr lang="en-GB" dirty="0"/>
          </a:p>
        </p:txBody>
      </p:sp>
      <p:pic>
        <p:nvPicPr>
          <p:cNvPr id="7" name="Picture 6" descr="Logo&#10;&#10;Description automatically generated">
            <a:extLst>
              <a:ext uri="{FF2B5EF4-FFF2-40B4-BE49-F238E27FC236}">
                <a16:creationId xmlns:a16="http://schemas.microsoft.com/office/drawing/2014/main" id="{8849C13B-89C7-42C9-A528-24A45988BC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6198" y="6292719"/>
            <a:ext cx="2199600" cy="476380"/>
          </a:xfrm>
          <a:prstGeom prst="rect">
            <a:avLst/>
          </a:prstGeom>
        </p:spPr>
      </p:pic>
    </p:spTree>
    <p:extLst>
      <p:ext uri="{BB962C8B-B14F-4D97-AF65-F5344CB8AC3E}">
        <p14:creationId xmlns:p14="http://schemas.microsoft.com/office/powerpoint/2010/main" val="408177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Title and text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D25E1398-494B-4568-93FA-F38214BEF91B}"/>
              </a:ext>
            </a:extLst>
          </p:cNvPr>
          <p:cNvSpPr>
            <a:spLocks noGrp="1"/>
          </p:cNvSpPr>
          <p:nvPr>
            <p:ph idx="1"/>
          </p:nvPr>
        </p:nvSpPr>
        <p:spPr>
          <a:xfrm>
            <a:off x="609600" y="1415395"/>
            <a:ext cx="10972800" cy="4512440"/>
          </a:xfrm>
          <a:prstGeom prst="rect">
            <a:avLst/>
          </a:prstGeom>
        </p:spPr>
        <p:txBody>
          <a:bodyPr/>
          <a:lstStyle>
            <a:lvl1pPr marL="0" indent="0">
              <a:buFontTx/>
              <a:buNone/>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402867AB-964D-4C56-9556-629295B83A13}"/>
              </a:ext>
            </a:extLst>
          </p:cNvPr>
          <p:cNvSpPr>
            <a:spLocks noGrp="1"/>
          </p:cNvSpPr>
          <p:nvPr>
            <p:ph type="title"/>
          </p:nvPr>
        </p:nvSpPr>
        <p:spPr/>
        <p:txBody>
          <a:bodyPr/>
          <a:lstStyle>
            <a:lvl1pPr>
              <a:defRPr>
                <a:latin typeface="Myriad Pro" panose="020B0503030403020204" pitchFamily="34" charset="0"/>
              </a:defRPr>
            </a:lvl1pPr>
          </a:lstStyle>
          <a:p>
            <a:r>
              <a:rPr lang="en-US"/>
              <a:t>Click to edit Master title style</a:t>
            </a:r>
            <a:endParaRPr lang="en-GB" dirty="0"/>
          </a:p>
        </p:txBody>
      </p:sp>
      <p:sp>
        <p:nvSpPr>
          <p:cNvPr id="9" name="Slide Number Placeholder 5">
            <a:extLst>
              <a:ext uri="{FF2B5EF4-FFF2-40B4-BE49-F238E27FC236}">
                <a16:creationId xmlns:a16="http://schemas.microsoft.com/office/drawing/2014/main" id="{79EB4AB6-2BF9-46AF-B6F2-D79F05763E74}"/>
              </a:ext>
            </a:extLst>
          </p:cNvPr>
          <p:cNvSpPr txBox="1">
            <a:spLocks/>
          </p:cNvSpPr>
          <p:nvPr userDrawn="1"/>
        </p:nvSpPr>
        <p:spPr>
          <a:xfrm>
            <a:off x="11582400" y="82022"/>
            <a:ext cx="462224" cy="365125"/>
          </a:xfrm>
          <a:prstGeom prst="rect">
            <a:avLst/>
          </a:prstGeom>
        </p:spPr>
        <p:txBody>
          <a:bodyPr/>
          <a:lstStyle>
            <a:defPPr>
              <a:defRPr lang="en-US"/>
            </a:defPPr>
            <a:lvl1pPr marL="0" algn="r" defTabSz="457200" rtl="0" eaLnBrk="1" latinLnBrk="0" hangingPunct="1">
              <a:defRPr sz="9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B7CB8C-1465-4755-BC59-43595AD50DAD}" type="slidenum">
              <a:rPr lang="en-GB" sz="1200" smtClean="0"/>
              <a:pPr/>
              <a:t>‹#›</a:t>
            </a:fld>
            <a:endParaRPr lang="en-GB" sz="1200"/>
          </a:p>
        </p:txBody>
      </p:sp>
      <p:sp>
        <p:nvSpPr>
          <p:cNvPr id="21" name="Freeform: Shape 20">
            <a:extLst>
              <a:ext uri="{FF2B5EF4-FFF2-40B4-BE49-F238E27FC236}">
                <a16:creationId xmlns:a16="http://schemas.microsoft.com/office/drawing/2014/main" id="{2C6CB0F9-E9E9-483B-9568-3BB6FF78ACE6}"/>
              </a:ext>
            </a:extLst>
          </p:cNvPr>
          <p:cNvSpPr/>
          <p:nvPr userDrawn="1"/>
        </p:nvSpPr>
        <p:spPr>
          <a:xfrm rot="5400000" flipH="1" flipV="1">
            <a:off x="9719385" y="4385385"/>
            <a:ext cx="1978091" cy="2967139"/>
          </a:xfrm>
          <a:custGeom>
            <a:avLst/>
            <a:gdLst>
              <a:gd name="connsiteX0" fmla="*/ 0 w 1367534"/>
              <a:gd name="connsiteY0" fmla="*/ 2404749 h 2404749"/>
              <a:gd name="connsiteX1" fmla="*/ 0 w 1367534"/>
              <a:gd name="connsiteY1" fmla="*/ 0 h 2404749"/>
              <a:gd name="connsiteX2" fmla="*/ 15641 w 1367534"/>
              <a:gd name="connsiteY2" fmla="*/ 76441 h 2404749"/>
              <a:gd name="connsiteX3" fmla="*/ 330062 w 1367534"/>
              <a:gd name="connsiteY3" fmla="*/ 990575 h 2404749"/>
              <a:gd name="connsiteX4" fmla="*/ 1326198 w 1367534"/>
              <a:gd name="connsiteY4" fmla="*/ 2376994 h 2404749"/>
              <a:gd name="connsiteX5" fmla="*/ 1367534 w 1367534"/>
              <a:gd name="connsiteY5" fmla="*/ 2404749 h 240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7534" h="2404749">
                <a:moveTo>
                  <a:pt x="0" y="2404749"/>
                </a:moveTo>
                <a:lnTo>
                  <a:pt x="0" y="0"/>
                </a:lnTo>
                <a:lnTo>
                  <a:pt x="15641" y="76441"/>
                </a:lnTo>
                <a:cubicBezTo>
                  <a:pt x="80748" y="361050"/>
                  <a:pt x="186058" y="673272"/>
                  <a:pt x="330062" y="990575"/>
                </a:cubicBezTo>
                <a:cubicBezTo>
                  <a:pt x="618070" y="1625181"/>
                  <a:pt x="992686" y="2129915"/>
                  <a:pt x="1326198" y="2376994"/>
                </a:cubicBezTo>
                <a:lnTo>
                  <a:pt x="1367534" y="2404749"/>
                </a:lnTo>
                <a:close/>
              </a:path>
            </a:pathLst>
          </a:cu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6" name="Picture 5" descr="Logo&#10;&#10;Description automatically generated">
            <a:extLst>
              <a:ext uri="{FF2B5EF4-FFF2-40B4-BE49-F238E27FC236}">
                <a16:creationId xmlns:a16="http://schemas.microsoft.com/office/drawing/2014/main" id="{F9AB273D-ED3E-4926-8B67-46C98738DB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1158" y="6298651"/>
            <a:ext cx="2197710" cy="477301"/>
          </a:xfrm>
          <a:prstGeom prst="rect">
            <a:avLst/>
          </a:prstGeom>
        </p:spPr>
      </p:pic>
    </p:spTree>
    <p:extLst>
      <p:ext uri="{BB962C8B-B14F-4D97-AF65-F5344CB8AC3E}">
        <p14:creationId xmlns:p14="http://schemas.microsoft.com/office/powerpoint/2010/main" val="56695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 pag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7D8A32-3963-4D89-8EA9-4C24242DB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791"/>
          <a:stretch/>
        </p:blipFill>
        <p:spPr>
          <a:xfrm>
            <a:off x="0" y="1"/>
            <a:ext cx="12192000" cy="6857999"/>
          </a:xfrm>
          <a:prstGeom prst="rect">
            <a:avLst/>
          </a:prstGeom>
        </p:spPr>
      </p:pic>
      <p:sp>
        <p:nvSpPr>
          <p:cNvPr id="6" name="TextBox 5">
            <a:extLst>
              <a:ext uri="{FF2B5EF4-FFF2-40B4-BE49-F238E27FC236}">
                <a16:creationId xmlns:a16="http://schemas.microsoft.com/office/drawing/2014/main" id="{55EB098C-9304-4BA2-9140-EA676EE96E1D}"/>
              </a:ext>
            </a:extLst>
          </p:cNvPr>
          <p:cNvSpPr txBox="1"/>
          <p:nvPr userDrawn="1"/>
        </p:nvSpPr>
        <p:spPr>
          <a:xfrm>
            <a:off x="723942" y="3362496"/>
            <a:ext cx="3216291" cy="584775"/>
          </a:xfrm>
          <a:prstGeom prst="rect">
            <a:avLst/>
          </a:prstGeom>
          <a:noFill/>
        </p:spPr>
        <p:txBody>
          <a:bodyPr wrap="square" rtlCol="0">
            <a:spAutoFit/>
          </a:bodyPr>
          <a:lstStyle/>
          <a:p>
            <a:pPr algn="l"/>
            <a:r>
              <a:rPr lang="en-US" sz="3200" b="1" dirty="0">
                <a:solidFill>
                  <a:schemeClr val="bg1"/>
                </a:solidFill>
                <a:latin typeface="Myriad Pro" panose="020B0503030403020204" pitchFamily="34" charset="0"/>
              </a:rPr>
              <a:t>Thank you!</a:t>
            </a:r>
            <a:endParaRPr lang="en-GB" sz="3200" b="1" dirty="0">
              <a:solidFill>
                <a:schemeClr val="bg1"/>
              </a:solidFill>
              <a:latin typeface="Myriad Pro" panose="020B0503030403020204" pitchFamily="34" charset="0"/>
            </a:endParaRPr>
          </a:p>
        </p:txBody>
      </p:sp>
      <p:sp>
        <p:nvSpPr>
          <p:cNvPr id="5" name="Content Placeholder 10">
            <a:extLst>
              <a:ext uri="{FF2B5EF4-FFF2-40B4-BE49-F238E27FC236}">
                <a16:creationId xmlns:a16="http://schemas.microsoft.com/office/drawing/2014/main" id="{AC77977F-57C8-403F-AFA8-B9F03274DC15}"/>
              </a:ext>
            </a:extLst>
          </p:cNvPr>
          <p:cNvSpPr>
            <a:spLocks noGrp="1"/>
          </p:cNvSpPr>
          <p:nvPr>
            <p:ph sz="quarter" idx="11" hasCustomPrompt="1"/>
          </p:nvPr>
        </p:nvSpPr>
        <p:spPr>
          <a:xfrm>
            <a:off x="723942" y="3974981"/>
            <a:ext cx="7595501" cy="425451"/>
          </a:xfrm>
        </p:spPr>
        <p:txBody>
          <a:bodyPr>
            <a:normAutofit/>
          </a:bodyPr>
          <a:lstStyle>
            <a:lvl1pPr>
              <a:defRPr sz="1800">
                <a:solidFill>
                  <a:schemeClr val="bg1"/>
                </a:solidFill>
                <a:latin typeface="Myriad Pro" panose="020B0503030403020204" pitchFamily="34" charset="0"/>
              </a:defRPr>
            </a:lvl1pPr>
          </a:lstStyle>
          <a:p>
            <a:pPr lvl="0"/>
            <a:r>
              <a:rPr lang="en-US" dirty="0" err="1"/>
              <a:t>Clik</a:t>
            </a:r>
            <a:r>
              <a:rPr lang="en-US" dirty="0"/>
              <a:t> to edit person name</a:t>
            </a:r>
            <a:endParaRPr lang="en-GB" dirty="0"/>
          </a:p>
        </p:txBody>
      </p:sp>
      <p:sp>
        <p:nvSpPr>
          <p:cNvPr id="7" name="Text Placeholder 12">
            <a:extLst>
              <a:ext uri="{FF2B5EF4-FFF2-40B4-BE49-F238E27FC236}">
                <a16:creationId xmlns:a16="http://schemas.microsoft.com/office/drawing/2014/main" id="{3135A0B8-8E51-4B07-806E-0D209FDE2EC7}"/>
              </a:ext>
            </a:extLst>
          </p:cNvPr>
          <p:cNvSpPr>
            <a:spLocks noGrp="1"/>
          </p:cNvSpPr>
          <p:nvPr>
            <p:ph type="body" sz="quarter" idx="12" hasCustomPrompt="1"/>
          </p:nvPr>
        </p:nvSpPr>
        <p:spPr>
          <a:xfrm>
            <a:off x="723942" y="4417449"/>
            <a:ext cx="5485665" cy="1168701"/>
          </a:xfrm>
        </p:spPr>
        <p:txBody>
          <a:bodyPr>
            <a:normAutofit/>
          </a:bodyPr>
          <a:lstStyle>
            <a:lvl1pPr>
              <a:defRPr sz="1600">
                <a:solidFill>
                  <a:schemeClr val="bg1"/>
                </a:solidFill>
                <a:latin typeface="Myriad Pro" panose="020B0503030403020204" pitchFamily="34" charset="0"/>
              </a:defRPr>
            </a:lvl1pPr>
            <a:lvl5pPr marL="1828754" indent="0">
              <a:buNone/>
              <a:defRPr/>
            </a:lvl5pPr>
          </a:lstStyle>
          <a:p>
            <a:pPr lvl="0"/>
            <a:r>
              <a:rPr lang="en-US" dirty="0" err="1"/>
              <a:t>Clik</a:t>
            </a:r>
            <a:r>
              <a:rPr lang="en-US" dirty="0"/>
              <a:t> to edit role, company, contact details</a:t>
            </a:r>
            <a:endParaRPr lang="en-GB" dirty="0"/>
          </a:p>
        </p:txBody>
      </p:sp>
      <p:grpSp>
        <p:nvGrpSpPr>
          <p:cNvPr id="19" name="Group 18">
            <a:extLst>
              <a:ext uri="{FF2B5EF4-FFF2-40B4-BE49-F238E27FC236}">
                <a16:creationId xmlns:a16="http://schemas.microsoft.com/office/drawing/2014/main" id="{307F777A-6A0C-4745-B522-081E145A5E83}"/>
              </a:ext>
            </a:extLst>
          </p:cNvPr>
          <p:cNvGrpSpPr/>
          <p:nvPr userDrawn="1"/>
        </p:nvGrpSpPr>
        <p:grpSpPr>
          <a:xfrm>
            <a:off x="4921384" y="5843835"/>
            <a:ext cx="2199600" cy="887858"/>
            <a:chOff x="4996198" y="5868773"/>
            <a:chExt cx="2199600" cy="887858"/>
          </a:xfrm>
        </p:grpSpPr>
        <p:pic>
          <p:nvPicPr>
            <p:cNvPr id="16" name="Picture 15" descr="Logo&#10;&#10;Description automatically generated">
              <a:extLst>
                <a:ext uri="{FF2B5EF4-FFF2-40B4-BE49-F238E27FC236}">
                  <a16:creationId xmlns:a16="http://schemas.microsoft.com/office/drawing/2014/main" id="{64193CF2-0F87-4845-9A60-AE9A39999A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6198" y="5868773"/>
              <a:ext cx="2199600" cy="476380"/>
            </a:xfrm>
            <a:prstGeom prst="rect">
              <a:avLst/>
            </a:prstGeom>
          </p:spPr>
        </p:pic>
        <p:grpSp>
          <p:nvGrpSpPr>
            <p:cNvPr id="18" name="Group 17">
              <a:extLst>
                <a:ext uri="{FF2B5EF4-FFF2-40B4-BE49-F238E27FC236}">
                  <a16:creationId xmlns:a16="http://schemas.microsoft.com/office/drawing/2014/main" id="{8702ED31-AA94-4758-BFE6-76B147980C5F}"/>
                </a:ext>
              </a:extLst>
            </p:cNvPr>
            <p:cNvGrpSpPr/>
            <p:nvPr userDrawn="1"/>
          </p:nvGrpSpPr>
          <p:grpSpPr>
            <a:xfrm>
              <a:off x="5110173" y="6446521"/>
              <a:ext cx="2085625" cy="310110"/>
              <a:chOff x="5004779" y="6468114"/>
              <a:chExt cx="2085625" cy="310110"/>
            </a:xfrm>
          </p:grpSpPr>
          <p:pic>
            <p:nvPicPr>
              <p:cNvPr id="3" name="Picture 2" descr="A black letter on a white background&#10;&#10;Description automatically generated with low confidence">
                <a:extLst>
                  <a:ext uri="{FF2B5EF4-FFF2-40B4-BE49-F238E27FC236}">
                    <a16:creationId xmlns:a16="http://schemas.microsoft.com/office/drawing/2014/main" id="{43652803-1107-4760-A400-D45441A8D0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50491" y="6468624"/>
                <a:ext cx="306954" cy="309600"/>
              </a:xfrm>
              <a:prstGeom prst="rect">
                <a:avLst/>
              </a:prstGeom>
            </p:spPr>
          </p:pic>
          <p:pic>
            <p:nvPicPr>
              <p:cNvPr id="9" name="Picture 8" descr="Icon&#10;&#10;Description automatically generated">
                <a:extLst>
                  <a:ext uri="{FF2B5EF4-FFF2-40B4-BE49-F238E27FC236}">
                    <a16:creationId xmlns:a16="http://schemas.microsoft.com/office/drawing/2014/main" id="{4F0AFB4C-0B16-4826-8BC6-26BCE197FB2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38249" y="6468624"/>
                <a:ext cx="306954" cy="309600"/>
              </a:xfrm>
              <a:prstGeom prst="rect">
                <a:avLst/>
              </a:prstGeom>
            </p:spPr>
          </p:pic>
          <p:pic>
            <p:nvPicPr>
              <p:cNvPr id="11" name="Picture 10" descr="Icon&#10;&#10;Description automatically generated">
                <a:extLst>
                  <a:ext uri="{FF2B5EF4-FFF2-40B4-BE49-F238E27FC236}">
                    <a16:creationId xmlns:a16="http://schemas.microsoft.com/office/drawing/2014/main" id="{DD4571DC-709F-4E27-BCCA-4A011AF0313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93047" y="6468624"/>
                <a:ext cx="309600" cy="309600"/>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ACDB648E-9E58-477C-9A1A-06171559685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04779" y="6468114"/>
                <a:ext cx="310110" cy="310110"/>
              </a:xfrm>
              <a:prstGeom prst="rect">
                <a:avLst/>
              </a:prstGeom>
            </p:spPr>
          </p:pic>
          <p:pic>
            <p:nvPicPr>
              <p:cNvPr id="17" name="Picture 16" descr="Icon&#10;&#10;Description automatically generated">
                <a:extLst>
                  <a:ext uri="{FF2B5EF4-FFF2-40B4-BE49-F238E27FC236}">
                    <a16:creationId xmlns:a16="http://schemas.microsoft.com/office/drawing/2014/main" id="{B9A86FA8-2215-4F1B-9092-CCD94C9477E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80804" y="6468624"/>
                <a:ext cx="309600" cy="309600"/>
              </a:xfrm>
              <a:prstGeom prst="rect">
                <a:avLst/>
              </a:prstGeom>
            </p:spPr>
          </p:pic>
        </p:grpSp>
      </p:grpSp>
    </p:spTree>
    <p:extLst>
      <p:ext uri="{BB962C8B-B14F-4D97-AF65-F5344CB8AC3E}">
        <p14:creationId xmlns:p14="http://schemas.microsoft.com/office/powerpoint/2010/main" val="204446167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25625"/>
            <a:ext cx="10905699" cy="3881904"/>
          </a:xfrm>
        </p:spPr>
        <p:txBody>
          <a:bodyPr>
            <a:noAutofit/>
          </a:bodyPr>
          <a:lstStyle>
            <a:lvl1pPr>
              <a:lnSpc>
                <a:spcPct val="100000"/>
              </a:lnSpc>
              <a:spcBef>
                <a:spcPts val="0"/>
              </a:spcBef>
              <a:spcAft>
                <a:spcPts val="1351"/>
              </a:spcAft>
              <a:defRPr/>
            </a:lvl1pPr>
            <a:lvl2pPr>
              <a:lnSpc>
                <a:spcPct val="100000"/>
              </a:lnSpc>
              <a:spcAft>
                <a:spcPts val="1351"/>
              </a:spcAft>
              <a:defRPr/>
            </a:lvl2pPr>
            <a:lvl3pPr>
              <a:lnSpc>
                <a:spcPct val="100000"/>
              </a:lnSpc>
              <a:spcAft>
                <a:spcPts val="1351"/>
              </a:spcAft>
              <a:defRPr/>
            </a:lvl3pPr>
            <a:lvl4pPr>
              <a:lnSpc>
                <a:spcPct val="100000"/>
              </a:lnSpc>
              <a:spcAft>
                <a:spcPts val="1351"/>
              </a:spcAft>
              <a:defRPr/>
            </a:lvl4pPr>
            <a:lvl5pPr>
              <a:lnSpc>
                <a:spcPct val="100000"/>
              </a:lnSpc>
              <a:spcAft>
                <a:spcPts val="1351"/>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3" y="482863"/>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5829178"/>
            <a:ext cx="1354516" cy="1027637"/>
          </a:xfrm>
          <a:prstGeom prst="rect">
            <a:avLst/>
          </a:prstGeom>
        </p:spPr>
      </p:pic>
    </p:spTree>
    <p:extLst>
      <p:ext uri="{BB962C8B-B14F-4D97-AF65-F5344CB8AC3E}">
        <p14:creationId xmlns:p14="http://schemas.microsoft.com/office/powerpoint/2010/main" val="125642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text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D25E1398-494B-4568-93FA-F38214BEF91B}"/>
              </a:ext>
            </a:extLst>
          </p:cNvPr>
          <p:cNvSpPr>
            <a:spLocks noGrp="1"/>
          </p:cNvSpPr>
          <p:nvPr>
            <p:ph idx="1"/>
          </p:nvPr>
        </p:nvSpPr>
        <p:spPr>
          <a:xfrm>
            <a:off x="1066800" y="1172780"/>
            <a:ext cx="10287000" cy="4512440"/>
          </a:xfrm>
          <a:prstGeom prst="rect">
            <a:avLst/>
          </a:prstGeom>
        </p:spPr>
        <p:txBody>
          <a:bodyPr/>
          <a:lstStyle>
            <a:lvl1pPr marL="0" indent="0">
              <a:buFontTx/>
              <a:buNone/>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402867AB-964D-4C56-9556-629295B83A13}"/>
              </a:ext>
            </a:extLst>
          </p:cNvPr>
          <p:cNvSpPr>
            <a:spLocks noGrp="1"/>
          </p:cNvSpPr>
          <p:nvPr>
            <p:ph type="title"/>
          </p:nvPr>
        </p:nvSpPr>
        <p:spPr/>
        <p:txBody>
          <a:bodyPr/>
          <a:lstStyle>
            <a:lvl1pPr>
              <a:defRPr b="0">
                <a:latin typeface="Myriad Pro" panose="020B0503030403020204" pitchFamily="34" charset="0"/>
              </a:defRPr>
            </a:lvl1pPr>
          </a:lstStyle>
          <a:p>
            <a:r>
              <a:rPr lang="en-US"/>
              <a:t>Click to edit Master title style</a:t>
            </a:r>
            <a:endParaRPr lang="en-GB"/>
          </a:p>
        </p:txBody>
      </p:sp>
      <p:sp>
        <p:nvSpPr>
          <p:cNvPr id="9" name="Slide Number Placeholder 5">
            <a:extLst>
              <a:ext uri="{FF2B5EF4-FFF2-40B4-BE49-F238E27FC236}">
                <a16:creationId xmlns:a16="http://schemas.microsoft.com/office/drawing/2014/main" id="{79EB4AB6-2BF9-46AF-B6F2-D79F05763E74}"/>
              </a:ext>
            </a:extLst>
          </p:cNvPr>
          <p:cNvSpPr txBox="1">
            <a:spLocks/>
          </p:cNvSpPr>
          <p:nvPr userDrawn="1"/>
        </p:nvSpPr>
        <p:spPr>
          <a:xfrm>
            <a:off x="11582400" y="82023"/>
            <a:ext cx="462224" cy="365125"/>
          </a:xfrm>
          <a:prstGeom prst="rect">
            <a:avLst/>
          </a:prstGeom>
        </p:spPr>
        <p:txBody>
          <a:bodyPr/>
          <a:lstStyle>
            <a:defPPr>
              <a:defRPr lang="en-US"/>
            </a:defPPr>
            <a:lvl1pPr marL="0" algn="r" defTabSz="457200" rtl="0" eaLnBrk="1" latinLnBrk="0" hangingPunct="1">
              <a:defRPr sz="9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B7CB8C-1465-4755-BC59-43595AD50DAD}" type="slidenum">
              <a:rPr lang="en-GB" sz="1200" smtClean="0"/>
              <a:pPr/>
              <a:t>‹#›</a:t>
            </a:fld>
            <a:endParaRPr lang="en-GB" sz="1200"/>
          </a:p>
        </p:txBody>
      </p:sp>
      <p:sp>
        <p:nvSpPr>
          <p:cNvPr id="21" name="Freeform: Shape 20">
            <a:extLst>
              <a:ext uri="{FF2B5EF4-FFF2-40B4-BE49-F238E27FC236}">
                <a16:creationId xmlns:a16="http://schemas.microsoft.com/office/drawing/2014/main" id="{2C6CB0F9-E9E9-483B-9568-3BB6FF78ACE6}"/>
              </a:ext>
            </a:extLst>
          </p:cNvPr>
          <p:cNvSpPr/>
          <p:nvPr userDrawn="1"/>
        </p:nvSpPr>
        <p:spPr>
          <a:xfrm rot="5400000">
            <a:off x="494523" y="-494523"/>
            <a:ext cx="1978091" cy="2967139"/>
          </a:xfrm>
          <a:custGeom>
            <a:avLst/>
            <a:gdLst>
              <a:gd name="connsiteX0" fmla="*/ 0 w 1367534"/>
              <a:gd name="connsiteY0" fmla="*/ 2404749 h 2404749"/>
              <a:gd name="connsiteX1" fmla="*/ 0 w 1367534"/>
              <a:gd name="connsiteY1" fmla="*/ 0 h 2404749"/>
              <a:gd name="connsiteX2" fmla="*/ 15641 w 1367534"/>
              <a:gd name="connsiteY2" fmla="*/ 76441 h 2404749"/>
              <a:gd name="connsiteX3" fmla="*/ 330062 w 1367534"/>
              <a:gd name="connsiteY3" fmla="*/ 990575 h 2404749"/>
              <a:gd name="connsiteX4" fmla="*/ 1326198 w 1367534"/>
              <a:gd name="connsiteY4" fmla="*/ 2376994 h 2404749"/>
              <a:gd name="connsiteX5" fmla="*/ 1367534 w 1367534"/>
              <a:gd name="connsiteY5" fmla="*/ 2404749 h 240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7534" h="2404749">
                <a:moveTo>
                  <a:pt x="0" y="2404749"/>
                </a:moveTo>
                <a:lnTo>
                  <a:pt x="0" y="0"/>
                </a:lnTo>
                <a:lnTo>
                  <a:pt x="15641" y="76441"/>
                </a:lnTo>
                <a:cubicBezTo>
                  <a:pt x="80748" y="361050"/>
                  <a:pt x="186058" y="673272"/>
                  <a:pt x="330062" y="990575"/>
                </a:cubicBezTo>
                <a:cubicBezTo>
                  <a:pt x="618070" y="1625181"/>
                  <a:pt x="992686" y="2129915"/>
                  <a:pt x="1326198" y="2376994"/>
                </a:cubicBezTo>
                <a:lnTo>
                  <a:pt x="1367534" y="2404749"/>
                </a:lnTo>
                <a:close/>
              </a:path>
            </a:pathLst>
          </a:custGeom>
          <a:solidFill>
            <a:srgbClr val="93D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pic>
        <p:nvPicPr>
          <p:cNvPr id="22" name="Picture 21" descr="Logo&#10;&#10;Description automatically generated">
            <a:extLst>
              <a:ext uri="{FF2B5EF4-FFF2-40B4-BE49-F238E27FC236}">
                <a16:creationId xmlns:a16="http://schemas.microsoft.com/office/drawing/2014/main" id="{E312AB58-AD72-45AA-B767-0AF07BBA40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1158" y="6298652"/>
            <a:ext cx="2197711" cy="477301"/>
          </a:xfrm>
          <a:prstGeom prst="rect">
            <a:avLst/>
          </a:prstGeom>
        </p:spPr>
      </p:pic>
    </p:spTree>
    <p:extLst>
      <p:ext uri="{BB962C8B-B14F-4D97-AF65-F5344CB8AC3E}">
        <p14:creationId xmlns:p14="http://schemas.microsoft.com/office/powerpoint/2010/main" val="391146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1D4C13-6DC8-44A9-A3A8-2392E3CCDAC7}"/>
              </a:ext>
            </a:extLst>
          </p:cNvPr>
          <p:cNvSpPr>
            <a:spLocks noGrp="1"/>
          </p:cNvSpPr>
          <p:nvPr>
            <p:ph type="title"/>
          </p:nvPr>
        </p:nvSpPr>
        <p:spPr>
          <a:xfrm>
            <a:off x="838200" y="264585"/>
            <a:ext cx="10515600" cy="53784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09A763D-3CA9-44E3-9573-C934AA1D60C5}"/>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78928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81" r:id="rId4"/>
    <p:sldLayoutId id="2147483682" r:id="rId5"/>
    <p:sldLayoutId id="2147483684" r:id="rId6"/>
    <p:sldLayoutId id="2147483685" r:id="rId7"/>
  </p:sldLayoutIdLst>
  <p:hf hdr="0" dt="0"/>
  <p:txStyles>
    <p:titleStyle>
      <a:lvl1pPr algn="ctr" defTabSz="914377" rtl="0" eaLnBrk="1" latinLnBrk="0" hangingPunct="1">
        <a:lnSpc>
          <a:spcPct val="90000"/>
        </a:lnSpc>
        <a:spcBef>
          <a:spcPct val="0"/>
        </a:spcBef>
        <a:buNone/>
        <a:defRPr sz="3200" b="0" kern="1200">
          <a:solidFill>
            <a:srgbClr val="008BD2"/>
          </a:solidFill>
          <a:latin typeface="Myriad Pro" panose="020B0503030403020204" pitchFamily="34" charset="0"/>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yriad Pro" panose="020B0503030403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yriad Pro" panose="020B0503030403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yriad Pro" panose="020B0503030403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yriad Pro" panose="020B0503030403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yriad Pro" panose="020B0503030403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single-market-economy.ec.europa.eu/industry/sustainability/net-zero-industry-act/strategic-projects-under-nzia/faqs-and-benefits_en" TargetMode="External"/><Relationship Id="rId2" Type="http://schemas.openxmlformats.org/officeDocument/2006/relationships/hyperlink" Target="https://eur-lex.europa.eu/legal-content/EN/TXT/?uri=OJ:L_202401735"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ec.europa.eu/eusurvey/files/a1e4a3e5-c097-4b73-bb72-8d2b29f30a2f/b21e4be3-65fc-429a-b02e-f97a40f5dffd" TargetMode="External"/><Relationship Id="rId3" Type="http://schemas.openxmlformats.org/officeDocument/2006/relationships/image" Target="../media/image11.png"/><Relationship Id="rId7" Type="http://schemas.openxmlformats.org/officeDocument/2006/relationships/hyperlink" Target="https://ec.europa.eu/eusurvey/files/a1e4a3e5-c097-4b73-bb72-8d2b29f30a2f/0dbe5c93-ca5c-429a-885d-db8c40178a42" TargetMode="External"/><Relationship Id="rId12" Type="http://schemas.openxmlformats.org/officeDocument/2006/relationships/hyperlink" Target="https://ec.europa.eu/docsroom/documents/62454"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hyperlink" Target="https://ec.europa.eu/docsroom/documents/58274" TargetMode="External"/><Relationship Id="rId5" Type="http://schemas.openxmlformats.org/officeDocument/2006/relationships/image" Target="../media/image13.png"/><Relationship Id="rId10" Type="http://schemas.openxmlformats.org/officeDocument/2006/relationships/hyperlink" Target="mailto:grow-EU-SMRS-ALLIANCE@ec.europa.eu" TargetMode="External"/><Relationship Id="rId4" Type="http://schemas.openxmlformats.org/officeDocument/2006/relationships/image" Target="../media/image12.emf"/><Relationship Id="rId9" Type="http://schemas.openxmlformats.org/officeDocument/2006/relationships/hyperlink" Target="https://ec.europa.eu/eusurvey/runner/ApplicationSMRI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hyperlink" Target="https://ec.europa.eu/docsroom/documents/62274/attachments/1/translations/en/renditions/native" TargetMode="External"/><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99791C5-66CC-4948-8D14-2F174F8FAD08}"/>
              </a:ext>
            </a:extLst>
          </p:cNvPr>
          <p:cNvSpPr txBox="1">
            <a:spLocks/>
          </p:cNvSpPr>
          <p:nvPr/>
        </p:nvSpPr>
        <p:spPr>
          <a:xfrm>
            <a:off x="11582400" y="82022"/>
            <a:ext cx="462224" cy="365125"/>
          </a:xfrm>
          <a:prstGeom prst="rect">
            <a:avLst/>
          </a:prstGeom>
        </p:spPr>
        <p:txBody>
          <a:bodyPr/>
          <a:lstStyle>
            <a:defPPr>
              <a:defRPr lang="en-US"/>
            </a:defPPr>
            <a:lvl1pPr marL="0" algn="r" defTabSz="457200" rtl="0" eaLnBrk="1" latinLnBrk="0" hangingPunct="1">
              <a:defRPr sz="9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FB7CB8C-1465-4755-BC59-43595AD50DAD}" type="slidenum">
              <a:rPr kumimoji="0" lang="en-GB" sz="12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08DDD828-2D5E-44D3-A523-5F5AE6B8A9A7}"/>
              </a:ext>
            </a:extLst>
          </p:cNvPr>
          <p:cNvSpPr>
            <a:spLocks noGrp="1"/>
          </p:cNvSpPr>
          <p:nvPr>
            <p:ph type="title"/>
          </p:nvPr>
        </p:nvSpPr>
        <p:spPr>
          <a:xfrm>
            <a:off x="348501" y="3651770"/>
            <a:ext cx="11465011" cy="1296995"/>
          </a:xfrm>
        </p:spPr>
        <p:txBody>
          <a:bodyPr/>
          <a:lstStyle/>
          <a:p>
            <a:r>
              <a:rPr lang="en-GB" sz="4400" b="1" dirty="0">
                <a:effectLst/>
                <a:latin typeface="Aptos" panose="020B0004020202020204" pitchFamily="34" charset="0"/>
                <a:ea typeface="Aptos" panose="020B0004020202020204" pitchFamily="34" charset="0"/>
                <a:cs typeface="Times New Roman" panose="02020603050405020304" pitchFamily="18" charset="0"/>
              </a:rPr>
              <a:t>Recent EU legislative proposals and the impact on SMR technologies deployment</a:t>
            </a:r>
            <a:endParaRPr lang="en-GB" sz="4400" b="1" dirty="0"/>
          </a:p>
        </p:txBody>
      </p:sp>
      <p:sp>
        <p:nvSpPr>
          <p:cNvPr id="3" name="Content Placeholder 2">
            <a:extLst>
              <a:ext uri="{FF2B5EF4-FFF2-40B4-BE49-F238E27FC236}">
                <a16:creationId xmlns:a16="http://schemas.microsoft.com/office/drawing/2014/main" id="{A964A8AD-DFB4-4F1B-9CC6-60C17FB62F49}"/>
              </a:ext>
            </a:extLst>
          </p:cNvPr>
          <p:cNvSpPr>
            <a:spLocks noGrp="1"/>
          </p:cNvSpPr>
          <p:nvPr>
            <p:ph sz="quarter" idx="11"/>
          </p:nvPr>
        </p:nvSpPr>
        <p:spPr>
          <a:xfrm>
            <a:off x="416595" y="5048913"/>
            <a:ext cx="7595501" cy="425451"/>
          </a:xfrm>
        </p:spPr>
        <p:txBody>
          <a:bodyPr/>
          <a:lstStyle/>
          <a:p>
            <a:r>
              <a:rPr lang="en-GB" dirty="0"/>
              <a:t>Guilherme Cardoso</a:t>
            </a:r>
          </a:p>
        </p:txBody>
      </p:sp>
      <p:sp>
        <p:nvSpPr>
          <p:cNvPr id="4" name="Text Placeholder 3">
            <a:extLst>
              <a:ext uri="{FF2B5EF4-FFF2-40B4-BE49-F238E27FC236}">
                <a16:creationId xmlns:a16="http://schemas.microsoft.com/office/drawing/2014/main" id="{60435D1B-1C6A-4EC1-81A3-98E60C3CF1A5}"/>
              </a:ext>
            </a:extLst>
          </p:cNvPr>
          <p:cNvSpPr>
            <a:spLocks noGrp="1"/>
          </p:cNvSpPr>
          <p:nvPr>
            <p:ph type="body" sz="quarter" idx="12"/>
          </p:nvPr>
        </p:nvSpPr>
        <p:spPr>
          <a:xfrm>
            <a:off x="416595" y="5574512"/>
            <a:ext cx="7522181" cy="455084"/>
          </a:xfrm>
        </p:spPr>
        <p:txBody>
          <a:bodyPr/>
          <a:lstStyle/>
          <a:p>
            <a:r>
              <a:rPr lang="en-GB" dirty="0"/>
              <a:t>IAEA SMR Conference – 24 October 2024</a:t>
            </a:r>
          </a:p>
        </p:txBody>
      </p:sp>
    </p:spTree>
    <p:extLst>
      <p:ext uri="{BB962C8B-B14F-4D97-AF65-F5344CB8AC3E}">
        <p14:creationId xmlns:p14="http://schemas.microsoft.com/office/powerpoint/2010/main" val="523198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C1AFD8-F0DD-410E-BF20-1EFDE17FFA3D}"/>
              </a:ext>
            </a:extLst>
          </p:cNvPr>
          <p:cNvSpPr>
            <a:spLocks noGrp="1"/>
          </p:cNvSpPr>
          <p:nvPr>
            <p:ph idx="1"/>
          </p:nvPr>
        </p:nvSpPr>
        <p:spPr/>
        <p:txBody>
          <a:bodyPr anchor="ctr"/>
          <a:lstStyle/>
          <a:p>
            <a:pPr algn="ctr"/>
            <a:r>
              <a:rPr lang="en-BE" b="1">
                <a:solidFill>
                  <a:srgbClr val="404040"/>
                </a:solidFill>
              </a:rPr>
              <a:t>To </a:t>
            </a:r>
            <a:r>
              <a:rPr lang="en-GB" b="1" i="0">
                <a:solidFill>
                  <a:srgbClr val="404040"/>
                </a:solidFill>
                <a:effectLst/>
              </a:rPr>
              <a:t>direct investments towards sustainable projects </a:t>
            </a:r>
            <a:r>
              <a:rPr lang="en-BE" b="1" i="0">
                <a:solidFill>
                  <a:srgbClr val="404040"/>
                </a:solidFill>
                <a:effectLst/>
              </a:rPr>
              <a:t>&amp;</a:t>
            </a:r>
            <a:r>
              <a:rPr lang="en-GB" b="1" i="0">
                <a:solidFill>
                  <a:srgbClr val="404040"/>
                </a:solidFill>
                <a:effectLst/>
              </a:rPr>
              <a:t> activities</a:t>
            </a:r>
            <a:endParaRPr lang="en-BE" b="1" i="0">
              <a:solidFill>
                <a:srgbClr val="404040"/>
              </a:solidFill>
              <a:effectLst/>
            </a:endParaRPr>
          </a:p>
        </p:txBody>
      </p:sp>
      <p:sp>
        <p:nvSpPr>
          <p:cNvPr id="3" name="Title 2">
            <a:extLst>
              <a:ext uri="{FF2B5EF4-FFF2-40B4-BE49-F238E27FC236}">
                <a16:creationId xmlns:a16="http://schemas.microsoft.com/office/drawing/2014/main" id="{393C5B9D-4994-4255-9F44-C2A1225A0B27}"/>
              </a:ext>
            </a:extLst>
          </p:cNvPr>
          <p:cNvSpPr>
            <a:spLocks noGrp="1"/>
          </p:cNvSpPr>
          <p:nvPr>
            <p:ph type="title"/>
          </p:nvPr>
        </p:nvSpPr>
        <p:spPr/>
        <p:txBody>
          <a:bodyPr>
            <a:normAutofit/>
          </a:bodyPr>
          <a:lstStyle/>
          <a:p>
            <a:r>
              <a:rPr lang="en-BE"/>
              <a:t>Goal</a:t>
            </a:r>
          </a:p>
        </p:txBody>
      </p:sp>
    </p:spTree>
    <p:extLst>
      <p:ext uri="{BB962C8B-B14F-4D97-AF65-F5344CB8AC3E}">
        <p14:creationId xmlns:p14="http://schemas.microsoft.com/office/powerpoint/2010/main" val="338573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89F903C-17B8-4E87-9719-98FF264E4ECD}"/>
              </a:ext>
            </a:extLst>
          </p:cNvPr>
          <p:cNvGraphicFramePr>
            <a:graphicFrameLocks noGrp="1"/>
          </p:cNvGraphicFramePr>
          <p:nvPr>
            <p:ph idx="1"/>
          </p:nvPr>
        </p:nvGraphicFramePr>
        <p:xfrm>
          <a:off x="1066800" y="2121763"/>
          <a:ext cx="9865360" cy="290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C2ABA40A-2DF4-4A10-A3B0-6C9E1AE25BA2}"/>
              </a:ext>
            </a:extLst>
          </p:cNvPr>
          <p:cNvSpPr>
            <a:spLocks noGrp="1"/>
          </p:cNvSpPr>
          <p:nvPr>
            <p:ph type="title"/>
          </p:nvPr>
        </p:nvSpPr>
        <p:spPr/>
        <p:txBody>
          <a:bodyPr>
            <a:normAutofit/>
          </a:bodyPr>
          <a:lstStyle/>
          <a:p>
            <a:r>
              <a:rPr lang="en-BE"/>
              <a:t>Importance of Taxonomy</a:t>
            </a:r>
          </a:p>
        </p:txBody>
      </p:sp>
    </p:spTree>
    <p:extLst>
      <p:ext uri="{BB962C8B-B14F-4D97-AF65-F5344CB8AC3E}">
        <p14:creationId xmlns:p14="http://schemas.microsoft.com/office/powerpoint/2010/main" val="420798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41B0F7-448E-4041-BB8F-70D267869CFC}"/>
              </a:ext>
            </a:extLst>
          </p:cNvPr>
          <p:cNvSpPr>
            <a:spLocks noGrp="1"/>
          </p:cNvSpPr>
          <p:nvPr>
            <p:ph idx="1"/>
          </p:nvPr>
        </p:nvSpPr>
        <p:spPr/>
        <p:txBody>
          <a:bodyPr>
            <a:normAutofit/>
          </a:bodyPr>
          <a:lstStyle/>
          <a:p>
            <a:pPr algn="just"/>
            <a:endParaRPr lang="en-BE" sz="2533"/>
          </a:p>
          <a:p>
            <a:pPr algn="just"/>
            <a:endParaRPr lang="en-BE" sz="2533"/>
          </a:p>
          <a:p>
            <a:pPr algn="just"/>
            <a:endParaRPr lang="en-BE" sz="2533"/>
          </a:p>
        </p:txBody>
      </p:sp>
      <p:sp>
        <p:nvSpPr>
          <p:cNvPr id="3" name="Title 2">
            <a:extLst>
              <a:ext uri="{FF2B5EF4-FFF2-40B4-BE49-F238E27FC236}">
                <a16:creationId xmlns:a16="http://schemas.microsoft.com/office/drawing/2014/main" id="{1328E971-C07F-4AD3-A5D7-7C0C115D449F}"/>
              </a:ext>
            </a:extLst>
          </p:cNvPr>
          <p:cNvSpPr>
            <a:spLocks noGrp="1"/>
          </p:cNvSpPr>
          <p:nvPr>
            <p:ph type="title"/>
          </p:nvPr>
        </p:nvSpPr>
        <p:spPr/>
        <p:txBody>
          <a:bodyPr>
            <a:normAutofit/>
          </a:bodyPr>
          <a:lstStyle/>
          <a:p>
            <a:r>
              <a:rPr lang="en-BE"/>
              <a:t>Sustainable finance taxonomy</a:t>
            </a:r>
          </a:p>
        </p:txBody>
      </p:sp>
      <p:graphicFrame>
        <p:nvGraphicFramePr>
          <p:cNvPr id="5" name="Diagram 4">
            <a:extLst>
              <a:ext uri="{FF2B5EF4-FFF2-40B4-BE49-F238E27FC236}">
                <a16:creationId xmlns:a16="http://schemas.microsoft.com/office/drawing/2014/main" id="{3E2824F3-81AE-4B30-84FC-FDC603E744F7}"/>
              </a:ext>
            </a:extLst>
          </p:cNvPr>
          <p:cNvGraphicFramePr/>
          <p:nvPr/>
        </p:nvGraphicFramePr>
        <p:xfrm>
          <a:off x="838203" y="1464818"/>
          <a:ext cx="10371967" cy="4358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4512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41B0F7-448E-4041-BB8F-70D267869CFC}"/>
              </a:ext>
            </a:extLst>
          </p:cNvPr>
          <p:cNvSpPr>
            <a:spLocks noGrp="1"/>
          </p:cNvSpPr>
          <p:nvPr>
            <p:ph idx="1"/>
          </p:nvPr>
        </p:nvSpPr>
        <p:spPr/>
        <p:txBody>
          <a:bodyPr>
            <a:normAutofit/>
          </a:bodyPr>
          <a:lstStyle/>
          <a:p>
            <a:pPr algn="just">
              <a:lnSpc>
                <a:spcPct val="150000"/>
              </a:lnSpc>
            </a:pPr>
            <a:r>
              <a:rPr lang="en-GB" sz="2533" dirty="0"/>
              <a:t>The analyses did not reveal any science-based evidence that nuclear energy does more harm to human health or to the environment than other electricity production technologies already included in the Taxonomy as activities supporting climate change mitigation.</a:t>
            </a:r>
            <a:endParaRPr lang="en-BE" sz="2533" dirty="0"/>
          </a:p>
          <a:p>
            <a:pPr algn="just">
              <a:lnSpc>
                <a:spcPct val="150000"/>
              </a:lnSpc>
            </a:pPr>
            <a:endParaRPr lang="en-BE" sz="2533" dirty="0"/>
          </a:p>
          <a:p>
            <a:pPr algn="just">
              <a:lnSpc>
                <a:spcPct val="150000"/>
              </a:lnSpc>
            </a:pPr>
            <a:endParaRPr lang="en-BE" sz="2533" dirty="0"/>
          </a:p>
          <a:p>
            <a:pPr algn="just">
              <a:lnSpc>
                <a:spcPct val="150000"/>
              </a:lnSpc>
            </a:pPr>
            <a:endParaRPr lang="en-BE" sz="2533" dirty="0"/>
          </a:p>
        </p:txBody>
      </p:sp>
      <p:sp>
        <p:nvSpPr>
          <p:cNvPr id="3" name="Title 2">
            <a:extLst>
              <a:ext uri="{FF2B5EF4-FFF2-40B4-BE49-F238E27FC236}">
                <a16:creationId xmlns:a16="http://schemas.microsoft.com/office/drawing/2014/main" id="{1328E971-C07F-4AD3-A5D7-7C0C115D449F}"/>
              </a:ext>
            </a:extLst>
          </p:cNvPr>
          <p:cNvSpPr>
            <a:spLocks noGrp="1"/>
          </p:cNvSpPr>
          <p:nvPr>
            <p:ph type="title"/>
          </p:nvPr>
        </p:nvSpPr>
        <p:spPr/>
        <p:txBody>
          <a:bodyPr>
            <a:normAutofit/>
          </a:bodyPr>
          <a:lstStyle/>
          <a:p>
            <a:r>
              <a:rPr lang="en-BE"/>
              <a:t>JRC conclusion</a:t>
            </a:r>
          </a:p>
        </p:txBody>
      </p:sp>
      <p:sp>
        <p:nvSpPr>
          <p:cNvPr id="4" name="Rectangle 3">
            <a:extLst>
              <a:ext uri="{FF2B5EF4-FFF2-40B4-BE49-F238E27FC236}">
                <a16:creationId xmlns:a16="http://schemas.microsoft.com/office/drawing/2014/main" id="{B35B0EAE-1C4D-47C5-8487-C0BDCA590A04}"/>
              </a:ext>
            </a:extLst>
          </p:cNvPr>
          <p:cNvSpPr/>
          <p:nvPr/>
        </p:nvSpPr>
        <p:spPr>
          <a:xfrm>
            <a:off x="1030387" y="4234650"/>
            <a:ext cx="10131228" cy="847151"/>
          </a:xfrm>
          <a:prstGeom prst="rect">
            <a:avLst/>
          </a:prstGeom>
          <a:solidFill>
            <a:srgbClr val="008B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3733" b="1">
                <a:latin typeface="Myriad Pro" panose="020B0503030403020204" pitchFamily="34" charset="0"/>
              </a:rPr>
              <a:t>Nuclear is taxonomy compliant</a:t>
            </a:r>
          </a:p>
        </p:txBody>
      </p:sp>
    </p:spTree>
    <p:extLst>
      <p:ext uri="{BB962C8B-B14F-4D97-AF65-F5344CB8AC3E}">
        <p14:creationId xmlns:p14="http://schemas.microsoft.com/office/powerpoint/2010/main" val="67011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DE9DB0-AC9C-AEE9-09A3-B0E76FC3B489}"/>
              </a:ext>
            </a:extLst>
          </p:cNvPr>
          <p:cNvSpPr>
            <a:spLocks noGrp="1"/>
          </p:cNvSpPr>
          <p:nvPr>
            <p:ph idx="1"/>
          </p:nvPr>
        </p:nvSpPr>
        <p:spPr>
          <a:xfrm>
            <a:off x="685800" y="1172779"/>
            <a:ext cx="10994572" cy="5053849"/>
          </a:xfrm>
        </p:spPr>
        <p:txBody>
          <a:bodyPr>
            <a:normAutofit lnSpcReduction="10000"/>
          </a:bodyPr>
          <a:lstStyle/>
          <a:p>
            <a:pPr marL="342900" indent="-342900">
              <a:lnSpc>
                <a:spcPct val="150000"/>
              </a:lnSpc>
              <a:buFont typeface="Arial" panose="020B0604020202020204" pitchFamily="34" charset="0"/>
              <a:buChar char="•"/>
            </a:pPr>
            <a:r>
              <a:rPr lang="en-GB" dirty="0"/>
              <a:t>Currently the nuclear fuel cycle is not considered as an enabling technology under the taxonomy. </a:t>
            </a:r>
          </a:p>
          <a:p>
            <a:pPr marL="342900" indent="-342900">
              <a:lnSpc>
                <a:spcPct val="150000"/>
              </a:lnSpc>
              <a:buFont typeface="Arial" panose="020B0604020202020204" pitchFamily="34" charset="0"/>
              <a:buChar char="•"/>
            </a:pPr>
            <a:r>
              <a:rPr lang="en-GB" dirty="0"/>
              <a:t>Nucleareurope hopes that the European Commission will consider its inclusion under the taxonomy during the next mandate given its request that the EU reduces its dependence on Russian nuclear fuels. </a:t>
            </a:r>
          </a:p>
          <a:p>
            <a:pPr marL="342900" indent="-342900">
              <a:lnSpc>
                <a:spcPct val="150000"/>
              </a:lnSpc>
              <a:buFont typeface="Arial" panose="020B0604020202020204" pitchFamily="34" charset="0"/>
              <a:buChar char="•"/>
            </a:pPr>
            <a:r>
              <a:rPr lang="en-GB" dirty="0"/>
              <a:t>Indeed, in order to encourage the European nuclear industry to ramp up its fuel cycle manufacturing capacity in the EU it is essential that policies such as the taxonomy provide support to this activity in order to encourage investment.</a:t>
            </a:r>
          </a:p>
        </p:txBody>
      </p:sp>
      <p:sp>
        <p:nvSpPr>
          <p:cNvPr id="3" name="Title 2">
            <a:extLst>
              <a:ext uri="{FF2B5EF4-FFF2-40B4-BE49-F238E27FC236}">
                <a16:creationId xmlns:a16="http://schemas.microsoft.com/office/drawing/2014/main" id="{DA00CED5-B15C-BE65-E829-2C414CBE3942}"/>
              </a:ext>
            </a:extLst>
          </p:cNvPr>
          <p:cNvSpPr>
            <a:spLocks noGrp="1"/>
          </p:cNvSpPr>
          <p:nvPr>
            <p:ph type="title"/>
          </p:nvPr>
        </p:nvSpPr>
        <p:spPr/>
        <p:txBody>
          <a:bodyPr/>
          <a:lstStyle/>
          <a:p>
            <a:r>
              <a:rPr lang="en-GB" dirty="0"/>
              <a:t>Taxonomy – Future asks</a:t>
            </a:r>
          </a:p>
        </p:txBody>
      </p:sp>
    </p:spTree>
    <p:extLst>
      <p:ext uri="{BB962C8B-B14F-4D97-AF65-F5344CB8AC3E}">
        <p14:creationId xmlns:p14="http://schemas.microsoft.com/office/powerpoint/2010/main" val="105685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ABED-9333-73E3-1901-7AE49A08FF0F}"/>
              </a:ext>
            </a:extLst>
          </p:cNvPr>
          <p:cNvSpPr>
            <a:spLocks noGrp="1"/>
          </p:cNvSpPr>
          <p:nvPr>
            <p:ph type="title"/>
          </p:nvPr>
        </p:nvSpPr>
        <p:spPr/>
        <p:txBody>
          <a:bodyPr/>
          <a:lstStyle/>
          <a:p>
            <a:r>
              <a:rPr lang="en-GB" sz="5400" b="1" kern="100" dirty="0">
                <a:effectLst/>
                <a:latin typeface="Aptos" panose="020B0004020202020204" pitchFamily="34" charset="0"/>
                <a:ea typeface="Aptos" panose="020B0004020202020204" pitchFamily="34" charset="0"/>
                <a:cs typeface="Times New Roman" panose="02020603050405020304" pitchFamily="18" charset="0"/>
              </a:rPr>
              <a:t>The Net Zero Industry Act</a:t>
            </a:r>
            <a:endParaRPr lang="en-GB" sz="5400" dirty="0"/>
          </a:p>
        </p:txBody>
      </p:sp>
    </p:spTree>
    <p:extLst>
      <p:ext uri="{BB962C8B-B14F-4D97-AF65-F5344CB8AC3E}">
        <p14:creationId xmlns:p14="http://schemas.microsoft.com/office/powerpoint/2010/main" val="3625740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2E3DD4-6484-2D3A-69E7-560E8AED3DDF}"/>
              </a:ext>
            </a:extLst>
          </p:cNvPr>
          <p:cNvSpPr>
            <a:spLocks noGrp="1"/>
          </p:cNvSpPr>
          <p:nvPr>
            <p:ph idx="1"/>
          </p:nvPr>
        </p:nvSpPr>
        <p:spPr/>
        <p:txBody>
          <a:bodyPr/>
          <a:lstStyle/>
          <a:p>
            <a:pPr marL="342900" indent="-342900">
              <a:lnSpc>
                <a:spcPct val="150000"/>
              </a:lnSpc>
              <a:buFont typeface="Arial" panose="020B0604020202020204" pitchFamily="34" charset="0"/>
              <a:buChar char="•"/>
            </a:pPr>
            <a:r>
              <a:rPr lang="en-GB" dirty="0"/>
              <a:t>Enhances EU manufacturing capacity for net-zero technologies, including SMRs</a:t>
            </a:r>
          </a:p>
          <a:p>
            <a:pPr marL="342900" indent="-342900">
              <a:lnSpc>
                <a:spcPct val="150000"/>
              </a:lnSpc>
              <a:buFont typeface="Arial" panose="020B0604020202020204" pitchFamily="34" charset="0"/>
              <a:buChar char="•"/>
            </a:pPr>
            <a:r>
              <a:rPr lang="en-GB" dirty="0"/>
              <a:t>SMRs recognized as strategic for Europe’s green transition</a:t>
            </a:r>
          </a:p>
          <a:p>
            <a:pPr marL="342900" indent="-342900">
              <a:lnSpc>
                <a:spcPct val="150000"/>
              </a:lnSpc>
              <a:buFont typeface="Arial" panose="020B0604020202020204" pitchFamily="34" charset="0"/>
              <a:buChar char="•"/>
            </a:pPr>
            <a:r>
              <a:rPr lang="en-GB" dirty="0"/>
              <a:t>Regulatory and financial support to spur innovation and investment in SMRs</a:t>
            </a:r>
          </a:p>
          <a:p>
            <a:pPr marL="342900" indent="-342900">
              <a:lnSpc>
                <a:spcPct val="150000"/>
              </a:lnSpc>
              <a:buFont typeface="Arial" panose="020B0604020202020204" pitchFamily="34" charset="0"/>
              <a:buChar char="•"/>
            </a:pPr>
            <a:r>
              <a:rPr lang="en-GB" dirty="0"/>
              <a:t>Supports EU leadership in SMR technology for energy transition by 2050</a:t>
            </a:r>
          </a:p>
        </p:txBody>
      </p:sp>
      <p:sp>
        <p:nvSpPr>
          <p:cNvPr id="3" name="Title 2">
            <a:extLst>
              <a:ext uri="{FF2B5EF4-FFF2-40B4-BE49-F238E27FC236}">
                <a16:creationId xmlns:a16="http://schemas.microsoft.com/office/drawing/2014/main" id="{8651DF37-C0F0-0D50-FBF6-5EF1F49990D5}"/>
              </a:ext>
            </a:extLst>
          </p:cNvPr>
          <p:cNvSpPr>
            <a:spLocks noGrp="1"/>
          </p:cNvSpPr>
          <p:nvPr>
            <p:ph type="title"/>
          </p:nvPr>
        </p:nvSpPr>
        <p:spPr/>
        <p:txBody>
          <a:bodyPr/>
          <a:lstStyle/>
          <a:p>
            <a:r>
              <a:rPr lang="en-GB" sz="3200" b="1" kern="100" dirty="0">
                <a:effectLst/>
                <a:latin typeface="Aptos" panose="020B0004020202020204" pitchFamily="34" charset="0"/>
                <a:ea typeface="Aptos" panose="020B0004020202020204" pitchFamily="34" charset="0"/>
                <a:cs typeface="Times New Roman" panose="02020603050405020304" pitchFamily="18" charset="0"/>
              </a:rPr>
              <a:t>The Net Zero Industry Act</a:t>
            </a:r>
            <a:endParaRPr lang="en-GB" dirty="0"/>
          </a:p>
        </p:txBody>
      </p:sp>
    </p:spTree>
    <p:extLst>
      <p:ext uri="{BB962C8B-B14F-4D97-AF65-F5344CB8AC3E}">
        <p14:creationId xmlns:p14="http://schemas.microsoft.com/office/powerpoint/2010/main" val="96886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0C44C-0E07-0744-4551-AEF53F0AA2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F9F2B8-0F94-5858-6C6E-3C3E94ECA579}"/>
              </a:ext>
            </a:extLst>
          </p:cNvPr>
          <p:cNvSpPr>
            <a:spLocks noGrp="1"/>
          </p:cNvSpPr>
          <p:nvPr>
            <p:ph type="title"/>
          </p:nvPr>
        </p:nvSpPr>
        <p:spPr/>
        <p:txBody>
          <a:bodyPr>
            <a:normAutofit/>
          </a:bodyPr>
          <a:lstStyle/>
          <a:p>
            <a:r>
              <a:rPr lang="en-GB"/>
              <a:t>Net-Zero Industry Act (NZIA) implementation timeline</a:t>
            </a:r>
            <a:endParaRPr lang="en-BE"/>
          </a:p>
        </p:txBody>
      </p:sp>
      <p:pic>
        <p:nvPicPr>
          <p:cNvPr id="5" name="Picture 4">
            <a:extLst>
              <a:ext uri="{FF2B5EF4-FFF2-40B4-BE49-F238E27FC236}">
                <a16:creationId xmlns:a16="http://schemas.microsoft.com/office/drawing/2014/main" id="{5CB89089-6A4F-FC6B-990E-8DFDF8A82126}"/>
              </a:ext>
            </a:extLst>
          </p:cNvPr>
          <p:cNvPicPr>
            <a:picLocks noChangeAspect="1"/>
          </p:cNvPicPr>
          <p:nvPr/>
        </p:nvPicPr>
        <p:blipFill>
          <a:blip r:embed="rId2"/>
          <a:stretch>
            <a:fillRect/>
          </a:stretch>
        </p:blipFill>
        <p:spPr>
          <a:xfrm>
            <a:off x="1045472" y="1088903"/>
            <a:ext cx="10308328" cy="5225575"/>
          </a:xfrm>
          <a:prstGeom prst="rect">
            <a:avLst/>
          </a:prstGeom>
        </p:spPr>
      </p:pic>
      <p:sp>
        <p:nvSpPr>
          <p:cNvPr id="6" name="Rectangle 5">
            <a:extLst>
              <a:ext uri="{FF2B5EF4-FFF2-40B4-BE49-F238E27FC236}">
                <a16:creationId xmlns:a16="http://schemas.microsoft.com/office/drawing/2014/main" id="{6AD6B49E-35EA-709B-2EB7-1BBC99A5A3F9}"/>
              </a:ext>
            </a:extLst>
          </p:cNvPr>
          <p:cNvSpPr/>
          <p:nvPr/>
        </p:nvSpPr>
        <p:spPr>
          <a:xfrm>
            <a:off x="3731491" y="3020291"/>
            <a:ext cx="2364509" cy="1524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p>
        </p:txBody>
      </p:sp>
      <p:sp>
        <p:nvSpPr>
          <p:cNvPr id="7" name="Rectangle 6">
            <a:extLst>
              <a:ext uri="{FF2B5EF4-FFF2-40B4-BE49-F238E27FC236}">
                <a16:creationId xmlns:a16="http://schemas.microsoft.com/office/drawing/2014/main" id="{9F01AA4B-2B9A-83C4-3E91-B9D34A968C21}"/>
              </a:ext>
            </a:extLst>
          </p:cNvPr>
          <p:cNvSpPr/>
          <p:nvPr/>
        </p:nvSpPr>
        <p:spPr>
          <a:xfrm>
            <a:off x="6360391" y="3011055"/>
            <a:ext cx="2364509" cy="1524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p>
        </p:txBody>
      </p:sp>
      <p:sp>
        <p:nvSpPr>
          <p:cNvPr id="8" name="Rectangle 7">
            <a:extLst>
              <a:ext uri="{FF2B5EF4-FFF2-40B4-BE49-F238E27FC236}">
                <a16:creationId xmlns:a16="http://schemas.microsoft.com/office/drawing/2014/main" id="{5B1F6D82-D6E0-DE55-3152-400AAD8DE514}"/>
              </a:ext>
            </a:extLst>
          </p:cNvPr>
          <p:cNvSpPr/>
          <p:nvPr/>
        </p:nvSpPr>
        <p:spPr>
          <a:xfrm>
            <a:off x="9026236" y="3011055"/>
            <a:ext cx="2364509" cy="1524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p>
        </p:txBody>
      </p:sp>
      <p:sp>
        <p:nvSpPr>
          <p:cNvPr id="2" name="Rectangle 1">
            <a:extLst>
              <a:ext uri="{FF2B5EF4-FFF2-40B4-BE49-F238E27FC236}">
                <a16:creationId xmlns:a16="http://schemas.microsoft.com/office/drawing/2014/main" id="{7032FC5A-520A-8A75-1D68-A09B2B5DFAF2}"/>
              </a:ext>
            </a:extLst>
          </p:cNvPr>
          <p:cNvSpPr/>
          <p:nvPr/>
        </p:nvSpPr>
        <p:spPr>
          <a:xfrm>
            <a:off x="3696582" y="1209821"/>
            <a:ext cx="2364509" cy="1524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p>
        </p:txBody>
      </p:sp>
    </p:spTree>
    <p:extLst>
      <p:ext uri="{BB962C8B-B14F-4D97-AF65-F5344CB8AC3E}">
        <p14:creationId xmlns:p14="http://schemas.microsoft.com/office/powerpoint/2010/main" val="13106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3E491-A7E8-7EB8-359C-6C2335C801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1A26EE-9B8A-A3E7-E13C-056A7528D26B}"/>
              </a:ext>
            </a:extLst>
          </p:cNvPr>
          <p:cNvSpPr>
            <a:spLocks noGrp="1"/>
          </p:cNvSpPr>
          <p:nvPr>
            <p:ph type="title"/>
          </p:nvPr>
        </p:nvSpPr>
        <p:spPr/>
        <p:txBody>
          <a:bodyPr>
            <a:normAutofit/>
          </a:bodyPr>
          <a:lstStyle/>
          <a:p>
            <a:r>
              <a:rPr lang="en-GB"/>
              <a:t>Net-Zero Industry Act (NZIA) – Strategic Projects</a:t>
            </a:r>
            <a:endParaRPr lang="en-BE"/>
          </a:p>
        </p:txBody>
      </p:sp>
      <p:sp>
        <p:nvSpPr>
          <p:cNvPr id="4" name="TextBox 3">
            <a:extLst>
              <a:ext uri="{FF2B5EF4-FFF2-40B4-BE49-F238E27FC236}">
                <a16:creationId xmlns:a16="http://schemas.microsoft.com/office/drawing/2014/main" id="{DA9F65F4-7E3F-082D-AD11-2E742A02C2CF}"/>
              </a:ext>
            </a:extLst>
          </p:cNvPr>
          <p:cNvSpPr txBox="1"/>
          <p:nvPr/>
        </p:nvSpPr>
        <p:spPr>
          <a:xfrm>
            <a:off x="77986" y="802433"/>
            <a:ext cx="11711709" cy="5447389"/>
          </a:xfrm>
          <a:prstGeom prst="rect">
            <a:avLst/>
          </a:prstGeom>
          <a:noFill/>
        </p:spPr>
        <p:txBody>
          <a:bodyPr wrap="square">
            <a:spAutoFit/>
          </a:bodyPr>
          <a:lstStyle/>
          <a:p>
            <a:pPr marL="380990" indent="-380990">
              <a:lnSpc>
                <a:spcPct val="150000"/>
              </a:lnSpc>
              <a:buFontTx/>
              <a:buChar char="-"/>
            </a:pPr>
            <a:r>
              <a:rPr lang="en-IE" sz="2133" dirty="0">
                <a:latin typeface="Myriad Pro" panose="020B0503030403020204"/>
                <a:ea typeface="Aptos" panose="020B0004020202020204" pitchFamily="34" charset="0"/>
              </a:rPr>
              <a:t>Under the </a:t>
            </a:r>
            <a:r>
              <a:rPr lang="en-IE" sz="2133" b="1" u="sng" dirty="0">
                <a:solidFill>
                  <a:srgbClr val="0563C1"/>
                </a:solidFill>
                <a:latin typeface="Myriad Pro" panose="020B0503030403020204"/>
                <a:ea typeface="Aptos" panose="020B0004020202020204" pitchFamily="34" charset="0"/>
                <a:hlinkClick r:id="rId2"/>
              </a:rPr>
              <a:t>Net-Zero Industry Act Regulation (EU) 2024/1735</a:t>
            </a:r>
            <a:r>
              <a:rPr lang="en-IE" sz="2133" dirty="0">
                <a:latin typeface="Myriad Pro" panose="020B0503030403020204"/>
                <a:ea typeface="Aptos" panose="020B0004020202020204" pitchFamily="34" charset="0"/>
              </a:rPr>
              <a:t>, net-zero technology manufacturing projects can apply to have their projects recognized as </a:t>
            </a:r>
            <a:r>
              <a:rPr lang="en-IE" sz="2133" b="1" dirty="0">
                <a:latin typeface="Myriad Pro" panose="020B0503030403020204"/>
                <a:ea typeface="Aptos" panose="020B0004020202020204" pitchFamily="34" charset="0"/>
              </a:rPr>
              <a:t>net-zero strategic projects</a:t>
            </a:r>
            <a:r>
              <a:rPr lang="en-IE" sz="2133" dirty="0">
                <a:latin typeface="Myriad Pro" panose="020B0503030403020204"/>
                <a:ea typeface="Aptos" panose="020B0004020202020204" pitchFamily="34" charset="0"/>
              </a:rPr>
              <a:t>. </a:t>
            </a:r>
          </a:p>
          <a:p>
            <a:pPr marL="380990" indent="-380990">
              <a:lnSpc>
                <a:spcPct val="150000"/>
              </a:lnSpc>
              <a:buFontTx/>
              <a:buChar char="-"/>
            </a:pPr>
            <a:r>
              <a:rPr lang="en-IE" sz="2133" dirty="0">
                <a:latin typeface="Myriad Pro" panose="020B0503030403020204"/>
                <a:ea typeface="Aptos" panose="020B0004020202020204" pitchFamily="34" charset="0"/>
              </a:rPr>
              <a:t>Strategic projects under the Act are vital for enhancing the resilience, strategic autonomy, and competitiveness of the EU’s net-zero industry while aiming to scale up manufacturing of technologies essential for climate-neutrality. </a:t>
            </a:r>
          </a:p>
          <a:p>
            <a:pPr marL="380990" indent="-380990">
              <a:lnSpc>
                <a:spcPct val="150000"/>
              </a:lnSpc>
              <a:buFontTx/>
              <a:buChar char="-"/>
            </a:pPr>
            <a:r>
              <a:rPr lang="en-IE" sz="2133" dirty="0">
                <a:latin typeface="Myriad Pro" panose="020B0503030403020204"/>
                <a:ea typeface="Aptos" panose="020B0004020202020204" pitchFamily="34" charset="0"/>
              </a:rPr>
              <a:t>Applications are assessed by the relevant MS and Projects that are granted the status will benefit from national ‘priority status’, faster permitting and other – detailed list of benefits available </a:t>
            </a:r>
            <a:r>
              <a:rPr lang="en-IE" sz="2133" u="sng" dirty="0">
                <a:solidFill>
                  <a:srgbClr val="0563C1"/>
                </a:solidFill>
                <a:latin typeface="Myriad Pro" panose="020B0503030403020204"/>
                <a:ea typeface="Aptos" panose="020B0004020202020204" pitchFamily="34" charset="0"/>
                <a:hlinkClick r:id="rId3"/>
              </a:rPr>
              <a:t>here</a:t>
            </a:r>
            <a:r>
              <a:rPr lang="en-IE" sz="2133" u="sng" dirty="0">
                <a:solidFill>
                  <a:srgbClr val="0563C1"/>
                </a:solidFill>
                <a:latin typeface="Myriad Pro" panose="020B0503030403020204"/>
                <a:ea typeface="Aptos" panose="020B0004020202020204" pitchFamily="34" charset="0"/>
              </a:rPr>
              <a:t>.</a:t>
            </a:r>
          </a:p>
          <a:p>
            <a:pPr marL="380990" indent="-380990">
              <a:lnSpc>
                <a:spcPct val="150000"/>
              </a:lnSpc>
              <a:buFontTx/>
              <a:buChar char="-"/>
            </a:pPr>
            <a:r>
              <a:rPr lang="en-IE" sz="2133" dirty="0">
                <a:latin typeface="Myriad Pro" panose="020B0503030403020204"/>
                <a:ea typeface="Aptos" panose="020B0004020202020204" pitchFamily="34" charset="0"/>
              </a:rPr>
              <a:t>The application process for project promoters to apply for the status of net-zero strategic project is now open on a rolling basis. </a:t>
            </a:r>
            <a:endParaRPr lang="en-IE" sz="2133" b="1" u="sng" dirty="0">
              <a:solidFill>
                <a:srgbClr val="0563C1"/>
              </a:solidFill>
              <a:latin typeface="Myriad Pro" panose="020B0503030403020204"/>
              <a:ea typeface="Aptos" panose="020B0004020202020204" pitchFamily="34" charset="0"/>
            </a:endParaRPr>
          </a:p>
        </p:txBody>
      </p:sp>
    </p:spTree>
    <p:extLst>
      <p:ext uri="{BB962C8B-B14F-4D97-AF65-F5344CB8AC3E}">
        <p14:creationId xmlns:p14="http://schemas.microsoft.com/office/powerpoint/2010/main" val="1526557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3A35-8657-DB43-7337-59B305C662EE}"/>
              </a:ext>
            </a:extLst>
          </p:cNvPr>
          <p:cNvSpPr>
            <a:spLocks noGrp="1"/>
          </p:cNvSpPr>
          <p:nvPr>
            <p:ph type="title"/>
          </p:nvPr>
        </p:nvSpPr>
        <p:spPr/>
        <p:txBody>
          <a:bodyPr/>
          <a:lstStyle/>
          <a:p>
            <a:r>
              <a:rPr lang="en-GB" sz="4400" b="1" kern="100" dirty="0">
                <a:effectLst/>
                <a:latin typeface="Aptos" panose="020B0004020202020204" pitchFamily="34" charset="0"/>
                <a:ea typeface="Aptos" panose="020B0004020202020204" pitchFamily="34" charset="0"/>
                <a:cs typeface="Times New Roman" panose="02020603050405020304" pitchFamily="18" charset="0"/>
              </a:rPr>
              <a:t>The Low Carbon Hydrogen Delegated Act</a:t>
            </a:r>
            <a:endParaRPr lang="en-GB" sz="4400" dirty="0"/>
          </a:p>
        </p:txBody>
      </p:sp>
    </p:spTree>
    <p:extLst>
      <p:ext uri="{BB962C8B-B14F-4D97-AF65-F5344CB8AC3E}">
        <p14:creationId xmlns:p14="http://schemas.microsoft.com/office/powerpoint/2010/main" val="374801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99791C5-66CC-4948-8D14-2F174F8FAD08}"/>
              </a:ext>
            </a:extLst>
          </p:cNvPr>
          <p:cNvSpPr txBox="1">
            <a:spLocks/>
          </p:cNvSpPr>
          <p:nvPr/>
        </p:nvSpPr>
        <p:spPr>
          <a:xfrm>
            <a:off x="11582400" y="82022"/>
            <a:ext cx="462224" cy="365125"/>
          </a:xfrm>
          <a:prstGeom prst="rect">
            <a:avLst/>
          </a:prstGeom>
        </p:spPr>
        <p:txBody>
          <a:bodyPr/>
          <a:lstStyle>
            <a:defPPr>
              <a:defRPr lang="en-US"/>
            </a:defPPr>
            <a:lvl1pPr marL="0" algn="r" defTabSz="457200" rtl="0" eaLnBrk="1" latinLnBrk="0" hangingPunct="1">
              <a:defRPr sz="9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FB7CB8C-1465-4755-BC59-43595AD50DAD}" type="slidenum">
              <a:rPr kumimoji="0" lang="en-GB" sz="12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8D84582-7DD9-422F-A88F-0A64E6BC0FEE}"/>
              </a:ext>
            </a:extLst>
          </p:cNvPr>
          <p:cNvSpPr>
            <a:spLocks noGrp="1"/>
          </p:cNvSpPr>
          <p:nvPr>
            <p:ph type="title"/>
          </p:nvPr>
        </p:nvSpPr>
        <p:spPr/>
        <p:txBody>
          <a:bodyPr/>
          <a:lstStyle/>
          <a:p>
            <a:r>
              <a:rPr lang="fr-BE" sz="5400" b="1" kern="100" dirty="0">
                <a:effectLst/>
                <a:latin typeface="Aptos" panose="020B0004020202020204" pitchFamily="34" charset="0"/>
                <a:ea typeface="Aptos" panose="020B0004020202020204" pitchFamily="34" charset="0"/>
                <a:cs typeface="Times New Roman" panose="02020603050405020304" pitchFamily="18" charset="0"/>
              </a:rPr>
              <a:t>Introduction</a:t>
            </a:r>
            <a:endParaRPr lang="en-GB" sz="5400" dirty="0"/>
          </a:p>
        </p:txBody>
      </p:sp>
    </p:spTree>
    <p:extLst>
      <p:ext uri="{BB962C8B-B14F-4D97-AF65-F5344CB8AC3E}">
        <p14:creationId xmlns:p14="http://schemas.microsoft.com/office/powerpoint/2010/main" val="1294710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7040B7-D507-150E-39A9-3AA131C2A139}"/>
              </a:ext>
            </a:extLst>
          </p:cNvPr>
          <p:cNvSpPr>
            <a:spLocks noGrp="1"/>
          </p:cNvSpPr>
          <p:nvPr>
            <p:ph idx="1"/>
          </p:nvPr>
        </p:nvSpPr>
        <p:spPr/>
        <p:txBody>
          <a:bodyPr>
            <a:normAutofit/>
          </a:bodyPr>
          <a:lstStyle/>
          <a:p>
            <a:pPr marL="342900" indent="-342900">
              <a:lnSpc>
                <a:spcPct val="150000"/>
              </a:lnSpc>
              <a:buFont typeface="Arial" panose="020B0604020202020204" pitchFamily="34" charset="0"/>
              <a:buChar char="•"/>
            </a:pPr>
            <a:r>
              <a:rPr lang="en-GB" dirty="0"/>
              <a:t>Hydrogen is set to play a crucial role in the EU decarbonisation strategy.</a:t>
            </a:r>
          </a:p>
          <a:p>
            <a:pPr marL="342900" indent="-342900">
              <a:lnSpc>
                <a:spcPct val="150000"/>
              </a:lnSpc>
              <a:buFont typeface="Arial" panose="020B0604020202020204" pitchFamily="34" charset="0"/>
              <a:buChar char="•"/>
            </a:pPr>
            <a:r>
              <a:rPr lang="en-GB" dirty="0"/>
              <a:t>SMRs can play a key role in scaling up EU hydrogen production and creating a low-carbon hydrogen market</a:t>
            </a:r>
          </a:p>
          <a:p>
            <a:pPr marL="342900" indent="-342900">
              <a:lnSpc>
                <a:spcPct val="150000"/>
              </a:lnSpc>
              <a:buFont typeface="Arial" panose="020B0604020202020204" pitchFamily="34" charset="0"/>
              <a:buChar char="•"/>
            </a:pPr>
            <a:r>
              <a:rPr lang="en-GB" dirty="0"/>
              <a:t>SMRs can also provide high-temperature steam for electrolysis, crucial for large-scale hydrogen production</a:t>
            </a:r>
          </a:p>
          <a:p>
            <a:pPr marL="342900" indent="-342900">
              <a:lnSpc>
                <a:spcPct val="150000"/>
              </a:lnSpc>
              <a:buFont typeface="Arial" panose="020B0604020202020204" pitchFamily="34" charset="0"/>
              <a:buChar char="•"/>
            </a:pPr>
            <a:r>
              <a:rPr lang="en-GB" dirty="0"/>
              <a:t>This Act sets a methodology for assessing greenhouse gas emissions for low-carbon hydrogen production, including nuclear-based hydrogen.</a:t>
            </a:r>
          </a:p>
        </p:txBody>
      </p:sp>
      <p:sp>
        <p:nvSpPr>
          <p:cNvPr id="3" name="Title 2">
            <a:extLst>
              <a:ext uri="{FF2B5EF4-FFF2-40B4-BE49-F238E27FC236}">
                <a16:creationId xmlns:a16="http://schemas.microsoft.com/office/drawing/2014/main" id="{9EA0324D-8661-3811-F8A8-A86C90DDD58C}"/>
              </a:ext>
            </a:extLst>
          </p:cNvPr>
          <p:cNvSpPr>
            <a:spLocks noGrp="1"/>
          </p:cNvSpPr>
          <p:nvPr>
            <p:ph type="title"/>
          </p:nvPr>
        </p:nvSpPr>
        <p:spPr/>
        <p:txBody>
          <a:bodyPr/>
          <a:lstStyle/>
          <a:p>
            <a:r>
              <a:rPr lang="en-GB" sz="3200" b="1" kern="100" dirty="0">
                <a:effectLst/>
                <a:latin typeface="Aptos" panose="020B0004020202020204" pitchFamily="34" charset="0"/>
                <a:ea typeface="Aptos" panose="020B0004020202020204" pitchFamily="34" charset="0"/>
                <a:cs typeface="Times New Roman" panose="02020603050405020304" pitchFamily="18" charset="0"/>
              </a:rPr>
              <a:t>The Low Carbon Hydrogen Delegated Act</a:t>
            </a:r>
            <a:endParaRPr lang="en-GB" dirty="0"/>
          </a:p>
        </p:txBody>
      </p:sp>
    </p:spTree>
    <p:extLst>
      <p:ext uri="{BB962C8B-B14F-4D97-AF65-F5344CB8AC3E}">
        <p14:creationId xmlns:p14="http://schemas.microsoft.com/office/powerpoint/2010/main" val="296481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F0C31F-86B9-C879-6575-A7183EF82A7D}"/>
              </a:ext>
            </a:extLst>
          </p:cNvPr>
          <p:cNvSpPr>
            <a:spLocks noGrp="1"/>
          </p:cNvSpPr>
          <p:nvPr>
            <p:ph idx="1"/>
          </p:nvPr>
        </p:nvSpPr>
        <p:spPr>
          <a:xfrm>
            <a:off x="398835" y="1172780"/>
            <a:ext cx="11566186" cy="5111288"/>
          </a:xfrm>
        </p:spPr>
        <p:txBody>
          <a:bodyPr>
            <a:noAutofit/>
          </a:bodyPr>
          <a:lstStyle/>
          <a:p>
            <a:pPr indent="-228583">
              <a:lnSpc>
                <a:spcPct val="150000"/>
              </a:lnSpc>
            </a:pPr>
            <a:r>
              <a:rPr lang="en-GB" sz="1800" dirty="0">
                <a:latin typeface="Myriad Pro" panose="020B0503030403020204"/>
                <a:ea typeface="Calibri" panose="020F0502020204030204" pitchFamily="34" charset="0"/>
                <a:cs typeface="Calibri" panose="020F0502020204030204" pitchFamily="34" charset="0"/>
              </a:rPr>
              <a:t>The Delegated Act in in the process of a public consultation at the moment. What does the nuclear industry need this Act to include?</a:t>
            </a:r>
          </a:p>
          <a:p>
            <a:pPr marL="228617" indent="-457200">
              <a:lnSpc>
                <a:spcPct val="150000"/>
              </a:lnSpc>
              <a:buFont typeface="Arial" panose="020B0604020202020204" pitchFamily="34" charset="0"/>
              <a:buChar char="•"/>
            </a:pPr>
            <a:r>
              <a:rPr lang="en-GB" sz="1800" b="1" dirty="0">
                <a:latin typeface="Myriad Pro" panose="020B0503030403020204"/>
                <a:ea typeface="Calibri" panose="020F0502020204030204" pitchFamily="34" charset="0"/>
                <a:cs typeface="Calibri" panose="020F0502020204030204" pitchFamily="34" charset="0"/>
              </a:rPr>
              <a:t>Accurate Emission Factor for Nuclear Electricity</a:t>
            </a:r>
            <a:r>
              <a:rPr lang="en-GB" sz="1800" dirty="0">
                <a:latin typeface="Myriad Pro" panose="020B0503030403020204"/>
                <a:ea typeface="Calibri" panose="020F0502020204030204" pitchFamily="34" charset="0"/>
                <a:cs typeface="Calibri" panose="020F0502020204030204" pitchFamily="34" charset="0"/>
              </a:rPr>
              <a:t>: The Delegated Act should update the emission factors for nuclear electricity using contemporary data to accurately reflect its low-carbon footprint.</a:t>
            </a:r>
          </a:p>
          <a:p>
            <a:pPr marL="228617" indent="-457200">
              <a:lnSpc>
                <a:spcPct val="150000"/>
              </a:lnSpc>
              <a:buFont typeface="Arial" panose="020B0604020202020204" pitchFamily="34" charset="0"/>
              <a:buChar char="•"/>
            </a:pPr>
            <a:r>
              <a:rPr lang="en-GB" sz="1800" b="1" dirty="0">
                <a:latin typeface="Myriad Pro" panose="020B0503030403020204"/>
                <a:ea typeface="Calibri" panose="020F0502020204030204" pitchFamily="34" charset="0"/>
                <a:cs typeface="Calibri" panose="020F0502020204030204" pitchFamily="34" charset="0"/>
              </a:rPr>
              <a:t>Inclusion of Power Purchase Agreements (PPAs): </a:t>
            </a:r>
            <a:r>
              <a:rPr lang="en-GB" sz="1800" dirty="0">
                <a:latin typeface="Myriad Pro" panose="020B0503030403020204"/>
                <a:ea typeface="Calibri" panose="020F0502020204030204" pitchFamily="34" charset="0"/>
                <a:cs typeface="Calibri" panose="020F0502020204030204" pitchFamily="34" charset="0"/>
              </a:rPr>
              <a:t>The Act should recognize PPAs for nuclear electricity to ensure accurate carbon accounting and support the growth of the low-carbon hydrogen industry.</a:t>
            </a:r>
          </a:p>
          <a:p>
            <a:pPr marL="228617" indent="-457200">
              <a:lnSpc>
                <a:spcPct val="150000"/>
              </a:lnSpc>
              <a:buFont typeface="Arial" panose="020B0604020202020204" pitchFamily="34" charset="0"/>
              <a:buChar char="•"/>
            </a:pPr>
            <a:r>
              <a:rPr lang="en-GB" sz="1800" b="1" dirty="0">
                <a:latin typeface="Myriad Pro" panose="020B0503030403020204"/>
                <a:ea typeface="Calibri" panose="020F0502020204030204" pitchFamily="34" charset="0"/>
                <a:cs typeface="Calibri" panose="020F0502020204030204" pitchFamily="34" charset="0"/>
              </a:rPr>
              <a:t>Project-Based Approach to Emissions Measurement: </a:t>
            </a:r>
            <a:r>
              <a:rPr lang="en-GB" sz="1800" dirty="0">
                <a:latin typeface="Myriad Pro" panose="020B0503030403020204"/>
                <a:ea typeface="Calibri" panose="020F0502020204030204" pitchFamily="34" charset="0"/>
                <a:cs typeface="Calibri" panose="020F0502020204030204" pitchFamily="34" charset="0"/>
              </a:rPr>
              <a:t>A project-based approach should be adopted to measure emissions more accurately, reflecting the unique characteristics of each hydrogen production project.</a:t>
            </a:r>
          </a:p>
          <a:p>
            <a:pPr marL="228617" indent="-457200">
              <a:lnSpc>
                <a:spcPct val="150000"/>
              </a:lnSpc>
              <a:buFont typeface="Arial" panose="020B0604020202020204" pitchFamily="34" charset="0"/>
              <a:buChar char="•"/>
            </a:pPr>
            <a:r>
              <a:rPr lang="en-GB" sz="1800" b="1" dirty="0">
                <a:latin typeface="Myriad Pro" panose="020B0503030403020204"/>
                <a:ea typeface="Calibri" panose="020F0502020204030204" pitchFamily="34" charset="0"/>
                <a:cs typeface="Calibri" panose="020F0502020204030204" pitchFamily="34" charset="0"/>
              </a:rPr>
              <a:t>Grid Electricity and Direct Connections: </a:t>
            </a:r>
            <a:r>
              <a:rPr lang="en-GB" sz="1800" dirty="0">
                <a:latin typeface="Myriad Pro" panose="020B0503030403020204"/>
                <a:ea typeface="Calibri" panose="020F0502020204030204" pitchFamily="34" charset="0"/>
                <a:cs typeface="Calibri" panose="020F0502020204030204" pitchFamily="34" charset="0"/>
              </a:rPr>
              <a:t>The Act should include all relevant electricity sourcing options, such as grid electricity and direct connections to nuclear power, to support low-carbon fuel production.</a:t>
            </a:r>
          </a:p>
        </p:txBody>
      </p:sp>
      <p:sp>
        <p:nvSpPr>
          <p:cNvPr id="3" name="Title 2">
            <a:extLst>
              <a:ext uri="{FF2B5EF4-FFF2-40B4-BE49-F238E27FC236}">
                <a16:creationId xmlns:a16="http://schemas.microsoft.com/office/drawing/2014/main" id="{55F3D858-E90F-03E9-2A36-A7BD0A05A75E}"/>
              </a:ext>
            </a:extLst>
          </p:cNvPr>
          <p:cNvSpPr>
            <a:spLocks noGrp="1"/>
          </p:cNvSpPr>
          <p:nvPr>
            <p:ph type="title"/>
          </p:nvPr>
        </p:nvSpPr>
        <p:spPr/>
        <p:txBody>
          <a:bodyPr/>
          <a:lstStyle/>
          <a:p>
            <a:r>
              <a:rPr lang="en-GB" sz="3200" b="1" kern="100" dirty="0">
                <a:effectLst/>
                <a:latin typeface="Aptos" panose="020B0004020202020204" pitchFamily="34" charset="0"/>
                <a:ea typeface="Aptos" panose="020B0004020202020204" pitchFamily="34" charset="0"/>
                <a:cs typeface="Times New Roman" panose="02020603050405020304" pitchFamily="18" charset="0"/>
              </a:rPr>
              <a:t>The Low Carbon Hydrogen Delegated Act</a:t>
            </a:r>
            <a:endParaRPr lang="en-GB" dirty="0"/>
          </a:p>
        </p:txBody>
      </p:sp>
    </p:spTree>
    <p:extLst>
      <p:ext uri="{BB962C8B-B14F-4D97-AF65-F5344CB8AC3E}">
        <p14:creationId xmlns:p14="http://schemas.microsoft.com/office/powerpoint/2010/main" val="1344412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A195-8537-A8AA-6083-7F0AB3EBB3C1}"/>
              </a:ext>
            </a:extLst>
          </p:cNvPr>
          <p:cNvSpPr>
            <a:spLocks noGrp="1"/>
          </p:cNvSpPr>
          <p:nvPr>
            <p:ph type="title"/>
          </p:nvPr>
        </p:nvSpPr>
        <p:spPr/>
        <p:txBody>
          <a:bodyPr/>
          <a:lstStyle/>
          <a:p>
            <a:r>
              <a:rPr lang="en-GB" sz="2400" b="1" kern="100" dirty="0">
                <a:effectLst/>
                <a:latin typeface="Aptos" panose="020B0004020202020204" pitchFamily="34" charset="0"/>
                <a:ea typeface="Aptos" panose="020B0004020202020204" pitchFamily="34" charset="0"/>
                <a:cs typeface="Times New Roman" panose="02020603050405020304" pitchFamily="18" charset="0"/>
              </a:rPr>
              <a:t>The future of European competitiveness: report by Mario Draghi</a:t>
            </a:r>
            <a:endParaRPr lang="en-GB" sz="2400" dirty="0"/>
          </a:p>
        </p:txBody>
      </p:sp>
    </p:spTree>
    <p:extLst>
      <p:ext uri="{BB962C8B-B14F-4D97-AF65-F5344CB8AC3E}">
        <p14:creationId xmlns:p14="http://schemas.microsoft.com/office/powerpoint/2010/main" val="406005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D7DBEF-23FF-4CE4-AFDF-F23780F86141}"/>
              </a:ext>
            </a:extLst>
          </p:cNvPr>
          <p:cNvSpPr>
            <a:spLocks noGrp="1"/>
          </p:cNvSpPr>
          <p:nvPr>
            <p:ph idx="1"/>
          </p:nvPr>
        </p:nvSpPr>
        <p:spPr>
          <a:xfrm>
            <a:off x="457200" y="947058"/>
            <a:ext cx="11353800" cy="5312228"/>
          </a:xfrm>
        </p:spPr>
        <p:txBody>
          <a:bodyPr>
            <a:normAutofit fontScale="92500" lnSpcReduction="10000"/>
          </a:bodyPr>
          <a:lstStyle/>
          <a:p>
            <a:pPr>
              <a:lnSpc>
                <a:spcPct val="150000"/>
              </a:lnSpc>
            </a:pPr>
            <a:r>
              <a:rPr lang="en-GB" dirty="0"/>
              <a:t>Mario Draghi's report on European competitiveness aims to provide strategic recommendations to enhance the EU's economic resilience and global standing, focusing on innovation, investment, and regulatory reforms.</a:t>
            </a:r>
          </a:p>
          <a:p>
            <a:pPr>
              <a:lnSpc>
                <a:spcPct val="150000"/>
              </a:lnSpc>
            </a:pPr>
            <a:r>
              <a:rPr lang="en-GB" dirty="0"/>
              <a:t>Main takeaways:</a:t>
            </a:r>
          </a:p>
          <a:p>
            <a:pPr marL="342900" indent="-342900">
              <a:lnSpc>
                <a:spcPct val="150000"/>
              </a:lnSpc>
              <a:buFont typeface="Arial" panose="020B0604020202020204" pitchFamily="34" charset="0"/>
              <a:buChar char="•"/>
            </a:pPr>
            <a:r>
              <a:rPr lang="en-GB" sz="2400" dirty="0">
                <a:ea typeface="Times New Roman" panose="02020603050405020304" pitchFamily="18" charset="0"/>
                <a:cs typeface="Arial" panose="020B0604020202020204" pitchFamily="34" charset="0"/>
              </a:rPr>
              <a:t>The decarbonisation of Europe’s energy system implies the massive deployment of clean energy sources with low marginal generation costs, such as renewables and nuclear.</a:t>
            </a:r>
          </a:p>
          <a:p>
            <a:pPr marL="342900" indent="-342900">
              <a:lnSpc>
                <a:spcPct val="150000"/>
              </a:lnSpc>
              <a:buFont typeface="Arial" panose="020B0604020202020204" pitchFamily="34" charset="0"/>
              <a:buChar char="•"/>
            </a:pPr>
            <a:r>
              <a:rPr lang="en-GB" sz="2400" dirty="0">
                <a:ea typeface="Times New Roman" panose="02020603050405020304" pitchFamily="18" charset="0"/>
                <a:cs typeface="Arial" panose="020B0604020202020204" pitchFamily="34" charset="0"/>
              </a:rPr>
              <a:t>The EU should decouple the remuneration of renewable energy and nuclear from fossil-fuel generation by building on the tools introduced under the new Electricity Market Design – such as PPAs and two-way </a:t>
            </a:r>
            <a:r>
              <a:rPr lang="en-GB" sz="2400" dirty="0" err="1">
                <a:ea typeface="Times New Roman" panose="02020603050405020304" pitchFamily="18" charset="0"/>
                <a:cs typeface="Arial" panose="020B0604020202020204" pitchFamily="34" charset="0"/>
              </a:rPr>
              <a:t>CfDs</a:t>
            </a:r>
            <a:endParaRPr lang="en-GB" sz="2400" dirty="0">
              <a:ea typeface="Times New Roman" panose="02020603050405020304" pitchFamily="18" charset="0"/>
              <a:cs typeface="Arial" panose="020B0604020202020204" pitchFamily="34" charset="0"/>
            </a:endParaRPr>
          </a:p>
          <a:p>
            <a:pPr marL="342900" indent="-342900">
              <a:lnSpc>
                <a:spcPct val="150000"/>
              </a:lnSpc>
              <a:buFont typeface="Arial" panose="020B0604020202020204" pitchFamily="34" charset="0"/>
              <a:buChar char="•"/>
            </a:pPr>
            <a:endParaRPr lang="en-GB" dirty="0"/>
          </a:p>
        </p:txBody>
      </p:sp>
      <p:sp>
        <p:nvSpPr>
          <p:cNvPr id="3" name="Title 2">
            <a:extLst>
              <a:ext uri="{FF2B5EF4-FFF2-40B4-BE49-F238E27FC236}">
                <a16:creationId xmlns:a16="http://schemas.microsoft.com/office/drawing/2014/main" id="{EE279CC1-369F-0FD8-F9C2-F6E4FA8B0642}"/>
              </a:ext>
            </a:extLst>
          </p:cNvPr>
          <p:cNvSpPr>
            <a:spLocks noGrp="1"/>
          </p:cNvSpPr>
          <p:nvPr>
            <p:ph type="title"/>
          </p:nvPr>
        </p:nvSpPr>
        <p:spPr/>
        <p:txBody>
          <a:bodyPr/>
          <a:lstStyle/>
          <a:p>
            <a:r>
              <a:rPr lang="en-GB" dirty="0"/>
              <a:t>European Competitiveness report</a:t>
            </a:r>
          </a:p>
        </p:txBody>
      </p:sp>
    </p:spTree>
    <p:extLst>
      <p:ext uri="{BB962C8B-B14F-4D97-AF65-F5344CB8AC3E}">
        <p14:creationId xmlns:p14="http://schemas.microsoft.com/office/powerpoint/2010/main" val="280151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DAACA-1BA7-F699-BD9F-9585BD1CB282}"/>
              </a:ext>
            </a:extLst>
          </p:cNvPr>
          <p:cNvSpPr>
            <a:spLocks noGrp="1"/>
          </p:cNvSpPr>
          <p:nvPr>
            <p:ph idx="1"/>
          </p:nvPr>
        </p:nvSpPr>
        <p:spPr>
          <a:xfrm>
            <a:off x="642257" y="1023257"/>
            <a:ext cx="11146972" cy="5214257"/>
          </a:xfrm>
        </p:spPr>
        <p:txBody>
          <a:bodyPr>
            <a:normAutofit lnSpcReduction="10000"/>
          </a:bodyPr>
          <a:lstStyle/>
          <a:p>
            <a:pPr>
              <a:lnSpc>
                <a:spcPct val="150000"/>
              </a:lnSpc>
            </a:pPr>
            <a:r>
              <a:rPr lang="en-GB" dirty="0"/>
              <a:t>Main takeaways (cont.):</a:t>
            </a:r>
          </a:p>
          <a:p>
            <a:pPr marL="342900" indent="-342900">
              <a:lnSpc>
                <a:spcPct val="150000"/>
              </a:lnSpc>
              <a:buFont typeface="Arial" panose="020B0604020202020204" pitchFamily="34" charset="0"/>
              <a:buChar char="•"/>
            </a:pPr>
            <a:r>
              <a:rPr lang="en-GB" sz="2400" dirty="0">
                <a:ea typeface="Times New Roman" panose="02020603050405020304" pitchFamily="18" charset="0"/>
                <a:cs typeface="Arial" panose="020B0604020202020204" pitchFamily="34" charset="0"/>
              </a:rPr>
              <a:t>A key goal is to accelerate decarbonisation in a cost-efficient way, leveraging all available solutions through a technology-neutral approach.</a:t>
            </a:r>
          </a:p>
          <a:p>
            <a:pPr marL="342900" indent="-342900">
              <a:lnSpc>
                <a:spcPct val="150000"/>
              </a:lnSpc>
              <a:buFont typeface="Arial" panose="020B0604020202020204" pitchFamily="34" charset="0"/>
              <a:buChar char="•"/>
            </a:pPr>
            <a:r>
              <a:rPr lang="en-GB" dirty="0">
                <a:ea typeface="Times New Roman" panose="02020603050405020304" pitchFamily="18" charset="0"/>
                <a:cs typeface="Arial" panose="020B0604020202020204" pitchFamily="34" charset="0"/>
              </a:rPr>
              <a:t>T</a:t>
            </a:r>
            <a:r>
              <a:rPr lang="en-GB" sz="2400" dirty="0">
                <a:ea typeface="Times New Roman" panose="02020603050405020304" pitchFamily="18" charset="0"/>
                <a:cs typeface="Arial" panose="020B0604020202020204" pitchFamily="34" charset="0"/>
              </a:rPr>
              <a:t>he full benefits of the clean transition for EU competitiveness will only materialise when renewables combined with nuclear are regularly price setting and relevant investments in grids, storage and flexibility are completed.</a:t>
            </a:r>
          </a:p>
          <a:p>
            <a:pPr marL="342900" indent="-342900">
              <a:lnSpc>
                <a:spcPct val="150000"/>
              </a:lnSpc>
              <a:buFont typeface="Arial" panose="020B0604020202020204" pitchFamily="34" charset="0"/>
              <a:buChar char="•"/>
            </a:pPr>
            <a:r>
              <a:rPr lang="en-GB" dirty="0">
                <a:ea typeface="Times New Roman" panose="02020603050405020304" pitchFamily="18" charset="0"/>
                <a:cs typeface="Arial" panose="020B0604020202020204" pitchFamily="34" charset="0"/>
              </a:rPr>
              <a:t>A</a:t>
            </a:r>
            <a:r>
              <a:rPr lang="en-GB" sz="2400" dirty="0">
                <a:ea typeface="Times New Roman" panose="02020603050405020304" pitchFamily="18" charset="0"/>
                <a:cs typeface="Arial" panose="020B0604020202020204" pitchFamily="34" charset="0"/>
              </a:rPr>
              <a:t>ll available technologies and solutions</a:t>
            </a:r>
            <a:r>
              <a:rPr lang="en-GB" dirty="0">
                <a:ea typeface="Times New Roman" panose="02020603050405020304" pitchFamily="18" charset="0"/>
                <a:cs typeface="Arial" panose="020B0604020202020204" pitchFamily="34" charset="0"/>
              </a:rPr>
              <a:t> </a:t>
            </a:r>
            <a:r>
              <a:rPr lang="en-GB" sz="2400" dirty="0">
                <a:ea typeface="Times New Roman" panose="02020603050405020304" pitchFamily="18" charset="0"/>
                <a:cs typeface="Arial" panose="020B0604020202020204" pitchFamily="34" charset="0"/>
              </a:rPr>
              <a:t>must be leveraged by adopting a technology-neutral approach and by developing an overall  cost-efficient system</a:t>
            </a:r>
            <a:endParaRPr lang="en-GB" sz="2400" dirty="0">
              <a:ea typeface="Aptos" panose="020B00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FA0BE38-7286-C6E3-5573-42A8B0415F15}"/>
              </a:ext>
            </a:extLst>
          </p:cNvPr>
          <p:cNvSpPr>
            <a:spLocks noGrp="1"/>
          </p:cNvSpPr>
          <p:nvPr>
            <p:ph type="title"/>
          </p:nvPr>
        </p:nvSpPr>
        <p:spPr/>
        <p:txBody>
          <a:bodyPr/>
          <a:lstStyle/>
          <a:p>
            <a:r>
              <a:rPr lang="en-GB" dirty="0"/>
              <a:t>European Competitiveness report</a:t>
            </a:r>
          </a:p>
        </p:txBody>
      </p:sp>
    </p:spTree>
    <p:extLst>
      <p:ext uri="{BB962C8B-B14F-4D97-AF65-F5344CB8AC3E}">
        <p14:creationId xmlns:p14="http://schemas.microsoft.com/office/powerpoint/2010/main" val="1838731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1400-FA8A-BD89-C86D-5589F4B67FF1}"/>
              </a:ext>
            </a:extLst>
          </p:cNvPr>
          <p:cNvSpPr>
            <a:spLocks noGrp="1"/>
          </p:cNvSpPr>
          <p:nvPr>
            <p:ph type="title"/>
          </p:nvPr>
        </p:nvSpPr>
        <p:spPr/>
        <p:txBody>
          <a:bodyPr/>
          <a:lstStyle/>
          <a:p>
            <a:r>
              <a:rPr lang="en-GB" sz="5400" b="1" dirty="0">
                <a:effectLst/>
                <a:latin typeface="Aptos" panose="020B0004020202020204" pitchFamily="34" charset="0"/>
                <a:ea typeface="Aptos" panose="020B0004020202020204" pitchFamily="34" charset="0"/>
                <a:cs typeface="Times New Roman" panose="02020603050405020304" pitchFamily="18" charset="0"/>
              </a:rPr>
              <a:t>Conclusion</a:t>
            </a:r>
            <a:endParaRPr lang="en-GB" sz="5400" dirty="0"/>
          </a:p>
        </p:txBody>
      </p:sp>
    </p:spTree>
    <p:extLst>
      <p:ext uri="{BB962C8B-B14F-4D97-AF65-F5344CB8AC3E}">
        <p14:creationId xmlns:p14="http://schemas.microsoft.com/office/powerpoint/2010/main" val="2720963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99791C5-66CC-4948-8D14-2F174F8FAD08}"/>
              </a:ext>
            </a:extLst>
          </p:cNvPr>
          <p:cNvSpPr txBox="1">
            <a:spLocks/>
          </p:cNvSpPr>
          <p:nvPr/>
        </p:nvSpPr>
        <p:spPr>
          <a:xfrm>
            <a:off x="11582400" y="82022"/>
            <a:ext cx="462224" cy="365125"/>
          </a:xfrm>
          <a:prstGeom prst="rect">
            <a:avLst/>
          </a:prstGeom>
        </p:spPr>
        <p:txBody>
          <a:bodyPr/>
          <a:lstStyle>
            <a:defPPr>
              <a:defRPr lang="en-US"/>
            </a:defPPr>
            <a:lvl1pPr marL="0" algn="r" defTabSz="457200" rtl="0" eaLnBrk="1" latinLnBrk="0" hangingPunct="1">
              <a:defRPr sz="9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FB7CB8C-1465-4755-BC59-43595AD50DAD}" type="slidenum">
              <a:rPr kumimoji="0" lang="en-GB" sz="12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2D907E31-CBA9-4308-810F-4F3E72883CF9}"/>
              </a:ext>
            </a:extLst>
          </p:cNvPr>
          <p:cNvSpPr>
            <a:spLocks noGrp="1"/>
          </p:cNvSpPr>
          <p:nvPr>
            <p:ph sz="quarter" idx="11"/>
          </p:nvPr>
        </p:nvSpPr>
        <p:spPr/>
        <p:txBody>
          <a:bodyPr/>
          <a:lstStyle/>
          <a:p>
            <a:endParaRPr lang="en-GB"/>
          </a:p>
        </p:txBody>
      </p:sp>
      <p:sp>
        <p:nvSpPr>
          <p:cNvPr id="3" name="Text Placeholder 2">
            <a:extLst>
              <a:ext uri="{FF2B5EF4-FFF2-40B4-BE49-F238E27FC236}">
                <a16:creationId xmlns:a16="http://schemas.microsoft.com/office/drawing/2014/main" id="{C9B1F1EC-2437-406C-A926-ABC9D6A9156E}"/>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745013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43C48-3B59-83D2-43A2-436010B6FD12}"/>
              </a:ext>
            </a:extLst>
          </p:cNvPr>
          <p:cNvSpPr>
            <a:spLocks noGrp="1"/>
          </p:cNvSpPr>
          <p:nvPr>
            <p:ph idx="1"/>
          </p:nvPr>
        </p:nvSpPr>
        <p:spPr>
          <a:xfrm>
            <a:off x="535021" y="972766"/>
            <a:ext cx="11167353" cy="3340817"/>
          </a:xfrm>
        </p:spPr>
        <p:txBody>
          <a:bodyPr>
            <a:normAutofit fontScale="92500" lnSpcReduction="20000"/>
          </a:bodyPr>
          <a:lstStyle/>
          <a:p>
            <a:pPr>
              <a:lnSpc>
                <a:spcPct val="150000"/>
              </a:lnSpc>
            </a:pPr>
            <a:r>
              <a:rPr lang="en-GB" dirty="0"/>
              <a:t>2020s - Nuclear energy starts to regain its visibility at EU level driven by:</a:t>
            </a:r>
          </a:p>
          <a:p>
            <a:pPr marL="342900" indent="-342900">
              <a:lnSpc>
                <a:spcPct val="150000"/>
              </a:lnSpc>
              <a:buFont typeface="Arial" panose="020B0604020202020204" pitchFamily="34" charset="0"/>
              <a:buChar char="•"/>
            </a:pPr>
            <a:r>
              <a:rPr lang="en-GB" dirty="0"/>
              <a:t>Approaching of climate targets deadlines (2030)</a:t>
            </a:r>
          </a:p>
          <a:p>
            <a:pPr marL="342900" indent="-342900">
              <a:lnSpc>
                <a:spcPct val="150000"/>
              </a:lnSpc>
              <a:buFont typeface="Arial" panose="020B0604020202020204" pitchFamily="34" charset="0"/>
              <a:buChar char="•"/>
            </a:pPr>
            <a:r>
              <a:rPr lang="en-GB" dirty="0"/>
              <a:t>Energy crisis triggered by the war in Ukraine.</a:t>
            </a:r>
          </a:p>
          <a:p>
            <a:pPr>
              <a:lnSpc>
                <a:spcPct val="150000"/>
              </a:lnSpc>
            </a:pPr>
            <a:endParaRPr lang="en-GB" dirty="0"/>
          </a:p>
          <a:p>
            <a:pPr>
              <a:lnSpc>
                <a:spcPct val="150000"/>
              </a:lnSpc>
            </a:pPr>
            <a:r>
              <a:rPr lang="en-GB" dirty="0"/>
              <a:t>Nuclear energy in general and SMRs in particular have benefited from a series of enabling measures in recent legislative proposals and initiatives:</a:t>
            </a:r>
          </a:p>
        </p:txBody>
      </p:sp>
      <p:sp>
        <p:nvSpPr>
          <p:cNvPr id="3" name="Title 2">
            <a:extLst>
              <a:ext uri="{FF2B5EF4-FFF2-40B4-BE49-F238E27FC236}">
                <a16:creationId xmlns:a16="http://schemas.microsoft.com/office/drawing/2014/main" id="{3710D607-EC64-B782-18B8-7C9FC0C80CCF}"/>
              </a:ext>
            </a:extLst>
          </p:cNvPr>
          <p:cNvSpPr>
            <a:spLocks noGrp="1"/>
          </p:cNvSpPr>
          <p:nvPr>
            <p:ph type="title"/>
          </p:nvPr>
        </p:nvSpPr>
        <p:spPr/>
        <p:txBody>
          <a:bodyPr/>
          <a:lstStyle/>
          <a:p>
            <a:r>
              <a:rPr lang="en-GB" dirty="0"/>
              <a:t>Introduction</a:t>
            </a:r>
          </a:p>
        </p:txBody>
      </p:sp>
      <p:sp>
        <p:nvSpPr>
          <p:cNvPr id="4" name="Content Placeholder 1">
            <a:extLst>
              <a:ext uri="{FF2B5EF4-FFF2-40B4-BE49-F238E27FC236}">
                <a16:creationId xmlns:a16="http://schemas.microsoft.com/office/drawing/2014/main" id="{BC6E3EB2-E7F0-045C-6545-91D0B996EBF8}"/>
              </a:ext>
            </a:extLst>
          </p:cNvPr>
          <p:cNvSpPr txBox="1">
            <a:spLocks/>
          </p:cNvSpPr>
          <p:nvPr/>
        </p:nvSpPr>
        <p:spPr>
          <a:xfrm>
            <a:off x="535021" y="4313583"/>
            <a:ext cx="11167353" cy="2047461"/>
          </a:xfrm>
          <a:prstGeom prst="rect">
            <a:avLst/>
          </a:prstGeom>
        </p:spPr>
        <p:txBody>
          <a:bodyPr vert="horz" lIns="91440" tIns="45720" rIns="91440" bIns="45720" numCol="2" rtlCol="0">
            <a:normAutofit fontScale="85000" lnSpcReduction="10000"/>
          </a:bodyPr>
          <a:lstStyle>
            <a:lvl1pPr marL="0" indent="0" algn="l" defTabSz="914377" rtl="0" eaLnBrk="1" latinLnBrk="0" hangingPunct="1">
              <a:lnSpc>
                <a:spcPct val="90000"/>
              </a:lnSpc>
              <a:spcBef>
                <a:spcPts val="1000"/>
              </a:spcBef>
              <a:buFontTx/>
              <a:buNone/>
              <a:defRPr sz="2400" kern="1200">
                <a:solidFill>
                  <a:schemeClr val="tx1">
                    <a:lumMod val="85000"/>
                    <a:lumOff val="15000"/>
                  </a:schemeClr>
                </a:solidFill>
                <a:latin typeface="Myriad Pro" panose="020B0503030403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yriad Pro" panose="020B0503030403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yriad Pro" panose="020B0503030403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yriad Pro" panose="020B0503030403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yriad Pro" panose="020B0503030403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GB" dirty="0"/>
              <a:t>The European Industrial Alliance on SMRs</a:t>
            </a:r>
          </a:p>
          <a:p>
            <a:pPr marL="342900" indent="-342900">
              <a:lnSpc>
                <a:spcPct val="150000"/>
              </a:lnSpc>
              <a:buFont typeface="Arial" panose="020B0604020202020204" pitchFamily="34" charset="0"/>
              <a:buChar char="•"/>
            </a:pPr>
            <a:r>
              <a:rPr lang="en-GB" dirty="0"/>
              <a:t>The EU Taxonomy</a:t>
            </a:r>
          </a:p>
          <a:p>
            <a:pPr marL="342900" indent="-342900">
              <a:lnSpc>
                <a:spcPct val="150000"/>
              </a:lnSpc>
              <a:buFont typeface="Arial" panose="020B0604020202020204" pitchFamily="34" charset="0"/>
              <a:buChar char="•"/>
            </a:pPr>
            <a:r>
              <a:rPr lang="en-GB" dirty="0"/>
              <a:t>The Net-Zero Industry Act</a:t>
            </a:r>
          </a:p>
          <a:p>
            <a:pPr marL="342900" indent="-342900">
              <a:lnSpc>
                <a:spcPct val="150000"/>
              </a:lnSpc>
              <a:buFont typeface="Arial" panose="020B0604020202020204" pitchFamily="34" charset="0"/>
              <a:buChar char="•"/>
            </a:pPr>
            <a:r>
              <a:rPr lang="en-GB" dirty="0"/>
              <a:t>The Low-Carbon Hydrogen Delegated Act</a:t>
            </a:r>
          </a:p>
          <a:p>
            <a:pPr marL="342900" indent="-342900">
              <a:lnSpc>
                <a:spcPct val="150000"/>
              </a:lnSpc>
              <a:buFont typeface="Arial" panose="020B0604020202020204" pitchFamily="34" charset="0"/>
              <a:buChar char="•"/>
            </a:pPr>
            <a:r>
              <a:rPr lang="en-GB" dirty="0"/>
              <a:t>The future of European competitiveness: report by Mario Draghi</a:t>
            </a:r>
          </a:p>
          <a:p>
            <a:pPr marL="342900" indent="-342900">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394917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B0F4E-8225-EF37-D4F2-19A29CF1049E}"/>
              </a:ext>
            </a:extLst>
          </p:cNvPr>
          <p:cNvSpPr>
            <a:spLocks noGrp="1"/>
          </p:cNvSpPr>
          <p:nvPr>
            <p:ph type="title"/>
          </p:nvPr>
        </p:nvSpPr>
        <p:spPr/>
        <p:txBody>
          <a:bodyPr/>
          <a:lstStyle/>
          <a:p>
            <a:r>
              <a:rPr lang="en-BE" sz="4400" b="1" kern="100" dirty="0">
                <a:effectLst/>
                <a:latin typeface="Aptos" panose="020B0004020202020204" pitchFamily="34" charset="0"/>
                <a:ea typeface="Aptos" panose="020B0004020202020204" pitchFamily="34" charset="0"/>
                <a:cs typeface="Times New Roman" panose="02020603050405020304" pitchFamily="18" charset="0"/>
              </a:rPr>
              <a:t>The European Industrial Alliance on SMRs</a:t>
            </a:r>
            <a:endParaRPr lang="en-GB" sz="4400" dirty="0"/>
          </a:p>
        </p:txBody>
      </p:sp>
    </p:spTree>
    <p:extLst>
      <p:ext uri="{BB962C8B-B14F-4D97-AF65-F5344CB8AC3E}">
        <p14:creationId xmlns:p14="http://schemas.microsoft.com/office/powerpoint/2010/main" val="57933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868FD-01AB-1563-59AD-81DFEB880A2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0B3FE8C-9CA1-ECD8-5C57-30D189916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320" y="1"/>
            <a:ext cx="1691680" cy="1367676"/>
          </a:xfrm>
          <a:prstGeom prst="rect">
            <a:avLst/>
          </a:prstGeom>
        </p:spPr>
      </p:pic>
      <p:sp>
        <p:nvSpPr>
          <p:cNvPr id="6" name="Shape 40">
            <a:extLst>
              <a:ext uri="{FF2B5EF4-FFF2-40B4-BE49-F238E27FC236}">
                <a16:creationId xmlns:a16="http://schemas.microsoft.com/office/drawing/2014/main" id="{D61C6484-C62B-9EC2-F002-B6589A65352C}"/>
              </a:ext>
            </a:extLst>
          </p:cNvPr>
          <p:cNvSpPr/>
          <p:nvPr/>
        </p:nvSpPr>
        <p:spPr>
          <a:xfrm flipV="1">
            <a:off x="2173444" y="924173"/>
            <a:ext cx="7845121" cy="1"/>
          </a:xfrm>
          <a:prstGeom prst="line">
            <a:avLst/>
          </a:prstGeom>
          <a:ln w="6350">
            <a:solidFill>
              <a:schemeClr val="tx1"/>
            </a:solidFill>
            <a:miter lim="400000"/>
          </a:ln>
        </p:spPr>
        <p:txBody>
          <a:bodyPr lIns="19051" tIns="19051" rIns="19051" bIns="19051" anchor="ctr"/>
          <a:lstStyle/>
          <a:p>
            <a:pPr defTabSz="914377" fontAlgn="base">
              <a:spcBef>
                <a:spcPct val="0"/>
              </a:spcBef>
              <a:spcAft>
                <a:spcPct val="0"/>
              </a:spcAft>
              <a:defRPr sz="3200"/>
            </a:pPr>
            <a:endParaRPr lang="en-GB" sz="1200" b="1">
              <a:solidFill>
                <a:srgbClr val="FFD624"/>
              </a:solidFill>
              <a:latin typeface="Verdana" pitchFamily="34" charset="0"/>
            </a:endParaRPr>
          </a:p>
        </p:txBody>
      </p:sp>
      <p:grpSp>
        <p:nvGrpSpPr>
          <p:cNvPr id="7" name="Group 97">
            <a:extLst>
              <a:ext uri="{FF2B5EF4-FFF2-40B4-BE49-F238E27FC236}">
                <a16:creationId xmlns:a16="http://schemas.microsoft.com/office/drawing/2014/main" id="{347DB480-5AF4-82E5-6395-0A33011D7BF9}"/>
              </a:ext>
            </a:extLst>
          </p:cNvPr>
          <p:cNvGrpSpPr/>
          <p:nvPr/>
        </p:nvGrpSpPr>
        <p:grpSpPr>
          <a:xfrm>
            <a:off x="5966329" y="996379"/>
            <a:ext cx="259339" cy="79648"/>
            <a:chOff x="-63500" y="0"/>
            <a:chExt cx="528276" cy="112088"/>
          </a:xfrm>
        </p:grpSpPr>
        <p:sp>
          <p:nvSpPr>
            <p:cNvPr id="8" name="Shape 94">
              <a:extLst>
                <a:ext uri="{FF2B5EF4-FFF2-40B4-BE49-F238E27FC236}">
                  <a16:creationId xmlns:a16="http://schemas.microsoft.com/office/drawing/2014/main" id="{26FD4047-D247-F801-AC4A-168782C83349}"/>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cap="flat">
              <a:noFill/>
              <a:miter lim="400000"/>
            </a:ln>
            <a:effectLst/>
          </p:spPr>
          <p:txBody>
            <a:bodyPr wrap="square" lIns="0" tIns="0" rIns="0" bIns="0" numCol="1" anchor="ctr">
              <a:noAutofit/>
            </a:bodyPr>
            <a:lstStyle/>
            <a:p>
              <a:pPr defTabSz="914377">
                <a:defRPr sz="3200">
                  <a:solidFill>
                    <a:srgbClr val="FFFFFF"/>
                  </a:solidFill>
                </a:defRPr>
              </a:pPr>
              <a:endParaRPr lang="en-GB" sz="3200" kern="0">
                <a:solidFill>
                  <a:srgbClr val="FFFFFF"/>
                </a:solidFill>
                <a:latin typeface="Verdana" pitchFamily="34" charset="0"/>
              </a:endParaRPr>
            </a:p>
          </p:txBody>
        </p:sp>
        <p:sp>
          <p:nvSpPr>
            <p:cNvPr id="9" name="Shape 95">
              <a:extLst>
                <a:ext uri="{FF2B5EF4-FFF2-40B4-BE49-F238E27FC236}">
                  <a16:creationId xmlns:a16="http://schemas.microsoft.com/office/drawing/2014/main" id="{4B3A4289-7B0A-86C4-0C51-92366D0FA05E}"/>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2D050"/>
            </a:solidFill>
            <a:ln w="12700" cap="flat">
              <a:noFill/>
              <a:miter lim="400000"/>
            </a:ln>
            <a:effectLst/>
          </p:spPr>
          <p:txBody>
            <a:bodyPr wrap="square" lIns="0" tIns="0" rIns="0" bIns="0" numCol="1" anchor="ctr">
              <a:noAutofit/>
            </a:bodyPr>
            <a:lstStyle/>
            <a:p>
              <a:pPr defTabSz="914377">
                <a:defRPr sz="3200">
                  <a:solidFill>
                    <a:srgbClr val="FFFFFF"/>
                  </a:solidFill>
                </a:defRPr>
              </a:pPr>
              <a:endParaRPr lang="en-GB" sz="3200" kern="0">
                <a:solidFill>
                  <a:srgbClr val="FFFFFF"/>
                </a:solidFill>
                <a:latin typeface="Verdana" pitchFamily="34" charset="0"/>
              </a:endParaRPr>
            </a:p>
          </p:txBody>
        </p:sp>
        <p:sp>
          <p:nvSpPr>
            <p:cNvPr id="10" name="Shape 96">
              <a:extLst>
                <a:ext uri="{FF2B5EF4-FFF2-40B4-BE49-F238E27FC236}">
                  <a16:creationId xmlns:a16="http://schemas.microsoft.com/office/drawing/2014/main" id="{BBB8A2DD-01F3-F7E5-08FC-F80DCCE4AEF0}"/>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cap="flat">
              <a:noFill/>
              <a:miter lim="400000"/>
            </a:ln>
            <a:effectLst/>
          </p:spPr>
          <p:txBody>
            <a:bodyPr wrap="square" lIns="0" tIns="0" rIns="0" bIns="0" numCol="1" anchor="ctr">
              <a:noAutofit/>
            </a:bodyPr>
            <a:lstStyle/>
            <a:p>
              <a:pPr defTabSz="914377">
                <a:defRPr sz="3200">
                  <a:solidFill>
                    <a:srgbClr val="FFFFFF"/>
                  </a:solidFill>
                </a:defRPr>
              </a:pPr>
              <a:endParaRPr lang="en-GB" sz="3200" kern="0">
                <a:solidFill>
                  <a:srgbClr val="FFFFFF"/>
                </a:solidFill>
                <a:latin typeface="Verdana" pitchFamily="34" charset="0"/>
              </a:endParaRPr>
            </a:p>
          </p:txBody>
        </p:sp>
      </p:grpSp>
      <p:pic>
        <p:nvPicPr>
          <p:cNvPr id="19" name="Picture 18">
            <a:extLst>
              <a:ext uri="{FF2B5EF4-FFF2-40B4-BE49-F238E27FC236}">
                <a16:creationId xmlns:a16="http://schemas.microsoft.com/office/drawing/2014/main" id="{80735382-9486-B5FA-92CB-AE54E42988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8357" y="6206093"/>
            <a:ext cx="1106129" cy="540000"/>
          </a:xfrm>
          <a:prstGeom prst="rect">
            <a:avLst/>
          </a:prstGeom>
          <a:noFill/>
          <a:ln>
            <a:noFill/>
          </a:ln>
        </p:spPr>
      </p:pic>
      <p:pic>
        <p:nvPicPr>
          <p:cNvPr id="22" name="Picture 21" descr="Text&#10;&#10;Description automatically generated">
            <a:extLst>
              <a:ext uri="{FF2B5EF4-FFF2-40B4-BE49-F238E27FC236}">
                <a16:creationId xmlns:a16="http://schemas.microsoft.com/office/drawing/2014/main" id="{CFC77CF1-11D8-8DEB-D624-9CB878E40FE0}"/>
              </a:ext>
            </a:extLst>
          </p:cNvPr>
          <p:cNvPicPr>
            <a:picLocks noChangeAspect="1"/>
          </p:cNvPicPr>
          <p:nvPr/>
        </p:nvPicPr>
        <p:blipFill>
          <a:blip r:embed="rId5"/>
          <a:stretch>
            <a:fillRect/>
          </a:stretch>
        </p:blipFill>
        <p:spPr>
          <a:xfrm>
            <a:off x="10751298" y="6308900"/>
            <a:ext cx="1393375" cy="504000"/>
          </a:xfrm>
          <a:prstGeom prst="rect">
            <a:avLst/>
          </a:prstGeom>
        </p:spPr>
      </p:pic>
      <p:pic>
        <p:nvPicPr>
          <p:cNvPr id="15" name="Image 12" descr="Une image contenant texte, clipart&#10;&#10;Description générée automatiquement">
            <a:extLst>
              <a:ext uri="{FF2B5EF4-FFF2-40B4-BE49-F238E27FC236}">
                <a16:creationId xmlns:a16="http://schemas.microsoft.com/office/drawing/2014/main" id="{A6FC28F8-15B0-ACBC-07D7-619DC602191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44272" y="6311535"/>
            <a:ext cx="1968821" cy="434559"/>
          </a:xfrm>
          <a:prstGeom prst="rect">
            <a:avLst/>
          </a:prstGeom>
          <a:noFill/>
          <a:ln>
            <a:noFill/>
          </a:ln>
        </p:spPr>
      </p:pic>
      <p:sp>
        <p:nvSpPr>
          <p:cNvPr id="11" name="Title 2">
            <a:extLst>
              <a:ext uri="{FF2B5EF4-FFF2-40B4-BE49-F238E27FC236}">
                <a16:creationId xmlns:a16="http://schemas.microsoft.com/office/drawing/2014/main" id="{C599E0CA-5BCD-BEEA-3EF3-EE17554BF061}"/>
              </a:ext>
            </a:extLst>
          </p:cNvPr>
          <p:cNvSpPr txBox="1">
            <a:spLocks/>
          </p:cNvSpPr>
          <p:nvPr/>
        </p:nvSpPr>
        <p:spPr>
          <a:xfrm>
            <a:off x="1175551" y="111907"/>
            <a:ext cx="8843013" cy="662516"/>
          </a:xfrm>
          <a:prstGeom prst="rect">
            <a:avLst/>
          </a:prstGeom>
        </p:spPr>
        <p:txBody>
          <a:bodyPr vert="horz" lIns="91440" tIns="45720" rIns="91440" bIns="0" rtlCol="0" anchor="b" anchorCtr="0">
            <a:noAutofit/>
          </a:bodyPr>
          <a:lstStyle>
            <a:lvl1pPr algn="ctr" defTabSz="685783" rtl="0" eaLnBrk="1" latinLnBrk="0" hangingPunct="1">
              <a:lnSpc>
                <a:spcPct val="90000"/>
              </a:lnSpc>
              <a:spcBef>
                <a:spcPct val="0"/>
              </a:spcBef>
              <a:buNone/>
              <a:defRPr sz="2800" kern="1200">
                <a:solidFill>
                  <a:srgbClr val="0070C0"/>
                </a:solidFill>
                <a:latin typeface="+mj-lt"/>
                <a:ea typeface="+mj-ea"/>
                <a:cs typeface="+mj-cs"/>
              </a:defRPr>
            </a:lvl1pPr>
          </a:lstStyle>
          <a:p>
            <a:pPr>
              <a:defRPr/>
            </a:pPr>
            <a:r>
              <a:rPr lang="fr-BE" b="1">
                <a:solidFill>
                  <a:srgbClr val="008BD2"/>
                </a:solidFill>
                <a:latin typeface="+mn-lt"/>
              </a:rPr>
              <a:t>Main Objective</a:t>
            </a:r>
            <a:endParaRPr lang="en-US" b="1">
              <a:solidFill>
                <a:srgbClr val="008BD2"/>
              </a:solidFill>
              <a:latin typeface="+mn-lt"/>
            </a:endParaRPr>
          </a:p>
        </p:txBody>
      </p:sp>
      <p:sp>
        <p:nvSpPr>
          <p:cNvPr id="13" name="TextBox 12">
            <a:extLst>
              <a:ext uri="{FF2B5EF4-FFF2-40B4-BE49-F238E27FC236}">
                <a16:creationId xmlns:a16="http://schemas.microsoft.com/office/drawing/2014/main" id="{647C2624-68E8-470B-91C8-FFB014326EE5}"/>
              </a:ext>
            </a:extLst>
          </p:cNvPr>
          <p:cNvSpPr txBox="1"/>
          <p:nvPr/>
        </p:nvSpPr>
        <p:spPr>
          <a:xfrm>
            <a:off x="282102" y="1222141"/>
            <a:ext cx="11608169" cy="5113644"/>
          </a:xfrm>
          <a:prstGeom prst="rect">
            <a:avLst/>
          </a:prstGeom>
          <a:noFill/>
        </p:spPr>
        <p:txBody>
          <a:bodyPr wrap="square">
            <a:spAutoFit/>
          </a:bodyPr>
          <a:lstStyle/>
          <a:p>
            <a:pPr algn="just">
              <a:lnSpc>
                <a:spcPct val="150000"/>
              </a:lnSpc>
            </a:pPr>
            <a:r>
              <a:rPr lang="en-BE" sz="2000" kern="100" dirty="0">
                <a:ea typeface="Aptos" panose="020B0004020202020204" pitchFamily="34" charset="0"/>
                <a:cs typeface="Arial" panose="020B0604020202020204" pitchFamily="34" charset="0"/>
              </a:rPr>
              <a:t>The </a:t>
            </a:r>
            <a:r>
              <a:rPr lang="en-US" sz="2000" kern="100" dirty="0">
                <a:ea typeface="Aptos" panose="020B0004020202020204" pitchFamily="34" charset="0"/>
                <a:cs typeface="Arial" panose="020B0604020202020204" pitchFamily="34" charset="0"/>
              </a:rPr>
              <a:t>main</a:t>
            </a:r>
            <a:r>
              <a:rPr lang="en-BE" sz="2000" kern="100" dirty="0">
                <a:ea typeface="Aptos" panose="020B0004020202020204" pitchFamily="34" charset="0"/>
                <a:cs typeface="Arial" panose="020B0604020202020204" pitchFamily="34" charset="0"/>
              </a:rPr>
              <a:t> objective of the European Industrial Alliance on SMRs </a:t>
            </a:r>
            <a:r>
              <a:rPr lang="en-BE" sz="2000" b="1" kern="100" dirty="0">
                <a:ea typeface="Aptos" panose="020B0004020202020204" pitchFamily="34" charset="0"/>
                <a:cs typeface="Arial" panose="020B0604020202020204" pitchFamily="34" charset="0"/>
              </a:rPr>
              <a:t>is to facilitate and accelerate the development, demonstration, and deployment of the first SMRs projects in Europe in the early 2030s</a:t>
            </a:r>
            <a:r>
              <a:rPr lang="en-BE" sz="2000" kern="100" dirty="0">
                <a:ea typeface="Aptos" panose="020B0004020202020204" pitchFamily="34" charset="0"/>
                <a:cs typeface="Arial" panose="020B0604020202020204" pitchFamily="34" charset="0"/>
              </a:rPr>
              <a:t>, by assisting emerging SMRs projects to reach the demonstration and deployment phase.</a:t>
            </a:r>
            <a:endParaRPr lang="en-GB" sz="2000" kern="100" dirty="0">
              <a:ea typeface="Aptos" panose="020B0004020202020204" pitchFamily="34" charset="0"/>
              <a:cs typeface="Arial" panose="020B0604020202020204" pitchFamily="34" charset="0"/>
            </a:endParaRPr>
          </a:p>
          <a:p>
            <a:pPr algn="just">
              <a:lnSpc>
                <a:spcPct val="150000"/>
              </a:lnSpc>
            </a:pPr>
            <a:endParaRPr lang="en-GB" sz="2000" kern="100" dirty="0">
              <a:ea typeface="Aptos" panose="020B0004020202020204" pitchFamily="34" charset="0"/>
              <a:cs typeface="Arial" panose="020B0604020202020204" pitchFamily="34" charset="0"/>
            </a:endParaRPr>
          </a:p>
          <a:p>
            <a:pPr>
              <a:lnSpc>
                <a:spcPct val="150000"/>
              </a:lnSpc>
            </a:pPr>
            <a:r>
              <a:rPr lang="en-GB" sz="2000" b="1" u="sng" dirty="0">
                <a:solidFill>
                  <a:srgbClr val="000000"/>
                </a:solidFill>
              </a:rPr>
              <a:t>Key Documents to apply (</a:t>
            </a:r>
            <a:r>
              <a:rPr lang="en-GB" sz="2000" b="1" u="sng" dirty="0">
                <a:solidFill>
                  <a:srgbClr val="FF0000"/>
                </a:solidFill>
              </a:rPr>
              <a:t>applications are open</a:t>
            </a:r>
            <a:r>
              <a:rPr lang="en-GB" sz="2000" b="1" u="sng" dirty="0">
                <a:solidFill>
                  <a:srgbClr val="000000"/>
                </a:solidFill>
              </a:rPr>
              <a:t>):</a:t>
            </a:r>
            <a:endParaRPr lang="en-GB" sz="2000" b="1" u="sng" dirty="0">
              <a:solidFill>
                <a:srgbClr val="333333"/>
              </a:solidFill>
            </a:endParaRPr>
          </a:p>
          <a:p>
            <a:pPr algn="l">
              <a:lnSpc>
                <a:spcPct val="150000"/>
              </a:lnSpc>
              <a:buFont typeface="+mj-lt"/>
              <a:buAutoNum type="arabicPeriod"/>
            </a:pPr>
            <a:r>
              <a:rPr lang="en-GB" sz="2000" dirty="0"/>
              <a:t> The </a:t>
            </a:r>
            <a:r>
              <a:rPr lang="en-GB" sz="2000" dirty="0">
                <a:solidFill>
                  <a:srgbClr val="333333"/>
                </a:solidFill>
                <a:hlinkClick r:id="rId7"/>
              </a:rPr>
              <a:t>Declaration</a:t>
            </a:r>
            <a:r>
              <a:rPr lang="en-GB" sz="2000" dirty="0">
                <a:solidFill>
                  <a:srgbClr val="333333"/>
                </a:solidFill>
              </a:rPr>
              <a:t> </a:t>
            </a:r>
            <a:r>
              <a:rPr lang="en-GB" sz="2000" dirty="0"/>
              <a:t>and the </a:t>
            </a:r>
            <a:r>
              <a:rPr lang="en-GB" sz="2000" dirty="0">
                <a:solidFill>
                  <a:srgbClr val="333333"/>
                </a:solidFill>
                <a:hlinkClick r:id="rId8"/>
              </a:rPr>
              <a:t>Terms of Reference</a:t>
            </a:r>
            <a:r>
              <a:rPr lang="en-GB" sz="2000" dirty="0">
                <a:solidFill>
                  <a:srgbClr val="333333"/>
                </a:solidFill>
              </a:rPr>
              <a:t> </a:t>
            </a:r>
            <a:r>
              <a:rPr lang="en-GB" sz="2000" dirty="0"/>
              <a:t>of the Alliance</a:t>
            </a:r>
            <a:r>
              <a:rPr lang="en-GB" sz="2000" dirty="0">
                <a:solidFill>
                  <a:srgbClr val="333333"/>
                </a:solidFill>
              </a:rPr>
              <a:t>.</a:t>
            </a:r>
          </a:p>
          <a:p>
            <a:pPr algn="l">
              <a:lnSpc>
                <a:spcPct val="150000"/>
              </a:lnSpc>
              <a:buFont typeface="+mj-lt"/>
              <a:buAutoNum type="arabicPeriod"/>
            </a:pPr>
            <a:r>
              <a:rPr lang="en-GB" sz="2000" dirty="0">
                <a:solidFill>
                  <a:srgbClr val="333333"/>
                </a:solidFill>
              </a:rPr>
              <a:t> </a:t>
            </a:r>
            <a:r>
              <a:rPr lang="en-GB" sz="2000" dirty="0"/>
              <a:t>The</a:t>
            </a:r>
            <a:r>
              <a:rPr lang="en-GB" sz="2000" dirty="0">
                <a:solidFill>
                  <a:srgbClr val="333333"/>
                </a:solidFill>
              </a:rPr>
              <a:t> </a:t>
            </a:r>
            <a:r>
              <a:rPr lang="en-GB" sz="2000" dirty="0">
                <a:solidFill>
                  <a:srgbClr val="333333"/>
                </a:solidFill>
                <a:hlinkClick r:id="rId9"/>
              </a:rPr>
              <a:t>application form</a:t>
            </a:r>
            <a:r>
              <a:rPr lang="en-GB" sz="2000" dirty="0">
                <a:solidFill>
                  <a:srgbClr val="333333"/>
                </a:solidFill>
              </a:rPr>
              <a:t> </a:t>
            </a:r>
          </a:p>
          <a:p>
            <a:pPr algn="l">
              <a:lnSpc>
                <a:spcPct val="150000"/>
              </a:lnSpc>
              <a:buFont typeface="+mj-lt"/>
              <a:buAutoNum type="arabicPeriod"/>
            </a:pPr>
            <a:r>
              <a:rPr lang="en-GB" sz="2000" dirty="0">
                <a:solidFill>
                  <a:srgbClr val="333333"/>
                </a:solidFill>
              </a:rPr>
              <a:t> </a:t>
            </a:r>
            <a:r>
              <a:rPr lang="en-GB" sz="2000" dirty="0">
                <a:solidFill>
                  <a:srgbClr val="333333"/>
                </a:solidFill>
                <a:hlinkClick r:id="rId7"/>
              </a:rPr>
              <a:t>Declaration</a:t>
            </a:r>
            <a:r>
              <a:rPr lang="en-GB" sz="2000" b="1" dirty="0">
                <a:solidFill>
                  <a:srgbClr val="333333"/>
                </a:solidFill>
              </a:rPr>
              <a:t> </a:t>
            </a:r>
            <a:r>
              <a:rPr lang="en-GB" sz="2000" dirty="0"/>
              <a:t>of the Alliance needs to be signed (including the Annexes) by an authorised representative and send it to: </a:t>
            </a:r>
            <a:r>
              <a:rPr lang="en-GB" sz="2000" u="sng" dirty="0">
                <a:latin typeface="arial" panose="020B0604020202020204" pitchFamily="34" charset="0"/>
                <a:hlinkClick r:id="rId10"/>
              </a:rPr>
              <a:t>grow-EU-SMRS-ALLIANCE@ec.europa.eu</a:t>
            </a:r>
            <a:r>
              <a:rPr lang="en-GB" sz="2000" dirty="0"/>
              <a:t> </a:t>
            </a:r>
            <a:endParaRPr lang="en-GB" sz="2000" dirty="0">
              <a:solidFill>
                <a:srgbClr val="333333"/>
              </a:solidFill>
            </a:endParaRPr>
          </a:p>
          <a:p>
            <a:pPr marL="285744" indent="-285744">
              <a:lnSpc>
                <a:spcPct val="150000"/>
              </a:lnSpc>
              <a:buFont typeface="Arial" panose="020B0604020202020204" pitchFamily="34" charset="0"/>
              <a:buChar char="•"/>
            </a:pPr>
            <a:r>
              <a:rPr lang="en-GB" sz="2000" dirty="0">
                <a:solidFill>
                  <a:srgbClr val="004494"/>
                </a:solidFill>
                <a:hlinkClick r:id="rId11"/>
              </a:rPr>
              <a:t>Frequently asked questions</a:t>
            </a:r>
            <a:endParaRPr lang="en-GB" sz="2000" dirty="0">
              <a:solidFill>
                <a:srgbClr val="004494"/>
              </a:solidFill>
            </a:endParaRPr>
          </a:p>
          <a:p>
            <a:pPr marL="285744" indent="-285744">
              <a:lnSpc>
                <a:spcPct val="150000"/>
              </a:lnSpc>
              <a:buFont typeface="Arial" panose="020B0604020202020204" pitchFamily="34" charset="0"/>
              <a:buChar char="•"/>
            </a:pPr>
            <a:r>
              <a:rPr lang="en-GB" sz="2000" dirty="0">
                <a:hlinkClick r:id="rId12"/>
              </a:rPr>
              <a:t>Updated membership list</a:t>
            </a:r>
            <a:endParaRPr lang="en-GB" sz="2000" dirty="0"/>
          </a:p>
        </p:txBody>
      </p:sp>
    </p:spTree>
    <p:extLst>
      <p:ext uri="{BB962C8B-B14F-4D97-AF65-F5344CB8AC3E}">
        <p14:creationId xmlns:p14="http://schemas.microsoft.com/office/powerpoint/2010/main" val="97282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868FD-01AB-1563-59AD-81DFEB880A2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D371BDC-407D-2DA0-6A17-1CBEDB4A20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98588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868FD-01AB-1563-59AD-81DFEB880A2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0B3FE8C-9CA1-ECD8-5C57-30D189916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320" y="0"/>
            <a:ext cx="1691680" cy="1367676"/>
          </a:xfrm>
          <a:prstGeom prst="rect">
            <a:avLst/>
          </a:prstGeom>
        </p:spPr>
      </p:pic>
      <p:grpSp>
        <p:nvGrpSpPr>
          <p:cNvPr id="16" name="Group 15">
            <a:extLst>
              <a:ext uri="{FF2B5EF4-FFF2-40B4-BE49-F238E27FC236}">
                <a16:creationId xmlns:a16="http://schemas.microsoft.com/office/drawing/2014/main" id="{48E2251F-EC3E-93E7-5C41-C414A497273F}"/>
              </a:ext>
            </a:extLst>
          </p:cNvPr>
          <p:cNvGrpSpPr/>
          <p:nvPr/>
        </p:nvGrpSpPr>
        <p:grpSpPr>
          <a:xfrm>
            <a:off x="1674496" y="756906"/>
            <a:ext cx="7845121" cy="151856"/>
            <a:chOff x="1674496" y="756906"/>
            <a:chExt cx="7845121" cy="151856"/>
          </a:xfrm>
        </p:grpSpPr>
        <p:sp>
          <p:nvSpPr>
            <p:cNvPr id="6" name="Shape 40">
              <a:extLst>
                <a:ext uri="{FF2B5EF4-FFF2-40B4-BE49-F238E27FC236}">
                  <a16:creationId xmlns:a16="http://schemas.microsoft.com/office/drawing/2014/main" id="{D61C6484-C62B-9EC2-F002-B6589A65352C}"/>
                </a:ext>
              </a:extLst>
            </p:cNvPr>
            <p:cNvSpPr/>
            <p:nvPr/>
          </p:nvSpPr>
          <p:spPr>
            <a:xfrm flipV="1">
              <a:off x="1674496" y="756906"/>
              <a:ext cx="7845121" cy="1"/>
            </a:xfrm>
            <a:prstGeom prst="line">
              <a:avLst/>
            </a:prstGeom>
            <a:ln w="6350">
              <a:solidFill>
                <a:schemeClr val="tx1"/>
              </a:solidFill>
              <a:miter lim="400000"/>
            </a:ln>
          </p:spPr>
          <p:txBody>
            <a:bodyPr lIns="19050" tIns="19050" rIns="19050" bIns="19050" anchor="ctr"/>
            <a:lstStyle/>
            <a:p>
              <a:pPr marL="0" marR="0" lvl="0" indent="0" algn="l" defTabSz="914400" rtl="0" eaLnBrk="1" fontAlgn="base" latinLnBrk="0" hangingPunct="1">
                <a:lnSpc>
                  <a:spcPct val="100000"/>
                </a:lnSpc>
                <a:spcBef>
                  <a:spcPct val="0"/>
                </a:spcBef>
                <a:spcAft>
                  <a:spcPct val="0"/>
                </a:spcAft>
                <a:buClrTx/>
                <a:buSzTx/>
                <a:buFontTx/>
                <a:buNone/>
                <a:tabLst/>
                <a:defRPr sz="3200"/>
              </a:pPr>
              <a:endParaRPr kumimoji="0" lang="en-GB" sz="1200" b="1" i="0" u="none" strike="noStrike" kern="1200" cap="none" spc="0" normalizeH="0" baseline="0" noProof="0">
                <a:ln>
                  <a:noFill/>
                </a:ln>
                <a:solidFill>
                  <a:srgbClr val="FFD624"/>
                </a:solidFill>
                <a:effectLst/>
                <a:uLnTx/>
                <a:uFillTx/>
                <a:latin typeface="Verdana" pitchFamily="34" charset="0"/>
                <a:ea typeface="+mn-ea"/>
                <a:cs typeface="+mn-cs"/>
              </a:endParaRPr>
            </a:p>
          </p:txBody>
        </p:sp>
        <p:grpSp>
          <p:nvGrpSpPr>
            <p:cNvPr id="7" name="Group 97">
              <a:extLst>
                <a:ext uri="{FF2B5EF4-FFF2-40B4-BE49-F238E27FC236}">
                  <a16:creationId xmlns:a16="http://schemas.microsoft.com/office/drawing/2014/main" id="{347DB480-5AF4-82E5-6395-0A33011D7BF9}"/>
                </a:ext>
              </a:extLst>
            </p:cNvPr>
            <p:cNvGrpSpPr/>
            <p:nvPr/>
          </p:nvGrpSpPr>
          <p:grpSpPr>
            <a:xfrm>
              <a:off x="5467387" y="829114"/>
              <a:ext cx="259338" cy="79648"/>
              <a:chOff x="-63500" y="0"/>
              <a:chExt cx="528276" cy="112088"/>
            </a:xfrm>
          </p:grpSpPr>
          <p:sp>
            <p:nvSpPr>
              <p:cNvPr id="8" name="Shape 94">
                <a:extLst>
                  <a:ext uri="{FF2B5EF4-FFF2-40B4-BE49-F238E27FC236}">
                    <a16:creationId xmlns:a16="http://schemas.microsoft.com/office/drawing/2014/main" id="{26FD4047-D247-F801-AC4A-168782C83349}"/>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200" b="0" i="0" u="none" strike="noStrike" kern="0" cap="none" spc="0" normalizeH="0" baseline="0" noProof="0">
                  <a:ln>
                    <a:noFill/>
                  </a:ln>
                  <a:solidFill>
                    <a:srgbClr val="FFFFFF"/>
                  </a:solidFill>
                  <a:effectLst/>
                  <a:uLnTx/>
                  <a:uFillTx/>
                  <a:latin typeface="Verdana" pitchFamily="34" charset="0"/>
                  <a:ea typeface="+mn-ea"/>
                  <a:cs typeface="+mn-cs"/>
                </a:endParaRPr>
              </a:p>
            </p:txBody>
          </p:sp>
          <p:sp>
            <p:nvSpPr>
              <p:cNvPr id="9" name="Shape 95">
                <a:extLst>
                  <a:ext uri="{FF2B5EF4-FFF2-40B4-BE49-F238E27FC236}">
                    <a16:creationId xmlns:a16="http://schemas.microsoft.com/office/drawing/2014/main" id="{4B3A4289-7B0A-86C4-0C51-92366D0FA05E}"/>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2D050"/>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200" b="0" i="0" u="none" strike="noStrike" kern="0" cap="none" spc="0" normalizeH="0" baseline="0" noProof="0">
                  <a:ln>
                    <a:noFill/>
                  </a:ln>
                  <a:solidFill>
                    <a:srgbClr val="FFFFFF"/>
                  </a:solidFill>
                  <a:effectLst/>
                  <a:uLnTx/>
                  <a:uFillTx/>
                  <a:latin typeface="Verdana" pitchFamily="34" charset="0"/>
                  <a:ea typeface="+mn-ea"/>
                  <a:cs typeface="+mn-cs"/>
                </a:endParaRPr>
              </a:p>
            </p:txBody>
          </p:sp>
          <p:sp>
            <p:nvSpPr>
              <p:cNvPr id="10" name="Shape 96">
                <a:extLst>
                  <a:ext uri="{FF2B5EF4-FFF2-40B4-BE49-F238E27FC236}">
                    <a16:creationId xmlns:a16="http://schemas.microsoft.com/office/drawing/2014/main" id="{BBB8A2DD-01F3-F7E5-08FC-F80DCCE4AEF0}"/>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200" b="0" i="0" u="none" strike="noStrike" kern="0" cap="none" spc="0" normalizeH="0" baseline="0" noProof="0">
                  <a:ln>
                    <a:noFill/>
                  </a:ln>
                  <a:solidFill>
                    <a:srgbClr val="FFFFFF"/>
                  </a:solidFill>
                  <a:effectLst/>
                  <a:uLnTx/>
                  <a:uFillTx/>
                  <a:latin typeface="Verdana" pitchFamily="34" charset="0"/>
                  <a:ea typeface="+mn-ea"/>
                  <a:cs typeface="+mn-cs"/>
                </a:endParaRPr>
              </a:p>
            </p:txBody>
          </p:sp>
        </p:grpSp>
      </p:grpSp>
      <p:sp>
        <p:nvSpPr>
          <p:cNvPr id="20" name="Title 2">
            <a:extLst>
              <a:ext uri="{FF2B5EF4-FFF2-40B4-BE49-F238E27FC236}">
                <a16:creationId xmlns:a16="http://schemas.microsoft.com/office/drawing/2014/main" id="{BFDD3521-C8C4-D86D-EDBE-7CE41BD6EA74}"/>
              </a:ext>
            </a:extLst>
          </p:cNvPr>
          <p:cNvSpPr txBox="1">
            <a:spLocks/>
          </p:cNvSpPr>
          <p:nvPr/>
        </p:nvSpPr>
        <p:spPr>
          <a:xfrm>
            <a:off x="1175550" y="3608"/>
            <a:ext cx="8843013" cy="662516"/>
          </a:xfrm>
          <a:prstGeom prst="rect">
            <a:avLst/>
          </a:prstGeom>
        </p:spPr>
        <p:txBody>
          <a:bodyPr vert="horz" lIns="91440" tIns="45720" rIns="91440" bIns="0" rtlCol="0" anchor="b" anchorCtr="0">
            <a:noAutofit/>
          </a:bodyPr>
          <a:lstStyle>
            <a:lvl1pPr algn="ctr" defTabSz="685783" rtl="0" eaLnBrk="1" latinLnBrk="0" hangingPunct="1">
              <a:lnSpc>
                <a:spcPct val="90000"/>
              </a:lnSpc>
              <a:spcBef>
                <a:spcPct val="0"/>
              </a:spcBef>
              <a:buNone/>
              <a:defRPr sz="2800" kern="1200">
                <a:solidFill>
                  <a:srgbClr val="0070C0"/>
                </a:solidFill>
                <a:latin typeface="+mj-lt"/>
                <a:ea typeface="+mj-ea"/>
                <a:cs typeface="+mj-cs"/>
              </a:defRPr>
            </a:lvl1pPr>
          </a:lstStyle>
          <a:p>
            <a:pPr marL="0" marR="0" lvl="0" indent="0" defTabSz="685800" rtl="0" eaLnBrk="1" fontAlgn="auto" latinLnBrk="0" hangingPunct="1">
              <a:lnSpc>
                <a:spcPct val="90000"/>
              </a:lnSpc>
              <a:spcBef>
                <a:spcPct val="0"/>
              </a:spcBef>
              <a:spcAft>
                <a:spcPts val="0"/>
              </a:spcAft>
              <a:buClrTx/>
              <a:buSzTx/>
              <a:buFontTx/>
              <a:buNone/>
              <a:tabLst/>
              <a:defRPr/>
            </a:pPr>
            <a:r>
              <a:rPr kumimoji="0" lang="fr-BE" sz="3400" b="1" i="0" u="none" strike="noStrike" kern="1200" cap="none" spc="0" normalizeH="0" baseline="0" noProof="0" dirty="0">
                <a:ln>
                  <a:noFill/>
                </a:ln>
                <a:solidFill>
                  <a:srgbClr val="008BD2"/>
                </a:solidFill>
                <a:effectLst/>
                <a:uLnTx/>
                <a:uFillTx/>
                <a:latin typeface="Myriad Pro" panose="020B0503030403020204" pitchFamily="34" charset="0"/>
                <a:ea typeface="+mj-ea"/>
                <a:cs typeface="+mj-cs"/>
              </a:rPr>
              <a:t>Indicative Timeline</a:t>
            </a:r>
            <a:endParaRPr kumimoji="0" lang="en-GB" sz="3400" b="1" i="0" u="none" strike="noStrike" kern="1200" cap="none" spc="0" normalizeH="0" baseline="0" dirty="0">
              <a:ln>
                <a:noFill/>
              </a:ln>
              <a:solidFill>
                <a:srgbClr val="008BD2"/>
              </a:solidFill>
              <a:effectLst/>
              <a:uLnTx/>
              <a:uFillTx/>
              <a:latin typeface="Myriad Pro" panose="020B0503030403020204" pitchFamily="34" charset="0"/>
              <a:ea typeface="+mj-ea"/>
              <a:cs typeface="+mj-cs"/>
            </a:endParaRPr>
          </a:p>
        </p:txBody>
      </p:sp>
      <p:pic>
        <p:nvPicPr>
          <p:cNvPr id="4" name="Picture 3">
            <a:extLst>
              <a:ext uri="{FF2B5EF4-FFF2-40B4-BE49-F238E27FC236}">
                <a16:creationId xmlns:a16="http://schemas.microsoft.com/office/drawing/2014/main" id="{F333DDFE-53C7-81DF-2F06-662D37DC55FF}"/>
              </a:ext>
            </a:extLst>
          </p:cNvPr>
          <p:cNvPicPr>
            <a:picLocks noChangeAspect="1"/>
          </p:cNvPicPr>
          <p:nvPr/>
        </p:nvPicPr>
        <p:blipFill>
          <a:blip r:embed="rId4"/>
          <a:stretch>
            <a:fillRect/>
          </a:stretch>
        </p:blipFill>
        <p:spPr>
          <a:xfrm>
            <a:off x="737418" y="847689"/>
            <a:ext cx="10778123" cy="5898691"/>
          </a:xfrm>
          <a:prstGeom prst="rect">
            <a:avLst/>
          </a:prstGeom>
        </p:spPr>
      </p:pic>
    </p:spTree>
    <p:extLst>
      <p:ext uri="{BB962C8B-B14F-4D97-AF65-F5344CB8AC3E}">
        <p14:creationId xmlns:p14="http://schemas.microsoft.com/office/powerpoint/2010/main" val="10420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0309C-786F-A527-C924-84DC74B7F93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667F732-F077-65F0-3E44-2B314E33D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320" y="1"/>
            <a:ext cx="1691680" cy="1367676"/>
          </a:xfrm>
          <a:prstGeom prst="rect">
            <a:avLst/>
          </a:prstGeom>
        </p:spPr>
      </p:pic>
      <p:sp>
        <p:nvSpPr>
          <p:cNvPr id="6" name="Shape 40">
            <a:extLst>
              <a:ext uri="{FF2B5EF4-FFF2-40B4-BE49-F238E27FC236}">
                <a16:creationId xmlns:a16="http://schemas.microsoft.com/office/drawing/2014/main" id="{5D5BDE1C-1A82-6329-406A-369503F66CCA}"/>
              </a:ext>
            </a:extLst>
          </p:cNvPr>
          <p:cNvSpPr/>
          <p:nvPr/>
        </p:nvSpPr>
        <p:spPr>
          <a:xfrm flipV="1">
            <a:off x="2173444" y="924173"/>
            <a:ext cx="7845121" cy="1"/>
          </a:xfrm>
          <a:prstGeom prst="line">
            <a:avLst/>
          </a:prstGeom>
          <a:ln w="6350">
            <a:solidFill>
              <a:schemeClr val="tx1"/>
            </a:solidFill>
            <a:miter lim="400000"/>
          </a:ln>
        </p:spPr>
        <p:txBody>
          <a:bodyPr lIns="19051" tIns="19051" rIns="19051" bIns="19051" anchor="ctr"/>
          <a:lstStyle/>
          <a:p>
            <a:pPr defTabSz="914377" fontAlgn="base">
              <a:spcBef>
                <a:spcPct val="0"/>
              </a:spcBef>
              <a:spcAft>
                <a:spcPct val="0"/>
              </a:spcAft>
              <a:defRPr sz="3200"/>
            </a:pPr>
            <a:endParaRPr lang="en-GB" sz="1200" b="1">
              <a:solidFill>
                <a:srgbClr val="FFD624"/>
              </a:solidFill>
              <a:latin typeface="Verdana" pitchFamily="34" charset="0"/>
            </a:endParaRPr>
          </a:p>
        </p:txBody>
      </p:sp>
      <p:grpSp>
        <p:nvGrpSpPr>
          <p:cNvPr id="7" name="Group 97">
            <a:extLst>
              <a:ext uri="{FF2B5EF4-FFF2-40B4-BE49-F238E27FC236}">
                <a16:creationId xmlns:a16="http://schemas.microsoft.com/office/drawing/2014/main" id="{BE314BB4-AF3F-E6CF-2D14-07BD2C6D4611}"/>
              </a:ext>
            </a:extLst>
          </p:cNvPr>
          <p:cNvGrpSpPr/>
          <p:nvPr/>
        </p:nvGrpSpPr>
        <p:grpSpPr>
          <a:xfrm>
            <a:off x="5966329" y="996379"/>
            <a:ext cx="259339" cy="79648"/>
            <a:chOff x="-63500" y="0"/>
            <a:chExt cx="528276" cy="112088"/>
          </a:xfrm>
        </p:grpSpPr>
        <p:sp>
          <p:nvSpPr>
            <p:cNvPr id="8" name="Shape 94">
              <a:extLst>
                <a:ext uri="{FF2B5EF4-FFF2-40B4-BE49-F238E27FC236}">
                  <a16:creationId xmlns:a16="http://schemas.microsoft.com/office/drawing/2014/main" id="{C56BDE25-30C1-B271-3A84-057FD0741C5D}"/>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cap="flat">
              <a:noFill/>
              <a:miter lim="400000"/>
            </a:ln>
            <a:effectLst/>
          </p:spPr>
          <p:txBody>
            <a:bodyPr wrap="square" lIns="0" tIns="0" rIns="0" bIns="0" numCol="1" anchor="ctr">
              <a:noAutofit/>
            </a:bodyPr>
            <a:lstStyle/>
            <a:p>
              <a:pPr defTabSz="914377">
                <a:defRPr sz="3200">
                  <a:solidFill>
                    <a:srgbClr val="FFFFFF"/>
                  </a:solidFill>
                </a:defRPr>
              </a:pPr>
              <a:endParaRPr lang="en-GB" sz="3200" kern="0">
                <a:solidFill>
                  <a:srgbClr val="FFFFFF"/>
                </a:solidFill>
                <a:latin typeface="Verdana" pitchFamily="34" charset="0"/>
              </a:endParaRPr>
            </a:p>
          </p:txBody>
        </p:sp>
        <p:sp>
          <p:nvSpPr>
            <p:cNvPr id="9" name="Shape 95">
              <a:extLst>
                <a:ext uri="{FF2B5EF4-FFF2-40B4-BE49-F238E27FC236}">
                  <a16:creationId xmlns:a16="http://schemas.microsoft.com/office/drawing/2014/main" id="{D6C4263D-7BD0-F103-D000-939FAFA8149C}"/>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2D050"/>
            </a:solidFill>
            <a:ln w="12700" cap="flat">
              <a:noFill/>
              <a:miter lim="400000"/>
            </a:ln>
            <a:effectLst/>
          </p:spPr>
          <p:txBody>
            <a:bodyPr wrap="square" lIns="0" tIns="0" rIns="0" bIns="0" numCol="1" anchor="ctr">
              <a:noAutofit/>
            </a:bodyPr>
            <a:lstStyle/>
            <a:p>
              <a:pPr defTabSz="914377">
                <a:defRPr sz="3200">
                  <a:solidFill>
                    <a:srgbClr val="FFFFFF"/>
                  </a:solidFill>
                </a:defRPr>
              </a:pPr>
              <a:endParaRPr lang="en-GB" sz="3200" kern="0">
                <a:solidFill>
                  <a:srgbClr val="FFFFFF"/>
                </a:solidFill>
                <a:latin typeface="Verdana" pitchFamily="34" charset="0"/>
              </a:endParaRPr>
            </a:p>
          </p:txBody>
        </p:sp>
        <p:sp>
          <p:nvSpPr>
            <p:cNvPr id="10" name="Shape 96">
              <a:extLst>
                <a:ext uri="{FF2B5EF4-FFF2-40B4-BE49-F238E27FC236}">
                  <a16:creationId xmlns:a16="http://schemas.microsoft.com/office/drawing/2014/main" id="{0AB984BB-06AA-AEE1-3334-8FEF5445706C}"/>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cap="flat">
              <a:noFill/>
              <a:miter lim="400000"/>
            </a:ln>
            <a:effectLst/>
          </p:spPr>
          <p:txBody>
            <a:bodyPr wrap="square" lIns="0" tIns="0" rIns="0" bIns="0" numCol="1" anchor="ctr">
              <a:noAutofit/>
            </a:bodyPr>
            <a:lstStyle/>
            <a:p>
              <a:pPr defTabSz="914377">
                <a:defRPr sz="3200">
                  <a:solidFill>
                    <a:srgbClr val="FFFFFF"/>
                  </a:solidFill>
                </a:defRPr>
              </a:pPr>
              <a:endParaRPr lang="en-GB" sz="3200" kern="0">
                <a:solidFill>
                  <a:srgbClr val="FFFFFF"/>
                </a:solidFill>
                <a:latin typeface="Verdana" pitchFamily="34" charset="0"/>
              </a:endParaRPr>
            </a:p>
          </p:txBody>
        </p:sp>
      </p:grpSp>
      <p:pic>
        <p:nvPicPr>
          <p:cNvPr id="19" name="Picture 18">
            <a:extLst>
              <a:ext uri="{FF2B5EF4-FFF2-40B4-BE49-F238E27FC236}">
                <a16:creationId xmlns:a16="http://schemas.microsoft.com/office/drawing/2014/main" id="{0F4FB2ED-A81B-9D65-9AF5-0E3C0DD501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8357" y="6206093"/>
            <a:ext cx="1106129" cy="540000"/>
          </a:xfrm>
          <a:prstGeom prst="rect">
            <a:avLst/>
          </a:prstGeom>
          <a:noFill/>
          <a:ln>
            <a:noFill/>
          </a:ln>
        </p:spPr>
      </p:pic>
      <p:pic>
        <p:nvPicPr>
          <p:cNvPr id="22" name="Picture 21" descr="Text&#10;&#10;Description automatically generated">
            <a:extLst>
              <a:ext uri="{FF2B5EF4-FFF2-40B4-BE49-F238E27FC236}">
                <a16:creationId xmlns:a16="http://schemas.microsoft.com/office/drawing/2014/main" id="{0FDDA80D-98C9-9706-BDB6-85044688713D}"/>
              </a:ext>
            </a:extLst>
          </p:cNvPr>
          <p:cNvPicPr>
            <a:picLocks noChangeAspect="1"/>
          </p:cNvPicPr>
          <p:nvPr/>
        </p:nvPicPr>
        <p:blipFill>
          <a:blip r:embed="rId5"/>
          <a:stretch>
            <a:fillRect/>
          </a:stretch>
        </p:blipFill>
        <p:spPr>
          <a:xfrm>
            <a:off x="10751298" y="6308900"/>
            <a:ext cx="1393375" cy="504000"/>
          </a:xfrm>
          <a:prstGeom prst="rect">
            <a:avLst/>
          </a:prstGeom>
        </p:spPr>
      </p:pic>
      <p:pic>
        <p:nvPicPr>
          <p:cNvPr id="15" name="Image 12" descr="Une image contenant texte, clipart&#10;&#10;Description générée automatiquement">
            <a:extLst>
              <a:ext uri="{FF2B5EF4-FFF2-40B4-BE49-F238E27FC236}">
                <a16:creationId xmlns:a16="http://schemas.microsoft.com/office/drawing/2014/main" id="{50077449-8F89-59C9-27BC-BAD6A489C5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44272" y="6311535"/>
            <a:ext cx="1968821" cy="434559"/>
          </a:xfrm>
          <a:prstGeom prst="rect">
            <a:avLst/>
          </a:prstGeom>
          <a:noFill/>
          <a:ln>
            <a:noFill/>
          </a:ln>
        </p:spPr>
      </p:pic>
      <p:sp>
        <p:nvSpPr>
          <p:cNvPr id="2" name="Title 2">
            <a:extLst>
              <a:ext uri="{FF2B5EF4-FFF2-40B4-BE49-F238E27FC236}">
                <a16:creationId xmlns:a16="http://schemas.microsoft.com/office/drawing/2014/main" id="{71E863F2-DFE9-343F-7FF1-809164380BCC}"/>
              </a:ext>
            </a:extLst>
          </p:cNvPr>
          <p:cNvSpPr txBox="1">
            <a:spLocks/>
          </p:cNvSpPr>
          <p:nvPr/>
        </p:nvSpPr>
        <p:spPr>
          <a:xfrm>
            <a:off x="1068774" y="242407"/>
            <a:ext cx="9905167" cy="662516"/>
          </a:xfrm>
          <a:prstGeom prst="rect">
            <a:avLst/>
          </a:prstGeom>
        </p:spPr>
        <p:txBody>
          <a:bodyPr vert="horz" lIns="91440" tIns="45720" rIns="91440" bIns="0" rtlCol="0" anchor="b" anchorCtr="0">
            <a:noAutofit/>
          </a:bodyPr>
          <a:lstStyle>
            <a:lvl1pPr algn="ctr" defTabSz="685783" rtl="0" eaLnBrk="1" latinLnBrk="0" hangingPunct="1">
              <a:lnSpc>
                <a:spcPct val="90000"/>
              </a:lnSpc>
              <a:spcBef>
                <a:spcPct val="0"/>
              </a:spcBef>
              <a:buNone/>
              <a:defRPr sz="2800" kern="1200">
                <a:solidFill>
                  <a:srgbClr val="0070C0"/>
                </a:solidFill>
                <a:latin typeface="+mj-lt"/>
                <a:ea typeface="+mj-ea"/>
                <a:cs typeface="+mj-cs"/>
              </a:defRPr>
            </a:lvl1pPr>
          </a:lstStyle>
          <a:p>
            <a:pPr>
              <a:spcAft>
                <a:spcPts val="800"/>
              </a:spcAft>
            </a:pPr>
            <a:r>
              <a:rPr lang="en-GB" b="1">
                <a:solidFill>
                  <a:srgbClr val="008BD2"/>
                </a:solidFill>
              </a:rPr>
              <a:t>1st  batch of Project Working Groups (PWGs) under the European Industrial Alliance on SMRs</a:t>
            </a:r>
          </a:p>
        </p:txBody>
      </p:sp>
      <p:pic>
        <p:nvPicPr>
          <p:cNvPr id="11" name="Picture 10">
            <a:extLst>
              <a:ext uri="{FF2B5EF4-FFF2-40B4-BE49-F238E27FC236}">
                <a16:creationId xmlns:a16="http://schemas.microsoft.com/office/drawing/2014/main" id="{946B8D61-2C7F-B772-5A83-F0D70404808F}"/>
              </a:ext>
            </a:extLst>
          </p:cNvPr>
          <p:cNvPicPr>
            <a:picLocks noChangeAspect="1"/>
          </p:cNvPicPr>
          <p:nvPr/>
        </p:nvPicPr>
        <p:blipFill>
          <a:blip r:embed="rId7"/>
          <a:stretch>
            <a:fillRect/>
          </a:stretch>
        </p:blipFill>
        <p:spPr>
          <a:xfrm>
            <a:off x="7218357" y="1087510"/>
            <a:ext cx="3474572" cy="4955247"/>
          </a:xfrm>
          <a:prstGeom prst="rect">
            <a:avLst/>
          </a:prstGeom>
        </p:spPr>
      </p:pic>
      <p:sp>
        <p:nvSpPr>
          <p:cNvPr id="16" name="TextBox 15">
            <a:extLst>
              <a:ext uri="{FF2B5EF4-FFF2-40B4-BE49-F238E27FC236}">
                <a16:creationId xmlns:a16="http://schemas.microsoft.com/office/drawing/2014/main" id="{726DED1F-B0FC-6CFC-0DE1-96E92127828F}"/>
              </a:ext>
            </a:extLst>
          </p:cNvPr>
          <p:cNvSpPr txBox="1"/>
          <p:nvPr/>
        </p:nvSpPr>
        <p:spPr>
          <a:xfrm>
            <a:off x="972615" y="1621082"/>
            <a:ext cx="6097604" cy="3416320"/>
          </a:xfrm>
          <a:prstGeom prst="rect">
            <a:avLst/>
          </a:prstGeom>
          <a:noFill/>
        </p:spPr>
        <p:txBody>
          <a:bodyPr wrap="square">
            <a:spAutoFit/>
          </a:bodyPr>
          <a:lstStyle/>
          <a:p>
            <a:r>
              <a:rPr lang="en-GB"/>
              <a:t>As </a:t>
            </a:r>
            <a:r>
              <a:rPr lang="en-GB">
                <a:hlinkClick r:id="rId8"/>
              </a:rPr>
              <a:t>announced</a:t>
            </a:r>
            <a:r>
              <a:rPr lang="en-GB"/>
              <a:t> on 11 October, the following nine SMR projects have been identified at this stage:</a:t>
            </a:r>
          </a:p>
          <a:p>
            <a:pPr marL="285744" indent="-285744">
              <a:buFontTx/>
              <a:buChar char="-"/>
            </a:pPr>
            <a:r>
              <a:rPr lang="en-GB" b="1"/>
              <a:t>EU-SMR-LFR project </a:t>
            </a:r>
            <a:r>
              <a:rPr lang="en-GB"/>
              <a:t>(Ansaldo </a:t>
            </a:r>
            <a:r>
              <a:rPr lang="en-GB" err="1"/>
              <a:t>Nucleare</a:t>
            </a:r>
            <a:r>
              <a:rPr lang="en-GB"/>
              <a:t>, SCK-CEN, ENEA, RATEN); </a:t>
            </a:r>
          </a:p>
          <a:p>
            <a:pPr marL="285744" indent="-285744">
              <a:buFontTx/>
              <a:buChar char="-"/>
            </a:pPr>
            <a:r>
              <a:rPr lang="en-GB" b="1" err="1"/>
              <a:t>CityHeat</a:t>
            </a:r>
            <a:r>
              <a:rPr lang="en-GB" b="1"/>
              <a:t> project </a:t>
            </a:r>
            <a:r>
              <a:rPr lang="en-GB"/>
              <a:t>(</a:t>
            </a:r>
            <a:r>
              <a:rPr lang="en-GB" err="1"/>
              <a:t>Calogena</a:t>
            </a:r>
            <a:r>
              <a:rPr lang="en-GB"/>
              <a:t>, Steady Energy), </a:t>
            </a:r>
          </a:p>
          <a:p>
            <a:pPr marL="285744" indent="-285744">
              <a:buFontTx/>
              <a:buChar char="-"/>
            </a:pPr>
            <a:r>
              <a:rPr lang="en-GB" b="1"/>
              <a:t>Project Quantum </a:t>
            </a:r>
            <a:r>
              <a:rPr lang="en-GB"/>
              <a:t>(Last Energy), </a:t>
            </a:r>
          </a:p>
          <a:p>
            <a:pPr marL="285744" indent="-285744">
              <a:buFontTx/>
              <a:buChar char="-"/>
            </a:pPr>
            <a:r>
              <a:rPr lang="en-GB" b="1"/>
              <a:t>European LFR AS Project </a:t>
            </a:r>
            <a:r>
              <a:rPr lang="en-GB"/>
              <a:t>(</a:t>
            </a:r>
            <a:r>
              <a:rPr lang="en-GB" err="1"/>
              <a:t>newcleo</a:t>
            </a:r>
            <a:r>
              <a:rPr lang="en-GB"/>
              <a:t>), </a:t>
            </a:r>
          </a:p>
          <a:p>
            <a:pPr marL="285744" indent="-285744">
              <a:buFontTx/>
              <a:buChar char="-"/>
            </a:pPr>
            <a:r>
              <a:rPr lang="en-GB" b="1" err="1"/>
              <a:t>Nuward</a:t>
            </a:r>
            <a:r>
              <a:rPr lang="en-GB"/>
              <a:t> (EDF), </a:t>
            </a:r>
          </a:p>
          <a:p>
            <a:pPr marL="285744" indent="-285744">
              <a:buFontTx/>
              <a:buChar char="-"/>
            </a:pPr>
            <a:r>
              <a:rPr lang="en-GB" b="1"/>
              <a:t>European BWRX-300 SMR </a:t>
            </a:r>
            <a:r>
              <a:rPr lang="en-GB"/>
              <a:t>(OSGE), </a:t>
            </a:r>
          </a:p>
          <a:p>
            <a:pPr marL="285744" indent="-285744">
              <a:buFontTx/>
              <a:buChar char="-"/>
            </a:pPr>
            <a:r>
              <a:rPr lang="en-GB" b="1"/>
              <a:t>Rolls-Royce SMR</a:t>
            </a:r>
            <a:r>
              <a:rPr lang="en-GB"/>
              <a:t> (Rolls-Royce SMR Ltd), </a:t>
            </a:r>
          </a:p>
          <a:p>
            <a:pPr marL="285744" indent="-285744">
              <a:buFontTx/>
              <a:buChar char="-"/>
            </a:pPr>
            <a:r>
              <a:rPr lang="en-GB" b="1" err="1"/>
              <a:t>NuScale</a:t>
            </a:r>
            <a:r>
              <a:rPr lang="en-GB" b="1"/>
              <a:t> VOYGR™ SMR</a:t>
            </a:r>
            <a:r>
              <a:rPr lang="en-GB"/>
              <a:t> (RoPower Nuclear S.A)</a:t>
            </a:r>
          </a:p>
          <a:p>
            <a:pPr marL="285744" indent="-285744">
              <a:buFontTx/>
              <a:buChar char="-"/>
            </a:pPr>
            <a:r>
              <a:rPr lang="en-GB" b="1"/>
              <a:t>Thorizon One project </a:t>
            </a:r>
            <a:r>
              <a:rPr lang="en-GB"/>
              <a:t>(Thorizon).</a:t>
            </a:r>
            <a:endParaRPr lang="LID4096"/>
          </a:p>
        </p:txBody>
      </p:sp>
    </p:spTree>
    <p:extLst>
      <p:ext uri="{BB962C8B-B14F-4D97-AF65-F5344CB8AC3E}">
        <p14:creationId xmlns:p14="http://schemas.microsoft.com/office/powerpoint/2010/main" val="210112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E7E3-10DC-F787-4A2F-7A5F1EEFDFE6}"/>
              </a:ext>
            </a:extLst>
          </p:cNvPr>
          <p:cNvSpPr>
            <a:spLocks noGrp="1"/>
          </p:cNvSpPr>
          <p:nvPr>
            <p:ph type="title"/>
          </p:nvPr>
        </p:nvSpPr>
        <p:spPr/>
        <p:txBody>
          <a:bodyPr/>
          <a:lstStyle/>
          <a:p>
            <a:r>
              <a:rPr lang="en-GB" sz="5400" b="1" kern="100" dirty="0">
                <a:effectLst/>
                <a:latin typeface="Aptos" panose="020B0004020202020204" pitchFamily="34" charset="0"/>
                <a:ea typeface="Aptos" panose="020B0004020202020204" pitchFamily="34" charset="0"/>
                <a:cs typeface="Times New Roman" panose="02020603050405020304" pitchFamily="18" charset="0"/>
              </a:rPr>
              <a:t>The EU Taxonomy </a:t>
            </a:r>
            <a:endParaRPr lang="en-GB" sz="5400" dirty="0"/>
          </a:p>
        </p:txBody>
      </p:sp>
    </p:spTree>
    <p:extLst>
      <p:ext uri="{BB962C8B-B14F-4D97-AF65-F5344CB8AC3E}">
        <p14:creationId xmlns:p14="http://schemas.microsoft.com/office/powerpoint/2010/main" val="821615991"/>
      </p:ext>
    </p:extLst>
  </p:cSld>
  <p:clrMapOvr>
    <a:masterClrMapping/>
  </p:clrMapOvr>
</p:sld>
</file>

<file path=ppt/theme/theme1.xml><?xml version="1.0" encoding="utf-8"?>
<a:theme xmlns:a="http://schemas.openxmlformats.org/drawingml/2006/main" name="1_Office Theme">
  <a:themeElements>
    <a:clrScheme name="FORATOM Color">
      <a:dk1>
        <a:srgbClr val="000000"/>
      </a:dk1>
      <a:lt1>
        <a:srgbClr val="FFFFFF"/>
      </a:lt1>
      <a:dk2>
        <a:srgbClr val="BFE4FF"/>
      </a:dk2>
      <a:lt2>
        <a:srgbClr val="0070C0"/>
      </a:lt2>
      <a:accent1>
        <a:srgbClr val="00B0F0"/>
      </a:accent1>
      <a:accent2>
        <a:srgbClr val="92D050"/>
      </a:accent2>
      <a:accent3>
        <a:srgbClr val="FFC000"/>
      </a:accent3>
      <a:accent4>
        <a:srgbClr val="C00000"/>
      </a:accent4>
      <a:accent5>
        <a:srgbClr val="C4E6A1"/>
      </a:accent5>
      <a:accent6>
        <a:srgbClr val="C7A2E3"/>
      </a:accent6>
      <a:hlink>
        <a:srgbClr val="0B49A3"/>
      </a:hlink>
      <a:folHlink>
        <a:srgbClr val="498D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35E90BD-CFFF-4A18-BA29-E2D53418E6C3}" vid="{BF97E17D-FB6E-40FD-8FB9-0D14980F5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1BD7951F18394287CF56A7EF12029D" ma:contentTypeVersion="26" ma:contentTypeDescription="Create a new document." ma:contentTypeScope="" ma:versionID="18a7d627ea3b4dadef6432a0d006019e">
  <xsd:schema xmlns:xsd="http://www.w3.org/2001/XMLSchema" xmlns:xs="http://www.w3.org/2001/XMLSchema" xmlns:p="http://schemas.microsoft.com/office/2006/metadata/properties" xmlns:ns2="04edefc3-ca0b-4d93-ba2a-df965b1dccff" xmlns:ns3="7bcb4512-6031-493c-a7ff-32f5d987df6c" targetNamespace="http://schemas.microsoft.com/office/2006/metadata/properties" ma:root="true" ma:fieldsID="1ecc7db15b5d89a0a24191ed80db7bf7" ns2:_="" ns3:_="">
    <xsd:import namespace="04edefc3-ca0b-4d93-ba2a-df965b1dccff"/>
    <xsd:import namespace="7bcb4512-6031-493c-a7ff-32f5d987df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Date" minOccurs="0"/>
                <xsd:element ref="ns2:link" minOccurs="0"/>
                <xsd:element ref="ns3:TaxKeywordTaxHTField" minOccurs="0"/>
                <xsd:element ref="ns3:TaxCatchAll" minOccurs="0"/>
                <xsd:element ref="ns2:MediaServiceLocation" minOccurs="0"/>
                <xsd:element ref="ns2:MediaServiceGenerationTime" minOccurs="0"/>
                <xsd:element ref="ns2:MediaServiceEventHashCode"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edefc3-ca0b-4d93-ba2a-df965b1dcc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Date" ma:index="15" nillable="true" ma:displayName="Date" ma:format="DateTime" ma:internalName="Date">
      <xsd:simpleType>
        <xsd:restriction base="dms:DateTime"/>
      </xsd:simpleType>
    </xsd:element>
    <xsd:element name="link" ma:index="16"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171651ae-7191-40cf-aabf-ffd970b1d1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cb4512-6031-493c-a7ff-32f5d987df6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KeywordTaxHTField" ma:index="18" nillable="true" ma:taxonomy="true" ma:internalName="TaxKeywordTaxHTField" ma:taxonomyFieldName="TaxKeyword" ma:displayName="Enterprise Keywords" ma:fieldId="{23f27201-bee3-471e-b2e7-b64fd8b7ca38}" ma:taxonomyMulti="true" ma:sspId="171651ae-7191-40cf-aabf-ffd970b1d1da" ma:termSetId="00000000-0000-0000-0000-000000000000" ma:anchorId="00000000-0000-0000-0000-000000000000" ma:open="true" ma:isKeyword="true">
      <xsd:complexType>
        <xsd:sequence>
          <xsd:element ref="pc:Terms" minOccurs="0" maxOccurs="1"/>
        </xsd:sequence>
      </xsd:complexType>
    </xsd:element>
    <xsd:element name="TaxCatchAll" ma:index="19" nillable="true" ma:displayName="Taxonomy Catch All Column" ma:hidden="true" ma:list="{b93adb76-ea02-4c85-a961-1585460a9bac}" ma:internalName="TaxCatchAll" ma:showField="CatchAllData" ma:web="7bcb4512-6031-493c-a7ff-32f5d987df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bcb4512-6031-493c-a7ff-32f5d987df6c" xsi:nil="true"/>
    <lcf76f155ced4ddcb4097134ff3c332f xmlns="04edefc3-ca0b-4d93-ba2a-df965b1dccff">
      <Terms xmlns="http://schemas.microsoft.com/office/infopath/2007/PartnerControls"/>
    </lcf76f155ced4ddcb4097134ff3c332f>
    <_Flow_SignoffStatus xmlns="04edefc3-ca0b-4d93-ba2a-df965b1dccff" xsi:nil="true"/>
    <link xmlns="04edefc3-ca0b-4d93-ba2a-df965b1dccff">
      <Url xsi:nil="true"/>
      <Description xsi:nil="true"/>
    </link>
    <TaxKeywordTaxHTField xmlns="7bcb4512-6031-493c-a7ff-32f5d987df6c">
      <Terms xmlns="http://schemas.microsoft.com/office/infopath/2007/PartnerControls"/>
    </TaxKeywordTaxHTField>
    <Date xmlns="04edefc3-ca0b-4d93-ba2a-df965b1dcc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6530B8-7B02-427E-BA0D-31FDD5088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edefc3-ca0b-4d93-ba2a-df965b1dccff"/>
    <ds:schemaRef ds:uri="7bcb4512-6031-493c-a7ff-32f5d987df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6DE6EB-1542-457F-98C3-370A9BD7A565}">
  <ds:schemaRefs>
    <ds:schemaRef ds:uri="7bcb4512-6031-493c-a7ff-32f5d987df6c"/>
    <ds:schemaRef ds:uri="http://schemas.openxmlformats.org/package/2006/metadata/core-properties"/>
    <ds:schemaRef ds:uri="14d8eb3e-f1d5-45b0-90c1-7f918ec15988"/>
    <ds:schemaRef ds:uri="http://schemas.microsoft.com/office/2006/metadata/propertie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purl.org/dc/terms/"/>
    <ds:schemaRef ds:uri="04edefc3-ca0b-4d93-ba2a-df965b1dccff"/>
  </ds:schemaRefs>
</ds:datastoreItem>
</file>

<file path=customXml/itemProps3.xml><?xml version="1.0" encoding="utf-8"?>
<ds:datastoreItem xmlns:ds="http://schemas.openxmlformats.org/officeDocument/2006/customXml" ds:itemID="{21EA8EDD-2E78-4364-A350-0226A6A532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2022_nucleareurope_Presentation_template</Template>
  <TotalTime>1</TotalTime>
  <Words>1136</Words>
  <Application>Microsoft Office PowerPoint</Application>
  <PresentationFormat>Widescreen</PresentationFormat>
  <Paragraphs>104</Paragraphs>
  <Slides>26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arial</vt:lpstr>
      <vt:lpstr>Calibri</vt:lpstr>
      <vt:lpstr>Myriad Pro</vt:lpstr>
      <vt:lpstr>Times New Roman</vt:lpstr>
      <vt:lpstr>Verdana</vt:lpstr>
      <vt:lpstr>1_Office Theme</vt:lpstr>
      <vt:lpstr>Recent EU legislative proposals and the impact on SMR technologies deployment</vt:lpstr>
      <vt:lpstr>Introduction</vt:lpstr>
      <vt:lpstr>Introduction</vt:lpstr>
      <vt:lpstr>The European Industrial Alliance on SMRs</vt:lpstr>
      <vt:lpstr>PowerPoint Presentation</vt:lpstr>
      <vt:lpstr>PowerPoint Presentation</vt:lpstr>
      <vt:lpstr>PowerPoint Presentation</vt:lpstr>
      <vt:lpstr>PowerPoint Presentation</vt:lpstr>
      <vt:lpstr>The EU Taxonomy </vt:lpstr>
      <vt:lpstr>Goal</vt:lpstr>
      <vt:lpstr>Importance of Taxonomy</vt:lpstr>
      <vt:lpstr>Sustainable finance taxonomy</vt:lpstr>
      <vt:lpstr>JRC conclusion</vt:lpstr>
      <vt:lpstr>Taxonomy – Future asks</vt:lpstr>
      <vt:lpstr>The Net Zero Industry Act</vt:lpstr>
      <vt:lpstr>The Net Zero Industry Act</vt:lpstr>
      <vt:lpstr>Net-Zero Industry Act (NZIA) implementation timeline</vt:lpstr>
      <vt:lpstr>Net-Zero Industry Act (NZIA) – Strategic Projects</vt:lpstr>
      <vt:lpstr>The Low Carbon Hydrogen Delegated Act</vt:lpstr>
      <vt:lpstr>The Low Carbon Hydrogen Delegated Act</vt:lpstr>
      <vt:lpstr>The Low Carbon Hydrogen Delegated Act</vt:lpstr>
      <vt:lpstr>The future of European competitiveness: report by Mario Draghi</vt:lpstr>
      <vt:lpstr>European Competitiveness report</vt:lpstr>
      <vt:lpstr>European Competitiveness report</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EU legislative proposals and the impact on SMR technologies deployment</dc:title>
  <dc:creator>Guilherme Cardoso</dc:creator>
  <cp:lastModifiedBy>CONSTANTIN, Alina</cp:lastModifiedBy>
  <cp:revision>2</cp:revision>
  <dcterms:created xsi:type="dcterms:W3CDTF">2024-10-23T09:43:03Z</dcterms:created>
  <dcterms:modified xsi:type="dcterms:W3CDTF">2024-10-24T06:03:15Z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ContentTypeId">
    <vt:lpwstr>0x010100101BD7951F18394287CF56A7EF12029D</vt:lpwstr>
  </property>
</Properties>
</file>