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30275213" cy="428037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2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33" d="100"/>
          <a:sy n="33" d="100"/>
        </p:scale>
        <p:origin x="1688" y="-1136"/>
      </p:cViewPr>
      <p:guideLst>
        <p:guide orient="horz" pos="24425"/>
        <p:guide pos="9535"/>
      </p:guideLst>
    </p:cSldViewPr>
  </p:slideViewPr>
  <p:outlineViewPr>
    <p:cViewPr>
      <p:scale>
        <a:sx n="33" d="100"/>
        <a:sy n="33" d="100"/>
      </p:scale>
      <p:origin x="0" y="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40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1D9A46B-C8BD-D86F-CC3B-313FAFE585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A3A116-5368-0042-38B0-4731A70B4B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EF71D03-E8DA-6562-8E86-61FB0A267A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674994-C596-C7DB-86AD-056E139939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1699D8C-6C66-1AD7-2470-5B12D53119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C58491E-9997-59B9-CE5F-1D0EA6824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A03B7130-53F2-4339-A828-671EB5B8AD81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314" y="7034400"/>
            <a:ext cx="25914291" cy="209928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>
            <a:lvl1pPr algn="l">
              <a:lnSpc>
                <a:spcPct val="100000"/>
              </a:lnSpc>
              <a:defRPr sz="13000" b="0" i="0">
                <a:solidFill>
                  <a:srgbClr val="6873B5"/>
                </a:solidFill>
                <a:latin typeface="EC Square Sans Pro Light" panose="020B0506000000020004" pitchFamily="34" charset="0"/>
                <a:cs typeface="EC Square Sans Pro Light" panose="020B050600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315" y="10352088"/>
            <a:ext cx="25920582" cy="27228312"/>
          </a:xfrm>
          <a:prstGeom prst="rect">
            <a:avLst/>
          </a:prstGeom>
        </p:spPr>
        <p:txBody>
          <a:bodyPr vert="horz" lIns="0" tIns="0" rIns="0" bIns="0" numCol="1" spcCol="1368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latin typeface="EC Square Sans Pro" panose="020B0506040000020004" pitchFamily="34" charset="0"/>
                <a:cs typeface="EC Square Sans Pro" panose="020B05060400000200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7880806" y="38623081"/>
            <a:ext cx="10210800" cy="228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400" b="0" i="0">
                <a:latin typeface="EC Square Sans Pro" panose="020B0506040000020004" pitchFamily="34" charset="0"/>
                <a:cs typeface="EC Square Sans Pro" panose="020B05060400000200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2pPr>
            <a:lvl3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3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47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77314" y="7034400"/>
            <a:ext cx="25914291" cy="209928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>
            <a:lvl1pPr algn="l">
              <a:lnSpc>
                <a:spcPct val="100000"/>
              </a:lnSpc>
              <a:defRPr sz="13000" b="0" i="0">
                <a:solidFill>
                  <a:srgbClr val="6873B5"/>
                </a:solidFill>
                <a:latin typeface="EC Square Sans Pro Light" panose="020B0506000000020004" pitchFamily="34" charset="0"/>
                <a:cs typeface="EC Square Sans Pro Light" panose="020B05060000000200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313" y="10429080"/>
            <a:ext cx="12384001" cy="27151319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latin typeface="EC Square Sans Pro" panose="020B0506040000020004" pitchFamily="34" charset="0"/>
                <a:cs typeface="EC Square Sans Pro" panose="020B05060400000200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7207" y="10429080"/>
            <a:ext cx="12344400" cy="271513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latin typeface="EC Square Sans Pro" panose="020B0506040000020004" pitchFamily="34" charset="0"/>
                <a:cs typeface="EC Square Sans Pro" panose="020B05060400000200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7880806" y="38623081"/>
            <a:ext cx="10210800" cy="228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400" b="0" i="0">
                <a:latin typeface="EC Square Sans Pro" panose="020B0506040000020004" pitchFamily="34" charset="0"/>
                <a:cs typeface="EC Square Sans Pro" panose="020B05060400000200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2pPr>
            <a:lvl3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3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00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7880806" y="38623081"/>
            <a:ext cx="10210800" cy="228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400" b="0" i="0">
                <a:latin typeface="EC Square Sans Pro" panose="020B0506040000020004" pitchFamily="34" charset="0"/>
                <a:cs typeface="EC Square Sans Pro" panose="020B05060400000200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2pPr>
            <a:lvl3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3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>
                <a:latin typeface="PF Square Sans Pro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10" Type="http://schemas.openxmlformats.org/officeDocument/2006/relationships/hyperlink" Target="https://joint-research-centre.ec.europa.eu/" TargetMode="External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E71F8561-823A-8DDA-17E7-8EB7825DB2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63" y="40924163"/>
            <a:ext cx="2832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>
            <a:extLst>
              <a:ext uri="{FF2B5EF4-FFF2-40B4-BE49-F238E27FC236}">
                <a16:creationId xmlns:a16="http://schemas.microsoft.com/office/drawing/2014/main" id="{411A1CF8-09E7-EDD1-CEC8-55CFA8AAA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30376813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>
            <a:extLst>
              <a:ext uri="{FF2B5EF4-FFF2-40B4-BE49-F238E27FC236}">
                <a16:creationId xmlns:a16="http://schemas.microsoft.com/office/drawing/2014/main" id="{DF9FA347-7076-4371-3FBC-9F9D8C6371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213" y="1333500"/>
            <a:ext cx="657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4AEF60E3-E47C-8395-61D6-9C3F0934601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94227" y="38546881"/>
            <a:ext cx="3095625" cy="37959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GB" sz="2800" baseline="30000" dirty="0">
                <a:solidFill>
                  <a:srgbClr val="777877"/>
                </a:solidFill>
                <a:latin typeface="EC Square Sans Pro" pitchFamily="34" charset="0"/>
              </a:rPr>
              <a:t>© European Union, </a:t>
            </a:r>
            <a:r>
              <a:rPr lang="en-GB" sz="2800" baseline="30000" dirty="0" smtClean="0">
                <a:solidFill>
                  <a:srgbClr val="777877"/>
                </a:solidFill>
                <a:latin typeface="EC Square Sans Pro" pitchFamily="34" charset="0"/>
              </a:rPr>
              <a:t>2024</a:t>
            </a:r>
            <a:endParaRPr lang="en-GB" sz="2800" baseline="30000" dirty="0">
              <a:solidFill>
                <a:srgbClr val="777877"/>
              </a:solidFill>
              <a:latin typeface="EC Square Sans Pro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2031206" y="39080281"/>
            <a:ext cx="7370762" cy="1525587"/>
            <a:chOff x="2732088" y="26338213"/>
            <a:chExt cx="5284787" cy="1093443"/>
          </a:xfrm>
        </p:grpSpPr>
        <p:pic>
          <p:nvPicPr>
            <p:cNvPr id="8" name="Picture 1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8" t="-1225" r="87932" b="64001"/>
            <a:stretch>
              <a:fillRect/>
            </a:stretch>
          </p:blipFill>
          <p:spPr bwMode="auto">
            <a:xfrm>
              <a:off x="2732088" y="26338213"/>
              <a:ext cx="963612" cy="96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"/>
            <p:cNvGrpSpPr>
              <a:grpSpLocks/>
            </p:cNvGrpSpPr>
            <p:nvPr userDrawn="1"/>
          </p:nvGrpSpPr>
          <p:grpSpPr bwMode="auto">
            <a:xfrm>
              <a:off x="3798888" y="26643806"/>
              <a:ext cx="4217987" cy="787850"/>
              <a:chOff x="3798888" y="26262013"/>
              <a:chExt cx="4217987" cy="787850"/>
            </a:xfrm>
          </p:grpSpPr>
          <p:pic>
            <p:nvPicPr>
              <p:cNvPr id="10" name="Picture 21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94"/>
              <a:stretch>
                <a:fillRect/>
              </a:stretch>
            </p:blipFill>
            <p:spPr bwMode="auto">
              <a:xfrm>
                <a:off x="3798888" y="26262013"/>
                <a:ext cx="4217987" cy="7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hlinkClick r:id="rId10"/>
              </p:cNvPr>
              <p:cNvSpPr/>
              <p:nvPr userDrawn="1"/>
            </p:nvSpPr>
            <p:spPr bwMode="auto">
              <a:xfrm>
                <a:off x="3836168" y="26292076"/>
                <a:ext cx="3877939" cy="6667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5pPr>
      <a:lvl6pPr marL="4572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417512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defTabSz="417512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F Square Sans Pro"/>
          <a:ea typeface="MS PGothic" pitchFamily="34" charset="-128"/>
          <a:cs typeface="MS PGothic" charset="0"/>
        </a:defRPr>
      </a:lvl1pPr>
      <a:lvl2pPr marL="742950" indent="-285750" algn="l" defTabSz="417512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F Square Sans Pro"/>
          <a:ea typeface="MS PGothic" pitchFamily="34" charset="-128"/>
          <a:cs typeface="MS PGothic" charset="0"/>
        </a:defRPr>
      </a:lvl2pPr>
      <a:lvl3pPr marL="1143000" indent="-228600" algn="l" defTabSz="417512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F Square Sans Pro"/>
          <a:ea typeface="MS PGothic" pitchFamily="34" charset="-128"/>
          <a:cs typeface="MS PGothic" charset="0"/>
        </a:defRPr>
      </a:lvl3pPr>
      <a:lvl4pPr marL="1600200" indent="-228600" algn="l" defTabSz="417512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F Square Sans Pro"/>
          <a:ea typeface="MS PGothic" pitchFamily="34" charset="-128"/>
          <a:cs typeface="MS PGothic" charset="0"/>
        </a:defRPr>
      </a:lvl4pPr>
      <a:lvl5pPr marL="2057400" indent="-228600" algn="l" defTabSz="417512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F Square Sans Pro"/>
          <a:ea typeface="MS PGothic" pitchFamily="34" charset="-128"/>
          <a:cs typeface="MS PGothic" charset="0"/>
        </a:defRPr>
      </a:lvl5pPr>
      <a:lvl6pPr marL="9852025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09225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6425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3625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Fabio.TAUCER@ec.europa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>
            <a:extLst>
              <a:ext uri="{FF2B5EF4-FFF2-40B4-BE49-F238E27FC236}">
                <a16:creationId xmlns:a16="http://schemas.microsoft.com/office/drawing/2014/main" id="{FE384112-E29A-DBCF-BA71-7C9353ADDA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78050" y="7034213"/>
            <a:ext cx="25912763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it-IT" sz="6000" dirty="0" smtClean="0"/>
              <a:t>SHAPING </a:t>
            </a:r>
            <a:r>
              <a:rPr lang="en-US" altLang="it-IT" sz="6000" dirty="0"/>
              <a:t>MSR STANDARDIZATION FOR  EUROPE'S ENERGY </a:t>
            </a:r>
            <a:r>
              <a:rPr lang="en-US" altLang="it-IT" sz="6000" dirty="0" smtClean="0"/>
              <a:t>FUTURE </a:t>
            </a:r>
            <a:r>
              <a:rPr lang="en-US" altLang="it-IT" sz="6000" dirty="0"/>
              <a:t>THROUGH SCIENCE</a:t>
            </a:r>
            <a:br>
              <a:rPr lang="en-US" altLang="it-IT" sz="6000" dirty="0"/>
            </a:br>
            <a:r>
              <a:rPr lang="en-US" altLang="it-IT" sz="6000" dirty="0"/>
              <a:t>Fabio </a:t>
            </a:r>
            <a:r>
              <a:rPr lang="en-US" altLang="it-IT" sz="6000" dirty="0" err="1"/>
              <a:t>Taucer</a:t>
            </a:r>
            <a:r>
              <a:rPr lang="en-US" altLang="it-IT" sz="6000" dirty="0"/>
              <a:t> et al</a:t>
            </a:r>
            <a:r>
              <a:rPr lang="en-US" altLang="it-IT" sz="6000" dirty="0" smtClean="0"/>
              <a:t>. </a:t>
            </a:r>
            <a:r>
              <a:rPr lang="en-US" altLang="it-IT" sz="6000" dirty="0"/>
              <a:t>- European Commission</a:t>
            </a:r>
            <a:br>
              <a:rPr lang="en-US" altLang="it-IT" sz="6000" dirty="0"/>
            </a:br>
            <a:r>
              <a:rPr lang="en-US" altLang="it-IT" sz="6000" dirty="0" smtClean="0">
                <a:hlinkClick r:id="rId2"/>
              </a:rPr>
              <a:t>Fabio.TAUCER@ec.europa.eu</a:t>
            </a:r>
            <a:r>
              <a:rPr lang="en-US" altLang="it-IT" sz="6000" dirty="0" smtClean="0"/>
              <a:t> </a:t>
            </a:r>
            <a:r>
              <a:rPr lang="en-US" altLang="it-IT" sz="6000" dirty="0"/>
              <a:t/>
            </a:r>
            <a:br>
              <a:rPr lang="en-US" altLang="it-IT" sz="6000" dirty="0"/>
            </a:br>
            <a:r>
              <a:rPr lang="en-US" altLang="it-IT" sz="6000" dirty="0"/>
              <a:t/>
            </a:r>
            <a:br>
              <a:rPr lang="en-US" altLang="it-IT" sz="6000" dirty="0"/>
            </a:br>
            <a:endParaRPr lang="en-GB" altLang="it-IT" sz="6000" dirty="0"/>
          </a:p>
        </p:txBody>
      </p:sp>
      <p:sp>
        <p:nvSpPr>
          <p:cNvPr id="5123" name="Content Placeholder 5">
            <a:extLst>
              <a:ext uri="{FF2B5EF4-FFF2-40B4-BE49-F238E27FC236}">
                <a16:creationId xmlns:a16="http://schemas.microsoft.com/office/drawing/2014/main" id="{191E1DC6-5A94-F466-A52F-1094DAA94B5C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2178050" y="10428288"/>
            <a:ext cx="12382500" cy="271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r>
              <a:rPr lang="en-US" altLang="it-IT" sz="4800" b="1" dirty="0"/>
              <a:t>Key Discussions and Findings from the 2024 PSIS Workshop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Safety assessments as a top priority for MSR standardization.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Importance of standardized measurement methodologies for thermo-physical properties.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Need for standards in fuel qualification processes, and material and component </a:t>
            </a:r>
            <a:r>
              <a:rPr lang="en-US" altLang="it-IT" dirty="0" smtClean="0"/>
              <a:t>standards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dirty="0"/>
          </a:p>
          <a:p>
            <a:pPr>
              <a:spcBef>
                <a:spcPct val="0"/>
              </a:spcBef>
            </a:pPr>
            <a:r>
              <a:rPr lang="en-US" altLang="it-IT" sz="4800" b="1" dirty="0"/>
              <a:t>Towards a Harmonized Framework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Benefits of a harmonized regulatory framework within the EU for MSRs.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Potential to streamline licensing processes, catalyze investment, and foster innovation</a:t>
            </a:r>
            <a:r>
              <a:rPr lang="en-US" altLang="it-IT" dirty="0" smtClean="0"/>
              <a:t>.</a:t>
            </a: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r>
              <a:rPr lang="en-US" altLang="it-IT" sz="4800" b="1" dirty="0"/>
              <a:t>Developing a Roadmap for MSR Standardization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Focus on robust testing protocols, fuel purity, and safety guidelines.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Importance of iterative review process and data stewardship following FAIR principles.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Inclusive process for crafting standards, leveraging workshops and focus groups.</a:t>
            </a:r>
          </a:p>
          <a:p>
            <a:pPr>
              <a:spcBef>
                <a:spcPct val="0"/>
              </a:spcBef>
            </a:pPr>
            <a:endParaRPr lang="en-GB" altLang="it-IT" dirty="0"/>
          </a:p>
        </p:txBody>
      </p:sp>
      <p:sp>
        <p:nvSpPr>
          <p:cNvPr id="5124" name="Content Placeholder 6">
            <a:extLst>
              <a:ext uri="{FF2B5EF4-FFF2-40B4-BE49-F238E27FC236}">
                <a16:creationId xmlns:a16="http://schemas.microsoft.com/office/drawing/2014/main" id="{1DF28891-D7BB-1D43-741D-E0D3A8B90F6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15748000" y="10428288"/>
            <a:ext cx="12344400" cy="271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it-IT" sz="4800" b="1" dirty="0"/>
              <a:t>The Role of the JRC in MSR Development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Contributing to MSR safety, safeguards, and security.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Establishment of a thermodynamic database for MSR fuel behavior.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JRC’s leadership in the Task Force on Molten Salt Reactors (MSRTF) for EU safety alignment.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r>
              <a:rPr lang="en-US" altLang="it-IT" sz="4800" b="1" dirty="0"/>
              <a:t>The PSIS Initiative and its Impact on MSR Standardization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PSIS workshops as a foresight tool for addressing standardization needs.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dirty="0"/>
              <a:t>The 2024 PSIS workshop focuses on identifying and fostering international collaboration in MSR standardization.</a:t>
            </a:r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endParaRPr lang="en-US" altLang="it-IT" dirty="0" smtClean="0"/>
          </a:p>
          <a:p>
            <a:pPr>
              <a:spcBef>
                <a:spcPct val="0"/>
              </a:spcBef>
            </a:pPr>
            <a:r>
              <a:rPr lang="en-US" altLang="it-IT" sz="5400" b="1" dirty="0" smtClean="0">
                <a:solidFill>
                  <a:srgbClr val="002060"/>
                </a:solidFill>
              </a:rPr>
              <a:t>Contribution of the ‘</a:t>
            </a:r>
            <a:r>
              <a:rPr lang="en-US" altLang="it-IT" sz="5400" b="1" i="1" dirty="0" smtClean="0">
                <a:solidFill>
                  <a:srgbClr val="002060"/>
                </a:solidFill>
              </a:rPr>
              <a:t>PSIS 2024 MSR</a:t>
            </a:r>
            <a:r>
              <a:rPr lang="en-US" altLang="it-IT" sz="5400" b="1" dirty="0" smtClean="0">
                <a:solidFill>
                  <a:srgbClr val="002060"/>
                </a:solidFill>
              </a:rPr>
              <a:t>’</a:t>
            </a:r>
            <a:endParaRPr lang="en-US" altLang="it-IT" sz="54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endParaRPr lang="en-US" altLang="it-IT" dirty="0">
              <a:solidFill>
                <a:srgbClr val="002060"/>
              </a:solidFill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4000" dirty="0">
                <a:solidFill>
                  <a:srgbClr val="002060"/>
                </a:solidFill>
              </a:rPr>
              <a:t>A</a:t>
            </a:r>
            <a:r>
              <a:rPr lang="en-US" altLang="it-IT" sz="4000" dirty="0" smtClean="0">
                <a:solidFill>
                  <a:srgbClr val="002060"/>
                </a:solidFill>
              </a:rPr>
              <a:t>ligning </a:t>
            </a:r>
            <a:r>
              <a:rPr lang="en-US" altLang="it-IT" sz="4000" dirty="0">
                <a:solidFill>
                  <a:srgbClr val="002060"/>
                </a:solidFill>
              </a:rPr>
              <a:t>MSR standardization with the EU Green Deal and the Net Zero Industrial Act.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4000" dirty="0" smtClean="0">
                <a:solidFill>
                  <a:srgbClr val="002060"/>
                </a:solidFill>
              </a:rPr>
              <a:t>Proposing </a:t>
            </a:r>
            <a:r>
              <a:rPr lang="en-US" altLang="it-IT" sz="4000" dirty="0">
                <a:solidFill>
                  <a:srgbClr val="002060"/>
                </a:solidFill>
              </a:rPr>
              <a:t>a standardization roadmap and a code-of-practice for EU-wide MSR deployment.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4000" dirty="0" smtClean="0">
                <a:solidFill>
                  <a:srgbClr val="002060"/>
                </a:solidFill>
              </a:rPr>
              <a:t>Establishing </a:t>
            </a:r>
            <a:r>
              <a:rPr lang="en-US" altLang="it-IT" sz="4000" dirty="0">
                <a:solidFill>
                  <a:srgbClr val="002060"/>
                </a:solidFill>
              </a:rPr>
              <a:t>dedicated working groups for the development of MSR standards and codes.</a:t>
            </a:r>
            <a:endParaRPr lang="en-GB" altLang="it-IT" sz="4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81006" y="827881"/>
            <a:ext cx="982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ID: IAEA-CN-327-434 </a:t>
            </a:r>
            <a:endParaRPr lang="en-GB" sz="8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561" y="11708949"/>
            <a:ext cx="7813983" cy="6934200"/>
          </a:xfrm>
          <a:prstGeom prst="rect">
            <a:avLst/>
          </a:prstGeom>
        </p:spPr>
      </p:pic>
      <p:sp>
        <p:nvSpPr>
          <p:cNvPr id="8" name="CasellaDiTesto 3"/>
          <p:cNvSpPr txBox="1"/>
          <p:nvPr/>
        </p:nvSpPr>
        <p:spPr>
          <a:xfrm>
            <a:off x="7746206" y="11850589"/>
            <a:ext cx="780244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Clr>
                <a:schemeClr val="accent5"/>
              </a:buClr>
            </a:pPr>
            <a:r>
              <a:rPr lang="en-IE" sz="3600" noProof="0" dirty="0"/>
              <a:t>About </a:t>
            </a:r>
            <a:r>
              <a:rPr lang="en-IE" sz="3600" dirty="0">
                <a:solidFill>
                  <a:schemeClr val="accent1"/>
                </a:solidFill>
              </a:rPr>
              <a:t>EUR 380 million</a:t>
            </a:r>
            <a:r>
              <a:rPr lang="en-IE" sz="3600" noProof="0" dirty="0">
                <a:solidFill>
                  <a:schemeClr val="accent1"/>
                </a:solidFill>
              </a:rPr>
              <a:t> </a:t>
            </a:r>
            <a:r>
              <a:rPr lang="en-IE" sz="3600" dirty="0"/>
              <a:t>annual budget </a:t>
            </a:r>
            <a:br>
              <a:rPr lang="en-IE" sz="3600" dirty="0"/>
            </a:br>
            <a:r>
              <a:rPr lang="en-IE" sz="3600" dirty="0"/>
              <a:t>plus about </a:t>
            </a:r>
            <a:r>
              <a:rPr lang="en-IE" sz="3600" dirty="0">
                <a:solidFill>
                  <a:schemeClr val="accent1"/>
                </a:solidFill>
              </a:rPr>
              <a:t>EUR 80 million </a:t>
            </a:r>
            <a:r>
              <a:rPr lang="en-IE" sz="3600" dirty="0"/>
              <a:t>earned</a:t>
            </a:r>
            <a:endParaRPr lang="en-IE" sz="3600" noProof="0" dirty="0"/>
          </a:p>
        </p:txBody>
      </p:sp>
      <p:sp>
        <p:nvSpPr>
          <p:cNvPr id="9" name="CasellaDiTesto 4"/>
          <p:cNvSpPr txBox="1"/>
          <p:nvPr/>
        </p:nvSpPr>
        <p:spPr>
          <a:xfrm>
            <a:off x="9151109" y="13597652"/>
            <a:ext cx="3611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Clr>
                <a:schemeClr val="accent5"/>
              </a:buClr>
            </a:pPr>
            <a:r>
              <a:rPr lang="it-IT" sz="3600" dirty="0">
                <a:solidFill>
                  <a:schemeClr val="accent1"/>
                </a:solidFill>
              </a:rPr>
              <a:t>2.800 staff </a:t>
            </a:r>
          </a:p>
        </p:txBody>
      </p:sp>
      <p:sp>
        <p:nvSpPr>
          <p:cNvPr id="10" name="CasellaDiTesto 5"/>
          <p:cNvSpPr txBox="1"/>
          <p:nvPr/>
        </p:nvSpPr>
        <p:spPr>
          <a:xfrm>
            <a:off x="9700315" y="15176049"/>
            <a:ext cx="473686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Clr>
                <a:schemeClr val="accent5"/>
              </a:buClr>
            </a:pPr>
            <a:r>
              <a:rPr lang="en-US" sz="3600" dirty="0">
                <a:solidFill>
                  <a:schemeClr val="accent1"/>
                </a:solidFill>
              </a:rPr>
              <a:t>&gt; 50 </a:t>
            </a:r>
            <a:r>
              <a:rPr lang="en-US" sz="3600" dirty="0"/>
              <a:t>large scale research facilities</a:t>
            </a:r>
          </a:p>
        </p:txBody>
      </p:sp>
      <p:sp>
        <p:nvSpPr>
          <p:cNvPr id="11" name="CasellaDiTesto 5"/>
          <p:cNvSpPr txBox="1"/>
          <p:nvPr/>
        </p:nvSpPr>
        <p:spPr>
          <a:xfrm>
            <a:off x="10585392" y="17744281"/>
            <a:ext cx="442283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Clr>
                <a:schemeClr val="accent5"/>
              </a:buClr>
            </a:pPr>
            <a:r>
              <a:rPr lang="en-US" sz="3600" dirty="0">
                <a:solidFill>
                  <a:schemeClr val="accent1"/>
                </a:solidFill>
              </a:rPr>
              <a:t>110 </a:t>
            </a:r>
            <a:r>
              <a:rPr lang="en-US" sz="3600" dirty="0"/>
              <a:t>on line databases</a:t>
            </a:r>
          </a:p>
          <a:p>
            <a:pPr>
              <a:lnSpc>
                <a:spcPts val="2800"/>
              </a:lnSpc>
              <a:buClr>
                <a:schemeClr val="accent5"/>
              </a:buClr>
            </a:pPr>
            <a:r>
              <a:rPr lang="en-US" sz="3600" dirty="0">
                <a:solidFill>
                  <a:schemeClr val="accent1"/>
                </a:solidFill>
              </a:rPr>
              <a:t>&gt; 100 </a:t>
            </a:r>
            <a:r>
              <a:rPr lang="en-US" sz="3600" dirty="0"/>
              <a:t>economic, bio-physical and nuclear models</a:t>
            </a:r>
          </a:p>
        </p:txBody>
      </p:sp>
      <p:sp>
        <p:nvSpPr>
          <p:cNvPr id="17" name="Title 6"/>
          <p:cNvSpPr txBox="1">
            <a:spLocks/>
          </p:cNvSpPr>
          <p:nvPr/>
        </p:nvSpPr>
        <p:spPr>
          <a:xfrm>
            <a:off x="3783806" y="13597652"/>
            <a:ext cx="1504733" cy="1211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C99BA"/>
                </a:solidFill>
                <a:latin typeface="EC Square Sans Pro Light" panose="020B0506000000020004" pitchFamily="34" charset="0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349CD5"/>
                </a:solidFill>
              </a:rPr>
              <a:t>JRC</a:t>
            </a:r>
            <a:endParaRPr lang="en-IE" sz="6600" b="1" dirty="0">
              <a:solidFill>
                <a:srgbClr val="349CD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3"/>
          <a:stretch/>
        </p:blipFill>
        <p:spPr>
          <a:xfrm>
            <a:off x="18201100" y="35270281"/>
            <a:ext cx="9860471" cy="5417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3789">
            <a:off x="18567182" y="20153045"/>
            <a:ext cx="5289865" cy="746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Poster_Template_A0_portrait_blu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b358991-3c14-45d4-bb19-e0556e598107" xsi:nil="true"/>
    <TaxCatchAll xmlns="f9973060-40da-4dcd-bcae-824b80f0e920" xsi:nil="true"/>
    <lcf76f155ced4ddcb4097134ff3c332f xmlns="ab358991-3c14-45d4-bb19-e0556e5981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C57EDD28C21498756AAD4016E9629" ma:contentTypeVersion="21" ma:contentTypeDescription="Create a new document." ma:contentTypeScope="" ma:versionID="d3390f3cc725c9bb9b0d14bc00df9b2c">
  <xsd:schema xmlns:xsd="http://www.w3.org/2001/XMLSchema" xmlns:xs="http://www.w3.org/2001/XMLSchema" xmlns:p="http://schemas.microsoft.com/office/2006/metadata/properties" xmlns:ns2="ab358991-3c14-45d4-bb19-e0556e598107" xmlns:ns3="f9973060-40da-4dcd-bcae-824b80f0e920" xmlns:ns4="7058b7d0-6f54-43d0-ac9b-f95b90dfb0dc" targetNamespace="http://schemas.microsoft.com/office/2006/metadata/properties" ma:root="true" ma:fieldsID="08e0ef5774826a7048e933b229845768" ns2:_="" ns3:_="" ns4:_="">
    <xsd:import namespace="ab358991-3c14-45d4-bb19-e0556e598107"/>
    <xsd:import namespace="f9973060-40da-4dcd-bcae-824b80f0e920"/>
    <xsd:import namespace="7058b7d0-6f54-43d0-ac9b-f95b90dfb0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Category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58991-3c14-45d4-bb19-e0556e59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Reports and studies"/>
              <xsd:enumeration value="Briefs and factsheets"/>
              <xsd:enumeration value="Posters"/>
              <xsd:enumeration value="Leaflets"/>
              <xsd:enumeration value="16_9 presentation"/>
              <xsd:enumeration value="4_3  presentation"/>
              <xsd:enumeration value="Agenda"/>
              <xsd:enumeration value="Name plates"/>
              <xsd:enumeration value="Certificates"/>
              <xsd:enumeration value="OIB roll-up templates"/>
              <xsd:enumeration value="Facebook"/>
              <xsd:enumeration value="Twitter"/>
              <xsd:enumeration value="Instagram"/>
              <xsd:enumeration value="Linkedin"/>
              <xsd:enumeration value="Video signature and titling package"/>
              <xsd:enumeration value="Posters"/>
              <xsd:enumeration value="Social media"/>
              <xsd:enumeration value="Visual assets"/>
              <xsd:enumeration value="QR codes"/>
              <xsd:enumeration value="Posters, roll-ups and cardboards"/>
              <xsd:enumeration value="Virtual backdrops"/>
              <xsd:enumeration value="Social media"/>
              <xsd:enumeration value="JRC Vacancies"/>
              <xsd:enumeration value="16_9 JRC general presentation"/>
              <xsd:enumeration value="JRC factsheet"/>
              <xsd:enumeration value="Email signature"/>
              <xsd:enumeration value="Modular stand"/>
            </xsd:restriction>
          </xsd:simpleType>
        </xsd:un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73060-40da-4dcd-bcae-824b80f0e9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6f6c20-e1ec-4545-89f3-486c23083ce9}" ma:internalName="TaxCatchAll" ma:showField="CatchAllData" ma:web="f9973060-40da-4dcd-bcae-824b80f0e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8b7d0-6f54-43d0-ac9b-f95b90dfb0d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B9708-C618-466D-A52B-630E5CA0E9FF}">
  <ds:schemaRefs>
    <ds:schemaRef ds:uri="7058b7d0-6f54-43d0-ac9b-f95b90dfb0d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9973060-40da-4dcd-bcae-824b80f0e920"/>
    <ds:schemaRef ds:uri="ab358991-3c14-45d4-bb19-e0556e59810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390BC4-A62D-4C19-8FC9-08DFEF4DB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58991-3c14-45d4-bb19-e0556e598107"/>
    <ds:schemaRef ds:uri="f9973060-40da-4dcd-bcae-824b80f0e920"/>
    <ds:schemaRef ds:uri="7058b7d0-6f54-43d0-ac9b-f95b90dfb0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A9FDA4-4626-4B3C-A2C9-AC0E1210AF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JRC_Poster_Template_A0_portrait_blue</Template>
  <TotalTime>428</TotalTime>
  <Words>301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MS PGothic</vt:lpstr>
      <vt:lpstr>Arial</vt:lpstr>
      <vt:lpstr>EC Square Sans Pro</vt:lpstr>
      <vt:lpstr>EC Square Sans Pro Light</vt:lpstr>
      <vt:lpstr>PF Square Sans Pro</vt:lpstr>
      <vt:lpstr>Times</vt:lpstr>
      <vt:lpstr>JRC_Poster_Template_A0_portrait_blue</vt:lpstr>
      <vt:lpstr>SHAPING MSR STANDARDIZATION FOR  EUROPE'S ENERGY FUTURE THROUGH SCIENCE Fabio Taucer et al. - European Commission Fabio.TAUCER@ec.europa.eu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 Mulhern</dc:creator>
  <cp:lastModifiedBy>TANARRO COLODRON Jorge (JRC-PETTEN)</cp:lastModifiedBy>
  <cp:revision>40</cp:revision>
  <cp:lastPrinted>2004-03-26T16:45:26Z</cp:lastPrinted>
  <dcterms:created xsi:type="dcterms:W3CDTF">2012-03-21T14:27:04Z</dcterms:created>
  <dcterms:modified xsi:type="dcterms:W3CDTF">2024-09-23T14:10:36Z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44374</vt:lpwstr>
  </property>
  <property fmtid="{D5CDD505-2E9C-101B-9397-08002B2CF9AE}" pid="3" name="Jive_VersionGuid_v2.5">
    <vt:lpwstr/>
  </property>
  <property fmtid="{D5CDD505-2E9C-101B-9397-08002B2CF9AE}" pid="4" name="Jive_PrevVersionNumber">
    <vt:lpwstr/>
  </property>
  <property fmtid="{D5CDD505-2E9C-101B-9397-08002B2CF9AE}" pid="5" name="Offisync_ProviderInitializationData">
    <vt:lpwstr>https://webgate.ec.europa.eu/connected</vt:lpwstr>
  </property>
  <property fmtid="{D5CDD505-2E9C-101B-9397-08002B2CF9AE}" pid="6" name="Jive_ModifiedButNotPublished">
    <vt:lpwstr/>
  </property>
  <property fmtid="{D5CDD505-2E9C-101B-9397-08002B2CF9AE}" pid="7" name="Offisync_ServerID">
    <vt:lpwstr>0d3b22a6-6203-4efc-8e8e-b5279256493b</vt:lpwstr>
  </property>
  <property fmtid="{D5CDD505-2E9C-101B-9397-08002B2CF9AE}" pid="8" name="Jive_LatestFileFullName">
    <vt:lpwstr/>
  </property>
  <property fmtid="{D5CDD505-2E9C-101B-9397-08002B2CF9AE}" pid="9" name="Jive_LatestUserAccountName">
    <vt:lpwstr>ballami</vt:lpwstr>
  </property>
  <property fmtid="{D5CDD505-2E9C-101B-9397-08002B2CF9AE}" pid="10" name="Jive_VersionGuid">
    <vt:lpwstr>3b246647-8668-4a5e-bc35-34caeaa01ac8</vt:lpwstr>
  </property>
  <property fmtid="{D5CDD505-2E9C-101B-9397-08002B2CF9AE}" pid="11" name="Offisync_UpdateToken">
    <vt:lpwstr>9</vt:lpwstr>
  </property>
  <property fmtid="{D5CDD505-2E9C-101B-9397-08002B2CF9AE}" pid="12" name="MSIP_Label_6bd9ddd1-4d20-43f6-abfa-fc3c07406f94_Enabled">
    <vt:lpwstr>true</vt:lpwstr>
  </property>
  <property fmtid="{D5CDD505-2E9C-101B-9397-08002B2CF9AE}" pid="13" name="MSIP_Label_6bd9ddd1-4d20-43f6-abfa-fc3c07406f94_SetDate">
    <vt:lpwstr>2023-07-12T08:09:38Z</vt:lpwstr>
  </property>
  <property fmtid="{D5CDD505-2E9C-101B-9397-08002B2CF9AE}" pid="14" name="MSIP_Label_6bd9ddd1-4d20-43f6-abfa-fc3c07406f94_Method">
    <vt:lpwstr>Standard</vt:lpwstr>
  </property>
  <property fmtid="{D5CDD505-2E9C-101B-9397-08002B2CF9AE}" pid="15" name="MSIP_Label_6bd9ddd1-4d20-43f6-abfa-fc3c07406f94_Name">
    <vt:lpwstr>Commission Use</vt:lpwstr>
  </property>
  <property fmtid="{D5CDD505-2E9C-101B-9397-08002B2CF9AE}" pid="16" name="MSIP_Label_6bd9ddd1-4d20-43f6-abfa-fc3c07406f94_SiteId">
    <vt:lpwstr>b24c8b06-522c-46fe-9080-70926f8dddb1</vt:lpwstr>
  </property>
  <property fmtid="{D5CDD505-2E9C-101B-9397-08002B2CF9AE}" pid="17" name="MSIP_Label_6bd9ddd1-4d20-43f6-abfa-fc3c07406f94_ActionId">
    <vt:lpwstr>51ddfe97-92d2-432f-873a-497229ae46e2</vt:lpwstr>
  </property>
  <property fmtid="{D5CDD505-2E9C-101B-9397-08002B2CF9AE}" pid="18" name="MSIP_Label_6bd9ddd1-4d20-43f6-abfa-fc3c07406f94_ContentBits">
    <vt:lpwstr>0</vt:lpwstr>
  </property>
  <property fmtid="{D5CDD505-2E9C-101B-9397-08002B2CF9AE}" pid="19" name="ContentTypeId">
    <vt:lpwstr>0x01010066CC57EDD28C21498756AAD4016E9629</vt:lpwstr>
  </property>
</Properties>
</file>