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3"/>
  </p:notesMasterIdLst>
  <p:sldIdLst>
    <p:sldId id="256" r:id="rId7"/>
    <p:sldId id="257" r:id="rId8"/>
    <p:sldId id="262" r:id="rId9"/>
    <p:sldId id="286" r:id="rId10"/>
    <p:sldId id="287" r:id="rId11"/>
    <p:sldId id="296" r:id="rId12"/>
    <p:sldId id="297" r:id="rId13"/>
    <p:sldId id="295" r:id="rId14"/>
    <p:sldId id="299" r:id="rId15"/>
    <p:sldId id="290" r:id="rId16"/>
    <p:sldId id="298" r:id="rId17"/>
    <p:sldId id="291" r:id="rId18"/>
    <p:sldId id="292" r:id="rId19"/>
    <p:sldId id="293" r:id="rId20"/>
    <p:sldId id="294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86052" autoAdjust="0"/>
  </p:normalViewPr>
  <p:slideViewPr>
    <p:cSldViewPr snapToGrid="0">
      <p:cViewPr varScale="1">
        <p:scale>
          <a:sx n="69" d="100"/>
          <a:sy n="69" d="100"/>
        </p:scale>
        <p:origin x="4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D8C73-A021-4C92-A9FA-AA14D220D279}" type="datetimeFigureOut">
              <a:rPr lang="fr-FR" smtClean="0"/>
              <a:t>11/10/2024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67D7F-8FFB-48E2-A1C4-447BBA3E2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16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67D7F-8FFB-48E2-A1C4-447BBA3E229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62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67D7F-8FFB-48E2-A1C4-447BBA3E229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970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67D7F-8FFB-48E2-A1C4-447BBA3E229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78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67D7F-8FFB-48E2-A1C4-447BBA3E229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330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67D7F-8FFB-48E2-A1C4-447BBA3E229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149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67D7F-8FFB-48E2-A1C4-447BBA3E229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780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67D7F-8FFB-48E2-A1C4-447BBA3E229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86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67D7F-8FFB-48E2-A1C4-447BBA3E229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313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67D7F-8FFB-48E2-A1C4-447BBA3E229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444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67D7F-8FFB-48E2-A1C4-447BBA3E229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300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67D7F-8FFB-48E2-A1C4-447BBA3E229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01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Security and safeguards interfaces</a:t>
            </a:r>
          </a:p>
        </p:txBody>
      </p:sp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1EECFCF8-35A3-4E0F-9414-C2722EF531FB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10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1298065"/>
            <a:ext cx="1207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>
                <a:latin typeface="Marianne" panose="02000000000000000000" pitchFamily="50" charset="0"/>
              </a:rPr>
              <a:t>Nuclear</a:t>
            </a:r>
            <a:r>
              <a:rPr lang="fr-FR" sz="1600" b="1" dirty="0">
                <a:latin typeface="Marianne" panose="02000000000000000000" pitchFamily="50" charset="0"/>
              </a:rPr>
              <a:t> </a:t>
            </a:r>
            <a:r>
              <a:rPr lang="fr-FR" sz="1600" b="1" dirty="0" err="1">
                <a:latin typeface="Marianne" panose="02000000000000000000" pitchFamily="50" charset="0"/>
              </a:rPr>
              <a:t>materials</a:t>
            </a:r>
            <a:r>
              <a:rPr lang="fr-FR" sz="1600" b="1" dirty="0">
                <a:latin typeface="Marianne" panose="02000000000000000000" pitchFamily="50" charset="0"/>
              </a:rPr>
              <a:t> </a:t>
            </a:r>
            <a:r>
              <a:rPr lang="fr-FR" sz="1600" b="1" dirty="0" err="1">
                <a:latin typeface="Marianne" panose="02000000000000000000" pitchFamily="50" charset="0"/>
              </a:rPr>
              <a:t>accounting</a:t>
            </a:r>
            <a:r>
              <a:rPr lang="fr-FR" sz="1600" b="1" dirty="0">
                <a:latin typeface="Marianne" panose="02000000000000000000" pitchFamily="50" charset="0"/>
              </a:rPr>
              <a:t> and control (NMAC) system in France</a:t>
            </a:r>
            <a:r>
              <a:rPr lang="fr-FR" sz="1600" dirty="0">
                <a:latin typeface="Marianne" panose="02000000000000000000" pitchFamily="50" charset="0"/>
              </a:rPr>
              <a:t>: a </a:t>
            </a:r>
            <a:r>
              <a:rPr lang="fr-FR" sz="1600" dirty="0" err="1">
                <a:latin typeface="Marianne" panose="02000000000000000000" pitchFamily="50" charset="0"/>
              </a:rPr>
              <a:t>tool</a:t>
            </a:r>
            <a:r>
              <a:rPr lang="fr-FR" sz="1600" dirty="0">
                <a:latin typeface="Marianne" panose="02000000000000000000" pitchFamily="50" charset="0"/>
              </a:rPr>
              <a:t> to </a:t>
            </a:r>
            <a:r>
              <a:rPr lang="fr-FR" sz="1600" dirty="0" err="1">
                <a:latin typeface="Marianne" panose="02000000000000000000" pitchFamily="50" charset="0"/>
              </a:rPr>
              <a:t>comply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with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security</a:t>
            </a:r>
            <a:r>
              <a:rPr lang="fr-FR" sz="1600" dirty="0">
                <a:latin typeface="Marianne" panose="02000000000000000000" pitchFamily="50" charset="0"/>
              </a:rPr>
              <a:t> and </a:t>
            </a:r>
            <a:r>
              <a:rPr lang="fr-FR" sz="1600" dirty="0" err="1">
                <a:latin typeface="Marianne" panose="02000000000000000000" pitchFamily="50" charset="0"/>
              </a:rPr>
              <a:t>safeguards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requirements</a:t>
            </a:r>
            <a:endParaRPr lang="fr-FR" sz="1600" dirty="0">
              <a:latin typeface="Marianne" panose="02000000000000000000" pitchFamily="50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745535" y="4309241"/>
            <a:ext cx="6252195" cy="882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>
                <a:latin typeface="Marianne" panose="02000000000000000000" pitchFamily="50" charset="0"/>
              </a:rPr>
              <a:t>Centralized</a:t>
            </a:r>
            <a:r>
              <a:rPr lang="fr-FR" sz="1400" b="1" dirty="0">
                <a:latin typeface="Marianne" panose="02000000000000000000" pitchFamily="50" charset="0"/>
              </a:rPr>
              <a:t> </a:t>
            </a:r>
            <a:r>
              <a:rPr lang="fr-FR" sz="1400" b="1" dirty="0" err="1">
                <a:latin typeface="Marianne" panose="02000000000000000000" pitchFamily="50" charset="0"/>
              </a:rPr>
              <a:t>Accounting</a:t>
            </a:r>
            <a:r>
              <a:rPr lang="fr-FR" sz="1400" b="1" dirty="0">
                <a:latin typeface="Marianne" panose="02000000000000000000" pitchFamily="50" charset="0"/>
              </a:rPr>
              <a:t> System – IRSN</a:t>
            </a:r>
          </a:p>
          <a:p>
            <a:pPr algn="ctr"/>
            <a:r>
              <a:rPr lang="fr-FR" sz="1400" i="1" dirty="0" err="1">
                <a:latin typeface="Marianne" panose="02000000000000000000" pitchFamily="50" charset="0"/>
              </a:rPr>
              <a:t>Tracks</a:t>
            </a:r>
            <a:r>
              <a:rPr lang="fr-FR" sz="1400" i="1" dirty="0">
                <a:latin typeface="Marianne" panose="02000000000000000000" pitchFamily="50" charset="0"/>
              </a:rPr>
              <a:t> </a:t>
            </a:r>
            <a:r>
              <a:rPr lang="fr-FR" sz="1400" i="1" dirty="0" err="1">
                <a:latin typeface="Marianne" panose="02000000000000000000" pitchFamily="50" charset="0"/>
              </a:rPr>
              <a:t>nuclear</a:t>
            </a:r>
            <a:r>
              <a:rPr lang="fr-FR" sz="1400" i="1" dirty="0">
                <a:latin typeface="Marianne" panose="02000000000000000000" pitchFamily="50" charset="0"/>
              </a:rPr>
              <a:t> </a:t>
            </a:r>
            <a:r>
              <a:rPr lang="fr-FR" sz="1400" i="1" dirty="0" err="1">
                <a:latin typeface="Marianne" panose="02000000000000000000" pitchFamily="50" charset="0"/>
              </a:rPr>
              <a:t>materials</a:t>
            </a:r>
            <a:r>
              <a:rPr lang="fr-FR" sz="1400" i="1" dirty="0">
                <a:latin typeface="Marianne" panose="02000000000000000000" pitchFamily="50" charset="0"/>
              </a:rPr>
              <a:t> and </a:t>
            </a:r>
            <a:r>
              <a:rPr lang="fr-FR" sz="1400" i="1" dirty="0" err="1">
                <a:latin typeface="Marianne" panose="02000000000000000000" pitchFamily="50" charset="0"/>
              </a:rPr>
              <a:t>their</a:t>
            </a:r>
            <a:r>
              <a:rPr lang="fr-FR" sz="1400" i="1" dirty="0">
                <a:latin typeface="Marianne" panose="02000000000000000000" pitchFamily="50" charset="0"/>
              </a:rPr>
              <a:t> location</a:t>
            </a:r>
          </a:p>
          <a:p>
            <a:pPr algn="ctr"/>
            <a:r>
              <a:rPr lang="fr-FR" sz="1400" i="1" dirty="0" err="1">
                <a:latin typeface="Marianne" panose="02000000000000000000" pitchFamily="50" charset="0"/>
              </a:rPr>
              <a:t>Ensures</a:t>
            </a:r>
            <a:r>
              <a:rPr lang="fr-FR" sz="1400" i="1" dirty="0">
                <a:latin typeface="Marianne" panose="02000000000000000000" pitchFamily="50" charset="0"/>
              </a:rPr>
              <a:t> compliance </a:t>
            </a:r>
            <a:r>
              <a:rPr lang="fr-FR" sz="1400" i="1" dirty="0" err="1">
                <a:latin typeface="Marianne" panose="02000000000000000000" pitchFamily="50" charset="0"/>
              </a:rPr>
              <a:t>with</a:t>
            </a:r>
            <a:r>
              <a:rPr lang="fr-FR" sz="1400" i="1" dirty="0">
                <a:latin typeface="Marianne" panose="02000000000000000000" pitchFamily="50" charset="0"/>
              </a:rPr>
              <a:t> EURATOM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256777" y="6241617"/>
            <a:ext cx="2026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latin typeface="Marianne" panose="02000000000000000000" pitchFamily="50" charset="0"/>
              </a:rPr>
              <a:t>Nuclear</a:t>
            </a:r>
            <a:r>
              <a:rPr lang="fr-FR" sz="1600" b="1" dirty="0">
                <a:latin typeface="Marianne" panose="02000000000000000000" pitchFamily="50" charset="0"/>
              </a:rPr>
              <a:t> </a:t>
            </a:r>
            <a:r>
              <a:rPr lang="fr-FR" sz="1600" b="1" dirty="0" err="1">
                <a:latin typeface="Marianne" panose="02000000000000000000" pitchFamily="50" charset="0"/>
              </a:rPr>
              <a:t>material</a:t>
            </a:r>
            <a:r>
              <a:rPr lang="fr-FR" sz="1600" b="1" dirty="0">
                <a:latin typeface="Marianne" panose="02000000000000000000" pitchFamily="50" charset="0"/>
              </a:rPr>
              <a:t> </a:t>
            </a:r>
            <a:r>
              <a:rPr lang="fr-FR" sz="1600" b="1" dirty="0" err="1">
                <a:latin typeface="Marianne" panose="02000000000000000000" pitchFamily="50" charset="0"/>
              </a:rPr>
              <a:t>operators</a:t>
            </a:r>
            <a:endParaRPr lang="fr-FR" sz="1600" dirty="0">
              <a:latin typeface="Marianne" panose="02000000000000000000" pitchFamily="50" charset="0"/>
            </a:endParaRPr>
          </a:p>
        </p:txBody>
      </p:sp>
      <p:sp>
        <p:nvSpPr>
          <p:cNvPr id="13" name="Organigramme : Opération manuelle 12"/>
          <p:cNvSpPr/>
          <p:nvPr/>
        </p:nvSpPr>
        <p:spPr>
          <a:xfrm rot="10800000">
            <a:off x="4533203" y="6102367"/>
            <a:ext cx="585089" cy="646516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56" y="6282967"/>
            <a:ext cx="257382" cy="257382"/>
          </a:xfrm>
          <a:prstGeom prst="rect">
            <a:avLst/>
          </a:prstGeom>
        </p:spPr>
      </p:pic>
      <p:sp>
        <p:nvSpPr>
          <p:cNvPr id="15" name="Organigramme : Opération manuelle 14"/>
          <p:cNvSpPr/>
          <p:nvPr/>
        </p:nvSpPr>
        <p:spPr>
          <a:xfrm rot="10800000">
            <a:off x="4115276" y="6075114"/>
            <a:ext cx="565998" cy="753665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4244256" y="5488406"/>
            <a:ext cx="395123" cy="586708"/>
          </a:xfrm>
          <a:custGeom>
            <a:avLst/>
            <a:gdLst>
              <a:gd name="connsiteX0" fmla="*/ 154239 w 1346041"/>
              <a:gd name="connsiteY0" fmla="*/ 1993186 h 1995275"/>
              <a:gd name="connsiteX1" fmla="*/ 133690 w 1346041"/>
              <a:gd name="connsiteY1" fmla="*/ 1931541 h 1995275"/>
              <a:gd name="connsiteX2" fmla="*/ 102868 w 1346041"/>
              <a:gd name="connsiteY2" fmla="*/ 1900719 h 1995275"/>
              <a:gd name="connsiteX3" fmla="*/ 82320 w 1346041"/>
              <a:gd name="connsiteY3" fmla="*/ 1859622 h 1995275"/>
              <a:gd name="connsiteX4" fmla="*/ 61771 w 1346041"/>
              <a:gd name="connsiteY4" fmla="*/ 1828800 h 1995275"/>
              <a:gd name="connsiteX5" fmla="*/ 30949 w 1346041"/>
              <a:gd name="connsiteY5" fmla="*/ 1746606 h 1995275"/>
              <a:gd name="connsiteX6" fmla="*/ 10400 w 1346041"/>
              <a:gd name="connsiteY6" fmla="*/ 1715784 h 1995275"/>
              <a:gd name="connsiteX7" fmla="*/ 126 w 1346041"/>
              <a:gd name="connsiteY7" fmla="*/ 1684961 h 1995275"/>
              <a:gd name="connsiteX8" fmla="*/ 51497 w 1346041"/>
              <a:gd name="connsiteY8" fmla="*/ 1500027 h 1995275"/>
              <a:gd name="connsiteX9" fmla="*/ 72045 w 1346041"/>
              <a:gd name="connsiteY9" fmla="*/ 1479478 h 1995275"/>
              <a:gd name="connsiteX10" fmla="*/ 102868 w 1346041"/>
              <a:gd name="connsiteY10" fmla="*/ 1469204 h 1995275"/>
              <a:gd name="connsiteX11" fmla="*/ 133690 w 1346041"/>
              <a:gd name="connsiteY11" fmla="*/ 1448656 h 1995275"/>
              <a:gd name="connsiteX12" fmla="*/ 195335 w 1346041"/>
              <a:gd name="connsiteY12" fmla="*/ 1438382 h 1995275"/>
              <a:gd name="connsiteX13" fmla="*/ 226158 w 1346041"/>
              <a:gd name="connsiteY13" fmla="*/ 863029 h 1995275"/>
              <a:gd name="connsiteX14" fmla="*/ 390544 w 1346041"/>
              <a:gd name="connsiteY14" fmla="*/ 893851 h 1995275"/>
              <a:gd name="connsiteX15" fmla="*/ 411093 w 1346041"/>
              <a:gd name="connsiteY15" fmla="*/ 914400 h 1995275"/>
              <a:gd name="connsiteX16" fmla="*/ 421367 w 1346041"/>
              <a:gd name="connsiteY16" fmla="*/ 863029 h 1995275"/>
              <a:gd name="connsiteX17" fmla="*/ 431641 w 1346041"/>
              <a:gd name="connsiteY17" fmla="*/ 832206 h 1995275"/>
              <a:gd name="connsiteX18" fmla="*/ 452189 w 1346041"/>
              <a:gd name="connsiteY18" fmla="*/ 719191 h 1995275"/>
              <a:gd name="connsiteX19" fmla="*/ 462463 w 1346041"/>
              <a:gd name="connsiteY19" fmla="*/ 657546 h 1995275"/>
              <a:gd name="connsiteX20" fmla="*/ 472738 w 1346041"/>
              <a:gd name="connsiteY20" fmla="*/ 616449 h 1995275"/>
              <a:gd name="connsiteX21" fmla="*/ 493286 w 1346041"/>
              <a:gd name="connsiteY21" fmla="*/ 523982 h 1995275"/>
              <a:gd name="connsiteX22" fmla="*/ 513834 w 1346041"/>
              <a:gd name="connsiteY22" fmla="*/ 503433 h 1995275"/>
              <a:gd name="connsiteX23" fmla="*/ 534382 w 1346041"/>
              <a:gd name="connsiteY23" fmla="*/ 472611 h 1995275"/>
              <a:gd name="connsiteX24" fmla="*/ 585753 w 1346041"/>
              <a:gd name="connsiteY24" fmla="*/ 431514 h 1995275"/>
              <a:gd name="connsiteX25" fmla="*/ 616576 w 1346041"/>
              <a:gd name="connsiteY25" fmla="*/ 421240 h 1995275"/>
              <a:gd name="connsiteX26" fmla="*/ 637124 w 1346041"/>
              <a:gd name="connsiteY26" fmla="*/ 359595 h 1995275"/>
              <a:gd name="connsiteX27" fmla="*/ 657672 w 1346041"/>
              <a:gd name="connsiteY27" fmla="*/ 277402 h 1995275"/>
              <a:gd name="connsiteX28" fmla="*/ 698769 w 1346041"/>
              <a:gd name="connsiteY28" fmla="*/ 215757 h 1995275"/>
              <a:gd name="connsiteX29" fmla="*/ 709043 w 1346041"/>
              <a:gd name="connsiteY29" fmla="*/ 184934 h 1995275"/>
              <a:gd name="connsiteX30" fmla="*/ 750140 w 1346041"/>
              <a:gd name="connsiteY30" fmla="*/ 123289 h 1995275"/>
              <a:gd name="connsiteX31" fmla="*/ 760414 w 1346041"/>
              <a:gd name="connsiteY31" fmla="*/ 92467 h 1995275"/>
              <a:gd name="connsiteX32" fmla="*/ 801511 w 1346041"/>
              <a:gd name="connsiteY32" fmla="*/ 41096 h 1995275"/>
              <a:gd name="connsiteX33" fmla="*/ 842607 w 1346041"/>
              <a:gd name="connsiteY33" fmla="*/ 10274 h 1995275"/>
              <a:gd name="connsiteX34" fmla="*/ 883704 w 1346041"/>
              <a:gd name="connsiteY34" fmla="*/ 0 h 1995275"/>
              <a:gd name="connsiteX35" fmla="*/ 986445 w 1346041"/>
              <a:gd name="connsiteY35" fmla="*/ 41096 h 1995275"/>
              <a:gd name="connsiteX36" fmla="*/ 1037816 w 1346041"/>
              <a:gd name="connsiteY36" fmla="*/ 92467 h 1995275"/>
              <a:gd name="connsiteX37" fmla="*/ 1078913 w 1346041"/>
              <a:gd name="connsiteY37" fmla="*/ 184934 h 1995275"/>
              <a:gd name="connsiteX38" fmla="*/ 1089187 w 1346041"/>
              <a:gd name="connsiteY38" fmla="*/ 215757 h 1995275"/>
              <a:gd name="connsiteX39" fmla="*/ 1109735 w 1346041"/>
              <a:gd name="connsiteY39" fmla="*/ 297950 h 1995275"/>
              <a:gd name="connsiteX40" fmla="*/ 1130284 w 1346041"/>
              <a:gd name="connsiteY40" fmla="*/ 390418 h 1995275"/>
              <a:gd name="connsiteX41" fmla="*/ 1140558 w 1346041"/>
              <a:gd name="connsiteY41" fmla="*/ 472611 h 1995275"/>
              <a:gd name="connsiteX42" fmla="*/ 1202203 w 1346041"/>
              <a:gd name="connsiteY42" fmla="*/ 513707 h 1995275"/>
              <a:gd name="connsiteX43" fmla="*/ 1222751 w 1346041"/>
              <a:gd name="connsiteY43" fmla="*/ 534256 h 1995275"/>
              <a:gd name="connsiteX44" fmla="*/ 1263848 w 1346041"/>
              <a:gd name="connsiteY44" fmla="*/ 595901 h 1995275"/>
              <a:gd name="connsiteX45" fmla="*/ 1284396 w 1346041"/>
              <a:gd name="connsiteY45" fmla="*/ 626723 h 1995275"/>
              <a:gd name="connsiteX46" fmla="*/ 1325493 w 1346041"/>
              <a:gd name="connsiteY46" fmla="*/ 719191 h 1995275"/>
              <a:gd name="connsiteX47" fmla="*/ 1335767 w 1346041"/>
              <a:gd name="connsiteY47" fmla="*/ 791110 h 1995275"/>
              <a:gd name="connsiteX48" fmla="*/ 1346041 w 1346041"/>
              <a:gd name="connsiteY48" fmla="*/ 852755 h 1995275"/>
              <a:gd name="connsiteX49" fmla="*/ 1335767 w 1346041"/>
              <a:gd name="connsiteY49" fmla="*/ 1006867 h 1995275"/>
              <a:gd name="connsiteX50" fmla="*/ 1315218 w 1346041"/>
              <a:gd name="connsiteY50" fmla="*/ 1068512 h 1995275"/>
              <a:gd name="connsiteX51" fmla="*/ 1304944 w 1346041"/>
              <a:gd name="connsiteY51" fmla="*/ 1099334 h 1995275"/>
              <a:gd name="connsiteX52" fmla="*/ 1294670 w 1346041"/>
              <a:gd name="connsiteY52" fmla="*/ 1130157 h 1995275"/>
              <a:gd name="connsiteX53" fmla="*/ 1284396 w 1346041"/>
              <a:gd name="connsiteY53" fmla="*/ 1160979 h 1995275"/>
              <a:gd name="connsiteX54" fmla="*/ 1315218 w 1346041"/>
              <a:gd name="connsiteY54" fmla="*/ 1222624 h 1995275"/>
              <a:gd name="connsiteX55" fmla="*/ 1335767 w 1346041"/>
              <a:gd name="connsiteY55" fmla="*/ 1253447 h 1995275"/>
              <a:gd name="connsiteX56" fmla="*/ 1346041 w 1346041"/>
              <a:gd name="connsiteY56" fmla="*/ 1294543 h 1995275"/>
              <a:gd name="connsiteX57" fmla="*/ 1335767 w 1346041"/>
              <a:gd name="connsiteY57" fmla="*/ 1387011 h 1995275"/>
              <a:gd name="connsiteX58" fmla="*/ 1315218 w 1346041"/>
              <a:gd name="connsiteY58" fmla="*/ 1448656 h 1995275"/>
              <a:gd name="connsiteX59" fmla="*/ 1304944 w 1346041"/>
              <a:gd name="connsiteY59" fmla="*/ 1479478 h 1995275"/>
              <a:gd name="connsiteX60" fmla="*/ 1284396 w 1346041"/>
              <a:gd name="connsiteY60" fmla="*/ 1541123 h 1995275"/>
              <a:gd name="connsiteX61" fmla="*/ 1263848 w 1346041"/>
              <a:gd name="connsiteY61" fmla="*/ 1571946 h 1995275"/>
              <a:gd name="connsiteX62" fmla="*/ 1222751 w 1346041"/>
              <a:gd name="connsiteY62" fmla="*/ 1623316 h 1995275"/>
              <a:gd name="connsiteX63" fmla="*/ 1212477 w 1346041"/>
              <a:gd name="connsiteY63" fmla="*/ 1654139 h 1995275"/>
              <a:gd name="connsiteX64" fmla="*/ 1233025 w 1346041"/>
              <a:gd name="connsiteY64" fmla="*/ 1715784 h 1995275"/>
              <a:gd name="connsiteX65" fmla="*/ 1222751 w 1346041"/>
              <a:gd name="connsiteY65" fmla="*/ 1767155 h 1995275"/>
              <a:gd name="connsiteX66" fmla="*/ 1202203 w 1346041"/>
              <a:gd name="connsiteY66" fmla="*/ 1797977 h 1995275"/>
              <a:gd name="connsiteX67" fmla="*/ 1150832 w 1346041"/>
              <a:gd name="connsiteY67" fmla="*/ 1839074 h 1995275"/>
              <a:gd name="connsiteX68" fmla="*/ 1109735 w 1346041"/>
              <a:gd name="connsiteY68" fmla="*/ 1849348 h 1995275"/>
              <a:gd name="connsiteX69" fmla="*/ 1048090 w 1346041"/>
              <a:gd name="connsiteY69" fmla="*/ 1869896 h 1995275"/>
              <a:gd name="connsiteX70" fmla="*/ 955623 w 1346041"/>
              <a:gd name="connsiteY70" fmla="*/ 1900719 h 1995275"/>
              <a:gd name="connsiteX71" fmla="*/ 924800 w 1346041"/>
              <a:gd name="connsiteY71" fmla="*/ 1910993 h 1995275"/>
              <a:gd name="connsiteX72" fmla="*/ 863156 w 1346041"/>
              <a:gd name="connsiteY72" fmla="*/ 1952089 h 1995275"/>
              <a:gd name="connsiteX73" fmla="*/ 842607 w 1346041"/>
              <a:gd name="connsiteY73" fmla="*/ 1972638 h 1995275"/>
              <a:gd name="connsiteX74" fmla="*/ 811785 w 1346041"/>
              <a:gd name="connsiteY74" fmla="*/ 1993186 h 1995275"/>
              <a:gd name="connsiteX75" fmla="*/ 739866 w 1346041"/>
              <a:gd name="connsiteY75" fmla="*/ 1993186 h 19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46041" h="1995275">
                <a:moveTo>
                  <a:pt x="154239" y="1993186"/>
                </a:moveTo>
                <a:cubicBezTo>
                  <a:pt x="147389" y="1972638"/>
                  <a:pt x="144209" y="1950475"/>
                  <a:pt x="133690" y="1931541"/>
                </a:cubicBezTo>
                <a:cubicBezTo>
                  <a:pt x="126634" y="1918840"/>
                  <a:pt x="111313" y="1912542"/>
                  <a:pt x="102868" y="1900719"/>
                </a:cubicBezTo>
                <a:cubicBezTo>
                  <a:pt x="93966" y="1888256"/>
                  <a:pt x="89919" y="1872920"/>
                  <a:pt x="82320" y="1859622"/>
                </a:cubicBezTo>
                <a:cubicBezTo>
                  <a:pt x="76194" y="1848901"/>
                  <a:pt x="68621" y="1839074"/>
                  <a:pt x="61771" y="1828800"/>
                </a:cubicBezTo>
                <a:cubicBezTo>
                  <a:pt x="52879" y="1802124"/>
                  <a:pt x="43234" y="1771175"/>
                  <a:pt x="30949" y="1746606"/>
                </a:cubicBezTo>
                <a:cubicBezTo>
                  <a:pt x="25427" y="1735562"/>
                  <a:pt x="17250" y="1726058"/>
                  <a:pt x="10400" y="1715784"/>
                </a:cubicBezTo>
                <a:cubicBezTo>
                  <a:pt x="6975" y="1705510"/>
                  <a:pt x="126" y="1695791"/>
                  <a:pt x="126" y="1684961"/>
                </a:cubicBezTo>
                <a:cubicBezTo>
                  <a:pt x="126" y="1602790"/>
                  <a:pt x="-5095" y="1556622"/>
                  <a:pt x="51497" y="1500027"/>
                </a:cubicBezTo>
                <a:cubicBezTo>
                  <a:pt x="58346" y="1493177"/>
                  <a:pt x="63739" y="1484462"/>
                  <a:pt x="72045" y="1479478"/>
                </a:cubicBezTo>
                <a:cubicBezTo>
                  <a:pt x="81332" y="1473906"/>
                  <a:pt x="92594" y="1472629"/>
                  <a:pt x="102868" y="1469204"/>
                </a:cubicBezTo>
                <a:cubicBezTo>
                  <a:pt x="113142" y="1462355"/>
                  <a:pt x="121976" y="1452561"/>
                  <a:pt x="133690" y="1448656"/>
                </a:cubicBezTo>
                <a:cubicBezTo>
                  <a:pt x="153453" y="1442068"/>
                  <a:pt x="192705" y="1459047"/>
                  <a:pt x="195335" y="1438382"/>
                </a:cubicBezTo>
                <a:cubicBezTo>
                  <a:pt x="276131" y="803552"/>
                  <a:pt x="71131" y="1018049"/>
                  <a:pt x="226158" y="863029"/>
                </a:cubicBezTo>
                <a:cubicBezTo>
                  <a:pt x="326705" y="870763"/>
                  <a:pt x="335103" y="849498"/>
                  <a:pt x="390544" y="893851"/>
                </a:cubicBezTo>
                <a:cubicBezTo>
                  <a:pt x="398108" y="899902"/>
                  <a:pt x="404243" y="907550"/>
                  <a:pt x="411093" y="914400"/>
                </a:cubicBezTo>
                <a:cubicBezTo>
                  <a:pt x="414518" y="897276"/>
                  <a:pt x="417132" y="879970"/>
                  <a:pt x="421367" y="863029"/>
                </a:cubicBezTo>
                <a:cubicBezTo>
                  <a:pt x="423994" y="852522"/>
                  <a:pt x="429704" y="842861"/>
                  <a:pt x="431641" y="832206"/>
                </a:cubicBezTo>
                <a:cubicBezTo>
                  <a:pt x="454875" y="704416"/>
                  <a:pt x="428627" y="789876"/>
                  <a:pt x="452189" y="719191"/>
                </a:cubicBezTo>
                <a:cubicBezTo>
                  <a:pt x="455614" y="698643"/>
                  <a:pt x="458377" y="677973"/>
                  <a:pt x="462463" y="657546"/>
                </a:cubicBezTo>
                <a:cubicBezTo>
                  <a:pt x="465232" y="643700"/>
                  <a:pt x="469969" y="630295"/>
                  <a:pt x="472738" y="616449"/>
                </a:cubicBezTo>
                <a:cubicBezTo>
                  <a:pt x="475436" y="602961"/>
                  <a:pt x="481289" y="543978"/>
                  <a:pt x="493286" y="523982"/>
                </a:cubicBezTo>
                <a:cubicBezTo>
                  <a:pt x="498270" y="515676"/>
                  <a:pt x="507783" y="510997"/>
                  <a:pt x="513834" y="503433"/>
                </a:cubicBezTo>
                <a:cubicBezTo>
                  <a:pt x="521548" y="493791"/>
                  <a:pt x="526668" y="482253"/>
                  <a:pt x="534382" y="472611"/>
                </a:cubicBezTo>
                <a:cubicBezTo>
                  <a:pt x="547124" y="456684"/>
                  <a:pt x="567953" y="440414"/>
                  <a:pt x="585753" y="431514"/>
                </a:cubicBezTo>
                <a:cubicBezTo>
                  <a:pt x="595440" y="426671"/>
                  <a:pt x="606302" y="424665"/>
                  <a:pt x="616576" y="421240"/>
                </a:cubicBezTo>
                <a:cubicBezTo>
                  <a:pt x="623425" y="400692"/>
                  <a:pt x="631871" y="380608"/>
                  <a:pt x="637124" y="359595"/>
                </a:cubicBezTo>
                <a:cubicBezTo>
                  <a:pt x="643973" y="332197"/>
                  <a:pt x="642007" y="300900"/>
                  <a:pt x="657672" y="277402"/>
                </a:cubicBezTo>
                <a:lnTo>
                  <a:pt x="698769" y="215757"/>
                </a:lnTo>
                <a:cubicBezTo>
                  <a:pt x="702194" y="205483"/>
                  <a:pt x="703783" y="194401"/>
                  <a:pt x="709043" y="184934"/>
                </a:cubicBezTo>
                <a:cubicBezTo>
                  <a:pt x="721036" y="163346"/>
                  <a:pt x="750140" y="123289"/>
                  <a:pt x="750140" y="123289"/>
                </a:cubicBezTo>
                <a:cubicBezTo>
                  <a:pt x="753565" y="113015"/>
                  <a:pt x="755571" y="102153"/>
                  <a:pt x="760414" y="92467"/>
                </a:cubicBezTo>
                <a:cubicBezTo>
                  <a:pt x="769894" y="73506"/>
                  <a:pt x="785129" y="54748"/>
                  <a:pt x="801511" y="41096"/>
                </a:cubicBezTo>
                <a:cubicBezTo>
                  <a:pt x="814665" y="30134"/>
                  <a:pt x="827291" y="17932"/>
                  <a:pt x="842607" y="10274"/>
                </a:cubicBezTo>
                <a:cubicBezTo>
                  <a:pt x="855237" y="3959"/>
                  <a:pt x="870005" y="3425"/>
                  <a:pt x="883704" y="0"/>
                </a:cubicBezTo>
                <a:cubicBezTo>
                  <a:pt x="1006288" y="15323"/>
                  <a:pt x="937997" y="-14273"/>
                  <a:pt x="986445" y="41096"/>
                </a:cubicBezTo>
                <a:cubicBezTo>
                  <a:pt x="1002392" y="59321"/>
                  <a:pt x="1037816" y="92467"/>
                  <a:pt x="1037816" y="92467"/>
                </a:cubicBezTo>
                <a:cubicBezTo>
                  <a:pt x="1062270" y="165826"/>
                  <a:pt x="1046350" y="136090"/>
                  <a:pt x="1078913" y="184934"/>
                </a:cubicBezTo>
                <a:cubicBezTo>
                  <a:pt x="1082338" y="195208"/>
                  <a:pt x="1086337" y="205309"/>
                  <a:pt x="1089187" y="215757"/>
                </a:cubicBezTo>
                <a:cubicBezTo>
                  <a:pt x="1096618" y="243003"/>
                  <a:pt x="1100805" y="271158"/>
                  <a:pt x="1109735" y="297950"/>
                </a:cubicBezTo>
                <a:cubicBezTo>
                  <a:pt x="1125029" y="343834"/>
                  <a:pt x="1121243" y="327135"/>
                  <a:pt x="1130284" y="390418"/>
                </a:cubicBezTo>
                <a:cubicBezTo>
                  <a:pt x="1134189" y="417751"/>
                  <a:pt x="1126646" y="448761"/>
                  <a:pt x="1140558" y="472611"/>
                </a:cubicBezTo>
                <a:cubicBezTo>
                  <a:pt x="1153002" y="493943"/>
                  <a:pt x="1184741" y="496244"/>
                  <a:pt x="1202203" y="513707"/>
                </a:cubicBezTo>
                <a:cubicBezTo>
                  <a:pt x="1209052" y="520557"/>
                  <a:pt x="1216939" y="526507"/>
                  <a:pt x="1222751" y="534256"/>
                </a:cubicBezTo>
                <a:cubicBezTo>
                  <a:pt x="1237569" y="554013"/>
                  <a:pt x="1250149" y="575353"/>
                  <a:pt x="1263848" y="595901"/>
                </a:cubicBezTo>
                <a:lnTo>
                  <a:pt x="1284396" y="626723"/>
                </a:lnTo>
                <a:cubicBezTo>
                  <a:pt x="1308849" y="700083"/>
                  <a:pt x="1292929" y="670346"/>
                  <a:pt x="1325493" y="719191"/>
                </a:cubicBezTo>
                <a:cubicBezTo>
                  <a:pt x="1328918" y="743164"/>
                  <a:pt x="1332085" y="767175"/>
                  <a:pt x="1335767" y="791110"/>
                </a:cubicBezTo>
                <a:cubicBezTo>
                  <a:pt x="1338935" y="811700"/>
                  <a:pt x="1346041" y="831923"/>
                  <a:pt x="1346041" y="852755"/>
                </a:cubicBezTo>
                <a:cubicBezTo>
                  <a:pt x="1346041" y="904240"/>
                  <a:pt x="1343048" y="955900"/>
                  <a:pt x="1335767" y="1006867"/>
                </a:cubicBezTo>
                <a:cubicBezTo>
                  <a:pt x="1332704" y="1028309"/>
                  <a:pt x="1322068" y="1047964"/>
                  <a:pt x="1315218" y="1068512"/>
                </a:cubicBezTo>
                <a:lnTo>
                  <a:pt x="1304944" y="1099334"/>
                </a:lnTo>
                <a:lnTo>
                  <a:pt x="1294670" y="1130157"/>
                </a:lnTo>
                <a:lnTo>
                  <a:pt x="1284396" y="1160979"/>
                </a:lnTo>
                <a:cubicBezTo>
                  <a:pt x="1343291" y="1249324"/>
                  <a:pt x="1272676" y="1137541"/>
                  <a:pt x="1315218" y="1222624"/>
                </a:cubicBezTo>
                <a:cubicBezTo>
                  <a:pt x="1320740" y="1233669"/>
                  <a:pt x="1328917" y="1243173"/>
                  <a:pt x="1335767" y="1253447"/>
                </a:cubicBezTo>
                <a:cubicBezTo>
                  <a:pt x="1339192" y="1267146"/>
                  <a:pt x="1346041" y="1280423"/>
                  <a:pt x="1346041" y="1294543"/>
                </a:cubicBezTo>
                <a:cubicBezTo>
                  <a:pt x="1346041" y="1325555"/>
                  <a:pt x="1341849" y="1356601"/>
                  <a:pt x="1335767" y="1387011"/>
                </a:cubicBezTo>
                <a:cubicBezTo>
                  <a:pt x="1331519" y="1408250"/>
                  <a:pt x="1322068" y="1428108"/>
                  <a:pt x="1315218" y="1448656"/>
                </a:cubicBezTo>
                <a:lnTo>
                  <a:pt x="1304944" y="1479478"/>
                </a:lnTo>
                <a:cubicBezTo>
                  <a:pt x="1304944" y="1479479"/>
                  <a:pt x="1284397" y="1541122"/>
                  <a:pt x="1284396" y="1541123"/>
                </a:cubicBezTo>
                <a:cubicBezTo>
                  <a:pt x="1277547" y="1551397"/>
                  <a:pt x="1271562" y="1562304"/>
                  <a:pt x="1263848" y="1571946"/>
                </a:cubicBezTo>
                <a:cubicBezTo>
                  <a:pt x="1205283" y="1645152"/>
                  <a:pt x="1286002" y="1528439"/>
                  <a:pt x="1222751" y="1623316"/>
                </a:cubicBezTo>
                <a:cubicBezTo>
                  <a:pt x="1219326" y="1633590"/>
                  <a:pt x="1211281" y="1643375"/>
                  <a:pt x="1212477" y="1654139"/>
                </a:cubicBezTo>
                <a:cubicBezTo>
                  <a:pt x="1214869" y="1675666"/>
                  <a:pt x="1233025" y="1715784"/>
                  <a:pt x="1233025" y="1715784"/>
                </a:cubicBezTo>
                <a:cubicBezTo>
                  <a:pt x="1229600" y="1732908"/>
                  <a:pt x="1228883" y="1750804"/>
                  <a:pt x="1222751" y="1767155"/>
                </a:cubicBezTo>
                <a:cubicBezTo>
                  <a:pt x="1218415" y="1778717"/>
                  <a:pt x="1209917" y="1788335"/>
                  <a:pt x="1202203" y="1797977"/>
                </a:cubicBezTo>
                <a:cubicBezTo>
                  <a:pt x="1190677" y="1812384"/>
                  <a:pt x="1167081" y="1832110"/>
                  <a:pt x="1150832" y="1839074"/>
                </a:cubicBezTo>
                <a:cubicBezTo>
                  <a:pt x="1137853" y="1844636"/>
                  <a:pt x="1123260" y="1845291"/>
                  <a:pt x="1109735" y="1849348"/>
                </a:cubicBezTo>
                <a:cubicBezTo>
                  <a:pt x="1088989" y="1855572"/>
                  <a:pt x="1068638" y="1863047"/>
                  <a:pt x="1048090" y="1869896"/>
                </a:cubicBezTo>
                <a:lnTo>
                  <a:pt x="955623" y="1900719"/>
                </a:lnTo>
                <a:lnTo>
                  <a:pt x="924800" y="1910993"/>
                </a:lnTo>
                <a:cubicBezTo>
                  <a:pt x="904252" y="1924692"/>
                  <a:pt x="880618" y="1934627"/>
                  <a:pt x="863156" y="1952089"/>
                </a:cubicBezTo>
                <a:cubicBezTo>
                  <a:pt x="856306" y="1958939"/>
                  <a:pt x="850171" y="1966587"/>
                  <a:pt x="842607" y="1972638"/>
                </a:cubicBezTo>
                <a:cubicBezTo>
                  <a:pt x="832965" y="1980352"/>
                  <a:pt x="823893" y="1990764"/>
                  <a:pt x="811785" y="1993186"/>
                </a:cubicBezTo>
                <a:cubicBezTo>
                  <a:pt x="788278" y="1997887"/>
                  <a:pt x="763839" y="1993186"/>
                  <a:pt x="739866" y="1993186"/>
                </a:cubicBezTo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4748719" y="5606904"/>
            <a:ext cx="440325" cy="495463"/>
          </a:xfrm>
          <a:custGeom>
            <a:avLst/>
            <a:gdLst>
              <a:gd name="connsiteX0" fmla="*/ 41097 w 1500027"/>
              <a:gd name="connsiteY0" fmla="*/ 1674687 h 1684970"/>
              <a:gd name="connsiteX1" fmla="*/ 30823 w 1500027"/>
              <a:gd name="connsiteY1" fmla="*/ 1623317 h 1684970"/>
              <a:gd name="connsiteX2" fmla="*/ 10274 w 1500027"/>
              <a:gd name="connsiteY2" fmla="*/ 1582220 h 1684970"/>
              <a:gd name="connsiteX3" fmla="*/ 0 w 1500027"/>
              <a:gd name="connsiteY3" fmla="*/ 1541123 h 1684970"/>
              <a:gd name="connsiteX4" fmla="*/ 10274 w 1500027"/>
              <a:gd name="connsiteY4" fmla="*/ 1438382 h 1684970"/>
              <a:gd name="connsiteX5" fmla="*/ 102742 w 1500027"/>
              <a:gd name="connsiteY5" fmla="*/ 1356189 h 1684970"/>
              <a:gd name="connsiteX6" fmla="*/ 133564 w 1500027"/>
              <a:gd name="connsiteY6" fmla="*/ 1345914 h 1684970"/>
              <a:gd name="connsiteX7" fmla="*/ 143838 w 1500027"/>
              <a:gd name="connsiteY7" fmla="*/ 1294544 h 1684970"/>
              <a:gd name="connsiteX8" fmla="*/ 154112 w 1500027"/>
              <a:gd name="connsiteY8" fmla="*/ 1263721 h 1684970"/>
              <a:gd name="connsiteX9" fmla="*/ 174661 w 1500027"/>
              <a:gd name="connsiteY9" fmla="*/ 1099335 h 1684970"/>
              <a:gd name="connsiteX10" fmla="*/ 205483 w 1500027"/>
              <a:gd name="connsiteY10" fmla="*/ 955496 h 1684970"/>
              <a:gd name="connsiteX11" fmla="*/ 226032 w 1500027"/>
              <a:gd name="connsiteY11" fmla="*/ 893852 h 1684970"/>
              <a:gd name="connsiteX12" fmla="*/ 246580 w 1500027"/>
              <a:gd name="connsiteY12" fmla="*/ 873303 h 1684970"/>
              <a:gd name="connsiteX13" fmla="*/ 287677 w 1500027"/>
              <a:gd name="connsiteY13" fmla="*/ 842481 h 1684970"/>
              <a:gd name="connsiteX14" fmla="*/ 308225 w 1500027"/>
              <a:gd name="connsiteY14" fmla="*/ 595901 h 1684970"/>
              <a:gd name="connsiteX15" fmla="*/ 339047 w 1500027"/>
              <a:gd name="connsiteY15" fmla="*/ 523982 h 1684970"/>
              <a:gd name="connsiteX16" fmla="*/ 359596 w 1500027"/>
              <a:gd name="connsiteY16" fmla="*/ 503434 h 1684970"/>
              <a:gd name="connsiteX17" fmla="*/ 462337 w 1500027"/>
              <a:gd name="connsiteY17" fmla="*/ 565078 h 1684970"/>
              <a:gd name="connsiteX18" fmla="*/ 482885 w 1500027"/>
              <a:gd name="connsiteY18" fmla="*/ 585627 h 1684970"/>
              <a:gd name="connsiteX19" fmla="*/ 493160 w 1500027"/>
              <a:gd name="connsiteY19" fmla="*/ 513708 h 1684970"/>
              <a:gd name="connsiteX20" fmla="*/ 503434 w 1500027"/>
              <a:gd name="connsiteY20" fmla="*/ 482885 h 1684970"/>
              <a:gd name="connsiteX21" fmla="*/ 513708 w 1500027"/>
              <a:gd name="connsiteY21" fmla="*/ 400692 h 1684970"/>
              <a:gd name="connsiteX22" fmla="*/ 534256 w 1500027"/>
              <a:gd name="connsiteY22" fmla="*/ 359595 h 1684970"/>
              <a:gd name="connsiteX23" fmla="*/ 544530 w 1500027"/>
              <a:gd name="connsiteY23" fmla="*/ 318499 h 1684970"/>
              <a:gd name="connsiteX24" fmla="*/ 606175 w 1500027"/>
              <a:gd name="connsiteY24" fmla="*/ 226031 h 1684970"/>
              <a:gd name="connsiteX25" fmla="*/ 626724 w 1500027"/>
              <a:gd name="connsiteY25" fmla="*/ 205483 h 1684970"/>
              <a:gd name="connsiteX26" fmla="*/ 647272 w 1500027"/>
              <a:gd name="connsiteY26" fmla="*/ 164386 h 1684970"/>
              <a:gd name="connsiteX27" fmla="*/ 678094 w 1500027"/>
              <a:gd name="connsiteY27" fmla="*/ 154112 h 1684970"/>
              <a:gd name="connsiteX28" fmla="*/ 729465 w 1500027"/>
              <a:gd name="connsiteY28" fmla="*/ 123290 h 1684970"/>
              <a:gd name="connsiteX29" fmla="*/ 811659 w 1500027"/>
              <a:gd name="connsiteY29" fmla="*/ 133564 h 1684970"/>
              <a:gd name="connsiteX30" fmla="*/ 893852 w 1500027"/>
              <a:gd name="connsiteY30" fmla="*/ 71919 h 1684970"/>
              <a:gd name="connsiteX31" fmla="*/ 955497 w 1500027"/>
              <a:gd name="connsiteY31" fmla="*/ 30822 h 1684970"/>
              <a:gd name="connsiteX32" fmla="*/ 1027416 w 1500027"/>
              <a:gd name="connsiteY32" fmla="*/ 10274 h 1684970"/>
              <a:gd name="connsiteX33" fmla="*/ 1058238 w 1500027"/>
              <a:gd name="connsiteY33" fmla="*/ 0 h 1684970"/>
              <a:gd name="connsiteX34" fmla="*/ 1171254 w 1500027"/>
              <a:gd name="connsiteY34" fmla="*/ 10274 h 1684970"/>
              <a:gd name="connsiteX35" fmla="*/ 1202077 w 1500027"/>
              <a:gd name="connsiteY35" fmla="*/ 20548 h 1684970"/>
              <a:gd name="connsiteX36" fmla="*/ 1243173 w 1500027"/>
              <a:gd name="connsiteY36" fmla="*/ 10274 h 1684970"/>
              <a:gd name="connsiteX37" fmla="*/ 1376737 w 1500027"/>
              <a:gd name="connsiteY37" fmla="*/ 20548 h 1684970"/>
              <a:gd name="connsiteX38" fmla="*/ 1407560 w 1500027"/>
              <a:gd name="connsiteY38" fmla="*/ 41096 h 1684970"/>
              <a:gd name="connsiteX39" fmla="*/ 1448656 w 1500027"/>
              <a:gd name="connsiteY39" fmla="*/ 51371 h 1684970"/>
              <a:gd name="connsiteX40" fmla="*/ 1469205 w 1500027"/>
              <a:gd name="connsiteY40" fmla="*/ 71919 h 1684970"/>
              <a:gd name="connsiteX41" fmla="*/ 1500027 w 1500027"/>
              <a:gd name="connsiteY41" fmla="*/ 123290 h 1684970"/>
              <a:gd name="connsiteX42" fmla="*/ 1489753 w 1500027"/>
              <a:gd name="connsiteY42" fmla="*/ 256854 h 1684970"/>
              <a:gd name="connsiteX43" fmla="*/ 1469205 w 1500027"/>
              <a:gd name="connsiteY43" fmla="*/ 287676 h 1684970"/>
              <a:gd name="connsiteX44" fmla="*/ 1479479 w 1500027"/>
              <a:gd name="connsiteY44" fmla="*/ 339047 h 1684970"/>
              <a:gd name="connsiteX45" fmla="*/ 1500027 w 1500027"/>
              <a:gd name="connsiteY45" fmla="*/ 421240 h 1684970"/>
              <a:gd name="connsiteX46" fmla="*/ 1489753 w 1500027"/>
              <a:gd name="connsiteY46" fmla="*/ 503434 h 1684970"/>
              <a:gd name="connsiteX47" fmla="*/ 1458930 w 1500027"/>
              <a:gd name="connsiteY47" fmla="*/ 523982 h 1684970"/>
              <a:gd name="connsiteX48" fmla="*/ 1366463 w 1500027"/>
              <a:gd name="connsiteY48" fmla="*/ 544530 h 1684970"/>
              <a:gd name="connsiteX49" fmla="*/ 1345915 w 1500027"/>
              <a:gd name="connsiteY49" fmla="*/ 750013 h 1684970"/>
              <a:gd name="connsiteX50" fmla="*/ 1294544 w 1500027"/>
              <a:gd name="connsiteY50" fmla="*/ 801384 h 1684970"/>
              <a:gd name="connsiteX51" fmla="*/ 1212351 w 1500027"/>
              <a:gd name="connsiteY51" fmla="*/ 842481 h 1684970"/>
              <a:gd name="connsiteX52" fmla="*/ 1119883 w 1500027"/>
              <a:gd name="connsiteY52" fmla="*/ 863029 h 1684970"/>
              <a:gd name="connsiteX53" fmla="*/ 1089061 w 1500027"/>
              <a:gd name="connsiteY53" fmla="*/ 883577 h 1684970"/>
              <a:gd name="connsiteX54" fmla="*/ 1078787 w 1500027"/>
              <a:gd name="connsiteY54" fmla="*/ 914400 h 1684970"/>
              <a:gd name="connsiteX55" fmla="*/ 1058238 w 1500027"/>
              <a:gd name="connsiteY55" fmla="*/ 996593 h 1684970"/>
              <a:gd name="connsiteX56" fmla="*/ 1047964 w 1500027"/>
              <a:gd name="connsiteY56" fmla="*/ 1037690 h 1684970"/>
              <a:gd name="connsiteX57" fmla="*/ 1006868 w 1500027"/>
              <a:gd name="connsiteY57" fmla="*/ 1099335 h 1684970"/>
              <a:gd name="connsiteX58" fmla="*/ 965771 w 1500027"/>
              <a:gd name="connsiteY58" fmla="*/ 1119883 h 1684970"/>
              <a:gd name="connsiteX59" fmla="*/ 821933 w 1500027"/>
              <a:gd name="connsiteY59" fmla="*/ 1150705 h 1684970"/>
              <a:gd name="connsiteX60" fmla="*/ 801384 w 1500027"/>
              <a:gd name="connsiteY60" fmla="*/ 1171254 h 1684970"/>
              <a:gd name="connsiteX61" fmla="*/ 780836 w 1500027"/>
              <a:gd name="connsiteY61" fmla="*/ 1253447 h 1684970"/>
              <a:gd name="connsiteX62" fmla="*/ 770562 w 1500027"/>
              <a:gd name="connsiteY62" fmla="*/ 1428108 h 1684970"/>
              <a:gd name="connsiteX63" fmla="*/ 729465 w 1500027"/>
              <a:gd name="connsiteY63" fmla="*/ 1448656 h 1684970"/>
              <a:gd name="connsiteX64" fmla="*/ 575353 w 1500027"/>
              <a:gd name="connsiteY64" fmla="*/ 1479478 h 1684970"/>
              <a:gd name="connsiteX65" fmla="*/ 585627 w 1500027"/>
              <a:gd name="connsiteY65" fmla="*/ 1510301 h 1684970"/>
              <a:gd name="connsiteX66" fmla="*/ 606175 w 1500027"/>
              <a:gd name="connsiteY66" fmla="*/ 1541123 h 1684970"/>
              <a:gd name="connsiteX67" fmla="*/ 626724 w 1500027"/>
              <a:gd name="connsiteY67" fmla="*/ 1602768 h 1684970"/>
              <a:gd name="connsiteX68" fmla="*/ 606175 w 1500027"/>
              <a:gd name="connsiteY68" fmla="*/ 1633591 h 1684970"/>
              <a:gd name="connsiteX69" fmla="*/ 575353 w 1500027"/>
              <a:gd name="connsiteY69" fmla="*/ 1643865 h 1684970"/>
              <a:gd name="connsiteX70" fmla="*/ 544530 w 1500027"/>
              <a:gd name="connsiteY70" fmla="*/ 1664413 h 1684970"/>
              <a:gd name="connsiteX71" fmla="*/ 472611 w 1500027"/>
              <a:gd name="connsiteY71" fmla="*/ 1684962 h 168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500027" h="1684970">
                <a:moveTo>
                  <a:pt x="41097" y="1674687"/>
                </a:moveTo>
                <a:cubicBezTo>
                  <a:pt x="37672" y="1657564"/>
                  <a:pt x="36345" y="1639883"/>
                  <a:pt x="30823" y="1623317"/>
                </a:cubicBezTo>
                <a:cubicBezTo>
                  <a:pt x="25980" y="1608787"/>
                  <a:pt x="15652" y="1596561"/>
                  <a:pt x="10274" y="1582220"/>
                </a:cubicBezTo>
                <a:cubicBezTo>
                  <a:pt x="5316" y="1568998"/>
                  <a:pt x="3425" y="1554822"/>
                  <a:pt x="0" y="1541123"/>
                </a:cubicBezTo>
                <a:cubicBezTo>
                  <a:pt x="3425" y="1506876"/>
                  <a:pt x="-3521" y="1469914"/>
                  <a:pt x="10274" y="1438382"/>
                </a:cubicBezTo>
                <a:cubicBezTo>
                  <a:pt x="17900" y="1420951"/>
                  <a:pt x="74404" y="1370358"/>
                  <a:pt x="102742" y="1356189"/>
                </a:cubicBezTo>
                <a:cubicBezTo>
                  <a:pt x="112428" y="1351346"/>
                  <a:pt x="123290" y="1349339"/>
                  <a:pt x="133564" y="1345914"/>
                </a:cubicBezTo>
                <a:cubicBezTo>
                  <a:pt x="136989" y="1328791"/>
                  <a:pt x="139603" y="1311485"/>
                  <a:pt x="143838" y="1294544"/>
                </a:cubicBezTo>
                <a:cubicBezTo>
                  <a:pt x="146465" y="1284037"/>
                  <a:pt x="152769" y="1274467"/>
                  <a:pt x="154112" y="1263721"/>
                </a:cubicBezTo>
                <a:cubicBezTo>
                  <a:pt x="176322" y="1086046"/>
                  <a:pt x="147573" y="1180598"/>
                  <a:pt x="174661" y="1099335"/>
                </a:cubicBezTo>
                <a:cubicBezTo>
                  <a:pt x="187621" y="995649"/>
                  <a:pt x="176204" y="1043335"/>
                  <a:pt x="205483" y="955496"/>
                </a:cubicBezTo>
                <a:lnTo>
                  <a:pt x="226032" y="893852"/>
                </a:lnTo>
                <a:lnTo>
                  <a:pt x="246580" y="873303"/>
                </a:lnTo>
                <a:cubicBezTo>
                  <a:pt x="284379" y="885903"/>
                  <a:pt x="283144" y="896873"/>
                  <a:pt x="287677" y="842481"/>
                </a:cubicBezTo>
                <a:cubicBezTo>
                  <a:pt x="301304" y="678968"/>
                  <a:pt x="280773" y="691985"/>
                  <a:pt x="308225" y="595901"/>
                </a:cubicBezTo>
                <a:cubicBezTo>
                  <a:pt x="315074" y="571928"/>
                  <a:pt x="325348" y="544530"/>
                  <a:pt x="339047" y="523982"/>
                </a:cubicBezTo>
                <a:cubicBezTo>
                  <a:pt x="344420" y="515922"/>
                  <a:pt x="352746" y="510283"/>
                  <a:pt x="359596" y="503434"/>
                </a:cubicBezTo>
                <a:cubicBezTo>
                  <a:pt x="433984" y="553025"/>
                  <a:pt x="399152" y="533486"/>
                  <a:pt x="462337" y="565078"/>
                </a:cubicBezTo>
                <a:cubicBezTo>
                  <a:pt x="469186" y="571928"/>
                  <a:pt x="477901" y="593933"/>
                  <a:pt x="482885" y="585627"/>
                </a:cubicBezTo>
                <a:cubicBezTo>
                  <a:pt x="495345" y="564862"/>
                  <a:pt x="488411" y="537454"/>
                  <a:pt x="493160" y="513708"/>
                </a:cubicBezTo>
                <a:cubicBezTo>
                  <a:pt x="495284" y="503088"/>
                  <a:pt x="500009" y="493159"/>
                  <a:pt x="503434" y="482885"/>
                </a:cubicBezTo>
                <a:cubicBezTo>
                  <a:pt x="506859" y="455487"/>
                  <a:pt x="507011" y="427479"/>
                  <a:pt x="513708" y="400692"/>
                </a:cubicBezTo>
                <a:cubicBezTo>
                  <a:pt x="517423" y="385833"/>
                  <a:pt x="528878" y="373936"/>
                  <a:pt x="534256" y="359595"/>
                </a:cubicBezTo>
                <a:cubicBezTo>
                  <a:pt x="539214" y="346374"/>
                  <a:pt x="539572" y="331720"/>
                  <a:pt x="544530" y="318499"/>
                </a:cubicBezTo>
                <a:cubicBezTo>
                  <a:pt x="559428" y="278773"/>
                  <a:pt x="577644" y="259317"/>
                  <a:pt x="606175" y="226031"/>
                </a:cubicBezTo>
                <a:cubicBezTo>
                  <a:pt x="612479" y="218676"/>
                  <a:pt x="619874" y="212332"/>
                  <a:pt x="626724" y="205483"/>
                </a:cubicBezTo>
                <a:cubicBezTo>
                  <a:pt x="633573" y="191784"/>
                  <a:pt x="636442" y="175216"/>
                  <a:pt x="647272" y="164386"/>
                </a:cubicBezTo>
                <a:cubicBezTo>
                  <a:pt x="654930" y="156728"/>
                  <a:pt x="668808" y="159684"/>
                  <a:pt x="678094" y="154112"/>
                </a:cubicBezTo>
                <a:cubicBezTo>
                  <a:pt x="748609" y="111804"/>
                  <a:pt x="642152" y="152394"/>
                  <a:pt x="729465" y="123290"/>
                </a:cubicBezTo>
                <a:cubicBezTo>
                  <a:pt x="756863" y="126715"/>
                  <a:pt x="784048" y="133564"/>
                  <a:pt x="811659" y="133564"/>
                </a:cubicBezTo>
                <a:cubicBezTo>
                  <a:pt x="851756" y="133564"/>
                  <a:pt x="865456" y="90850"/>
                  <a:pt x="893852" y="71919"/>
                </a:cubicBezTo>
                <a:cubicBezTo>
                  <a:pt x="914400" y="58220"/>
                  <a:pt x="932068" y="38632"/>
                  <a:pt x="955497" y="30822"/>
                </a:cubicBezTo>
                <a:cubicBezTo>
                  <a:pt x="1029397" y="6189"/>
                  <a:pt x="937111" y="36075"/>
                  <a:pt x="1027416" y="10274"/>
                </a:cubicBezTo>
                <a:cubicBezTo>
                  <a:pt x="1037829" y="7299"/>
                  <a:pt x="1047964" y="3425"/>
                  <a:pt x="1058238" y="0"/>
                </a:cubicBezTo>
                <a:cubicBezTo>
                  <a:pt x="1095910" y="3425"/>
                  <a:pt x="1133807" y="4925"/>
                  <a:pt x="1171254" y="10274"/>
                </a:cubicBezTo>
                <a:cubicBezTo>
                  <a:pt x="1181975" y="11806"/>
                  <a:pt x="1191247" y="20548"/>
                  <a:pt x="1202077" y="20548"/>
                </a:cubicBezTo>
                <a:cubicBezTo>
                  <a:pt x="1216197" y="20548"/>
                  <a:pt x="1229474" y="13699"/>
                  <a:pt x="1243173" y="10274"/>
                </a:cubicBezTo>
                <a:cubicBezTo>
                  <a:pt x="1287694" y="13699"/>
                  <a:pt x="1332849" y="12319"/>
                  <a:pt x="1376737" y="20548"/>
                </a:cubicBezTo>
                <a:cubicBezTo>
                  <a:pt x="1388874" y="22824"/>
                  <a:pt x="1396210" y="36232"/>
                  <a:pt x="1407560" y="41096"/>
                </a:cubicBezTo>
                <a:cubicBezTo>
                  <a:pt x="1420539" y="46658"/>
                  <a:pt x="1434957" y="47946"/>
                  <a:pt x="1448656" y="51371"/>
                </a:cubicBezTo>
                <a:cubicBezTo>
                  <a:pt x="1455506" y="58220"/>
                  <a:pt x="1464221" y="63613"/>
                  <a:pt x="1469205" y="71919"/>
                </a:cubicBezTo>
                <a:cubicBezTo>
                  <a:pt x="1509222" y="138611"/>
                  <a:pt x="1447958" y="71218"/>
                  <a:pt x="1500027" y="123290"/>
                </a:cubicBezTo>
                <a:cubicBezTo>
                  <a:pt x="1496602" y="167811"/>
                  <a:pt x="1497982" y="212966"/>
                  <a:pt x="1489753" y="256854"/>
                </a:cubicBezTo>
                <a:cubicBezTo>
                  <a:pt x="1487477" y="268990"/>
                  <a:pt x="1470737" y="275424"/>
                  <a:pt x="1469205" y="287676"/>
                </a:cubicBezTo>
                <a:cubicBezTo>
                  <a:pt x="1467039" y="305004"/>
                  <a:pt x="1475552" y="322031"/>
                  <a:pt x="1479479" y="339047"/>
                </a:cubicBezTo>
                <a:cubicBezTo>
                  <a:pt x="1485829" y="366565"/>
                  <a:pt x="1500027" y="421240"/>
                  <a:pt x="1500027" y="421240"/>
                </a:cubicBezTo>
                <a:cubicBezTo>
                  <a:pt x="1496602" y="448638"/>
                  <a:pt x="1500008" y="477798"/>
                  <a:pt x="1489753" y="503434"/>
                </a:cubicBezTo>
                <a:cubicBezTo>
                  <a:pt x="1485167" y="514899"/>
                  <a:pt x="1470280" y="519118"/>
                  <a:pt x="1458930" y="523982"/>
                </a:cubicBezTo>
                <a:cubicBezTo>
                  <a:pt x="1446233" y="529423"/>
                  <a:pt x="1375607" y="542701"/>
                  <a:pt x="1366463" y="544530"/>
                </a:cubicBezTo>
                <a:cubicBezTo>
                  <a:pt x="1332037" y="647812"/>
                  <a:pt x="1387574" y="472292"/>
                  <a:pt x="1345915" y="750013"/>
                </a:cubicBezTo>
                <a:cubicBezTo>
                  <a:pt x="1342456" y="773070"/>
                  <a:pt x="1311702" y="792025"/>
                  <a:pt x="1294544" y="801384"/>
                </a:cubicBezTo>
                <a:cubicBezTo>
                  <a:pt x="1267653" y="816052"/>
                  <a:pt x="1242388" y="836474"/>
                  <a:pt x="1212351" y="842481"/>
                </a:cubicBezTo>
                <a:cubicBezTo>
                  <a:pt x="1147134" y="855524"/>
                  <a:pt x="1177921" y="848520"/>
                  <a:pt x="1119883" y="863029"/>
                </a:cubicBezTo>
                <a:cubicBezTo>
                  <a:pt x="1109609" y="869878"/>
                  <a:pt x="1096775" y="873935"/>
                  <a:pt x="1089061" y="883577"/>
                </a:cubicBezTo>
                <a:cubicBezTo>
                  <a:pt x="1082296" y="892034"/>
                  <a:pt x="1081637" y="903952"/>
                  <a:pt x="1078787" y="914400"/>
                </a:cubicBezTo>
                <a:cubicBezTo>
                  <a:pt x="1071356" y="941646"/>
                  <a:pt x="1065088" y="969195"/>
                  <a:pt x="1058238" y="996593"/>
                </a:cubicBezTo>
                <a:cubicBezTo>
                  <a:pt x="1054813" y="1010292"/>
                  <a:pt x="1055797" y="1025941"/>
                  <a:pt x="1047964" y="1037690"/>
                </a:cubicBezTo>
                <a:cubicBezTo>
                  <a:pt x="1034265" y="1058238"/>
                  <a:pt x="1028957" y="1088291"/>
                  <a:pt x="1006868" y="1099335"/>
                </a:cubicBezTo>
                <a:cubicBezTo>
                  <a:pt x="993169" y="1106184"/>
                  <a:pt x="980301" y="1115040"/>
                  <a:pt x="965771" y="1119883"/>
                </a:cubicBezTo>
                <a:cubicBezTo>
                  <a:pt x="914569" y="1136950"/>
                  <a:pt x="873667" y="1142083"/>
                  <a:pt x="821933" y="1150705"/>
                </a:cubicBezTo>
                <a:cubicBezTo>
                  <a:pt x="815083" y="1157555"/>
                  <a:pt x="806368" y="1162948"/>
                  <a:pt x="801384" y="1171254"/>
                </a:cubicBezTo>
                <a:cubicBezTo>
                  <a:pt x="791906" y="1187050"/>
                  <a:pt x="783046" y="1242399"/>
                  <a:pt x="780836" y="1253447"/>
                </a:cubicBezTo>
                <a:cubicBezTo>
                  <a:pt x="777411" y="1311667"/>
                  <a:pt x="785404" y="1371707"/>
                  <a:pt x="770562" y="1428108"/>
                </a:cubicBezTo>
                <a:cubicBezTo>
                  <a:pt x="766664" y="1442920"/>
                  <a:pt x="742763" y="1441057"/>
                  <a:pt x="729465" y="1448656"/>
                </a:cubicBezTo>
                <a:cubicBezTo>
                  <a:pt x="651619" y="1493139"/>
                  <a:pt x="753399" y="1464641"/>
                  <a:pt x="575353" y="1479478"/>
                </a:cubicBezTo>
                <a:cubicBezTo>
                  <a:pt x="578778" y="1489752"/>
                  <a:pt x="580784" y="1500614"/>
                  <a:pt x="585627" y="1510301"/>
                </a:cubicBezTo>
                <a:cubicBezTo>
                  <a:pt x="591149" y="1521345"/>
                  <a:pt x="601160" y="1529839"/>
                  <a:pt x="606175" y="1541123"/>
                </a:cubicBezTo>
                <a:cubicBezTo>
                  <a:pt x="614972" y="1560916"/>
                  <a:pt x="626724" y="1602768"/>
                  <a:pt x="626724" y="1602768"/>
                </a:cubicBezTo>
                <a:cubicBezTo>
                  <a:pt x="619874" y="1613042"/>
                  <a:pt x="615817" y="1625877"/>
                  <a:pt x="606175" y="1633591"/>
                </a:cubicBezTo>
                <a:cubicBezTo>
                  <a:pt x="597718" y="1640356"/>
                  <a:pt x="585039" y="1639022"/>
                  <a:pt x="575353" y="1643865"/>
                </a:cubicBezTo>
                <a:cubicBezTo>
                  <a:pt x="564308" y="1649387"/>
                  <a:pt x="555814" y="1659398"/>
                  <a:pt x="544530" y="1664413"/>
                </a:cubicBezTo>
                <a:cubicBezTo>
                  <a:pt x="495858" y="1686045"/>
                  <a:pt x="501980" y="1684962"/>
                  <a:pt x="472611" y="1684962"/>
                </a:cubicBezTo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56" y="6323256"/>
            <a:ext cx="257382" cy="257382"/>
          </a:xfrm>
          <a:prstGeom prst="rect">
            <a:avLst/>
          </a:prstGeom>
        </p:spPr>
      </p:pic>
      <p:cxnSp>
        <p:nvCxnSpPr>
          <p:cNvPr id="20" name="Connecteur droit avec flèche 19"/>
          <p:cNvCxnSpPr>
            <a:stCxn id="12" idx="0"/>
            <a:endCxn id="9" idx="2"/>
          </p:cNvCxnSpPr>
          <p:nvPr/>
        </p:nvCxnSpPr>
        <p:spPr>
          <a:xfrm flipH="1" flipV="1">
            <a:off x="5871633" y="5192109"/>
            <a:ext cx="398590" cy="1049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254676" y="5467046"/>
            <a:ext cx="3118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>
                <a:latin typeface="Marianne" panose="02000000000000000000" pitchFamily="50" charset="0"/>
              </a:rPr>
              <a:t>Send</a:t>
            </a:r>
            <a:r>
              <a:rPr lang="fr-FR" sz="1400" i="1" dirty="0">
                <a:latin typeface="Marianne" panose="02000000000000000000" pitchFamily="50" charset="0"/>
              </a:rPr>
              <a:t> </a:t>
            </a:r>
            <a:r>
              <a:rPr lang="fr-FR" sz="1400" i="1" dirty="0" err="1">
                <a:latin typeface="Marianne" panose="02000000000000000000" pitchFamily="50" charset="0"/>
              </a:rPr>
              <a:t>their</a:t>
            </a:r>
            <a:r>
              <a:rPr lang="fr-FR" sz="1400" i="1" dirty="0">
                <a:latin typeface="Marianne" panose="02000000000000000000" pitchFamily="50" charset="0"/>
              </a:rPr>
              <a:t> data on </a:t>
            </a:r>
            <a:r>
              <a:rPr lang="fr-FR" sz="1400" i="1" dirty="0" err="1">
                <a:latin typeface="Marianne" panose="02000000000000000000" pitchFamily="50" charset="0"/>
              </a:rPr>
              <a:t>nuclear</a:t>
            </a:r>
            <a:r>
              <a:rPr lang="fr-FR" sz="1400" i="1" dirty="0">
                <a:latin typeface="Marianne" panose="02000000000000000000" pitchFamily="50" charset="0"/>
              </a:rPr>
              <a:t> </a:t>
            </a:r>
            <a:r>
              <a:rPr lang="fr-FR" sz="1400" i="1" dirty="0" err="1">
                <a:latin typeface="Marianne" panose="02000000000000000000" pitchFamily="50" charset="0"/>
              </a:rPr>
              <a:t>materials</a:t>
            </a:r>
            <a:endParaRPr lang="fr-FR" sz="1400" i="1" dirty="0">
              <a:latin typeface="Marianne" panose="02000000000000000000" pitchFamily="50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882357" y="2440439"/>
            <a:ext cx="3118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Marianne" panose="02000000000000000000" pitchFamily="50" charset="0"/>
              </a:rPr>
              <a:t>Information </a:t>
            </a:r>
            <a:r>
              <a:rPr lang="fr-FR" sz="1400" i="1" dirty="0" err="1">
                <a:latin typeface="Marianne" panose="02000000000000000000" pitchFamily="50" charset="0"/>
              </a:rPr>
              <a:t>transmitted</a:t>
            </a:r>
            <a:r>
              <a:rPr lang="fr-FR" sz="1400" i="1" dirty="0">
                <a:latin typeface="Marianne" panose="02000000000000000000" pitchFamily="50" charset="0"/>
              </a:rPr>
              <a:t> to EURATOM to monitor and control </a:t>
            </a:r>
            <a:r>
              <a:rPr lang="fr-FR" sz="1400" i="1" dirty="0" err="1">
                <a:latin typeface="Marianne" panose="02000000000000000000" pitchFamily="50" charset="0"/>
              </a:rPr>
              <a:t>nuclear</a:t>
            </a:r>
            <a:r>
              <a:rPr lang="fr-FR" sz="1400" i="1" dirty="0">
                <a:latin typeface="Marianne" panose="02000000000000000000" pitchFamily="50" charset="0"/>
              </a:rPr>
              <a:t> </a:t>
            </a:r>
            <a:r>
              <a:rPr lang="fr-FR" sz="1400" i="1" dirty="0" err="1">
                <a:latin typeface="Marianne" panose="02000000000000000000" pitchFamily="50" charset="0"/>
              </a:rPr>
              <a:t>materials</a:t>
            </a:r>
            <a:endParaRPr lang="fr-FR" sz="1400" i="1" dirty="0">
              <a:latin typeface="Marianne" panose="02000000000000000000" pitchFamily="50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022197" y="1809199"/>
            <a:ext cx="3118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>
                <a:latin typeface="Marianne" panose="02000000000000000000" pitchFamily="50" charset="0"/>
              </a:rPr>
              <a:t>EURATOM - IAEA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9169946" y="3608139"/>
            <a:ext cx="3118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arianne" panose="02000000000000000000" pitchFamily="50" charset="0"/>
              </a:rPr>
              <a:t>DSN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255000" y="3608140"/>
            <a:ext cx="554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arianne" panose="02000000000000000000" pitchFamily="50" charset="0"/>
              </a:rPr>
              <a:t>CTE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 flipH="1" flipV="1">
            <a:off x="2732690" y="2171623"/>
            <a:ext cx="12845" cy="1204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1324304" y="3359703"/>
            <a:ext cx="2587820" cy="8522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8003357" y="3321270"/>
            <a:ext cx="2853829" cy="8854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4825747" y="3511084"/>
            <a:ext cx="25298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i="1" dirty="0" err="1">
                <a:solidFill>
                  <a:srgbClr val="FF0000"/>
                </a:solidFill>
                <a:latin typeface="Marianne" panose="02000000000000000000" pitchFamily="50" charset="0"/>
              </a:rPr>
              <a:t>Shared</a:t>
            </a:r>
            <a:r>
              <a:rPr lang="fr-FR" sz="1100" i="1" dirty="0">
                <a:solidFill>
                  <a:srgbClr val="FF0000"/>
                </a:solidFill>
                <a:latin typeface="Marianne" panose="02000000000000000000" pitchFamily="50" charset="0"/>
              </a:rPr>
              <a:t> </a:t>
            </a:r>
            <a:r>
              <a:rPr lang="fr-FR" sz="1100" i="1" dirty="0" err="1">
                <a:solidFill>
                  <a:srgbClr val="FF0000"/>
                </a:solidFill>
                <a:latin typeface="Marianne" panose="02000000000000000000" pitchFamily="50" charset="0"/>
              </a:rPr>
              <a:t>accounting</a:t>
            </a:r>
            <a:r>
              <a:rPr lang="fr-FR" sz="1100" i="1" dirty="0">
                <a:solidFill>
                  <a:srgbClr val="FF0000"/>
                </a:solidFill>
                <a:latin typeface="Marianne" panose="02000000000000000000" pitchFamily="50" charset="0"/>
              </a:rPr>
              <a:t> </a:t>
            </a:r>
            <a:r>
              <a:rPr lang="fr-FR" sz="1100" i="1" dirty="0" err="1">
                <a:solidFill>
                  <a:srgbClr val="FF0000"/>
                </a:solidFill>
                <a:latin typeface="Marianne" panose="02000000000000000000" pitchFamily="50" charset="0"/>
              </a:rPr>
              <a:t>between</a:t>
            </a:r>
            <a:r>
              <a:rPr lang="fr-FR" sz="1100" i="1" dirty="0">
                <a:solidFill>
                  <a:srgbClr val="FF0000"/>
                </a:solidFill>
                <a:latin typeface="Marianne" panose="02000000000000000000" pitchFamily="50" charset="0"/>
              </a:rPr>
              <a:t> </a:t>
            </a:r>
            <a:r>
              <a:rPr lang="fr-FR" sz="1100" i="1" dirty="0" err="1">
                <a:solidFill>
                  <a:srgbClr val="FF0000"/>
                </a:solidFill>
                <a:latin typeface="Marianne" panose="02000000000000000000" pitchFamily="50" charset="0"/>
              </a:rPr>
              <a:t>nuclear</a:t>
            </a:r>
            <a:r>
              <a:rPr lang="fr-FR" sz="1100" i="1" dirty="0">
                <a:solidFill>
                  <a:srgbClr val="FF0000"/>
                </a:solidFill>
                <a:latin typeface="Marianne" panose="02000000000000000000" pitchFamily="50" charset="0"/>
              </a:rPr>
              <a:t> </a:t>
            </a:r>
            <a:r>
              <a:rPr lang="fr-FR" sz="1100" i="1" dirty="0" err="1">
                <a:solidFill>
                  <a:srgbClr val="FF0000"/>
                </a:solidFill>
                <a:latin typeface="Marianne" panose="02000000000000000000" pitchFamily="50" charset="0"/>
              </a:rPr>
              <a:t>security</a:t>
            </a:r>
            <a:r>
              <a:rPr lang="fr-FR" sz="1100" i="1" dirty="0">
                <a:solidFill>
                  <a:srgbClr val="FF0000"/>
                </a:solidFill>
                <a:latin typeface="Marianne" panose="02000000000000000000" pitchFamily="50" charset="0"/>
              </a:rPr>
              <a:t> and international </a:t>
            </a:r>
            <a:r>
              <a:rPr lang="fr-FR" sz="1100" i="1" dirty="0" err="1">
                <a:solidFill>
                  <a:srgbClr val="FF0000"/>
                </a:solidFill>
                <a:latin typeface="Marianne" panose="02000000000000000000" pitchFamily="50" charset="0"/>
              </a:rPr>
              <a:t>safeguards</a:t>
            </a:r>
            <a:r>
              <a:rPr lang="fr-FR" sz="1100" i="1" dirty="0">
                <a:solidFill>
                  <a:srgbClr val="FF0000"/>
                </a:solidFill>
                <a:latin typeface="Marianne" panose="02000000000000000000" pitchFamily="50" charset="0"/>
              </a:rPr>
              <a:t> </a:t>
            </a:r>
            <a:r>
              <a:rPr lang="fr-FR" sz="1100" i="1" dirty="0" err="1">
                <a:solidFill>
                  <a:srgbClr val="FF0000"/>
                </a:solidFill>
                <a:latin typeface="Marianne" panose="02000000000000000000" pitchFamily="50" charset="0"/>
              </a:rPr>
              <a:t>requirements</a:t>
            </a:r>
            <a:endParaRPr lang="fr-FR" sz="1100" i="1" dirty="0">
              <a:solidFill>
                <a:srgbClr val="FF0000"/>
              </a:solidFill>
              <a:latin typeface="Marianne" panose="02000000000000000000" pitchFamily="50" charset="0"/>
            </a:endParaRPr>
          </a:p>
        </p:txBody>
      </p:sp>
      <p:cxnSp>
        <p:nvCxnSpPr>
          <p:cNvPr id="6" name="Connecteur droit avec flèche 5"/>
          <p:cNvCxnSpPr>
            <a:stCxn id="9" idx="0"/>
            <a:endCxn id="33" idx="5"/>
          </p:cNvCxnSpPr>
          <p:nvPr/>
        </p:nvCxnSpPr>
        <p:spPr>
          <a:xfrm flipH="1" flipV="1">
            <a:off x="3533147" y="4087123"/>
            <a:ext cx="2338486" cy="222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endCxn id="35" idx="3"/>
          </p:cNvCxnSpPr>
          <p:nvPr/>
        </p:nvCxnSpPr>
        <p:spPr>
          <a:xfrm flipV="1">
            <a:off x="6001276" y="4077052"/>
            <a:ext cx="2420015" cy="232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-27709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Security and safeguards interfaces</a:t>
            </a:r>
          </a:p>
        </p:txBody>
      </p:sp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1EECFCF8-35A3-4E0F-9414-C2722EF531FB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11</a:t>
            </a:fld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017337" y="5661891"/>
            <a:ext cx="8752264" cy="66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Marianne" panose="02000000000000000000" pitchFamily="50" charset="0"/>
              </a:rPr>
              <a:t>Effective </a:t>
            </a:r>
            <a:r>
              <a:rPr lang="fr-FR" sz="1600" dirty="0" err="1">
                <a:latin typeface="Marianne" panose="02000000000000000000" pitchFamily="50" charset="0"/>
              </a:rPr>
              <a:t>integration</a:t>
            </a:r>
            <a:r>
              <a:rPr lang="fr-FR" sz="1600" dirty="0">
                <a:latin typeface="Marianne" panose="02000000000000000000" pitchFamily="50" charset="0"/>
              </a:rPr>
              <a:t> of </a:t>
            </a:r>
            <a:r>
              <a:rPr lang="fr-FR" sz="1600" dirty="0" err="1">
                <a:latin typeface="Marianne" panose="02000000000000000000" pitchFamily="50" charset="0"/>
              </a:rPr>
              <a:t>security</a:t>
            </a:r>
            <a:r>
              <a:rPr lang="fr-FR" sz="1600" dirty="0">
                <a:latin typeface="Marianne" panose="02000000000000000000" pitchFamily="50" charset="0"/>
              </a:rPr>
              <a:t> and </a:t>
            </a:r>
            <a:r>
              <a:rPr lang="fr-FR" sz="1600" dirty="0" err="1">
                <a:latin typeface="Marianne" panose="02000000000000000000" pitchFamily="50" charset="0"/>
              </a:rPr>
              <a:t>safeguards</a:t>
            </a:r>
            <a:r>
              <a:rPr lang="fr-FR" sz="1600" dirty="0">
                <a:latin typeface="Marianne" panose="02000000000000000000" pitchFamily="50" charset="0"/>
              </a:rPr>
              <a:t> by the designers </a:t>
            </a:r>
            <a:r>
              <a:rPr lang="fr-FR" sz="1600" dirty="0" err="1">
                <a:latin typeface="Marianne" panose="02000000000000000000" pitchFamily="50" charset="0"/>
              </a:rPr>
              <a:t>is</a:t>
            </a:r>
            <a:r>
              <a:rPr lang="fr-FR" sz="1600" dirty="0">
                <a:latin typeface="Marianne" panose="02000000000000000000" pitchFamily="50" charset="0"/>
              </a:rPr>
              <a:t> essential </a:t>
            </a:r>
          </a:p>
          <a:p>
            <a:pPr algn="ctr"/>
            <a:r>
              <a:rPr lang="fr-FR" sz="1600" dirty="0">
                <a:latin typeface="Marianne" panose="02000000000000000000" pitchFamily="50" charset="0"/>
              </a:rPr>
              <a:t>for compliance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0145" y="1338320"/>
            <a:ext cx="117024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Marianne" panose="02000000000000000000" pitchFamily="50" charset="0"/>
              </a:rPr>
              <a:t>New </a:t>
            </a:r>
            <a:r>
              <a:rPr lang="fr-FR" sz="1600" dirty="0" err="1">
                <a:latin typeface="Marianne" panose="02000000000000000000" pitchFamily="50" charset="0"/>
              </a:rPr>
              <a:t>reactor</a:t>
            </a:r>
            <a:r>
              <a:rPr lang="fr-FR" sz="1600" dirty="0">
                <a:latin typeface="Marianne" panose="02000000000000000000" pitchFamily="50" charset="0"/>
              </a:rPr>
              <a:t> designs: more compact, </a:t>
            </a:r>
            <a:r>
              <a:rPr lang="fr-FR" sz="1600" dirty="0" err="1">
                <a:latin typeface="Marianne" panose="02000000000000000000" pitchFamily="50" charset="0"/>
              </a:rPr>
              <a:t>smaller</a:t>
            </a:r>
            <a:r>
              <a:rPr lang="fr-FR" sz="1600" dirty="0">
                <a:latin typeface="Marianne" panose="02000000000000000000" pitchFamily="50" charset="0"/>
              </a:rPr>
              <a:t>, and </a:t>
            </a:r>
            <a:r>
              <a:rPr lang="fr-FR" sz="1600" dirty="0" err="1">
                <a:latin typeface="Marianne" panose="02000000000000000000" pitchFamily="50" charset="0"/>
              </a:rPr>
              <a:t>complex</a:t>
            </a:r>
            <a:endParaRPr lang="fr-FR" sz="1600" dirty="0">
              <a:latin typeface="Marianne" panose="02000000000000000000" pitchFamily="50" charset="0"/>
            </a:endParaRPr>
          </a:p>
          <a:p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Marianne" panose="02000000000000000000" pitchFamily="50" charset="0"/>
              </a:rPr>
              <a:t>Security implications:</a:t>
            </a:r>
          </a:p>
          <a:p>
            <a:endParaRPr lang="fr-FR" sz="1600" dirty="0">
              <a:latin typeface="Marianne" panose="02000000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50" charset="0"/>
              </a:rPr>
              <a:t>Facility </a:t>
            </a:r>
            <a:r>
              <a:rPr lang="fr-FR" sz="1600" dirty="0" err="1">
                <a:latin typeface="Marianne" panose="02000000000000000000" pitchFamily="50" charset="0"/>
              </a:rPr>
              <a:t>layout</a:t>
            </a:r>
            <a:r>
              <a:rPr lang="fr-FR" sz="1600" dirty="0">
                <a:latin typeface="Marianne" panose="02000000000000000000" pitchFamily="50" charset="0"/>
              </a:rPr>
              <a:t> and </a:t>
            </a:r>
            <a:r>
              <a:rPr lang="fr-FR" sz="1600" dirty="0" err="1">
                <a:latin typeface="Marianne" panose="02000000000000000000" pitchFamily="50" charset="0"/>
              </a:rPr>
              <a:t>access</a:t>
            </a:r>
            <a:r>
              <a:rPr lang="fr-FR" sz="1600" dirty="0">
                <a:latin typeface="Marianne" panose="02000000000000000000" pitchFamily="50" charset="0"/>
              </a:rPr>
              <a:t> control impact on </a:t>
            </a:r>
            <a:r>
              <a:rPr lang="fr-FR" sz="1600" dirty="0" err="1">
                <a:latin typeface="Marianne" panose="02000000000000000000" pitchFamily="50" charset="0"/>
              </a:rPr>
              <a:t>both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security</a:t>
            </a:r>
            <a:r>
              <a:rPr lang="fr-FR" sz="1600" dirty="0">
                <a:latin typeface="Marianne" panose="02000000000000000000" pitchFamily="50" charset="0"/>
              </a:rPr>
              <a:t> and </a:t>
            </a:r>
            <a:r>
              <a:rPr lang="fr-FR" sz="1600" dirty="0" err="1">
                <a:latin typeface="Marianne" panose="02000000000000000000" pitchFamily="50" charset="0"/>
              </a:rPr>
              <a:t>safeguards</a:t>
            </a:r>
            <a:endParaRPr lang="fr-FR" sz="1600" dirty="0">
              <a:latin typeface="Marianne" panose="02000000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50" charset="0"/>
              </a:rPr>
              <a:t>Must </a:t>
            </a:r>
            <a:r>
              <a:rPr lang="fr-FR" sz="1600" dirty="0" err="1">
                <a:latin typeface="Marianne" panose="02000000000000000000" pitchFamily="50" charset="0"/>
              </a:rPr>
              <a:t>enable</a:t>
            </a:r>
            <a:r>
              <a:rPr lang="fr-FR" sz="1600" dirty="0">
                <a:latin typeface="Marianne" panose="02000000000000000000" pitchFamily="50" charset="0"/>
              </a:rPr>
              <a:t> IAEA </a:t>
            </a:r>
            <a:r>
              <a:rPr lang="fr-FR" sz="1600" dirty="0" err="1">
                <a:latin typeface="Marianne" panose="02000000000000000000" pitchFamily="50" charset="0"/>
              </a:rPr>
              <a:t>verification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while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balancing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security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measures</a:t>
            </a:r>
            <a:endParaRPr lang="fr-FR" sz="1600" dirty="0">
              <a:latin typeface="Marianne" panose="02000000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Marianne" panose="02000000000000000000" pitchFamily="50" charset="0"/>
              </a:rPr>
              <a:t>IAEA surveillance: </a:t>
            </a:r>
            <a:r>
              <a:rPr lang="fr-FR" sz="1600" dirty="0" err="1">
                <a:latin typeface="Marianne" panose="02000000000000000000" pitchFamily="50" charset="0"/>
              </a:rPr>
              <a:t>independant</a:t>
            </a:r>
            <a:r>
              <a:rPr lang="fr-FR" sz="1600" dirty="0">
                <a:latin typeface="Marianne" panose="02000000000000000000" pitchFamily="50" charset="0"/>
              </a:rPr>
              <a:t> of national surveillance </a:t>
            </a:r>
            <a:r>
              <a:rPr lang="fr-FR" sz="1600" dirty="0" err="1">
                <a:latin typeface="Marianne" panose="02000000000000000000" pitchFamily="50" charset="0"/>
              </a:rPr>
              <a:t>systems</a:t>
            </a:r>
            <a:endParaRPr lang="fr-FR" sz="1600" dirty="0">
              <a:latin typeface="Marianne" panose="02000000000000000000" pitchFamily="50" charset="0"/>
            </a:endParaRPr>
          </a:p>
          <a:p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Marianne" panose="02000000000000000000" pitchFamily="50" charset="0"/>
              </a:rPr>
              <a:t>Design </a:t>
            </a:r>
            <a:r>
              <a:rPr lang="fr-FR" sz="1600" dirty="0" err="1">
                <a:latin typeface="Marianne" panose="02000000000000000000" pitchFamily="50" charset="0"/>
              </a:rPr>
              <a:t>requirements</a:t>
            </a:r>
            <a:r>
              <a:rPr lang="fr-FR" sz="1600" dirty="0">
                <a:latin typeface="Marianne" panose="02000000000000000000" pitchFamily="50" charset="0"/>
              </a:rPr>
              <a:t>: </a:t>
            </a:r>
          </a:p>
          <a:p>
            <a:endParaRPr lang="fr-FR" sz="1600" dirty="0">
              <a:latin typeface="Marianne" panose="02000000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Marianne" panose="02000000000000000000" pitchFamily="50" charset="0"/>
              </a:rPr>
              <a:t>Harmonize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both</a:t>
            </a:r>
            <a:r>
              <a:rPr lang="fr-FR" sz="1600" dirty="0">
                <a:latin typeface="Marianne" panose="02000000000000000000" pitchFamily="50" charset="0"/>
              </a:rPr>
              <a:t> national and international monitoring </a:t>
            </a:r>
            <a:r>
              <a:rPr lang="fr-FR" sz="1600" dirty="0" err="1">
                <a:latin typeface="Marianne" panose="02000000000000000000" pitchFamily="50" charset="0"/>
              </a:rPr>
              <a:t>from</a:t>
            </a:r>
            <a:r>
              <a:rPr lang="fr-FR" sz="1600" dirty="0">
                <a:latin typeface="Marianne" panose="02000000000000000000" pitchFamily="50" charset="0"/>
              </a:rPr>
              <a:t> the design stage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Marianne" panose="02000000000000000000" pitchFamily="50" charset="0"/>
              </a:rPr>
              <a:t>Avoid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interference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between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different</a:t>
            </a:r>
            <a:r>
              <a:rPr lang="fr-FR" sz="1600" dirty="0">
                <a:latin typeface="Marianne" panose="02000000000000000000" pitchFamily="50" charset="0"/>
              </a:rPr>
              <a:t> monitoring </a:t>
            </a:r>
            <a:r>
              <a:rPr lang="fr-FR" sz="1600" dirty="0" err="1">
                <a:latin typeface="Marianne" panose="02000000000000000000" pitchFamily="50" charset="0"/>
              </a:rPr>
              <a:t>systems</a:t>
            </a:r>
            <a:endParaRPr lang="fr-FR" sz="16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3S interfaces</a:t>
            </a:r>
          </a:p>
        </p:txBody>
      </p:sp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1EECFCF8-35A3-4E0F-9414-C2722EF531FB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12</a:t>
            </a:fld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182881" y="1884901"/>
            <a:ext cx="5178012" cy="3752864"/>
          </a:xfrm>
          <a:prstGeom prst="ellipse">
            <a:avLst/>
          </a:prstGeom>
          <a:solidFill>
            <a:schemeClr val="accent2">
              <a:alpha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02920" y="1870931"/>
            <a:ext cx="6743699" cy="3752864"/>
          </a:xfrm>
          <a:prstGeom prst="ellipse">
            <a:avLst/>
          </a:prstGeom>
          <a:solidFill>
            <a:schemeClr val="accent4">
              <a:alpha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421833" y="1891886"/>
            <a:ext cx="5072894" cy="3752864"/>
          </a:xfrm>
          <a:prstGeom prst="ellipse">
            <a:avLst/>
          </a:prstGeom>
          <a:solidFill>
            <a:schemeClr val="accent6">
              <a:alpha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" name="Zone de texte 2"/>
          <p:cNvSpPr txBox="1">
            <a:spLocks noChangeArrowheads="1"/>
          </p:cNvSpPr>
          <p:nvPr/>
        </p:nvSpPr>
        <p:spPr bwMode="auto">
          <a:xfrm>
            <a:off x="2836862" y="2933480"/>
            <a:ext cx="2148840" cy="1541822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rianne" panose="02000000000000000000" pitchFamily="50" charset="0"/>
                <a:ea typeface="Times New Roman" panose="02020603050405020304" pitchFamily="18" charset="0"/>
              </a:rPr>
              <a:t>Design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rianne" panose="02000000000000000000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rianne" panose="02000000000000000000" pitchFamily="50" charset="0"/>
                <a:ea typeface="Times New Roman" panose="02020603050405020304" pitchFamily="18" charset="0"/>
              </a:rPr>
              <a:t>Information </a:t>
            </a:r>
            <a:endParaRPr kumimoji="0" lang="en-GB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rianne" panose="02000000000000000000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rianne" panose="02000000000000000000" pitchFamily="50" charset="0"/>
                <a:ea typeface="Times New Roman" panose="02020603050405020304" pitchFamily="18" charset="0"/>
              </a:rPr>
              <a:t>Computer / cyber security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fr-FR" sz="1100" dirty="0">
              <a:latin typeface="Marianne" panose="02000000000000000000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rianne" panose="02000000000000000000" pitchFamily="50" charset="0"/>
              </a:rPr>
              <a:t>Staff training and awareness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307347" y="5850148"/>
            <a:ext cx="1250950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Security</a:t>
            </a:r>
            <a:endParaRPr kumimoji="0" lang="en-GB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905117" y="5850148"/>
            <a:ext cx="1250950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Safety</a:t>
            </a:r>
            <a:endParaRPr kumimoji="0" lang="en-GB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676875" y="5850148"/>
            <a:ext cx="1250950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Safeguards</a:t>
            </a:r>
            <a:endParaRPr kumimoji="0" lang="en-GB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584561" y="2933480"/>
            <a:ext cx="1243471" cy="1530305"/>
          </a:xfrm>
          <a:prstGeom prst="rect">
            <a:avLst/>
          </a:prstGeom>
          <a:solidFill>
            <a:srgbClr val="FFFFFF">
              <a:alpha val="4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rianne" panose="02000000000000000000" pitchFamily="50" charset="0"/>
                <a:ea typeface="Times New Roman" panose="02020603050405020304" pitchFamily="18" charset="0"/>
              </a:rPr>
              <a:t>Materials accounting and control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fr-FR" sz="1100" dirty="0">
              <a:latin typeface="Marianne" panose="02000000000000000000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fr-FR" sz="1100" dirty="0">
                <a:latin typeface="Marianne" panose="02000000000000000000" pitchFamily="50" charset="0"/>
              </a:rPr>
              <a:t>Monitoring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fr-FR" sz="1100" dirty="0">
              <a:latin typeface="Marianne" panose="02000000000000000000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rianne" panose="02000000000000000000" pitchFamily="50" charset="0"/>
              </a:rPr>
              <a:t>Access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05117" y="2933480"/>
            <a:ext cx="1293048" cy="1530305"/>
          </a:xfrm>
          <a:prstGeom prst="rect">
            <a:avLst/>
          </a:prstGeom>
          <a:solidFill>
            <a:srgbClr val="FFFFFF">
              <a:alpha val="4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rianne" panose="02000000000000000000" pitchFamily="50" charset="0"/>
                <a:ea typeface="Times New Roman" panose="02020603050405020304" pitchFamily="18" charset="0"/>
              </a:rPr>
              <a:t>Intrinsic safety/security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rianne" panose="02000000000000000000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rianne" panose="02000000000000000000" pitchFamily="50" charset="0"/>
                <a:ea typeface="Times New Roman" panose="02020603050405020304" pitchFamily="18" charset="0"/>
              </a:rPr>
              <a:t>Information on nuclear materials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fr-FR" sz="1100" dirty="0">
              <a:latin typeface="Marianne" panose="02000000000000000000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rianne" panose="02000000000000000000" pitchFamily="50" charset="0"/>
              </a:rPr>
              <a:t>Safety</a:t>
            </a:r>
            <a:r>
              <a:rPr kumimoji="0" lang="en-GB" altLang="fr-FR" sz="1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Marianne" panose="02000000000000000000" pitchFamily="50" charset="0"/>
              </a:rPr>
              <a:t> case</a:t>
            </a:r>
            <a:endParaRPr kumimoji="0" lang="en-GB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rianne" panose="02000000000000000000" pitchFamily="50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970926" y="23767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70926" y="23767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970926" y="23767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8395831" y="1565503"/>
            <a:ext cx="36776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50" charset="0"/>
              </a:rPr>
              <a:t>The </a:t>
            </a:r>
            <a:r>
              <a:rPr lang="fr-FR" sz="1600" dirty="0" err="1">
                <a:latin typeface="Marianne" panose="02000000000000000000" pitchFamily="50" charset="0"/>
              </a:rPr>
              <a:t>external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barrier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can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be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used</a:t>
            </a:r>
            <a:r>
              <a:rPr lang="fr-FR" sz="1600" dirty="0">
                <a:latin typeface="Marianne" panose="02000000000000000000" pitchFamily="50" charset="0"/>
              </a:rPr>
              <a:t> in all </a:t>
            </a:r>
            <a:r>
              <a:rPr lang="fr-FR" sz="1600" dirty="0" err="1">
                <a:latin typeface="Marianne" panose="02000000000000000000" pitchFamily="50" charset="0"/>
              </a:rPr>
              <a:t>three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regulations</a:t>
            </a:r>
            <a:r>
              <a:rPr lang="fr-FR" sz="1600" dirty="0">
                <a:latin typeface="Marianne" panose="02000000000000000000" pitchFamily="50" charset="0"/>
              </a:rPr>
              <a:t> (</a:t>
            </a:r>
            <a:r>
              <a:rPr lang="fr-FR" sz="1600" dirty="0" err="1">
                <a:latin typeface="Marianne" panose="02000000000000000000" pitchFamily="50" charset="0"/>
              </a:rPr>
              <a:t>containment</a:t>
            </a:r>
            <a:r>
              <a:rPr lang="fr-FR" sz="1600" dirty="0">
                <a:latin typeface="Marianne" panose="02000000000000000000" pitchFamily="50" charset="0"/>
              </a:rPr>
              <a:t>, </a:t>
            </a:r>
            <a:r>
              <a:rPr lang="fr-FR" sz="1600" dirty="0" err="1">
                <a:latin typeface="Marianne" panose="02000000000000000000" pitchFamily="50" charset="0"/>
              </a:rPr>
              <a:t>physical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barrier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with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delay</a:t>
            </a:r>
            <a:r>
              <a:rPr lang="fr-FR" sz="1600" dirty="0">
                <a:latin typeface="Marianne" panose="02000000000000000000" pitchFamily="50" charset="0"/>
              </a:rPr>
              <a:t>, </a:t>
            </a:r>
            <a:r>
              <a:rPr lang="fr-FR" sz="1600" dirty="0" err="1" smtClean="0">
                <a:latin typeface="Marianne" panose="02000000000000000000" pitchFamily="50" charset="0"/>
              </a:rPr>
              <a:t>access</a:t>
            </a:r>
            <a:r>
              <a:rPr lang="fr-FR" sz="1600" dirty="0" smtClean="0">
                <a:latin typeface="Marianne" panose="02000000000000000000" pitchFamily="50" charset="0"/>
              </a:rPr>
              <a:t> </a:t>
            </a:r>
            <a:r>
              <a:rPr lang="fr-FR" sz="1600" dirty="0">
                <a:latin typeface="Marianne" panose="02000000000000000000" pitchFamily="50" charset="0"/>
              </a:rPr>
              <a:t>control)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Marianne" panose="02000000000000000000" pitchFamily="50" charset="0"/>
              </a:rPr>
              <a:t>Quality</a:t>
            </a:r>
            <a:r>
              <a:rPr lang="fr-FR" sz="1600" dirty="0">
                <a:latin typeface="Marianne" panose="02000000000000000000" pitchFamily="50" charset="0"/>
              </a:rPr>
              <a:t> and </a:t>
            </a:r>
            <a:r>
              <a:rPr lang="fr-FR" sz="1600" dirty="0" err="1">
                <a:latin typeface="Marianne" panose="02000000000000000000" pitchFamily="50" charset="0"/>
              </a:rPr>
              <a:t>reliability</a:t>
            </a:r>
            <a:r>
              <a:rPr lang="fr-FR" sz="1600" dirty="0">
                <a:latin typeface="Marianne" panose="02000000000000000000" pitchFamily="50" charset="0"/>
              </a:rPr>
              <a:t> of the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50" charset="0"/>
              </a:rPr>
              <a:t>Common cyber issues, </a:t>
            </a:r>
            <a:r>
              <a:rPr lang="fr-FR" sz="1600" dirty="0" err="1">
                <a:latin typeface="Marianne" panose="02000000000000000000" pitchFamily="50" charset="0"/>
              </a:rPr>
              <a:t>especially</a:t>
            </a:r>
            <a:r>
              <a:rPr lang="fr-FR" sz="1600" dirty="0">
                <a:latin typeface="Marianne" panose="02000000000000000000" pitchFamily="50" charset="0"/>
              </a:rPr>
              <a:t> in </a:t>
            </a:r>
            <a:r>
              <a:rPr lang="fr-FR" sz="1600" dirty="0" err="1">
                <a:latin typeface="Marianne" panose="02000000000000000000" pitchFamily="50" charset="0"/>
              </a:rPr>
              <a:t>teleoperation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projects</a:t>
            </a: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50" charset="0"/>
              </a:rPr>
              <a:t>All design </a:t>
            </a:r>
            <a:r>
              <a:rPr lang="fr-FR" sz="1600" dirty="0" err="1">
                <a:latin typeface="Marianne" panose="02000000000000000000" pitchFamily="50" charset="0"/>
              </a:rPr>
              <a:t>decisions</a:t>
            </a:r>
            <a:r>
              <a:rPr lang="fr-FR" sz="1600" dirty="0">
                <a:latin typeface="Marianne" panose="02000000000000000000" pitchFamily="50" charset="0"/>
              </a:rPr>
              <a:t> must </a:t>
            </a:r>
            <a:r>
              <a:rPr lang="fr-FR" sz="1600" dirty="0" err="1">
                <a:latin typeface="Marianne" panose="02000000000000000000" pitchFamily="50" charset="0"/>
              </a:rPr>
              <a:t>integrate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safety</a:t>
            </a:r>
            <a:r>
              <a:rPr lang="fr-FR" sz="1600" dirty="0">
                <a:latin typeface="Marianne" panose="02000000000000000000" pitchFamily="50" charset="0"/>
              </a:rPr>
              <a:t>, </a:t>
            </a:r>
            <a:r>
              <a:rPr lang="fr-FR" sz="1600" dirty="0" err="1">
                <a:latin typeface="Marianne" panose="02000000000000000000" pitchFamily="50" charset="0"/>
              </a:rPr>
              <a:t>security</a:t>
            </a:r>
            <a:r>
              <a:rPr lang="fr-FR" sz="1600" dirty="0">
                <a:latin typeface="Marianne" panose="02000000000000000000" pitchFamily="50" charset="0"/>
              </a:rPr>
              <a:t> and </a:t>
            </a:r>
            <a:r>
              <a:rPr lang="fr-FR" sz="1600" dirty="0" err="1" smtClean="0">
                <a:latin typeface="Marianne" panose="02000000000000000000" pitchFamily="50" charset="0"/>
              </a:rPr>
              <a:t>safeguards</a:t>
            </a:r>
            <a:r>
              <a:rPr lang="fr-FR" sz="1600" dirty="0" smtClean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considerations</a:t>
            </a:r>
            <a:r>
              <a:rPr lang="fr-FR" sz="1600" dirty="0">
                <a:latin typeface="Marianne" panose="02000000000000000000" pitchFamily="50" charset="0"/>
              </a:rPr>
              <a:t> to </a:t>
            </a:r>
            <a:r>
              <a:rPr lang="fr-FR" sz="1600" dirty="0" err="1">
                <a:latin typeface="Marianne" panose="02000000000000000000" pitchFamily="50" charset="0"/>
              </a:rPr>
              <a:t>eliminate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conflicts</a:t>
            </a:r>
            <a:r>
              <a:rPr lang="fr-FR" sz="1600" dirty="0">
                <a:latin typeface="Marianne" panose="02000000000000000000" pitchFamily="50" charset="0"/>
              </a:rPr>
              <a:t> and </a:t>
            </a:r>
            <a:r>
              <a:rPr lang="fr-FR" sz="1600" dirty="0" err="1">
                <a:latin typeface="Marianne" panose="02000000000000000000" pitchFamily="50" charset="0"/>
              </a:rPr>
              <a:t>enhance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overall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project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integrity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2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French nuclear security department methods</a:t>
            </a:r>
          </a:p>
        </p:txBody>
      </p:sp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1EECFCF8-35A3-4E0F-9414-C2722EF531FB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13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9984" y="1548297"/>
            <a:ext cx="11663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latin typeface="Marianne" panose="02000000000000000000" pitchFamily="50" charset="0"/>
              </a:rPr>
              <a:t>Findings</a:t>
            </a:r>
            <a:r>
              <a:rPr lang="fr-FR" sz="1600" b="1" dirty="0">
                <a:latin typeface="Marianne" panose="02000000000000000000" pitchFamily="50" charset="0"/>
              </a:rPr>
              <a:t>: </a:t>
            </a:r>
          </a:p>
          <a:p>
            <a:endParaRPr lang="fr-FR" sz="1600" dirty="0">
              <a:latin typeface="Marianne" panose="02000000000000000000" pitchFamily="50" charset="0"/>
              <a:sym typeface="Wingdings" panose="05000000000000000000" pitchFamily="2" charset="2"/>
            </a:endParaRPr>
          </a:p>
          <a:p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Need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for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flexibility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and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resources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to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effectively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address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designers’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projects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and manage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increasing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3S by design interfaces</a:t>
            </a:r>
          </a:p>
          <a:p>
            <a:endParaRPr lang="fr-FR" sz="1600" dirty="0">
              <a:latin typeface="Marianne" panose="02000000000000000000" pitchFamily="50" charset="0"/>
              <a:sym typeface="Wingdings" panose="05000000000000000000" pitchFamily="2" charset="2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6105524" y="2700356"/>
            <a:ext cx="4537710" cy="10501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  <a:latin typeface="Marianne" panose="02000000000000000000" pitchFamily="50" charset="0"/>
              </a:rPr>
              <a:t>Biannual</a:t>
            </a:r>
            <a:r>
              <a:rPr lang="fr-FR" sz="1600" dirty="0">
                <a:solidFill>
                  <a:schemeClr val="tx1"/>
                </a:solidFill>
                <a:latin typeface="Marianne" panose="02000000000000000000" pitchFamily="50" charset="0"/>
              </a:rPr>
              <a:t> 3S meetings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313179" y="2700356"/>
            <a:ext cx="4537710" cy="10501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  <a:latin typeface="Marianne" panose="02000000000000000000" pitchFamily="50" charset="0"/>
              </a:rPr>
              <a:t>Bilateral</a:t>
            </a:r>
            <a:r>
              <a:rPr lang="fr-FR" sz="1600" dirty="0">
                <a:solidFill>
                  <a:schemeClr val="tx1"/>
                </a:solidFill>
                <a:latin typeface="Marianne" panose="02000000000000000000" pitchFamily="50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Marianne" panose="02000000000000000000" pitchFamily="50" charset="0"/>
              </a:rPr>
              <a:t>safety</a:t>
            </a:r>
            <a:r>
              <a:rPr lang="fr-FR" sz="1600" dirty="0">
                <a:solidFill>
                  <a:schemeClr val="tx1"/>
                </a:solidFill>
                <a:latin typeface="Marianne" panose="02000000000000000000" pitchFamily="50" charset="0"/>
              </a:rPr>
              <a:t>/</a:t>
            </a:r>
            <a:r>
              <a:rPr lang="fr-FR" sz="1600" dirty="0" err="1">
                <a:solidFill>
                  <a:schemeClr val="tx1"/>
                </a:solidFill>
                <a:latin typeface="Marianne" panose="02000000000000000000" pitchFamily="50" charset="0"/>
              </a:rPr>
              <a:t>security</a:t>
            </a:r>
            <a:r>
              <a:rPr lang="fr-FR" sz="1600" dirty="0">
                <a:solidFill>
                  <a:schemeClr val="tx1"/>
                </a:solidFill>
                <a:latin typeface="Marianne" panose="02000000000000000000" pitchFamily="50" charset="0"/>
              </a:rPr>
              <a:t> and </a:t>
            </a:r>
            <a:r>
              <a:rPr lang="fr-FR" sz="1600" dirty="0" err="1">
                <a:solidFill>
                  <a:schemeClr val="tx1"/>
                </a:solidFill>
                <a:latin typeface="Marianne" panose="02000000000000000000" pitchFamily="50" charset="0"/>
              </a:rPr>
              <a:t>security</a:t>
            </a:r>
            <a:r>
              <a:rPr lang="fr-FR" sz="1600" dirty="0">
                <a:solidFill>
                  <a:schemeClr val="tx1"/>
                </a:solidFill>
                <a:latin typeface="Marianne" panose="02000000000000000000" pitchFamily="50" charset="0"/>
              </a:rPr>
              <a:t>/</a:t>
            </a:r>
            <a:r>
              <a:rPr lang="fr-FR" sz="1600" dirty="0" err="1">
                <a:solidFill>
                  <a:schemeClr val="tx1"/>
                </a:solidFill>
                <a:latin typeface="Marianne" panose="02000000000000000000" pitchFamily="50" charset="0"/>
              </a:rPr>
              <a:t>safeguards</a:t>
            </a:r>
            <a:r>
              <a:rPr lang="fr-FR" sz="1600" dirty="0">
                <a:solidFill>
                  <a:schemeClr val="tx1"/>
                </a:solidFill>
                <a:latin typeface="Marianne" panose="02000000000000000000" pitchFamily="50" charset="0"/>
              </a:rPr>
              <a:t> meetings as </a:t>
            </a:r>
            <a:r>
              <a:rPr lang="fr-FR" sz="1600" dirty="0" err="1">
                <a:solidFill>
                  <a:schemeClr val="tx1"/>
                </a:solidFill>
                <a:latin typeface="Marianne" panose="02000000000000000000" pitchFamily="50" charset="0"/>
              </a:rPr>
              <a:t>required</a:t>
            </a:r>
            <a:endParaRPr lang="fr-FR" sz="1600" dirty="0">
              <a:solidFill>
                <a:schemeClr val="tx1"/>
              </a:solidFill>
              <a:latin typeface="Marianne" panose="02000000000000000000" pitchFamily="50" charset="0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249373" y="3077902"/>
            <a:ext cx="811530" cy="276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0800000">
            <a:off x="10897869" y="3087178"/>
            <a:ext cx="811530" cy="276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19984" y="3978773"/>
            <a:ext cx="116634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Marianne" panose="02000000000000000000" pitchFamily="50" charset="0"/>
              </a:rPr>
              <a:t>Objectives:</a:t>
            </a:r>
          </a:p>
          <a:p>
            <a:endParaRPr lang="fr-FR" sz="1600" b="1" dirty="0">
              <a:latin typeface="Marianne" panose="02000000000000000000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Enhance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cooperation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between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authorities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for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better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project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understanding</a:t>
            </a:r>
            <a:endParaRPr lang="fr-FR" sz="1600" dirty="0">
              <a:latin typeface="Marianne" panose="02000000000000000000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Track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progress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in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project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assessments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and engagements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with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designers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Develop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solutions for interface challenges and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improve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synergy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among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authorities</a:t>
            </a:r>
            <a:endParaRPr lang="fr-FR" sz="1600" dirty="0">
              <a:latin typeface="Marianne" panose="02000000000000000000" pitchFamily="50" charset="0"/>
              <a:sym typeface="Wingdings" panose="05000000000000000000" pitchFamily="2" charset="2"/>
            </a:endParaRPr>
          </a:p>
          <a:p>
            <a:endParaRPr lang="fr-FR" sz="1600" dirty="0">
              <a:latin typeface="Marianne" panose="02000000000000000000" pitchFamily="50" charset="0"/>
              <a:sym typeface="Wingdings" panose="05000000000000000000" pitchFamily="2" charset="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942849" y="2677252"/>
            <a:ext cx="700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chemeClr val="accent5"/>
                </a:solidFill>
                <a:latin typeface="Marianne" panose="02000000000000000000" pitchFamily="50" charset="0"/>
              </a:rPr>
              <a:t>(new)</a:t>
            </a:r>
          </a:p>
        </p:txBody>
      </p:sp>
    </p:spTree>
    <p:extLst>
      <p:ext uri="{BB962C8B-B14F-4D97-AF65-F5344CB8AC3E}">
        <p14:creationId xmlns:p14="http://schemas.microsoft.com/office/powerpoint/2010/main" val="14610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… extending beyond the 3S for SMRs</a:t>
            </a:r>
          </a:p>
        </p:txBody>
      </p:sp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1EECFCF8-35A3-4E0F-9414-C2722EF531FB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14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397285" y="1490963"/>
            <a:ext cx="680149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Marianne" panose="02000000000000000000" pitchFamily="50" charset="0"/>
              </a:rPr>
              <a:t>National </a:t>
            </a:r>
            <a:r>
              <a:rPr lang="fr-FR" sz="1600" b="1" dirty="0" err="1">
                <a:latin typeface="Marianne" panose="02000000000000000000" pitchFamily="50" charset="0"/>
              </a:rPr>
              <a:t>energy</a:t>
            </a:r>
            <a:r>
              <a:rPr lang="fr-FR" sz="1600" b="1" dirty="0">
                <a:latin typeface="Marianne" panose="02000000000000000000" pitchFamily="50" charset="0"/>
              </a:rPr>
              <a:t> </a:t>
            </a:r>
            <a:r>
              <a:rPr lang="fr-FR" sz="1600" b="1" dirty="0" err="1">
                <a:latin typeface="Marianne" panose="02000000000000000000" pitchFamily="50" charset="0"/>
              </a:rPr>
              <a:t>policy</a:t>
            </a:r>
            <a:r>
              <a:rPr lang="fr-FR" sz="1600" b="1" dirty="0">
                <a:latin typeface="Marianne" panose="02000000000000000000" pitchFamily="50" charset="0"/>
              </a:rPr>
              <a:t> must </a:t>
            </a:r>
            <a:r>
              <a:rPr lang="fr-FR" sz="1600" b="1" dirty="0" err="1">
                <a:latin typeface="Marianne" panose="02000000000000000000" pitchFamily="50" charset="0"/>
              </a:rPr>
              <a:t>consider</a:t>
            </a:r>
            <a:r>
              <a:rPr lang="fr-FR" sz="1600" b="1" dirty="0">
                <a:latin typeface="Marianne" panose="02000000000000000000" pitchFamily="50" charset="0"/>
              </a:rPr>
              <a:t> all issues, </a:t>
            </a:r>
            <a:r>
              <a:rPr lang="fr-FR" sz="1600" b="1" u="sng" dirty="0" err="1">
                <a:latin typeface="Marianne" panose="02000000000000000000" pitchFamily="50" charset="0"/>
              </a:rPr>
              <a:t>especially</a:t>
            </a:r>
            <a:r>
              <a:rPr lang="fr-FR" sz="1600" b="1" u="sng" dirty="0">
                <a:latin typeface="Marianne" panose="02000000000000000000" pitchFamily="50" charset="0"/>
              </a:rPr>
              <a:t> </a:t>
            </a:r>
            <a:r>
              <a:rPr lang="fr-FR" sz="1600" b="1" u="sng" dirty="0" err="1">
                <a:latin typeface="Marianne" panose="02000000000000000000" pitchFamily="50" charset="0"/>
              </a:rPr>
              <a:t>security</a:t>
            </a:r>
            <a:endParaRPr lang="fr-FR" sz="1600" b="1" u="sng" dirty="0">
              <a:latin typeface="Marianne" panose="02000000000000000000" pitchFamily="50" charset="0"/>
            </a:endParaRPr>
          </a:p>
          <a:p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Nuclear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security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issues must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be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understood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at the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highest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level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by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decision-makers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,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including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those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not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directly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involved</a:t>
            </a:r>
            <a:endParaRPr lang="fr-FR" sz="1600" dirty="0">
              <a:latin typeface="Marianne" panose="02000000000000000000" pitchFamily="50" charset="0"/>
              <a:sym typeface="Wingdings" panose="05000000000000000000" pitchFamily="2" charset="2"/>
            </a:endParaRPr>
          </a:p>
        </p:txBody>
      </p:sp>
      <p:sp>
        <p:nvSpPr>
          <p:cNvPr id="3" name="Triangle isocèle 2"/>
          <p:cNvSpPr/>
          <p:nvPr/>
        </p:nvSpPr>
        <p:spPr>
          <a:xfrm>
            <a:off x="143838" y="1387011"/>
            <a:ext cx="1068513" cy="9349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05948" y="1572909"/>
            <a:ext cx="449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Marianne" panose="02000000000000000000" pitchFamily="50" charset="0"/>
              </a:rPr>
              <a:t>!</a:t>
            </a:r>
            <a:endParaRPr lang="fr-FR" sz="3600" dirty="0">
              <a:solidFill>
                <a:schemeClr val="bg1"/>
              </a:solidFill>
              <a:latin typeface="Marianne" panose="02000000000000000000" pitchFamily="50" charset="0"/>
              <a:sym typeface="Wingdings" panose="05000000000000000000" pitchFamily="2" charset="2"/>
            </a:endParaRPr>
          </a:p>
          <a:p>
            <a:endParaRPr lang="fr-FR" sz="3600" dirty="0">
              <a:solidFill>
                <a:schemeClr val="bg1"/>
              </a:solidFill>
              <a:latin typeface="Marianne" panose="02000000000000000000" pitchFamily="50" charset="0"/>
              <a:sym typeface="Wingdings" panose="05000000000000000000" pitchFamily="2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041716" y="6012628"/>
            <a:ext cx="780454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Biannual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meetings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with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all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government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offices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concerned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with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SMRs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,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including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authorities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responsible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for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energy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policy</a:t>
            </a:r>
            <a:endParaRPr lang="fr-FR" sz="1600" dirty="0">
              <a:latin typeface="Marianne" panose="02000000000000000000" pitchFamily="50" charset="0"/>
              <a:sym typeface="Wingdings" panose="05000000000000000000" pitchFamily="2" charset="2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154112" y="5691133"/>
            <a:ext cx="3435385" cy="1014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0844546" y="6305015"/>
            <a:ext cx="700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chemeClr val="accent5"/>
                </a:solidFill>
                <a:latin typeface="Marianne" panose="02000000000000000000" pitchFamily="50" charset="0"/>
              </a:rPr>
              <a:t>(new)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3838" y="2718543"/>
            <a:ext cx="5747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u="sng" dirty="0">
                <a:latin typeface="Marianne" panose="02000000000000000000" pitchFamily="50" charset="0"/>
                <a:sym typeface="Wingdings" panose="05000000000000000000" pitchFamily="2" charset="2"/>
              </a:rPr>
              <a:t>Multiple challenges to </a:t>
            </a:r>
            <a:r>
              <a:rPr lang="fr-FR" sz="1600" i="1" u="sng" dirty="0" err="1">
                <a:latin typeface="Marianne" panose="02000000000000000000" pitchFamily="50" charset="0"/>
                <a:sym typeface="Wingdings" panose="05000000000000000000" pitchFamily="2" charset="2"/>
              </a:rPr>
              <a:t>consider</a:t>
            </a:r>
            <a:r>
              <a:rPr lang="fr-FR" sz="1600" i="1" u="sng" dirty="0">
                <a:latin typeface="Marianne" panose="02000000000000000000" pitchFamily="50" charset="0"/>
                <a:sym typeface="Wingdings" panose="05000000000000000000" pitchFamily="2" charset="2"/>
              </a:rPr>
              <a:t> in French </a:t>
            </a:r>
            <a:r>
              <a:rPr lang="fr-FR" sz="1600" i="1" u="sng" dirty="0" err="1">
                <a:latin typeface="Marianne" panose="02000000000000000000" pitchFamily="50" charset="0"/>
                <a:sym typeface="Wingdings" panose="05000000000000000000" pitchFamily="2" charset="2"/>
              </a:rPr>
              <a:t>energy</a:t>
            </a:r>
            <a:r>
              <a:rPr lang="fr-FR" sz="1600" i="1" u="sng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i="1" u="sng" dirty="0" err="1">
                <a:latin typeface="Marianne" panose="02000000000000000000" pitchFamily="50" charset="0"/>
                <a:sym typeface="Wingdings" panose="05000000000000000000" pitchFamily="2" charset="2"/>
              </a:rPr>
              <a:t>policy</a:t>
            </a:r>
            <a:endParaRPr lang="fr-FR" sz="1600" i="1" u="sng" dirty="0">
              <a:latin typeface="Marianne" panose="02000000000000000000" pitchFamily="50" charset="0"/>
              <a:sym typeface="Wingdings" panose="05000000000000000000" pitchFamily="2" charset="2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9216" y="3514682"/>
            <a:ext cx="2046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latin typeface="Marianne" panose="02000000000000000000" pitchFamily="50" charset="0"/>
                <a:sym typeface="Wingdings" panose="05000000000000000000" pitchFamily="2" charset="2"/>
              </a:rPr>
              <a:t>Social </a:t>
            </a:r>
            <a:r>
              <a:rPr lang="fr-FR" sz="1600" i="1" dirty="0" err="1">
                <a:latin typeface="Marianne" panose="02000000000000000000" pitchFamily="50" charset="0"/>
                <a:sym typeface="Wingdings" panose="05000000000000000000" pitchFamily="2" charset="2"/>
              </a:rPr>
              <a:t>acceptance</a:t>
            </a:r>
            <a:endParaRPr lang="fr-FR" sz="1600" i="1" dirty="0">
              <a:latin typeface="Marianne" panose="02000000000000000000" pitchFamily="50" charset="0"/>
              <a:sym typeface="Wingdings" panose="05000000000000000000" pitchFamily="2" charset="2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00268" y="4591183"/>
            <a:ext cx="20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>
                <a:latin typeface="Marianne" panose="02000000000000000000" pitchFamily="50" charset="0"/>
                <a:sym typeface="Wingdings" panose="05000000000000000000" pitchFamily="2" charset="2"/>
              </a:rPr>
              <a:t>Increase</a:t>
            </a:r>
            <a:r>
              <a:rPr lang="fr-FR" sz="1600" i="1" dirty="0">
                <a:latin typeface="Marianne" panose="02000000000000000000" pitchFamily="50" charset="0"/>
                <a:sym typeface="Wingdings" panose="05000000000000000000" pitchFamily="2" charset="2"/>
              </a:rPr>
              <a:t> of </a:t>
            </a:r>
            <a:r>
              <a:rPr lang="fr-FR" sz="1600" i="1" dirty="0" err="1">
                <a:latin typeface="Marianne" panose="02000000000000000000" pitchFamily="50" charset="0"/>
                <a:sym typeface="Wingdings" panose="05000000000000000000" pitchFamily="2" charset="2"/>
              </a:rPr>
              <a:t>nuclear</a:t>
            </a:r>
            <a:r>
              <a:rPr lang="fr-FR" sz="1600" i="1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i="1" dirty="0" err="1">
                <a:latin typeface="Marianne" panose="02000000000000000000" pitchFamily="50" charset="0"/>
                <a:sym typeface="Wingdings" panose="05000000000000000000" pitchFamily="2" charset="2"/>
              </a:rPr>
              <a:t>material</a:t>
            </a:r>
            <a:r>
              <a:rPr lang="fr-FR" sz="1600" i="1" dirty="0">
                <a:latin typeface="Marianne" panose="02000000000000000000" pitchFamily="50" charset="0"/>
                <a:sym typeface="Wingdings" panose="05000000000000000000" pitchFamily="2" charset="2"/>
              </a:rPr>
              <a:t> transports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579222" y="3502958"/>
            <a:ext cx="2046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latin typeface="Marianne" panose="02000000000000000000" pitchFamily="50" charset="0"/>
                <a:sym typeface="Wingdings" panose="05000000000000000000" pitchFamily="2" charset="2"/>
              </a:rPr>
              <a:t>No staff on site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080696" y="4572566"/>
            <a:ext cx="20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latin typeface="Marianne" panose="02000000000000000000" pitchFamily="50" charset="0"/>
                <a:sym typeface="Wingdings" panose="05000000000000000000" pitchFamily="2" charset="2"/>
              </a:rPr>
              <a:t>No </a:t>
            </a:r>
            <a:r>
              <a:rPr lang="fr-FR" sz="1600" i="1" dirty="0" err="1">
                <a:latin typeface="Marianne" panose="02000000000000000000" pitchFamily="50" charset="0"/>
                <a:sym typeface="Wingdings" panose="05000000000000000000" pitchFamily="2" charset="2"/>
              </a:rPr>
              <a:t>armed</a:t>
            </a:r>
            <a:r>
              <a:rPr lang="fr-FR" sz="1600" i="1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i="1" dirty="0" err="1">
                <a:latin typeface="Marianne" panose="02000000000000000000" pitchFamily="50" charset="0"/>
                <a:sym typeface="Wingdings" panose="05000000000000000000" pitchFamily="2" charset="2"/>
              </a:rPr>
              <a:t>guards</a:t>
            </a:r>
            <a:r>
              <a:rPr lang="fr-FR" sz="1600" i="1" dirty="0">
                <a:latin typeface="Marianne" panose="02000000000000000000" pitchFamily="50" charset="0"/>
                <a:sym typeface="Wingdings" panose="05000000000000000000" pitchFamily="2" charset="2"/>
              </a:rPr>
              <a:t> on site?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637190" y="3288367"/>
            <a:ext cx="2046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>
                <a:latin typeface="Marianne" panose="02000000000000000000" pitchFamily="50" charset="0"/>
                <a:sym typeface="Wingdings" panose="05000000000000000000" pitchFamily="2" charset="2"/>
              </a:rPr>
              <a:t>Proliferation</a:t>
            </a:r>
            <a:r>
              <a:rPr lang="fr-FR" sz="1600" i="1" dirty="0">
                <a:latin typeface="Marianne" panose="02000000000000000000" pitchFamily="50" charset="0"/>
                <a:sym typeface="Wingdings" panose="05000000000000000000" pitchFamily="2" charset="2"/>
              </a:rPr>
              <a:t> issues for </a:t>
            </a:r>
            <a:r>
              <a:rPr lang="fr-FR" sz="1600" i="1" dirty="0" err="1">
                <a:latin typeface="Marianne" panose="02000000000000000000" pitchFamily="50" charset="0"/>
                <a:sym typeface="Wingdings" panose="05000000000000000000" pitchFamily="2" charset="2"/>
              </a:rPr>
              <a:t>some</a:t>
            </a:r>
            <a:r>
              <a:rPr lang="fr-FR" sz="1600" i="1" dirty="0">
                <a:latin typeface="Marianne" panose="02000000000000000000" pitchFamily="50" charset="0"/>
                <a:sym typeface="Wingdings" panose="05000000000000000000" pitchFamily="2" charset="2"/>
              </a:rPr>
              <a:t> types of fuel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161125" y="4564323"/>
            <a:ext cx="20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>
                <a:latin typeface="Marianne" panose="02000000000000000000" pitchFamily="50" charset="0"/>
                <a:sym typeface="Wingdings" panose="05000000000000000000" pitchFamily="2" charset="2"/>
              </a:rPr>
              <a:t>Proximity</a:t>
            </a:r>
            <a:r>
              <a:rPr lang="fr-FR" sz="1600" i="1" dirty="0">
                <a:latin typeface="Marianne" panose="02000000000000000000" pitchFamily="50" charset="0"/>
                <a:sym typeface="Wingdings" panose="05000000000000000000" pitchFamily="2" charset="2"/>
              </a:rPr>
              <a:t> to </a:t>
            </a:r>
            <a:r>
              <a:rPr lang="fr-FR" sz="1600" i="1" dirty="0" err="1">
                <a:latin typeface="Marianne" panose="02000000000000000000" pitchFamily="50" charset="0"/>
                <a:sym typeface="Wingdings" panose="05000000000000000000" pitchFamily="2" charset="2"/>
              </a:rPr>
              <a:t>urban</a:t>
            </a:r>
            <a:r>
              <a:rPr lang="fr-FR" sz="1600" i="1" dirty="0">
                <a:latin typeface="Marianne" panose="02000000000000000000" pitchFamily="50" charset="0"/>
                <a:sym typeface="Wingdings" panose="05000000000000000000" pitchFamily="2" charset="2"/>
              </a:rPr>
              <a:t> areas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35877" y="4577819"/>
            <a:ext cx="20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>
                <a:latin typeface="Marianne" panose="02000000000000000000" pitchFamily="50" charset="0"/>
                <a:sym typeface="Wingdings" panose="05000000000000000000" pitchFamily="2" charset="2"/>
              </a:rPr>
              <a:t>Lack</a:t>
            </a:r>
            <a:r>
              <a:rPr lang="fr-FR" sz="1600" i="1" dirty="0">
                <a:latin typeface="Marianne" panose="02000000000000000000" pitchFamily="50" charset="0"/>
                <a:sym typeface="Wingdings" panose="05000000000000000000" pitchFamily="2" charset="2"/>
              </a:rPr>
              <a:t> of </a:t>
            </a:r>
            <a:r>
              <a:rPr lang="fr-FR" sz="1600" i="1" dirty="0" err="1">
                <a:latin typeface="Marianne" panose="02000000000000000000" pitchFamily="50" charset="0"/>
                <a:sym typeface="Wingdings" panose="05000000000000000000" pitchFamily="2" charset="2"/>
              </a:rPr>
              <a:t>studies</a:t>
            </a:r>
            <a:r>
              <a:rPr lang="fr-FR" sz="1600" i="1" dirty="0">
                <a:latin typeface="Marianne" panose="02000000000000000000" pitchFamily="50" charset="0"/>
                <a:sym typeface="Wingdings" panose="05000000000000000000" pitchFamily="2" charset="2"/>
              </a:rPr>
              <a:t> on new types of fuel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9695158" y="3133626"/>
            <a:ext cx="2046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latin typeface="Marianne" panose="02000000000000000000" pitchFamily="50" charset="0"/>
                <a:sym typeface="Wingdings" panose="05000000000000000000" pitchFamily="2" charset="2"/>
              </a:rPr>
              <a:t>Type of fuel </a:t>
            </a:r>
            <a:r>
              <a:rPr lang="fr-FR" sz="1600" i="1" dirty="0" err="1">
                <a:latin typeface="Marianne" panose="02000000000000000000" pitchFamily="50" charset="0"/>
                <a:sym typeface="Wingdings" panose="05000000000000000000" pitchFamily="2" charset="2"/>
              </a:rPr>
              <a:t>that</a:t>
            </a:r>
            <a:r>
              <a:rPr lang="fr-FR" sz="1600" i="1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i="1" dirty="0" err="1">
                <a:latin typeface="Marianne" panose="02000000000000000000" pitchFamily="50" charset="0"/>
                <a:sym typeface="Wingdings" panose="05000000000000000000" pitchFamily="2" charset="2"/>
              </a:rPr>
              <a:t>could</a:t>
            </a:r>
            <a:r>
              <a:rPr lang="fr-FR" sz="1600" i="1" dirty="0">
                <a:latin typeface="Marianne" panose="02000000000000000000" pitchFamily="50" charset="0"/>
                <a:sym typeface="Wingdings" panose="05000000000000000000" pitchFamily="2" charset="2"/>
              </a:rPr>
              <a:t> lead to </a:t>
            </a:r>
            <a:r>
              <a:rPr lang="fr-FR" sz="1600" i="1" dirty="0" err="1">
                <a:latin typeface="Marianne" panose="02000000000000000000" pitchFamily="50" charset="0"/>
                <a:sym typeface="Wingdings" panose="05000000000000000000" pitchFamily="2" charset="2"/>
              </a:rPr>
              <a:t>identify</a:t>
            </a:r>
            <a:r>
              <a:rPr lang="fr-FR" sz="1600" i="1" dirty="0">
                <a:latin typeface="Marianne" panose="02000000000000000000" pitchFamily="50" charset="0"/>
                <a:sym typeface="Wingdings" panose="05000000000000000000" pitchFamily="2" charset="2"/>
              </a:rPr>
              <a:t> new types of </a:t>
            </a:r>
            <a:r>
              <a:rPr lang="fr-FR" sz="1600" i="1" dirty="0" err="1">
                <a:latin typeface="Marianne" panose="02000000000000000000" pitchFamily="50" charset="0"/>
                <a:sym typeface="Wingdings" panose="05000000000000000000" pitchFamily="2" charset="2"/>
              </a:rPr>
              <a:t>threat</a:t>
            </a:r>
            <a:endParaRPr lang="fr-FR" sz="1600" i="1" dirty="0">
              <a:latin typeface="Marianne" panose="02000000000000000000" pitchFamily="50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899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1EECFCF8-35A3-4E0F-9414-C2722EF531FB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15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66556" y="1496923"/>
            <a:ext cx="116720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Marianne" panose="02000000000000000000" pitchFamily="50" charset="0"/>
              </a:rPr>
              <a:t>Need</a:t>
            </a:r>
            <a:r>
              <a:rPr lang="fr-FR" sz="1600" dirty="0">
                <a:latin typeface="Marianne" panose="02000000000000000000" pitchFamily="50" charset="0"/>
              </a:rPr>
              <a:t> to </a:t>
            </a:r>
            <a:r>
              <a:rPr lang="fr-FR" sz="1600" dirty="0" err="1">
                <a:latin typeface="Marianne" panose="02000000000000000000" pitchFamily="50" charset="0"/>
              </a:rPr>
              <a:t>rethink</a:t>
            </a:r>
            <a:r>
              <a:rPr lang="fr-FR" sz="1600" dirty="0">
                <a:latin typeface="Marianne" panose="02000000000000000000" pitchFamily="50" charset="0"/>
              </a:rPr>
              <a:t> and </a:t>
            </a:r>
            <a:r>
              <a:rPr lang="fr-FR" sz="1600" dirty="0" err="1">
                <a:latin typeface="Marianne" panose="02000000000000000000" pitchFamily="50" charset="0"/>
              </a:rPr>
              <a:t>adapt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our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current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processes</a:t>
            </a:r>
            <a:r>
              <a:rPr lang="fr-FR" sz="1600" dirty="0">
                <a:latin typeface="Marianne" panose="02000000000000000000" pitchFamily="50" charset="0"/>
              </a:rPr>
              <a:t> for </a:t>
            </a:r>
            <a:r>
              <a:rPr lang="fr-FR" sz="1600" dirty="0" err="1">
                <a:latin typeface="Marianne" panose="02000000000000000000" pitchFamily="50" charset="0"/>
              </a:rPr>
              <a:t>SMRs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while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maintaining</a:t>
            </a:r>
            <a:r>
              <a:rPr lang="fr-FR" sz="1600" dirty="0">
                <a:latin typeface="Marianne" panose="02000000000000000000" pitchFamily="50" charset="0"/>
              </a:rPr>
              <a:t> the </a:t>
            </a:r>
            <a:r>
              <a:rPr lang="fr-FR" sz="1600" dirty="0" err="1">
                <a:latin typeface="Marianne" panose="02000000000000000000" pitchFamily="50" charset="0"/>
              </a:rPr>
              <a:t>same</a:t>
            </a:r>
            <a:r>
              <a:rPr lang="fr-FR" sz="1600" dirty="0">
                <a:latin typeface="Marianne" panose="02000000000000000000" pitchFamily="50" charset="0"/>
              </a:rPr>
              <a:t> standards as </a:t>
            </a:r>
            <a:r>
              <a:rPr lang="fr-FR" sz="1600" dirty="0" err="1">
                <a:latin typeface="Marianne" panose="02000000000000000000" pitchFamily="50" charset="0"/>
              </a:rPr>
              <a:t>with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existing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operators</a:t>
            </a: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Marianne" panose="02000000000000000000" pitchFamily="50" charset="0"/>
              </a:rPr>
              <a:t>Need</a:t>
            </a:r>
            <a:r>
              <a:rPr lang="fr-FR" sz="1600" dirty="0">
                <a:latin typeface="Marianne" panose="02000000000000000000" pitchFamily="50" charset="0"/>
              </a:rPr>
              <a:t> to </a:t>
            </a:r>
            <a:r>
              <a:rPr lang="fr-FR" sz="1600" dirty="0" err="1">
                <a:latin typeface="Marianne" panose="02000000000000000000" pitchFamily="50" charset="0"/>
              </a:rPr>
              <a:t>reorganize</a:t>
            </a:r>
            <a:r>
              <a:rPr lang="fr-FR" sz="1600" dirty="0">
                <a:latin typeface="Marianne" panose="02000000000000000000" pitchFamily="50" charset="0"/>
              </a:rPr>
              <a:t> the </a:t>
            </a:r>
            <a:r>
              <a:rPr lang="fr-FR" sz="1600" dirty="0" err="1">
                <a:latin typeface="Marianne" panose="02000000000000000000" pitchFamily="50" charset="0"/>
              </a:rPr>
              <a:t>nuclear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security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authority</a:t>
            </a:r>
            <a:r>
              <a:rPr lang="fr-FR" sz="1600" dirty="0">
                <a:latin typeface="Marianne" panose="02000000000000000000" pitchFamily="50" charset="0"/>
              </a:rPr>
              <a:t> to </a:t>
            </a:r>
            <a:r>
              <a:rPr lang="fr-FR" sz="1600" dirty="0" err="1">
                <a:latin typeface="Marianne" panose="02000000000000000000" pitchFamily="50" charset="0"/>
              </a:rPr>
              <a:t>handle</a:t>
            </a:r>
            <a:r>
              <a:rPr lang="fr-FR" sz="1600" dirty="0">
                <a:latin typeface="Marianne" panose="02000000000000000000" pitchFamily="50" charset="0"/>
              </a:rPr>
              <a:t> the </a:t>
            </a:r>
            <a:r>
              <a:rPr lang="fr-FR" sz="1600" dirty="0" err="1">
                <a:latin typeface="Marianne" panose="02000000000000000000" pitchFamily="50" charset="0"/>
              </a:rPr>
              <a:t>increased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workload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associated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with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SMRs</a:t>
            </a: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Marianne" panose="02000000000000000000" pitchFamily="50" charset="0"/>
              </a:rPr>
              <a:t>Need</a:t>
            </a:r>
            <a:r>
              <a:rPr lang="fr-FR" sz="1600" dirty="0">
                <a:latin typeface="Marianne" panose="02000000000000000000" pitchFamily="50" charset="0"/>
              </a:rPr>
              <a:t> for </a:t>
            </a:r>
            <a:r>
              <a:rPr lang="fr-FR" sz="1600" dirty="0" err="1">
                <a:latin typeface="Marianne" panose="02000000000000000000" pitchFamily="50" charset="0"/>
              </a:rPr>
              <a:t>better</a:t>
            </a:r>
            <a:r>
              <a:rPr lang="fr-FR" sz="1600" dirty="0">
                <a:latin typeface="Marianne" panose="02000000000000000000" pitchFamily="50" charset="0"/>
              </a:rPr>
              <a:t> 3S coordination, and </a:t>
            </a:r>
            <a:r>
              <a:rPr lang="fr-FR" sz="1600" dirty="0" err="1">
                <a:latin typeface="Marianne" panose="02000000000000000000" pitchFamily="50" charset="0"/>
              </a:rPr>
              <a:t>beyond</a:t>
            </a:r>
            <a:r>
              <a:rPr lang="fr-FR" sz="1600" dirty="0">
                <a:latin typeface="Marianne" panose="02000000000000000000" pitchFamily="50" charset="0"/>
              </a:rPr>
              <a:t>, to </a:t>
            </a:r>
            <a:r>
              <a:rPr lang="fr-FR" sz="1600" dirty="0" err="1">
                <a:latin typeface="Marianne" panose="02000000000000000000" pitchFamily="50" charset="0"/>
              </a:rPr>
              <a:t>adress</a:t>
            </a:r>
            <a:r>
              <a:rPr lang="fr-FR" sz="1600" dirty="0">
                <a:latin typeface="Marianne" panose="02000000000000000000" pitchFamily="50" charset="0"/>
              </a:rPr>
              <a:t> all challenges of multiple SMR </a:t>
            </a:r>
            <a:r>
              <a:rPr lang="fr-FR" sz="1600" dirty="0" err="1">
                <a:latin typeface="Marianne" panose="02000000000000000000" pitchFamily="50" charset="0"/>
              </a:rPr>
              <a:t>deployments</a:t>
            </a:r>
            <a:r>
              <a:rPr lang="fr-FR" sz="1600" dirty="0">
                <a:latin typeface="Marianne" panose="02000000000000000000" pitchFamily="50" charset="0"/>
              </a:rPr>
              <a:t> on the </a:t>
            </a:r>
            <a:r>
              <a:rPr lang="fr-FR" sz="1600" dirty="0" err="1">
                <a:latin typeface="Marianne" panose="02000000000000000000" pitchFamily="50" charset="0"/>
              </a:rPr>
              <a:t>territory</a:t>
            </a: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Marianne" panose="02000000000000000000" pitchFamily="50" charset="0"/>
              </a:rPr>
              <a:t>Need</a:t>
            </a:r>
            <a:r>
              <a:rPr lang="fr-FR" sz="1600" dirty="0">
                <a:latin typeface="Marianne" panose="02000000000000000000" pitchFamily="50" charset="0"/>
              </a:rPr>
              <a:t> for high-</a:t>
            </a:r>
            <a:r>
              <a:rPr lang="fr-FR" sz="1600" dirty="0" err="1">
                <a:latin typeface="Marianne" panose="02000000000000000000" pitchFamily="50" charset="0"/>
              </a:rPr>
              <a:t>level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decision-making</a:t>
            </a:r>
            <a:r>
              <a:rPr lang="fr-FR" sz="1600" dirty="0">
                <a:latin typeface="Marianne" panose="02000000000000000000" pitchFamily="50" charset="0"/>
              </a:rPr>
              <a:t> to </a:t>
            </a:r>
            <a:r>
              <a:rPr lang="fr-FR" sz="1600" dirty="0" err="1">
                <a:latin typeface="Marianne" panose="02000000000000000000" pitchFamily="50" charset="0"/>
              </a:rPr>
              <a:t>ensure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appropriate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processes</a:t>
            </a:r>
            <a:r>
              <a:rPr lang="fr-FR" sz="1600" dirty="0">
                <a:latin typeface="Marianne" panose="02000000000000000000" pitchFamily="50" charset="0"/>
              </a:rPr>
              <a:t> are in place to </a:t>
            </a:r>
            <a:r>
              <a:rPr lang="fr-FR" sz="1600" dirty="0" err="1">
                <a:latin typeface="Marianne" panose="02000000000000000000" pitchFamily="50" charset="0"/>
              </a:rPr>
              <a:t>allow</a:t>
            </a:r>
            <a:r>
              <a:rPr lang="fr-FR" sz="1600" dirty="0">
                <a:latin typeface="Marianne" panose="02000000000000000000" pitchFamily="50" charset="0"/>
              </a:rPr>
              <a:t> the </a:t>
            </a:r>
            <a:r>
              <a:rPr lang="fr-FR" sz="1600" dirty="0" err="1">
                <a:latin typeface="Marianne" panose="02000000000000000000" pitchFamily="50" charset="0"/>
              </a:rPr>
              <a:t>deployments</a:t>
            </a:r>
            <a:r>
              <a:rPr lang="fr-FR" sz="1600" dirty="0">
                <a:latin typeface="Marianne" panose="02000000000000000000" pitchFamily="50" charset="0"/>
              </a:rPr>
              <a:t> of </a:t>
            </a:r>
            <a:r>
              <a:rPr lang="fr-FR" sz="1600" dirty="0" err="1">
                <a:latin typeface="Marianne" panose="02000000000000000000" pitchFamily="50" charset="0"/>
              </a:rPr>
              <a:t>SMRs</a:t>
            </a: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50" charset="0"/>
              </a:rPr>
              <a:t>Coordination </a:t>
            </a:r>
            <a:r>
              <a:rPr lang="fr-FR" sz="1600" dirty="0" err="1">
                <a:latin typeface="Marianne" panose="02000000000000000000" pitchFamily="50" charset="0"/>
              </a:rPr>
              <a:t>between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authorities</a:t>
            </a:r>
            <a:r>
              <a:rPr lang="fr-FR" sz="1600" dirty="0">
                <a:latin typeface="Marianne" panose="02000000000000000000" pitchFamily="50" charset="0"/>
              </a:rPr>
              <a:t> and </a:t>
            </a:r>
            <a:r>
              <a:rPr lang="fr-FR" sz="1600" dirty="0" err="1">
                <a:latin typeface="Marianne" panose="02000000000000000000" pitchFamily="50" charset="0"/>
              </a:rPr>
              <a:t>between</a:t>
            </a:r>
            <a:r>
              <a:rPr lang="fr-FR" sz="1600" dirty="0">
                <a:latin typeface="Marianne" panose="02000000000000000000" pitchFamily="50" charset="0"/>
              </a:rPr>
              <a:t> the </a:t>
            </a:r>
            <a:r>
              <a:rPr lang="fr-FR" sz="1600" dirty="0" err="1">
                <a:latin typeface="Marianne" panose="02000000000000000000" pitchFamily="50" charset="0"/>
              </a:rPr>
              <a:t>involved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ministerial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departments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is</a:t>
            </a:r>
            <a:r>
              <a:rPr lang="fr-FR" sz="1600" dirty="0">
                <a:latin typeface="Marianne" panose="02000000000000000000" pitchFamily="50" charset="0"/>
              </a:rPr>
              <a:t> a key </a:t>
            </a:r>
            <a:r>
              <a:rPr lang="fr-FR" sz="1600" dirty="0" err="1">
                <a:latin typeface="Marianne" panose="02000000000000000000" pitchFamily="50" charset="0"/>
              </a:rPr>
              <a:t>element</a:t>
            </a:r>
            <a:r>
              <a:rPr lang="fr-FR" sz="1600" dirty="0">
                <a:latin typeface="Marianne" panose="02000000000000000000" pitchFamily="50" charset="0"/>
              </a:rPr>
              <a:t> to enable the </a:t>
            </a:r>
            <a:r>
              <a:rPr lang="fr-FR" sz="1600" dirty="0" err="1">
                <a:latin typeface="Marianne" panose="02000000000000000000" pitchFamily="50" charset="0"/>
              </a:rPr>
              <a:t>successful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implementation</a:t>
            </a:r>
            <a:r>
              <a:rPr lang="fr-FR" sz="1600" dirty="0">
                <a:latin typeface="Marianne" panose="02000000000000000000" pitchFamily="50" charset="0"/>
              </a:rPr>
              <a:t> of SMR </a:t>
            </a:r>
            <a:r>
              <a:rPr lang="fr-FR" sz="1600" dirty="0" err="1">
                <a:latin typeface="Marianne" panose="02000000000000000000" pitchFamily="50" charset="0"/>
              </a:rPr>
              <a:t>projects</a:t>
            </a:r>
            <a:endParaRPr lang="fr-FR" sz="16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2517"/>
            <a:ext cx="9144000" cy="2387600"/>
          </a:xfrm>
        </p:spPr>
        <p:txBody>
          <a:bodyPr>
            <a:normAutofit/>
          </a:bodyPr>
          <a:lstStyle/>
          <a:p>
            <a:r>
              <a:rPr lang="fr-FR" sz="5400" b="1" dirty="0" err="1">
                <a:solidFill>
                  <a:srgbClr val="2F3570"/>
                </a:solidFill>
              </a:rPr>
              <a:t>Thank</a:t>
            </a:r>
            <a:r>
              <a:rPr lang="fr-FR" sz="5400" b="1" dirty="0">
                <a:solidFill>
                  <a:srgbClr val="2F3570"/>
                </a:solidFill>
              </a:rPr>
              <a:t> </a:t>
            </a:r>
            <a:r>
              <a:rPr lang="fr-FR" sz="5400" b="1" dirty="0" err="1">
                <a:solidFill>
                  <a:srgbClr val="2F3570"/>
                </a:solidFill>
              </a:rPr>
              <a:t>you</a:t>
            </a:r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5B3C562-24CC-4DE2-9314-7C95784CE5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20" y="-1006567"/>
            <a:ext cx="4108760" cy="5315133"/>
          </a:xfrm>
          <a:prstGeom prst="rect">
            <a:avLst/>
          </a:prstGeom>
        </p:spPr>
      </p:pic>
      <p:sp>
        <p:nvSpPr>
          <p:cNvPr id="8" name="Titre 11">
            <a:extLst>
              <a:ext uri="{FF2B5EF4-FFF2-40B4-BE49-F238E27FC236}">
                <a16:creationId xmlns:a16="http://schemas.microsoft.com/office/drawing/2014/main" id="{F7F153DD-7FA1-475E-8FBE-CA0A9FD02B60}"/>
              </a:ext>
            </a:extLst>
          </p:cNvPr>
          <p:cNvSpPr txBox="1">
            <a:spLocks/>
          </p:cNvSpPr>
          <p:nvPr/>
        </p:nvSpPr>
        <p:spPr>
          <a:xfrm>
            <a:off x="1884000" y="4468374"/>
            <a:ext cx="8424000" cy="72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3600" dirty="0">
                <a:solidFill>
                  <a:srgbClr val="2F3570"/>
                </a:solidFill>
              </a:rPr>
              <a:t/>
            </a:r>
            <a:br>
              <a:rPr lang="fr-FR" sz="3600" dirty="0">
                <a:solidFill>
                  <a:srgbClr val="2F3570"/>
                </a:solidFill>
              </a:rPr>
            </a:br>
            <a:r>
              <a:rPr lang="fr-FR" sz="3600" dirty="0">
                <a:solidFill>
                  <a:srgbClr val="2F3570"/>
                </a:solidFill>
              </a:rPr>
              <a:t/>
            </a:r>
            <a:br>
              <a:rPr lang="fr-FR" sz="3600" dirty="0">
                <a:solidFill>
                  <a:srgbClr val="2F3570"/>
                </a:solidFill>
              </a:rPr>
            </a:br>
            <a:r>
              <a:rPr lang="fr-FR" sz="2400" dirty="0">
                <a:solidFill>
                  <a:srgbClr val="2F3570"/>
                </a:solidFill>
              </a:rPr>
              <a:t>melissa.koppe@developpement-durable.gouv.fr</a:t>
            </a:r>
            <a:r>
              <a:rPr lang="fr-FR" sz="2800" dirty="0">
                <a:solidFill>
                  <a:srgbClr val="2F3570"/>
                </a:solidFill>
              </a:rPr>
              <a:t/>
            </a:r>
            <a:br>
              <a:rPr lang="fr-FR" sz="2800" dirty="0">
                <a:solidFill>
                  <a:srgbClr val="2F3570"/>
                </a:solidFill>
              </a:rPr>
            </a:br>
            <a:r>
              <a:rPr lang="fr-FR" sz="2400" dirty="0">
                <a:solidFill>
                  <a:srgbClr val="2F3570"/>
                </a:solidFill>
              </a:rPr>
              <a:t>+33 1 40 81 67 83</a:t>
            </a:r>
            <a:endParaRPr lang="fr-FR" sz="3600" dirty="0">
              <a:solidFill>
                <a:srgbClr val="2F357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9C6D402-8410-4C90-AC46-610244138E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00431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4228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arianne" panose="02000000000000000000" pitchFamily="50" charset="0"/>
              </a:rPr>
              <a:t>FRENCH LESSONS LEARNT REGARDING INTERFACES BETWEEN SECURITY AND SAFETY AND SAFEGUARDS, FOR SMRS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D804C55-6319-48B1-9E4C-771F93C603FB}"/>
              </a:ext>
            </a:extLst>
          </p:cNvPr>
          <p:cNvSpPr txBox="1"/>
          <p:nvPr/>
        </p:nvSpPr>
        <p:spPr>
          <a:xfrm>
            <a:off x="0" y="5713941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altLang="fr-FR" sz="2800" dirty="0">
              <a:latin typeface="Marianne" panose="02000000000000000000" pitchFamily="50" charset="0"/>
            </a:endParaRPr>
          </a:p>
          <a:p>
            <a:pPr marL="0" indent="0">
              <a:buNone/>
            </a:pPr>
            <a:r>
              <a:rPr lang="fr-FR" altLang="fr-FR" sz="1800" dirty="0">
                <a:latin typeface="Marianne" panose="02000000000000000000" pitchFamily="50" charset="0"/>
              </a:rPr>
              <a:t>Mélissa KOPPE, </a:t>
            </a:r>
            <a:r>
              <a:rPr lang="fr-FR" altLang="fr-FR" sz="1800" dirty="0" err="1">
                <a:latin typeface="Marianne" panose="02000000000000000000" pitchFamily="50" charset="0"/>
              </a:rPr>
              <a:t>Nuclear</a:t>
            </a:r>
            <a:r>
              <a:rPr lang="fr-FR" altLang="fr-FR" sz="1800" dirty="0">
                <a:latin typeface="Marianne" panose="02000000000000000000" pitchFamily="50" charset="0"/>
              </a:rPr>
              <a:t> Security </a:t>
            </a:r>
            <a:r>
              <a:rPr lang="fr-FR" altLang="fr-FR" sz="1800" dirty="0" err="1">
                <a:latin typeface="Marianne" panose="02000000000000000000" pitchFamily="50" charset="0"/>
              </a:rPr>
              <a:t>Department</a:t>
            </a:r>
            <a:endParaRPr lang="fr-FR" altLang="fr-FR" sz="1800" dirty="0">
              <a:latin typeface="Marianne" panose="02000000000000000000" pitchFamily="50" charset="0"/>
            </a:endParaRPr>
          </a:p>
          <a:p>
            <a:pPr marL="0" indent="0">
              <a:buNone/>
            </a:pPr>
            <a:r>
              <a:rPr lang="fr-FR" altLang="fr-FR" sz="1800" dirty="0">
                <a:latin typeface="Marianne" panose="02000000000000000000" pitchFamily="50" charset="0"/>
              </a:rPr>
              <a:t>France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7CFB55-D96D-4724-AF3B-9E70B2F55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692400" cy="20673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AA076C-6379-4334-BD95-699404B5D6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927" y="-491066"/>
            <a:ext cx="2244185" cy="29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Introduction</a:t>
            </a:r>
            <a:endParaRPr lang="en-GB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1EECFCF8-35A3-4E0F-9414-C2722EF531FB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3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24882" y="1593849"/>
            <a:ext cx="1176231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Marianne" panose="02000000000000000000" pitchFamily="50" charset="0"/>
              </a:rPr>
              <a:t>1 billion euros of public </a:t>
            </a:r>
            <a:r>
              <a:rPr lang="fr-FR" sz="1600" dirty="0" err="1">
                <a:latin typeface="Marianne" panose="02000000000000000000" pitchFamily="50" charset="0"/>
              </a:rPr>
              <a:t>funds</a:t>
            </a:r>
            <a:r>
              <a:rPr lang="fr-FR" sz="1600" dirty="0">
                <a:latin typeface="Marianne" panose="02000000000000000000" pitchFamily="50" charset="0"/>
              </a:rPr>
              <a:t> for </a:t>
            </a:r>
            <a:r>
              <a:rPr lang="fr-FR" sz="1600" dirty="0" err="1">
                <a:latin typeface="Marianne" panose="02000000000000000000" pitchFamily="50" charset="0"/>
              </a:rPr>
              <a:t>investment</a:t>
            </a:r>
            <a:r>
              <a:rPr lang="fr-FR" sz="1600" dirty="0">
                <a:latin typeface="Marianne" panose="02000000000000000000" pitchFamily="50" charset="0"/>
              </a:rPr>
              <a:t> in the ‘France 2030’ initiative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>
              <a:latin typeface="Marianne" panose="02000000000000000000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600" dirty="0">
                <a:latin typeface="Marianne" panose="02000000000000000000" pitchFamily="50" charset="0"/>
              </a:rPr>
              <a:t>12 SMR </a:t>
            </a:r>
            <a:r>
              <a:rPr lang="fr-FR" sz="1600" dirty="0" err="1">
                <a:latin typeface="Marianne" panose="02000000000000000000" pitchFamily="50" charset="0"/>
              </a:rPr>
              <a:t>projects</a:t>
            </a:r>
            <a:r>
              <a:rPr lang="fr-FR" sz="1600" dirty="0">
                <a:latin typeface="Marianne" panose="02000000000000000000" pitchFamily="50" charset="0"/>
              </a:rPr>
              <a:t> in France, </a:t>
            </a:r>
            <a:r>
              <a:rPr lang="fr-FR" sz="1600" dirty="0" err="1">
                <a:latin typeface="Marianne" panose="02000000000000000000" pitchFamily="50" charset="0"/>
              </a:rPr>
              <a:t>including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two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focused</a:t>
            </a:r>
            <a:r>
              <a:rPr lang="fr-FR" sz="1600" dirty="0">
                <a:latin typeface="Marianne" panose="02000000000000000000" pitchFamily="50" charset="0"/>
              </a:rPr>
              <a:t> on </a:t>
            </a:r>
            <a:r>
              <a:rPr lang="fr-FR" sz="1600" dirty="0" err="1">
                <a:latin typeface="Marianne" panose="02000000000000000000" pitchFamily="50" charset="0"/>
              </a:rPr>
              <a:t>nuclear</a:t>
            </a:r>
            <a:r>
              <a:rPr lang="fr-FR" sz="1600" dirty="0">
                <a:latin typeface="Marianne" panose="02000000000000000000" pitchFamily="50" charset="0"/>
              </a:rPr>
              <a:t> fusion </a:t>
            </a:r>
            <a:r>
              <a:rPr lang="fr-FR" sz="1600" dirty="0" err="1">
                <a:latin typeface="Marianne" panose="02000000000000000000" pitchFamily="50" charset="0"/>
              </a:rPr>
              <a:t>reactors</a:t>
            </a:r>
            <a:endParaRPr lang="fr-FR" sz="1600" dirty="0">
              <a:latin typeface="Marianne" panose="02000000000000000000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600" dirty="0">
              <a:latin typeface="Marianne" panose="02000000000000000000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600" dirty="0" err="1">
                <a:latin typeface="Marianne" panose="02000000000000000000" pitchFamily="50" charset="0"/>
              </a:rPr>
              <a:t>Various</a:t>
            </a:r>
            <a:r>
              <a:rPr lang="fr-FR" sz="1600" dirty="0">
                <a:latin typeface="Marianne" panose="02000000000000000000" pitchFamily="50" charset="0"/>
              </a:rPr>
              <a:t> technologies (high-</a:t>
            </a:r>
            <a:r>
              <a:rPr lang="fr-FR" sz="1600" dirty="0" err="1">
                <a:latin typeface="Marianne" panose="02000000000000000000" pitchFamily="50" charset="0"/>
              </a:rPr>
              <a:t>temperature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reactors</a:t>
            </a:r>
            <a:r>
              <a:rPr lang="fr-FR" sz="1600" dirty="0">
                <a:latin typeface="Marianne" panose="02000000000000000000" pitchFamily="50" charset="0"/>
              </a:rPr>
              <a:t>, </a:t>
            </a:r>
            <a:r>
              <a:rPr lang="fr-FR" sz="1600" dirty="0" err="1">
                <a:latin typeface="Marianne" panose="02000000000000000000" pitchFamily="50" charset="0"/>
              </a:rPr>
              <a:t>fast</a:t>
            </a:r>
            <a:r>
              <a:rPr lang="fr-FR" sz="1600" dirty="0">
                <a:latin typeface="Marianne" panose="02000000000000000000" pitchFamily="50" charset="0"/>
              </a:rPr>
              <a:t> neutron </a:t>
            </a:r>
            <a:r>
              <a:rPr lang="fr-FR" sz="1600" dirty="0" err="1">
                <a:latin typeface="Marianne" panose="02000000000000000000" pitchFamily="50" charset="0"/>
              </a:rPr>
              <a:t>reactors</a:t>
            </a:r>
            <a:r>
              <a:rPr lang="fr-FR" sz="1600" dirty="0">
                <a:latin typeface="Marianne" panose="02000000000000000000" pitchFamily="50" charset="0"/>
              </a:rPr>
              <a:t>, </a:t>
            </a:r>
            <a:r>
              <a:rPr lang="fr-FR" sz="1600" dirty="0" err="1">
                <a:latin typeface="Marianne" panose="02000000000000000000" pitchFamily="50" charset="0"/>
              </a:rPr>
              <a:t>molten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salt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reactors</a:t>
            </a:r>
            <a:r>
              <a:rPr lang="fr-FR" sz="1600" dirty="0">
                <a:latin typeface="Marianne" panose="02000000000000000000" pitchFamily="50" charset="0"/>
              </a:rPr>
              <a:t> etc.)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600" dirty="0">
              <a:latin typeface="Marianne" panose="02000000000000000000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600" dirty="0" err="1">
                <a:latin typeface="Marianne" panose="02000000000000000000" pitchFamily="50" charset="0"/>
              </a:rPr>
              <a:t>Various</a:t>
            </a:r>
            <a:r>
              <a:rPr lang="fr-FR" sz="1600" dirty="0">
                <a:latin typeface="Marianne" panose="02000000000000000000" pitchFamily="50" charset="0"/>
              </a:rPr>
              <a:t> range of power (</a:t>
            </a:r>
            <a:r>
              <a:rPr lang="fr-FR" sz="1600" dirty="0" err="1">
                <a:latin typeface="Marianne" panose="02000000000000000000" pitchFamily="50" charset="0"/>
              </a:rPr>
              <a:t>from</a:t>
            </a:r>
            <a:r>
              <a:rPr lang="fr-FR" sz="1600" dirty="0">
                <a:latin typeface="Marianne" panose="02000000000000000000" pitchFamily="50" charset="0"/>
              </a:rPr>
              <a:t> 10 to 540 </a:t>
            </a:r>
            <a:r>
              <a:rPr lang="fr-FR" sz="1600" dirty="0" err="1">
                <a:latin typeface="Marianne" panose="02000000000000000000" pitchFamily="50" charset="0"/>
              </a:rPr>
              <a:t>MWth</a:t>
            </a:r>
            <a:r>
              <a:rPr lang="fr-FR" sz="1600" dirty="0">
                <a:latin typeface="Marianne" panose="02000000000000000000" pitchFamily="50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600" dirty="0">
              <a:latin typeface="Marianne" panose="02000000000000000000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600" dirty="0" err="1">
                <a:latin typeface="Marianne" panose="02000000000000000000" pitchFamily="50" charset="0"/>
              </a:rPr>
              <a:t>Some</a:t>
            </a:r>
            <a:r>
              <a:rPr lang="fr-FR" sz="1600" dirty="0">
                <a:latin typeface="Marianne" panose="02000000000000000000" pitchFamily="50" charset="0"/>
              </a:rPr>
              <a:t> designers </a:t>
            </a:r>
            <a:r>
              <a:rPr lang="fr-FR" sz="1600" dirty="0" err="1">
                <a:latin typeface="Marianne" panose="02000000000000000000" pitchFamily="50" charset="0"/>
              </a:rPr>
              <a:t>would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like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their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reactors</a:t>
            </a:r>
            <a:r>
              <a:rPr lang="fr-FR" sz="1600" dirty="0">
                <a:latin typeface="Marianne" panose="02000000000000000000" pitchFamily="50" charset="0"/>
              </a:rPr>
              <a:t> to </a:t>
            </a:r>
            <a:r>
              <a:rPr lang="fr-FR" sz="1600" dirty="0" err="1">
                <a:latin typeface="Marianne" panose="02000000000000000000" pitchFamily="50" charset="0"/>
              </a:rPr>
              <a:t>be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operational</a:t>
            </a:r>
            <a:r>
              <a:rPr lang="fr-FR" sz="1600" dirty="0">
                <a:latin typeface="Marianne" panose="02000000000000000000" pitchFamily="50" charset="0"/>
              </a:rPr>
              <a:t> by 2026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600" dirty="0">
              <a:latin typeface="Marianne" panose="02000000000000000000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600" dirty="0">
              <a:latin typeface="Marianne" panose="02000000000000000000" pitchFamily="50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4694" y="4530818"/>
            <a:ext cx="698269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Two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applications for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nuclear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material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authorization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received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in France: for a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small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modular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reactor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and for a fuel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assembly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plant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Receipt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of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security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option files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planned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for 2025</a:t>
            </a:r>
            <a:endParaRPr lang="fr-FR" sz="1600" dirty="0">
              <a:latin typeface="Marianne" panose="02000000000000000000" pitchFamily="50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461818" y="4738255"/>
            <a:ext cx="1699491" cy="45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Nuclear French Regulation*</a:t>
            </a:r>
          </a:p>
        </p:txBody>
      </p:sp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1EECFCF8-35A3-4E0F-9414-C2722EF531FB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4</a:t>
            </a:fld>
            <a:endParaRPr lang="fr-FR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7987EF-F111-7973-7739-726030F74451}"/>
              </a:ext>
            </a:extLst>
          </p:cNvPr>
          <p:cNvSpPr/>
          <p:nvPr/>
        </p:nvSpPr>
        <p:spPr>
          <a:xfrm>
            <a:off x="5412304" y="2113820"/>
            <a:ext cx="4577683" cy="60298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rgbClr val="FF99CC"/>
              </a:solidFill>
              <a:latin typeface="Marianne" panose="02000000000000000000" pitchFamily="50" charset="0"/>
            </a:endParaRPr>
          </a:p>
        </p:txBody>
      </p:sp>
      <p:sp>
        <p:nvSpPr>
          <p:cNvPr id="74" name="Text Box 4">
            <a:extLst>
              <a:ext uri="{FF2B5EF4-FFF2-40B4-BE49-F238E27FC236}">
                <a16:creationId xmlns:a16="http://schemas.microsoft.com/office/drawing/2014/main" id="{C888D382-9F24-0FD0-0C95-0D391343B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172" y="1677333"/>
            <a:ext cx="1323139" cy="28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 b="1" dirty="0">
                <a:latin typeface="Marianne" panose="02000000000000000000" pitchFamily="50" charset="0"/>
              </a:rPr>
              <a:t>SAFETY</a:t>
            </a:r>
          </a:p>
        </p:txBody>
      </p:sp>
      <p:sp>
        <p:nvSpPr>
          <p:cNvPr id="75" name="Text Box 5">
            <a:extLst>
              <a:ext uri="{FF2B5EF4-FFF2-40B4-BE49-F238E27FC236}">
                <a16:creationId xmlns:a16="http://schemas.microsoft.com/office/drawing/2014/main" id="{6E8E19E0-2D7E-FC05-29F1-D031346A6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618" y="1679005"/>
            <a:ext cx="1323139" cy="28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 b="1" dirty="0">
                <a:latin typeface="Marianne" panose="02000000000000000000" pitchFamily="50" charset="0"/>
              </a:rPr>
              <a:t>SECURITY</a:t>
            </a: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2D65DBF6-6CE6-162F-91C9-3C3407DF8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0" y="4875923"/>
            <a:ext cx="8262787" cy="1261824"/>
          </a:xfrm>
          <a:prstGeom prst="rect">
            <a:avLst/>
          </a:prstGeom>
          <a:solidFill>
            <a:srgbClr val="00CCFF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1200">
              <a:latin typeface="Marianne" panose="02000000000000000000" pitchFamily="50" charset="0"/>
            </a:endParaRP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21B76DC6-AF65-DE3B-CD56-BD8A626A2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72" y="4906667"/>
            <a:ext cx="13231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sz="1200" dirty="0">
                <a:latin typeface="Marianne" panose="02000000000000000000" pitchFamily="50" charset="0"/>
              </a:rPr>
              <a:t>TSO</a:t>
            </a:r>
          </a:p>
          <a:p>
            <a:pPr>
              <a:spcBef>
                <a:spcPct val="50000"/>
              </a:spcBef>
            </a:pPr>
            <a:r>
              <a:rPr lang="en-US" altLang="fr-FR" sz="1200" b="1" dirty="0">
                <a:latin typeface="Marianne" panose="02000000000000000000" pitchFamily="50" charset="0"/>
              </a:rPr>
              <a:t>(T</a:t>
            </a:r>
            <a:r>
              <a:rPr lang="en-US" altLang="fr-FR" sz="1200" dirty="0">
                <a:latin typeface="Marianne" panose="02000000000000000000" pitchFamily="50" charset="0"/>
              </a:rPr>
              <a:t>echnical </a:t>
            </a:r>
            <a:r>
              <a:rPr lang="en-US" altLang="fr-FR" sz="1200" b="1" dirty="0">
                <a:latin typeface="Marianne" panose="02000000000000000000" pitchFamily="50" charset="0"/>
              </a:rPr>
              <a:t>S</a:t>
            </a:r>
            <a:r>
              <a:rPr lang="en-US" altLang="fr-FR" sz="1200" dirty="0">
                <a:latin typeface="Marianne" panose="02000000000000000000" pitchFamily="50" charset="0"/>
              </a:rPr>
              <a:t>upport </a:t>
            </a:r>
            <a:r>
              <a:rPr lang="en-US" altLang="fr-FR" sz="1200" b="1" dirty="0" err="1">
                <a:latin typeface="Marianne" panose="02000000000000000000" pitchFamily="50" charset="0"/>
              </a:rPr>
              <a:t>O</a:t>
            </a:r>
            <a:r>
              <a:rPr lang="en-US" altLang="fr-FR" sz="1200" dirty="0" err="1">
                <a:latin typeface="Marianne" panose="02000000000000000000" pitchFamily="50" charset="0"/>
              </a:rPr>
              <a:t>rganisations</a:t>
            </a:r>
            <a:r>
              <a:rPr lang="en-US" altLang="fr-FR" sz="1200" dirty="0">
                <a:latin typeface="Marianne" panose="02000000000000000000" pitchFamily="50" charset="0"/>
              </a:rPr>
              <a:t> </a:t>
            </a:r>
            <a:r>
              <a:rPr lang="fr-FR" altLang="fr-FR" sz="1200" dirty="0">
                <a:latin typeface="Marianne" panose="02000000000000000000" pitchFamily="50" charset="0"/>
              </a:rPr>
              <a:t>)</a:t>
            </a:r>
          </a:p>
        </p:txBody>
      </p:sp>
      <p:sp>
        <p:nvSpPr>
          <p:cNvPr id="80" name="Rectangle 16">
            <a:extLst>
              <a:ext uri="{FF2B5EF4-FFF2-40B4-BE49-F238E27FC236}">
                <a16:creationId xmlns:a16="http://schemas.microsoft.com/office/drawing/2014/main" id="{D4711D8B-E1AB-032C-FDA0-A40A3C5B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2279" y="2935169"/>
            <a:ext cx="2214808" cy="1134375"/>
          </a:xfrm>
          <a:prstGeom prst="rect">
            <a:avLst/>
          </a:prstGeom>
          <a:solidFill>
            <a:schemeClr val="accent1">
              <a:lumMod val="90000"/>
              <a:lumOff val="10000"/>
              <a:alpha val="3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1200">
              <a:latin typeface="Marianne" panose="02000000000000000000" pitchFamily="50" charset="0"/>
            </a:endParaRPr>
          </a:p>
        </p:txBody>
      </p:sp>
      <p:sp>
        <p:nvSpPr>
          <p:cNvPr id="81" name="Rectangle 17">
            <a:extLst>
              <a:ext uri="{FF2B5EF4-FFF2-40B4-BE49-F238E27FC236}">
                <a16:creationId xmlns:a16="http://schemas.microsoft.com/office/drawing/2014/main" id="{C27579BB-757F-2002-DDCA-4D461829A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02" y="2937916"/>
            <a:ext cx="2211285" cy="11316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200" dirty="0">
              <a:latin typeface="Marianne" panose="02000000000000000000" pitchFamily="50" charset="0"/>
            </a:endParaRPr>
          </a:p>
          <a:p>
            <a:pPr algn="ctr"/>
            <a:r>
              <a:rPr lang="fr-FR" sz="1200" dirty="0">
                <a:latin typeface="Marianne" panose="02000000000000000000" pitchFamily="50" charset="0"/>
              </a:rPr>
              <a:t>Ministry in charge of </a:t>
            </a:r>
            <a:r>
              <a:rPr lang="fr-FR" sz="1200" dirty="0" err="1">
                <a:latin typeface="Marianne" panose="02000000000000000000" pitchFamily="50" charset="0"/>
              </a:rPr>
              <a:t>Energy</a:t>
            </a:r>
            <a:r>
              <a:rPr lang="fr-FR" sz="1200" dirty="0">
                <a:latin typeface="Marianne" panose="02000000000000000000" pitchFamily="50" charset="0"/>
              </a:rPr>
              <a:t> </a:t>
            </a:r>
          </a:p>
          <a:p>
            <a:pPr algn="ctr"/>
            <a:r>
              <a:rPr lang="fr-FR" sz="1200" dirty="0" err="1">
                <a:latin typeface="Marianne" panose="02000000000000000000" pitchFamily="50" charset="0"/>
              </a:rPr>
              <a:t>Nuclear</a:t>
            </a:r>
            <a:r>
              <a:rPr lang="fr-FR" sz="1200" dirty="0">
                <a:latin typeface="Marianne" panose="02000000000000000000" pitchFamily="50" charset="0"/>
              </a:rPr>
              <a:t> Security </a:t>
            </a:r>
          </a:p>
          <a:p>
            <a:pPr algn="ctr"/>
            <a:r>
              <a:rPr lang="fr-FR" sz="1200" dirty="0" err="1">
                <a:latin typeface="Marianne" panose="02000000000000000000" pitchFamily="50" charset="0"/>
              </a:rPr>
              <a:t>Authority</a:t>
            </a:r>
            <a:r>
              <a:rPr lang="fr-FR" sz="1200" dirty="0">
                <a:latin typeface="Marianne" panose="02000000000000000000" pitchFamily="50" charset="0"/>
              </a:rPr>
              <a:t> (DSN) </a:t>
            </a:r>
          </a:p>
        </p:txBody>
      </p:sp>
      <p:sp>
        <p:nvSpPr>
          <p:cNvPr id="83" name="Text Box 19">
            <a:extLst>
              <a:ext uri="{FF2B5EF4-FFF2-40B4-BE49-F238E27FC236}">
                <a16:creationId xmlns:a16="http://schemas.microsoft.com/office/drawing/2014/main" id="{FB004CBD-DDB0-2CF5-A8C0-AF146D204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520" y="3240672"/>
            <a:ext cx="16655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 dirty="0" err="1">
                <a:latin typeface="Marianne" panose="02000000000000000000" pitchFamily="50" charset="0"/>
              </a:rPr>
              <a:t>Nuclear</a:t>
            </a:r>
            <a:r>
              <a:rPr lang="fr-FR" altLang="fr-FR" sz="1200" dirty="0">
                <a:latin typeface="Marianne" panose="02000000000000000000" pitchFamily="50" charset="0"/>
              </a:rPr>
              <a:t> </a:t>
            </a:r>
            <a:r>
              <a:rPr lang="fr-FR" altLang="fr-FR" sz="1200" dirty="0" err="1">
                <a:latin typeface="Marianne" panose="02000000000000000000" pitchFamily="50" charset="0"/>
              </a:rPr>
              <a:t>Safety</a:t>
            </a:r>
            <a:r>
              <a:rPr lang="fr-FR" altLang="fr-FR" sz="1200" dirty="0">
                <a:latin typeface="Marianne" panose="02000000000000000000" pitchFamily="50" charset="0"/>
              </a:rPr>
              <a:t> </a:t>
            </a:r>
            <a:r>
              <a:rPr lang="fr-FR" altLang="fr-FR" sz="1200" dirty="0" err="1">
                <a:latin typeface="Marianne" panose="02000000000000000000" pitchFamily="50" charset="0"/>
              </a:rPr>
              <a:t>Authority</a:t>
            </a:r>
            <a:r>
              <a:rPr lang="fr-FR" altLang="fr-FR" sz="1200" dirty="0">
                <a:latin typeface="Marianne" panose="02000000000000000000" pitchFamily="50" charset="0"/>
              </a:rPr>
              <a:t> (ASN)</a:t>
            </a:r>
          </a:p>
        </p:txBody>
      </p:sp>
      <p:sp>
        <p:nvSpPr>
          <p:cNvPr id="85" name="Text Box 22">
            <a:extLst>
              <a:ext uri="{FF2B5EF4-FFF2-40B4-BE49-F238E27FC236}">
                <a16:creationId xmlns:a16="http://schemas.microsoft.com/office/drawing/2014/main" id="{D2062420-54CA-5DDE-2DDF-FDEABBA99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79" y="3068005"/>
            <a:ext cx="132313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200" dirty="0">
                <a:latin typeface="Marianne" panose="02000000000000000000" pitchFamily="50" charset="0"/>
              </a:rPr>
              <a:t>Control</a:t>
            </a:r>
          </a:p>
          <a:p>
            <a:pPr>
              <a:spcBef>
                <a:spcPct val="50000"/>
              </a:spcBef>
            </a:pPr>
            <a:r>
              <a:rPr lang="fr-FR" altLang="fr-FR" sz="1200" dirty="0">
                <a:latin typeface="Marianne" panose="02000000000000000000" pitchFamily="50" charset="0"/>
              </a:rPr>
              <a:t>(Inspections)</a:t>
            </a:r>
          </a:p>
        </p:txBody>
      </p: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A3DC2101-1428-D2E5-AFD5-FAA98C51C9BA}"/>
              </a:ext>
            </a:extLst>
          </p:cNvPr>
          <p:cNvCxnSpPr>
            <a:cxnSpLocks/>
          </p:cNvCxnSpPr>
          <p:nvPr/>
        </p:nvCxnSpPr>
        <p:spPr>
          <a:xfrm flipH="1" flipV="1">
            <a:off x="7659784" y="1601241"/>
            <a:ext cx="19789" cy="48323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21">
            <a:extLst>
              <a:ext uri="{FF2B5EF4-FFF2-40B4-BE49-F238E27FC236}">
                <a16:creationId xmlns:a16="http://schemas.microsoft.com/office/drawing/2014/main" id="{B6DADE97-38D2-1081-AA4E-91B7894CC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304" y="2263773"/>
            <a:ext cx="2176251" cy="43588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sz="1200" dirty="0">
                <a:latin typeface="Marianne" panose="02000000000000000000" pitchFamily="50" charset="0"/>
              </a:rPr>
              <a:t>Ministry in charge of </a:t>
            </a:r>
            <a:r>
              <a:rPr lang="fr-FR" altLang="fr-FR" sz="1200" dirty="0" err="1">
                <a:latin typeface="Marianne" panose="02000000000000000000" pitchFamily="50" charset="0"/>
              </a:rPr>
              <a:t>Energy</a:t>
            </a:r>
            <a:endParaRPr lang="fr-FR" altLang="fr-FR" sz="1200" dirty="0">
              <a:latin typeface="Marianne" panose="02000000000000000000" pitchFamily="50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77334F5-2F84-DA00-A686-E9EC2ADE936A}"/>
              </a:ext>
            </a:extLst>
          </p:cNvPr>
          <p:cNvSpPr/>
          <p:nvPr/>
        </p:nvSpPr>
        <p:spPr>
          <a:xfrm>
            <a:off x="10280015" y="2935169"/>
            <a:ext cx="1431358" cy="32115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arianne" panose="02000000000000000000" pitchFamily="50" charset="0"/>
              </a:rPr>
              <a:t>ANSSI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Marianne" panose="02000000000000000000" pitchFamily="50" charset="0"/>
              </a:rPr>
              <a:t>French National Cybersecurity Agency </a:t>
            </a:r>
            <a:endParaRPr lang="fr-FR" sz="1400" dirty="0">
              <a:solidFill>
                <a:schemeClr val="tx1"/>
              </a:solidFill>
              <a:latin typeface="Marianne" panose="02000000000000000000" pitchFamily="50" charset="0"/>
            </a:endParaRPr>
          </a:p>
        </p:txBody>
      </p:sp>
      <p:sp>
        <p:nvSpPr>
          <p:cNvPr id="89" name="Rectangle 21">
            <a:extLst>
              <a:ext uri="{FF2B5EF4-FFF2-40B4-BE49-F238E27FC236}">
                <a16:creationId xmlns:a16="http://schemas.microsoft.com/office/drawing/2014/main" id="{B086BD24-E45D-2F87-5F29-F3D1E3147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0015" y="2268986"/>
            <a:ext cx="1424861" cy="4406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sz="1200" dirty="0">
                <a:latin typeface="Marianne" panose="02000000000000000000" pitchFamily="50" charset="0"/>
              </a:rPr>
              <a:t>Prime </a:t>
            </a:r>
            <a:r>
              <a:rPr lang="fr-FR" altLang="fr-FR" sz="1200" dirty="0" err="1">
                <a:latin typeface="Marianne" panose="02000000000000000000" pitchFamily="50" charset="0"/>
              </a:rPr>
              <a:t>Minister</a:t>
            </a:r>
            <a:endParaRPr lang="fr-FR" altLang="fr-FR" sz="1200" dirty="0">
              <a:latin typeface="Marianne" panose="02000000000000000000" pitchFamily="50" charset="0"/>
            </a:endParaRPr>
          </a:p>
        </p:txBody>
      </p:sp>
      <p:sp>
        <p:nvSpPr>
          <p:cNvPr id="90" name="Text Box 5">
            <a:extLst>
              <a:ext uri="{FF2B5EF4-FFF2-40B4-BE49-F238E27FC236}">
                <a16:creationId xmlns:a16="http://schemas.microsoft.com/office/drawing/2014/main" id="{FF880884-6040-DC94-4997-792E56F7B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6361" y="1601241"/>
            <a:ext cx="1512168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altLang="fr-FR" sz="1200" i="1" dirty="0">
                <a:latin typeface="Marianne" panose="02000000000000000000" pitchFamily="50" charset="0"/>
              </a:rPr>
              <a:t>ONLY FOR</a:t>
            </a:r>
          </a:p>
          <a:p>
            <a:pPr algn="ctr"/>
            <a:r>
              <a:rPr lang="fr-FR" altLang="fr-FR" sz="1200" i="1" dirty="0">
                <a:latin typeface="Marianne" panose="02000000000000000000" pitchFamily="50" charset="0"/>
              </a:rPr>
              <a:t>CYBERSECURITY</a:t>
            </a:r>
          </a:p>
        </p:txBody>
      </p:sp>
      <p:sp>
        <p:nvSpPr>
          <p:cNvPr id="91" name="Double flèche horizontale 32">
            <a:extLst>
              <a:ext uri="{FF2B5EF4-FFF2-40B4-BE49-F238E27FC236}">
                <a16:creationId xmlns:a16="http://schemas.microsoft.com/office/drawing/2014/main" id="{0751DC46-D7BB-89A8-98D2-E466024B971D}"/>
              </a:ext>
            </a:extLst>
          </p:cNvPr>
          <p:cNvSpPr/>
          <p:nvPr/>
        </p:nvSpPr>
        <p:spPr>
          <a:xfrm>
            <a:off x="9705894" y="2990495"/>
            <a:ext cx="929658" cy="324246"/>
          </a:xfrm>
          <a:prstGeom prst="leftRightArrow">
            <a:avLst>
              <a:gd name="adj1" fmla="val 44842"/>
              <a:gd name="adj2" fmla="val 21631"/>
            </a:avLst>
          </a:prstGeom>
          <a:solidFill>
            <a:schemeClr val="accent1">
              <a:lumMod val="90000"/>
              <a:lumOff val="10000"/>
            </a:schemeClr>
          </a:solidFill>
          <a:ln w="9525">
            <a:solidFill>
              <a:schemeClr val="accent1">
                <a:lumMod val="90000"/>
                <a:lumOff val="1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Marianne" panose="02000000000000000000" pitchFamily="50" charset="0"/>
            </a:endParaRPr>
          </a:p>
        </p:txBody>
      </p:sp>
      <p:pic>
        <p:nvPicPr>
          <p:cNvPr id="102" name="Image 101" descr="Une image contenant Police, Graphique, logo, texte">
            <a:extLst>
              <a:ext uri="{FF2B5EF4-FFF2-40B4-BE49-F238E27FC236}">
                <a16:creationId xmlns:a16="http://schemas.microsoft.com/office/drawing/2014/main" id="{ADB24AEE-0E8A-4B9D-4EFC-2FD7086C16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18" y="5150895"/>
            <a:ext cx="1094217" cy="711880"/>
          </a:xfrm>
          <a:prstGeom prst="rect">
            <a:avLst/>
          </a:prstGeom>
        </p:spPr>
      </p:pic>
      <p:pic>
        <p:nvPicPr>
          <p:cNvPr id="103" name="Image 102" descr="Une image contenant Emblème, symbole, logo, Marque&#10;&#10;Description générée automatiquement">
            <a:extLst>
              <a:ext uri="{FF2B5EF4-FFF2-40B4-BE49-F238E27FC236}">
                <a16:creationId xmlns:a16="http://schemas.microsoft.com/office/drawing/2014/main" id="{33BA7321-A448-6974-12AE-E80C718B2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248" y="3007980"/>
            <a:ext cx="558027" cy="558027"/>
          </a:xfrm>
          <a:prstGeom prst="rect">
            <a:avLst/>
          </a:prstGeom>
        </p:spPr>
      </p:pic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A3DC2101-1428-D2E5-AFD5-FAA98C51C9BA}"/>
              </a:ext>
            </a:extLst>
          </p:cNvPr>
          <p:cNvCxnSpPr>
            <a:cxnSpLocks/>
          </p:cNvCxnSpPr>
          <p:nvPr/>
        </p:nvCxnSpPr>
        <p:spPr>
          <a:xfrm flipH="1" flipV="1">
            <a:off x="4001001" y="1571382"/>
            <a:ext cx="19789" cy="48323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 Box 4">
            <a:extLst>
              <a:ext uri="{FF2B5EF4-FFF2-40B4-BE49-F238E27FC236}">
                <a16:creationId xmlns:a16="http://schemas.microsoft.com/office/drawing/2014/main" id="{C888D382-9F24-0FD0-0C95-0D391343B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558" y="1631298"/>
            <a:ext cx="1323139" cy="28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 b="1" dirty="0">
                <a:latin typeface="Marianne" panose="02000000000000000000" pitchFamily="50" charset="0"/>
              </a:rPr>
              <a:t>SAFEGUARDS</a:t>
            </a:r>
          </a:p>
        </p:txBody>
      </p:sp>
      <p:sp>
        <p:nvSpPr>
          <p:cNvPr id="107" name="Rectangle 21">
            <a:extLst>
              <a:ext uri="{FF2B5EF4-FFF2-40B4-BE49-F238E27FC236}">
                <a16:creationId xmlns:a16="http://schemas.microsoft.com/office/drawing/2014/main" id="{B086BD24-E45D-2F87-5F29-F3D1E3147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260" y="2202418"/>
            <a:ext cx="1337555" cy="4406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sz="1200" dirty="0">
                <a:latin typeface="Marianne" panose="02000000000000000000" pitchFamily="50" charset="0"/>
              </a:rPr>
              <a:t>Prime </a:t>
            </a:r>
            <a:r>
              <a:rPr lang="fr-FR" altLang="fr-FR" sz="1200" dirty="0" err="1">
                <a:latin typeface="Marianne" panose="02000000000000000000" pitchFamily="50" charset="0"/>
              </a:rPr>
              <a:t>Minister</a:t>
            </a:r>
            <a:endParaRPr lang="fr-FR" altLang="fr-FR" sz="1200" dirty="0">
              <a:latin typeface="Marianne" panose="02000000000000000000" pitchFamily="50" charset="0"/>
            </a:endParaRPr>
          </a:p>
        </p:txBody>
      </p:sp>
      <p:sp>
        <p:nvSpPr>
          <p:cNvPr id="108" name="Text Box 22">
            <a:extLst>
              <a:ext uri="{FF2B5EF4-FFF2-40B4-BE49-F238E27FC236}">
                <a16:creationId xmlns:a16="http://schemas.microsoft.com/office/drawing/2014/main" id="{D2062420-54CA-5DDE-2DDF-FDEABBA99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54" y="4213431"/>
            <a:ext cx="1323139" cy="28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200" dirty="0" err="1">
                <a:latin typeface="Marianne" panose="02000000000000000000" pitchFamily="50" charset="0"/>
              </a:rPr>
              <a:t>Laws</a:t>
            </a:r>
            <a:endParaRPr lang="fr-FR" altLang="fr-FR" sz="1200" dirty="0">
              <a:latin typeface="Marianne" panose="02000000000000000000" pitchFamily="50" charset="0"/>
            </a:endParaRPr>
          </a:p>
        </p:txBody>
      </p:sp>
      <p:pic>
        <p:nvPicPr>
          <p:cNvPr id="109" name="Image 1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20" y="2993292"/>
            <a:ext cx="869335" cy="463645"/>
          </a:xfrm>
          <a:prstGeom prst="rect">
            <a:avLst/>
          </a:prstGeom>
        </p:spPr>
      </p:pic>
      <p:sp>
        <p:nvSpPr>
          <p:cNvPr id="110" name="ZoneTexte 109"/>
          <p:cNvSpPr txBox="1"/>
          <p:nvPr/>
        </p:nvSpPr>
        <p:spPr>
          <a:xfrm flipH="1">
            <a:off x="5630706" y="4346035"/>
            <a:ext cx="175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Marianne" panose="02000000000000000000" pitchFamily="50" charset="0"/>
              </a:rPr>
              <a:t>Environment</a:t>
            </a:r>
            <a:r>
              <a:rPr lang="fr-FR" sz="1200" dirty="0">
                <a:latin typeface="Marianne" panose="02000000000000000000" pitchFamily="50" charset="0"/>
              </a:rPr>
              <a:t> Code</a:t>
            </a:r>
          </a:p>
        </p:txBody>
      </p:sp>
      <p:sp>
        <p:nvSpPr>
          <p:cNvPr id="111" name="ZoneTexte 110"/>
          <p:cNvSpPr txBox="1"/>
          <p:nvPr/>
        </p:nvSpPr>
        <p:spPr>
          <a:xfrm flipH="1">
            <a:off x="8170458" y="4350366"/>
            <a:ext cx="175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Marianne" panose="02000000000000000000" pitchFamily="50" charset="0"/>
              </a:rPr>
              <a:t>Defense</a:t>
            </a:r>
            <a:r>
              <a:rPr lang="fr-FR" sz="1200" dirty="0">
                <a:latin typeface="Marianne" panose="02000000000000000000" pitchFamily="50" charset="0"/>
              </a:rPr>
              <a:t> Code</a:t>
            </a:r>
          </a:p>
        </p:txBody>
      </p:sp>
      <p:sp>
        <p:nvSpPr>
          <p:cNvPr id="112" name="ZoneTexte 111"/>
          <p:cNvSpPr txBox="1"/>
          <p:nvPr/>
        </p:nvSpPr>
        <p:spPr>
          <a:xfrm flipH="1">
            <a:off x="1808139" y="4087589"/>
            <a:ext cx="2199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" panose="02000000000000000000" pitchFamily="50" charset="0"/>
              </a:rPr>
              <a:t>Euratom </a:t>
            </a:r>
            <a:r>
              <a:rPr lang="fr-FR" sz="1200" dirty="0" err="1">
                <a:latin typeface="Marianne" panose="02000000000000000000" pitchFamily="50" charset="0"/>
              </a:rPr>
              <a:t>Treaty</a:t>
            </a:r>
            <a:r>
              <a:rPr lang="fr-FR" sz="1200" dirty="0">
                <a:latin typeface="Marianne" panose="02000000000000000000" pitchFamily="50" charset="0"/>
              </a:rPr>
              <a:t> + IAEA </a:t>
            </a:r>
            <a:r>
              <a:rPr lang="fr-FR" sz="1200" dirty="0" err="1">
                <a:latin typeface="Marianne" panose="02000000000000000000" pitchFamily="50" charset="0"/>
              </a:rPr>
              <a:t>commitments</a:t>
            </a:r>
            <a:r>
              <a:rPr lang="fr-FR" sz="1200" dirty="0">
                <a:latin typeface="Marianne" panose="02000000000000000000" pitchFamily="50" charset="0"/>
              </a:rPr>
              <a:t> + international </a:t>
            </a:r>
            <a:r>
              <a:rPr lang="fr-FR" sz="1200" dirty="0" err="1">
                <a:latin typeface="Marianne" panose="02000000000000000000" pitchFamily="50" charset="0"/>
              </a:rPr>
              <a:t>agreements</a:t>
            </a:r>
            <a:endParaRPr lang="fr-FR" sz="1200" dirty="0">
              <a:latin typeface="Marianne" panose="02000000000000000000" pitchFamily="50" charset="0"/>
            </a:endParaRPr>
          </a:p>
        </p:txBody>
      </p:sp>
      <p:sp>
        <p:nvSpPr>
          <p:cNvPr id="113" name="Rectangle 16">
            <a:extLst>
              <a:ext uri="{FF2B5EF4-FFF2-40B4-BE49-F238E27FC236}">
                <a16:creationId xmlns:a16="http://schemas.microsoft.com/office/drawing/2014/main" id="{D4711D8B-E1AB-032C-FDA0-A40A3C5B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1" y="2870969"/>
            <a:ext cx="2148976" cy="1134375"/>
          </a:xfrm>
          <a:prstGeom prst="rect">
            <a:avLst/>
          </a:prstGeom>
          <a:solidFill>
            <a:schemeClr val="accent1">
              <a:lumMod val="90000"/>
              <a:lumOff val="10000"/>
              <a:alpha val="3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200" dirty="0">
                <a:latin typeface="Marianne" panose="02000000000000000000" pitchFamily="50" charset="0"/>
              </a:rPr>
              <a:t>Euratom </a:t>
            </a:r>
            <a:r>
              <a:rPr lang="fr-FR" sz="1200" dirty="0" err="1">
                <a:latin typeface="Marianne" panose="02000000000000000000" pitchFamily="50" charset="0"/>
              </a:rPr>
              <a:t>Technical</a:t>
            </a:r>
            <a:r>
              <a:rPr lang="fr-FR" sz="1200" dirty="0">
                <a:latin typeface="Marianne" panose="02000000000000000000" pitchFamily="50" charset="0"/>
              </a:rPr>
              <a:t> </a:t>
            </a:r>
          </a:p>
          <a:p>
            <a:pPr algn="ctr"/>
            <a:r>
              <a:rPr lang="fr-FR" sz="1200" dirty="0" err="1">
                <a:latin typeface="Marianne" panose="02000000000000000000" pitchFamily="50" charset="0"/>
              </a:rPr>
              <a:t>Committee</a:t>
            </a:r>
            <a:r>
              <a:rPr lang="fr-FR" sz="1200" dirty="0">
                <a:latin typeface="Marianne" panose="02000000000000000000" pitchFamily="50" charset="0"/>
              </a:rPr>
              <a:t> (CTE)</a:t>
            </a:r>
          </a:p>
          <a:p>
            <a:pPr algn="ctr"/>
            <a:endParaRPr lang="fr-FR" sz="1200" dirty="0">
              <a:latin typeface="Marianne" panose="02000000000000000000" pitchFamily="50" charset="0"/>
            </a:endParaRPr>
          </a:p>
          <a:p>
            <a:pPr algn="ctr"/>
            <a:r>
              <a:rPr lang="fr-FR" sz="1200" dirty="0">
                <a:latin typeface="Marianne" panose="02000000000000000000" pitchFamily="50" charset="0"/>
              </a:rPr>
              <a:t>Inspections by Euratom and </a:t>
            </a:r>
          </a:p>
          <a:p>
            <a:pPr algn="ctr"/>
            <a:r>
              <a:rPr lang="fr-FR" sz="1200" dirty="0">
                <a:latin typeface="Marianne" panose="02000000000000000000" pitchFamily="50" charset="0"/>
              </a:rPr>
              <a:t>the IAEA</a:t>
            </a:r>
          </a:p>
        </p:txBody>
      </p:sp>
      <p:sp>
        <p:nvSpPr>
          <p:cNvPr id="118" name="ZoneTexte 117"/>
          <p:cNvSpPr txBox="1"/>
          <p:nvPr/>
        </p:nvSpPr>
        <p:spPr>
          <a:xfrm flipH="1">
            <a:off x="-1" y="6539364"/>
            <a:ext cx="9570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" panose="02000000000000000000" pitchFamily="50" charset="0"/>
              </a:rPr>
              <a:t>*This </a:t>
            </a:r>
            <a:r>
              <a:rPr lang="fr-FR" sz="1200" dirty="0" err="1">
                <a:latin typeface="Marianne" panose="02000000000000000000" pitchFamily="50" charset="0"/>
              </a:rPr>
              <a:t>organization</a:t>
            </a:r>
            <a:r>
              <a:rPr lang="fr-FR" sz="1200" dirty="0">
                <a:latin typeface="Marianne" panose="02000000000000000000" pitchFamily="50" charset="0"/>
              </a:rPr>
              <a:t> </a:t>
            </a:r>
            <a:r>
              <a:rPr lang="fr-FR" sz="1200" dirty="0" err="1">
                <a:latin typeface="Marianne" panose="02000000000000000000" pitchFamily="50" charset="0"/>
              </a:rPr>
              <a:t>will</a:t>
            </a:r>
            <a:r>
              <a:rPr lang="fr-FR" sz="1200" dirty="0">
                <a:latin typeface="Marianne" panose="02000000000000000000" pitchFamily="50" charset="0"/>
              </a:rPr>
              <a:t> change </a:t>
            </a:r>
            <a:r>
              <a:rPr lang="fr-FR" sz="1200" dirty="0" err="1">
                <a:latin typeface="Marianne" panose="02000000000000000000" pitchFamily="50" charset="0"/>
              </a:rPr>
              <a:t>with</a:t>
            </a:r>
            <a:r>
              <a:rPr lang="fr-FR" sz="1200" dirty="0">
                <a:latin typeface="Marianne" panose="02000000000000000000" pitchFamily="50" charset="0"/>
              </a:rPr>
              <a:t> the </a:t>
            </a:r>
            <a:r>
              <a:rPr lang="fr-FR" sz="1200" dirty="0" err="1">
                <a:latin typeface="Marianne" panose="02000000000000000000" pitchFamily="50" charset="0"/>
              </a:rPr>
              <a:t>merger</a:t>
            </a:r>
            <a:r>
              <a:rPr lang="fr-FR" sz="1200" dirty="0">
                <a:latin typeface="Marianne" panose="02000000000000000000" pitchFamily="50" charset="0"/>
              </a:rPr>
              <a:t> of the ASN and part of the IRSN to </a:t>
            </a:r>
            <a:r>
              <a:rPr lang="fr-FR" sz="1200" dirty="0" err="1">
                <a:latin typeface="Marianne" panose="02000000000000000000" pitchFamily="50" charset="0"/>
              </a:rPr>
              <a:t>become</a:t>
            </a:r>
            <a:r>
              <a:rPr lang="fr-FR" sz="1200" dirty="0">
                <a:latin typeface="Marianne" panose="02000000000000000000" pitchFamily="50" charset="0"/>
              </a:rPr>
              <a:t> the ASNR on </a:t>
            </a:r>
            <a:r>
              <a:rPr lang="fr-FR" sz="1200" dirty="0" err="1">
                <a:latin typeface="Marianne" panose="02000000000000000000" pitchFamily="50" charset="0"/>
              </a:rPr>
              <a:t>January</a:t>
            </a:r>
            <a:r>
              <a:rPr lang="fr-FR" sz="1200" dirty="0">
                <a:latin typeface="Marianne" panose="02000000000000000000" pitchFamily="50" charset="0"/>
              </a:rPr>
              <a:t> 1st 2025</a:t>
            </a:r>
          </a:p>
        </p:txBody>
      </p:sp>
      <p:sp>
        <p:nvSpPr>
          <p:cNvPr id="38" name="Text Box 18">
            <a:extLst>
              <a:ext uri="{FF2B5EF4-FFF2-40B4-BE49-F238E27FC236}">
                <a16:creationId xmlns:a16="http://schemas.microsoft.com/office/drawing/2014/main" id="{D7B0D170-51AC-6F3A-3982-03A6F00F6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489" y="2253856"/>
            <a:ext cx="1323139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200" dirty="0" err="1">
                <a:latin typeface="Marianne" panose="02000000000000000000" pitchFamily="50" charset="0"/>
              </a:rPr>
              <a:t>Regulation</a:t>
            </a:r>
            <a:r>
              <a:rPr lang="fr-FR" altLang="fr-FR" sz="1200" dirty="0">
                <a:latin typeface="Marianne" panose="02000000000000000000" pitchFamily="50" charset="0"/>
              </a:rPr>
              <a:t> &amp; </a:t>
            </a:r>
            <a:r>
              <a:rPr lang="fr-FR" altLang="fr-FR" sz="1200" dirty="0" err="1">
                <a:latin typeface="Marianne" panose="02000000000000000000" pitchFamily="50" charset="0"/>
              </a:rPr>
              <a:t>licensing</a:t>
            </a:r>
            <a:endParaRPr lang="fr-FR" altLang="fr-FR" sz="1200" dirty="0">
              <a:latin typeface="Marianne" panose="02000000000000000000" pitchFamily="50" charset="0"/>
            </a:endParaRPr>
          </a:p>
        </p:txBody>
      </p:sp>
      <p:sp>
        <p:nvSpPr>
          <p:cNvPr id="39" name="Text Box 22">
            <a:extLst>
              <a:ext uri="{FF2B5EF4-FFF2-40B4-BE49-F238E27FC236}">
                <a16:creationId xmlns:a16="http://schemas.microsoft.com/office/drawing/2014/main" id="{D2062420-54CA-5DDE-2DDF-FDEABBA99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352" y="3235153"/>
            <a:ext cx="132313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200" dirty="0">
                <a:latin typeface="Marianne" panose="02000000000000000000" pitchFamily="50" charset="0"/>
              </a:rPr>
              <a:t>Control</a:t>
            </a:r>
          </a:p>
          <a:p>
            <a:pPr>
              <a:spcBef>
                <a:spcPct val="50000"/>
              </a:spcBef>
            </a:pPr>
            <a:endParaRPr lang="fr-FR" altLang="fr-FR" sz="1200" dirty="0">
              <a:latin typeface="Marianne" panose="02000000000000000000" pitchFamily="50" charset="0"/>
            </a:endParaRPr>
          </a:p>
        </p:txBody>
      </p:sp>
      <p:sp>
        <p:nvSpPr>
          <p:cNvPr id="40" name="Text Box 22">
            <a:extLst>
              <a:ext uri="{FF2B5EF4-FFF2-40B4-BE49-F238E27FC236}">
                <a16:creationId xmlns:a16="http://schemas.microsoft.com/office/drawing/2014/main" id="{D2062420-54CA-5DDE-2DDF-FDEABBA99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742" y="4213431"/>
            <a:ext cx="1323139" cy="28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200" dirty="0" err="1">
                <a:latin typeface="Marianne" panose="02000000000000000000" pitchFamily="50" charset="0"/>
              </a:rPr>
              <a:t>Laws</a:t>
            </a:r>
            <a:endParaRPr lang="fr-FR" altLang="fr-FR" sz="1200" dirty="0">
              <a:latin typeface="Marianne" panose="02000000000000000000" pitchFamily="50" charset="0"/>
            </a:endParaRPr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B6DADE97-38D2-1081-AA4E-91B7894CC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02" y="2256850"/>
            <a:ext cx="2176251" cy="43588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sz="1200" dirty="0">
                <a:latin typeface="Marianne" panose="02000000000000000000" pitchFamily="50" charset="0"/>
              </a:rPr>
              <a:t>Ministry in charge of </a:t>
            </a:r>
            <a:r>
              <a:rPr lang="fr-FR" altLang="fr-FR" sz="1200" dirty="0" err="1">
                <a:latin typeface="Marianne" panose="02000000000000000000" pitchFamily="50" charset="0"/>
              </a:rPr>
              <a:t>Energy</a:t>
            </a:r>
            <a:endParaRPr lang="fr-FR" altLang="fr-FR" sz="1200" dirty="0">
              <a:latin typeface="Marianne" panose="02000000000000000000" pitchFamily="50" charset="0"/>
            </a:endParaRPr>
          </a:p>
          <a:p>
            <a:pPr algn="ctr"/>
            <a:r>
              <a:rPr lang="fr-FR" altLang="fr-FR" sz="1200" dirty="0" err="1">
                <a:latin typeface="Marianne" panose="02000000000000000000" pitchFamily="50" charset="0"/>
              </a:rPr>
              <a:t>Nuclear</a:t>
            </a:r>
            <a:r>
              <a:rPr lang="fr-FR" altLang="fr-FR" sz="1200" dirty="0">
                <a:latin typeface="Marianne" panose="02000000000000000000" pitchFamily="50" charset="0"/>
              </a:rPr>
              <a:t> Security </a:t>
            </a:r>
            <a:r>
              <a:rPr lang="fr-FR" altLang="fr-FR" sz="1200" dirty="0" err="1">
                <a:latin typeface="Marianne" panose="02000000000000000000" pitchFamily="50" charset="0"/>
              </a:rPr>
              <a:t>Authority</a:t>
            </a:r>
            <a:endParaRPr lang="fr-FR" altLang="fr-FR" sz="1200" dirty="0">
              <a:latin typeface="Marianne" panose="02000000000000000000" pitchFamily="50" charset="0"/>
            </a:endParaRPr>
          </a:p>
        </p:txBody>
      </p:sp>
      <p:pic>
        <p:nvPicPr>
          <p:cNvPr id="100" name="Image 99">
            <a:extLst>
              <a:ext uri="{FF2B5EF4-FFF2-40B4-BE49-F238E27FC236}">
                <a16:creationId xmlns:a16="http://schemas.microsoft.com/office/drawing/2014/main" id="{559500F1-2B70-354B-70A3-ADE3371EAC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168" y="2381513"/>
            <a:ext cx="915650" cy="1184494"/>
          </a:xfrm>
          <a:prstGeom prst="rect">
            <a:avLst/>
          </a:prstGeom>
        </p:spPr>
      </p:pic>
      <p:pic>
        <p:nvPicPr>
          <p:cNvPr id="42" name="Image 41" descr="Une image contenant Police, Graphique, logo, texte">
            <a:extLst>
              <a:ext uri="{FF2B5EF4-FFF2-40B4-BE49-F238E27FC236}">
                <a16:creationId xmlns:a16="http://schemas.microsoft.com/office/drawing/2014/main" id="{ADB24AEE-0E8A-4B9D-4EFC-2FD7086C16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37" y="5137673"/>
            <a:ext cx="1094217" cy="711880"/>
          </a:xfrm>
          <a:prstGeom prst="rect">
            <a:avLst/>
          </a:prstGeom>
        </p:spPr>
      </p:pic>
      <p:pic>
        <p:nvPicPr>
          <p:cNvPr id="43" name="Image 42" descr="Une image contenant Police, Graphique, logo, texte">
            <a:extLst>
              <a:ext uri="{FF2B5EF4-FFF2-40B4-BE49-F238E27FC236}">
                <a16:creationId xmlns:a16="http://schemas.microsoft.com/office/drawing/2014/main" id="{ADB24AEE-0E8A-4B9D-4EFC-2FD7086C16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850" y="5114199"/>
            <a:ext cx="1094217" cy="7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Nuclear French Regulation</a:t>
            </a:r>
          </a:p>
        </p:txBody>
      </p:sp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1EECFCF8-35A3-4E0F-9414-C2722EF531FB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5</a:t>
            </a:fld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704336" y="2148231"/>
            <a:ext cx="5268598" cy="4366135"/>
          </a:xfrm>
          <a:prstGeom prst="ellipse">
            <a:avLst/>
          </a:prstGeom>
          <a:solidFill>
            <a:schemeClr val="accent5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Safety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knowledge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130149" y="1455226"/>
            <a:ext cx="2208486" cy="1613992"/>
          </a:xfrm>
          <a:prstGeom prst="ellipse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Security </a:t>
            </a:r>
            <a:r>
              <a:rPr lang="fr-FR" dirty="0" err="1">
                <a:solidFill>
                  <a:schemeClr val="tx1"/>
                </a:solidFill>
              </a:rPr>
              <a:t>knowledge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079638" y="1740367"/>
            <a:ext cx="1725582" cy="1043710"/>
          </a:xfrm>
          <a:prstGeom prst="ellipse">
            <a:avLst/>
          </a:prstGeom>
          <a:solidFill>
            <a:schemeClr val="accent4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Safeguards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knowledge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7565560" y="2554041"/>
            <a:ext cx="729049" cy="621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 flipH="1">
            <a:off x="8752178" y="2403198"/>
            <a:ext cx="250068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Creation</a:t>
            </a:r>
            <a:r>
              <a:rPr lang="fr-FR" dirty="0"/>
              <a:t> of a guide on French </a:t>
            </a:r>
            <a:r>
              <a:rPr lang="fr-FR" dirty="0" err="1"/>
              <a:t>regulations</a:t>
            </a:r>
            <a:r>
              <a:rPr lang="fr-FR" dirty="0"/>
              <a:t> for SMR designers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7565559" y="4331298"/>
            <a:ext cx="729049" cy="621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 flipH="1">
            <a:off x="8752178" y="4041955"/>
            <a:ext cx="250068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Recruitment</a:t>
            </a:r>
            <a:r>
              <a:rPr lang="fr-FR" dirty="0"/>
              <a:t> of former and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nuclear</a:t>
            </a:r>
            <a:r>
              <a:rPr lang="fr-FR" dirty="0"/>
              <a:t> </a:t>
            </a:r>
            <a:r>
              <a:rPr lang="fr-FR" dirty="0" err="1"/>
              <a:t>security</a:t>
            </a:r>
            <a:r>
              <a:rPr lang="fr-FR" dirty="0"/>
              <a:t> </a:t>
            </a:r>
            <a:r>
              <a:rPr lang="fr-FR" dirty="0" err="1"/>
              <a:t>professionals</a:t>
            </a:r>
            <a:r>
              <a:rPr lang="fr-FR" dirty="0"/>
              <a:t> by start-ups</a:t>
            </a:r>
          </a:p>
        </p:txBody>
      </p:sp>
    </p:spTree>
    <p:extLst>
      <p:ext uri="{BB962C8B-B14F-4D97-AF65-F5344CB8AC3E}">
        <p14:creationId xmlns:p14="http://schemas.microsoft.com/office/powerpoint/2010/main" val="41137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Safety and security interfaces</a:t>
            </a:r>
          </a:p>
        </p:txBody>
      </p:sp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1EECFCF8-35A3-4E0F-9414-C2722EF531FB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6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974231" y="1472975"/>
            <a:ext cx="8280400" cy="892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Marianne" panose="02000000000000000000" pitchFamily="50" charset="0"/>
              </a:rPr>
              <a:t>French </a:t>
            </a:r>
            <a:r>
              <a:rPr lang="fr-FR" sz="2400" dirty="0" err="1">
                <a:latin typeface="Marianne" panose="02000000000000000000" pitchFamily="50" charset="0"/>
              </a:rPr>
              <a:t>regulations</a:t>
            </a:r>
            <a:r>
              <a:rPr lang="fr-FR" sz="2400" dirty="0">
                <a:latin typeface="Marianne" panose="02000000000000000000" pitchFamily="50" charset="0"/>
              </a:rPr>
              <a:t> </a:t>
            </a:r>
          </a:p>
          <a:p>
            <a:pPr algn="ctr"/>
            <a:r>
              <a:rPr lang="fr-FR" sz="1400" i="1" dirty="0" err="1">
                <a:latin typeface="Marianne" panose="02000000000000000000" pitchFamily="50" charset="0"/>
              </a:rPr>
              <a:t>Environment</a:t>
            </a:r>
            <a:r>
              <a:rPr lang="fr-FR" sz="1400" i="1" dirty="0">
                <a:latin typeface="Marianne" panose="02000000000000000000" pitchFamily="50" charset="0"/>
              </a:rPr>
              <a:t> Code and </a:t>
            </a:r>
            <a:r>
              <a:rPr lang="fr-FR" sz="1400" i="1" dirty="0" err="1">
                <a:latin typeface="Marianne" panose="02000000000000000000" pitchFamily="50" charset="0"/>
              </a:rPr>
              <a:t>Ministerial</a:t>
            </a:r>
            <a:r>
              <a:rPr lang="fr-FR" sz="1400" i="1" dirty="0">
                <a:latin typeface="Marianne" panose="02000000000000000000" pitchFamily="50" charset="0"/>
              </a:rPr>
              <a:t> </a:t>
            </a:r>
            <a:r>
              <a:rPr lang="fr-FR" sz="1400" i="1" dirty="0" err="1">
                <a:latin typeface="Marianne" panose="02000000000000000000" pitchFamily="50" charset="0"/>
              </a:rPr>
              <a:t>order</a:t>
            </a:r>
            <a:r>
              <a:rPr lang="fr-FR" sz="1400" i="1" dirty="0">
                <a:latin typeface="Marianne" panose="02000000000000000000" pitchFamily="50" charset="0"/>
              </a:rPr>
              <a:t> of 7 </a:t>
            </a:r>
            <a:r>
              <a:rPr lang="fr-FR" sz="1400" i="1" dirty="0" err="1">
                <a:latin typeface="Marianne" panose="02000000000000000000" pitchFamily="50" charset="0"/>
              </a:rPr>
              <a:t>february</a:t>
            </a:r>
            <a:r>
              <a:rPr lang="fr-FR" sz="1400" i="1" dirty="0">
                <a:latin typeface="Marianne" panose="02000000000000000000" pitchFamily="50" charset="0"/>
              </a:rPr>
              <a:t> 2012 </a:t>
            </a:r>
          </a:p>
          <a:p>
            <a:pPr algn="ctr"/>
            <a:r>
              <a:rPr lang="fr-FR" sz="1400" i="1" dirty="0" err="1">
                <a:latin typeface="Marianne" panose="02000000000000000000" pitchFamily="50" charset="0"/>
              </a:rPr>
              <a:t>Ministerial</a:t>
            </a:r>
            <a:r>
              <a:rPr lang="fr-FR" sz="1400" i="1" dirty="0">
                <a:latin typeface="Marianne" panose="02000000000000000000" pitchFamily="50" charset="0"/>
              </a:rPr>
              <a:t> </a:t>
            </a:r>
            <a:r>
              <a:rPr lang="fr-FR" sz="1400" i="1" dirty="0" err="1">
                <a:latin typeface="Marianne" panose="02000000000000000000" pitchFamily="50" charset="0"/>
              </a:rPr>
              <a:t>order</a:t>
            </a:r>
            <a:r>
              <a:rPr lang="fr-FR" sz="1400" i="1" dirty="0">
                <a:latin typeface="Marianne" panose="02000000000000000000" pitchFamily="50" charset="0"/>
              </a:rPr>
              <a:t> of 13 </a:t>
            </a:r>
            <a:r>
              <a:rPr lang="fr-FR" sz="1400" i="1" dirty="0" err="1">
                <a:latin typeface="Marianne" panose="02000000000000000000" pitchFamily="50" charset="0"/>
              </a:rPr>
              <a:t>april</a:t>
            </a:r>
            <a:r>
              <a:rPr lang="fr-FR" sz="1400" i="1" dirty="0">
                <a:latin typeface="Marianne" panose="02000000000000000000" pitchFamily="50" charset="0"/>
              </a:rPr>
              <a:t> 2023</a:t>
            </a:r>
          </a:p>
        </p:txBody>
      </p:sp>
      <p:sp>
        <p:nvSpPr>
          <p:cNvPr id="8" name="Flèche droite 7"/>
          <p:cNvSpPr/>
          <p:nvPr/>
        </p:nvSpPr>
        <p:spPr>
          <a:xfrm rot="5400000">
            <a:off x="5749907" y="2590812"/>
            <a:ext cx="729049" cy="621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32416" y="3437742"/>
            <a:ext cx="1176403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FR" sz="1600" dirty="0">
                <a:latin typeface="Marianne" panose="02000000000000000000" pitchFamily="50" charset="0"/>
              </a:rPr>
              <a:t>The </a:t>
            </a:r>
            <a:r>
              <a:rPr lang="fr-FR" sz="1600" dirty="0" err="1">
                <a:latin typeface="Marianne" panose="02000000000000000000" pitchFamily="50" charset="0"/>
              </a:rPr>
              <a:t>safety</a:t>
            </a:r>
            <a:r>
              <a:rPr lang="fr-FR" sz="1600" dirty="0">
                <a:latin typeface="Marianne" panose="02000000000000000000" pitchFamily="50" charset="0"/>
              </a:rPr>
              <a:t> report have to </a:t>
            </a:r>
            <a:r>
              <a:rPr lang="fr-FR" sz="1600" dirty="0" err="1">
                <a:latin typeface="Marianne" panose="02000000000000000000" pitchFamily="50" charset="0"/>
              </a:rPr>
              <a:t>include</a:t>
            </a:r>
            <a:r>
              <a:rPr lang="fr-FR" sz="1600" dirty="0">
                <a:latin typeface="Marianne" panose="02000000000000000000" pitchFamily="50" charset="0"/>
              </a:rPr>
              <a:t>, in </a:t>
            </a:r>
            <a:r>
              <a:rPr lang="fr-FR" sz="1600" dirty="0" err="1">
                <a:latin typeface="Marianne" panose="02000000000000000000" pitchFamily="50" charset="0"/>
              </a:rPr>
              <a:t>its</a:t>
            </a:r>
            <a:r>
              <a:rPr lang="fr-FR" sz="1600" dirty="0">
                <a:latin typeface="Marianne" panose="02000000000000000000" pitchFamily="50" charset="0"/>
              </a:rPr>
              <a:t> section </a:t>
            </a:r>
            <a:r>
              <a:rPr lang="fr-FR" sz="1600" dirty="0" err="1">
                <a:latin typeface="Marianne" panose="02000000000000000000" pitchFamily="50" charset="0"/>
              </a:rPr>
              <a:t>dedicated</a:t>
            </a:r>
            <a:r>
              <a:rPr lang="fr-FR" sz="1600" dirty="0">
                <a:latin typeface="Marianne" panose="02000000000000000000" pitchFamily="50" charset="0"/>
              </a:rPr>
              <a:t> to </a:t>
            </a:r>
            <a:r>
              <a:rPr lang="fr-FR" sz="1600" dirty="0" err="1">
                <a:latin typeface="Marianne" panose="02000000000000000000" pitchFamily="50" charset="0"/>
              </a:rPr>
              <a:t>malicious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acts</a:t>
            </a:r>
            <a:r>
              <a:rPr lang="fr-FR" sz="1600" dirty="0">
                <a:latin typeface="Marianne" panose="02000000000000000000" pitchFamily="50" charset="0"/>
              </a:rPr>
              <a:t>, an </a:t>
            </a:r>
            <a:r>
              <a:rPr lang="fr-FR" sz="1600" dirty="0" err="1">
                <a:latin typeface="Marianne" panose="02000000000000000000" pitchFamily="50" charset="0"/>
              </a:rPr>
              <a:t>overview</a:t>
            </a:r>
            <a:r>
              <a:rPr lang="fr-FR" sz="1600" dirty="0">
                <a:latin typeface="Marianne" panose="02000000000000000000" pitchFamily="50" charset="0"/>
              </a:rPr>
              <a:t> of the </a:t>
            </a:r>
            <a:r>
              <a:rPr lang="fr-FR" sz="1600" dirty="0" err="1">
                <a:latin typeface="Marianne" panose="02000000000000000000" pitchFamily="50" charset="0"/>
              </a:rPr>
              <a:t>residual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malicious</a:t>
            </a:r>
            <a:r>
              <a:rPr lang="fr-FR" sz="1600" dirty="0">
                <a:latin typeface="Marianne" panose="02000000000000000000" pitchFamily="50" charset="0"/>
              </a:rPr>
              <a:t> incidents </a:t>
            </a:r>
            <a:r>
              <a:rPr lang="fr-FR" sz="1600" dirty="0" err="1">
                <a:latin typeface="Marianne" panose="02000000000000000000" pitchFamily="50" charset="0"/>
              </a:rPr>
              <a:t>that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occured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after</a:t>
            </a:r>
            <a:r>
              <a:rPr lang="fr-FR" sz="1600" dirty="0">
                <a:latin typeface="Marianne" panose="02000000000000000000" pitchFamily="50" charset="0"/>
              </a:rPr>
              <a:t> the </a:t>
            </a:r>
            <a:r>
              <a:rPr lang="fr-FR" sz="1600" dirty="0" err="1">
                <a:latin typeface="Marianne" panose="02000000000000000000" pitchFamily="50" charset="0"/>
              </a:rPr>
              <a:t>request</a:t>
            </a:r>
            <a:r>
              <a:rPr lang="fr-FR" sz="1600" dirty="0">
                <a:latin typeface="Marianne" panose="02000000000000000000" pitchFamily="50" charset="0"/>
              </a:rPr>
              <a:t> for </a:t>
            </a:r>
            <a:r>
              <a:rPr lang="fr-FR" sz="1600" dirty="0" err="1">
                <a:latin typeface="Marianne" panose="02000000000000000000" pitchFamily="50" charset="0"/>
              </a:rPr>
              <a:t>authorization</a:t>
            </a:r>
            <a:r>
              <a:rPr lang="fr-FR" sz="1600" dirty="0">
                <a:latin typeface="Marianne" panose="02000000000000000000" pitchFamily="50" charset="0"/>
              </a:rPr>
              <a:t> to </a:t>
            </a:r>
            <a:r>
              <a:rPr lang="fr-FR" sz="1600" dirty="0" err="1">
                <a:latin typeface="Marianne" panose="02000000000000000000" pitchFamily="50" charset="0"/>
              </a:rPr>
              <a:t>possess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nuclear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materials</a:t>
            </a:r>
            <a:r>
              <a:rPr lang="fr-FR" sz="1600" dirty="0">
                <a:latin typeface="Marianne" panose="02000000000000000000" pitchFamily="50" charset="0"/>
              </a:rPr>
              <a:t>, </a:t>
            </a:r>
            <a:r>
              <a:rPr lang="fr-FR" sz="1600" dirty="0" err="1">
                <a:latin typeface="Marianne" panose="02000000000000000000" pitchFamily="50" charset="0"/>
              </a:rPr>
              <a:t>reviewed</a:t>
            </a:r>
            <a:r>
              <a:rPr lang="fr-FR" sz="1600" dirty="0">
                <a:latin typeface="Marianne" panose="02000000000000000000" pitchFamily="50" charset="0"/>
              </a:rPr>
              <a:t> by the </a:t>
            </a:r>
            <a:r>
              <a:rPr lang="fr-FR" sz="1600" dirty="0" err="1">
                <a:latin typeface="Marianne" panose="02000000000000000000" pitchFamily="50" charset="0"/>
              </a:rPr>
              <a:t>nuclear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security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authority</a:t>
            </a:r>
            <a:endParaRPr lang="fr-FR" sz="1600" dirty="0">
              <a:latin typeface="Marianne" panose="02000000000000000000" pitchFamily="50" charset="0"/>
            </a:endParaRPr>
          </a:p>
          <a:p>
            <a:pPr marL="285750" indent="-285750" algn="just">
              <a:buFontTx/>
              <a:buChar char="-"/>
            </a:pPr>
            <a:endParaRPr lang="fr-FR" sz="1600" i="1" dirty="0">
              <a:latin typeface="Marianne" panose="02000000000000000000" pitchFamily="50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1600" dirty="0" err="1">
                <a:latin typeface="Marianne" panose="02000000000000000000" pitchFamily="50" charset="0"/>
              </a:rPr>
              <a:t>Detailed</a:t>
            </a:r>
            <a:r>
              <a:rPr lang="fr-FR" sz="1600" dirty="0">
                <a:latin typeface="Marianne" panose="02000000000000000000" pitchFamily="50" charset="0"/>
              </a:rPr>
              <a:t> description of </a:t>
            </a:r>
            <a:r>
              <a:rPr lang="fr-FR" sz="1600" dirty="0" err="1">
                <a:latin typeface="Marianne" panose="02000000000000000000" pitchFamily="50" charset="0"/>
              </a:rPr>
              <a:t>theses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residual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malicious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acts</a:t>
            </a:r>
            <a:r>
              <a:rPr lang="fr-FR" sz="1600" dirty="0">
                <a:latin typeface="Marianne" panose="02000000000000000000" pitchFamily="50" charset="0"/>
              </a:rPr>
              <a:t> as </a:t>
            </a:r>
            <a:r>
              <a:rPr lang="fr-FR" sz="1600" dirty="0" err="1">
                <a:latin typeface="Marianne" panose="02000000000000000000" pitchFamily="50" charset="0"/>
              </a:rPr>
              <a:t>well</a:t>
            </a:r>
            <a:r>
              <a:rPr lang="fr-FR" sz="1600" dirty="0">
                <a:latin typeface="Marianne" panose="02000000000000000000" pitchFamily="50" charset="0"/>
              </a:rPr>
              <a:t> as the state of the </a:t>
            </a:r>
            <a:r>
              <a:rPr lang="fr-FR" sz="1600" dirty="0" err="1">
                <a:latin typeface="Marianne" panose="02000000000000000000" pitchFamily="50" charset="0"/>
              </a:rPr>
              <a:t>facility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following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their</a:t>
            </a:r>
            <a:r>
              <a:rPr lang="fr-FR" sz="1600" dirty="0">
                <a:latin typeface="Marianne" panose="02000000000000000000" pitchFamily="50" charset="0"/>
              </a:rPr>
              <a:t> occurrence </a:t>
            </a:r>
          </a:p>
          <a:p>
            <a:pPr marL="285750" indent="-285750" algn="just">
              <a:buFontTx/>
              <a:buChar char="-"/>
            </a:pPr>
            <a:endParaRPr lang="fr-FR" sz="1600" dirty="0">
              <a:latin typeface="Marianne" panose="02000000000000000000" pitchFamily="50" charset="0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Ensure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the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residual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malicious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acts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are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properly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taken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in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account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in emergency plans and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safety</a:t>
            </a:r>
            <a:r>
              <a:rPr lang="fr-FR" sz="1600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Marianne" panose="02000000000000000000" pitchFamily="50" charset="0"/>
                <a:sym typeface="Wingdings" panose="05000000000000000000" pitchFamily="2" charset="2"/>
              </a:rPr>
              <a:t>measures</a:t>
            </a:r>
            <a:endParaRPr lang="fr-FR" sz="1600" dirty="0">
              <a:latin typeface="Marianne" panose="02000000000000000000" pitchFamily="50" charset="0"/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endParaRPr lang="fr-FR" sz="1600" dirty="0">
              <a:latin typeface="Marianne" panose="02000000000000000000" pitchFamily="50" charset="0"/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FR" sz="1600" b="1" dirty="0">
                <a:latin typeface="Marianne" panose="02000000000000000000" pitchFamily="50" charset="0"/>
                <a:sym typeface="Wingdings" panose="05000000000000000000" pitchFamily="2" charset="2"/>
              </a:rPr>
              <a:t>The French </a:t>
            </a:r>
            <a:r>
              <a:rPr lang="fr-FR" sz="1600" b="1" dirty="0" err="1">
                <a:latin typeface="Marianne" panose="02000000000000000000" pitchFamily="50" charset="0"/>
                <a:sym typeface="Wingdings" panose="05000000000000000000" pitchFamily="2" charset="2"/>
              </a:rPr>
              <a:t>regulation</a:t>
            </a:r>
            <a:r>
              <a:rPr lang="fr-FR" sz="1600" b="1" dirty="0">
                <a:latin typeface="Marianne" panose="02000000000000000000" pitchFamily="50" charset="0"/>
                <a:sym typeface="Wingdings" panose="05000000000000000000" pitchFamily="2" charset="2"/>
              </a:rPr>
              <a:t> has </a:t>
            </a:r>
            <a:r>
              <a:rPr lang="fr-FR" sz="1600" b="1" dirty="0" err="1">
                <a:latin typeface="Marianne" panose="02000000000000000000" pitchFamily="50" charset="0"/>
                <a:sym typeface="Wingdings" panose="05000000000000000000" pitchFamily="2" charset="2"/>
              </a:rPr>
              <a:t>established</a:t>
            </a:r>
            <a:r>
              <a:rPr lang="fr-FR" sz="1600" b="1" dirty="0">
                <a:latin typeface="Marianne" panose="02000000000000000000" pitchFamily="50" charset="0"/>
                <a:sym typeface="Wingdings" panose="05000000000000000000" pitchFamily="2" charset="2"/>
              </a:rPr>
              <a:t> interfaces </a:t>
            </a:r>
            <a:r>
              <a:rPr lang="fr-FR" sz="1600" b="1" dirty="0" err="1">
                <a:latin typeface="Marianne" panose="02000000000000000000" pitchFamily="50" charset="0"/>
                <a:sym typeface="Wingdings" panose="05000000000000000000" pitchFamily="2" charset="2"/>
              </a:rPr>
              <a:t>between</a:t>
            </a:r>
            <a:r>
              <a:rPr lang="fr-FR" sz="1600" b="1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latin typeface="Marianne" panose="02000000000000000000" pitchFamily="50" charset="0"/>
                <a:sym typeface="Wingdings" panose="05000000000000000000" pitchFamily="2" charset="2"/>
              </a:rPr>
              <a:t>nuclear</a:t>
            </a:r>
            <a:r>
              <a:rPr lang="fr-FR" sz="1600" b="1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latin typeface="Marianne" panose="02000000000000000000" pitchFamily="50" charset="0"/>
                <a:sym typeface="Wingdings" panose="05000000000000000000" pitchFamily="2" charset="2"/>
              </a:rPr>
              <a:t>safety</a:t>
            </a:r>
            <a:r>
              <a:rPr lang="fr-FR" sz="1600" b="1" dirty="0">
                <a:latin typeface="Marianne" panose="02000000000000000000" pitchFamily="50" charset="0"/>
                <a:sym typeface="Wingdings" panose="05000000000000000000" pitchFamily="2" charset="2"/>
              </a:rPr>
              <a:t> and </a:t>
            </a:r>
            <a:r>
              <a:rPr lang="fr-FR" sz="1600" b="1" dirty="0" err="1">
                <a:latin typeface="Marianne" panose="02000000000000000000" pitchFamily="50" charset="0"/>
                <a:sym typeface="Wingdings" panose="05000000000000000000" pitchFamily="2" charset="2"/>
              </a:rPr>
              <a:t>nuclear</a:t>
            </a:r>
            <a:r>
              <a:rPr lang="fr-FR" sz="1600" b="1" dirty="0">
                <a:latin typeface="Marianne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latin typeface="Marianne" panose="02000000000000000000" pitchFamily="50" charset="0"/>
                <a:sym typeface="Wingdings" panose="05000000000000000000" pitchFamily="2" charset="2"/>
              </a:rPr>
              <a:t>security</a:t>
            </a:r>
            <a:endParaRPr lang="fr-FR" sz="1600" b="1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Safety and security interfaces</a:t>
            </a:r>
          </a:p>
        </p:txBody>
      </p:sp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1EECFCF8-35A3-4E0F-9414-C2722EF531FB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7</a:t>
            </a:fld>
            <a:endParaRPr lang="fr-FR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9667982" y="1387011"/>
            <a:ext cx="2328464" cy="421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Synergies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67854" y="1956087"/>
            <a:ext cx="1172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latin typeface="Marianne" panose="02000000000000000000" pitchFamily="50" charset="0"/>
              </a:rPr>
              <a:t>New </a:t>
            </a:r>
            <a:r>
              <a:rPr lang="fr-FR" sz="1600" b="1" dirty="0" err="1">
                <a:latin typeface="Marianne" panose="02000000000000000000" pitchFamily="50" charset="0"/>
              </a:rPr>
              <a:t>paradigm</a:t>
            </a:r>
            <a:endParaRPr lang="fr-FR" sz="1600" b="1" dirty="0">
              <a:latin typeface="Marianne" panose="02000000000000000000" pitchFamily="50" charset="0"/>
            </a:endParaRPr>
          </a:p>
          <a:p>
            <a:pPr algn="just"/>
            <a:endParaRPr lang="fr-FR" sz="1600" b="1" dirty="0">
              <a:latin typeface="Marianne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err="1">
                <a:latin typeface="Marianne" panose="02000000000000000000" pitchFamily="50" charset="0"/>
              </a:rPr>
              <a:t>SMRs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can</a:t>
            </a:r>
            <a:r>
              <a:rPr lang="fr-FR" sz="1600" dirty="0">
                <a:latin typeface="Marianne" panose="02000000000000000000" pitchFamily="50" charset="0"/>
              </a:rPr>
              <a:t> use passive </a:t>
            </a:r>
            <a:r>
              <a:rPr lang="fr-FR" sz="1600" dirty="0" err="1">
                <a:latin typeface="Marianne" panose="02000000000000000000" pitchFamily="50" charset="0"/>
              </a:rPr>
              <a:t>residual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heat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removal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systems</a:t>
            </a:r>
            <a:r>
              <a:rPr lang="fr-FR" sz="1600" dirty="0">
                <a:latin typeface="Marianne" panose="02000000000000000000" pitchFamily="50" charset="0"/>
              </a:rPr>
              <a:t> in the </a:t>
            </a:r>
            <a:r>
              <a:rPr lang="fr-FR" sz="1600" dirty="0" err="1">
                <a:latin typeface="Marianne" panose="02000000000000000000" pitchFamily="50" charset="0"/>
              </a:rPr>
              <a:t>event</a:t>
            </a:r>
            <a:r>
              <a:rPr lang="fr-FR" sz="1600" dirty="0">
                <a:latin typeface="Marianne" panose="02000000000000000000" pitchFamily="50" charset="0"/>
              </a:rPr>
              <a:t> of an accident, </a:t>
            </a:r>
            <a:r>
              <a:rPr lang="fr-FR" sz="1600" dirty="0" err="1">
                <a:latin typeface="Marianne" panose="02000000000000000000" pitchFamily="50" charset="0"/>
              </a:rPr>
              <a:t>which</a:t>
            </a:r>
            <a:r>
              <a:rPr lang="fr-FR" sz="1600" dirty="0">
                <a:latin typeface="Marianne" panose="02000000000000000000" pitchFamily="50" charset="0"/>
              </a:rPr>
              <a:t> do not </a:t>
            </a:r>
            <a:r>
              <a:rPr lang="fr-FR" sz="1600" dirty="0" err="1">
                <a:latin typeface="Marianne" panose="02000000000000000000" pitchFamily="50" charset="0"/>
              </a:rPr>
              <a:t>require</a:t>
            </a:r>
            <a:r>
              <a:rPr lang="fr-FR" sz="1600" dirty="0">
                <a:latin typeface="Marianne" panose="02000000000000000000" pitchFamily="50" charset="0"/>
              </a:rPr>
              <a:t> an </a:t>
            </a:r>
            <a:r>
              <a:rPr lang="fr-FR" sz="1600" dirty="0" err="1">
                <a:latin typeface="Marianne" panose="02000000000000000000" pitchFamily="50" charset="0"/>
              </a:rPr>
              <a:t>external</a:t>
            </a:r>
            <a:r>
              <a:rPr lang="fr-FR" sz="1600" dirty="0">
                <a:latin typeface="Marianne" panose="02000000000000000000" pitchFamily="50" charset="0"/>
              </a:rPr>
              <a:t> power </a:t>
            </a:r>
            <a:r>
              <a:rPr lang="fr-FR" sz="1600" dirty="0" err="1">
                <a:latin typeface="Marianne" panose="02000000000000000000" pitchFamily="50" charset="0"/>
              </a:rPr>
              <a:t>supply</a:t>
            </a:r>
            <a:r>
              <a:rPr lang="fr-FR" sz="1600" dirty="0">
                <a:latin typeface="Marianne" panose="02000000000000000000" pitchFamily="50" charset="0"/>
              </a:rPr>
              <a:t> to </a:t>
            </a:r>
            <a:r>
              <a:rPr lang="fr-FR" sz="1600" dirty="0" err="1">
                <a:latin typeface="Marianne" panose="02000000000000000000" pitchFamily="50" charset="0"/>
              </a:rPr>
              <a:t>operate</a:t>
            </a:r>
            <a:r>
              <a:rPr lang="fr-FR" sz="1600" dirty="0">
                <a:latin typeface="Marianne" panose="02000000000000000000" pitchFamily="50" charset="0"/>
              </a:rPr>
              <a:t>: the </a:t>
            </a:r>
            <a:r>
              <a:rPr lang="fr-FR" sz="1600" dirty="0" err="1">
                <a:latin typeface="Marianne" panose="02000000000000000000" pitchFamily="50" charset="0"/>
              </a:rPr>
              <a:t>reactor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remains</a:t>
            </a:r>
            <a:r>
              <a:rPr lang="fr-FR" sz="1600" dirty="0">
                <a:latin typeface="Marianne" panose="02000000000000000000" pitchFamily="50" charset="0"/>
              </a:rPr>
              <a:t> in a </a:t>
            </a:r>
            <a:r>
              <a:rPr lang="fr-FR" sz="1600" dirty="0" err="1">
                <a:latin typeface="Marianne" panose="02000000000000000000" pitchFamily="50" charset="0"/>
              </a:rPr>
              <a:t>safe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shutdown</a:t>
            </a:r>
            <a:r>
              <a:rPr lang="fr-FR" sz="1600" dirty="0">
                <a:latin typeface="Marianne" panose="02000000000000000000" pitchFamily="50" charset="0"/>
              </a:rPr>
              <a:t> state </a:t>
            </a:r>
            <a:r>
              <a:rPr lang="fr-FR" sz="1600" dirty="0" err="1">
                <a:latin typeface="Marianne" panose="02000000000000000000" pitchFamily="50" charset="0"/>
              </a:rPr>
              <a:t>without</a:t>
            </a:r>
            <a:r>
              <a:rPr lang="fr-FR" sz="1600" dirty="0">
                <a:latin typeface="Marianne" panose="02000000000000000000" pitchFamily="50" charset="0"/>
              </a:rPr>
              <a:t> the </a:t>
            </a:r>
            <a:r>
              <a:rPr lang="fr-FR" sz="1600" dirty="0" err="1">
                <a:latin typeface="Marianne" panose="02000000000000000000" pitchFamily="50" charset="0"/>
              </a:rPr>
              <a:t>need</a:t>
            </a:r>
            <a:r>
              <a:rPr lang="fr-FR" sz="1600" dirty="0">
                <a:latin typeface="Marianne" panose="02000000000000000000" pitchFamily="50" charset="0"/>
              </a:rPr>
              <a:t> for </a:t>
            </a:r>
            <a:r>
              <a:rPr lang="fr-FR" sz="1600" dirty="0" err="1">
                <a:latin typeface="Marianne" panose="02000000000000000000" pitchFamily="50" charset="0"/>
              </a:rPr>
              <a:t>human</a:t>
            </a:r>
            <a:r>
              <a:rPr lang="fr-FR" sz="1600" dirty="0">
                <a:latin typeface="Marianne" panose="02000000000000000000" pitchFamily="50" charset="0"/>
              </a:rPr>
              <a:t> intervention over a long </a:t>
            </a:r>
            <a:r>
              <a:rPr lang="fr-FR" sz="1600" dirty="0" err="1">
                <a:latin typeface="Marianne" panose="02000000000000000000" pitchFamily="50" charset="0"/>
              </a:rPr>
              <a:t>period</a:t>
            </a:r>
            <a:endParaRPr lang="fr-FR" sz="1600" dirty="0">
              <a:latin typeface="Marianne" panose="02000000000000000000" pitchFamily="50" charset="0"/>
            </a:endParaRPr>
          </a:p>
          <a:p>
            <a:pPr algn="just"/>
            <a:endParaRPr lang="fr-FR" sz="1600" dirty="0">
              <a:latin typeface="Marianne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err="1">
                <a:latin typeface="Marianne" panose="02000000000000000000" pitchFamily="50" charset="0"/>
              </a:rPr>
              <a:t>Many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project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developers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leverage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safety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measures</a:t>
            </a:r>
            <a:r>
              <a:rPr lang="fr-FR" sz="1600" dirty="0">
                <a:latin typeface="Marianne" panose="02000000000000000000" pitchFamily="50" charset="0"/>
              </a:rPr>
              <a:t> to </a:t>
            </a:r>
            <a:r>
              <a:rPr lang="fr-FR" sz="1600" dirty="0" err="1">
                <a:latin typeface="Marianne" panose="02000000000000000000" pitchFamily="50" charset="0"/>
              </a:rPr>
              <a:t>demonstrate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nuclear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security</a:t>
            </a:r>
            <a:r>
              <a:rPr lang="fr-FR" sz="1600" dirty="0">
                <a:latin typeface="Marianne" panose="02000000000000000000" pitchFamily="50" charset="0"/>
              </a:rPr>
              <a:t>, </a:t>
            </a:r>
            <a:r>
              <a:rPr lang="fr-FR" sz="1600" dirty="0" err="1">
                <a:latin typeface="Marianne" panose="02000000000000000000" pitchFamily="50" charset="0"/>
              </a:rPr>
              <a:t>relying</a:t>
            </a:r>
            <a:r>
              <a:rPr lang="fr-FR" sz="1600" dirty="0">
                <a:latin typeface="Marianne" panose="02000000000000000000" pitchFamily="50" charset="0"/>
              </a:rPr>
              <a:t> on </a:t>
            </a:r>
            <a:r>
              <a:rPr lang="fr-FR" sz="1600" dirty="0" err="1">
                <a:latin typeface="Marianne" panose="02000000000000000000" pitchFamily="50" charset="0"/>
              </a:rPr>
              <a:t>intrinsic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safety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features</a:t>
            </a:r>
            <a:r>
              <a:rPr lang="fr-FR" sz="1600" dirty="0">
                <a:latin typeface="Marianne" panose="02000000000000000000" pitchFamily="50" charset="0"/>
              </a:rPr>
              <a:t> of </a:t>
            </a:r>
            <a:r>
              <a:rPr lang="fr-FR" sz="1600" dirty="0" err="1">
                <a:latin typeface="Marianne" panose="02000000000000000000" pitchFamily="50" charset="0"/>
              </a:rPr>
              <a:t>innovative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reactors</a:t>
            </a:r>
            <a:endParaRPr lang="fr-FR" sz="1600" dirty="0">
              <a:latin typeface="Marianne" panose="02000000000000000000" pitchFamily="50" charset="0"/>
            </a:endParaRPr>
          </a:p>
          <a:p>
            <a:pPr algn="just"/>
            <a:endParaRPr lang="fr-FR" sz="1600" dirty="0">
              <a:latin typeface="Marianne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50" charset="0"/>
              </a:rPr>
              <a:t>The </a:t>
            </a:r>
            <a:r>
              <a:rPr lang="fr-FR" sz="1600" dirty="0" err="1">
                <a:latin typeface="Marianne" panose="02000000000000000000" pitchFamily="50" charset="0"/>
              </a:rPr>
              <a:t>safety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demonstration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could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be</a:t>
            </a:r>
            <a:r>
              <a:rPr lang="fr-FR" sz="1600" dirty="0">
                <a:latin typeface="Marianne" panose="02000000000000000000" pitchFamily="50" charset="0"/>
              </a:rPr>
              <a:t> a </a:t>
            </a:r>
            <a:r>
              <a:rPr lang="fr-FR" sz="1600" dirty="0" err="1">
                <a:latin typeface="Marianne" panose="02000000000000000000" pitchFamily="50" charset="0"/>
              </a:rPr>
              <a:t>tool</a:t>
            </a:r>
            <a:r>
              <a:rPr lang="fr-FR" sz="1600" dirty="0">
                <a:latin typeface="Marianne" panose="02000000000000000000" pitchFamily="50" charset="0"/>
              </a:rPr>
              <a:t> to </a:t>
            </a:r>
            <a:r>
              <a:rPr lang="fr-FR" sz="1600" dirty="0" err="1">
                <a:latin typeface="Marianne" panose="02000000000000000000" pitchFamily="50" charset="0"/>
              </a:rPr>
              <a:t>identify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1600" dirty="0" err="1">
                <a:latin typeface="Marianne" panose="02000000000000000000" pitchFamily="50" charset="0"/>
              </a:rPr>
              <a:t>targets</a:t>
            </a:r>
            <a:endParaRPr lang="fr-FR" sz="1600" dirty="0">
              <a:latin typeface="Marianne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algn="just"/>
            <a:endParaRPr lang="fr-FR" sz="1600" b="1" dirty="0">
              <a:latin typeface="Marianne" panose="02000000000000000000" pitchFamily="50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7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Safety and security interfaces</a:t>
            </a:r>
          </a:p>
        </p:txBody>
      </p:sp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1EECFCF8-35A3-4E0F-9414-C2722EF531FB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8</a:t>
            </a:fld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9667982" y="1387011"/>
            <a:ext cx="2328464" cy="421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Limits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15637" y="1976063"/>
            <a:ext cx="116759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Marianne" panose="02000000000000000000" pitchFamily="50" charset="0"/>
              </a:rPr>
              <a:t>While technological advancements enhance safety, they may not adequately address security concerns</a:t>
            </a:r>
          </a:p>
          <a:p>
            <a:pPr algn="just"/>
            <a:endParaRPr lang="en-US" sz="1600" dirty="0">
              <a:latin typeface="Marianne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Marianne" panose="02000000000000000000" pitchFamily="50" charset="0"/>
              </a:rPr>
              <a:t>Design choices for passive safety can introduce vulnerabilities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Marianne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Marianne" panose="02000000000000000000" pitchFamily="50" charset="0"/>
              </a:rPr>
              <a:t>Safety equipment redundancy is no longer as relevant as it once was: in the case of SMRs, their compact design may increase vulnerability (ex: a sabotage attempt could simultaneously disable all safety equipment, highlighting unique security risks)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Marianne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Marianne" panose="02000000000000000000" pitchFamily="50" charset="0"/>
              </a:rPr>
              <a:t>Due to the critical size and target areas of an SMR, scenarios involving malicious acts can be less complex compared to existing reactors, resulting in fewer safety challenges: study of all suspended nuclear materials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Marianne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Marianne" panose="02000000000000000000" pitchFamily="50" charset="0"/>
              </a:rPr>
              <a:t>A solution optimized only from the point of view of safety can be a security disadvantage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Marianne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Marianne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Marianne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Marianne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Marianne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Marianne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Marianne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Marianne" panose="02000000000000000000" pitchFamily="50" charset="0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1272619" y="5579204"/>
            <a:ext cx="2384982" cy="546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006393" y="5313972"/>
            <a:ext cx="4835950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Marianne" panose="02000000000000000000" pitchFamily="50" charset="0"/>
              </a:rPr>
              <a:t>SMR may be more vulnerable, passive system functions and safety advantages can be a drawback, or at the very least, not an advantage for nuclear security</a:t>
            </a:r>
          </a:p>
        </p:txBody>
      </p:sp>
    </p:spTree>
    <p:extLst>
      <p:ext uri="{BB962C8B-B14F-4D97-AF65-F5344CB8AC3E}">
        <p14:creationId xmlns:p14="http://schemas.microsoft.com/office/powerpoint/2010/main" val="13557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Safety and security interfaces</a:t>
            </a:r>
          </a:p>
        </p:txBody>
      </p:sp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1EECFCF8-35A3-4E0F-9414-C2722EF531FB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9</a:t>
            </a:fld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9667982" y="1387011"/>
            <a:ext cx="2328464" cy="421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Cooperation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11087" y="2174027"/>
            <a:ext cx="115666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Marianne" panose="02000000000000000000" pitchFamily="50" charset="0"/>
              </a:rPr>
              <a:t>Identifying potential synergies between safety and security </a:t>
            </a:r>
            <a:r>
              <a:rPr lang="en-US" sz="1600" b="1" dirty="0">
                <a:latin typeface="Marianne" panose="02000000000000000000" pitchFamily="50" charset="0"/>
              </a:rPr>
              <a:t>should begin early in the design process </a:t>
            </a:r>
            <a:r>
              <a:rPr lang="en-US" sz="1600" dirty="0">
                <a:latin typeface="Marianne" panose="02000000000000000000" pitchFamily="50" charset="0"/>
              </a:rPr>
              <a:t>to ensure robust protection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>
              <a:latin typeface="Marianne" panose="02000000000000000000" pitchFamily="50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Marianne" panose="02000000000000000000" pitchFamily="50" charset="0"/>
              </a:rPr>
              <a:t>A proactive approach is essential to leverage these synergies while addressing the distinct risks posed by SMRs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>
              <a:latin typeface="Marianne" panose="02000000000000000000" pitchFamily="50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>
              <a:latin typeface="Marianne" panose="02000000000000000000" pitchFamily="50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>
              <a:latin typeface="Marianne" panose="02000000000000000000" pitchFamily="50" charset="0"/>
            </a:endParaRPr>
          </a:p>
          <a:p>
            <a:pPr algn="just"/>
            <a:endParaRPr lang="en-US" sz="1600" dirty="0">
              <a:latin typeface="Marianne" panose="02000000000000000000" pitchFamily="50" charset="0"/>
            </a:endParaRPr>
          </a:p>
        </p:txBody>
      </p:sp>
      <p:sp>
        <p:nvSpPr>
          <p:cNvPr id="8" name="Triangle isocèle 7"/>
          <p:cNvSpPr/>
          <p:nvPr/>
        </p:nvSpPr>
        <p:spPr>
          <a:xfrm>
            <a:off x="311087" y="4499188"/>
            <a:ext cx="1068513" cy="9349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93713" y="4757822"/>
            <a:ext cx="303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Marianne" panose="02000000000000000000" pitchFamily="50" charset="0"/>
              </a:rPr>
              <a:t>!</a:t>
            </a:r>
            <a:endParaRPr lang="fr-FR" sz="3600" dirty="0">
              <a:solidFill>
                <a:schemeClr val="bg1"/>
              </a:solidFill>
              <a:latin typeface="Marianne" panose="02000000000000000000" pitchFamily="50" charset="0"/>
              <a:sym typeface="Wingdings" panose="05000000000000000000" pitchFamily="2" charset="2"/>
            </a:endParaRPr>
          </a:p>
          <a:p>
            <a:endParaRPr lang="fr-FR" sz="3600" dirty="0">
              <a:solidFill>
                <a:schemeClr val="bg1"/>
              </a:solidFill>
              <a:latin typeface="Marianne" panose="02000000000000000000" pitchFamily="50" charset="0"/>
              <a:sym typeface="Wingdings" panose="05000000000000000000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90548" y="4428053"/>
            <a:ext cx="6207077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Marianne" panose="02000000000000000000" pitchFamily="50" charset="0"/>
              </a:rPr>
              <a:t>Collaboration between the two authorities on safety and security interfaces is essential, but it must be conducted within the limits of information protection and the need to know</a:t>
            </a:r>
          </a:p>
        </p:txBody>
      </p:sp>
    </p:spTree>
    <p:extLst>
      <p:ext uri="{BB962C8B-B14F-4D97-AF65-F5344CB8AC3E}">
        <p14:creationId xmlns:p14="http://schemas.microsoft.com/office/powerpoint/2010/main" val="16582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Props1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F5A183-8DB8-4E33-A3B8-B56576635C6B}">
  <ds:schemaRefs>
    <ds:schemaRef ds:uri="http://schemas.microsoft.com/office/2006/documentManagement/types"/>
    <ds:schemaRef ds:uri="0311a6d6-6c49-40aa-926b-e98182ea64d2"/>
    <ds:schemaRef ds:uri="89039979-132d-4e33-b8d6-8b0f084d9471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94bacced-d3e9-4230-8110-5185e6b8723a"/>
    <ds:schemaRef ds:uri="http://purl.org/dc/elements/1.1/"/>
    <ds:schemaRef ds:uri="http://purl.org/dc/dcmitype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1208</Words>
  <Application>Microsoft Office PowerPoint</Application>
  <PresentationFormat>Grand écran</PresentationFormat>
  <Paragraphs>233</Paragraphs>
  <Slides>16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Marianne</vt:lpstr>
      <vt:lpstr>Times New Roman</vt:lpstr>
      <vt:lpstr>Wingdings</vt:lpstr>
      <vt:lpstr>Office Theme</vt:lpstr>
      <vt:lpstr>1_Office Theme</vt:lpstr>
      <vt:lpstr>2_Office Theme</vt:lpstr>
      <vt:lpstr>Présentation PowerPoint</vt:lpstr>
      <vt:lpstr>FRENCH LESSONS LEARNT REGARDING INTERFACES BETWEEN SECURITY AND SAFETY AND SAFEGUARDS, FOR SMRS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KOPPE Mélissa</cp:lastModifiedBy>
  <cp:revision>103</cp:revision>
  <dcterms:created xsi:type="dcterms:W3CDTF">2019-10-29T08:33:20Z</dcterms:created>
  <dcterms:modified xsi:type="dcterms:W3CDTF">2024-10-11T20:56:02Z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