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sldIdLst>
    <p:sldId id="256" r:id="rId7"/>
    <p:sldId id="257" r:id="rId8"/>
    <p:sldId id="258" r:id="rId9"/>
    <p:sldId id="261" r:id="rId10"/>
    <p:sldId id="263" r:id="rId11"/>
    <p:sldId id="262" r:id="rId12"/>
    <p:sldId id="259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974E6F-E121-446E-9380-23A035C0EBA9}" v="12" dt="2024-10-02T09:44:38.8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9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58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91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056"/>
            <a:ext cx="10515600" cy="45859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C51232-3849-4FF5-B284-73C697C97A62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6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20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271F8C-0430-4817-9691-A9152CDA6335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0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B35753-45F7-4205-8B26-196B0355869B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2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257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17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5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B9B2-A5AD-426B-A36E-14CA2DFAC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55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81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8ABD7-C77C-46B5-8E32-90A2168A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91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32F5-3031-47F0-9B45-6741134A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8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98E3-73A1-47DF-BE6D-AC36FE94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3C976-B07D-4478-AA37-DEF2D410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66520-0B13-46B6-A3D1-2B712CB1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B3A0B-6EDF-463C-8982-24B539CA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90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86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24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1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3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9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hyojin.kim@wano.org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A9DA.F723981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14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WANO Members’ SMR Deployment Experience  </a:t>
            </a:r>
          </a:p>
          <a:p>
            <a:r>
              <a:rPr lang="en-GB" dirty="0">
                <a:solidFill>
                  <a:schemeClr val="bg1"/>
                </a:solidFill>
              </a:rPr>
              <a:t>Floating NPP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8A8AE6-C7A5-0803-C549-9ACA44C6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24" y="1336157"/>
            <a:ext cx="10007981" cy="549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4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WANO Members’ SMR Deployment Experience  </a:t>
            </a:r>
          </a:p>
          <a:p>
            <a:r>
              <a:rPr lang="en-GB" dirty="0">
                <a:solidFill>
                  <a:schemeClr val="bg1"/>
                </a:solidFill>
              </a:rPr>
              <a:t>Floating NPP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9512DB-8C37-7DEA-7A57-9D9DBEBFF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94" y="1351585"/>
            <a:ext cx="10523946" cy="53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1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WANO New Entrant Experience</a:t>
            </a:r>
          </a:p>
          <a:p>
            <a:r>
              <a:rPr lang="en-GB" dirty="0">
                <a:solidFill>
                  <a:schemeClr val="bg1"/>
                </a:solidFill>
              </a:rPr>
              <a:t>Large and Small NPPs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986077-16C4-4BF0-BC71-662A9DE92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13" y="1356774"/>
            <a:ext cx="10144103" cy="55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21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WANO New Entrant Experience</a:t>
            </a:r>
          </a:p>
          <a:p>
            <a:r>
              <a:rPr lang="en-GB" dirty="0">
                <a:solidFill>
                  <a:schemeClr val="bg1"/>
                </a:solidFill>
              </a:rPr>
              <a:t>Large and Small NPPs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92C9C-5378-1B5D-E2F5-10566B048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" y="1255776"/>
            <a:ext cx="10969935" cy="56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10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WANO New Entrant Experience</a:t>
            </a:r>
          </a:p>
          <a:p>
            <a:r>
              <a:rPr lang="en-GB" dirty="0">
                <a:solidFill>
                  <a:schemeClr val="bg1"/>
                </a:solidFill>
              </a:rPr>
              <a:t>Large and Small NPPs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EB5120-FA33-9A1D-1874-C0DF7559B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255776"/>
            <a:ext cx="11458255" cy="520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14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Key Take-Aways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D9B4E-C5AB-F80C-3B95-167800FB339D}"/>
              </a:ext>
            </a:extLst>
          </p:cNvPr>
          <p:cNvSpPr txBox="1"/>
          <p:nvPr/>
        </p:nvSpPr>
        <p:spPr>
          <a:xfrm>
            <a:off x="523783" y="1669002"/>
            <a:ext cx="106176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/>
              <a:t>WANO is a Nuclear Community of commercial nuclear power plant owner/operators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/>
              <a:t>WANO and its members are willing to share over 35 years of vast experience in planning, construction, commissioning, startup, and operation of different technologies and different sizes of NPPs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/>
              <a:t>WANO and its members work together to ensure safe, reliable, and successful deployment of new nuclear units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/>
              <a:t>WANO and its members are striving for excellence in Nuclear Safety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62008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D9B4E-C5AB-F80C-3B95-167800FB339D}"/>
              </a:ext>
            </a:extLst>
          </p:cNvPr>
          <p:cNvSpPr txBox="1"/>
          <p:nvPr/>
        </p:nvSpPr>
        <p:spPr>
          <a:xfrm>
            <a:off x="787153" y="4500979"/>
            <a:ext cx="10617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/>
              <a:t>Thank you so much.</a:t>
            </a:r>
          </a:p>
          <a:p>
            <a:pPr algn="r"/>
            <a:endParaRPr lang="en-GB" sz="2400" dirty="0"/>
          </a:p>
          <a:p>
            <a:pPr algn="r"/>
            <a:r>
              <a:rPr lang="en-GB" sz="2400" dirty="0">
                <a:hlinkClick r:id="rId2"/>
              </a:rPr>
              <a:t>hyojin.kim@wano.org</a:t>
            </a:r>
            <a:endParaRPr lang="en-GB" sz="2400" dirty="0"/>
          </a:p>
          <a:p>
            <a:pPr algn="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1361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39F9C1-811F-4FE5-A656-1616D6F16D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WANO and Its Members Experience in Deployment of Small Modular Reactors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1E5A99-86B7-4696-9D98-C28D48D148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Hyojin Kim </a:t>
            </a:r>
          </a:p>
          <a:p>
            <a:r>
              <a:rPr lang="en-GB" dirty="0"/>
              <a:t>Deputy Director New Nuclear</a:t>
            </a:r>
          </a:p>
          <a:p>
            <a:r>
              <a:rPr lang="en-GB" dirty="0"/>
              <a:t>WANO London Office</a:t>
            </a:r>
          </a:p>
        </p:txBody>
      </p:sp>
    </p:spTree>
    <p:extLst>
      <p:ext uri="{BB962C8B-B14F-4D97-AF65-F5344CB8AC3E}">
        <p14:creationId xmlns:p14="http://schemas.microsoft.com/office/powerpoint/2010/main" val="1449761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Association of Nuclear Operators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C2BDD-B031-ED22-789C-E3BFCC3F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1" y="1255776"/>
            <a:ext cx="8845118" cy="4219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CF7B5F-A7FA-C413-1998-36356BB50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" y="5353977"/>
            <a:ext cx="8160502" cy="150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16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WANO Services to</a:t>
            </a:r>
          </a:p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Nuclear Units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8DB3F-5712-17FC-932C-68EB7496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4" y="1255776"/>
            <a:ext cx="8114190" cy="4216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503E68-3EAB-E05E-F5CF-F2245D783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481" y="4758554"/>
            <a:ext cx="4872084" cy="20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02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WANO Services to</a:t>
            </a:r>
          </a:p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Nuclear Units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3A6056-A072-A6CA-3666-00EBA0C56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255776"/>
            <a:ext cx="10374167" cy="563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96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WANO Services to</a:t>
            </a:r>
          </a:p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Nuclear Units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1">
            <a:extLst>
              <a:ext uri="{FF2B5EF4-FFF2-40B4-BE49-F238E27FC236}">
                <a16:creationId xmlns:a16="http://schemas.microsoft.com/office/drawing/2014/main" id="{2952AC69-CF04-714D-E236-E38E508A7091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25" y="1255776"/>
            <a:ext cx="7597889" cy="55753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BFC5D83-FAFF-D6A4-2568-80088C5570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0027525"/>
              </p:ext>
            </p:extLst>
          </p:nvPr>
        </p:nvGraphicFramePr>
        <p:xfrm>
          <a:off x="8133050" y="1991594"/>
          <a:ext cx="3603230" cy="1816926"/>
        </p:xfrm>
        <a:graphic>
          <a:graphicData uri="http://schemas.openxmlformats.org/drawingml/2006/table">
            <a:tbl>
              <a:tblPr/>
              <a:tblGrid>
                <a:gridCol w="443537">
                  <a:extLst>
                    <a:ext uri="{9D8B030D-6E8A-4147-A177-3AD203B41FA5}">
                      <a16:colId xmlns:a16="http://schemas.microsoft.com/office/drawing/2014/main" val="2267854544"/>
                    </a:ext>
                  </a:extLst>
                </a:gridCol>
                <a:gridCol w="3159693">
                  <a:extLst>
                    <a:ext uri="{9D8B030D-6E8A-4147-A177-3AD203B41FA5}">
                      <a16:colId xmlns:a16="http://schemas.microsoft.com/office/drawing/2014/main" val="1367103214"/>
                    </a:ext>
                  </a:extLst>
                </a:gridCol>
              </a:tblGrid>
              <a:tr h="28750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No.​</a:t>
                      </a:r>
                      <a:endParaRPr lang="en-US" sz="14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59979" marR="59979" marT="29990" marB="2999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Fundamentals​ (SMR)</a:t>
                      </a:r>
                      <a:endParaRPr lang="en-US" sz="14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59979" marR="59979" marT="29990" marB="2999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759468"/>
                  </a:ext>
                </a:extLst>
              </a:tr>
              <a:tr h="28750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9979" marR="59979" marT="29990" marB="2999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Nuclear Safety Culture</a:t>
                      </a:r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9979" marR="59979" marT="29990" marB="2999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283631"/>
                  </a:ext>
                </a:extLst>
              </a:tr>
              <a:tr h="28750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9979" marR="59979" marT="29990" marB="2999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SOER</a:t>
                      </a:r>
                      <a:endParaRPr lang="en-US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9979" marR="59979" marT="29990" marB="2999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1626438"/>
                  </a:ext>
                </a:extLst>
              </a:tr>
              <a:tr h="28750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9979" marR="59979" marT="29990" marB="2999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Organisational Effectiveness</a:t>
                      </a:r>
                      <a:endParaRPr lang="en-US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9979" marR="59979" marT="29990" marB="2999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282592"/>
                  </a:ext>
                </a:extLst>
              </a:tr>
              <a:tr h="28750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9979" marR="59979" marT="29990" marB="2999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Capacity Building &amp; Training</a:t>
                      </a:r>
                      <a:endParaRPr lang="en-US" sz="14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9979" marR="59979" marT="29990" marB="2999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876942"/>
                  </a:ext>
                </a:extLst>
              </a:tr>
              <a:tr h="37941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9979" marR="59979" marT="29990" marB="2999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</a:rPr>
                        <a:t>Roadmap to Operational Readiness</a:t>
                      </a:r>
                    </a:p>
                  </a:txBody>
                  <a:tcPr marL="59979" marR="59979" marT="29990" marB="2999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777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9426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WANO Members’ SMR Deployment Experience  </a:t>
            </a:r>
          </a:p>
          <a:p>
            <a:r>
              <a:rPr lang="en-GB" dirty="0">
                <a:solidFill>
                  <a:schemeClr val="bg1"/>
                </a:solidFill>
              </a:rPr>
              <a:t>HTR-PM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AE1364-DF4B-25E2-56B9-833F58928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255776"/>
            <a:ext cx="10308898" cy="549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47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WANO Members’ SMR Deployment Experience  </a:t>
            </a:r>
          </a:p>
          <a:p>
            <a:r>
              <a:rPr lang="en-GB" dirty="0">
                <a:solidFill>
                  <a:schemeClr val="bg1"/>
                </a:solidFill>
              </a:rPr>
              <a:t>HTR-PM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92018B-25ED-32E8-6824-56F4F6E01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255776"/>
            <a:ext cx="10299447" cy="550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43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2CE29D-9084-F8EF-EDDC-4A27FF40EBB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WANO Members’ SMR Deployment Experience  </a:t>
            </a:r>
          </a:p>
          <a:p>
            <a:r>
              <a:rPr lang="en-GB" dirty="0">
                <a:solidFill>
                  <a:schemeClr val="bg1"/>
                </a:solidFill>
              </a:rPr>
              <a:t>HTR-PM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C78EE-2B03-9275-DD99-F33072940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175877"/>
            <a:ext cx="9920605" cy="56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61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1572403A950A449F03D309DCDCB39C" ma:contentTypeVersion="18" ma:contentTypeDescription="Create a new document." ma:contentTypeScope="" ma:versionID="c3ff5bd11e6bfd98406c8a4dae36b260">
  <xsd:schema xmlns:xsd="http://www.w3.org/2001/XMLSchema" xmlns:xs="http://www.w3.org/2001/XMLSchema" xmlns:p="http://schemas.microsoft.com/office/2006/metadata/properties" xmlns:ns2="94bacced-d3e9-4230-8110-5185e6b8723a" xmlns:ns3="89039979-132d-4e33-b8d6-8b0f084d9471" xmlns:ns4="0311a6d6-6c49-40aa-926b-e98182ea64d2" targetNamespace="http://schemas.microsoft.com/office/2006/metadata/properties" ma:root="true" ma:fieldsID="12ff1ac6586bb3cc493a838c4adcd485" ns2:_="" ns3:_="" ns4:_="">
    <xsd:import namespace="94bacced-d3e9-4230-8110-5185e6b8723a"/>
    <xsd:import namespace="89039979-132d-4e33-b8d6-8b0f084d9471"/>
    <xsd:import namespace="0311a6d6-6c49-40aa-926b-e98182ea64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Open_x0020_with_x0020_Seclor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bacced-d3e9-4230-8110-5185e6b87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Open_x0020_with_x0020_Seclore" ma:index="14" nillable="true" ma:displayName="Open with Seclore" ma:hidden="true" ma:internalName="Open_x0020_with_x0020_Seclor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8c7bd71-0de2-450a-8d3d-78c533438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39979-132d-4e33-b8d6-8b0f084d947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11a6d6-6c49-40aa-926b-e98182ea64d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bec759ce-e5e5-4926-916d-bee7019b82dd}" ma:internalName="TaxCatchAll" ma:showField="CatchAllData" ma:web="0311a6d6-6c49-40aa-926b-e98182ea64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bacced-d3e9-4230-8110-5185e6b8723a">
      <Terms xmlns="http://schemas.microsoft.com/office/infopath/2007/PartnerControls"/>
    </lcf76f155ced4ddcb4097134ff3c332f>
    <TaxCatchAll xmlns="0311a6d6-6c49-40aa-926b-e98182ea64d2" xsi:nil="true"/>
    <Open_x0020_with_x0020_Seclore xmlns="94bacced-d3e9-4230-8110-5185e6b8723a" xsi:nil="true"/>
  </documentManagement>
</p:properties>
</file>

<file path=customXml/itemProps1.xml><?xml version="1.0" encoding="utf-8"?>
<ds:datastoreItem xmlns:ds="http://schemas.openxmlformats.org/officeDocument/2006/customXml" ds:itemID="{B4F7C2D9-DCD9-4091-AC19-AF672454B1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bacced-d3e9-4230-8110-5185e6b8723a"/>
    <ds:schemaRef ds:uri="89039979-132d-4e33-b8d6-8b0f084d9471"/>
    <ds:schemaRef ds:uri="0311a6d6-6c49-40aa-926b-e98182ea64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03D3D1-F39D-490F-A4CD-77C72E40E0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F5A183-8DB8-4E33-A3B8-B56576635C6B}">
  <ds:schemaRefs>
    <ds:schemaRef ds:uri="http://schemas.microsoft.com/office/2006/metadata/properties"/>
    <ds:schemaRef ds:uri="http://schemas.microsoft.com/office/infopath/2007/PartnerControls"/>
    <ds:schemaRef ds:uri="2d1b3375-85a6-4ec3-9d45-85c3f7ff19cc"/>
    <ds:schemaRef ds:uri="a8853164-03d1-4052-89d1-ac895618168d"/>
    <ds:schemaRef ds:uri="28c46709-a72c-47b6-8a9d-476190a8ab3f"/>
    <ds:schemaRef ds:uri="94bacced-d3e9-4230-8110-5185e6b8723a"/>
    <ds:schemaRef ds:uri="0311a6d6-6c49-40aa-926b-e98182ea64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</Words>
  <Application>Microsoft Office PowerPoint</Application>
  <PresentationFormat>Widescreen</PresentationFormat>
  <Paragraphs>48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1_Office Theme</vt:lpstr>
      <vt:lpstr>2_Office Theme</vt:lpstr>
      <vt:lpstr>PowerPoint Presentation</vt:lpstr>
      <vt:lpstr>WANO and Its Members Experience in Deployment of Small Modular Reactors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PARKER, Gregory</dc:creator>
  <cp:lastModifiedBy>Hyojin Kim</cp:lastModifiedBy>
  <cp:revision>9</cp:revision>
  <dcterms:created xsi:type="dcterms:W3CDTF">2019-10-29T08:33:20Z</dcterms:created>
  <dcterms:modified xsi:type="dcterms:W3CDTF">2024-10-02T09:48:56Z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0x010100DB1572403A950A449F03D309DCDCB39C</vt:lpwstr>
  </property>
  <property fmtid="{D5CDD505-2E9C-101B-9397-08002B2CF9AE}" pid="3" name="MediaServiceImageTags">
    <vt:lpwstr/>
  </property>
</Properties>
</file>