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Lst>
  <p:notesMasterIdLst>
    <p:notesMasterId r:id="rId18"/>
  </p:notesMasterIdLst>
  <p:handoutMasterIdLst>
    <p:handoutMasterId r:id="rId19"/>
  </p:handoutMasterIdLst>
  <p:sldIdLst>
    <p:sldId id="256" r:id="rId7"/>
    <p:sldId id="273" r:id="rId8"/>
    <p:sldId id="274" r:id="rId9"/>
    <p:sldId id="264" r:id="rId10"/>
    <p:sldId id="260" r:id="rId11"/>
    <p:sldId id="265" r:id="rId12"/>
    <p:sldId id="261" r:id="rId13"/>
    <p:sldId id="267" r:id="rId14"/>
    <p:sldId id="272" r:id="rId15"/>
    <p:sldId id="269"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1E60A-E91D-4133-BB2C-661244190895}" v="3" dt="2024-07-15T11:49:10.852"/>
  </p1510:revLst>
</p1510:revInfo>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7" autoAdjust="0"/>
    <p:restoredTop sz="94660"/>
  </p:normalViewPr>
  <p:slideViewPr>
    <p:cSldViewPr snapToGrid="0">
      <p:cViewPr>
        <p:scale>
          <a:sx n="50" d="100"/>
          <a:sy n="50" d="100"/>
        </p:scale>
        <p:origin x="1068" y="336"/>
      </p:cViewPr>
      <p:guideLst/>
    </p:cSldViewPr>
  </p:slideViewPr>
  <p:notesTextViewPr>
    <p:cViewPr>
      <p:scale>
        <a:sx n="1" d="1"/>
        <a:sy n="1" d="1"/>
      </p:scale>
      <p:origin x="0" y="0"/>
    </p:cViewPr>
  </p:notesTextViewPr>
  <p:notesViewPr>
    <p:cSldViewPr snapToGrid="0">
      <p:cViewPr varScale="1">
        <p:scale>
          <a:sx n="48" d="100"/>
          <a:sy n="48" d="100"/>
        </p:scale>
        <p:origin x="2691"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AAE4EC-7067-46A1-9DE4-9DF5745EF3B1}" type="datetimeFigureOut">
              <a:rPr lang="ko-KR" altLang="en-US" smtClean="0"/>
              <a:t>2024-10-04</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F6FFA-3339-4194-9880-C727761D6C75}" type="slidenum">
              <a:rPr lang="ko-KR" altLang="en-US" smtClean="0"/>
              <a:t>‹#›</a:t>
            </a:fld>
            <a:endParaRPr lang="ko-KR" altLang="en-US"/>
          </a:p>
        </p:txBody>
      </p:sp>
    </p:spTree>
    <p:extLst>
      <p:ext uri="{BB962C8B-B14F-4D97-AF65-F5344CB8AC3E}">
        <p14:creationId xmlns:p14="http://schemas.microsoft.com/office/powerpoint/2010/main" val="213735341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5B50B-EFA1-42BB-9ECE-26279F986704}" type="datetimeFigureOut">
              <a:rPr lang="ko-KR" altLang="en-US" smtClean="0"/>
              <a:t>2024-10-04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2155E-6152-4B37-8241-4A67537982C3}" type="slidenum">
              <a:rPr lang="ko-KR" altLang="en-US" smtClean="0"/>
              <a:t>‹#›</a:t>
            </a:fld>
            <a:endParaRPr lang="ko-KR" altLang="en-US"/>
          </a:p>
        </p:txBody>
      </p:sp>
    </p:spTree>
    <p:extLst>
      <p:ext uri="{BB962C8B-B14F-4D97-AF65-F5344CB8AC3E}">
        <p14:creationId xmlns:p14="http://schemas.microsoft.com/office/powerpoint/2010/main" val="1405634093"/>
      </p:ext>
    </p:extLst>
  </p:cSld>
  <p:clrMap bg1="lt1" tx1="dk1" bg2="lt2" tx2="dk2" accent1="accent1" accent2="accent2" accent3="accent3" accent4="accent4" accent5="accent5" accent6="accent6" hlink="hlink" folHlink="folHlink"/>
  <p:hf hd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323850" y="523875"/>
            <a:ext cx="12068175" cy="7128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i="0" dirty="0" smtClean="0">
                <a:solidFill>
                  <a:schemeClr val="bg1"/>
                </a:solidFill>
                <a:latin typeface="Arial" panose="020B0604020202020204" pitchFamily="34" charset="0"/>
                <a:cs typeface="Arial" panose="020B0604020202020204" pitchFamily="34" charset="0"/>
              </a:rPr>
              <a:t>Conclusion</a:t>
            </a:r>
            <a:endParaRPr lang="en-GB" sz="3400" b="1" i="0" dirty="0">
              <a:solidFill>
                <a:schemeClr val="bg1"/>
              </a:solidFill>
              <a:latin typeface="Arial" panose="020B0604020202020204" pitchFamily="34" charset="0"/>
              <a:cs typeface="Arial" panose="020B0604020202020204" pitchFamily="34" charset="0"/>
            </a:endParaRPr>
          </a:p>
        </p:txBody>
      </p:sp>
      <p:sp>
        <p:nvSpPr>
          <p:cNvPr id="3" name="내용 개체 틀 2"/>
          <p:cNvSpPr txBox="1">
            <a:spLocks/>
          </p:cNvSpPr>
          <p:nvPr/>
        </p:nvSpPr>
        <p:spPr>
          <a:xfrm>
            <a:off x="238635" y="1564149"/>
            <a:ext cx="11743816" cy="5293851"/>
          </a:xfrm>
          <a:prstGeom prst="rect">
            <a:avLst/>
          </a:prstGeom>
        </p:spPr>
        <p:txBody>
          <a:bodyPr vert="horz" lIns="91440" tIns="45720" rIns="91440" bIns="45720" rtlCol="0">
            <a:noAutofit/>
          </a:bodyPr>
          <a:lstStyle>
            <a:lvl1pPr marL="444500" indent="-444500" algn="l" defTabSz="914400" rtl="0" eaLnBrk="1" latinLnBrk="1" hangingPunct="1">
              <a:lnSpc>
                <a:spcPct val="90000"/>
              </a:lnSpc>
              <a:spcBef>
                <a:spcPts val="1000"/>
              </a:spcBef>
              <a:buFontTx/>
              <a:buBlip>
                <a:blip r:embed="rId2"/>
              </a:buBlip>
              <a:defRPr lang="ko-KR" altLang="en-US" sz="2400" b="1" kern="1200">
                <a:solidFill>
                  <a:schemeClr val="tx1">
                    <a:lumMod val="85000"/>
                    <a:lumOff val="15000"/>
                  </a:schemeClr>
                </a:solidFill>
                <a:latin typeface="+mn-lt"/>
                <a:ea typeface="+mn-ea"/>
                <a:cs typeface="+mn-cs"/>
              </a:defRPr>
            </a:lvl1pPr>
            <a:lvl2pPr marL="803275" indent="-358775" algn="l" defTabSz="914400" rtl="0" eaLnBrk="1" latinLnBrk="1" hangingPunct="1">
              <a:lnSpc>
                <a:spcPct val="90000"/>
              </a:lnSpc>
              <a:spcBef>
                <a:spcPts val="500"/>
              </a:spcBef>
              <a:buFontTx/>
              <a:buBlip>
                <a:blip r:embed="rId3"/>
              </a:buBlip>
              <a:defRPr lang="ko-KR" altLang="en-US" sz="2000" b="1" kern="1200">
                <a:solidFill>
                  <a:schemeClr val="tx1">
                    <a:lumMod val="85000"/>
                    <a:lumOff val="15000"/>
                  </a:schemeClr>
                </a:solidFill>
                <a:latin typeface="+mn-lt"/>
                <a:ea typeface="+mn-ea"/>
                <a:cs typeface="+mn-cs"/>
              </a:defRPr>
            </a:lvl2pPr>
            <a:lvl3pPr marL="982663" indent="-179388" algn="l" defTabSz="914400" rtl="0" eaLnBrk="1" latinLnBrk="1" hangingPunct="1">
              <a:lnSpc>
                <a:spcPct val="90000"/>
              </a:lnSpc>
              <a:spcBef>
                <a:spcPts val="500"/>
              </a:spcBef>
              <a:buClr>
                <a:srgbClr val="12698C"/>
              </a:buClr>
              <a:buFont typeface="Arial" panose="020B0604020202020204" pitchFamily="34" charset="0"/>
              <a:buChar char="•"/>
              <a:defRPr lang="ko-KR" altLang="en-US" sz="1800" kern="1200">
                <a:solidFill>
                  <a:schemeClr val="tx1">
                    <a:lumMod val="85000"/>
                    <a:lumOff val="15000"/>
                  </a:schemeClr>
                </a:solidFill>
                <a:latin typeface="+mn-lt"/>
                <a:ea typeface="+mn-ea"/>
                <a:cs typeface="+mn-cs"/>
              </a:defRPr>
            </a:lvl3pPr>
            <a:lvl4pPr marL="1162050" indent="-179388" algn="l" defTabSz="914400" rtl="0" eaLnBrk="1" latinLnBrk="1" hangingPunct="1">
              <a:lnSpc>
                <a:spcPct val="90000"/>
              </a:lnSpc>
              <a:spcBef>
                <a:spcPts val="500"/>
              </a:spcBef>
              <a:buFont typeface="Arial" panose="020B0604020202020204" pitchFamily="34" charset="0"/>
              <a:buChar char="•"/>
              <a:defRPr lang="ko-KR" altLang="en-US" sz="1600" kern="1200">
                <a:solidFill>
                  <a:schemeClr val="tx1">
                    <a:lumMod val="75000"/>
                    <a:lumOff val="25000"/>
                  </a:schemeClr>
                </a:solidFill>
                <a:latin typeface="+mn-lt"/>
                <a:ea typeface="+mn-ea"/>
                <a:cs typeface="+mn-cs"/>
              </a:defRPr>
            </a:lvl4pPr>
            <a:lvl5pPr marL="1341438" indent="-179388" algn="l" defTabSz="914400" rtl="0" eaLnBrk="1" latinLnBrk="1" hangingPunct="1">
              <a:lnSpc>
                <a:spcPct val="90000"/>
              </a:lnSpc>
              <a:spcBef>
                <a:spcPts val="500"/>
              </a:spcBef>
              <a:buClr>
                <a:schemeClr val="tx1">
                  <a:lumMod val="65000"/>
                  <a:lumOff val="35000"/>
                </a:schemeClr>
              </a:buClr>
              <a:buFont typeface="Arial" panose="020B0604020202020204" pitchFamily="34" charset="0"/>
              <a:buChar char="−"/>
              <a:defRPr lang="ko-KR" altLang="en-US" sz="1600" kern="1200">
                <a:solidFill>
                  <a:schemeClr val="tx1">
                    <a:lumMod val="65000"/>
                    <a:lumOff val="35000"/>
                  </a:schemeClr>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266700" algn="just">
              <a:lnSpc>
                <a:spcPct val="120000"/>
              </a:lnSpc>
            </a:pPr>
            <a:r>
              <a:rPr lang="en-US" altLang="ko-KR" sz="18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As </a:t>
            </a:r>
            <a:r>
              <a:rPr lang="en-US" altLang="ko-KR" sz="18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cyberattacks become more sophisticated and complex, it is necessary to introduce an IDS for safety systems of NPPs. However, if the IDS is implemented in the PLC, it is challenging to guarantee that the IDS process does not affect the existing safety functions. </a:t>
            </a:r>
            <a:endParaRPr lang="en-US" altLang="ko-KR" sz="18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266700" lvl="1" indent="-266700" algn="just">
              <a:lnSpc>
                <a:spcPct val="120000"/>
              </a:lnSpc>
            </a:pPr>
            <a:endParaRPr lang="en-US" altLang="ko-KR" sz="18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266700" lvl="1" indent="-266700" algn="just">
              <a:lnSpc>
                <a:spcPct val="120000"/>
              </a:lnSpc>
            </a:pPr>
            <a:r>
              <a:rPr lang="en-US" altLang="ko-KR" sz="18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The </a:t>
            </a:r>
            <a:r>
              <a:rPr lang="en-US" altLang="ko-KR" sz="18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cyberattack detection framework suggested in this paper can detect cyberattacks occurred in the PLC without any impact to the safety functions. </a:t>
            </a:r>
            <a:endParaRPr lang="en-US" altLang="ko-KR" sz="18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378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4185285" y="3294787"/>
            <a:ext cx="6867525" cy="830997"/>
          </a:xfrm>
          <a:prstGeom prst="rect">
            <a:avLst/>
          </a:prstGeom>
        </p:spPr>
        <p:txBody>
          <a:bodyPr wrap="square">
            <a:spAutoFit/>
          </a:bodyPr>
          <a:lstStyle/>
          <a:p>
            <a:r>
              <a:rPr lang="en-US" altLang="ko-KR" sz="4800" b="1" dirty="0" smtClean="0">
                <a:latin typeface="Arial" panose="020B0604020202020204" pitchFamily="34" charset="0"/>
                <a:cs typeface="Arial" panose="020B0604020202020204" pitchFamily="34" charset="0"/>
              </a:rPr>
              <a:t>Thank You</a:t>
            </a:r>
            <a:endParaRPr lang="ko-KR" alt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02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484" y="1470753"/>
            <a:ext cx="11867641" cy="904643"/>
          </a:xfrm>
          <a:prstGeom prst="rect">
            <a:avLst/>
          </a:prstGeom>
          <a:solidFill>
            <a:schemeClr val="bg2"/>
          </a:solidFill>
        </p:spPr>
        <p:txBody>
          <a:bodyPr wrap="square" rtlCol="0">
            <a:spAutoFit/>
          </a:bodyPr>
          <a:lstStyle/>
          <a:p>
            <a:endParaRPr lang="ko-KR" altLang="en-US" dirty="0"/>
          </a:p>
        </p:txBody>
      </p:sp>
      <p:sp>
        <p:nvSpPr>
          <p:cNvPr id="4" name="Title 1">
            <a:extLst>
              <a:ext uri="{FF2B5EF4-FFF2-40B4-BE49-F238E27FC236}">
                <a16:creationId xmlns:a16="http://schemas.microsoft.com/office/drawing/2014/main" id="{3C0A6DAA-7930-0F5B-901C-0525BE15F612}"/>
              </a:ext>
            </a:extLst>
          </p:cNvPr>
          <p:cNvSpPr txBox="1">
            <a:spLocks/>
          </p:cNvSpPr>
          <p:nvPr/>
        </p:nvSpPr>
        <p:spPr>
          <a:xfrm>
            <a:off x="181484" y="510349"/>
            <a:ext cx="6115050" cy="7128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i="0" dirty="0" smtClean="0">
                <a:solidFill>
                  <a:schemeClr val="bg1"/>
                </a:solidFill>
                <a:latin typeface="Arial" panose="020B0604020202020204" pitchFamily="34" charset="0"/>
                <a:cs typeface="Arial" panose="020B0604020202020204" pitchFamily="34" charset="0"/>
              </a:rPr>
              <a:t>Title &amp; Content</a:t>
            </a:r>
            <a:endParaRPr lang="en-GB" sz="3400" b="1" i="0" dirty="0">
              <a:solidFill>
                <a:schemeClr val="bg1"/>
              </a:solidFill>
              <a:latin typeface="Arial" panose="020B0604020202020204" pitchFamily="34" charset="0"/>
              <a:cs typeface="Arial" panose="020B0604020202020204" pitchFamily="34" charset="0"/>
            </a:endParaRPr>
          </a:p>
        </p:txBody>
      </p:sp>
      <p:sp>
        <p:nvSpPr>
          <p:cNvPr id="3" name="내용 개체 틀 2"/>
          <p:cNvSpPr txBox="1">
            <a:spLocks/>
          </p:cNvSpPr>
          <p:nvPr/>
        </p:nvSpPr>
        <p:spPr>
          <a:xfrm>
            <a:off x="410084" y="2393653"/>
            <a:ext cx="10010266" cy="3217401"/>
          </a:xfrm>
          <a:prstGeom prst="rect">
            <a:avLst/>
          </a:prstGeom>
        </p:spPr>
        <p:txBody>
          <a:bodyPr vert="horz" lIns="91440" tIns="45720" rIns="91440" bIns="45720" rtlCol="0">
            <a:noAutofit/>
          </a:bodyPr>
          <a:lstStyle>
            <a:lvl1pPr marL="444500" indent="-444500" algn="l" defTabSz="914400" rtl="0" eaLnBrk="1" latinLnBrk="1" hangingPunct="1">
              <a:lnSpc>
                <a:spcPct val="90000"/>
              </a:lnSpc>
              <a:spcBef>
                <a:spcPts val="1000"/>
              </a:spcBef>
              <a:buFontTx/>
              <a:buBlip>
                <a:blip r:embed="rId2"/>
              </a:buBlip>
              <a:defRPr lang="ko-KR" altLang="en-US" sz="2400" b="1" kern="1200">
                <a:solidFill>
                  <a:schemeClr val="tx1">
                    <a:lumMod val="85000"/>
                    <a:lumOff val="15000"/>
                  </a:schemeClr>
                </a:solidFill>
                <a:latin typeface="+mn-lt"/>
                <a:ea typeface="+mn-ea"/>
                <a:cs typeface="+mn-cs"/>
              </a:defRPr>
            </a:lvl1pPr>
            <a:lvl2pPr marL="803275" indent="-358775" algn="l" defTabSz="914400" rtl="0" eaLnBrk="1" latinLnBrk="1" hangingPunct="1">
              <a:lnSpc>
                <a:spcPct val="90000"/>
              </a:lnSpc>
              <a:spcBef>
                <a:spcPts val="500"/>
              </a:spcBef>
              <a:buFontTx/>
              <a:buBlip>
                <a:blip r:embed="rId3"/>
              </a:buBlip>
              <a:defRPr lang="ko-KR" altLang="en-US" sz="2000" b="1" kern="1200">
                <a:solidFill>
                  <a:schemeClr val="tx1">
                    <a:lumMod val="85000"/>
                    <a:lumOff val="15000"/>
                  </a:schemeClr>
                </a:solidFill>
                <a:latin typeface="+mn-lt"/>
                <a:ea typeface="+mn-ea"/>
                <a:cs typeface="+mn-cs"/>
              </a:defRPr>
            </a:lvl2pPr>
            <a:lvl3pPr marL="982663" indent="-179388" algn="l" defTabSz="914400" rtl="0" eaLnBrk="1" latinLnBrk="1" hangingPunct="1">
              <a:lnSpc>
                <a:spcPct val="90000"/>
              </a:lnSpc>
              <a:spcBef>
                <a:spcPts val="500"/>
              </a:spcBef>
              <a:buClr>
                <a:srgbClr val="12698C"/>
              </a:buClr>
              <a:buFont typeface="Arial" panose="020B0604020202020204" pitchFamily="34" charset="0"/>
              <a:buChar char="•"/>
              <a:defRPr lang="ko-KR" altLang="en-US" sz="1800" kern="1200">
                <a:solidFill>
                  <a:schemeClr val="tx1">
                    <a:lumMod val="85000"/>
                    <a:lumOff val="15000"/>
                  </a:schemeClr>
                </a:solidFill>
                <a:latin typeface="+mn-lt"/>
                <a:ea typeface="+mn-ea"/>
                <a:cs typeface="+mn-cs"/>
              </a:defRPr>
            </a:lvl3pPr>
            <a:lvl4pPr marL="1162050" indent="-179388" algn="l" defTabSz="914400" rtl="0" eaLnBrk="1" latinLnBrk="1" hangingPunct="1">
              <a:lnSpc>
                <a:spcPct val="90000"/>
              </a:lnSpc>
              <a:spcBef>
                <a:spcPts val="500"/>
              </a:spcBef>
              <a:buFont typeface="Arial" panose="020B0604020202020204" pitchFamily="34" charset="0"/>
              <a:buChar char="•"/>
              <a:defRPr lang="ko-KR" altLang="en-US" sz="1600" kern="1200">
                <a:solidFill>
                  <a:schemeClr val="tx1">
                    <a:lumMod val="75000"/>
                    <a:lumOff val="25000"/>
                  </a:schemeClr>
                </a:solidFill>
                <a:latin typeface="+mn-lt"/>
                <a:ea typeface="+mn-ea"/>
                <a:cs typeface="+mn-cs"/>
              </a:defRPr>
            </a:lvl4pPr>
            <a:lvl5pPr marL="1341438" indent="-179388" algn="l" defTabSz="914400" rtl="0" eaLnBrk="1" latinLnBrk="1" hangingPunct="1">
              <a:lnSpc>
                <a:spcPct val="90000"/>
              </a:lnSpc>
              <a:spcBef>
                <a:spcPts val="500"/>
              </a:spcBef>
              <a:buClr>
                <a:schemeClr val="tx1">
                  <a:lumMod val="65000"/>
                  <a:lumOff val="35000"/>
                </a:schemeClr>
              </a:buClr>
              <a:buFont typeface="Arial" panose="020B0604020202020204" pitchFamily="34" charset="0"/>
              <a:buChar char="−"/>
              <a:defRPr lang="ko-KR" altLang="en-US" sz="1600" kern="1200">
                <a:solidFill>
                  <a:schemeClr val="tx1">
                    <a:lumMod val="65000"/>
                    <a:lumOff val="35000"/>
                  </a:schemeClr>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gn="just">
              <a:lnSpc>
                <a:spcPct val="200000"/>
              </a:lnSpc>
              <a:buFont typeface="+mj-lt"/>
              <a:buAutoNum type="arabicPeriod"/>
            </a:pPr>
            <a:r>
              <a:rPr lang="en-US" altLang="ko-KR" sz="2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Introduction</a:t>
            </a:r>
            <a:endParaRPr lang="en-US" altLang="ko-KR" sz="2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342900" lvl="1" indent="-342900" algn="just">
              <a:lnSpc>
                <a:spcPct val="200000"/>
              </a:lnSpc>
              <a:buFont typeface="+mj-lt"/>
              <a:buAutoNum type="arabicPeriod"/>
            </a:pPr>
            <a:r>
              <a:rPr lang="en-US" altLang="ko-KR" sz="2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Consideration on Characteristics of Safety Systems</a:t>
            </a:r>
            <a:endParaRPr lang="en-US" altLang="ko-KR" sz="2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342900" lvl="1" indent="-342900" algn="just">
              <a:lnSpc>
                <a:spcPct val="200000"/>
              </a:lnSpc>
              <a:buFont typeface="+mj-lt"/>
              <a:buAutoNum type="arabicPeriod"/>
            </a:pPr>
            <a:r>
              <a:rPr lang="en-US" altLang="ko-KR" sz="2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Cyberattack Detection Framework for Safety Systems of NPPs</a:t>
            </a:r>
            <a:endParaRPr lang="en-US" altLang="ko-KR" sz="2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342900" lvl="1" indent="-342900" algn="just">
              <a:lnSpc>
                <a:spcPct val="200000"/>
              </a:lnSpc>
              <a:buFont typeface="+mj-lt"/>
              <a:buAutoNum type="arabicPeriod"/>
            </a:pPr>
            <a:r>
              <a:rPr lang="en-US" altLang="ko-KR" sz="2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Conclusion </a:t>
            </a:r>
            <a:endParaRPr lang="en-US" altLang="ko-KR" sz="2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p:txBody>
      </p:sp>
      <p:sp>
        <p:nvSpPr>
          <p:cNvPr id="5" name="내용 개체 틀 2"/>
          <p:cNvSpPr txBox="1">
            <a:spLocks/>
          </p:cNvSpPr>
          <p:nvPr/>
        </p:nvSpPr>
        <p:spPr>
          <a:xfrm>
            <a:off x="505078" y="1223200"/>
            <a:ext cx="12772771" cy="2531601"/>
          </a:xfrm>
          <a:prstGeom prst="rect">
            <a:avLst/>
          </a:prstGeom>
        </p:spPr>
        <p:txBody>
          <a:bodyPr vert="horz" lIns="91440" tIns="45720" rIns="91440" bIns="45720" rtlCol="0">
            <a:noAutofit/>
          </a:bodyPr>
          <a:lstStyle>
            <a:lvl1pPr marL="444500" indent="-444500" algn="l" defTabSz="914400" rtl="0" eaLnBrk="1" latinLnBrk="1" hangingPunct="1">
              <a:lnSpc>
                <a:spcPct val="90000"/>
              </a:lnSpc>
              <a:spcBef>
                <a:spcPts val="1000"/>
              </a:spcBef>
              <a:buFontTx/>
              <a:buBlip>
                <a:blip r:embed="rId2"/>
              </a:buBlip>
              <a:defRPr lang="ko-KR" altLang="en-US" sz="2400" b="1" kern="1200">
                <a:solidFill>
                  <a:schemeClr val="tx1">
                    <a:lumMod val="85000"/>
                    <a:lumOff val="15000"/>
                  </a:schemeClr>
                </a:solidFill>
                <a:latin typeface="+mn-lt"/>
                <a:ea typeface="+mn-ea"/>
                <a:cs typeface="+mn-cs"/>
              </a:defRPr>
            </a:lvl1pPr>
            <a:lvl2pPr marL="803275" indent="-358775" algn="l" defTabSz="914400" rtl="0" eaLnBrk="1" latinLnBrk="1" hangingPunct="1">
              <a:lnSpc>
                <a:spcPct val="90000"/>
              </a:lnSpc>
              <a:spcBef>
                <a:spcPts val="500"/>
              </a:spcBef>
              <a:buFontTx/>
              <a:buBlip>
                <a:blip r:embed="rId3"/>
              </a:buBlip>
              <a:defRPr lang="ko-KR" altLang="en-US" sz="2000" b="1" kern="1200">
                <a:solidFill>
                  <a:schemeClr val="tx1">
                    <a:lumMod val="85000"/>
                    <a:lumOff val="15000"/>
                  </a:schemeClr>
                </a:solidFill>
                <a:latin typeface="+mn-lt"/>
                <a:ea typeface="+mn-ea"/>
                <a:cs typeface="+mn-cs"/>
              </a:defRPr>
            </a:lvl2pPr>
            <a:lvl3pPr marL="982663" indent="-179388" algn="l" defTabSz="914400" rtl="0" eaLnBrk="1" latinLnBrk="1" hangingPunct="1">
              <a:lnSpc>
                <a:spcPct val="90000"/>
              </a:lnSpc>
              <a:spcBef>
                <a:spcPts val="500"/>
              </a:spcBef>
              <a:buClr>
                <a:srgbClr val="12698C"/>
              </a:buClr>
              <a:buFont typeface="Arial" panose="020B0604020202020204" pitchFamily="34" charset="0"/>
              <a:buChar char="•"/>
              <a:defRPr lang="ko-KR" altLang="en-US" sz="1800" kern="1200">
                <a:solidFill>
                  <a:schemeClr val="tx1">
                    <a:lumMod val="85000"/>
                    <a:lumOff val="15000"/>
                  </a:schemeClr>
                </a:solidFill>
                <a:latin typeface="+mn-lt"/>
                <a:ea typeface="+mn-ea"/>
                <a:cs typeface="+mn-cs"/>
              </a:defRPr>
            </a:lvl3pPr>
            <a:lvl4pPr marL="1162050" indent="-179388" algn="l" defTabSz="914400" rtl="0" eaLnBrk="1" latinLnBrk="1" hangingPunct="1">
              <a:lnSpc>
                <a:spcPct val="90000"/>
              </a:lnSpc>
              <a:spcBef>
                <a:spcPts val="500"/>
              </a:spcBef>
              <a:buFont typeface="Arial" panose="020B0604020202020204" pitchFamily="34" charset="0"/>
              <a:buChar char="•"/>
              <a:defRPr lang="ko-KR" altLang="en-US" sz="1600" kern="1200">
                <a:solidFill>
                  <a:schemeClr val="tx1">
                    <a:lumMod val="75000"/>
                    <a:lumOff val="25000"/>
                  </a:schemeClr>
                </a:solidFill>
                <a:latin typeface="+mn-lt"/>
                <a:ea typeface="+mn-ea"/>
                <a:cs typeface="+mn-cs"/>
              </a:defRPr>
            </a:lvl4pPr>
            <a:lvl5pPr marL="1341438" indent="-179388" algn="l" defTabSz="914400" rtl="0" eaLnBrk="1" latinLnBrk="1" hangingPunct="1">
              <a:lnSpc>
                <a:spcPct val="90000"/>
              </a:lnSpc>
              <a:spcBef>
                <a:spcPts val="500"/>
              </a:spcBef>
              <a:buClr>
                <a:schemeClr val="tx1">
                  <a:lumMod val="65000"/>
                  <a:lumOff val="35000"/>
                </a:schemeClr>
              </a:buClr>
              <a:buFont typeface="Arial" panose="020B0604020202020204" pitchFamily="34" charset="0"/>
              <a:buChar char="−"/>
              <a:defRPr lang="ko-KR" altLang="en-US" sz="1600" kern="1200">
                <a:solidFill>
                  <a:schemeClr val="tx1">
                    <a:lumMod val="65000"/>
                    <a:lumOff val="35000"/>
                  </a:schemeClr>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lnSpc>
                <a:spcPct val="200000"/>
              </a:lnSpc>
              <a:buNone/>
            </a:pPr>
            <a:endParaRPr lang="en-US" altLang="ko-KR" sz="2400" dirty="0" smtClean="0">
              <a:solidFill>
                <a:schemeClr val="tx1"/>
              </a:solidFill>
              <a:latin typeface="Arial" panose="020B0604020202020204" pitchFamily="34" charset="0"/>
              <a:cs typeface="Arial" panose="020B0604020202020204" pitchFamily="34" charset="0"/>
            </a:endParaRPr>
          </a:p>
        </p:txBody>
      </p:sp>
      <p:sp>
        <p:nvSpPr>
          <p:cNvPr id="6" name="내용 개체 틀 2"/>
          <p:cNvSpPr txBox="1">
            <a:spLocks/>
          </p:cNvSpPr>
          <p:nvPr/>
        </p:nvSpPr>
        <p:spPr>
          <a:xfrm>
            <a:off x="410084" y="1642697"/>
            <a:ext cx="11626533" cy="614728"/>
          </a:xfrm>
          <a:prstGeom prst="rect">
            <a:avLst/>
          </a:prstGeom>
        </p:spPr>
        <p:txBody>
          <a:bodyPr vert="horz" lIns="91440" tIns="45720" rIns="91440" bIns="45720" rtlCol="0">
            <a:noAutofit/>
          </a:bodyPr>
          <a:lstStyle>
            <a:lvl1pPr marL="444500" indent="-444500" algn="l" defTabSz="914400" rtl="0" eaLnBrk="1" latinLnBrk="1" hangingPunct="1">
              <a:lnSpc>
                <a:spcPct val="90000"/>
              </a:lnSpc>
              <a:spcBef>
                <a:spcPts val="1000"/>
              </a:spcBef>
              <a:buFontTx/>
              <a:buBlip>
                <a:blip r:embed="rId2"/>
              </a:buBlip>
              <a:defRPr lang="ko-KR" altLang="en-US" sz="2400" b="1" kern="1200">
                <a:solidFill>
                  <a:schemeClr val="tx1">
                    <a:lumMod val="85000"/>
                    <a:lumOff val="15000"/>
                  </a:schemeClr>
                </a:solidFill>
                <a:latin typeface="+mn-lt"/>
                <a:ea typeface="+mn-ea"/>
                <a:cs typeface="+mn-cs"/>
              </a:defRPr>
            </a:lvl1pPr>
            <a:lvl2pPr marL="803275" indent="-358775" algn="l" defTabSz="914400" rtl="0" eaLnBrk="1" latinLnBrk="1" hangingPunct="1">
              <a:lnSpc>
                <a:spcPct val="90000"/>
              </a:lnSpc>
              <a:spcBef>
                <a:spcPts val="500"/>
              </a:spcBef>
              <a:buFontTx/>
              <a:buBlip>
                <a:blip r:embed="rId3"/>
              </a:buBlip>
              <a:defRPr lang="ko-KR" altLang="en-US" sz="2000" b="1" kern="1200">
                <a:solidFill>
                  <a:schemeClr val="tx1">
                    <a:lumMod val="85000"/>
                    <a:lumOff val="15000"/>
                  </a:schemeClr>
                </a:solidFill>
                <a:latin typeface="+mn-lt"/>
                <a:ea typeface="+mn-ea"/>
                <a:cs typeface="+mn-cs"/>
              </a:defRPr>
            </a:lvl2pPr>
            <a:lvl3pPr marL="982663" indent="-179388" algn="l" defTabSz="914400" rtl="0" eaLnBrk="1" latinLnBrk="1" hangingPunct="1">
              <a:lnSpc>
                <a:spcPct val="90000"/>
              </a:lnSpc>
              <a:spcBef>
                <a:spcPts val="500"/>
              </a:spcBef>
              <a:buClr>
                <a:srgbClr val="12698C"/>
              </a:buClr>
              <a:buFont typeface="Arial" panose="020B0604020202020204" pitchFamily="34" charset="0"/>
              <a:buChar char="•"/>
              <a:defRPr lang="ko-KR" altLang="en-US" sz="1800" kern="1200">
                <a:solidFill>
                  <a:schemeClr val="tx1">
                    <a:lumMod val="85000"/>
                    <a:lumOff val="15000"/>
                  </a:schemeClr>
                </a:solidFill>
                <a:latin typeface="+mn-lt"/>
                <a:ea typeface="+mn-ea"/>
                <a:cs typeface="+mn-cs"/>
              </a:defRPr>
            </a:lvl3pPr>
            <a:lvl4pPr marL="1162050" indent="-179388" algn="l" defTabSz="914400" rtl="0" eaLnBrk="1" latinLnBrk="1" hangingPunct="1">
              <a:lnSpc>
                <a:spcPct val="90000"/>
              </a:lnSpc>
              <a:spcBef>
                <a:spcPts val="500"/>
              </a:spcBef>
              <a:buFont typeface="Arial" panose="020B0604020202020204" pitchFamily="34" charset="0"/>
              <a:buChar char="•"/>
              <a:defRPr lang="ko-KR" altLang="en-US" sz="1600" kern="1200">
                <a:solidFill>
                  <a:schemeClr val="tx1">
                    <a:lumMod val="75000"/>
                    <a:lumOff val="25000"/>
                  </a:schemeClr>
                </a:solidFill>
                <a:latin typeface="+mn-lt"/>
                <a:ea typeface="+mn-ea"/>
                <a:cs typeface="+mn-cs"/>
              </a:defRPr>
            </a:lvl4pPr>
            <a:lvl5pPr marL="1341438" indent="-179388" algn="l" defTabSz="914400" rtl="0" eaLnBrk="1" latinLnBrk="1" hangingPunct="1">
              <a:lnSpc>
                <a:spcPct val="90000"/>
              </a:lnSpc>
              <a:spcBef>
                <a:spcPts val="500"/>
              </a:spcBef>
              <a:buClr>
                <a:schemeClr val="tx1">
                  <a:lumMod val="65000"/>
                  <a:lumOff val="35000"/>
                </a:schemeClr>
              </a:buClr>
              <a:buFont typeface="Arial" panose="020B0604020202020204" pitchFamily="34" charset="0"/>
              <a:buChar char="−"/>
              <a:defRPr lang="ko-KR" altLang="en-US" sz="1600" kern="1200">
                <a:solidFill>
                  <a:schemeClr val="tx1">
                    <a:lumMod val="65000"/>
                    <a:lumOff val="35000"/>
                  </a:schemeClr>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buNone/>
            </a:pPr>
            <a:r>
              <a:rPr lang="en-US" altLang="ko-KR" sz="2400" dirty="0" smtClean="0">
                <a:solidFill>
                  <a:schemeClr val="tx1"/>
                </a:solidFill>
                <a:latin typeface="Arial" panose="020B0604020202020204" pitchFamily="34" charset="0"/>
                <a:cs typeface="Arial" panose="020B0604020202020204" pitchFamily="34" charset="0"/>
              </a:rPr>
              <a:t>Introduction </a:t>
            </a:r>
            <a:r>
              <a:rPr lang="en-US" altLang="ko-KR" sz="2400" dirty="0">
                <a:solidFill>
                  <a:schemeClr val="tx1"/>
                </a:solidFill>
                <a:latin typeface="Arial" panose="020B0604020202020204" pitchFamily="34" charset="0"/>
                <a:cs typeface="Arial" panose="020B0604020202020204" pitchFamily="34" charset="0"/>
              </a:rPr>
              <a:t>of a Cyberattack detection framework </a:t>
            </a:r>
            <a:r>
              <a:rPr lang="en-US" altLang="ko-KR" sz="2400" dirty="0" smtClean="0">
                <a:solidFill>
                  <a:schemeClr val="tx1"/>
                </a:solidFill>
                <a:latin typeface="Arial" panose="020B0604020202020204" pitchFamily="34" charset="0"/>
                <a:cs typeface="Arial" panose="020B0604020202020204" pitchFamily="34" charset="0"/>
              </a:rPr>
              <a:t>for </a:t>
            </a:r>
            <a:r>
              <a:rPr lang="en-US" altLang="ko-KR" sz="2400" dirty="0">
                <a:solidFill>
                  <a:schemeClr val="tx1"/>
                </a:solidFill>
                <a:latin typeface="Arial" panose="020B0604020202020204" pitchFamily="34" charset="0"/>
                <a:cs typeface="Arial" panose="020B0604020202020204" pitchFamily="34" charset="0"/>
              </a:rPr>
              <a:t>Safety Systems of NPPs</a:t>
            </a:r>
          </a:p>
          <a:p>
            <a:pPr marL="266700" lvl="1" indent="-266700">
              <a:lnSpc>
                <a:spcPct val="120000"/>
              </a:lnSpc>
            </a:pPr>
            <a:endParaRPr lang="en-US" altLang="ko-KR" sz="18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447675" lvl="2" indent="0" algn="just">
              <a:lnSpc>
                <a:spcPct val="100000"/>
              </a:lnSpc>
              <a:spcBef>
                <a:spcPts val="0"/>
              </a:spcBef>
              <a:spcAft>
                <a:spcPts val="600"/>
              </a:spcAft>
              <a:buNone/>
            </a:pPr>
            <a:endParaRPr lang="en-US" altLang="ko-KR" sz="1400" dirty="0">
              <a:gradFill>
                <a:gsLst>
                  <a:gs pos="3333">
                    <a:schemeClr val="tx1">
                      <a:lumMod val="85000"/>
                      <a:lumOff val="15000"/>
                    </a:schemeClr>
                  </a:gs>
                  <a:gs pos="100000">
                    <a:schemeClr val="tx1">
                      <a:lumMod val="85000"/>
                      <a:lumOff val="15000"/>
                    </a:schemeClr>
                  </a:gs>
                </a:gsLst>
                <a:lin ang="5400000" scaled="1"/>
              </a:gradFill>
            </a:endParaRPr>
          </a:p>
          <a:p>
            <a:pPr marL="733425" lvl="2" indent="-285750" algn="just">
              <a:lnSpc>
                <a:spcPct val="100000"/>
              </a:lnSpc>
              <a:spcBef>
                <a:spcPts val="0"/>
              </a:spcBef>
              <a:spcAft>
                <a:spcPts val="600"/>
              </a:spcAft>
              <a:buFont typeface="Wingdings" panose="05000000000000000000" pitchFamily="2" charset="2"/>
              <a:buChar char="ü"/>
            </a:pPr>
            <a:endParaRPr lang="en-US" altLang="ko-KR" sz="1400" dirty="0" smtClean="0">
              <a:gradFill>
                <a:gsLst>
                  <a:gs pos="3333">
                    <a:schemeClr val="tx1">
                      <a:lumMod val="85000"/>
                      <a:lumOff val="15000"/>
                    </a:schemeClr>
                  </a:gs>
                  <a:gs pos="100000">
                    <a:schemeClr val="tx1">
                      <a:lumMod val="85000"/>
                      <a:lumOff val="15000"/>
                    </a:schemeClr>
                  </a:gs>
                </a:gsLst>
                <a:lin ang="5400000" scaled="1"/>
              </a:gradFill>
            </a:endParaRPr>
          </a:p>
        </p:txBody>
      </p:sp>
      <p:sp>
        <p:nvSpPr>
          <p:cNvPr id="7" name="내용 개체 틀 2"/>
          <p:cNvSpPr txBox="1">
            <a:spLocks/>
          </p:cNvSpPr>
          <p:nvPr/>
        </p:nvSpPr>
        <p:spPr>
          <a:xfrm>
            <a:off x="7750620" y="6008882"/>
            <a:ext cx="4285997" cy="715768"/>
          </a:xfrm>
          <a:prstGeom prst="rect">
            <a:avLst/>
          </a:prstGeom>
        </p:spPr>
        <p:txBody>
          <a:bodyPr vert="horz" lIns="91440" tIns="45720" rIns="91440" bIns="45720" rtlCol="0">
            <a:noAutofit/>
          </a:bodyPr>
          <a:lstStyle>
            <a:lvl1pPr marL="444500" indent="-444500" algn="l" defTabSz="914400" rtl="0" eaLnBrk="1" latinLnBrk="1" hangingPunct="1">
              <a:lnSpc>
                <a:spcPct val="90000"/>
              </a:lnSpc>
              <a:spcBef>
                <a:spcPts val="1000"/>
              </a:spcBef>
              <a:buFontTx/>
              <a:buBlip>
                <a:blip r:embed="rId2"/>
              </a:buBlip>
              <a:defRPr lang="ko-KR" altLang="en-US" sz="2400" b="1" kern="1200">
                <a:solidFill>
                  <a:schemeClr val="tx1">
                    <a:lumMod val="85000"/>
                    <a:lumOff val="15000"/>
                  </a:schemeClr>
                </a:solidFill>
                <a:latin typeface="+mn-lt"/>
                <a:ea typeface="+mn-ea"/>
                <a:cs typeface="+mn-cs"/>
              </a:defRPr>
            </a:lvl1pPr>
            <a:lvl2pPr marL="803275" indent="-358775" algn="l" defTabSz="914400" rtl="0" eaLnBrk="1" latinLnBrk="1" hangingPunct="1">
              <a:lnSpc>
                <a:spcPct val="90000"/>
              </a:lnSpc>
              <a:spcBef>
                <a:spcPts val="500"/>
              </a:spcBef>
              <a:buFontTx/>
              <a:buBlip>
                <a:blip r:embed="rId3"/>
              </a:buBlip>
              <a:defRPr lang="ko-KR" altLang="en-US" sz="2000" b="1" kern="1200">
                <a:solidFill>
                  <a:schemeClr val="tx1">
                    <a:lumMod val="85000"/>
                    <a:lumOff val="15000"/>
                  </a:schemeClr>
                </a:solidFill>
                <a:latin typeface="+mn-lt"/>
                <a:ea typeface="+mn-ea"/>
                <a:cs typeface="+mn-cs"/>
              </a:defRPr>
            </a:lvl2pPr>
            <a:lvl3pPr marL="982663" indent="-179388" algn="l" defTabSz="914400" rtl="0" eaLnBrk="1" latinLnBrk="1" hangingPunct="1">
              <a:lnSpc>
                <a:spcPct val="90000"/>
              </a:lnSpc>
              <a:spcBef>
                <a:spcPts val="500"/>
              </a:spcBef>
              <a:buClr>
                <a:srgbClr val="12698C"/>
              </a:buClr>
              <a:buFont typeface="Arial" panose="020B0604020202020204" pitchFamily="34" charset="0"/>
              <a:buChar char="•"/>
              <a:defRPr lang="ko-KR" altLang="en-US" sz="1800" kern="1200">
                <a:solidFill>
                  <a:schemeClr val="tx1">
                    <a:lumMod val="85000"/>
                    <a:lumOff val="15000"/>
                  </a:schemeClr>
                </a:solidFill>
                <a:latin typeface="+mn-lt"/>
                <a:ea typeface="+mn-ea"/>
                <a:cs typeface="+mn-cs"/>
              </a:defRPr>
            </a:lvl3pPr>
            <a:lvl4pPr marL="1162050" indent="-179388" algn="l" defTabSz="914400" rtl="0" eaLnBrk="1" latinLnBrk="1" hangingPunct="1">
              <a:lnSpc>
                <a:spcPct val="90000"/>
              </a:lnSpc>
              <a:spcBef>
                <a:spcPts val="500"/>
              </a:spcBef>
              <a:buFont typeface="Arial" panose="020B0604020202020204" pitchFamily="34" charset="0"/>
              <a:buChar char="•"/>
              <a:defRPr lang="ko-KR" altLang="en-US" sz="1600" kern="1200">
                <a:solidFill>
                  <a:schemeClr val="tx1">
                    <a:lumMod val="75000"/>
                    <a:lumOff val="25000"/>
                  </a:schemeClr>
                </a:solidFill>
                <a:latin typeface="+mn-lt"/>
                <a:ea typeface="+mn-ea"/>
                <a:cs typeface="+mn-cs"/>
              </a:defRPr>
            </a:lvl4pPr>
            <a:lvl5pPr marL="1341438" indent="-179388" algn="l" defTabSz="914400" rtl="0" eaLnBrk="1" latinLnBrk="1" hangingPunct="1">
              <a:lnSpc>
                <a:spcPct val="90000"/>
              </a:lnSpc>
              <a:spcBef>
                <a:spcPts val="500"/>
              </a:spcBef>
              <a:buClr>
                <a:schemeClr val="tx1">
                  <a:lumMod val="65000"/>
                  <a:lumOff val="35000"/>
                </a:schemeClr>
              </a:buClr>
              <a:buFont typeface="Arial" panose="020B0604020202020204" pitchFamily="34" charset="0"/>
              <a:buChar char="−"/>
              <a:defRPr lang="ko-KR" altLang="en-US" sz="1600" kern="1200">
                <a:solidFill>
                  <a:schemeClr val="tx1">
                    <a:lumMod val="65000"/>
                    <a:lumOff val="35000"/>
                  </a:schemeClr>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r">
              <a:lnSpc>
                <a:spcPct val="100000"/>
              </a:lnSpc>
              <a:buNone/>
            </a:pPr>
            <a:r>
              <a:rPr lang="en-US" altLang="ko-KR" sz="16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Korea Atomic Energy Research Institute</a:t>
            </a:r>
          </a:p>
          <a:p>
            <a:pPr marL="0" lvl="1" indent="0" algn="r">
              <a:lnSpc>
                <a:spcPct val="100000"/>
              </a:lnSpc>
              <a:buNone/>
            </a:pPr>
            <a:r>
              <a:rPr lang="en-US" altLang="ko-KR" sz="16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Taejin Kim (taejinkim@kaeri.re.kr)</a:t>
            </a:r>
            <a:endParaRPr lang="en-US" altLang="ko-KR" sz="16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664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smtClean="0">
                <a:solidFill>
                  <a:schemeClr val="bg1"/>
                </a:solidFill>
                <a:latin typeface="Arial" panose="020B0604020202020204" pitchFamily="34" charset="0"/>
                <a:cs typeface="Arial" panose="020B0604020202020204" pitchFamily="34" charset="0"/>
              </a:rPr>
              <a:t>Introduction</a:t>
            </a:r>
            <a:endParaRPr lang="en-GB" sz="3400" b="1" i="0" dirty="0">
              <a:solidFill>
                <a:schemeClr val="bg1"/>
              </a:solidFill>
              <a:latin typeface="Arial" panose="020B0604020202020204" pitchFamily="34" charset="0"/>
              <a:cs typeface="Arial" panose="020B0604020202020204" pitchFamily="34" charset="0"/>
            </a:endParaRPr>
          </a:p>
        </p:txBody>
      </p:sp>
      <p:sp>
        <p:nvSpPr>
          <p:cNvPr id="5" name="내용 개체 틀 2"/>
          <p:cNvSpPr txBox="1">
            <a:spLocks/>
          </p:cNvSpPr>
          <p:nvPr/>
        </p:nvSpPr>
        <p:spPr>
          <a:xfrm>
            <a:off x="333884" y="1372435"/>
            <a:ext cx="11626533" cy="5293851"/>
          </a:xfrm>
          <a:prstGeom prst="rect">
            <a:avLst/>
          </a:prstGeom>
        </p:spPr>
        <p:txBody>
          <a:bodyPr vert="horz" lIns="91440" tIns="45720" rIns="91440" bIns="45720" rtlCol="0">
            <a:noAutofit/>
          </a:bodyPr>
          <a:lstStyle>
            <a:lvl1pPr marL="444500" indent="-444500" algn="l" defTabSz="914400" rtl="0" eaLnBrk="1" latinLnBrk="1" hangingPunct="1">
              <a:lnSpc>
                <a:spcPct val="90000"/>
              </a:lnSpc>
              <a:spcBef>
                <a:spcPts val="1000"/>
              </a:spcBef>
              <a:buFontTx/>
              <a:buBlip>
                <a:blip r:embed="rId2"/>
              </a:buBlip>
              <a:defRPr lang="ko-KR" altLang="en-US" sz="2400" b="1" kern="1200">
                <a:solidFill>
                  <a:schemeClr val="tx1">
                    <a:lumMod val="85000"/>
                    <a:lumOff val="15000"/>
                  </a:schemeClr>
                </a:solidFill>
                <a:latin typeface="+mn-lt"/>
                <a:ea typeface="+mn-ea"/>
                <a:cs typeface="+mn-cs"/>
              </a:defRPr>
            </a:lvl1pPr>
            <a:lvl2pPr marL="803275" indent="-358775" algn="l" defTabSz="914400" rtl="0" eaLnBrk="1" latinLnBrk="1" hangingPunct="1">
              <a:lnSpc>
                <a:spcPct val="90000"/>
              </a:lnSpc>
              <a:spcBef>
                <a:spcPts val="500"/>
              </a:spcBef>
              <a:buFontTx/>
              <a:buBlip>
                <a:blip r:embed="rId3"/>
              </a:buBlip>
              <a:defRPr lang="ko-KR" altLang="en-US" sz="2000" b="1" kern="1200">
                <a:solidFill>
                  <a:schemeClr val="tx1">
                    <a:lumMod val="85000"/>
                    <a:lumOff val="15000"/>
                  </a:schemeClr>
                </a:solidFill>
                <a:latin typeface="+mn-lt"/>
                <a:ea typeface="+mn-ea"/>
                <a:cs typeface="+mn-cs"/>
              </a:defRPr>
            </a:lvl2pPr>
            <a:lvl3pPr marL="982663" indent="-179388" algn="l" defTabSz="914400" rtl="0" eaLnBrk="1" latinLnBrk="1" hangingPunct="1">
              <a:lnSpc>
                <a:spcPct val="90000"/>
              </a:lnSpc>
              <a:spcBef>
                <a:spcPts val="500"/>
              </a:spcBef>
              <a:buClr>
                <a:srgbClr val="12698C"/>
              </a:buClr>
              <a:buFont typeface="Arial" panose="020B0604020202020204" pitchFamily="34" charset="0"/>
              <a:buChar char="•"/>
              <a:defRPr lang="ko-KR" altLang="en-US" sz="1800" kern="1200">
                <a:solidFill>
                  <a:schemeClr val="tx1">
                    <a:lumMod val="85000"/>
                    <a:lumOff val="15000"/>
                  </a:schemeClr>
                </a:solidFill>
                <a:latin typeface="+mn-lt"/>
                <a:ea typeface="+mn-ea"/>
                <a:cs typeface="+mn-cs"/>
              </a:defRPr>
            </a:lvl3pPr>
            <a:lvl4pPr marL="1162050" indent="-179388" algn="l" defTabSz="914400" rtl="0" eaLnBrk="1" latinLnBrk="1" hangingPunct="1">
              <a:lnSpc>
                <a:spcPct val="90000"/>
              </a:lnSpc>
              <a:spcBef>
                <a:spcPts val="500"/>
              </a:spcBef>
              <a:buFont typeface="Arial" panose="020B0604020202020204" pitchFamily="34" charset="0"/>
              <a:buChar char="•"/>
              <a:defRPr lang="ko-KR" altLang="en-US" sz="1600" kern="1200">
                <a:solidFill>
                  <a:schemeClr val="tx1">
                    <a:lumMod val="75000"/>
                    <a:lumOff val="25000"/>
                  </a:schemeClr>
                </a:solidFill>
                <a:latin typeface="+mn-lt"/>
                <a:ea typeface="+mn-ea"/>
                <a:cs typeface="+mn-cs"/>
              </a:defRPr>
            </a:lvl4pPr>
            <a:lvl5pPr marL="1341438" indent="-179388" algn="l" defTabSz="914400" rtl="0" eaLnBrk="1" latinLnBrk="1" hangingPunct="1">
              <a:lnSpc>
                <a:spcPct val="90000"/>
              </a:lnSpc>
              <a:spcBef>
                <a:spcPts val="500"/>
              </a:spcBef>
              <a:buClr>
                <a:schemeClr val="tx1">
                  <a:lumMod val="65000"/>
                  <a:lumOff val="35000"/>
                </a:schemeClr>
              </a:buClr>
              <a:buFont typeface="Arial" panose="020B0604020202020204" pitchFamily="34" charset="0"/>
              <a:buChar char="−"/>
              <a:defRPr lang="ko-KR" altLang="en-US" sz="1600" kern="1200">
                <a:solidFill>
                  <a:schemeClr val="tx1">
                    <a:lumMod val="65000"/>
                    <a:lumOff val="35000"/>
                  </a:schemeClr>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266700">
              <a:lnSpc>
                <a:spcPct val="120000"/>
              </a:lnSpc>
            </a:pPr>
            <a:r>
              <a:rPr lang="en-US" altLang="ko-KR" sz="18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Research Necessity</a:t>
            </a:r>
          </a:p>
          <a:p>
            <a:pPr marL="446088" lvl="2" indent="-266700" algn="just">
              <a:lnSpc>
                <a:spcPct val="120000"/>
              </a:lnSpc>
            </a:pPr>
            <a:r>
              <a:rPr lang="en-US" altLang="ko-KR" sz="16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In order to cope with cyber threats in South Korea, Korea Institute of Nuclear Nonproliferation and Control (KINAC) have published technical standards for cyber security of nuclear facilities [1] and critical digital assets for nuclear facilities </a:t>
            </a:r>
            <a:r>
              <a:rPr lang="en-US" altLang="ko-KR" sz="16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[2]. The technical standards require to maintain the capability for timely detection to cyberattacks, but this requirement has been satisfied through a alternative measure, which is an administrative approach of access control.</a:t>
            </a:r>
          </a:p>
          <a:p>
            <a:pPr marL="446088" lvl="2" indent="-266700" algn="just">
              <a:lnSpc>
                <a:spcPct val="120000"/>
              </a:lnSpc>
            </a:pPr>
            <a:r>
              <a:rPr lang="en-US" altLang="ko-KR" sz="16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In </a:t>
            </a:r>
            <a:r>
              <a:rPr lang="en-US" altLang="ko-KR" sz="16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the past, it is expected that they are unlikely to expose threats of cyberattacks due to their air-gapped environment. However, considering the cyberattacks occurred in nuclear facilities, such as </a:t>
            </a:r>
            <a:r>
              <a:rPr lang="en-US" altLang="ko-KR" sz="1600" dirty="0" err="1">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stuxnet</a:t>
            </a:r>
            <a:r>
              <a:rPr lang="en-US" altLang="ko-KR" sz="16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 attack occurred in Iran’s nuclear facility, malware attack in the </a:t>
            </a:r>
            <a:r>
              <a:rPr lang="en-US" altLang="ko-KR" sz="1600" dirty="0" err="1">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Monju</a:t>
            </a:r>
            <a:r>
              <a:rPr lang="en-US" altLang="ko-KR" sz="16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 NPP of Japan, malware attack in the </a:t>
            </a:r>
            <a:r>
              <a:rPr lang="en-US" altLang="ko-KR" sz="1600" dirty="0" err="1">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Kudankulam</a:t>
            </a:r>
            <a:r>
              <a:rPr lang="en-US" altLang="ko-KR" sz="16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 NPP of India, etc., it is necessary to </a:t>
            </a:r>
            <a:r>
              <a:rPr lang="en-US" altLang="ko-KR" sz="16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have a provision to detect cyberattacks </a:t>
            </a:r>
            <a:r>
              <a:rPr lang="en-US" altLang="ko-KR" sz="16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even for the ICSs separated from the external networks.  </a:t>
            </a:r>
            <a:endParaRPr lang="en-US" altLang="ko-KR" sz="16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447675" lvl="2" indent="0" algn="just">
              <a:lnSpc>
                <a:spcPct val="100000"/>
              </a:lnSpc>
              <a:spcBef>
                <a:spcPts val="0"/>
              </a:spcBef>
              <a:spcAft>
                <a:spcPts val="600"/>
              </a:spcAft>
              <a:buNone/>
            </a:pPr>
            <a:endParaRPr lang="en-US" altLang="ko-KR" sz="1400" dirty="0">
              <a:gradFill>
                <a:gsLst>
                  <a:gs pos="3333">
                    <a:schemeClr val="tx1">
                      <a:lumMod val="85000"/>
                      <a:lumOff val="15000"/>
                    </a:schemeClr>
                  </a:gs>
                  <a:gs pos="100000">
                    <a:schemeClr val="tx1">
                      <a:lumMod val="85000"/>
                      <a:lumOff val="15000"/>
                    </a:schemeClr>
                  </a:gs>
                </a:gsLst>
                <a:lin ang="5400000" scaled="1"/>
              </a:gradFill>
            </a:endParaRPr>
          </a:p>
          <a:p>
            <a:pPr marL="733425" lvl="2" indent="-285750" algn="just">
              <a:lnSpc>
                <a:spcPct val="100000"/>
              </a:lnSpc>
              <a:spcBef>
                <a:spcPts val="0"/>
              </a:spcBef>
              <a:spcAft>
                <a:spcPts val="600"/>
              </a:spcAft>
              <a:buFont typeface="Wingdings" panose="05000000000000000000" pitchFamily="2" charset="2"/>
              <a:buChar char="ü"/>
            </a:pPr>
            <a:endParaRPr lang="en-US" altLang="ko-KR" sz="1400" dirty="0" smtClean="0">
              <a:gradFill>
                <a:gsLst>
                  <a:gs pos="3333">
                    <a:schemeClr val="tx1">
                      <a:lumMod val="85000"/>
                      <a:lumOff val="15000"/>
                    </a:schemeClr>
                  </a:gs>
                  <a:gs pos="100000">
                    <a:schemeClr val="tx1">
                      <a:lumMod val="85000"/>
                      <a:lumOff val="15000"/>
                    </a:schemeClr>
                  </a:gs>
                </a:gsLst>
                <a:lin ang="5400000" scaled="1"/>
              </a:gradFill>
            </a:endParaRPr>
          </a:p>
        </p:txBody>
      </p:sp>
      <p:pic>
        <p:nvPicPr>
          <p:cNvPr id="2" name="그림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67612" y="4712082"/>
            <a:ext cx="913301" cy="1403021"/>
          </a:xfrm>
          <a:prstGeom prst="rect">
            <a:avLst/>
          </a:prstGeom>
        </p:spPr>
      </p:pic>
      <p:cxnSp>
        <p:nvCxnSpPr>
          <p:cNvPr id="7" name="직선 화살표 연결선 6"/>
          <p:cNvCxnSpPr/>
          <p:nvPr/>
        </p:nvCxnSpPr>
        <p:spPr>
          <a:xfrm>
            <a:off x="2952171" y="5303716"/>
            <a:ext cx="2997680"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23515" y="5436802"/>
            <a:ext cx="3305331" cy="369332"/>
          </a:xfrm>
          <a:prstGeom prst="rect">
            <a:avLst/>
          </a:prstGeom>
          <a:noFill/>
        </p:spPr>
        <p:txBody>
          <a:bodyPr wrap="square" rtlCol="0">
            <a:spAutoFit/>
          </a:bodyPr>
          <a:lstStyle/>
          <a:p>
            <a:pPr algn="ctr"/>
            <a:r>
              <a:rPr lang="en-US" altLang="ko-KR" b="1" dirty="0" smtClean="0">
                <a:solidFill>
                  <a:srgbClr val="002060"/>
                </a:solidFill>
              </a:rPr>
              <a:t>Advanced Persistent Threats</a:t>
            </a:r>
            <a:endParaRPr lang="ko-KR" altLang="en-US" b="1" dirty="0">
              <a:solidFill>
                <a:srgbClr val="002060"/>
              </a:solidFill>
            </a:endParaRPr>
          </a:p>
        </p:txBody>
      </p:sp>
      <p:sp>
        <p:nvSpPr>
          <p:cNvPr id="9" name="TextBox 8"/>
          <p:cNvSpPr txBox="1"/>
          <p:nvPr/>
        </p:nvSpPr>
        <p:spPr>
          <a:xfrm>
            <a:off x="671598" y="4277784"/>
            <a:ext cx="3305331" cy="369332"/>
          </a:xfrm>
          <a:prstGeom prst="rect">
            <a:avLst/>
          </a:prstGeom>
          <a:noFill/>
        </p:spPr>
        <p:txBody>
          <a:bodyPr wrap="square" rtlCol="0">
            <a:spAutoFit/>
          </a:bodyPr>
          <a:lstStyle/>
          <a:p>
            <a:pPr algn="ctr"/>
            <a:r>
              <a:rPr lang="en-US" altLang="ko-KR" b="1" dirty="0" smtClean="0">
                <a:solidFill>
                  <a:srgbClr val="002060"/>
                </a:solidFill>
              </a:rPr>
              <a:t>Cyberattack</a:t>
            </a:r>
            <a:endParaRPr lang="ko-KR" altLang="en-US" b="1" dirty="0">
              <a:solidFill>
                <a:srgbClr val="002060"/>
              </a:solidFill>
            </a:endParaRPr>
          </a:p>
        </p:txBody>
      </p:sp>
      <p:sp>
        <p:nvSpPr>
          <p:cNvPr id="10" name="TextBox 9"/>
          <p:cNvSpPr txBox="1"/>
          <p:nvPr/>
        </p:nvSpPr>
        <p:spPr>
          <a:xfrm>
            <a:off x="6264357" y="4233728"/>
            <a:ext cx="4821515" cy="369332"/>
          </a:xfrm>
          <a:prstGeom prst="rect">
            <a:avLst/>
          </a:prstGeom>
          <a:noFill/>
        </p:spPr>
        <p:txBody>
          <a:bodyPr wrap="square" rtlCol="0">
            <a:spAutoFit/>
          </a:bodyPr>
          <a:lstStyle/>
          <a:p>
            <a:pPr algn="ctr"/>
            <a:r>
              <a:rPr lang="en-US" altLang="ko-KR" b="1" dirty="0" smtClean="0">
                <a:solidFill>
                  <a:srgbClr val="002060"/>
                </a:solidFill>
              </a:rPr>
              <a:t>Nuclear Facilities targeted by cyberattacks</a:t>
            </a:r>
            <a:endParaRPr lang="ko-KR" altLang="en-US" b="1" dirty="0">
              <a:solidFill>
                <a:srgbClr val="002060"/>
              </a:solidFill>
            </a:endParaRPr>
          </a:p>
        </p:txBody>
      </p:sp>
      <p:graphicFrame>
        <p:nvGraphicFramePr>
          <p:cNvPr id="12" name="표 11"/>
          <p:cNvGraphicFramePr>
            <a:graphicFrameLocks noGrp="1"/>
          </p:cNvGraphicFramePr>
          <p:nvPr>
            <p:extLst/>
          </p:nvPr>
        </p:nvGraphicFramePr>
        <p:xfrm>
          <a:off x="6078191" y="4603060"/>
          <a:ext cx="5193848" cy="1828800"/>
        </p:xfrm>
        <a:graphic>
          <a:graphicData uri="http://schemas.openxmlformats.org/drawingml/2006/table">
            <a:tbl>
              <a:tblPr firstRow="1" bandRow="1">
                <a:tableStyleId>{5C22544A-7EE6-4342-B048-85BDC9FD1C3A}</a:tableStyleId>
              </a:tblPr>
              <a:tblGrid>
                <a:gridCol w="640897">
                  <a:extLst>
                    <a:ext uri="{9D8B030D-6E8A-4147-A177-3AD203B41FA5}">
                      <a16:colId xmlns:a16="http://schemas.microsoft.com/office/drawing/2014/main" val="1705157115"/>
                    </a:ext>
                  </a:extLst>
                </a:gridCol>
                <a:gridCol w="4552951">
                  <a:extLst>
                    <a:ext uri="{9D8B030D-6E8A-4147-A177-3AD203B41FA5}">
                      <a16:colId xmlns:a16="http://schemas.microsoft.com/office/drawing/2014/main" val="1614557320"/>
                    </a:ext>
                  </a:extLst>
                </a:gridCol>
              </a:tblGrid>
              <a:tr h="195092">
                <a:tc>
                  <a:txBody>
                    <a:bodyPr/>
                    <a:lstStyle/>
                    <a:p>
                      <a:pPr algn="ctr" latinLnBrk="1"/>
                      <a:r>
                        <a:rPr lang="en-US" altLang="ko-KR" sz="1400" dirty="0" smtClean="0"/>
                        <a:t>Year</a:t>
                      </a:r>
                      <a:endParaRPr lang="ko-KR" altLang="en-US" sz="1400" dirty="0"/>
                    </a:p>
                  </a:txBody>
                  <a:tcPr/>
                </a:tc>
                <a:tc>
                  <a:txBody>
                    <a:bodyPr/>
                    <a:lstStyle/>
                    <a:p>
                      <a:pPr algn="ctr" latinLnBrk="1"/>
                      <a:r>
                        <a:rPr lang="en-US" altLang="ko-KR" sz="1400" dirty="0" smtClean="0"/>
                        <a:t>Nuclear</a:t>
                      </a:r>
                      <a:r>
                        <a:rPr lang="en-US" altLang="ko-KR" sz="1400" baseline="0" dirty="0" smtClean="0"/>
                        <a:t> Facility</a:t>
                      </a:r>
                      <a:endParaRPr lang="ko-KR" altLang="en-US" sz="1400" dirty="0"/>
                    </a:p>
                  </a:txBody>
                  <a:tcPr/>
                </a:tc>
                <a:extLst>
                  <a:ext uri="{0D108BD9-81ED-4DB2-BD59-A6C34878D82A}">
                    <a16:rowId xmlns:a16="http://schemas.microsoft.com/office/drawing/2014/main" val="3924013728"/>
                  </a:ext>
                </a:extLst>
              </a:tr>
              <a:tr h="195092">
                <a:tc>
                  <a:txBody>
                    <a:bodyPr/>
                    <a:lstStyle/>
                    <a:p>
                      <a:pPr latinLnBrk="1"/>
                      <a:r>
                        <a:rPr lang="en-US" altLang="ko-KR" sz="1400" dirty="0" smtClean="0"/>
                        <a:t>2010</a:t>
                      </a:r>
                      <a:endParaRPr lang="ko-KR" altLang="en-US" sz="1400" dirty="0"/>
                    </a:p>
                  </a:txBody>
                  <a:tcPr/>
                </a:tc>
                <a:tc>
                  <a:txBody>
                    <a:bodyPr/>
                    <a:lstStyle/>
                    <a:p>
                      <a:pPr latinLnBrk="1"/>
                      <a:r>
                        <a:rPr lang="en-US" altLang="ko-KR" sz="1400" dirty="0" smtClean="0"/>
                        <a:t>Malware </a:t>
                      </a:r>
                      <a:r>
                        <a:rPr lang="en-US" altLang="ko-KR" sz="1400" baseline="0" dirty="0" smtClean="0"/>
                        <a:t>in Iran (</a:t>
                      </a:r>
                      <a:r>
                        <a:rPr lang="en-US" altLang="ko-KR" sz="1400" baseline="0" dirty="0" err="1" smtClean="0"/>
                        <a:t>Stuxnet</a:t>
                      </a:r>
                      <a:r>
                        <a:rPr lang="en-US" altLang="ko-KR" sz="1400" baseline="0" dirty="0" smtClean="0"/>
                        <a:t>)</a:t>
                      </a:r>
                      <a:endParaRPr lang="ko-KR" altLang="en-US" sz="1400" dirty="0"/>
                    </a:p>
                  </a:txBody>
                  <a:tcPr/>
                </a:tc>
                <a:extLst>
                  <a:ext uri="{0D108BD9-81ED-4DB2-BD59-A6C34878D82A}">
                    <a16:rowId xmlns:a16="http://schemas.microsoft.com/office/drawing/2014/main" val="3802237854"/>
                  </a:ext>
                </a:extLst>
              </a:tr>
              <a:tr h="195092">
                <a:tc>
                  <a:txBody>
                    <a:bodyPr/>
                    <a:lstStyle/>
                    <a:p>
                      <a:pPr latinLnBrk="1"/>
                      <a:r>
                        <a:rPr lang="en-US" altLang="ko-KR" sz="1400" dirty="0" smtClean="0"/>
                        <a:t>2012</a:t>
                      </a:r>
                      <a:endParaRPr lang="ko-KR" altLang="en-US" sz="1400" dirty="0"/>
                    </a:p>
                  </a:txBody>
                  <a:tcPr/>
                </a:tc>
                <a:tc>
                  <a:txBody>
                    <a:bodyPr/>
                    <a:lstStyle/>
                    <a:p>
                      <a:pPr latinLnBrk="1"/>
                      <a:r>
                        <a:rPr lang="en-US" altLang="ko-KR" sz="1400" dirty="0" smtClean="0"/>
                        <a:t>Malware in </a:t>
                      </a:r>
                      <a:r>
                        <a:rPr lang="en-US" altLang="ko-KR" sz="1400" dirty="0" err="1" smtClean="0"/>
                        <a:t>Monju</a:t>
                      </a:r>
                      <a:r>
                        <a:rPr lang="en-US" altLang="ko-KR" sz="1400" dirty="0" smtClean="0"/>
                        <a:t>, Japan</a:t>
                      </a:r>
                      <a:endParaRPr lang="ko-KR" altLang="en-US" sz="1400" dirty="0"/>
                    </a:p>
                  </a:txBody>
                  <a:tcPr/>
                </a:tc>
                <a:extLst>
                  <a:ext uri="{0D108BD9-81ED-4DB2-BD59-A6C34878D82A}">
                    <a16:rowId xmlns:a16="http://schemas.microsoft.com/office/drawing/2014/main" val="42989003"/>
                  </a:ext>
                </a:extLst>
              </a:tr>
              <a:tr h="152400">
                <a:tc>
                  <a:txBody>
                    <a:bodyPr/>
                    <a:lstStyle/>
                    <a:p>
                      <a:pPr latinLnBrk="1"/>
                      <a:r>
                        <a:rPr lang="en-US" altLang="ko-KR" sz="1400" dirty="0" smtClean="0"/>
                        <a:t>2016</a:t>
                      </a:r>
                      <a:endParaRPr lang="ko-KR" altLang="en-US" sz="1400" dirty="0"/>
                    </a:p>
                  </a:txBody>
                  <a:tcPr/>
                </a:tc>
                <a:tc>
                  <a:txBody>
                    <a:bodyPr/>
                    <a:lstStyle/>
                    <a:p>
                      <a:pPr latinLnBrk="1"/>
                      <a:r>
                        <a:rPr lang="en-US" altLang="ko-KR" sz="1400" dirty="0" smtClean="0"/>
                        <a:t>Malware </a:t>
                      </a:r>
                      <a:r>
                        <a:rPr lang="en-US" altLang="ko-KR" sz="1400" baseline="0" dirty="0" smtClean="0"/>
                        <a:t>in </a:t>
                      </a:r>
                      <a:r>
                        <a:rPr lang="en-US" altLang="ko-KR" sz="1400" baseline="0" dirty="0" err="1" smtClean="0"/>
                        <a:t>Gundremmingen</a:t>
                      </a:r>
                      <a:r>
                        <a:rPr lang="en-US" altLang="ko-KR" sz="1400" baseline="0" dirty="0" smtClean="0"/>
                        <a:t>, German </a:t>
                      </a:r>
                      <a:r>
                        <a:rPr lang="en-US" altLang="ko-KR" sz="1400" dirty="0" smtClean="0"/>
                        <a:t>(</a:t>
                      </a:r>
                      <a:r>
                        <a:rPr lang="en-US" altLang="ko-KR" sz="1400" dirty="0" err="1" smtClean="0"/>
                        <a:t>Ramnit</a:t>
                      </a:r>
                      <a:r>
                        <a:rPr lang="en-US" altLang="ko-KR" sz="1400" dirty="0" smtClean="0"/>
                        <a:t>/</a:t>
                      </a:r>
                      <a:r>
                        <a:rPr lang="en-US" altLang="ko-KR" sz="1400" dirty="0" err="1" smtClean="0"/>
                        <a:t>Conflicker</a:t>
                      </a:r>
                      <a:r>
                        <a:rPr lang="en-US" altLang="ko-KR" sz="1400" dirty="0" smtClean="0"/>
                        <a:t>)</a:t>
                      </a:r>
                      <a:r>
                        <a:rPr lang="en-US" altLang="ko-KR" sz="1400" baseline="0" dirty="0" smtClean="0"/>
                        <a:t> </a:t>
                      </a:r>
                      <a:endParaRPr lang="ko-KR" altLang="en-US" sz="1400" dirty="0"/>
                    </a:p>
                  </a:txBody>
                  <a:tcPr/>
                </a:tc>
                <a:extLst>
                  <a:ext uri="{0D108BD9-81ED-4DB2-BD59-A6C34878D82A}">
                    <a16:rowId xmlns:a16="http://schemas.microsoft.com/office/drawing/2014/main" val="4114627878"/>
                  </a:ext>
                </a:extLst>
              </a:tr>
              <a:tr h="152400">
                <a:tc>
                  <a:txBody>
                    <a:bodyPr/>
                    <a:lstStyle/>
                    <a:p>
                      <a:pPr latinLnBrk="1"/>
                      <a:r>
                        <a:rPr lang="en-US" altLang="ko-KR" sz="1400" dirty="0" smtClean="0"/>
                        <a:t>2027</a:t>
                      </a:r>
                      <a:endParaRPr lang="ko-KR" altLang="en-US" sz="1400" dirty="0"/>
                    </a:p>
                  </a:txBody>
                  <a:tcPr/>
                </a:tc>
                <a:tc>
                  <a:txBody>
                    <a:bodyPr/>
                    <a:lstStyle/>
                    <a:p>
                      <a:pPr latinLnBrk="1"/>
                      <a:r>
                        <a:rPr lang="en-US" altLang="ko-KR" sz="1400" dirty="0" smtClean="0"/>
                        <a:t>Ransomware in Chernobyl,</a:t>
                      </a:r>
                      <a:r>
                        <a:rPr lang="en-US" altLang="ko-KR" sz="1400" baseline="0" dirty="0" smtClean="0"/>
                        <a:t> Russia (</a:t>
                      </a:r>
                      <a:r>
                        <a:rPr lang="en-US" altLang="ko-KR" sz="1400" baseline="0" dirty="0" err="1" smtClean="0"/>
                        <a:t>LogicLocker</a:t>
                      </a:r>
                      <a:r>
                        <a:rPr lang="en-US" altLang="ko-KR" sz="1400" baseline="0" dirty="0" smtClean="0"/>
                        <a:t>/</a:t>
                      </a:r>
                      <a:r>
                        <a:rPr lang="en-US" altLang="ko-KR" sz="1400" baseline="0" dirty="0" err="1" smtClean="0"/>
                        <a:t>Petya</a:t>
                      </a:r>
                      <a:r>
                        <a:rPr lang="en-US" altLang="ko-KR" sz="1400" baseline="0" dirty="0" smtClean="0"/>
                        <a:t>)</a:t>
                      </a:r>
                      <a:endParaRPr lang="ko-KR" altLang="en-US" sz="1400" dirty="0"/>
                    </a:p>
                  </a:txBody>
                  <a:tcPr/>
                </a:tc>
                <a:extLst>
                  <a:ext uri="{0D108BD9-81ED-4DB2-BD59-A6C34878D82A}">
                    <a16:rowId xmlns:a16="http://schemas.microsoft.com/office/drawing/2014/main" val="2619936507"/>
                  </a:ext>
                </a:extLst>
              </a:tr>
              <a:tr h="195092">
                <a:tc>
                  <a:txBody>
                    <a:bodyPr/>
                    <a:lstStyle/>
                    <a:p>
                      <a:pPr latinLnBrk="1"/>
                      <a:r>
                        <a:rPr lang="en-US" altLang="ko-KR" sz="1400" dirty="0" smtClean="0"/>
                        <a:t>2019</a:t>
                      </a:r>
                      <a:endParaRPr lang="ko-KR" altLang="en-US" sz="1400" dirty="0"/>
                    </a:p>
                  </a:txBody>
                  <a:tcPr/>
                </a:tc>
                <a:tc>
                  <a:txBody>
                    <a:bodyPr/>
                    <a:lstStyle/>
                    <a:p>
                      <a:pPr latinLnBrk="1"/>
                      <a:r>
                        <a:rPr lang="en-US" altLang="ko-KR" sz="1400" dirty="0" smtClean="0"/>
                        <a:t>Malware in </a:t>
                      </a:r>
                      <a:r>
                        <a:rPr lang="en-US" altLang="ko-KR" sz="1400" dirty="0" err="1" smtClean="0"/>
                        <a:t>Kudankulam</a:t>
                      </a:r>
                      <a:r>
                        <a:rPr lang="en-US" altLang="ko-KR" sz="1400" dirty="0" smtClean="0"/>
                        <a:t>,</a:t>
                      </a:r>
                      <a:r>
                        <a:rPr lang="en-US" altLang="ko-KR" sz="1400" baseline="0" dirty="0" smtClean="0"/>
                        <a:t> </a:t>
                      </a:r>
                      <a:r>
                        <a:rPr lang="en-US" altLang="ko-KR" sz="1400" dirty="0" smtClean="0"/>
                        <a:t>India (</a:t>
                      </a:r>
                      <a:r>
                        <a:rPr lang="en-US" altLang="ko-KR" sz="1400" dirty="0" err="1" smtClean="0"/>
                        <a:t>Dtrack</a:t>
                      </a:r>
                      <a:r>
                        <a:rPr lang="en-US" altLang="ko-KR" sz="1400" dirty="0" smtClean="0"/>
                        <a:t>)</a:t>
                      </a:r>
                      <a:endParaRPr lang="ko-KR" altLang="en-US" sz="1400" dirty="0"/>
                    </a:p>
                  </a:txBody>
                  <a:tcPr/>
                </a:tc>
                <a:extLst>
                  <a:ext uri="{0D108BD9-81ED-4DB2-BD59-A6C34878D82A}">
                    <a16:rowId xmlns:a16="http://schemas.microsoft.com/office/drawing/2014/main" val="3432717358"/>
                  </a:ext>
                </a:extLst>
              </a:tr>
            </a:tbl>
          </a:graphicData>
        </a:graphic>
      </p:graphicFrame>
      <p:sp>
        <p:nvSpPr>
          <p:cNvPr id="13" name="직사각형 12"/>
          <p:cNvSpPr/>
          <p:nvPr/>
        </p:nvSpPr>
        <p:spPr>
          <a:xfrm>
            <a:off x="599517" y="6451439"/>
            <a:ext cx="7553325" cy="369332"/>
          </a:xfrm>
          <a:prstGeom prst="rect">
            <a:avLst/>
          </a:prstGeom>
        </p:spPr>
        <p:txBody>
          <a:bodyPr wrap="square">
            <a:spAutoFit/>
          </a:bodyPr>
          <a:lstStyle/>
          <a:p>
            <a:r>
              <a:rPr lang="ko-KR" altLang="en-US" sz="900" dirty="0"/>
              <a:t>[1] KINAC/RS-015, </a:t>
            </a:r>
            <a:r>
              <a:rPr lang="ko-KR" altLang="en-US" sz="900" dirty="0" err="1"/>
              <a:t>Technical</a:t>
            </a:r>
            <a:r>
              <a:rPr lang="ko-KR" altLang="en-US" sz="900" dirty="0"/>
              <a:t> Standard </a:t>
            </a:r>
            <a:r>
              <a:rPr lang="ko-KR" altLang="en-US" sz="900" dirty="0" err="1"/>
              <a:t>on</a:t>
            </a:r>
            <a:r>
              <a:rPr lang="ko-KR" altLang="en-US" sz="900" dirty="0"/>
              <a:t> </a:t>
            </a:r>
            <a:r>
              <a:rPr lang="ko-KR" altLang="en-US" sz="900" dirty="0" err="1"/>
              <a:t>Cyber</a:t>
            </a:r>
            <a:r>
              <a:rPr lang="ko-KR" altLang="en-US" sz="900" dirty="0"/>
              <a:t> </a:t>
            </a:r>
            <a:r>
              <a:rPr lang="ko-KR" altLang="en-US" sz="900" dirty="0" err="1"/>
              <a:t>Security</a:t>
            </a:r>
            <a:r>
              <a:rPr lang="ko-KR" altLang="en-US" sz="900" dirty="0"/>
              <a:t> </a:t>
            </a:r>
            <a:r>
              <a:rPr lang="ko-KR" altLang="en-US" sz="900" dirty="0" err="1"/>
              <a:t>for</a:t>
            </a:r>
            <a:r>
              <a:rPr lang="ko-KR" altLang="en-US" sz="900" dirty="0"/>
              <a:t> Computer and </a:t>
            </a:r>
            <a:r>
              <a:rPr lang="ko-KR" altLang="en-US" sz="900" dirty="0" err="1"/>
              <a:t>Information</a:t>
            </a:r>
            <a:r>
              <a:rPr lang="ko-KR" altLang="en-US" sz="900" dirty="0"/>
              <a:t> System of </a:t>
            </a:r>
            <a:r>
              <a:rPr lang="ko-KR" altLang="en-US" sz="900" dirty="0" err="1"/>
              <a:t>Nuclear</a:t>
            </a:r>
            <a:r>
              <a:rPr lang="ko-KR" altLang="en-US" sz="900" dirty="0"/>
              <a:t> </a:t>
            </a:r>
            <a:r>
              <a:rPr lang="ko-KR" altLang="en-US" sz="900" dirty="0" err="1"/>
              <a:t>Facilities</a:t>
            </a:r>
            <a:r>
              <a:rPr lang="ko-KR" altLang="en-US" sz="900" dirty="0"/>
              <a:t>, KINAC (2014).</a:t>
            </a:r>
          </a:p>
          <a:p>
            <a:r>
              <a:rPr lang="ko-KR" altLang="en-US" sz="900" dirty="0"/>
              <a:t>[2] KINAC/RS-019, </a:t>
            </a:r>
            <a:r>
              <a:rPr lang="ko-KR" altLang="en-US" sz="900" dirty="0" err="1"/>
              <a:t>Technical</a:t>
            </a:r>
            <a:r>
              <a:rPr lang="ko-KR" altLang="en-US" sz="900" dirty="0"/>
              <a:t> Standard </a:t>
            </a:r>
            <a:r>
              <a:rPr lang="ko-KR" altLang="en-US" sz="900" dirty="0" err="1"/>
              <a:t>on</a:t>
            </a:r>
            <a:r>
              <a:rPr lang="ko-KR" altLang="en-US" sz="900" dirty="0"/>
              <a:t> </a:t>
            </a:r>
            <a:r>
              <a:rPr lang="ko-KR" altLang="en-US" sz="900" dirty="0" err="1"/>
              <a:t>Identification</a:t>
            </a:r>
            <a:r>
              <a:rPr lang="ko-KR" altLang="en-US" sz="900" dirty="0"/>
              <a:t> of </a:t>
            </a:r>
            <a:r>
              <a:rPr lang="ko-KR" altLang="en-US" sz="900" dirty="0" err="1"/>
              <a:t>Critical</a:t>
            </a:r>
            <a:r>
              <a:rPr lang="ko-KR" altLang="en-US" sz="900" dirty="0"/>
              <a:t> Digital Assets </a:t>
            </a:r>
            <a:r>
              <a:rPr lang="ko-KR" altLang="en-US" sz="900" dirty="0" err="1"/>
              <a:t>for</a:t>
            </a:r>
            <a:r>
              <a:rPr lang="ko-KR" altLang="en-US" sz="900" dirty="0"/>
              <a:t> </a:t>
            </a:r>
            <a:r>
              <a:rPr lang="ko-KR" altLang="en-US" sz="900" dirty="0" err="1"/>
              <a:t>Nuclear</a:t>
            </a:r>
            <a:r>
              <a:rPr lang="ko-KR" altLang="en-US" sz="900" dirty="0"/>
              <a:t> </a:t>
            </a:r>
            <a:r>
              <a:rPr lang="ko-KR" altLang="en-US" sz="900" dirty="0" err="1"/>
              <a:t>Facilities</a:t>
            </a:r>
            <a:r>
              <a:rPr lang="ko-KR" altLang="en-US" sz="900" dirty="0"/>
              <a:t>, KINAC (2015).</a:t>
            </a:r>
          </a:p>
        </p:txBody>
      </p:sp>
    </p:spTree>
    <p:extLst>
      <p:ext uri="{BB962C8B-B14F-4D97-AF65-F5344CB8AC3E}">
        <p14:creationId xmlns:p14="http://schemas.microsoft.com/office/powerpoint/2010/main" val="4171429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51485" y="49911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smtClean="0">
                <a:solidFill>
                  <a:schemeClr val="bg1"/>
                </a:solidFill>
                <a:latin typeface="Arial" panose="020B0604020202020204" pitchFamily="34" charset="0"/>
                <a:cs typeface="Arial" panose="020B0604020202020204" pitchFamily="34" charset="0"/>
              </a:rPr>
              <a:t>Introduction</a:t>
            </a:r>
            <a:endParaRPr lang="en-GB" sz="3400" b="1" i="0" dirty="0">
              <a:solidFill>
                <a:schemeClr val="bg1"/>
              </a:solidFill>
              <a:latin typeface="Arial" panose="020B0604020202020204" pitchFamily="34" charset="0"/>
              <a:cs typeface="Arial" panose="020B0604020202020204" pitchFamily="34" charset="0"/>
            </a:endParaRPr>
          </a:p>
        </p:txBody>
      </p:sp>
      <p:sp>
        <p:nvSpPr>
          <p:cNvPr id="5" name="내용 개체 틀 2"/>
          <p:cNvSpPr txBox="1">
            <a:spLocks/>
          </p:cNvSpPr>
          <p:nvPr/>
        </p:nvSpPr>
        <p:spPr>
          <a:xfrm>
            <a:off x="174942" y="1454028"/>
            <a:ext cx="11626533" cy="5293851"/>
          </a:xfrm>
          <a:prstGeom prst="rect">
            <a:avLst/>
          </a:prstGeom>
        </p:spPr>
        <p:txBody>
          <a:bodyPr vert="horz" lIns="91440" tIns="45720" rIns="91440" bIns="45720" rtlCol="0">
            <a:noAutofit/>
          </a:bodyPr>
          <a:lstStyle>
            <a:lvl1pPr marL="444500" indent="-444500" algn="l" defTabSz="914400" rtl="0" eaLnBrk="1" latinLnBrk="1" hangingPunct="1">
              <a:lnSpc>
                <a:spcPct val="90000"/>
              </a:lnSpc>
              <a:spcBef>
                <a:spcPts val="1000"/>
              </a:spcBef>
              <a:buFontTx/>
              <a:buBlip>
                <a:blip r:embed="rId2"/>
              </a:buBlip>
              <a:defRPr lang="ko-KR" altLang="en-US" sz="2400" b="1" kern="1200">
                <a:solidFill>
                  <a:schemeClr val="tx1">
                    <a:lumMod val="85000"/>
                    <a:lumOff val="15000"/>
                  </a:schemeClr>
                </a:solidFill>
                <a:latin typeface="+mn-lt"/>
                <a:ea typeface="+mn-ea"/>
                <a:cs typeface="+mn-cs"/>
              </a:defRPr>
            </a:lvl1pPr>
            <a:lvl2pPr marL="803275" indent="-358775" algn="l" defTabSz="914400" rtl="0" eaLnBrk="1" latinLnBrk="1" hangingPunct="1">
              <a:lnSpc>
                <a:spcPct val="90000"/>
              </a:lnSpc>
              <a:spcBef>
                <a:spcPts val="500"/>
              </a:spcBef>
              <a:buFontTx/>
              <a:buBlip>
                <a:blip r:embed="rId3"/>
              </a:buBlip>
              <a:defRPr lang="ko-KR" altLang="en-US" sz="2000" b="1" kern="1200">
                <a:solidFill>
                  <a:schemeClr val="tx1">
                    <a:lumMod val="85000"/>
                    <a:lumOff val="15000"/>
                  </a:schemeClr>
                </a:solidFill>
                <a:latin typeface="+mn-lt"/>
                <a:ea typeface="+mn-ea"/>
                <a:cs typeface="+mn-cs"/>
              </a:defRPr>
            </a:lvl2pPr>
            <a:lvl3pPr marL="982663" indent="-179388" algn="l" defTabSz="914400" rtl="0" eaLnBrk="1" latinLnBrk="1" hangingPunct="1">
              <a:lnSpc>
                <a:spcPct val="90000"/>
              </a:lnSpc>
              <a:spcBef>
                <a:spcPts val="500"/>
              </a:spcBef>
              <a:buClr>
                <a:srgbClr val="12698C"/>
              </a:buClr>
              <a:buFont typeface="Arial" panose="020B0604020202020204" pitchFamily="34" charset="0"/>
              <a:buChar char="•"/>
              <a:defRPr lang="ko-KR" altLang="en-US" sz="1800" kern="1200">
                <a:solidFill>
                  <a:schemeClr val="tx1">
                    <a:lumMod val="85000"/>
                    <a:lumOff val="15000"/>
                  </a:schemeClr>
                </a:solidFill>
                <a:latin typeface="+mn-lt"/>
                <a:ea typeface="+mn-ea"/>
                <a:cs typeface="+mn-cs"/>
              </a:defRPr>
            </a:lvl3pPr>
            <a:lvl4pPr marL="1162050" indent="-179388" algn="l" defTabSz="914400" rtl="0" eaLnBrk="1" latinLnBrk="1" hangingPunct="1">
              <a:lnSpc>
                <a:spcPct val="90000"/>
              </a:lnSpc>
              <a:spcBef>
                <a:spcPts val="500"/>
              </a:spcBef>
              <a:buFont typeface="Arial" panose="020B0604020202020204" pitchFamily="34" charset="0"/>
              <a:buChar char="•"/>
              <a:defRPr lang="ko-KR" altLang="en-US" sz="1600" kern="1200">
                <a:solidFill>
                  <a:schemeClr val="tx1">
                    <a:lumMod val="75000"/>
                    <a:lumOff val="25000"/>
                  </a:schemeClr>
                </a:solidFill>
                <a:latin typeface="+mn-lt"/>
                <a:ea typeface="+mn-ea"/>
                <a:cs typeface="+mn-cs"/>
              </a:defRPr>
            </a:lvl4pPr>
            <a:lvl5pPr marL="1341438" indent="-179388" algn="l" defTabSz="914400" rtl="0" eaLnBrk="1" latinLnBrk="1" hangingPunct="1">
              <a:lnSpc>
                <a:spcPct val="90000"/>
              </a:lnSpc>
              <a:spcBef>
                <a:spcPts val="500"/>
              </a:spcBef>
              <a:buClr>
                <a:schemeClr val="tx1">
                  <a:lumMod val="65000"/>
                  <a:lumOff val="35000"/>
                </a:schemeClr>
              </a:buClr>
              <a:buFont typeface="Arial" panose="020B0604020202020204" pitchFamily="34" charset="0"/>
              <a:buChar char="−"/>
              <a:defRPr lang="ko-KR" altLang="en-US" sz="1600" kern="1200">
                <a:solidFill>
                  <a:schemeClr val="tx1">
                    <a:lumMod val="65000"/>
                    <a:lumOff val="35000"/>
                  </a:schemeClr>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266700">
              <a:lnSpc>
                <a:spcPct val="120000"/>
              </a:lnSpc>
            </a:pPr>
            <a:r>
              <a:rPr lang="en-US" altLang="ko-KR" sz="18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Research Scope</a:t>
            </a:r>
          </a:p>
          <a:p>
            <a:pPr marL="447675" lvl="2" indent="0" algn="just">
              <a:lnSpc>
                <a:spcPct val="100000"/>
              </a:lnSpc>
              <a:spcBef>
                <a:spcPts val="0"/>
              </a:spcBef>
              <a:spcAft>
                <a:spcPts val="600"/>
              </a:spcAft>
              <a:buNone/>
            </a:pPr>
            <a:endParaRPr lang="en-US" altLang="ko-KR" sz="1400" dirty="0">
              <a:gradFill>
                <a:gsLst>
                  <a:gs pos="3333">
                    <a:schemeClr val="tx1">
                      <a:lumMod val="85000"/>
                      <a:lumOff val="15000"/>
                    </a:schemeClr>
                  </a:gs>
                  <a:gs pos="100000">
                    <a:schemeClr val="tx1">
                      <a:lumMod val="85000"/>
                      <a:lumOff val="15000"/>
                    </a:schemeClr>
                  </a:gs>
                </a:gsLst>
                <a:lin ang="5400000" scaled="1"/>
              </a:gradFill>
            </a:endParaRPr>
          </a:p>
          <a:p>
            <a:pPr marL="733425" lvl="2" indent="-285750" algn="just">
              <a:lnSpc>
                <a:spcPct val="100000"/>
              </a:lnSpc>
              <a:spcBef>
                <a:spcPts val="0"/>
              </a:spcBef>
              <a:spcAft>
                <a:spcPts val="600"/>
              </a:spcAft>
              <a:buFont typeface="Wingdings" panose="05000000000000000000" pitchFamily="2" charset="2"/>
              <a:buChar char="ü"/>
            </a:pPr>
            <a:endParaRPr lang="en-US" altLang="ko-KR" sz="1400" dirty="0" smtClean="0">
              <a:gradFill>
                <a:gsLst>
                  <a:gs pos="3333">
                    <a:schemeClr val="tx1">
                      <a:lumMod val="85000"/>
                      <a:lumOff val="15000"/>
                    </a:schemeClr>
                  </a:gs>
                  <a:gs pos="100000">
                    <a:schemeClr val="tx1">
                      <a:lumMod val="85000"/>
                      <a:lumOff val="15000"/>
                    </a:schemeClr>
                  </a:gs>
                </a:gsLst>
                <a:lin ang="5400000" scaled="1"/>
              </a:gradFill>
            </a:endParaRPr>
          </a:p>
        </p:txBody>
      </p:sp>
      <p:pic>
        <p:nvPicPr>
          <p:cNvPr id="6" name="그림 5">
            <a:extLst>
              <a:ext uri="{FF2B5EF4-FFF2-40B4-BE49-F238E27FC236}">
                <a16:creationId xmlns:a16="http://schemas.microsoft.com/office/drawing/2014/main" id="{21856DB6-505F-2D09-9816-2A79F52E5151}"/>
              </a:ext>
            </a:extLst>
          </p:cNvPr>
          <p:cNvPicPr>
            <a:picLocks noChangeAspect="1"/>
          </p:cNvPicPr>
          <p:nvPr/>
        </p:nvPicPr>
        <p:blipFill>
          <a:blip r:embed="rId4"/>
          <a:stretch>
            <a:fillRect/>
          </a:stretch>
        </p:blipFill>
        <p:spPr>
          <a:xfrm>
            <a:off x="4884831" y="1520874"/>
            <a:ext cx="7069137" cy="4969657"/>
          </a:xfrm>
          <a:prstGeom prst="rect">
            <a:avLst/>
          </a:prstGeom>
        </p:spPr>
      </p:pic>
      <p:sp>
        <p:nvSpPr>
          <p:cNvPr id="3" name="TextBox 2"/>
          <p:cNvSpPr txBox="1"/>
          <p:nvPr/>
        </p:nvSpPr>
        <p:spPr>
          <a:xfrm>
            <a:off x="174942" y="2000250"/>
            <a:ext cx="4862381" cy="3631763"/>
          </a:xfrm>
          <a:prstGeom prst="rect">
            <a:avLst/>
          </a:prstGeom>
          <a:noFill/>
        </p:spPr>
        <p:txBody>
          <a:bodyPr wrap="square" rtlCol="0">
            <a:spAutoFit/>
          </a:bodyPr>
          <a:lstStyle/>
          <a:p>
            <a:pPr marL="180975" indent="-180975">
              <a:buFont typeface="Arial" panose="020B0604020202020204" pitchFamily="34" charset="0"/>
              <a:buChar char="•"/>
            </a:pPr>
            <a:r>
              <a:rPr lang="en-US" altLang="ko-KR" sz="1600" b="1" dirty="0" smtClean="0">
                <a:latin typeface="Arial" panose="020B0604020202020204" pitchFamily="34" charset="0"/>
                <a:cs typeface="Arial" panose="020B0604020202020204" pitchFamily="34" charset="0"/>
              </a:rPr>
              <a:t>Ongoing Project (2022 ~ 2026, 5 years)</a:t>
            </a:r>
          </a:p>
          <a:p>
            <a:pPr marL="180975" indent="-180975"/>
            <a:endParaRPr lang="en-US" altLang="ko-KR" sz="1600" dirty="0">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n-US" altLang="ko-KR" sz="1600" b="1" dirty="0" smtClean="0">
                <a:latin typeface="Arial" panose="020B0604020202020204" pitchFamily="34" charset="0"/>
                <a:cs typeface="Arial" panose="020B0604020202020204" pitchFamily="34" charset="0"/>
              </a:rPr>
              <a:t>Goal</a:t>
            </a:r>
            <a:r>
              <a:rPr lang="en-US" altLang="ko-KR" sz="1600" dirty="0" smtClean="0">
                <a:latin typeface="Arial" panose="020B0604020202020204" pitchFamily="34" charset="0"/>
                <a:cs typeface="Arial" panose="020B0604020202020204" pitchFamily="34" charset="0"/>
              </a:rPr>
              <a:t>: Development of cyberattack detection systems dedicated for APR1400</a:t>
            </a:r>
          </a:p>
          <a:p>
            <a:pPr marL="180975" indent="-180975">
              <a:buFont typeface="Arial" panose="020B0604020202020204" pitchFamily="34" charset="0"/>
              <a:buChar char="•"/>
            </a:pPr>
            <a:endParaRPr lang="en-US" altLang="ko-KR" sz="1600" dirty="0">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n-US" altLang="ko-KR" sz="1600" b="1" dirty="0" smtClean="0">
                <a:latin typeface="Arial" panose="020B0604020202020204" pitchFamily="34" charset="0"/>
                <a:cs typeface="Arial" panose="020B0604020202020204" pitchFamily="34" charset="0"/>
              </a:rPr>
              <a:t>Main systems under development</a:t>
            </a:r>
          </a:p>
          <a:p>
            <a:endParaRPr lang="en-US" altLang="ko-KR" sz="1600" dirty="0">
              <a:latin typeface="Arial" panose="020B0604020202020204" pitchFamily="34" charset="0"/>
              <a:cs typeface="Arial" panose="020B0604020202020204" pitchFamily="34" charset="0"/>
            </a:endParaRPr>
          </a:p>
          <a:p>
            <a:pPr indent="180975"/>
            <a:r>
              <a:rPr lang="en-US" altLang="ko-KR" sz="1600" b="1" dirty="0" smtClean="0">
                <a:latin typeface="Arial" panose="020B0604020202020204" pitchFamily="34" charset="0"/>
                <a:cs typeface="Arial" panose="020B0604020202020204" pitchFamily="34" charset="0"/>
              </a:rPr>
              <a:t>1. </a:t>
            </a:r>
            <a:r>
              <a:rPr lang="en-US" altLang="ko-KR" sz="1400" b="1" dirty="0" smtClean="0">
                <a:latin typeface="Arial" panose="020B0604020202020204" pitchFamily="34" charset="0"/>
                <a:cs typeface="Arial" panose="020B0604020202020204" pitchFamily="34" charset="0"/>
              </a:rPr>
              <a:t>Safety Data Acquisition and Detection System</a:t>
            </a:r>
          </a:p>
          <a:p>
            <a:pPr marL="447675" indent="-180975">
              <a:buFont typeface="Wingdings" panose="05000000000000000000" pitchFamily="2" charset="2"/>
              <a:buChar char="ü"/>
            </a:pPr>
            <a:r>
              <a:rPr lang="en-US" altLang="ko-KR" sz="1400" dirty="0" smtClean="0">
                <a:latin typeface="Arial" panose="020B0604020202020204" pitchFamily="34" charset="0"/>
                <a:cs typeface="Arial" panose="020B0604020202020204" pitchFamily="34" charset="0"/>
              </a:rPr>
              <a:t>Safety System Logic-based Detection by monitoring network data for safety systems </a:t>
            </a:r>
          </a:p>
          <a:p>
            <a:endParaRPr lang="en-US" altLang="ko-KR" dirty="0">
              <a:latin typeface="Arial" panose="020B0604020202020204" pitchFamily="34" charset="0"/>
              <a:cs typeface="Arial" panose="020B0604020202020204" pitchFamily="34" charset="0"/>
            </a:endParaRPr>
          </a:p>
          <a:p>
            <a:pPr indent="180975"/>
            <a:r>
              <a:rPr lang="en-US" altLang="ko-KR" sz="1400" b="1" dirty="0" smtClean="0">
                <a:latin typeface="Arial" panose="020B0604020202020204" pitchFamily="34" charset="0"/>
                <a:cs typeface="Arial" panose="020B0604020202020204" pitchFamily="34" charset="0"/>
              </a:rPr>
              <a:t>2. Integrated Data Acquisition and Detection System</a:t>
            </a:r>
          </a:p>
          <a:p>
            <a:pPr marL="447675" indent="-180975">
              <a:buFont typeface="Wingdings" panose="05000000000000000000" pitchFamily="2" charset="2"/>
              <a:buChar char="ü"/>
            </a:pPr>
            <a:r>
              <a:rPr lang="en-US" altLang="ko-KR" sz="1400" dirty="0" smtClean="0">
                <a:latin typeface="Arial" panose="020B0604020202020204" pitchFamily="34" charset="0"/>
                <a:cs typeface="Arial" panose="020B0604020202020204" pitchFamily="34" charset="0"/>
              </a:rPr>
              <a:t>Non-safety System Logic-based Detection </a:t>
            </a:r>
          </a:p>
          <a:p>
            <a:pPr marL="447675" indent="-180975">
              <a:buFont typeface="Wingdings" panose="05000000000000000000" pitchFamily="2" charset="2"/>
              <a:buChar char="ü"/>
            </a:pPr>
            <a:r>
              <a:rPr lang="en-US" altLang="ko-KR" sz="1400" dirty="0" smtClean="0">
                <a:latin typeface="Arial" panose="020B0604020202020204" pitchFamily="34" charset="0"/>
                <a:cs typeface="Arial" panose="020B0604020202020204" pitchFamily="34" charset="0"/>
              </a:rPr>
              <a:t>AI-based </a:t>
            </a:r>
            <a:r>
              <a:rPr lang="en-US" altLang="ko-KR" sz="1400" dirty="0">
                <a:latin typeface="Arial" panose="020B0604020202020204" pitchFamily="34" charset="0"/>
                <a:cs typeface="Arial" panose="020B0604020202020204" pitchFamily="34" charset="0"/>
              </a:rPr>
              <a:t>A</a:t>
            </a:r>
            <a:r>
              <a:rPr lang="en-US" altLang="ko-KR" sz="1400" dirty="0" smtClean="0">
                <a:latin typeface="Arial" panose="020B0604020202020204" pitchFamily="34" charset="0"/>
                <a:cs typeface="Arial" panose="020B0604020202020204" pitchFamily="34" charset="0"/>
              </a:rPr>
              <a:t>nomaly Detection</a:t>
            </a:r>
          </a:p>
          <a:p>
            <a:pPr marL="447675" indent="-180975">
              <a:buFont typeface="Wingdings" panose="05000000000000000000" pitchFamily="2" charset="2"/>
              <a:buChar char="ü"/>
            </a:pPr>
            <a:r>
              <a:rPr lang="en-US" altLang="ko-KR" sz="1400" dirty="0" smtClean="0">
                <a:latin typeface="Arial" panose="020B0604020202020204" pitchFamily="34" charset="0"/>
                <a:cs typeface="Arial" panose="020B0604020202020204" pitchFamily="34" charset="0"/>
              </a:rPr>
              <a:t>Rule-based Signature Detection</a:t>
            </a:r>
            <a:endParaRPr lang="ko-KR" altLang="en-US" sz="1400" dirty="0">
              <a:latin typeface="Arial" panose="020B0604020202020204" pitchFamily="34" charset="0"/>
              <a:cs typeface="Arial" panose="020B0604020202020204" pitchFamily="34" charset="0"/>
            </a:endParaRPr>
          </a:p>
        </p:txBody>
      </p:sp>
      <p:sp>
        <p:nvSpPr>
          <p:cNvPr id="2" name="TextBox 1"/>
          <p:cNvSpPr txBox="1"/>
          <p:nvPr/>
        </p:nvSpPr>
        <p:spPr>
          <a:xfrm>
            <a:off x="8506918" y="5119141"/>
            <a:ext cx="682052" cy="434715"/>
          </a:xfrm>
          <a:prstGeom prst="rect">
            <a:avLst/>
          </a:prstGeom>
          <a:noFill/>
          <a:ln w="38100">
            <a:solidFill>
              <a:srgbClr val="FF0000"/>
            </a:solidFill>
          </a:ln>
        </p:spPr>
        <p:txBody>
          <a:bodyPr wrap="square" rtlCol="0">
            <a:spAutoFit/>
          </a:bodyPr>
          <a:lstStyle/>
          <a:p>
            <a:endParaRPr lang="ko-KR" altLang="en-US" dirty="0"/>
          </a:p>
        </p:txBody>
      </p:sp>
    </p:spTree>
    <p:extLst>
      <p:ext uri="{BB962C8B-B14F-4D97-AF65-F5344CB8AC3E}">
        <p14:creationId xmlns:p14="http://schemas.microsoft.com/office/powerpoint/2010/main" val="2043412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1635740" cy="73761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b="1" dirty="0">
                <a:solidFill>
                  <a:schemeClr val="bg1"/>
                </a:solidFill>
                <a:latin typeface="Arial" panose="020B0604020202020204" pitchFamily="34" charset="0"/>
                <a:cs typeface="Arial" panose="020B0604020202020204" pitchFamily="34" charset="0"/>
              </a:rPr>
              <a:t>Consideration on Characteristics of Safety Systems</a:t>
            </a:r>
            <a:endParaRPr lang="en-GB" altLang="ko-KR" b="1" dirty="0">
              <a:solidFill>
                <a:schemeClr val="bg1"/>
              </a:solidFill>
              <a:latin typeface="Arial" panose="020B0604020202020204" pitchFamily="34" charset="0"/>
              <a:cs typeface="Arial" panose="020B0604020202020204" pitchFamily="34" charset="0"/>
            </a:endParaRPr>
          </a:p>
        </p:txBody>
      </p:sp>
      <p:sp>
        <p:nvSpPr>
          <p:cNvPr id="3" name="내용 개체 틀 2"/>
          <p:cNvSpPr txBox="1">
            <a:spLocks/>
          </p:cNvSpPr>
          <p:nvPr/>
        </p:nvSpPr>
        <p:spPr>
          <a:xfrm>
            <a:off x="333884" y="1458160"/>
            <a:ext cx="6628891" cy="5293851"/>
          </a:xfrm>
          <a:prstGeom prst="rect">
            <a:avLst/>
          </a:prstGeom>
        </p:spPr>
        <p:txBody>
          <a:bodyPr vert="horz" lIns="91440" tIns="45720" rIns="91440" bIns="45720" rtlCol="0">
            <a:noAutofit/>
          </a:bodyPr>
          <a:lstStyle>
            <a:lvl1pPr marL="444500" indent="-444500" algn="l" defTabSz="914400" rtl="0" eaLnBrk="1" latinLnBrk="1" hangingPunct="1">
              <a:lnSpc>
                <a:spcPct val="90000"/>
              </a:lnSpc>
              <a:spcBef>
                <a:spcPts val="1000"/>
              </a:spcBef>
              <a:buFontTx/>
              <a:buBlip>
                <a:blip r:embed="rId2"/>
              </a:buBlip>
              <a:defRPr lang="ko-KR" altLang="en-US" sz="2400" b="1" kern="1200">
                <a:solidFill>
                  <a:schemeClr val="tx1">
                    <a:lumMod val="85000"/>
                    <a:lumOff val="15000"/>
                  </a:schemeClr>
                </a:solidFill>
                <a:latin typeface="+mn-lt"/>
                <a:ea typeface="+mn-ea"/>
                <a:cs typeface="+mn-cs"/>
              </a:defRPr>
            </a:lvl1pPr>
            <a:lvl2pPr marL="803275" indent="-358775" algn="l" defTabSz="914400" rtl="0" eaLnBrk="1" latinLnBrk="1" hangingPunct="1">
              <a:lnSpc>
                <a:spcPct val="90000"/>
              </a:lnSpc>
              <a:spcBef>
                <a:spcPts val="500"/>
              </a:spcBef>
              <a:buFontTx/>
              <a:buBlip>
                <a:blip r:embed="rId3"/>
              </a:buBlip>
              <a:defRPr lang="ko-KR" altLang="en-US" sz="2000" b="1" kern="1200">
                <a:solidFill>
                  <a:schemeClr val="tx1">
                    <a:lumMod val="85000"/>
                    <a:lumOff val="15000"/>
                  </a:schemeClr>
                </a:solidFill>
                <a:latin typeface="+mn-lt"/>
                <a:ea typeface="+mn-ea"/>
                <a:cs typeface="+mn-cs"/>
              </a:defRPr>
            </a:lvl2pPr>
            <a:lvl3pPr marL="982663" indent="-179388" algn="l" defTabSz="914400" rtl="0" eaLnBrk="1" latinLnBrk="1" hangingPunct="1">
              <a:lnSpc>
                <a:spcPct val="90000"/>
              </a:lnSpc>
              <a:spcBef>
                <a:spcPts val="500"/>
              </a:spcBef>
              <a:buClr>
                <a:srgbClr val="12698C"/>
              </a:buClr>
              <a:buFont typeface="Arial" panose="020B0604020202020204" pitchFamily="34" charset="0"/>
              <a:buChar char="•"/>
              <a:defRPr lang="ko-KR" altLang="en-US" sz="1800" kern="1200">
                <a:solidFill>
                  <a:schemeClr val="tx1">
                    <a:lumMod val="85000"/>
                    <a:lumOff val="15000"/>
                  </a:schemeClr>
                </a:solidFill>
                <a:latin typeface="+mn-lt"/>
                <a:ea typeface="+mn-ea"/>
                <a:cs typeface="+mn-cs"/>
              </a:defRPr>
            </a:lvl3pPr>
            <a:lvl4pPr marL="1162050" indent="-179388" algn="l" defTabSz="914400" rtl="0" eaLnBrk="1" latinLnBrk="1" hangingPunct="1">
              <a:lnSpc>
                <a:spcPct val="90000"/>
              </a:lnSpc>
              <a:spcBef>
                <a:spcPts val="500"/>
              </a:spcBef>
              <a:buFont typeface="Arial" panose="020B0604020202020204" pitchFamily="34" charset="0"/>
              <a:buChar char="•"/>
              <a:defRPr lang="ko-KR" altLang="en-US" sz="1600" kern="1200">
                <a:solidFill>
                  <a:schemeClr val="tx1">
                    <a:lumMod val="75000"/>
                    <a:lumOff val="25000"/>
                  </a:schemeClr>
                </a:solidFill>
                <a:latin typeface="+mn-lt"/>
                <a:ea typeface="+mn-ea"/>
                <a:cs typeface="+mn-cs"/>
              </a:defRPr>
            </a:lvl4pPr>
            <a:lvl5pPr marL="1341438" indent="-179388" algn="l" defTabSz="914400" rtl="0" eaLnBrk="1" latinLnBrk="1" hangingPunct="1">
              <a:lnSpc>
                <a:spcPct val="90000"/>
              </a:lnSpc>
              <a:spcBef>
                <a:spcPts val="500"/>
              </a:spcBef>
              <a:buClr>
                <a:schemeClr val="tx1">
                  <a:lumMod val="65000"/>
                  <a:lumOff val="35000"/>
                </a:schemeClr>
              </a:buClr>
              <a:buFont typeface="Arial" panose="020B0604020202020204" pitchFamily="34" charset="0"/>
              <a:buChar char="−"/>
              <a:defRPr lang="ko-KR" altLang="en-US" sz="1600" kern="1200">
                <a:solidFill>
                  <a:schemeClr val="tx1">
                    <a:lumMod val="65000"/>
                    <a:lumOff val="35000"/>
                  </a:schemeClr>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266700">
              <a:lnSpc>
                <a:spcPct val="120000"/>
              </a:lnSpc>
            </a:pPr>
            <a:r>
              <a:rPr lang="en-US" altLang="ko-KR" sz="18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Simplified Configuration of Safety Systems on APR1400</a:t>
            </a:r>
          </a:p>
          <a:p>
            <a:pPr marL="446088" lvl="2" indent="-266700" algn="just">
              <a:lnSpc>
                <a:spcPct val="120000"/>
              </a:lnSpc>
            </a:pPr>
            <a:r>
              <a:rPr lang="en-US" altLang="ko-KR" sz="16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The man-machine interface system (MMIS) of Shin </a:t>
            </a:r>
            <a:r>
              <a:rPr lang="en-US" altLang="ko-KR" sz="1600" dirty="0" err="1"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Hanul</a:t>
            </a:r>
            <a:r>
              <a:rPr lang="en-US" altLang="ko-KR" sz="16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 1, which is of APR1400</a:t>
            </a:r>
            <a:r>
              <a:rPr lang="en-US" altLang="ko-KR" sz="16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a:t>
            </a:r>
            <a:r>
              <a:rPr lang="en-US" altLang="ko-KR" sz="16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 is localized as a digital system.</a:t>
            </a:r>
          </a:p>
          <a:p>
            <a:pPr marL="644525" lvl="3" indent="-285750" algn="just">
              <a:lnSpc>
                <a:spcPct val="120000"/>
              </a:lnSpc>
              <a:buFont typeface="Wingdings" panose="05000000000000000000" pitchFamily="2" charset="2"/>
              <a:buChar char="ü"/>
            </a:pP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PLC(Programmable Logic Controller): POSAFE-Q platform with internally developed operating system</a:t>
            </a:r>
          </a:p>
          <a:p>
            <a:pPr marL="644525" lvl="3" indent="-285750" algn="just">
              <a:lnSpc>
                <a:spcPct val="120000"/>
              </a:lnSpc>
              <a:buFont typeface="Wingdings" panose="05000000000000000000" pitchFamily="2" charset="2"/>
              <a:buChar char="ü"/>
            </a:pP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MTP(Maintenance and Test Panel): QNX which is one of commercial Real-time operating system</a:t>
            </a:r>
          </a:p>
          <a:p>
            <a:pPr marL="625475" lvl="3" indent="-266700" algn="just">
              <a:lnSpc>
                <a:spcPct val="120000"/>
              </a:lnSpc>
            </a:pPr>
            <a:endPar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446088" lvl="2" indent="-266700" algn="just">
              <a:lnSpc>
                <a:spcPct val="120000"/>
              </a:lnSpc>
            </a:pPr>
            <a:r>
              <a:rPr lang="en-US" altLang="ko-KR" sz="16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Functions</a:t>
            </a:r>
            <a:endParaRPr lang="en-US" altLang="ko-KR" sz="1400" dirty="0">
              <a:gradFill>
                <a:gsLst>
                  <a:gs pos="3333">
                    <a:schemeClr val="tx1">
                      <a:lumMod val="85000"/>
                      <a:lumOff val="15000"/>
                    </a:schemeClr>
                  </a:gs>
                  <a:gs pos="100000">
                    <a:schemeClr val="tx1">
                      <a:lumMod val="85000"/>
                      <a:lumOff val="15000"/>
                    </a:schemeClr>
                  </a:gs>
                </a:gsLst>
                <a:lin ang="5400000" scaled="1"/>
              </a:gradFill>
            </a:endParaRPr>
          </a:p>
          <a:p>
            <a:pPr marL="644525" lvl="3" indent="-285750" algn="just">
              <a:lnSpc>
                <a:spcPct val="120000"/>
              </a:lnSpc>
              <a:buFont typeface="Wingdings" panose="05000000000000000000" pitchFamily="2" charset="2"/>
              <a:buChar char="ü"/>
            </a:pP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In PLC, safety functions are performed, such as generating reactor trips or engineered safety features actuation signals.</a:t>
            </a:r>
            <a:endParaRPr lang="en-US" altLang="ko-KR" sz="1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644525" lvl="3" indent="-285750" algn="just">
              <a:lnSpc>
                <a:spcPct val="120000"/>
              </a:lnSpc>
              <a:buFont typeface="Wingdings" panose="05000000000000000000" pitchFamily="2" charset="2"/>
              <a:buChar char="ü"/>
            </a:pP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MTP receives most of PLC variables for periodic surveillance testing of safety functions and for transmitting the variables to operators.</a:t>
            </a:r>
          </a:p>
          <a:p>
            <a:pPr marL="644525" lvl="3" indent="-285750" algn="just">
              <a:lnSpc>
                <a:spcPct val="120000"/>
              </a:lnSpc>
              <a:buFont typeface="Wingdings" panose="05000000000000000000" pitchFamily="2" charset="2"/>
              <a:buChar char="ü"/>
            </a:pP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GW allows traffic to flow from MTP to the external network, but blocks it in the opposite direction.</a:t>
            </a:r>
          </a:p>
          <a:p>
            <a:pPr marL="644525" lvl="3" indent="-285750" algn="just">
              <a:lnSpc>
                <a:spcPct val="120000"/>
              </a:lnSpc>
              <a:buFont typeface="Wingdings" panose="05000000000000000000" pitchFamily="2" charset="2"/>
              <a:buChar char="ü"/>
            </a:pPr>
            <a:endParaRPr lang="en-US" altLang="ko-KR" sz="1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733425" lvl="2" indent="-285750" algn="just">
              <a:lnSpc>
                <a:spcPct val="100000"/>
              </a:lnSpc>
              <a:spcBef>
                <a:spcPts val="0"/>
              </a:spcBef>
              <a:spcAft>
                <a:spcPts val="600"/>
              </a:spcAft>
              <a:buFont typeface="Wingdings" panose="05000000000000000000" pitchFamily="2" charset="2"/>
              <a:buChar char="ü"/>
            </a:pPr>
            <a:endParaRPr lang="en-US" altLang="ko-KR" sz="1400" dirty="0" smtClean="0">
              <a:gradFill>
                <a:gsLst>
                  <a:gs pos="3333">
                    <a:schemeClr val="tx1">
                      <a:lumMod val="85000"/>
                      <a:lumOff val="15000"/>
                    </a:schemeClr>
                  </a:gs>
                  <a:gs pos="100000">
                    <a:schemeClr val="tx1">
                      <a:lumMod val="85000"/>
                      <a:lumOff val="15000"/>
                    </a:schemeClr>
                  </a:gs>
                </a:gsLst>
                <a:lin ang="5400000" scaled="1"/>
              </a:gradFill>
            </a:endParaRPr>
          </a:p>
        </p:txBody>
      </p:sp>
      <p:pic>
        <p:nvPicPr>
          <p:cNvPr id="5" name="그림 4"/>
          <p:cNvPicPr/>
          <p:nvPr/>
        </p:nvPicPr>
        <p:blipFill>
          <a:blip r:embed="rId4">
            <a:extLst>
              <a:ext uri="{28A0092B-C50C-407E-A947-70E740481C1C}">
                <a14:useLocalDpi xmlns:a14="http://schemas.microsoft.com/office/drawing/2010/main" val="0"/>
              </a:ext>
            </a:extLst>
          </a:blip>
          <a:stretch>
            <a:fillRect/>
          </a:stretch>
        </p:blipFill>
        <p:spPr>
          <a:xfrm>
            <a:off x="7400925" y="1801060"/>
            <a:ext cx="4552950" cy="3904415"/>
          </a:xfrm>
          <a:prstGeom prst="rect">
            <a:avLst/>
          </a:prstGeom>
        </p:spPr>
      </p:pic>
    </p:spTree>
    <p:extLst>
      <p:ext uri="{BB962C8B-B14F-4D97-AF65-F5344CB8AC3E}">
        <p14:creationId xmlns:p14="http://schemas.microsoft.com/office/powerpoint/2010/main" val="3280573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1635740" cy="73761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b="1" dirty="0">
                <a:solidFill>
                  <a:schemeClr val="bg1"/>
                </a:solidFill>
                <a:latin typeface="Arial" panose="020B0604020202020204" pitchFamily="34" charset="0"/>
                <a:cs typeface="Arial" panose="020B0604020202020204" pitchFamily="34" charset="0"/>
              </a:rPr>
              <a:t>Consideration on Characteristics of Safety Systems</a:t>
            </a:r>
            <a:endParaRPr lang="en-GB" altLang="ko-KR" b="1" dirty="0">
              <a:solidFill>
                <a:schemeClr val="bg1"/>
              </a:solidFill>
              <a:latin typeface="Arial" panose="020B0604020202020204" pitchFamily="34" charset="0"/>
              <a:cs typeface="Arial" panose="020B0604020202020204" pitchFamily="34" charset="0"/>
            </a:endParaRPr>
          </a:p>
        </p:txBody>
      </p:sp>
      <p:sp>
        <p:nvSpPr>
          <p:cNvPr id="3" name="내용 개체 틀 2"/>
          <p:cNvSpPr txBox="1">
            <a:spLocks/>
          </p:cNvSpPr>
          <p:nvPr/>
        </p:nvSpPr>
        <p:spPr>
          <a:xfrm>
            <a:off x="105284" y="1420060"/>
            <a:ext cx="11858116" cy="5293851"/>
          </a:xfrm>
          <a:prstGeom prst="rect">
            <a:avLst/>
          </a:prstGeom>
        </p:spPr>
        <p:txBody>
          <a:bodyPr vert="horz" lIns="91440" tIns="45720" rIns="91440" bIns="45720" rtlCol="0">
            <a:noAutofit/>
          </a:bodyPr>
          <a:lstStyle>
            <a:lvl1pPr marL="444500" indent="-444500" algn="l" defTabSz="914400" rtl="0" eaLnBrk="1" latinLnBrk="1" hangingPunct="1">
              <a:lnSpc>
                <a:spcPct val="90000"/>
              </a:lnSpc>
              <a:spcBef>
                <a:spcPts val="1000"/>
              </a:spcBef>
              <a:buFontTx/>
              <a:buBlip>
                <a:blip r:embed="rId2"/>
              </a:buBlip>
              <a:defRPr lang="ko-KR" altLang="en-US" sz="2400" b="1" kern="1200">
                <a:solidFill>
                  <a:schemeClr val="tx1">
                    <a:lumMod val="85000"/>
                    <a:lumOff val="15000"/>
                  </a:schemeClr>
                </a:solidFill>
                <a:latin typeface="+mn-lt"/>
                <a:ea typeface="+mn-ea"/>
                <a:cs typeface="+mn-cs"/>
              </a:defRPr>
            </a:lvl1pPr>
            <a:lvl2pPr marL="803275" indent="-358775" algn="l" defTabSz="914400" rtl="0" eaLnBrk="1" latinLnBrk="1" hangingPunct="1">
              <a:lnSpc>
                <a:spcPct val="90000"/>
              </a:lnSpc>
              <a:spcBef>
                <a:spcPts val="500"/>
              </a:spcBef>
              <a:buFontTx/>
              <a:buBlip>
                <a:blip r:embed="rId3"/>
              </a:buBlip>
              <a:defRPr lang="ko-KR" altLang="en-US" sz="2000" b="1" kern="1200">
                <a:solidFill>
                  <a:schemeClr val="tx1">
                    <a:lumMod val="85000"/>
                    <a:lumOff val="15000"/>
                  </a:schemeClr>
                </a:solidFill>
                <a:latin typeface="+mn-lt"/>
                <a:ea typeface="+mn-ea"/>
                <a:cs typeface="+mn-cs"/>
              </a:defRPr>
            </a:lvl2pPr>
            <a:lvl3pPr marL="982663" indent="-179388" algn="l" defTabSz="914400" rtl="0" eaLnBrk="1" latinLnBrk="1" hangingPunct="1">
              <a:lnSpc>
                <a:spcPct val="90000"/>
              </a:lnSpc>
              <a:spcBef>
                <a:spcPts val="500"/>
              </a:spcBef>
              <a:buClr>
                <a:srgbClr val="12698C"/>
              </a:buClr>
              <a:buFont typeface="Arial" panose="020B0604020202020204" pitchFamily="34" charset="0"/>
              <a:buChar char="•"/>
              <a:defRPr lang="ko-KR" altLang="en-US" sz="1800" kern="1200">
                <a:solidFill>
                  <a:schemeClr val="tx1">
                    <a:lumMod val="85000"/>
                    <a:lumOff val="15000"/>
                  </a:schemeClr>
                </a:solidFill>
                <a:latin typeface="+mn-lt"/>
                <a:ea typeface="+mn-ea"/>
                <a:cs typeface="+mn-cs"/>
              </a:defRPr>
            </a:lvl3pPr>
            <a:lvl4pPr marL="1162050" indent="-179388" algn="l" defTabSz="914400" rtl="0" eaLnBrk="1" latinLnBrk="1" hangingPunct="1">
              <a:lnSpc>
                <a:spcPct val="90000"/>
              </a:lnSpc>
              <a:spcBef>
                <a:spcPts val="500"/>
              </a:spcBef>
              <a:buFont typeface="Arial" panose="020B0604020202020204" pitchFamily="34" charset="0"/>
              <a:buChar char="•"/>
              <a:defRPr lang="ko-KR" altLang="en-US" sz="1600" kern="1200">
                <a:solidFill>
                  <a:schemeClr val="tx1">
                    <a:lumMod val="75000"/>
                    <a:lumOff val="25000"/>
                  </a:schemeClr>
                </a:solidFill>
                <a:latin typeface="+mn-lt"/>
                <a:ea typeface="+mn-ea"/>
                <a:cs typeface="+mn-cs"/>
              </a:defRPr>
            </a:lvl4pPr>
            <a:lvl5pPr marL="1341438" indent="-179388" algn="l" defTabSz="914400" rtl="0" eaLnBrk="1" latinLnBrk="1" hangingPunct="1">
              <a:lnSpc>
                <a:spcPct val="90000"/>
              </a:lnSpc>
              <a:spcBef>
                <a:spcPts val="500"/>
              </a:spcBef>
              <a:buClr>
                <a:schemeClr val="tx1">
                  <a:lumMod val="65000"/>
                  <a:lumOff val="35000"/>
                </a:schemeClr>
              </a:buClr>
              <a:buFont typeface="Arial" panose="020B0604020202020204" pitchFamily="34" charset="0"/>
              <a:buChar char="−"/>
              <a:defRPr lang="ko-KR" altLang="en-US" sz="1600" kern="1200">
                <a:solidFill>
                  <a:schemeClr val="tx1">
                    <a:lumMod val="65000"/>
                    <a:lumOff val="35000"/>
                  </a:schemeClr>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266700">
              <a:lnSpc>
                <a:spcPct val="120000"/>
              </a:lnSpc>
            </a:pPr>
            <a:r>
              <a:rPr lang="en-US" altLang="ko-KR" sz="18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Consideration of Safety System Characteristics for HIDS implementation</a:t>
            </a:r>
          </a:p>
          <a:p>
            <a:pPr marL="446088" lvl="2" indent="-266700" algn="just">
              <a:lnSpc>
                <a:spcPct val="120000"/>
              </a:lnSpc>
            </a:pPr>
            <a:r>
              <a:rPr lang="en-US" altLang="ko-KR" sz="16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No Impact to intrinsic safety functions</a:t>
            </a:r>
          </a:p>
          <a:p>
            <a:pPr marL="644525" lvl="3" indent="-285750" algn="just">
              <a:lnSpc>
                <a:spcPct val="120000"/>
              </a:lnSpc>
              <a:buFont typeface="Wingdings" panose="05000000000000000000" pitchFamily="2" charset="2"/>
              <a:buChar char="ü"/>
            </a:pP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Due to low performance of POSAFE-Q (1 core), continuous monitoring for cyberattack is challenging.</a:t>
            </a:r>
          </a:p>
          <a:p>
            <a:pPr marL="644525" lvl="3" indent="-285750" algn="just">
              <a:lnSpc>
                <a:spcPct val="120000"/>
              </a:lnSpc>
              <a:buFont typeface="Wingdings" panose="05000000000000000000" pitchFamily="2" charset="2"/>
              <a:buChar char="ü"/>
            </a:pP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There is no CVE(Common Vulnerabilities and Exposures) for the internally developed operating system of the PLC.</a:t>
            </a:r>
          </a:p>
          <a:p>
            <a:pPr marL="625475" lvl="3" indent="-266700" algn="just">
              <a:lnSpc>
                <a:spcPct val="120000"/>
              </a:lnSpc>
            </a:pPr>
            <a:endPar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446088" lvl="2" indent="-266700" algn="just">
              <a:lnSpc>
                <a:spcPct val="120000"/>
              </a:lnSpc>
            </a:pPr>
            <a:r>
              <a:rPr lang="en-US" altLang="ko-KR" sz="16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Cyberattack detection of the PLC in the MTP based on </a:t>
            </a:r>
            <a:r>
              <a:rPr lang="en-US" altLang="ko-KR" sz="16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l</a:t>
            </a:r>
            <a:r>
              <a:rPr lang="en-US" altLang="ko-KR" sz="16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ogic-based detection algorithm</a:t>
            </a:r>
            <a:endParaRPr lang="en-US" altLang="ko-KR" sz="1400" dirty="0">
              <a:gradFill>
                <a:gsLst>
                  <a:gs pos="3333">
                    <a:schemeClr val="tx1">
                      <a:lumMod val="85000"/>
                      <a:lumOff val="15000"/>
                    </a:schemeClr>
                  </a:gs>
                  <a:gs pos="100000">
                    <a:schemeClr val="tx1">
                      <a:lumMod val="85000"/>
                      <a:lumOff val="15000"/>
                    </a:schemeClr>
                  </a:gs>
                </a:gsLst>
                <a:lin ang="5400000" scaled="1"/>
              </a:gradFill>
            </a:endParaRPr>
          </a:p>
          <a:p>
            <a:pPr marL="644525" lvl="3" indent="-285750" algn="just">
              <a:lnSpc>
                <a:spcPct val="120000"/>
              </a:lnSpc>
              <a:buFont typeface="Wingdings" panose="05000000000000000000" pitchFamily="2" charset="2"/>
              <a:buChar char="ü"/>
            </a:pP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Since the MTP receives most of PLC variables, we determined to develop logic-based algorithm to detect cyberattack against the PLC.</a:t>
            </a:r>
            <a:endParaRPr lang="en-US" altLang="ko-KR" sz="1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644525" lvl="3" indent="-285750" algn="just">
              <a:lnSpc>
                <a:spcPct val="120000"/>
              </a:lnSpc>
              <a:buFont typeface="Wingdings" panose="05000000000000000000" pitchFamily="2" charset="2"/>
              <a:buChar char="ü"/>
            </a:pPr>
            <a:r>
              <a:rPr lang="en-US" altLang="ko-KR" sz="1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T</a:t>
            </a: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here is higher possibility for the MTP to be infected than the PLC because QNX has CVEs</a:t>
            </a:r>
          </a:p>
          <a:p>
            <a:pPr marL="644525" lvl="3" indent="-285750" algn="just">
              <a:lnSpc>
                <a:spcPct val="120000"/>
              </a:lnSpc>
              <a:buFont typeface="Wingdings" panose="05000000000000000000" pitchFamily="2" charset="2"/>
              <a:buChar char="ü"/>
            </a:pPr>
            <a:r>
              <a:rPr lang="en-US" altLang="ko-KR" sz="1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T</a:t>
            </a: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he operation of the original process in the MTP can be guaranteed by adjusting priorities among processes (Characteristics of RTOS).</a:t>
            </a:r>
          </a:p>
          <a:p>
            <a:pPr marL="644525" lvl="3" indent="-285750" algn="just">
              <a:lnSpc>
                <a:spcPct val="120000"/>
              </a:lnSpc>
              <a:buFont typeface="Wingdings" panose="05000000000000000000" pitchFamily="2" charset="2"/>
              <a:buChar char="ü"/>
            </a:pP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Even if there are unexpected errors occurred in the MTP, it does not impact to the PLC, which performs safety functions </a:t>
            </a:r>
          </a:p>
          <a:p>
            <a:pPr marL="644525" lvl="3" indent="-285750" algn="just">
              <a:lnSpc>
                <a:spcPct val="120000"/>
              </a:lnSpc>
              <a:buFont typeface="Wingdings" panose="05000000000000000000" pitchFamily="2" charset="2"/>
              <a:buChar char="ü"/>
            </a:pPr>
            <a:endParaRPr lang="en-US" altLang="ko-KR" sz="1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446088" lvl="2" indent="-266700" algn="just">
              <a:lnSpc>
                <a:spcPct val="120000"/>
              </a:lnSpc>
            </a:pPr>
            <a:r>
              <a:rPr lang="en-US" altLang="ko-KR" sz="16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Communication characteristics between the PLC and the MTP</a:t>
            </a:r>
            <a:endParaRPr lang="en-US" altLang="ko-KR" sz="1400" dirty="0" smtClean="0">
              <a:gradFill>
                <a:gsLst>
                  <a:gs pos="3333">
                    <a:schemeClr val="tx1">
                      <a:lumMod val="85000"/>
                      <a:lumOff val="15000"/>
                    </a:schemeClr>
                  </a:gs>
                  <a:gs pos="100000">
                    <a:schemeClr val="tx1">
                      <a:lumMod val="85000"/>
                      <a:lumOff val="15000"/>
                    </a:schemeClr>
                  </a:gs>
                </a:gsLst>
                <a:lin ang="5400000" scaled="1"/>
              </a:gradFill>
            </a:endParaRPr>
          </a:p>
          <a:p>
            <a:pPr marL="644525" lvl="3" indent="-285750" algn="just">
              <a:lnSpc>
                <a:spcPct val="120000"/>
              </a:lnSpc>
              <a:buFont typeface="Wingdings" panose="05000000000000000000" pitchFamily="2" charset="2"/>
              <a:buChar char="ü"/>
            </a:pP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Due to difference of the cyber security defensive levels, the PLC communicates </a:t>
            </a:r>
            <a:r>
              <a:rPr lang="en-US" altLang="ko-KR" sz="1400" dirty="0" err="1"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uni</a:t>
            </a: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-directionally with the MTP, and not the other way around.</a:t>
            </a:r>
          </a:p>
          <a:p>
            <a:pPr marL="644525" lvl="3" indent="-285750" algn="just">
              <a:lnSpc>
                <a:spcPct val="120000"/>
              </a:lnSpc>
              <a:buFont typeface="Wingdings" panose="05000000000000000000" pitchFamily="2" charset="2"/>
              <a:buChar char="ü"/>
            </a:pP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Thus, there is no possibility to propagate the cyberattack to the PLC through the MTP when the MTP is compromised by a cyberattack.</a:t>
            </a:r>
            <a:endParaRPr lang="en-US" altLang="ko-KR" sz="1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733425" lvl="2" indent="-285750" algn="just">
              <a:lnSpc>
                <a:spcPct val="100000"/>
              </a:lnSpc>
              <a:spcBef>
                <a:spcPts val="0"/>
              </a:spcBef>
              <a:spcAft>
                <a:spcPts val="600"/>
              </a:spcAft>
              <a:buFont typeface="Wingdings" panose="05000000000000000000" pitchFamily="2" charset="2"/>
              <a:buChar char="ü"/>
            </a:pPr>
            <a:endParaRPr lang="en-US" altLang="ko-KR" sz="1400" dirty="0" smtClean="0">
              <a:gradFill>
                <a:gsLst>
                  <a:gs pos="3333">
                    <a:schemeClr val="tx1">
                      <a:lumMod val="85000"/>
                      <a:lumOff val="15000"/>
                    </a:schemeClr>
                  </a:gs>
                  <a:gs pos="100000">
                    <a:schemeClr val="tx1">
                      <a:lumMod val="85000"/>
                      <a:lumOff val="15000"/>
                    </a:schemeClr>
                  </a:gs>
                </a:gsLst>
                <a:lin ang="5400000" scaled="1"/>
              </a:gradFill>
            </a:endParaRPr>
          </a:p>
        </p:txBody>
      </p:sp>
    </p:spTree>
    <p:extLst>
      <p:ext uri="{BB962C8B-B14F-4D97-AF65-F5344CB8AC3E}">
        <p14:creationId xmlns:p14="http://schemas.microsoft.com/office/powerpoint/2010/main" val="4251779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323850" y="523875"/>
            <a:ext cx="12068175" cy="71285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smtClean="0">
                <a:solidFill>
                  <a:schemeClr val="bg1"/>
                </a:solidFill>
                <a:latin typeface="Arial" panose="020B0604020202020204" pitchFamily="34" charset="0"/>
                <a:cs typeface="Arial" panose="020B0604020202020204" pitchFamily="34" charset="0"/>
              </a:rPr>
              <a:t>Cyberattack Detection Framework for Safety Systems of NPPs</a:t>
            </a:r>
            <a:endParaRPr lang="en-GB" b="1" i="0" dirty="0">
              <a:solidFill>
                <a:schemeClr val="bg1"/>
              </a:solidFill>
              <a:latin typeface="Arial" panose="020B0604020202020204" pitchFamily="34" charset="0"/>
              <a:cs typeface="Arial" panose="020B0604020202020204" pitchFamily="34" charset="0"/>
            </a:endParaRPr>
          </a:p>
        </p:txBody>
      </p:sp>
      <p:sp>
        <p:nvSpPr>
          <p:cNvPr id="3" name="내용 개체 틀 2"/>
          <p:cNvSpPr txBox="1">
            <a:spLocks/>
          </p:cNvSpPr>
          <p:nvPr/>
        </p:nvSpPr>
        <p:spPr>
          <a:xfrm>
            <a:off x="105284" y="1420060"/>
            <a:ext cx="9372091" cy="5293851"/>
          </a:xfrm>
          <a:prstGeom prst="rect">
            <a:avLst/>
          </a:prstGeom>
        </p:spPr>
        <p:txBody>
          <a:bodyPr vert="horz" lIns="91440" tIns="45720" rIns="91440" bIns="45720" rtlCol="0">
            <a:noAutofit/>
          </a:bodyPr>
          <a:lstStyle>
            <a:lvl1pPr marL="444500" indent="-444500" algn="l" defTabSz="914400" rtl="0" eaLnBrk="1" latinLnBrk="1" hangingPunct="1">
              <a:lnSpc>
                <a:spcPct val="90000"/>
              </a:lnSpc>
              <a:spcBef>
                <a:spcPts val="1000"/>
              </a:spcBef>
              <a:buFontTx/>
              <a:buBlip>
                <a:blip r:embed="rId2"/>
              </a:buBlip>
              <a:defRPr lang="ko-KR" altLang="en-US" sz="2400" b="1" kern="1200">
                <a:solidFill>
                  <a:schemeClr val="tx1">
                    <a:lumMod val="85000"/>
                    <a:lumOff val="15000"/>
                  </a:schemeClr>
                </a:solidFill>
                <a:latin typeface="+mn-lt"/>
                <a:ea typeface="+mn-ea"/>
                <a:cs typeface="+mn-cs"/>
              </a:defRPr>
            </a:lvl1pPr>
            <a:lvl2pPr marL="803275" indent="-358775" algn="l" defTabSz="914400" rtl="0" eaLnBrk="1" latinLnBrk="1" hangingPunct="1">
              <a:lnSpc>
                <a:spcPct val="90000"/>
              </a:lnSpc>
              <a:spcBef>
                <a:spcPts val="500"/>
              </a:spcBef>
              <a:buFontTx/>
              <a:buBlip>
                <a:blip r:embed="rId3"/>
              </a:buBlip>
              <a:defRPr lang="ko-KR" altLang="en-US" sz="2000" b="1" kern="1200">
                <a:solidFill>
                  <a:schemeClr val="tx1">
                    <a:lumMod val="85000"/>
                    <a:lumOff val="15000"/>
                  </a:schemeClr>
                </a:solidFill>
                <a:latin typeface="+mn-lt"/>
                <a:ea typeface="+mn-ea"/>
                <a:cs typeface="+mn-cs"/>
              </a:defRPr>
            </a:lvl2pPr>
            <a:lvl3pPr marL="982663" indent="-179388" algn="l" defTabSz="914400" rtl="0" eaLnBrk="1" latinLnBrk="1" hangingPunct="1">
              <a:lnSpc>
                <a:spcPct val="90000"/>
              </a:lnSpc>
              <a:spcBef>
                <a:spcPts val="500"/>
              </a:spcBef>
              <a:buClr>
                <a:srgbClr val="12698C"/>
              </a:buClr>
              <a:buFont typeface="Arial" panose="020B0604020202020204" pitchFamily="34" charset="0"/>
              <a:buChar char="•"/>
              <a:defRPr lang="ko-KR" altLang="en-US" sz="1800" kern="1200">
                <a:solidFill>
                  <a:schemeClr val="tx1">
                    <a:lumMod val="85000"/>
                    <a:lumOff val="15000"/>
                  </a:schemeClr>
                </a:solidFill>
                <a:latin typeface="+mn-lt"/>
                <a:ea typeface="+mn-ea"/>
                <a:cs typeface="+mn-cs"/>
              </a:defRPr>
            </a:lvl3pPr>
            <a:lvl4pPr marL="1162050" indent="-179388" algn="l" defTabSz="914400" rtl="0" eaLnBrk="1" latinLnBrk="1" hangingPunct="1">
              <a:lnSpc>
                <a:spcPct val="90000"/>
              </a:lnSpc>
              <a:spcBef>
                <a:spcPts val="500"/>
              </a:spcBef>
              <a:buFont typeface="Arial" panose="020B0604020202020204" pitchFamily="34" charset="0"/>
              <a:buChar char="•"/>
              <a:defRPr lang="ko-KR" altLang="en-US" sz="1600" kern="1200">
                <a:solidFill>
                  <a:schemeClr val="tx1">
                    <a:lumMod val="75000"/>
                    <a:lumOff val="25000"/>
                  </a:schemeClr>
                </a:solidFill>
                <a:latin typeface="+mn-lt"/>
                <a:ea typeface="+mn-ea"/>
                <a:cs typeface="+mn-cs"/>
              </a:defRPr>
            </a:lvl4pPr>
            <a:lvl5pPr marL="1341438" indent="-179388" algn="l" defTabSz="914400" rtl="0" eaLnBrk="1" latinLnBrk="1" hangingPunct="1">
              <a:lnSpc>
                <a:spcPct val="90000"/>
              </a:lnSpc>
              <a:spcBef>
                <a:spcPts val="500"/>
              </a:spcBef>
              <a:buClr>
                <a:schemeClr val="tx1">
                  <a:lumMod val="65000"/>
                  <a:lumOff val="35000"/>
                </a:schemeClr>
              </a:buClr>
              <a:buFont typeface="Arial" panose="020B0604020202020204" pitchFamily="34" charset="0"/>
              <a:buChar char="−"/>
              <a:defRPr lang="ko-KR" altLang="en-US" sz="1600" kern="1200">
                <a:solidFill>
                  <a:schemeClr val="tx1">
                    <a:lumMod val="65000"/>
                    <a:lumOff val="35000"/>
                  </a:schemeClr>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266700">
              <a:lnSpc>
                <a:spcPct val="120000"/>
              </a:lnSpc>
            </a:pPr>
            <a:r>
              <a:rPr lang="en-US" altLang="ko-KR" sz="18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Development of Host-based intrusion detection system for MTP QNX</a:t>
            </a:r>
          </a:p>
          <a:p>
            <a:pPr marL="733425" lvl="2" indent="-285750" algn="just">
              <a:lnSpc>
                <a:spcPct val="100000"/>
              </a:lnSpc>
              <a:spcBef>
                <a:spcPts val="0"/>
              </a:spcBef>
              <a:spcAft>
                <a:spcPts val="600"/>
              </a:spcAft>
              <a:buFont typeface="Wingdings" panose="05000000000000000000" pitchFamily="2" charset="2"/>
              <a:buChar char="ü"/>
            </a:pPr>
            <a:endParaRPr lang="en-US" altLang="ko-KR" sz="1400" dirty="0" smtClean="0">
              <a:gradFill>
                <a:gsLst>
                  <a:gs pos="3333">
                    <a:schemeClr val="tx1">
                      <a:lumMod val="85000"/>
                      <a:lumOff val="15000"/>
                    </a:schemeClr>
                  </a:gs>
                  <a:gs pos="100000">
                    <a:schemeClr val="tx1">
                      <a:lumMod val="85000"/>
                      <a:lumOff val="15000"/>
                    </a:schemeClr>
                  </a:gs>
                </a:gsLst>
                <a:lin ang="5400000" scaled="1"/>
              </a:gradFill>
            </a:endParaRPr>
          </a:p>
        </p:txBody>
      </p:sp>
      <p:sp>
        <p:nvSpPr>
          <p:cNvPr id="5" name="내용 개체 틀 2"/>
          <p:cNvSpPr txBox="1">
            <a:spLocks/>
          </p:cNvSpPr>
          <p:nvPr/>
        </p:nvSpPr>
        <p:spPr>
          <a:xfrm>
            <a:off x="105285" y="1905000"/>
            <a:ext cx="5952616" cy="4522851"/>
          </a:xfrm>
          <a:prstGeom prst="rect">
            <a:avLst/>
          </a:prstGeom>
        </p:spPr>
        <p:txBody>
          <a:bodyPr vert="horz" lIns="91440" tIns="45720" rIns="91440" bIns="45720" rtlCol="0">
            <a:noAutofit/>
          </a:bodyPr>
          <a:lstStyle>
            <a:lvl1pPr marL="444500" indent="-444500" algn="l" defTabSz="914400" rtl="0" eaLnBrk="1" latinLnBrk="1" hangingPunct="1">
              <a:lnSpc>
                <a:spcPct val="90000"/>
              </a:lnSpc>
              <a:spcBef>
                <a:spcPts val="1000"/>
              </a:spcBef>
              <a:buFontTx/>
              <a:buBlip>
                <a:blip r:embed="rId2"/>
              </a:buBlip>
              <a:defRPr lang="ko-KR" altLang="en-US" sz="2400" b="1" kern="1200">
                <a:solidFill>
                  <a:schemeClr val="tx1">
                    <a:lumMod val="85000"/>
                    <a:lumOff val="15000"/>
                  </a:schemeClr>
                </a:solidFill>
                <a:latin typeface="+mn-lt"/>
                <a:ea typeface="+mn-ea"/>
                <a:cs typeface="+mn-cs"/>
              </a:defRPr>
            </a:lvl1pPr>
            <a:lvl2pPr marL="803275" indent="-358775" algn="l" defTabSz="914400" rtl="0" eaLnBrk="1" latinLnBrk="1" hangingPunct="1">
              <a:lnSpc>
                <a:spcPct val="90000"/>
              </a:lnSpc>
              <a:spcBef>
                <a:spcPts val="500"/>
              </a:spcBef>
              <a:buFontTx/>
              <a:buBlip>
                <a:blip r:embed="rId3"/>
              </a:buBlip>
              <a:defRPr lang="ko-KR" altLang="en-US" sz="2000" b="1" kern="1200">
                <a:solidFill>
                  <a:schemeClr val="tx1">
                    <a:lumMod val="85000"/>
                    <a:lumOff val="15000"/>
                  </a:schemeClr>
                </a:solidFill>
                <a:latin typeface="+mn-lt"/>
                <a:ea typeface="+mn-ea"/>
                <a:cs typeface="+mn-cs"/>
              </a:defRPr>
            </a:lvl2pPr>
            <a:lvl3pPr marL="982663" indent="-179388" algn="l" defTabSz="914400" rtl="0" eaLnBrk="1" latinLnBrk="1" hangingPunct="1">
              <a:lnSpc>
                <a:spcPct val="90000"/>
              </a:lnSpc>
              <a:spcBef>
                <a:spcPts val="500"/>
              </a:spcBef>
              <a:buClr>
                <a:srgbClr val="12698C"/>
              </a:buClr>
              <a:buFont typeface="Arial" panose="020B0604020202020204" pitchFamily="34" charset="0"/>
              <a:buChar char="•"/>
              <a:defRPr lang="ko-KR" altLang="en-US" sz="1800" kern="1200">
                <a:solidFill>
                  <a:schemeClr val="tx1">
                    <a:lumMod val="85000"/>
                    <a:lumOff val="15000"/>
                  </a:schemeClr>
                </a:solidFill>
                <a:latin typeface="+mn-lt"/>
                <a:ea typeface="+mn-ea"/>
                <a:cs typeface="+mn-cs"/>
              </a:defRPr>
            </a:lvl3pPr>
            <a:lvl4pPr marL="1162050" indent="-179388" algn="l" defTabSz="914400" rtl="0" eaLnBrk="1" latinLnBrk="1" hangingPunct="1">
              <a:lnSpc>
                <a:spcPct val="90000"/>
              </a:lnSpc>
              <a:spcBef>
                <a:spcPts val="500"/>
              </a:spcBef>
              <a:buFont typeface="Arial" panose="020B0604020202020204" pitchFamily="34" charset="0"/>
              <a:buChar char="•"/>
              <a:defRPr lang="ko-KR" altLang="en-US" sz="1600" kern="1200">
                <a:solidFill>
                  <a:schemeClr val="tx1">
                    <a:lumMod val="75000"/>
                    <a:lumOff val="25000"/>
                  </a:schemeClr>
                </a:solidFill>
                <a:latin typeface="+mn-lt"/>
                <a:ea typeface="+mn-ea"/>
                <a:cs typeface="+mn-cs"/>
              </a:defRPr>
            </a:lvl4pPr>
            <a:lvl5pPr marL="1341438" indent="-179388" algn="l" defTabSz="914400" rtl="0" eaLnBrk="1" latinLnBrk="1" hangingPunct="1">
              <a:lnSpc>
                <a:spcPct val="90000"/>
              </a:lnSpc>
              <a:spcBef>
                <a:spcPts val="500"/>
              </a:spcBef>
              <a:buClr>
                <a:schemeClr val="tx1">
                  <a:lumMod val="65000"/>
                  <a:lumOff val="35000"/>
                </a:schemeClr>
              </a:buClr>
              <a:buFont typeface="Arial" panose="020B0604020202020204" pitchFamily="34" charset="0"/>
              <a:buChar char="−"/>
              <a:defRPr lang="ko-KR" altLang="en-US" sz="1600" kern="1200">
                <a:solidFill>
                  <a:schemeClr val="tx1">
                    <a:lumMod val="65000"/>
                    <a:lumOff val="35000"/>
                  </a:schemeClr>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6088" lvl="2" indent="-266700" algn="just">
              <a:lnSpc>
                <a:spcPct val="120000"/>
              </a:lnSpc>
            </a:pPr>
            <a:r>
              <a:rPr lang="en-US" altLang="ko-KR" sz="1600" b="1"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Main Monitoring Functions of HIDS</a:t>
            </a:r>
            <a:endParaRPr lang="en-US" altLang="ko-KR" sz="1400" b="1" dirty="0">
              <a:gradFill>
                <a:gsLst>
                  <a:gs pos="3333">
                    <a:schemeClr val="tx1">
                      <a:lumMod val="85000"/>
                      <a:lumOff val="15000"/>
                    </a:schemeClr>
                  </a:gs>
                  <a:gs pos="100000">
                    <a:schemeClr val="tx1">
                      <a:lumMod val="85000"/>
                      <a:lumOff val="15000"/>
                    </a:schemeClr>
                  </a:gs>
                </a:gsLst>
                <a:lin ang="5400000" scaled="1"/>
              </a:gradFill>
            </a:endParaRPr>
          </a:p>
          <a:p>
            <a:pPr marL="644525" lvl="3" indent="-285750" algn="just">
              <a:lnSpc>
                <a:spcPct val="120000"/>
              </a:lnSpc>
              <a:buFont typeface="Wingdings" panose="05000000000000000000" pitchFamily="2" charset="2"/>
              <a:buChar char="ü"/>
            </a:pP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Modification of application binaries, data, and configuration file</a:t>
            </a:r>
          </a:p>
          <a:p>
            <a:pPr marL="644525" lvl="3" indent="-285750" algn="just">
              <a:lnSpc>
                <a:spcPct val="120000"/>
              </a:lnSpc>
              <a:buFont typeface="Wingdings" panose="05000000000000000000" pitchFamily="2" charset="2"/>
              <a:buChar char="ü"/>
            </a:pP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Failure of critical and running services</a:t>
            </a:r>
          </a:p>
          <a:p>
            <a:pPr marL="644525" lvl="3" indent="-285750" algn="just">
              <a:lnSpc>
                <a:spcPct val="120000"/>
              </a:lnSpc>
              <a:buFont typeface="Wingdings" panose="05000000000000000000" pitchFamily="2" charset="2"/>
              <a:buChar char="ü"/>
            </a:pP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Execution of unintended processes</a:t>
            </a:r>
          </a:p>
          <a:p>
            <a:pPr marL="644525" lvl="3" indent="-285750" algn="just">
              <a:lnSpc>
                <a:spcPct val="120000"/>
              </a:lnSpc>
              <a:buFont typeface="Wingdings" panose="05000000000000000000" pitchFamily="2" charset="2"/>
              <a:buChar char="ü"/>
            </a:pP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Unauthorized network and port access attempts</a:t>
            </a:r>
            <a:endParaRPr lang="en-US" altLang="ko-KR" sz="1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644525" lvl="3" indent="-285750" algn="just">
              <a:lnSpc>
                <a:spcPct val="120000"/>
              </a:lnSpc>
              <a:buFont typeface="Wingdings" panose="05000000000000000000" pitchFamily="2" charset="2"/>
              <a:buChar char="ü"/>
            </a:pPr>
            <a:r>
              <a:rPr lang="en-US" altLang="ko-KR" sz="1400" b="1" u="sng" dirty="0" smtClean="0">
                <a:solidFill>
                  <a:srgbClr val="002060"/>
                </a:solidFill>
                <a:latin typeface="Arial" panose="020B0604020202020204" pitchFamily="34" charset="0"/>
                <a:cs typeface="Arial" panose="020B0604020202020204" pitchFamily="34" charset="0"/>
              </a:rPr>
              <a:t>Cyberattacks occurred in the PLC</a:t>
            </a:r>
          </a:p>
          <a:p>
            <a:pPr marL="644525" lvl="3" indent="-285750" algn="just">
              <a:lnSpc>
                <a:spcPct val="120000"/>
              </a:lnSpc>
              <a:buFont typeface="Wingdings" panose="05000000000000000000" pitchFamily="2" charset="2"/>
              <a:buChar char="ü"/>
            </a:pPr>
            <a:endParaRPr lang="en-US" altLang="ko-KR" sz="1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733425" lvl="2" indent="-285750" algn="just">
              <a:lnSpc>
                <a:spcPct val="100000"/>
              </a:lnSpc>
              <a:spcBef>
                <a:spcPts val="0"/>
              </a:spcBef>
              <a:spcAft>
                <a:spcPts val="600"/>
              </a:spcAft>
              <a:buFont typeface="Wingdings" panose="05000000000000000000" pitchFamily="2" charset="2"/>
              <a:buChar char="ü"/>
            </a:pPr>
            <a:endParaRPr lang="en-US" altLang="ko-KR" sz="1400" dirty="0" smtClean="0">
              <a:gradFill>
                <a:gsLst>
                  <a:gs pos="3333">
                    <a:schemeClr val="tx1">
                      <a:lumMod val="85000"/>
                      <a:lumOff val="15000"/>
                    </a:schemeClr>
                  </a:gs>
                  <a:gs pos="100000">
                    <a:schemeClr val="tx1">
                      <a:lumMod val="85000"/>
                      <a:lumOff val="15000"/>
                    </a:schemeClr>
                  </a:gs>
                </a:gsLst>
                <a:lin ang="5400000" scaled="1"/>
              </a:gradFill>
            </a:endParaRPr>
          </a:p>
        </p:txBody>
      </p:sp>
      <p:pic>
        <p:nvPicPr>
          <p:cNvPr id="6" name="그림 5"/>
          <p:cNvPicPr/>
          <p:nvPr/>
        </p:nvPicPr>
        <p:blipFill>
          <a:blip r:embed="rId4">
            <a:extLst>
              <a:ext uri="{28A0092B-C50C-407E-A947-70E740481C1C}">
                <a14:useLocalDpi xmlns:a14="http://schemas.microsoft.com/office/drawing/2010/main" val="0"/>
              </a:ext>
            </a:extLst>
          </a:blip>
          <a:stretch>
            <a:fillRect/>
          </a:stretch>
        </p:blipFill>
        <p:spPr>
          <a:xfrm>
            <a:off x="1669511" y="3913561"/>
            <a:ext cx="3124200" cy="2800350"/>
          </a:xfrm>
          <a:prstGeom prst="rect">
            <a:avLst/>
          </a:prstGeom>
        </p:spPr>
      </p:pic>
      <p:sp>
        <p:nvSpPr>
          <p:cNvPr id="2" name="직사각형 1"/>
          <p:cNvSpPr/>
          <p:nvPr/>
        </p:nvSpPr>
        <p:spPr>
          <a:xfrm>
            <a:off x="2814893" y="5685508"/>
            <a:ext cx="647700" cy="4476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내용 개체 틀 2"/>
          <p:cNvSpPr txBox="1">
            <a:spLocks/>
          </p:cNvSpPr>
          <p:nvPr/>
        </p:nvSpPr>
        <p:spPr>
          <a:xfrm>
            <a:off x="6057901" y="1904999"/>
            <a:ext cx="5952616" cy="4522851"/>
          </a:xfrm>
          <a:prstGeom prst="rect">
            <a:avLst/>
          </a:prstGeom>
        </p:spPr>
        <p:txBody>
          <a:bodyPr vert="horz" lIns="91440" tIns="45720" rIns="91440" bIns="45720" rtlCol="0">
            <a:noAutofit/>
          </a:bodyPr>
          <a:lstStyle>
            <a:lvl1pPr marL="444500" indent="-444500" algn="l" defTabSz="914400" rtl="0" eaLnBrk="1" latinLnBrk="1" hangingPunct="1">
              <a:lnSpc>
                <a:spcPct val="90000"/>
              </a:lnSpc>
              <a:spcBef>
                <a:spcPts val="1000"/>
              </a:spcBef>
              <a:buFontTx/>
              <a:buBlip>
                <a:blip r:embed="rId2"/>
              </a:buBlip>
              <a:defRPr lang="ko-KR" altLang="en-US" sz="2400" b="1" kern="1200">
                <a:solidFill>
                  <a:schemeClr val="tx1">
                    <a:lumMod val="85000"/>
                    <a:lumOff val="15000"/>
                  </a:schemeClr>
                </a:solidFill>
                <a:latin typeface="+mn-lt"/>
                <a:ea typeface="+mn-ea"/>
                <a:cs typeface="+mn-cs"/>
              </a:defRPr>
            </a:lvl1pPr>
            <a:lvl2pPr marL="803275" indent="-358775" algn="l" defTabSz="914400" rtl="0" eaLnBrk="1" latinLnBrk="1" hangingPunct="1">
              <a:lnSpc>
                <a:spcPct val="90000"/>
              </a:lnSpc>
              <a:spcBef>
                <a:spcPts val="500"/>
              </a:spcBef>
              <a:buFontTx/>
              <a:buBlip>
                <a:blip r:embed="rId3"/>
              </a:buBlip>
              <a:defRPr lang="ko-KR" altLang="en-US" sz="2000" b="1" kern="1200">
                <a:solidFill>
                  <a:schemeClr val="tx1">
                    <a:lumMod val="85000"/>
                    <a:lumOff val="15000"/>
                  </a:schemeClr>
                </a:solidFill>
                <a:latin typeface="+mn-lt"/>
                <a:ea typeface="+mn-ea"/>
                <a:cs typeface="+mn-cs"/>
              </a:defRPr>
            </a:lvl2pPr>
            <a:lvl3pPr marL="982663" indent="-179388" algn="l" defTabSz="914400" rtl="0" eaLnBrk="1" latinLnBrk="1" hangingPunct="1">
              <a:lnSpc>
                <a:spcPct val="90000"/>
              </a:lnSpc>
              <a:spcBef>
                <a:spcPts val="500"/>
              </a:spcBef>
              <a:buClr>
                <a:srgbClr val="12698C"/>
              </a:buClr>
              <a:buFont typeface="Arial" panose="020B0604020202020204" pitchFamily="34" charset="0"/>
              <a:buChar char="•"/>
              <a:defRPr lang="ko-KR" altLang="en-US" sz="1800" kern="1200">
                <a:solidFill>
                  <a:schemeClr val="tx1">
                    <a:lumMod val="85000"/>
                    <a:lumOff val="15000"/>
                  </a:schemeClr>
                </a:solidFill>
                <a:latin typeface="+mn-lt"/>
                <a:ea typeface="+mn-ea"/>
                <a:cs typeface="+mn-cs"/>
              </a:defRPr>
            </a:lvl3pPr>
            <a:lvl4pPr marL="1162050" indent="-179388" algn="l" defTabSz="914400" rtl="0" eaLnBrk="1" latinLnBrk="1" hangingPunct="1">
              <a:lnSpc>
                <a:spcPct val="90000"/>
              </a:lnSpc>
              <a:spcBef>
                <a:spcPts val="500"/>
              </a:spcBef>
              <a:buFont typeface="Arial" panose="020B0604020202020204" pitchFamily="34" charset="0"/>
              <a:buChar char="•"/>
              <a:defRPr lang="ko-KR" altLang="en-US" sz="1600" kern="1200">
                <a:solidFill>
                  <a:schemeClr val="tx1">
                    <a:lumMod val="75000"/>
                    <a:lumOff val="25000"/>
                  </a:schemeClr>
                </a:solidFill>
                <a:latin typeface="+mn-lt"/>
                <a:ea typeface="+mn-ea"/>
                <a:cs typeface="+mn-cs"/>
              </a:defRPr>
            </a:lvl4pPr>
            <a:lvl5pPr marL="1341438" indent="-179388" algn="l" defTabSz="914400" rtl="0" eaLnBrk="1" latinLnBrk="1" hangingPunct="1">
              <a:lnSpc>
                <a:spcPct val="90000"/>
              </a:lnSpc>
              <a:spcBef>
                <a:spcPts val="500"/>
              </a:spcBef>
              <a:buClr>
                <a:schemeClr val="tx1">
                  <a:lumMod val="65000"/>
                  <a:lumOff val="35000"/>
                </a:schemeClr>
              </a:buClr>
              <a:buFont typeface="Arial" panose="020B0604020202020204" pitchFamily="34" charset="0"/>
              <a:buChar char="−"/>
              <a:defRPr lang="ko-KR" altLang="en-US" sz="1600" kern="1200">
                <a:solidFill>
                  <a:schemeClr val="tx1">
                    <a:lumMod val="65000"/>
                    <a:lumOff val="35000"/>
                  </a:schemeClr>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6088" lvl="2" indent="-266700" algn="just">
              <a:lnSpc>
                <a:spcPct val="120000"/>
              </a:lnSpc>
            </a:pPr>
            <a:r>
              <a:rPr lang="en-US" altLang="ko-KR" sz="1600" b="1"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Cyberattacks occurred in the PLC</a:t>
            </a:r>
          </a:p>
          <a:p>
            <a:pPr marL="644525" lvl="3" indent="-285750" algn="just">
              <a:lnSpc>
                <a:spcPct val="120000"/>
              </a:lnSpc>
              <a:buFont typeface="Wingdings" panose="05000000000000000000" pitchFamily="2" charset="2"/>
              <a:buChar char="ü"/>
            </a:pPr>
            <a:r>
              <a:rPr lang="en-US" altLang="ko-KR" sz="1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Monitoring the manipulation of key </a:t>
            </a: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constants</a:t>
            </a:r>
          </a:p>
          <a:p>
            <a:pPr marL="644525" lvl="3" indent="-285750" algn="just">
              <a:lnSpc>
                <a:spcPct val="120000"/>
              </a:lnSpc>
              <a:buFont typeface="Wingdings" panose="05000000000000000000" pitchFamily="2" charset="2"/>
              <a:buChar char="ü"/>
            </a:pPr>
            <a:r>
              <a:rPr lang="en-US" altLang="ko-KR" sz="1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Monitoring the manipulation of key </a:t>
            </a:r>
            <a:r>
              <a:rPr lang="en-US" altLang="ko-KR" sz="1400" dirty="0" err="1"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setpoints</a:t>
            </a:r>
            <a:endPar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644525" lvl="3" indent="-285750" algn="just">
              <a:lnSpc>
                <a:spcPct val="120000"/>
              </a:lnSpc>
              <a:buFont typeface="Wingdings" panose="05000000000000000000" pitchFamily="2" charset="2"/>
              <a:buChar char="ü"/>
            </a:pPr>
            <a:r>
              <a:rPr lang="en-US" altLang="ko-KR" sz="1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Monitoring the disabling of key safety </a:t>
            </a:r>
            <a:r>
              <a:rPr lang="en-US" altLang="ko-KR" sz="14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functions</a:t>
            </a:r>
          </a:p>
          <a:p>
            <a:pPr marL="644525" lvl="3" indent="-285750" algn="just">
              <a:lnSpc>
                <a:spcPct val="120000"/>
              </a:lnSpc>
              <a:buFont typeface="Wingdings" panose="05000000000000000000" pitchFamily="2" charset="2"/>
              <a:buChar char="ü"/>
            </a:pPr>
            <a:r>
              <a:rPr lang="en-US" altLang="ko-KR" sz="1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Monitoring the disabling of key alerts</a:t>
            </a:r>
          </a:p>
          <a:p>
            <a:pPr marL="733425" lvl="2" indent="-285750" algn="just">
              <a:lnSpc>
                <a:spcPct val="100000"/>
              </a:lnSpc>
              <a:spcBef>
                <a:spcPts val="0"/>
              </a:spcBef>
              <a:spcAft>
                <a:spcPts val="600"/>
              </a:spcAft>
              <a:buFont typeface="Wingdings" panose="05000000000000000000" pitchFamily="2" charset="2"/>
              <a:buChar char="ü"/>
            </a:pPr>
            <a:endParaRPr lang="en-US" altLang="ko-KR" sz="1400" dirty="0" smtClean="0">
              <a:gradFill>
                <a:gsLst>
                  <a:gs pos="3333">
                    <a:schemeClr val="tx1">
                      <a:lumMod val="85000"/>
                      <a:lumOff val="15000"/>
                    </a:schemeClr>
                  </a:gs>
                  <a:gs pos="100000">
                    <a:schemeClr val="tx1">
                      <a:lumMod val="85000"/>
                      <a:lumOff val="15000"/>
                    </a:schemeClr>
                  </a:gs>
                </a:gsLst>
                <a:lin ang="5400000" scaled="1"/>
              </a:gradFill>
            </a:endParaRPr>
          </a:p>
        </p:txBody>
      </p:sp>
      <p:pic>
        <p:nvPicPr>
          <p:cNvPr id="8" name="그림 7"/>
          <p:cNvPicPr/>
          <p:nvPr/>
        </p:nvPicPr>
        <p:blipFill>
          <a:blip r:embed="rId5">
            <a:extLst>
              <a:ext uri="{28A0092B-C50C-407E-A947-70E740481C1C}">
                <a14:useLocalDpi xmlns:a14="http://schemas.microsoft.com/office/drawing/2010/main" val="0"/>
              </a:ext>
            </a:extLst>
          </a:blip>
          <a:stretch>
            <a:fillRect/>
          </a:stretch>
        </p:blipFill>
        <p:spPr>
          <a:xfrm>
            <a:off x="6357937" y="3674601"/>
            <a:ext cx="5467716" cy="3039310"/>
          </a:xfrm>
          <a:prstGeom prst="rect">
            <a:avLst/>
          </a:prstGeom>
        </p:spPr>
      </p:pic>
    </p:spTree>
    <p:extLst>
      <p:ext uri="{BB962C8B-B14F-4D97-AF65-F5344CB8AC3E}">
        <p14:creationId xmlns:p14="http://schemas.microsoft.com/office/powerpoint/2010/main" val="152690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323850" y="523875"/>
            <a:ext cx="12068175" cy="71285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smtClean="0">
                <a:solidFill>
                  <a:schemeClr val="bg1"/>
                </a:solidFill>
                <a:latin typeface="Arial" panose="020B0604020202020204" pitchFamily="34" charset="0"/>
                <a:cs typeface="Arial" panose="020B0604020202020204" pitchFamily="34" charset="0"/>
              </a:rPr>
              <a:t>Cyberattack Detection Framework for Safety Systems of NPPs</a:t>
            </a:r>
            <a:endParaRPr lang="en-GB" b="1" i="0" dirty="0">
              <a:solidFill>
                <a:schemeClr val="bg1"/>
              </a:solidFill>
              <a:latin typeface="Arial" panose="020B0604020202020204" pitchFamily="34" charset="0"/>
              <a:cs typeface="Arial" panose="020B0604020202020204" pitchFamily="34" charset="0"/>
            </a:endParaRPr>
          </a:p>
        </p:txBody>
      </p:sp>
      <p:sp>
        <p:nvSpPr>
          <p:cNvPr id="3" name="내용 개체 틀 2"/>
          <p:cNvSpPr txBox="1">
            <a:spLocks/>
          </p:cNvSpPr>
          <p:nvPr/>
        </p:nvSpPr>
        <p:spPr>
          <a:xfrm>
            <a:off x="105284" y="1420060"/>
            <a:ext cx="9372091" cy="5293851"/>
          </a:xfrm>
          <a:prstGeom prst="rect">
            <a:avLst/>
          </a:prstGeom>
        </p:spPr>
        <p:txBody>
          <a:bodyPr vert="horz" lIns="91440" tIns="45720" rIns="91440" bIns="45720" rtlCol="0">
            <a:noAutofit/>
          </a:bodyPr>
          <a:lstStyle>
            <a:lvl1pPr marL="444500" indent="-444500" algn="l" defTabSz="914400" rtl="0" eaLnBrk="1" latinLnBrk="1" hangingPunct="1">
              <a:lnSpc>
                <a:spcPct val="90000"/>
              </a:lnSpc>
              <a:spcBef>
                <a:spcPts val="1000"/>
              </a:spcBef>
              <a:buFontTx/>
              <a:buBlip>
                <a:blip r:embed="rId2"/>
              </a:buBlip>
              <a:defRPr lang="ko-KR" altLang="en-US" sz="2400" b="1" kern="1200">
                <a:solidFill>
                  <a:schemeClr val="tx1">
                    <a:lumMod val="85000"/>
                    <a:lumOff val="15000"/>
                  </a:schemeClr>
                </a:solidFill>
                <a:latin typeface="+mn-lt"/>
                <a:ea typeface="+mn-ea"/>
                <a:cs typeface="+mn-cs"/>
              </a:defRPr>
            </a:lvl1pPr>
            <a:lvl2pPr marL="803275" indent="-358775" algn="l" defTabSz="914400" rtl="0" eaLnBrk="1" latinLnBrk="1" hangingPunct="1">
              <a:lnSpc>
                <a:spcPct val="90000"/>
              </a:lnSpc>
              <a:spcBef>
                <a:spcPts val="500"/>
              </a:spcBef>
              <a:buFontTx/>
              <a:buBlip>
                <a:blip r:embed="rId3"/>
              </a:buBlip>
              <a:defRPr lang="ko-KR" altLang="en-US" sz="2000" b="1" kern="1200">
                <a:solidFill>
                  <a:schemeClr val="tx1">
                    <a:lumMod val="85000"/>
                    <a:lumOff val="15000"/>
                  </a:schemeClr>
                </a:solidFill>
                <a:latin typeface="+mn-lt"/>
                <a:ea typeface="+mn-ea"/>
                <a:cs typeface="+mn-cs"/>
              </a:defRPr>
            </a:lvl2pPr>
            <a:lvl3pPr marL="982663" indent="-179388" algn="l" defTabSz="914400" rtl="0" eaLnBrk="1" latinLnBrk="1" hangingPunct="1">
              <a:lnSpc>
                <a:spcPct val="90000"/>
              </a:lnSpc>
              <a:spcBef>
                <a:spcPts val="500"/>
              </a:spcBef>
              <a:buClr>
                <a:srgbClr val="12698C"/>
              </a:buClr>
              <a:buFont typeface="Arial" panose="020B0604020202020204" pitchFamily="34" charset="0"/>
              <a:buChar char="•"/>
              <a:defRPr lang="ko-KR" altLang="en-US" sz="1800" kern="1200">
                <a:solidFill>
                  <a:schemeClr val="tx1">
                    <a:lumMod val="85000"/>
                    <a:lumOff val="15000"/>
                  </a:schemeClr>
                </a:solidFill>
                <a:latin typeface="+mn-lt"/>
                <a:ea typeface="+mn-ea"/>
                <a:cs typeface="+mn-cs"/>
              </a:defRPr>
            </a:lvl3pPr>
            <a:lvl4pPr marL="1162050" indent="-179388" algn="l" defTabSz="914400" rtl="0" eaLnBrk="1" latinLnBrk="1" hangingPunct="1">
              <a:lnSpc>
                <a:spcPct val="90000"/>
              </a:lnSpc>
              <a:spcBef>
                <a:spcPts val="500"/>
              </a:spcBef>
              <a:buFont typeface="Arial" panose="020B0604020202020204" pitchFamily="34" charset="0"/>
              <a:buChar char="•"/>
              <a:defRPr lang="ko-KR" altLang="en-US" sz="1600" kern="1200">
                <a:solidFill>
                  <a:schemeClr val="tx1">
                    <a:lumMod val="75000"/>
                    <a:lumOff val="25000"/>
                  </a:schemeClr>
                </a:solidFill>
                <a:latin typeface="+mn-lt"/>
                <a:ea typeface="+mn-ea"/>
                <a:cs typeface="+mn-cs"/>
              </a:defRPr>
            </a:lvl4pPr>
            <a:lvl5pPr marL="1341438" indent="-179388" algn="l" defTabSz="914400" rtl="0" eaLnBrk="1" latinLnBrk="1" hangingPunct="1">
              <a:lnSpc>
                <a:spcPct val="90000"/>
              </a:lnSpc>
              <a:spcBef>
                <a:spcPts val="500"/>
              </a:spcBef>
              <a:buClr>
                <a:schemeClr val="tx1">
                  <a:lumMod val="65000"/>
                  <a:lumOff val="35000"/>
                </a:schemeClr>
              </a:buClr>
              <a:buFont typeface="Arial" panose="020B0604020202020204" pitchFamily="34" charset="0"/>
              <a:buChar char="−"/>
              <a:defRPr lang="ko-KR" altLang="en-US" sz="1600" kern="1200">
                <a:solidFill>
                  <a:schemeClr val="tx1">
                    <a:lumMod val="65000"/>
                    <a:lumOff val="35000"/>
                  </a:schemeClr>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266700">
              <a:lnSpc>
                <a:spcPct val="120000"/>
              </a:lnSpc>
            </a:pPr>
            <a:r>
              <a:rPr lang="en-US" altLang="ko-KR" sz="18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Examples of Cyberattack Detection Framework for Safety Systems</a:t>
            </a:r>
            <a:endParaRPr lang="en-US" altLang="ko-KR" sz="1400" dirty="0" smtClean="0">
              <a:gradFill>
                <a:gsLst>
                  <a:gs pos="3333">
                    <a:schemeClr val="tx1">
                      <a:lumMod val="85000"/>
                      <a:lumOff val="15000"/>
                    </a:schemeClr>
                  </a:gs>
                  <a:gs pos="100000">
                    <a:schemeClr val="tx1">
                      <a:lumMod val="85000"/>
                      <a:lumOff val="15000"/>
                    </a:schemeClr>
                  </a:gs>
                </a:gsLst>
                <a:lin ang="5400000" scaled="1"/>
              </a:gradFill>
            </a:endParaRPr>
          </a:p>
        </p:txBody>
      </p:sp>
      <p:sp>
        <p:nvSpPr>
          <p:cNvPr id="5" name="내용 개체 틀 2"/>
          <p:cNvSpPr txBox="1">
            <a:spLocks/>
          </p:cNvSpPr>
          <p:nvPr/>
        </p:nvSpPr>
        <p:spPr>
          <a:xfrm>
            <a:off x="105285" y="1905000"/>
            <a:ext cx="5952616" cy="4522851"/>
          </a:xfrm>
          <a:prstGeom prst="rect">
            <a:avLst/>
          </a:prstGeom>
        </p:spPr>
        <p:txBody>
          <a:bodyPr vert="horz" lIns="91440" tIns="45720" rIns="91440" bIns="45720" rtlCol="0">
            <a:noAutofit/>
          </a:bodyPr>
          <a:lstStyle>
            <a:lvl1pPr marL="444500" indent="-444500" algn="l" defTabSz="914400" rtl="0" eaLnBrk="1" latinLnBrk="1" hangingPunct="1">
              <a:lnSpc>
                <a:spcPct val="90000"/>
              </a:lnSpc>
              <a:spcBef>
                <a:spcPts val="1000"/>
              </a:spcBef>
              <a:buFontTx/>
              <a:buBlip>
                <a:blip r:embed="rId2"/>
              </a:buBlip>
              <a:defRPr lang="ko-KR" altLang="en-US" sz="2400" b="1" kern="1200">
                <a:solidFill>
                  <a:schemeClr val="tx1">
                    <a:lumMod val="85000"/>
                    <a:lumOff val="15000"/>
                  </a:schemeClr>
                </a:solidFill>
                <a:latin typeface="+mn-lt"/>
                <a:ea typeface="+mn-ea"/>
                <a:cs typeface="+mn-cs"/>
              </a:defRPr>
            </a:lvl1pPr>
            <a:lvl2pPr marL="803275" indent="-358775" algn="l" defTabSz="914400" rtl="0" eaLnBrk="1" latinLnBrk="1" hangingPunct="1">
              <a:lnSpc>
                <a:spcPct val="90000"/>
              </a:lnSpc>
              <a:spcBef>
                <a:spcPts val="500"/>
              </a:spcBef>
              <a:buFontTx/>
              <a:buBlip>
                <a:blip r:embed="rId3"/>
              </a:buBlip>
              <a:defRPr lang="ko-KR" altLang="en-US" sz="2000" b="1" kern="1200">
                <a:solidFill>
                  <a:schemeClr val="tx1">
                    <a:lumMod val="85000"/>
                    <a:lumOff val="15000"/>
                  </a:schemeClr>
                </a:solidFill>
                <a:latin typeface="+mn-lt"/>
                <a:ea typeface="+mn-ea"/>
                <a:cs typeface="+mn-cs"/>
              </a:defRPr>
            </a:lvl2pPr>
            <a:lvl3pPr marL="982663" indent="-179388" algn="l" defTabSz="914400" rtl="0" eaLnBrk="1" latinLnBrk="1" hangingPunct="1">
              <a:lnSpc>
                <a:spcPct val="90000"/>
              </a:lnSpc>
              <a:spcBef>
                <a:spcPts val="500"/>
              </a:spcBef>
              <a:buClr>
                <a:srgbClr val="12698C"/>
              </a:buClr>
              <a:buFont typeface="Arial" panose="020B0604020202020204" pitchFamily="34" charset="0"/>
              <a:buChar char="•"/>
              <a:defRPr lang="ko-KR" altLang="en-US" sz="1800" kern="1200">
                <a:solidFill>
                  <a:schemeClr val="tx1">
                    <a:lumMod val="85000"/>
                    <a:lumOff val="15000"/>
                  </a:schemeClr>
                </a:solidFill>
                <a:latin typeface="+mn-lt"/>
                <a:ea typeface="+mn-ea"/>
                <a:cs typeface="+mn-cs"/>
              </a:defRPr>
            </a:lvl3pPr>
            <a:lvl4pPr marL="1162050" indent="-179388" algn="l" defTabSz="914400" rtl="0" eaLnBrk="1" latinLnBrk="1" hangingPunct="1">
              <a:lnSpc>
                <a:spcPct val="90000"/>
              </a:lnSpc>
              <a:spcBef>
                <a:spcPts val="500"/>
              </a:spcBef>
              <a:buFont typeface="Arial" panose="020B0604020202020204" pitchFamily="34" charset="0"/>
              <a:buChar char="•"/>
              <a:defRPr lang="ko-KR" altLang="en-US" sz="1600" kern="1200">
                <a:solidFill>
                  <a:schemeClr val="tx1">
                    <a:lumMod val="75000"/>
                    <a:lumOff val="25000"/>
                  </a:schemeClr>
                </a:solidFill>
                <a:latin typeface="+mn-lt"/>
                <a:ea typeface="+mn-ea"/>
                <a:cs typeface="+mn-cs"/>
              </a:defRPr>
            </a:lvl4pPr>
            <a:lvl5pPr marL="1341438" indent="-179388" algn="l" defTabSz="914400" rtl="0" eaLnBrk="1" latinLnBrk="1" hangingPunct="1">
              <a:lnSpc>
                <a:spcPct val="90000"/>
              </a:lnSpc>
              <a:spcBef>
                <a:spcPts val="500"/>
              </a:spcBef>
              <a:buClr>
                <a:schemeClr val="tx1">
                  <a:lumMod val="65000"/>
                  <a:lumOff val="35000"/>
                </a:schemeClr>
              </a:buClr>
              <a:buFont typeface="Arial" panose="020B0604020202020204" pitchFamily="34" charset="0"/>
              <a:buChar char="−"/>
              <a:defRPr lang="ko-KR" altLang="en-US" sz="1600" kern="1200">
                <a:solidFill>
                  <a:schemeClr val="tx1">
                    <a:lumMod val="65000"/>
                    <a:lumOff val="35000"/>
                  </a:schemeClr>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6088" lvl="2" indent="-266700" algn="just">
              <a:lnSpc>
                <a:spcPct val="120000"/>
              </a:lnSpc>
            </a:pPr>
            <a:r>
              <a:rPr lang="en-US" altLang="ko-KR" sz="1600" b="1"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Monitoring the disabling of key safety functions</a:t>
            </a:r>
            <a:endParaRPr lang="en-US" altLang="ko-KR" sz="1400" b="1" dirty="0">
              <a:gradFill>
                <a:gsLst>
                  <a:gs pos="3333">
                    <a:schemeClr val="tx1">
                      <a:lumMod val="85000"/>
                      <a:lumOff val="15000"/>
                    </a:schemeClr>
                  </a:gs>
                  <a:gs pos="100000">
                    <a:schemeClr val="tx1">
                      <a:lumMod val="85000"/>
                      <a:lumOff val="15000"/>
                    </a:schemeClr>
                  </a:gs>
                </a:gsLst>
                <a:lin ang="5400000" scaled="1"/>
              </a:gradFill>
            </a:endParaRPr>
          </a:p>
          <a:p>
            <a:pPr marL="644525" lvl="3" indent="-285750" algn="just">
              <a:lnSpc>
                <a:spcPct val="120000"/>
              </a:lnSpc>
              <a:buFont typeface="Wingdings" panose="05000000000000000000" pitchFamily="2" charset="2"/>
              <a:buChar char="ü"/>
            </a:pPr>
            <a:endParaRPr lang="en-US" altLang="ko-KR" sz="1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733425" lvl="2" indent="-285750" algn="just">
              <a:lnSpc>
                <a:spcPct val="100000"/>
              </a:lnSpc>
              <a:spcBef>
                <a:spcPts val="0"/>
              </a:spcBef>
              <a:spcAft>
                <a:spcPts val="600"/>
              </a:spcAft>
              <a:buFont typeface="Wingdings" panose="05000000000000000000" pitchFamily="2" charset="2"/>
              <a:buChar char="ü"/>
            </a:pPr>
            <a:endParaRPr lang="en-US" altLang="ko-KR" sz="1400" dirty="0" smtClean="0">
              <a:gradFill>
                <a:gsLst>
                  <a:gs pos="3333">
                    <a:schemeClr val="tx1">
                      <a:lumMod val="85000"/>
                      <a:lumOff val="15000"/>
                    </a:schemeClr>
                  </a:gs>
                  <a:gs pos="100000">
                    <a:schemeClr val="tx1">
                      <a:lumMod val="85000"/>
                      <a:lumOff val="15000"/>
                    </a:schemeClr>
                  </a:gs>
                </a:gsLst>
                <a:lin ang="5400000" scaled="1"/>
              </a:gradFill>
            </a:endParaRPr>
          </a:p>
        </p:txBody>
      </p:sp>
      <p:sp>
        <p:nvSpPr>
          <p:cNvPr id="6" name="직사각형 5"/>
          <p:cNvSpPr/>
          <p:nvPr/>
        </p:nvSpPr>
        <p:spPr>
          <a:xfrm>
            <a:off x="3518671" y="5967471"/>
            <a:ext cx="2814761" cy="5724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p:nvSpPr>
        <p:spPr>
          <a:xfrm>
            <a:off x="3480283" y="2573470"/>
            <a:ext cx="2853149" cy="21937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a:off x="3616415" y="4146623"/>
            <a:ext cx="1138416" cy="51683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3323215" y="4165282"/>
            <a:ext cx="1734201" cy="461665"/>
          </a:xfrm>
          <a:prstGeom prst="rect">
            <a:avLst/>
          </a:prstGeom>
          <a:noFill/>
        </p:spPr>
        <p:txBody>
          <a:bodyPr wrap="square" rtlCol="0">
            <a:spAutoFit/>
          </a:bodyPr>
          <a:lstStyle/>
          <a:p>
            <a:pPr algn="ctr"/>
            <a:r>
              <a:rPr lang="en-US" altLang="ko-KR" sz="1200" b="1" dirty="0" smtClean="0"/>
              <a:t>Shared </a:t>
            </a:r>
            <a:endParaRPr lang="en-US" altLang="ko-KR" sz="1200" b="1" dirty="0" smtClean="0"/>
          </a:p>
          <a:p>
            <a:pPr algn="ctr"/>
            <a:r>
              <a:rPr lang="en-US" altLang="ko-KR" sz="1200" b="1" dirty="0" smtClean="0"/>
              <a:t>Memory</a:t>
            </a:r>
            <a:endParaRPr lang="ko-KR" altLang="en-US" sz="1200" b="1" dirty="0"/>
          </a:p>
        </p:txBody>
      </p:sp>
      <p:cxnSp>
        <p:nvCxnSpPr>
          <p:cNvPr id="11" name="직선 화살표 연결선 10"/>
          <p:cNvCxnSpPr/>
          <p:nvPr/>
        </p:nvCxnSpPr>
        <p:spPr>
          <a:xfrm flipV="1">
            <a:off x="4214745" y="4663458"/>
            <a:ext cx="0" cy="13040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직사각형 11"/>
          <p:cNvSpPr/>
          <p:nvPr/>
        </p:nvSpPr>
        <p:spPr>
          <a:xfrm>
            <a:off x="4181497" y="2652180"/>
            <a:ext cx="1024647" cy="51683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3938407" y="2744550"/>
            <a:ext cx="1510824" cy="276999"/>
          </a:xfrm>
          <a:prstGeom prst="rect">
            <a:avLst/>
          </a:prstGeom>
          <a:noFill/>
        </p:spPr>
        <p:txBody>
          <a:bodyPr wrap="square" rtlCol="0">
            <a:spAutoFit/>
          </a:bodyPr>
          <a:lstStyle/>
          <a:p>
            <a:pPr algn="ctr"/>
            <a:r>
              <a:rPr lang="en-US" altLang="ko-KR" sz="1200" b="1" dirty="0" smtClean="0"/>
              <a:t>HIDS Process</a:t>
            </a:r>
            <a:endParaRPr lang="ko-KR" altLang="en-US" sz="1200" b="1" dirty="0"/>
          </a:p>
        </p:txBody>
      </p:sp>
      <p:cxnSp>
        <p:nvCxnSpPr>
          <p:cNvPr id="14" name="직선 화살표 연결선 13"/>
          <p:cNvCxnSpPr>
            <a:stCxn id="9" idx="0"/>
          </p:cNvCxnSpPr>
          <p:nvPr/>
        </p:nvCxnSpPr>
        <p:spPr>
          <a:xfrm flipV="1">
            <a:off x="4185623" y="3187674"/>
            <a:ext cx="508196" cy="9589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65768" y="5131912"/>
            <a:ext cx="1216086" cy="276999"/>
          </a:xfrm>
          <a:prstGeom prst="rect">
            <a:avLst/>
          </a:prstGeom>
          <a:noFill/>
        </p:spPr>
        <p:txBody>
          <a:bodyPr wrap="square" rtlCol="0">
            <a:spAutoFit/>
          </a:bodyPr>
          <a:lstStyle/>
          <a:p>
            <a:pPr algn="ctr"/>
            <a:r>
              <a:rPr lang="en-US" altLang="ko-KR" sz="1200" b="1" dirty="0" smtClean="0"/>
              <a:t>ID, </a:t>
            </a:r>
            <a:r>
              <a:rPr lang="en-US" altLang="ko-KR" sz="1200" b="1" dirty="0" smtClean="0"/>
              <a:t>Status</a:t>
            </a:r>
            <a:endParaRPr lang="ko-KR" altLang="en-US" sz="1200" b="1" dirty="0"/>
          </a:p>
        </p:txBody>
      </p:sp>
      <p:sp>
        <p:nvSpPr>
          <p:cNvPr id="16" name="TextBox 15"/>
          <p:cNvSpPr txBox="1"/>
          <p:nvPr/>
        </p:nvSpPr>
        <p:spPr>
          <a:xfrm>
            <a:off x="4553598" y="3013304"/>
            <a:ext cx="2954142" cy="276999"/>
          </a:xfrm>
          <a:prstGeom prst="rect">
            <a:avLst/>
          </a:prstGeom>
          <a:noFill/>
        </p:spPr>
        <p:txBody>
          <a:bodyPr wrap="square" rtlCol="0">
            <a:spAutoFit/>
          </a:bodyPr>
          <a:lstStyle/>
          <a:p>
            <a:pPr algn="ctr"/>
            <a:r>
              <a:rPr lang="en-US" altLang="ko-KR" sz="1200" b="1" dirty="0" smtClean="0"/>
              <a:t>ID, </a:t>
            </a:r>
            <a:r>
              <a:rPr lang="en-US" altLang="ko-KR" sz="1200" b="1" dirty="0" err="1" smtClean="0"/>
              <a:t>Setpoint</a:t>
            </a:r>
            <a:r>
              <a:rPr lang="en-US" altLang="ko-KR" sz="1200" b="1" dirty="0" smtClean="0"/>
              <a:t>, Min, Max</a:t>
            </a:r>
            <a:endParaRPr lang="ko-KR" altLang="en-US" sz="1200" b="1" dirty="0"/>
          </a:p>
        </p:txBody>
      </p:sp>
      <p:sp>
        <p:nvSpPr>
          <p:cNvPr id="17" name="직사각형 16"/>
          <p:cNvSpPr/>
          <p:nvPr/>
        </p:nvSpPr>
        <p:spPr>
          <a:xfrm>
            <a:off x="4463723" y="5153226"/>
            <a:ext cx="447096" cy="2556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p:cNvSpPr/>
          <p:nvPr/>
        </p:nvSpPr>
        <p:spPr>
          <a:xfrm>
            <a:off x="5493140" y="3030389"/>
            <a:ext cx="591607" cy="2599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p:cNvSpPr txBox="1"/>
          <p:nvPr/>
        </p:nvSpPr>
        <p:spPr>
          <a:xfrm>
            <a:off x="4494000" y="6122488"/>
            <a:ext cx="854765" cy="276999"/>
          </a:xfrm>
          <a:prstGeom prst="rect">
            <a:avLst/>
          </a:prstGeom>
          <a:noFill/>
        </p:spPr>
        <p:txBody>
          <a:bodyPr wrap="square" rtlCol="0">
            <a:spAutoFit/>
          </a:bodyPr>
          <a:lstStyle/>
          <a:p>
            <a:pPr algn="ctr"/>
            <a:r>
              <a:rPr lang="en-US" altLang="ko-KR" sz="1200" b="1" dirty="0" smtClean="0"/>
              <a:t>PLC</a:t>
            </a:r>
            <a:endParaRPr lang="ko-KR" altLang="en-US" sz="1200" b="1" dirty="0"/>
          </a:p>
        </p:txBody>
      </p:sp>
      <p:sp>
        <p:nvSpPr>
          <p:cNvPr id="24" name="TextBox 23"/>
          <p:cNvSpPr txBox="1"/>
          <p:nvPr/>
        </p:nvSpPr>
        <p:spPr>
          <a:xfrm>
            <a:off x="5736227" y="2759141"/>
            <a:ext cx="527557" cy="276999"/>
          </a:xfrm>
          <a:prstGeom prst="rect">
            <a:avLst/>
          </a:prstGeom>
          <a:solidFill>
            <a:schemeClr val="accent4">
              <a:lumMod val="20000"/>
              <a:lumOff val="80000"/>
            </a:schemeClr>
          </a:solidFill>
        </p:spPr>
        <p:txBody>
          <a:bodyPr wrap="square" rtlCol="0">
            <a:spAutoFit/>
          </a:bodyPr>
          <a:lstStyle/>
          <a:p>
            <a:pPr algn="ctr"/>
            <a:r>
              <a:rPr lang="en-US" altLang="ko-KR" sz="1200" b="1" dirty="0" smtClean="0"/>
              <a:t>P_DB</a:t>
            </a:r>
            <a:endParaRPr lang="ko-KR" altLang="en-US" sz="1200" b="1" dirty="0"/>
          </a:p>
        </p:txBody>
      </p:sp>
      <p:graphicFrame>
        <p:nvGraphicFramePr>
          <p:cNvPr id="2" name="표 1"/>
          <p:cNvGraphicFramePr>
            <a:graphicFrameLocks noGrp="1"/>
          </p:cNvGraphicFramePr>
          <p:nvPr>
            <p:extLst>
              <p:ext uri="{D42A27DB-BD31-4B8C-83A1-F6EECF244321}">
                <p14:modId xmlns:p14="http://schemas.microsoft.com/office/powerpoint/2010/main" val="4110453999"/>
              </p:ext>
            </p:extLst>
          </p:nvPr>
        </p:nvGraphicFramePr>
        <p:xfrm>
          <a:off x="627544" y="3778641"/>
          <a:ext cx="2587595" cy="2194560"/>
        </p:xfrm>
        <a:graphic>
          <a:graphicData uri="http://schemas.openxmlformats.org/drawingml/2006/table">
            <a:tbl>
              <a:tblPr firstRow="1" bandRow="1">
                <a:tableStyleId>{073A0DAA-6AF3-43AB-8588-CEC1D06C72B9}</a:tableStyleId>
              </a:tblPr>
              <a:tblGrid>
                <a:gridCol w="1420077">
                  <a:extLst>
                    <a:ext uri="{9D8B030D-6E8A-4147-A177-3AD203B41FA5}">
                      <a16:colId xmlns:a16="http://schemas.microsoft.com/office/drawing/2014/main" val="3942401013"/>
                    </a:ext>
                  </a:extLst>
                </a:gridCol>
                <a:gridCol w="590992">
                  <a:extLst>
                    <a:ext uri="{9D8B030D-6E8A-4147-A177-3AD203B41FA5}">
                      <a16:colId xmlns:a16="http://schemas.microsoft.com/office/drawing/2014/main" val="2876667276"/>
                    </a:ext>
                  </a:extLst>
                </a:gridCol>
                <a:gridCol w="576526">
                  <a:extLst>
                    <a:ext uri="{9D8B030D-6E8A-4147-A177-3AD203B41FA5}">
                      <a16:colId xmlns:a16="http://schemas.microsoft.com/office/drawing/2014/main" val="3744510622"/>
                    </a:ext>
                  </a:extLst>
                </a:gridCol>
              </a:tblGrid>
              <a:tr h="149030">
                <a:tc>
                  <a:txBody>
                    <a:bodyPr/>
                    <a:lstStyle/>
                    <a:p>
                      <a:pPr latinLnBrk="1"/>
                      <a:endParaRPr lang="ko-KR" altLang="en-US" sz="1000" dirty="0"/>
                    </a:p>
                  </a:txBody>
                  <a:tcPr/>
                </a:tc>
                <a:tc>
                  <a:txBody>
                    <a:bodyPr/>
                    <a:lstStyle/>
                    <a:p>
                      <a:pPr algn="ctr" latinLnBrk="1"/>
                      <a:r>
                        <a:rPr lang="en-US" altLang="ko-KR" sz="1000" dirty="0" smtClean="0"/>
                        <a:t>ID</a:t>
                      </a:r>
                      <a:endParaRPr lang="ko-KR" altLang="en-US" sz="1000" dirty="0"/>
                    </a:p>
                  </a:txBody>
                  <a:tcPr/>
                </a:tc>
                <a:tc>
                  <a:txBody>
                    <a:bodyPr/>
                    <a:lstStyle/>
                    <a:p>
                      <a:pPr algn="ctr" latinLnBrk="1"/>
                      <a:r>
                        <a:rPr lang="en-US" altLang="ko-KR" sz="1000" dirty="0" smtClean="0"/>
                        <a:t>Status</a:t>
                      </a:r>
                      <a:endParaRPr lang="ko-KR" altLang="en-US" sz="1000" dirty="0"/>
                    </a:p>
                  </a:txBody>
                  <a:tcPr/>
                </a:tc>
                <a:extLst>
                  <a:ext uri="{0D108BD9-81ED-4DB2-BD59-A6C34878D82A}">
                    <a16:rowId xmlns:a16="http://schemas.microsoft.com/office/drawing/2014/main" val="2187878183"/>
                  </a:ext>
                </a:extLst>
              </a:tr>
              <a:tr h="149030">
                <a:tc>
                  <a:txBody>
                    <a:bodyPr/>
                    <a:lstStyle/>
                    <a:p>
                      <a:pPr latinLnBrk="1"/>
                      <a:r>
                        <a:rPr lang="en-US" altLang="ko-KR" sz="1000" dirty="0" smtClean="0"/>
                        <a:t>Rx</a:t>
                      </a:r>
                      <a:r>
                        <a:rPr lang="en-US" altLang="ko-KR" sz="1000" baseline="0" dirty="0" smtClean="0"/>
                        <a:t> Power</a:t>
                      </a:r>
                      <a:endParaRPr lang="ko-KR" altLang="en-US" sz="1000" dirty="0"/>
                    </a:p>
                  </a:txBody>
                  <a:tcPr/>
                </a:tc>
                <a:tc>
                  <a:txBody>
                    <a:bodyPr/>
                    <a:lstStyle/>
                    <a:p>
                      <a:pPr algn="ctr" latinLnBrk="1"/>
                      <a:r>
                        <a:rPr lang="en-US" altLang="ko-KR" sz="1000" dirty="0" smtClean="0"/>
                        <a:t>N01</a:t>
                      </a:r>
                      <a:endParaRPr lang="ko-KR" altLang="en-US" sz="1000" dirty="0"/>
                    </a:p>
                  </a:txBody>
                  <a:tcPr/>
                </a:tc>
                <a:tc>
                  <a:txBody>
                    <a:bodyPr/>
                    <a:lstStyle/>
                    <a:p>
                      <a:pPr algn="r" latinLnBrk="1"/>
                      <a:r>
                        <a:rPr lang="en-US" altLang="ko-KR" sz="1000" dirty="0" smtClean="0"/>
                        <a:t>100</a:t>
                      </a:r>
                      <a:endParaRPr lang="ko-KR" altLang="en-US" sz="1000" dirty="0"/>
                    </a:p>
                  </a:txBody>
                  <a:tcPr/>
                </a:tc>
                <a:extLst>
                  <a:ext uri="{0D108BD9-81ED-4DB2-BD59-A6C34878D82A}">
                    <a16:rowId xmlns:a16="http://schemas.microsoft.com/office/drawing/2014/main" val="3501737945"/>
                  </a:ext>
                </a:extLst>
              </a:tr>
              <a:tr h="149030">
                <a:tc>
                  <a:txBody>
                    <a:bodyPr/>
                    <a:lstStyle/>
                    <a:p>
                      <a:pPr latinLnBrk="1"/>
                      <a:r>
                        <a:rPr lang="en-US" altLang="ko-KR" sz="1000" baseline="0" dirty="0" smtClean="0"/>
                        <a:t>PZR Pressure</a:t>
                      </a:r>
                      <a:endParaRPr lang="ko-KR" altLang="en-US" sz="1000" dirty="0"/>
                    </a:p>
                  </a:txBody>
                  <a:tcPr/>
                </a:tc>
                <a:tc>
                  <a:txBody>
                    <a:bodyPr/>
                    <a:lstStyle/>
                    <a:p>
                      <a:pPr algn="ctr" latinLnBrk="1"/>
                      <a:r>
                        <a:rPr lang="en-US" altLang="ko-KR" sz="1000" dirty="0" smtClean="0"/>
                        <a:t>P01</a:t>
                      </a:r>
                      <a:endParaRPr lang="ko-KR" altLang="en-US" sz="1000" dirty="0"/>
                    </a:p>
                  </a:txBody>
                  <a:tcPr/>
                </a:tc>
                <a:tc>
                  <a:txBody>
                    <a:bodyPr/>
                    <a:lstStyle/>
                    <a:p>
                      <a:pPr algn="r" latinLnBrk="1"/>
                      <a:r>
                        <a:rPr lang="en-US" altLang="ko-KR" sz="1000" dirty="0" smtClean="0"/>
                        <a:t>150</a:t>
                      </a:r>
                      <a:endParaRPr lang="ko-KR" altLang="en-US" sz="1000" dirty="0"/>
                    </a:p>
                  </a:txBody>
                  <a:tcPr/>
                </a:tc>
                <a:extLst>
                  <a:ext uri="{0D108BD9-81ED-4DB2-BD59-A6C34878D82A}">
                    <a16:rowId xmlns:a16="http://schemas.microsoft.com/office/drawing/2014/main" val="4143488732"/>
                  </a:ext>
                </a:extLst>
              </a:tr>
              <a:tr h="149030">
                <a:tc>
                  <a:txBody>
                    <a:bodyPr/>
                    <a:lstStyle/>
                    <a:p>
                      <a:pPr latinLnBrk="1"/>
                      <a:r>
                        <a:rPr lang="en-US" altLang="ko-KR" sz="1000" baseline="0" dirty="0" smtClean="0"/>
                        <a:t>SG Pressure</a:t>
                      </a:r>
                      <a:endParaRPr lang="ko-KR" altLang="en-US" sz="1000" dirty="0"/>
                    </a:p>
                  </a:txBody>
                  <a:tcPr/>
                </a:tc>
                <a:tc>
                  <a:txBody>
                    <a:bodyPr/>
                    <a:lstStyle/>
                    <a:p>
                      <a:pPr algn="ctr" latinLnBrk="1"/>
                      <a:r>
                        <a:rPr lang="en-US" altLang="ko-KR" sz="1000" dirty="0" smtClean="0"/>
                        <a:t>P02</a:t>
                      </a:r>
                      <a:endParaRPr lang="ko-KR" altLang="en-US" sz="1000" dirty="0"/>
                    </a:p>
                  </a:txBody>
                  <a:tcPr/>
                </a:tc>
                <a:tc>
                  <a:txBody>
                    <a:bodyPr/>
                    <a:lstStyle/>
                    <a:p>
                      <a:pPr algn="r" latinLnBrk="1"/>
                      <a:r>
                        <a:rPr lang="en-US" altLang="ko-KR" sz="1000" dirty="0" smtClean="0"/>
                        <a:t>60</a:t>
                      </a:r>
                      <a:endParaRPr lang="ko-KR" altLang="en-US" sz="1000" dirty="0"/>
                    </a:p>
                  </a:txBody>
                  <a:tcPr/>
                </a:tc>
                <a:extLst>
                  <a:ext uri="{0D108BD9-81ED-4DB2-BD59-A6C34878D82A}">
                    <a16:rowId xmlns:a16="http://schemas.microsoft.com/office/drawing/2014/main" val="3102789686"/>
                  </a:ext>
                </a:extLst>
              </a:tr>
              <a:tr h="149030">
                <a:tc>
                  <a:txBody>
                    <a:bodyPr/>
                    <a:lstStyle/>
                    <a:p>
                      <a:pPr latinLnBrk="1"/>
                      <a:r>
                        <a:rPr lang="en-US" altLang="ko-KR" sz="1000" dirty="0" smtClean="0"/>
                        <a:t>VOP</a:t>
                      </a:r>
                      <a:r>
                        <a:rPr lang="en-US" altLang="ko-KR" sz="1000" baseline="0" dirty="0" smtClean="0"/>
                        <a:t> Trip </a:t>
                      </a:r>
                      <a:r>
                        <a:rPr lang="en-US" altLang="ko-KR" sz="1000" baseline="0" dirty="0" err="1" smtClean="0"/>
                        <a:t>Setpoint</a:t>
                      </a:r>
                      <a:endParaRPr lang="ko-KR" altLang="en-US" sz="1000" dirty="0"/>
                    </a:p>
                  </a:txBody>
                  <a:tcPr/>
                </a:tc>
                <a:tc>
                  <a:txBody>
                    <a:bodyPr/>
                    <a:lstStyle/>
                    <a:p>
                      <a:pPr algn="ctr" latinLnBrk="1"/>
                      <a:r>
                        <a:rPr lang="en-US" altLang="ko-KR" sz="1000" dirty="0" smtClean="0"/>
                        <a:t>S01</a:t>
                      </a:r>
                      <a:endParaRPr lang="ko-KR" altLang="en-US" sz="1000" dirty="0"/>
                    </a:p>
                  </a:txBody>
                  <a:tcPr/>
                </a:tc>
                <a:tc>
                  <a:txBody>
                    <a:bodyPr/>
                    <a:lstStyle/>
                    <a:p>
                      <a:pPr algn="r" latinLnBrk="1"/>
                      <a:r>
                        <a:rPr lang="en-US" altLang="ko-KR" sz="1000" dirty="0" smtClean="0"/>
                        <a:t>120</a:t>
                      </a:r>
                      <a:endParaRPr lang="ko-KR" altLang="en-US" sz="1000" dirty="0"/>
                    </a:p>
                  </a:txBody>
                  <a:tcPr/>
                </a:tc>
                <a:extLst>
                  <a:ext uri="{0D108BD9-81ED-4DB2-BD59-A6C34878D82A}">
                    <a16:rowId xmlns:a16="http://schemas.microsoft.com/office/drawing/2014/main" val="1481148506"/>
                  </a:ext>
                </a:extLst>
              </a:tr>
              <a:tr h="149030">
                <a:tc>
                  <a:txBody>
                    <a:bodyPr/>
                    <a:lstStyle/>
                    <a:p>
                      <a:pPr latinLnBrk="1"/>
                      <a:r>
                        <a:rPr lang="en-US" altLang="ko-KR" sz="1000" dirty="0" smtClean="0"/>
                        <a:t>HPP Trip </a:t>
                      </a:r>
                      <a:r>
                        <a:rPr lang="en-US" altLang="ko-KR" sz="1000" dirty="0" err="1" smtClean="0"/>
                        <a:t>Setpoint</a:t>
                      </a:r>
                      <a:endParaRPr lang="ko-KR" altLang="en-US" sz="1000" dirty="0"/>
                    </a:p>
                  </a:txBody>
                  <a:tcPr/>
                </a:tc>
                <a:tc>
                  <a:txBody>
                    <a:bodyPr/>
                    <a:lstStyle/>
                    <a:p>
                      <a:pPr algn="ctr" latinLnBrk="1"/>
                      <a:r>
                        <a:rPr lang="en-US" altLang="ko-KR" sz="1000" dirty="0" smtClean="0"/>
                        <a:t>S02</a:t>
                      </a:r>
                      <a:endParaRPr lang="ko-KR" altLang="en-US" sz="1000" dirty="0"/>
                    </a:p>
                  </a:txBody>
                  <a:tcPr/>
                </a:tc>
                <a:tc>
                  <a:txBody>
                    <a:bodyPr/>
                    <a:lstStyle/>
                    <a:p>
                      <a:pPr algn="r" latinLnBrk="1"/>
                      <a:r>
                        <a:rPr lang="en-US" altLang="ko-KR" sz="1000" dirty="0" smtClean="0"/>
                        <a:t>170</a:t>
                      </a:r>
                      <a:endParaRPr lang="ko-KR" altLang="en-US" sz="1000" dirty="0"/>
                    </a:p>
                  </a:txBody>
                  <a:tcPr/>
                </a:tc>
                <a:extLst>
                  <a:ext uri="{0D108BD9-81ED-4DB2-BD59-A6C34878D82A}">
                    <a16:rowId xmlns:a16="http://schemas.microsoft.com/office/drawing/2014/main" val="3192407682"/>
                  </a:ext>
                </a:extLst>
              </a:tr>
              <a:tr h="149030">
                <a:tc>
                  <a:txBody>
                    <a:bodyPr/>
                    <a:lstStyle/>
                    <a:p>
                      <a:pPr latinLnBrk="1"/>
                      <a:r>
                        <a:rPr lang="en-US" altLang="ko-KR" sz="1000" dirty="0" smtClean="0"/>
                        <a:t>LSG1P Trip </a:t>
                      </a:r>
                      <a:r>
                        <a:rPr lang="en-US" altLang="ko-KR" sz="1000" dirty="0" err="1" smtClean="0"/>
                        <a:t>Setpoint</a:t>
                      </a:r>
                      <a:endParaRPr lang="ko-KR" altLang="en-US" sz="1000" dirty="0"/>
                    </a:p>
                  </a:txBody>
                  <a:tcPr/>
                </a:tc>
                <a:tc>
                  <a:txBody>
                    <a:bodyPr/>
                    <a:lstStyle/>
                    <a:p>
                      <a:pPr algn="ctr" latinLnBrk="1"/>
                      <a:r>
                        <a:rPr lang="en-US" altLang="ko-KR" sz="1000" dirty="0" smtClean="0"/>
                        <a:t>S03</a:t>
                      </a:r>
                      <a:endParaRPr lang="ko-KR" altLang="en-US" sz="1000" dirty="0"/>
                    </a:p>
                  </a:txBody>
                  <a:tcPr/>
                </a:tc>
                <a:tc>
                  <a:txBody>
                    <a:bodyPr/>
                    <a:lstStyle/>
                    <a:p>
                      <a:pPr algn="r" latinLnBrk="1"/>
                      <a:r>
                        <a:rPr lang="en-US" altLang="ko-KR" sz="1000" dirty="0" smtClean="0"/>
                        <a:t>70</a:t>
                      </a:r>
                      <a:endParaRPr lang="ko-KR" altLang="en-US" sz="1000" dirty="0"/>
                    </a:p>
                  </a:txBody>
                  <a:tcPr/>
                </a:tc>
                <a:extLst>
                  <a:ext uri="{0D108BD9-81ED-4DB2-BD59-A6C34878D82A}">
                    <a16:rowId xmlns:a16="http://schemas.microsoft.com/office/drawing/2014/main" val="4135187032"/>
                  </a:ext>
                </a:extLst>
              </a:tr>
              <a:tr h="149030">
                <a:tc>
                  <a:txBody>
                    <a:bodyPr/>
                    <a:lstStyle/>
                    <a:p>
                      <a:pPr latinLnBrk="1"/>
                      <a:r>
                        <a:rPr lang="en-US" altLang="ko-KR" sz="1000" dirty="0" smtClean="0"/>
                        <a:t>Trip Status</a:t>
                      </a:r>
                      <a:endParaRPr lang="ko-KR" altLang="en-US" sz="1000" dirty="0"/>
                    </a:p>
                  </a:txBody>
                  <a:tcPr/>
                </a:tc>
                <a:tc>
                  <a:txBody>
                    <a:bodyPr/>
                    <a:lstStyle/>
                    <a:p>
                      <a:pPr algn="ctr" latinLnBrk="1"/>
                      <a:r>
                        <a:rPr lang="en-US" altLang="ko-KR" sz="1000" dirty="0" smtClean="0"/>
                        <a:t>A01</a:t>
                      </a:r>
                      <a:endParaRPr lang="ko-KR" altLang="en-US" sz="1000" dirty="0"/>
                    </a:p>
                  </a:txBody>
                  <a:tcPr/>
                </a:tc>
                <a:tc>
                  <a:txBody>
                    <a:bodyPr/>
                    <a:lstStyle/>
                    <a:p>
                      <a:pPr algn="r" latinLnBrk="1"/>
                      <a:r>
                        <a:rPr lang="en-US" altLang="ko-KR" sz="1000" dirty="0" smtClean="0"/>
                        <a:t>0</a:t>
                      </a:r>
                      <a:endParaRPr lang="ko-KR" altLang="en-US" sz="1000" dirty="0"/>
                    </a:p>
                  </a:txBody>
                  <a:tcPr/>
                </a:tc>
                <a:extLst>
                  <a:ext uri="{0D108BD9-81ED-4DB2-BD59-A6C34878D82A}">
                    <a16:rowId xmlns:a16="http://schemas.microsoft.com/office/drawing/2014/main" val="2260524863"/>
                  </a:ext>
                </a:extLst>
              </a:tr>
              <a:tr h="149030">
                <a:tc>
                  <a:txBody>
                    <a:bodyPr/>
                    <a:lstStyle/>
                    <a:p>
                      <a:pPr latinLnBrk="1"/>
                      <a:r>
                        <a:rPr lang="en-US" altLang="ko-KR" sz="1000" dirty="0" smtClean="0"/>
                        <a:t>Trouble Status</a:t>
                      </a:r>
                      <a:endParaRPr lang="ko-KR" altLang="en-US" sz="1000" dirty="0"/>
                    </a:p>
                  </a:txBody>
                  <a:tcPr/>
                </a:tc>
                <a:tc>
                  <a:txBody>
                    <a:bodyPr/>
                    <a:lstStyle/>
                    <a:p>
                      <a:pPr algn="ctr" latinLnBrk="1"/>
                      <a:r>
                        <a:rPr lang="en-US" altLang="ko-KR" sz="1000" dirty="0" smtClean="0"/>
                        <a:t>A02</a:t>
                      </a:r>
                      <a:endParaRPr lang="ko-KR" altLang="en-US" sz="1000" dirty="0"/>
                    </a:p>
                  </a:txBody>
                  <a:tcPr/>
                </a:tc>
                <a:tc>
                  <a:txBody>
                    <a:bodyPr/>
                    <a:lstStyle/>
                    <a:p>
                      <a:pPr algn="r" latinLnBrk="1"/>
                      <a:r>
                        <a:rPr lang="en-US" altLang="ko-KR" sz="1000" dirty="0" smtClean="0"/>
                        <a:t>0</a:t>
                      </a:r>
                      <a:endParaRPr lang="ko-KR" altLang="en-US" sz="1000" dirty="0"/>
                    </a:p>
                  </a:txBody>
                  <a:tcPr/>
                </a:tc>
                <a:extLst>
                  <a:ext uri="{0D108BD9-81ED-4DB2-BD59-A6C34878D82A}">
                    <a16:rowId xmlns:a16="http://schemas.microsoft.com/office/drawing/2014/main" val="2101720110"/>
                  </a:ext>
                </a:extLst>
              </a:tr>
            </a:tbl>
          </a:graphicData>
        </a:graphic>
      </p:graphicFrame>
      <p:graphicFrame>
        <p:nvGraphicFramePr>
          <p:cNvPr id="26" name="표 25"/>
          <p:cNvGraphicFramePr>
            <a:graphicFrameLocks noGrp="1"/>
          </p:cNvGraphicFramePr>
          <p:nvPr>
            <p:extLst>
              <p:ext uri="{D42A27DB-BD31-4B8C-83A1-F6EECF244321}">
                <p14:modId xmlns:p14="http://schemas.microsoft.com/office/powerpoint/2010/main" val="1674300996"/>
              </p:ext>
            </p:extLst>
          </p:nvPr>
        </p:nvGraphicFramePr>
        <p:xfrm>
          <a:off x="7052865" y="2492168"/>
          <a:ext cx="3882081" cy="1706880"/>
        </p:xfrm>
        <a:graphic>
          <a:graphicData uri="http://schemas.openxmlformats.org/drawingml/2006/table">
            <a:tbl>
              <a:tblPr firstRow="1" bandRow="1">
                <a:tableStyleId>{073A0DAA-6AF3-43AB-8588-CEC1D06C72B9}</a:tableStyleId>
              </a:tblPr>
              <a:tblGrid>
                <a:gridCol w="1414484">
                  <a:extLst>
                    <a:ext uri="{9D8B030D-6E8A-4147-A177-3AD203B41FA5}">
                      <a16:colId xmlns:a16="http://schemas.microsoft.com/office/drawing/2014/main" val="3942401013"/>
                    </a:ext>
                  </a:extLst>
                </a:gridCol>
                <a:gridCol w="586218">
                  <a:extLst>
                    <a:ext uri="{9D8B030D-6E8A-4147-A177-3AD203B41FA5}">
                      <a16:colId xmlns:a16="http://schemas.microsoft.com/office/drawing/2014/main" val="2876667276"/>
                    </a:ext>
                  </a:extLst>
                </a:gridCol>
                <a:gridCol w="669967">
                  <a:extLst>
                    <a:ext uri="{9D8B030D-6E8A-4147-A177-3AD203B41FA5}">
                      <a16:colId xmlns:a16="http://schemas.microsoft.com/office/drawing/2014/main" val="3744510622"/>
                    </a:ext>
                  </a:extLst>
                </a:gridCol>
                <a:gridCol w="608722">
                  <a:extLst>
                    <a:ext uri="{9D8B030D-6E8A-4147-A177-3AD203B41FA5}">
                      <a16:colId xmlns:a16="http://schemas.microsoft.com/office/drawing/2014/main" val="150150221"/>
                    </a:ext>
                  </a:extLst>
                </a:gridCol>
                <a:gridCol w="602690">
                  <a:extLst>
                    <a:ext uri="{9D8B030D-6E8A-4147-A177-3AD203B41FA5}">
                      <a16:colId xmlns:a16="http://schemas.microsoft.com/office/drawing/2014/main" val="2700026426"/>
                    </a:ext>
                  </a:extLst>
                </a:gridCol>
              </a:tblGrid>
              <a:tr h="149030">
                <a:tc>
                  <a:txBody>
                    <a:bodyPr/>
                    <a:lstStyle/>
                    <a:p>
                      <a:pPr latinLnBrk="1"/>
                      <a:endParaRPr lang="ko-KR" altLang="en-US" sz="1000" dirty="0"/>
                    </a:p>
                  </a:txBody>
                  <a:tcPr/>
                </a:tc>
                <a:tc>
                  <a:txBody>
                    <a:bodyPr/>
                    <a:lstStyle/>
                    <a:p>
                      <a:pPr algn="ctr" latinLnBrk="1"/>
                      <a:r>
                        <a:rPr lang="en-US" altLang="ko-KR" sz="1000" dirty="0" smtClean="0"/>
                        <a:t>ID</a:t>
                      </a:r>
                      <a:endParaRPr lang="ko-KR" altLang="en-US" sz="1000" dirty="0"/>
                    </a:p>
                  </a:txBody>
                  <a:tcPr/>
                </a:tc>
                <a:tc>
                  <a:txBody>
                    <a:bodyPr/>
                    <a:lstStyle/>
                    <a:p>
                      <a:pPr algn="ctr" latinLnBrk="1"/>
                      <a:r>
                        <a:rPr lang="en-US" altLang="ko-KR" sz="1000" dirty="0" err="1" smtClean="0"/>
                        <a:t>Setpoint</a:t>
                      </a:r>
                      <a:endParaRPr lang="ko-KR" altLang="en-US" sz="1000" dirty="0"/>
                    </a:p>
                  </a:txBody>
                  <a:tcPr/>
                </a:tc>
                <a:tc>
                  <a:txBody>
                    <a:bodyPr/>
                    <a:lstStyle/>
                    <a:p>
                      <a:pPr algn="ctr" latinLnBrk="1"/>
                      <a:r>
                        <a:rPr lang="en-US" altLang="ko-KR" sz="1000" dirty="0" smtClean="0"/>
                        <a:t>Max</a:t>
                      </a:r>
                      <a:endParaRPr lang="ko-KR" altLang="en-US" sz="1000" dirty="0"/>
                    </a:p>
                  </a:txBody>
                  <a:tcPr/>
                </a:tc>
                <a:tc>
                  <a:txBody>
                    <a:bodyPr/>
                    <a:lstStyle/>
                    <a:p>
                      <a:pPr algn="ctr" latinLnBrk="1"/>
                      <a:r>
                        <a:rPr lang="en-US" altLang="ko-KR" sz="1000" dirty="0" smtClean="0"/>
                        <a:t>Min</a:t>
                      </a:r>
                      <a:endParaRPr lang="ko-KR" altLang="en-US" sz="1000" dirty="0"/>
                    </a:p>
                  </a:txBody>
                  <a:tcPr/>
                </a:tc>
                <a:extLst>
                  <a:ext uri="{0D108BD9-81ED-4DB2-BD59-A6C34878D82A}">
                    <a16:rowId xmlns:a16="http://schemas.microsoft.com/office/drawing/2014/main" val="2187878183"/>
                  </a:ext>
                </a:extLst>
              </a:tr>
              <a:tr h="149030">
                <a:tc>
                  <a:txBody>
                    <a:bodyPr/>
                    <a:lstStyle/>
                    <a:p>
                      <a:pPr latinLnBrk="1"/>
                      <a:r>
                        <a:rPr lang="en-US" altLang="ko-KR" sz="1000" dirty="0" smtClean="0"/>
                        <a:t>Rx</a:t>
                      </a:r>
                      <a:r>
                        <a:rPr lang="en-US" altLang="ko-KR" sz="1000" baseline="0" dirty="0" smtClean="0"/>
                        <a:t> Power</a:t>
                      </a:r>
                      <a:endParaRPr lang="ko-KR" altLang="en-US" sz="1000" dirty="0"/>
                    </a:p>
                  </a:txBody>
                  <a:tcPr/>
                </a:tc>
                <a:tc>
                  <a:txBody>
                    <a:bodyPr/>
                    <a:lstStyle/>
                    <a:p>
                      <a:pPr algn="ctr" latinLnBrk="1"/>
                      <a:r>
                        <a:rPr lang="en-US" altLang="ko-KR" sz="1000" dirty="0" smtClean="0"/>
                        <a:t>N01</a:t>
                      </a:r>
                      <a:endParaRPr lang="ko-KR" altLang="en-US" sz="1000" dirty="0"/>
                    </a:p>
                  </a:txBody>
                  <a:tcPr/>
                </a:tc>
                <a:tc>
                  <a:txBody>
                    <a:bodyPr/>
                    <a:lstStyle/>
                    <a:p>
                      <a:pPr algn="ctr" latinLnBrk="1"/>
                      <a:r>
                        <a:rPr lang="en-US" altLang="ko-KR" sz="1000" dirty="0" smtClean="0"/>
                        <a:t>-</a:t>
                      </a:r>
                      <a:endParaRPr lang="ko-KR" altLang="en-US" sz="1000" dirty="0"/>
                    </a:p>
                  </a:txBody>
                  <a:tcPr/>
                </a:tc>
                <a:tc>
                  <a:txBody>
                    <a:bodyPr/>
                    <a:lstStyle/>
                    <a:p>
                      <a:pPr algn="r" latinLnBrk="1"/>
                      <a:r>
                        <a:rPr lang="en-US" altLang="ko-KR" sz="1000" dirty="0" smtClean="0"/>
                        <a:t>0</a:t>
                      </a:r>
                      <a:endParaRPr lang="ko-KR" altLang="en-US" sz="1000" dirty="0"/>
                    </a:p>
                  </a:txBody>
                  <a:tcPr/>
                </a:tc>
                <a:tc>
                  <a:txBody>
                    <a:bodyPr/>
                    <a:lstStyle/>
                    <a:p>
                      <a:pPr algn="r" latinLnBrk="1"/>
                      <a:r>
                        <a:rPr lang="en-US" altLang="ko-KR" sz="1000" dirty="0" smtClean="0"/>
                        <a:t>200</a:t>
                      </a:r>
                      <a:endParaRPr lang="ko-KR" altLang="en-US" sz="1000" dirty="0"/>
                    </a:p>
                  </a:txBody>
                  <a:tcPr/>
                </a:tc>
                <a:extLst>
                  <a:ext uri="{0D108BD9-81ED-4DB2-BD59-A6C34878D82A}">
                    <a16:rowId xmlns:a16="http://schemas.microsoft.com/office/drawing/2014/main" val="3501737945"/>
                  </a:ext>
                </a:extLst>
              </a:tr>
              <a:tr h="149030">
                <a:tc>
                  <a:txBody>
                    <a:bodyPr/>
                    <a:lstStyle/>
                    <a:p>
                      <a:pPr latinLnBrk="1"/>
                      <a:r>
                        <a:rPr lang="en-US" altLang="ko-KR" sz="1000" baseline="0" dirty="0" smtClean="0"/>
                        <a:t>PZR Pressure</a:t>
                      </a:r>
                      <a:endParaRPr lang="ko-KR" altLang="en-US" sz="1000" dirty="0"/>
                    </a:p>
                  </a:txBody>
                  <a:tcPr/>
                </a:tc>
                <a:tc>
                  <a:txBody>
                    <a:bodyPr/>
                    <a:lstStyle/>
                    <a:p>
                      <a:pPr algn="ctr" latinLnBrk="1"/>
                      <a:r>
                        <a:rPr lang="en-US" altLang="ko-KR" sz="1000" dirty="0" smtClean="0"/>
                        <a:t>P01</a:t>
                      </a:r>
                      <a:endParaRPr lang="ko-KR" altLang="en-US" sz="1000" dirty="0"/>
                    </a:p>
                  </a:txBody>
                  <a:tcPr/>
                </a:tc>
                <a:tc>
                  <a:txBody>
                    <a:bodyPr/>
                    <a:lstStyle/>
                    <a:p>
                      <a:pPr algn="ctr" latinLnBrk="1"/>
                      <a:r>
                        <a:rPr lang="en-US" altLang="ko-KR" sz="1000" dirty="0" smtClean="0"/>
                        <a:t>-</a:t>
                      </a:r>
                      <a:endParaRPr lang="ko-KR" altLang="en-US" sz="1000" dirty="0"/>
                    </a:p>
                  </a:txBody>
                  <a:tcPr/>
                </a:tc>
                <a:tc>
                  <a:txBody>
                    <a:bodyPr/>
                    <a:lstStyle/>
                    <a:p>
                      <a:pPr algn="r" latinLnBrk="1"/>
                      <a:r>
                        <a:rPr lang="en-US" altLang="ko-KR" sz="1000" dirty="0" smtClean="0"/>
                        <a:t>120</a:t>
                      </a:r>
                      <a:endParaRPr lang="ko-KR" altLang="en-US" sz="1000" dirty="0"/>
                    </a:p>
                  </a:txBody>
                  <a:tcPr/>
                </a:tc>
                <a:tc>
                  <a:txBody>
                    <a:bodyPr/>
                    <a:lstStyle/>
                    <a:p>
                      <a:pPr algn="r" latinLnBrk="1"/>
                      <a:r>
                        <a:rPr lang="en-US" altLang="ko-KR" sz="1000" dirty="0" smtClean="0"/>
                        <a:t>180</a:t>
                      </a:r>
                      <a:endParaRPr lang="ko-KR" altLang="en-US" sz="1000" dirty="0"/>
                    </a:p>
                  </a:txBody>
                  <a:tcPr/>
                </a:tc>
                <a:extLst>
                  <a:ext uri="{0D108BD9-81ED-4DB2-BD59-A6C34878D82A}">
                    <a16:rowId xmlns:a16="http://schemas.microsoft.com/office/drawing/2014/main" val="4143488732"/>
                  </a:ext>
                </a:extLst>
              </a:tr>
              <a:tr h="149030">
                <a:tc>
                  <a:txBody>
                    <a:bodyPr/>
                    <a:lstStyle/>
                    <a:p>
                      <a:pPr latinLnBrk="1"/>
                      <a:r>
                        <a:rPr lang="en-US" altLang="ko-KR" sz="1000" baseline="0" dirty="0" smtClean="0"/>
                        <a:t>SG Pressure</a:t>
                      </a:r>
                      <a:endParaRPr lang="ko-KR" altLang="en-US" sz="1000" dirty="0"/>
                    </a:p>
                  </a:txBody>
                  <a:tcPr/>
                </a:tc>
                <a:tc>
                  <a:txBody>
                    <a:bodyPr/>
                    <a:lstStyle/>
                    <a:p>
                      <a:pPr algn="ctr" latinLnBrk="1"/>
                      <a:r>
                        <a:rPr lang="en-US" altLang="ko-KR" sz="1000" dirty="0" smtClean="0"/>
                        <a:t>P02</a:t>
                      </a:r>
                      <a:endParaRPr lang="ko-KR" altLang="en-US" sz="1000" dirty="0"/>
                    </a:p>
                  </a:txBody>
                  <a:tcPr/>
                </a:tc>
                <a:tc>
                  <a:txBody>
                    <a:bodyPr/>
                    <a:lstStyle/>
                    <a:p>
                      <a:pPr algn="ctr" latinLnBrk="1"/>
                      <a:r>
                        <a:rPr lang="en-US" altLang="ko-KR" sz="1000" dirty="0" smtClean="0"/>
                        <a:t>-</a:t>
                      </a:r>
                      <a:endParaRPr lang="ko-KR" altLang="en-US" sz="1000" dirty="0"/>
                    </a:p>
                  </a:txBody>
                  <a:tcPr/>
                </a:tc>
                <a:tc>
                  <a:txBody>
                    <a:bodyPr/>
                    <a:lstStyle/>
                    <a:p>
                      <a:pPr algn="r" latinLnBrk="1"/>
                      <a:r>
                        <a:rPr lang="en-US" altLang="ko-KR" sz="1000" dirty="0" smtClean="0"/>
                        <a:t>40</a:t>
                      </a:r>
                      <a:endParaRPr lang="ko-KR" altLang="en-US" sz="1000" dirty="0"/>
                    </a:p>
                  </a:txBody>
                  <a:tcPr/>
                </a:tc>
                <a:tc>
                  <a:txBody>
                    <a:bodyPr/>
                    <a:lstStyle/>
                    <a:p>
                      <a:pPr algn="r" latinLnBrk="1"/>
                      <a:r>
                        <a:rPr lang="en-US" altLang="ko-KR" sz="1000" dirty="0" smtClean="0"/>
                        <a:t>80</a:t>
                      </a:r>
                      <a:endParaRPr lang="ko-KR" altLang="en-US" sz="1000" dirty="0"/>
                    </a:p>
                  </a:txBody>
                  <a:tcPr/>
                </a:tc>
                <a:extLst>
                  <a:ext uri="{0D108BD9-81ED-4DB2-BD59-A6C34878D82A}">
                    <a16:rowId xmlns:a16="http://schemas.microsoft.com/office/drawing/2014/main" val="3102789686"/>
                  </a:ext>
                </a:extLst>
              </a:tr>
              <a:tr h="149030">
                <a:tc>
                  <a:txBody>
                    <a:bodyPr/>
                    <a:lstStyle/>
                    <a:p>
                      <a:pPr latinLnBrk="1"/>
                      <a:r>
                        <a:rPr lang="en-US" altLang="ko-KR" sz="1000" dirty="0" smtClean="0"/>
                        <a:t>VOP</a:t>
                      </a:r>
                      <a:r>
                        <a:rPr lang="en-US" altLang="ko-KR" sz="1000" baseline="0" dirty="0" smtClean="0"/>
                        <a:t> Trip </a:t>
                      </a:r>
                      <a:r>
                        <a:rPr lang="en-US" altLang="ko-KR" sz="1000" baseline="0" dirty="0" err="1" smtClean="0"/>
                        <a:t>Setpoint</a:t>
                      </a:r>
                      <a:endParaRPr lang="ko-KR" altLang="en-US" sz="1000" dirty="0"/>
                    </a:p>
                  </a:txBody>
                  <a:tcPr/>
                </a:tc>
                <a:tc>
                  <a:txBody>
                    <a:bodyPr/>
                    <a:lstStyle/>
                    <a:p>
                      <a:pPr algn="ctr" latinLnBrk="1"/>
                      <a:r>
                        <a:rPr lang="en-US" altLang="ko-KR" sz="1000" dirty="0" smtClean="0"/>
                        <a:t>S01</a:t>
                      </a:r>
                      <a:endParaRPr lang="ko-KR" altLang="en-US" sz="1000" dirty="0"/>
                    </a:p>
                  </a:txBody>
                  <a:tcPr/>
                </a:tc>
                <a:tc>
                  <a:txBody>
                    <a:bodyPr/>
                    <a:lstStyle/>
                    <a:p>
                      <a:pPr algn="r" latinLnBrk="1"/>
                      <a:r>
                        <a:rPr lang="en-US" altLang="ko-KR" sz="1000" dirty="0" smtClean="0"/>
                        <a:t>120</a:t>
                      </a:r>
                      <a:endParaRPr lang="ko-KR" altLang="en-US" sz="1000" dirty="0"/>
                    </a:p>
                  </a:txBody>
                  <a:tcPr/>
                </a:tc>
                <a:tc>
                  <a:txBody>
                    <a:bodyPr/>
                    <a:lstStyle/>
                    <a:p>
                      <a:pPr algn="ctr" latinLnBrk="1"/>
                      <a:r>
                        <a:rPr lang="en-US" altLang="ko-KR" sz="1000" dirty="0" smtClean="0"/>
                        <a:t>-</a:t>
                      </a:r>
                      <a:endParaRPr lang="ko-KR" altLang="en-US" sz="1000" dirty="0"/>
                    </a:p>
                  </a:txBody>
                  <a:tcPr/>
                </a:tc>
                <a:tc>
                  <a:txBody>
                    <a:bodyPr/>
                    <a:lstStyle/>
                    <a:p>
                      <a:pPr algn="ctr" latinLnBrk="1"/>
                      <a:r>
                        <a:rPr lang="en-US" altLang="ko-KR" sz="1000" dirty="0" smtClean="0"/>
                        <a:t>-</a:t>
                      </a:r>
                      <a:endParaRPr lang="ko-KR" altLang="en-US" sz="1000" dirty="0"/>
                    </a:p>
                  </a:txBody>
                  <a:tcPr/>
                </a:tc>
                <a:extLst>
                  <a:ext uri="{0D108BD9-81ED-4DB2-BD59-A6C34878D82A}">
                    <a16:rowId xmlns:a16="http://schemas.microsoft.com/office/drawing/2014/main" val="1481148506"/>
                  </a:ext>
                </a:extLst>
              </a:tr>
              <a:tr h="149030">
                <a:tc>
                  <a:txBody>
                    <a:bodyPr/>
                    <a:lstStyle/>
                    <a:p>
                      <a:pPr latinLnBrk="1"/>
                      <a:r>
                        <a:rPr lang="en-US" altLang="ko-KR" sz="1000" dirty="0" smtClean="0"/>
                        <a:t>HPP Trip </a:t>
                      </a:r>
                      <a:r>
                        <a:rPr lang="en-US" altLang="ko-KR" sz="1000" dirty="0" err="1" smtClean="0"/>
                        <a:t>Setpoint</a:t>
                      </a:r>
                      <a:endParaRPr lang="ko-KR" altLang="en-US" sz="1000" dirty="0"/>
                    </a:p>
                  </a:txBody>
                  <a:tcPr/>
                </a:tc>
                <a:tc>
                  <a:txBody>
                    <a:bodyPr/>
                    <a:lstStyle/>
                    <a:p>
                      <a:pPr algn="ctr" latinLnBrk="1"/>
                      <a:r>
                        <a:rPr lang="en-US" altLang="ko-KR" sz="1000" dirty="0" smtClean="0"/>
                        <a:t>S02</a:t>
                      </a:r>
                      <a:endParaRPr lang="ko-KR" altLang="en-US" sz="1000" dirty="0"/>
                    </a:p>
                  </a:txBody>
                  <a:tcPr/>
                </a:tc>
                <a:tc>
                  <a:txBody>
                    <a:bodyPr/>
                    <a:lstStyle/>
                    <a:p>
                      <a:pPr algn="r" latinLnBrk="1"/>
                      <a:r>
                        <a:rPr lang="en-US" altLang="ko-KR" sz="1000" dirty="0" smtClean="0"/>
                        <a:t>170</a:t>
                      </a:r>
                      <a:endParaRPr lang="ko-KR" altLang="en-US" sz="1000" dirty="0"/>
                    </a:p>
                  </a:txBody>
                  <a:tcPr/>
                </a:tc>
                <a:tc>
                  <a:txBody>
                    <a:bodyPr/>
                    <a:lstStyle/>
                    <a:p>
                      <a:pPr algn="ctr" latinLnBrk="1"/>
                      <a:r>
                        <a:rPr lang="en-US" altLang="ko-KR" sz="1000" dirty="0" smtClean="0"/>
                        <a:t>-</a:t>
                      </a:r>
                      <a:endParaRPr lang="ko-KR" altLang="en-US" sz="1000" dirty="0"/>
                    </a:p>
                  </a:txBody>
                  <a:tcPr/>
                </a:tc>
                <a:tc>
                  <a:txBody>
                    <a:bodyPr/>
                    <a:lstStyle/>
                    <a:p>
                      <a:pPr algn="ctr" latinLnBrk="1"/>
                      <a:r>
                        <a:rPr lang="en-US" altLang="ko-KR" sz="1000" dirty="0" smtClean="0"/>
                        <a:t>-</a:t>
                      </a:r>
                      <a:endParaRPr lang="ko-KR" altLang="en-US" sz="1000" dirty="0"/>
                    </a:p>
                  </a:txBody>
                  <a:tcPr/>
                </a:tc>
                <a:extLst>
                  <a:ext uri="{0D108BD9-81ED-4DB2-BD59-A6C34878D82A}">
                    <a16:rowId xmlns:a16="http://schemas.microsoft.com/office/drawing/2014/main" val="3192407682"/>
                  </a:ext>
                </a:extLst>
              </a:tr>
              <a:tr h="149030">
                <a:tc>
                  <a:txBody>
                    <a:bodyPr/>
                    <a:lstStyle/>
                    <a:p>
                      <a:pPr latinLnBrk="1"/>
                      <a:r>
                        <a:rPr lang="en-US" altLang="ko-KR" sz="1000" dirty="0" smtClean="0"/>
                        <a:t>LSG1P Trip </a:t>
                      </a:r>
                      <a:r>
                        <a:rPr lang="en-US" altLang="ko-KR" sz="1000" dirty="0" err="1" smtClean="0"/>
                        <a:t>Setpoint</a:t>
                      </a:r>
                      <a:endParaRPr lang="ko-KR" altLang="en-US" sz="1000" dirty="0"/>
                    </a:p>
                  </a:txBody>
                  <a:tcPr/>
                </a:tc>
                <a:tc>
                  <a:txBody>
                    <a:bodyPr/>
                    <a:lstStyle/>
                    <a:p>
                      <a:pPr algn="ctr" latinLnBrk="1"/>
                      <a:r>
                        <a:rPr lang="en-US" altLang="ko-KR" sz="1000" dirty="0" smtClean="0"/>
                        <a:t>S03</a:t>
                      </a:r>
                      <a:endParaRPr lang="ko-KR" altLang="en-US" sz="1000" dirty="0"/>
                    </a:p>
                  </a:txBody>
                  <a:tcPr/>
                </a:tc>
                <a:tc>
                  <a:txBody>
                    <a:bodyPr/>
                    <a:lstStyle/>
                    <a:p>
                      <a:pPr algn="r" latinLnBrk="1"/>
                      <a:r>
                        <a:rPr lang="en-US" altLang="ko-KR" sz="1000" dirty="0" smtClean="0"/>
                        <a:t>70</a:t>
                      </a:r>
                      <a:endParaRPr lang="ko-KR" altLang="en-US" sz="1000" dirty="0"/>
                    </a:p>
                  </a:txBody>
                  <a:tcPr/>
                </a:tc>
                <a:tc>
                  <a:txBody>
                    <a:bodyPr/>
                    <a:lstStyle/>
                    <a:p>
                      <a:pPr algn="ctr" latinLnBrk="1"/>
                      <a:r>
                        <a:rPr lang="en-US" altLang="ko-KR" sz="1000" dirty="0" smtClean="0"/>
                        <a:t>-</a:t>
                      </a:r>
                      <a:endParaRPr lang="ko-KR" altLang="en-US" sz="1000" dirty="0"/>
                    </a:p>
                  </a:txBody>
                  <a:tcPr/>
                </a:tc>
                <a:tc>
                  <a:txBody>
                    <a:bodyPr/>
                    <a:lstStyle/>
                    <a:p>
                      <a:pPr algn="ctr" latinLnBrk="1"/>
                      <a:r>
                        <a:rPr lang="en-US" altLang="ko-KR" sz="1000" dirty="0" smtClean="0"/>
                        <a:t>-</a:t>
                      </a:r>
                      <a:endParaRPr lang="ko-KR" altLang="en-US" sz="1000" dirty="0"/>
                    </a:p>
                  </a:txBody>
                  <a:tcPr/>
                </a:tc>
                <a:extLst>
                  <a:ext uri="{0D108BD9-81ED-4DB2-BD59-A6C34878D82A}">
                    <a16:rowId xmlns:a16="http://schemas.microsoft.com/office/drawing/2014/main" val="4135187032"/>
                  </a:ext>
                </a:extLst>
              </a:tr>
            </a:tbl>
          </a:graphicData>
        </a:graphic>
      </p:graphicFrame>
      <p:sp>
        <p:nvSpPr>
          <p:cNvPr id="27" name="TextBox 26"/>
          <p:cNvSpPr txBox="1"/>
          <p:nvPr/>
        </p:nvSpPr>
        <p:spPr>
          <a:xfrm>
            <a:off x="3360705" y="2586256"/>
            <a:ext cx="854765" cy="276999"/>
          </a:xfrm>
          <a:prstGeom prst="rect">
            <a:avLst/>
          </a:prstGeom>
          <a:noFill/>
        </p:spPr>
        <p:txBody>
          <a:bodyPr wrap="square" rtlCol="0">
            <a:spAutoFit/>
          </a:bodyPr>
          <a:lstStyle/>
          <a:p>
            <a:pPr algn="ctr"/>
            <a:r>
              <a:rPr lang="en-US" altLang="ko-KR" sz="1200" b="1" dirty="0" smtClean="0"/>
              <a:t>MTP</a:t>
            </a:r>
            <a:endParaRPr lang="ko-KR" altLang="en-US" sz="1200" b="1" dirty="0"/>
          </a:p>
        </p:txBody>
      </p:sp>
      <p:sp>
        <p:nvSpPr>
          <p:cNvPr id="32" name="타원 31"/>
          <p:cNvSpPr/>
          <p:nvPr/>
        </p:nvSpPr>
        <p:spPr>
          <a:xfrm>
            <a:off x="1868875" y="604765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타원 32"/>
          <p:cNvSpPr/>
          <p:nvPr/>
        </p:nvSpPr>
        <p:spPr>
          <a:xfrm>
            <a:off x="1868874" y="61721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4"/>
          <p:cNvSpPr/>
          <p:nvPr/>
        </p:nvSpPr>
        <p:spPr>
          <a:xfrm>
            <a:off x="1866444" y="631519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TextBox 35"/>
          <p:cNvSpPr txBox="1"/>
          <p:nvPr/>
        </p:nvSpPr>
        <p:spPr>
          <a:xfrm>
            <a:off x="626472" y="3316976"/>
            <a:ext cx="2588667" cy="461665"/>
          </a:xfrm>
          <a:prstGeom prst="rect">
            <a:avLst/>
          </a:prstGeom>
          <a:noFill/>
        </p:spPr>
        <p:txBody>
          <a:bodyPr wrap="square" rtlCol="0">
            <a:spAutoFit/>
          </a:bodyPr>
          <a:lstStyle/>
          <a:p>
            <a:r>
              <a:rPr lang="en-US" altLang="ko-KR" sz="1200" b="1" u="sng" dirty="0" smtClean="0"/>
              <a:t>Variables</a:t>
            </a:r>
            <a:r>
              <a:rPr lang="en-US" altLang="ko-KR" sz="1200" b="1" u="sng" dirty="0" smtClean="0"/>
              <a:t> </a:t>
            </a:r>
          </a:p>
          <a:p>
            <a:r>
              <a:rPr lang="en-US" altLang="ko-KR" sz="1200" b="1" dirty="0" smtClean="0"/>
              <a:t>(transmitted from the PLC to the MTP) </a:t>
            </a:r>
            <a:endParaRPr lang="ko-KR" altLang="en-US" sz="1200" b="1" dirty="0"/>
          </a:p>
        </p:txBody>
      </p:sp>
      <p:cxnSp>
        <p:nvCxnSpPr>
          <p:cNvPr id="40" name="직선 화살표 연결선 39"/>
          <p:cNvCxnSpPr/>
          <p:nvPr/>
        </p:nvCxnSpPr>
        <p:spPr>
          <a:xfrm flipH="1">
            <a:off x="5206145" y="2910597"/>
            <a:ext cx="5082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986574" y="5191166"/>
            <a:ext cx="5231834" cy="954107"/>
          </a:xfrm>
          <a:prstGeom prst="rect">
            <a:avLst/>
          </a:prstGeom>
          <a:noFill/>
        </p:spPr>
        <p:txBody>
          <a:bodyPr wrap="square" rtlCol="0">
            <a:spAutoFit/>
          </a:bodyPr>
          <a:lstStyle/>
          <a:p>
            <a:r>
              <a:rPr lang="en-US" altLang="ko-KR" sz="1400" dirty="0" smtClean="0">
                <a:latin typeface="Arial" panose="020B0604020202020204" pitchFamily="34" charset="0"/>
                <a:cs typeface="Arial" panose="020B0604020202020204" pitchFamily="34" charset="0"/>
              </a:rPr>
              <a:t>Matching “a process value in mem” with “the </a:t>
            </a:r>
            <a:r>
              <a:rPr lang="en-US" altLang="ko-KR" sz="1400" dirty="0" err="1" smtClean="0">
                <a:latin typeface="Arial" panose="020B0604020202020204" pitchFamily="34" charset="0"/>
                <a:cs typeface="Arial" panose="020B0604020202020204" pitchFamily="34" charset="0"/>
              </a:rPr>
              <a:t>setpoint</a:t>
            </a:r>
            <a:r>
              <a:rPr lang="en-US" altLang="ko-KR" sz="1400" dirty="0" smtClean="0">
                <a:latin typeface="Arial" panose="020B0604020202020204" pitchFamily="34" charset="0"/>
                <a:cs typeface="Arial" panose="020B0604020202020204" pitchFamily="34" charset="0"/>
              </a:rPr>
              <a:t> in P_DB”,</a:t>
            </a:r>
          </a:p>
          <a:p>
            <a:r>
              <a:rPr lang="en-US" altLang="ko-KR" sz="1400" dirty="0" smtClean="0">
                <a:latin typeface="Arial" panose="020B0604020202020204" pitchFamily="34" charset="0"/>
                <a:cs typeface="Arial" panose="020B0604020202020204" pitchFamily="34" charset="0"/>
              </a:rPr>
              <a:t>     if  “Status in mem” deviates from “</a:t>
            </a:r>
            <a:r>
              <a:rPr lang="en-US" altLang="ko-KR" sz="1400" dirty="0" err="1" smtClean="0">
                <a:latin typeface="Arial" panose="020B0604020202020204" pitchFamily="34" charset="0"/>
                <a:cs typeface="Arial" panose="020B0604020202020204" pitchFamily="34" charset="0"/>
              </a:rPr>
              <a:t>Setpoint</a:t>
            </a:r>
            <a:r>
              <a:rPr lang="en-US" altLang="ko-KR" sz="1400" dirty="0" smtClean="0">
                <a:latin typeface="Arial" panose="020B0604020202020204" pitchFamily="34" charset="0"/>
                <a:cs typeface="Arial" panose="020B0604020202020204" pitchFamily="34" charset="0"/>
              </a:rPr>
              <a:t> in P_DB”  </a:t>
            </a:r>
          </a:p>
          <a:p>
            <a:r>
              <a:rPr lang="en-US" altLang="ko-KR" sz="1400" dirty="0" smtClean="0">
                <a:latin typeface="Arial" panose="020B0604020202020204" pitchFamily="34" charset="0"/>
                <a:cs typeface="Arial" panose="020B0604020202020204" pitchFamily="34" charset="0"/>
              </a:rPr>
              <a:t>          if  “Trip Status in mem” == 0, </a:t>
            </a:r>
          </a:p>
          <a:p>
            <a:r>
              <a:rPr lang="en-US" altLang="ko-KR" sz="1400" dirty="0">
                <a:latin typeface="Arial" panose="020B0604020202020204" pitchFamily="34" charset="0"/>
                <a:cs typeface="Arial" panose="020B0604020202020204" pitchFamily="34" charset="0"/>
              </a:rPr>
              <a:t> </a:t>
            </a:r>
            <a:r>
              <a:rPr lang="en-US" altLang="ko-KR" sz="1400" dirty="0" smtClean="0">
                <a:latin typeface="Arial" panose="020B0604020202020204" pitchFamily="34" charset="0"/>
                <a:cs typeface="Arial" panose="020B0604020202020204" pitchFamily="34" charset="0"/>
              </a:rPr>
              <a:t>                  </a:t>
            </a:r>
            <a:r>
              <a:rPr lang="en-US" altLang="ko-KR" sz="1400" dirty="0" err="1" smtClean="0">
                <a:latin typeface="Arial" panose="020B0604020202020204" pitchFamily="34" charset="0"/>
                <a:cs typeface="Arial" panose="020B0604020202020204" pitchFamily="34" charset="0"/>
              </a:rPr>
              <a:t>cyberattack_alarm</a:t>
            </a:r>
            <a:r>
              <a:rPr lang="en-US" altLang="ko-KR" sz="1400" dirty="0" smtClean="0">
                <a:latin typeface="Arial" panose="020B0604020202020204" pitchFamily="34" charset="0"/>
                <a:cs typeface="Arial" panose="020B0604020202020204" pitchFamily="34" charset="0"/>
              </a:rPr>
              <a:t> = 1.</a:t>
            </a:r>
            <a:endParaRPr lang="en-US" altLang="ko-KR" sz="1400" dirty="0">
              <a:latin typeface="Arial" panose="020B0604020202020204" pitchFamily="34" charset="0"/>
              <a:cs typeface="Arial" panose="020B0604020202020204" pitchFamily="34" charset="0"/>
            </a:endParaRPr>
          </a:p>
        </p:txBody>
      </p:sp>
      <p:sp>
        <p:nvSpPr>
          <p:cNvPr id="44" name="TextBox 43"/>
          <p:cNvSpPr txBox="1"/>
          <p:nvPr/>
        </p:nvSpPr>
        <p:spPr>
          <a:xfrm>
            <a:off x="6986574" y="2182895"/>
            <a:ext cx="2588667" cy="307777"/>
          </a:xfrm>
          <a:prstGeom prst="rect">
            <a:avLst/>
          </a:prstGeom>
          <a:noFill/>
        </p:spPr>
        <p:txBody>
          <a:bodyPr wrap="square" rtlCol="0">
            <a:spAutoFit/>
          </a:bodyPr>
          <a:lstStyle/>
          <a:p>
            <a:r>
              <a:rPr lang="en-US" altLang="ko-KR" sz="1400" b="1" u="sng" dirty="0" smtClean="0">
                <a:latin typeface="Arial" panose="020B0604020202020204" pitchFamily="34" charset="0"/>
                <a:cs typeface="Arial" panose="020B0604020202020204" pitchFamily="34" charset="0"/>
              </a:rPr>
              <a:t>P_DB</a:t>
            </a:r>
            <a:endParaRPr lang="en-US" altLang="ko-KR" sz="1400" b="1" u="sng" dirty="0" smtClean="0">
              <a:latin typeface="Arial" panose="020B0604020202020204" pitchFamily="34" charset="0"/>
              <a:cs typeface="Arial" panose="020B0604020202020204" pitchFamily="34" charset="0"/>
            </a:endParaRPr>
          </a:p>
        </p:txBody>
      </p:sp>
      <p:sp>
        <p:nvSpPr>
          <p:cNvPr id="54" name="타원 53"/>
          <p:cNvSpPr/>
          <p:nvPr/>
        </p:nvSpPr>
        <p:spPr>
          <a:xfrm>
            <a:off x="9074591" y="436002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타원 54"/>
          <p:cNvSpPr/>
          <p:nvPr/>
        </p:nvSpPr>
        <p:spPr>
          <a:xfrm>
            <a:off x="9080374" y="448764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타원 55"/>
          <p:cNvSpPr/>
          <p:nvPr/>
        </p:nvSpPr>
        <p:spPr>
          <a:xfrm>
            <a:off x="9074591" y="460803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TextBox 56"/>
          <p:cNvSpPr txBox="1"/>
          <p:nvPr/>
        </p:nvSpPr>
        <p:spPr>
          <a:xfrm>
            <a:off x="7013824" y="4883547"/>
            <a:ext cx="2588667" cy="307777"/>
          </a:xfrm>
          <a:prstGeom prst="rect">
            <a:avLst/>
          </a:prstGeom>
          <a:noFill/>
        </p:spPr>
        <p:txBody>
          <a:bodyPr wrap="square" rtlCol="0">
            <a:spAutoFit/>
          </a:bodyPr>
          <a:lstStyle/>
          <a:p>
            <a:r>
              <a:rPr lang="en-US" altLang="ko-KR" sz="1400" b="1" u="sng" dirty="0" smtClean="0">
                <a:latin typeface="Arial" panose="020B0604020202020204" pitchFamily="34" charset="0"/>
                <a:cs typeface="Arial" panose="020B0604020202020204" pitchFamily="34" charset="0"/>
              </a:rPr>
              <a:t>In HIDS Process</a:t>
            </a:r>
            <a:endParaRPr lang="en-US" altLang="ko-KR" sz="1400" b="1" u="sng" dirty="0" smtClean="0">
              <a:latin typeface="Arial" panose="020B0604020202020204" pitchFamily="34" charset="0"/>
              <a:cs typeface="Arial" panose="020B0604020202020204" pitchFamily="34" charset="0"/>
            </a:endParaRPr>
          </a:p>
        </p:txBody>
      </p:sp>
      <p:sp>
        <p:nvSpPr>
          <p:cNvPr id="58" name="직사각형 57"/>
          <p:cNvSpPr/>
          <p:nvPr/>
        </p:nvSpPr>
        <p:spPr>
          <a:xfrm>
            <a:off x="2633495" y="4031117"/>
            <a:ext cx="574596" cy="736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58"/>
          <p:cNvSpPr/>
          <p:nvPr/>
        </p:nvSpPr>
        <p:spPr>
          <a:xfrm>
            <a:off x="2623773" y="5470036"/>
            <a:ext cx="574596" cy="2544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59"/>
          <p:cNvSpPr/>
          <p:nvPr/>
        </p:nvSpPr>
        <p:spPr>
          <a:xfrm>
            <a:off x="9074590" y="3456881"/>
            <a:ext cx="640909" cy="7478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81221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323850" y="523875"/>
            <a:ext cx="12068175" cy="71285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smtClean="0">
                <a:solidFill>
                  <a:schemeClr val="bg1"/>
                </a:solidFill>
                <a:latin typeface="Arial" panose="020B0604020202020204" pitchFamily="34" charset="0"/>
                <a:cs typeface="Arial" panose="020B0604020202020204" pitchFamily="34" charset="0"/>
              </a:rPr>
              <a:t>Cyberattack Detection Framework for Safety Systems of NPPs</a:t>
            </a:r>
            <a:endParaRPr lang="en-GB" b="1" i="0" dirty="0">
              <a:solidFill>
                <a:schemeClr val="bg1"/>
              </a:solidFill>
              <a:latin typeface="Arial" panose="020B0604020202020204" pitchFamily="34" charset="0"/>
              <a:cs typeface="Arial" panose="020B0604020202020204" pitchFamily="34" charset="0"/>
            </a:endParaRPr>
          </a:p>
        </p:txBody>
      </p:sp>
      <p:sp>
        <p:nvSpPr>
          <p:cNvPr id="3" name="내용 개체 틀 2"/>
          <p:cNvSpPr txBox="1">
            <a:spLocks/>
          </p:cNvSpPr>
          <p:nvPr/>
        </p:nvSpPr>
        <p:spPr>
          <a:xfrm>
            <a:off x="105284" y="1420060"/>
            <a:ext cx="9372091" cy="5293851"/>
          </a:xfrm>
          <a:prstGeom prst="rect">
            <a:avLst/>
          </a:prstGeom>
        </p:spPr>
        <p:txBody>
          <a:bodyPr vert="horz" lIns="91440" tIns="45720" rIns="91440" bIns="45720" rtlCol="0">
            <a:noAutofit/>
          </a:bodyPr>
          <a:lstStyle>
            <a:lvl1pPr marL="444500" indent="-444500" algn="l" defTabSz="914400" rtl="0" eaLnBrk="1" latinLnBrk="1" hangingPunct="1">
              <a:lnSpc>
                <a:spcPct val="90000"/>
              </a:lnSpc>
              <a:spcBef>
                <a:spcPts val="1000"/>
              </a:spcBef>
              <a:buFontTx/>
              <a:buBlip>
                <a:blip r:embed="rId2"/>
              </a:buBlip>
              <a:defRPr lang="ko-KR" altLang="en-US" sz="2400" b="1" kern="1200">
                <a:solidFill>
                  <a:schemeClr val="tx1">
                    <a:lumMod val="85000"/>
                    <a:lumOff val="15000"/>
                  </a:schemeClr>
                </a:solidFill>
                <a:latin typeface="+mn-lt"/>
                <a:ea typeface="+mn-ea"/>
                <a:cs typeface="+mn-cs"/>
              </a:defRPr>
            </a:lvl1pPr>
            <a:lvl2pPr marL="803275" indent="-358775" algn="l" defTabSz="914400" rtl="0" eaLnBrk="1" latinLnBrk="1" hangingPunct="1">
              <a:lnSpc>
                <a:spcPct val="90000"/>
              </a:lnSpc>
              <a:spcBef>
                <a:spcPts val="500"/>
              </a:spcBef>
              <a:buFontTx/>
              <a:buBlip>
                <a:blip r:embed="rId3"/>
              </a:buBlip>
              <a:defRPr lang="ko-KR" altLang="en-US" sz="2000" b="1" kern="1200">
                <a:solidFill>
                  <a:schemeClr val="tx1">
                    <a:lumMod val="85000"/>
                    <a:lumOff val="15000"/>
                  </a:schemeClr>
                </a:solidFill>
                <a:latin typeface="+mn-lt"/>
                <a:ea typeface="+mn-ea"/>
                <a:cs typeface="+mn-cs"/>
              </a:defRPr>
            </a:lvl2pPr>
            <a:lvl3pPr marL="982663" indent="-179388" algn="l" defTabSz="914400" rtl="0" eaLnBrk="1" latinLnBrk="1" hangingPunct="1">
              <a:lnSpc>
                <a:spcPct val="90000"/>
              </a:lnSpc>
              <a:spcBef>
                <a:spcPts val="500"/>
              </a:spcBef>
              <a:buClr>
                <a:srgbClr val="12698C"/>
              </a:buClr>
              <a:buFont typeface="Arial" panose="020B0604020202020204" pitchFamily="34" charset="0"/>
              <a:buChar char="•"/>
              <a:defRPr lang="ko-KR" altLang="en-US" sz="1800" kern="1200">
                <a:solidFill>
                  <a:schemeClr val="tx1">
                    <a:lumMod val="85000"/>
                    <a:lumOff val="15000"/>
                  </a:schemeClr>
                </a:solidFill>
                <a:latin typeface="+mn-lt"/>
                <a:ea typeface="+mn-ea"/>
                <a:cs typeface="+mn-cs"/>
              </a:defRPr>
            </a:lvl3pPr>
            <a:lvl4pPr marL="1162050" indent="-179388" algn="l" defTabSz="914400" rtl="0" eaLnBrk="1" latinLnBrk="1" hangingPunct="1">
              <a:lnSpc>
                <a:spcPct val="90000"/>
              </a:lnSpc>
              <a:spcBef>
                <a:spcPts val="500"/>
              </a:spcBef>
              <a:buFont typeface="Arial" panose="020B0604020202020204" pitchFamily="34" charset="0"/>
              <a:buChar char="•"/>
              <a:defRPr lang="ko-KR" altLang="en-US" sz="1600" kern="1200">
                <a:solidFill>
                  <a:schemeClr val="tx1">
                    <a:lumMod val="75000"/>
                    <a:lumOff val="25000"/>
                  </a:schemeClr>
                </a:solidFill>
                <a:latin typeface="+mn-lt"/>
                <a:ea typeface="+mn-ea"/>
                <a:cs typeface="+mn-cs"/>
              </a:defRPr>
            </a:lvl4pPr>
            <a:lvl5pPr marL="1341438" indent="-179388" algn="l" defTabSz="914400" rtl="0" eaLnBrk="1" latinLnBrk="1" hangingPunct="1">
              <a:lnSpc>
                <a:spcPct val="90000"/>
              </a:lnSpc>
              <a:spcBef>
                <a:spcPts val="500"/>
              </a:spcBef>
              <a:buClr>
                <a:schemeClr val="tx1">
                  <a:lumMod val="65000"/>
                  <a:lumOff val="35000"/>
                </a:schemeClr>
              </a:buClr>
              <a:buFont typeface="Arial" panose="020B0604020202020204" pitchFamily="34" charset="0"/>
              <a:buChar char="−"/>
              <a:defRPr lang="ko-KR" altLang="en-US" sz="1600" kern="1200">
                <a:solidFill>
                  <a:schemeClr val="tx1">
                    <a:lumMod val="65000"/>
                    <a:lumOff val="35000"/>
                  </a:schemeClr>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266700">
              <a:lnSpc>
                <a:spcPct val="120000"/>
              </a:lnSpc>
            </a:pPr>
            <a:r>
              <a:rPr lang="en-US" altLang="ko-KR" sz="1800"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Examples of Cyberattack Detection Framework for Safety Systems</a:t>
            </a:r>
            <a:endParaRPr lang="en-US" altLang="ko-KR" sz="1400" dirty="0" smtClean="0">
              <a:gradFill>
                <a:gsLst>
                  <a:gs pos="3333">
                    <a:schemeClr val="tx1">
                      <a:lumMod val="85000"/>
                      <a:lumOff val="15000"/>
                    </a:schemeClr>
                  </a:gs>
                  <a:gs pos="100000">
                    <a:schemeClr val="tx1">
                      <a:lumMod val="85000"/>
                      <a:lumOff val="15000"/>
                    </a:schemeClr>
                  </a:gs>
                </a:gsLst>
                <a:lin ang="5400000" scaled="1"/>
              </a:gradFill>
            </a:endParaRPr>
          </a:p>
        </p:txBody>
      </p:sp>
      <p:sp>
        <p:nvSpPr>
          <p:cNvPr id="5" name="내용 개체 틀 2"/>
          <p:cNvSpPr txBox="1">
            <a:spLocks/>
          </p:cNvSpPr>
          <p:nvPr/>
        </p:nvSpPr>
        <p:spPr>
          <a:xfrm>
            <a:off x="105285" y="1905000"/>
            <a:ext cx="5952616" cy="4522851"/>
          </a:xfrm>
          <a:prstGeom prst="rect">
            <a:avLst/>
          </a:prstGeom>
        </p:spPr>
        <p:txBody>
          <a:bodyPr vert="horz" lIns="91440" tIns="45720" rIns="91440" bIns="45720" rtlCol="0">
            <a:noAutofit/>
          </a:bodyPr>
          <a:lstStyle>
            <a:lvl1pPr marL="444500" indent="-444500" algn="l" defTabSz="914400" rtl="0" eaLnBrk="1" latinLnBrk="1" hangingPunct="1">
              <a:lnSpc>
                <a:spcPct val="90000"/>
              </a:lnSpc>
              <a:spcBef>
                <a:spcPts val="1000"/>
              </a:spcBef>
              <a:buFontTx/>
              <a:buBlip>
                <a:blip r:embed="rId2"/>
              </a:buBlip>
              <a:defRPr lang="ko-KR" altLang="en-US" sz="2400" b="1" kern="1200">
                <a:solidFill>
                  <a:schemeClr val="tx1">
                    <a:lumMod val="85000"/>
                    <a:lumOff val="15000"/>
                  </a:schemeClr>
                </a:solidFill>
                <a:latin typeface="+mn-lt"/>
                <a:ea typeface="+mn-ea"/>
                <a:cs typeface="+mn-cs"/>
              </a:defRPr>
            </a:lvl1pPr>
            <a:lvl2pPr marL="803275" indent="-358775" algn="l" defTabSz="914400" rtl="0" eaLnBrk="1" latinLnBrk="1" hangingPunct="1">
              <a:lnSpc>
                <a:spcPct val="90000"/>
              </a:lnSpc>
              <a:spcBef>
                <a:spcPts val="500"/>
              </a:spcBef>
              <a:buFontTx/>
              <a:buBlip>
                <a:blip r:embed="rId3"/>
              </a:buBlip>
              <a:defRPr lang="ko-KR" altLang="en-US" sz="2000" b="1" kern="1200">
                <a:solidFill>
                  <a:schemeClr val="tx1">
                    <a:lumMod val="85000"/>
                    <a:lumOff val="15000"/>
                  </a:schemeClr>
                </a:solidFill>
                <a:latin typeface="+mn-lt"/>
                <a:ea typeface="+mn-ea"/>
                <a:cs typeface="+mn-cs"/>
              </a:defRPr>
            </a:lvl2pPr>
            <a:lvl3pPr marL="982663" indent="-179388" algn="l" defTabSz="914400" rtl="0" eaLnBrk="1" latinLnBrk="1" hangingPunct="1">
              <a:lnSpc>
                <a:spcPct val="90000"/>
              </a:lnSpc>
              <a:spcBef>
                <a:spcPts val="500"/>
              </a:spcBef>
              <a:buClr>
                <a:srgbClr val="12698C"/>
              </a:buClr>
              <a:buFont typeface="Arial" panose="020B0604020202020204" pitchFamily="34" charset="0"/>
              <a:buChar char="•"/>
              <a:defRPr lang="ko-KR" altLang="en-US" sz="1800" kern="1200">
                <a:solidFill>
                  <a:schemeClr val="tx1">
                    <a:lumMod val="85000"/>
                    <a:lumOff val="15000"/>
                  </a:schemeClr>
                </a:solidFill>
                <a:latin typeface="+mn-lt"/>
                <a:ea typeface="+mn-ea"/>
                <a:cs typeface="+mn-cs"/>
              </a:defRPr>
            </a:lvl3pPr>
            <a:lvl4pPr marL="1162050" indent="-179388" algn="l" defTabSz="914400" rtl="0" eaLnBrk="1" latinLnBrk="1" hangingPunct="1">
              <a:lnSpc>
                <a:spcPct val="90000"/>
              </a:lnSpc>
              <a:spcBef>
                <a:spcPts val="500"/>
              </a:spcBef>
              <a:buFont typeface="Arial" panose="020B0604020202020204" pitchFamily="34" charset="0"/>
              <a:buChar char="•"/>
              <a:defRPr lang="ko-KR" altLang="en-US" sz="1600" kern="1200">
                <a:solidFill>
                  <a:schemeClr val="tx1">
                    <a:lumMod val="75000"/>
                    <a:lumOff val="25000"/>
                  </a:schemeClr>
                </a:solidFill>
                <a:latin typeface="+mn-lt"/>
                <a:ea typeface="+mn-ea"/>
                <a:cs typeface="+mn-cs"/>
              </a:defRPr>
            </a:lvl4pPr>
            <a:lvl5pPr marL="1341438" indent="-179388" algn="l" defTabSz="914400" rtl="0" eaLnBrk="1" latinLnBrk="1" hangingPunct="1">
              <a:lnSpc>
                <a:spcPct val="90000"/>
              </a:lnSpc>
              <a:spcBef>
                <a:spcPts val="500"/>
              </a:spcBef>
              <a:buClr>
                <a:schemeClr val="tx1">
                  <a:lumMod val="65000"/>
                  <a:lumOff val="35000"/>
                </a:schemeClr>
              </a:buClr>
              <a:buFont typeface="Arial" panose="020B0604020202020204" pitchFamily="34" charset="0"/>
              <a:buChar char="−"/>
              <a:defRPr lang="ko-KR" altLang="en-US" sz="1600" kern="1200">
                <a:solidFill>
                  <a:schemeClr val="tx1">
                    <a:lumMod val="65000"/>
                    <a:lumOff val="35000"/>
                  </a:schemeClr>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6088" lvl="2" indent="-266700" algn="just">
              <a:lnSpc>
                <a:spcPct val="120000"/>
              </a:lnSpc>
            </a:pPr>
            <a:r>
              <a:rPr lang="en-US" altLang="ko-KR" sz="1600" b="1"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Monitoring the disabling of key </a:t>
            </a:r>
            <a:r>
              <a:rPr lang="en-US" altLang="ko-KR" sz="1600" b="1" dirty="0" smtClean="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rPr>
              <a:t>alerts</a:t>
            </a:r>
            <a:endParaRPr lang="en-US" altLang="ko-KR" sz="1400" b="1" dirty="0">
              <a:gradFill>
                <a:gsLst>
                  <a:gs pos="3333">
                    <a:schemeClr val="tx1">
                      <a:lumMod val="85000"/>
                      <a:lumOff val="15000"/>
                    </a:schemeClr>
                  </a:gs>
                  <a:gs pos="100000">
                    <a:schemeClr val="tx1">
                      <a:lumMod val="85000"/>
                      <a:lumOff val="15000"/>
                    </a:schemeClr>
                  </a:gs>
                </a:gsLst>
                <a:lin ang="5400000" scaled="1"/>
              </a:gradFill>
            </a:endParaRPr>
          </a:p>
          <a:p>
            <a:pPr marL="644525" lvl="3" indent="-285750" algn="just">
              <a:lnSpc>
                <a:spcPct val="120000"/>
              </a:lnSpc>
              <a:buFont typeface="Wingdings" panose="05000000000000000000" pitchFamily="2" charset="2"/>
              <a:buChar char="ü"/>
            </a:pPr>
            <a:endParaRPr lang="en-US" altLang="ko-KR" sz="1400" dirty="0">
              <a:gradFill>
                <a:gsLst>
                  <a:gs pos="3333">
                    <a:schemeClr val="tx1">
                      <a:lumMod val="85000"/>
                      <a:lumOff val="15000"/>
                    </a:schemeClr>
                  </a:gs>
                  <a:gs pos="100000">
                    <a:schemeClr val="tx1">
                      <a:lumMod val="85000"/>
                      <a:lumOff val="15000"/>
                    </a:schemeClr>
                  </a:gs>
                </a:gsLst>
                <a:lin ang="5400000" scaled="1"/>
              </a:gradFill>
              <a:latin typeface="Arial" panose="020B0604020202020204" pitchFamily="34" charset="0"/>
              <a:cs typeface="Arial" panose="020B0604020202020204" pitchFamily="34" charset="0"/>
            </a:endParaRPr>
          </a:p>
          <a:p>
            <a:pPr marL="733425" lvl="2" indent="-285750" algn="just">
              <a:lnSpc>
                <a:spcPct val="100000"/>
              </a:lnSpc>
              <a:spcBef>
                <a:spcPts val="0"/>
              </a:spcBef>
              <a:spcAft>
                <a:spcPts val="600"/>
              </a:spcAft>
              <a:buFont typeface="Wingdings" panose="05000000000000000000" pitchFamily="2" charset="2"/>
              <a:buChar char="ü"/>
            </a:pPr>
            <a:endParaRPr lang="en-US" altLang="ko-KR" sz="1400" dirty="0" smtClean="0">
              <a:gradFill>
                <a:gsLst>
                  <a:gs pos="3333">
                    <a:schemeClr val="tx1">
                      <a:lumMod val="85000"/>
                      <a:lumOff val="15000"/>
                    </a:schemeClr>
                  </a:gs>
                  <a:gs pos="100000">
                    <a:schemeClr val="tx1">
                      <a:lumMod val="85000"/>
                      <a:lumOff val="15000"/>
                    </a:schemeClr>
                  </a:gs>
                </a:gsLst>
                <a:lin ang="5400000" scaled="1"/>
              </a:gradFill>
            </a:endParaRPr>
          </a:p>
        </p:txBody>
      </p:sp>
      <p:sp>
        <p:nvSpPr>
          <p:cNvPr id="6" name="직사각형 5"/>
          <p:cNvSpPr/>
          <p:nvPr/>
        </p:nvSpPr>
        <p:spPr>
          <a:xfrm>
            <a:off x="3518671" y="5967471"/>
            <a:ext cx="2814761" cy="5724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p:nvSpPr>
        <p:spPr>
          <a:xfrm>
            <a:off x="3480283" y="2573470"/>
            <a:ext cx="2853149" cy="21937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a:off x="3616415" y="4146623"/>
            <a:ext cx="1138416" cy="51683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3323215" y="4165282"/>
            <a:ext cx="1734201" cy="461665"/>
          </a:xfrm>
          <a:prstGeom prst="rect">
            <a:avLst/>
          </a:prstGeom>
          <a:noFill/>
        </p:spPr>
        <p:txBody>
          <a:bodyPr wrap="square" rtlCol="0">
            <a:spAutoFit/>
          </a:bodyPr>
          <a:lstStyle/>
          <a:p>
            <a:pPr algn="ctr"/>
            <a:r>
              <a:rPr lang="en-US" altLang="ko-KR" sz="1200" b="1" dirty="0" smtClean="0"/>
              <a:t>Shared </a:t>
            </a:r>
            <a:endParaRPr lang="en-US" altLang="ko-KR" sz="1200" b="1" dirty="0" smtClean="0"/>
          </a:p>
          <a:p>
            <a:pPr algn="ctr"/>
            <a:r>
              <a:rPr lang="en-US" altLang="ko-KR" sz="1200" b="1" dirty="0" smtClean="0"/>
              <a:t>Memory</a:t>
            </a:r>
            <a:endParaRPr lang="ko-KR" altLang="en-US" sz="1200" b="1" dirty="0"/>
          </a:p>
        </p:txBody>
      </p:sp>
      <p:cxnSp>
        <p:nvCxnSpPr>
          <p:cNvPr id="11" name="직선 화살표 연결선 10"/>
          <p:cNvCxnSpPr/>
          <p:nvPr/>
        </p:nvCxnSpPr>
        <p:spPr>
          <a:xfrm flipV="1">
            <a:off x="4214745" y="4663458"/>
            <a:ext cx="0" cy="13040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직사각형 11"/>
          <p:cNvSpPr/>
          <p:nvPr/>
        </p:nvSpPr>
        <p:spPr>
          <a:xfrm>
            <a:off x="4181497" y="2652180"/>
            <a:ext cx="1024647" cy="51683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3938407" y="2744550"/>
            <a:ext cx="1510824" cy="276999"/>
          </a:xfrm>
          <a:prstGeom prst="rect">
            <a:avLst/>
          </a:prstGeom>
          <a:noFill/>
        </p:spPr>
        <p:txBody>
          <a:bodyPr wrap="square" rtlCol="0">
            <a:spAutoFit/>
          </a:bodyPr>
          <a:lstStyle/>
          <a:p>
            <a:pPr algn="ctr"/>
            <a:r>
              <a:rPr lang="en-US" altLang="ko-KR" sz="1200" b="1" dirty="0" smtClean="0"/>
              <a:t>HIDS Process</a:t>
            </a:r>
            <a:endParaRPr lang="ko-KR" altLang="en-US" sz="1200" b="1" dirty="0"/>
          </a:p>
        </p:txBody>
      </p:sp>
      <p:cxnSp>
        <p:nvCxnSpPr>
          <p:cNvPr id="14" name="직선 화살표 연결선 13"/>
          <p:cNvCxnSpPr>
            <a:stCxn id="9" idx="0"/>
          </p:cNvCxnSpPr>
          <p:nvPr/>
        </p:nvCxnSpPr>
        <p:spPr>
          <a:xfrm flipV="1">
            <a:off x="4185623" y="3187674"/>
            <a:ext cx="508196" cy="9589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65768" y="5131912"/>
            <a:ext cx="1216086" cy="276999"/>
          </a:xfrm>
          <a:prstGeom prst="rect">
            <a:avLst/>
          </a:prstGeom>
          <a:noFill/>
        </p:spPr>
        <p:txBody>
          <a:bodyPr wrap="square" rtlCol="0">
            <a:spAutoFit/>
          </a:bodyPr>
          <a:lstStyle/>
          <a:p>
            <a:pPr algn="ctr"/>
            <a:r>
              <a:rPr lang="en-US" altLang="ko-KR" sz="1200" b="1" dirty="0" smtClean="0"/>
              <a:t>ID, </a:t>
            </a:r>
            <a:r>
              <a:rPr lang="en-US" altLang="ko-KR" sz="1200" b="1" dirty="0" smtClean="0"/>
              <a:t>Status</a:t>
            </a:r>
            <a:endParaRPr lang="ko-KR" altLang="en-US" sz="1200" b="1" dirty="0"/>
          </a:p>
        </p:txBody>
      </p:sp>
      <p:sp>
        <p:nvSpPr>
          <p:cNvPr id="16" name="TextBox 15"/>
          <p:cNvSpPr txBox="1"/>
          <p:nvPr/>
        </p:nvSpPr>
        <p:spPr>
          <a:xfrm>
            <a:off x="4553598" y="3013304"/>
            <a:ext cx="2954142" cy="276999"/>
          </a:xfrm>
          <a:prstGeom prst="rect">
            <a:avLst/>
          </a:prstGeom>
          <a:noFill/>
        </p:spPr>
        <p:txBody>
          <a:bodyPr wrap="square" rtlCol="0">
            <a:spAutoFit/>
          </a:bodyPr>
          <a:lstStyle/>
          <a:p>
            <a:pPr algn="ctr"/>
            <a:r>
              <a:rPr lang="en-US" altLang="ko-KR" sz="1200" b="1" dirty="0" smtClean="0"/>
              <a:t>ID, </a:t>
            </a:r>
            <a:r>
              <a:rPr lang="en-US" altLang="ko-KR" sz="1200" b="1" dirty="0" err="1" smtClean="0"/>
              <a:t>Setpoint</a:t>
            </a:r>
            <a:r>
              <a:rPr lang="en-US" altLang="ko-KR" sz="1200" b="1" dirty="0" smtClean="0"/>
              <a:t>, Min, Max</a:t>
            </a:r>
            <a:endParaRPr lang="ko-KR" altLang="en-US" sz="1200" b="1" dirty="0"/>
          </a:p>
        </p:txBody>
      </p:sp>
      <p:sp>
        <p:nvSpPr>
          <p:cNvPr id="17" name="직사각형 16"/>
          <p:cNvSpPr/>
          <p:nvPr/>
        </p:nvSpPr>
        <p:spPr>
          <a:xfrm>
            <a:off x="4463723" y="5153226"/>
            <a:ext cx="447096" cy="2556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p:cNvSpPr txBox="1"/>
          <p:nvPr/>
        </p:nvSpPr>
        <p:spPr>
          <a:xfrm>
            <a:off x="4494000" y="6122488"/>
            <a:ext cx="854765" cy="276999"/>
          </a:xfrm>
          <a:prstGeom prst="rect">
            <a:avLst/>
          </a:prstGeom>
          <a:noFill/>
        </p:spPr>
        <p:txBody>
          <a:bodyPr wrap="square" rtlCol="0">
            <a:spAutoFit/>
          </a:bodyPr>
          <a:lstStyle/>
          <a:p>
            <a:pPr algn="ctr"/>
            <a:r>
              <a:rPr lang="en-US" altLang="ko-KR" sz="1200" b="1" dirty="0" smtClean="0"/>
              <a:t>PLC</a:t>
            </a:r>
            <a:endParaRPr lang="ko-KR" altLang="en-US" sz="1200" b="1" dirty="0"/>
          </a:p>
        </p:txBody>
      </p:sp>
      <p:sp>
        <p:nvSpPr>
          <p:cNvPr id="24" name="TextBox 23"/>
          <p:cNvSpPr txBox="1"/>
          <p:nvPr/>
        </p:nvSpPr>
        <p:spPr>
          <a:xfrm>
            <a:off x="5736227" y="2759141"/>
            <a:ext cx="527557" cy="276999"/>
          </a:xfrm>
          <a:prstGeom prst="rect">
            <a:avLst/>
          </a:prstGeom>
          <a:solidFill>
            <a:schemeClr val="accent4">
              <a:lumMod val="20000"/>
              <a:lumOff val="80000"/>
            </a:schemeClr>
          </a:solidFill>
        </p:spPr>
        <p:txBody>
          <a:bodyPr wrap="square" rtlCol="0">
            <a:spAutoFit/>
          </a:bodyPr>
          <a:lstStyle/>
          <a:p>
            <a:pPr algn="ctr"/>
            <a:r>
              <a:rPr lang="en-US" altLang="ko-KR" sz="1200" b="1" dirty="0" smtClean="0"/>
              <a:t>P_DB</a:t>
            </a:r>
            <a:endParaRPr lang="ko-KR" altLang="en-US" sz="1200" b="1" dirty="0"/>
          </a:p>
        </p:txBody>
      </p:sp>
      <p:graphicFrame>
        <p:nvGraphicFramePr>
          <p:cNvPr id="2" name="표 1"/>
          <p:cNvGraphicFramePr>
            <a:graphicFrameLocks noGrp="1"/>
          </p:cNvGraphicFramePr>
          <p:nvPr/>
        </p:nvGraphicFramePr>
        <p:xfrm>
          <a:off x="627544" y="3778641"/>
          <a:ext cx="2587595" cy="2194560"/>
        </p:xfrm>
        <a:graphic>
          <a:graphicData uri="http://schemas.openxmlformats.org/drawingml/2006/table">
            <a:tbl>
              <a:tblPr firstRow="1" bandRow="1">
                <a:tableStyleId>{073A0DAA-6AF3-43AB-8588-CEC1D06C72B9}</a:tableStyleId>
              </a:tblPr>
              <a:tblGrid>
                <a:gridCol w="1420077">
                  <a:extLst>
                    <a:ext uri="{9D8B030D-6E8A-4147-A177-3AD203B41FA5}">
                      <a16:colId xmlns:a16="http://schemas.microsoft.com/office/drawing/2014/main" val="3942401013"/>
                    </a:ext>
                  </a:extLst>
                </a:gridCol>
                <a:gridCol w="590992">
                  <a:extLst>
                    <a:ext uri="{9D8B030D-6E8A-4147-A177-3AD203B41FA5}">
                      <a16:colId xmlns:a16="http://schemas.microsoft.com/office/drawing/2014/main" val="2876667276"/>
                    </a:ext>
                  </a:extLst>
                </a:gridCol>
                <a:gridCol w="576526">
                  <a:extLst>
                    <a:ext uri="{9D8B030D-6E8A-4147-A177-3AD203B41FA5}">
                      <a16:colId xmlns:a16="http://schemas.microsoft.com/office/drawing/2014/main" val="3744510622"/>
                    </a:ext>
                  </a:extLst>
                </a:gridCol>
              </a:tblGrid>
              <a:tr h="149030">
                <a:tc>
                  <a:txBody>
                    <a:bodyPr/>
                    <a:lstStyle/>
                    <a:p>
                      <a:pPr latinLnBrk="1"/>
                      <a:endParaRPr lang="ko-KR" altLang="en-US" sz="1000" dirty="0"/>
                    </a:p>
                  </a:txBody>
                  <a:tcPr/>
                </a:tc>
                <a:tc>
                  <a:txBody>
                    <a:bodyPr/>
                    <a:lstStyle/>
                    <a:p>
                      <a:pPr algn="ctr" latinLnBrk="1"/>
                      <a:r>
                        <a:rPr lang="en-US" altLang="ko-KR" sz="1000" dirty="0" smtClean="0"/>
                        <a:t>ID</a:t>
                      </a:r>
                      <a:endParaRPr lang="ko-KR" altLang="en-US" sz="1000" dirty="0"/>
                    </a:p>
                  </a:txBody>
                  <a:tcPr/>
                </a:tc>
                <a:tc>
                  <a:txBody>
                    <a:bodyPr/>
                    <a:lstStyle/>
                    <a:p>
                      <a:pPr algn="ctr" latinLnBrk="1"/>
                      <a:r>
                        <a:rPr lang="en-US" altLang="ko-KR" sz="1000" dirty="0" smtClean="0"/>
                        <a:t>Status</a:t>
                      </a:r>
                      <a:endParaRPr lang="ko-KR" altLang="en-US" sz="1000" dirty="0"/>
                    </a:p>
                  </a:txBody>
                  <a:tcPr/>
                </a:tc>
                <a:extLst>
                  <a:ext uri="{0D108BD9-81ED-4DB2-BD59-A6C34878D82A}">
                    <a16:rowId xmlns:a16="http://schemas.microsoft.com/office/drawing/2014/main" val="2187878183"/>
                  </a:ext>
                </a:extLst>
              </a:tr>
              <a:tr h="149030">
                <a:tc>
                  <a:txBody>
                    <a:bodyPr/>
                    <a:lstStyle/>
                    <a:p>
                      <a:pPr latinLnBrk="1"/>
                      <a:r>
                        <a:rPr lang="en-US" altLang="ko-KR" sz="1000" dirty="0" smtClean="0"/>
                        <a:t>Rx</a:t>
                      </a:r>
                      <a:r>
                        <a:rPr lang="en-US" altLang="ko-KR" sz="1000" baseline="0" dirty="0" smtClean="0"/>
                        <a:t> Power</a:t>
                      </a:r>
                      <a:endParaRPr lang="ko-KR" altLang="en-US" sz="1000" dirty="0"/>
                    </a:p>
                  </a:txBody>
                  <a:tcPr/>
                </a:tc>
                <a:tc>
                  <a:txBody>
                    <a:bodyPr/>
                    <a:lstStyle/>
                    <a:p>
                      <a:pPr algn="ctr" latinLnBrk="1"/>
                      <a:r>
                        <a:rPr lang="en-US" altLang="ko-KR" sz="1000" dirty="0" smtClean="0"/>
                        <a:t>N01</a:t>
                      </a:r>
                      <a:endParaRPr lang="ko-KR" altLang="en-US" sz="1000" dirty="0"/>
                    </a:p>
                  </a:txBody>
                  <a:tcPr/>
                </a:tc>
                <a:tc>
                  <a:txBody>
                    <a:bodyPr/>
                    <a:lstStyle/>
                    <a:p>
                      <a:pPr algn="r" latinLnBrk="1"/>
                      <a:r>
                        <a:rPr lang="en-US" altLang="ko-KR" sz="1000" dirty="0" smtClean="0"/>
                        <a:t>100</a:t>
                      </a:r>
                      <a:endParaRPr lang="ko-KR" altLang="en-US" sz="1000" dirty="0"/>
                    </a:p>
                  </a:txBody>
                  <a:tcPr/>
                </a:tc>
                <a:extLst>
                  <a:ext uri="{0D108BD9-81ED-4DB2-BD59-A6C34878D82A}">
                    <a16:rowId xmlns:a16="http://schemas.microsoft.com/office/drawing/2014/main" val="3501737945"/>
                  </a:ext>
                </a:extLst>
              </a:tr>
              <a:tr h="149030">
                <a:tc>
                  <a:txBody>
                    <a:bodyPr/>
                    <a:lstStyle/>
                    <a:p>
                      <a:pPr latinLnBrk="1"/>
                      <a:r>
                        <a:rPr lang="en-US" altLang="ko-KR" sz="1000" baseline="0" dirty="0" smtClean="0"/>
                        <a:t>PZR Pressure</a:t>
                      </a:r>
                      <a:endParaRPr lang="ko-KR" altLang="en-US" sz="1000" dirty="0"/>
                    </a:p>
                  </a:txBody>
                  <a:tcPr/>
                </a:tc>
                <a:tc>
                  <a:txBody>
                    <a:bodyPr/>
                    <a:lstStyle/>
                    <a:p>
                      <a:pPr algn="ctr" latinLnBrk="1"/>
                      <a:r>
                        <a:rPr lang="en-US" altLang="ko-KR" sz="1000" dirty="0" smtClean="0"/>
                        <a:t>P01</a:t>
                      </a:r>
                      <a:endParaRPr lang="ko-KR" altLang="en-US" sz="1000" dirty="0"/>
                    </a:p>
                  </a:txBody>
                  <a:tcPr/>
                </a:tc>
                <a:tc>
                  <a:txBody>
                    <a:bodyPr/>
                    <a:lstStyle/>
                    <a:p>
                      <a:pPr algn="r" latinLnBrk="1"/>
                      <a:r>
                        <a:rPr lang="en-US" altLang="ko-KR" sz="1000" dirty="0" smtClean="0"/>
                        <a:t>150</a:t>
                      </a:r>
                      <a:endParaRPr lang="ko-KR" altLang="en-US" sz="1000" dirty="0"/>
                    </a:p>
                  </a:txBody>
                  <a:tcPr/>
                </a:tc>
                <a:extLst>
                  <a:ext uri="{0D108BD9-81ED-4DB2-BD59-A6C34878D82A}">
                    <a16:rowId xmlns:a16="http://schemas.microsoft.com/office/drawing/2014/main" val="4143488732"/>
                  </a:ext>
                </a:extLst>
              </a:tr>
              <a:tr h="149030">
                <a:tc>
                  <a:txBody>
                    <a:bodyPr/>
                    <a:lstStyle/>
                    <a:p>
                      <a:pPr latinLnBrk="1"/>
                      <a:r>
                        <a:rPr lang="en-US" altLang="ko-KR" sz="1000" baseline="0" dirty="0" smtClean="0"/>
                        <a:t>SG Pressure</a:t>
                      </a:r>
                      <a:endParaRPr lang="ko-KR" altLang="en-US" sz="1000" dirty="0"/>
                    </a:p>
                  </a:txBody>
                  <a:tcPr/>
                </a:tc>
                <a:tc>
                  <a:txBody>
                    <a:bodyPr/>
                    <a:lstStyle/>
                    <a:p>
                      <a:pPr algn="ctr" latinLnBrk="1"/>
                      <a:r>
                        <a:rPr lang="en-US" altLang="ko-KR" sz="1000" dirty="0" smtClean="0"/>
                        <a:t>P02</a:t>
                      </a:r>
                      <a:endParaRPr lang="ko-KR" altLang="en-US" sz="1000" dirty="0"/>
                    </a:p>
                  </a:txBody>
                  <a:tcPr/>
                </a:tc>
                <a:tc>
                  <a:txBody>
                    <a:bodyPr/>
                    <a:lstStyle/>
                    <a:p>
                      <a:pPr algn="r" latinLnBrk="1"/>
                      <a:r>
                        <a:rPr lang="en-US" altLang="ko-KR" sz="1000" dirty="0" smtClean="0"/>
                        <a:t>60</a:t>
                      </a:r>
                      <a:endParaRPr lang="ko-KR" altLang="en-US" sz="1000" dirty="0"/>
                    </a:p>
                  </a:txBody>
                  <a:tcPr/>
                </a:tc>
                <a:extLst>
                  <a:ext uri="{0D108BD9-81ED-4DB2-BD59-A6C34878D82A}">
                    <a16:rowId xmlns:a16="http://schemas.microsoft.com/office/drawing/2014/main" val="3102789686"/>
                  </a:ext>
                </a:extLst>
              </a:tr>
              <a:tr h="149030">
                <a:tc>
                  <a:txBody>
                    <a:bodyPr/>
                    <a:lstStyle/>
                    <a:p>
                      <a:pPr latinLnBrk="1"/>
                      <a:r>
                        <a:rPr lang="en-US" altLang="ko-KR" sz="1000" dirty="0" smtClean="0"/>
                        <a:t>VOP</a:t>
                      </a:r>
                      <a:r>
                        <a:rPr lang="en-US" altLang="ko-KR" sz="1000" baseline="0" dirty="0" smtClean="0"/>
                        <a:t> Trip </a:t>
                      </a:r>
                      <a:r>
                        <a:rPr lang="en-US" altLang="ko-KR" sz="1000" baseline="0" dirty="0" err="1" smtClean="0"/>
                        <a:t>Setpoint</a:t>
                      </a:r>
                      <a:endParaRPr lang="ko-KR" altLang="en-US" sz="1000" dirty="0"/>
                    </a:p>
                  </a:txBody>
                  <a:tcPr/>
                </a:tc>
                <a:tc>
                  <a:txBody>
                    <a:bodyPr/>
                    <a:lstStyle/>
                    <a:p>
                      <a:pPr algn="ctr" latinLnBrk="1"/>
                      <a:r>
                        <a:rPr lang="en-US" altLang="ko-KR" sz="1000" dirty="0" smtClean="0"/>
                        <a:t>S01</a:t>
                      </a:r>
                      <a:endParaRPr lang="ko-KR" altLang="en-US" sz="1000" dirty="0"/>
                    </a:p>
                  </a:txBody>
                  <a:tcPr/>
                </a:tc>
                <a:tc>
                  <a:txBody>
                    <a:bodyPr/>
                    <a:lstStyle/>
                    <a:p>
                      <a:pPr algn="r" latinLnBrk="1"/>
                      <a:r>
                        <a:rPr lang="en-US" altLang="ko-KR" sz="1000" dirty="0" smtClean="0"/>
                        <a:t>120</a:t>
                      </a:r>
                      <a:endParaRPr lang="ko-KR" altLang="en-US" sz="1000" dirty="0"/>
                    </a:p>
                  </a:txBody>
                  <a:tcPr/>
                </a:tc>
                <a:extLst>
                  <a:ext uri="{0D108BD9-81ED-4DB2-BD59-A6C34878D82A}">
                    <a16:rowId xmlns:a16="http://schemas.microsoft.com/office/drawing/2014/main" val="1481148506"/>
                  </a:ext>
                </a:extLst>
              </a:tr>
              <a:tr h="149030">
                <a:tc>
                  <a:txBody>
                    <a:bodyPr/>
                    <a:lstStyle/>
                    <a:p>
                      <a:pPr latinLnBrk="1"/>
                      <a:r>
                        <a:rPr lang="en-US" altLang="ko-KR" sz="1000" dirty="0" smtClean="0"/>
                        <a:t>HPP Trip </a:t>
                      </a:r>
                      <a:r>
                        <a:rPr lang="en-US" altLang="ko-KR" sz="1000" dirty="0" err="1" smtClean="0"/>
                        <a:t>Setpoint</a:t>
                      </a:r>
                      <a:endParaRPr lang="ko-KR" altLang="en-US" sz="1000" dirty="0"/>
                    </a:p>
                  </a:txBody>
                  <a:tcPr/>
                </a:tc>
                <a:tc>
                  <a:txBody>
                    <a:bodyPr/>
                    <a:lstStyle/>
                    <a:p>
                      <a:pPr algn="ctr" latinLnBrk="1"/>
                      <a:r>
                        <a:rPr lang="en-US" altLang="ko-KR" sz="1000" dirty="0" smtClean="0"/>
                        <a:t>S02</a:t>
                      </a:r>
                      <a:endParaRPr lang="ko-KR" altLang="en-US" sz="1000" dirty="0"/>
                    </a:p>
                  </a:txBody>
                  <a:tcPr/>
                </a:tc>
                <a:tc>
                  <a:txBody>
                    <a:bodyPr/>
                    <a:lstStyle/>
                    <a:p>
                      <a:pPr algn="r" latinLnBrk="1"/>
                      <a:r>
                        <a:rPr lang="en-US" altLang="ko-KR" sz="1000" dirty="0" smtClean="0"/>
                        <a:t>170</a:t>
                      </a:r>
                      <a:endParaRPr lang="ko-KR" altLang="en-US" sz="1000" dirty="0"/>
                    </a:p>
                  </a:txBody>
                  <a:tcPr/>
                </a:tc>
                <a:extLst>
                  <a:ext uri="{0D108BD9-81ED-4DB2-BD59-A6C34878D82A}">
                    <a16:rowId xmlns:a16="http://schemas.microsoft.com/office/drawing/2014/main" val="3192407682"/>
                  </a:ext>
                </a:extLst>
              </a:tr>
              <a:tr h="149030">
                <a:tc>
                  <a:txBody>
                    <a:bodyPr/>
                    <a:lstStyle/>
                    <a:p>
                      <a:pPr latinLnBrk="1"/>
                      <a:r>
                        <a:rPr lang="en-US" altLang="ko-KR" sz="1000" dirty="0" smtClean="0"/>
                        <a:t>LSG1P Trip </a:t>
                      </a:r>
                      <a:r>
                        <a:rPr lang="en-US" altLang="ko-KR" sz="1000" dirty="0" err="1" smtClean="0"/>
                        <a:t>Setpoint</a:t>
                      </a:r>
                      <a:endParaRPr lang="ko-KR" altLang="en-US" sz="1000" dirty="0"/>
                    </a:p>
                  </a:txBody>
                  <a:tcPr/>
                </a:tc>
                <a:tc>
                  <a:txBody>
                    <a:bodyPr/>
                    <a:lstStyle/>
                    <a:p>
                      <a:pPr algn="ctr" latinLnBrk="1"/>
                      <a:r>
                        <a:rPr lang="en-US" altLang="ko-KR" sz="1000" dirty="0" smtClean="0"/>
                        <a:t>S03</a:t>
                      </a:r>
                      <a:endParaRPr lang="ko-KR" altLang="en-US" sz="1000" dirty="0"/>
                    </a:p>
                  </a:txBody>
                  <a:tcPr/>
                </a:tc>
                <a:tc>
                  <a:txBody>
                    <a:bodyPr/>
                    <a:lstStyle/>
                    <a:p>
                      <a:pPr algn="r" latinLnBrk="1"/>
                      <a:r>
                        <a:rPr lang="en-US" altLang="ko-KR" sz="1000" dirty="0" smtClean="0"/>
                        <a:t>70</a:t>
                      </a:r>
                      <a:endParaRPr lang="ko-KR" altLang="en-US" sz="1000" dirty="0"/>
                    </a:p>
                  </a:txBody>
                  <a:tcPr/>
                </a:tc>
                <a:extLst>
                  <a:ext uri="{0D108BD9-81ED-4DB2-BD59-A6C34878D82A}">
                    <a16:rowId xmlns:a16="http://schemas.microsoft.com/office/drawing/2014/main" val="4135187032"/>
                  </a:ext>
                </a:extLst>
              </a:tr>
              <a:tr h="149030">
                <a:tc>
                  <a:txBody>
                    <a:bodyPr/>
                    <a:lstStyle/>
                    <a:p>
                      <a:pPr latinLnBrk="1"/>
                      <a:r>
                        <a:rPr lang="en-US" altLang="ko-KR" sz="1000" dirty="0" smtClean="0"/>
                        <a:t>Trip Status</a:t>
                      </a:r>
                      <a:endParaRPr lang="ko-KR" altLang="en-US" sz="1000" dirty="0"/>
                    </a:p>
                  </a:txBody>
                  <a:tcPr/>
                </a:tc>
                <a:tc>
                  <a:txBody>
                    <a:bodyPr/>
                    <a:lstStyle/>
                    <a:p>
                      <a:pPr algn="ctr" latinLnBrk="1"/>
                      <a:r>
                        <a:rPr lang="en-US" altLang="ko-KR" sz="1000" dirty="0" smtClean="0"/>
                        <a:t>A01</a:t>
                      </a:r>
                      <a:endParaRPr lang="ko-KR" altLang="en-US" sz="1000" dirty="0"/>
                    </a:p>
                  </a:txBody>
                  <a:tcPr/>
                </a:tc>
                <a:tc>
                  <a:txBody>
                    <a:bodyPr/>
                    <a:lstStyle/>
                    <a:p>
                      <a:pPr algn="r" latinLnBrk="1"/>
                      <a:r>
                        <a:rPr lang="en-US" altLang="ko-KR" sz="1000" dirty="0" smtClean="0"/>
                        <a:t>0</a:t>
                      </a:r>
                      <a:endParaRPr lang="ko-KR" altLang="en-US" sz="1000" dirty="0"/>
                    </a:p>
                  </a:txBody>
                  <a:tcPr/>
                </a:tc>
                <a:extLst>
                  <a:ext uri="{0D108BD9-81ED-4DB2-BD59-A6C34878D82A}">
                    <a16:rowId xmlns:a16="http://schemas.microsoft.com/office/drawing/2014/main" val="2260524863"/>
                  </a:ext>
                </a:extLst>
              </a:tr>
              <a:tr h="149030">
                <a:tc>
                  <a:txBody>
                    <a:bodyPr/>
                    <a:lstStyle/>
                    <a:p>
                      <a:pPr latinLnBrk="1"/>
                      <a:r>
                        <a:rPr lang="en-US" altLang="ko-KR" sz="1000" dirty="0" smtClean="0"/>
                        <a:t>Trouble Status</a:t>
                      </a:r>
                      <a:endParaRPr lang="ko-KR" altLang="en-US" sz="1000" dirty="0"/>
                    </a:p>
                  </a:txBody>
                  <a:tcPr/>
                </a:tc>
                <a:tc>
                  <a:txBody>
                    <a:bodyPr/>
                    <a:lstStyle/>
                    <a:p>
                      <a:pPr algn="ctr" latinLnBrk="1"/>
                      <a:r>
                        <a:rPr lang="en-US" altLang="ko-KR" sz="1000" dirty="0" smtClean="0"/>
                        <a:t>A02</a:t>
                      </a:r>
                      <a:endParaRPr lang="ko-KR" altLang="en-US" sz="1000" dirty="0"/>
                    </a:p>
                  </a:txBody>
                  <a:tcPr/>
                </a:tc>
                <a:tc>
                  <a:txBody>
                    <a:bodyPr/>
                    <a:lstStyle/>
                    <a:p>
                      <a:pPr algn="r" latinLnBrk="1"/>
                      <a:r>
                        <a:rPr lang="en-US" altLang="ko-KR" sz="1000" dirty="0" smtClean="0"/>
                        <a:t>0</a:t>
                      </a:r>
                      <a:endParaRPr lang="ko-KR" altLang="en-US" sz="1000" dirty="0"/>
                    </a:p>
                  </a:txBody>
                  <a:tcPr/>
                </a:tc>
                <a:extLst>
                  <a:ext uri="{0D108BD9-81ED-4DB2-BD59-A6C34878D82A}">
                    <a16:rowId xmlns:a16="http://schemas.microsoft.com/office/drawing/2014/main" val="2101720110"/>
                  </a:ext>
                </a:extLst>
              </a:tr>
            </a:tbl>
          </a:graphicData>
        </a:graphic>
      </p:graphicFrame>
      <p:graphicFrame>
        <p:nvGraphicFramePr>
          <p:cNvPr id="26" name="표 25"/>
          <p:cNvGraphicFramePr>
            <a:graphicFrameLocks noGrp="1"/>
          </p:cNvGraphicFramePr>
          <p:nvPr/>
        </p:nvGraphicFramePr>
        <p:xfrm>
          <a:off x="7052865" y="2492168"/>
          <a:ext cx="3882081" cy="1706880"/>
        </p:xfrm>
        <a:graphic>
          <a:graphicData uri="http://schemas.openxmlformats.org/drawingml/2006/table">
            <a:tbl>
              <a:tblPr firstRow="1" bandRow="1">
                <a:tableStyleId>{073A0DAA-6AF3-43AB-8588-CEC1D06C72B9}</a:tableStyleId>
              </a:tblPr>
              <a:tblGrid>
                <a:gridCol w="1414484">
                  <a:extLst>
                    <a:ext uri="{9D8B030D-6E8A-4147-A177-3AD203B41FA5}">
                      <a16:colId xmlns:a16="http://schemas.microsoft.com/office/drawing/2014/main" val="3942401013"/>
                    </a:ext>
                  </a:extLst>
                </a:gridCol>
                <a:gridCol w="586218">
                  <a:extLst>
                    <a:ext uri="{9D8B030D-6E8A-4147-A177-3AD203B41FA5}">
                      <a16:colId xmlns:a16="http://schemas.microsoft.com/office/drawing/2014/main" val="2876667276"/>
                    </a:ext>
                  </a:extLst>
                </a:gridCol>
                <a:gridCol w="669967">
                  <a:extLst>
                    <a:ext uri="{9D8B030D-6E8A-4147-A177-3AD203B41FA5}">
                      <a16:colId xmlns:a16="http://schemas.microsoft.com/office/drawing/2014/main" val="3744510622"/>
                    </a:ext>
                  </a:extLst>
                </a:gridCol>
                <a:gridCol w="608722">
                  <a:extLst>
                    <a:ext uri="{9D8B030D-6E8A-4147-A177-3AD203B41FA5}">
                      <a16:colId xmlns:a16="http://schemas.microsoft.com/office/drawing/2014/main" val="150150221"/>
                    </a:ext>
                  </a:extLst>
                </a:gridCol>
                <a:gridCol w="602690">
                  <a:extLst>
                    <a:ext uri="{9D8B030D-6E8A-4147-A177-3AD203B41FA5}">
                      <a16:colId xmlns:a16="http://schemas.microsoft.com/office/drawing/2014/main" val="2700026426"/>
                    </a:ext>
                  </a:extLst>
                </a:gridCol>
              </a:tblGrid>
              <a:tr h="149030">
                <a:tc>
                  <a:txBody>
                    <a:bodyPr/>
                    <a:lstStyle/>
                    <a:p>
                      <a:pPr latinLnBrk="1"/>
                      <a:endParaRPr lang="ko-KR" altLang="en-US" sz="1000" dirty="0"/>
                    </a:p>
                  </a:txBody>
                  <a:tcPr/>
                </a:tc>
                <a:tc>
                  <a:txBody>
                    <a:bodyPr/>
                    <a:lstStyle/>
                    <a:p>
                      <a:pPr algn="ctr" latinLnBrk="1"/>
                      <a:r>
                        <a:rPr lang="en-US" altLang="ko-KR" sz="1000" dirty="0" smtClean="0"/>
                        <a:t>ID</a:t>
                      </a:r>
                      <a:endParaRPr lang="ko-KR" altLang="en-US" sz="1000" dirty="0"/>
                    </a:p>
                  </a:txBody>
                  <a:tcPr/>
                </a:tc>
                <a:tc>
                  <a:txBody>
                    <a:bodyPr/>
                    <a:lstStyle/>
                    <a:p>
                      <a:pPr algn="ctr" latinLnBrk="1"/>
                      <a:r>
                        <a:rPr lang="en-US" altLang="ko-KR" sz="1000" dirty="0" err="1" smtClean="0"/>
                        <a:t>Setpoint</a:t>
                      </a:r>
                      <a:endParaRPr lang="ko-KR" altLang="en-US" sz="1000" dirty="0"/>
                    </a:p>
                  </a:txBody>
                  <a:tcPr/>
                </a:tc>
                <a:tc>
                  <a:txBody>
                    <a:bodyPr/>
                    <a:lstStyle/>
                    <a:p>
                      <a:pPr algn="ctr" latinLnBrk="1"/>
                      <a:r>
                        <a:rPr lang="en-US" altLang="ko-KR" sz="1000" dirty="0" smtClean="0"/>
                        <a:t>Max</a:t>
                      </a:r>
                      <a:endParaRPr lang="ko-KR" altLang="en-US" sz="1000" dirty="0"/>
                    </a:p>
                  </a:txBody>
                  <a:tcPr/>
                </a:tc>
                <a:tc>
                  <a:txBody>
                    <a:bodyPr/>
                    <a:lstStyle/>
                    <a:p>
                      <a:pPr algn="ctr" latinLnBrk="1"/>
                      <a:r>
                        <a:rPr lang="en-US" altLang="ko-KR" sz="1000" dirty="0" smtClean="0"/>
                        <a:t>Min</a:t>
                      </a:r>
                      <a:endParaRPr lang="ko-KR" altLang="en-US" sz="1000" dirty="0"/>
                    </a:p>
                  </a:txBody>
                  <a:tcPr/>
                </a:tc>
                <a:extLst>
                  <a:ext uri="{0D108BD9-81ED-4DB2-BD59-A6C34878D82A}">
                    <a16:rowId xmlns:a16="http://schemas.microsoft.com/office/drawing/2014/main" val="2187878183"/>
                  </a:ext>
                </a:extLst>
              </a:tr>
              <a:tr h="149030">
                <a:tc>
                  <a:txBody>
                    <a:bodyPr/>
                    <a:lstStyle/>
                    <a:p>
                      <a:pPr latinLnBrk="1"/>
                      <a:r>
                        <a:rPr lang="en-US" altLang="ko-KR" sz="1000" dirty="0" smtClean="0"/>
                        <a:t>Rx</a:t>
                      </a:r>
                      <a:r>
                        <a:rPr lang="en-US" altLang="ko-KR" sz="1000" baseline="0" dirty="0" smtClean="0"/>
                        <a:t> Power</a:t>
                      </a:r>
                      <a:endParaRPr lang="ko-KR" altLang="en-US" sz="1000" dirty="0"/>
                    </a:p>
                  </a:txBody>
                  <a:tcPr/>
                </a:tc>
                <a:tc>
                  <a:txBody>
                    <a:bodyPr/>
                    <a:lstStyle/>
                    <a:p>
                      <a:pPr algn="ctr" latinLnBrk="1"/>
                      <a:r>
                        <a:rPr lang="en-US" altLang="ko-KR" sz="1000" dirty="0" smtClean="0"/>
                        <a:t>N01</a:t>
                      </a:r>
                      <a:endParaRPr lang="ko-KR" altLang="en-US" sz="1000" dirty="0"/>
                    </a:p>
                  </a:txBody>
                  <a:tcPr/>
                </a:tc>
                <a:tc>
                  <a:txBody>
                    <a:bodyPr/>
                    <a:lstStyle/>
                    <a:p>
                      <a:pPr algn="ctr" latinLnBrk="1"/>
                      <a:r>
                        <a:rPr lang="en-US" altLang="ko-KR" sz="1000" dirty="0" smtClean="0"/>
                        <a:t>-</a:t>
                      </a:r>
                      <a:endParaRPr lang="ko-KR" altLang="en-US" sz="1000" dirty="0"/>
                    </a:p>
                  </a:txBody>
                  <a:tcPr/>
                </a:tc>
                <a:tc>
                  <a:txBody>
                    <a:bodyPr/>
                    <a:lstStyle/>
                    <a:p>
                      <a:pPr algn="r" latinLnBrk="1"/>
                      <a:r>
                        <a:rPr lang="en-US" altLang="ko-KR" sz="1000" dirty="0" smtClean="0"/>
                        <a:t>0</a:t>
                      </a:r>
                      <a:endParaRPr lang="ko-KR" altLang="en-US" sz="1000" dirty="0"/>
                    </a:p>
                  </a:txBody>
                  <a:tcPr/>
                </a:tc>
                <a:tc>
                  <a:txBody>
                    <a:bodyPr/>
                    <a:lstStyle/>
                    <a:p>
                      <a:pPr algn="r" latinLnBrk="1"/>
                      <a:r>
                        <a:rPr lang="en-US" altLang="ko-KR" sz="1000" dirty="0" smtClean="0"/>
                        <a:t>200</a:t>
                      </a:r>
                      <a:endParaRPr lang="ko-KR" altLang="en-US" sz="1000" dirty="0"/>
                    </a:p>
                  </a:txBody>
                  <a:tcPr/>
                </a:tc>
                <a:extLst>
                  <a:ext uri="{0D108BD9-81ED-4DB2-BD59-A6C34878D82A}">
                    <a16:rowId xmlns:a16="http://schemas.microsoft.com/office/drawing/2014/main" val="3501737945"/>
                  </a:ext>
                </a:extLst>
              </a:tr>
              <a:tr h="149030">
                <a:tc>
                  <a:txBody>
                    <a:bodyPr/>
                    <a:lstStyle/>
                    <a:p>
                      <a:pPr latinLnBrk="1"/>
                      <a:r>
                        <a:rPr lang="en-US" altLang="ko-KR" sz="1000" baseline="0" dirty="0" smtClean="0"/>
                        <a:t>PZR Pressure</a:t>
                      </a:r>
                      <a:endParaRPr lang="ko-KR" altLang="en-US" sz="1000" dirty="0"/>
                    </a:p>
                  </a:txBody>
                  <a:tcPr/>
                </a:tc>
                <a:tc>
                  <a:txBody>
                    <a:bodyPr/>
                    <a:lstStyle/>
                    <a:p>
                      <a:pPr algn="ctr" latinLnBrk="1"/>
                      <a:r>
                        <a:rPr lang="en-US" altLang="ko-KR" sz="1000" dirty="0" smtClean="0"/>
                        <a:t>P01</a:t>
                      </a:r>
                      <a:endParaRPr lang="ko-KR" altLang="en-US" sz="1000" dirty="0"/>
                    </a:p>
                  </a:txBody>
                  <a:tcPr/>
                </a:tc>
                <a:tc>
                  <a:txBody>
                    <a:bodyPr/>
                    <a:lstStyle/>
                    <a:p>
                      <a:pPr algn="ctr" latinLnBrk="1"/>
                      <a:r>
                        <a:rPr lang="en-US" altLang="ko-KR" sz="1000" dirty="0" smtClean="0"/>
                        <a:t>-</a:t>
                      </a:r>
                      <a:endParaRPr lang="ko-KR" altLang="en-US" sz="1000" dirty="0"/>
                    </a:p>
                  </a:txBody>
                  <a:tcPr/>
                </a:tc>
                <a:tc>
                  <a:txBody>
                    <a:bodyPr/>
                    <a:lstStyle/>
                    <a:p>
                      <a:pPr algn="r" latinLnBrk="1"/>
                      <a:r>
                        <a:rPr lang="en-US" altLang="ko-KR" sz="1000" dirty="0" smtClean="0"/>
                        <a:t>120</a:t>
                      </a:r>
                      <a:endParaRPr lang="ko-KR" altLang="en-US" sz="1000" dirty="0"/>
                    </a:p>
                  </a:txBody>
                  <a:tcPr/>
                </a:tc>
                <a:tc>
                  <a:txBody>
                    <a:bodyPr/>
                    <a:lstStyle/>
                    <a:p>
                      <a:pPr algn="r" latinLnBrk="1"/>
                      <a:r>
                        <a:rPr lang="en-US" altLang="ko-KR" sz="1000" dirty="0" smtClean="0"/>
                        <a:t>180</a:t>
                      </a:r>
                      <a:endParaRPr lang="ko-KR" altLang="en-US" sz="1000" dirty="0"/>
                    </a:p>
                  </a:txBody>
                  <a:tcPr/>
                </a:tc>
                <a:extLst>
                  <a:ext uri="{0D108BD9-81ED-4DB2-BD59-A6C34878D82A}">
                    <a16:rowId xmlns:a16="http://schemas.microsoft.com/office/drawing/2014/main" val="4143488732"/>
                  </a:ext>
                </a:extLst>
              </a:tr>
              <a:tr h="149030">
                <a:tc>
                  <a:txBody>
                    <a:bodyPr/>
                    <a:lstStyle/>
                    <a:p>
                      <a:pPr latinLnBrk="1"/>
                      <a:r>
                        <a:rPr lang="en-US" altLang="ko-KR" sz="1000" baseline="0" dirty="0" smtClean="0"/>
                        <a:t>SG Pressure</a:t>
                      </a:r>
                      <a:endParaRPr lang="ko-KR" altLang="en-US" sz="1000" dirty="0"/>
                    </a:p>
                  </a:txBody>
                  <a:tcPr/>
                </a:tc>
                <a:tc>
                  <a:txBody>
                    <a:bodyPr/>
                    <a:lstStyle/>
                    <a:p>
                      <a:pPr algn="ctr" latinLnBrk="1"/>
                      <a:r>
                        <a:rPr lang="en-US" altLang="ko-KR" sz="1000" dirty="0" smtClean="0"/>
                        <a:t>P02</a:t>
                      </a:r>
                      <a:endParaRPr lang="ko-KR" altLang="en-US" sz="1000" dirty="0"/>
                    </a:p>
                  </a:txBody>
                  <a:tcPr/>
                </a:tc>
                <a:tc>
                  <a:txBody>
                    <a:bodyPr/>
                    <a:lstStyle/>
                    <a:p>
                      <a:pPr algn="ctr" latinLnBrk="1"/>
                      <a:r>
                        <a:rPr lang="en-US" altLang="ko-KR" sz="1000" dirty="0" smtClean="0"/>
                        <a:t>-</a:t>
                      </a:r>
                      <a:endParaRPr lang="ko-KR" altLang="en-US" sz="1000" dirty="0"/>
                    </a:p>
                  </a:txBody>
                  <a:tcPr/>
                </a:tc>
                <a:tc>
                  <a:txBody>
                    <a:bodyPr/>
                    <a:lstStyle/>
                    <a:p>
                      <a:pPr algn="r" latinLnBrk="1"/>
                      <a:r>
                        <a:rPr lang="en-US" altLang="ko-KR" sz="1000" dirty="0" smtClean="0"/>
                        <a:t>40</a:t>
                      </a:r>
                      <a:endParaRPr lang="ko-KR" altLang="en-US" sz="1000" dirty="0"/>
                    </a:p>
                  </a:txBody>
                  <a:tcPr/>
                </a:tc>
                <a:tc>
                  <a:txBody>
                    <a:bodyPr/>
                    <a:lstStyle/>
                    <a:p>
                      <a:pPr algn="r" latinLnBrk="1"/>
                      <a:r>
                        <a:rPr lang="en-US" altLang="ko-KR" sz="1000" dirty="0" smtClean="0"/>
                        <a:t>80</a:t>
                      </a:r>
                      <a:endParaRPr lang="ko-KR" altLang="en-US" sz="1000" dirty="0"/>
                    </a:p>
                  </a:txBody>
                  <a:tcPr/>
                </a:tc>
                <a:extLst>
                  <a:ext uri="{0D108BD9-81ED-4DB2-BD59-A6C34878D82A}">
                    <a16:rowId xmlns:a16="http://schemas.microsoft.com/office/drawing/2014/main" val="3102789686"/>
                  </a:ext>
                </a:extLst>
              </a:tr>
              <a:tr h="149030">
                <a:tc>
                  <a:txBody>
                    <a:bodyPr/>
                    <a:lstStyle/>
                    <a:p>
                      <a:pPr latinLnBrk="1"/>
                      <a:r>
                        <a:rPr lang="en-US" altLang="ko-KR" sz="1000" dirty="0" smtClean="0"/>
                        <a:t>VOP</a:t>
                      </a:r>
                      <a:r>
                        <a:rPr lang="en-US" altLang="ko-KR" sz="1000" baseline="0" dirty="0" smtClean="0"/>
                        <a:t> Trip </a:t>
                      </a:r>
                      <a:r>
                        <a:rPr lang="en-US" altLang="ko-KR" sz="1000" baseline="0" dirty="0" err="1" smtClean="0"/>
                        <a:t>Setpoint</a:t>
                      </a:r>
                      <a:endParaRPr lang="ko-KR" altLang="en-US" sz="1000" dirty="0"/>
                    </a:p>
                  </a:txBody>
                  <a:tcPr/>
                </a:tc>
                <a:tc>
                  <a:txBody>
                    <a:bodyPr/>
                    <a:lstStyle/>
                    <a:p>
                      <a:pPr algn="ctr" latinLnBrk="1"/>
                      <a:r>
                        <a:rPr lang="en-US" altLang="ko-KR" sz="1000" dirty="0" smtClean="0"/>
                        <a:t>S01</a:t>
                      </a:r>
                      <a:endParaRPr lang="ko-KR" altLang="en-US" sz="1000" dirty="0"/>
                    </a:p>
                  </a:txBody>
                  <a:tcPr/>
                </a:tc>
                <a:tc>
                  <a:txBody>
                    <a:bodyPr/>
                    <a:lstStyle/>
                    <a:p>
                      <a:pPr algn="r" latinLnBrk="1"/>
                      <a:r>
                        <a:rPr lang="en-US" altLang="ko-KR" sz="1000" dirty="0" smtClean="0"/>
                        <a:t>120</a:t>
                      </a:r>
                      <a:endParaRPr lang="ko-KR" altLang="en-US" sz="1000" dirty="0"/>
                    </a:p>
                  </a:txBody>
                  <a:tcPr/>
                </a:tc>
                <a:tc>
                  <a:txBody>
                    <a:bodyPr/>
                    <a:lstStyle/>
                    <a:p>
                      <a:pPr algn="ctr" latinLnBrk="1"/>
                      <a:r>
                        <a:rPr lang="en-US" altLang="ko-KR" sz="1000" dirty="0" smtClean="0"/>
                        <a:t>-</a:t>
                      </a:r>
                      <a:endParaRPr lang="ko-KR" altLang="en-US" sz="1000" dirty="0"/>
                    </a:p>
                  </a:txBody>
                  <a:tcPr/>
                </a:tc>
                <a:tc>
                  <a:txBody>
                    <a:bodyPr/>
                    <a:lstStyle/>
                    <a:p>
                      <a:pPr algn="ctr" latinLnBrk="1"/>
                      <a:r>
                        <a:rPr lang="en-US" altLang="ko-KR" sz="1000" dirty="0" smtClean="0"/>
                        <a:t>-</a:t>
                      </a:r>
                      <a:endParaRPr lang="ko-KR" altLang="en-US" sz="1000" dirty="0"/>
                    </a:p>
                  </a:txBody>
                  <a:tcPr/>
                </a:tc>
                <a:extLst>
                  <a:ext uri="{0D108BD9-81ED-4DB2-BD59-A6C34878D82A}">
                    <a16:rowId xmlns:a16="http://schemas.microsoft.com/office/drawing/2014/main" val="1481148506"/>
                  </a:ext>
                </a:extLst>
              </a:tr>
              <a:tr h="149030">
                <a:tc>
                  <a:txBody>
                    <a:bodyPr/>
                    <a:lstStyle/>
                    <a:p>
                      <a:pPr latinLnBrk="1"/>
                      <a:r>
                        <a:rPr lang="en-US" altLang="ko-KR" sz="1000" dirty="0" smtClean="0"/>
                        <a:t>HPP Trip </a:t>
                      </a:r>
                      <a:r>
                        <a:rPr lang="en-US" altLang="ko-KR" sz="1000" dirty="0" err="1" smtClean="0"/>
                        <a:t>Setpoint</a:t>
                      </a:r>
                      <a:endParaRPr lang="ko-KR" altLang="en-US" sz="1000" dirty="0"/>
                    </a:p>
                  </a:txBody>
                  <a:tcPr/>
                </a:tc>
                <a:tc>
                  <a:txBody>
                    <a:bodyPr/>
                    <a:lstStyle/>
                    <a:p>
                      <a:pPr algn="ctr" latinLnBrk="1"/>
                      <a:r>
                        <a:rPr lang="en-US" altLang="ko-KR" sz="1000" dirty="0" smtClean="0"/>
                        <a:t>S02</a:t>
                      </a:r>
                      <a:endParaRPr lang="ko-KR" altLang="en-US" sz="1000" dirty="0"/>
                    </a:p>
                  </a:txBody>
                  <a:tcPr/>
                </a:tc>
                <a:tc>
                  <a:txBody>
                    <a:bodyPr/>
                    <a:lstStyle/>
                    <a:p>
                      <a:pPr algn="r" latinLnBrk="1"/>
                      <a:r>
                        <a:rPr lang="en-US" altLang="ko-KR" sz="1000" dirty="0" smtClean="0"/>
                        <a:t>170</a:t>
                      </a:r>
                      <a:endParaRPr lang="ko-KR" altLang="en-US" sz="1000" dirty="0"/>
                    </a:p>
                  </a:txBody>
                  <a:tcPr/>
                </a:tc>
                <a:tc>
                  <a:txBody>
                    <a:bodyPr/>
                    <a:lstStyle/>
                    <a:p>
                      <a:pPr algn="ctr" latinLnBrk="1"/>
                      <a:r>
                        <a:rPr lang="en-US" altLang="ko-KR" sz="1000" dirty="0" smtClean="0"/>
                        <a:t>-</a:t>
                      </a:r>
                      <a:endParaRPr lang="ko-KR" altLang="en-US" sz="1000" dirty="0"/>
                    </a:p>
                  </a:txBody>
                  <a:tcPr/>
                </a:tc>
                <a:tc>
                  <a:txBody>
                    <a:bodyPr/>
                    <a:lstStyle/>
                    <a:p>
                      <a:pPr algn="ctr" latinLnBrk="1"/>
                      <a:r>
                        <a:rPr lang="en-US" altLang="ko-KR" sz="1000" dirty="0" smtClean="0"/>
                        <a:t>-</a:t>
                      </a:r>
                      <a:endParaRPr lang="ko-KR" altLang="en-US" sz="1000" dirty="0"/>
                    </a:p>
                  </a:txBody>
                  <a:tcPr/>
                </a:tc>
                <a:extLst>
                  <a:ext uri="{0D108BD9-81ED-4DB2-BD59-A6C34878D82A}">
                    <a16:rowId xmlns:a16="http://schemas.microsoft.com/office/drawing/2014/main" val="3192407682"/>
                  </a:ext>
                </a:extLst>
              </a:tr>
              <a:tr h="149030">
                <a:tc>
                  <a:txBody>
                    <a:bodyPr/>
                    <a:lstStyle/>
                    <a:p>
                      <a:pPr latinLnBrk="1"/>
                      <a:r>
                        <a:rPr lang="en-US" altLang="ko-KR" sz="1000" dirty="0" smtClean="0"/>
                        <a:t>LSG1P Trip </a:t>
                      </a:r>
                      <a:r>
                        <a:rPr lang="en-US" altLang="ko-KR" sz="1000" dirty="0" err="1" smtClean="0"/>
                        <a:t>Setpoint</a:t>
                      </a:r>
                      <a:endParaRPr lang="ko-KR" altLang="en-US" sz="1000" dirty="0"/>
                    </a:p>
                  </a:txBody>
                  <a:tcPr/>
                </a:tc>
                <a:tc>
                  <a:txBody>
                    <a:bodyPr/>
                    <a:lstStyle/>
                    <a:p>
                      <a:pPr algn="ctr" latinLnBrk="1"/>
                      <a:r>
                        <a:rPr lang="en-US" altLang="ko-KR" sz="1000" dirty="0" smtClean="0"/>
                        <a:t>S03</a:t>
                      </a:r>
                      <a:endParaRPr lang="ko-KR" altLang="en-US" sz="1000" dirty="0"/>
                    </a:p>
                  </a:txBody>
                  <a:tcPr/>
                </a:tc>
                <a:tc>
                  <a:txBody>
                    <a:bodyPr/>
                    <a:lstStyle/>
                    <a:p>
                      <a:pPr algn="r" latinLnBrk="1"/>
                      <a:r>
                        <a:rPr lang="en-US" altLang="ko-KR" sz="1000" dirty="0" smtClean="0"/>
                        <a:t>70</a:t>
                      </a:r>
                      <a:endParaRPr lang="ko-KR" altLang="en-US" sz="1000" dirty="0"/>
                    </a:p>
                  </a:txBody>
                  <a:tcPr/>
                </a:tc>
                <a:tc>
                  <a:txBody>
                    <a:bodyPr/>
                    <a:lstStyle/>
                    <a:p>
                      <a:pPr algn="ctr" latinLnBrk="1"/>
                      <a:r>
                        <a:rPr lang="en-US" altLang="ko-KR" sz="1000" dirty="0" smtClean="0"/>
                        <a:t>-</a:t>
                      </a:r>
                      <a:endParaRPr lang="ko-KR" altLang="en-US" sz="1000" dirty="0"/>
                    </a:p>
                  </a:txBody>
                  <a:tcPr/>
                </a:tc>
                <a:tc>
                  <a:txBody>
                    <a:bodyPr/>
                    <a:lstStyle/>
                    <a:p>
                      <a:pPr algn="ctr" latinLnBrk="1"/>
                      <a:r>
                        <a:rPr lang="en-US" altLang="ko-KR" sz="1000" dirty="0" smtClean="0"/>
                        <a:t>-</a:t>
                      </a:r>
                      <a:endParaRPr lang="ko-KR" altLang="en-US" sz="1000" dirty="0"/>
                    </a:p>
                  </a:txBody>
                  <a:tcPr/>
                </a:tc>
                <a:extLst>
                  <a:ext uri="{0D108BD9-81ED-4DB2-BD59-A6C34878D82A}">
                    <a16:rowId xmlns:a16="http://schemas.microsoft.com/office/drawing/2014/main" val="4135187032"/>
                  </a:ext>
                </a:extLst>
              </a:tr>
            </a:tbl>
          </a:graphicData>
        </a:graphic>
      </p:graphicFrame>
      <p:sp>
        <p:nvSpPr>
          <p:cNvPr id="27" name="TextBox 26"/>
          <p:cNvSpPr txBox="1"/>
          <p:nvPr/>
        </p:nvSpPr>
        <p:spPr>
          <a:xfrm>
            <a:off x="3360705" y="2586256"/>
            <a:ext cx="854765" cy="276999"/>
          </a:xfrm>
          <a:prstGeom prst="rect">
            <a:avLst/>
          </a:prstGeom>
          <a:noFill/>
        </p:spPr>
        <p:txBody>
          <a:bodyPr wrap="square" rtlCol="0">
            <a:spAutoFit/>
          </a:bodyPr>
          <a:lstStyle/>
          <a:p>
            <a:pPr algn="ctr"/>
            <a:r>
              <a:rPr lang="en-US" altLang="ko-KR" sz="1200" b="1" dirty="0" smtClean="0"/>
              <a:t>MTP</a:t>
            </a:r>
            <a:endParaRPr lang="ko-KR" altLang="en-US" sz="1200" b="1" dirty="0"/>
          </a:p>
        </p:txBody>
      </p:sp>
      <p:sp>
        <p:nvSpPr>
          <p:cNvPr id="32" name="타원 31"/>
          <p:cNvSpPr/>
          <p:nvPr/>
        </p:nvSpPr>
        <p:spPr>
          <a:xfrm>
            <a:off x="1868875" y="604765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타원 32"/>
          <p:cNvSpPr/>
          <p:nvPr/>
        </p:nvSpPr>
        <p:spPr>
          <a:xfrm>
            <a:off x="1868874" y="61721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4"/>
          <p:cNvSpPr/>
          <p:nvPr/>
        </p:nvSpPr>
        <p:spPr>
          <a:xfrm>
            <a:off x="1866444" y="631519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TextBox 35"/>
          <p:cNvSpPr txBox="1"/>
          <p:nvPr/>
        </p:nvSpPr>
        <p:spPr>
          <a:xfrm>
            <a:off x="626472" y="3316976"/>
            <a:ext cx="2588667" cy="461665"/>
          </a:xfrm>
          <a:prstGeom prst="rect">
            <a:avLst/>
          </a:prstGeom>
          <a:noFill/>
        </p:spPr>
        <p:txBody>
          <a:bodyPr wrap="square" rtlCol="0">
            <a:spAutoFit/>
          </a:bodyPr>
          <a:lstStyle/>
          <a:p>
            <a:r>
              <a:rPr lang="en-US" altLang="ko-KR" sz="1200" b="1" u="sng" dirty="0" smtClean="0"/>
              <a:t>Variables</a:t>
            </a:r>
            <a:r>
              <a:rPr lang="en-US" altLang="ko-KR" sz="1200" b="1" u="sng" dirty="0" smtClean="0"/>
              <a:t> </a:t>
            </a:r>
          </a:p>
          <a:p>
            <a:r>
              <a:rPr lang="en-US" altLang="ko-KR" sz="1200" b="1" dirty="0" smtClean="0"/>
              <a:t>(transmitted from the PLC to the MTP) </a:t>
            </a:r>
            <a:endParaRPr lang="ko-KR" altLang="en-US" sz="1200" b="1" dirty="0"/>
          </a:p>
        </p:txBody>
      </p:sp>
      <p:cxnSp>
        <p:nvCxnSpPr>
          <p:cNvPr id="40" name="직선 화살표 연결선 39"/>
          <p:cNvCxnSpPr/>
          <p:nvPr/>
        </p:nvCxnSpPr>
        <p:spPr>
          <a:xfrm flipH="1">
            <a:off x="5206145" y="2910597"/>
            <a:ext cx="5082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986574" y="5191166"/>
            <a:ext cx="5231834" cy="830997"/>
          </a:xfrm>
          <a:prstGeom prst="rect">
            <a:avLst/>
          </a:prstGeom>
          <a:noFill/>
        </p:spPr>
        <p:txBody>
          <a:bodyPr wrap="square" rtlCol="0">
            <a:spAutoFit/>
          </a:bodyPr>
          <a:lstStyle/>
          <a:p>
            <a:r>
              <a:rPr lang="en-US" altLang="ko-KR" sz="1200" dirty="0" smtClean="0">
                <a:latin typeface="Arial" panose="020B0604020202020204" pitchFamily="34" charset="0"/>
                <a:cs typeface="Arial" panose="020B0604020202020204" pitchFamily="34" charset="0"/>
              </a:rPr>
              <a:t>Matching “a process value in mem” with “the Max./Min. in P_DB”,</a:t>
            </a:r>
          </a:p>
          <a:p>
            <a:r>
              <a:rPr lang="en-US" altLang="ko-KR" sz="1200" dirty="0" smtClean="0">
                <a:latin typeface="Arial" panose="020B0604020202020204" pitchFamily="34" charset="0"/>
                <a:cs typeface="Arial" panose="020B0604020202020204" pitchFamily="34" charset="0"/>
              </a:rPr>
              <a:t>     if  “Status in mem” is out of range based on “the Max./Min. in P_DB”  </a:t>
            </a:r>
          </a:p>
          <a:p>
            <a:r>
              <a:rPr lang="en-US" altLang="ko-KR" sz="1200" dirty="0" smtClean="0">
                <a:latin typeface="Arial" panose="020B0604020202020204" pitchFamily="34" charset="0"/>
                <a:cs typeface="Arial" panose="020B0604020202020204" pitchFamily="34" charset="0"/>
              </a:rPr>
              <a:t>          if  “Trouble Status in mem” == 0, </a:t>
            </a:r>
          </a:p>
          <a:p>
            <a:r>
              <a:rPr lang="en-US" altLang="ko-KR" sz="1200" dirty="0">
                <a:latin typeface="Arial" panose="020B0604020202020204" pitchFamily="34" charset="0"/>
                <a:cs typeface="Arial" panose="020B0604020202020204" pitchFamily="34" charset="0"/>
              </a:rPr>
              <a:t> </a:t>
            </a:r>
            <a:r>
              <a:rPr lang="en-US" altLang="ko-KR" sz="1200" dirty="0" smtClean="0">
                <a:latin typeface="Arial" panose="020B0604020202020204" pitchFamily="34" charset="0"/>
                <a:cs typeface="Arial" panose="020B0604020202020204" pitchFamily="34" charset="0"/>
              </a:rPr>
              <a:t>                  </a:t>
            </a:r>
            <a:r>
              <a:rPr lang="en-US" altLang="ko-KR" sz="1200" dirty="0" err="1" smtClean="0">
                <a:latin typeface="Arial" panose="020B0604020202020204" pitchFamily="34" charset="0"/>
                <a:cs typeface="Arial" panose="020B0604020202020204" pitchFamily="34" charset="0"/>
              </a:rPr>
              <a:t>cyberattack_alarm</a:t>
            </a:r>
            <a:r>
              <a:rPr lang="en-US" altLang="ko-KR" sz="1200" dirty="0" smtClean="0">
                <a:latin typeface="Arial" panose="020B0604020202020204" pitchFamily="34" charset="0"/>
                <a:cs typeface="Arial" panose="020B0604020202020204" pitchFamily="34" charset="0"/>
              </a:rPr>
              <a:t> = 1.</a:t>
            </a:r>
            <a:endParaRPr lang="en-US" altLang="ko-KR" sz="1200" dirty="0">
              <a:latin typeface="Arial" panose="020B0604020202020204" pitchFamily="34" charset="0"/>
              <a:cs typeface="Arial" panose="020B0604020202020204" pitchFamily="34" charset="0"/>
            </a:endParaRPr>
          </a:p>
        </p:txBody>
      </p:sp>
      <p:sp>
        <p:nvSpPr>
          <p:cNvPr id="44" name="TextBox 43"/>
          <p:cNvSpPr txBox="1"/>
          <p:nvPr/>
        </p:nvSpPr>
        <p:spPr>
          <a:xfrm>
            <a:off x="6986574" y="2182895"/>
            <a:ext cx="2588667" cy="307777"/>
          </a:xfrm>
          <a:prstGeom prst="rect">
            <a:avLst/>
          </a:prstGeom>
          <a:noFill/>
        </p:spPr>
        <p:txBody>
          <a:bodyPr wrap="square" rtlCol="0">
            <a:spAutoFit/>
          </a:bodyPr>
          <a:lstStyle/>
          <a:p>
            <a:r>
              <a:rPr lang="en-US" altLang="ko-KR" sz="1400" b="1" u="sng" dirty="0" smtClean="0">
                <a:latin typeface="Arial" panose="020B0604020202020204" pitchFamily="34" charset="0"/>
                <a:cs typeface="Arial" panose="020B0604020202020204" pitchFamily="34" charset="0"/>
              </a:rPr>
              <a:t>P_DB</a:t>
            </a:r>
            <a:endParaRPr lang="en-US" altLang="ko-KR" sz="1400" b="1" u="sng" dirty="0" smtClean="0">
              <a:latin typeface="Arial" panose="020B0604020202020204" pitchFamily="34" charset="0"/>
              <a:cs typeface="Arial" panose="020B0604020202020204" pitchFamily="34" charset="0"/>
            </a:endParaRPr>
          </a:p>
        </p:txBody>
      </p:sp>
      <p:sp>
        <p:nvSpPr>
          <p:cNvPr id="54" name="타원 53"/>
          <p:cNvSpPr/>
          <p:nvPr/>
        </p:nvSpPr>
        <p:spPr>
          <a:xfrm>
            <a:off x="9074591" y="436002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타원 54"/>
          <p:cNvSpPr/>
          <p:nvPr/>
        </p:nvSpPr>
        <p:spPr>
          <a:xfrm>
            <a:off x="9080374" y="448764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타원 55"/>
          <p:cNvSpPr/>
          <p:nvPr/>
        </p:nvSpPr>
        <p:spPr>
          <a:xfrm>
            <a:off x="9074591" y="460803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TextBox 56"/>
          <p:cNvSpPr txBox="1"/>
          <p:nvPr/>
        </p:nvSpPr>
        <p:spPr>
          <a:xfrm>
            <a:off x="7013824" y="4883547"/>
            <a:ext cx="2588667" cy="307777"/>
          </a:xfrm>
          <a:prstGeom prst="rect">
            <a:avLst/>
          </a:prstGeom>
          <a:noFill/>
        </p:spPr>
        <p:txBody>
          <a:bodyPr wrap="square" rtlCol="0">
            <a:spAutoFit/>
          </a:bodyPr>
          <a:lstStyle/>
          <a:p>
            <a:r>
              <a:rPr lang="en-US" altLang="ko-KR" sz="1400" b="1" u="sng" dirty="0" smtClean="0">
                <a:latin typeface="Arial" panose="020B0604020202020204" pitchFamily="34" charset="0"/>
                <a:cs typeface="Arial" panose="020B0604020202020204" pitchFamily="34" charset="0"/>
              </a:rPr>
              <a:t>In HIDS Process</a:t>
            </a:r>
            <a:endParaRPr lang="en-US" altLang="ko-KR" sz="1400" b="1" u="sng" dirty="0" smtClean="0">
              <a:latin typeface="Arial" panose="020B0604020202020204" pitchFamily="34" charset="0"/>
              <a:cs typeface="Arial" panose="020B0604020202020204" pitchFamily="34" charset="0"/>
            </a:endParaRPr>
          </a:p>
        </p:txBody>
      </p:sp>
      <p:sp>
        <p:nvSpPr>
          <p:cNvPr id="58" name="직사각형 57"/>
          <p:cNvSpPr/>
          <p:nvPr/>
        </p:nvSpPr>
        <p:spPr>
          <a:xfrm>
            <a:off x="2633495" y="4031117"/>
            <a:ext cx="574596" cy="736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58"/>
          <p:cNvSpPr/>
          <p:nvPr/>
        </p:nvSpPr>
        <p:spPr>
          <a:xfrm>
            <a:off x="2623773" y="5727211"/>
            <a:ext cx="574596" cy="2544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59"/>
          <p:cNvSpPr/>
          <p:nvPr/>
        </p:nvSpPr>
        <p:spPr>
          <a:xfrm>
            <a:off x="9708430" y="2724755"/>
            <a:ext cx="1226516" cy="723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직사각형 36"/>
          <p:cNvSpPr/>
          <p:nvPr/>
        </p:nvSpPr>
        <p:spPr>
          <a:xfrm>
            <a:off x="6103418" y="3043135"/>
            <a:ext cx="665951" cy="2045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240545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Props1.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2.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5A183-8DB8-4E33-A3B8-B56576635C6B}">
  <ds:schemaRefs>
    <ds:schemaRef ds:uri="http://purl.org/dc/elements/1.1/"/>
    <ds:schemaRef ds:uri="http://schemas.microsoft.com/office/2006/documentManagement/types"/>
    <ds:schemaRef ds:uri="http://schemas.microsoft.com/office/2006/metadata/properties"/>
    <ds:schemaRef ds:uri="http://purl.org/dc/terms/"/>
    <ds:schemaRef ds:uri="http://purl.org/dc/dcmitype/"/>
    <ds:schemaRef ds:uri="89039979-132d-4e33-b8d6-8b0f084d9471"/>
    <ds:schemaRef ds:uri="http://schemas.microsoft.com/office/infopath/2007/PartnerControls"/>
    <ds:schemaRef ds:uri="0311a6d6-6c49-40aa-926b-e98182ea64d2"/>
    <ds:schemaRef ds:uri="http://schemas.openxmlformats.org/package/2006/metadata/core-properties"/>
    <ds:schemaRef ds:uri="94bacced-d3e9-4230-8110-5185e6b8723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586</TotalTime>
  <Words>1223</Words>
  <Application>Microsoft Office PowerPoint</Application>
  <PresentationFormat>와이드스크린</PresentationFormat>
  <Paragraphs>246</Paragraphs>
  <Slides>11</Slides>
  <Notes>0</Notes>
  <HiddenSlides>0</HiddenSlides>
  <MMClips>0</MMClips>
  <ScaleCrop>false</ScaleCrop>
  <HeadingPairs>
    <vt:vector size="6" baseType="variant">
      <vt:variant>
        <vt:lpstr>사용한 글꼴</vt:lpstr>
      </vt:variant>
      <vt:variant>
        <vt:i4>5</vt:i4>
      </vt:variant>
      <vt:variant>
        <vt:lpstr>테마</vt:lpstr>
      </vt:variant>
      <vt:variant>
        <vt:i4>3</vt:i4>
      </vt:variant>
      <vt:variant>
        <vt:lpstr>슬라이드 제목</vt:lpstr>
      </vt:variant>
      <vt:variant>
        <vt:i4>11</vt:i4>
      </vt:variant>
    </vt:vector>
  </HeadingPairs>
  <TitlesOfParts>
    <vt:vector size="19" baseType="lpstr">
      <vt:lpstr>맑은 고딕</vt:lpstr>
      <vt:lpstr>Arial</vt:lpstr>
      <vt:lpstr>Calibri</vt:lpstr>
      <vt:lpstr>Calibri Light</vt:lpstr>
      <vt:lpstr>Wingdings</vt:lpstr>
      <vt:lpstr>Office Theme</vt:lpstr>
      <vt:lpstr>1_Office Theme</vt:lpstr>
      <vt:lpstr>2_Office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USER</cp:lastModifiedBy>
  <cp:revision>36</cp:revision>
  <dcterms:created xsi:type="dcterms:W3CDTF">2019-10-29T08:33:20Z</dcterms:created>
  <dcterms:modified xsi:type="dcterms:W3CDTF">2024-10-03T22:44:24Z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