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4"/>
  </p:notesMasterIdLst>
  <p:sldIdLst>
    <p:sldId id="256" r:id="rId7"/>
    <p:sldId id="257" r:id="rId8"/>
    <p:sldId id="319" r:id="rId9"/>
    <p:sldId id="299" r:id="rId10"/>
    <p:sldId id="300" r:id="rId11"/>
    <p:sldId id="301" r:id="rId12"/>
    <p:sldId id="320" r:id="rId13"/>
    <p:sldId id="303" r:id="rId14"/>
    <p:sldId id="321" r:id="rId15"/>
    <p:sldId id="322" r:id="rId16"/>
    <p:sldId id="323" r:id="rId17"/>
    <p:sldId id="324" r:id="rId18"/>
    <p:sldId id="325" r:id="rId19"/>
    <p:sldId id="304" r:id="rId20"/>
    <p:sldId id="305" r:id="rId21"/>
    <p:sldId id="306" r:id="rId22"/>
    <p:sldId id="309" r:id="rId23"/>
    <p:sldId id="310" r:id="rId24"/>
    <p:sldId id="316" r:id="rId25"/>
    <p:sldId id="326" r:id="rId26"/>
    <p:sldId id="327" r:id="rId27"/>
    <p:sldId id="328" r:id="rId28"/>
    <p:sldId id="317" r:id="rId29"/>
    <p:sldId id="315" r:id="rId30"/>
    <p:sldId id="314" r:id="rId31"/>
    <p:sldId id="260"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7" autoAdjust="0"/>
    <p:restoredTop sz="94660"/>
  </p:normalViewPr>
  <p:slideViewPr>
    <p:cSldViewPr snapToGrid="0">
      <p:cViewPr varScale="1">
        <p:scale>
          <a:sx n="73" d="100"/>
          <a:sy n="73" d="100"/>
        </p:scale>
        <p:origin x="101" y="5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1129E-1152-47ED-9309-5CC00A780040}"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az-Latn-AZ"/>
        </a:p>
      </dgm:t>
    </dgm:pt>
    <dgm:pt modelId="{A3B160E6-C9CE-4B4D-8062-444EAF8A0A34}">
      <dgm:prSet phldrT="[Text]"/>
      <dgm:spPr/>
      <dgm:t>
        <a:bodyPr/>
        <a:lstStyle/>
        <a:p>
          <a:r>
            <a:rPr lang="en-US" b="1" dirty="0">
              <a:latin typeface="Arial" panose="020B0604020202020204" pitchFamily="34" charset="0"/>
              <a:cs typeface="Arial" panose="020B0604020202020204" pitchFamily="34" charset="0"/>
            </a:rPr>
            <a:t>PHYSICAL SECURITY</a:t>
          </a:r>
          <a:endParaRPr lang="az-Latn-AZ" b="1" dirty="0">
            <a:latin typeface="Arial" panose="020B0604020202020204" pitchFamily="34" charset="0"/>
            <a:cs typeface="Arial" panose="020B0604020202020204" pitchFamily="34" charset="0"/>
          </a:endParaRPr>
        </a:p>
      </dgm:t>
    </dgm:pt>
    <dgm:pt modelId="{5BF056D7-D229-4E97-BDC9-60BB79008C3F}" type="parTrans" cxnId="{9955C1DB-A1C1-48C9-A2F1-8C1AB62F3BCA}">
      <dgm:prSet/>
      <dgm:spPr/>
      <dgm:t>
        <a:bodyPr/>
        <a:lstStyle/>
        <a:p>
          <a:endParaRPr lang="az-Latn-AZ"/>
        </a:p>
      </dgm:t>
    </dgm:pt>
    <dgm:pt modelId="{EA6DAB57-BD28-4615-A5BA-590C04742607}" type="sibTrans" cxnId="{9955C1DB-A1C1-48C9-A2F1-8C1AB62F3BCA}">
      <dgm:prSet/>
      <dgm:spPr/>
      <dgm:t>
        <a:bodyPr/>
        <a:lstStyle/>
        <a:p>
          <a:endParaRPr lang="az-Latn-AZ"/>
        </a:p>
      </dgm:t>
    </dgm:pt>
    <dgm:pt modelId="{2652EB33-247F-4903-B0E4-CAFA7EE15109}">
      <dgm:prSet phldrT="[Text]"/>
      <dgm:spPr/>
      <dgm:t>
        <a:bodyPr/>
        <a:lstStyle/>
        <a:p>
          <a:r>
            <a:rPr lang="en-US" b="1" dirty="0">
              <a:latin typeface="Arial" panose="020B0604020202020204" pitchFamily="34" charset="0"/>
              <a:cs typeface="Arial" panose="020B0604020202020204" pitchFamily="34" charset="0"/>
            </a:rPr>
            <a:t>CYBERSECURITY</a:t>
          </a:r>
          <a:endParaRPr lang="az-Latn-AZ" b="1" dirty="0">
            <a:latin typeface="Arial" panose="020B0604020202020204" pitchFamily="34" charset="0"/>
            <a:cs typeface="Arial" panose="020B0604020202020204" pitchFamily="34" charset="0"/>
          </a:endParaRPr>
        </a:p>
      </dgm:t>
    </dgm:pt>
    <dgm:pt modelId="{C06DBA02-E21B-4860-A486-F9C28854AF2D}" type="parTrans" cxnId="{84205ADB-DC97-49B6-BA05-F6A990361266}">
      <dgm:prSet/>
      <dgm:spPr/>
      <dgm:t>
        <a:bodyPr/>
        <a:lstStyle/>
        <a:p>
          <a:endParaRPr lang="az-Latn-AZ"/>
        </a:p>
      </dgm:t>
    </dgm:pt>
    <dgm:pt modelId="{1ADF43E3-0363-4C67-8BAC-69555FA88647}" type="sibTrans" cxnId="{84205ADB-DC97-49B6-BA05-F6A990361266}">
      <dgm:prSet/>
      <dgm:spPr/>
      <dgm:t>
        <a:bodyPr/>
        <a:lstStyle/>
        <a:p>
          <a:endParaRPr lang="az-Latn-AZ"/>
        </a:p>
      </dgm:t>
    </dgm:pt>
    <dgm:pt modelId="{255C8F59-5CC2-4EC2-B891-4239B85E301A}">
      <dgm:prSet phldrT="[Text]"/>
      <dgm:spPr/>
      <dgm:t>
        <a:bodyPr/>
        <a:lstStyle/>
        <a:p>
          <a:r>
            <a:rPr lang="en-US" b="1" dirty="0">
              <a:latin typeface="Arial" panose="020B0604020202020204" pitchFamily="34" charset="0"/>
              <a:cs typeface="Arial" panose="020B0604020202020204" pitchFamily="34" charset="0"/>
            </a:rPr>
            <a:t>INTEGRATED SECURITY APPROACH</a:t>
          </a:r>
          <a:endParaRPr lang="az-Latn-AZ" b="1" dirty="0">
            <a:latin typeface="Arial" panose="020B0604020202020204" pitchFamily="34" charset="0"/>
            <a:cs typeface="Arial" panose="020B0604020202020204" pitchFamily="34" charset="0"/>
          </a:endParaRPr>
        </a:p>
      </dgm:t>
    </dgm:pt>
    <dgm:pt modelId="{D9F4B652-F244-4393-AA16-50285F57E9BC}" type="parTrans" cxnId="{6545FF10-EA5E-483B-906F-B7D79C24AC69}">
      <dgm:prSet/>
      <dgm:spPr/>
      <dgm:t>
        <a:bodyPr/>
        <a:lstStyle/>
        <a:p>
          <a:endParaRPr lang="az-Latn-AZ"/>
        </a:p>
      </dgm:t>
    </dgm:pt>
    <dgm:pt modelId="{3FFD75C7-BB3A-46CB-9138-65873728F193}" type="sibTrans" cxnId="{6545FF10-EA5E-483B-906F-B7D79C24AC69}">
      <dgm:prSet/>
      <dgm:spPr/>
      <dgm:t>
        <a:bodyPr/>
        <a:lstStyle/>
        <a:p>
          <a:endParaRPr lang="az-Latn-AZ"/>
        </a:p>
      </dgm:t>
    </dgm:pt>
    <dgm:pt modelId="{6978B9ED-A1C4-4C7A-8C1D-5C682F774B87}" type="pres">
      <dgm:prSet presAssocID="{F361129E-1152-47ED-9309-5CC00A780040}" presName="linear" presStyleCnt="0">
        <dgm:presLayoutVars>
          <dgm:dir/>
          <dgm:animLvl val="lvl"/>
          <dgm:resizeHandles val="exact"/>
        </dgm:presLayoutVars>
      </dgm:prSet>
      <dgm:spPr/>
    </dgm:pt>
    <dgm:pt modelId="{88E68FC3-5216-4F14-AAF4-2AEECD436BE4}" type="pres">
      <dgm:prSet presAssocID="{A3B160E6-C9CE-4B4D-8062-444EAF8A0A34}" presName="parentLin" presStyleCnt="0"/>
      <dgm:spPr/>
    </dgm:pt>
    <dgm:pt modelId="{78D2E934-B325-440A-B9C1-58423D5E739C}" type="pres">
      <dgm:prSet presAssocID="{A3B160E6-C9CE-4B4D-8062-444EAF8A0A34}" presName="parentLeftMargin" presStyleLbl="node1" presStyleIdx="0" presStyleCnt="3"/>
      <dgm:spPr/>
    </dgm:pt>
    <dgm:pt modelId="{9186F9AA-1837-407C-98E9-65EB20555462}" type="pres">
      <dgm:prSet presAssocID="{A3B160E6-C9CE-4B4D-8062-444EAF8A0A34}" presName="parentText" presStyleLbl="node1" presStyleIdx="0" presStyleCnt="3">
        <dgm:presLayoutVars>
          <dgm:chMax val="0"/>
          <dgm:bulletEnabled val="1"/>
        </dgm:presLayoutVars>
      </dgm:prSet>
      <dgm:spPr/>
    </dgm:pt>
    <dgm:pt modelId="{EFD7E320-F6DD-494E-8619-B90EB67F739E}" type="pres">
      <dgm:prSet presAssocID="{A3B160E6-C9CE-4B4D-8062-444EAF8A0A34}" presName="negativeSpace" presStyleCnt="0"/>
      <dgm:spPr/>
    </dgm:pt>
    <dgm:pt modelId="{4D4EDE60-3FF8-4092-B4DB-B24F54317170}" type="pres">
      <dgm:prSet presAssocID="{A3B160E6-C9CE-4B4D-8062-444EAF8A0A34}" presName="childText" presStyleLbl="conFgAcc1" presStyleIdx="0" presStyleCnt="3">
        <dgm:presLayoutVars>
          <dgm:bulletEnabled val="1"/>
        </dgm:presLayoutVars>
      </dgm:prSet>
      <dgm:spPr>
        <a:solidFill>
          <a:schemeClr val="tx1">
            <a:alpha val="90000"/>
          </a:schemeClr>
        </a:solidFill>
      </dgm:spPr>
    </dgm:pt>
    <dgm:pt modelId="{A3B1BEC0-E363-490B-AED5-1056F65D2561}" type="pres">
      <dgm:prSet presAssocID="{EA6DAB57-BD28-4615-A5BA-590C04742607}" presName="spaceBetweenRectangles" presStyleCnt="0"/>
      <dgm:spPr/>
    </dgm:pt>
    <dgm:pt modelId="{301C354F-F297-45B2-A603-5A702589BCDB}" type="pres">
      <dgm:prSet presAssocID="{2652EB33-247F-4903-B0E4-CAFA7EE15109}" presName="parentLin" presStyleCnt="0"/>
      <dgm:spPr/>
    </dgm:pt>
    <dgm:pt modelId="{D8E7E82B-8A96-4FE1-B14C-A572936D42FC}" type="pres">
      <dgm:prSet presAssocID="{2652EB33-247F-4903-B0E4-CAFA7EE15109}" presName="parentLeftMargin" presStyleLbl="node1" presStyleIdx="0" presStyleCnt="3"/>
      <dgm:spPr/>
    </dgm:pt>
    <dgm:pt modelId="{1450BE2E-9B04-4CD9-AE12-EB5CD90B6962}" type="pres">
      <dgm:prSet presAssocID="{2652EB33-247F-4903-B0E4-CAFA7EE15109}" presName="parentText" presStyleLbl="node1" presStyleIdx="1" presStyleCnt="3">
        <dgm:presLayoutVars>
          <dgm:chMax val="0"/>
          <dgm:bulletEnabled val="1"/>
        </dgm:presLayoutVars>
      </dgm:prSet>
      <dgm:spPr/>
    </dgm:pt>
    <dgm:pt modelId="{2C539A81-0AF8-491E-8174-EF0C227B668C}" type="pres">
      <dgm:prSet presAssocID="{2652EB33-247F-4903-B0E4-CAFA7EE15109}" presName="negativeSpace" presStyleCnt="0"/>
      <dgm:spPr/>
    </dgm:pt>
    <dgm:pt modelId="{9AF8878C-AB4D-4AFF-BD89-B9EC2BDEFCE3}" type="pres">
      <dgm:prSet presAssocID="{2652EB33-247F-4903-B0E4-CAFA7EE15109}" presName="childText" presStyleLbl="conFgAcc1" presStyleIdx="1" presStyleCnt="3">
        <dgm:presLayoutVars>
          <dgm:bulletEnabled val="1"/>
        </dgm:presLayoutVars>
      </dgm:prSet>
      <dgm:spPr>
        <a:solidFill>
          <a:schemeClr val="tx1">
            <a:alpha val="90000"/>
          </a:schemeClr>
        </a:solidFill>
      </dgm:spPr>
    </dgm:pt>
    <dgm:pt modelId="{3D355C08-CD31-4263-B85D-EB9D60A150D8}" type="pres">
      <dgm:prSet presAssocID="{1ADF43E3-0363-4C67-8BAC-69555FA88647}" presName="spaceBetweenRectangles" presStyleCnt="0"/>
      <dgm:spPr/>
    </dgm:pt>
    <dgm:pt modelId="{359C721E-65E3-4ED7-B5AC-30FFDDE62683}" type="pres">
      <dgm:prSet presAssocID="{255C8F59-5CC2-4EC2-B891-4239B85E301A}" presName="parentLin" presStyleCnt="0"/>
      <dgm:spPr/>
    </dgm:pt>
    <dgm:pt modelId="{E2033AB6-B057-4BAB-A6CC-20564EC608F1}" type="pres">
      <dgm:prSet presAssocID="{255C8F59-5CC2-4EC2-B891-4239B85E301A}" presName="parentLeftMargin" presStyleLbl="node1" presStyleIdx="1" presStyleCnt="3"/>
      <dgm:spPr/>
    </dgm:pt>
    <dgm:pt modelId="{D8E438C8-08A2-4E75-AC8A-55806BB9F9A3}" type="pres">
      <dgm:prSet presAssocID="{255C8F59-5CC2-4EC2-B891-4239B85E301A}" presName="parentText" presStyleLbl="node1" presStyleIdx="2" presStyleCnt="3">
        <dgm:presLayoutVars>
          <dgm:chMax val="0"/>
          <dgm:bulletEnabled val="1"/>
        </dgm:presLayoutVars>
      </dgm:prSet>
      <dgm:spPr/>
    </dgm:pt>
    <dgm:pt modelId="{5CA2ED04-8531-474C-89BA-4451C2FA1DDE}" type="pres">
      <dgm:prSet presAssocID="{255C8F59-5CC2-4EC2-B891-4239B85E301A}" presName="negativeSpace" presStyleCnt="0"/>
      <dgm:spPr/>
    </dgm:pt>
    <dgm:pt modelId="{267E84A5-81F8-44AB-AB3D-0361AE1406A3}" type="pres">
      <dgm:prSet presAssocID="{255C8F59-5CC2-4EC2-B891-4239B85E301A}" presName="childText" presStyleLbl="conFgAcc1" presStyleIdx="2" presStyleCnt="3">
        <dgm:presLayoutVars>
          <dgm:bulletEnabled val="1"/>
        </dgm:presLayoutVars>
      </dgm:prSet>
      <dgm:spPr>
        <a:solidFill>
          <a:schemeClr val="tx1">
            <a:alpha val="90000"/>
          </a:schemeClr>
        </a:solidFill>
      </dgm:spPr>
    </dgm:pt>
  </dgm:ptLst>
  <dgm:cxnLst>
    <dgm:cxn modelId="{D0713701-A1DE-4034-9737-1BAD090477AE}" type="presOf" srcId="{255C8F59-5CC2-4EC2-B891-4239B85E301A}" destId="{D8E438C8-08A2-4E75-AC8A-55806BB9F9A3}" srcOrd="1" destOrd="0" presId="urn:microsoft.com/office/officeart/2005/8/layout/list1"/>
    <dgm:cxn modelId="{6545FF10-EA5E-483B-906F-B7D79C24AC69}" srcId="{F361129E-1152-47ED-9309-5CC00A780040}" destId="{255C8F59-5CC2-4EC2-B891-4239B85E301A}" srcOrd="2" destOrd="0" parTransId="{D9F4B652-F244-4393-AA16-50285F57E9BC}" sibTransId="{3FFD75C7-BB3A-46CB-9138-65873728F193}"/>
    <dgm:cxn modelId="{6D8BB44A-339A-4BF5-92F1-B3C3737AE7CC}" type="presOf" srcId="{A3B160E6-C9CE-4B4D-8062-444EAF8A0A34}" destId="{78D2E934-B325-440A-B9C1-58423D5E739C}" srcOrd="0" destOrd="0" presId="urn:microsoft.com/office/officeart/2005/8/layout/list1"/>
    <dgm:cxn modelId="{05F19F83-084E-4AAE-832C-BCB7A2560150}" type="presOf" srcId="{F361129E-1152-47ED-9309-5CC00A780040}" destId="{6978B9ED-A1C4-4C7A-8C1D-5C682F774B87}" srcOrd="0" destOrd="0" presId="urn:microsoft.com/office/officeart/2005/8/layout/list1"/>
    <dgm:cxn modelId="{E75A1384-5F81-4AE2-A1FB-32AB260A48C3}" type="presOf" srcId="{255C8F59-5CC2-4EC2-B891-4239B85E301A}" destId="{E2033AB6-B057-4BAB-A6CC-20564EC608F1}" srcOrd="0" destOrd="0" presId="urn:microsoft.com/office/officeart/2005/8/layout/list1"/>
    <dgm:cxn modelId="{67AD0DA2-39B2-4350-A84C-8622D7DC2917}" type="presOf" srcId="{2652EB33-247F-4903-B0E4-CAFA7EE15109}" destId="{1450BE2E-9B04-4CD9-AE12-EB5CD90B6962}" srcOrd="1" destOrd="0" presId="urn:microsoft.com/office/officeart/2005/8/layout/list1"/>
    <dgm:cxn modelId="{F54353C3-4937-4100-A5A6-B6677BA87FD2}" type="presOf" srcId="{A3B160E6-C9CE-4B4D-8062-444EAF8A0A34}" destId="{9186F9AA-1837-407C-98E9-65EB20555462}" srcOrd="1" destOrd="0" presId="urn:microsoft.com/office/officeart/2005/8/layout/list1"/>
    <dgm:cxn modelId="{84205ADB-DC97-49B6-BA05-F6A990361266}" srcId="{F361129E-1152-47ED-9309-5CC00A780040}" destId="{2652EB33-247F-4903-B0E4-CAFA7EE15109}" srcOrd="1" destOrd="0" parTransId="{C06DBA02-E21B-4860-A486-F9C28854AF2D}" sibTransId="{1ADF43E3-0363-4C67-8BAC-69555FA88647}"/>
    <dgm:cxn modelId="{9955C1DB-A1C1-48C9-A2F1-8C1AB62F3BCA}" srcId="{F361129E-1152-47ED-9309-5CC00A780040}" destId="{A3B160E6-C9CE-4B4D-8062-444EAF8A0A34}" srcOrd="0" destOrd="0" parTransId="{5BF056D7-D229-4E97-BDC9-60BB79008C3F}" sibTransId="{EA6DAB57-BD28-4615-A5BA-590C04742607}"/>
    <dgm:cxn modelId="{48553EE8-ACA9-428B-8DB4-BAF00E1C1759}" type="presOf" srcId="{2652EB33-247F-4903-B0E4-CAFA7EE15109}" destId="{D8E7E82B-8A96-4FE1-B14C-A572936D42FC}" srcOrd="0" destOrd="0" presId="urn:microsoft.com/office/officeart/2005/8/layout/list1"/>
    <dgm:cxn modelId="{E22B1563-822D-40C5-8299-940AAF472470}" type="presParOf" srcId="{6978B9ED-A1C4-4C7A-8C1D-5C682F774B87}" destId="{88E68FC3-5216-4F14-AAF4-2AEECD436BE4}" srcOrd="0" destOrd="0" presId="urn:microsoft.com/office/officeart/2005/8/layout/list1"/>
    <dgm:cxn modelId="{B661EBE2-0C32-4A78-A13A-38047A622D04}" type="presParOf" srcId="{88E68FC3-5216-4F14-AAF4-2AEECD436BE4}" destId="{78D2E934-B325-440A-B9C1-58423D5E739C}" srcOrd="0" destOrd="0" presId="urn:microsoft.com/office/officeart/2005/8/layout/list1"/>
    <dgm:cxn modelId="{A9E812AC-97DB-46F0-AA7F-2845A0883A2C}" type="presParOf" srcId="{88E68FC3-5216-4F14-AAF4-2AEECD436BE4}" destId="{9186F9AA-1837-407C-98E9-65EB20555462}" srcOrd="1" destOrd="0" presId="urn:microsoft.com/office/officeart/2005/8/layout/list1"/>
    <dgm:cxn modelId="{2B1B7981-A755-4A09-8545-14BD43EAD125}" type="presParOf" srcId="{6978B9ED-A1C4-4C7A-8C1D-5C682F774B87}" destId="{EFD7E320-F6DD-494E-8619-B90EB67F739E}" srcOrd="1" destOrd="0" presId="urn:microsoft.com/office/officeart/2005/8/layout/list1"/>
    <dgm:cxn modelId="{027E3D16-E3F0-47C5-81C5-FFC128B93F6D}" type="presParOf" srcId="{6978B9ED-A1C4-4C7A-8C1D-5C682F774B87}" destId="{4D4EDE60-3FF8-4092-B4DB-B24F54317170}" srcOrd="2" destOrd="0" presId="urn:microsoft.com/office/officeart/2005/8/layout/list1"/>
    <dgm:cxn modelId="{7A9B3F7C-DB30-4CEF-95A0-4A325AF1B765}" type="presParOf" srcId="{6978B9ED-A1C4-4C7A-8C1D-5C682F774B87}" destId="{A3B1BEC0-E363-490B-AED5-1056F65D2561}" srcOrd="3" destOrd="0" presId="urn:microsoft.com/office/officeart/2005/8/layout/list1"/>
    <dgm:cxn modelId="{45049810-FB9A-4DD2-8D87-E78FC1F1058A}" type="presParOf" srcId="{6978B9ED-A1C4-4C7A-8C1D-5C682F774B87}" destId="{301C354F-F297-45B2-A603-5A702589BCDB}" srcOrd="4" destOrd="0" presId="urn:microsoft.com/office/officeart/2005/8/layout/list1"/>
    <dgm:cxn modelId="{C2513E75-1620-4146-896F-502CD13253CA}" type="presParOf" srcId="{301C354F-F297-45B2-A603-5A702589BCDB}" destId="{D8E7E82B-8A96-4FE1-B14C-A572936D42FC}" srcOrd="0" destOrd="0" presId="urn:microsoft.com/office/officeart/2005/8/layout/list1"/>
    <dgm:cxn modelId="{17D80C87-4D86-4A19-920E-38C1687558A2}" type="presParOf" srcId="{301C354F-F297-45B2-A603-5A702589BCDB}" destId="{1450BE2E-9B04-4CD9-AE12-EB5CD90B6962}" srcOrd="1" destOrd="0" presId="urn:microsoft.com/office/officeart/2005/8/layout/list1"/>
    <dgm:cxn modelId="{0C38CEAF-D174-48B8-8AB6-580FC8C51965}" type="presParOf" srcId="{6978B9ED-A1C4-4C7A-8C1D-5C682F774B87}" destId="{2C539A81-0AF8-491E-8174-EF0C227B668C}" srcOrd="5" destOrd="0" presId="urn:microsoft.com/office/officeart/2005/8/layout/list1"/>
    <dgm:cxn modelId="{C432F740-BAEB-4ACD-87BB-7E8876317299}" type="presParOf" srcId="{6978B9ED-A1C4-4C7A-8C1D-5C682F774B87}" destId="{9AF8878C-AB4D-4AFF-BD89-B9EC2BDEFCE3}" srcOrd="6" destOrd="0" presId="urn:microsoft.com/office/officeart/2005/8/layout/list1"/>
    <dgm:cxn modelId="{49B0D00D-B870-4EAB-988D-7C30F7C8CF87}" type="presParOf" srcId="{6978B9ED-A1C4-4C7A-8C1D-5C682F774B87}" destId="{3D355C08-CD31-4263-B85D-EB9D60A150D8}" srcOrd="7" destOrd="0" presId="urn:microsoft.com/office/officeart/2005/8/layout/list1"/>
    <dgm:cxn modelId="{355814A7-1CB6-4270-A9E5-389B1B034FB8}" type="presParOf" srcId="{6978B9ED-A1C4-4C7A-8C1D-5C682F774B87}" destId="{359C721E-65E3-4ED7-B5AC-30FFDDE62683}" srcOrd="8" destOrd="0" presId="urn:microsoft.com/office/officeart/2005/8/layout/list1"/>
    <dgm:cxn modelId="{06D9ADD2-58E7-40AB-ABDF-9B9FAC814B07}" type="presParOf" srcId="{359C721E-65E3-4ED7-B5AC-30FFDDE62683}" destId="{E2033AB6-B057-4BAB-A6CC-20564EC608F1}" srcOrd="0" destOrd="0" presId="urn:microsoft.com/office/officeart/2005/8/layout/list1"/>
    <dgm:cxn modelId="{C79C362F-EE66-4D33-AF3B-A1C89CAC5AFB}" type="presParOf" srcId="{359C721E-65E3-4ED7-B5AC-30FFDDE62683}" destId="{D8E438C8-08A2-4E75-AC8A-55806BB9F9A3}" srcOrd="1" destOrd="0" presId="urn:microsoft.com/office/officeart/2005/8/layout/list1"/>
    <dgm:cxn modelId="{A745DA39-41DB-4F20-98AE-BEC11265E188}" type="presParOf" srcId="{6978B9ED-A1C4-4C7A-8C1D-5C682F774B87}" destId="{5CA2ED04-8531-474C-89BA-4451C2FA1DDE}" srcOrd="9" destOrd="0" presId="urn:microsoft.com/office/officeart/2005/8/layout/list1"/>
    <dgm:cxn modelId="{DB706091-0403-4BDC-A07D-E59FF3C84CB3}" type="presParOf" srcId="{6978B9ED-A1C4-4C7A-8C1D-5C682F774B87}" destId="{267E84A5-81F8-44AB-AB3D-0361AE1406A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77B1EBB-A994-408B-A09D-DCC8170CB2DC}"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9A12F0F3-CC47-4D1B-8C6C-449B68E34FD5}">
      <dgm:prSet custT="1"/>
      <dgm:spPr>
        <a:solidFill>
          <a:schemeClr val="tx1"/>
        </a:solidFill>
      </dgm:spPr>
      <dgm:t>
        <a:bodyPr/>
        <a:lstStyle/>
        <a:p>
          <a:pPr algn="just"/>
          <a:r>
            <a:rPr lang="en-GB" sz="2000" dirty="0">
              <a:solidFill>
                <a:schemeClr val="bg1"/>
              </a:solidFill>
              <a:latin typeface="Arial" panose="020B0604020202020204" pitchFamily="34" charset="0"/>
              <a:cs typeface="Arial" panose="020B0604020202020204" pitchFamily="34" charset="0"/>
            </a:rPr>
            <a:t>The access into sensitive areas at the SMR facility should be carefully monitored. Only professional staff are allowed into these areas. There should be enforcement of biometric authentication, security badges, and access protocols to keep track of employee activities.</a:t>
          </a:r>
          <a:endParaRPr lang="en-US" sz="2000" dirty="0">
            <a:solidFill>
              <a:schemeClr val="bg1"/>
            </a:solidFill>
            <a:latin typeface="Arial" panose="020B0604020202020204" pitchFamily="34" charset="0"/>
            <a:cs typeface="Arial" panose="020B0604020202020204" pitchFamily="34" charset="0"/>
          </a:endParaRPr>
        </a:p>
      </dgm:t>
    </dgm:pt>
    <dgm:pt modelId="{17F869FB-0114-4B33-8E80-9C23D7E52BF3}" type="parTrans" cxnId="{57460695-3C74-4B5C-A260-F0EC65533FA0}">
      <dgm:prSet/>
      <dgm:spPr/>
      <dgm:t>
        <a:bodyPr/>
        <a:lstStyle/>
        <a:p>
          <a:endParaRPr lang="en-US"/>
        </a:p>
      </dgm:t>
    </dgm:pt>
    <dgm:pt modelId="{D33202B1-764B-41D3-A913-903554A2D115}" type="sibTrans" cxnId="{57460695-3C74-4B5C-A260-F0EC65533FA0}">
      <dgm:prSet/>
      <dgm:spPr/>
      <dgm:t>
        <a:bodyPr/>
        <a:lstStyle/>
        <a:p>
          <a:endParaRPr lang="en-US"/>
        </a:p>
      </dgm:t>
    </dgm:pt>
    <dgm:pt modelId="{D454A035-3415-43AC-A287-B0467D20ED9A}">
      <dgm:prSet custT="1"/>
      <dgm:spPr>
        <a:solidFill>
          <a:schemeClr val="bg1"/>
        </a:solidFill>
      </dgm:spPr>
      <dgm:t>
        <a:bodyPr/>
        <a:lstStyle/>
        <a:p>
          <a:pPr algn="just"/>
          <a:r>
            <a:rPr lang="en-GB" sz="2000" dirty="0">
              <a:solidFill>
                <a:schemeClr val="tx1"/>
              </a:solidFill>
              <a:latin typeface="Arial" panose="020B0604020202020204" pitchFamily="34" charset="0"/>
              <a:cs typeface="Arial" panose="020B0604020202020204" pitchFamily="34" charset="0"/>
            </a:rPr>
            <a:t>Protect critical features of SMR such as the core reactor, fuel storage areas and server rooms from unauthorized access or cyberattack through installation of physical barriers, enhanced organizations among other means.</a:t>
          </a:r>
          <a:endParaRPr lang="en-US" sz="2000" dirty="0">
            <a:solidFill>
              <a:schemeClr val="tx1"/>
            </a:solidFill>
            <a:latin typeface="Arial" panose="020B0604020202020204" pitchFamily="34" charset="0"/>
            <a:cs typeface="Arial" panose="020B0604020202020204" pitchFamily="34" charset="0"/>
          </a:endParaRPr>
        </a:p>
      </dgm:t>
    </dgm:pt>
    <dgm:pt modelId="{EBCCD3D5-100B-4F16-B8B4-E2591E1F87B5}" type="parTrans" cxnId="{37D54211-6DDB-4079-A9FA-40FAC70DD28C}">
      <dgm:prSet/>
      <dgm:spPr/>
      <dgm:t>
        <a:bodyPr/>
        <a:lstStyle/>
        <a:p>
          <a:endParaRPr lang="en-US"/>
        </a:p>
      </dgm:t>
    </dgm:pt>
    <dgm:pt modelId="{492E9051-D93F-48BA-86EF-F31CD431163B}" type="sibTrans" cxnId="{37D54211-6DDB-4079-A9FA-40FAC70DD28C}">
      <dgm:prSet/>
      <dgm:spPr/>
      <dgm:t>
        <a:bodyPr/>
        <a:lstStyle/>
        <a:p>
          <a:endParaRPr lang="en-US"/>
        </a:p>
      </dgm:t>
    </dgm:pt>
    <dgm:pt modelId="{E788681A-4A90-471E-BD00-DFD546C252B2}" type="pres">
      <dgm:prSet presAssocID="{A77B1EBB-A994-408B-A09D-DCC8170CB2DC}" presName="Name0" presStyleCnt="0">
        <dgm:presLayoutVars>
          <dgm:dir/>
          <dgm:resizeHandles val="exact"/>
        </dgm:presLayoutVars>
      </dgm:prSet>
      <dgm:spPr/>
    </dgm:pt>
    <dgm:pt modelId="{965C8AF7-06B5-41F0-9EB3-C3088FA4AE3B}" type="pres">
      <dgm:prSet presAssocID="{A77B1EBB-A994-408B-A09D-DCC8170CB2DC}" presName="bkgdShp" presStyleLbl="alignAccFollowNode1" presStyleIdx="0" presStyleCnt="1"/>
      <dgm:spPr/>
    </dgm:pt>
    <dgm:pt modelId="{943E3F33-245F-489D-9251-CC8CE77F637D}" type="pres">
      <dgm:prSet presAssocID="{A77B1EBB-A994-408B-A09D-DCC8170CB2DC}" presName="linComp" presStyleCnt="0"/>
      <dgm:spPr/>
    </dgm:pt>
    <dgm:pt modelId="{C78FA2D6-F593-42A3-84A9-BE1B18B80754}" type="pres">
      <dgm:prSet presAssocID="{D454A035-3415-43AC-A287-B0467D20ED9A}" presName="compNode" presStyleCnt="0"/>
      <dgm:spPr/>
    </dgm:pt>
    <dgm:pt modelId="{D23E580D-E7E6-415F-A472-051034B93712}" type="pres">
      <dgm:prSet presAssocID="{D454A035-3415-43AC-A287-B0467D20ED9A}" presName="node" presStyleLbl="node1" presStyleIdx="0" presStyleCnt="2">
        <dgm:presLayoutVars>
          <dgm:bulletEnabled val="1"/>
        </dgm:presLayoutVars>
      </dgm:prSet>
      <dgm:spPr/>
    </dgm:pt>
    <dgm:pt modelId="{D714B71F-3074-49D8-9326-76E93BF0EA67}" type="pres">
      <dgm:prSet presAssocID="{D454A035-3415-43AC-A287-B0467D20ED9A}" presName="invisiNode" presStyleLbl="node1" presStyleIdx="0" presStyleCnt="2"/>
      <dgm:spPr/>
    </dgm:pt>
    <dgm:pt modelId="{03A0AE79-BE69-42FE-90FF-672D9F7EEEF1}" type="pres">
      <dgm:prSet presAssocID="{D454A035-3415-43AC-A287-B0467D20ED9A}" presName="imagNode" presStyleLbl="fgImgPlace1" presStyleIdx="0" presStyleCnt="2"/>
      <dgm:spPr>
        <a:blipFill rotWithShape="1">
          <a:blip xmlns:r="http://schemas.openxmlformats.org/officeDocument/2006/relationships" r:embed="rId1"/>
          <a:srcRect/>
          <a:stretch>
            <a:fillRect t="-114000" b="-114000"/>
          </a:stretch>
        </a:blipFill>
      </dgm:spPr>
    </dgm:pt>
    <dgm:pt modelId="{D55A99BD-5C38-4453-8F83-05DD144D3AB8}" type="pres">
      <dgm:prSet presAssocID="{492E9051-D93F-48BA-86EF-F31CD431163B}" presName="sibTrans" presStyleLbl="sibTrans2D1" presStyleIdx="0" presStyleCnt="0"/>
      <dgm:spPr/>
    </dgm:pt>
    <dgm:pt modelId="{3CD59E69-0792-4FCD-8346-DBBB33947284}" type="pres">
      <dgm:prSet presAssocID="{9A12F0F3-CC47-4D1B-8C6C-449B68E34FD5}" presName="compNode" presStyleCnt="0"/>
      <dgm:spPr/>
    </dgm:pt>
    <dgm:pt modelId="{2DC01E6A-7F40-480A-8615-437416F4C026}" type="pres">
      <dgm:prSet presAssocID="{9A12F0F3-CC47-4D1B-8C6C-449B68E34FD5}" presName="node" presStyleLbl="node1" presStyleIdx="1" presStyleCnt="2">
        <dgm:presLayoutVars>
          <dgm:bulletEnabled val="1"/>
        </dgm:presLayoutVars>
      </dgm:prSet>
      <dgm:spPr/>
    </dgm:pt>
    <dgm:pt modelId="{A359A7ED-DAD8-47E9-BC33-7F7C15FA5477}" type="pres">
      <dgm:prSet presAssocID="{9A12F0F3-CC47-4D1B-8C6C-449B68E34FD5}" presName="invisiNode" presStyleLbl="node1" presStyleIdx="1" presStyleCnt="2"/>
      <dgm:spPr/>
    </dgm:pt>
    <dgm:pt modelId="{D964E133-C1FE-4975-8FE0-7304CC4F85D0}" type="pres">
      <dgm:prSet presAssocID="{9A12F0F3-CC47-4D1B-8C6C-449B68E34FD5}" presName="imagNode" presStyleLbl="fgImgPlace1" presStyleIdx="1" presStyleCnt="2"/>
      <dgm:spPr>
        <a:blipFill rotWithShape="1">
          <a:blip xmlns:r="http://schemas.openxmlformats.org/officeDocument/2006/relationships" r:embed="rId2"/>
          <a:srcRect/>
          <a:stretch>
            <a:fillRect t="-114000" b="-114000"/>
          </a:stretch>
        </a:blipFill>
      </dgm:spPr>
    </dgm:pt>
  </dgm:ptLst>
  <dgm:cxnLst>
    <dgm:cxn modelId="{37D54211-6DDB-4079-A9FA-40FAC70DD28C}" srcId="{A77B1EBB-A994-408B-A09D-DCC8170CB2DC}" destId="{D454A035-3415-43AC-A287-B0467D20ED9A}" srcOrd="0" destOrd="0" parTransId="{EBCCD3D5-100B-4F16-B8B4-E2591E1F87B5}" sibTransId="{492E9051-D93F-48BA-86EF-F31CD431163B}"/>
    <dgm:cxn modelId="{F8438723-5533-4CA4-B7BF-83FDC6E77F13}" type="presOf" srcId="{492E9051-D93F-48BA-86EF-F31CD431163B}" destId="{D55A99BD-5C38-4453-8F83-05DD144D3AB8}" srcOrd="0" destOrd="0" presId="urn:microsoft.com/office/officeart/2005/8/layout/pList2"/>
    <dgm:cxn modelId="{18A0ED77-1FC8-4361-A2E4-C6065F42BC89}" type="presOf" srcId="{9A12F0F3-CC47-4D1B-8C6C-449B68E34FD5}" destId="{2DC01E6A-7F40-480A-8615-437416F4C026}" srcOrd="0" destOrd="0" presId="urn:microsoft.com/office/officeart/2005/8/layout/pList2"/>
    <dgm:cxn modelId="{A2BFA891-B0FA-4F03-9B28-370F7E4E7FF4}" type="presOf" srcId="{D454A035-3415-43AC-A287-B0467D20ED9A}" destId="{D23E580D-E7E6-415F-A472-051034B93712}" srcOrd="0" destOrd="0" presId="urn:microsoft.com/office/officeart/2005/8/layout/pList2"/>
    <dgm:cxn modelId="{57460695-3C74-4B5C-A260-F0EC65533FA0}" srcId="{A77B1EBB-A994-408B-A09D-DCC8170CB2DC}" destId="{9A12F0F3-CC47-4D1B-8C6C-449B68E34FD5}" srcOrd="1" destOrd="0" parTransId="{17F869FB-0114-4B33-8E80-9C23D7E52BF3}" sibTransId="{D33202B1-764B-41D3-A913-903554A2D115}"/>
    <dgm:cxn modelId="{EF85D0A2-5829-444D-8B5F-CCD8423C66EC}" type="presOf" srcId="{A77B1EBB-A994-408B-A09D-DCC8170CB2DC}" destId="{E788681A-4A90-471E-BD00-DFD546C252B2}" srcOrd="0" destOrd="0" presId="urn:microsoft.com/office/officeart/2005/8/layout/pList2"/>
    <dgm:cxn modelId="{08676112-EADF-4D30-9BAE-36F6EB1D6C27}" type="presParOf" srcId="{E788681A-4A90-471E-BD00-DFD546C252B2}" destId="{965C8AF7-06B5-41F0-9EB3-C3088FA4AE3B}" srcOrd="0" destOrd="0" presId="urn:microsoft.com/office/officeart/2005/8/layout/pList2"/>
    <dgm:cxn modelId="{8EF8274D-B5BD-447E-A9D2-9565A8A45DDF}" type="presParOf" srcId="{E788681A-4A90-471E-BD00-DFD546C252B2}" destId="{943E3F33-245F-489D-9251-CC8CE77F637D}" srcOrd="1" destOrd="0" presId="urn:microsoft.com/office/officeart/2005/8/layout/pList2"/>
    <dgm:cxn modelId="{AF84FB77-6B3B-4C19-96AD-8AEEE5B8E432}" type="presParOf" srcId="{943E3F33-245F-489D-9251-CC8CE77F637D}" destId="{C78FA2D6-F593-42A3-84A9-BE1B18B80754}" srcOrd="0" destOrd="0" presId="urn:microsoft.com/office/officeart/2005/8/layout/pList2"/>
    <dgm:cxn modelId="{59A735D3-AA88-4DC2-9CCB-E2887BB8E341}" type="presParOf" srcId="{C78FA2D6-F593-42A3-84A9-BE1B18B80754}" destId="{D23E580D-E7E6-415F-A472-051034B93712}" srcOrd="0" destOrd="0" presId="urn:microsoft.com/office/officeart/2005/8/layout/pList2"/>
    <dgm:cxn modelId="{0DDC75DA-7325-4D3C-AF5F-22623366A6AB}" type="presParOf" srcId="{C78FA2D6-F593-42A3-84A9-BE1B18B80754}" destId="{D714B71F-3074-49D8-9326-76E93BF0EA67}" srcOrd="1" destOrd="0" presId="urn:microsoft.com/office/officeart/2005/8/layout/pList2"/>
    <dgm:cxn modelId="{EE504917-D9F0-48A8-AAB3-9C4BED134C15}" type="presParOf" srcId="{C78FA2D6-F593-42A3-84A9-BE1B18B80754}" destId="{03A0AE79-BE69-42FE-90FF-672D9F7EEEF1}" srcOrd="2" destOrd="0" presId="urn:microsoft.com/office/officeart/2005/8/layout/pList2"/>
    <dgm:cxn modelId="{0687100C-735E-4B83-BAC5-12E064EA5000}" type="presParOf" srcId="{943E3F33-245F-489D-9251-CC8CE77F637D}" destId="{D55A99BD-5C38-4453-8F83-05DD144D3AB8}" srcOrd="1" destOrd="0" presId="urn:microsoft.com/office/officeart/2005/8/layout/pList2"/>
    <dgm:cxn modelId="{7399D20D-EB4A-430A-9803-2F3FC3818013}" type="presParOf" srcId="{943E3F33-245F-489D-9251-CC8CE77F637D}" destId="{3CD59E69-0792-4FCD-8346-DBBB33947284}" srcOrd="2" destOrd="0" presId="urn:microsoft.com/office/officeart/2005/8/layout/pList2"/>
    <dgm:cxn modelId="{7814E562-3FE1-4CD8-8FA4-783504DC3577}" type="presParOf" srcId="{3CD59E69-0792-4FCD-8346-DBBB33947284}" destId="{2DC01E6A-7F40-480A-8615-437416F4C026}" srcOrd="0" destOrd="0" presId="urn:microsoft.com/office/officeart/2005/8/layout/pList2"/>
    <dgm:cxn modelId="{D1CFA163-BE91-405B-A717-DF65E92DE731}" type="presParOf" srcId="{3CD59E69-0792-4FCD-8346-DBBB33947284}" destId="{A359A7ED-DAD8-47E9-BC33-7F7C15FA5477}" srcOrd="1" destOrd="0" presId="urn:microsoft.com/office/officeart/2005/8/layout/pList2"/>
    <dgm:cxn modelId="{9E5698FF-0767-4972-98AD-E05B5BB1C2A2}" type="presParOf" srcId="{3CD59E69-0792-4FCD-8346-DBBB33947284}" destId="{D964E133-C1FE-4975-8FE0-7304CC4F85D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0499E-4A2B-4E16-BDCE-8B404018E4AD}"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az-Latn-AZ"/>
        </a:p>
      </dgm:t>
    </dgm:pt>
    <dgm:pt modelId="{200D23EC-DDA4-4C59-BA16-1F689D567AAB}">
      <dgm:prSet phldrT="[Text]" custT="1"/>
      <dgm:spPr/>
      <dgm:t>
        <a:bodyPr/>
        <a:lstStyle/>
        <a:p>
          <a:pPr algn="ctr"/>
          <a:r>
            <a:rPr lang="az-Latn-AZ" sz="1800" b="1" dirty="0" err="1">
              <a:latin typeface="Arial" panose="020B0604020202020204" pitchFamily="34" charset="0"/>
              <a:cs typeface="Arial" panose="020B0604020202020204" pitchFamily="34" charset="0"/>
            </a:rPr>
            <a:t>Anomaly</a:t>
          </a:r>
          <a:r>
            <a:rPr lang="az-Latn-AZ" sz="1800" b="1" dirty="0">
              <a:latin typeface="Arial" panose="020B0604020202020204" pitchFamily="34" charset="0"/>
              <a:cs typeface="Arial" panose="020B0604020202020204" pitchFamily="34" charset="0"/>
            </a:rPr>
            <a:t> </a:t>
          </a:r>
          <a:r>
            <a:rPr lang="az-Latn-AZ" sz="1800" b="1" dirty="0" err="1">
              <a:latin typeface="Arial" panose="020B0604020202020204" pitchFamily="34" charset="0"/>
              <a:cs typeface="Arial" panose="020B0604020202020204" pitchFamily="34" charset="0"/>
            </a:rPr>
            <a:t>detection</a:t>
          </a:r>
          <a:endParaRPr lang="az-Latn-AZ" sz="1800" b="1" dirty="0">
            <a:latin typeface="Arial" panose="020B0604020202020204" pitchFamily="34" charset="0"/>
            <a:cs typeface="Arial" panose="020B0604020202020204" pitchFamily="34" charset="0"/>
          </a:endParaRPr>
        </a:p>
      </dgm:t>
    </dgm:pt>
    <dgm:pt modelId="{9D0756A1-7B7F-413D-870B-9E6D6258BC08}" type="parTrans" cxnId="{3DFC7A3F-152F-4B54-B827-0E10400A58CB}">
      <dgm:prSet/>
      <dgm:spPr/>
      <dgm:t>
        <a:bodyPr/>
        <a:lstStyle/>
        <a:p>
          <a:endParaRPr lang="az-Latn-AZ"/>
        </a:p>
      </dgm:t>
    </dgm:pt>
    <dgm:pt modelId="{83AD9ADA-997F-4C4B-AC04-0D10CA526920}" type="sibTrans" cxnId="{3DFC7A3F-152F-4B54-B827-0E10400A58CB}">
      <dgm:prSet/>
      <dgm:spPr/>
      <dgm:t>
        <a:bodyPr/>
        <a:lstStyle/>
        <a:p>
          <a:endParaRPr lang="az-Latn-AZ"/>
        </a:p>
      </dgm:t>
    </dgm:pt>
    <dgm:pt modelId="{571F9F50-9570-4C72-8C83-991BABBBCD31}">
      <dgm:prSet phldrT="[Text]" custT="1"/>
      <dgm:spPr/>
      <dgm:t>
        <a:bodyPr/>
        <a:lstStyle/>
        <a:p>
          <a:pPr algn="just">
            <a:buFont typeface="Wingdings" panose="05000000000000000000" pitchFamily="2" charset="2"/>
            <a:buChar char="q"/>
          </a:pPr>
          <a:r>
            <a:rPr lang="en-US" sz="2000" dirty="0">
              <a:solidFill>
                <a:schemeClr val="bg1"/>
              </a:solidFill>
              <a:latin typeface="Arial" panose="020B0604020202020204" pitchFamily="34" charset="0"/>
              <a:cs typeface="Arial" panose="020B0604020202020204" pitchFamily="34" charset="0"/>
            </a:rPr>
            <a:t>This proactive approach enhances the safety and reliability of SMRs.</a:t>
          </a:r>
          <a:endParaRPr lang="az-Latn-AZ" sz="2000" dirty="0">
            <a:latin typeface="Arial" panose="020B0604020202020204" pitchFamily="34" charset="0"/>
            <a:cs typeface="Arial" panose="020B0604020202020204" pitchFamily="34" charset="0"/>
          </a:endParaRPr>
        </a:p>
      </dgm:t>
    </dgm:pt>
    <dgm:pt modelId="{7B0CCAAF-9674-4DA6-8D6D-5687E4430382}" type="parTrans" cxnId="{2AE3D9BA-04F9-4ABA-83AF-A5634BBA1717}">
      <dgm:prSet/>
      <dgm:spPr/>
      <dgm:t>
        <a:bodyPr/>
        <a:lstStyle/>
        <a:p>
          <a:endParaRPr lang="az-Latn-AZ"/>
        </a:p>
      </dgm:t>
    </dgm:pt>
    <dgm:pt modelId="{DDC269DC-F89C-4C4B-963E-0560DC7F5E8A}" type="sibTrans" cxnId="{2AE3D9BA-04F9-4ABA-83AF-A5634BBA1717}">
      <dgm:prSet/>
      <dgm:spPr/>
      <dgm:t>
        <a:bodyPr/>
        <a:lstStyle/>
        <a:p>
          <a:endParaRPr lang="az-Latn-AZ"/>
        </a:p>
      </dgm:t>
    </dgm:pt>
    <dgm:pt modelId="{228DA7B1-BEEF-420C-96BA-6EE2C9D5584D}">
      <dgm:prSet phldrT="[Text]" custT="1"/>
      <dgm:spPr/>
      <dgm:t>
        <a:bodyPr/>
        <a:lstStyle/>
        <a:p>
          <a:pPr algn="ctr"/>
          <a:r>
            <a:rPr lang="az-Latn-AZ" sz="1600" b="1" dirty="0">
              <a:latin typeface="Arial" panose="020B0604020202020204" pitchFamily="34" charset="0"/>
              <a:cs typeface="Arial" panose="020B0604020202020204" pitchFamily="34" charset="0"/>
            </a:rPr>
            <a:t>      </a:t>
          </a:r>
          <a:r>
            <a:rPr lang="az-Latn-AZ" sz="1600" b="1" dirty="0" err="1">
              <a:latin typeface="Arial" panose="020B0604020202020204" pitchFamily="34" charset="0"/>
              <a:cs typeface="Arial" panose="020B0604020202020204" pitchFamily="34" charset="0"/>
            </a:rPr>
            <a:t>Classification</a:t>
          </a:r>
          <a:endParaRPr lang="az-Latn-AZ" sz="1600" b="1" dirty="0">
            <a:latin typeface="Arial" panose="020B0604020202020204" pitchFamily="34" charset="0"/>
            <a:cs typeface="Arial" panose="020B0604020202020204" pitchFamily="34" charset="0"/>
          </a:endParaRPr>
        </a:p>
      </dgm:t>
    </dgm:pt>
    <dgm:pt modelId="{0E5E6AD0-8082-4ED0-ADF3-0515233496DB}" type="parTrans" cxnId="{924E3C3F-9191-4B61-809F-21F64ABC4F40}">
      <dgm:prSet/>
      <dgm:spPr/>
      <dgm:t>
        <a:bodyPr/>
        <a:lstStyle/>
        <a:p>
          <a:endParaRPr lang="az-Latn-AZ"/>
        </a:p>
      </dgm:t>
    </dgm:pt>
    <dgm:pt modelId="{8A5A3F75-510E-4F64-946A-EB867887772C}" type="sibTrans" cxnId="{924E3C3F-9191-4B61-809F-21F64ABC4F40}">
      <dgm:prSet/>
      <dgm:spPr/>
      <dgm:t>
        <a:bodyPr/>
        <a:lstStyle/>
        <a:p>
          <a:endParaRPr lang="az-Latn-AZ"/>
        </a:p>
      </dgm:t>
    </dgm:pt>
    <dgm:pt modelId="{C6A47587-6A71-4B0F-A5EA-1B40EF386AA1}">
      <dgm:prSet custT="1"/>
      <dgm:spPr/>
      <dgm:t>
        <a:bodyPr/>
        <a:lstStyle/>
        <a:p>
          <a:pPr algn="ctr"/>
          <a:r>
            <a:rPr lang="az-Latn-AZ" sz="1400" b="1" dirty="0">
              <a:latin typeface="Arial" panose="020B0604020202020204" pitchFamily="34" charset="0"/>
              <a:cs typeface="Arial" panose="020B0604020202020204" pitchFamily="34" charset="0"/>
            </a:rPr>
            <a:t>       </a:t>
          </a:r>
          <a:r>
            <a:rPr lang="az-Latn-AZ" sz="1800" b="1" dirty="0" err="1">
              <a:latin typeface="Arial" panose="020B0604020202020204" pitchFamily="34" charset="0"/>
              <a:cs typeface="Arial" panose="020B0604020202020204" pitchFamily="34" charset="0"/>
            </a:rPr>
            <a:t>Clustring</a:t>
          </a:r>
          <a:endParaRPr lang="az-Latn-AZ" sz="1800" b="1" dirty="0">
            <a:latin typeface="Arial" panose="020B0604020202020204" pitchFamily="34" charset="0"/>
            <a:cs typeface="Arial" panose="020B0604020202020204" pitchFamily="34" charset="0"/>
          </a:endParaRPr>
        </a:p>
      </dgm:t>
    </dgm:pt>
    <dgm:pt modelId="{C8781F12-E299-4636-8D76-81DE767AF391}" type="parTrans" cxnId="{D967CA7A-A6BE-407F-A7F1-F929830BC4AE}">
      <dgm:prSet/>
      <dgm:spPr/>
      <dgm:t>
        <a:bodyPr/>
        <a:lstStyle/>
        <a:p>
          <a:endParaRPr lang="az-Latn-AZ"/>
        </a:p>
      </dgm:t>
    </dgm:pt>
    <dgm:pt modelId="{847B2A19-A88E-4E6B-8140-18890909BD41}" type="sibTrans" cxnId="{D967CA7A-A6BE-407F-A7F1-F929830BC4AE}">
      <dgm:prSet/>
      <dgm:spPr/>
      <dgm:t>
        <a:bodyPr/>
        <a:lstStyle/>
        <a:p>
          <a:endParaRPr lang="az-Latn-AZ"/>
        </a:p>
      </dgm:t>
    </dgm:pt>
    <dgm:pt modelId="{5EBE2CC6-6176-4254-A706-AEC557D45D92}">
      <dgm:prSet custT="1"/>
      <dgm:spPr/>
      <dgm:t>
        <a:bodyPr/>
        <a:lstStyle/>
        <a:p>
          <a:pPr algn="just">
            <a:buFont typeface="Wingdings" panose="05000000000000000000" pitchFamily="2" charset="2"/>
            <a:buChar char="q"/>
          </a:pPr>
          <a:r>
            <a:rPr lang="en-GB" sz="1600" dirty="0">
              <a:latin typeface="Arial" panose="020B0604020202020204" pitchFamily="34" charset="0"/>
              <a:cs typeface="Arial" panose="020B0604020202020204" pitchFamily="34" charset="0"/>
            </a:rPr>
            <a:t>Clustering security incidents helps operators identify root causes and develop targeted mitigation strategies to enhance SMR security.</a:t>
          </a:r>
          <a:endParaRPr lang="az-Latn-AZ" sz="1600" dirty="0">
            <a:latin typeface="Arial" panose="020B0604020202020204" pitchFamily="34" charset="0"/>
            <a:cs typeface="Arial" panose="020B0604020202020204" pitchFamily="34" charset="0"/>
          </a:endParaRPr>
        </a:p>
      </dgm:t>
    </dgm:pt>
    <dgm:pt modelId="{8DB43247-29FF-4353-BF6A-880C22B00F34}" type="parTrans" cxnId="{DE19F024-4D5C-4EFD-BF36-FC7E34DE4016}">
      <dgm:prSet/>
      <dgm:spPr/>
      <dgm:t>
        <a:bodyPr/>
        <a:lstStyle/>
        <a:p>
          <a:endParaRPr lang="az-Latn-AZ"/>
        </a:p>
      </dgm:t>
    </dgm:pt>
    <dgm:pt modelId="{022A751C-315D-41B2-B46F-350CABB08C64}" type="sibTrans" cxnId="{DE19F024-4D5C-4EFD-BF36-FC7E34DE4016}">
      <dgm:prSet/>
      <dgm:spPr/>
      <dgm:t>
        <a:bodyPr/>
        <a:lstStyle/>
        <a:p>
          <a:endParaRPr lang="az-Latn-AZ"/>
        </a:p>
      </dgm:t>
    </dgm:pt>
    <dgm:pt modelId="{4DDBB341-AF82-46FF-ACA5-DECF82AABDEB}">
      <dgm:prSet phldrT="[Text]" custT="1"/>
      <dgm:spPr/>
      <dgm:t>
        <a:bodyPr/>
        <a:lstStyle/>
        <a:p>
          <a:pPr algn="just">
            <a:buFont typeface="Wingdings" panose="05000000000000000000" pitchFamily="2" charset="2"/>
            <a:buChar char="q"/>
          </a:pPr>
          <a:r>
            <a:rPr lang="en-GB" sz="1800" dirty="0">
              <a:latin typeface="Arial" panose="020B0604020202020204" pitchFamily="34" charset="0"/>
              <a:cs typeface="Arial" panose="020B0604020202020204" pitchFamily="34" charset="0"/>
            </a:rPr>
            <a:t>Anomaly detection identifies abnormal patterns in real time, enabling quick responses to breaches and improving safety.</a:t>
          </a:r>
          <a:endParaRPr lang="az-Latn-AZ" sz="1800" dirty="0">
            <a:latin typeface="Arial" panose="020B0604020202020204" pitchFamily="34" charset="0"/>
            <a:cs typeface="Arial" panose="020B0604020202020204" pitchFamily="34" charset="0"/>
          </a:endParaRPr>
        </a:p>
      </dgm:t>
    </dgm:pt>
    <dgm:pt modelId="{7D866121-8762-4CD6-824A-50F6B3E6CC7A}" type="parTrans" cxnId="{BD9833A0-06AF-4B1A-AFD1-1FDCE80591EF}">
      <dgm:prSet/>
      <dgm:spPr/>
      <dgm:t>
        <a:bodyPr/>
        <a:lstStyle/>
        <a:p>
          <a:endParaRPr lang="az-Latn-AZ"/>
        </a:p>
      </dgm:t>
    </dgm:pt>
    <dgm:pt modelId="{991DCDEA-FCDB-42FE-89AF-FC520EB57D03}" type="sibTrans" cxnId="{BD9833A0-06AF-4B1A-AFD1-1FDCE80591EF}">
      <dgm:prSet/>
      <dgm:spPr/>
      <dgm:t>
        <a:bodyPr/>
        <a:lstStyle/>
        <a:p>
          <a:endParaRPr lang="az-Latn-AZ"/>
        </a:p>
      </dgm:t>
    </dgm:pt>
    <dgm:pt modelId="{A15DB509-6CA2-463E-977D-1425364A0678}" type="pres">
      <dgm:prSet presAssocID="{BF60499E-4A2B-4E16-BDCE-8B404018E4AD}" presName="linearFlow" presStyleCnt="0">
        <dgm:presLayoutVars>
          <dgm:dir/>
          <dgm:animLvl val="lvl"/>
          <dgm:resizeHandles/>
        </dgm:presLayoutVars>
      </dgm:prSet>
      <dgm:spPr/>
    </dgm:pt>
    <dgm:pt modelId="{1D398148-C270-4898-8110-D325A1610004}" type="pres">
      <dgm:prSet presAssocID="{200D23EC-DDA4-4C59-BA16-1F689D567AAB}" presName="compositeNode" presStyleCnt="0">
        <dgm:presLayoutVars>
          <dgm:bulletEnabled val="1"/>
        </dgm:presLayoutVars>
      </dgm:prSet>
      <dgm:spPr/>
    </dgm:pt>
    <dgm:pt modelId="{7AEC4221-1992-4F52-A9B2-6FBAF25F25AA}" type="pres">
      <dgm:prSet presAssocID="{200D23EC-DDA4-4C59-BA16-1F689D567AAB}" presName="image" presStyleLbl="fgImgPlace1" presStyleIdx="0" presStyleCnt="3"/>
      <dgm:spPr>
        <a:blipFill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rcRect/>
          <a:stretch>
            <a:fillRect l="-10000" r="-10000"/>
          </a:stretch>
        </a:blipFill>
      </dgm:spPr>
    </dgm:pt>
    <dgm:pt modelId="{D511B414-DB2D-4AE7-8A15-B37EA9DD19D7}" type="pres">
      <dgm:prSet presAssocID="{200D23EC-DDA4-4C59-BA16-1F689D567AAB}" presName="childNode" presStyleLbl="node1" presStyleIdx="0" presStyleCnt="3">
        <dgm:presLayoutVars>
          <dgm:bulletEnabled val="1"/>
        </dgm:presLayoutVars>
      </dgm:prSet>
      <dgm:spPr/>
    </dgm:pt>
    <dgm:pt modelId="{67622591-C435-4221-9D3C-2F49CAEF5DCC}" type="pres">
      <dgm:prSet presAssocID="{200D23EC-DDA4-4C59-BA16-1F689D567AAB}" presName="parentNode" presStyleLbl="revTx" presStyleIdx="0" presStyleCnt="3" custScaleY="112404">
        <dgm:presLayoutVars>
          <dgm:chMax val="0"/>
          <dgm:bulletEnabled val="1"/>
        </dgm:presLayoutVars>
      </dgm:prSet>
      <dgm:spPr/>
    </dgm:pt>
    <dgm:pt modelId="{7100D0E2-A992-4C4C-9388-76B3C1DC3B25}" type="pres">
      <dgm:prSet presAssocID="{83AD9ADA-997F-4C4B-AC04-0D10CA526920}" presName="sibTrans" presStyleCnt="0"/>
      <dgm:spPr/>
    </dgm:pt>
    <dgm:pt modelId="{851AE073-93D0-4163-819B-77EEF6EBD6AB}" type="pres">
      <dgm:prSet presAssocID="{228DA7B1-BEEF-420C-96BA-6EE2C9D5584D}" presName="compositeNode" presStyleCnt="0">
        <dgm:presLayoutVars>
          <dgm:bulletEnabled val="1"/>
        </dgm:presLayoutVars>
      </dgm:prSet>
      <dgm:spPr/>
    </dgm:pt>
    <dgm:pt modelId="{96B21829-5055-49AD-BF31-653F6E7AA0C2}" type="pres">
      <dgm:prSet presAssocID="{228DA7B1-BEEF-420C-96BA-6EE2C9D5584D}" presName="image" presStyleLbl="fgImgPlace1" presStyleIdx="1" presStyleCnt="3"/>
      <dgm:spPr>
        <a:blipFill rotWithShape="1">
          <a:blip xmlns:r="http://schemas.openxmlformats.org/officeDocument/2006/relationships" r:embed="rId2">
            <a:duotone>
              <a:schemeClr val="accent5">
                <a:hueOff val="-3364820"/>
                <a:satOff val="-11474"/>
                <a:lumOff val="-1911"/>
                <a:alphaOff val="0"/>
                <a:shade val="20000"/>
                <a:satMod val="200000"/>
              </a:schemeClr>
              <a:schemeClr val="accent5">
                <a:hueOff val="-3364820"/>
                <a:satOff val="-11474"/>
                <a:lumOff val="-1911"/>
                <a:alphaOff val="0"/>
                <a:tint val="12000"/>
                <a:satMod val="190000"/>
              </a:schemeClr>
            </a:duotone>
          </a:blip>
          <a:srcRect/>
          <a:stretch>
            <a:fillRect/>
          </a:stretch>
        </a:blipFill>
      </dgm:spPr>
    </dgm:pt>
    <dgm:pt modelId="{6A9D2238-7E69-4E26-9C75-829F07B12214}" type="pres">
      <dgm:prSet presAssocID="{228DA7B1-BEEF-420C-96BA-6EE2C9D5584D}" presName="childNode" presStyleLbl="node1" presStyleIdx="1" presStyleCnt="3" custLinFactNeighborX="-3878" custLinFactNeighborY="-431">
        <dgm:presLayoutVars>
          <dgm:bulletEnabled val="1"/>
        </dgm:presLayoutVars>
      </dgm:prSet>
      <dgm:spPr/>
    </dgm:pt>
    <dgm:pt modelId="{48983F88-2C29-4582-AE47-87AB36451E9F}" type="pres">
      <dgm:prSet presAssocID="{228DA7B1-BEEF-420C-96BA-6EE2C9D5584D}" presName="parentNode" presStyleLbl="revTx" presStyleIdx="1" presStyleCnt="3">
        <dgm:presLayoutVars>
          <dgm:chMax val="0"/>
          <dgm:bulletEnabled val="1"/>
        </dgm:presLayoutVars>
      </dgm:prSet>
      <dgm:spPr/>
    </dgm:pt>
    <dgm:pt modelId="{BADDC721-C414-4630-B2FD-F73484221B2D}" type="pres">
      <dgm:prSet presAssocID="{8A5A3F75-510E-4F64-946A-EB867887772C}" presName="sibTrans" presStyleCnt="0"/>
      <dgm:spPr/>
    </dgm:pt>
    <dgm:pt modelId="{892B4506-CB20-4001-B02A-72DE57B900A0}" type="pres">
      <dgm:prSet presAssocID="{C6A47587-6A71-4B0F-A5EA-1B40EF386AA1}" presName="compositeNode" presStyleCnt="0">
        <dgm:presLayoutVars>
          <dgm:bulletEnabled val="1"/>
        </dgm:presLayoutVars>
      </dgm:prSet>
      <dgm:spPr/>
    </dgm:pt>
    <dgm:pt modelId="{7EB7C0D4-0725-45DC-98B2-64385DB7AB87}" type="pres">
      <dgm:prSet presAssocID="{C6A47587-6A71-4B0F-A5EA-1B40EF386AA1}" presName="image" presStyleLbl="fgImgPlace1" presStyleIdx="2" presStyleCnt="3"/>
      <dgm:spPr>
        <a:blipFill rotWithShape="1">
          <a:blip xmlns:r="http://schemas.openxmlformats.org/officeDocument/2006/relationships" r:embed="rId3">
            <a:duotone>
              <a:schemeClr val="accent5">
                <a:hueOff val="-6729641"/>
                <a:satOff val="-22947"/>
                <a:lumOff val="-3823"/>
                <a:alphaOff val="0"/>
                <a:shade val="20000"/>
                <a:satMod val="200000"/>
              </a:schemeClr>
              <a:schemeClr val="accent5">
                <a:hueOff val="-6729641"/>
                <a:satOff val="-22947"/>
                <a:lumOff val="-3823"/>
                <a:alphaOff val="0"/>
                <a:tint val="12000"/>
                <a:satMod val="190000"/>
              </a:schemeClr>
            </a:duotone>
          </a:blip>
          <a:srcRect/>
          <a:stretch>
            <a:fillRect l="-12000" r="-12000"/>
          </a:stretch>
        </a:blipFill>
      </dgm:spPr>
    </dgm:pt>
    <dgm:pt modelId="{824CD895-330F-4DF5-AC51-A748BE5DD641}" type="pres">
      <dgm:prSet presAssocID="{C6A47587-6A71-4B0F-A5EA-1B40EF386AA1}" presName="childNode" presStyleLbl="node1" presStyleIdx="2" presStyleCnt="3">
        <dgm:presLayoutVars>
          <dgm:bulletEnabled val="1"/>
        </dgm:presLayoutVars>
      </dgm:prSet>
      <dgm:spPr/>
    </dgm:pt>
    <dgm:pt modelId="{CF0DC905-AE21-4263-B1B9-C5837F1C6318}" type="pres">
      <dgm:prSet presAssocID="{C6A47587-6A71-4B0F-A5EA-1B40EF386AA1}" presName="parentNode" presStyleLbl="revTx" presStyleIdx="2" presStyleCnt="3">
        <dgm:presLayoutVars>
          <dgm:chMax val="0"/>
          <dgm:bulletEnabled val="1"/>
        </dgm:presLayoutVars>
      </dgm:prSet>
      <dgm:spPr/>
    </dgm:pt>
  </dgm:ptLst>
  <dgm:cxnLst>
    <dgm:cxn modelId="{DE19F024-4D5C-4EFD-BF36-FC7E34DE4016}" srcId="{C6A47587-6A71-4B0F-A5EA-1B40EF386AA1}" destId="{5EBE2CC6-6176-4254-A706-AEC557D45D92}" srcOrd="0" destOrd="0" parTransId="{8DB43247-29FF-4353-BF6A-880C22B00F34}" sibTransId="{022A751C-315D-41B2-B46F-350CABB08C64}"/>
    <dgm:cxn modelId="{F38B2528-6EB7-4A87-BB22-FBBA5CDDFBE8}" type="presOf" srcId="{571F9F50-9570-4C72-8C83-991BABBBCD31}" destId="{D511B414-DB2D-4AE7-8A15-B37EA9DD19D7}" srcOrd="0" destOrd="0" presId="urn:microsoft.com/office/officeart/2005/8/layout/hList2"/>
    <dgm:cxn modelId="{43C62A35-7DF4-4E9C-914F-D195B20AF865}" type="presOf" srcId="{C6A47587-6A71-4B0F-A5EA-1B40EF386AA1}" destId="{CF0DC905-AE21-4263-B1B9-C5837F1C6318}" srcOrd="0" destOrd="0" presId="urn:microsoft.com/office/officeart/2005/8/layout/hList2"/>
    <dgm:cxn modelId="{924E3C3F-9191-4B61-809F-21F64ABC4F40}" srcId="{BF60499E-4A2B-4E16-BDCE-8B404018E4AD}" destId="{228DA7B1-BEEF-420C-96BA-6EE2C9D5584D}" srcOrd="1" destOrd="0" parTransId="{0E5E6AD0-8082-4ED0-ADF3-0515233496DB}" sibTransId="{8A5A3F75-510E-4F64-946A-EB867887772C}"/>
    <dgm:cxn modelId="{3DFC7A3F-152F-4B54-B827-0E10400A58CB}" srcId="{BF60499E-4A2B-4E16-BDCE-8B404018E4AD}" destId="{200D23EC-DDA4-4C59-BA16-1F689D567AAB}" srcOrd="0" destOrd="0" parTransId="{9D0756A1-7B7F-413D-870B-9E6D6258BC08}" sibTransId="{83AD9ADA-997F-4C4B-AC04-0D10CA526920}"/>
    <dgm:cxn modelId="{55A97442-605B-4ECF-AF4E-2BE84600985B}" type="presOf" srcId="{4DDBB341-AF82-46FF-ACA5-DECF82AABDEB}" destId="{6A9D2238-7E69-4E26-9C75-829F07B12214}" srcOrd="0" destOrd="0" presId="urn:microsoft.com/office/officeart/2005/8/layout/hList2"/>
    <dgm:cxn modelId="{D967CA7A-A6BE-407F-A7F1-F929830BC4AE}" srcId="{BF60499E-4A2B-4E16-BDCE-8B404018E4AD}" destId="{C6A47587-6A71-4B0F-A5EA-1B40EF386AA1}" srcOrd="2" destOrd="0" parTransId="{C8781F12-E299-4636-8D76-81DE767AF391}" sibTransId="{847B2A19-A88E-4E6B-8140-18890909BD41}"/>
    <dgm:cxn modelId="{BD9833A0-06AF-4B1A-AFD1-1FDCE80591EF}" srcId="{228DA7B1-BEEF-420C-96BA-6EE2C9D5584D}" destId="{4DDBB341-AF82-46FF-ACA5-DECF82AABDEB}" srcOrd="0" destOrd="0" parTransId="{7D866121-8762-4CD6-824A-50F6B3E6CC7A}" sibTransId="{991DCDEA-FCDB-42FE-89AF-FC520EB57D03}"/>
    <dgm:cxn modelId="{C29810AC-B494-4499-A289-5BD3C9BCC583}" type="presOf" srcId="{5EBE2CC6-6176-4254-A706-AEC557D45D92}" destId="{824CD895-330F-4DF5-AC51-A748BE5DD641}" srcOrd="0" destOrd="0" presId="urn:microsoft.com/office/officeart/2005/8/layout/hList2"/>
    <dgm:cxn modelId="{ADADA0B0-112A-4ED1-9BED-95306AF91A9C}" type="presOf" srcId="{BF60499E-4A2B-4E16-BDCE-8B404018E4AD}" destId="{A15DB509-6CA2-463E-977D-1425364A0678}" srcOrd="0" destOrd="0" presId="urn:microsoft.com/office/officeart/2005/8/layout/hList2"/>
    <dgm:cxn modelId="{2AE3D9BA-04F9-4ABA-83AF-A5634BBA1717}" srcId="{200D23EC-DDA4-4C59-BA16-1F689D567AAB}" destId="{571F9F50-9570-4C72-8C83-991BABBBCD31}" srcOrd="0" destOrd="0" parTransId="{7B0CCAAF-9674-4DA6-8D6D-5687E4430382}" sibTransId="{DDC269DC-F89C-4C4B-963E-0560DC7F5E8A}"/>
    <dgm:cxn modelId="{137135CF-7B3F-4C9C-BF86-E0BE97AE8453}" type="presOf" srcId="{228DA7B1-BEEF-420C-96BA-6EE2C9D5584D}" destId="{48983F88-2C29-4582-AE47-87AB36451E9F}" srcOrd="0" destOrd="0" presId="urn:microsoft.com/office/officeart/2005/8/layout/hList2"/>
    <dgm:cxn modelId="{8CA306F9-D4F4-43EC-AB21-10441D034A53}" type="presOf" srcId="{200D23EC-DDA4-4C59-BA16-1F689D567AAB}" destId="{67622591-C435-4221-9D3C-2F49CAEF5DCC}" srcOrd="0" destOrd="0" presId="urn:microsoft.com/office/officeart/2005/8/layout/hList2"/>
    <dgm:cxn modelId="{79FD45AF-E9E8-48DA-9E79-05EE2D79B5DD}" type="presParOf" srcId="{A15DB509-6CA2-463E-977D-1425364A0678}" destId="{1D398148-C270-4898-8110-D325A1610004}" srcOrd="0" destOrd="0" presId="urn:microsoft.com/office/officeart/2005/8/layout/hList2"/>
    <dgm:cxn modelId="{4F48E320-9767-4AA5-9872-26A50128B4D3}" type="presParOf" srcId="{1D398148-C270-4898-8110-D325A1610004}" destId="{7AEC4221-1992-4F52-A9B2-6FBAF25F25AA}" srcOrd="0" destOrd="0" presId="urn:microsoft.com/office/officeart/2005/8/layout/hList2"/>
    <dgm:cxn modelId="{DAAF5B25-A84B-47A7-861D-E793E64065C6}" type="presParOf" srcId="{1D398148-C270-4898-8110-D325A1610004}" destId="{D511B414-DB2D-4AE7-8A15-B37EA9DD19D7}" srcOrd="1" destOrd="0" presId="urn:microsoft.com/office/officeart/2005/8/layout/hList2"/>
    <dgm:cxn modelId="{3F00DFC7-B427-4412-9B4E-E4179C2298E8}" type="presParOf" srcId="{1D398148-C270-4898-8110-D325A1610004}" destId="{67622591-C435-4221-9D3C-2F49CAEF5DCC}" srcOrd="2" destOrd="0" presId="urn:microsoft.com/office/officeart/2005/8/layout/hList2"/>
    <dgm:cxn modelId="{2D3D144D-8ED2-4DFC-8EEB-0D635D95CEB7}" type="presParOf" srcId="{A15DB509-6CA2-463E-977D-1425364A0678}" destId="{7100D0E2-A992-4C4C-9388-76B3C1DC3B25}" srcOrd="1" destOrd="0" presId="urn:microsoft.com/office/officeart/2005/8/layout/hList2"/>
    <dgm:cxn modelId="{9FF85791-275C-4B56-A729-57DFCB9C74EF}" type="presParOf" srcId="{A15DB509-6CA2-463E-977D-1425364A0678}" destId="{851AE073-93D0-4163-819B-77EEF6EBD6AB}" srcOrd="2" destOrd="0" presId="urn:microsoft.com/office/officeart/2005/8/layout/hList2"/>
    <dgm:cxn modelId="{9275D69A-2633-4E49-947B-6CB3CE7D62FD}" type="presParOf" srcId="{851AE073-93D0-4163-819B-77EEF6EBD6AB}" destId="{96B21829-5055-49AD-BF31-653F6E7AA0C2}" srcOrd="0" destOrd="0" presId="urn:microsoft.com/office/officeart/2005/8/layout/hList2"/>
    <dgm:cxn modelId="{829357BE-3D73-4291-A0DF-91F31814D82E}" type="presParOf" srcId="{851AE073-93D0-4163-819B-77EEF6EBD6AB}" destId="{6A9D2238-7E69-4E26-9C75-829F07B12214}" srcOrd="1" destOrd="0" presId="urn:microsoft.com/office/officeart/2005/8/layout/hList2"/>
    <dgm:cxn modelId="{D2A99CF4-9AF2-4AE2-A717-6078D8C1A5F4}" type="presParOf" srcId="{851AE073-93D0-4163-819B-77EEF6EBD6AB}" destId="{48983F88-2C29-4582-AE47-87AB36451E9F}" srcOrd="2" destOrd="0" presId="urn:microsoft.com/office/officeart/2005/8/layout/hList2"/>
    <dgm:cxn modelId="{72C34630-2194-4643-8D0C-996E66D498E7}" type="presParOf" srcId="{A15DB509-6CA2-463E-977D-1425364A0678}" destId="{BADDC721-C414-4630-B2FD-F73484221B2D}" srcOrd="3" destOrd="0" presId="urn:microsoft.com/office/officeart/2005/8/layout/hList2"/>
    <dgm:cxn modelId="{A17E90AC-1C2D-413F-BA56-631B99E6E15A}" type="presParOf" srcId="{A15DB509-6CA2-463E-977D-1425364A0678}" destId="{892B4506-CB20-4001-B02A-72DE57B900A0}" srcOrd="4" destOrd="0" presId="urn:microsoft.com/office/officeart/2005/8/layout/hList2"/>
    <dgm:cxn modelId="{B6469F2D-746A-4B06-AB3D-BCA23D37EA59}" type="presParOf" srcId="{892B4506-CB20-4001-B02A-72DE57B900A0}" destId="{7EB7C0D4-0725-45DC-98B2-64385DB7AB87}" srcOrd="0" destOrd="0" presId="urn:microsoft.com/office/officeart/2005/8/layout/hList2"/>
    <dgm:cxn modelId="{A36F832B-4ACF-48E2-938C-B2013E026548}" type="presParOf" srcId="{892B4506-CB20-4001-B02A-72DE57B900A0}" destId="{824CD895-330F-4DF5-AC51-A748BE5DD641}" srcOrd="1" destOrd="0" presId="urn:microsoft.com/office/officeart/2005/8/layout/hList2"/>
    <dgm:cxn modelId="{37AA8294-A174-4327-9091-EE62067534E2}" type="presParOf" srcId="{892B4506-CB20-4001-B02A-72DE57B900A0}" destId="{CF0DC905-AE21-4263-B1B9-C5837F1C6318}"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B6AE23E-5A69-43E7-9F64-270E22D738FE}" type="doc">
      <dgm:prSet loTypeId="urn:microsoft.com/office/officeart/2008/layout/HorizontalMultiLevelHierarchy" loCatId="hierarchy" qsTypeId="urn:microsoft.com/office/officeart/2005/8/quickstyle/simple1" qsCatId="simple" csTypeId="urn:microsoft.com/office/officeart/2005/8/colors/accent3_2" csCatId="accent3" phldr="1"/>
      <dgm:spPr/>
      <dgm:t>
        <a:bodyPr/>
        <a:lstStyle/>
        <a:p>
          <a:endParaRPr lang="az-Latn-AZ"/>
        </a:p>
      </dgm:t>
    </dgm:pt>
    <dgm:pt modelId="{D5BBF81B-F3DB-44F8-9117-F0AE7B8BDBFF}">
      <dgm:prSet phldrT="[Text]" custT="1"/>
      <dgm:spPr>
        <a:solidFill>
          <a:schemeClr val="bg1"/>
        </a:solidFill>
        <a:ln>
          <a:solidFill>
            <a:schemeClr val="tx1"/>
          </a:solidFill>
        </a:ln>
      </dgm:spPr>
      <dgm:t>
        <a:bodyPr/>
        <a:lstStyle/>
        <a:p>
          <a:r>
            <a:rPr lang="en-US" sz="1800" b="1" dirty="0">
              <a:solidFill>
                <a:schemeClr val="tx1"/>
              </a:solidFill>
              <a:latin typeface="Arial" panose="020B0604020202020204" pitchFamily="34" charset="0"/>
              <a:cs typeface="Arial" panose="020B0604020202020204" pitchFamily="34" charset="0"/>
            </a:rPr>
            <a:t>ISOLATION FOREST</a:t>
          </a:r>
          <a:endParaRPr lang="az-Latn-AZ" sz="1800" b="1" dirty="0">
            <a:solidFill>
              <a:schemeClr val="tx1"/>
            </a:solidFill>
            <a:latin typeface="Arial" panose="020B0604020202020204" pitchFamily="34" charset="0"/>
            <a:cs typeface="Arial" panose="020B0604020202020204" pitchFamily="34" charset="0"/>
          </a:endParaRPr>
        </a:p>
      </dgm:t>
    </dgm:pt>
    <dgm:pt modelId="{CA201F29-0C3A-4847-919A-4F7AF98E736A}" type="parTrans" cxnId="{F06A4BB7-84FF-4466-B5E8-3B423DA0352F}">
      <dgm:prSet/>
      <dgm:spPr/>
      <dgm:t>
        <a:bodyPr/>
        <a:lstStyle/>
        <a:p>
          <a:endParaRPr lang="az-Latn-AZ"/>
        </a:p>
      </dgm:t>
    </dgm:pt>
    <dgm:pt modelId="{F2A929FC-AFDB-4514-8BDE-FDEB382320A9}" type="sibTrans" cxnId="{F06A4BB7-84FF-4466-B5E8-3B423DA0352F}">
      <dgm:prSet/>
      <dgm:spPr/>
      <dgm:t>
        <a:bodyPr/>
        <a:lstStyle/>
        <a:p>
          <a:endParaRPr lang="az-Latn-AZ"/>
        </a:p>
      </dgm:t>
    </dgm:pt>
    <dgm:pt modelId="{B62AFB40-3FFC-41A4-A5E9-C5A768815C05}">
      <dgm:prSet phldrT="[Text]" custT="1"/>
      <dgm:spPr>
        <a:solidFill>
          <a:schemeClr val="tx1"/>
        </a:solidFill>
      </dgm:spPr>
      <dgm:t>
        <a:bodyPr/>
        <a:lstStyle/>
        <a:p>
          <a:r>
            <a:rPr lang="en-US" sz="1800" b="1" dirty="0">
              <a:latin typeface="Arial" panose="020B0604020202020204" pitchFamily="34" charset="0"/>
              <a:cs typeface="Arial" panose="020B0604020202020204" pitchFamily="34" charset="0"/>
            </a:rPr>
            <a:t>ONE-CLASS SVM</a:t>
          </a:r>
          <a:endParaRPr lang="az-Latn-AZ" sz="1800" b="1" dirty="0">
            <a:latin typeface="Arial" panose="020B0604020202020204" pitchFamily="34" charset="0"/>
            <a:cs typeface="Arial" panose="020B0604020202020204" pitchFamily="34" charset="0"/>
          </a:endParaRPr>
        </a:p>
      </dgm:t>
    </dgm:pt>
    <dgm:pt modelId="{354A924D-E7A4-49CF-95EE-6AF69E3B22E7}" type="parTrans" cxnId="{03BFDAE5-B38C-4870-AB92-0A5EEAA487B3}">
      <dgm:prSet/>
      <dgm:spPr/>
      <dgm:t>
        <a:bodyPr/>
        <a:lstStyle/>
        <a:p>
          <a:endParaRPr lang="az-Latn-AZ"/>
        </a:p>
      </dgm:t>
    </dgm:pt>
    <dgm:pt modelId="{85B67115-04BF-452B-8AD5-E8E0958C0C14}" type="sibTrans" cxnId="{03BFDAE5-B38C-4870-AB92-0A5EEAA487B3}">
      <dgm:prSet/>
      <dgm:spPr/>
      <dgm:t>
        <a:bodyPr/>
        <a:lstStyle/>
        <a:p>
          <a:endParaRPr lang="az-Latn-AZ"/>
        </a:p>
      </dgm:t>
    </dgm:pt>
    <dgm:pt modelId="{15F76CCE-9CFB-4758-A9DB-CD6ED5A8142E}">
      <dgm:prSet phldrT="[Text]" custT="1"/>
      <dgm:spPr>
        <a:solidFill>
          <a:schemeClr val="bg1"/>
        </a:solidFill>
        <a:ln>
          <a:solidFill>
            <a:schemeClr val="tx1"/>
          </a:solidFill>
        </a:ln>
      </dgm:spPr>
      <dgm:t>
        <a:bodyPr/>
        <a:lstStyle/>
        <a:p>
          <a:r>
            <a:rPr lang="en-US" sz="1800" b="1" dirty="0">
              <a:solidFill>
                <a:schemeClr val="tx1"/>
              </a:solidFill>
              <a:latin typeface="Arial" panose="020B0604020202020204" pitchFamily="34" charset="0"/>
              <a:cs typeface="Arial" panose="020B0604020202020204" pitchFamily="34" charset="0"/>
            </a:rPr>
            <a:t>K-MEANS</a:t>
          </a:r>
          <a:endParaRPr lang="az-Latn-AZ" sz="1800" b="1" dirty="0">
            <a:solidFill>
              <a:schemeClr val="tx1"/>
            </a:solidFill>
            <a:latin typeface="Arial" panose="020B0604020202020204" pitchFamily="34" charset="0"/>
            <a:cs typeface="Arial" panose="020B0604020202020204" pitchFamily="34" charset="0"/>
          </a:endParaRPr>
        </a:p>
      </dgm:t>
    </dgm:pt>
    <dgm:pt modelId="{7695D78F-CD34-4DB3-9923-1C6C9D919098}" type="parTrans" cxnId="{2D7066AD-361E-4708-8FC3-4A2AEFCCEAAD}">
      <dgm:prSet/>
      <dgm:spPr/>
      <dgm:t>
        <a:bodyPr/>
        <a:lstStyle/>
        <a:p>
          <a:endParaRPr lang="az-Latn-AZ"/>
        </a:p>
      </dgm:t>
    </dgm:pt>
    <dgm:pt modelId="{21D6DB94-A622-45C5-8D90-0CDD76FB3314}" type="sibTrans" cxnId="{2D7066AD-361E-4708-8FC3-4A2AEFCCEAAD}">
      <dgm:prSet/>
      <dgm:spPr/>
      <dgm:t>
        <a:bodyPr/>
        <a:lstStyle/>
        <a:p>
          <a:endParaRPr lang="az-Latn-AZ"/>
        </a:p>
      </dgm:t>
    </dgm:pt>
    <dgm:pt modelId="{84F31277-86FB-48C6-A5B2-49D14E92DA00}">
      <dgm:prSet phldrT="[Text]" custT="1"/>
      <dgm:spPr>
        <a:solidFill>
          <a:schemeClr val="tx1"/>
        </a:solidFill>
      </dgm:spPr>
      <dgm:t>
        <a:bodyPr/>
        <a:lstStyle/>
        <a:p>
          <a:r>
            <a:rPr lang="en-US" sz="1800" b="1" dirty="0">
              <a:latin typeface="Arial" panose="020B0604020202020204" pitchFamily="34" charset="0"/>
              <a:cs typeface="Arial" panose="020B0604020202020204" pitchFamily="34" charset="0"/>
            </a:rPr>
            <a:t>ANOMALY DETECTION ALGORITHMS</a:t>
          </a:r>
          <a:endParaRPr lang="az-Latn-AZ" sz="1800" b="1" dirty="0">
            <a:latin typeface="Arial" panose="020B0604020202020204" pitchFamily="34" charset="0"/>
            <a:cs typeface="Arial" panose="020B0604020202020204" pitchFamily="34" charset="0"/>
          </a:endParaRPr>
        </a:p>
      </dgm:t>
    </dgm:pt>
    <dgm:pt modelId="{9B4B3A45-3C62-45C6-B004-A1C198987ECD}" type="sibTrans" cxnId="{31882CCE-2B3E-404A-B2E8-A09BF52B9A37}">
      <dgm:prSet/>
      <dgm:spPr/>
      <dgm:t>
        <a:bodyPr/>
        <a:lstStyle/>
        <a:p>
          <a:endParaRPr lang="az-Latn-AZ"/>
        </a:p>
      </dgm:t>
    </dgm:pt>
    <dgm:pt modelId="{E52ED5DB-053A-4631-AE68-8DD4D2F930E0}" type="parTrans" cxnId="{31882CCE-2B3E-404A-B2E8-A09BF52B9A37}">
      <dgm:prSet/>
      <dgm:spPr/>
      <dgm:t>
        <a:bodyPr/>
        <a:lstStyle/>
        <a:p>
          <a:endParaRPr lang="az-Latn-AZ"/>
        </a:p>
      </dgm:t>
    </dgm:pt>
    <dgm:pt modelId="{376DE82E-DDEB-48A8-926E-ED30337EA8EC}">
      <dgm:prSet custT="1"/>
      <dgm:spPr>
        <a:solidFill>
          <a:schemeClr val="tx1"/>
        </a:solidFill>
      </dgm:spPr>
      <dgm:t>
        <a:bodyPr/>
        <a:lstStyle/>
        <a:p>
          <a:r>
            <a:rPr lang="en-US" sz="1800" b="1" dirty="0">
              <a:latin typeface="Arial" panose="020B0604020202020204" pitchFamily="34" charset="0"/>
              <a:cs typeface="Arial" panose="020B0604020202020204" pitchFamily="34" charset="0"/>
            </a:rPr>
            <a:t>DBSCAN</a:t>
          </a:r>
          <a:endParaRPr lang="az-Latn-AZ" sz="1800" b="1" dirty="0">
            <a:latin typeface="Arial" panose="020B0604020202020204" pitchFamily="34" charset="0"/>
            <a:cs typeface="Arial" panose="020B0604020202020204" pitchFamily="34" charset="0"/>
          </a:endParaRPr>
        </a:p>
      </dgm:t>
    </dgm:pt>
    <dgm:pt modelId="{490111C3-3609-4D42-AA69-F33E4427E7D0}" type="parTrans" cxnId="{58E55054-71C2-4601-A161-CCF64D3648B4}">
      <dgm:prSet/>
      <dgm:spPr/>
      <dgm:t>
        <a:bodyPr/>
        <a:lstStyle/>
        <a:p>
          <a:endParaRPr lang="az-Latn-AZ"/>
        </a:p>
      </dgm:t>
    </dgm:pt>
    <dgm:pt modelId="{EF5AD7BC-1122-4AA5-BACC-DE8179C62CAE}" type="sibTrans" cxnId="{58E55054-71C2-4601-A161-CCF64D3648B4}">
      <dgm:prSet/>
      <dgm:spPr/>
      <dgm:t>
        <a:bodyPr/>
        <a:lstStyle/>
        <a:p>
          <a:endParaRPr lang="az-Latn-AZ"/>
        </a:p>
      </dgm:t>
    </dgm:pt>
    <dgm:pt modelId="{9498E87D-7E76-4C72-BFC3-D908267DAEC0}" type="pres">
      <dgm:prSet presAssocID="{3B6AE23E-5A69-43E7-9F64-270E22D738FE}" presName="Name0" presStyleCnt="0">
        <dgm:presLayoutVars>
          <dgm:chPref val="1"/>
          <dgm:dir/>
          <dgm:animOne val="branch"/>
          <dgm:animLvl val="lvl"/>
          <dgm:resizeHandles val="exact"/>
        </dgm:presLayoutVars>
      </dgm:prSet>
      <dgm:spPr/>
    </dgm:pt>
    <dgm:pt modelId="{FC8CE3A8-0A7C-4CCD-A4C4-A5FBDC12CCF2}" type="pres">
      <dgm:prSet presAssocID="{84F31277-86FB-48C6-A5B2-49D14E92DA00}" presName="root1" presStyleCnt="0"/>
      <dgm:spPr/>
    </dgm:pt>
    <dgm:pt modelId="{143C0472-C2C3-4B88-AC01-F26BA85C3E41}" type="pres">
      <dgm:prSet presAssocID="{84F31277-86FB-48C6-A5B2-49D14E92DA00}" presName="LevelOneTextNode" presStyleLbl="node0" presStyleIdx="0" presStyleCnt="1" custScaleX="147951">
        <dgm:presLayoutVars>
          <dgm:chPref val="3"/>
        </dgm:presLayoutVars>
      </dgm:prSet>
      <dgm:spPr/>
    </dgm:pt>
    <dgm:pt modelId="{4DDB2FB8-95FB-4C46-9787-751A8D496C72}" type="pres">
      <dgm:prSet presAssocID="{84F31277-86FB-48C6-A5B2-49D14E92DA00}" presName="level2hierChild" presStyleCnt="0"/>
      <dgm:spPr/>
    </dgm:pt>
    <dgm:pt modelId="{62456054-1922-4FE3-94C5-62095986B7FA}" type="pres">
      <dgm:prSet presAssocID="{CA201F29-0C3A-4847-919A-4F7AF98E736A}" presName="conn2-1" presStyleLbl="parChTrans1D2" presStyleIdx="0" presStyleCnt="4"/>
      <dgm:spPr/>
    </dgm:pt>
    <dgm:pt modelId="{50FFC8D8-799A-409A-B5A6-4D2BC246E052}" type="pres">
      <dgm:prSet presAssocID="{CA201F29-0C3A-4847-919A-4F7AF98E736A}" presName="connTx" presStyleLbl="parChTrans1D2" presStyleIdx="0" presStyleCnt="4"/>
      <dgm:spPr/>
    </dgm:pt>
    <dgm:pt modelId="{719C6E7A-4F81-4068-BDD1-58BA99D6A06E}" type="pres">
      <dgm:prSet presAssocID="{D5BBF81B-F3DB-44F8-9117-F0AE7B8BDBFF}" presName="root2" presStyleCnt="0"/>
      <dgm:spPr/>
    </dgm:pt>
    <dgm:pt modelId="{23B2AC6F-84D0-44F4-826F-825DA1129D1F}" type="pres">
      <dgm:prSet presAssocID="{D5BBF81B-F3DB-44F8-9117-F0AE7B8BDBFF}" presName="LevelTwoTextNode" presStyleLbl="node2" presStyleIdx="0" presStyleCnt="4">
        <dgm:presLayoutVars>
          <dgm:chPref val="3"/>
        </dgm:presLayoutVars>
      </dgm:prSet>
      <dgm:spPr/>
    </dgm:pt>
    <dgm:pt modelId="{F02FA768-788B-4EB4-B2B1-3A3B9D6ABBBF}" type="pres">
      <dgm:prSet presAssocID="{D5BBF81B-F3DB-44F8-9117-F0AE7B8BDBFF}" presName="level3hierChild" presStyleCnt="0"/>
      <dgm:spPr/>
    </dgm:pt>
    <dgm:pt modelId="{986C7B08-CEC6-4341-8029-16ED4C599B2B}" type="pres">
      <dgm:prSet presAssocID="{354A924D-E7A4-49CF-95EE-6AF69E3B22E7}" presName="conn2-1" presStyleLbl="parChTrans1D2" presStyleIdx="1" presStyleCnt="4"/>
      <dgm:spPr/>
    </dgm:pt>
    <dgm:pt modelId="{492CF861-2CCB-41A4-96FB-6997415426A1}" type="pres">
      <dgm:prSet presAssocID="{354A924D-E7A4-49CF-95EE-6AF69E3B22E7}" presName="connTx" presStyleLbl="parChTrans1D2" presStyleIdx="1" presStyleCnt="4"/>
      <dgm:spPr/>
    </dgm:pt>
    <dgm:pt modelId="{079027AA-9BC1-43E8-8721-6F8EF18A15D3}" type="pres">
      <dgm:prSet presAssocID="{B62AFB40-3FFC-41A4-A5E9-C5A768815C05}" presName="root2" presStyleCnt="0"/>
      <dgm:spPr/>
    </dgm:pt>
    <dgm:pt modelId="{0D957781-7AB4-49DC-9531-408703E4C1E7}" type="pres">
      <dgm:prSet presAssocID="{B62AFB40-3FFC-41A4-A5E9-C5A768815C05}" presName="LevelTwoTextNode" presStyleLbl="node2" presStyleIdx="1" presStyleCnt="4">
        <dgm:presLayoutVars>
          <dgm:chPref val="3"/>
        </dgm:presLayoutVars>
      </dgm:prSet>
      <dgm:spPr/>
    </dgm:pt>
    <dgm:pt modelId="{8DA204F8-D7BD-4B62-843F-440E2CAC4332}" type="pres">
      <dgm:prSet presAssocID="{B62AFB40-3FFC-41A4-A5E9-C5A768815C05}" presName="level3hierChild" presStyleCnt="0"/>
      <dgm:spPr/>
    </dgm:pt>
    <dgm:pt modelId="{46157BC8-F576-4196-8067-6A1C4A7367D5}" type="pres">
      <dgm:prSet presAssocID="{7695D78F-CD34-4DB3-9923-1C6C9D919098}" presName="conn2-1" presStyleLbl="parChTrans1D2" presStyleIdx="2" presStyleCnt="4"/>
      <dgm:spPr/>
    </dgm:pt>
    <dgm:pt modelId="{0CC053BC-AAD2-4521-8C36-61C95714D052}" type="pres">
      <dgm:prSet presAssocID="{7695D78F-CD34-4DB3-9923-1C6C9D919098}" presName="connTx" presStyleLbl="parChTrans1D2" presStyleIdx="2" presStyleCnt="4"/>
      <dgm:spPr/>
    </dgm:pt>
    <dgm:pt modelId="{D0C359AE-A6F5-4C3B-8D7A-35F338AC8F75}" type="pres">
      <dgm:prSet presAssocID="{15F76CCE-9CFB-4758-A9DB-CD6ED5A8142E}" presName="root2" presStyleCnt="0"/>
      <dgm:spPr/>
    </dgm:pt>
    <dgm:pt modelId="{0643E091-F9EF-4D81-8AAD-A909E1E90035}" type="pres">
      <dgm:prSet presAssocID="{15F76CCE-9CFB-4758-A9DB-CD6ED5A8142E}" presName="LevelTwoTextNode" presStyleLbl="node2" presStyleIdx="2" presStyleCnt="4">
        <dgm:presLayoutVars>
          <dgm:chPref val="3"/>
        </dgm:presLayoutVars>
      </dgm:prSet>
      <dgm:spPr/>
    </dgm:pt>
    <dgm:pt modelId="{87C1EFB4-B262-4FC0-AD43-56537130DDFB}" type="pres">
      <dgm:prSet presAssocID="{15F76CCE-9CFB-4758-A9DB-CD6ED5A8142E}" presName="level3hierChild" presStyleCnt="0"/>
      <dgm:spPr/>
    </dgm:pt>
    <dgm:pt modelId="{6314D241-845F-400F-ABFC-E386CFCEAF91}" type="pres">
      <dgm:prSet presAssocID="{490111C3-3609-4D42-AA69-F33E4427E7D0}" presName="conn2-1" presStyleLbl="parChTrans1D2" presStyleIdx="3" presStyleCnt="4"/>
      <dgm:spPr/>
    </dgm:pt>
    <dgm:pt modelId="{49308CF6-A51C-4440-A7D4-B943BBC86980}" type="pres">
      <dgm:prSet presAssocID="{490111C3-3609-4D42-AA69-F33E4427E7D0}" presName="connTx" presStyleLbl="parChTrans1D2" presStyleIdx="3" presStyleCnt="4"/>
      <dgm:spPr/>
    </dgm:pt>
    <dgm:pt modelId="{54E32CF5-A25E-42C9-8CE2-66B4309C3F5D}" type="pres">
      <dgm:prSet presAssocID="{376DE82E-DDEB-48A8-926E-ED30337EA8EC}" presName="root2" presStyleCnt="0"/>
      <dgm:spPr/>
    </dgm:pt>
    <dgm:pt modelId="{49D51001-1AFE-4F3E-A8CE-9A32ABA07E54}" type="pres">
      <dgm:prSet presAssocID="{376DE82E-DDEB-48A8-926E-ED30337EA8EC}" presName="LevelTwoTextNode" presStyleLbl="node2" presStyleIdx="3" presStyleCnt="4">
        <dgm:presLayoutVars>
          <dgm:chPref val="3"/>
        </dgm:presLayoutVars>
      </dgm:prSet>
      <dgm:spPr/>
    </dgm:pt>
    <dgm:pt modelId="{0F9F2F44-15C3-4AFA-B21F-D8B79468B2B8}" type="pres">
      <dgm:prSet presAssocID="{376DE82E-DDEB-48A8-926E-ED30337EA8EC}" presName="level3hierChild" presStyleCnt="0"/>
      <dgm:spPr/>
    </dgm:pt>
  </dgm:ptLst>
  <dgm:cxnLst>
    <dgm:cxn modelId="{110C3401-3F9F-4A13-B174-96D925A82A42}" type="presOf" srcId="{CA201F29-0C3A-4847-919A-4F7AF98E736A}" destId="{62456054-1922-4FE3-94C5-62095986B7FA}" srcOrd="0" destOrd="0" presId="urn:microsoft.com/office/officeart/2008/layout/HorizontalMultiLevelHierarchy"/>
    <dgm:cxn modelId="{7DA9E413-23C8-4FC1-9E07-852B73688618}" type="presOf" srcId="{84F31277-86FB-48C6-A5B2-49D14E92DA00}" destId="{143C0472-C2C3-4B88-AC01-F26BA85C3E41}" srcOrd="0" destOrd="0" presId="urn:microsoft.com/office/officeart/2008/layout/HorizontalMultiLevelHierarchy"/>
    <dgm:cxn modelId="{CB67561F-3848-43EC-88AA-FEC54769F8A9}" type="presOf" srcId="{354A924D-E7A4-49CF-95EE-6AF69E3B22E7}" destId="{986C7B08-CEC6-4341-8029-16ED4C599B2B}" srcOrd="0" destOrd="0" presId="urn:microsoft.com/office/officeart/2008/layout/HorizontalMultiLevelHierarchy"/>
    <dgm:cxn modelId="{070D5B2F-215B-40E4-92EA-AA427F5EDDA2}" type="presOf" srcId="{354A924D-E7A4-49CF-95EE-6AF69E3B22E7}" destId="{492CF861-2CCB-41A4-96FB-6997415426A1}" srcOrd="1" destOrd="0" presId="urn:microsoft.com/office/officeart/2008/layout/HorizontalMultiLevelHierarchy"/>
    <dgm:cxn modelId="{5BF9D45F-2EF9-4C8E-AEBE-3D8853AF7550}" type="presOf" srcId="{490111C3-3609-4D42-AA69-F33E4427E7D0}" destId="{6314D241-845F-400F-ABFC-E386CFCEAF91}" srcOrd="0" destOrd="0" presId="urn:microsoft.com/office/officeart/2008/layout/HorizontalMultiLevelHierarchy"/>
    <dgm:cxn modelId="{58E55054-71C2-4601-A161-CCF64D3648B4}" srcId="{84F31277-86FB-48C6-A5B2-49D14E92DA00}" destId="{376DE82E-DDEB-48A8-926E-ED30337EA8EC}" srcOrd="3" destOrd="0" parTransId="{490111C3-3609-4D42-AA69-F33E4427E7D0}" sibTransId="{EF5AD7BC-1122-4AA5-BACC-DE8179C62CAE}"/>
    <dgm:cxn modelId="{A738AA74-D156-405B-A091-ED712478A213}" type="presOf" srcId="{15F76CCE-9CFB-4758-A9DB-CD6ED5A8142E}" destId="{0643E091-F9EF-4D81-8AAD-A909E1E90035}" srcOrd="0" destOrd="0" presId="urn:microsoft.com/office/officeart/2008/layout/HorizontalMultiLevelHierarchy"/>
    <dgm:cxn modelId="{9C897657-940A-480E-8247-704EC37A1A7D}" type="presOf" srcId="{7695D78F-CD34-4DB3-9923-1C6C9D919098}" destId="{0CC053BC-AAD2-4521-8C36-61C95714D052}" srcOrd="1" destOrd="0" presId="urn:microsoft.com/office/officeart/2008/layout/HorizontalMultiLevelHierarchy"/>
    <dgm:cxn modelId="{34CE1D7D-FF72-4FE4-8320-01A61224502E}" type="presOf" srcId="{B62AFB40-3FFC-41A4-A5E9-C5A768815C05}" destId="{0D957781-7AB4-49DC-9531-408703E4C1E7}" srcOrd="0" destOrd="0" presId="urn:microsoft.com/office/officeart/2008/layout/HorizontalMultiLevelHierarchy"/>
    <dgm:cxn modelId="{8EA49C8B-6320-4602-A9D7-175E82FF76D9}" type="presOf" srcId="{CA201F29-0C3A-4847-919A-4F7AF98E736A}" destId="{50FFC8D8-799A-409A-B5A6-4D2BC246E052}" srcOrd="1" destOrd="0" presId="urn:microsoft.com/office/officeart/2008/layout/HorizontalMultiLevelHierarchy"/>
    <dgm:cxn modelId="{83F0198C-706D-485A-885F-43C3463898A2}" type="presOf" srcId="{490111C3-3609-4D42-AA69-F33E4427E7D0}" destId="{49308CF6-A51C-4440-A7D4-B943BBC86980}" srcOrd="1" destOrd="0" presId="urn:microsoft.com/office/officeart/2008/layout/HorizontalMultiLevelHierarchy"/>
    <dgm:cxn modelId="{DFFEC297-CFA1-4DA6-AD3E-F9DA31AE26A1}" type="presOf" srcId="{376DE82E-DDEB-48A8-926E-ED30337EA8EC}" destId="{49D51001-1AFE-4F3E-A8CE-9A32ABA07E54}" srcOrd="0" destOrd="0" presId="urn:microsoft.com/office/officeart/2008/layout/HorizontalMultiLevelHierarchy"/>
    <dgm:cxn modelId="{2D7066AD-361E-4708-8FC3-4A2AEFCCEAAD}" srcId="{84F31277-86FB-48C6-A5B2-49D14E92DA00}" destId="{15F76CCE-9CFB-4758-A9DB-CD6ED5A8142E}" srcOrd="2" destOrd="0" parTransId="{7695D78F-CD34-4DB3-9923-1C6C9D919098}" sibTransId="{21D6DB94-A622-45C5-8D90-0CDD76FB3314}"/>
    <dgm:cxn modelId="{F06A4BB7-84FF-4466-B5E8-3B423DA0352F}" srcId="{84F31277-86FB-48C6-A5B2-49D14E92DA00}" destId="{D5BBF81B-F3DB-44F8-9117-F0AE7B8BDBFF}" srcOrd="0" destOrd="0" parTransId="{CA201F29-0C3A-4847-919A-4F7AF98E736A}" sibTransId="{F2A929FC-AFDB-4514-8BDE-FDEB382320A9}"/>
    <dgm:cxn modelId="{BF16D2C3-83C0-4989-9D43-B290E93D229D}" type="presOf" srcId="{D5BBF81B-F3DB-44F8-9117-F0AE7B8BDBFF}" destId="{23B2AC6F-84D0-44F4-826F-825DA1129D1F}" srcOrd="0" destOrd="0" presId="urn:microsoft.com/office/officeart/2008/layout/HorizontalMultiLevelHierarchy"/>
    <dgm:cxn modelId="{61F0ACC8-5BCC-45BE-A561-3A74A435066C}" type="presOf" srcId="{7695D78F-CD34-4DB3-9923-1C6C9D919098}" destId="{46157BC8-F576-4196-8067-6A1C4A7367D5}" srcOrd="0" destOrd="0" presId="urn:microsoft.com/office/officeart/2008/layout/HorizontalMultiLevelHierarchy"/>
    <dgm:cxn modelId="{31882CCE-2B3E-404A-B2E8-A09BF52B9A37}" srcId="{3B6AE23E-5A69-43E7-9F64-270E22D738FE}" destId="{84F31277-86FB-48C6-A5B2-49D14E92DA00}" srcOrd="0" destOrd="0" parTransId="{E52ED5DB-053A-4631-AE68-8DD4D2F930E0}" sibTransId="{9B4B3A45-3C62-45C6-B004-A1C198987ECD}"/>
    <dgm:cxn modelId="{7C9960D0-7D20-46F6-80E6-6C6106EFF4E4}" type="presOf" srcId="{3B6AE23E-5A69-43E7-9F64-270E22D738FE}" destId="{9498E87D-7E76-4C72-BFC3-D908267DAEC0}" srcOrd="0" destOrd="0" presId="urn:microsoft.com/office/officeart/2008/layout/HorizontalMultiLevelHierarchy"/>
    <dgm:cxn modelId="{03BFDAE5-B38C-4870-AB92-0A5EEAA487B3}" srcId="{84F31277-86FB-48C6-A5B2-49D14E92DA00}" destId="{B62AFB40-3FFC-41A4-A5E9-C5A768815C05}" srcOrd="1" destOrd="0" parTransId="{354A924D-E7A4-49CF-95EE-6AF69E3B22E7}" sibTransId="{85B67115-04BF-452B-8AD5-E8E0958C0C14}"/>
    <dgm:cxn modelId="{6A4D0E7E-95EE-4089-B1DC-917DD4E2B3CA}" type="presParOf" srcId="{9498E87D-7E76-4C72-BFC3-D908267DAEC0}" destId="{FC8CE3A8-0A7C-4CCD-A4C4-A5FBDC12CCF2}" srcOrd="0" destOrd="0" presId="urn:microsoft.com/office/officeart/2008/layout/HorizontalMultiLevelHierarchy"/>
    <dgm:cxn modelId="{1CA38EAC-F99A-430F-AC05-26651E8D6CEF}" type="presParOf" srcId="{FC8CE3A8-0A7C-4CCD-A4C4-A5FBDC12CCF2}" destId="{143C0472-C2C3-4B88-AC01-F26BA85C3E41}" srcOrd="0" destOrd="0" presId="urn:microsoft.com/office/officeart/2008/layout/HorizontalMultiLevelHierarchy"/>
    <dgm:cxn modelId="{258068E3-0AEC-4C63-BAED-68C3EEC1EDBD}" type="presParOf" srcId="{FC8CE3A8-0A7C-4CCD-A4C4-A5FBDC12CCF2}" destId="{4DDB2FB8-95FB-4C46-9787-751A8D496C72}" srcOrd="1" destOrd="0" presId="urn:microsoft.com/office/officeart/2008/layout/HorizontalMultiLevelHierarchy"/>
    <dgm:cxn modelId="{A26F2615-90CA-4EAA-9F16-102DAB562C36}" type="presParOf" srcId="{4DDB2FB8-95FB-4C46-9787-751A8D496C72}" destId="{62456054-1922-4FE3-94C5-62095986B7FA}" srcOrd="0" destOrd="0" presId="urn:microsoft.com/office/officeart/2008/layout/HorizontalMultiLevelHierarchy"/>
    <dgm:cxn modelId="{2FA2D4EA-F5E9-4116-8F2F-02777A2A5869}" type="presParOf" srcId="{62456054-1922-4FE3-94C5-62095986B7FA}" destId="{50FFC8D8-799A-409A-B5A6-4D2BC246E052}" srcOrd="0" destOrd="0" presId="urn:microsoft.com/office/officeart/2008/layout/HorizontalMultiLevelHierarchy"/>
    <dgm:cxn modelId="{7D8DA84D-661B-49A8-AFA6-DCFC6A9DCF6F}" type="presParOf" srcId="{4DDB2FB8-95FB-4C46-9787-751A8D496C72}" destId="{719C6E7A-4F81-4068-BDD1-58BA99D6A06E}" srcOrd="1" destOrd="0" presId="urn:microsoft.com/office/officeart/2008/layout/HorizontalMultiLevelHierarchy"/>
    <dgm:cxn modelId="{4B0AF1DB-C034-43A2-BE38-10E9D740E140}" type="presParOf" srcId="{719C6E7A-4F81-4068-BDD1-58BA99D6A06E}" destId="{23B2AC6F-84D0-44F4-826F-825DA1129D1F}" srcOrd="0" destOrd="0" presId="urn:microsoft.com/office/officeart/2008/layout/HorizontalMultiLevelHierarchy"/>
    <dgm:cxn modelId="{5DF7A754-46C3-4D17-A793-6E67C5FC2AEF}" type="presParOf" srcId="{719C6E7A-4F81-4068-BDD1-58BA99D6A06E}" destId="{F02FA768-788B-4EB4-B2B1-3A3B9D6ABBBF}" srcOrd="1" destOrd="0" presId="urn:microsoft.com/office/officeart/2008/layout/HorizontalMultiLevelHierarchy"/>
    <dgm:cxn modelId="{05BBF73D-4EFF-4047-A300-CED41FF24CC9}" type="presParOf" srcId="{4DDB2FB8-95FB-4C46-9787-751A8D496C72}" destId="{986C7B08-CEC6-4341-8029-16ED4C599B2B}" srcOrd="2" destOrd="0" presId="urn:microsoft.com/office/officeart/2008/layout/HorizontalMultiLevelHierarchy"/>
    <dgm:cxn modelId="{1BF0B2A6-40F6-48FF-A84C-0246B52447AA}" type="presParOf" srcId="{986C7B08-CEC6-4341-8029-16ED4C599B2B}" destId="{492CF861-2CCB-41A4-96FB-6997415426A1}" srcOrd="0" destOrd="0" presId="urn:microsoft.com/office/officeart/2008/layout/HorizontalMultiLevelHierarchy"/>
    <dgm:cxn modelId="{35EDA2BF-F048-4DC3-907A-77C46BFE1ADC}" type="presParOf" srcId="{4DDB2FB8-95FB-4C46-9787-751A8D496C72}" destId="{079027AA-9BC1-43E8-8721-6F8EF18A15D3}" srcOrd="3" destOrd="0" presId="urn:microsoft.com/office/officeart/2008/layout/HorizontalMultiLevelHierarchy"/>
    <dgm:cxn modelId="{882065EA-279F-4337-9E5F-D5A08A1B86CB}" type="presParOf" srcId="{079027AA-9BC1-43E8-8721-6F8EF18A15D3}" destId="{0D957781-7AB4-49DC-9531-408703E4C1E7}" srcOrd="0" destOrd="0" presId="urn:microsoft.com/office/officeart/2008/layout/HorizontalMultiLevelHierarchy"/>
    <dgm:cxn modelId="{4E860259-C5B0-4F84-80BB-0928FF9730B4}" type="presParOf" srcId="{079027AA-9BC1-43E8-8721-6F8EF18A15D3}" destId="{8DA204F8-D7BD-4B62-843F-440E2CAC4332}" srcOrd="1" destOrd="0" presId="urn:microsoft.com/office/officeart/2008/layout/HorizontalMultiLevelHierarchy"/>
    <dgm:cxn modelId="{0B638547-814E-4EFC-B0FC-96F44CC4A082}" type="presParOf" srcId="{4DDB2FB8-95FB-4C46-9787-751A8D496C72}" destId="{46157BC8-F576-4196-8067-6A1C4A7367D5}" srcOrd="4" destOrd="0" presId="urn:microsoft.com/office/officeart/2008/layout/HorizontalMultiLevelHierarchy"/>
    <dgm:cxn modelId="{DF86772D-C3E6-4D4A-B531-1CC371A858D7}" type="presParOf" srcId="{46157BC8-F576-4196-8067-6A1C4A7367D5}" destId="{0CC053BC-AAD2-4521-8C36-61C95714D052}" srcOrd="0" destOrd="0" presId="urn:microsoft.com/office/officeart/2008/layout/HorizontalMultiLevelHierarchy"/>
    <dgm:cxn modelId="{4CDFA73B-E302-4AF3-9D6B-D7FFDA201D85}" type="presParOf" srcId="{4DDB2FB8-95FB-4C46-9787-751A8D496C72}" destId="{D0C359AE-A6F5-4C3B-8D7A-35F338AC8F75}" srcOrd="5" destOrd="0" presId="urn:microsoft.com/office/officeart/2008/layout/HorizontalMultiLevelHierarchy"/>
    <dgm:cxn modelId="{ADDCB4F9-77C7-458D-AF29-3BE53F797989}" type="presParOf" srcId="{D0C359AE-A6F5-4C3B-8D7A-35F338AC8F75}" destId="{0643E091-F9EF-4D81-8AAD-A909E1E90035}" srcOrd="0" destOrd="0" presId="urn:microsoft.com/office/officeart/2008/layout/HorizontalMultiLevelHierarchy"/>
    <dgm:cxn modelId="{23C31D27-E321-495B-9697-9A3AF9F7378E}" type="presParOf" srcId="{D0C359AE-A6F5-4C3B-8D7A-35F338AC8F75}" destId="{87C1EFB4-B262-4FC0-AD43-56537130DDFB}" srcOrd="1" destOrd="0" presId="urn:microsoft.com/office/officeart/2008/layout/HorizontalMultiLevelHierarchy"/>
    <dgm:cxn modelId="{34EB170B-AA53-4752-A91E-838A9EF16A3C}" type="presParOf" srcId="{4DDB2FB8-95FB-4C46-9787-751A8D496C72}" destId="{6314D241-845F-400F-ABFC-E386CFCEAF91}" srcOrd="6" destOrd="0" presId="urn:microsoft.com/office/officeart/2008/layout/HorizontalMultiLevelHierarchy"/>
    <dgm:cxn modelId="{183E8F25-EFCE-4164-B5B4-D72824DA8EAE}" type="presParOf" srcId="{6314D241-845F-400F-ABFC-E386CFCEAF91}" destId="{49308CF6-A51C-4440-A7D4-B943BBC86980}" srcOrd="0" destOrd="0" presId="urn:microsoft.com/office/officeart/2008/layout/HorizontalMultiLevelHierarchy"/>
    <dgm:cxn modelId="{1FF216FC-9793-4C5D-A564-9B9AA5E24178}" type="presParOf" srcId="{4DDB2FB8-95FB-4C46-9787-751A8D496C72}" destId="{54E32CF5-A25E-42C9-8CE2-66B4309C3F5D}" srcOrd="7" destOrd="0" presId="urn:microsoft.com/office/officeart/2008/layout/HorizontalMultiLevelHierarchy"/>
    <dgm:cxn modelId="{EE8291C6-8549-42C4-A059-9C29652E80AC}" type="presParOf" srcId="{54E32CF5-A25E-42C9-8CE2-66B4309C3F5D}" destId="{49D51001-1AFE-4F3E-A8CE-9A32ABA07E54}" srcOrd="0" destOrd="0" presId="urn:microsoft.com/office/officeart/2008/layout/HorizontalMultiLevelHierarchy"/>
    <dgm:cxn modelId="{9FB88896-9267-4756-90E9-DF3A4B1D4432}" type="presParOf" srcId="{54E32CF5-A25E-42C9-8CE2-66B4309C3F5D}" destId="{0F9F2F44-15C3-4AFA-B21F-D8B79468B2B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EDE60-3FF8-4092-B4DB-B24F54317170}">
      <dsp:nvSpPr>
        <dsp:cNvPr id="0" name=""/>
        <dsp:cNvSpPr/>
      </dsp:nvSpPr>
      <dsp:spPr>
        <a:xfrm>
          <a:off x="0" y="312923"/>
          <a:ext cx="5622117" cy="453600"/>
        </a:xfrm>
        <a:prstGeom prst="rect">
          <a:avLst/>
        </a:prstGeom>
        <a:solidFill>
          <a:schemeClr val="tx1">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86F9AA-1837-407C-98E9-65EB20555462}">
      <dsp:nvSpPr>
        <dsp:cNvPr id="0" name=""/>
        <dsp:cNvSpPr/>
      </dsp:nvSpPr>
      <dsp:spPr>
        <a:xfrm>
          <a:off x="281105" y="47243"/>
          <a:ext cx="3935481" cy="531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52" tIns="0" rIns="148752"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PHYSICAL SECURITY</a:t>
          </a:r>
          <a:endParaRPr lang="az-Latn-AZ" sz="1800" b="1" kern="1200" dirty="0">
            <a:latin typeface="Arial" panose="020B0604020202020204" pitchFamily="34" charset="0"/>
            <a:cs typeface="Arial" panose="020B0604020202020204" pitchFamily="34" charset="0"/>
          </a:endParaRPr>
        </a:p>
      </dsp:txBody>
      <dsp:txXfrm>
        <a:off x="307044" y="73182"/>
        <a:ext cx="3883603" cy="479482"/>
      </dsp:txXfrm>
    </dsp:sp>
    <dsp:sp modelId="{9AF8878C-AB4D-4AFF-BD89-B9EC2BDEFCE3}">
      <dsp:nvSpPr>
        <dsp:cNvPr id="0" name=""/>
        <dsp:cNvSpPr/>
      </dsp:nvSpPr>
      <dsp:spPr>
        <a:xfrm>
          <a:off x="0" y="1129403"/>
          <a:ext cx="5622117" cy="453600"/>
        </a:xfrm>
        <a:prstGeom prst="rect">
          <a:avLst/>
        </a:prstGeom>
        <a:solidFill>
          <a:schemeClr val="tx1">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50BE2E-9B04-4CD9-AE12-EB5CD90B6962}">
      <dsp:nvSpPr>
        <dsp:cNvPr id="0" name=""/>
        <dsp:cNvSpPr/>
      </dsp:nvSpPr>
      <dsp:spPr>
        <a:xfrm>
          <a:off x="281105" y="863723"/>
          <a:ext cx="3935481" cy="531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52" tIns="0" rIns="148752"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CYBERSECURITY</a:t>
          </a:r>
          <a:endParaRPr lang="az-Latn-AZ" sz="1800" b="1" kern="1200" dirty="0">
            <a:latin typeface="Arial" panose="020B0604020202020204" pitchFamily="34" charset="0"/>
            <a:cs typeface="Arial" panose="020B0604020202020204" pitchFamily="34" charset="0"/>
          </a:endParaRPr>
        </a:p>
      </dsp:txBody>
      <dsp:txXfrm>
        <a:off x="307044" y="889662"/>
        <a:ext cx="3883603" cy="479482"/>
      </dsp:txXfrm>
    </dsp:sp>
    <dsp:sp modelId="{267E84A5-81F8-44AB-AB3D-0361AE1406A3}">
      <dsp:nvSpPr>
        <dsp:cNvPr id="0" name=""/>
        <dsp:cNvSpPr/>
      </dsp:nvSpPr>
      <dsp:spPr>
        <a:xfrm>
          <a:off x="0" y="1945883"/>
          <a:ext cx="5622117" cy="453600"/>
        </a:xfrm>
        <a:prstGeom prst="rect">
          <a:avLst/>
        </a:prstGeom>
        <a:solidFill>
          <a:schemeClr val="tx1">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E438C8-08A2-4E75-AC8A-55806BB9F9A3}">
      <dsp:nvSpPr>
        <dsp:cNvPr id="0" name=""/>
        <dsp:cNvSpPr/>
      </dsp:nvSpPr>
      <dsp:spPr>
        <a:xfrm>
          <a:off x="281105" y="1680203"/>
          <a:ext cx="3935481" cy="5313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52" tIns="0" rIns="148752"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INTEGRATED SECURITY APPROACH</a:t>
          </a:r>
          <a:endParaRPr lang="az-Latn-AZ" sz="1800" b="1" kern="1200" dirty="0">
            <a:latin typeface="Arial" panose="020B0604020202020204" pitchFamily="34" charset="0"/>
            <a:cs typeface="Arial" panose="020B0604020202020204" pitchFamily="34" charset="0"/>
          </a:endParaRPr>
        </a:p>
      </dsp:txBody>
      <dsp:txXfrm>
        <a:off x="307044" y="1706142"/>
        <a:ext cx="3883603"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C8AF7-06B5-41F0-9EB3-C3088FA4AE3B}">
      <dsp:nvSpPr>
        <dsp:cNvPr id="0" name=""/>
        <dsp:cNvSpPr/>
      </dsp:nvSpPr>
      <dsp:spPr>
        <a:xfrm>
          <a:off x="0" y="0"/>
          <a:ext cx="10515600" cy="19581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A0AE79-BE69-42FE-90FF-672D9F7EEEF1}">
      <dsp:nvSpPr>
        <dsp:cNvPr id="0" name=""/>
        <dsp:cNvSpPr/>
      </dsp:nvSpPr>
      <dsp:spPr>
        <a:xfrm>
          <a:off x="316674" y="261080"/>
          <a:ext cx="4705833" cy="1435941"/>
        </a:xfrm>
        <a:prstGeom prst="roundRect">
          <a:avLst>
            <a:gd name="adj" fmla="val 10000"/>
          </a:avLst>
        </a:prstGeom>
        <a:blipFill rotWithShape="1">
          <a:blip xmlns:r="http://schemas.openxmlformats.org/officeDocument/2006/relationships" r:embed="rId1"/>
          <a:srcRect/>
          <a:stretch>
            <a:fillRect t="-114000" b="-1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3E580D-E7E6-415F-A472-051034B93712}">
      <dsp:nvSpPr>
        <dsp:cNvPr id="0" name=""/>
        <dsp:cNvSpPr/>
      </dsp:nvSpPr>
      <dsp:spPr>
        <a:xfrm rot="10800000">
          <a:off x="316674" y="1958102"/>
          <a:ext cx="4705833" cy="2393235"/>
        </a:xfrm>
        <a:prstGeom prst="round2SameRect">
          <a:avLst>
            <a:gd name="adj1" fmla="val 10500"/>
            <a:gd name="adj2" fmla="val 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just" defTabSz="889000">
            <a:lnSpc>
              <a:spcPct val="90000"/>
            </a:lnSpc>
            <a:spcBef>
              <a:spcPct val="0"/>
            </a:spcBef>
            <a:spcAft>
              <a:spcPct val="35000"/>
            </a:spcAft>
            <a:buNone/>
          </a:pPr>
          <a:r>
            <a:rPr lang="en-GB" sz="2000" kern="1200" dirty="0">
              <a:solidFill>
                <a:schemeClr val="tx1"/>
              </a:solidFill>
              <a:latin typeface="Arial" panose="020B0604020202020204" pitchFamily="34" charset="0"/>
              <a:cs typeface="Arial" panose="020B0604020202020204" pitchFamily="34" charset="0"/>
            </a:rPr>
            <a:t>Protect critical features of SMR such as the core reactor, fuel storage areas and server rooms from unauthorized access or cyberattack through installation of physical barriers, enhanced organizations among other means.</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390274" y="1958102"/>
        <a:ext cx="4558633" cy="2319635"/>
      </dsp:txXfrm>
    </dsp:sp>
    <dsp:sp modelId="{D964E133-C1FE-4975-8FE0-7304CC4F85D0}">
      <dsp:nvSpPr>
        <dsp:cNvPr id="0" name=""/>
        <dsp:cNvSpPr/>
      </dsp:nvSpPr>
      <dsp:spPr>
        <a:xfrm>
          <a:off x="5493091" y="261080"/>
          <a:ext cx="4705833" cy="1435941"/>
        </a:xfrm>
        <a:prstGeom prst="roundRect">
          <a:avLst>
            <a:gd name="adj" fmla="val 10000"/>
          </a:avLst>
        </a:prstGeom>
        <a:blipFill rotWithShape="1">
          <a:blip xmlns:r="http://schemas.openxmlformats.org/officeDocument/2006/relationships" r:embed="rId2"/>
          <a:srcRect/>
          <a:stretch>
            <a:fillRect t="-114000" b="-1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C01E6A-7F40-480A-8615-437416F4C026}">
      <dsp:nvSpPr>
        <dsp:cNvPr id="0" name=""/>
        <dsp:cNvSpPr/>
      </dsp:nvSpPr>
      <dsp:spPr>
        <a:xfrm rot="10800000">
          <a:off x="5493091" y="1958102"/>
          <a:ext cx="4705833" cy="2393235"/>
        </a:xfrm>
        <a:prstGeom prst="round2SameRect">
          <a:avLst>
            <a:gd name="adj1" fmla="val 10500"/>
            <a:gd name="adj2" fmla="val 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just"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The access into sensitive areas at the SMR facility should be carefully monitored. Only professional staff are allowed into these areas. There should be enforcement of biometric authentication, security badges, and access protocols to keep track of employee activities.</a:t>
          </a:r>
          <a:endParaRPr lang="en-US" sz="2000" kern="1200" dirty="0">
            <a:solidFill>
              <a:schemeClr val="bg1"/>
            </a:solidFill>
            <a:latin typeface="Arial" panose="020B0604020202020204" pitchFamily="34" charset="0"/>
            <a:cs typeface="Arial" panose="020B0604020202020204" pitchFamily="34" charset="0"/>
          </a:endParaRPr>
        </a:p>
      </dsp:txBody>
      <dsp:txXfrm rot="10800000">
        <a:off x="5566691" y="1958102"/>
        <a:ext cx="4558633" cy="2319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22591-C435-4221-9D3C-2F49CAEF5DCC}">
      <dsp:nvSpPr>
        <dsp:cNvPr id="0" name=""/>
        <dsp:cNvSpPr/>
      </dsp:nvSpPr>
      <dsp:spPr>
        <a:xfrm rot="16200000">
          <a:off x="-1046393" y="1545048"/>
          <a:ext cx="2697312" cy="507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7693" bIns="0" numCol="1" spcCol="1270" anchor="t" anchorCtr="0">
          <a:noAutofit/>
        </a:bodyPr>
        <a:lstStyle/>
        <a:p>
          <a:pPr marL="0" lvl="0" indent="0" algn="ctr" defTabSz="800100">
            <a:lnSpc>
              <a:spcPct val="90000"/>
            </a:lnSpc>
            <a:spcBef>
              <a:spcPct val="0"/>
            </a:spcBef>
            <a:spcAft>
              <a:spcPct val="35000"/>
            </a:spcAft>
            <a:buNone/>
          </a:pPr>
          <a:r>
            <a:rPr lang="az-Latn-AZ" sz="1800" b="1" kern="1200" dirty="0" err="1">
              <a:latin typeface="Arial" panose="020B0604020202020204" pitchFamily="34" charset="0"/>
              <a:cs typeface="Arial" panose="020B0604020202020204" pitchFamily="34" charset="0"/>
            </a:rPr>
            <a:t>Anomaly</a:t>
          </a:r>
          <a:r>
            <a:rPr lang="az-Latn-AZ" sz="1800" b="1" kern="1200" dirty="0">
              <a:latin typeface="Arial" panose="020B0604020202020204" pitchFamily="34" charset="0"/>
              <a:cs typeface="Arial" panose="020B0604020202020204" pitchFamily="34" charset="0"/>
            </a:rPr>
            <a:t> </a:t>
          </a:r>
          <a:r>
            <a:rPr lang="az-Latn-AZ" sz="1800" b="1" kern="1200" dirty="0" err="1">
              <a:latin typeface="Arial" panose="020B0604020202020204" pitchFamily="34" charset="0"/>
              <a:cs typeface="Arial" panose="020B0604020202020204" pitchFamily="34" charset="0"/>
            </a:rPr>
            <a:t>detection</a:t>
          </a:r>
          <a:endParaRPr lang="az-Latn-AZ" sz="1800" b="1" kern="1200" dirty="0">
            <a:latin typeface="Arial" panose="020B0604020202020204" pitchFamily="34" charset="0"/>
            <a:cs typeface="Arial" panose="020B0604020202020204" pitchFamily="34" charset="0"/>
          </a:endParaRPr>
        </a:p>
      </dsp:txBody>
      <dsp:txXfrm>
        <a:off x="-1046393" y="1545048"/>
        <a:ext cx="2697312" cy="507620"/>
      </dsp:txXfrm>
    </dsp:sp>
    <dsp:sp modelId="{D511B414-DB2D-4AE7-8A15-B37EA9DD19D7}">
      <dsp:nvSpPr>
        <dsp:cNvPr id="0" name=""/>
        <dsp:cNvSpPr/>
      </dsp:nvSpPr>
      <dsp:spPr>
        <a:xfrm>
          <a:off x="556073" y="599029"/>
          <a:ext cx="2750564" cy="23996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47693" rIns="142240" bIns="142240" numCol="1" spcCol="1270" anchor="t" anchorCtr="0">
          <a:noAutofit/>
        </a:bodyPr>
        <a:lstStyle/>
        <a:p>
          <a:pPr marL="228600" lvl="1" indent="-228600" algn="just" defTabSz="889000">
            <a:lnSpc>
              <a:spcPct val="90000"/>
            </a:lnSpc>
            <a:spcBef>
              <a:spcPct val="0"/>
            </a:spcBef>
            <a:spcAft>
              <a:spcPct val="15000"/>
            </a:spcAft>
            <a:buFont typeface="Wingdings" panose="05000000000000000000" pitchFamily="2" charset="2"/>
            <a:buChar char="q"/>
          </a:pPr>
          <a:r>
            <a:rPr lang="en-US" sz="2000" kern="1200" dirty="0">
              <a:solidFill>
                <a:schemeClr val="bg1"/>
              </a:solidFill>
              <a:latin typeface="Arial" panose="020B0604020202020204" pitchFamily="34" charset="0"/>
              <a:cs typeface="Arial" panose="020B0604020202020204" pitchFamily="34" charset="0"/>
            </a:rPr>
            <a:t>This proactive approach enhances the safety and reliability of SMRs.</a:t>
          </a:r>
          <a:endParaRPr lang="az-Latn-AZ" sz="2000" kern="1200" dirty="0">
            <a:latin typeface="Arial" panose="020B0604020202020204" pitchFamily="34" charset="0"/>
            <a:cs typeface="Arial" panose="020B0604020202020204" pitchFamily="34" charset="0"/>
          </a:endParaRPr>
        </a:p>
      </dsp:txBody>
      <dsp:txXfrm>
        <a:off x="556073" y="599029"/>
        <a:ext cx="2750564" cy="2399659"/>
      </dsp:txXfrm>
    </dsp:sp>
    <dsp:sp modelId="{7AEC4221-1992-4F52-A9B2-6FBAF25F25AA}">
      <dsp:nvSpPr>
        <dsp:cNvPr id="0" name=""/>
        <dsp:cNvSpPr/>
      </dsp:nvSpPr>
      <dsp:spPr>
        <a:xfrm>
          <a:off x="48453" y="-71029"/>
          <a:ext cx="1015240" cy="1015240"/>
        </a:xfrm>
        <a:prstGeom prst="rect">
          <a:avLst/>
        </a:prstGeom>
        <a:blipFill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983F88-2C29-4582-AE47-87AB36451E9F}">
      <dsp:nvSpPr>
        <dsp:cNvPr id="0" name=""/>
        <dsp:cNvSpPr/>
      </dsp:nvSpPr>
      <dsp:spPr>
        <a:xfrm rot="16200000">
          <a:off x="3096103" y="1545048"/>
          <a:ext cx="2399659" cy="507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7693" bIns="0" numCol="1" spcCol="1270" anchor="t" anchorCtr="0">
          <a:noAutofit/>
        </a:bodyPr>
        <a:lstStyle/>
        <a:p>
          <a:pPr marL="0" lvl="0" indent="0" algn="ctr" defTabSz="711200">
            <a:lnSpc>
              <a:spcPct val="90000"/>
            </a:lnSpc>
            <a:spcBef>
              <a:spcPct val="0"/>
            </a:spcBef>
            <a:spcAft>
              <a:spcPct val="35000"/>
            </a:spcAft>
            <a:buNone/>
          </a:pPr>
          <a:r>
            <a:rPr lang="az-Latn-AZ" sz="1600" b="1" kern="1200" dirty="0">
              <a:latin typeface="Arial" panose="020B0604020202020204" pitchFamily="34" charset="0"/>
              <a:cs typeface="Arial" panose="020B0604020202020204" pitchFamily="34" charset="0"/>
            </a:rPr>
            <a:t>      </a:t>
          </a:r>
          <a:r>
            <a:rPr lang="az-Latn-AZ" sz="1600" b="1" kern="1200" dirty="0" err="1">
              <a:latin typeface="Arial" panose="020B0604020202020204" pitchFamily="34" charset="0"/>
              <a:cs typeface="Arial" panose="020B0604020202020204" pitchFamily="34" charset="0"/>
            </a:rPr>
            <a:t>Classification</a:t>
          </a:r>
          <a:endParaRPr lang="az-Latn-AZ" sz="1600" b="1" kern="1200" dirty="0">
            <a:latin typeface="Arial" panose="020B0604020202020204" pitchFamily="34" charset="0"/>
            <a:cs typeface="Arial" panose="020B0604020202020204" pitchFamily="34" charset="0"/>
          </a:endParaRPr>
        </a:p>
      </dsp:txBody>
      <dsp:txXfrm>
        <a:off x="3096103" y="1545048"/>
        <a:ext cx="2399659" cy="507620"/>
      </dsp:txXfrm>
    </dsp:sp>
    <dsp:sp modelId="{6A9D2238-7E69-4E26-9C75-829F07B12214}">
      <dsp:nvSpPr>
        <dsp:cNvPr id="0" name=""/>
        <dsp:cNvSpPr/>
      </dsp:nvSpPr>
      <dsp:spPr>
        <a:xfrm>
          <a:off x="4443076" y="588686"/>
          <a:ext cx="2750564" cy="2399659"/>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47693" rIns="128016" bIns="128016" numCol="1" spcCol="1270" anchor="t" anchorCtr="0">
          <a:noAutofit/>
        </a:bodyPr>
        <a:lstStyle/>
        <a:p>
          <a:pPr marL="171450" lvl="1" indent="-171450" algn="just" defTabSz="800100">
            <a:lnSpc>
              <a:spcPct val="90000"/>
            </a:lnSpc>
            <a:spcBef>
              <a:spcPct val="0"/>
            </a:spcBef>
            <a:spcAft>
              <a:spcPct val="15000"/>
            </a:spcAft>
            <a:buFont typeface="Wingdings" panose="05000000000000000000" pitchFamily="2" charset="2"/>
            <a:buChar char="q"/>
          </a:pPr>
          <a:r>
            <a:rPr lang="en-GB" sz="1800" kern="1200" dirty="0">
              <a:latin typeface="Arial" panose="020B0604020202020204" pitchFamily="34" charset="0"/>
              <a:cs typeface="Arial" panose="020B0604020202020204" pitchFamily="34" charset="0"/>
            </a:rPr>
            <a:t>Anomaly detection identifies abnormal patterns in real time, enabling quick responses to breaches and improving safety.</a:t>
          </a:r>
          <a:endParaRPr lang="az-Latn-AZ" sz="1800" kern="1200" dirty="0">
            <a:latin typeface="Arial" panose="020B0604020202020204" pitchFamily="34" charset="0"/>
            <a:cs typeface="Arial" panose="020B0604020202020204" pitchFamily="34" charset="0"/>
          </a:endParaRPr>
        </a:p>
      </dsp:txBody>
      <dsp:txXfrm>
        <a:off x="4443076" y="588686"/>
        <a:ext cx="2750564" cy="2399659"/>
      </dsp:txXfrm>
    </dsp:sp>
    <dsp:sp modelId="{96B21829-5055-49AD-BF31-653F6E7AA0C2}">
      <dsp:nvSpPr>
        <dsp:cNvPr id="0" name=""/>
        <dsp:cNvSpPr/>
      </dsp:nvSpPr>
      <dsp:spPr>
        <a:xfrm>
          <a:off x="4042123" y="-71029"/>
          <a:ext cx="1015240" cy="1015240"/>
        </a:xfrm>
        <a:prstGeom prst="rect">
          <a:avLst/>
        </a:prstGeom>
        <a:blipFill rotWithShape="1">
          <a:blip xmlns:r="http://schemas.openxmlformats.org/officeDocument/2006/relationships" r:embed="rId2">
            <a:duotone>
              <a:schemeClr val="accent5">
                <a:hueOff val="-3364820"/>
                <a:satOff val="-11474"/>
                <a:lumOff val="-1911"/>
                <a:alphaOff val="0"/>
                <a:shade val="20000"/>
                <a:satMod val="200000"/>
              </a:schemeClr>
              <a:schemeClr val="accent5">
                <a:hueOff val="-3364820"/>
                <a:satOff val="-11474"/>
                <a:lumOff val="-1911"/>
                <a:alphaOff val="0"/>
                <a:tint val="12000"/>
                <a:satMod val="190000"/>
              </a:schemeClr>
            </a:duotone>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0DC905-AE21-4263-B1B9-C5837F1C6318}">
      <dsp:nvSpPr>
        <dsp:cNvPr id="0" name=""/>
        <dsp:cNvSpPr/>
      </dsp:nvSpPr>
      <dsp:spPr>
        <a:xfrm rot="16200000">
          <a:off x="7089773" y="1545048"/>
          <a:ext cx="2399659" cy="507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7693" bIns="0" numCol="1" spcCol="1270" anchor="t" anchorCtr="0">
          <a:noAutofit/>
        </a:bodyPr>
        <a:lstStyle/>
        <a:p>
          <a:pPr marL="0" lvl="0" indent="0" algn="ctr" defTabSz="622300">
            <a:lnSpc>
              <a:spcPct val="90000"/>
            </a:lnSpc>
            <a:spcBef>
              <a:spcPct val="0"/>
            </a:spcBef>
            <a:spcAft>
              <a:spcPct val="35000"/>
            </a:spcAft>
            <a:buNone/>
          </a:pPr>
          <a:r>
            <a:rPr lang="az-Latn-AZ" sz="1400" b="1" kern="1200" dirty="0">
              <a:latin typeface="Arial" panose="020B0604020202020204" pitchFamily="34" charset="0"/>
              <a:cs typeface="Arial" panose="020B0604020202020204" pitchFamily="34" charset="0"/>
            </a:rPr>
            <a:t>       </a:t>
          </a:r>
          <a:r>
            <a:rPr lang="az-Latn-AZ" sz="1800" b="1" kern="1200" dirty="0" err="1">
              <a:latin typeface="Arial" panose="020B0604020202020204" pitchFamily="34" charset="0"/>
              <a:cs typeface="Arial" panose="020B0604020202020204" pitchFamily="34" charset="0"/>
            </a:rPr>
            <a:t>Clustring</a:t>
          </a:r>
          <a:endParaRPr lang="az-Latn-AZ" sz="1800" b="1" kern="1200" dirty="0">
            <a:latin typeface="Arial" panose="020B0604020202020204" pitchFamily="34" charset="0"/>
            <a:cs typeface="Arial" panose="020B0604020202020204" pitchFamily="34" charset="0"/>
          </a:endParaRPr>
        </a:p>
      </dsp:txBody>
      <dsp:txXfrm>
        <a:off x="7089773" y="1545048"/>
        <a:ext cx="2399659" cy="507620"/>
      </dsp:txXfrm>
    </dsp:sp>
    <dsp:sp modelId="{824CD895-330F-4DF5-AC51-A748BE5DD641}">
      <dsp:nvSpPr>
        <dsp:cNvPr id="0" name=""/>
        <dsp:cNvSpPr/>
      </dsp:nvSpPr>
      <dsp:spPr>
        <a:xfrm>
          <a:off x="8543413" y="599029"/>
          <a:ext cx="2750564" cy="239965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47693" rIns="113792" bIns="113792" numCol="1" spcCol="1270" anchor="t" anchorCtr="0">
          <a:noAutofit/>
        </a:bodyPr>
        <a:lstStyle/>
        <a:p>
          <a:pPr marL="171450" lvl="1" indent="-171450" algn="just" defTabSz="711200">
            <a:lnSpc>
              <a:spcPct val="90000"/>
            </a:lnSpc>
            <a:spcBef>
              <a:spcPct val="0"/>
            </a:spcBef>
            <a:spcAft>
              <a:spcPct val="15000"/>
            </a:spcAft>
            <a:buFont typeface="Wingdings" panose="05000000000000000000" pitchFamily="2" charset="2"/>
            <a:buChar char="q"/>
          </a:pPr>
          <a:r>
            <a:rPr lang="en-GB" sz="1600" kern="1200" dirty="0">
              <a:latin typeface="Arial" panose="020B0604020202020204" pitchFamily="34" charset="0"/>
              <a:cs typeface="Arial" panose="020B0604020202020204" pitchFamily="34" charset="0"/>
            </a:rPr>
            <a:t>Clustering security incidents helps operators identify root causes and develop targeted mitigation strategies to enhance SMR security.</a:t>
          </a:r>
          <a:endParaRPr lang="az-Latn-AZ" sz="1600" kern="1200" dirty="0">
            <a:latin typeface="Arial" panose="020B0604020202020204" pitchFamily="34" charset="0"/>
            <a:cs typeface="Arial" panose="020B0604020202020204" pitchFamily="34" charset="0"/>
          </a:endParaRPr>
        </a:p>
      </dsp:txBody>
      <dsp:txXfrm>
        <a:off x="8543413" y="599029"/>
        <a:ext cx="2750564" cy="2399659"/>
      </dsp:txXfrm>
    </dsp:sp>
    <dsp:sp modelId="{7EB7C0D4-0725-45DC-98B2-64385DB7AB87}">
      <dsp:nvSpPr>
        <dsp:cNvPr id="0" name=""/>
        <dsp:cNvSpPr/>
      </dsp:nvSpPr>
      <dsp:spPr>
        <a:xfrm>
          <a:off x="8035793" y="-71029"/>
          <a:ext cx="1015240" cy="1015240"/>
        </a:xfrm>
        <a:prstGeom prst="rect">
          <a:avLst/>
        </a:prstGeom>
        <a:blipFill rotWithShape="1">
          <a:blip xmlns:r="http://schemas.openxmlformats.org/officeDocument/2006/relationships" r:embed="rId3">
            <a:duotone>
              <a:schemeClr val="accent5">
                <a:hueOff val="-6729641"/>
                <a:satOff val="-22947"/>
                <a:lumOff val="-3823"/>
                <a:alphaOff val="0"/>
                <a:shade val="20000"/>
                <a:satMod val="200000"/>
              </a:schemeClr>
              <a:schemeClr val="accent5">
                <a:hueOff val="-6729641"/>
                <a:satOff val="-22947"/>
                <a:lumOff val="-3823"/>
                <a:alphaOff val="0"/>
                <a:tint val="12000"/>
                <a:satMod val="190000"/>
              </a:schemeClr>
            </a:duotone>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4D241-845F-400F-ABFC-E386CFCEAF91}">
      <dsp:nvSpPr>
        <dsp:cNvPr id="0" name=""/>
        <dsp:cNvSpPr/>
      </dsp:nvSpPr>
      <dsp:spPr>
        <a:xfrm>
          <a:off x="4065221" y="2605513"/>
          <a:ext cx="649502" cy="1856428"/>
        </a:xfrm>
        <a:custGeom>
          <a:avLst/>
          <a:gdLst/>
          <a:ahLst/>
          <a:cxnLst/>
          <a:rect l="0" t="0" r="0" b="0"/>
          <a:pathLst>
            <a:path>
              <a:moveTo>
                <a:pt x="0" y="0"/>
              </a:moveTo>
              <a:lnTo>
                <a:pt x="324751" y="0"/>
              </a:lnTo>
              <a:lnTo>
                <a:pt x="324751" y="1856428"/>
              </a:lnTo>
              <a:lnTo>
                <a:pt x="649502" y="185642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az-Latn-AZ" sz="700" kern="1200"/>
        </a:p>
      </dsp:txBody>
      <dsp:txXfrm>
        <a:off x="4340803" y="3484558"/>
        <a:ext cx="98338" cy="98338"/>
      </dsp:txXfrm>
    </dsp:sp>
    <dsp:sp modelId="{46157BC8-F576-4196-8067-6A1C4A7367D5}">
      <dsp:nvSpPr>
        <dsp:cNvPr id="0" name=""/>
        <dsp:cNvSpPr/>
      </dsp:nvSpPr>
      <dsp:spPr>
        <a:xfrm>
          <a:off x="4065221" y="2605513"/>
          <a:ext cx="649502" cy="618809"/>
        </a:xfrm>
        <a:custGeom>
          <a:avLst/>
          <a:gdLst/>
          <a:ahLst/>
          <a:cxnLst/>
          <a:rect l="0" t="0" r="0" b="0"/>
          <a:pathLst>
            <a:path>
              <a:moveTo>
                <a:pt x="0" y="0"/>
              </a:moveTo>
              <a:lnTo>
                <a:pt x="324751" y="0"/>
              </a:lnTo>
              <a:lnTo>
                <a:pt x="324751" y="618809"/>
              </a:lnTo>
              <a:lnTo>
                <a:pt x="649502" y="61880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az-Latn-AZ" sz="500" kern="1200"/>
        </a:p>
      </dsp:txBody>
      <dsp:txXfrm>
        <a:off x="4367545" y="2892490"/>
        <a:ext cx="44854" cy="44854"/>
      </dsp:txXfrm>
    </dsp:sp>
    <dsp:sp modelId="{986C7B08-CEC6-4341-8029-16ED4C599B2B}">
      <dsp:nvSpPr>
        <dsp:cNvPr id="0" name=""/>
        <dsp:cNvSpPr/>
      </dsp:nvSpPr>
      <dsp:spPr>
        <a:xfrm>
          <a:off x="4065221" y="1986704"/>
          <a:ext cx="649502" cy="618809"/>
        </a:xfrm>
        <a:custGeom>
          <a:avLst/>
          <a:gdLst/>
          <a:ahLst/>
          <a:cxnLst/>
          <a:rect l="0" t="0" r="0" b="0"/>
          <a:pathLst>
            <a:path>
              <a:moveTo>
                <a:pt x="0" y="618809"/>
              </a:moveTo>
              <a:lnTo>
                <a:pt x="324751" y="618809"/>
              </a:lnTo>
              <a:lnTo>
                <a:pt x="324751" y="0"/>
              </a:lnTo>
              <a:lnTo>
                <a:pt x="649502"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az-Latn-AZ" sz="500" kern="1200"/>
        </a:p>
      </dsp:txBody>
      <dsp:txXfrm>
        <a:off x="4367545" y="2273681"/>
        <a:ext cx="44854" cy="44854"/>
      </dsp:txXfrm>
    </dsp:sp>
    <dsp:sp modelId="{62456054-1922-4FE3-94C5-62095986B7FA}">
      <dsp:nvSpPr>
        <dsp:cNvPr id="0" name=""/>
        <dsp:cNvSpPr/>
      </dsp:nvSpPr>
      <dsp:spPr>
        <a:xfrm>
          <a:off x="4065221" y="749085"/>
          <a:ext cx="649502" cy="1856428"/>
        </a:xfrm>
        <a:custGeom>
          <a:avLst/>
          <a:gdLst/>
          <a:ahLst/>
          <a:cxnLst/>
          <a:rect l="0" t="0" r="0" b="0"/>
          <a:pathLst>
            <a:path>
              <a:moveTo>
                <a:pt x="0" y="1856428"/>
              </a:moveTo>
              <a:lnTo>
                <a:pt x="324751" y="1856428"/>
              </a:lnTo>
              <a:lnTo>
                <a:pt x="324751" y="0"/>
              </a:lnTo>
              <a:lnTo>
                <a:pt x="649502"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az-Latn-AZ" sz="700" kern="1200"/>
        </a:p>
      </dsp:txBody>
      <dsp:txXfrm>
        <a:off x="4340803" y="1628130"/>
        <a:ext cx="98338" cy="98338"/>
      </dsp:txXfrm>
    </dsp:sp>
    <dsp:sp modelId="{143C0472-C2C3-4B88-AC01-F26BA85C3E41}">
      <dsp:nvSpPr>
        <dsp:cNvPr id="0" name=""/>
        <dsp:cNvSpPr/>
      </dsp:nvSpPr>
      <dsp:spPr>
        <a:xfrm rot="16200000">
          <a:off x="727280" y="1873085"/>
          <a:ext cx="5211027" cy="146485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ANOMALY DETECTION ALGORITHMS</a:t>
          </a:r>
          <a:endParaRPr lang="az-Latn-AZ" sz="1800" b="1" kern="1200" dirty="0">
            <a:latin typeface="Arial" panose="020B0604020202020204" pitchFamily="34" charset="0"/>
            <a:cs typeface="Arial" panose="020B0604020202020204" pitchFamily="34" charset="0"/>
          </a:endParaRPr>
        </a:p>
      </dsp:txBody>
      <dsp:txXfrm>
        <a:off x="727280" y="1873085"/>
        <a:ext cx="5211027" cy="1464855"/>
      </dsp:txXfrm>
    </dsp:sp>
    <dsp:sp modelId="{23B2AC6F-84D0-44F4-826F-825DA1129D1F}">
      <dsp:nvSpPr>
        <dsp:cNvPr id="0" name=""/>
        <dsp:cNvSpPr/>
      </dsp:nvSpPr>
      <dsp:spPr>
        <a:xfrm>
          <a:off x="4714724" y="254037"/>
          <a:ext cx="3247512" cy="99009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ISOLATION FOREST</a:t>
          </a:r>
          <a:endParaRPr lang="az-Latn-AZ" sz="1800" b="1" kern="1200" dirty="0">
            <a:solidFill>
              <a:schemeClr val="tx1"/>
            </a:solidFill>
            <a:latin typeface="Arial" panose="020B0604020202020204" pitchFamily="34" charset="0"/>
            <a:cs typeface="Arial" panose="020B0604020202020204" pitchFamily="34" charset="0"/>
          </a:endParaRPr>
        </a:p>
      </dsp:txBody>
      <dsp:txXfrm>
        <a:off x="4714724" y="254037"/>
        <a:ext cx="3247512" cy="990095"/>
      </dsp:txXfrm>
    </dsp:sp>
    <dsp:sp modelId="{0D957781-7AB4-49DC-9531-408703E4C1E7}">
      <dsp:nvSpPr>
        <dsp:cNvPr id="0" name=""/>
        <dsp:cNvSpPr/>
      </dsp:nvSpPr>
      <dsp:spPr>
        <a:xfrm>
          <a:off x="4714724" y="1491656"/>
          <a:ext cx="3247512" cy="99009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ONE-CLASS SVM</a:t>
          </a:r>
          <a:endParaRPr lang="az-Latn-AZ" sz="1800" b="1" kern="1200" dirty="0">
            <a:latin typeface="Arial" panose="020B0604020202020204" pitchFamily="34" charset="0"/>
            <a:cs typeface="Arial" panose="020B0604020202020204" pitchFamily="34" charset="0"/>
          </a:endParaRPr>
        </a:p>
      </dsp:txBody>
      <dsp:txXfrm>
        <a:off x="4714724" y="1491656"/>
        <a:ext cx="3247512" cy="990095"/>
      </dsp:txXfrm>
    </dsp:sp>
    <dsp:sp modelId="{0643E091-F9EF-4D81-8AAD-A909E1E90035}">
      <dsp:nvSpPr>
        <dsp:cNvPr id="0" name=""/>
        <dsp:cNvSpPr/>
      </dsp:nvSpPr>
      <dsp:spPr>
        <a:xfrm>
          <a:off x="4714724" y="2729275"/>
          <a:ext cx="3247512" cy="99009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K-MEANS</a:t>
          </a:r>
          <a:endParaRPr lang="az-Latn-AZ" sz="1800" b="1" kern="1200" dirty="0">
            <a:solidFill>
              <a:schemeClr val="tx1"/>
            </a:solidFill>
            <a:latin typeface="Arial" panose="020B0604020202020204" pitchFamily="34" charset="0"/>
            <a:cs typeface="Arial" panose="020B0604020202020204" pitchFamily="34" charset="0"/>
          </a:endParaRPr>
        </a:p>
      </dsp:txBody>
      <dsp:txXfrm>
        <a:off x="4714724" y="2729275"/>
        <a:ext cx="3247512" cy="990095"/>
      </dsp:txXfrm>
    </dsp:sp>
    <dsp:sp modelId="{49D51001-1AFE-4F3E-A8CE-9A32ABA07E54}">
      <dsp:nvSpPr>
        <dsp:cNvPr id="0" name=""/>
        <dsp:cNvSpPr/>
      </dsp:nvSpPr>
      <dsp:spPr>
        <a:xfrm>
          <a:off x="4714724" y="3966894"/>
          <a:ext cx="3247512" cy="99009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DBSCAN</a:t>
          </a:r>
          <a:endParaRPr lang="az-Latn-AZ" sz="1800" b="1" kern="1200" dirty="0">
            <a:latin typeface="Arial" panose="020B0604020202020204" pitchFamily="34" charset="0"/>
            <a:cs typeface="Arial" panose="020B0604020202020204" pitchFamily="34" charset="0"/>
          </a:endParaRPr>
        </a:p>
      </dsp:txBody>
      <dsp:txXfrm>
        <a:off x="4714724" y="3966894"/>
        <a:ext cx="3247512" cy="9900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z-Latn-A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0204F-871E-4252-BE3E-CBCB4C278A6D}" type="datetimeFigureOut">
              <a:rPr lang="az-Latn-AZ" smtClean="0"/>
              <a:t>17.10.2024</a:t>
            </a:fld>
            <a:endParaRPr lang="az-Latn-A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z-Latn-A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z-Latn-A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C6671-FB9F-4F2F-8688-2EED1307D512}" type="slidenum">
              <a:rPr lang="az-Latn-AZ" smtClean="0"/>
              <a:t>‹#›</a:t>
            </a:fld>
            <a:endParaRPr lang="az-Latn-AZ"/>
          </a:p>
        </p:txBody>
      </p:sp>
    </p:spTree>
    <p:extLst>
      <p:ext uri="{BB962C8B-B14F-4D97-AF65-F5344CB8AC3E}">
        <p14:creationId xmlns:p14="http://schemas.microsoft.com/office/powerpoint/2010/main" val="783526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E750E72C-08E8-1268-5719-378A44F61BA9}"/>
            </a:ext>
          </a:extLst>
        </p:cNvPr>
        <p:cNvGrpSpPr/>
        <p:nvPr/>
      </p:nvGrpSpPr>
      <p:grpSpPr>
        <a:xfrm>
          <a:off x="0" y="0"/>
          <a:ext cx="0" cy="0"/>
          <a:chOff x="0" y="0"/>
          <a:chExt cx="0" cy="0"/>
        </a:xfrm>
      </p:grpSpPr>
      <p:sp>
        <p:nvSpPr>
          <p:cNvPr id="512" name="Google Shape;512;g77d29277cd_0_423:notes">
            <a:extLst>
              <a:ext uri="{FF2B5EF4-FFF2-40B4-BE49-F238E27FC236}">
                <a16:creationId xmlns:a16="http://schemas.microsoft.com/office/drawing/2014/main" id="{72C63838-0480-335D-FC4F-EDB162E6D6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77d29277cd_0_423:notes">
            <a:extLst>
              <a:ext uri="{FF2B5EF4-FFF2-40B4-BE49-F238E27FC236}">
                <a16:creationId xmlns:a16="http://schemas.microsoft.com/office/drawing/2014/main" id="{12D4F52B-0C6D-5777-9742-1626492DF8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07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77d29277cd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77d29277cd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77d29277cd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77d29277cd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93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77d29277cd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77d29277cd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48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5731267d65_3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5731267d65_3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6">
  <p:cSld name="Title only 16">
    <p:bg>
      <p:bgPr>
        <a:solidFill>
          <a:schemeClr val="dk1"/>
        </a:solidFill>
        <a:effectLst/>
      </p:bgPr>
    </p:bg>
    <p:spTree>
      <p:nvGrpSpPr>
        <p:cNvPr id="1" name="Shape 231"/>
        <p:cNvGrpSpPr/>
        <p:nvPr/>
      </p:nvGrpSpPr>
      <p:grpSpPr>
        <a:xfrm>
          <a:off x="0" y="0"/>
          <a:ext cx="0" cy="0"/>
          <a:chOff x="0" y="0"/>
          <a:chExt cx="0" cy="0"/>
        </a:xfrm>
      </p:grpSpPr>
      <p:sp>
        <p:nvSpPr>
          <p:cNvPr id="232" name="Google Shape;232;p40"/>
          <p:cNvSpPr/>
          <p:nvPr/>
        </p:nvSpPr>
        <p:spPr>
          <a:xfrm>
            <a:off x="135400" y="141600"/>
            <a:ext cx="11921200" cy="6574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40"/>
          <p:cNvSpPr txBox="1">
            <a:spLocks noGrp="1"/>
          </p:cNvSpPr>
          <p:nvPr>
            <p:ph type="title"/>
          </p:nvPr>
        </p:nvSpPr>
        <p:spPr>
          <a:xfrm>
            <a:off x="8229600" y="560720"/>
            <a:ext cx="3023600" cy="171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43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41520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9"/>
        <p:cNvGrpSpPr/>
        <p:nvPr/>
      </p:nvGrpSpPr>
      <p:grpSpPr>
        <a:xfrm>
          <a:off x="0" y="0"/>
          <a:ext cx="0" cy="0"/>
          <a:chOff x="0" y="0"/>
          <a:chExt cx="0" cy="0"/>
        </a:xfrm>
      </p:grpSpPr>
      <p:sp>
        <p:nvSpPr>
          <p:cNvPr id="20" name="Google Shape;20;p3"/>
          <p:cNvSpPr/>
          <p:nvPr/>
        </p:nvSpPr>
        <p:spPr>
          <a:xfrm>
            <a:off x="135400" y="141600"/>
            <a:ext cx="11921200" cy="65748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4987333" y="2487517"/>
            <a:ext cx="7297600" cy="1515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22" name="Google Shape;22;p3"/>
          <p:cNvCxnSpPr/>
          <p:nvPr/>
        </p:nvCxnSpPr>
        <p:spPr>
          <a:xfrm>
            <a:off x="12056833" y="2503733"/>
            <a:ext cx="3200" cy="1482800"/>
          </a:xfrm>
          <a:prstGeom prst="straightConnector1">
            <a:avLst/>
          </a:prstGeom>
          <a:noFill/>
          <a:ln w="19050" cap="flat" cmpd="sng">
            <a:solidFill>
              <a:schemeClr val="lt1"/>
            </a:solidFill>
            <a:prstDash val="solid"/>
            <a:round/>
            <a:headEnd type="none" w="med" len="med"/>
            <a:tailEnd type="none" w="med" len="med"/>
          </a:ln>
        </p:spPr>
      </p:cxnSp>
      <p:sp>
        <p:nvSpPr>
          <p:cNvPr id="23" name="Google Shape;23;p3"/>
          <p:cNvSpPr txBox="1">
            <a:spLocks noGrp="1"/>
          </p:cNvSpPr>
          <p:nvPr>
            <p:ph type="title" hasCustomPrompt="1"/>
          </p:nvPr>
        </p:nvSpPr>
        <p:spPr>
          <a:xfrm>
            <a:off x="2736267" y="2668567"/>
            <a:ext cx="2217600" cy="124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4" name="Google Shape;24;p3"/>
          <p:cNvSpPr txBox="1">
            <a:spLocks noGrp="1"/>
          </p:cNvSpPr>
          <p:nvPr>
            <p:ph type="title" idx="2"/>
          </p:nvPr>
        </p:nvSpPr>
        <p:spPr>
          <a:xfrm>
            <a:off x="5939067" y="2337731"/>
            <a:ext cx="5762000" cy="164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Overpass"/>
              <a:buNone/>
              <a:defRPr sz="12800" b="1">
                <a:solidFill>
                  <a:schemeClr val="lt1"/>
                </a:solidFill>
              </a:defRPr>
            </a:lvl1pPr>
            <a:lvl2pPr lvl="1"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a:endParaRPr/>
          </a:p>
        </p:txBody>
      </p:sp>
      <p:sp>
        <p:nvSpPr>
          <p:cNvPr id="25" name="Google Shape;25;p3"/>
          <p:cNvSpPr txBox="1">
            <a:spLocks noGrp="1"/>
          </p:cNvSpPr>
          <p:nvPr>
            <p:ph type="subTitle" idx="1"/>
          </p:nvPr>
        </p:nvSpPr>
        <p:spPr>
          <a:xfrm>
            <a:off x="5957607" y="4175527"/>
            <a:ext cx="5112000" cy="8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365834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48"/>
        <p:cNvGrpSpPr/>
        <p:nvPr/>
      </p:nvGrpSpPr>
      <p:grpSpPr>
        <a:xfrm>
          <a:off x="0" y="0"/>
          <a:ext cx="0" cy="0"/>
          <a:chOff x="0" y="0"/>
          <a:chExt cx="0" cy="0"/>
        </a:xfrm>
      </p:grpSpPr>
      <p:grpSp>
        <p:nvGrpSpPr>
          <p:cNvPr id="249" name="Google Shape;249;p39"/>
          <p:cNvGrpSpPr/>
          <p:nvPr/>
        </p:nvGrpSpPr>
        <p:grpSpPr>
          <a:xfrm>
            <a:off x="67" y="2"/>
            <a:ext cx="12191600" cy="6857996"/>
            <a:chOff x="50" y="1"/>
            <a:chExt cx="9143700" cy="5143497"/>
          </a:xfrm>
        </p:grpSpPr>
        <p:grpSp>
          <p:nvGrpSpPr>
            <p:cNvPr id="250" name="Google Shape;250;p39"/>
            <p:cNvGrpSpPr/>
            <p:nvPr/>
          </p:nvGrpSpPr>
          <p:grpSpPr>
            <a:xfrm rot="10800000" flipH="1">
              <a:off x="50" y="1"/>
              <a:ext cx="9143700" cy="2070897"/>
              <a:chOff x="50" y="1"/>
              <a:chExt cx="9143700" cy="2070897"/>
            </a:xfrm>
          </p:grpSpPr>
          <p:sp>
            <p:nvSpPr>
              <p:cNvPr id="251" name="Google Shape;251;p39"/>
              <p:cNvSpPr/>
              <p:nvPr/>
            </p:nvSpPr>
            <p:spPr>
              <a:xfrm>
                <a:off x="50" y="1839298"/>
                <a:ext cx="9143700" cy="231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9"/>
              <p:cNvSpPr/>
              <p:nvPr/>
            </p:nvSpPr>
            <p:spPr>
              <a:xfrm>
                <a:off x="50" y="1"/>
                <a:ext cx="9143700" cy="53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39"/>
              <p:cNvSpPr/>
              <p:nvPr/>
            </p:nvSpPr>
            <p:spPr>
              <a:xfrm>
                <a:off x="50" y="1455298"/>
                <a:ext cx="9143700" cy="231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39"/>
              <p:cNvSpPr/>
              <p:nvPr/>
            </p:nvSpPr>
            <p:spPr>
              <a:xfrm>
                <a:off x="50" y="1071298"/>
                <a:ext cx="9143700" cy="231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9"/>
              <p:cNvSpPr/>
              <p:nvPr/>
            </p:nvSpPr>
            <p:spPr>
              <a:xfrm>
                <a:off x="50" y="687298"/>
                <a:ext cx="9143700" cy="231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6" name="Google Shape;256;p39"/>
            <p:cNvSpPr/>
            <p:nvPr/>
          </p:nvSpPr>
          <p:spPr>
            <a:xfrm>
              <a:off x="50" y="4911898"/>
              <a:ext cx="9143700" cy="231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 name="Google Shape;257;p39"/>
          <p:cNvSpPr txBox="1">
            <a:spLocks noGrp="1"/>
          </p:cNvSpPr>
          <p:nvPr>
            <p:ph type="ctrTitle"/>
          </p:nvPr>
        </p:nvSpPr>
        <p:spPr>
          <a:xfrm>
            <a:off x="951133" y="2954600"/>
            <a:ext cx="5144800" cy="12780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5000"/>
              <a:buNone/>
              <a:defRPr sz="8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58" name="Google Shape;258;p39"/>
          <p:cNvSpPr txBox="1">
            <a:spLocks noGrp="1"/>
          </p:cNvSpPr>
          <p:nvPr>
            <p:ph type="subTitle" idx="1"/>
          </p:nvPr>
        </p:nvSpPr>
        <p:spPr>
          <a:xfrm>
            <a:off x="950967" y="4232800"/>
            <a:ext cx="5144800" cy="1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59" name="Google Shape;259;p39"/>
          <p:cNvSpPr txBox="1"/>
          <p:nvPr/>
        </p:nvSpPr>
        <p:spPr>
          <a:xfrm>
            <a:off x="6096000" y="5135700"/>
            <a:ext cx="5144800" cy="7288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r>
              <a:rPr lang="en" sz="1467" b="1">
                <a:solidFill>
                  <a:schemeClr val="dk1"/>
                </a:solidFill>
                <a:latin typeface="Roboto Condensed"/>
                <a:ea typeface="Roboto Condensed"/>
                <a:cs typeface="Roboto Condensed"/>
                <a:sym typeface="Roboto Condensed"/>
              </a:rPr>
              <a:t>CREDITS:</a:t>
            </a:r>
            <a:r>
              <a:rPr lang="en" sz="1467">
                <a:solidFill>
                  <a:schemeClr val="dk1"/>
                </a:solidFill>
                <a:latin typeface="Roboto Condensed"/>
                <a:ea typeface="Roboto Condensed"/>
                <a:cs typeface="Roboto Condensed"/>
                <a:sym typeface="Roboto Condensed"/>
              </a:rPr>
              <a:t> This presentation template was created by </a:t>
            </a:r>
            <a:r>
              <a:rPr lang="en" sz="1467" b="1">
                <a:solidFill>
                  <a:schemeClr val="dk1"/>
                </a:solidFill>
                <a:uFill>
                  <a:noFill/>
                </a:uFill>
                <a:latin typeface="Roboto Condensed"/>
                <a:ea typeface="Roboto Condensed"/>
                <a:cs typeface="Roboto Condensed"/>
                <a:sym typeface="Roboto Condensed"/>
                <a:hlinkClick r:id="rId2">
                  <a:extLst>
                    <a:ext uri="{A12FA001-AC4F-418D-AE19-62706E023703}">
                      <ahyp:hlinkClr xmlns:ahyp="http://schemas.microsoft.com/office/drawing/2018/hyperlinkcolor" val="tx"/>
                    </a:ext>
                  </a:extLst>
                </a:hlinkClick>
              </a:rPr>
              <a:t>Slidesgo</a:t>
            </a:r>
            <a:r>
              <a:rPr lang="en" sz="1467">
                <a:solidFill>
                  <a:schemeClr val="dk1"/>
                </a:solidFill>
                <a:latin typeface="Roboto Condensed"/>
                <a:ea typeface="Roboto Condensed"/>
                <a:cs typeface="Roboto Condensed"/>
                <a:sym typeface="Roboto Condensed"/>
              </a:rPr>
              <a:t>, and includes icons by </a:t>
            </a:r>
            <a:r>
              <a:rPr lang="en" sz="1467" b="1">
                <a:solidFill>
                  <a:schemeClr val="dk1"/>
                </a:solidFill>
                <a:uFill>
                  <a:noFill/>
                </a:uFill>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Flaticon</a:t>
            </a:r>
            <a:r>
              <a:rPr lang="en" sz="1467">
                <a:solidFill>
                  <a:schemeClr val="dk1"/>
                </a:solidFill>
                <a:latin typeface="Roboto Condensed"/>
                <a:ea typeface="Roboto Condensed"/>
                <a:cs typeface="Roboto Condensed"/>
                <a:sym typeface="Roboto Condensed"/>
              </a:rPr>
              <a:t>, and infographics &amp; images by </a:t>
            </a:r>
            <a:r>
              <a:rPr lang="en" sz="1467" b="1">
                <a:solidFill>
                  <a:schemeClr val="dk1"/>
                </a:solidFill>
                <a:uFill>
                  <a:noFill/>
                </a:uFill>
                <a:latin typeface="Roboto Condensed"/>
                <a:ea typeface="Roboto Condensed"/>
                <a:cs typeface="Roboto Condensed"/>
                <a:sym typeface="Roboto Condensed"/>
                <a:hlinkClick r:id="rId4">
                  <a:extLst>
                    <a:ext uri="{A12FA001-AC4F-418D-AE19-62706E023703}">
                      <ahyp:hlinkClr xmlns:ahyp="http://schemas.microsoft.com/office/drawing/2018/hyperlinkcolor" val="tx"/>
                    </a:ext>
                  </a:extLst>
                </a:hlinkClick>
              </a:rPr>
              <a:t>Freepik</a:t>
            </a:r>
            <a:endParaRPr sz="1467" b="1">
              <a:solidFill>
                <a:schemeClr val="dk1"/>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060012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1396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9"/>
        <p:cNvGrpSpPr/>
        <p:nvPr/>
      </p:nvGrpSpPr>
      <p:grpSpPr>
        <a:xfrm>
          <a:off x="0" y="0"/>
          <a:ext cx="0" cy="0"/>
          <a:chOff x="0" y="0"/>
          <a:chExt cx="0" cy="0"/>
        </a:xfrm>
      </p:grpSpPr>
      <p:sp>
        <p:nvSpPr>
          <p:cNvPr id="20" name="Google Shape;20;p3"/>
          <p:cNvSpPr/>
          <p:nvPr/>
        </p:nvSpPr>
        <p:spPr>
          <a:xfrm>
            <a:off x="135400" y="141600"/>
            <a:ext cx="11921200" cy="65748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4987333" y="2487517"/>
            <a:ext cx="7297600" cy="1515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22" name="Google Shape;22;p3"/>
          <p:cNvCxnSpPr/>
          <p:nvPr/>
        </p:nvCxnSpPr>
        <p:spPr>
          <a:xfrm>
            <a:off x="12056833" y="2503733"/>
            <a:ext cx="3200" cy="1482800"/>
          </a:xfrm>
          <a:prstGeom prst="straightConnector1">
            <a:avLst/>
          </a:prstGeom>
          <a:noFill/>
          <a:ln w="19050" cap="flat" cmpd="sng">
            <a:solidFill>
              <a:schemeClr val="lt1"/>
            </a:solidFill>
            <a:prstDash val="solid"/>
            <a:round/>
            <a:headEnd type="none" w="med" len="med"/>
            <a:tailEnd type="none" w="med" len="med"/>
          </a:ln>
        </p:spPr>
      </p:cxnSp>
      <p:sp>
        <p:nvSpPr>
          <p:cNvPr id="23" name="Google Shape;23;p3"/>
          <p:cNvSpPr txBox="1">
            <a:spLocks noGrp="1"/>
          </p:cNvSpPr>
          <p:nvPr>
            <p:ph type="title" hasCustomPrompt="1"/>
          </p:nvPr>
        </p:nvSpPr>
        <p:spPr>
          <a:xfrm>
            <a:off x="2736267" y="2668567"/>
            <a:ext cx="2217600" cy="124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4" name="Google Shape;24;p3"/>
          <p:cNvSpPr txBox="1">
            <a:spLocks noGrp="1"/>
          </p:cNvSpPr>
          <p:nvPr>
            <p:ph type="title" idx="2"/>
          </p:nvPr>
        </p:nvSpPr>
        <p:spPr>
          <a:xfrm>
            <a:off x="5939067" y="2337731"/>
            <a:ext cx="5762000" cy="164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Overpass"/>
              <a:buNone/>
              <a:defRPr sz="12800" b="1">
                <a:solidFill>
                  <a:schemeClr val="lt1"/>
                </a:solidFill>
              </a:defRPr>
            </a:lvl1pPr>
            <a:lvl2pPr lvl="1"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a:endParaRPr/>
          </a:p>
        </p:txBody>
      </p:sp>
      <p:sp>
        <p:nvSpPr>
          <p:cNvPr id="25" name="Google Shape;25;p3"/>
          <p:cNvSpPr txBox="1">
            <a:spLocks noGrp="1"/>
          </p:cNvSpPr>
          <p:nvPr>
            <p:ph type="subTitle" idx="1"/>
          </p:nvPr>
        </p:nvSpPr>
        <p:spPr>
          <a:xfrm>
            <a:off x="5957607" y="4175527"/>
            <a:ext cx="5112000" cy="8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1429006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9" r:id="rId9"/>
    <p:sldLayoutId id="2147483690" r:id="rId10"/>
    <p:sldLayoutId id="2147483691"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mailto:gunay.abdiyeva@scis.gov.az"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92B9-996F-3C91-5438-2A112E73378D}"/>
              </a:ext>
            </a:extLst>
          </p:cNvPr>
          <p:cNvSpPr>
            <a:spLocks noGrp="1"/>
          </p:cNvSpPr>
          <p:nvPr>
            <p:ph type="title"/>
          </p:nvPr>
        </p:nvSpPr>
        <p:spPr>
          <a:xfrm>
            <a:off x="838200" y="123387"/>
            <a:ext cx="10515600" cy="1325563"/>
          </a:xfrm>
        </p:spPr>
        <p:txBody>
          <a:bodyPr>
            <a:normAutofit/>
          </a:bodyPr>
          <a:lstStyle/>
          <a:p>
            <a:pPr algn="ctr"/>
            <a:r>
              <a:rPr lang="en-US" sz="3600" dirty="0">
                <a:solidFill>
                  <a:schemeClr val="bg1"/>
                </a:solidFill>
              </a:rPr>
              <a:t>DATA MANIPULATION</a:t>
            </a:r>
          </a:p>
        </p:txBody>
      </p:sp>
      <p:sp>
        <p:nvSpPr>
          <p:cNvPr id="3" name="Content Placeholder 2">
            <a:extLst>
              <a:ext uri="{FF2B5EF4-FFF2-40B4-BE49-F238E27FC236}">
                <a16:creationId xmlns:a16="http://schemas.microsoft.com/office/drawing/2014/main" id="{5E4FC5F6-499D-FDE1-09A2-43E7C9ECA01C}"/>
              </a:ext>
            </a:extLst>
          </p:cNvPr>
          <p:cNvSpPr>
            <a:spLocks noGrp="1"/>
          </p:cNvSpPr>
          <p:nvPr>
            <p:ph idx="1"/>
          </p:nvPr>
        </p:nvSpPr>
        <p:spPr>
          <a:xfrm>
            <a:off x="838200" y="1825625"/>
            <a:ext cx="7086600" cy="4351338"/>
          </a:xfrm>
        </p:spPr>
        <p:txBody>
          <a:bodyPr>
            <a:normAutofit/>
          </a:bodyPr>
          <a:lstStyle/>
          <a:p>
            <a:pPr>
              <a:buFont typeface="Wingdings" panose="05000000000000000000" pitchFamily="2" charset="2"/>
              <a:buChar char="q"/>
            </a:pPr>
            <a:endParaRPr lang="en-GB" dirty="0"/>
          </a:p>
          <a:p>
            <a:pPr algn="just">
              <a:buFont typeface="Wingdings" panose="05000000000000000000" pitchFamily="2" charset="2"/>
              <a:buChar char="q"/>
            </a:pPr>
            <a:r>
              <a:rPr lang="en-GB" dirty="0"/>
              <a:t>Hackers may attempt to manipulate data within a control system, which may result in inaccurate readings or control commands, potentially resulting in compromised safety or efficiency.</a:t>
            </a:r>
          </a:p>
        </p:txBody>
      </p:sp>
      <p:pic>
        <p:nvPicPr>
          <p:cNvPr id="4" name="Picture 3">
            <a:extLst>
              <a:ext uri="{FF2B5EF4-FFF2-40B4-BE49-F238E27FC236}">
                <a16:creationId xmlns:a16="http://schemas.microsoft.com/office/drawing/2014/main" id="{66D912F5-3638-E624-F162-9BD6538ADEE5}"/>
              </a:ext>
            </a:extLst>
          </p:cNvPr>
          <p:cNvPicPr>
            <a:picLocks noChangeAspect="1"/>
          </p:cNvPicPr>
          <p:nvPr/>
        </p:nvPicPr>
        <p:blipFill>
          <a:blip r:embed="rId2"/>
          <a:stretch>
            <a:fillRect/>
          </a:stretch>
        </p:blipFill>
        <p:spPr>
          <a:xfrm>
            <a:off x="7924800" y="1825625"/>
            <a:ext cx="3938260" cy="3938260"/>
          </a:xfrm>
          <a:prstGeom prst="rect">
            <a:avLst/>
          </a:prstGeom>
        </p:spPr>
      </p:pic>
    </p:spTree>
    <p:extLst>
      <p:ext uri="{BB962C8B-B14F-4D97-AF65-F5344CB8AC3E}">
        <p14:creationId xmlns:p14="http://schemas.microsoft.com/office/powerpoint/2010/main" val="310088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CF5A-AC67-D78B-7044-4D9BBADB46C4}"/>
              </a:ext>
            </a:extLst>
          </p:cNvPr>
          <p:cNvSpPr>
            <a:spLocks noGrp="1"/>
          </p:cNvSpPr>
          <p:nvPr>
            <p:ph type="title"/>
          </p:nvPr>
        </p:nvSpPr>
        <p:spPr>
          <a:xfrm>
            <a:off x="943304" y="0"/>
            <a:ext cx="10515600" cy="1325563"/>
          </a:xfrm>
        </p:spPr>
        <p:txBody>
          <a:bodyPr>
            <a:normAutofit/>
          </a:bodyPr>
          <a:lstStyle/>
          <a:p>
            <a:pPr algn="ctr"/>
            <a:r>
              <a:rPr lang="en-US" sz="3600" dirty="0">
                <a:solidFill>
                  <a:schemeClr val="bg1"/>
                </a:solidFill>
              </a:rPr>
              <a:t>UNAUTHORIZED ACCESS </a:t>
            </a:r>
          </a:p>
        </p:txBody>
      </p:sp>
      <p:sp>
        <p:nvSpPr>
          <p:cNvPr id="3" name="Content Placeholder 2">
            <a:extLst>
              <a:ext uri="{FF2B5EF4-FFF2-40B4-BE49-F238E27FC236}">
                <a16:creationId xmlns:a16="http://schemas.microsoft.com/office/drawing/2014/main" id="{CEA0BDBB-5AE6-FD22-1D77-CC3A803A10DC}"/>
              </a:ext>
            </a:extLst>
          </p:cNvPr>
          <p:cNvSpPr>
            <a:spLocks noGrp="1"/>
          </p:cNvSpPr>
          <p:nvPr>
            <p:ph idx="1"/>
          </p:nvPr>
        </p:nvSpPr>
        <p:spPr>
          <a:xfrm>
            <a:off x="943304" y="2750536"/>
            <a:ext cx="5562600" cy="3135256"/>
          </a:xfrm>
        </p:spPr>
        <p:txBody>
          <a:bodyPr>
            <a:normAutofit/>
          </a:bodyPr>
          <a:lstStyle/>
          <a:p>
            <a:pPr algn="just">
              <a:buFont typeface="Wingdings" panose="05000000000000000000" pitchFamily="2" charset="2"/>
              <a:buChar char="q"/>
            </a:pPr>
            <a:r>
              <a:rPr lang="en-GB" dirty="0"/>
              <a:t>Intruders may gain unauthorized access to sensitive systems and manipulate reactor settings or extract valuable information.</a:t>
            </a:r>
          </a:p>
          <a:p>
            <a:pPr marL="0" indent="0">
              <a:buNone/>
            </a:pPr>
            <a:endParaRPr lang="en-US" dirty="0"/>
          </a:p>
        </p:txBody>
      </p:sp>
      <p:pic>
        <p:nvPicPr>
          <p:cNvPr id="4" name="Picture 3">
            <a:extLst>
              <a:ext uri="{FF2B5EF4-FFF2-40B4-BE49-F238E27FC236}">
                <a16:creationId xmlns:a16="http://schemas.microsoft.com/office/drawing/2014/main" id="{1FD34FA8-41A9-71A7-385A-B32B57B80301}"/>
              </a:ext>
            </a:extLst>
          </p:cNvPr>
          <p:cNvPicPr>
            <a:picLocks noChangeAspect="1"/>
          </p:cNvPicPr>
          <p:nvPr/>
        </p:nvPicPr>
        <p:blipFill>
          <a:blip r:embed="rId2"/>
          <a:stretch>
            <a:fillRect/>
          </a:stretch>
        </p:blipFill>
        <p:spPr>
          <a:xfrm>
            <a:off x="6640593" y="2249214"/>
            <a:ext cx="5551407" cy="2974426"/>
          </a:xfrm>
          <a:prstGeom prst="rect">
            <a:avLst/>
          </a:prstGeom>
        </p:spPr>
      </p:pic>
    </p:spTree>
    <p:extLst>
      <p:ext uri="{BB962C8B-B14F-4D97-AF65-F5344CB8AC3E}">
        <p14:creationId xmlns:p14="http://schemas.microsoft.com/office/powerpoint/2010/main" val="26917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7D4B-AC10-4A4A-9538-097689FF8F33}"/>
              </a:ext>
            </a:extLst>
          </p:cNvPr>
          <p:cNvSpPr>
            <a:spLocks noGrp="1"/>
          </p:cNvSpPr>
          <p:nvPr>
            <p:ph type="title"/>
          </p:nvPr>
        </p:nvSpPr>
        <p:spPr>
          <a:xfrm>
            <a:off x="932793" y="-7500"/>
            <a:ext cx="10515600" cy="1325563"/>
          </a:xfrm>
        </p:spPr>
        <p:txBody>
          <a:bodyPr>
            <a:normAutofit/>
          </a:bodyPr>
          <a:lstStyle/>
          <a:p>
            <a:pPr algn="ctr"/>
            <a:r>
              <a:rPr lang="en-US" sz="3600" dirty="0">
                <a:solidFill>
                  <a:schemeClr val="bg1"/>
                </a:solidFill>
              </a:rPr>
              <a:t>RANSOMWARE</a:t>
            </a:r>
          </a:p>
        </p:txBody>
      </p:sp>
      <p:sp>
        <p:nvSpPr>
          <p:cNvPr id="3" name="Content Placeholder 2">
            <a:extLst>
              <a:ext uri="{FF2B5EF4-FFF2-40B4-BE49-F238E27FC236}">
                <a16:creationId xmlns:a16="http://schemas.microsoft.com/office/drawing/2014/main" id="{6BA8F7D8-7780-A427-0C15-B38604757D25}"/>
              </a:ext>
            </a:extLst>
          </p:cNvPr>
          <p:cNvSpPr>
            <a:spLocks noGrp="1"/>
          </p:cNvSpPr>
          <p:nvPr>
            <p:ph idx="1"/>
          </p:nvPr>
        </p:nvSpPr>
        <p:spPr>
          <a:xfrm>
            <a:off x="838200" y="1825625"/>
            <a:ext cx="5720255" cy="4351338"/>
          </a:xfrm>
        </p:spPr>
        <p:txBody>
          <a:bodyPr/>
          <a:lstStyle/>
          <a:p>
            <a:pPr algn="just">
              <a:buFont typeface="Wingdings" panose="05000000000000000000" pitchFamily="2" charset="2"/>
              <a:buChar char="q"/>
            </a:pPr>
            <a:r>
              <a:rPr lang="en-GB" dirty="0"/>
              <a:t>An incident of ransomware attack can cause disruption in operations, financial loss as well as damaging company’s reputation because it is capable of encrypting key system components or chunks of data within those components and demand for payment before these components can be accessed.</a:t>
            </a:r>
          </a:p>
          <a:p>
            <a:pPr marL="0" indent="0">
              <a:buNone/>
            </a:pPr>
            <a:endParaRPr lang="en-US" dirty="0"/>
          </a:p>
        </p:txBody>
      </p:sp>
      <p:pic>
        <p:nvPicPr>
          <p:cNvPr id="4" name="Picture 3">
            <a:extLst>
              <a:ext uri="{FF2B5EF4-FFF2-40B4-BE49-F238E27FC236}">
                <a16:creationId xmlns:a16="http://schemas.microsoft.com/office/drawing/2014/main" id="{6464572F-1A4B-6FD7-3A44-02C9AEA492EC}"/>
              </a:ext>
            </a:extLst>
          </p:cNvPr>
          <p:cNvPicPr>
            <a:picLocks noChangeAspect="1"/>
          </p:cNvPicPr>
          <p:nvPr/>
        </p:nvPicPr>
        <p:blipFill>
          <a:blip r:embed="rId2"/>
          <a:stretch>
            <a:fillRect/>
          </a:stretch>
        </p:blipFill>
        <p:spPr>
          <a:xfrm>
            <a:off x="7065578" y="2617075"/>
            <a:ext cx="4888953" cy="2933372"/>
          </a:xfrm>
          <a:prstGeom prst="rect">
            <a:avLst/>
          </a:prstGeom>
        </p:spPr>
      </p:pic>
    </p:spTree>
    <p:extLst>
      <p:ext uri="{BB962C8B-B14F-4D97-AF65-F5344CB8AC3E}">
        <p14:creationId xmlns:p14="http://schemas.microsoft.com/office/powerpoint/2010/main" val="27519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0A5A-A835-BE06-2E76-6D17E8DBA849}"/>
              </a:ext>
            </a:extLst>
          </p:cNvPr>
          <p:cNvSpPr>
            <a:spLocks noGrp="1"/>
          </p:cNvSpPr>
          <p:nvPr>
            <p:ph type="title"/>
          </p:nvPr>
        </p:nvSpPr>
        <p:spPr/>
        <p:txBody>
          <a:bodyPr/>
          <a:lstStyle/>
          <a:p>
            <a:pPr algn="ctr"/>
            <a:r>
              <a:rPr lang="en-US" sz="3600" dirty="0">
                <a:solidFill>
                  <a:schemeClr val="bg1"/>
                </a:solidFill>
              </a:rPr>
              <a:t>SUPPLY CHAIN ATTACK</a:t>
            </a:r>
            <a:br>
              <a:rPr lang="en-US" dirty="0"/>
            </a:br>
            <a:endParaRPr lang="en-US" dirty="0"/>
          </a:p>
        </p:txBody>
      </p:sp>
      <p:sp>
        <p:nvSpPr>
          <p:cNvPr id="3" name="Content Placeholder 2">
            <a:extLst>
              <a:ext uri="{FF2B5EF4-FFF2-40B4-BE49-F238E27FC236}">
                <a16:creationId xmlns:a16="http://schemas.microsoft.com/office/drawing/2014/main" id="{1016E32F-EA8C-B80A-1E1B-98959F42EACD}"/>
              </a:ext>
            </a:extLst>
          </p:cNvPr>
          <p:cNvSpPr>
            <a:spLocks noGrp="1"/>
          </p:cNvSpPr>
          <p:nvPr>
            <p:ph idx="1"/>
          </p:nvPr>
        </p:nvSpPr>
        <p:spPr>
          <a:xfrm>
            <a:off x="73571" y="1690688"/>
            <a:ext cx="4112172" cy="4351338"/>
          </a:xfrm>
        </p:spPr>
        <p:txBody>
          <a:bodyPr>
            <a:normAutofit/>
          </a:bodyPr>
          <a:lstStyle/>
          <a:p>
            <a:pPr algn="just">
              <a:buFont typeface="Wingdings" panose="05000000000000000000" pitchFamily="2" charset="2"/>
              <a:buChar char="q"/>
            </a:pPr>
            <a:r>
              <a:rPr lang="en-GB" dirty="0"/>
              <a:t>Attackers may penetrate the supply chain and compromise components, or software used in SMR systems, resulting in possible security vulnerabilities or system failures and etc., </a:t>
            </a:r>
            <a:endParaRPr lang="en-US" dirty="0"/>
          </a:p>
        </p:txBody>
      </p:sp>
      <p:pic>
        <p:nvPicPr>
          <p:cNvPr id="4" name="Picture 3">
            <a:extLst>
              <a:ext uri="{FF2B5EF4-FFF2-40B4-BE49-F238E27FC236}">
                <a16:creationId xmlns:a16="http://schemas.microsoft.com/office/drawing/2014/main" id="{CF12FA80-F351-345A-E8AC-43344046633E}"/>
              </a:ext>
            </a:extLst>
          </p:cNvPr>
          <p:cNvPicPr>
            <a:picLocks noChangeAspect="1"/>
          </p:cNvPicPr>
          <p:nvPr/>
        </p:nvPicPr>
        <p:blipFill>
          <a:blip r:embed="rId2"/>
          <a:stretch>
            <a:fillRect/>
          </a:stretch>
        </p:blipFill>
        <p:spPr>
          <a:xfrm>
            <a:off x="4269825" y="1510129"/>
            <a:ext cx="8197703" cy="4869649"/>
          </a:xfrm>
          <a:prstGeom prst="rect">
            <a:avLst/>
          </a:prstGeom>
        </p:spPr>
      </p:pic>
    </p:spTree>
    <p:extLst>
      <p:ext uri="{BB962C8B-B14F-4D97-AF65-F5344CB8AC3E}">
        <p14:creationId xmlns:p14="http://schemas.microsoft.com/office/powerpoint/2010/main" val="79672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46E32F-47A4-5D1B-03B5-E95FC667C9E1}"/>
              </a:ext>
            </a:extLst>
          </p:cNvPr>
          <p:cNvSpPr>
            <a:spLocks noGrp="1"/>
          </p:cNvSpPr>
          <p:nvPr>
            <p:ph type="title" idx="2"/>
          </p:nvPr>
        </p:nvSpPr>
        <p:spPr>
          <a:xfrm>
            <a:off x="5460501" y="2848846"/>
            <a:ext cx="6140627" cy="1644800"/>
          </a:xfrm>
        </p:spPr>
        <p:txBody>
          <a:bodyPr/>
          <a:lstStyle/>
          <a:p>
            <a:r>
              <a:rPr lang="en-US" sz="3600" dirty="0">
                <a:latin typeface="Arial" panose="020B0604020202020204" pitchFamily="34" charset="0"/>
                <a:cs typeface="Arial" panose="020B0604020202020204" pitchFamily="34" charset="0"/>
              </a:rPr>
              <a:t>INTEGRATED APPROACH</a:t>
            </a:r>
            <a:endParaRPr lang="az-Latn-AZ" sz="3600"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5BEB2603-CB2A-12AE-5E4D-22019E866A86}"/>
              </a:ext>
            </a:extLst>
          </p:cNvPr>
          <p:cNvSpPr>
            <a:spLocks noGrp="1"/>
          </p:cNvSpPr>
          <p:nvPr>
            <p:ph type="subTitle" idx="1"/>
          </p:nvPr>
        </p:nvSpPr>
        <p:spPr>
          <a:xfrm>
            <a:off x="5013509" y="5149748"/>
            <a:ext cx="6519254" cy="844800"/>
          </a:xfrm>
        </p:spPr>
        <p:txBody>
          <a:bodyPr/>
          <a:lstStyle/>
          <a:p>
            <a:pPr marL="457200" indent="-457200" algn="just">
              <a:buFont typeface="Wingdings" panose="05000000000000000000" pitchFamily="2" charset="2"/>
              <a:buChar char="q"/>
            </a:pPr>
            <a:r>
              <a:rPr lang="en-US" sz="2400" b="1" dirty="0">
                <a:latin typeface="Arial" panose="020B0604020202020204" pitchFamily="34" charset="0"/>
                <a:cs typeface="Arial" panose="020B0604020202020204" pitchFamily="34" charset="0"/>
              </a:rPr>
              <a:t>RISK ASSESMENT</a:t>
            </a:r>
          </a:p>
          <a:p>
            <a:pPr marL="457200" indent="-457200" algn="just">
              <a:buFont typeface="Wingdings" panose="05000000000000000000" pitchFamily="2" charset="2"/>
              <a:buChar char="q"/>
            </a:pPr>
            <a:r>
              <a:rPr lang="en-US" sz="2400" b="1" dirty="0">
                <a:latin typeface="Arial" panose="020B0604020202020204" pitchFamily="34" charset="0"/>
                <a:cs typeface="Arial" panose="020B0604020202020204" pitchFamily="34" charset="0"/>
              </a:rPr>
              <a:t>SECURITY POLICIES AND PROCEDURES</a:t>
            </a:r>
          </a:p>
        </p:txBody>
      </p:sp>
      <p:pic>
        <p:nvPicPr>
          <p:cNvPr id="2" name="Picture 1">
            <a:extLst>
              <a:ext uri="{FF2B5EF4-FFF2-40B4-BE49-F238E27FC236}">
                <a16:creationId xmlns:a16="http://schemas.microsoft.com/office/drawing/2014/main" id="{0936DC77-2274-5E6B-9D83-7DD82D80B45C}"/>
              </a:ext>
            </a:extLst>
          </p:cNvPr>
          <p:cNvPicPr>
            <a:picLocks noChangeAspect="1"/>
          </p:cNvPicPr>
          <p:nvPr/>
        </p:nvPicPr>
        <p:blipFill>
          <a:blip r:embed="rId2"/>
          <a:stretch>
            <a:fillRect/>
          </a:stretch>
        </p:blipFill>
        <p:spPr>
          <a:xfrm>
            <a:off x="1962045" y="1345346"/>
            <a:ext cx="2853175" cy="1597290"/>
          </a:xfrm>
          <a:prstGeom prst="rect">
            <a:avLst/>
          </a:prstGeom>
        </p:spPr>
      </p:pic>
      <p:pic>
        <p:nvPicPr>
          <p:cNvPr id="6" name="Picture 5">
            <a:extLst>
              <a:ext uri="{FF2B5EF4-FFF2-40B4-BE49-F238E27FC236}">
                <a16:creationId xmlns:a16="http://schemas.microsoft.com/office/drawing/2014/main" id="{65A67ED2-50D0-3362-AB8A-FFAEFE5AE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84" y="2848846"/>
            <a:ext cx="2822008" cy="2116506"/>
          </a:xfrm>
          <a:prstGeom prst="rect">
            <a:avLst/>
          </a:prstGeom>
        </p:spPr>
      </p:pic>
      <p:pic>
        <p:nvPicPr>
          <p:cNvPr id="7" name="Picture 6">
            <a:extLst>
              <a:ext uri="{FF2B5EF4-FFF2-40B4-BE49-F238E27FC236}">
                <a16:creationId xmlns:a16="http://schemas.microsoft.com/office/drawing/2014/main" id="{ADE8D624-2939-009E-C0BC-5B861BF02CE8}"/>
              </a:ext>
            </a:extLst>
          </p:cNvPr>
          <p:cNvPicPr>
            <a:picLocks noChangeAspect="1"/>
          </p:cNvPicPr>
          <p:nvPr/>
        </p:nvPicPr>
        <p:blipFill>
          <a:blip r:embed="rId4"/>
          <a:stretch>
            <a:fillRect/>
          </a:stretch>
        </p:blipFill>
        <p:spPr>
          <a:xfrm>
            <a:off x="1850950" y="4896740"/>
            <a:ext cx="2853176" cy="1882364"/>
          </a:xfrm>
          <a:prstGeom prst="rect">
            <a:avLst/>
          </a:prstGeom>
        </p:spPr>
      </p:pic>
    </p:spTree>
    <p:extLst>
      <p:ext uri="{BB962C8B-B14F-4D97-AF65-F5344CB8AC3E}">
        <p14:creationId xmlns:p14="http://schemas.microsoft.com/office/powerpoint/2010/main" val="273779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8"/>
          <p:cNvSpPr txBox="1">
            <a:spLocks noGrp="1"/>
          </p:cNvSpPr>
          <p:nvPr>
            <p:ph type="title"/>
          </p:nvPr>
        </p:nvSpPr>
        <p:spPr>
          <a:xfrm>
            <a:off x="2736267" y="2668567"/>
            <a:ext cx="2217600" cy="1247200"/>
          </a:xfrm>
          <a:prstGeom prst="rect">
            <a:avLst/>
          </a:prstGeom>
        </p:spPr>
        <p:txBody>
          <a:bodyPr spcFirstLastPara="1" vert="horz" wrap="square" lIns="121900" tIns="121900" rIns="121900" bIns="121900" rtlCol="0" anchor="ctr" anchorCtr="0">
            <a:noAutofit/>
          </a:bodyPr>
          <a:lstStyle/>
          <a:p>
            <a:r>
              <a:rPr lang="en" sz="9600" b="1" dirty="0">
                <a:latin typeface="Arial" panose="020B0604020202020204" pitchFamily="34" charset="0"/>
                <a:cs typeface="Arial" panose="020B0604020202020204" pitchFamily="34" charset="0"/>
              </a:rPr>
              <a:t>03</a:t>
            </a:r>
            <a:endParaRPr sz="9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85B444A-E0E2-81DA-4FDB-578C10AFF81A}"/>
              </a:ext>
            </a:extLst>
          </p:cNvPr>
          <p:cNvSpPr txBox="1"/>
          <p:nvPr/>
        </p:nvSpPr>
        <p:spPr>
          <a:xfrm>
            <a:off x="5231423" y="2625872"/>
            <a:ext cx="7741092" cy="1200329"/>
          </a:xfrm>
          <a:prstGeom prst="rect">
            <a:avLst/>
          </a:prstGeom>
          <a:noFill/>
        </p:spPr>
        <p:txBody>
          <a:bodyPr wrap="square">
            <a:spAutoFit/>
          </a:bodyPr>
          <a:lstStyle/>
          <a:p>
            <a:pPr algn="just"/>
            <a:r>
              <a:rPr lang="en-US" sz="3600" b="1" dirty="0">
                <a:solidFill>
                  <a:schemeClr val="bg1"/>
                </a:solidFill>
                <a:latin typeface="Arial" panose="020B0604020202020204" pitchFamily="34" charset="0"/>
                <a:cs typeface="Arial" panose="020B0604020202020204" pitchFamily="34" charset="0"/>
              </a:rPr>
              <a:t>INTEGRATION OF </a:t>
            </a:r>
            <a:r>
              <a:rPr lang="az-Latn-AZ" sz="3600" b="1" dirty="0">
                <a:solidFill>
                  <a:schemeClr val="bg1"/>
                </a:solidFill>
                <a:latin typeface="Arial" panose="020B0604020202020204" pitchFamily="34" charset="0"/>
                <a:cs typeface="Arial" panose="020B0604020202020204" pitchFamily="34" charset="0"/>
              </a:rPr>
              <a:t>ML </a:t>
            </a:r>
            <a:endParaRPr lang="en-US" sz="3600" b="1" dirty="0">
              <a:solidFill>
                <a:schemeClr val="bg1"/>
              </a:solidFill>
              <a:latin typeface="Arial" panose="020B0604020202020204" pitchFamily="34" charset="0"/>
              <a:cs typeface="Arial" panose="020B0604020202020204" pitchFamily="34" charset="0"/>
            </a:endParaRPr>
          </a:p>
          <a:p>
            <a:pPr algn="just"/>
            <a:r>
              <a:rPr lang="en-US" sz="3600" b="1" dirty="0">
                <a:solidFill>
                  <a:schemeClr val="bg1"/>
                </a:solidFill>
                <a:latin typeface="Arial" panose="020B0604020202020204" pitchFamily="34" charset="0"/>
                <a:cs typeface="Arial" panose="020B0604020202020204" pitchFamily="34" charset="0"/>
              </a:rPr>
              <a:t>SOLUTIONS</a:t>
            </a:r>
            <a:endParaRPr lang="az-Latn-AZ" sz="3600" b="1" dirty="0">
              <a:solidFill>
                <a:schemeClr val="bg1"/>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9A6375B0-2A81-D7E2-4F40-C5F1F3C18CF0}"/>
              </a:ext>
            </a:extLst>
          </p:cNvPr>
          <p:cNvGraphicFramePr/>
          <p:nvPr>
            <p:extLst>
              <p:ext uri="{D42A27DB-BD31-4B8C-83A1-F6EECF244321}">
                <p14:modId xmlns:p14="http://schemas.microsoft.com/office/powerpoint/2010/main" val="2457451916"/>
              </p:ext>
            </p:extLst>
          </p:nvPr>
        </p:nvGraphicFramePr>
        <p:xfrm>
          <a:off x="282009" y="3631963"/>
          <a:ext cx="11342431" cy="3076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728368"/>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722D-3E41-B001-382D-F17FD0E46546}"/>
              </a:ext>
            </a:extLst>
          </p:cNvPr>
          <p:cNvSpPr>
            <a:spLocks noGrp="1"/>
          </p:cNvSpPr>
          <p:nvPr>
            <p:ph type="ctrTitle"/>
          </p:nvPr>
        </p:nvSpPr>
        <p:spPr>
          <a:xfrm>
            <a:off x="186612" y="0"/>
            <a:ext cx="10543592" cy="1054358"/>
          </a:xfrm>
        </p:spPr>
        <p:txBody>
          <a:bodyPr>
            <a:normAutofit/>
          </a:bodyPr>
          <a:lstStyle/>
          <a:p>
            <a:r>
              <a:rPr lang="az-Latn-AZ" sz="3600" b="1" dirty="0">
                <a:solidFill>
                  <a:schemeClr val="bg1"/>
                </a:solidFill>
              </a:rPr>
              <a:t>CREAT</a:t>
            </a:r>
            <a:r>
              <a:rPr lang="en-US" sz="3600" b="1" dirty="0">
                <a:solidFill>
                  <a:schemeClr val="bg1"/>
                </a:solidFill>
              </a:rPr>
              <a:t>I</a:t>
            </a:r>
            <a:r>
              <a:rPr lang="az-Latn-AZ" sz="3600" b="1" dirty="0">
                <a:solidFill>
                  <a:schemeClr val="bg1"/>
                </a:solidFill>
              </a:rPr>
              <a:t>NG A SYNTHET</a:t>
            </a:r>
            <a:r>
              <a:rPr lang="en-US" sz="3600" b="1" dirty="0">
                <a:solidFill>
                  <a:schemeClr val="bg1"/>
                </a:solidFill>
              </a:rPr>
              <a:t>I</a:t>
            </a:r>
            <a:r>
              <a:rPr lang="az-Latn-AZ" sz="3600" b="1" dirty="0">
                <a:solidFill>
                  <a:schemeClr val="bg1"/>
                </a:solidFill>
              </a:rPr>
              <a:t>C DATASET</a:t>
            </a:r>
          </a:p>
        </p:txBody>
      </p:sp>
      <p:sp>
        <p:nvSpPr>
          <p:cNvPr id="4" name="TextBox 3">
            <a:extLst>
              <a:ext uri="{FF2B5EF4-FFF2-40B4-BE49-F238E27FC236}">
                <a16:creationId xmlns:a16="http://schemas.microsoft.com/office/drawing/2014/main" id="{6D8BB94B-5B1A-8D65-431C-F42370BB42B4}"/>
              </a:ext>
            </a:extLst>
          </p:cNvPr>
          <p:cNvSpPr txBox="1"/>
          <p:nvPr/>
        </p:nvSpPr>
        <p:spPr>
          <a:xfrm>
            <a:off x="367469" y="2378476"/>
            <a:ext cx="11288995" cy="3366563"/>
          </a:xfrm>
          <a:prstGeom prst="rect">
            <a:avLst/>
          </a:prstGeom>
          <a:noFill/>
        </p:spPr>
        <p:txBody>
          <a:bodyPr wrap="square">
            <a:spAutoFit/>
          </a:bodyPr>
          <a:lstStyle/>
          <a:p>
            <a:pPr algn="just">
              <a:lnSpc>
                <a:spcPct val="15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The following is the example of a synthetic dataset for SMRs with hypothetical features:</a:t>
            </a:r>
          </a:p>
          <a:p>
            <a:pPr algn="just">
              <a:lnSpc>
                <a:spcPct val="150000"/>
              </a:lnSpc>
            </a:pP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Wingdings" panose="05000000000000000000" pitchFamily="2" charset="2"/>
              <a:buChar char="q"/>
            </a:pPr>
            <a:r>
              <a:rPr lang="en-GB" sz="1800" dirty="0">
                <a:effectLst/>
                <a:latin typeface="Arial" panose="020B0604020202020204" pitchFamily="34" charset="0"/>
                <a:ea typeface="Times New Roman" panose="02020603050405020304" pitchFamily="18" charset="0"/>
                <a:cs typeface="Arial" panose="020B0604020202020204" pitchFamily="34" charset="0"/>
              </a:rPr>
              <a:t>For anomaly detection in SMR systems, synthetic datasets must be created and some of the key evaluation metrics for algorithms for anomaly detection have to be defined.</a:t>
            </a: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Wingdings" panose="05000000000000000000" pitchFamily="2" charset="2"/>
              <a:buChar char="q"/>
            </a:pPr>
            <a:r>
              <a:rPr lang="en-GB" sz="1800" dirty="0">
                <a:effectLst/>
                <a:latin typeface="Arial" panose="020B0604020202020204" pitchFamily="34" charset="0"/>
                <a:ea typeface="Times New Roman" panose="02020603050405020304" pitchFamily="18" charset="0"/>
                <a:cs typeface="Arial" panose="020B0604020202020204" pitchFamily="34" charset="0"/>
              </a:rPr>
              <a:t>A synthetic dataset will be used with the generation done by the </a:t>
            </a:r>
            <a:r>
              <a:rPr lang="en-GB" sz="1800" dirty="0" err="1">
                <a:effectLst/>
                <a:latin typeface="Arial" panose="020B0604020202020204" pitchFamily="34" charset="0"/>
                <a:ea typeface="Times New Roman" panose="02020603050405020304" pitchFamily="18" charset="0"/>
                <a:cs typeface="Arial" panose="020B0604020202020204" pitchFamily="34" charset="0"/>
              </a:rPr>
              <a:t>make_blobs</a:t>
            </a:r>
            <a:r>
              <a:rPr lang="en-GB" sz="1800" dirty="0">
                <a:effectLst/>
                <a:latin typeface="Arial" panose="020B0604020202020204" pitchFamily="34" charset="0"/>
                <a:ea typeface="Times New Roman" panose="02020603050405020304" pitchFamily="18" charset="0"/>
                <a:cs typeface="Arial" panose="020B0604020202020204" pitchFamily="34" charset="0"/>
              </a:rPr>
              <a:t> method of Scikit-learn. </a:t>
            </a: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Wingdings" panose="05000000000000000000" pitchFamily="2" charset="2"/>
              <a:buChar char="q"/>
            </a:pPr>
            <a:r>
              <a:rPr lang="en-GB" sz="1800" dirty="0">
                <a:effectLst/>
                <a:latin typeface="Arial" panose="020B0604020202020204" pitchFamily="34" charset="0"/>
                <a:ea typeface="Times New Roman" panose="02020603050405020304" pitchFamily="18" charset="0"/>
                <a:cs typeface="Arial" panose="020B0604020202020204" pitchFamily="34" charset="0"/>
              </a:rPr>
              <a:t>A dataset will be created with two features of different sensor readings within the SMR environment. </a:t>
            </a: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Wingdings" panose="05000000000000000000" pitchFamily="2" charset="2"/>
              <a:buChar char="q"/>
            </a:pPr>
            <a:r>
              <a:rPr lang="en-GB" sz="1800" dirty="0">
                <a:effectLst/>
                <a:latin typeface="Arial" panose="020B0604020202020204" pitchFamily="34" charset="0"/>
                <a:ea typeface="Times New Roman" panose="02020603050405020304" pitchFamily="18" charset="0"/>
                <a:cs typeface="Arial" panose="020B0604020202020204" pitchFamily="34" charset="0"/>
              </a:rPr>
              <a:t>Noise in the data will be added to develop anomalies.</a:t>
            </a: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Wingdings" panose="05000000000000000000" pitchFamily="2" charset="2"/>
              <a:buChar char="q"/>
            </a:pPr>
            <a:r>
              <a:rPr lang="en-GB" sz="1800" dirty="0">
                <a:effectLst/>
                <a:latin typeface="Arial" panose="020B0604020202020204" pitchFamily="34" charset="0"/>
                <a:ea typeface="Times New Roman" panose="02020603050405020304" pitchFamily="18" charset="0"/>
                <a:cs typeface="Arial" panose="020B0604020202020204" pitchFamily="34" charset="0"/>
              </a:rPr>
              <a:t>Scikit-</a:t>
            </a:r>
            <a:r>
              <a:rPr lang="en-GB" sz="1800" dirty="0" err="1">
                <a:effectLst/>
                <a:latin typeface="Arial" panose="020B0604020202020204" pitchFamily="34" charset="0"/>
                <a:ea typeface="Times New Roman" panose="02020603050405020304" pitchFamily="18" charset="0"/>
                <a:cs typeface="Arial" panose="020B0604020202020204" pitchFamily="34" charset="0"/>
              </a:rPr>
              <a:t>learn’s</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dirty="0" err="1">
                <a:effectLst/>
                <a:latin typeface="Arial" panose="020B0604020202020204" pitchFamily="34" charset="0"/>
                <a:ea typeface="Times New Roman" panose="02020603050405020304" pitchFamily="18" charset="0"/>
                <a:cs typeface="Arial" panose="020B0604020202020204" pitchFamily="34" charset="0"/>
              </a:rPr>
              <a:t>make_blobs</a:t>
            </a:r>
            <a:r>
              <a:rPr lang="en-GB" sz="1800" dirty="0">
                <a:effectLst/>
                <a:latin typeface="Arial" panose="020B0604020202020204" pitchFamily="34" charset="0"/>
                <a:ea typeface="Times New Roman" panose="02020603050405020304" pitchFamily="18" charset="0"/>
                <a:cs typeface="Arial" panose="020B0604020202020204" pitchFamily="34" charset="0"/>
              </a:rPr>
              <a:t> function will be used to form a manufactured dataset.</a:t>
            </a: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012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A271D4-7936-955A-8750-21BCB0E712D0}"/>
              </a:ext>
            </a:extLst>
          </p:cNvPr>
          <p:cNvSpPr>
            <a:spLocks noGrp="1"/>
          </p:cNvSpPr>
          <p:nvPr>
            <p:ph type="subTitle" idx="1"/>
          </p:nvPr>
        </p:nvSpPr>
        <p:spPr/>
        <p:txBody>
          <a:bodyPr/>
          <a:lstStyle/>
          <a:p>
            <a:endParaRPr lang="az-Latn-AZ"/>
          </a:p>
        </p:txBody>
      </p:sp>
      <p:pic>
        <p:nvPicPr>
          <p:cNvPr id="4" name="Picture 3">
            <a:extLst>
              <a:ext uri="{FF2B5EF4-FFF2-40B4-BE49-F238E27FC236}">
                <a16:creationId xmlns:a16="http://schemas.microsoft.com/office/drawing/2014/main" id="{8055634B-2947-039D-B2E2-9672E753B00F}"/>
              </a:ext>
            </a:extLst>
          </p:cNvPr>
          <p:cNvPicPr>
            <a:picLocks noChangeAspect="1"/>
          </p:cNvPicPr>
          <p:nvPr/>
        </p:nvPicPr>
        <p:blipFill>
          <a:blip r:embed="rId2"/>
          <a:stretch>
            <a:fillRect/>
          </a:stretch>
        </p:blipFill>
        <p:spPr>
          <a:xfrm>
            <a:off x="419877" y="2573483"/>
            <a:ext cx="11352245" cy="2875593"/>
          </a:xfrm>
          <a:prstGeom prst="rect">
            <a:avLst/>
          </a:prstGeom>
        </p:spPr>
      </p:pic>
    </p:spTree>
    <p:extLst>
      <p:ext uri="{BB962C8B-B14F-4D97-AF65-F5344CB8AC3E}">
        <p14:creationId xmlns:p14="http://schemas.microsoft.com/office/powerpoint/2010/main" val="369223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DC714D-D15B-74E2-2697-670D2C62B997}"/>
              </a:ext>
            </a:extLst>
          </p:cNvPr>
          <p:cNvSpPr txBox="1"/>
          <p:nvPr/>
        </p:nvSpPr>
        <p:spPr>
          <a:xfrm>
            <a:off x="776504" y="1541905"/>
            <a:ext cx="10264662" cy="4750018"/>
          </a:xfrm>
          <a:prstGeom prst="rect">
            <a:avLst/>
          </a:prstGeom>
          <a:noFill/>
        </p:spPr>
        <p:txBody>
          <a:bodyPr wrap="square">
            <a:spAutoFit/>
          </a:bodyPr>
          <a:lstStyle/>
          <a:p>
            <a:pPr algn="just"/>
            <a:r>
              <a:rPr lang="en-US" dirty="0">
                <a:latin typeface="Arial" panose="020B0604020202020204" pitchFamily="34" charset="0"/>
                <a:cs typeface="Arial" panose="020B0604020202020204" pitchFamily="34" charset="0"/>
              </a:rPr>
              <a:t>Now, let's define some :</a:t>
            </a:r>
          </a:p>
          <a:p>
            <a:pPr algn="just"/>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True Positives (TP): The number of correctly identified anomalies.</a:t>
            </a:r>
          </a:p>
          <a:p>
            <a:pPr marL="285750" indent="-285750"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False Positives (FP): The number of incorrectly identified anomalies.</a:t>
            </a:r>
          </a:p>
          <a:p>
            <a:pPr marL="285750" indent="-285750"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True Negatives (TN): The number of correctly identified normal instances.</a:t>
            </a:r>
          </a:p>
          <a:p>
            <a:pPr marL="285750" indent="-285750"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False Negatives (FN): The number of incorrectly classified as normal events.</a:t>
            </a:r>
          </a:p>
          <a:p>
            <a:pPr marL="285750" indent="-285750"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Precision: The proportion of correctly detected anomalies among all instances classified as anomalies</a:t>
            </a:r>
          </a:p>
          <a:p>
            <a:pPr marL="285750" indent="-285750"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Recall (sensitivity): The proportion of correctly identified anomalies among all actual anomalies.</a:t>
            </a:r>
          </a:p>
          <a:p>
            <a:pPr marL="285750" indent="-285750"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F1-Score: The precision and recall, providing a single metric balanced.</a:t>
            </a:r>
          </a:p>
          <a:p>
            <a:pPr marL="285750" indent="-285750"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Area under the ROC curve (AUC-ROC): measures the model's ability to distinguish between normal and abnormal instances. Values closer to 1 indicate better performance.</a:t>
            </a:r>
          </a:p>
        </p:txBody>
      </p:sp>
      <p:sp>
        <p:nvSpPr>
          <p:cNvPr id="3" name="TextBox 2">
            <a:extLst>
              <a:ext uri="{FF2B5EF4-FFF2-40B4-BE49-F238E27FC236}">
                <a16:creationId xmlns:a16="http://schemas.microsoft.com/office/drawing/2014/main" id="{AA557CEF-92BF-2254-68DA-BBF673ADFA78}"/>
              </a:ext>
            </a:extLst>
          </p:cNvPr>
          <p:cNvSpPr txBox="1"/>
          <p:nvPr/>
        </p:nvSpPr>
        <p:spPr>
          <a:xfrm>
            <a:off x="188007" y="0"/>
            <a:ext cx="10989892" cy="1200329"/>
          </a:xfrm>
          <a:prstGeom prst="rect">
            <a:avLst/>
          </a:prstGeom>
          <a:noFill/>
        </p:spPr>
        <p:txBody>
          <a:bodyPr wrap="square">
            <a:spAutoFit/>
          </a:bodyPr>
          <a:lstStyle/>
          <a:p>
            <a:pPr algn="ctr"/>
            <a:r>
              <a:rPr lang="en-US" sz="3600" b="1" dirty="0">
                <a:solidFill>
                  <a:schemeClr val="bg1"/>
                </a:solidFill>
                <a:latin typeface="Arial" panose="020B0604020202020204" pitchFamily="34" charset="0"/>
                <a:cs typeface="Arial" panose="020B0604020202020204" pitchFamily="34" charset="0"/>
              </a:rPr>
              <a:t>COMMON EVALUATION METRICS FOR ANOMALY DETECTION</a:t>
            </a:r>
            <a:endParaRPr lang="az-Latn-AZ"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568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2B7B4F99-56E8-9EF7-72C3-E91F5E072453}"/>
              </a:ext>
            </a:extLst>
          </p:cNvPr>
          <p:cNvGraphicFramePr/>
          <p:nvPr>
            <p:extLst>
              <p:ext uri="{D42A27DB-BD31-4B8C-83A1-F6EECF244321}">
                <p14:modId xmlns:p14="http://schemas.microsoft.com/office/powerpoint/2010/main" val="3257785058"/>
              </p:ext>
            </p:extLst>
          </p:nvPr>
        </p:nvGraphicFramePr>
        <p:xfrm>
          <a:off x="273466" y="1281869"/>
          <a:ext cx="10562602" cy="5211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51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789992" y="2613571"/>
            <a:ext cx="11402008" cy="2387600"/>
          </a:xfrm>
        </p:spPr>
        <p:txBody>
          <a:bodyPr>
            <a:normAutofit fontScale="90000"/>
          </a:bodyPr>
          <a:lstStyle/>
          <a:p>
            <a:r>
              <a:rPr lang="en-US" sz="2000" b="1" dirty="0"/>
              <a:t>TRACK C11: SESSION 11.4:COMPUTER SECURITY FOR SMRS: </a:t>
            </a:r>
            <a:br>
              <a:rPr lang="en-US" sz="2000" b="1" dirty="0"/>
            </a:br>
            <a:r>
              <a:rPr lang="en-US" sz="2000" b="1" dirty="0"/>
              <a:t>PROTECTING THE DIGITAL FRONTLINE </a:t>
            </a:r>
            <a:br>
              <a:rPr lang="en-US" sz="2700" b="1" dirty="0"/>
            </a:br>
            <a:br>
              <a:rPr lang="en-US" sz="2700" b="1" dirty="0"/>
            </a:br>
            <a:r>
              <a:rPr lang="en-US" sz="3100" b="1" dirty="0"/>
              <a:t>MACHINE LEARNING SOLUTIONS FOR ENHANCED SECURITY IN SMALL MODULAR REACTORS: A COMPREHENSIVE APPROACH</a:t>
            </a:r>
            <a:br>
              <a:rPr lang="en-US" sz="3600" b="1" dirty="0"/>
            </a:br>
            <a:endParaRPr lang="en-GB" sz="3600" b="1"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1079241" y="5077132"/>
            <a:ext cx="10033518" cy="2971668"/>
          </a:xfrm>
        </p:spPr>
        <p:txBody>
          <a:bodyPr>
            <a:normAutofit/>
          </a:bodyPr>
          <a:lstStyle/>
          <a:p>
            <a:r>
              <a:rPr lang="en-GB" b="1" dirty="0"/>
              <a:t>GUNAY ABDIYEVA-ALIYEVA</a:t>
            </a:r>
          </a:p>
          <a:p>
            <a:endParaRPr lang="en-GB" b="1" dirty="0"/>
          </a:p>
          <a:p>
            <a:r>
              <a:rPr lang="en-GB" sz="1800" b="1" dirty="0"/>
              <a:t>24 OCTOBER 2024  </a:t>
            </a:r>
          </a:p>
          <a:p>
            <a:r>
              <a:rPr lang="en-GB" sz="1800" b="1" dirty="0"/>
              <a:t>VIENNA, AUSTRIA</a:t>
            </a:r>
          </a:p>
        </p:txBody>
      </p:sp>
      <p:pic>
        <p:nvPicPr>
          <p:cNvPr id="12" name="Picture 11">
            <a:extLst>
              <a:ext uri="{FF2B5EF4-FFF2-40B4-BE49-F238E27FC236}">
                <a16:creationId xmlns:a16="http://schemas.microsoft.com/office/drawing/2014/main" id="{CEA76B48-2FFA-15D8-9118-F311A5939D7E}"/>
              </a:ext>
            </a:extLst>
          </p:cNvPr>
          <p:cNvPicPr>
            <a:picLocks noChangeAspect="1"/>
          </p:cNvPicPr>
          <p:nvPr/>
        </p:nvPicPr>
        <p:blipFill>
          <a:blip r:embed="rId2"/>
          <a:stretch>
            <a:fillRect/>
          </a:stretch>
        </p:blipFill>
        <p:spPr>
          <a:xfrm>
            <a:off x="5197164" y="143420"/>
            <a:ext cx="2713144" cy="2052945"/>
          </a:xfrm>
          <a:prstGeom prst="rect">
            <a:avLst/>
          </a:prstGeom>
        </p:spPr>
      </p:pic>
    </p:spTree>
    <p:extLst>
      <p:ext uri="{BB962C8B-B14F-4D97-AF65-F5344CB8AC3E}">
        <p14:creationId xmlns:p14="http://schemas.microsoft.com/office/powerpoint/2010/main" val="144976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3654-F40F-E1A7-D30F-CB78426A7C81}"/>
              </a:ext>
            </a:extLst>
          </p:cNvPr>
          <p:cNvSpPr>
            <a:spLocks noGrp="1"/>
          </p:cNvSpPr>
          <p:nvPr>
            <p:ph type="ctrTitle"/>
          </p:nvPr>
        </p:nvSpPr>
        <p:spPr>
          <a:xfrm>
            <a:off x="433553" y="2546131"/>
            <a:ext cx="4424855" cy="2940270"/>
          </a:xfrm>
        </p:spPr>
        <p:txBody>
          <a:bodyPr>
            <a:normAutofit fontScale="90000"/>
          </a:bodyPr>
          <a:lstStyle/>
          <a:p>
            <a:pPr marL="342900" indent="-342900" algn="just">
              <a:buFont typeface="Wingdings" panose="05000000000000000000" pitchFamily="2" charset="2"/>
              <a:buChar char="q"/>
            </a:pPr>
            <a:r>
              <a:rPr lang="en-GB" sz="2400" dirty="0"/>
              <a:t>Isolation Forest and similar tree-based algorithms detect anomalies by isolating data points with unusual attribute values. In SMRs, they help identify abnormal control signals, sensor readings, or performance data, indicating potential security issues or atypical operations.</a:t>
            </a:r>
            <a:endParaRPr lang="en-US" sz="2400" dirty="0"/>
          </a:p>
        </p:txBody>
      </p:sp>
      <p:sp>
        <p:nvSpPr>
          <p:cNvPr id="5" name="TextBox 4">
            <a:extLst>
              <a:ext uri="{FF2B5EF4-FFF2-40B4-BE49-F238E27FC236}">
                <a16:creationId xmlns:a16="http://schemas.microsoft.com/office/drawing/2014/main" id="{A05845B8-DE3F-1AA6-F383-850EF3CA056D}"/>
              </a:ext>
            </a:extLst>
          </p:cNvPr>
          <p:cNvSpPr txBox="1"/>
          <p:nvPr/>
        </p:nvSpPr>
        <p:spPr>
          <a:xfrm>
            <a:off x="3626069" y="430188"/>
            <a:ext cx="6096000" cy="646331"/>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ISOLATION FOREST</a:t>
            </a:r>
          </a:p>
        </p:txBody>
      </p:sp>
      <p:pic>
        <p:nvPicPr>
          <p:cNvPr id="7" name="Picture 6">
            <a:extLst>
              <a:ext uri="{FF2B5EF4-FFF2-40B4-BE49-F238E27FC236}">
                <a16:creationId xmlns:a16="http://schemas.microsoft.com/office/drawing/2014/main" id="{F5997F4A-CFB3-3E51-98DE-D14CD0477893}"/>
              </a:ext>
            </a:extLst>
          </p:cNvPr>
          <p:cNvPicPr>
            <a:picLocks noChangeAspect="1"/>
          </p:cNvPicPr>
          <p:nvPr/>
        </p:nvPicPr>
        <p:blipFill>
          <a:blip r:embed="rId2"/>
          <a:stretch>
            <a:fillRect/>
          </a:stretch>
        </p:blipFill>
        <p:spPr>
          <a:xfrm>
            <a:off x="5006096" y="1287603"/>
            <a:ext cx="7059780" cy="5291787"/>
          </a:xfrm>
          <a:prstGeom prst="rect">
            <a:avLst/>
          </a:prstGeom>
        </p:spPr>
      </p:pic>
    </p:spTree>
    <p:extLst>
      <p:ext uri="{BB962C8B-B14F-4D97-AF65-F5344CB8AC3E}">
        <p14:creationId xmlns:p14="http://schemas.microsoft.com/office/powerpoint/2010/main" val="198214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579A-E607-404C-D794-99CC2E83A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AD283-2AED-57DE-DC21-499900B71088}"/>
              </a:ext>
            </a:extLst>
          </p:cNvPr>
          <p:cNvSpPr>
            <a:spLocks noGrp="1"/>
          </p:cNvSpPr>
          <p:nvPr>
            <p:ph type="ctrTitle"/>
          </p:nvPr>
        </p:nvSpPr>
        <p:spPr>
          <a:xfrm>
            <a:off x="597845" y="2771363"/>
            <a:ext cx="4424855" cy="2940270"/>
          </a:xfrm>
        </p:spPr>
        <p:txBody>
          <a:bodyPr>
            <a:normAutofit fontScale="90000"/>
          </a:bodyPr>
          <a:lstStyle/>
          <a:p>
            <a:pPr marL="342900" indent="-342900" algn="just">
              <a:buFont typeface="Wingdings" panose="05000000000000000000" pitchFamily="2" charset="2"/>
              <a:buChar char="q"/>
            </a:pPr>
            <a:r>
              <a:rPr lang="en-GB" sz="2400" dirty="0"/>
              <a:t>One-Class SVM learns a boundary around normal data in high-dimensional space, making it useful for anomaly detection with limited normal data. In SMRs, it </a:t>
            </a:r>
            <a:r>
              <a:rPr lang="en-GB" sz="2400" dirty="0" err="1"/>
              <a:t>analyzes</a:t>
            </a:r>
            <a:r>
              <a:rPr lang="en-GB" sz="2400" dirty="0"/>
              <a:t> sensor data, network traffic, and system logs to detect anomalies indicating security issues or abnormal </a:t>
            </a:r>
            <a:r>
              <a:rPr lang="en-GB" sz="2400" dirty="0" err="1"/>
              <a:t>behavior</a:t>
            </a:r>
            <a:r>
              <a:rPr lang="en-GB" sz="2400" dirty="0"/>
              <a:t>.</a:t>
            </a:r>
            <a:endParaRPr lang="en-US" sz="2400" dirty="0"/>
          </a:p>
        </p:txBody>
      </p:sp>
      <p:sp>
        <p:nvSpPr>
          <p:cNvPr id="5" name="TextBox 4">
            <a:extLst>
              <a:ext uri="{FF2B5EF4-FFF2-40B4-BE49-F238E27FC236}">
                <a16:creationId xmlns:a16="http://schemas.microsoft.com/office/drawing/2014/main" id="{499B4909-C4DB-1149-CBE1-54DA65601CB9}"/>
              </a:ext>
            </a:extLst>
          </p:cNvPr>
          <p:cNvSpPr txBox="1"/>
          <p:nvPr/>
        </p:nvSpPr>
        <p:spPr>
          <a:xfrm>
            <a:off x="3626069" y="430188"/>
            <a:ext cx="6096000" cy="646331"/>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ONE-CLASS SVM</a:t>
            </a:r>
          </a:p>
        </p:txBody>
      </p:sp>
      <p:pic>
        <p:nvPicPr>
          <p:cNvPr id="3" name="Picture 2">
            <a:extLst>
              <a:ext uri="{FF2B5EF4-FFF2-40B4-BE49-F238E27FC236}">
                <a16:creationId xmlns:a16="http://schemas.microsoft.com/office/drawing/2014/main" id="{F8C40904-CBA7-A256-876B-BAAF8F298BFC}"/>
              </a:ext>
            </a:extLst>
          </p:cNvPr>
          <p:cNvPicPr>
            <a:picLocks noChangeAspect="1"/>
          </p:cNvPicPr>
          <p:nvPr/>
        </p:nvPicPr>
        <p:blipFill>
          <a:blip r:embed="rId2"/>
          <a:stretch>
            <a:fillRect/>
          </a:stretch>
        </p:blipFill>
        <p:spPr>
          <a:xfrm>
            <a:off x="5022700" y="1765738"/>
            <a:ext cx="7169300" cy="4826576"/>
          </a:xfrm>
          <a:prstGeom prst="rect">
            <a:avLst/>
          </a:prstGeom>
        </p:spPr>
      </p:pic>
    </p:spTree>
    <p:extLst>
      <p:ext uri="{BB962C8B-B14F-4D97-AF65-F5344CB8AC3E}">
        <p14:creationId xmlns:p14="http://schemas.microsoft.com/office/powerpoint/2010/main" val="4208895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60A8-92E0-1C3B-E588-A745180113DC}"/>
              </a:ext>
            </a:extLst>
          </p:cNvPr>
          <p:cNvSpPr>
            <a:spLocks noGrp="1"/>
          </p:cNvSpPr>
          <p:nvPr>
            <p:ph type="ctrTitle"/>
          </p:nvPr>
        </p:nvSpPr>
        <p:spPr>
          <a:xfrm>
            <a:off x="2837793" y="4103962"/>
            <a:ext cx="9144000" cy="1909763"/>
          </a:xfrm>
        </p:spPr>
        <p:txBody>
          <a:bodyPr>
            <a:normAutofit/>
          </a:bodyPr>
          <a:lstStyle/>
          <a:p>
            <a:pPr marL="342900" indent="-342900" algn="just">
              <a:buFont typeface="Wingdings" panose="05000000000000000000" pitchFamily="2" charset="2"/>
              <a:buChar char="q"/>
            </a:pPr>
            <a:r>
              <a:rPr lang="en-GB" sz="2400" b="1" dirty="0"/>
              <a:t>DBSCAN </a:t>
            </a:r>
            <a:r>
              <a:rPr lang="en-GB" sz="2400" dirty="0"/>
              <a:t>identifies clusters based on the density of data points. It is effective in detecting outliers and can handle noise, making it suitable for security data analysis in SMRs. </a:t>
            </a:r>
            <a:br>
              <a:rPr lang="en-GB" sz="2400" dirty="0"/>
            </a:br>
            <a:r>
              <a:rPr lang="en-GB" sz="2400" dirty="0"/>
              <a:t>This helps in identifying unusual patterns in sensor readings and network traffic.</a:t>
            </a:r>
            <a:endParaRPr lang="en-US" sz="2400" dirty="0"/>
          </a:p>
        </p:txBody>
      </p:sp>
      <p:sp>
        <p:nvSpPr>
          <p:cNvPr id="3" name="Subtitle 2">
            <a:extLst>
              <a:ext uri="{FF2B5EF4-FFF2-40B4-BE49-F238E27FC236}">
                <a16:creationId xmlns:a16="http://schemas.microsoft.com/office/drawing/2014/main" id="{B9AED75E-C2CF-2DA2-100A-42DCB4260A12}"/>
              </a:ext>
            </a:extLst>
          </p:cNvPr>
          <p:cNvSpPr>
            <a:spLocks noGrp="1"/>
          </p:cNvSpPr>
          <p:nvPr>
            <p:ph type="subTitle" idx="1"/>
          </p:nvPr>
        </p:nvSpPr>
        <p:spPr>
          <a:xfrm>
            <a:off x="409903" y="1773238"/>
            <a:ext cx="9144000" cy="1655762"/>
          </a:xfrm>
        </p:spPr>
        <p:txBody>
          <a:bodyPr>
            <a:noAutofit/>
          </a:bodyPr>
          <a:lstStyle/>
          <a:p>
            <a:pPr marL="342900" indent="-342900" algn="just">
              <a:buFont typeface="Wingdings" panose="05000000000000000000" pitchFamily="2" charset="2"/>
              <a:buChar char="q"/>
            </a:pPr>
            <a:r>
              <a:rPr lang="en-GB" b="1" dirty="0"/>
              <a:t>K-means </a:t>
            </a:r>
            <a:r>
              <a:rPr lang="en-GB" dirty="0"/>
              <a:t>partitions data into a predefined number of clusters by minimizing the distance between data points and cluster centroids. In SMRs, K-means can be used to categorize normal operational data, enabling the detection of deviations that may indicate security threats or operational anomalies.</a:t>
            </a:r>
            <a:endParaRPr lang="en-US" dirty="0"/>
          </a:p>
        </p:txBody>
      </p:sp>
      <p:sp>
        <p:nvSpPr>
          <p:cNvPr id="8" name="TextBox 7">
            <a:extLst>
              <a:ext uri="{FF2B5EF4-FFF2-40B4-BE49-F238E27FC236}">
                <a16:creationId xmlns:a16="http://schemas.microsoft.com/office/drawing/2014/main" id="{1E762E05-A5EC-F604-76D4-C541D0D94FB4}"/>
              </a:ext>
            </a:extLst>
          </p:cNvPr>
          <p:cNvSpPr txBox="1"/>
          <p:nvPr/>
        </p:nvSpPr>
        <p:spPr>
          <a:xfrm>
            <a:off x="2532994" y="451945"/>
            <a:ext cx="6096000" cy="646331"/>
          </a:xfrm>
          <a:prstGeom prst="rect">
            <a:avLst/>
          </a:prstGeom>
          <a:noFill/>
        </p:spPr>
        <p:txBody>
          <a:bodyPr wrap="square">
            <a:spAutoFit/>
          </a:bodyPr>
          <a:lstStyle/>
          <a:p>
            <a:pPr algn="ctr"/>
            <a:r>
              <a:rPr lang="en-US" sz="3600" b="1" dirty="0">
                <a:solidFill>
                  <a:schemeClr val="bg1"/>
                </a:solidFill>
                <a:latin typeface="Arial" panose="020B0604020202020204" pitchFamily="34" charset="0"/>
                <a:cs typeface="Arial" panose="020B0604020202020204" pitchFamily="34" charset="0"/>
              </a:rPr>
              <a:t>K-MEANS AND DBSCAN</a:t>
            </a:r>
          </a:p>
        </p:txBody>
      </p:sp>
    </p:spTree>
    <p:extLst>
      <p:ext uri="{BB962C8B-B14F-4D97-AF65-F5344CB8AC3E}">
        <p14:creationId xmlns:p14="http://schemas.microsoft.com/office/powerpoint/2010/main" val="306863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2CCDA4-CD04-5DAE-DF30-D2609FF5C432}"/>
              </a:ext>
            </a:extLst>
          </p:cNvPr>
          <p:cNvPicPr>
            <a:picLocks noChangeAspect="1"/>
          </p:cNvPicPr>
          <p:nvPr/>
        </p:nvPicPr>
        <p:blipFill>
          <a:blip r:embed="rId2"/>
          <a:stretch>
            <a:fillRect/>
          </a:stretch>
        </p:blipFill>
        <p:spPr>
          <a:xfrm>
            <a:off x="0" y="1395268"/>
            <a:ext cx="11999167" cy="5462732"/>
          </a:xfrm>
          <a:prstGeom prst="rect">
            <a:avLst/>
          </a:prstGeom>
        </p:spPr>
      </p:pic>
    </p:spTree>
    <p:extLst>
      <p:ext uri="{BB962C8B-B14F-4D97-AF65-F5344CB8AC3E}">
        <p14:creationId xmlns:p14="http://schemas.microsoft.com/office/powerpoint/2010/main" val="300537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49FA95-683C-38FD-83DC-283E7D126804}"/>
              </a:ext>
            </a:extLst>
          </p:cNvPr>
          <p:cNvPicPr>
            <a:picLocks noChangeAspect="1"/>
          </p:cNvPicPr>
          <p:nvPr/>
        </p:nvPicPr>
        <p:blipFill>
          <a:blip r:embed="rId2"/>
          <a:stretch>
            <a:fillRect/>
          </a:stretch>
        </p:blipFill>
        <p:spPr>
          <a:xfrm>
            <a:off x="1290416" y="2977250"/>
            <a:ext cx="9890448" cy="1562820"/>
          </a:xfrm>
          <a:prstGeom prst="rect">
            <a:avLst/>
          </a:prstGeom>
        </p:spPr>
      </p:pic>
      <p:sp>
        <p:nvSpPr>
          <p:cNvPr id="6" name="TextBox 5">
            <a:extLst>
              <a:ext uri="{FF2B5EF4-FFF2-40B4-BE49-F238E27FC236}">
                <a16:creationId xmlns:a16="http://schemas.microsoft.com/office/drawing/2014/main" id="{CB62122F-BE87-5AAA-0E31-37A91E8ADCF6}"/>
              </a:ext>
            </a:extLst>
          </p:cNvPr>
          <p:cNvSpPr txBox="1"/>
          <p:nvPr/>
        </p:nvSpPr>
        <p:spPr>
          <a:xfrm>
            <a:off x="3267886" y="387310"/>
            <a:ext cx="5656228" cy="646331"/>
          </a:xfrm>
          <a:prstGeom prst="rect">
            <a:avLst/>
          </a:prstGeom>
          <a:noFill/>
        </p:spPr>
        <p:txBody>
          <a:bodyPr wrap="none" rtlCol="0">
            <a:spAutoFit/>
          </a:bodyPr>
          <a:lstStyle/>
          <a:p>
            <a:pPr algn="ctr"/>
            <a:r>
              <a:rPr lang="en-US" sz="3600" b="1" dirty="0">
                <a:solidFill>
                  <a:schemeClr val="bg1"/>
                </a:solidFill>
                <a:latin typeface="Arial" panose="020B0604020202020204" pitchFamily="34" charset="0"/>
                <a:cs typeface="Arial" panose="020B0604020202020204" pitchFamily="34" charset="0"/>
              </a:rPr>
              <a:t>TRAINING AND TESTING</a:t>
            </a:r>
            <a:endParaRPr lang="az-Latn-AZ"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609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F168-FE20-39F8-20F6-D60DC4AF8FE0}"/>
              </a:ext>
            </a:extLst>
          </p:cNvPr>
          <p:cNvSpPr>
            <a:spLocks noGrp="1"/>
          </p:cNvSpPr>
          <p:nvPr>
            <p:ph type="title"/>
          </p:nvPr>
        </p:nvSpPr>
        <p:spPr>
          <a:xfrm>
            <a:off x="2276399" y="279064"/>
            <a:ext cx="7949681" cy="975203"/>
          </a:xfrm>
        </p:spPr>
        <p:txBody>
          <a:bodyPr/>
          <a:lstStyle/>
          <a:p>
            <a:pPr algn="ctr"/>
            <a:r>
              <a:rPr lang="en-US" sz="3600" b="1" dirty="0">
                <a:solidFill>
                  <a:schemeClr val="bg1"/>
                </a:solidFill>
                <a:latin typeface="Arial" panose="020B0604020202020204" pitchFamily="34" charset="0"/>
                <a:cs typeface="Arial" panose="020B0604020202020204" pitchFamily="34" charset="0"/>
              </a:rPr>
              <a:t>VISUALIZATION</a:t>
            </a:r>
            <a:endParaRPr lang="az-Latn-AZ" sz="36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A80D49F-BBDC-F9B7-0060-F01295B47FC1}"/>
              </a:ext>
            </a:extLst>
          </p:cNvPr>
          <p:cNvPicPr>
            <a:picLocks noChangeAspect="1"/>
          </p:cNvPicPr>
          <p:nvPr/>
        </p:nvPicPr>
        <p:blipFill>
          <a:blip r:embed="rId2"/>
          <a:stretch>
            <a:fillRect/>
          </a:stretch>
        </p:blipFill>
        <p:spPr>
          <a:xfrm>
            <a:off x="304801" y="3572027"/>
            <a:ext cx="5870961" cy="1581988"/>
          </a:xfrm>
          <a:prstGeom prst="rect">
            <a:avLst/>
          </a:prstGeom>
        </p:spPr>
      </p:pic>
      <p:pic>
        <p:nvPicPr>
          <p:cNvPr id="5" name="Picture 4">
            <a:extLst>
              <a:ext uri="{FF2B5EF4-FFF2-40B4-BE49-F238E27FC236}">
                <a16:creationId xmlns:a16="http://schemas.microsoft.com/office/drawing/2014/main" id="{8641A571-0386-30D6-82E8-02C115BA49F7}"/>
              </a:ext>
            </a:extLst>
          </p:cNvPr>
          <p:cNvPicPr>
            <a:picLocks noChangeAspect="1"/>
          </p:cNvPicPr>
          <p:nvPr/>
        </p:nvPicPr>
        <p:blipFill>
          <a:blip r:embed="rId3"/>
          <a:stretch>
            <a:fillRect/>
          </a:stretch>
        </p:blipFill>
        <p:spPr>
          <a:xfrm>
            <a:off x="6479779" y="2256090"/>
            <a:ext cx="5407420" cy="4453455"/>
          </a:xfrm>
          <a:prstGeom prst="rect">
            <a:avLst/>
          </a:prstGeom>
        </p:spPr>
      </p:pic>
    </p:spTree>
    <p:extLst>
      <p:ext uri="{BB962C8B-B14F-4D97-AF65-F5344CB8AC3E}">
        <p14:creationId xmlns:p14="http://schemas.microsoft.com/office/powerpoint/2010/main" val="3745352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68BCEA-CE54-9400-7EB8-6F81FC86EF08}"/>
              </a:ext>
            </a:extLst>
          </p:cNvPr>
          <p:cNvSpPr txBox="1"/>
          <p:nvPr/>
        </p:nvSpPr>
        <p:spPr>
          <a:xfrm>
            <a:off x="882715" y="2198466"/>
            <a:ext cx="10710195" cy="3754874"/>
          </a:xfrm>
          <a:prstGeom prst="rect">
            <a:avLst/>
          </a:prstGeom>
          <a:noFill/>
        </p:spPr>
        <p:txBody>
          <a:bodyPr wrap="square">
            <a:spAutoFit/>
          </a:bodyPr>
          <a:lstStyle/>
          <a:p>
            <a:pPr algn="just"/>
            <a:endParaRPr lang="en-U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Efficient anomaly detection is very important in SMRs for protection from cyber-security threats. </a:t>
            </a:r>
          </a:p>
          <a:p>
            <a:pPr marL="342900" indent="-342900"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To ensure real-time addressing of possible security breaches, SMR operators can employ modern technologies that encompass Isolation Forests as well as One-Class SVM algorithms.</a:t>
            </a:r>
          </a:p>
          <a:p>
            <a:pPr marL="342900" indent="-342900"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In addition, operating persons in SMRs should consider a detailed information security system that involves such aspects as network segmentation, encryption, intrusion detection methods, audits, and staff training. </a:t>
            </a:r>
          </a:p>
          <a:p>
            <a:pPr marL="342900" indent="-342900"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The cohesive combat against cyber threats is equally important and requires global nuclear infrastructure resilience improvement through international cooperation and information sharing initiatives.</a:t>
            </a:r>
          </a:p>
        </p:txBody>
      </p:sp>
      <p:sp>
        <p:nvSpPr>
          <p:cNvPr id="6" name="TextBox 5">
            <a:extLst>
              <a:ext uri="{FF2B5EF4-FFF2-40B4-BE49-F238E27FC236}">
                <a16:creationId xmlns:a16="http://schemas.microsoft.com/office/drawing/2014/main" id="{2C244A6F-11B9-5400-0FF7-EBFB0B785E23}"/>
              </a:ext>
            </a:extLst>
          </p:cNvPr>
          <p:cNvSpPr txBox="1"/>
          <p:nvPr/>
        </p:nvSpPr>
        <p:spPr>
          <a:xfrm>
            <a:off x="315506" y="461727"/>
            <a:ext cx="10888521" cy="646331"/>
          </a:xfrm>
          <a:prstGeom prst="rect">
            <a:avLst/>
          </a:prstGeom>
          <a:noFill/>
        </p:spPr>
        <p:txBody>
          <a:bodyPr wrap="square">
            <a:spAutoFit/>
          </a:bodyPr>
          <a:lstStyle/>
          <a:p>
            <a:pPr algn="ctr"/>
            <a:r>
              <a:rPr lang="az-Latn-AZ" sz="3600" b="1" dirty="0">
                <a:solidFill>
                  <a:schemeClr val="bg1"/>
                </a:solidFill>
                <a:latin typeface="Arial" panose="020B0604020202020204" pitchFamily="34" charset="0"/>
                <a:cs typeface="Arial" panose="020B0604020202020204" pitchFamily="34" charset="0"/>
              </a:rPr>
              <a:t>FUTURE DIRECTIONS AND CONCLUSION</a:t>
            </a:r>
          </a:p>
        </p:txBody>
      </p:sp>
    </p:spTree>
    <p:extLst>
      <p:ext uri="{BB962C8B-B14F-4D97-AF65-F5344CB8AC3E}">
        <p14:creationId xmlns:p14="http://schemas.microsoft.com/office/powerpoint/2010/main" val="53360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80"/>
          <p:cNvSpPr txBox="1">
            <a:spLocks noGrp="1"/>
          </p:cNvSpPr>
          <p:nvPr>
            <p:ph type="ctrTitle"/>
          </p:nvPr>
        </p:nvSpPr>
        <p:spPr>
          <a:xfrm>
            <a:off x="831787" y="2954600"/>
            <a:ext cx="6039032" cy="1278000"/>
          </a:xfrm>
          <a:prstGeom prst="rect">
            <a:avLst/>
          </a:prstGeom>
        </p:spPr>
        <p:txBody>
          <a:bodyPr spcFirstLastPara="1" vert="horz" wrap="square" lIns="121900" tIns="121900" rIns="121900" bIns="121900" rtlCol="0" anchor="ctr" anchorCtr="0">
            <a:noAutofit/>
          </a:bodyPr>
          <a:lstStyle/>
          <a:p>
            <a:r>
              <a:rPr lang="az-Latn-AZ" sz="4000" dirty="0">
                <a:latin typeface="Arial" panose="020B0604020202020204" pitchFamily="34" charset="0"/>
                <a:ea typeface="Roboto Condensed" panose="02000000000000000000" pitchFamily="2" charset="0"/>
                <a:cs typeface="Arial" panose="020B0604020202020204" pitchFamily="34" charset="0"/>
              </a:rPr>
              <a:t>THANKS!</a:t>
            </a:r>
          </a:p>
        </p:txBody>
      </p:sp>
      <p:sp>
        <p:nvSpPr>
          <p:cNvPr id="872" name="Google Shape;872;p80"/>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marL="0" indent="0">
              <a:buClr>
                <a:schemeClr val="dk1"/>
              </a:buClr>
              <a:buSzPts val="1100"/>
            </a:pPr>
            <a:r>
              <a:rPr lang="en" sz="2000" dirty="0">
                <a:latin typeface="Arial" panose="020B0604020202020204" pitchFamily="34" charset="0"/>
                <a:ea typeface="Roboto Condensed" panose="02000000000000000000" pitchFamily="2" charset="0"/>
                <a:cs typeface="Arial" panose="020B0604020202020204" pitchFamily="34" charset="0"/>
                <a:sym typeface="Space Mono"/>
              </a:rPr>
              <a:t>DO YOU HAVE ANY QUESTIONS?</a:t>
            </a:r>
            <a:endParaRPr sz="2000" dirty="0">
              <a:latin typeface="Arial" panose="020B0604020202020204" pitchFamily="34" charset="0"/>
              <a:ea typeface="Roboto Condensed" panose="02000000000000000000" pitchFamily="2" charset="0"/>
              <a:cs typeface="Arial" panose="020B0604020202020204" pitchFamily="34" charset="0"/>
              <a:sym typeface="Space Mono"/>
            </a:endParaRPr>
          </a:p>
          <a:p>
            <a:pPr marL="0" indent="0">
              <a:buClr>
                <a:schemeClr val="dk1"/>
              </a:buClr>
              <a:buSzPts val="1100"/>
            </a:pPr>
            <a:endParaRPr lang="en-US" sz="2000" dirty="0">
              <a:latin typeface="Arial" panose="020B0604020202020204" pitchFamily="34" charset="0"/>
              <a:cs typeface="Arial" panose="020B0604020202020204" pitchFamily="34" charset="0"/>
            </a:endParaRPr>
          </a:p>
          <a:p>
            <a:pPr marL="0" indent="0">
              <a:buClr>
                <a:schemeClr val="dk1"/>
              </a:buClr>
              <a:buSzPts val="1100"/>
            </a:pPr>
            <a:r>
              <a:rPr lang="en-US" sz="2000" dirty="0">
                <a:latin typeface="Arial" panose="020B0604020202020204" pitchFamily="34" charset="0"/>
                <a:cs typeface="Arial" panose="020B0604020202020204" pitchFamily="34" charset="0"/>
                <a:hlinkClick r:id="rId3"/>
              </a:rPr>
              <a:t>gunay.abdiyeva@scis.gov.az</a:t>
            </a:r>
            <a:endParaRPr lang="en-US" sz="2000" dirty="0">
              <a:latin typeface="Arial" panose="020B0604020202020204" pitchFamily="34" charset="0"/>
              <a:cs typeface="Arial" panose="020B0604020202020204" pitchFamily="34" charset="0"/>
            </a:endParaRPr>
          </a:p>
          <a:p>
            <a:pPr marL="0" indent="0">
              <a:buClr>
                <a:schemeClr val="dk1"/>
              </a:buClr>
              <a:buSzPts val="1100"/>
            </a:pPr>
            <a:endParaRPr lang="en-US" dirty="0"/>
          </a:p>
          <a:p>
            <a:pPr marL="0" indent="0">
              <a:buClr>
                <a:schemeClr val="dk1"/>
              </a:buClr>
              <a:buSzPts val="1100"/>
            </a:pPr>
            <a:endParaRPr dirty="0"/>
          </a:p>
          <a:p>
            <a:pPr marL="0" indent="0">
              <a:buClr>
                <a:schemeClr val="dk1"/>
              </a:buClr>
              <a:buSzPts val="1100"/>
            </a:pPr>
            <a:endParaRPr dirty="0"/>
          </a:p>
          <a:p>
            <a:pPr marL="0" indent="0"/>
            <a:endParaRPr dirty="0"/>
          </a:p>
        </p:txBody>
      </p:sp>
      <p:cxnSp>
        <p:nvCxnSpPr>
          <p:cNvPr id="886" name="Google Shape;886;p80"/>
          <p:cNvCxnSpPr/>
          <p:nvPr/>
        </p:nvCxnSpPr>
        <p:spPr>
          <a:xfrm>
            <a:off x="-26000" y="4234429"/>
            <a:ext cx="12244000" cy="0"/>
          </a:xfrm>
          <a:prstGeom prst="straightConnector1">
            <a:avLst/>
          </a:prstGeom>
          <a:noFill/>
          <a:ln w="9525" cap="flat" cmpd="sng">
            <a:solidFill>
              <a:schemeClr val="dk1"/>
            </a:solidFill>
            <a:prstDash val="solid"/>
            <a:round/>
            <a:headEnd type="none" w="med" len="med"/>
            <a:tailEnd type="none" w="med" len="med"/>
          </a:ln>
        </p:spPr>
      </p:cxnSp>
      <p:pic>
        <p:nvPicPr>
          <p:cNvPr id="5" name="Picture 4">
            <a:extLst>
              <a:ext uri="{FF2B5EF4-FFF2-40B4-BE49-F238E27FC236}">
                <a16:creationId xmlns:a16="http://schemas.microsoft.com/office/drawing/2014/main" id="{4C820715-0627-30B4-CCC8-B61A05C8C57F}"/>
              </a:ext>
            </a:extLst>
          </p:cNvPr>
          <p:cNvPicPr>
            <a:picLocks noChangeAspect="1"/>
          </p:cNvPicPr>
          <p:nvPr/>
        </p:nvPicPr>
        <p:blipFill>
          <a:blip r:embed="rId4"/>
          <a:stretch>
            <a:fillRect/>
          </a:stretch>
        </p:blipFill>
        <p:spPr>
          <a:xfrm>
            <a:off x="6214947" y="4778211"/>
            <a:ext cx="5534025" cy="12668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FC7157F9-A7BE-FA5E-4A26-992BD1F1C86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2A2FC29-F895-10A3-AAC5-BBE0AC8749C5}"/>
              </a:ext>
            </a:extLst>
          </p:cNvPr>
          <p:cNvSpPr txBox="1"/>
          <p:nvPr/>
        </p:nvSpPr>
        <p:spPr>
          <a:xfrm>
            <a:off x="736729" y="4252930"/>
            <a:ext cx="11318422" cy="2031325"/>
          </a:xfrm>
          <a:prstGeom prst="rect">
            <a:avLst/>
          </a:prstGeom>
          <a:noFill/>
        </p:spPr>
        <p:txBody>
          <a:bodyPr wrap="square">
            <a:spAutoFit/>
          </a:bodyPr>
          <a:lstStyle/>
          <a:p>
            <a:pPr marL="285750" indent="-285750" algn="just">
              <a:buFont typeface="Wingdings" panose="05000000000000000000" pitchFamily="2" charset="2"/>
              <a:buChar char="q"/>
            </a:pPr>
            <a:r>
              <a:rPr lang="en-GB" dirty="0">
                <a:latin typeface="Arial" panose="020B0604020202020204" pitchFamily="34" charset="0"/>
                <a:cs typeface="Arial" panose="020B0604020202020204" pitchFamily="34" charset="0"/>
              </a:rPr>
              <a:t>The article explores the use of Machine Learning (ML) to enhance the security of Small Modular Reactors (SMRs). </a:t>
            </a:r>
          </a:p>
          <a:p>
            <a:pPr marL="285750" indent="-285750" algn="just">
              <a:buFont typeface="Wingdings" panose="05000000000000000000" pitchFamily="2" charset="2"/>
              <a:buChar char="q"/>
            </a:pPr>
            <a:r>
              <a:rPr lang="en-GB" dirty="0">
                <a:latin typeface="Arial" panose="020B0604020202020204" pitchFamily="34" charset="0"/>
                <a:cs typeface="Arial" panose="020B0604020202020204" pitchFamily="34" charset="0"/>
              </a:rPr>
              <a:t>It addresses both physical and cyber threats, proposing ML solutions for real-time monitoring and early breach detection. </a:t>
            </a:r>
          </a:p>
          <a:p>
            <a:pPr marL="285750" indent="-285750" algn="just">
              <a:buFont typeface="Wingdings" panose="05000000000000000000" pitchFamily="2" charset="2"/>
              <a:buChar char="q"/>
            </a:pPr>
            <a:r>
              <a:rPr lang="en-GB" dirty="0">
                <a:latin typeface="Arial" panose="020B0604020202020204" pitchFamily="34" charset="0"/>
                <a:cs typeface="Arial" panose="020B0604020202020204" pitchFamily="34" charset="0"/>
              </a:rPr>
              <a:t>Algorithms like Isolation Forest and One-Class SVM focus on anomaly detection, while K-Means and DBSCAN help </a:t>
            </a:r>
            <a:r>
              <a:rPr lang="en-GB" dirty="0" err="1">
                <a:latin typeface="Arial" panose="020B0604020202020204" pitchFamily="34" charset="0"/>
                <a:cs typeface="Arial" panose="020B0604020202020204" pitchFamily="34" charset="0"/>
              </a:rPr>
              <a:t>analyze</a:t>
            </a:r>
            <a:r>
              <a:rPr lang="en-GB" dirty="0">
                <a:latin typeface="Arial" panose="020B0604020202020204" pitchFamily="34" charset="0"/>
                <a:cs typeface="Arial" panose="020B0604020202020204" pitchFamily="34" charset="0"/>
              </a:rPr>
              <a:t> patterns in security data. </a:t>
            </a:r>
          </a:p>
          <a:p>
            <a:pPr marL="285750" indent="-285750" algn="just">
              <a:buFont typeface="Wingdings" panose="05000000000000000000" pitchFamily="2" charset="2"/>
              <a:buChar char="q"/>
            </a:pPr>
            <a:r>
              <a:rPr lang="en-GB" dirty="0">
                <a:latin typeface="Arial" panose="020B0604020202020204" pitchFamily="34" charset="0"/>
                <a:cs typeface="Arial" panose="020B0604020202020204" pitchFamily="34" charset="0"/>
              </a:rPr>
              <a:t>The study provides insights for improving nuclear security through advanced ML techniques.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3754141-565F-3F03-C593-F32671F5F26A}"/>
              </a:ext>
            </a:extLst>
          </p:cNvPr>
          <p:cNvSpPr txBox="1"/>
          <p:nvPr/>
        </p:nvSpPr>
        <p:spPr>
          <a:xfrm>
            <a:off x="5034029" y="2995126"/>
            <a:ext cx="2723823" cy="646331"/>
          </a:xfrm>
          <a:prstGeom prst="rect">
            <a:avLst/>
          </a:prstGeom>
          <a:noFill/>
        </p:spPr>
        <p:txBody>
          <a:bodyPr wrap="none" rtlCol="0">
            <a:spAutoFit/>
          </a:bodyPr>
          <a:lstStyle/>
          <a:p>
            <a:pPr algn="just"/>
            <a:r>
              <a:rPr lang="en-US" sz="3600" b="1" dirty="0">
                <a:solidFill>
                  <a:schemeClr val="bg1"/>
                </a:solidFill>
                <a:latin typeface="Arial" panose="020B0604020202020204" pitchFamily="34" charset="0"/>
                <a:cs typeface="Arial" panose="020B0604020202020204" pitchFamily="34" charset="0"/>
              </a:rPr>
              <a:t>ABSTRACT</a:t>
            </a:r>
          </a:p>
        </p:txBody>
      </p:sp>
    </p:spTree>
    <p:extLst>
      <p:ext uri="{BB962C8B-B14F-4D97-AF65-F5344CB8AC3E}">
        <p14:creationId xmlns:p14="http://schemas.microsoft.com/office/powerpoint/2010/main" val="1322676651"/>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8"/>
          <p:cNvSpPr txBox="1">
            <a:spLocks noGrp="1"/>
          </p:cNvSpPr>
          <p:nvPr>
            <p:ph type="title"/>
          </p:nvPr>
        </p:nvSpPr>
        <p:spPr>
          <a:xfrm>
            <a:off x="2736267" y="2668567"/>
            <a:ext cx="2217600" cy="1247200"/>
          </a:xfrm>
          <a:prstGeom prst="rect">
            <a:avLst/>
          </a:prstGeom>
        </p:spPr>
        <p:txBody>
          <a:bodyPr spcFirstLastPara="1" vert="horz" wrap="square" lIns="121900" tIns="121900" rIns="121900" bIns="121900" rtlCol="0" anchor="ctr" anchorCtr="0">
            <a:noAutofit/>
          </a:bodyPr>
          <a:lstStyle/>
          <a:p>
            <a:r>
              <a:rPr lang="en" sz="9600" b="1" dirty="0">
                <a:latin typeface="Arial" panose="020B0604020202020204" pitchFamily="34" charset="0"/>
                <a:cs typeface="Arial" panose="020B0604020202020204" pitchFamily="34" charset="0"/>
              </a:rPr>
              <a:t>01</a:t>
            </a:r>
            <a:endParaRPr sz="96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FA13B86-F46A-DDD0-BDC5-ED051FF8187E}"/>
              </a:ext>
            </a:extLst>
          </p:cNvPr>
          <p:cNvPicPr>
            <a:picLocks noChangeAspect="1"/>
          </p:cNvPicPr>
          <p:nvPr/>
        </p:nvPicPr>
        <p:blipFill>
          <a:blip r:embed="rId3"/>
          <a:stretch>
            <a:fillRect/>
          </a:stretch>
        </p:blipFill>
        <p:spPr>
          <a:xfrm>
            <a:off x="5360241" y="2860416"/>
            <a:ext cx="5950212" cy="1737511"/>
          </a:xfrm>
          <a:prstGeom prst="rect">
            <a:avLst/>
          </a:prstGeom>
        </p:spPr>
      </p:pic>
      <p:sp>
        <p:nvSpPr>
          <p:cNvPr id="6" name="TextBox 5">
            <a:extLst>
              <a:ext uri="{FF2B5EF4-FFF2-40B4-BE49-F238E27FC236}">
                <a16:creationId xmlns:a16="http://schemas.microsoft.com/office/drawing/2014/main" id="{7ACD4296-7E87-C37B-8A14-3B150939C104}"/>
              </a:ext>
            </a:extLst>
          </p:cNvPr>
          <p:cNvSpPr txBox="1"/>
          <p:nvPr/>
        </p:nvSpPr>
        <p:spPr>
          <a:xfrm>
            <a:off x="881547" y="4504854"/>
            <a:ext cx="10958027" cy="1938992"/>
          </a:xfrm>
          <a:prstGeom prst="rect">
            <a:avLst/>
          </a:prstGeom>
          <a:noFill/>
        </p:spPr>
        <p:txBody>
          <a:bodyPr wrap="square">
            <a:spAutoFit/>
          </a:bodyPr>
          <a:lstStyle/>
          <a:p>
            <a:pPr marL="342900" indent="-342900" algn="just">
              <a:buFont typeface="Wingdings" panose="05000000000000000000" pitchFamily="2" charset="2"/>
              <a:buChar char="q"/>
            </a:pPr>
            <a:r>
              <a:rPr lang="en-GB" sz="2000" dirty="0">
                <a:latin typeface="Arial" panose="020B0604020202020204" pitchFamily="34" charset="0"/>
                <a:cs typeface="Arial" panose="020B0604020202020204" pitchFamily="34" charset="0"/>
              </a:rPr>
              <a:t>Compared to large reactors, SMRs offer enhanced safety, productivity, and flexibility but introduce complex security challenges. Both physical and cyber systems must be protected to ensure safe operation. Traditional security methods, though essential, may not suffice against sophisticated threats. ML techniques are emerging as effective tools, enabling anomaly detection, intrusion prediction, and adaptive threat responses without compromising system integrity.</a:t>
            </a:r>
            <a:endParaRPr lang="en-US"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8"/>
          <p:cNvSpPr txBox="1">
            <a:spLocks noGrp="1"/>
          </p:cNvSpPr>
          <p:nvPr>
            <p:ph type="title"/>
          </p:nvPr>
        </p:nvSpPr>
        <p:spPr>
          <a:xfrm>
            <a:off x="2736267" y="2668567"/>
            <a:ext cx="2217600" cy="1247200"/>
          </a:xfrm>
          <a:prstGeom prst="rect">
            <a:avLst/>
          </a:prstGeom>
        </p:spPr>
        <p:txBody>
          <a:bodyPr spcFirstLastPara="1" vert="horz" wrap="square" lIns="121900" tIns="121900" rIns="121900" bIns="121900" rtlCol="0" anchor="ctr" anchorCtr="0">
            <a:noAutofit/>
          </a:bodyPr>
          <a:lstStyle/>
          <a:p>
            <a:r>
              <a:rPr lang="en" sz="9600" b="1" dirty="0">
                <a:latin typeface="Arial" panose="020B0604020202020204" pitchFamily="34" charset="0"/>
                <a:cs typeface="Arial" panose="020B0604020202020204" pitchFamily="34" charset="0"/>
              </a:rPr>
              <a:t>02</a:t>
            </a:r>
            <a:endParaRPr sz="9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6D3C960-BB0C-C860-2729-0CEC1E71ACCD}"/>
              </a:ext>
            </a:extLst>
          </p:cNvPr>
          <p:cNvSpPr txBox="1"/>
          <p:nvPr/>
        </p:nvSpPr>
        <p:spPr>
          <a:xfrm>
            <a:off x="5127478" y="2715438"/>
            <a:ext cx="6588808" cy="1200329"/>
          </a:xfrm>
          <a:prstGeom prst="rect">
            <a:avLst/>
          </a:prstGeom>
          <a:noFill/>
        </p:spPr>
        <p:txBody>
          <a:bodyPr wrap="square">
            <a:spAutoFit/>
          </a:bodyPr>
          <a:lstStyle/>
          <a:p>
            <a:pPr algn="just"/>
            <a:r>
              <a:rPr lang="az-Latn-AZ" sz="3600" b="1" dirty="0">
                <a:solidFill>
                  <a:schemeClr val="bg1"/>
                </a:solidFill>
                <a:latin typeface="Arial" panose="020B0604020202020204" pitchFamily="34" charset="0"/>
                <a:cs typeface="Arial" panose="020B0604020202020204" pitchFamily="34" charset="0"/>
              </a:rPr>
              <a:t>SECURITY CONSIDERATIO</a:t>
            </a:r>
            <a:r>
              <a:rPr lang="en-US" sz="3600" b="1" dirty="0">
                <a:solidFill>
                  <a:schemeClr val="bg1"/>
                </a:solidFill>
                <a:latin typeface="Arial" panose="020B0604020202020204" pitchFamily="34" charset="0"/>
                <a:cs typeface="Arial" panose="020B0604020202020204" pitchFamily="34" charset="0"/>
              </a:rPr>
              <a:t>N IN SMR’s</a:t>
            </a:r>
            <a:endParaRPr lang="az-Latn-AZ" sz="3600" dirty="0"/>
          </a:p>
        </p:txBody>
      </p:sp>
      <p:graphicFrame>
        <p:nvGraphicFramePr>
          <p:cNvPr id="2" name="Diagram 1">
            <a:extLst>
              <a:ext uri="{FF2B5EF4-FFF2-40B4-BE49-F238E27FC236}">
                <a16:creationId xmlns:a16="http://schemas.microsoft.com/office/drawing/2014/main" id="{5B2D1277-B08E-EF40-3FC4-373B83AF90F4}"/>
              </a:ext>
            </a:extLst>
          </p:cNvPr>
          <p:cNvGraphicFramePr/>
          <p:nvPr>
            <p:extLst>
              <p:ext uri="{D42A27DB-BD31-4B8C-83A1-F6EECF244321}">
                <p14:modId xmlns:p14="http://schemas.microsoft.com/office/powerpoint/2010/main" val="1427834905"/>
              </p:ext>
            </p:extLst>
          </p:nvPr>
        </p:nvGraphicFramePr>
        <p:xfrm>
          <a:off x="401652" y="4170346"/>
          <a:ext cx="5622117" cy="244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418828"/>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46E32F-47A4-5D1B-03B5-E95FC667C9E1}"/>
              </a:ext>
            </a:extLst>
          </p:cNvPr>
          <p:cNvSpPr>
            <a:spLocks noGrp="1"/>
          </p:cNvSpPr>
          <p:nvPr>
            <p:ph type="title" idx="2"/>
          </p:nvPr>
        </p:nvSpPr>
        <p:spPr>
          <a:xfrm>
            <a:off x="5289586" y="2974069"/>
            <a:ext cx="5762000" cy="1644800"/>
          </a:xfrm>
        </p:spPr>
        <p:txBody>
          <a:bodyPr/>
          <a:lstStyle/>
          <a:p>
            <a:r>
              <a:rPr lang="en-US" sz="3600" dirty="0">
                <a:latin typeface="Arial" panose="020B0604020202020204" pitchFamily="34" charset="0"/>
                <a:cs typeface="Arial" panose="020B0604020202020204" pitchFamily="34" charset="0"/>
              </a:rPr>
              <a:t>PHYSICAL SECURITY</a:t>
            </a:r>
            <a:endParaRPr lang="az-Latn-AZ" sz="3600"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5BEB2603-CB2A-12AE-5E4D-22019E866A86}"/>
              </a:ext>
            </a:extLst>
          </p:cNvPr>
          <p:cNvSpPr>
            <a:spLocks noGrp="1"/>
          </p:cNvSpPr>
          <p:nvPr>
            <p:ph type="subTitle" idx="1"/>
          </p:nvPr>
        </p:nvSpPr>
        <p:spPr>
          <a:xfrm>
            <a:off x="4985517" y="4772865"/>
            <a:ext cx="6519254" cy="844800"/>
          </a:xfrm>
        </p:spPr>
        <p:txBody>
          <a:bodyPr/>
          <a:lstStyle/>
          <a:p>
            <a:pPr marL="0" indent="0" algn="just"/>
            <a:endParaRPr lang="en-US" sz="2400" b="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en-US" sz="2400" b="1" dirty="0">
                <a:latin typeface="Arial" panose="020B0604020202020204" pitchFamily="34" charset="0"/>
                <a:cs typeface="Arial" panose="020B0604020202020204" pitchFamily="34" charset="0"/>
              </a:rPr>
              <a:t>PHYSICAL BARRIERS</a:t>
            </a:r>
          </a:p>
          <a:p>
            <a:pPr marL="457200" indent="-457200" algn="just">
              <a:buFont typeface="Wingdings" panose="05000000000000000000" pitchFamily="2" charset="2"/>
              <a:buChar char="q"/>
            </a:pPr>
            <a:r>
              <a:rPr lang="az-Latn-AZ" sz="2400" b="1" dirty="0">
                <a:latin typeface="Arial" panose="020B0604020202020204" pitchFamily="34" charset="0"/>
                <a:cs typeface="Arial" panose="020B0604020202020204" pitchFamily="34" charset="0"/>
              </a:rPr>
              <a:t>ACCESS CONTROL</a:t>
            </a:r>
          </a:p>
          <a:p>
            <a:pPr marL="457200" indent="-457200" algn="just">
              <a:buFont typeface="Wingdings" panose="05000000000000000000" pitchFamily="2" charset="2"/>
              <a:buChar char="q"/>
            </a:pPr>
            <a:endParaRPr lang="az-Latn-AZ" sz="24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905D65-BCFF-1B0A-091C-C0517960E507}"/>
              </a:ext>
            </a:extLst>
          </p:cNvPr>
          <p:cNvPicPr>
            <a:picLocks noChangeAspect="1"/>
          </p:cNvPicPr>
          <p:nvPr/>
        </p:nvPicPr>
        <p:blipFill>
          <a:blip r:embed="rId2"/>
          <a:stretch>
            <a:fillRect/>
          </a:stretch>
        </p:blipFill>
        <p:spPr>
          <a:xfrm>
            <a:off x="764296" y="3307535"/>
            <a:ext cx="3337507" cy="1887730"/>
          </a:xfrm>
          <a:prstGeom prst="rect">
            <a:avLst/>
          </a:prstGeom>
        </p:spPr>
      </p:pic>
    </p:spTree>
    <p:extLst>
      <p:ext uri="{BB962C8B-B14F-4D97-AF65-F5344CB8AC3E}">
        <p14:creationId xmlns:p14="http://schemas.microsoft.com/office/powerpoint/2010/main" val="268705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ADA1-D53A-740F-8D2A-17F29E062CDF}"/>
              </a:ext>
            </a:extLst>
          </p:cNvPr>
          <p:cNvSpPr>
            <a:spLocks noGrp="1"/>
          </p:cNvSpPr>
          <p:nvPr>
            <p:ph type="title"/>
          </p:nvPr>
        </p:nvSpPr>
        <p:spPr/>
        <p:txBody>
          <a:bodyPr/>
          <a:lstStyle/>
          <a:p>
            <a:pPr algn="ctr"/>
            <a:r>
              <a:rPr lang="en-US" sz="3600" dirty="0"/>
              <a:t>PHYSICAL SECURITY</a:t>
            </a:r>
            <a:br>
              <a:rPr lang="en-US" dirty="0"/>
            </a:br>
            <a:endParaRPr lang="en-US" dirty="0"/>
          </a:p>
        </p:txBody>
      </p:sp>
      <p:graphicFrame>
        <p:nvGraphicFramePr>
          <p:cNvPr id="9" name="Content Placeholder 8">
            <a:extLst>
              <a:ext uri="{FF2B5EF4-FFF2-40B4-BE49-F238E27FC236}">
                <a16:creationId xmlns:a16="http://schemas.microsoft.com/office/drawing/2014/main" id="{F4E84946-F0AE-86A3-FEF4-D1CDD1931EDB}"/>
              </a:ext>
            </a:extLst>
          </p:cNvPr>
          <p:cNvGraphicFramePr>
            <a:graphicFrameLocks noGrp="1"/>
          </p:cNvGraphicFramePr>
          <p:nvPr>
            <p:ph idx="1"/>
            <p:extLst>
              <p:ext uri="{D42A27DB-BD31-4B8C-83A1-F6EECF244321}">
                <p14:modId xmlns:p14="http://schemas.microsoft.com/office/powerpoint/2010/main" val="2388415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06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46E32F-47A4-5D1B-03B5-E95FC667C9E1}"/>
              </a:ext>
            </a:extLst>
          </p:cNvPr>
          <p:cNvSpPr>
            <a:spLocks noGrp="1"/>
          </p:cNvSpPr>
          <p:nvPr>
            <p:ph type="title" idx="2"/>
          </p:nvPr>
        </p:nvSpPr>
        <p:spPr>
          <a:xfrm>
            <a:off x="5392136" y="2854295"/>
            <a:ext cx="5762000" cy="1644800"/>
          </a:xfrm>
        </p:spPr>
        <p:txBody>
          <a:bodyPr/>
          <a:lstStyle/>
          <a:p>
            <a:r>
              <a:rPr lang="en-US" sz="3600" dirty="0">
                <a:latin typeface="Arial" panose="020B0604020202020204" pitchFamily="34" charset="0"/>
                <a:cs typeface="Arial" panose="020B0604020202020204" pitchFamily="34" charset="0"/>
              </a:rPr>
              <a:t>CYBERSECURITY</a:t>
            </a:r>
            <a:endParaRPr lang="az-Latn-AZ" sz="3600"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5BEB2603-CB2A-12AE-5E4D-22019E866A86}"/>
              </a:ext>
            </a:extLst>
          </p:cNvPr>
          <p:cNvSpPr>
            <a:spLocks noGrp="1"/>
          </p:cNvSpPr>
          <p:nvPr>
            <p:ph type="subTitle" idx="1"/>
          </p:nvPr>
        </p:nvSpPr>
        <p:spPr>
          <a:xfrm>
            <a:off x="5013509" y="4786384"/>
            <a:ext cx="6519254" cy="1624310"/>
          </a:xfrm>
        </p:spPr>
        <p:txBody>
          <a:bodyPr/>
          <a:lstStyle/>
          <a:p>
            <a:pPr marL="457200" indent="-457200" algn="just">
              <a:buFont typeface="Wingdings" panose="05000000000000000000" pitchFamily="2" charset="2"/>
              <a:buChar char="q"/>
            </a:pPr>
            <a:r>
              <a:rPr lang="en-US" sz="2400" b="1" dirty="0">
                <a:latin typeface="Arial" panose="020B0604020202020204" pitchFamily="34" charset="0"/>
                <a:cs typeface="Arial" panose="020B0604020202020204" pitchFamily="34" charset="0"/>
              </a:rPr>
              <a:t>DISRUPTION OF OPERATIONS</a:t>
            </a:r>
          </a:p>
          <a:p>
            <a:pPr marL="457200" indent="-457200" algn="just">
              <a:buFont typeface="Wingdings" panose="05000000000000000000" pitchFamily="2" charset="2"/>
              <a:buChar char="q"/>
            </a:pPr>
            <a:r>
              <a:rPr lang="en-US" sz="2400" b="1" dirty="0">
                <a:latin typeface="Arial" panose="020B0604020202020204" pitchFamily="34" charset="0"/>
                <a:cs typeface="Arial" panose="020B0604020202020204" pitchFamily="34" charset="0"/>
              </a:rPr>
              <a:t>DATA MANIPULATION</a:t>
            </a:r>
          </a:p>
          <a:p>
            <a:pPr marL="457200" indent="-457200" algn="just">
              <a:buFont typeface="Wingdings" panose="05000000000000000000" pitchFamily="2" charset="2"/>
              <a:buChar char="q"/>
            </a:pPr>
            <a:r>
              <a:rPr lang="en-US" sz="2400" b="1" dirty="0">
                <a:latin typeface="Arial" panose="020B0604020202020204" pitchFamily="34" charset="0"/>
                <a:cs typeface="Arial" panose="020B0604020202020204" pitchFamily="34" charset="0"/>
              </a:rPr>
              <a:t>UNAUTHORIZED ACCESS</a:t>
            </a:r>
          </a:p>
          <a:p>
            <a:pPr marL="457200" indent="-457200" algn="just">
              <a:buFont typeface="Wingdings" panose="05000000000000000000" pitchFamily="2" charset="2"/>
              <a:buChar char="q"/>
            </a:pPr>
            <a:r>
              <a:rPr lang="en-US" sz="2400" b="1" dirty="0">
                <a:latin typeface="Arial" panose="020B0604020202020204" pitchFamily="34" charset="0"/>
                <a:cs typeface="Arial" panose="020B0604020202020204" pitchFamily="34" charset="0"/>
              </a:rPr>
              <a:t>RANSOMWARE</a:t>
            </a:r>
          </a:p>
          <a:p>
            <a:pPr marL="457200" indent="-457200" algn="just">
              <a:buFont typeface="Wingdings" panose="05000000000000000000" pitchFamily="2" charset="2"/>
              <a:buChar char="q"/>
            </a:pPr>
            <a:r>
              <a:rPr lang="en-US" sz="2400" b="1" dirty="0">
                <a:latin typeface="Arial" panose="020B0604020202020204" pitchFamily="34" charset="0"/>
                <a:cs typeface="Arial" panose="020B0604020202020204" pitchFamily="34" charset="0"/>
              </a:rPr>
              <a:t>SUPPLY CHAIN ATTACK</a:t>
            </a:r>
          </a:p>
        </p:txBody>
      </p:sp>
      <p:pic>
        <p:nvPicPr>
          <p:cNvPr id="6" name="Picture 5">
            <a:extLst>
              <a:ext uri="{FF2B5EF4-FFF2-40B4-BE49-F238E27FC236}">
                <a16:creationId xmlns:a16="http://schemas.microsoft.com/office/drawing/2014/main" id="{34462C14-ED07-F1D8-BAB1-2D7241D31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41" y="2854295"/>
            <a:ext cx="3895219" cy="2191061"/>
          </a:xfrm>
          <a:prstGeom prst="rect">
            <a:avLst/>
          </a:prstGeom>
        </p:spPr>
      </p:pic>
      <p:pic>
        <p:nvPicPr>
          <p:cNvPr id="10" name="Picture 9">
            <a:extLst>
              <a:ext uri="{FF2B5EF4-FFF2-40B4-BE49-F238E27FC236}">
                <a16:creationId xmlns:a16="http://schemas.microsoft.com/office/drawing/2014/main" id="{753C03F7-64A8-3948-0595-0FB164E38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1621" y="4479504"/>
            <a:ext cx="2373200" cy="2238071"/>
          </a:xfrm>
          <a:prstGeom prst="rect">
            <a:avLst/>
          </a:prstGeom>
        </p:spPr>
      </p:pic>
    </p:spTree>
    <p:extLst>
      <p:ext uri="{BB962C8B-B14F-4D97-AF65-F5344CB8AC3E}">
        <p14:creationId xmlns:p14="http://schemas.microsoft.com/office/powerpoint/2010/main" val="395408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2166C-D340-9F75-81FD-569D3293F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73B84-7C1B-5922-8822-39F2233B77FF}"/>
              </a:ext>
            </a:extLst>
          </p:cNvPr>
          <p:cNvSpPr>
            <a:spLocks noGrp="1"/>
          </p:cNvSpPr>
          <p:nvPr>
            <p:ph type="title"/>
          </p:nvPr>
        </p:nvSpPr>
        <p:spPr>
          <a:xfrm>
            <a:off x="1311166" y="489552"/>
            <a:ext cx="10515600" cy="1325563"/>
          </a:xfrm>
        </p:spPr>
        <p:txBody>
          <a:bodyPr>
            <a:normAutofit fontScale="90000"/>
          </a:bodyPr>
          <a:lstStyle/>
          <a:p>
            <a:pPr algn="ctr"/>
            <a:r>
              <a:rPr lang="az-Latn-AZ" sz="4000" dirty="0">
                <a:solidFill>
                  <a:schemeClr val="bg1"/>
                </a:solidFill>
              </a:rPr>
              <a:t>DISRUPTION OF OPERATIONS</a:t>
            </a:r>
            <a:br>
              <a:rPr lang="az-Latn-AZ" sz="3600" dirty="0">
                <a:solidFill>
                  <a:schemeClr val="bg1"/>
                </a:solidFill>
              </a:rPr>
            </a:br>
            <a:br>
              <a:rPr lang="en-US" dirty="0"/>
            </a:br>
            <a:endParaRPr lang="en-US" dirty="0"/>
          </a:p>
        </p:txBody>
      </p:sp>
      <p:sp>
        <p:nvSpPr>
          <p:cNvPr id="4" name="Content Placeholder 3">
            <a:extLst>
              <a:ext uri="{FF2B5EF4-FFF2-40B4-BE49-F238E27FC236}">
                <a16:creationId xmlns:a16="http://schemas.microsoft.com/office/drawing/2014/main" id="{DA22F23E-B795-ACA4-705D-5F6572AB18FC}"/>
              </a:ext>
            </a:extLst>
          </p:cNvPr>
          <p:cNvSpPr>
            <a:spLocks noGrp="1"/>
          </p:cNvSpPr>
          <p:nvPr>
            <p:ph idx="1"/>
          </p:nvPr>
        </p:nvSpPr>
        <p:spPr>
          <a:xfrm>
            <a:off x="1237593" y="2193487"/>
            <a:ext cx="5131676" cy="3639754"/>
          </a:xfrm>
        </p:spPr>
        <p:txBody>
          <a:bodyPr>
            <a:normAutofit/>
          </a:bodyPr>
          <a:lstStyle/>
          <a:p>
            <a:pPr algn="just">
              <a:buFont typeface="Wingdings" panose="05000000000000000000" pitchFamily="2" charset="2"/>
              <a:buChar char="q"/>
            </a:pPr>
            <a:r>
              <a:rPr lang="en-GB" dirty="0"/>
              <a:t>Cyberattacks can target the digital control systems of SMR, which could lead to disruption of normal operations or shutdown of critical safety systems.</a:t>
            </a:r>
            <a:endParaRPr lang="en-US" dirty="0"/>
          </a:p>
        </p:txBody>
      </p:sp>
      <p:pic>
        <p:nvPicPr>
          <p:cNvPr id="5" name="Picture 4">
            <a:extLst>
              <a:ext uri="{FF2B5EF4-FFF2-40B4-BE49-F238E27FC236}">
                <a16:creationId xmlns:a16="http://schemas.microsoft.com/office/drawing/2014/main" id="{135C9792-B772-A0DB-5505-7B5AE91ECC0B}"/>
              </a:ext>
            </a:extLst>
          </p:cNvPr>
          <p:cNvPicPr>
            <a:picLocks noChangeAspect="1"/>
          </p:cNvPicPr>
          <p:nvPr/>
        </p:nvPicPr>
        <p:blipFill>
          <a:blip r:embed="rId2"/>
          <a:stretch>
            <a:fillRect/>
          </a:stretch>
        </p:blipFill>
        <p:spPr>
          <a:xfrm>
            <a:off x="7685195" y="2098688"/>
            <a:ext cx="3998204" cy="2660623"/>
          </a:xfrm>
          <a:prstGeom prst="rect">
            <a:avLst/>
          </a:prstGeom>
        </p:spPr>
      </p:pic>
    </p:spTree>
    <p:extLst>
      <p:ext uri="{BB962C8B-B14F-4D97-AF65-F5344CB8AC3E}">
        <p14:creationId xmlns:p14="http://schemas.microsoft.com/office/powerpoint/2010/main" val="2823727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Props1.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3.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docProps/app.xml><?xml version="1.0" encoding="utf-8"?>
<Properties xmlns="http://schemas.openxmlformats.org/officeDocument/2006/extended-properties" xmlns:vt="http://schemas.openxmlformats.org/officeDocument/2006/docPropsVTypes">
  <TotalTime>179</TotalTime>
  <Words>1094</Words>
  <Application>Microsoft Office PowerPoint</Application>
  <PresentationFormat>Widescreen</PresentationFormat>
  <Paragraphs>98</Paragraphs>
  <Slides>27</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Calibri Light</vt:lpstr>
      <vt:lpstr>Overpass</vt:lpstr>
      <vt:lpstr>Roboto Condensed</vt:lpstr>
      <vt:lpstr>Wingdings</vt:lpstr>
      <vt:lpstr>Office Theme</vt:lpstr>
      <vt:lpstr>1_Office Theme</vt:lpstr>
      <vt:lpstr>2_Office Theme</vt:lpstr>
      <vt:lpstr>PowerPoint Presentation</vt:lpstr>
      <vt:lpstr>TRACK C11: SESSION 11.4:COMPUTER SECURITY FOR SMRS:  PROTECTING THE DIGITAL FRONTLINE   MACHINE LEARNING SOLUTIONS FOR ENHANCED SECURITY IN SMALL MODULAR REACTORS: A COMPREHENSIVE APPROACH </vt:lpstr>
      <vt:lpstr>PowerPoint Presentation</vt:lpstr>
      <vt:lpstr>01</vt:lpstr>
      <vt:lpstr>02</vt:lpstr>
      <vt:lpstr>PHYSICAL SECURITY</vt:lpstr>
      <vt:lpstr>PHYSICAL SECURITY </vt:lpstr>
      <vt:lpstr>CYBERSECURITY</vt:lpstr>
      <vt:lpstr>DISRUPTION OF OPERATIONS  </vt:lpstr>
      <vt:lpstr>DATA MANIPULATION</vt:lpstr>
      <vt:lpstr>UNAUTHORIZED ACCESS </vt:lpstr>
      <vt:lpstr>RANSOMWARE</vt:lpstr>
      <vt:lpstr>SUPPLY CHAIN ATTACK </vt:lpstr>
      <vt:lpstr>INTEGRATED APPROACH</vt:lpstr>
      <vt:lpstr>03</vt:lpstr>
      <vt:lpstr>CREATING A SYNTHETIC DATASET</vt:lpstr>
      <vt:lpstr>PowerPoint Presentation</vt:lpstr>
      <vt:lpstr>PowerPoint Presentation</vt:lpstr>
      <vt:lpstr>PowerPoint Presentation</vt:lpstr>
      <vt:lpstr>Isolation Forest and similar tree-based algorithms detect anomalies by isolating data points with unusual attribute values. In SMRs, they help identify abnormal control signals, sensor readings, or performance data, indicating potential security issues or atypical operations.</vt:lpstr>
      <vt:lpstr>One-Class SVM learns a boundary around normal data in high-dimensional space, making it useful for anomaly detection with limited normal data. In SMRs, it analyzes sensor data, network traffic, and system logs to detect anomalies indicating security issues or abnormal behavior.</vt:lpstr>
      <vt:lpstr>DBSCAN identifies clusters based on the density of data points. It is effective in detecting outliers and can handle noise, making it suitable for security data analysis in SMRs.  This helps in identifying unusual patterns in sensor readings and network traffic.</vt:lpstr>
      <vt:lpstr>PowerPoint Presentation</vt:lpstr>
      <vt:lpstr>PowerPoint Presentation</vt:lpstr>
      <vt:lpstr>VISUALIZATION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Gunay Abdiyeva-Aliyeva</dc:creator>
  <cp:lastModifiedBy>Gunay Abdiyeva-Aliyeva</cp:lastModifiedBy>
  <cp:revision>23</cp:revision>
  <dcterms:created xsi:type="dcterms:W3CDTF">2019-10-29T08:33:20Z</dcterms:created>
  <dcterms:modified xsi:type="dcterms:W3CDTF">2024-10-17T08:13:46Z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