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3672" r:id="rId6"/>
  </p:sldMasterIdLst>
  <p:notesMasterIdLst>
    <p:notesMasterId r:id="rId16"/>
  </p:notesMasterIdLst>
  <p:sldIdLst>
    <p:sldId id="2461" r:id="rId7"/>
    <p:sldId id="2462" r:id="rId8"/>
    <p:sldId id="2463" r:id="rId9"/>
    <p:sldId id="2464" r:id="rId10"/>
    <p:sldId id="2465" r:id="rId11"/>
    <p:sldId id="2466" r:id="rId12"/>
    <p:sldId id="2467" r:id="rId13"/>
    <p:sldId id="2468" r:id="rId14"/>
    <p:sldId id="24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FB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523F44-0A30-48E9-B3CB-3B7A2D3E8408}" v="19" dt="2024-10-04T01:23:52.5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9146" autoAdjust="0"/>
  </p:normalViewPr>
  <p:slideViewPr>
    <p:cSldViewPr snapToGrid="0">
      <p:cViewPr varScale="1">
        <p:scale>
          <a:sx n="98" d="100"/>
          <a:sy n="98" d="100"/>
        </p:scale>
        <p:origin x="95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3892B72-0820-43AC-B380-EF17BEE77EAF}" type="doc">
      <dgm:prSet loTypeId="urn:microsoft.com/office/officeart/2005/8/layout/hList6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6536AC21-C3B8-4269-8CA7-42EF03BCD5DD}">
      <dgm:prSet phldrT="[Text]" custT="1"/>
      <dgm:spPr>
        <a:solidFill>
          <a:schemeClr val="accent2">
            <a:lumMod val="75000"/>
          </a:schemeClr>
        </a:solidFill>
      </dgm:spPr>
      <dgm:t>
        <a:bodyPr/>
        <a:lstStyle/>
        <a:p>
          <a:pPr algn="ctr"/>
          <a:r>
            <a:rPr lang="en-US" sz="3200" b="1"/>
            <a:t>Facility  Characterization</a:t>
          </a:r>
        </a:p>
      </dgm:t>
    </dgm:pt>
    <dgm:pt modelId="{113796BB-2008-4F19-AF6E-F1CD292F06E4}" type="parTrans" cxnId="{F44A3FF4-DDF7-4CDF-8DDE-CDB319FEF374}">
      <dgm:prSet/>
      <dgm:spPr/>
      <dgm:t>
        <a:bodyPr/>
        <a:lstStyle/>
        <a:p>
          <a:endParaRPr lang="en-US"/>
        </a:p>
      </dgm:t>
    </dgm:pt>
    <dgm:pt modelId="{9F6DAEBB-B840-4596-8C34-CBC54010D269}" type="sibTrans" cxnId="{F44A3FF4-DDF7-4CDF-8DDE-CDB319FEF374}">
      <dgm:prSet/>
      <dgm:spPr/>
      <dgm:t>
        <a:bodyPr/>
        <a:lstStyle/>
        <a:p>
          <a:endParaRPr lang="en-US"/>
        </a:p>
      </dgm:t>
    </dgm:pt>
    <dgm:pt modelId="{69DB9C55-51AD-4F4D-BA6D-824B72A442B2}">
      <dgm:prSet phldrT="[Text]" custT="1"/>
      <dgm:spPr/>
      <dgm:t>
        <a:bodyPr/>
        <a:lstStyle/>
        <a:p>
          <a:pPr algn="ctr"/>
          <a:r>
            <a:rPr lang="en-US" sz="3200" b="1"/>
            <a:t>Pathway Analysis</a:t>
          </a:r>
        </a:p>
      </dgm:t>
    </dgm:pt>
    <dgm:pt modelId="{0C0075DB-1954-442A-815E-77B4F3AFF0AF}" type="parTrans" cxnId="{7E420E61-9C90-4632-8DFD-861EAEF450E5}">
      <dgm:prSet/>
      <dgm:spPr/>
      <dgm:t>
        <a:bodyPr/>
        <a:lstStyle/>
        <a:p>
          <a:endParaRPr lang="en-US"/>
        </a:p>
      </dgm:t>
    </dgm:pt>
    <dgm:pt modelId="{122E0496-31E8-4DE9-AB33-974D76359BFF}" type="sibTrans" cxnId="{7E420E61-9C90-4632-8DFD-861EAEF450E5}">
      <dgm:prSet/>
      <dgm:spPr/>
      <dgm:t>
        <a:bodyPr/>
        <a:lstStyle/>
        <a:p>
          <a:endParaRPr lang="en-US"/>
        </a:p>
      </dgm:t>
    </dgm:pt>
    <dgm:pt modelId="{89C37678-F2E6-45B7-842E-B819C09614F4}">
      <dgm:prSet phldrT="[Text]" custT="1"/>
      <dgm:spPr/>
      <dgm:t>
        <a:bodyPr/>
        <a:lstStyle/>
        <a:p>
          <a:r>
            <a:rPr lang="en-US" sz="3200" b="1"/>
            <a:t>Combat Simulation</a:t>
          </a:r>
        </a:p>
      </dgm:t>
    </dgm:pt>
    <dgm:pt modelId="{41C5F9B1-A6F7-48C2-B421-154951332A1E}" type="parTrans" cxnId="{811729FE-AF27-43A1-A531-5110152DD657}">
      <dgm:prSet/>
      <dgm:spPr/>
      <dgm:t>
        <a:bodyPr/>
        <a:lstStyle/>
        <a:p>
          <a:endParaRPr lang="en-US"/>
        </a:p>
      </dgm:t>
    </dgm:pt>
    <dgm:pt modelId="{DE90F6CE-30E6-45E1-BD61-0AAFEE463FF4}" type="sibTrans" cxnId="{811729FE-AF27-43A1-A531-5110152DD657}">
      <dgm:prSet/>
      <dgm:spPr/>
      <dgm:t>
        <a:bodyPr/>
        <a:lstStyle/>
        <a:p>
          <a:endParaRPr lang="en-US"/>
        </a:p>
      </dgm:t>
    </dgm:pt>
    <dgm:pt modelId="{FBB36809-0323-477E-9888-84B1E1ED367F}" type="pres">
      <dgm:prSet presAssocID="{73892B72-0820-43AC-B380-EF17BEE77EAF}" presName="Name0" presStyleCnt="0">
        <dgm:presLayoutVars>
          <dgm:dir/>
          <dgm:resizeHandles val="exact"/>
        </dgm:presLayoutVars>
      </dgm:prSet>
      <dgm:spPr/>
    </dgm:pt>
    <dgm:pt modelId="{7C8F9E5A-10A1-41AC-976E-8860A2418610}" type="pres">
      <dgm:prSet presAssocID="{6536AC21-C3B8-4269-8CA7-42EF03BCD5DD}" presName="node" presStyleLbl="node1" presStyleIdx="0" presStyleCnt="3">
        <dgm:presLayoutVars>
          <dgm:bulletEnabled val="1"/>
        </dgm:presLayoutVars>
      </dgm:prSet>
      <dgm:spPr/>
    </dgm:pt>
    <dgm:pt modelId="{9A1DA778-53AA-464F-8E58-7666C4753EFF}" type="pres">
      <dgm:prSet presAssocID="{9F6DAEBB-B840-4596-8C34-CBC54010D269}" presName="sibTrans" presStyleCnt="0"/>
      <dgm:spPr/>
    </dgm:pt>
    <dgm:pt modelId="{680E576A-CAE5-4DDA-9433-C0A0E3FD88EE}" type="pres">
      <dgm:prSet presAssocID="{69DB9C55-51AD-4F4D-BA6D-824B72A442B2}" presName="node" presStyleLbl="node1" presStyleIdx="1" presStyleCnt="3">
        <dgm:presLayoutVars>
          <dgm:bulletEnabled val="1"/>
        </dgm:presLayoutVars>
      </dgm:prSet>
      <dgm:spPr/>
    </dgm:pt>
    <dgm:pt modelId="{1CFD73B7-AF9E-4285-922B-F5A899B34E4E}" type="pres">
      <dgm:prSet presAssocID="{122E0496-31E8-4DE9-AB33-974D76359BFF}" presName="sibTrans" presStyleCnt="0"/>
      <dgm:spPr/>
    </dgm:pt>
    <dgm:pt modelId="{DF79C291-4462-4E7B-9314-FA8359A22A3B}" type="pres">
      <dgm:prSet presAssocID="{89C37678-F2E6-45B7-842E-B819C09614F4}" presName="node" presStyleLbl="node1" presStyleIdx="2" presStyleCnt="3">
        <dgm:presLayoutVars>
          <dgm:bulletEnabled val="1"/>
        </dgm:presLayoutVars>
      </dgm:prSet>
      <dgm:spPr/>
    </dgm:pt>
  </dgm:ptLst>
  <dgm:cxnLst>
    <dgm:cxn modelId="{590F4009-A9AD-4F97-9C9A-7F327542C763}" type="presOf" srcId="{73892B72-0820-43AC-B380-EF17BEE77EAF}" destId="{FBB36809-0323-477E-9888-84B1E1ED367F}" srcOrd="0" destOrd="0" presId="urn:microsoft.com/office/officeart/2005/8/layout/hList6"/>
    <dgm:cxn modelId="{DDA82611-2774-4E80-8385-399EA8000C96}" type="presOf" srcId="{89C37678-F2E6-45B7-842E-B819C09614F4}" destId="{DF79C291-4462-4E7B-9314-FA8359A22A3B}" srcOrd="0" destOrd="0" presId="urn:microsoft.com/office/officeart/2005/8/layout/hList6"/>
    <dgm:cxn modelId="{F18C7634-0204-4D20-8CD3-1857F475F04D}" type="presOf" srcId="{6536AC21-C3B8-4269-8CA7-42EF03BCD5DD}" destId="{7C8F9E5A-10A1-41AC-976E-8860A2418610}" srcOrd="0" destOrd="0" presId="urn:microsoft.com/office/officeart/2005/8/layout/hList6"/>
    <dgm:cxn modelId="{7E420E61-9C90-4632-8DFD-861EAEF450E5}" srcId="{73892B72-0820-43AC-B380-EF17BEE77EAF}" destId="{69DB9C55-51AD-4F4D-BA6D-824B72A442B2}" srcOrd="1" destOrd="0" parTransId="{0C0075DB-1954-442A-815E-77B4F3AFF0AF}" sibTransId="{122E0496-31E8-4DE9-AB33-974D76359BFF}"/>
    <dgm:cxn modelId="{CC202F8B-41A9-4F06-AA4A-0CA5E9AC4230}" type="presOf" srcId="{69DB9C55-51AD-4F4D-BA6D-824B72A442B2}" destId="{680E576A-CAE5-4DDA-9433-C0A0E3FD88EE}" srcOrd="0" destOrd="0" presId="urn:microsoft.com/office/officeart/2005/8/layout/hList6"/>
    <dgm:cxn modelId="{F44A3FF4-DDF7-4CDF-8DDE-CDB319FEF374}" srcId="{73892B72-0820-43AC-B380-EF17BEE77EAF}" destId="{6536AC21-C3B8-4269-8CA7-42EF03BCD5DD}" srcOrd="0" destOrd="0" parTransId="{113796BB-2008-4F19-AF6E-F1CD292F06E4}" sibTransId="{9F6DAEBB-B840-4596-8C34-CBC54010D269}"/>
    <dgm:cxn modelId="{811729FE-AF27-43A1-A531-5110152DD657}" srcId="{73892B72-0820-43AC-B380-EF17BEE77EAF}" destId="{89C37678-F2E6-45B7-842E-B819C09614F4}" srcOrd="2" destOrd="0" parTransId="{41C5F9B1-A6F7-48C2-B421-154951332A1E}" sibTransId="{DE90F6CE-30E6-45E1-BD61-0AAFEE463FF4}"/>
    <dgm:cxn modelId="{DAF31D92-DA3C-48E8-BE03-95F7097EDBF8}" type="presParOf" srcId="{FBB36809-0323-477E-9888-84B1E1ED367F}" destId="{7C8F9E5A-10A1-41AC-976E-8860A2418610}" srcOrd="0" destOrd="0" presId="urn:microsoft.com/office/officeart/2005/8/layout/hList6"/>
    <dgm:cxn modelId="{29AACBDF-6AEB-40E8-AA65-07B2F45F3929}" type="presParOf" srcId="{FBB36809-0323-477E-9888-84B1E1ED367F}" destId="{9A1DA778-53AA-464F-8E58-7666C4753EFF}" srcOrd="1" destOrd="0" presId="urn:microsoft.com/office/officeart/2005/8/layout/hList6"/>
    <dgm:cxn modelId="{8B3C1D4A-F51C-40BB-B805-461657237F8B}" type="presParOf" srcId="{FBB36809-0323-477E-9888-84B1E1ED367F}" destId="{680E576A-CAE5-4DDA-9433-C0A0E3FD88EE}" srcOrd="2" destOrd="0" presId="urn:microsoft.com/office/officeart/2005/8/layout/hList6"/>
    <dgm:cxn modelId="{116D6321-A8D8-42D0-A716-2929F77B3C14}" type="presParOf" srcId="{FBB36809-0323-477E-9888-84B1E1ED367F}" destId="{1CFD73B7-AF9E-4285-922B-F5A899B34E4E}" srcOrd="3" destOrd="0" presId="urn:microsoft.com/office/officeart/2005/8/layout/hList6"/>
    <dgm:cxn modelId="{9EBEC01C-3CA1-4B0C-9741-830EF748049D}" type="presParOf" srcId="{FBB36809-0323-477E-9888-84B1E1ED367F}" destId="{DF79C291-4462-4E7B-9314-FA8359A22A3B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8F9E5A-10A1-41AC-976E-8860A2418610}">
      <dsp:nvSpPr>
        <dsp:cNvPr id="0" name=""/>
        <dsp:cNvSpPr/>
      </dsp:nvSpPr>
      <dsp:spPr>
        <a:xfrm rot="16200000">
          <a:off x="-825397" y="826788"/>
          <a:ext cx="5270269" cy="3616692"/>
        </a:xfrm>
        <a:prstGeom prst="flowChartManualOperation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0" tIns="0" rIns="20320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/>
            <a:t>Facility  Characterization</a:t>
          </a:r>
        </a:p>
      </dsp:txBody>
      <dsp:txXfrm rot="5400000">
        <a:off x="1392" y="1054053"/>
        <a:ext cx="3616692" cy="3162161"/>
      </dsp:txXfrm>
    </dsp:sp>
    <dsp:sp modelId="{680E576A-CAE5-4DDA-9433-C0A0E3FD88EE}">
      <dsp:nvSpPr>
        <dsp:cNvPr id="0" name=""/>
        <dsp:cNvSpPr/>
      </dsp:nvSpPr>
      <dsp:spPr>
        <a:xfrm rot="16200000">
          <a:off x="3062547" y="826788"/>
          <a:ext cx="5270269" cy="3616692"/>
        </a:xfrm>
        <a:prstGeom prst="flowChartManualOperation">
          <a:avLst/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0" tIns="0" rIns="20320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/>
            <a:t>Pathway Analysis</a:t>
          </a:r>
        </a:p>
      </dsp:txBody>
      <dsp:txXfrm rot="5400000">
        <a:off x="3889336" y="1054053"/>
        <a:ext cx="3616692" cy="3162161"/>
      </dsp:txXfrm>
    </dsp:sp>
    <dsp:sp modelId="{DF79C291-4462-4E7B-9314-FA8359A22A3B}">
      <dsp:nvSpPr>
        <dsp:cNvPr id="0" name=""/>
        <dsp:cNvSpPr/>
      </dsp:nvSpPr>
      <dsp:spPr>
        <a:xfrm rot="16200000">
          <a:off x="6950492" y="826788"/>
          <a:ext cx="5270269" cy="3616692"/>
        </a:xfrm>
        <a:prstGeom prst="flowChartManualOperation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0" tIns="0" rIns="20320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/>
            <a:t>Combat Simulation</a:t>
          </a:r>
        </a:p>
      </dsp:txBody>
      <dsp:txXfrm rot="5400000">
        <a:off x="7777281" y="1054053"/>
        <a:ext cx="3616692" cy="31621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CA9A21-67CA-47E6-B8E4-42B8F069AE9A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F2442B-D72D-4E79-9F43-547B54C655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485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6DCFD9-ABE4-4E8F-A5A4-651BF0EDD62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2892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6DCFD9-ABE4-4E8F-A5A4-651BF0EDD62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5558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6DCFD9-ABE4-4E8F-A5A4-651BF0EDD62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5593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6DCFD9-ABE4-4E8F-A5A4-651BF0EDD62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9357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6DCFD9-ABE4-4E8F-A5A4-651BF0EDD62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2963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6DCFD9-ABE4-4E8F-A5A4-651BF0EDD62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6347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7582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6AD5E-3EC1-4A47-8C25-533B04904E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00199"/>
            <a:ext cx="9144000" cy="1909763"/>
          </a:xfrm>
        </p:spPr>
        <p:txBody>
          <a:bodyPr anchor="b">
            <a:normAutofit/>
          </a:bodyPr>
          <a:lstStyle>
            <a:lvl1pPr algn="ctr">
              <a:defRPr sz="5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40247C-7333-4888-973E-73963E4B98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0759FE-B453-423D-8A3E-DBE4C176F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2024-10-07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E082A-8926-41AB-A442-E74D00F4F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E48BDA-51CA-4CEA-A280-C6361F5F3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8919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D1B8BB-2B32-4C3B-AE7E-001194DFDD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1056"/>
            <a:ext cx="10515600" cy="4585907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C4D69A-33C5-486D-BF72-5D6613E0B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2024-10-07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586119-F657-4B77-BC2B-1F51CFBB3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883F7A-9B91-4CA6-8A2A-C74D3EE00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DC51232-3849-4FF5-B284-73C697C97A62}"/>
              </a:ext>
            </a:extLst>
          </p:cNvPr>
          <p:cNvSpPr txBox="1">
            <a:spLocks/>
          </p:cNvSpPr>
          <p:nvPr userDrawn="1"/>
        </p:nvSpPr>
        <p:spPr>
          <a:xfrm>
            <a:off x="441960" y="518160"/>
            <a:ext cx="10515600" cy="73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b="1" i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8636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B71DE-9ADE-4FDA-914B-50ADFEFD7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A6AFF7-5422-464D-9640-A343B2C65E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0A1CEB-4E9D-40A0-9676-277BC606A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2024-10-07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9E6A1F-11CE-4450-9164-57F6EFD42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4D11E9-3210-4333-BE6C-2CC3AF9B7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32209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E6AC1B-8870-45FB-996F-B7052614FC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F6B249-818E-40C2-894A-72424F477D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BD5D8C-512C-42CB-AF28-79A4CF2D6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2024-10-07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96C41C-9F54-4018-B6ED-D71C059E2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0CABD5-560E-442B-B16E-885272B0D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91053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7BCFA9-8C0B-4953-A523-605D10509E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17BEC5-4045-45D8-9042-38CAAB45A2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5B778C-F4A7-4281-B1E3-535B244FB9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D156FA-5233-43BF-9D0C-0684E87C46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357067-4C60-4A3C-8D0C-E6ECBBF6A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2024-10-07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E961C6-2BC2-4800-993C-24C4F6EF3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BD1F74-C816-4B43-8762-C03471C35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76217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72573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EBE28C-D55D-458D-A65A-6A7DEF3D6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2024-10-07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5F28E1-7A4D-47A1-B72D-4744884C3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79372E-DC35-4589-A5D0-F116D3B6C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7178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6AD5E-3EC1-4A47-8C25-533B04904E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40247C-7333-4888-973E-73963E4B98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0759FE-B453-423D-8A3E-DBE4C176F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2024-10-07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E082A-8926-41AB-A442-E74D00F4F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E48BDA-51CA-4CEA-A280-C6361F5F3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8354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EB9B2-A5AD-426B-A36E-14CA2DFAC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D1B8BB-2B32-4C3B-AE7E-001194DFDD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C4D69A-33C5-486D-BF72-5D6613E0B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2024-10-07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586119-F657-4B77-BC2B-1F51CFBB3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883F7A-9B91-4CA6-8A2A-C74D3EE00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1558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B71DE-9ADE-4FDA-914B-50ADFEFD7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A6AFF7-5422-464D-9640-A343B2C65E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0A1CEB-4E9D-40A0-9676-277BC606A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2024-10-07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9E6A1F-11CE-4450-9164-57F6EFD42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4D11E9-3210-4333-BE6C-2CC3AF9B7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7816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8ABD7-C77C-46B5-8E32-90A2168AA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E6AC1B-8870-45FB-996F-B7052614FC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F6B249-818E-40C2-894A-72424F477D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BD5D8C-512C-42CB-AF28-79A4CF2D6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2024-10-07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96C41C-9F54-4018-B6ED-D71C059E2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0CABD5-560E-442B-B16E-885272B0D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2917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B32F5-3031-47F0-9B45-6741134A9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7BCFA9-8C0B-4953-A523-605D10509E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17BEC5-4045-45D8-9042-38CAAB45A2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5B778C-F4A7-4281-B1E3-535B244FB9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D156FA-5233-43BF-9D0C-0684E87C46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357067-4C60-4A3C-8D0C-E6ECBBF6A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2024-10-07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E961C6-2BC2-4800-993C-24C4F6EF3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BD1F74-C816-4B43-8762-C03471C35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7883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698E3-73A1-47DF-BE6D-AC36FE94C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D3C976-B07D-4478-AA37-DEF2D410F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2024-10-07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F66520-0B13-46B6-A3D1-2B712CB1F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BB3A0B-6EDF-463C-8982-24B539CA8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4904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EBE28C-D55D-458D-A65A-6A7DEF3D6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2024-10-07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5F28E1-7A4D-47A1-B72D-4744884C3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79372E-DC35-4589-A5D0-F116D3B6C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4860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9FB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6AD5E-3EC1-4A47-8C25-533B04904E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00199"/>
            <a:ext cx="9144000" cy="1909763"/>
          </a:xfrm>
        </p:spPr>
        <p:txBody>
          <a:bodyPr anchor="b">
            <a:normAutofit/>
          </a:bodyPr>
          <a:lstStyle>
            <a:lvl1pPr algn="ctr">
              <a:defRPr sz="5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40247C-7333-4888-973E-73963E4B98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1247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3.jpeg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B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FD1161-AE65-44C9-A58D-408A1E1A5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58E378-20D1-4B11-8035-DFFBA0588F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CF2FFD-FE8D-4437-A0BB-E08A99B2EE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500521-38F5-47E8-A68C-45F41C6028C1}" type="datetimeFigureOut">
              <a:rPr lang="en-GB" smtClean="0"/>
              <a:t>2024-10-07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780959-99FA-494F-BB88-70D09F091A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C08A22-D428-41F7-85C5-4BB92212B5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7FDCD2-E8B6-46B1-8D8E-FACA039FA1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612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9FB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FD1161-AE65-44C9-A58D-408A1E1A5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58E378-20D1-4B11-8035-DFFBA0588F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CF2FFD-FE8D-4437-A0BB-E08A99B2EE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500521-38F5-47E8-A68C-45F41C6028C1}" type="datetimeFigureOut">
              <a:rPr lang="en-GB" smtClean="0"/>
              <a:t>2024-10-07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780959-99FA-494F-BB88-70D09F091A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C08A22-D428-41F7-85C5-4BB92212B5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7FDCD2-E8B6-46B1-8D8E-FACA039FA12D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131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9FB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FD1161-AE65-44C9-A58D-408A1E1A5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58E378-20D1-4B11-8035-DFFBA0588F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CF2FFD-FE8D-4437-A0BB-E08A99B2EE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500521-38F5-47E8-A68C-45F41C6028C1}" type="datetimeFigureOut">
              <a:rPr lang="en-GB" smtClean="0"/>
              <a:t>2024-10-07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780959-99FA-494F-BB88-70D09F091A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C08A22-D428-41F7-85C5-4BB92212B5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7FDCD2-E8B6-46B1-8D8E-FACA039FA12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FE1554-811E-0B9D-0252-3C8BF2A5D967}"/>
              </a:ext>
            </a:extLst>
          </p:cNvPr>
          <p:cNvSpPr/>
          <p:nvPr userDrawn="1"/>
        </p:nvSpPr>
        <p:spPr>
          <a:xfrm>
            <a:off x="0" y="1216152"/>
            <a:ext cx="12192000" cy="5641848"/>
          </a:xfrm>
          <a:prstGeom prst="rect">
            <a:avLst/>
          </a:prstGeom>
          <a:solidFill>
            <a:srgbClr val="9FB8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792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84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youtube.com/watch?v=KGVuWZZB7Q4" TargetMode="Externa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al.tardiff@nrc.gov" TargetMode="External"/><Relationship Id="rId2" Type="http://schemas.openxmlformats.org/officeDocument/2006/relationships/hyperlink" Target="mailto:raj.iyengar@nrc.gov" TargetMode="Externa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6C16EF3-4F3E-4CDE-A9C5-6E642F10153C}"/>
              </a:ext>
            </a:extLst>
          </p:cNvPr>
          <p:cNvSpPr/>
          <p:nvPr/>
        </p:nvSpPr>
        <p:spPr>
          <a:xfrm>
            <a:off x="5981350" y="179960"/>
            <a:ext cx="4471333" cy="4873821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ADFE771-9BE8-6263-7F2B-05837C45951C}"/>
              </a:ext>
            </a:extLst>
          </p:cNvPr>
          <p:cNvSpPr txBox="1">
            <a:spLocks/>
          </p:cNvSpPr>
          <p:nvPr/>
        </p:nvSpPr>
        <p:spPr>
          <a:xfrm>
            <a:off x="4248678" y="236245"/>
            <a:ext cx="7726261" cy="3046782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4000" b="1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Use of Physical Protection Modeling and Simulation (M&amp;S) Tools to Optimize Security for New Reactors</a:t>
            </a:r>
            <a:br>
              <a:rPr lang="en-US" sz="4000" b="1">
                <a:solidFill>
                  <a:srgbClr val="FFFF00"/>
                </a:solidFill>
                <a:latin typeface="Century Gothic" panose="020B0502020202020204" pitchFamily="34" charset="0"/>
              </a:rPr>
            </a:br>
            <a:br>
              <a:rPr lang="en-US" sz="4000" b="1">
                <a:solidFill>
                  <a:srgbClr val="FFFF66"/>
                </a:solidFill>
                <a:latin typeface="Century Gothic" panose="020B0502020202020204" pitchFamily="34" charset="0"/>
              </a:rPr>
            </a:br>
            <a:r>
              <a:rPr lang="en-US">
                <a:solidFill>
                  <a:srgbClr val="FFFF66"/>
                </a:solidFill>
              </a:rPr>
              <a:t>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6ED0A7A-E296-74CF-F6B3-BD2181C959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" r="-1" b="2735"/>
          <a:stretch/>
        </p:blipFill>
        <p:spPr>
          <a:xfrm>
            <a:off x="6371730" y="2042797"/>
            <a:ext cx="3690571" cy="15336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90CB6CA-978C-AAAC-6228-640B20FCB672}"/>
              </a:ext>
            </a:extLst>
          </p:cNvPr>
          <p:cNvSpPr txBox="1"/>
          <p:nvPr/>
        </p:nvSpPr>
        <p:spPr>
          <a:xfrm>
            <a:off x="5251149" y="3207127"/>
            <a:ext cx="5721317" cy="2215991"/>
          </a:xfrm>
          <a:prstGeom prst="rect">
            <a:avLst/>
          </a:prstGeom>
          <a:noFill/>
        </p:spPr>
        <p:txBody>
          <a:bodyPr wrap="square" lIns="30480" tIns="15240" rIns="30480" bIns="15240" anchor="t">
            <a:spAutoFit/>
          </a:bodyPr>
          <a:lstStyle/>
          <a:p>
            <a:pPr algn="ctr" hangingPunct="1"/>
            <a:endParaRPr lang="en-US" sz="2400" b="1">
              <a:solidFill>
                <a:srgbClr val="FFFF00"/>
              </a:solidFill>
              <a:latin typeface="Georgia Pro Semibold" panose="02040702050405020303" pitchFamily="18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 Author: Albert Tardiff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Presenter: Raj Iyengar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b="1" i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hangingPunct="1"/>
            <a:r>
              <a:rPr lang="en-US" sz="2800">
                <a:solidFill>
                  <a:srgbClr val="FFC000"/>
                </a:solidFill>
                <a:latin typeface="Georgia Pro Semibold"/>
                <a:cs typeface="Arial"/>
              </a:rPr>
              <a:t>United States Nuclear Regulatory Commission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B23F81-9119-7201-34D4-C84A865DDB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551411" cy="10276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61E88F7-89C1-023C-E18D-545A9E091C24}"/>
              </a:ext>
            </a:extLst>
          </p:cNvPr>
          <p:cNvSpPr txBox="1"/>
          <p:nvPr/>
        </p:nvSpPr>
        <p:spPr>
          <a:xfrm>
            <a:off x="0" y="6150114"/>
            <a:ext cx="43454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1" i="0" u="none" strike="noStrike" baseline="0">
                <a:solidFill>
                  <a:srgbClr val="FFFF00"/>
                </a:solidFill>
              </a:rPr>
              <a:t>The views expressed are those of the authors and do not reflect the views of the U.S. Nuclear Regulatory Commission. This material is declared a work of the U.S. Government and is not subject to copyright protection in the United States. Approved for public release; distribution is unlimited.</a:t>
            </a:r>
            <a:endParaRPr lang="en-US" sz="1000" b="1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8940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uilding with a dome on top&#10;&#10;Description automatically generated">
            <a:extLst>
              <a:ext uri="{FF2B5EF4-FFF2-40B4-BE49-F238E27FC236}">
                <a16:creationId xmlns:a16="http://schemas.microsoft.com/office/drawing/2014/main" id="{C5914580-A18C-CA7C-DF17-F9B8E71812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01" t="-401" r="8033" b="1103"/>
          <a:stretch/>
        </p:blipFill>
        <p:spPr>
          <a:xfrm rot="5400000">
            <a:off x="6655741" y="414824"/>
            <a:ext cx="4304348" cy="650538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101B81F-75E0-15E7-015A-2E54297BCC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276" y="1591056"/>
            <a:ext cx="5043949" cy="5089144"/>
          </a:xfrm>
        </p:spPr>
        <p:txBody>
          <a:bodyPr>
            <a:normAutofit lnSpcReduction="10000"/>
          </a:bodyPr>
          <a:lstStyle/>
          <a:p>
            <a:pPr>
              <a:spcAft>
                <a:spcPts val="1200"/>
              </a:spcAft>
            </a:pPr>
            <a:r>
              <a:rPr lang="en-US" sz="2400" b="1" dirty="0"/>
              <a:t>Most nuclear reactors in the U.S. predate current physical security requirements.</a:t>
            </a:r>
          </a:p>
          <a:p>
            <a:pPr lvl="1">
              <a:spcAft>
                <a:spcPts val="2400"/>
              </a:spcAft>
            </a:pPr>
            <a:r>
              <a:rPr lang="en-US" sz="2000" b="1"/>
              <a:t>Security features needed to be incorporated after-the-fact.</a:t>
            </a:r>
          </a:p>
          <a:p>
            <a:pPr>
              <a:spcAft>
                <a:spcPts val="2400"/>
              </a:spcAft>
            </a:pPr>
            <a:r>
              <a:rPr lang="en-GB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 2008, the NRC emphasized the consideration of physical security with safety during reactor design.</a:t>
            </a:r>
          </a:p>
          <a:p>
            <a:pPr>
              <a:spcAft>
                <a:spcPts val="2400"/>
              </a:spcAft>
            </a:pPr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Modeling and simulation (M&amp;S) tools have</a:t>
            </a:r>
            <a:r>
              <a:rPr lang="en-US" sz="2400" b="1" dirty="0">
                <a:ea typeface="Times New Roman" panose="02020603050405020304" pitchFamily="18" charset="0"/>
              </a:rPr>
              <a:t> been developed to support security design.</a:t>
            </a:r>
          </a:p>
          <a:p>
            <a:pPr lvl="1"/>
            <a:endParaRPr lang="en-GB" sz="2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8953CEA-F6C5-9E0B-9FB2-ED7D71F9BAE6}"/>
              </a:ext>
            </a:extLst>
          </p:cNvPr>
          <p:cNvSpPr txBox="1">
            <a:spLocks/>
          </p:cNvSpPr>
          <p:nvPr/>
        </p:nvSpPr>
        <p:spPr>
          <a:xfrm>
            <a:off x="441960" y="518160"/>
            <a:ext cx="10515600" cy="73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History</a:t>
            </a:r>
            <a:endParaRPr lang="en-GB" sz="3400" b="1" i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1635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3E4273-A0AE-5EFC-D4CF-FF4D74B03D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55" t="1" r="17124" b="1"/>
          <a:stretch/>
        </p:blipFill>
        <p:spPr>
          <a:xfrm>
            <a:off x="5706386" y="1217814"/>
            <a:ext cx="6485614" cy="5640185"/>
          </a:xfrm>
          <a:prstGeom prst="rect">
            <a:avLst/>
          </a:prstGeom>
          <a:effectLst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CC7E072-4B2C-13EF-DBE9-E85DB8A25A72}"/>
              </a:ext>
            </a:extLst>
          </p:cNvPr>
          <p:cNvSpPr/>
          <p:nvPr/>
        </p:nvSpPr>
        <p:spPr>
          <a:xfrm>
            <a:off x="5165558" y="1217814"/>
            <a:ext cx="1068404" cy="5640186"/>
          </a:xfrm>
          <a:prstGeom prst="rect">
            <a:avLst/>
          </a:prstGeom>
          <a:gradFill>
            <a:gsLst>
              <a:gs pos="82000">
                <a:srgbClr val="9FB8FF">
                  <a:alpha val="30000"/>
                </a:srgbClr>
              </a:gs>
              <a:gs pos="69000">
                <a:srgbClr val="9FB8FF">
                  <a:alpha val="62000"/>
                </a:srgbClr>
              </a:gs>
              <a:gs pos="59000">
                <a:srgbClr val="9FB8FF"/>
              </a:gs>
              <a:gs pos="100000">
                <a:srgbClr val="9FB8FF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101B81F-75E0-15E7-015A-2E54297BCC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564" y="1591056"/>
            <a:ext cx="5219712" cy="4908067"/>
          </a:xfrm>
        </p:spPr>
        <p:txBody>
          <a:bodyPr>
            <a:normAutofit lnSpcReduction="10000"/>
          </a:bodyPr>
          <a:lstStyle/>
          <a:p>
            <a:r>
              <a:rPr lang="en-US" sz="2400" b="1"/>
              <a:t>Advanced reactor vendors have begun using M&amp;S to </a:t>
            </a: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support the design of physical protection systems.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b="1"/>
          </a:p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M&amp;S tools can calculate potential adversary pathways and responses to adversary actions.</a:t>
            </a:r>
          </a:p>
          <a:p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/>
              <a:t>Effectiveness (</a:t>
            </a:r>
            <a:r>
              <a:rPr lang="en-US" sz="2400" b="1" i="1"/>
              <a:t>P</a:t>
            </a:r>
            <a:r>
              <a:rPr lang="en-US" sz="2400" b="1" i="1" baseline="-25000"/>
              <a:t>E</a:t>
            </a:r>
            <a:r>
              <a:rPr lang="en-US" sz="2400" b="1"/>
              <a:t>) determined based on probability of intercepting adversaries (</a:t>
            </a:r>
            <a:r>
              <a:rPr lang="en-US" sz="2400" b="1" i="1"/>
              <a:t>P</a:t>
            </a:r>
            <a:r>
              <a:rPr lang="en-US" sz="2400" b="1" i="1" baseline="-25000"/>
              <a:t>I</a:t>
            </a:r>
            <a:r>
              <a:rPr lang="en-US" sz="2400" b="1"/>
              <a:t>) and probability of neutralization (</a:t>
            </a:r>
            <a:r>
              <a:rPr lang="en-US" sz="2400" b="1" i="1"/>
              <a:t>P</a:t>
            </a:r>
            <a:r>
              <a:rPr lang="en-US" sz="2400" b="1" i="1" baseline="-25000"/>
              <a:t>N</a:t>
            </a:r>
            <a:r>
              <a:rPr lang="en-US" sz="2400" b="1"/>
              <a:t>)</a:t>
            </a:r>
            <a:endParaRPr lang="en-US" sz="2400" b="1" i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/>
          </a:p>
          <a:p>
            <a:pPr marL="0" indent="0">
              <a:buNone/>
            </a:pPr>
            <a:endParaRPr lang="en-US" sz="240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8953CEA-F6C5-9E0B-9FB2-ED7D71F9BAE6}"/>
              </a:ext>
            </a:extLst>
          </p:cNvPr>
          <p:cNvSpPr txBox="1">
            <a:spLocks/>
          </p:cNvSpPr>
          <p:nvPr/>
        </p:nvSpPr>
        <p:spPr>
          <a:xfrm>
            <a:off x="441960" y="518160"/>
            <a:ext cx="10515600" cy="73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Modeling and Simulation</a:t>
            </a:r>
            <a:endParaRPr lang="en-GB" sz="3400" b="1" i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5509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101B81F-75E0-15E7-015A-2E54297BCC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5097" y="1640216"/>
            <a:ext cx="5765458" cy="4585907"/>
          </a:xfrm>
        </p:spPr>
        <p:txBody>
          <a:bodyPr>
            <a:normAutofit/>
          </a:bodyPr>
          <a:lstStyle/>
          <a:p>
            <a:r>
              <a:rPr lang="en-US" sz="2400" b="1"/>
              <a:t>Ability to perform many assessments quickly</a:t>
            </a:r>
          </a:p>
          <a:p>
            <a:endParaRPr lang="en-US" sz="2400" b="1"/>
          </a:p>
          <a:p>
            <a:r>
              <a:rPr lang="en-US" sz="2400" b="1"/>
              <a:t>Evaluation of security features before incorporating them into reactor facility designs</a:t>
            </a:r>
          </a:p>
          <a:p>
            <a:endParaRPr lang="en-US" sz="2400" b="1"/>
          </a:p>
          <a:p>
            <a:r>
              <a:rPr lang="en-US" sz="2400" b="1"/>
              <a:t>Supports consistency and efficiency in reviews of licensee submittals</a:t>
            </a:r>
          </a:p>
          <a:p>
            <a:endParaRPr lang="en-US" sz="2400" b="1"/>
          </a:p>
          <a:p>
            <a:r>
              <a:rPr lang="en-US" sz="2400" b="1"/>
              <a:t>Reduced need for retrofits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8953CEA-F6C5-9E0B-9FB2-ED7D71F9BAE6}"/>
              </a:ext>
            </a:extLst>
          </p:cNvPr>
          <p:cNvSpPr txBox="1">
            <a:spLocks/>
          </p:cNvSpPr>
          <p:nvPr/>
        </p:nvSpPr>
        <p:spPr>
          <a:xfrm>
            <a:off x="441959" y="518160"/>
            <a:ext cx="10675219" cy="73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Advantages of M&amp;S </a:t>
            </a:r>
            <a:endParaRPr lang="en-GB" sz="3400" b="1" i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8343A5-46AA-1238-5C1B-3B71BF3EC9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237" y="2274023"/>
            <a:ext cx="5026333" cy="321997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5227051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C0A6DAA-7930-0F5B-901C-0525BE15F612}"/>
              </a:ext>
            </a:extLst>
          </p:cNvPr>
          <p:cNvSpPr txBox="1">
            <a:spLocks/>
          </p:cNvSpPr>
          <p:nvPr/>
        </p:nvSpPr>
        <p:spPr>
          <a:xfrm>
            <a:off x="441960" y="518160"/>
            <a:ext cx="10515600" cy="73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M&amp;S Elements for SMRs/Advanced Reactors</a:t>
            </a:r>
            <a:endParaRPr lang="en-GB" sz="3400" b="1" i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9057FF60-E049-B25F-A525-889F4EC61B2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47547693"/>
              </p:ext>
            </p:extLst>
          </p:nvPr>
        </p:nvGraphicFramePr>
        <p:xfrm>
          <a:off x="441960" y="1454726"/>
          <a:ext cx="11395364" cy="52702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092199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101B81F-75E0-15E7-015A-2E54297BCC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5758" y="1669714"/>
            <a:ext cx="5281350" cy="4585907"/>
          </a:xfrm>
        </p:spPr>
        <p:txBody>
          <a:bodyPr>
            <a:normAutofit lnSpcReduction="10000"/>
          </a:bodyPr>
          <a:lstStyle/>
          <a:p>
            <a:r>
              <a:rPr lang="en-US" b="1"/>
              <a:t>Evaluates how well a protection strategy achieves its performance objectives</a:t>
            </a:r>
          </a:p>
          <a:p>
            <a:pPr marL="0" indent="0">
              <a:buNone/>
            </a:pPr>
            <a:endParaRPr lang="en-US" b="1"/>
          </a:p>
          <a:p>
            <a:pPr marL="0" indent="0" algn="ctr">
              <a:spcAft>
                <a:spcPts val="600"/>
              </a:spcAft>
              <a:buNone/>
            </a:pPr>
            <a:r>
              <a:rPr lang="en-US" sz="3200" b="1">
                <a:solidFill>
                  <a:srgbClr val="C00000"/>
                </a:solidFill>
              </a:rPr>
              <a:t>A realistic value of P</a:t>
            </a:r>
            <a:r>
              <a:rPr lang="en-US" sz="3200" b="1" baseline="-25000">
                <a:solidFill>
                  <a:srgbClr val="C00000"/>
                </a:solidFill>
              </a:rPr>
              <a:t>E</a:t>
            </a:r>
            <a:r>
              <a:rPr lang="en-US" sz="3200" b="1">
                <a:solidFill>
                  <a:srgbClr val="C00000"/>
                </a:solidFill>
              </a:rPr>
              <a:t> is always less than one</a:t>
            </a:r>
          </a:p>
          <a:p>
            <a:pPr marL="0" indent="0">
              <a:spcAft>
                <a:spcPts val="600"/>
              </a:spcAft>
              <a:buNone/>
            </a:pPr>
            <a:endParaRPr lang="en-US" b="1"/>
          </a:p>
          <a:p>
            <a:pPr>
              <a:spcAft>
                <a:spcPts val="600"/>
              </a:spcAft>
            </a:pPr>
            <a:r>
              <a:rPr lang="en-US" b="1"/>
              <a:t>A regulatory authority can establish a value for </a:t>
            </a:r>
            <a:r>
              <a:rPr lang="en-US" b="1" i="1"/>
              <a:t>P</a:t>
            </a:r>
            <a:r>
              <a:rPr lang="en-US" b="1" i="1" baseline="-25000"/>
              <a:t>E</a:t>
            </a:r>
            <a:r>
              <a:rPr lang="en-US" b="1"/>
              <a:t> for nuclear facilities to achieve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8953CEA-F6C5-9E0B-9FB2-ED7D71F9BAE6}"/>
              </a:ext>
            </a:extLst>
          </p:cNvPr>
          <p:cNvSpPr txBox="1">
            <a:spLocks/>
          </p:cNvSpPr>
          <p:nvPr/>
        </p:nvSpPr>
        <p:spPr>
          <a:xfrm>
            <a:off x="441960" y="518160"/>
            <a:ext cx="10515600" cy="73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Probability of System Effectiveness Calculation</a:t>
            </a:r>
            <a:endParaRPr lang="en-GB" b="1" i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EFD428-CE21-31A9-3956-C334AF0195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72" y="1753870"/>
            <a:ext cx="5943600" cy="335026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4B0A989-E2FC-0BD4-BC4A-54E53B6CF054}"/>
                  </a:ext>
                </a:extLst>
              </p:cNvPr>
              <p:cNvSpPr txBox="1"/>
              <p:nvPr/>
            </p:nvSpPr>
            <p:spPr>
              <a:xfrm>
                <a:off x="424892" y="5416510"/>
                <a:ext cx="5598160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5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</m:sSub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5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sub>
                      </m:sSub>
                      <m:r>
                        <a:rPr lang="en-US" sz="5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US" sz="5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5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5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</m:oMath>
                  </m:oMathPara>
                </a14:m>
                <a:endParaRPr lang="en-US" sz="5400" i="1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4B0A989-E2FC-0BD4-BC4A-54E53B6CF0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892" y="5416510"/>
                <a:ext cx="5598160" cy="92333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159636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tall building with a flag&#10;&#10;Description automatically generated">
            <a:extLst>
              <a:ext uri="{FF2B5EF4-FFF2-40B4-BE49-F238E27FC236}">
                <a16:creationId xmlns:a16="http://schemas.microsoft.com/office/drawing/2014/main" id="{B5985749-3AAF-C0F5-CC30-DC36987461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1" b="27630"/>
          <a:stretch/>
        </p:blipFill>
        <p:spPr>
          <a:xfrm>
            <a:off x="0" y="1216152"/>
            <a:ext cx="12192000" cy="563270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FA0DAB0-7C0B-08E7-B78F-2D9289750B8E}"/>
              </a:ext>
            </a:extLst>
          </p:cNvPr>
          <p:cNvSpPr/>
          <p:nvPr/>
        </p:nvSpPr>
        <p:spPr>
          <a:xfrm>
            <a:off x="3238501" y="1225296"/>
            <a:ext cx="8953500" cy="5632704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">
                <a:schemeClr val="bg1">
                  <a:alpha val="8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101B81F-75E0-15E7-015A-2E54297BCC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1833" y="1591056"/>
            <a:ext cx="7226709" cy="5179199"/>
          </a:xfrm>
        </p:spPr>
        <p:txBody>
          <a:bodyPr/>
          <a:lstStyle/>
          <a:p>
            <a:pPr marL="0" indent="0">
              <a:buNone/>
            </a:pPr>
            <a:endParaRPr lang="en-US" sz="2400" b="1"/>
          </a:p>
          <a:p>
            <a:pPr marL="0" indent="0">
              <a:buNone/>
            </a:pPr>
            <a:endParaRPr lang="en-US" sz="2400" b="1"/>
          </a:p>
          <a:p>
            <a:pPr marL="0" indent="0">
              <a:buNone/>
            </a:pPr>
            <a:r>
              <a:rPr lang="en-US" sz="2400" b="1"/>
              <a:t>The NRC is developing guidance that will describe acceptable methods and best practices for applicants.</a:t>
            </a:r>
          </a:p>
          <a:p>
            <a:pPr marL="0" indent="0">
              <a:buNone/>
            </a:pPr>
            <a:endParaRPr lang="en-US" sz="2400" b="1"/>
          </a:p>
          <a:p>
            <a:pPr marL="0" indent="0">
              <a:buNone/>
            </a:pPr>
            <a:endParaRPr lang="en-US" sz="2400" b="1"/>
          </a:p>
          <a:p>
            <a:pPr marL="0" indent="0">
              <a:buNone/>
            </a:pPr>
            <a:r>
              <a:rPr lang="en-US" sz="2400" b="1" i="1" u="sng">
                <a:latin typeface="Arial" panose="020B0604020202020204" pitchFamily="34" charset="0"/>
                <a:cs typeface="Arial" panose="020B0604020202020204" pitchFamily="34" charset="0"/>
              </a:rPr>
              <a:t>Status</a:t>
            </a:r>
            <a:r>
              <a:rPr lang="en-US" sz="2400" b="1" i="1">
                <a:latin typeface="Arial" panose="020B0604020202020204" pitchFamily="34" charset="0"/>
                <a:cs typeface="Arial" panose="020B0604020202020204" pitchFamily="34" charset="0"/>
              </a:rPr>
              <a:t>: (Projected)</a:t>
            </a:r>
          </a:p>
          <a:p>
            <a:pPr marL="0" indent="0">
              <a:buNone/>
            </a:pP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Q2 FY25 </a:t>
            </a:r>
            <a:r>
              <a:rPr lang="en-US" sz="2400" b="1"/>
              <a:t>— draft RG ready for public comment</a:t>
            </a:r>
          </a:p>
          <a:p>
            <a:pPr marL="0" indent="0">
              <a:buNone/>
            </a:pP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Q2 FY26 — RG issued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8953CEA-F6C5-9E0B-9FB2-ED7D71F9BAE6}"/>
              </a:ext>
            </a:extLst>
          </p:cNvPr>
          <p:cNvSpPr txBox="1">
            <a:spLocks/>
          </p:cNvSpPr>
          <p:nvPr/>
        </p:nvSpPr>
        <p:spPr>
          <a:xfrm>
            <a:off x="441960" y="518160"/>
            <a:ext cx="10515600" cy="73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Policy and Guidance Development</a:t>
            </a:r>
            <a:endParaRPr lang="en-GB" sz="3400" b="1" i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6300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8953CEA-F6C5-9E0B-9FB2-ED7D71F9BAE6}"/>
              </a:ext>
            </a:extLst>
          </p:cNvPr>
          <p:cNvSpPr txBox="1">
            <a:spLocks/>
          </p:cNvSpPr>
          <p:nvPr/>
        </p:nvSpPr>
        <p:spPr>
          <a:xfrm>
            <a:off x="441960" y="123092"/>
            <a:ext cx="10515600" cy="113268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Innovation at the NRC </a:t>
            </a:r>
          </a:p>
          <a:p>
            <a:r>
              <a:rPr lang="en-GB"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Physical Security </a:t>
            </a:r>
            <a:r>
              <a:rPr lang="en-GB" sz="2000" b="1" i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Modeling</a:t>
            </a:r>
            <a:r>
              <a:rPr lang="en-GB"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Simulation</a:t>
            </a:r>
            <a:endParaRPr lang="en-GB" sz="3400" b="1" i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Content Placeholder 11">
            <a:hlinkClick r:id="rId2"/>
            <a:extLst>
              <a:ext uri="{FF2B5EF4-FFF2-40B4-BE49-F238E27FC236}">
                <a16:creationId xmlns:a16="http://schemas.microsoft.com/office/drawing/2014/main" id="{161F7F40-A3B1-9AF0-0916-F53A3B17A8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4524" y="1472565"/>
            <a:ext cx="9902952" cy="5001213"/>
          </a:xfrm>
        </p:spPr>
      </p:pic>
    </p:spTree>
    <p:extLst>
      <p:ext uri="{BB962C8B-B14F-4D97-AF65-F5344CB8AC3E}">
        <p14:creationId xmlns:p14="http://schemas.microsoft.com/office/powerpoint/2010/main" val="3585879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4D4A5-032C-93DA-545D-D90E73ADF1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34497"/>
            <a:ext cx="9144000" cy="1228726"/>
          </a:xfrm>
        </p:spPr>
        <p:txBody>
          <a:bodyPr/>
          <a:lstStyle/>
          <a:p>
            <a:r>
              <a:rPr lang="en-US"/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9329EB-80FC-DCF1-C080-4D65CD6E8B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36335"/>
            <a:ext cx="9144000" cy="1655762"/>
          </a:xfrm>
        </p:spPr>
        <p:txBody>
          <a:bodyPr/>
          <a:lstStyle/>
          <a:p>
            <a:r>
              <a:rPr lang="en-US"/>
              <a:t>Raj Iyengar – </a:t>
            </a:r>
            <a:r>
              <a:rPr lang="en-US">
                <a:hlinkClick r:id="rId2"/>
              </a:rPr>
              <a:t>raj.iyengar@nrc.gov</a:t>
            </a:r>
            <a:endParaRPr lang="en-US"/>
          </a:p>
          <a:p>
            <a:r>
              <a:rPr lang="en-US"/>
              <a:t>Al Tardiff – </a:t>
            </a:r>
            <a:r>
              <a:rPr lang="en-US">
                <a:hlinkClick r:id="rId3"/>
              </a:rPr>
              <a:t>al.tardiff@nrc.gov</a:t>
            </a: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675839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99996142-b901-4b18-b220-00824dd5d4c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31402C451DABB408FD9FCDF69F3AB87" ma:contentTypeVersion="16" ma:contentTypeDescription="Create a new document." ma:contentTypeScope="" ma:versionID="716a78b484079bf7006aab776dd756f4">
  <xsd:schema xmlns:xsd="http://www.w3.org/2001/XMLSchema" xmlns:xs="http://www.w3.org/2001/XMLSchema" xmlns:p="http://schemas.microsoft.com/office/2006/metadata/properties" xmlns:ns3="99996142-b901-4b18-b220-00824dd5d4c3" xmlns:ns4="3886df48-6278-434c-9802-3cd9537a07fc" targetNamespace="http://schemas.microsoft.com/office/2006/metadata/properties" ma:root="true" ma:fieldsID="1ab1d50d4226901aab52c53ed67f170d" ns3:_="" ns4:_="">
    <xsd:import namespace="99996142-b901-4b18-b220-00824dd5d4c3"/>
    <xsd:import namespace="3886df48-6278-434c-9802-3cd9537a07f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996142-b901-4b18-b220-00824dd5d4c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0" nillable="true" ma:displayName="_activity" ma:hidden="true" ma:internalName="_activity">
      <xsd:simpleType>
        <xsd:restriction base="dms:Note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86df48-6278-434c-9802-3cd9537a07fc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803D3D1-F39D-490F-A4CD-77C72E40E01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EF5A183-8DB8-4E33-A3B8-B56576635C6B}">
  <ds:schemaRefs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3886df48-6278-434c-9802-3cd9537a07fc"/>
    <ds:schemaRef ds:uri="99996142-b901-4b18-b220-00824dd5d4c3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6B08F772-783D-46CC-99F7-055F7D599948}">
  <ds:schemaRefs>
    <ds:schemaRef ds:uri="3886df48-6278-434c-9802-3cd9537a07fc"/>
    <ds:schemaRef ds:uri="99996142-b901-4b18-b220-00824dd5d4c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e8d01475-c3b5-436a-a065-5def4c64f52e}" enabled="0" method="" siteId="{e8d01475-c3b5-436a-a065-5def4c64f52e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380</Words>
  <Application>Microsoft Office PowerPoint</Application>
  <PresentationFormat>Widescreen</PresentationFormat>
  <Paragraphs>57</Paragraphs>
  <Slides>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Aptos</vt:lpstr>
      <vt:lpstr>Arial</vt:lpstr>
      <vt:lpstr>Calibri</vt:lpstr>
      <vt:lpstr>Calibri Light</vt:lpstr>
      <vt:lpstr>Cambria Math</vt:lpstr>
      <vt:lpstr>Century Gothic</vt:lpstr>
      <vt:lpstr>Georgia Pro Semibold</vt:lpstr>
      <vt:lpstr>Times New Roman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PARKER, Gregory</dc:creator>
  <cp:lastModifiedBy>CONSTANTIN, Alina</cp:lastModifiedBy>
  <cp:revision>3</cp:revision>
  <dcterms:created xsi:type="dcterms:W3CDTF">2019-10-29T08:33:20Z</dcterms:created>
  <dcterms:modified xsi:type="dcterms:W3CDTF">2024-10-07T11:32:03Z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0x010100831402C451DABB408FD9FCDF69F3AB87</vt:lpwstr>
  </property>
  <property fmtid="{D5CDD505-2E9C-101B-9397-08002B2CF9AE}" pid="3" name="MediaServiceImageTags">
    <vt:lpwstr/>
  </property>
</Properties>
</file>