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 id="2147483665"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6C5FA6-6613-4371-B318-BAE805EE01CD}">
  <a:tblStyle styleId="{E86C5FA6-6613-4371-B318-BAE805EE01C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49F8BD9-DC50-4074-9DC2-18F71D2195A4}"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6A42EA98-B7E2-4AC4-BE79-357D6D41CBD3}"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3"/>
          <p:cNvSpPr txBox="1"/>
          <p:nvPr>
            <p:ph type="ctrTitle"/>
          </p:nvPr>
        </p:nvSpPr>
        <p:spPr>
          <a:xfrm>
            <a:off x="1524000" y="1600199"/>
            <a:ext cx="9144000" cy="190976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4" name="Shape 74"/>
        <p:cNvGrpSpPr/>
        <p:nvPr/>
      </p:nvGrpSpPr>
      <p:grpSpPr>
        <a:xfrm>
          <a:off x="0" y="0"/>
          <a:ext cx="0" cy="0"/>
          <a:chOff x="0" y="0"/>
          <a:chExt cx="0" cy="0"/>
        </a:xfrm>
      </p:grpSpPr>
      <p:sp>
        <p:nvSpPr>
          <p:cNvPr id="75" name="Google Shape;75;p14"/>
          <p:cNvSpPr txBox="1"/>
          <p:nvPr>
            <p:ph type="ctrTitle"/>
          </p:nvPr>
        </p:nvSpPr>
        <p:spPr>
          <a:xfrm>
            <a:off x="1524000" y="1600199"/>
            <a:ext cx="9144000" cy="190976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0" name="Shape 80"/>
        <p:cNvGrpSpPr/>
        <p:nvPr/>
      </p:nvGrpSpPr>
      <p:grpSpPr>
        <a:xfrm>
          <a:off x="0" y="0"/>
          <a:ext cx="0" cy="0"/>
          <a:chOff x="0" y="0"/>
          <a:chExt cx="0" cy="0"/>
        </a:xfrm>
      </p:grpSpPr>
      <p:sp>
        <p:nvSpPr>
          <p:cNvPr id="81" name="Google Shape;81;p15"/>
          <p:cNvSpPr txBox="1"/>
          <p:nvPr>
            <p:ph idx="1" type="body"/>
          </p:nvPr>
        </p:nvSpPr>
        <p:spPr>
          <a:xfrm>
            <a:off x="838200" y="1591056"/>
            <a:ext cx="10515600" cy="458590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
        <p:nvSpPr>
          <p:cNvPr id="85" name="Google Shape;85;p15"/>
          <p:cNvSpPr txBox="1"/>
          <p:nvPr/>
        </p:nvSpPr>
        <p:spPr>
          <a:xfrm>
            <a:off x="441960" y="518160"/>
            <a:ext cx="10515600" cy="7376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b="1" i="0" lang="pt-BR" sz="4400">
                <a:solidFill>
                  <a:schemeClr val="lt1"/>
                </a:solidFill>
                <a:latin typeface="Arial"/>
                <a:ea typeface="Arial"/>
                <a:cs typeface="Arial"/>
                <a:sym typeface="Arial"/>
              </a:rPr>
              <a:t>Click to edit Master title style</a:t>
            </a:r>
            <a:endParaRPr b="1" i="0" sz="44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9" name="Google Shape;8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2" name="Shape 92"/>
        <p:cNvGrpSpPr/>
        <p:nvPr/>
      </p:nvGrpSpPr>
      <p:grpSpPr>
        <a:xfrm>
          <a:off x="0" y="0"/>
          <a:ext cx="0" cy="0"/>
          <a:chOff x="0" y="0"/>
          <a:chExt cx="0" cy="0"/>
        </a:xfrm>
      </p:grpSpPr>
      <p:sp>
        <p:nvSpPr>
          <p:cNvPr id="93" name="Google Shape;93;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
        <p:nvSpPr>
          <p:cNvPr id="98" name="Google Shape;98;p17"/>
          <p:cNvSpPr txBox="1"/>
          <p:nvPr/>
        </p:nvSpPr>
        <p:spPr>
          <a:xfrm>
            <a:off x="441960" y="518160"/>
            <a:ext cx="10515600" cy="7376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b="1" i="0" lang="pt-BR" sz="4400">
                <a:solidFill>
                  <a:schemeClr val="lt1"/>
                </a:solidFill>
                <a:latin typeface="Arial"/>
                <a:ea typeface="Arial"/>
                <a:cs typeface="Arial"/>
                <a:sym typeface="Arial"/>
              </a:rPr>
              <a:t>Click to edit Master title style</a:t>
            </a:r>
            <a:endParaRPr b="1" i="0" sz="44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99" name="Shape 99"/>
        <p:cNvGrpSpPr/>
        <p:nvPr/>
      </p:nvGrpSpPr>
      <p:grpSpPr>
        <a:xfrm>
          <a:off x="0" y="0"/>
          <a:ext cx="0" cy="0"/>
          <a:chOff x="0" y="0"/>
          <a:chExt cx="0" cy="0"/>
        </a:xfrm>
      </p:grpSpPr>
      <p:sp>
        <p:nvSpPr>
          <p:cNvPr id="100" name="Google Shape;100;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1" name="Google Shape;101;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3" name="Google Shape;103;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
        <p:nvSpPr>
          <p:cNvPr id="107" name="Google Shape;107;p18"/>
          <p:cNvSpPr txBox="1"/>
          <p:nvPr/>
        </p:nvSpPr>
        <p:spPr>
          <a:xfrm>
            <a:off x="441960" y="518160"/>
            <a:ext cx="10515600" cy="7376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b="1" lang="pt-BR" sz="4400">
                <a:solidFill>
                  <a:schemeClr val="lt1"/>
                </a:solidFill>
                <a:latin typeface="Arial"/>
                <a:ea typeface="Arial"/>
                <a:cs typeface="Arial"/>
                <a:sym typeface="Arial"/>
              </a:rPr>
              <a:t>Click to edit Master title style</a:t>
            </a:r>
            <a:endParaRPr b="1" sz="44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0" name="Shape 7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7.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0.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6.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0" Type="http://schemas.openxmlformats.org/officeDocument/2006/relationships/theme" Target="../theme/theme3.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pic>
        <p:nvPicPr>
          <p:cNvPr id="11" name="Google Shape;11;p1"/>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pic>
        <p:nvPicPr>
          <p:cNvPr id="19" name="Google Shape;19;p3"/>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pic>
        <p:nvPicPr>
          <p:cNvPr id="69" name="Google Shape;69;p11"/>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png"/><Relationship Id="rId10" Type="http://schemas.openxmlformats.org/officeDocument/2006/relationships/image" Target="../media/image13.jpg"/><Relationship Id="rId9"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25.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Diagrama&#10;&#10;Descrição gerada automaticamente" id="207" name="Google Shape;207;p29"/>
          <p:cNvPicPr preferRelativeResize="0"/>
          <p:nvPr/>
        </p:nvPicPr>
        <p:blipFill rotWithShape="1">
          <a:blip r:embed="rId3">
            <a:alphaModFix/>
          </a:blip>
          <a:srcRect b="5242" l="10117" r="9391" t="5481"/>
          <a:stretch/>
        </p:blipFill>
        <p:spPr>
          <a:xfrm>
            <a:off x="0" y="1219200"/>
            <a:ext cx="8127005" cy="5638800"/>
          </a:xfrm>
          <a:prstGeom prst="rect">
            <a:avLst/>
          </a:prstGeom>
          <a:noFill/>
          <a:ln>
            <a:noFill/>
          </a:ln>
        </p:spPr>
      </p:pic>
      <p:sp>
        <p:nvSpPr>
          <p:cNvPr id="208" name="Google Shape;208;p29"/>
          <p:cNvSpPr txBox="1"/>
          <p:nvPr/>
        </p:nvSpPr>
        <p:spPr>
          <a:xfrm>
            <a:off x="8261684" y="1379621"/>
            <a:ext cx="3930316" cy="5478379"/>
          </a:xfrm>
          <a:prstGeom prst="rect">
            <a:avLst/>
          </a:prstGeom>
          <a:noFill/>
          <a:ln>
            <a:noFill/>
          </a:ln>
        </p:spPr>
        <p:txBody>
          <a:bodyPr anchorCtr="0" anchor="ctr" bIns="45700" lIns="91425" spcFirstLastPara="1" rIns="91425" wrap="square" tIns="45700">
            <a:normAutofit/>
          </a:bodyPr>
          <a:lstStyle/>
          <a:p>
            <a:pPr indent="-342900" lvl="0" marL="342900" marR="0" rtl="0" algn="l">
              <a:lnSpc>
                <a:spcPct val="120000"/>
              </a:lnSpc>
              <a:spcBef>
                <a:spcPts val="0"/>
              </a:spcBef>
              <a:spcAft>
                <a:spcPts val="0"/>
              </a:spcAft>
              <a:buClr>
                <a:srgbClr val="C00000"/>
              </a:buClr>
              <a:buSzPts val="2400"/>
              <a:buFont typeface="Arial"/>
              <a:buAutoNum type="arabicPeriod"/>
            </a:pPr>
            <a:r>
              <a:rPr b="1" lang="pt-BR" sz="2400">
                <a:solidFill>
                  <a:srgbClr val="C00000"/>
                </a:solidFill>
                <a:latin typeface="Arial"/>
                <a:ea typeface="Arial"/>
                <a:cs typeface="Arial"/>
                <a:sym typeface="Arial"/>
              </a:rPr>
              <a:t>Nuclear power and energy (5 items)</a:t>
            </a:r>
            <a:endParaRPr/>
          </a:p>
          <a:p>
            <a:pPr indent="-342900" lvl="0" marL="342900" marR="0" rtl="0" algn="l">
              <a:lnSpc>
                <a:spcPct val="120000"/>
              </a:lnSpc>
              <a:spcBef>
                <a:spcPts val="1200"/>
              </a:spcBef>
              <a:spcAft>
                <a:spcPts val="0"/>
              </a:spcAft>
              <a:buClr>
                <a:srgbClr val="385623"/>
              </a:buClr>
              <a:buSzPts val="2400"/>
              <a:buFont typeface="Arial"/>
              <a:buAutoNum type="arabicPeriod"/>
            </a:pPr>
            <a:r>
              <a:rPr b="1" lang="pt-BR" sz="2400">
                <a:solidFill>
                  <a:srgbClr val="385623"/>
                </a:solidFill>
                <a:latin typeface="Arial"/>
                <a:ea typeface="Arial"/>
                <a:cs typeface="Arial"/>
                <a:sym typeface="Arial"/>
              </a:rPr>
              <a:t>Sustainability and renewable energies (3 items)</a:t>
            </a:r>
            <a:endParaRPr/>
          </a:p>
          <a:p>
            <a:pPr indent="-342900" lvl="0" marL="342900" marR="0" rtl="0" algn="l">
              <a:lnSpc>
                <a:spcPct val="120000"/>
              </a:lnSpc>
              <a:spcBef>
                <a:spcPts val="1200"/>
              </a:spcBef>
              <a:spcAft>
                <a:spcPts val="0"/>
              </a:spcAft>
              <a:buClr>
                <a:srgbClr val="2F5496"/>
              </a:buClr>
              <a:buSzPts val="2400"/>
              <a:buFont typeface="Arial"/>
              <a:buAutoNum type="arabicPeriod"/>
            </a:pPr>
            <a:r>
              <a:rPr b="1" lang="pt-BR" sz="2400">
                <a:solidFill>
                  <a:srgbClr val="2F5496"/>
                </a:solidFill>
                <a:latin typeface="Arial"/>
                <a:ea typeface="Arial"/>
                <a:cs typeface="Arial"/>
                <a:sym typeface="Arial"/>
              </a:rPr>
              <a:t>Governance and safety (3 itens)</a:t>
            </a:r>
            <a:endParaRPr/>
          </a:p>
          <a:p>
            <a:pPr indent="-342900" lvl="0" marL="342900" marR="0" rtl="0" algn="l">
              <a:lnSpc>
                <a:spcPct val="120000"/>
              </a:lnSpc>
              <a:spcBef>
                <a:spcPts val="1200"/>
              </a:spcBef>
              <a:spcAft>
                <a:spcPts val="0"/>
              </a:spcAft>
              <a:buClr>
                <a:srgbClr val="FFC000"/>
              </a:buClr>
              <a:buSzPts val="2400"/>
              <a:buFont typeface="Arial"/>
              <a:buAutoNum type="arabicPeriod"/>
            </a:pPr>
            <a:r>
              <a:rPr b="1" lang="pt-BR" sz="2400">
                <a:solidFill>
                  <a:srgbClr val="FFC000"/>
                </a:solidFill>
                <a:latin typeface="Arial"/>
                <a:ea typeface="Arial"/>
                <a:cs typeface="Arial"/>
                <a:sym typeface="Arial"/>
              </a:rPr>
              <a:t>Safety and Small Modular Reactor (2 itens)</a:t>
            </a:r>
            <a:endParaRPr/>
          </a:p>
          <a:p>
            <a:pPr indent="-190500" lvl="0" marL="342900" marR="0" rtl="0" algn="l">
              <a:lnSpc>
                <a:spcPct val="120000"/>
              </a:lnSpc>
              <a:spcBef>
                <a:spcPts val="1200"/>
              </a:spcBef>
              <a:spcAft>
                <a:spcPts val="0"/>
              </a:spcAft>
              <a:buClr>
                <a:schemeClr val="dk1"/>
              </a:buClr>
              <a:buSzPts val="2400"/>
              <a:buFont typeface="Calibri"/>
              <a:buNone/>
            </a:pPr>
            <a:r>
              <a:t/>
            </a:r>
            <a:endParaRPr b="1" i="0" sz="2400">
              <a:solidFill>
                <a:schemeClr val="dk1"/>
              </a:solidFill>
              <a:latin typeface="Arial"/>
              <a:ea typeface="Arial"/>
              <a:cs typeface="Arial"/>
              <a:sym typeface="Arial"/>
            </a:endParaRPr>
          </a:p>
        </p:txBody>
      </p:sp>
      <p:pic>
        <p:nvPicPr>
          <p:cNvPr descr="Diagrama&#10;&#10;Descrição gerada automaticamente" id="209" name="Google Shape;209;p29"/>
          <p:cNvPicPr preferRelativeResize="0"/>
          <p:nvPr/>
        </p:nvPicPr>
        <p:blipFill rotWithShape="1">
          <a:blip r:embed="rId3">
            <a:alphaModFix/>
          </a:blip>
          <a:srcRect b="0" l="0" r="82421" t="86958"/>
          <a:stretch/>
        </p:blipFill>
        <p:spPr>
          <a:xfrm>
            <a:off x="0" y="6079958"/>
            <a:ext cx="1676400" cy="778042"/>
          </a:xfrm>
          <a:prstGeom prst="rect">
            <a:avLst/>
          </a:prstGeom>
          <a:noFill/>
          <a:ln>
            <a:noFill/>
          </a:ln>
        </p:spPr>
      </p:pic>
      <p:sp>
        <p:nvSpPr>
          <p:cNvPr id="210" name="Google Shape;210;p29"/>
          <p:cNvSpPr txBox="1"/>
          <p:nvPr/>
        </p:nvSpPr>
        <p:spPr>
          <a:xfrm>
            <a:off x="155408" y="0"/>
            <a:ext cx="10737181" cy="1255776"/>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20000"/>
              </a:lnSpc>
              <a:spcBef>
                <a:spcPts val="0"/>
              </a:spcBef>
              <a:spcAft>
                <a:spcPts val="0"/>
              </a:spcAft>
              <a:buClr>
                <a:schemeClr val="lt1"/>
              </a:buClr>
              <a:buSzPct val="100000"/>
              <a:buFont typeface="Arial"/>
              <a:buNone/>
            </a:pPr>
            <a:r>
              <a:rPr b="1" lang="pt-BR" sz="4000">
                <a:solidFill>
                  <a:schemeClr val="lt1"/>
                </a:solidFill>
                <a:latin typeface="Arial"/>
                <a:ea typeface="Arial"/>
                <a:cs typeface="Arial"/>
                <a:sym typeface="Arial"/>
              </a:rPr>
              <a:t>Network Graph co-occurrence between keywords</a:t>
            </a:r>
            <a:endParaRPr b="1" i="0" sz="40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nvSpPr>
        <p:spPr>
          <a:xfrm>
            <a:off x="155408" y="0"/>
            <a:ext cx="10737181" cy="1255776"/>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lt1"/>
              </a:buClr>
              <a:buSzPts val="4000"/>
              <a:buFont typeface="Arial"/>
              <a:buNone/>
            </a:pPr>
            <a:r>
              <a:rPr b="1" lang="pt-BR" sz="4000">
                <a:solidFill>
                  <a:schemeClr val="lt1"/>
                </a:solidFill>
                <a:latin typeface="Arial"/>
                <a:ea typeface="Arial"/>
                <a:cs typeface="Arial"/>
                <a:sym typeface="Arial"/>
              </a:rPr>
              <a:t>Level of contribution of the studies</a:t>
            </a:r>
            <a:endParaRPr/>
          </a:p>
        </p:txBody>
      </p:sp>
      <p:graphicFrame>
        <p:nvGraphicFramePr>
          <p:cNvPr id="216" name="Google Shape;216;p30"/>
          <p:cNvGraphicFramePr/>
          <p:nvPr/>
        </p:nvGraphicFramePr>
        <p:xfrm>
          <a:off x="0" y="1252215"/>
          <a:ext cx="3000000" cy="3000000"/>
        </p:xfrm>
        <a:graphic>
          <a:graphicData uri="http://schemas.openxmlformats.org/drawingml/2006/table">
            <a:tbl>
              <a:tblPr bandRow="1" firstCol="1" firstRow="1">
                <a:noFill/>
                <a:tableStyleId>{6A42EA98-B7E2-4AC4-BE79-357D6D41CBD3}</a:tableStyleId>
              </a:tblPr>
              <a:tblGrid>
                <a:gridCol w="1933650"/>
                <a:gridCol w="5814675"/>
                <a:gridCol w="4443675"/>
              </a:tblGrid>
              <a:tr h="637250">
                <a:tc rowSpan="2">
                  <a:txBody>
                    <a:bodyPr/>
                    <a:lstStyle/>
                    <a:p>
                      <a:pPr indent="0" lvl="0" marL="0" marR="0" rtl="0" algn="ctr">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120950" marL="120950" anchor="ctr"/>
                </a:tc>
                <a:tc gridSpan="2">
                  <a:txBody>
                    <a:bodyPr/>
                    <a:lstStyle/>
                    <a:p>
                      <a:pPr indent="0" lvl="0" marL="0" marR="0" rtl="0" algn="ctr">
                        <a:lnSpc>
                          <a:spcPct val="100000"/>
                        </a:lnSpc>
                        <a:spcBef>
                          <a:spcPts val="0"/>
                        </a:spcBef>
                        <a:spcAft>
                          <a:spcPts val="0"/>
                        </a:spcAft>
                        <a:buNone/>
                      </a:pPr>
                      <a:r>
                        <a:rPr lang="pt-BR" sz="2800" u="none" cap="none" strike="noStrike">
                          <a:solidFill>
                            <a:srgbClr val="C00000"/>
                          </a:solidFill>
                        </a:rPr>
                        <a:t>HIGH CONTRIBUTION</a:t>
                      </a:r>
                      <a:endParaRPr sz="2800" u="none" cap="none" strike="noStrike">
                        <a:solidFill>
                          <a:srgbClr val="C00000"/>
                        </a:solidFill>
                        <a:latin typeface="Times New Roman"/>
                        <a:ea typeface="Times New Roman"/>
                        <a:cs typeface="Times New Roman"/>
                        <a:sym typeface="Times New Roman"/>
                      </a:endParaRPr>
                    </a:p>
                  </a:txBody>
                  <a:tcPr marT="0" marB="0" marR="120950" marL="120950" anchor="ctr"/>
                </a:tc>
                <a:tc hMerge="1"/>
              </a:tr>
              <a:tr h="317325">
                <a:tc vMerge="1"/>
                <a:tc>
                  <a:txBody>
                    <a:bodyPr/>
                    <a:lstStyle/>
                    <a:p>
                      <a:pPr indent="0" lvl="0" marL="0" marR="0" rtl="0" algn="ctr">
                        <a:lnSpc>
                          <a:spcPct val="100000"/>
                        </a:lnSpc>
                        <a:spcBef>
                          <a:spcPts val="0"/>
                        </a:spcBef>
                        <a:spcAft>
                          <a:spcPts val="0"/>
                        </a:spcAft>
                        <a:buNone/>
                      </a:pPr>
                      <a:r>
                        <a:rPr b="1" lang="pt-BR" sz="1800" u="none" cap="none" strike="noStrike">
                          <a:latin typeface="Times New Roman"/>
                          <a:ea typeface="Times New Roman"/>
                          <a:cs typeface="Times New Roman"/>
                          <a:sym typeface="Times New Roman"/>
                        </a:rPr>
                        <a:t>Studies</a:t>
                      </a:r>
                      <a:endParaRPr b="1" sz="1900" u="none" cap="none" strike="noStrike">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1800" u="none" cap="none" strike="noStrike"/>
                        <a:t>Criterias</a:t>
                      </a:r>
                      <a:endParaRPr b="1" sz="1900" u="none" cap="none" strike="noStrike">
                        <a:latin typeface="Times New Roman"/>
                        <a:ea typeface="Times New Roman"/>
                        <a:cs typeface="Times New Roman"/>
                        <a:sym typeface="Times New Roman"/>
                      </a:endParaRPr>
                    </a:p>
                  </a:txBody>
                  <a:tcPr marT="0" marB="0" marR="120950" marL="120950"/>
                </a:tc>
              </a:tr>
              <a:tr h="2121350">
                <a:tc>
                  <a:txBody>
                    <a:bodyPr/>
                    <a:lstStyle/>
                    <a:p>
                      <a:pPr indent="0" lvl="0" marL="0" marR="0" rtl="0" algn="ctr">
                        <a:lnSpc>
                          <a:spcPct val="100000"/>
                        </a:lnSpc>
                        <a:spcBef>
                          <a:spcPts val="0"/>
                        </a:spcBef>
                        <a:spcAft>
                          <a:spcPts val="0"/>
                        </a:spcAft>
                        <a:buNone/>
                      </a:pPr>
                      <a:r>
                        <a:rPr lang="pt-BR" sz="2400" u="none" cap="none" strike="noStrike"/>
                        <a:t>Security </a:t>
                      </a:r>
                      <a:endParaRPr sz="2400" u="none" cap="none" strike="noStrike">
                        <a:latin typeface="Times New Roman"/>
                        <a:ea typeface="Times New Roman"/>
                        <a:cs typeface="Times New Roman"/>
                        <a:sym typeface="Times New Roman"/>
                      </a:endParaRPr>
                    </a:p>
                  </a:txBody>
                  <a:tcPr marT="0" marB="0" marR="120950" marL="120950" anchor="ctr"/>
                </a:tc>
                <a:tc>
                  <a:txBody>
                    <a:bodyPr/>
                    <a:lstStyle/>
                    <a:p>
                      <a:pPr indent="0" lvl="0" marL="0" marR="0" rtl="0" algn="ctr">
                        <a:lnSpc>
                          <a:spcPct val="100000"/>
                        </a:lnSpc>
                        <a:spcBef>
                          <a:spcPts val="0"/>
                        </a:spcBef>
                        <a:spcAft>
                          <a:spcPts val="0"/>
                        </a:spcAft>
                        <a:buNone/>
                      </a:pPr>
                      <a:r>
                        <a:rPr lang="pt-BR" sz="1800" u="none" cap="none" strike="noStrike"/>
                        <a:t>Smith et al (2008); Petrovic et al (2012); Black et al. (2015); Schmid (2021); Carless et al (2021); Nian et al (2021); Ayodeji et al (2023); Hayes et al (2023); Gateau et al (2024); Kandasamy et al (2024)</a:t>
                      </a:r>
                      <a:endParaRPr/>
                    </a:p>
                    <a:p>
                      <a:pPr indent="0" lvl="0" marL="0" marR="0" rtl="0" algn="ctr">
                        <a:lnSpc>
                          <a:spcPct val="100000"/>
                        </a:lnSpc>
                        <a:spcBef>
                          <a:spcPts val="0"/>
                        </a:spcBef>
                        <a:spcAft>
                          <a:spcPts val="0"/>
                        </a:spcAft>
                        <a:buNone/>
                      </a:pPr>
                      <a:r>
                        <a:t/>
                      </a:r>
                      <a:endParaRPr sz="1800" u="none" cap="none" strike="noStrike"/>
                    </a:p>
                    <a:p>
                      <a:pPr indent="0" lvl="0" marL="0" marR="0" rtl="0" algn="ctr">
                        <a:lnSpc>
                          <a:spcPct val="100000"/>
                        </a:lnSpc>
                        <a:spcBef>
                          <a:spcPts val="0"/>
                        </a:spcBef>
                        <a:spcAft>
                          <a:spcPts val="0"/>
                        </a:spcAft>
                        <a:buNone/>
                      </a:pPr>
                      <a:r>
                        <a:rPr b="1" lang="pt-BR" sz="3200" u="none" cap="none" strike="noStrike">
                          <a:solidFill>
                            <a:srgbClr val="C00000"/>
                          </a:solidFill>
                          <a:latin typeface="Times New Roman"/>
                          <a:ea typeface="Times New Roman"/>
                          <a:cs typeface="Times New Roman"/>
                          <a:sym typeface="Times New Roman"/>
                        </a:rPr>
                        <a:t>10 studies</a:t>
                      </a:r>
                      <a:endParaRPr b="1" sz="3200" u="none" cap="none" strike="noStrike">
                        <a:solidFill>
                          <a:srgbClr val="C00000"/>
                        </a:solidFill>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2400" u="none" cap="none" strike="noStrike">
                          <a:solidFill>
                            <a:schemeClr val="dk1"/>
                          </a:solidFill>
                          <a:latin typeface="Calibri"/>
                          <a:ea typeface="Calibri"/>
                          <a:cs typeface="Calibri"/>
                          <a:sym typeface="Calibri"/>
                        </a:rPr>
                        <a:t>Innovative technologies, advanced passive security methods, robust cyber protection strategies or highly effective monitoring and response systems</a:t>
                      </a:r>
                      <a:endParaRPr b="1" sz="2400" u="none" cap="none" strike="noStrike">
                        <a:latin typeface="Times New Roman"/>
                        <a:ea typeface="Times New Roman"/>
                        <a:cs typeface="Times New Roman"/>
                        <a:sym typeface="Times New Roman"/>
                      </a:endParaRPr>
                    </a:p>
                  </a:txBody>
                  <a:tcPr marT="0" marB="0" marR="120950" marL="120950" anchor="ctr"/>
                </a:tc>
              </a:tr>
              <a:tr h="2375250">
                <a:tc>
                  <a:txBody>
                    <a:bodyPr/>
                    <a:lstStyle/>
                    <a:p>
                      <a:pPr indent="0" lvl="0" marL="0" marR="0" rtl="0" algn="ctr">
                        <a:lnSpc>
                          <a:spcPct val="100000"/>
                        </a:lnSpc>
                        <a:spcBef>
                          <a:spcPts val="0"/>
                        </a:spcBef>
                        <a:spcAft>
                          <a:spcPts val="0"/>
                        </a:spcAft>
                        <a:buNone/>
                      </a:pPr>
                      <a:r>
                        <a:rPr lang="pt-BR" sz="2400" u="none" cap="none" strike="noStrike"/>
                        <a:t>Non-Proliferation</a:t>
                      </a:r>
                      <a:endParaRPr sz="2400" u="none" cap="none" strike="noStrike">
                        <a:latin typeface="Times New Roman"/>
                        <a:ea typeface="Times New Roman"/>
                        <a:cs typeface="Times New Roman"/>
                        <a:sym typeface="Times New Roman"/>
                      </a:endParaRPr>
                    </a:p>
                  </a:txBody>
                  <a:tcPr marT="0" marB="0" marR="120950" marL="120950" anchor="ctr"/>
                </a:tc>
                <a:tc>
                  <a:txBody>
                    <a:bodyPr/>
                    <a:lstStyle/>
                    <a:p>
                      <a:pPr indent="0" lvl="0" marL="0" marR="0" rtl="0" algn="ctr">
                        <a:lnSpc>
                          <a:spcPct val="100000"/>
                        </a:lnSpc>
                        <a:spcBef>
                          <a:spcPts val="0"/>
                        </a:spcBef>
                        <a:spcAft>
                          <a:spcPts val="0"/>
                        </a:spcAft>
                        <a:buNone/>
                      </a:pPr>
                      <a:r>
                        <a:rPr lang="pt-BR" sz="1800" u="none" cap="none" strike="noStrike">
                          <a:latin typeface="Times New Roman"/>
                          <a:ea typeface="Times New Roman"/>
                          <a:cs typeface="Times New Roman"/>
                          <a:sym typeface="Times New Roman"/>
                        </a:rPr>
                        <a:t>Smith et al (2008); Petrovic et al (2012); Iyer et al (2014); Black et al (2015); Nian (2017); Schimid (2021); Carless et al (2021); Mitsuboshi et al (2021); Nian et al (2022); Ayodeji et al (2023); Hayes et al (2023); Zarebski et al (2023); Gateou et al (2024); Kandasany et al (2024)</a:t>
                      </a:r>
                      <a:endParaRPr/>
                    </a:p>
                    <a:p>
                      <a:pPr indent="0" lvl="0" marL="0" marR="0" rtl="0" algn="ctr">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pt-BR" sz="3200" u="none" cap="none" strike="noStrike">
                          <a:solidFill>
                            <a:srgbClr val="C00000"/>
                          </a:solidFill>
                          <a:latin typeface="Times New Roman"/>
                          <a:ea typeface="Times New Roman"/>
                          <a:cs typeface="Times New Roman"/>
                          <a:sym typeface="Times New Roman"/>
                        </a:rPr>
                        <a:t>14 studies</a:t>
                      </a:r>
                      <a:endParaRPr b="1" sz="2800" u="none" cap="none" strike="noStrike">
                        <a:solidFill>
                          <a:srgbClr val="C00000"/>
                        </a:solidFill>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2400" u="none" cap="none" strike="noStrike">
                          <a:solidFill>
                            <a:schemeClr val="dk1"/>
                          </a:solidFill>
                          <a:latin typeface="Calibri"/>
                          <a:ea typeface="Calibri"/>
                          <a:cs typeface="Calibri"/>
                          <a:sym typeface="Calibri"/>
                        </a:rPr>
                        <a:t>Innovative strategies and technologies that significantly increase proliferation resistance, with effective passive safeguards and methods to limit access to nuclear material</a:t>
                      </a:r>
                      <a:endParaRPr b="1" sz="2400" u="none" cap="none" strike="noStrike">
                        <a:latin typeface="Times New Roman"/>
                        <a:ea typeface="Times New Roman"/>
                        <a:cs typeface="Times New Roman"/>
                        <a:sym typeface="Times New Roman"/>
                      </a:endParaRPr>
                    </a:p>
                  </a:txBody>
                  <a:tcPr marT="0" marB="0" marR="120950" marL="12095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nvSpPr>
        <p:spPr>
          <a:xfrm>
            <a:off x="155408" y="0"/>
            <a:ext cx="10737181" cy="1255776"/>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lt1"/>
              </a:buClr>
              <a:buSzPts val="4000"/>
              <a:buFont typeface="Arial"/>
              <a:buNone/>
            </a:pPr>
            <a:r>
              <a:rPr b="1" lang="pt-BR" sz="4000">
                <a:solidFill>
                  <a:schemeClr val="lt1"/>
                </a:solidFill>
                <a:latin typeface="Arial"/>
                <a:ea typeface="Arial"/>
                <a:cs typeface="Arial"/>
                <a:sym typeface="Arial"/>
              </a:rPr>
              <a:t>Level of contribution of the studies</a:t>
            </a:r>
            <a:endParaRPr/>
          </a:p>
        </p:txBody>
      </p:sp>
      <p:graphicFrame>
        <p:nvGraphicFramePr>
          <p:cNvPr id="222" name="Google Shape;222;p31"/>
          <p:cNvGraphicFramePr/>
          <p:nvPr/>
        </p:nvGraphicFramePr>
        <p:xfrm>
          <a:off x="0" y="1252215"/>
          <a:ext cx="3000000" cy="3000000"/>
        </p:xfrm>
        <a:graphic>
          <a:graphicData uri="http://schemas.openxmlformats.org/drawingml/2006/table">
            <a:tbl>
              <a:tblPr bandRow="1" firstCol="1" firstRow="1">
                <a:noFill/>
                <a:tableStyleId>{6A42EA98-B7E2-4AC4-BE79-357D6D41CBD3}</a:tableStyleId>
              </a:tblPr>
              <a:tblGrid>
                <a:gridCol w="1933650"/>
                <a:gridCol w="7049925"/>
                <a:gridCol w="3208425"/>
              </a:tblGrid>
              <a:tr h="637250">
                <a:tc rowSpan="2">
                  <a:txBody>
                    <a:bodyPr/>
                    <a:lstStyle/>
                    <a:p>
                      <a:pPr indent="0" lvl="0" marL="0" marR="0" rtl="0" algn="ctr">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120950" marL="120950" anchor="ctr"/>
                </a:tc>
                <a:tc gridSpan="2">
                  <a:txBody>
                    <a:bodyPr/>
                    <a:lstStyle/>
                    <a:p>
                      <a:pPr indent="0" lvl="0" marL="0" marR="0" rtl="0" algn="ctr">
                        <a:lnSpc>
                          <a:spcPct val="100000"/>
                        </a:lnSpc>
                        <a:spcBef>
                          <a:spcPts val="0"/>
                        </a:spcBef>
                        <a:spcAft>
                          <a:spcPts val="0"/>
                        </a:spcAft>
                        <a:buNone/>
                      </a:pPr>
                      <a:r>
                        <a:rPr lang="pt-BR" sz="2800" u="none" cap="none" strike="noStrike">
                          <a:solidFill>
                            <a:srgbClr val="C00000"/>
                          </a:solidFill>
                        </a:rPr>
                        <a:t>MEDIUM CONTRIBUTION</a:t>
                      </a:r>
                      <a:endParaRPr sz="2800" u="none" cap="none" strike="noStrike">
                        <a:solidFill>
                          <a:srgbClr val="C00000"/>
                        </a:solidFill>
                        <a:latin typeface="Times New Roman"/>
                        <a:ea typeface="Times New Roman"/>
                        <a:cs typeface="Times New Roman"/>
                        <a:sym typeface="Times New Roman"/>
                      </a:endParaRPr>
                    </a:p>
                  </a:txBody>
                  <a:tcPr marT="0" marB="0" marR="120950" marL="120950" anchor="ctr"/>
                </a:tc>
                <a:tc hMerge="1"/>
              </a:tr>
              <a:tr h="317325">
                <a:tc vMerge="1"/>
                <a:tc>
                  <a:txBody>
                    <a:bodyPr/>
                    <a:lstStyle/>
                    <a:p>
                      <a:pPr indent="0" lvl="0" marL="0" marR="0" rtl="0" algn="ctr">
                        <a:lnSpc>
                          <a:spcPct val="100000"/>
                        </a:lnSpc>
                        <a:spcBef>
                          <a:spcPts val="0"/>
                        </a:spcBef>
                        <a:spcAft>
                          <a:spcPts val="0"/>
                        </a:spcAft>
                        <a:buNone/>
                      </a:pPr>
                      <a:r>
                        <a:rPr b="1" lang="pt-BR" sz="1800" u="none" cap="none" strike="noStrike">
                          <a:latin typeface="Times New Roman"/>
                          <a:ea typeface="Times New Roman"/>
                          <a:cs typeface="Times New Roman"/>
                          <a:sym typeface="Times New Roman"/>
                        </a:rPr>
                        <a:t>Studies</a:t>
                      </a:r>
                      <a:endParaRPr b="1" sz="1900" u="none" cap="none" strike="noStrike">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1800" u="none" cap="none" strike="noStrike"/>
                        <a:t>Criterias</a:t>
                      </a:r>
                      <a:endParaRPr b="1" sz="1900" u="none" cap="none" strike="noStrike">
                        <a:latin typeface="Times New Roman"/>
                        <a:ea typeface="Times New Roman"/>
                        <a:cs typeface="Times New Roman"/>
                        <a:sym typeface="Times New Roman"/>
                      </a:endParaRPr>
                    </a:p>
                  </a:txBody>
                  <a:tcPr marT="0" marB="0" marR="120950" marL="120950"/>
                </a:tc>
              </a:tr>
              <a:tr h="2121350">
                <a:tc>
                  <a:txBody>
                    <a:bodyPr/>
                    <a:lstStyle/>
                    <a:p>
                      <a:pPr indent="0" lvl="0" marL="0" marR="0" rtl="0" algn="ctr">
                        <a:lnSpc>
                          <a:spcPct val="100000"/>
                        </a:lnSpc>
                        <a:spcBef>
                          <a:spcPts val="0"/>
                        </a:spcBef>
                        <a:spcAft>
                          <a:spcPts val="0"/>
                        </a:spcAft>
                        <a:buNone/>
                      </a:pPr>
                      <a:r>
                        <a:rPr lang="pt-BR" sz="2400" u="none" cap="none" strike="noStrike"/>
                        <a:t>Security </a:t>
                      </a:r>
                      <a:endParaRPr sz="2400" u="none" cap="none" strike="noStrike">
                        <a:latin typeface="Times New Roman"/>
                        <a:ea typeface="Times New Roman"/>
                        <a:cs typeface="Times New Roman"/>
                        <a:sym typeface="Times New Roman"/>
                      </a:endParaRPr>
                    </a:p>
                  </a:txBody>
                  <a:tcPr marT="0" marB="0" marR="120950" marL="120950" anchor="ctr"/>
                </a:tc>
                <a:tc>
                  <a:txBody>
                    <a:bodyPr/>
                    <a:lstStyle/>
                    <a:p>
                      <a:pPr indent="0" lvl="0" marL="0" marR="0" rtl="0" algn="ctr">
                        <a:lnSpc>
                          <a:spcPct val="100000"/>
                        </a:lnSpc>
                        <a:spcBef>
                          <a:spcPts val="0"/>
                        </a:spcBef>
                        <a:spcAft>
                          <a:spcPts val="0"/>
                        </a:spcAft>
                        <a:buNone/>
                      </a:pPr>
                      <a:r>
                        <a:rPr lang="pt-BR" sz="1800" u="none" cap="none" strike="noStrike"/>
                        <a:t>Kessudes (2012); Vujiic et al (2012); Iyer et al (2014); Sovacool et al (2014); Eaves (2016); Nian (2017); Kimura &amp; Asano (2019); Norouzi et al (2021); Mitsoboshi &amp; Sagara (2021); Testoni et al (2021); Daniel &amp; Kin (2022); Maio et al (2022); Zhang et al (2022); Saleh et al (2023); Shobeiri et al (2023); Zarebski &amp; Katarzynski (2023); Xhmielewska-Smietanko et al (2024); Defferriere et al (2024)</a:t>
                      </a:r>
                      <a:endParaRPr/>
                    </a:p>
                    <a:p>
                      <a:pPr indent="0" lvl="0" marL="0" marR="0" rtl="0" algn="ctr">
                        <a:lnSpc>
                          <a:spcPct val="100000"/>
                        </a:lnSpc>
                        <a:spcBef>
                          <a:spcPts val="0"/>
                        </a:spcBef>
                        <a:spcAft>
                          <a:spcPts val="0"/>
                        </a:spcAft>
                        <a:buNone/>
                      </a:pPr>
                      <a:r>
                        <a:t/>
                      </a:r>
                      <a:endParaRPr sz="1800" u="none" cap="none" strike="noStrike"/>
                    </a:p>
                    <a:p>
                      <a:pPr indent="0" lvl="0" marL="0" marR="0" rtl="0" algn="ctr">
                        <a:lnSpc>
                          <a:spcPct val="100000"/>
                        </a:lnSpc>
                        <a:spcBef>
                          <a:spcPts val="0"/>
                        </a:spcBef>
                        <a:spcAft>
                          <a:spcPts val="0"/>
                        </a:spcAft>
                        <a:buNone/>
                      </a:pPr>
                      <a:r>
                        <a:rPr b="1" lang="pt-BR" sz="3200" u="none" cap="none" strike="noStrike">
                          <a:solidFill>
                            <a:srgbClr val="C00000"/>
                          </a:solidFill>
                          <a:latin typeface="Times New Roman"/>
                          <a:ea typeface="Times New Roman"/>
                          <a:cs typeface="Times New Roman"/>
                          <a:sym typeface="Times New Roman"/>
                        </a:rPr>
                        <a:t>18 studies</a:t>
                      </a:r>
                      <a:endParaRPr b="1" sz="3200" u="none" cap="none" strike="noStrike">
                        <a:solidFill>
                          <a:srgbClr val="C00000"/>
                        </a:solidFill>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2400" u="none" cap="none" strike="noStrike">
                          <a:solidFill>
                            <a:schemeClr val="dk1"/>
                          </a:solidFill>
                          <a:latin typeface="Calibri"/>
                          <a:ea typeface="Calibri"/>
                          <a:cs typeface="Calibri"/>
                          <a:sym typeface="Calibri"/>
                        </a:rPr>
                        <a:t>Significant improvements in security, but with less innovation or restricted applicability to certain scenarios</a:t>
                      </a:r>
                      <a:endParaRPr/>
                    </a:p>
                  </a:txBody>
                  <a:tcPr marT="0" marB="0" marR="120950" marL="120950" anchor="ctr"/>
                </a:tc>
              </a:tr>
              <a:tr h="2375250">
                <a:tc>
                  <a:txBody>
                    <a:bodyPr/>
                    <a:lstStyle/>
                    <a:p>
                      <a:pPr indent="0" lvl="0" marL="0" marR="0" rtl="0" algn="ctr">
                        <a:lnSpc>
                          <a:spcPct val="100000"/>
                        </a:lnSpc>
                        <a:spcBef>
                          <a:spcPts val="0"/>
                        </a:spcBef>
                        <a:spcAft>
                          <a:spcPts val="0"/>
                        </a:spcAft>
                        <a:buNone/>
                      </a:pPr>
                      <a:r>
                        <a:rPr lang="pt-BR" sz="2400" u="none" cap="none" strike="noStrike"/>
                        <a:t>Non-Proliferation</a:t>
                      </a:r>
                      <a:endParaRPr sz="2400" u="none" cap="none" strike="noStrike">
                        <a:latin typeface="Times New Roman"/>
                        <a:ea typeface="Times New Roman"/>
                        <a:cs typeface="Times New Roman"/>
                        <a:sym typeface="Times New Roman"/>
                      </a:endParaRPr>
                    </a:p>
                  </a:txBody>
                  <a:tcPr marT="0" marB="0" marR="120950" marL="120950" anchor="ctr"/>
                </a:tc>
                <a:tc>
                  <a:txBody>
                    <a:bodyPr/>
                    <a:lstStyle/>
                    <a:p>
                      <a:pPr indent="0" lvl="0" marL="0" marR="0" rtl="0" algn="ctr">
                        <a:lnSpc>
                          <a:spcPct val="100000"/>
                        </a:lnSpc>
                        <a:spcBef>
                          <a:spcPts val="0"/>
                        </a:spcBef>
                        <a:spcAft>
                          <a:spcPts val="0"/>
                        </a:spcAft>
                        <a:buNone/>
                      </a:pPr>
                      <a:r>
                        <a:rPr lang="pt-BR" sz="1800" u="none" cap="none" strike="noStrike"/>
                        <a:t>Kessudes (2012); Vujiic et al (2012); Sovacool et al (2014); Eaves (2016); Kimura &amp; Asano (2019); Norouzi et al (2021); Testoni et al (2021); Daniel &amp; Kim (2022); Maio et al (2022); Mathew (2022); Zhang et al (2022); Saleh et al (2023); Shobeiri et al (2023); Chmielewska-Smietanko et al (2024); Defferriere et al (2024)</a:t>
                      </a:r>
                      <a:endParaRPr/>
                    </a:p>
                    <a:p>
                      <a:pPr indent="0" lvl="0" marL="0" marR="0" rtl="0" algn="ctr">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pt-BR" sz="3200" u="none" cap="none" strike="noStrike">
                          <a:solidFill>
                            <a:srgbClr val="C00000"/>
                          </a:solidFill>
                          <a:latin typeface="Times New Roman"/>
                          <a:ea typeface="Times New Roman"/>
                          <a:cs typeface="Times New Roman"/>
                          <a:sym typeface="Times New Roman"/>
                        </a:rPr>
                        <a:t>15 studies</a:t>
                      </a:r>
                      <a:endParaRPr b="1" sz="2800" u="none" cap="none" strike="noStrike">
                        <a:solidFill>
                          <a:srgbClr val="C00000"/>
                        </a:solidFill>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2400" u="none" cap="none" strike="noStrike">
                          <a:solidFill>
                            <a:schemeClr val="dk1"/>
                          </a:solidFill>
                          <a:latin typeface="Calibri"/>
                          <a:ea typeface="Calibri"/>
                          <a:cs typeface="Calibri"/>
                          <a:sym typeface="Calibri"/>
                        </a:rPr>
                        <a:t>Relevant contribution to non-proliferation, but little innovation</a:t>
                      </a:r>
                      <a:endParaRPr/>
                    </a:p>
                  </a:txBody>
                  <a:tcPr marT="0" marB="0" marR="120950" marL="120950"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nvSpPr>
        <p:spPr>
          <a:xfrm>
            <a:off x="155408" y="0"/>
            <a:ext cx="10737181" cy="1255776"/>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lt1"/>
              </a:buClr>
              <a:buSzPts val="4000"/>
              <a:buFont typeface="Arial"/>
              <a:buNone/>
            </a:pPr>
            <a:r>
              <a:rPr b="1" lang="pt-BR" sz="4000">
                <a:solidFill>
                  <a:schemeClr val="lt1"/>
                </a:solidFill>
                <a:latin typeface="Arial"/>
                <a:ea typeface="Arial"/>
                <a:cs typeface="Arial"/>
                <a:sym typeface="Arial"/>
              </a:rPr>
              <a:t>Level of contribution of the studies</a:t>
            </a:r>
            <a:endParaRPr/>
          </a:p>
        </p:txBody>
      </p:sp>
      <p:graphicFrame>
        <p:nvGraphicFramePr>
          <p:cNvPr id="228" name="Google Shape;228;p32"/>
          <p:cNvGraphicFramePr/>
          <p:nvPr/>
        </p:nvGraphicFramePr>
        <p:xfrm>
          <a:off x="0" y="1252215"/>
          <a:ext cx="3000000" cy="3000000"/>
        </p:xfrm>
        <a:graphic>
          <a:graphicData uri="http://schemas.openxmlformats.org/drawingml/2006/table">
            <a:tbl>
              <a:tblPr bandRow="1" firstCol="1" firstRow="1">
                <a:noFill/>
                <a:tableStyleId>{6A42EA98-B7E2-4AC4-BE79-357D6D41CBD3}</a:tableStyleId>
              </a:tblPr>
              <a:tblGrid>
                <a:gridCol w="1933650"/>
                <a:gridCol w="5028625"/>
                <a:gridCol w="5229725"/>
              </a:tblGrid>
              <a:tr h="637250">
                <a:tc rowSpan="2">
                  <a:txBody>
                    <a:bodyPr/>
                    <a:lstStyle/>
                    <a:p>
                      <a:pPr indent="0" lvl="0" marL="0" marR="0" rtl="0" algn="ctr">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txBody>
                  <a:tcPr marT="0" marB="0" marR="120950" marL="120950" anchor="ctr"/>
                </a:tc>
                <a:tc gridSpan="2">
                  <a:txBody>
                    <a:bodyPr/>
                    <a:lstStyle/>
                    <a:p>
                      <a:pPr indent="0" lvl="0" marL="0" marR="0" rtl="0" algn="ctr">
                        <a:lnSpc>
                          <a:spcPct val="100000"/>
                        </a:lnSpc>
                        <a:spcBef>
                          <a:spcPts val="0"/>
                        </a:spcBef>
                        <a:spcAft>
                          <a:spcPts val="0"/>
                        </a:spcAft>
                        <a:buNone/>
                      </a:pPr>
                      <a:r>
                        <a:rPr lang="pt-BR" sz="2800" u="none" cap="none" strike="noStrike">
                          <a:solidFill>
                            <a:srgbClr val="C00000"/>
                          </a:solidFill>
                        </a:rPr>
                        <a:t>LOW CONTRIBUTION</a:t>
                      </a:r>
                      <a:endParaRPr sz="2800" u="none" cap="none" strike="noStrike">
                        <a:solidFill>
                          <a:srgbClr val="C00000"/>
                        </a:solidFill>
                        <a:latin typeface="Times New Roman"/>
                        <a:ea typeface="Times New Roman"/>
                        <a:cs typeface="Times New Roman"/>
                        <a:sym typeface="Times New Roman"/>
                      </a:endParaRPr>
                    </a:p>
                  </a:txBody>
                  <a:tcPr marT="0" marB="0" marR="120950" marL="120950" anchor="ctr"/>
                </a:tc>
                <a:tc hMerge="1"/>
              </a:tr>
              <a:tr h="317325">
                <a:tc vMerge="1"/>
                <a:tc>
                  <a:txBody>
                    <a:bodyPr/>
                    <a:lstStyle/>
                    <a:p>
                      <a:pPr indent="0" lvl="0" marL="0" marR="0" rtl="0" algn="ctr">
                        <a:lnSpc>
                          <a:spcPct val="100000"/>
                        </a:lnSpc>
                        <a:spcBef>
                          <a:spcPts val="0"/>
                        </a:spcBef>
                        <a:spcAft>
                          <a:spcPts val="0"/>
                        </a:spcAft>
                        <a:buNone/>
                      </a:pPr>
                      <a:r>
                        <a:rPr b="1" lang="pt-BR" sz="1800" u="none" cap="none" strike="noStrike">
                          <a:latin typeface="Times New Roman"/>
                          <a:ea typeface="Times New Roman"/>
                          <a:cs typeface="Times New Roman"/>
                          <a:sym typeface="Times New Roman"/>
                        </a:rPr>
                        <a:t>Studies</a:t>
                      </a:r>
                      <a:endParaRPr b="1" sz="1900" u="none" cap="none" strike="noStrike">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1800" u="none" cap="none" strike="noStrike"/>
                        <a:t>Criterias</a:t>
                      </a:r>
                      <a:endParaRPr b="1" sz="1900" u="none" cap="none" strike="noStrike">
                        <a:latin typeface="Times New Roman"/>
                        <a:ea typeface="Times New Roman"/>
                        <a:cs typeface="Times New Roman"/>
                        <a:sym typeface="Times New Roman"/>
                      </a:endParaRPr>
                    </a:p>
                  </a:txBody>
                  <a:tcPr marT="0" marB="0" marR="120950" marL="120950"/>
                </a:tc>
              </a:tr>
              <a:tr h="2121350">
                <a:tc>
                  <a:txBody>
                    <a:bodyPr/>
                    <a:lstStyle/>
                    <a:p>
                      <a:pPr indent="0" lvl="0" marL="0" marR="0" rtl="0" algn="ctr">
                        <a:lnSpc>
                          <a:spcPct val="100000"/>
                        </a:lnSpc>
                        <a:spcBef>
                          <a:spcPts val="0"/>
                        </a:spcBef>
                        <a:spcAft>
                          <a:spcPts val="0"/>
                        </a:spcAft>
                        <a:buNone/>
                      </a:pPr>
                      <a:r>
                        <a:rPr lang="pt-BR" sz="2400" u="none" cap="none" strike="noStrike"/>
                        <a:t>Security </a:t>
                      </a:r>
                      <a:endParaRPr sz="2400" u="none" cap="none" strike="noStrike">
                        <a:latin typeface="Times New Roman"/>
                        <a:ea typeface="Times New Roman"/>
                        <a:cs typeface="Times New Roman"/>
                        <a:sym typeface="Times New Roman"/>
                      </a:endParaRPr>
                    </a:p>
                  </a:txBody>
                  <a:tcPr marT="0" marB="0" marR="120950" marL="120950" anchor="ctr"/>
                </a:tc>
                <a:tc>
                  <a:txBody>
                    <a:bodyPr/>
                    <a:lstStyle/>
                    <a:p>
                      <a:pPr indent="0" lvl="0" marL="0" marR="0" rtl="0" algn="ctr">
                        <a:lnSpc>
                          <a:spcPct val="100000"/>
                        </a:lnSpc>
                        <a:spcBef>
                          <a:spcPts val="0"/>
                        </a:spcBef>
                        <a:spcAft>
                          <a:spcPts val="0"/>
                        </a:spcAft>
                        <a:buNone/>
                      </a:pPr>
                      <a:r>
                        <a:rPr lang="pt-BR" sz="1800" u="none" cap="none" strike="noStrike">
                          <a:solidFill>
                            <a:schemeClr val="dk1"/>
                          </a:solidFill>
                          <a:latin typeface="Calibri"/>
                          <a:ea typeface="Calibri"/>
                          <a:cs typeface="Calibri"/>
                          <a:sym typeface="Calibri"/>
                        </a:rPr>
                        <a:t>Merino et al (2019)</a:t>
                      </a:r>
                      <a:endParaRPr/>
                    </a:p>
                    <a:p>
                      <a:pPr indent="0" lvl="0" marL="0" marR="0" rtl="0" algn="ctr">
                        <a:lnSpc>
                          <a:spcPct val="100000"/>
                        </a:lnSpc>
                        <a:spcBef>
                          <a:spcPts val="0"/>
                        </a:spcBef>
                        <a:spcAft>
                          <a:spcPts val="0"/>
                        </a:spcAft>
                        <a:buNone/>
                      </a:pPr>
                      <a:r>
                        <a:rPr lang="pt-BR" sz="1800" u="none" cap="none" strike="noStrike">
                          <a:solidFill>
                            <a:schemeClr val="dk1"/>
                          </a:solidFill>
                          <a:latin typeface="Calibri"/>
                          <a:ea typeface="Calibri"/>
                          <a:cs typeface="Calibri"/>
                          <a:sym typeface="Calibri"/>
                        </a:rPr>
                        <a:t>Thomas (2019)</a:t>
                      </a:r>
                      <a:endParaRPr/>
                    </a:p>
                    <a:p>
                      <a:pPr indent="0" lvl="0" marL="0" marR="0" rtl="0" algn="ctr">
                        <a:lnSpc>
                          <a:spcPct val="100000"/>
                        </a:lnSpc>
                        <a:spcBef>
                          <a:spcPts val="0"/>
                        </a:spcBef>
                        <a:spcAft>
                          <a:spcPts val="0"/>
                        </a:spcAft>
                        <a:buNone/>
                      </a:pPr>
                      <a:r>
                        <a:rPr lang="pt-BR" sz="1800" u="none" cap="none" strike="noStrike">
                          <a:solidFill>
                            <a:schemeClr val="dk1"/>
                          </a:solidFill>
                          <a:latin typeface="Calibri"/>
                          <a:ea typeface="Calibri"/>
                          <a:cs typeface="Calibri"/>
                          <a:sym typeface="Calibri"/>
                        </a:rPr>
                        <a:t>Mathew (2022)</a:t>
                      </a:r>
                      <a:endParaRPr sz="1800" u="none" cap="none" strike="noStrike"/>
                    </a:p>
                    <a:p>
                      <a:pPr indent="0" lvl="0" marL="0" marR="0" rtl="0" algn="ctr">
                        <a:lnSpc>
                          <a:spcPct val="100000"/>
                        </a:lnSpc>
                        <a:spcBef>
                          <a:spcPts val="0"/>
                        </a:spcBef>
                        <a:spcAft>
                          <a:spcPts val="0"/>
                        </a:spcAft>
                        <a:buNone/>
                      </a:pPr>
                      <a:r>
                        <a:t/>
                      </a:r>
                      <a:endParaRPr b="1" sz="3200" u="none" cap="none" strike="noStrike">
                        <a:solidFill>
                          <a:srgbClr val="C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pt-BR" sz="3200" u="none" cap="none" strike="noStrike">
                          <a:solidFill>
                            <a:srgbClr val="C00000"/>
                          </a:solidFill>
                          <a:latin typeface="Times New Roman"/>
                          <a:ea typeface="Times New Roman"/>
                          <a:cs typeface="Times New Roman"/>
                          <a:sym typeface="Times New Roman"/>
                        </a:rPr>
                        <a:t>3 studies</a:t>
                      </a:r>
                      <a:endParaRPr b="1" sz="3200" u="none" cap="none" strike="noStrike">
                        <a:solidFill>
                          <a:srgbClr val="C00000"/>
                        </a:solidFill>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2400" u="none" cap="none" strike="noStrike">
                          <a:solidFill>
                            <a:schemeClr val="dk1"/>
                          </a:solidFill>
                          <a:latin typeface="Calibri"/>
                          <a:ea typeface="Calibri"/>
                          <a:cs typeface="Calibri"/>
                          <a:sym typeface="Calibri"/>
                        </a:rPr>
                        <a:t>Little direct contribution to nuclear security, with a limited focus on security aspects or approaches already known and widely discussed in the literature</a:t>
                      </a:r>
                      <a:endParaRPr b="1" sz="2400" u="none" cap="none" strike="noStrike">
                        <a:solidFill>
                          <a:schemeClr val="dk1"/>
                        </a:solidFill>
                        <a:latin typeface="Calibri"/>
                        <a:ea typeface="Calibri"/>
                        <a:cs typeface="Calibri"/>
                        <a:sym typeface="Calibri"/>
                      </a:endParaRPr>
                    </a:p>
                  </a:txBody>
                  <a:tcPr marT="0" marB="0" marR="68575" marL="68575"/>
                </a:tc>
              </a:tr>
              <a:tr h="2375250">
                <a:tc>
                  <a:txBody>
                    <a:bodyPr/>
                    <a:lstStyle/>
                    <a:p>
                      <a:pPr indent="0" lvl="0" marL="0" marR="0" rtl="0" algn="ctr">
                        <a:lnSpc>
                          <a:spcPct val="100000"/>
                        </a:lnSpc>
                        <a:spcBef>
                          <a:spcPts val="0"/>
                        </a:spcBef>
                        <a:spcAft>
                          <a:spcPts val="0"/>
                        </a:spcAft>
                        <a:buNone/>
                      </a:pPr>
                      <a:r>
                        <a:rPr lang="pt-BR" sz="2400" u="none" cap="none" strike="noStrike"/>
                        <a:t>Non-Proliferation</a:t>
                      </a:r>
                      <a:endParaRPr sz="2400" u="none" cap="none" strike="noStrike">
                        <a:latin typeface="Times New Roman"/>
                        <a:ea typeface="Times New Roman"/>
                        <a:cs typeface="Times New Roman"/>
                        <a:sym typeface="Times New Roman"/>
                      </a:endParaRPr>
                    </a:p>
                  </a:txBody>
                  <a:tcPr marT="0" marB="0" marR="120950" marL="120950" anchor="ctr"/>
                </a:tc>
                <a:tc>
                  <a:txBody>
                    <a:bodyPr/>
                    <a:lstStyle/>
                    <a:p>
                      <a:pPr indent="0" lvl="0" marL="0" marR="0" rtl="0" algn="ctr">
                        <a:lnSpc>
                          <a:spcPct val="100000"/>
                        </a:lnSpc>
                        <a:spcBef>
                          <a:spcPts val="0"/>
                        </a:spcBef>
                        <a:spcAft>
                          <a:spcPts val="0"/>
                        </a:spcAft>
                        <a:buNone/>
                      </a:pPr>
                      <a:r>
                        <a:rPr lang="pt-BR" sz="2000" u="none" cap="none" strike="noStrike">
                          <a:solidFill>
                            <a:schemeClr val="dk1"/>
                          </a:solidFill>
                          <a:latin typeface="Calibri"/>
                          <a:ea typeface="Calibri"/>
                          <a:cs typeface="Calibri"/>
                          <a:sym typeface="Calibri"/>
                        </a:rPr>
                        <a:t>Merino et al (2019)</a:t>
                      </a:r>
                      <a:endParaRPr/>
                    </a:p>
                    <a:p>
                      <a:pPr indent="0" lvl="0" marL="0" marR="0" rtl="0" algn="ctr">
                        <a:lnSpc>
                          <a:spcPct val="100000"/>
                        </a:lnSpc>
                        <a:spcBef>
                          <a:spcPts val="0"/>
                        </a:spcBef>
                        <a:spcAft>
                          <a:spcPts val="0"/>
                        </a:spcAft>
                        <a:buNone/>
                      </a:pPr>
                      <a:r>
                        <a:rPr lang="pt-BR" sz="2000" u="none" cap="none" strike="noStrike">
                          <a:solidFill>
                            <a:schemeClr val="dk1"/>
                          </a:solidFill>
                          <a:latin typeface="Calibri"/>
                          <a:ea typeface="Calibri"/>
                          <a:cs typeface="Calibri"/>
                          <a:sym typeface="Calibri"/>
                        </a:rPr>
                        <a:t>Thomas (2019)</a:t>
                      </a:r>
                      <a:endParaRPr/>
                    </a:p>
                    <a:p>
                      <a:pPr indent="0" lvl="0" marL="0" marR="0" rtl="0" algn="ctr">
                        <a:lnSpc>
                          <a:spcPct val="100000"/>
                        </a:lnSpc>
                        <a:spcBef>
                          <a:spcPts val="0"/>
                        </a:spcBef>
                        <a:spcAft>
                          <a:spcPts val="0"/>
                        </a:spcAft>
                        <a:buNone/>
                      </a:pPr>
                      <a:r>
                        <a:t/>
                      </a:r>
                      <a:endParaRPr sz="20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pt-BR" sz="3200" u="none" cap="none" strike="noStrike">
                          <a:solidFill>
                            <a:srgbClr val="C00000"/>
                          </a:solidFill>
                          <a:latin typeface="Times New Roman"/>
                          <a:ea typeface="Times New Roman"/>
                          <a:cs typeface="Times New Roman"/>
                          <a:sym typeface="Times New Roman"/>
                        </a:rPr>
                        <a:t>2 studies</a:t>
                      </a:r>
                      <a:endParaRPr b="1" sz="2800" u="none" cap="none" strike="noStrike">
                        <a:solidFill>
                          <a:srgbClr val="C00000"/>
                        </a:solidFill>
                        <a:latin typeface="Times New Roman"/>
                        <a:ea typeface="Times New Roman"/>
                        <a:cs typeface="Times New Roman"/>
                        <a:sym typeface="Times New Roman"/>
                      </a:endParaRPr>
                    </a:p>
                  </a:txBody>
                  <a:tcPr marT="0" marB="0" marR="120950" marL="120950"/>
                </a:tc>
                <a:tc>
                  <a:txBody>
                    <a:bodyPr/>
                    <a:lstStyle/>
                    <a:p>
                      <a:pPr indent="0" lvl="0" marL="0" marR="0" rtl="0" algn="ctr">
                        <a:lnSpc>
                          <a:spcPct val="100000"/>
                        </a:lnSpc>
                        <a:spcBef>
                          <a:spcPts val="0"/>
                        </a:spcBef>
                        <a:spcAft>
                          <a:spcPts val="0"/>
                        </a:spcAft>
                        <a:buNone/>
                      </a:pPr>
                      <a:r>
                        <a:rPr b="1" lang="pt-BR" sz="2400" u="none" cap="none" strike="noStrike">
                          <a:solidFill>
                            <a:schemeClr val="dk1"/>
                          </a:solidFill>
                          <a:latin typeface="Calibri"/>
                          <a:ea typeface="Calibri"/>
                          <a:cs typeface="Calibri"/>
                          <a:sym typeface="Calibri"/>
                        </a:rPr>
                        <a:t>Little direct contribution to non-proliferation, with limited focus on non-proliferation resistance strategies or description of established technologies</a:t>
                      </a:r>
                      <a:endParaRPr/>
                    </a:p>
                  </a:txBody>
                  <a:tcPr marT="0" marB="0" marR="120950" marL="12095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Digital padlock art" id="233" name="Google Shape;233;p33"/>
          <p:cNvPicPr preferRelativeResize="0"/>
          <p:nvPr/>
        </p:nvPicPr>
        <p:blipFill rotWithShape="1">
          <a:blip r:embed="rId3">
            <a:alphaModFix/>
          </a:blip>
          <a:srcRect b="2" l="13008" r="47383" t="0"/>
          <a:stretch/>
        </p:blipFill>
        <p:spPr>
          <a:xfrm>
            <a:off x="-4496" y="1207168"/>
            <a:ext cx="3080081" cy="5715616"/>
          </a:xfrm>
          <a:custGeom>
            <a:rect b="b" l="l" r="r" t="t"/>
            <a:pathLst>
              <a:path extrusionOk="0" h="6858001" w="3695699">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ln>
            <a:noFill/>
          </a:ln>
        </p:spPr>
      </p:pic>
      <p:grpSp>
        <p:nvGrpSpPr>
          <p:cNvPr id="234" name="Google Shape;234;p33"/>
          <p:cNvGrpSpPr/>
          <p:nvPr/>
        </p:nvGrpSpPr>
        <p:grpSpPr>
          <a:xfrm>
            <a:off x="1480370" y="1615113"/>
            <a:ext cx="4615630" cy="4881939"/>
            <a:chOff x="0" y="30339"/>
            <a:chExt cx="4615630" cy="4881939"/>
          </a:xfrm>
        </p:grpSpPr>
        <p:sp>
          <p:nvSpPr>
            <p:cNvPr id="235" name="Google Shape;235;p33"/>
            <p:cNvSpPr/>
            <p:nvPr/>
          </p:nvSpPr>
          <p:spPr>
            <a:xfrm>
              <a:off x="0" y="678678"/>
              <a:ext cx="4615630" cy="42336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3"/>
            <p:cNvSpPr txBox="1"/>
            <p:nvPr/>
          </p:nvSpPr>
          <p:spPr>
            <a:xfrm>
              <a:off x="0" y="678678"/>
              <a:ext cx="4615630" cy="4233600"/>
            </a:xfrm>
            <a:prstGeom prst="rect">
              <a:avLst/>
            </a:prstGeom>
            <a:noFill/>
            <a:ln>
              <a:noFill/>
            </a:ln>
          </p:spPr>
          <p:txBody>
            <a:bodyPr anchorCtr="0" anchor="t" bIns="170675" lIns="358200" spcFirstLastPara="1" rIns="358200" wrap="square" tIns="249925">
              <a:noAutofit/>
            </a:bodyPr>
            <a:lstStyle/>
            <a:p>
              <a:pPr indent="-228600" lvl="1" marL="228600" marR="0" rtl="0" algn="l">
                <a:lnSpc>
                  <a:spcPct val="90000"/>
                </a:lnSpc>
                <a:spcBef>
                  <a:spcPts val="0"/>
                </a:spcBef>
                <a:spcAft>
                  <a:spcPts val="0"/>
                </a:spcAft>
                <a:buClr>
                  <a:schemeClr val="dk1"/>
                </a:buClr>
                <a:buSzPts val="2400"/>
                <a:buFont typeface="Calibri"/>
                <a:buChar char="•"/>
              </a:pPr>
              <a:r>
                <a:rPr b="1" i="0" lang="pt-BR" sz="2400" u="none" cap="none" strike="noStrike">
                  <a:solidFill>
                    <a:schemeClr val="dk1"/>
                  </a:solidFill>
                  <a:latin typeface="Calibri"/>
                  <a:ea typeface="Calibri"/>
                  <a:cs typeface="Calibri"/>
                  <a:sym typeface="Calibri"/>
                </a:rPr>
                <a:t>Enhanced security, combining passive security</a:t>
              </a:r>
              <a:endParaRPr b="0" i="0" sz="2400" u="none" cap="none" strike="noStrike">
                <a:solidFill>
                  <a:schemeClr val="dk1"/>
                </a:solidFill>
                <a:latin typeface="Calibri"/>
                <a:ea typeface="Calibri"/>
                <a:cs typeface="Calibri"/>
                <a:sym typeface="Calibri"/>
              </a:endParaRPr>
            </a:p>
            <a:p>
              <a:pPr indent="-228600" lvl="1" marL="228600" marR="0" rtl="0" algn="l">
                <a:lnSpc>
                  <a:spcPct val="90000"/>
                </a:lnSpc>
                <a:spcBef>
                  <a:spcPts val="360"/>
                </a:spcBef>
                <a:spcAft>
                  <a:spcPts val="0"/>
                </a:spcAft>
                <a:buClr>
                  <a:schemeClr val="dk1"/>
                </a:buClr>
                <a:buSzPts val="2400"/>
                <a:buFont typeface="Calibri"/>
                <a:buChar char="•"/>
              </a:pPr>
              <a:r>
                <a:rPr b="1" i="0" lang="pt-BR" sz="2400" u="none" cap="none" strike="noStrike">
                  <a:solidFill>
                    <a:schemeClr val="dk1"/>
                  </a:solidFill>
                  <a:latin typeface="Calibri"/>
                  <a:ea typeface="Calibri"/>
                  <a:cs typeface="Calibri"/>
                  <a:sym typeface="Calibri"/>
                </a:rPr>
                <a:t>Cyber protection</a:t>
              </a:r>
              <a:endParaRPr b="0" i="0" sz="2400" u="none" cap="none" strike="noStrike">
                <a:solidFill>
                  <a:schemeClr val="dk1"/>
                </a:solidFill>
                <a:latin typeface="Calibri"/>
                <a:ea typeface="Calibri"/>
                <a:cs typeface="Calibri"/>
                <a:sym typeface="Calibri"/>
              </a:endParaRPr>
            </a:p>
            <a:p>
              <a:pPr indent="-228600" lvl="1" marL="228600" marR="0" rtl="0" algn="l">
                <a:lnSpc>
                  <a:spcPct val="90000"/>
                </a:lnSpc>
                <a:spcBef>
                  <a:spcPts val="360"/>
                </a:spcBef>
                <a:spcAft>
                  <a:spcPts val="0"/>
                </a:spcAft>
                <a:buClr>
                  <a:schemeClr val="dk1"/>
                </a:buClr>
                <a:buSzPts val="2400"/>
                <a:buFont typeface="Calibri"/>
                <a:buChar char="•"/>
              </a:pPr>
              <a:r>
                <a:rPr b="1" i="0" lang="pt-BR" sz="2400" u="none" cap="none" strike="noStrike">
                  <a:solidFill>
                    <a:schemeClr val="dk1"/>
                  </a:solidFill>
                  <a:latin typeface="Calibri"/>
                  <a:ea typeface="Calibri"/>
                  <a:cs typeface="Calibri"/>
                  <a:sym typeface="Calibri"/>
                </a:rPr>
                <a:t>Collaborative approaches</a:t>
              </a:r>
              <a:endParaRPr b="0" i="0" sz="2400" u="none" cap="none" strike="noStrike">
                <a:solidFill>
                  <a:schemeClr val="dk1"/>
                </a:solidFill>
                <a:latin typeface="Calibri"/>
                <a:ea typeface="Calibri"/>
                <a:cs typeface="Calibri"/>
                <a:sym typeface="Calibri"/>
              </a:endParaRPr>
            </a:p>
            <a:p>
              <a:pPr indent="-228600" lvl="1" marL="228600" marR="0" rtl="0" algn="ctr">
                <a:lnSpc>
                  <a:spcPct val="90000"/>
                </a:lnSpc>
                <a:spcBef>
                  <a:spcPts val="36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1" marL="228600" marR="0" rtl="0" algn="ctr">
                <a:lnSpc>
                  <a:spcPct val="90000"/>
                </a:lnSpc>
                <a:spcBef>
                  <a:spcPts val="300"/>
                </a:spcBef>
                <a:spcAft>
                  <a:spcPts val="0"/>
                </a:spcAft>
                <a:buClr>
                  <a:schemeClr val="dk1"/>
                </a:buClr>
                <a:buSzPts val="2000"/>
                <a:buFont typeface="Arial"/>
                <a:buNone/>
              </a:pPr>
              <a:r>
                <a:rPr b="0" i="0" lang="pt-BR" sz="2000" u="none" cap="none" strike="noStrike">
                  <a:solidFill>
                    <a:schemeClr val="dk1"/>
                  </a:solidFill>
                  <a:latin typeface="Calibri"/>
                  <a:ea typeface="Calibri"/>
                  <a:cs typeface="Calibri"/>
                  <a:sym typeface="Calibri"/>
                </a:rPr>
                <a:t>Smith et al (2008); Petrovic et al (2012); Black et al (2015);  Schmid (2020); Carless et al (2021);  Nian et al (2022); Ayodeji et al (2023); Hayes &amp; Sawers (2023); Gateau et al (2024); Kansasamy &amp; Brunner (2024)</a:t>
              </a:r>
              <a:endParaRPr b="0" i="0" sz="2000" u="none" cap="none" strike="noStrike">
                <a:solidFill>
                  <a:schemeClr val="dk1"/>
                </a:solidFill>
                <a:latin typeface="Calibri"/>
                <a:ea typeface="Calibri"/>
                <a:cs typeface="Calibri"/>
                <a:sym typeface="Calibri"/>
              </a:endParaRPr>
            </a:p>
          </p:txBody>
        </p:sp>
        <p:sp>
          <p:nvSpPr>
            <p:cNvPr id="237" name="Google Shape;237;p33"/>
            <p:cNvSpPr/>
            <p:nvPr/>
          </p:nvSpPr>
          <p:spPr>
            <a:xfrm>
              <a:off x="230781" y="30339"/>
              <a:ext cx="4288654" cy="795120"/>
            </a:xfrm>
            <a:prstGeom prst="roundRect">
              <a:avLst>
                <a:gd fmla="val 16667" name="adj"/>
              </a:avLst>
            </a:prstGeom>
            <a:solidFill>
              <a:schemeClr val="dk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3"/>
            <p:cNvSpPr txBox="1"/>
            <p:nvPr/>
          </p:nvSpPr>
          <p:spPr>
            <a:xfrm>
              <a:off x="269596" y="69154"/>
              <a:ext cx="4211024" cy="717490"/>
            </a:xfrm>
            <a:prstGeom prst="rect">
              <a:avLst/>
            </a:prstGeom>
            <a:noFill/>
            <a:ln>
              <a:noFill/>
            </a:ln>
          </p:spPr>
          <p:txBody>
            <a:bodyPr anchorCtr="0" anchor="ctr" bIns="0" lIns="122100" spcFirstLastPara="1" rIns="122100" wrap="square" tIns="0">
              <a:noAutofit/>
            </a:bodyPr>
            <a:lstStyle/>
            <a:p>
              <a:pPr indent="0" lvl="0" marL="0" marR="0" rtl="0" algn="l">
                <a:lnSpc>
                  <a:spcPct val="90000"/>
                </a:lnSpc>
                <a:spcBef>
                  <a:spcPts val="0"/>
                </a:spcBef>
                <a:spcAft>
                  <a:spcPts val="0"/>
                </a:spcAft>
                <a:buClr>
                  <a:schemeClr val="lt1"/>
                </a:buClr>
                <a:buSzPts val="3100"/>
                <a:buFont typeface="Calibri"/>
                <a:buNone/>
              </a:pPr>
              <a:r>
                <a:rPr b="1" lang="pt-BR" sz="3100">
                  <a:solidFill>
                    <a:schemeClr val="lt1"/>
                  </a:solidFill>
                  <a:latin typeface="Calibri"/>
                  <a:ea typeface="Calibri"/>
                  <a:cs typeface="Calibri"/>
                  <a:sym typeface="Calibri"/>
                </a:rPr>
                <a:t>Security</a:t>
              </a:r>
              <a:endParaRPr sz="3100">
                <a:solidFill>
                  <a:schemeClr val="lt1"/>
                </a:solidFill>
                <a:latin typeface="Calibri"/>
                <a:ea typeface="Calibri"/>
                <a:cs typeface="Calibri"/>
                <a:sym typeface="Calibri"/>
              </a:endParaRPr>
            </a:p>
          </p:txBody>
        </p:sp>
      </p:grpSp>
      <p:grpSp>
        <p:nvGrpSpPr>
          <p:cNvPr id="239" name="Google Shape;239;p33"/>
          <p:cNvGrpSpPr/>
          <p:nvPr/>
        </p:nvGrpSpPr>
        <p:grpSpPr>
          <a:xfrm>
            <a:off x="6753727" y="1437991"/>
            <a:ext cx="5293894" cy="5420009"/>
            <a:chOff x="0" y="587939"/>
            <a:chExt cx="3961908" cy="3613050"/>
          </a:xfrm>
        </p:grpSpPr>
        <p:sp>
          <p:nvSpPr>
            <p:cNvPr id="240" name="Google Shape;240;p33"/>
            <p:cNvSpPr/>
            <p:nvPr/>
          </p:nvSpPr>
          <p:spPr>
            <a:xfrm>
              <a:off x="0" y="587939"/>
              <a:ext cx="3961908" cy="361305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241" name="Google Shape;241;p33"/>
            <p:cNvSpPr txBox="1"/>
            <p:nvPr/>
          </p:nvSpPr>
          <p:spPr>
            <a:xfrm>
              <a:off x="0" y="587939"/>
              <a:ext cx="3961908" cy="3613050"/>
            </a:xfrm>
            <a:prstGeom prst="rect">
              <a:avLst/>
            </a:prstGeom>
            <a:noFill/>
            <a:ln>
              <a:noFill/>
            </a:ln>
          </p:spPr>
          <p:txBody>
            <a:bodyPr anchorCtr="0" anchor="t" bIns="220450" lIns="307475" spcFirstLastPara="1" rIns="307475" wrap="square" tIns="645650">
              <a:noAutofit/>
            </a:bodyPr>
            <a:lstStyle/>
            <a:p>
              <a:pPr indent="-285750" lvl="1" marL="285750" marR="0" rtl="0" algn="l">
                <a:lnSpc>
                  <a:spcPct val="90000"/>
                </a:lnSpc>
                <a:spcBef>
                  <a:spcPts val="0"/>
                </a:spcBef>
                <a:spcAft>
                  <a:spcPts val="0"/>
                </a:spcAft>
                <a:buClr>
                  <a:schemeClr val="dk1"/>
                </a:buClr>
                <a:buSzPts val="2400"/>
                <a:buFont typeface="Calibri"/>
                <a:buChar char="•"/>
              </a:pPr>
              <a:r>
                <a:rPr b="1" i="0" lang="pt-BR" sz="2400" u="none" cap="none" strike="noStrike">
                  <a:solidFill>
                    <a:schemeClr val="dk1"/>
                  </a:solidFill>
                  <a:latin typeface="Calibri"/>
                  <a:ea typeface="Calibri"/>
                  <a:cs typeface="Calibri"/>
                  <a:sym typeface="Calibri"/>
                </a:rPr>
                <a:t>Reactor with a closed fuel cycle that operates autonomously for 30 years </a:t>
              </a:r>
              <a:r>
                <a:rPr b="0" i="0" lang="pt-BR" sz="2000" u="none" cap="none" strike="noStrike">
                  <a:solidFill>
                    <a:srgbClr val="000000"/>
                  </a:solidFill>
                  <a:latin typeface="Calibri"/>
                  <a:ea typeface="Calibri"/>
                  <a:cs typeface="Calibri"/>
                  <a:sym typeface="Calibri"/>
                </a:rPr>
                <a:t>(Smith et al, 2020)</a:t>
              </a:r>
              <a:endParaRPr b="1"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360"/>
                </a:spcBef>
                <a:spcAft>
                  <a:spcPts val="0"/>
                </a:spcAft>
                <a:buClr>
                  <a:schemeClr val="dk1"/>
                </a:buClr>
                <a:buSzPts val="2400"/>
                <a:buFont typeface="Calibri"/>
                <a:buChar char="•"/>
              </a:pPr>
              <a:r>
                <a:rPr b="1" i="0" lang="pt-BR" sz="2400" u="none" cap="none" strike="noStrike">
                  <a:solidFill>
                    <a:schemeClr val="dk1"/>
                  </a:solidFill>
                  <a:latin typeface="Calibri"/>
                  <a:ea typeface="Calibri"/>
                  <a:cs typeface="Calibri"/>
                  <a:sym typeface="Calibri"/>
                </a:rPr>
                <a:t>Inherent safety and proliferation resistance, with the use of less attractive fuels and physical barriers</a:t>
              </a:r>
              <a:r>
                <a:rPr b="0" i="0" lang="pt-BR" sz="2000" u="none" cap="none" strike="noStrike">
                  <a:solidFill>
                    <a:srgbClr val="000000"/>
                  </a:solidFill>
                  <a:latin typeface="Calibri"/>
                  <a:ea typeface="Calibri"/>
                  <a:cs typeface="Calibri"/>
                  <a:sym typeface="Calibri"/>
                </a:rPr>
                <a:t> (Smith et al, 2020)</a:t>
              </a:r>
              <a:endParaRPr b="1"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360"/>
                </a:spcBef>
                <a:spcAft>
                  <a:spcPts val="0"/>
                </a:spcAft>
                <a:buClr>
                  <a:schemeClr val="dk1"/>
                </a:buClr>
                <a:buSzPts val="2400"/>
                <a:buFont typeface="Calibri"/>
                <a:buChar char="•"/>
              </a:pPr>
              <a:r>
                <a:rPr b="1" i="0" lang="pt-BR" sz="2400" u="none" cap="none" strike="noStrike">
                  <a:solidFill>
                    <a:schemeClr val="dk1"/>
                  </a:solidFill>
                  <a:latin typeface="Calibri"/>
                  <a:ea typeface="Calibri"/>
                  <a:cs typeface="Calibri"/>
                  <a:sym typeface="Calibri"/>
                </a:rPr>
                <a:t>Passive safety and modularity </a:t>
              </a:r>
              <a:r>
                <a:rPr b="0" i="0" lang="pt-BR" sz="2000" u="none" cap="none" strike="noStrike">
                  <a:solidFill>
                    <a:srgbClr val="000000"/>
                  </a:solidFill>
                  <a:latin typeface="Calibri"/>
                  <a:ea typeface="Calibri"/>
                  <a:cs typeface="Calibri"/>
                  <a:sym typeface="Calibri"/>
                </a:rPr>
                <a:t>(Vujiic et al, 2012; Black et al, 2015)</a:t>
              </a:r>
              <a:endParaRPr b="1" i="0" sz="2400" u="none" cap="none" strike="noStrike">
                <a:solidFill>
                  <a:schemeClr val="dk1"/>
                </a:solidFill>
                <a:latin typeface="Calibri"/>
                <a:ea typeface="Calibri"/>
                <a:cs typeface="Calibri"/>
                <a:sym typeface="Calibri"/>
              </a:endParaRPr>
            </a:p>
            <a:p>
              <a:pPr indent="-285750" lvl="1" marL="285750" marR="0" rtl="0" algn="l">
                <a:lnSpc>
                  <a:spcPct val="90000"/>
                </a:lnSpc>
                <a:spcBef>
                  <a:spcPts val="360"/>
                </a:spcBef>
                <a:spcAft>
                  <a:spcPts val="0"/>
                </a:spcAft>
                <a:buClr>
                  <a:schemeClr val="dk1"/>
                </a:buClr>
                <a:buSzPts val="2400"/>
                <a:buFont typeface="Calibri"/>
                <a:buChar char="•"/>
              </a:pPr>
              <a:r>
                <a:rPr b="1" i="0" lang="pt-BR" sz="2400" u="none" cap="none" strike="noStrike">
                  <a:solidFill>
                    <a:schemeClr val="dk1"/>
                  </a:solidFill>
                  <a:latin typeface="Calibri"/>
                  <a:ea typeface="Calibri"/>
                  <a:cs typeface="Calibri"/>
                  <a:sym typeface="Calibri"/>
                </a:rPr>
                <a:t>Use of Bayesian networks to model and predict proliferation risks </a:t>
              </a:r>
              <a:r>
                <a:rPr b="0" i="0" lang="pt-BR" sz="2000" u="none" cap="none" strike="noStrike">
                  <a:solidFill>
                    <a:srgbClr val="000000"/>
                  </a:solidFill>
                  <a:latin typeface="Calibri"/>
                  <a:ea typeface="Calibri"/>
                  <a:cs typeface="Calibri"/>
                  <a:sym typeface="Calibri"/>
                </a:rPr>
                <a:t>(Iyer et al (2014)</a:t>
              </a:r>
              <a:endParaRPr b="1" i="0" sz="2400" u="none" cap="none" strike="noStrike">
                <a:solidFill>
                  <a:schemeClr val="dk1"/>
                </a:solidFill>
                <a:latin typeface="Calibri"/>
                <a:ea typeface="Calibri"/>
                <a:cs typeface="Calibri"/>
                <a:sym typeface="Calibri"/>
              </a:endParaRPr>
            </a:p>
          </p:txBody>
        </p:sp>
      </p:grpSp>
      <p:grpSp>
        <p:nvGrpSpPr>
          <p:cNvPr id="242" name="Google Shape;242;p33"/>
          <p:cNvGrpSpPr/>
          <p:nvPr/>
        </p:nvGrpSpPr>
        <p:grpSpPr>
          <a:xfrm>
            <a:off x="7083562" y="980431"/>
            <a:ext cx="3440058" cy="915120"/>
            <a:chOff x="198095" y="130379"/>
            <a:chExt cx="2773335" cy="915120"/>
          </a:xfrm>
        </p:grpSpPr>
        <p:sp>
          <p:nvSpPr>
            <p:cNvPr id="243" name="Google Shape;243;p33"/>
            <p:cNvSpPr/>
            <p:nvPr/>
          </p:nvSpPr>
          <p:spPr>
            <a:xfrm>
              <a:off x="198095" y="130379"/>
              <a:ext cx="2773335" cy="915120"/>
            </a:xfrm>
            <a:prstGeom prst="roundRect">
              <a:avLst>
                <a:gd fmla="val 16667" name="adj"/>
              </a:avLst>
            </a:prstGeom>
            <a:solidFill>
              <a:schemeClr val="dk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33"/>
            <p:cNvSpPr txBox="1"/>
            <p:nvPr/>
          </p:nvSpPr>
          <p:spPr>
            <a:xfrm>
              <a:off x="242767" y="175051"/>
              <a:ext cx="2683991" cy="825776"/>
            </a:xfrm>
            <a:prstGeom prst="rect">
              <a:avLst/>
            </a:prstGeom>
            <a:noFill/>
            <a:ln>
              <a:noFill/>
            </a:ln>
          </p:spPr>
          <p:txBody>
            <a:bodyPr anchorCtr="0" anchor="ctr" bIns="0" lIns="104825" spcFirstLastPara="1" rIns="104825" wrap="square" tIns="0">
              <a:noAutofit/>
            </a:bodyPr>
            <a:lstStyle/>
            <a:p>
              <a:pPr indent="0" lvl="0" marL="0" marR="0" rtl="0" algn="l">
                <a:lnSpc>
                  <a:spcPct val="90000"/>
                </a:lnSpc>
                <a:spcBef>
                  <a:spcPts val="0"/>
                </a:spcBef>
                <a:spcAft>
                  <a:spcPts val="0"/>
                </a:spcAft>
                <a:buClr>
                  <a:schemeClr val="lt1"/>
                </a:buClr>
                <a:buSzPts val="3100"/>
                <a:buFont typeface="Calibri"/>
                <a:buNone/>
              </a:pPr>
              <a:r>
                <a:rPr b="1" lang="pt-BR" sz="3100">
                  <a:solidFill>
                    <a:schemeClr val="lt1"/>
                  </a:solidFill>
                  <a:latin typeface="Calibri"/>
                  <a:ea typeface="Calibri"/>
                  <a:cs typeface="Calibri"/>
                  <a:sym typeface="Calibri"/>
                </a:rPr>
                <a:t>Non-proliferation</a:t>
              </a:r>
              <a:endParaRPr sz="3100">
                <a:solidFill>
                  <a:schemeClr val="lt1"/>
                </a:solidFill>
                <a:latin typeface="Calibri"/>
                <a:ea typeface="Calibri"/>
                <a:cs typeface="Calibri"/>
                <a:sym typeface="Calibri"/>
              </a:endParaRPr>
            </a:p>
          </p:txBody>
        </p:sp>
      </p:grpSp>
      <p:sp>
        <p:nvSpPr>
          <p:cNvPr id="245" name="Google Shape;245;p33"/>
          <p:cNvSpPr txBox="1"/>
          <p:nvPr/>
        </p:nvSpPr>
        <p:spPr>
          <a:xfrm>
            <a:off x="155408" y="0"/>
            <a:ext cx="10737181" cy="1255776"/>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20000"/>
              </a:lnSpc>
              <a:spcBef>
                <a:spcPts val="0"/>
              </a:spcBef>
              <a:spcAft>
                <a:spcPts val="0"/>
              </a:spcAft>
              <a:buClr>
                <a:schemeClr val="lt1"/>
              </a:buClr>
              <a:buSzPct val="100000"/>
              <a:buFont typeface="Arial"/>
              <a:buNone/>
            </a:pPr>
            <a:r>
              <a:rPr b="1" lang="pt-BR" sz="4000">
                <a:solidFill>
                  <a:schemeClr val="lt1"/>
                </a:solidFill>
                <a:latin typeface="Arial"/>
                <a:ea typeface="Arial"/>
                <a:cs typeface="Arial"/>
                <a:sym typeface="Arial"/>
              </a:rPr>
              <a:t>Contribution to the area of nuclear security and no-proliferation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nvSpPr>
        <p:spPr>
          <a:xfrm>
            <a:off x="155408" y="0"/>
            <a:ext cx="10737181" cy="1255776"/>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lt1"/>
              </a:buClr>
              <a:buSzPts val="4000"/>
              <a:buFont typeface="Arial"/>
              <a:buNone/>
            </a:pPr>
            <a:r>
              <a:rPr b="1" lang="pt-BR" sz="4000">
                <a:solidFill>
                  <a:schemeClr val="lt1"/>
                </a:solidFill>
                <a:latin typeface="Arial"/>
                <a:ea typeface="Arial"/>
                <a:cs typeface="Arial"/>
                <a:sym typeface="Arial"/>
              </a:rPr>
              <a:t>Microreactors (up to 20 MWe)</a:t>
            </a:r>
            <a:endParaRPr/>
          </a:p>
        </p:txBody>
      </p:sp>
      <p:pic>
        <p:nvPicPr>
          <p:cNvPr id="251" name="Google Shape;251;p34"/>
          <p:cNvPicPr preferRelativeResize="0"/>
          <p:nvPr/>
        </p:nvPicPr>
        <p:blipFill rotWithShape="1">
          <a:blip r:embed="rId3">
            <a:alphaModFix/>
          </a:blip>
          <a:srcRect b="0" l="0" r="0" t="0"/>
          <a:stretch/>
        </p:blipFill>
        <p:spPr>
          <a:xfrm>
            <a:off x="3629952" y="3359742"/>
            <a:ext cx="8268854" cy="3296110"/>
          </a:xfrm>
          <a:prstGeom prst="rect">
            <a:avLst/>
          </a:prstGeom>
          <a:noFill/>
          <a:ln>
            <a:noFill/>
          </a:ln>
        </p:spPr>
      </p:pic>
      <p:sp>
        <p:nvSpPr>
          <p:cNvPr id="252" name="Google Shape;252;p34"/>
          <p:cNvSpPr txBox="1"/>
          <p:nvPr/>
        </p:nvSpPr>
        <p:spPr>
          <a:xfrm>
            <a:off x="449178" y="1393339"/>
            <a:ext cx="11181347" cy="292387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Stable and secure power especially in places where infrastructure is limited </a:t>
            </a:r>
            <a:r>
              <a:rPr lang="pt-BR" sz="2000">
                <a:solidFill>
                  <a:srgbClr val="000000"/>
                </a:solidFill>
                <a:latin typeface="Calibri"/>
                <a:ea typeface="Calibri"/>
                <a:cs typeface="Calibri"/>
                <a:sym typeface="Calibri"/>
              </a:rPr>
              <a:t>(Testoni et al., </a:t>
            </a:r>
            <a:r>
              <a:rPr b="0" i="0" lang="pt-BR" sz="2000" u="none" cap="none" strike="noStrike">
                <a:solidFill>
                  <a:srgbClr val="000000"/>
                </a:solidFill>
                <a:latin typeface="Calibri"/>
                <a:ea typeface="Calibri"/>
                <a:cs typeface="Calibri"/>
                <a:sym typeface="Calibri"/>
              </a:rPr>
              <a:t>2021)</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Small size and modularity – easier to protect against nuclear proliferation threats can be developed with designs that combine passive security and proliferation resistance </a:t>
            </a:r>
            <a:r>
              <a:rPr b="0" i="0" lang="pt-BR" sz="2000" u="none" cap="none" strike="noStrike">
                <a:solidFill>
                  <a:srgbClr val="000000"/>
                </a:solidFill>
                <a:latin typeface="Calibri"/>
                <a:ea typeface="Calibri"/>
                <a:cs typeface="Calibri"/>
                <a:sym typeface="Calibri"/>
              </a:rPr>
              <a:t>(Schmid 2020)</a:t>
            </a:r>
            <a:endParaRPr b="1" sz="24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Transported more safely due to their smaller size and reduced complexity </a:t>
            </a:r>
            <a:r>
              <a:rPr b="0" i="0" lang="pt-BR" sz="2000" u="none" cap="none" strike="noStrike">
                <a:solidFill>
                  <a:srgbClr val="000000"/>
                </a:solidFill>
                <a:latin typeface="Calibri"/>
                <a:ea typeface="Calibri"/>
                <a:cs typeface="Calibri"/>
                <a:sym typeface="Calibri"/>
              </a:rPr>
              <a:t>(</a:t>
            </a:r>
            <a:r>
              <a:rPr lang="pt-BR" sz="2000">
                <a:solidFill>
                  <a:srgbClr val="000000"/>
                </a:solidFill>
                <a:latin typeface="Calibri"/>
                <a:ea typeface="Calibri"/>
                <a:cs typeface="Calibri"/>
                <a:sym typeface="Calibri"/>
              </a:rPr>
              <a:t>Kimura &amp; Asano 2019</a:t>
            </a:r>
            <a:r>
              <a:rPr b="0" i="0" lang="pt-BR" sz="2000" u="none" cap="none" strike="noStrike">
                <a:solidFill>
                  <a:srgbClr val="000000"/>
                </a:solidFill>
                <a:latin typeface="Calibri"/>
                <a:ea typeface="Calibri"/>
                <a:cs typeface="Calibri"/>
                <a:sym typeface="Calibri"/>
              </a:rPr>
              <a:t>)</a:t>
            </a:r>
            <a:endParaRPr b="1" sz="2400">
              <a:solidFill>
                <a:schemeClr val="dk1"/>
              </a:solidFill>
              <a:latin typeface="Calibri"/>
              <a:ea typeface="Calibri"/>
              <a:cs typeface="Calibri"/>
              <a:sym typeface="Calibri"/>
            </a:endParaRPr>
          </a:p>
          <a:p>
            <a:pPr indent="-133350" lvl="0" marL="285750" marR="0" rtl="0" algn="l">
              <a:lnSpc>
                <a:spcPct val="100000"/>
              </a:lnSpc>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p:txBody>
      </p:sp>
      <p:sp>
        <p:nvSpPr>
          <p:cNvPr id="253" name="Google Shape;253;p34"/>
          <p:cNvSpPr txBox="1"/>
          <p:nvPr/>
        </p:nvSpPr>
        <p:spPr>
          <a:xfrm>
            <a:off x="155408" y="4114618"/>
            <a:ext cx="3742824" cy="830997"/>
          </a:xfrm>
          <a:prstGeom prst="rect">
            <a:avLst/>
          </a:prstGeom>
          <a:solidFill>
            <a:srgbClr val="DDEAF6"/>
          </a:solidFill>
          <a:ln cap="flat" cmpd="sng" w="12700">
            <a:solidFill>
              <a:srgbClr val="00206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Small size and reduced power</a:t>
            </a:r>
            <a:endParaRPr/>
          </a:p>
        </p:txBody>
      </p:sp>
      <p:sp>
        <p:nvSpPr>
          <p:cNvPr id="254" name="Google Shape;254;p34"/>
          <p:cNvSpPr txBox="1"/>
          <p:nvPr/>
        </p:nvSpPr>
        <p:spPr>
          <a:xfrm>
            <a:off x="155408" y="5175510"/>
            <a:ext cx="3742824" cy="830997"/>
          </a:xfrm>
          <a:prstGeom prst="rect">
            <a:avLst/>
          </a:prstGeom>
          <a:solidFill>
            <a:srgbClr val="DDEAF6"/>
          </a:solidFill>
          <a:ln cap="flat" cmpd="sng" w="12700">
            <a:solidFill>
              <a:srgbClr val="00206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Stand-alone power source or integrated into a grid</a:t>
            </a:r>
            <a:endParaRPr/>
          </a:p>
        </p:txBody>
      </p:sp>
      <p:sp>
        <p:nvSpPr>
          <p:cNvPr id="255" name="Google Shape;255;p34"/>
          <p:cNvSpPr txBox="1"/>
          <p:nvPr/>
        </p:nvSpPr>
        <p:spPr>
          <a:xfrm>
            <a:off x="4353852" y="6471186"/>
            <a:ext cx="8028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800">
                <a:solidFill>
                  <a:schemeClr val="dk1"/>
                </a:solidFill>
                <a:latin typeface="Calibri"/>
                <a:ea typeface="Calibri"/>
                <a:cs typeface="Calibri"/>
                <a:sym typeface="Calibri"/>
              </a:rPr>
              <a:t>https://www.energy.gov/ne/articles/big-potential-nuclear-microreactors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3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witzerland commits to international cooperation in nuclear security » ENSI" id="261" name="Google Shape;261;p35"/>
          <p:cNvPicPr preferRelativeResize="0"/>
          <p:nvPr/>
        </p:nvPicPr>
        <p:blipFill rotWithShape="1">
          <a:blip r:embed="rId3">
            <a:alphaModFix/>
          </a:blip>
          <a:srcRect b="-1" l="9056" r="-1" t="0"/>
          <a:stretch/>
        </p:blipFill>
        <p:spPr>
          <a:xfrm>
            <a:off x="1" y="1131248"/>
            <a:ext cx="8074616" cy="5726751"/>
          </a:xfrm>
          <a:prstGeom prst="rect">
            <a:avLst/>
          </a:prstGeom>
          <a:noFill/>
          <a:ln>
            <a:noFill/>
          </a:ln>
        </p:spPr>
      </p:pic>
      <p:sp>
        <p:nvSpPr>
          <p:cNvPr id="262" name="Google Shape;262;p35"/>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3" name="Google Shape;263;p35"/>
          <p:cNvPicPr preferRelativeResize="0"/>
          <p:nvPr/>
        </p:nvPicPr>
        <p:blipFill rotWithShape="1">
          <a:blip r:embed="rId4">
            <a:alphaModFix/>
          </a:blip>
          <a:srcRect b="0" l="0" r="0" t="0"/>
          <a:stretch/>
        </p:blipFill>
        <p:spPr>
          <a:xfrm>
            <a:off x="-17459" y="-1"/>
            <a:ext cx="12209459" cy="1154349"/>
          </a:xfrm>
          <a:prstGeom prst="rect">
            <a:avLst/>
          </a:prstGeom>
          <a:noFill/>
          <a:ln>
            <a:noFill/>
          </a:ln>
        </p:spPr>
      </p:pic>
      <p:sp>
        <p:nvSpPr>
          <p:cNvPr id="264" name="Google Shape;264;p35"/>
          <p:cNvSpPr txBox="1"/>
          <p:nvPr/>
        </p:nvSpPr>
        <p:spPr>
          <a:xfrm>
            <a:off x="192116" y="-169165"/>
            <a:ext cx="10737181" cy="1255776"/>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lt1"/>
              </a:buClr>
              <a:buSzPts val="4000"/>
              <a:buFont typeface="Arial"/>
              <a:buNone/>
            </a:pPr>
            <a:r>
              <a:rPr b="1" lang="pt-BR" sz="4000">
                <a:solidFill>
                  <a:schemeClr val="lt1"/>
                </a:solidFill>
                <a:latin typeface="Arial"/>
                <a:ea typeface="Arial"/>
                <a:cs typeface="Arial"/>
                <a:sym typeface="Arial"/>
              </a:rPr>
              <a:t>Others important results</a:t>
            </a:r>
            <a:endParaRPr/>
          </a:p>
        </p:txBody>
      </p:sp>
      <p:sp>
        <p:nvSpPr>
          <p:cNvPr id="265" name="Google Shape;265;p35"/>
          <p:cNvSpPr txBox="1"/>
          <p:nvPr/>
        </p:nvSpPr>
        <p:spPr>
          <a:xfrm>
            <a:off x="6096000" y="1198985"/>
            <a:ext cx="6092951" cy="55707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International collaboration to accelerate the development of safe and efficient technologies </a:t>
            </a:r>
            <a:r>
              <a:rPr b="0" i="0" lang="pt-BR" sz="2000" u="none" cap="none" strike="noStrike">
                <a:solidFill>
                  <a:srgbClr val="000000"/>
                </a:solidFill>
                <a:latin typeface="Calibri"/>
                <a:ea typeface="Calibri"/>
                <a:cs typeface="Calibri"/>
                <a:sym typeface="Calibri"/>
              </a:rPr>
              <a:t>(Kansasamy &amp; Brunner 2024)</a:t>
            </a:r>
            <a:endParaRPr b="1" sz="24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Demands of sustainability, passive safety, proliferation resistance, in-plant production, ease of installation and operation and accessibility, transportability and flexibility in site selection, with a smaller plant footprint and lower investment risk  </a:t>
            </a:r>
            <a:r>
              <a:rPr b="0" i="0" lang="pt-BR" sz="2000" u="none" cap="none" strike="noStrike">
                <a:solidFill>
                  <a:srgbClr val="000000"/>
                </a:solidFill>
                <a:latin typeface="Calibri"/>
                <a:ea typeface="Calibri"/>
                <a:cs typeface="Calibri"/>
                <a:sym typeface="Calibri"/>
              </a:rPr>
              <a:t>(Shobeiri et al 2023)</a:t>
            </a:r>
            <a:endParaRPr b="1" sz="24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Public investment in research and development, combined with a series of government policies to encourage nuclear energy and strong public acceptance and support from industry </a:t>
            </a:r>
            <a:r>
              <a:rPr b="0" i="0" lang="pt-BR" sz="2000" u="none" cap="none" strike="noStrike">
                <a:solidFill>
                  <a:srgbClr val="000000"/>
                </a:solidFill>
                <a:latin typeface="Calibri"/>
                <a:ea typeface="Calibri"/>
                <a:cs typeface="Calibri"/>
                <a:sym typeface="Calibri"/>
              </a:rPr>
              <a:t>(Anadón et al 2012)</a:t>
            </a:r>
            <a:endParaRPr b="1"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6"/>
          <p:cNvPicPr preferRelativeResize="0"/>
          <p:nvPr/>
        </p:nvPicPr>
        <p:blipFill rotWithShape="1">
          <a:blip r:embed="rId3">
            <a:alphaModFix/>
          </a:blip>
          <a:srcRect b="0" l="0" r="0" t="0"/>
          <a:stretch/>
        </p:blipFill>
        <p:spPr>
          <a:xfrm>
            <a:off x="-17459" y="-1"/>
            <a:ext cx="12209459" cy="1154349"/>
          </a:xfrm>
          <a:prstGeom prst="rect">
            <a:avLst/>
          </a:prstGeom>
          <a:noFill/>
          <a:ln>
            <a:noFill/>
          </a:ln>
        </p:spPr>
      </p:pic>
      <p:sp>
        <p:nvSpPr>
          <p:cNvPr id="271" name="Google Shape;271;p36"/>
          <p:cNvSpPr txBox="1"/>
          <p:nvPr/>
        </p:nvSpPr>
        <p:spPr>
          <a:xfrm>
            <a:off x="192116" y="-169165"/>
            <a:ext cx="10737181" cy="1255776"/>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lt1"/>
              </a:buClr>
              <a:buSzPts val="4000"/>
              <a:buFont typeface="Arial"/>
              <a:buNone/>
            </a:pPr>
            <a:r>
              <a:rPr b="1" lang="pt-BR" sz="4000">
                <a:solidFill>
                  <a:schemeClr val="lt1"/>
                </a:solidFill>
                <a:latin typeface="Arial"/>
                <a:ea typeface="Arial"/>
                <a:cs typeface="Arial"/>
                <a:sym typeface="Arial"/>
              </a:rPr>
              <a:t>Conclusions</a:t>
            </a:r>
            <a:endParaRPr/>
          </a:p>
        </p:txBody>
      </p:sp>
      <p:sp>
        <p:nvSpPr>
          <p:cNvPr id="272" name="Google Shape;272;p36"/>
          <p:cNvSpPr txBox="1"/>
          <p:nvPr/>
        </p:nvSpPr>
        <p:spPr>
          <a:xfrm>
            <a:off x="399933" y="1290008"/>
            <a:ext cx="4463011" cy="461665"/>
          </a:xfrm>
          <a:prstGeom prst="rect">
            <a:avLst/>
          </a:prstGeom>
          <a:solidFill>
            <a:srgbClr val="D5DBE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SRMs have significant advantages</a:t>
            </a:r>
            <a:endParaRPr/>
          </a:p>
        </p:txBody>
      </p:sp>
      <p:sp>
        <p:nvSpPr>
          <p:cNvPr id="273" name="Google Shape;273;p36"/>
          <p:cNvSpPr txBox="1"/>
          <p:nvPr/>
        </p:nvSpPr>
        <p:spPr>
          <a:xfrm>
            <a:off x="7329056" y="1290008"/>
            <a:ext cx="4463011" cy="461665"/>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Resistance to proliferation</a:t>
            </a:r>
            <a:endParaRPr/>
          </a:p>
        </p:txBody>
      </p:sp>
      <p:sp>
        <p:nvSpPr>
          <p:cNvPr id="274" name="Google Shape;274;p36"/>
          <p:cNvSpPr txBox="1"/>
          <p:nvPr/>
        </p:nvSpPr>
        <p:spPr>
          <a:xfrm>
            <a:off x="393007" y="1673381"/>
            <a:ext cx="4670829" cy="120032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Passive security</a:t>
            </a:r>
            <a:endParaRPr/>
          </a:p>
          <a:p>
            <a:pPr indent="-342900" lvl="0" marL="34290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Modularity </a:t>
            </a:r>
            <a:endParaRPr b="1" sz="24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Lower operational complexity</a:t>
            </a:r>
            <a:endParaRPr/>
          </a:p>
        </p:txBody>
      </p:sp>
      <p:sp>
        <p:nvSpPr>
          <p:cNvPr id="275" name="Google Shape;275;p36"/>
          <p:cNvSpPr txBox="1"/>
          <p:nvPr/>
        </p:nvSpPr>
        <p:spPr>
          <a:xfrm>
            <a:off x="7335982" y="1858048"/>
            <a:ext cx="4463011" cy="830997"/>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Facilities integration with renewable energy sources</a:t>
            </a:r>
            <a:endParaRPr/>
          </a:p>
        </p:txBody>
      </p:sp>
      <p:sp>
        <p:nvSpPr>
          <p:cNvPr id="276" name="Google Shape;276;p36"/>
          <p:cNvSpPr txBox="1"/>
          <p:nvPr/>
        </p:nvSpPr>
        <p:spPr>
          <a:xfrm>
            <a:off x="7335982" y="2764513"/>
            <a:ext cx="4463011" cy="1200329"/>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Suitable for a variety of applications (remote industrial sites and disaster-affected areas)</a:t>
            </a:r>
            <a:endParaRPr b="1" sz="2400">
              <a:solidFill>
                <a:schemeClr val="dk1"/>
              </a:solidFill>
              <a:latin typeface="Calibri"/>
              <a:ea typeface="Calibri"/>
              <a:cs typeface="Calibri"/>
              <a:sym typeface="Calibri"/>
            </a:endParaRPr>
          </a:p>
        </p:txBody>
      </p:sp>
      <p:sp>
        <p:nvSpPr>
          <p:cNvPr id="277" name="Google Shape;277;p36"/>
          <p:cNvSpPr txBox="1"/>
          <p:nvPr/>
        </p:nvSpPr>
        <p:spPr>
          <a:xfrm>
            <a:off x="298601" y="4274270"/>
            <a:ext cx="4463011" cy="461665"/>
          </a:xfrm>
          <a:prstGeom prst="rect">
            <a:avLst/>
          </a:prstGeom>
          <a:solidFill>
            <a:srgbClr val="F7CAA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SRMs – substantial challenges</a:t>
            </a:r>
            <a:endParaRPr/>
          </a:p>
        </p:txBody>
      </p:sp>
      <p:sp>
        <p:nvSpPr>
          <p:cNvPr id="278" name="Google Shape;278;p36"/>
          <p:cNvSpPr txBox="1"/>
          <p:nvPr/>
        </p:nvSpPr>
        <p:spPr>
          <a:xfrm>
            <a:off x="298601" y="4850586"/>
            <a:ext cx="5262105" cy="193899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Robust regulatory infrastructure</a:t>
            </a:r>
            <a:endParaRPr/>
          </a:p>
          <a:p>
            <a:pPr indent="-190500" lvl="0" marL="342900" marR="0" rtl="0" algn="l">
              <a:lnSpc>
                <a:spcPct val="100000"/>
              </a:lnSpc>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1" lang="pt-BR" sz="2400">
                <a:solidFill>
                  <a:schemeClr val="dk1"/>
                </a:solidFill>
                <a:latin typeface="Calibri"/>
                <a:ea typeface="Calibri"/>
                <a:cs typeface="Calibri"/>
                <a:sym typeface="Calibri"/>
              </a:rPr>
              <a:t>Effective proliferation risk mitigation strategies</a:t>
            </a:r>
            <a:endParaRPr b="1" sz="2400">
              <a:solidFill>
                <a:schemeClr val="dk1"/>
              </a:solidFill>
              <a:latin typeface="Calibri"/>
              <a:ea typeface="Calibri"/>
              <a:cs typeface="Calibri"/>
              <a:sym typeface="Calibri"/>
            </a:endParaRPr>
          </a:p>
          <a:p>
            <a:pPr indent="-190500" lvl="0" marL="342900" marR="0" rtl="0" algn="l">
              <a:lnSpc>
                <a:spcPct val="100000"/>
              </a:lnSpc>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p:txBody>
      </p:sp>
      <p:sp>
        <p:nvSpPr>
          <p:cNvPr id="279" name="Google Shape;279;p36"/>
          <p:cNvSpPr/>
          <p:nvPr/>
        </p:nvSpPr>
        <p:spPr>
          <a:xfrm>
            <a:off x="5859777" y="4527517"/>
            <a:ext cx="833507" cy="644364"/>
          </a:xfrm>
          <a:prstGeom prs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36"/>
          <p:cNvSpPr txBox="1"/>
          <p:nvPr/>
        </p:nvSpPr>
        <p:spPr>
          <a:xfrm>
            <a:off x="6874088" y="4250422"/>
            <a:ext cx="5262105" cy="1200329"/>
          </a:xfrm>
          <a:prstGeom prst="rect">
            <a:avLst/>
          </a:prstGeom>
          <a:solidFill>
            <a:srgbClr val="F7CAA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International collaborations and the development of policies based on advanced methodologies </a:t>
            </a:r>
            <a:endParaRPr/>
          </a:p>
        </p:txBody>
      </p:sp>
      <p:sp>
        <p:nvSpPr>
          <p:cNvPr id="281" name="Google Shape;281;p36"/>
          <p:cNvSpPr txBox="1"/>
          <p:nvPr/>
        </p:nvSpPr>
        <p:spPr>
          <a:xfrm>
            <a:off x="6874088" y="5570500"/>
            <a:ext cx="5262105" cy="1200329"/>
          </a:xfrm>
          <a:prstGeom prst="rect">
            <a:avLst/>
          </a:prstGeom>
          <a:solidFill>
            <a:srgbClr val="F7CAA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pt-BR" sz="2400">
                <a:solidFill>
                  <a:schemeClr val="dk1"/>
                </a:solidFill>
                <a:latin typeface="Calibri"/>
                <a:ea typeface="Calibri"/>
                <a:cs typeface="Calibri"/>
                <a:sym typeface="Calibri"/>
              </a:rPr>
              <a:t>Suitable for a variety of applications (remote industrial sites and disaster-affected areas)</a:t>
            </a:r>
            <a:endParaRPr b="1" sz="2400">
              <a:solidFill>
                <a:schemeClr val="dk1"/>
              </a:solidFill>
              <a:latin typeface="Calibri"/>
              <a:ea typeface="Calibri"/>
              <a:cs typeface="Calibri"/>
              <a:sym typeface="Calibri"/>
            </a:endParaRPr>
          </a:p>
        </p:txBody>
      </p:sp>
      <p:sp>
        <p:nvSpPr>
          <p:cNvPr id="282" name="Google Shape;282;p36"/>
          <p:cNvSpPr/>
          <p:nvPr/>
        </p:nvSpPr>
        <p:spPr>
          <a:xfrm>
            <a:off x="5859777" y="5339911"/>
            <a:ext cx="833507" cy="644364"/>
          </a:xfrm>
          <a:prstGeom prs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36"/>
          <p:cNvSpPr/>
          <p:nvPr/>
        </p:nvSpPr>
        <p:spPr>
          <a:xfrm>
            <a:off x="5819489" y="1530203"/>
            <a:ext cx="833507" cy="644364"/>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36"/>
          <p:cNvSpPr/>
          <p:nvPr/>
        </p:nvSpPr>
        <p:spPr>
          <a:xfrm>
            <a:off x="5819489" y="2231765"/>
            <a:ext cx="833507" cy="644364"/>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aphicFrame>
        <p:nvGraphicFramePr>
          <p:cNvPr id="289" name="Google Shape;289;p37"/>
          <p:cNvGraphicFramePr/>
          <p:nvPr/>
        </p:nvGraphicFramePr>
        <p:xfrm>
          <a:off x="4452" y="1570"/>
          <a:ext cx="3000000" cy="3000000"/>
        </p:xfrm>
        <a:graphic>
          <a:graphicData uri="http://schemas.openxmlformats.org/drawingml/2006/table">
            <a:tbl>
              <a:tblPr bandRow="1" firstCol="1" firstRow="1">
                <a:solidFill>
                  <a:srgbClr val="F7F7F7"/>
                </a:solidFill>
                <a:tableStyleId>{E86C5FA6-6613-4371-B318-BAE805EE01CD}</a:tableStyleId>
              </a:tblPr>
              <a:tblGrid>
                <a:gridCol w="1817525"/>
                <a:gridCol w="285400"/>
                <a:gridCol w="10068575"/>
              </a:tblGrid>
              <a:tr h="302975">
                <a:tc>
                  <a:txBody>
                    <a:bodyPr/>
                    <a:lstStyle/>
                    <a:p>
                      <a:pPr indent="0" lvl="0" marL="0" marR="0" rtl="0" algn="ctr">
                        <a:spcBef>
                          <a:spcPts val="0"/>
                        </a:spcBef>
                        <a:spcAft>
                          <a:spcPts val="0"/>
                        </a:spcAft>
                        <a:buNone/>
                      </a:pPr>
                      <a:r>
                        <a:rPr b="1" lang="pt-BR" sz="1400" u="none" cap="none" strike="noStrike">
                          <a:solidFill>
                            <a:schemeClr val="lt1"/>
                          </a:solidFill>
                          <a:latin typeface="Calibri"/>
                          <a:ea typeface="Calibri"/>
                          <a:cs typeface="Calibri"/>
                          <a:sym typeface="Calibri"/>
                        </a:rPr>
                        <a:t>AUTHOR / YEAR</a:t>
                      </a:r>
                      <a:endParaRPr b="1" sz="1400" u="none" cap="none" strike="noStrike">
                        <a:solidFill>
                          <a:schemeClr val="lt1"/>
                        </a:solidFill>
                        <a:latin typeface="Calibri"/>
                        <a:ea typeface="Calibri"/>
                        <a:cs typeface="Calibri"/>
                        <a:sym typeface="Calibri"/>
                      </a:endParaRPr>
                    </a:p>
                  </a:txBody>
                  <a:tcPr marT="48525" marB="48525" marR="48525" marL="48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C0C0C"/>
                    </a:solidFill>
                  </a:tcPr>
                </a:tc>
                <a:tc>
                  <a:txBody>
                    <a:bodyPr/>
                    <a:lstStyle/>
                    <a:p>
                      <a:pPr indent="0" lvl="0" marL="0" marR="0" rtl="0" algn="ctr">
                        <a:spcBef>
                          <a:spcPts val="0"/>
                        </a:spcBef>
                        <a:spcAft>
                          <a:spcPts val="0"/>
                        </a:spcAft>
                        <a:buNone/>
                      </a:pPr>
                      <a:r>
                        <a:t/>
                      </a:r>
                      <a:endParaRPr b="1" sz="1400" u="none" cap="none" strike="noStrike">
                        <a:solidFill>
                          <a:schemeClr val="lt1"/>
                        </a:solidFill>
                        <a:latin typeface="Calibri"/>
                        <a:ea typeface="Calibri"/>
                        <a:cs typeface="Calibri"/>
                        <a:sym typeface="Calibri"/>
                      </a:endParaRPr>
                    </a:p>
                  </a:txBody>
                  <a:tcPr marT="48525" marB="48525" marR="48525" marL="48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C0C0C"/>
                    </a:solidFill>
                  </a:tcPr>
                </a:tc>
                <a:tc>
                  <a:txBody>
                    <a:bodyPr/>
                    <a:lstStyle/>
                    <a:p>
                      <a:pPr indent="0" lvl="0" marL="0" marR="0" rtl="0" algn="ctr">
                        <a:spcBef>
                          <a:spcPts val="0"/>
                        </a:spcBef>
                        <a:spcAft>
                          <a:spcPts val="0"/>
                        </a:spcAft>
                        <a:buNone/>
                      </a:pPr>
                      <a:r>
                        <a:rPr b="1" lang="pt-BR" sz="1400" u="none" cap="none" strike="noStrike">
                          <a:solidFill>
                            <a:schemeClr val="lt1"/>
                          </a:solidFill>
                          <a:latin typeface="Calibri"/>
                          <a:ea typeface="Calibri"/>
                          <a:cs typeface="Calibri"/>
                          <a:sym typeface="Calibri"/>
                        </a:rPr>
                        <a:t>TITLE</a:t>
                      </a:r>
                      <a:endParaRPr b="1" sz="1400" u="none" cap="none" strike="noStrike">
                        <a:solidFill>
                          <a:schemeClr val="lt1"/>
                        </a:solidFill>
                        <a:latin typeface="Calibri"/>
                        <a:ea typeface="Calibri"/>
                        <a:cs typeface="Calibri"/>
                        <a:sym typeface="Calibri"/>
                      </a:endParaRPr>
                    </a:p>
                  </a:txBody>
                  <a:tcPr marT="48525" marB="48525" marR="48525" marL="48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C0C0C"/>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Smith et al. (2008)</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SSTAR: The US lead-cooled fast reactor (LFR)</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Kessudes (2012)</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Small Modular Reactors for Enhancing Energy Security in Developing Countries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Vujiic et al (2012) </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Small modular reactors: Simpler, safer, cheaper?</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Petrovic et al. (2012)</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Pioneering Role of IRIS in the Resurgence of Small Modular Reactors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Iyer et al. (2014)</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Implications of small modular reactors for climate change mitigation</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Sovacool et al. (2014)</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Back to the Future: Small Modular Reactors, Nuclear Fantasies, and Symbolic Convergence</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4807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Black et al. (2015)</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Carbon free energy development and the role of small modular reactors: A review and decision framework for deployment in developing countries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Eaves (2016)</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Can North America’s advanced nuclear reactor companies help save the planet?</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Nian (2017)</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The prospects of small modular reactors in Southeast Asia</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44807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Kimura &amp; Asano al (2019)</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Ensuring Criticality Safety of SMR Core During Transport Based on Its Temperature Reactivity</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Merino et al. (2019)</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Environmental Assessment of Energy Scenarios for a Low-Carbon Electrical Network in Chile</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610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Thomas (2019)</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Is it the end of the line for Light Water Reactor technology or can China and Russia save the day?</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Schmid (2020)</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From “Inherently Safe” to “Proliferation Resistant”: New Perspectives on Reactor Designs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610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Carless et al. (2021)</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Estimating nuclear proliferation and security risks in emerging markets using Bayesian Belief Networks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610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Norouzi et al (2021)</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Thermal-hydraulic efficiency of a modular reactor power plant by using the second law of thermodynamic</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44807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Mitsoboshi &amp; Sagara (2021)</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Effects of U3Si2 fuel and minor actinide doping on fundamental neutronics, nuclear safety, and security of small and medium PWRs in comparison to conventional UO2 fuel</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Testoni et al. (2021)</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Review of nuclear microreactors: Status, potentialities and challenges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Daniel &amp; Kim. (2022)</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A Study on Integrating SMRs into Uganda’s Future Energy System</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Maio et al. (2022)</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The Contribution of Small Modular Reactors to the Resilience of Power Supply</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Nian et al (2022)</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Accelerating safe small modular reactor development in Southeast Asia</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398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Mathew (2022)</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Nuclear energy: A pathway towards mitigation of global warming</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44807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Zhang et al. (2022)</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Conceptual design and neutronic analysis of a megawatt-level vehicular microreactor based on TRISO fuel particles and S-CO2 direct power generation</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graphicFrame>
        <p:nvGraphicFramePr>
          <p:cNvPr id="294" name="Google Shape;294;p38"/>
          <p:cNvGraphicFramePr/>
          <p:nvPr/>
        </p:nvGraphicFramePr>
        <p:xfrm>
          <a:off x="20494" y="1570"/>
          <a:ext cx="3000000" cy="3000000"/>
        </p:xfrm>
        <a:graphic>
          <a:graphicData uri="http://schemas.openxmlformats.org/drawingml/2006/table">
            <a:tbl>
              <a:tblPr bandRow="1" firstCol="1" firstRow="1">
                <a:solidFill>
                  <a:srgbClr val="F7F7F7"/>
                </a:solidFill>
                <a:tableStyleId>{E86C5FA6-6613-4371-B318-BAE805EE01CD}</a:tableStyleId>
              </a:tblPr>
              <a:tblGrid>
                <a:gridCol w="1817525"/>
                <a:gridCol w="285400"/>
                <a:gridCol w="10068575"/>
              </a:tblGrid>
              <a:tr h="214475">
                <a:tc>
                  <a:txBody>
                    <a:bodyPr/>
                    <a:lstStyle/>
                    <a:p>
                      <a:pPr indent="0" lvl="0" marL="0" marR="0" rtl="0" algn="ctr">
                        <a:spcBef>
                          <a:spcPts val="0"/>
                        </a:spcBef>
                        <a:spcAft>
                          <a:spcPts val="0"/>
                        </a:spcAft>
                        <a:buNone/>
                      </a:pPr>
                      <a:r>
                        <a:rPr b="1" lang="pt-BR" sz="1400" u="none" cap="none" strike="noStrike">
                          <a:solidFill>
                            <a:schemeClr val="lt1"/>
                          </a:solidFill>
                          <a:latin typeface="Calibri"/>
                          <a:ea typeface="Calibri"/>
                          <a:cs typeface="Calibri"/>
                          <a:sym typeface="Calibri"/>
                        </a:rPr>
                        <a:t>AUTHOR / YEAR</a:t>
                      </a:r>
                      <a:endParaRPr b="1" sz="1400" u="none" cap="none" strike="noStrike">
                        <a:solidFill>
                          <a:schemeClr val="lt1"/>
                        </a:solidFill>
                        <a:latin typeface="Calibri"/>
                        <a:ea typeface="Calibri"/>
                        <a:cs typeface="Calibri"/>
                        <a:sym typeface="Calibri"/>
                      </a:endParaRPr>
                    </a:p>
                  </a:txBody>
                  <a:tcPr marT="48525" marB="48525" marR="48525" marL="48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C0C0C"/>
                    </a:solidFill>
                  </a:tcPr>
                </a:tc>
                <a:tc>
                  <a:txBody>
                    <a:bodyPr/>
                    <a:lstStyle/>
                    <a:p>
                      <a:pPr indent="0" lvl="0" marL="0" marR="0" rtl="0" algn="ctr">
                        <a:spcBef>
                          <a:spcPts val="0"/>
                        </a:spcBef>
                        <a:spcAft>
                          <a:spcPts val="0"/>
                        </a:spcAft>
                        <a:buNone/>
                      </a:pPr>
                      <a:r>
                        <a:t/>
                      </a:r>
                      <a:endParaRPr b="1" sz="1400" u="none" cap="none" strike="noStrike">
                        <a:solidFill>
                          <a:schemeClr val="lt1"/>
                        </a:solidFill>
                        <a:latin typeface="Calibri"/>
                        <a:ea typeface="Calibri"/>
                        <a:cs typeface="Calibri"/>
                        <a:sym typeface="Calibri"/>
                      </a:endParaRPr>
                    </a:p>
                  </a:txBody>
                  <a:tcPr marT="48525" marB="48525" marR="48525" marL="48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C0C0C"/>
                    </a:solidFill>
                  </a:tcPr>
                </a:tc>
                <a:tc>
                  <a:txBody>
                    <a:bodyPr/>
                    <a:lstStyle/>
                    <a:p>
                      <a:pPr indent="0" lvl="0" marL="0" marR="0" rtl="0" algn="ctr">
                        <a:spcBef>
                          <a:spcPts val="0"/>
                        </a:spcBef>
                        <a:spcAft>
                          <a:spcPts val="0"/>
                        </a:spcAft>
                        <a:buNone/>
                      </a:pPr>
                      <a:r>
                        <a:rPr b="1" lang="pt-BR" sz="1400" u="none" cap="none" strike="noStrike">
                          <a:solidFill>
                            <a:schemeClr val="lt1"/>
                          </a:solidFill>
                          <a:latin typeface="Calibri"/>
                          <a:ea typeface="Calibri"/>
                          <a:cs typeface="Calibri"/>
                          <a:sym typeface="Calibri"/>
                        </a:rPr>
                        <a:t>TITLE</a:t>
                      </a:r>
                      <a:endParaRPr b="1" sz="1400" u="none" cap="none" strike="noStrike">
                        <a:solidFill>
                          <a:schemeClr val="lt1"/>
                        </a:solidFill>
                        <a:latin typeface="Calibri"/>
                        <a:ea typeface="Calibri"/>
                        <a:cs typeface="Calibri"/>
                        <a:sym typeface="Calibri"/>
                      </a:endParaRPr>
                    </a:p>
                  </a:txBody>
                  <a:tcPr marT="48525" marB="48525" marR="48525" marL="485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C0C0C"/>
                    </a:solidFill>
                  </a:tcPr>
                </a:tc>
              </a:tr>
              <a:tr h="2674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Ayodeji et al. (2023)</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Cyber security in the nuclear industry: A closer look at digital control systems, networks and human factors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2674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Hayes &amp; Sawers (2023)</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A thermal natural uranium breeder reactor for large and small applications with passive safeguard designs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674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Saleh et al. (2023)</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Advancing Small Modular Reactor Technology Assessment in the Czech Republic, Egypt, and Poland</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1615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Shobeiri et al. (2023)</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Small Modular Reactor Deployment and Obstacles to Be Overcome</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674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Zarebski &amp; Katarzynski (2023)</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Small Modular Reactors (SMRs) as a Solution for Renewable Energy Gaps: Spatial Analysis for Polish Strategy</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1615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Chmielewska-Smietanko et al. (2024)</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Selected Legal and Safety Aspects of the “Coal-To-Nuclear” Strategy in Poland</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674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Defferriere et al (2024)</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Ionic Conduction-Based Polycrystalline Oxide Gamma Ray Detection – Radiation-Ionic Effects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1615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Gateau et al. (2024)</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Consequence-based security for microreactors</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267450">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Kansasamy &amp; Brunner (2024)</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Idaho national laboratory to demonstrate collaboration first versus competition to accelerate achieving a secure clean energy future by 2031</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r h="161525">
                <a:tc>
                  <a:txBody>
                    <a:bodyPr/>
                    <a:lstStyle/>
                    <a:p>
                      <a:pPr indent="0" lvl="0" marL="0" marR="0" rtl="0" algn="l">
                        <a:spcBef>
                          <a:spcPts val="0"/>
                        </a:spcBef>
                        <a:spcAft>
                          <a:spcPts val="0"/>
                        </a:spcAft>
                        <a:buNone/>
                      </a:pPr>
                      <a:r>
                        <a:rPr b="1" lang="pt-BR" sz="1400" u="none" cap="none" strike="noStrike">
                          <a:solidFill>
                            <a:schemeClr val="dk1"/>
                          </a:solidFill>
                          <a:latin typeface="Calibri"/>
                          <a:ea typeface="Calibri"/>
                          <a:cs typeface="Calibri"/>
                          <a:sym typeface="Calibri"/>
                        </a:rPr>
                        <a:t> </a:t>
                      </a:r>
                      <a:endParaRPr b="1"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lang="pt-BR" sz="1400" u="none" cap="none" strike="noStrike">
                          <a:solidFill>
                            <a:schemeClr val="dk1"/>
                          </a:solidFill>
                          <a:latin typeface="Calibri"/>
                          <a:ea typeface="Calibri"/>
                          <a:cs typeface="Calibri"/>
                          <a:sym typeface="Calibri"/>
                        </a:rPr>
                        <a:t> </a:t>
                      </a:r>
                      <a:endParaRPr sz="1400" u="none" cap="none" strike="noStrike">
                        <a:solidFill>
                          <a:schemeClr val="dk1"/>
                        </a:solidFill>
                        <a:latin typeface="Calibri"/>
                        <a:ea typeface="Calibri"/>
                        <a:cs typeface="Calibri"/>
                        <a:sym typeface="Calibri"/>
                      </a:endParaRPr>
                    </a:p>
                  </a:txBody>
                  <a:tcPr marT="0" marB="32350" marR="15975" marL="15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ctrTitle"/>
          </p:nvPr>
        </p:nvSpPr>
        <p:spPr>
          <a:xfrm>
            <a:off x="5352295" y="27432"/>
            <a:ext cx="5984300" cy="340156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600"/>
              <a:buFont typeface="Arial"/>
              <a:buNone/>
            </a:pPr>
            <a:r>
              <a:rPr lang="pt-BR" sz="4600"/>
              <a:t>A Review on Security in Small Modular Reactors and Micro Nuclear Reactors</a:t>
            </a:r>
            <a:endParaRPr sz="4600"/>
          </a:p>
        </p:txBody>
      </p:sp>
      <p:sp>
        <p:nvSpPr>
          <p:cNvPr id="121" name="Google Shape;121;p21"/>
          <p:cNvSpPr txBox="1"/>
          <p:nvPr>
            <p:ph idx="1" type="subTitle"/>
          </p:nvPr>
        </p:nvSpPr>
        <p:spPr>
          <a:xfrm>
            <a:off x="5629947" y="3881338"/>
            <a:ext cx="5428996" cy="148132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500"/>
              <a:buNone/>
            </a:pPr>
            <a:r>
              <a:rPr lang="pt-BR" sz="3500"/>
              <a:t>Julia GARCIA</a:t>
            </a:r>
            <a:endParaRPr/>
          </a:p>
          <a:p>
            <a:pPr indent="0" lvl="0" marL="0" rtl="0" algn="ctr">
              <a:lnSpc>
                <a:spcPct val="90000"/>
              </a:lnSpc>
              <a:spcBef>
                <a:spcPts val="1000"/>
              </a:spcBef>
              <a:spcAft>
                <a:spcPts val="0"/>
              </a:spcAft>
              <a:buClr>
                <a:schemeClr val="dk1"/>
              </a:buClr>
              <a:buSzPts val="2400"/>
              <a:buNone/>
            </a:pPr>
            <a:r>
              <a:rPr lang="pt-BR"/>
              <a:t>Delvonei ANDRADE, Ricardo VENDRAMEL, Elaine RODRIGUES</a:t>
            </a:r>
            <a:endParaRPr/>
          </a:p>
        </p:txBody>
      </p:sp>
      <p:pic>
        <p:nvPicPr>
          <p:cNvPr descr="Unesco Biodiversity" id="122" name="Google Shape;122;p21"/>
          <p:cNvPicPr preferRelativeResize="0"/>
          <p:nvPr/>
        </p:nvPicPr>
        <p:blipFill rotWithShape="1">
          <a:blip r:embed="rId3">
            <a:alphaModFix/>
          </a:blip>
          <a:srcRect b="9753" l="0" r="0" t="12228"/>
          <a:stretch/>
        </p:blipFill>
        <p:spPr>
          <a:xfrm>
            <a:off x="9142371" y="5615168"/>
            <a:ext cx="1592994" cy="1242832"/>
          </a:xfrm>
          <a:prstGeom prst="rect">
            <a:avLst/>
          </a:prstGeom>
          <a:noFill/>
          <a:ln>
            <a:noFill/>
          </a:ln>
        </p:spPr>
      </p:pic>
      <p:cxnSp>
        <p:nvCxnSpPr>
          <p:cNvPr id="123" name="Google Shape;123;p21"/>
          <p:cNvCxnSpPr/>
          <p:nvPr/>
        </p:nvCxnSpPr>
        <p:spPr>
          <a:xfrm>
            <a:off x="6096000" y="3569110"/>
            <a:ext cx="4434348" cy="0"/>
          </a:xfrm>
          <a:prstGeom prst="straightConnector1">
            <a:avLst/>
          </a:prstGeom>
          <a:noFill/>
          <a:ln cap="flat" cmpd="sng" w="31750">
            <a:solidFill>
              <a:schemeClr val="dk1"/>
            </a:solidFill>
            <a:prstDash val="solid"/>
            <a:miter lim="800000"/>
            <a:headEnd len="sm" w="sm" type="none"/>
            <a:tailEnd len="sm" w="sm" type="none"/>
          </a:ln>
        </p:spPr>
      </p:cxnSp>
      <p:pic>
        <p:nvPicPr>
          <p:cNvPr descr="Ipen Instituto de Pesquisas Energéticas e Nucleares - YouTube" id="124" name="Google Shape;124;p21"/>
          <p:cNvPicPr preferRelativeResize="0"/>
          <p:nvPr/>
        </p:nvPicPr>
        <p:blipFill rotWithShape="1">
          <a:blip r:embed="rId4">
            <a:alphaModFix/>
          </a:blip>
          <a:srcRect b="0" l="0" r="0" t="0"/>
          <a:stretch/>
        </p:blipFill>
        <p:spPr>
          <a:xfrm>
            <a:off x="6169588" y="5592527"/>
            <a:ext cx="1238041" cy="1238041"/>
          </a:xfrm>
          <a:prstGeom prst="rect">
            <a:avLst/>
          </a:prstGeom>
          <a:noFill/>
          <a:ln>
            <a:noFill/>
          </a:ln>
        </p:spPr>
      </p:pic>
      <p:pic>
        <p:nvPicPr>
          <p:cNvPr descr="Instituto de Pesquisas Ambientais - YouTube" id="125" name="Google Shape;125;p21"/>
          <p:cNvPicPr preferRelativeResize="0"/>
          <p:nvPr/>
        </p:nvPicPr>
        <p:blipFill rotWithShape="1">
          <a:blip r:embed="rId5">
            <a:alphaModFix/>
          </a:blip>
          <a:srcRect b="0" l="0" r="0" t="0"/>
          <a:stretch/>
        </p:blipFill>
        <p:spPr>
          <a:xfrm>
            <a:off x="7694153" y="5597935"/>
            <a:ext cx="1238041" cy="12380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ctrTitle"/>
          </p:nvPr>
        </p:nvSpPr>
        <p:spPr>
          <a:xfrm>
            <a:off x="1524000" y="1854200"/>
            <a:ext cx="9144000" cy="108760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Arial"/>
              <a:buNone/>
            </a:pPr>
            <a:r>
              <a:rPr lang="pt-BR"/>
              <a:t>ACKNOWLEDGEMENTS</a:t>
            </a:r>
            <a:endParaRPr/>
          </a:p>
        </p:txBody>
      </p:sp>
      <p:sp>
        <p:nvSpPr>
          <p:cNvPr id="300" name="Google Shape;300;p39"/>
          <p:cNvSpPr txBox="1"/>
          <p:nvPr>
            <p:ph idx="1" type="subTitle"/>
          </p:nvPr>
        </p:nvSpPr>
        <p:spPr>
          <a:xfrm>
            <a:off x="1524000" y="2941804"/>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pt-BR"/>
              <a:t>The authors thank CAPES and the support of Postgraduate Program in Nuclear Technology (IPEN-CNEN).</a:t>
            </a:r>
            <a:endParaRPr/>
          </a:p>
        </p:txBody>
      </p:sp>
      <p:sp>
        <p:nvSpPr>
          <p:cNvPr id="301" name="Google Shape;301;p39"/>
          <p:cNvSpPr txBox="1"/>
          <p:nvPr>
            <p:ph idx="1" type="subTitle"/>
          </p:nvPr>
        </p:nvSpPr>
        <p:spPr>
          <a:xfrm>
            <a:off x="5306775" y="6130675"/>
            <a:ext cx="6651600" cy="439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pt-BR" sz="1600"/>
              <a:t> </a:t>
            </a:r>
            <a:r>
              <a:rPr lang="pt-BR" sz="1400"/>
              <a:t>If you have any questions, please contact me at: </a:t>
            </a:r>
            <a:r>
              <a:rPr lang="pt-BR" sz="1600"/>
              <a:t>cristinajulia529@gamil.com</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2"/>
          <p:cNvPicPr preferRelativeResize="0"/>
          <p:nvPr/>
        </p:nvPicPr>
        <p:blipFill rotWithShape="1">
          <a:blip r:embed="rId3">
            <a:alphaModFix/>
          </a:blip>
          <a:srcRect b="0" l="0" r="0" t="0"/>
          <a:stretch/>
        </p:blipFill>
        <p:spPr>
          <a:xfrm>
            <a:off x="5288" y="1255776"/>
            <a:ext cx="4647474" cy="5608656"/>
          </a:xfrm>
          <a:prstGeom prst="rect">
            <a:avLst/>
          </a:prstGeom>
          <a:noFill/>
          <a:ln>
            <a:noFill/>
          </a:ln>
        </p:spPr>
      </p:pic>
      <p:sp>
        <p:nvSpPr>
          <p:cNvPr id="131" name="Google Shape;131;p22"/>
          <p:cNvSpPr txBox="1"/>
          <p:nvPr/>
        </p:nvSpPr>
        <p:spPr>
          <a:xfrm>
            <a:off x="441960" y="518160"/>
            <a:ext cx="10515600" cy="7376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b="1" i="0" lang="pt-BR" sz="4400" u="none" cap="none" strike="noStrike">
                <a:solidFill>
                  <a:schemeClr val="lt1"/>
                </a:solidFill>
                <a:latin typeface="Arial"/>
                <a:ea typeface="Arial"/>
                <a:cs typeface="Arial"/>
                <a:sym typeface="Arial"/>
              </a:rPr>
              <a:t>1. Introduction</a:t>
            </a:r>
            <a:endParaRPr b="1" i="0" sz="4400" u="none" cap="none" strike="noStrike">
              <a:solidFill>
                <a:schemeClr val="lt1"/>
              </a:solidFill>
              <a:latin typeface="Arial"/>
              <a:ea typeface="Arial"/>
              <a:cs typeface="Arial"/>
              <a:sym typeface="Arial"/>
            </a:endParaRPr>
          </a:p>
        </p:txBody>
      </p:sp>
      <p:sp>
        <p:nvSpPr>
          <p:cNvPr id="132" name="Google Shape;132;p22"/>
          <p:cNvSpPr txBox="1"/>
          <p:nvPr/>
        </p:nvSpPr>
        <p:spPr>
          <a:xfrm>
            <a:off x="1583682" y="2056749"/>
            <a:ext cx="2969330" cy="3539430"/>
          </a:xfrm>
          <a:prstGeom prst="rect">
            <a:avLst/>
          </a:prstGeom>
          <a:solidFill>
            <a:srgbClr val="BBD6EE"/>
          </a:solidFill>
          <a:ln cap="flat" cmpd="sng" w="9525">
            <a:solidFill>
              <a:srgbClr val="1E4E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2800" u="none" cap="none" strike="noStrike">
                <a:solidFill>
                  <a:schemeClr val="dk1"/>
                </a:solidFill>
                <a:latin typeface="Calibri"/>
                <a:ea typeface="Calibri"/>
                <a:cs typeface="Calibri"/>
                <a:sym typeface="Calibri"/>
              </a:rPr>
              <a:t>The development of microreactors and small and medium modular reactors (SMRs) increases the potential use of nuclear energy </a:t>
            </a:r>
            <a:endParaRPr b="0" i="0" sz="2800" u="none" cap="none" strike="noStrike">
              <a:solidFill>
                <a:schemeClr val="dk1"/>
              </a:solidFill>
              <a:latin typeface="Calibri"/>
              <a:ea typeface="Calibri"/>
              <a:cs typeface="Calibri"/>
              <a:sym typeface="Calibri"/>
            </a:endParaRPr>
          </a:p>
        </p:txBody>
      </p:sp>
      <p:grpSp>
        <p:nvGrpSpPr>
          <p:cNvPr id="133" name="Google Shape;133;p22"/>
          <p:cNvGrpSpPr/>
          <p:nvPr/>
        </p:nvGrpSpPr>
        <p:grpSpPr>
          <a:xfrm>
            <a:off x="4748644" y="1345968"/>
            <a:ext cx="7361868" cy="4989678"/>
            <a:chOff x="0" y="4192"/>
            <a:chExt cx="7361868" cy="4989678"/>
          </a:xfrm>
        </p:grpSpPr>
        <p:sp>
          <p:nvSpPr>
            <p:cNvPr id="134" name="Google Shape;134;p22"/>
            <p:cNvSpPr/>
            <p:nvPr/>
          </p:nvSpPr>
          <p:spPr>
            <a:xfrm>
              <a:off x="0" y="4192"/>
              <a:ext cx="7361868" cy="1436299"/>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p:nvPr/>
          </p:nvSpPr>
          <p:spPr>
            <a:xfrm>
              <a:off x="434480" y="327360"/>
              <a:ext cx="790737" cy="789964"/>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1659698" y="4192"/>
              <a:ext cx="5614983" cy="143770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nvSpPr>
          <p:spPr>
            <a:xfrm>
              <a:off x="1659698" y="4192"/>
              <a:ext cx="5614983" cy="1437703"/>
            </a:xfrm>
            <a:prstGeom prst="rect">
              <a:avLst/>
            </a:prstGeom>
            <a:noFill/>
            <a:ln>
              <a:noFill/>
            </a:ln>
          </p:spPr>
          <p:txBody>
            <a:bodyPr anchorCtr="0" anchor="ctr" bIns="152150" lIns="152150" spcFirstLastPara="1" rIns="152150" wrap="square" tIns="152150">
              <a:noAutofit/>
            </a:bodyPr>
            <a:lstStyle/>
            <a:p>
              <a:pPr indent="0" lvl="0" marL="0" marR="0" rtl="0" algn="l">
                <a:lnSpc>
                  <a:spcPct val="100000"/>
                </a:lnSpc>
                <a:spcBef>
                  <a:spcPts val="0"/>
                </a:spcBef>
                <a:spcAft>
                  <a:spcPts val="0"/>
                </a:spcAft>
                <a:buClr>
                  <a:schemeClr val="dk1"/>
                </a:buClr>
                <a:buSzPts val="2000"/>
                <a:buFont typeface="Calibri"/>
                <a:buNone/>
              </a:pPr>
              <a:r>
                <a:rPr b="0" i="0" lang="pt-BR" sz="2000" u="none" cap="none" strike="noStrike">
                  <a:solidFill>
                    <a:schemeClr val="dk1"/>
                  </a:solidFill>
                  <a:latin typeface="Calibri"/>
                  <a:ea typeface="Calibri"/>
                  <a:cs typeface="Calibri"/>
                  <a:sym typeface="Calibri"/>
                </a:rPr>
                <a:t>Nuclear power has been an important source of low-carbon energy</a:t>
              </a:r>
              <a:endParaRPr/>
            </a:p>
          </p:txBody>
        </p:sp>
        <p:sp>
          <p:nvSpPr>
            <p:cNvPr id="138" name="Google Shape;138;p22"/>
            <p:cNvSpPr/>
            <p:nvPr/>
          </p:nvSpPr>
          <p:spPr>
            <a:xfrm>
              <a:off x="0" y="1780180"/>
              <a:ext cx="7361868" cy="1436299"/>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p:cNvSpPr/>
            <p:nvPr/>
          </p:nvSpPr>
          <p:spPr>
            <a:xfrm>
              <a:off x="434480" y="2103347"/>
              <a:ext cx="790737" cy="789964"/>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p:nvPr/>
          </p:nvSpPr>
          <p:spPr>
            <a:xfrm>
              <a:off x="1659698" y="1780180"/>
              <a:ext cx="5614983" cy="143770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txBox="1"/>
            <p:nvPr/>
          </p:nvSpPr>
          <p:spPr>
            <a:xfrm>
              <a:off x="1659698" y="1780180"/>
              <a:ext cx="5614983" cy="1437703"/>
            </a:xfrm>
            <a:prstGeom prst="rect">
              <a:avLst/>
            </a:prstGeom>
            <a:noFill/>
            <a:ln>
              <a:noFill/>
            </a:ln>
          </p:spPr>
          <p:txBody>
            <a:bodyPr anchorCtr="0" anchor="ctr" bIns="152150" lIns="152150" spcFirstLastPara="1" rIns="152150" wrap="square" tIns="152150">
              <a:noAutofit/>
            </a:bodyPr>
            <a:lstStyle/>
            <a:p>
              <a:pPr indent="0" lvl="0" marL="0" marR="0" rtl="0" algn="l">
                <a:lnSpc>
                  <a:spcPct val="100000"/>
                </a:lnSpc>
                <a:spcBef>
                  <a:spcPts val="0"/>
                </a:spcBef>
                <a:spcAft>
                  <a:spcPts val="0"/>
                </a:spcAft>
                <a:buClr>
                  <a:schemeClr val="dk1"/>
                </a:buClr>
                <a:buSzPts val="2000"/>
                <a:buFont typeface="Calibri"/>
                <a:buNone/>
              </a:pPr>
              <a:r>
                <a:rPr b="0" i="0" lang="pt-BR" sz="2000" u="none" cap="none" strike="noStrike">
                  <a:solidFill>
                    <a:schemeClr val="dk1"/>
                  </a:solidFill>
                  <a:latin typeface="Calibri"/>
                  <a:ea typeface="Calibri"/>
                  <a:cs typeface="Calibri"/>
                  <a:sym typeface="Calibri"/>
                </a:rPr>
                <a:t>437 operational nuclear reactors in 32 countries generated around 10% of the global electricity production and more than a quarter of the world's low-carbon production (2021)</a:t>
              </a:r>
              <a:endParaRPr/>
            </a:p>
          </p:txBody>
        </p:sp>
        <p:sp>
          <p:nvSpPr>
            <p:cNvPr id="142" name="Google Shape;142;p22"/>
            <p:cNvSpPr/>
            <p:nvPr/>
          </p:nvSpPr>
          <p:spPr>
            <a:xfrm>
              <a:off x="0" y="3556167"/>
              <a:ext cx="7361868" cy="1436299"/>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434480" y="3879334"/>
              <a:ext cx="790737" cy="789964"/>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p:nvPr/>
          </p:nvSpPr>
          <p:spPr>
            <a:xfrm>
              <a:off x="1659698" y="3556167"/>
              <a:ext cx="5614983" cy="143770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txBox="1"/>
            <p:nvPr/>
          </p:nvSpPr>
          <p:spPr>
            <a:xfrm>
              <a:off x="1659698" y="3556167"/>
              <a:ext cx="5614983" cy="1437703"/>
            </a:xfrm>
            <a:prstGeom prst="rect">
              <a:avLst/>
            </a:prstGeom>
            <a:noFill/>
            <a:ln>
              <a:noFill/>
            </a:ln>
          </p:spPr>
          <p:txBody>
            <a:bodyPr anchorCtr="0" anchor="ctr" bIns="152150" lIns="152150" spcFirstLastPara="1" rIns="152150" wrap="square" tIns="152150">
              <a:noAutofit/>
            </a:bodyPr>
            <a:lstStyle/>
            <a:p>
              <a:pPr indent="0" lvl="0" marL="0" marR="0" rtl="0" algn="l">
                <a:lnSpc>
                  <a:spcPct val="100000"/>
                </a:lnSpc>
                <a:spcBef>
                  <a:spcPts val="0"/>
                </a:spcBef>
                <a:spcAft>
                  <a:spcPts val="0"/>
                </a:spcAft>
                <a:buClr>
                  <a:schemeClr val="dk1"/>
                </a:buClr>
                <a:buSzPts val="2000"/>
                <a:buFont typeface="Calibri"/>
                <a:buNone/>
              </a:pPr>
              <a:r>
                <a:rPr b="0" i="0" lang="pt-BR" sz="2000" u="none" cap="none" strike="noStrike">
                  <a:solidFill>
                    <a:schemeClr val="dk1"/>
                  </a:solidFill>
                  <a:latin typeface="Calibri"/>
                  <a:ea typeface="Calibri"/>
                  <a:cs typeface="Calibri"/>
                  <a:sym typeface="Calibri"/>
                </a:rPr>
                <a:t>Great potential in non-electric applications (such as district heating, hydrogen production and desalination)</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nvSpPr>
        <p:spPr>
          <a:xfrm>
            <a:off x="441960" y="518160"/>
            <a:ext cx="10515600" cy="7376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b="1" i="0" lang="pt-BR" sz="4400" u="none" cap="none" strike="noStrike">
                <a:solidFill>
                  <a:schemeClr val="lt1"/>
                </a:solidFill>
                <a:latin typeface="Arial"/>
                <a:ea typeface="Arial"/>
                <a:cs typeface="Arial"/>
                <a:sym typeface="Arial"/>
              </a:rPr>
              <a:t>1. Introduction</a:t>
            </a:r>
            <a:endParaRPr b="1" i="0" sz="4400" u="none" cap="none" strike="noStrike">
              <a:solidFill>
                <a:schemeClr val="lt1"/>
              </a:solidFill>
              <a:latin typeface="Arial"/>
              <a:ea typeface="Arial"/>
              <a:cs typeface="Arial"/>
              <a:sym typeface="Arial"/>
            </a:endParaRPr>
          </a:p>
        </p:txBody>
      </p:sp>
      <p:sp>
        <p:nvSpPr>
          <p:cNvPr id="151" name="Google Shape;151;p23"/>
          <p:cNvSpPr txBox="1"/>
          <p:nvPr/>
        </p:nvSpPr>
        <p:spPr>
          <a:xfrm>
            <a:off x="66900" y="1480826"/>
            <a:ext cx="11998247" cy="646331"/>
          </a:xfrm>
          <a:prstGeom prst="rect">
            <a:avLst/>
          </a:prstGeom>
          <a:solidFill>
            <a:srgbClr val="BBD6EE"/>
          </a:solidFill>
          <a:ln cap="flat" cmpd="sng" w="9525">
            <a:solidFill>
              <a:srgbClr val="1E4E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BR" sz="3600" u="none" cap="none" strike="noStrike">
                <a:solidFill>
                  <a:schemeClr val="dk1"/>
                </a:solidFill>
                <a:latin typeface="Calibri"/>
                <a:ea typeface="Calibri"/>
                <a:cs typeface="Calibri"/>
                <a:sym typeface="Calibri"/>
              </a:rPr>
              <a:t>More than 80 projects at different stages of development</a:t>
            </a:r>
            <a:endParaRPr b="0" i="0" sz="3600" u="none" cap="none" strike="noStrike">
              <a:solidFill>
                <a:schemeClr val="dk1"/>
              </a:solidFill>
              <a:latin typeface="Calibri"/>
              <a:ea typeface="Calibri"/>
              <a:cs typeface="Calibri"/>
              <a:sym typeface="Calibri"/>
            </a:endParaRPr>
          </a:p>
        </p:txBody>
      </p:sp>
      <p:pic>
        <p:nvPicPr>
          <p:cNvPr id="152" name="Google Shape;152;p23"/>
          <p:cNvPicPr preferRelativeResize="0"/>
          <p:nvPr/>
        </p:nvPicPr>
        <p:blipFill rotWithShape="1">
          <a:blip r:embed="rId3">
            <a:alphaModFix/>
          </a:blip>
          <a:srcRect b="0" l="0" r="0" t="0"/>
          <a:stretch/>
        </p:blipFill>
        <p:spPr>
          <a:xfrm>
            <a:off x="9244212" y="3514284"/>
            <a:ext cx="2871589" cy="748403"/>
          </a:xfrm>
          <a:prstGeom prst="rect">
            <a:avLst/>
          </a:prstGeom>
          <a:noFill/>
          <a:ln>
            <a:noFill/>
          </a:ln>
        </p:spPr>
      </p:pic>
      <p:pic>
        <p:nvPicPr>
          <p:cNvPr id="153" name="Google Shape;153;p23"/>
          <p:cNvPicPr preferRelativeResize="0"/>
          <p:nvPr/>
        </p:nvPicPr>
        <p:blipFill rotWithShape="1">
          <a:blip r:embed="rId4">
            <a:alphaModFix/>
          </a:blip>
          <a:srcRect b="0" l="0" r="0" t="0"/>
          <a:stretch/>
        </p:blipFill>
        <p:spPr>
          <a:xfrm>
            <a:off x="5970664" y="3568543"/>
            <a:ext cx="2982833" cy="694736"/>
          </a:xfrm>
          <a:prstGeom prst="rect">
            <a:avLst/>
          </a:prstGeom>
          <a:noFill/>
          <a:ln>
            <a:noFill/>
          </a:ln>
        </p:spPr>
      </p:pic>
      <p:pic>
        <p:nvPicPr>
          <p:cNvPr id="154" name="Google Shape;154;p23"/>
          <p:cNvPicPr preferRelativeResize="0"/>
          <p:nvPr/>
        </p:nvPicPr>
        <p:blipFill rotWithShape="1">
          <a:blip r:embed="rId5">
            <a:alphaModFix/>
          </a:blip>
          <a:srcRect b="0" l="0" r="0" t="0"/>
          <a:stretch/>
        </p:blipFill>
        <p:spPr>
          <a:xfrm>
            <a:off x="6455416" y="5253533"/>
            <a:ext cx="2350644" cy="737616"/>
          </a:xfrm>
          <a:prstGeom prst="rect">
            <a:avLst/>
          </a:prstGeom>
          <a:noFill/>
          <a:ln>
            <a:noFill/>
          </a:ln>
        </p:spPr>
      </p:pic>
      <p:pic>
        <p:nvPicPr>
          <p:cNvPr id="155" name="Google Shape;155;p23"/>
          <p:cNvPicPr preferRelativeResize="0"/>
          <p:nvPr/>
        </p:nvPicPr>
        <p:blipFill rotWithShape="1">
          <a:blip r:embed="rId6">
            <a:alphaModFix/>
          </a:blip>
          <a:srcRect b="0" l="0" r="0" t="0"/>
          <a:stretch/>
        </p:blipFill>
        <p:spPr>
          <a:xfrm>
            <a:off x="8173871" y="4403548"/>
            <a:ext cx="2139221" cy="673596"/>
          </a:xfrm>
          <a:prstGeom prst="rect">
            <a:avLst/>
          </a:prstGeom>
          <a:noFill/>
          <a:ln>
            <a:noFill/>
          </a:ln>
        </p:spPr>
      </p:pic>
      <p:pic>
        <p:nvPicPr>
          <p:cNvPr id="156" name="Google Shape;156;p23"/>
          <p:cNvPicPr preferRelativeResize="0"/>
          <p:nvPr/>
        </p:nvPicPr>
        <p:blipFill rotWithShape="1">
          <a:blip r:embed="rId7">
            <a:alphaModFix/>
          </a:blip>
          <a:srcRect b="0" l="0" r="0" t="0"/>
          <a:stretch/>
        </p:blipFill>
        <p:spPr>
          <a:xfrm>
            <a:off x="9448620" y="5259777"/>
            <a:ext cx="2389625" cy="725127"/>
          </a:xfrm>
          <a:prstGeom prst="rect">
            <a:avLst/>
          </a:prstGeom>
          <a:noFill/>
          <a:ln>
            <a:noFill/>
          </a:ln>
        </p:spPr>
      </p:pic>
      <p:pic>
        <p:nvPicPr>
          <p:cNvPr id="157" name="Google Shape;157;p23"/>
          <p:cNvPicPr preferRelativeResize="0"/>
          <p:nvPr/>
        </p:nvPicPr>
        <p:blipFill rotWithShape="1">
          <a:blip r:embed="rId8">
            <a:alphaModFix/>
          </a:blip>
          <a:srcRect b="0" l="0" r="0" t="0"/>
          <a:stretch/>
        </p:blipFill>
        <p:spPr>
          <a:xfrm>
            <a:off x="5984195" y="2503820"/>
            <a:ext cx="2982833" cy="786306"/>
          </a:xfrm>
          <a:prstGeom prst="rect">
            <a:avLst/>
          </a:prstGeom>
          <a:noFill/>
          <a:ln>
            <a:noFill/>
          </a:ln>
        </p:spPr>
      </p:pic>
      <p:pic>
        <p:nvPicPr>
          <p:cNvPr id="158" name="Google Shape;158;p23"/>
          <p:cNvPicPr preferRelativeResize="0"/>
          <p:nvPr/>
        </p:nvPicPr>
        <p:blipFill rotWithShape="1">
          <a:blip r:embed="rId9">
            <a:alphaModFix/>
          </a:blip>
          <a:srcRect b="0" l="0" r="0" t="0"/>
          <a:stretch/>
        </p:blipFill>
        <p:spPr>
          <a:xfrm>
            <a:off x="9152017" y="2538642"/>
            <a:ext cx="2982833" cy="756093"/>
          </a:xfrm>
          <a:prstGeom prst="rect">
            <a:avLst/>
          </a:prstGeom>
          <a:noFill/>
          <a:ln>
            <a:noFill/>
          </a:ln>
        </p:spPr>
      </p:pic>
      <p:pic>
        <p:nvPicPr>
          <p:cNvPr id="159" name="Google Shape;159;p23"/>
          <p:cNvPicPr preferRelativeResize="0"/>
          <p:nvPr/>
        </p:nvPicPr>
        <p:blipFill rotWithShape="1">
          <a:blip r:embed="rId10">
            <a:alphaModFix/>
          </a:blip>
          <a:srcRect b="0" l="0" r="6247" t="0"/>
          <a:stretch/>
        </p:blipFill>
        <p:spPr>
          <a:xfrm>
            <a:off x="66900" y="2695846"/>
            <a:ext cx="5441601" cy="3266804"/>
          </a:xfrm>
          <a:prstGeom prst="rect">
            <a:avLst/>
          </a:prstGeom>
          <a:noFill/>
          <a:ln>
            <a:noFill/>
          </a:ln>
        </p:spPr>
      </p:pic>
      <p:sp>
        <p:nvSpPr>
          <p:cNvPr id="160" name="Google Shape;160;p23"/>
          <p:cNvSpPr txBox="1"/>
          <p:nvPr/>
        </p:nvSpPr>
        <p:spPr>
          <a:xfrm>
            <a:off x="0" y="5984904"/>
            <a:ext cx="55085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pt-BR" sz="1600" u="none" cap="none" strike="noStrike">
                <a:solidFill>
                  <a:schemeClr val="dk1"/>
                </a:solidFill>
                <a:latin typeface="Calibri"/>
                <a:ea typeface="Calibri"/>
                <a:cs typeface="Calibri"/>
                <a:sym typeface="Calibri"/>
              </a:rPr>
              <a:t>https://www.rolls-royce.com/ </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6" name="Google Shape;166;p24"/>
          <p:cNvPicPr preferRelativeResize="0"/>
          <p:nvPr/>
        </p:nvPicPr>
        <p:blipFill rotWithShape="1">
          <a:blip r:embed="rId3">
            <a:alphaModFix/>
          </a:blip>
          <a:srcRect b="0" l="1880" r="27020" t="0"/>
          <a:stretch/>
        </p:blipFill>
        <p:spPr>
          <a:xfrm>
            <a:off x="3523488" y="10"/>
            <a:ext cx="8668512" cy="6857990"/>
          </a:xfrm>
          <a:prstGeom prst="rect">
            <a:avLst/>
          </a:prstGeom>
          <a:noFill/>
          <a:ln>
            <a:noFill/>
          </a:ln>
        </p:spPr>
      </p:pic>
      <p:sp>
        <p:nvSpPr>
          <p:cNvPr id="167" name="Google Shape;167;p2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24"/>
          <p:cNvSpPr txBox="1"/>
          <p:nvPr/>
        </p:nvSpPr>
        <p:spPr>
          <a:xfrm>
            <a:off x="9386340" y="6511222"/>
            <a:ext cx="4023359" cy="120814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pt-BR" sz="2000">
                <a:solidFill>
                  <a:schemeClr val="dk1"/>
                </a:solidFill>
                <a:latin typeface="Calibri"/>
                <a:ea typeface="Calibri"/>
                <a:cs typeface="Calibri"/>
                <a:sym typeface="Calibri"/>
              </a:rPr>
              <a:t>https://www.iaea.org/ </a:t>
            </a:r>
            <a:endParaRPr/>
          </a:p>
        </p:txBody>
      </p:sp>
      <p:sp>
        <p:nvSpPr>
          <p:cNvPr id="169" name="Google Shape;169;p24"/>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 name="Google Shape;170;p24"/>
          <p:cNvSpPr/>
          <p:nvPr/>
        </p:nvSpPr>
        <p:spPr>
          <a:xfrm>
            <a:off x="481029" y="4546920"/>
            <a:ext cx="39776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1" name="Google Shape;171;p24"/>
          <p:cNvSpPr txBox="1"/>
          <p:nvPr/>
        </p:nvSpPr>
        <p:spPr>
          <a:xfrm>
            <a:off x="4543425" y="2200960"/>
            <a:ext cx="61150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24"/>
          <p:cNvSpPr txBox="1"/>
          <p:nvPr/>
        </p:nvSpPr>
        <p:spPr>
          <a:xfrm>
            <a:off x="279276" y="1100520"/>
            <a:ext cx="8141205" cy="2119021"/>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l">
              <a:lnSpc>
                <a:spcPct val="120000"/>
              </a:lnSpc>
              <a:spcBef>
                <a:spcPts val="0"/>
              </a:spcBef>
              <a:spcAft>
                <a:spcPts val="0"/>
              </a:spcAft>
              <a:buClr>
                <a:schemeClr val="dk1"/>
              </a:buClr>
              <a:buSzPct val="100000"/>
              <a:buFont typeface="Arial"/>
              <a:buNone/>
            </a:pPr>
            <a:r>
              <a:rPr b="1" lang="pt-BR" sz="4400">
                <a:solidFill>
                  <a:schemeClr val="dk1"/>
                </a:solidFill>
                <a:latin typeface="Arial"/>
                <a:ea typeface="Arial"/>
                <a:cs typeface="Arial"/>
                <a:sym typeface="Arial"/>
              </a:rPr>
              <a:t>N</a:t>
            </a:r>
            <a:r>
              <a:rPr b="1" i="0" lang="pt-BR" sz="4400">
                <a:solidFill>
                  <a:schemeClr val="dk1"/>
                </a:solidFill>
                <a:latin typeface="Arial"/>
                <a:ea typeface="Arial"/>
                <a:cs typeface="Arial"/>
                <a:sym typeface="Arial"/>
              </a:rPr>
              <a:t>uclear safety and non-proliferation in a scenario of increased use of advanced technologies</a:t>
            </a:r>
            <a:endParaRPr/>
          </a:p>
        </p:txBody>
      </p:sp>
      <p:sp>
        <p:nvSpPr>
          <p:cNvPr id="173" name="Google Shape;173;p24"/>
          <p:cNvSpPr txBox="1"/>
          <p:nvPr/>
        </p:nvSpPr>
        <p:spPr>
          <a:xfrm>
            <a:off x="279276" y="2570292"/>
            <a:ext cx="4997573" cy="3855928"/>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dk1"/>
              </a:buClr>
              <a:buSzPts val="4400"/>
              <a:buFont typeface="Calibri"/>
              <a:buNone/>
            </a:pPr>
            <a:r>
              <a:t/>
            </a:r>
            <a:endParaRPr b="1" i="0" sz="4400">
              <a:solidFill>
                <a:schemeClr val="dk1"/>
              </a:solidFill>
              <a:latin typeface="Arial"/>
              <a:ea typeface="Arial"/>
              <a:cs typeface="Arial"/>
              <a:sym typeface="Arial"/>
            </a:endParaRPr>
          </a:p>
        </p:txBody>
      </p:sp>
      <p:pic>
        <p:nvPicPr>
          <p:cNvPr id="174" name="Google Shape;174;p24"/>
          <p:cNvPicPr preferRelativeResize="0"/>
          <p:nvPr/>
        </p:nvPicPr>
        <p:blipFill rotWithShape="1">
          <a:blip r:embed="rId4">
            <a:alphaModFix/>
          </a:blip>
          <a:srcRect b="0" l="0" r="0" t="0"/>
          <a:stretch/>
        </p:blipFill>
        <p:spPr>
          <a:xfrm>
            <a:off x="18201" y="-7339"/>
            <a:ext cx="12173799" cy="1163953"/>
          </a:xfrm>
          <a:prstGeom prst="rect">
            <a:avLst/>
          </a:prstGeom>
          <a:noFill/>
          <a:ln>
            <a:noFill/>
          </a:ln>
        </p:spPr>
      </p:pic>
      <p:sp>
        <p:nvSpPr>
          <p:cNvPr id="175" name="Google Shape;175;p24"/>
          <p:cNvSpPr/>
          <p:nvPr/>
        </p:nvSpPr>
        <p:spPr>
          <a:xfrm>
            <a:off x="194910" y="3226880"/>
            <a:ext cx="7569324" cy="3289900"/>
          </a:xfrm>
          <a:prstGeom prst="roundRect">
            <a:avLst>
              <a:gd fmla="val 10000" name="adj"/>
            </a:avLst>
          </a:prstGeom>
          <a:solidFill>
            <a:srgbClr val="CCD3E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pt-BR" sz="2800">
                <a:solidFill>
                  <a:schemeClr val="dk1"/>
                </a:solidFill>
                <a:latin typeface="Arial"/>
                <a:ea typeface="Arial"/>
                <a:cs typeface="Arial"/>
                <a:sym typeface="Arial"/>
              </a:rPr>
              <a:t>T</a:t>
            </a:r>
            <a:r>
              <a:rPr b="1" i="0" lang="pt-BR" sz="2800">
                <a:solidFill>
                  <a:schemeClr val="dk1"/>
                </a:solidFill>
                <a:latin typeface="Arial"/>
                <a:ea typeface="Arial"/>
                <a:cs typeface="Arial"/>
                <a:sym typeface="Arial"/>
              </a:rPr>
              <a:t>his study aims to review and analyze the security aspects associated with SMRs, identifying patterns, gaps and trends to provide insights into the challenges and strategies related to the physical security of these emerging technologies.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nvSpPr>
        <p:spPr>
          <a:xfrm>
            <a:off x="441960" y="518160"/>
            <a:ext cx="10515600" cy="73761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Arial"/>
              <a:buNone/>
            </a:pPr>
            <a:r>
              <a:rPr b="1" i="0" lang="pt-BR" sz="4400">
                <a:solidFill>
                  <a:schemeClr val="lt1"/>
                </a:solidFill>
                <a:latin typeface="Arial"/>
                <a:ea typeface="Arial"/>
                <a:cs typeface="Arial"/>
                <a:sym typeface="Arial"/>
              </a:rPr>
              <a:t>2. Methodology</a:t>
            </a:r>
            <a:endParaRPr b="1" i="0" sz="4400">
              <a:solidFill>
                <a:schemeClr val="lt1"/>
              </a:solidFill>
              <a:latin typeface="Arial"/>
              <a:ea typeface="Arial"/>
              <a:cs typeface="Arial"/>
              <a:sym typeface="Arial"/>
            </a:endParaRPr>
          </a:p>
        </p:txBody>
      </p:sp>
      <p:pic>
        <p:nvPicPr>
          <p:cNvPr id="181" name="Google Shape;181;p25"/>
          <p:cNvPicPr preferRelativeResize="0"/>
          <p:nvPr/>
        </p:nvPicPr>
        <p:blipFill rotWithShape="1">
          <a:blip r:embed="rId3">
            <a:alphaModFix/>
          </a:blip>
          <a:srcRect b="0" l="0" r="0" t="0"/>
          <a:stretch/>
        </p:blipFill>
        <p:spPr>
          <a:xfrm>
            <a:off x="152400" y="1258063"/>
            <a:ext cx="11887200" cy="56761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aphicFrame>
        <p:nvGraphicFramePr>
          <p:cNvPr id="186" name="Google Shape;186;p26"/>
          <p:cNvGraphicFramePr/>
          <p:nvPr/>
        </p:nvGraphicFramePr>
        <p:xfrm>
          <a:off x="168442" y="1605772"/>
          <a:ext cx="3000000" cy="3000000"/>
        </p:xfrm>
        <a:graphic>
          <a:graphicData uri="http://schemas.openxmlformats.org/drawingml/2006/table">
            <a:tbl>
              <a:tblPr bandRow="1" firstCol="1" firstRow="1">
                <a:solidFill>
                  <a:srgbClr val="F2F2F2">
                    <a:alpha val="29803"/>
                  </a:srgbClr>
                </a:solidFill>
                <a:tableStyleId>{E86C5FA6-6613-4371-B318-BAE805EE01CD}</a:tableStyleId>
              </a:tblPr>
              <a:tblGrid>
                <a:gridCol w="2334125"/>
                <a:gridCol w="9521000"/>
              </a:tblGrid>
              <a:tr h="269575">
                <a:tc>
                  <a:txBody>
                    <a:bodyPr/>
                    <a:lstStyle/>
                    <a:p>
                      <a:pPr indent="0" lvl="0" marL="0" marR="0" rtl="0" algn="ctr">
                        <a:lnSpc>
                          <a:spcPct val="100000"/>
                        </a:lnSpc>
                        <a:spcBef>
                          <a:spcPts val="0"/>
                        </a:spcBef>
                        <a:spcAft>
                          <a:spcPts val="0"/>
                        </a:spcAft>
                        <a:buNone/>
                      </a:pPr>
                      <a:r>
                        <a:rPr b="0" lang="pt-BR" sz="1600" u="none" cap="none" strike="noStrike">
                          <a:solidFill>
                            <a:schemeClr val="lt1"/>
                          </a:solidFill>
                        </a:rPr>
                        <a:t>Label</a:t>
                      </a:r>
                      <a:endParaRPr b="0" sz="1600" u="none" cap="none" strike="noStrike">
                        <a:solidFill>
                          <a:schemeClr val="lt1"/>
                        </a:solidFill>
                        <a:latin typeface="Times New Roman"/>
                        <a:ea typeface="Times New Roman"/>
                        <a:cs typeface="Times New Roman"/>
                        <a:sym typeface="Times New Roman"/>
                      </a:endParaRPr>
                    </a:p>
                  </a:txBody>
                  <a:tcPr marT="56950" marB="56950" marR="42725" marL="74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None/>
                      </a:pPr>
                      <a:r>
                        <a:rPr b="0" lang="pt-BR" sz="1600" u="none" cap="none" strike="noStrike">
                          <a:solidFill>
                            <a:schemeClr val="lt1"/>
                          </a:solidFill>
                        </a:rPr>
                        <a:t>Incorporated terms</a:t>
                      </a:r>
                      <a:endParaRPr b="0" sz="1600" u="none" cap="none" strike="noStrike">
                        <a:solidFill>
                          <a:schemeClr val="lt1"/>
                        </a:solidFill>
                        <a:latin typeface="Times New Roman"/>
                        <a:ea typeface="Times New Roman"/>
                        <a:cs typeface="Times New Roman"/>
                        <a:sym typeface="Times New Roman"/>
                      </a:endParaRPr>
                    </a:p>
                  </a:txBody>
                  <a:tcPr marT="56950" marB="56950" marR="42725" marL="74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Advanced nuclear</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Advanced nuclear, accident tolerant fuel, advanced nuclear reactors</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Carbon free energy</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Clean electrical network, net-zero, carbon free energy development</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Climate change</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Climate change, global warming, greenhouse gas</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Energy planning</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Energy market assessment, energy modeling, energy scenarios, energy systems</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Fusion reactor</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Fusion reactor, fusion</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Governance</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Governance, politics, regulation, licensing, energy policy</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Nuclear power</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Nuclear power plant, nuclear powerplant, nuclear energy, nuclear power, nuclear</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Power</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Power, electricity</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Safety</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Nuclear safety, criticality safety, safety, safety generation iv, safety-by-design</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Security</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Nuclear security, cybersecurity, nuclear proliferation and security, nonproliferation</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Site assessment</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Site assessment, site selection</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r>
              <a:tr h="402450">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Small modular reactor</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Small modular reactor, small modular reactor deployment, small modular reactors, small modular reactors (smrs), smr, smr plant, micro modular reactor (mmr), microreactors, vehicular microreactor</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69575">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Sociotech perceptions</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c>
                  <a:txBody>
                    <a:bodyPr/>
                    <a:lstStyle/>
                    <a:p>
                      <a:pPr indent="0" lvl="0" marL="0" marR="0" rtl="0" algn="just">
                        <a:lnSpc>
                          <a:spcPct val="100000"/>
                        </a:lnSpc>
                        <a:spcBef>
                          <a:spcPts val="0"/>
                        </a:spcBef>
                        <a:spcAft>
                          <a:spcPts val="0"/>
                        </a:spcAft>
                        <a:buNone/>
                      </a:pPr>
                      <a:r>
                        <a:rPr lang="pt-BR" sz="1600" u="none" cap="none" strike="noStrike">
                          <a:solidFill>
                            <a:schemeClr val="dk1"/>
                          </a:solidFill>
                        </a:rPr>
                        <a:t>Sociotechnical imaginaries, public acceptance</a:t>
                      </a:r>
                      <a:endParaRPr sz="1600" u="none" cap="none" strike="noStrike">
                        <a:solidFill>
                          <a:schemeClr val="dk1"/>
                        </a:solidFill>
                        <a:latin typeface="Times New Roman"/>
                        <a:ea typeface="Times New Roman"/>
                        <a:cs typeface="Times New Roman"/>
                        <a:sym typeface="Times New Roman"/>
                      </a:endParaRPr>
                    </a:p>
                  </a:txBody>
                  <a:tcPr marT="56950" marB="56950" marR="42725" marL="74025">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3"/>
                      </a:srgbClr>
                    </a:solidFill>
                  </a:tcPr>
                </a:tc>
              </a:tr>
            </a:tbl>
          </a:graphicData>
        </a:graphic>
      </p:graphicFrame>
      <p:sp>
        <p:nvSpPr>
          <p:cNvPr id="187" name="Google Shape;187;p26"/>
          <p:cNvSpPr txBox="1"/>
          <p:nvPr/>
        </p:nvSpPr>
        <p:spPr>
          <a:xfrm>
            <a:off x="0" y="1148013"/>
            <a:ext cx="120235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400">
                <a:solidFill>
                  <a:schemeClr val="dk1"/>
                </a:solidFill>
                <a:latin typeface="Calibri"/>
                <a:ea typeface="Calibri"/>
                <a:cs typeface="Calibri"/>
                <a:sym typeface="Calibri"/>
              </a:rPr>
              <a:t>13 matches - </a:t>
            </a:r>
            <a:r>
              <a:rPr lang="pt-BR" sz="1800">
                <a:solidFill>
                  <a:schemeClr val="dk1"/>
                </a:solidFill>
                <a:latin typeface="Calibri"/>
                <a:ea typeface="Calibri"/>
                <a:cs typeface="Calibri"/>
                <a:sym typeface="Calibri"/>
              </a:rPr>
              <a:t>keywords with two times occurrence and two link strength (minimum)</a:t>
            </a:r>
            <a:endParaRPr sz="1800">
              <a:solidFill>
                <a:schemeClr val="dk1"/>
              </a:solidFill>
              <a:latin typeface="Calibri"/>
              <a:ea typeface="Calibri"/>
              <a:cs typeface="Calibri"/>
              <a:sym typeface="Calibri"/>
            </a:endParaRPr>
          </a:p>
        </p:txBody>
      </p:sp>
      <p:sp>
        <p:nvSpPr>
          <p:cNvPr id="188" name="Google Shape;188;p26"/>
          <p:cNvSpPr txBox="1"/>
          <p:nvPr/>
        </p:nvSpPr>
        <p:spPr>
          <a:xfrm>
            <a:off x="168442" y="0"/>
            <a:ext cx="11005889" cy="1249595"/>
          </a:xfrm>
          <a:prstGeom prst="rect">
            <a:avLst/>
          </a:prstGeom>
          <a:noFill/>
          <a:ln>
            <a:noFill/>
          </a:ln>
        </p:spPr>
        <p:txBody>
          <a:bodyPr anchorCtr="0" anchor="ctr" bIns="0" lIns="0" spcFirstLastPara="1" rIns="0" wrap="square" tIns="0">
            <a:normAutofit/>
          </a:bodyPr>
          <a:lstStyle/>
          <a:p>
            <a:pPr indent="0" lvl="0" marL="0" marR="0" rtl="0" algn="l">
              <a:lnSpc>
                <a:spcPct val="90000"/>
              </a:lnSpc>
              <a:spcBef>
                <a:spcPts val="0"/>
              </a:spcBef>
              <a:spcAft>
                <a:spcPts val="0"/>
              </a:spcAft>
              <a:buNone/>
            </a:pPr>
            <a:r>
              <a:rPr lang="pt-BR" sz="2400">
                <a:solidFill>
                  <a:srgbClr val="FFFFFF"/>
                </a:solidFill>
                <a:latin typeface="Arial"/>
                <a:ea typeface="Arial"/>
                <a:cs typeface="Arial"/>
                <a:sym typeface="Arial"/>
              </a:rPr>
              <a:t>Authors' keywords incorporated into the same label for co-occurrence analysis </a:t>
            </a:r>
            <a:endParaRPr/>
          </a:p>
          <a:p>
            <a:pPr indent="0" lvl="0" marL="0" marR="0" rtl="0" algn="l">
              <a:lnSpc>
                <a:spcPct val="90000"/>
              </a:lnSpc>
              <a:spcBef>
                <a:spcPts val="1000"/>
              </a:spcBef>
              <a:spcAft>
                <a:spcPts val="0"/>
              </a:spcAft>
              <a:buNone/>
            </a:pPr>
            <a:r>
              <a:rPr lang="pt-BR" sz="2400">
                <a:solidFill>
                  <a:srgbClr val="FFFFFF"/>
                </a:solidFill>
                <a:latin typeface="Arial"/>
                <a:ea typeface="Arial"/>
                <a:cs typeface="Arial"/>
                <a:sym typeface="Arial"/>
              </a:rPr>
              <a:t>(69 keywords for analysys)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aphicFrame>
        <p:nvGraphicFramePr>
          <p:cNvPr id="193" name="Google Shape;193;p27"/>
          <p:cNvGraphicFramePr/>
          <p:nvPr/>
        </p:nvGraphicFramePr>
        <p:xfrm>
          <a:off x="160420" y="1758616"/>
          <a:ext cx="3000000" cy="3000000"/>
        </p:xfrm>
        <a:graphic>
          <a:graphicData uri="http://schemas.openxmlformats.org/drawingml/2006/table">
            <a:tbl>
              <a:tblPr bandRow="1" firstCol="1" firstRow="1">
                <a:noFill/>
                <a:tableStyleId>{E86C5FA6-6613-4371-B318-BAE805EE01CD}</a:tableStyleId>
              </a:tblPr>
              <a:tblGrid>
                <a:gridCol w="1839825"/>
                <a:gridCol w="5100475"/>
                <a:gridCol w="4930850"/>
              </a:tblGrid>
              <a:tr h="385000">
                <a:tc rowSpan="2">
                  <a:txBody>
                    <a:bodyPr/>
                    <a:lstStyle/>
                    <a:p>
                      <a:pPr indent="0" lvl="0" marL="0" marR="0" rtl="0" algn="ctr">
                        <a:lnSpc>
                          <a:spcPct val="100000"/>
                        </a:lnSpc>
                        <a:spcBef>
                          <a:spcPts val="0"/>
                        </a:spcBef>
                        <a:spcAft>
                          <a:spcPts val="0"/>
                        </a:spcAft>
                        <a:buNone/>
                      </a:pPr>
                      <a:r>
                        <a:rPr b="1" lang="pt-BR" sz="2000" u="none" cap="none" strike="noStrike">
                          <a:solidFill>
                            <a:srgbClr val="3F3F3F"/>
                          </a:solidFill>
                        </a:rPr>
                        <a:t>Contribution Level</a:t>
                      </a:r>
                      <a:endParaRPr b="1" sz="2000" u="none" cap="none" strike="noStrike">
                        <a:solidFill>
                          <a:srgbClr val="3F3F3F"/>
                        </a:solidFill>
                        <a:latin typeface="Times New Roman"/>
                        <a:ea typeface="Times New Roman"/>
                        <a:cs typeface="Times New Roman"/>
                        <a:sym typeface="Times New Roman"/>
                      </a:endParaRPr>
                    </a:p>
                  </a:txBody>
                  <a:tcPr marT="120875" marB="120875" marR="120875" marL="20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None/>
                      </a:pPr>
                      <a:r>
                        <a:rPr b="1" lang="pt-BR" sz="2000" u="none" cap="none" strike="noStrike">
                          <a:solidFill>
                            <a:srgbClr val="3F3F3F"/>
                          </a:solidFill>
                        </a:rPr>
                        <a:t>Criteria considered in the content analysis</a:t>
                      </a:r>
                      <a:endParaRPr b="1" sz="2000" u="none" cap="none" strike="noStrike">
                        <a:solidFill>
                          <a:srgbClr val="3F3F3F"/>
                        </a:solidFill>
                        <a:latin typeface="Times New Roman"/>
                        <a:ea typeface="Times New Roman"/>
                        <a:cs typeface="Times New Roman"/>
                        <a:sym typeface="Times New Roman"/>
                      </a:endParaRPr>
                    </a:p>
                  </a:txBody>
                  <a:tcPr marT="120875" marB="120875" marR="120875" marL="20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704650">
                <a:tc vMerge="1"/>
                <a:tc>
                  <a:txBody>
                    <a:bodyPr/>
                    <a:lstStyle/>
                    <a:p>
                      <a:pPr indent="0" lvl="0" marL="0" marR="0" rtl="0" algn="ctr">
                        <a:lnSpc>
                          <a:spcPct val="100000"/>
                        </a:lnSpc>
                        <a:spcBef>
                          <a:spcPts val="0"/>
                        </a:spcBef>
                        <a:spcAft>
                          <a:spcPts val="0"/>
                        </a:spcAft>
                        <a:buNone/>
                      </a:pPr>
                      <a:r>
                        <a:rPr lang="pt-BR" sz="1600" u="none" cap="none" strike="noStrike">
                          <a:solidFill>
                            <a:srgbClr val="3F3F3F"/>
                          </a:solidFill>
                        </a:rPr>
                        <a:t>Security</a:t>
                      </a:r>
                      <a:endParaRPr sz="1600" u="none" cap="none" strike="noStrike">
                        <a:solidFill>
                          <a:srgbClr val="3F3F3F"/>
                        </a:solidFill>
                        <a:latin typeface="Times New Roman"/>
                        <a:ea typeface="Times New Roman"/>
                        <a:cs typeface="Times New Roman"/>
                        <a:sym typeface="Times New Roman"/>
                      </a:endParaRPr>
                    </a:p>
                  </a:txBody>
                  <a:tcPr marT="104750" marB="104750" marR="104750" marL="20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ctr">
                        <a:lnSpc>
                          <a:spcPct val="100000"/>
                        </a:lnSpc>
                        <a:spcBef>
                          <a:spcPts val="0"/>
                        </a:spcBef>
                        <a:spcAft>
                          <a:spcPts val="0"/>
                        </a:spcAft>
                        <a:buNone/>
                      </a:pPr>
                      <a:r>
                        <a:rPr lang="pt-BR" sz="1600" u="none" cap="none" strike="noStrike">
                          <a:solidFill>
                            <a:srgbClr val="3F3F3F"/>
                          </a:solidFill>
                        </a:rPr>
                        <a:t>Non-proliferation</a:t>
                      </a:r>
                      <a:endParaRPr sz="1600" u="none" cap="none" strike="noStrike">
                        <a:solidFill>
                          <a:srgbClr val="3F3F3F"/>
                        </a:solidFill>
                        <a:latin typeface="Times New Roman"/>
                        <a:ea typeface="Times New Roman"/>
                        <a:cs typeface="Times New Roman"/>
                        <a:sym typeface="Times New Roman"/>
                      </a:endParaRPr>
                    </a:p>
                  </a:txBody>
                  <a:tcPr marT="104750" marB="104750" marR="104750" marL="20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r h="1321225">
                <a:tc>
                  <a:txBody>
                    <a:bodyPr/>
                    <a:lstStyle/>
                    <a:p>
                      <a:pPr indent="0" lvl="0" marL="0" marR="0" rtl="0" algn="ctr">
                        <a:lnSpc>
                          <a:spcPct val="100000"/>
                        </a:lnSpc>
                        <a:spcBef>
                          <a:spcPts val="0"/>
                        </a:spcBef>
                        <a:spcAft>
                          <a:spcPts val="0"/>
                        </a:spcAft>
                        <a:buNone/>
                      </a:pPr>
                      <a:r>
                        <a:rPr b="1" lang="pt-BR" sz="1600" u="none" cap="none" strike="noStrike">
                          <a:solidFill>
                            <a:srgbClr val="3F3F3F"/>
                          </a:solidFill>
                        </a:rPr>
                        <a:t>High</a:t>
                      </a:r>
                      <a:endParaRPr b="1" sz="1600" u="none" cap="none" strike="noStrike">
                        <a:solidFill>
                          <a:srgbClr val="3F3F3F"/>
                        </a:solidFill>
                        <a:latin typeface="Times New Roman"/>
                        <a:ea typeface="Times New Roman"/>
                        <a:cs typeface="Times New Roman"/>
                        <a:sym typeface="Times New Roman"/>
                      </a:endParaRPr>
                    </a:p>
                  </a:txBody>
                  <a:tcPr marT="104750" marB="104750" marR="104750" marL="201450" anchor="ctr">
                    <a:lnL cap="flat" cmpd="sng" w="9525">
                      <a:solidFill>
                        <a:srgbClr val="000000">
                          <a:alpha val="0"/>
                        </a:srgbClr>
                      </a:solidFill>
                      <a:prstDash val="solid"/>
                      <a:round/>
                      <a:headEnd len="sm" w="sm" type="none"/>
                      <a:tailEnd len="sm" w="sm" type="none"/>
                    </a:lnL>
                    <a:lnR cap="flat" cmpd="sng" w="1905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20000"/>
                      </a:srgbClr>
                    </a:solidFill>
                  </a:tcPr>
                </a:tc>
                <a:tc>
                  <a:txBody>
                    <a:bodyPr/>
                    <a:lstStyle/>
                    <a:p>
                      <a:pPr indent="0" lvl="0" marL="0" marR="0" rtl="0" algn="just">
                        <a:lnSpc>
                          <a:spcPct val="100000"/>
                        </a:lnSpc>
                        <a:spcBef>
                          <a:spcPts val="0"/>
                        </a:spcBef>
                        <a:spcAft>
                          <a:spcPts val="0"/>
                        </a:spcAft>
                        <a:buNone/>
                      </a:pPr>
                      <a:r>
                        <a:rPr lang="pt-BR" sz="1600" u="none" cap="none" strike="noStrike">
                          <a:solidFill>
                            <a:srgbClr val="3F3F3F"/>
                          </a:solidFill>
                        </a:rPr>
                        <a:t>Innovative technologies, advanced passive security methods, robust cyber protection strategies or highly effective monitoring and response systems</a:t>
                      </a:r>
                      <a:endParaRPr sz="1600" u="none" cap="none" strike="noStrike">
                        <a:solidFill>
                          <a:srgbClr val="3F3F3F"/>
                        </a:solidFill>
                        <a:latin typeface="Times New Roman"/>
                        <a:ea typeface="Times New Roman"/>
                        <a:cs typeface="Times New Roman"/>
                        <a:sym typeface="Times New Roman"/>
                      </a:endParaRPr>
                    </a:p>
                  </a:txBody>
                  <a:tcPr marT="104750" marB="104750" marR="104750" marL="201450">
                    <a:lnL cap="flat" cmpd="sng" w="1905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just">
                        <a:lnSpc>
                          <a:spcPct val="100000"/>
                        </a:lnSpc>
                        <a:spcBef>
                          <a:spcPts val="0"/>
                        </a:spcBef>
                        <a:spcAft>
                          <a:spcPts val="0"/>
                        </a:spcAft>
                        <a:buNone/>
                      </a:pPr>
                      <a:r>
                        <a:rPr lang="pt-BR" sz="1600" u="none" cap="none" strike="noStrike">
                          <a:solidFill>
                            <a:srgbClr val="3F3F3F"/>
                          </a:solidFill>
                        </a:rPr>
                        <a:t>Innovative strategies and technologies that significantly increase proliferation resistance, with effective passive safeguards and methods to limit access to nuclear material</a:t>
                      </a:r>
                      <a:endParaRPr sz="1600" u="none" cap="none" strike="noStrike">
                        <a:solidFill>
                          <a:srgbClr val="3F3F3F"/>
                        </a:solidFill>
                        <a:latin typeface="Times New Roman"/>
                        <a:ea typeface="Times New Roman"/>
                        <a:cs typeface="Times New Roman"/>
                        <a:sym typeface="Times New Roman"/>
                      </a:endParaRPr>
                    </a:p>
                  </a:txBody>
                  <a:tcPr marT="104750" marB="104750" marR="104750" marL="20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r h="1012950">
                <a:tc>
                  <a:txBody>
                    <a:bodyPr/>
                    <a:lstStyle/>
                    <a:p>
                      <a:pPr indent="0" lvl="0" marL="0" marR="0" rtl="0" algn="ctr">
                        <a:lnSpc>
                          <a:spcPct val="100000"/>
                        </a:lnSpc>
                        <a:spcBef>
                          <a:spcPts val="0"/>
                        </a:spcBef>
                        <a:spcAft>
                          <a:spcPts val="0"/>
                        </a:spcAft>
                        <a:buNone/>
                      </a:pPr>
                      <a:r>
                        <a:rPr b="1" lang="pt-BR" sz="1600" u="none" cap="none" strike="noStrike">
                          <a:solidFill>
                            <a:srgbClr val="3F3F3F"/>
                          </a:solidFill>
                        </a:rPr>
                        <a:t>Medium</a:t>
                      </a:r>
                      <a:endParaRPr b="1" sz="1600" u="none" cap="none" strike="noStrike">
                        <a:solidFill>
                          <a:srgbClr val="3F3F3F"/>
                        </a:solidFill>
                        <a:latin typeface="Times New Roman"/>
                        <a:ea typeface="Times New Roman"/>
                        <a:cs typeface="Times New Roman"/>
                        <a:sym typeface="Times New Roman"/>
                      </a:endParaRPr>
                    </a:p>
                  </a:txBody>
                  <a:tcPr marT="104750" marB="104750" marR="104750" marL="201450" anchor="ctr">
                    <a:lnL cap="flat" cmpd="sng" w="9525">
                      <a:solidFill>
                        <a:srgbClr val="000000">
                          <a:alpha val="0"/>
                        </a:srgbClr>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20000"/>
                      </a:srgbClr>
                    </a:solidFill>
                  </a:tcPr>
                </a:tc>
                <a:tc>
                  <a:txBody>
                    <a:bodyPr/>
                    <a:lstStyle/>
                    <a:p>
                      <a:pPr indent="0" lvl="0" marL="0" marR="0" rtl="0" algn="just">
                        <a:lnSpc>
                          <a:spcPct val="100000"/>
                        </a:lnSpc>
                        <a:spcBef>
                          <a:spcPts val="0"/>
                        </a:spcBef>
                        <a:spcAft>
                          <a:spcPts val="0"/>
                        </a:spcAft>
                        <a:buNone/>
                      </a:pPr>
                      <a:r>
                        <a:rPr lang="pt-BR" sz="1600" u="none" cap="none" strike="noStrike">
                          <a:solidFill>
                            <a:srgbClr val="3F3F3F"/>
                          </a:solidFill>
                        </a:rPr>
                        <a:t>Significant improvements in security, but with less innovation or restricted applicability to certain scenarios</a:t>
                      </a:r>
                      <a:endParaRPr sz="1600" u="none" cap="none" strike="noStrike">
                        <a:solidFill>
                          <a:srgbClr val="3F3F3F"/>
                        </a:solidFill>
                        <a:latin typeface="Times New Roman"/>
                        <a:ea typeface="Times New Roman"/>
                        <a:cs typeface="Times New Roman"/>
                        <a:sym typeface="Times New Roman"/>
                      </a:endParaRPr>
                    </a:p>
                  </a:txBody>
                  <a:tcPr marT="104750" marB="104750" marR="104750" marL="201450">
                    <a:lnL cap="flat" cmpd="sng" w="1905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just">
                        <a:lnSpc>
                          <a:spcPct val="100000"/>
                        </a:lnSpc>
                        <a:spcBef>
                          <a:spcPts val="0"/>
                        </a:spcBef>
                        <a:spcAft>
                          <a:spcPts val="0"/>
                        </a:spcAft>
                        <a:buNone/>
                      </a:pPr>
                      <a:r>
                        <a:rPr lang="pt-BR" sz="1600" u="none" cap="none" strike="noStrike">
                          <a:solidFill>
                            <a:srgbClr val="3F3F3F"/>
                          </a:solidFill>
                        </a:rPr>
                        <a:t>Relevant contribution to non-proliferation, but little innovation</a:t>
                      </a:r>
                      <a:endParaRPr sz="1600" u="none" cap="none" strike="noStrike">
                        <a:solidFill>
                          <a:srgbClr val="3F3F3F"/>
                        </a:solidFill>
                        <a:latin typeface="Times New Roman"/>
                        <a:ea typeface="Times New Roman"/>
                        <a:cs typeface="Times New Roman"/>
                        <a:sym typeface="Times New Roman"/>
                      </a:endParaRPr>
                    </a:p>
                  </a:txBody>
                  <a:tcPr marT="104750" marB="104750" marR="104750" marL="20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r h="1321225">
                <a:tc>
                  <a:txBody>
                    <a:bodyPr/>
                    <a:lstStyle/>
                    <a:p>
                      <a:pPr indent="0" lvl="0" marL="0" marR="0" rtl="0" algn="ctr">
                        <a:lnSpc>
                          <a:spcPct val="100000"/>
                        </a:lnSpc>
                        <a:spcBef>
                          <a:spcPts val="0"/>
                        </a:spcBef>
                        <a:spcAft>
                          <a:spcPts val="0"/>
                        </a:spcAft>
                        <a:buNone/>
                      </a:pPr>
                      <a:r>
                        <a:rPr b="1" lang="pt-BR" sz="1600" u="none" cap="none" strike="noStrike">
                          <a:solidFill>
                            <a:srgbClr val="3F3F3F"/>
                          </a:solidFill>
                        </a:rPr>
                        <a:t>Low</a:t>
                      </a:r>
                      <a:endParaRPr b="1" sz="1600" u="none" cap="none" strike="noStrike">
                        <a:solidFill>
                          <a:srgbClr val="3F3F3F"/>
                        </a:solidFill>
                        <a:latin typeface="Times New Roman"/>
                        <a:ea typeface="Times New Roman"/>
                        <a:cs typeface="Times New Roman"/>
                        <a:sym typeface="Times New Roman"/>
                      </a:endParaRPr>
                    </a:p>
                  </a:txBody>
                  <a:tcPr marT="104750" marB="104750" marR="104750" marL="201450" anchor="ctr">
                    <a:lnL cap="flat" cmpd="sng" w="9525">
                      <a:solidFill>
                        <a:srgbClr val="000000">
                          <a:alpha val="0"/>
                        </a:srgbClr>
                      </a:solidFill>
                      <a:prstDash val="solid"/>
                      <a:round/>
                      <a:headEnd len="sm" w="sm" type="none"/>
                      <a:tailEnd len="sm" w="sm" type="none"/>
                    </a:lnL>
                    <a:lnR cap="flat" cmpd="sng" w="1905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20000"/>
                      </a:srgbClr>
                    </a:solidFill>
                  </a:tcPr>
                </a:tc>
                <a:tc>
                  <a:txBody>
                    <a:bodyPr/>
                    <a:lstStyle/>
                    <a:p>
                      <a:pPr indent="0" lvl="0" marL="0" marR="0" rtl="0" algn="just">
                        <a:lnSpc>
                          <a:spcPct val="100000"/>
                        </a:lnSpc>
                        <a:spcBef>
                          <a:spcPts val="0"/>
                        </a:spcBef>
                        <a:spcAft>
                          <a:spcPts val="0"/>
                        </a:spcAft>
                        <a:buNone/>
                      </a:pPr>
                      <a:r>
                        <a:rPr lang="pt-BR" sz="1600" u="none" cap="none" strike="noStrike">
                          <a:solidFill>
                            <a:srgbClr val="3F3F3F"/>
                          </a:solidFill>
                        </a:rPr>
                        <a:t>Little direct contribution to nuclear security, with a limited focus on security aspects or approaches already known and widely discussed in the literature</a:t>
                      </a:r>
                      <a:endParaRPr sz="1600" u="none" cap="none" strike="noStrike">
                        <a:solidFill>
                          <a:srgbClr val="3F3F3F"/>
                        </a:solidFill>
                        <a:latin typeface="Times New Roman"/>
                        <a:ea typeface="Times New Roman"/>
                        <a:cs typeface="Times New Roman"/>
                        <a:sym typeface="Times New Roman"/>
                      </a:endParaRPr>
                    </a:p>
                  </a:txBody>
                  <a:tcPr marT="104750" marB="104750" marR="104750" marL="201450">
                    <a:lnL cap="flat" cmpd="sng" w="1905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just">
                        <a:lnSpc>
                          <a:spcPct val="100000"/>
                        </a:lnSpc>
                        <a:spcBef>
                          <a:spcPts val="0"/>
                        </a:spcBef>
                        <a:spcAft>
                          <a:spcPts val="0"/>
                        </a:spcAft>
                        <a:buNone/>
                      </a:pPr>
                      <a:r>
                        <a:rPr lang="pt-BR" sz="1600" u="none" cap="none" strike="noStrike">
                          <a:solidFill>
                            <a:srgbClr val="3F3F3F"/>
                          </a:solidFill>
                        </a:rPr>
                        <a:t>Little direct contribution to non-proliferation, with limited focus on non-proliferation resistance strategies or description of established technologies</a:t>
                      </a:r>
                      <a:endParaRPr sz="1600" u="none" cap="none" strike="noStrike">
                        <a:solidFill>
                          <a:srgbClr val="3F3F3F"/>
                        </a:solidFill>
                        <a:latin typeface="Times New Roman"/>
                        <a:ea typeface="Times New Roman"/>
                        <a:cs typeface="Times New Roman"/>
                        <a:sym typeface="Times New Roman"/>
                      </a:endParaRPr>
                    </a:p>
                  </a:txBody>
                  <a:tcPr marT="104750" marB="104750" marR="104750" marL="20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bl>
          </a:graphicData>
        </a:graphic>
      </p:graphicFrame>
      <p:sp>
        <p:nvSpPr>
          <p:cNvPr id="194" name="Google Shape;194;p27"/>
          <p:cNvSpPr txBox="1"/>
          <p:nvPr/>
        </p:nvSpPr>
        <p:spPr>
          <a:xfrm>
            <a:off x="437626" y="206916"/>
            <a:ext cx="11293199" cy="1026572"/>
          </a:xfrm>
          <a:prstGeom prst="rect">
            <a:avLst/>
          </a:prstGeom>
          <a:noFill/>
          <a:ln>
            <a:noFill/>
          </a:ln>
        </p:spPr>
        <p:txBody>
          <a:bodyPr anchorCtr="0" anchor="ctr" bIns="0" lIns="0" spcFirstLastPara="1" rIns="0" wrap="square" tIns="0">
            <a:normAutofit/>
          </a:bodyPr>
          <a:lstStyle/>
          <a:p>
            <a:pPr indent="0" lvl="0" marL="1944" marR="0" rtl="0" algn="l">
              <a:lnSpc>
                <a:spcPct val="90000"/>
              </a:lnSpc>
              <a:spcBef>
                <a:spcPts val="0"/>
              </a:spcBef>
              <a:spcAft>
                <a:spcPts val="0"/>
              </a:spcAft>
              <a:buClr>
                <a:srgbClr val="BFBFBF"/>
              </a:buClr>
              <a:buSzPts val="3400"/>
              <a:buFont typeface="Calibri"/>
              <a:buNone/>
            </a:pPr>
            <a:r>
              <a:rPr lang="pt-BR" sz="3400">
                <a:solidFill>
                  <a:srgbClr val="FFFFFF"/>
                </a:solidFill>
                <a:latin typeface="Arial"/>
                <a:ea typeface="Arial"/>
                <a:cs typeface="Arial"/>
                <a:sym typeface="Arial"/>
              </a:rPr>
              <a:t>Criteria for categorizing the contribution levels of studies in security and non-proliferation related to SMRs</a:t>
            </a:r>
            <a:endParaRPr sz="340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nvSpPr>
        <p:spPr>
          <a:xfrm>
            <a:off x="155408" y="0"/>
            <a:ext cx="10737181" cy="1255776"/>
          </a:xfrm>
          <a:prstGeom prst="rect">
            <a:avLst/>
          </a:prstGeom>
          <a:noFill/>
          <a:ln>
            <a:noFill/>
          </a:ln>
        </p:spPr>
        <p:txBody>
          <a:bodyPr anchorCtr="0" anchor="ctr" bIns="45700" lIns="91425" spcFirstLastPara="1" rIns="91425" wrap="square" tIns="45700">
            <a:normAutofit fontScale="62500" lnSpcReduction="20000"/>
          </a:bodyPr>
          <a:lstStyle/>
          <a:p>
            <a:pPr indent="0" lvl="0" marL="0" marR="0" rtl="0" algn="l">
              <a:lnSpc>
                <a:spcPct val="90000"/>
              </a:lnSpc>
              <a:spcBef>
                <a:spcPts val="0"/>
              </a:spcBef>
              <a:spcAft>
                <a:spcPts val="0"/>
              </a:spcAft>
              <a:buClr>
                <a:schemeClr val="lt1"/>
              </a:buClr>
              <a:buSzPct val="100000"/>
              <a:buFont typeface="Arial"/>
              <a:buNone/>
            </a:pPr>
            <a:r>
              <a:rPr b="1" i="0" lang="pt-BR" sz="4000">
                <a:solidFill>
                  <a:schemeClr val="lt1"/>
                </a:solidFill>
                <a:latin typeface="Arial"/>
                <a:ea typeface="Arial"/>
                <a:cs typeface="Arial"/>
                <a:sym typeface="Arial"/>
              </a:rPr>
              <a:t>3. Results and Discussion</a:t>
            </a:r>
            <a:endParaRPr/>
          </a:p>
          <a:p>
            <a:pPr indent="0" lvl="0" marL="0" marR="0" rtl="0" algn="l">
              <a:lnSpc>
                <a:spcPct val="120000"/>
              </a:lnSpc>
              <a:spcBef>
                <a:spcPts val="0"/>
              </a:spcBef>
              <a:spcAft>
                <a:spcPts val="0"/>
              </a:spcAft>
              <a:buClr>
                <a:schemeClr val="lt1"/>
              </a:buClr>
              <a:buSzPct val="100000"/>
              <a:buFont typeface="Arial"/>
              <a:buNone/>
            </a:pPr>
            <a:r>
              <a:rPr b="1" lang="pt-BR" sz="4000">
                <a:solidFill>
                  <a:schemeClr val="lt1"/>
                </a:solidFill>
                <a:latin typeface="Arial"/>
                <a:ea typeface="Arial"/>
                <a:cs typeface="Arial"/>
                <a:sym typeface="Arial"/>
              </a:rPr>
              <a:t>Comparison of the Central Themes approached in SMR studies: </a:t>
            </a:r>
            <a:endParaRPr/>
          </a:p>
          <a:p>
            <a:pPr indent="0" lvl="0" marL="0" marR="0" rtl="0" algn="l">
              <a:lnSpc>
                <a:spcPct val="120000"/>
              </a:lnSpc>
              <a:spcBef>
                <a:spcPts val="0"/>
              </a:spcBef>
              <a:spcAft>
                <a:spcPts val="0"/>
              </a:spcAft>
              <a:buClr>
                <a:schemeClr val="lt1"/>
              </a:buClr>
              <a:buSzPct val="100000"/>
              <a:buFont typeface="Arial"/>
              <a:buNone/>
            </a:pPr>
            <a:r>
              <a:rPr b="1" lang="pt-BR" sz="4000">
                <a:solidFill>
                  <a:schemeClr val="lt1"/>
                </a:solidFill>
                <a:latin typeface="Arial"/>
                <a:ea typeface="Arial"/>
                <a:cs typeface="Arial"/>
                <a:sym typeface="Arial"/>
              </a:rPr>
              <a:t>2008-2020 and 2021-2024</a:t>
            </a:r>
            <a:endParaRPr b="1" i="0" sz="4000">
              <a:solidFill>
                <a:schemeClr val="lt1"/>
              </a:solidFill>
              <a:latin typeface="Arial"/>
              <a:ea typeface="Arial"/>
              <a:cs typeface="Arial"/>
              <a:sym typeface="Arial"/>
            </a:endParaRPr>
          </a:p>
        </p:txBody>
      </p:sp>
      <p:graphicFrame>
        <p:nvGraphicFramePr>
          <p:cNvPr id="200" name="Google Shape;200;p28"/>
          <p:cNvGraphicFramePr/>
          <p:nvPr/>
        </p:nvGraphicFramePr>
        <p:xfrm>
          <a:off x="136358" y="1255776"/>
          <a:ext cx="3000000" cy="3000000"/>
        </p:xfrm>
        <a:graphic>
          <a:graphicData uri="http://schemas.openxmlformats.org/drawingml/2006/table">
            <a:tbl>
              <a:tblPr bandRow="1" firstCol="1" firstRow="1">
                <a:noFill/>
                <a:tableStyleId>{F49F8BD9-DC50-4074-9DC2-18F71D2195A4}</a:tableStyleId>
              </a:tblPr>
              <a:tblGrid>
                <a:gridCol w="1090875"/>
                <a:gridCol w="3433000"/>
                <a:gridCol w="7395400"/>
              </a:tblGrid>
              <a:tr h="347575">
                <a:tc>
                  <a:txBody>
                    <a:bodyPr/>
                    <a:lstStyle/>
                    <a:p>
                      <a:pPr indent="0" lvl="0" marL="0" marR="0" rtl="0" algn="ctr">
                        <a:lnSpc>
                          <a:spcPct val="72222"/>
                        </a:lnSpc>
                        <a:spcBef>
                          <a:spcPts val="0"/>
                        </a:spcBef>
                        <a:spcAft>
                          <a:spcPts val="0"/>
                        </a:spcAft>
                        <a:buNone/>
                      </a:pPr>
                      <a:r>
                        <a:rPr b="1" lang="pt-BR" sz="1800" u="none" cap="none" strike="noStrike">
                          <a:solidFill>
                            <a:schemeClr val="dk1"/>
                          </a:solidFill>
                        </a:rPr>
                        <a:t>Period</a:t>
                      </a:r>
                      <a:endParaRPr b="1" sz="1800" u="none" cap="none" strike="noStrike">
                        <a:solidFill>
                          <a:schemeClr val="dk1"/>
                        </a:solidFill>
                        <a:latin typeface="Times New Roman"/>
                        <a:ea typeface="Times New Roman"/>
                        <a:cs typeface="Times New Roman"/>
                        <a:sym typeface="Times New Roman"/>
                      </a:endParaRPr>
                    </a:p>
                  </a:txBody>
                  <a:tcPr marT="76325" marB="0" marR="48350" marL="48350" anchor="ctr"/>
                </a:tc>
                <a:tc>
                  <a:txBody>
                    <a:bodyPr/>
                    <a:lstStyle/>
                    <a:p>
                      <a:pPr indent="0" lvl="0" marL="0" marR="0" rtl="0" algn="ctr">
                        <a:lnSpc>
                          <a:spcPct val="72222"/>
                        </a:lnSpc>
                        <a:spcBef>
                          <a:spcPts val="0"/>
                        </a:spcBef>
                        <a:spcAft>
                          <a:spcPts val="0"/>
                        </a:spcAft>
                        <a:buNone/>
                      </a:pPr>
                      <a:r>
                        <a:rPr b="1" lang="pt-BR" sz="1800" u="none" cap="none" strike="noStrike">
                          <a:solidFill>
                            <a:schemeClr val="dk1"/>
                          </a:solidFill>
                        </a:rPr>
                        <a:t>Most frequent central themes</a:t>
                      </a:r>
                      <a:endParaRPr b="1" sz="1800" u="none" cap="none" strike="noStrike">
                        <a:solidFill>
                          <a:schemeClr val="dk1"/>
                        </a:solidFill>
                        <a:latin typeface="Times New Roman"/>
                        <a:ea typeface="Times New Roman"/>
                        <a:cs typeface="Times New Roman"/>
                        <a:sym typeface="Times New Roman"/>
                      </a:endParaRPr>
                    </a:p>
                  </a:txBody>
                  <a:tcPr marT="76325" marB="0" marR="48350" marL="48350" anchor="ctr"/>
                </a:tc>
                <a:tc>
                  <a:txBody>
                    <a:bodyPr/>
                    <a:lstStyle/>
                    <a:p>
                      <a:pPr indent="0" lvl="0" marL="0" marR="0" rtl="0" algn="ctr">
                        <a:lnSpc>
                          <a:spcPct val="72222"/>
                        </a:lnSpc>
                        <a:spcBef>
                          <a:spcPts val="0"/>
                        </a:spcBef>
                        <a:spcAft>
                          <a:spcPts val="0"/>
                        </a:spcAft>
                        <a:buNone/>
                      </a:pPr>
                      <a:r>
                        <a:rPr b="1" lang="pt-BR" sz="1800" u="none" cap="none" strike="noStrike">
                          <a:solidFill>
                            <a:schemeClr val="dk1"/>
                          </a:solidFill>
                        </a:rPr>
                        <a:t>Main aspects covered</a:t>
                      </a:r>
                      <a:endParaRPr b="1" sz="1800" u="none" cap="none" strike="noStrike">
                        <a:solidFill>
                          <a:schemeClr val="dk1"/>
                        </a:solidFill>
                        <a:latin typeface="Times New Roman"/>
                        <a:ea typeface="Times New Roman"/>
                        <a:cs typeface="Times New Roman"/>
                        <a:sym typeface="Times New Roman"/>
                      </a:endParaRPr>
                    </a:p>
                  </a:txBody>
                  <a:tcPr marT="76325" marB="0" marR="48350" marL="48350" anchor="ctr"/>
                </a:tc>
              </a:tr>
              <a:tr h="547750">
                <a:tc rowSpan="4">
                  <a:txBody>
                    <a:bodyPr/>
                    <a:lstStyle/>
                    <a:p>
                      <a:pPr indent="0" lvl="0" marL="0" marR="0" rtl="0" algn="ctr">
                        <a:lnSpc>
                          <a:spcPct val="81250"/>
                        </a:lnSpc>
                        <a:spcBef>
                          <a:spcPts val="0"/>
                        </a:spcBef>
                        <a:spcAft>
                          <a:spcPts val="0"/>
                        </a:spcAft>
                        <a:buNone/>
                      </a:pPr>
                      <a:r>
                        <a:rPr b="1" lang="pt-BR" sz="1600" u="none" cap="none" strike="noStrike">
                          <a:solidFill>
                            <a:schemeClr val="dk1"/>
                          </a:solidFill>
                        </a:rPr>
                        <a:t>2008-2020</a:t>
                      </a:r>
                      <a:endParaRPr/>
                    </a:p>
                    <a:p>
                      <a:pPr indent="0" lvl="0" marL="0" marR="0" rtl="0" algn="ctr">
                        <a:lnSpc>
                          <a:spcPct val="81250"/>
                        </a:lnSpc>
                        <a:spcBef>
                          <a:spcPts val="0"/>
                        </a:spcBef>
                        <a:spcAft>
                          <a:spcPts val="0"/>
                        </a:spcAft>
                        <a:buNone/>
                      </a:pPr>
                      <a:r>
                        <a:t/>
                      </a:r>
                      <a:endParaRPr b="1" sz="1600" u="none" cap="none" strike="noStrike">
                        <a:solidFill>
                          <a:schemeClr val="dk1"/>
                        </a:solidFill>
                      </a:endParaRPr>
                    </a:p>
                    <a:p>
                      <a:pPr indent="0" lvl="0" marL="0" marR="0" rtl="0" algn="ctr">
                        <a:lnSpc>
                          <a:spcPct val="81250"/>
                        </a:lnSpc>
                        <a:spcBef>
                          <a:spcPts val="0"/>
                        </a:spcBef>
                        <a:spcAft>
                          <a:spcPts val="0"/>
                        </a:spcAft>
                        <a:buNone/>
                      </a:pPr>
                      <a:r>
                        <a:rPr b="1" lang="pt-BR" sz="1600" u="none" cap="none" strike="noStrike">
                          <a:solidFill>
                            <a:schemeClr val="dk1"/>
                          </a:solidFill>
                        </a:rPr>
                        <a:t>11 studies</a:t>
                      </a:r>
                      <a:endParaRPr b="1" sz="1600" u="none" cap="none" strike="noStrike">
                        <a:solidFill>
                          <a:schemeClr val="dk1"/>
                        </a:solidFill>
                      </a:endParaRPr>
                    </a:p>
                    <a:p>
                      <a:pPr indent="0" lvl="0" marL="0" marR="0" rtl="0" algn="ctr">
                        <a:lnSpc>
                          <a:spcPct val="81250"/>
                        </a:lnSpc>
                        <a:spcBef>
                          <a:spcPts val="0"/>
                        </a:spcBef>
                        <a:spcAft>
                          <a:spcPts val="0"/>
                        </a:spcAft>
                        <a:buNone/>
                      </a:pPr>
                      <a:r>
                        <a:t/>
                      </a:r>
                      <a:endParaRPr b="1" sz="1600" u="none" cap="none" strike="noStrike">
                        <a:solidFill>
                          <a:schemeClr val="dk1"/>
                        </a:solidFill>
                      </a:endParaRPr>
                    </a:p>
                    <a:p>
                      <a:pPr indent="0" lvl="0" marL="0" marR="0" rtl="0" algn="ctr">
                        <a:lnSpc>
                          <a:spcPct val="72222"/>
                        </a:lnSpc>
                        <a:spcBef>
                          <a:spcPts val="0"/>
                        </a:spcBef>
                        <a:spcAft>
                          <a:spcPts val="0"/>
                        </a:spcAft>
                        <a:buNone/>
                      </a:pPr>
                      <a:r>
                        <a:rPr b="1" lang="pt-BR" sz="1800" u="none" cap="none" strike="noStrike">
                          <a:solidFill>
                            <a:srgbClr val="C00000"/>
                          </a:solidFill>
                        </a:rPr>
                        <a:t>(35.48%) </a:t>
                      </a:r>
                      <a:endParaRPr b="1" sz="1800" u="none" cap="none" strike="noStrike">
                        <a:solidFill>
                          <a:srgbClr val="C00000"/>
                        </a:solidFill>
                        <a:latin typeface="Times New Roman"/>
                        <a:ea typeface="Times New Roman"/>
                        <a:cs typeface="Times New Roman"/>
                        <a:sym typeface="Times New Roman"/>
                      </a:endParaRPr>
                    </a:p>
                  </a:txBody>
                  <a:tcPr marT="76325" marB="0" marR="48350" marL="48350" anchor="ctr"/>
                </a:tc>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Small Modular Reactors (SMRs)</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Advantages of SMRS in terms of nuclear safety, efficiency and economic viability. Advanced reactor design and implications for the cost of electricity</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r h="547750">
                <a:tc vMerge="1"/>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Safety and sustainability</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Contribution of SMRs to climate change mitigation and the development of carbon-free energy, with emphasis on nuclear safety aspects</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r h="547750">
                <a:tc vMerge="1"/>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Reactor technology and design</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Studies detail various reactor technologies, with an emphasis on innovation and the safety of advanced designs</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r h="662850">
                <a:tc vMerge="1"/>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Energy policies and regional implementation</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The implementation of SMRs has been explored in different regional contexts (such as ASEAN, Russia and China), considering energy policies and governance practices</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r h="757625">
                <a:tc rowSpan="5">
                  <a:txBody>
                    <a:bodyPr/>
                    <a:lstStyle/>
                    <a:p>
                      <a:pPr indent="0" lvl="0" marL="0" marR="0" rtl="0" algn="ctr">
                        <a:lnSpc>
                          <a:spcPct val="81250"/>
                        </a:lnSpc>
                        <a:spcBef>
                          <a:spcPts val="0"/>
                        </a:spcBef>
                        <a:spcAft>
                          <a:spcPts val="0"/>
                        </a:spcAft>
                        <a:buNone/>
                      </a:pPr>
                      <a:r>
                        <a:rPr b="1" lang="pt-BR" sz="1600" u="none" cap="none" strike="noStrike">
                          <a:solidFill>
                            <a:schemeClr val="dk1"/>
                          </a:solidFill>
                        </a:rPr>
                        <a:t>2021-2024</a:t>
                      </a:r>
                      <a:endParaRPr/>
                    </a:p>
                    <a:p>
                      <a:pPr indent="0" lvl="0" marL="0" marR="0" rtl="0" algn="ctr">
                        <a:lnSpc>
                          <a:spcPct val="81250"/>
                        </a:lnSpc>
                        <a:spcBef>
                          <a:spcPts val="0"/>
                        </a:spcBef>
                        <a:spcAft>
                          <a:spcPts val="0"/>
                        </a:spcAft>
                        <a:buNone/>
                      </a:pPr>
                      <a:r>
                        <a:t/>
                      </a:r>
                      <a:endParaRPr b="1" sz="1600" u="none" cap="none" strike="noStrike">
                        <a:solidFill>
                          <a:schemeClr val="dk1"/>
                        </a:solidFill>
                      </a:endParaRPr>
                    </a:p>
                    <a:p>
                      <a:pPr indent="0" lvl="0" marL="0" marR="0" rtl="0" algn="ctr">
                        <a:lnSpc>
                          <a:spcPct val="81250"/>
                        </a:lnSpc>
                        <a:spcBef>
                          <a:spcPts val="0"/>
                        </a:spcBef>
                        <a:spcAft>
                          <a:spcPts val="0"/>
                        </a:spcAft>
                        <a:buNone/>
                      </a:pPr>
                      <a:r>
                        <a:rPr b="1" lang="pt-BR" sz="1600" u="none" cap="none" strike="noStrike">
                          <a:solidFill>
                            <a:schemeClr val="dk1"/>
                          </a:solidFill>
                        </a:rPr>
                        <a:t>20 studies</a:t>
                      </a:r>
                      <a:endParaRPr b="1" sz="1600" u="none" cap="none" strike="noStrike">
                        <a:solidFill>
                          <a:schemeClr val="dk1"/>
                        </a:solidFill>
                      </a:endParaRPr>
                    </a:p>
                    <a:p>
                      <a:pPr indent="0" lvl="0" marL="0" marR="0" rtl="0" algn="ctr">
                        <a:lnSpc>
                          <a:spcPct val="81250"/>
                        </a:lnSpc>
                        <a:spcBef>
                          <a:spcPts val="0"/>
                        </a:spcBef>
                        <a:spcAft>
                          <a:spcPts val="0"/>
                        </a:spcAft>
                        <a:buNone/>
                      </a:pPr>
                      <a:r>
                        <a:t/>
                      </a:r>
                      <a:endParaRPr b="1" sz="1600" u="none" cap="none" strike="noStrike">
                        <a:solidFill>
                          <a:schemeClr val="dk1"/>
                        </a:solidFill>
                      </a:endParaRPr>
                    </a:p>
                    <a:p>
                      <a:pPr indent="0" lvl="0" marL="0" marR="0" rtl="0" algn="ctr">
                        <a:lnSpc>
                          <a:spcPct val="72222"/>
                        </a:lnSpc>
                        <a:spcBef>
                          <a:spcPts val="0"/>
                        </a:spcBef>
                        <a:spcAft>
                          <a:spcPts val="0"/>
                        </a:spcAft>
                        <a:buNone/>
                      </a:pPr>
                      <a:r>
                        <a:rPr b="1" lang="pt-BR" sz="1800" u="none" cap="none" strike="noStrike">
                          <a:solidFill>
                            <a:srgbClr val="C00000"/>
                          </a:solidFill>
                        </a:rPr>
                        <a:t>(64.52%)</a:t>
                      </a:r>
                      <a:endParaRPr/>
                    </a:p>
                    <a:p>
                      <a:pPr indent="0" lvl="0" marL="0" marR="0" rtl="0" algn="ctr">
                        <a:lnSpc>
                          <a:spcPct val="92857"/>
                        </a:lnSpc>
                        <a:spcBef>
                          <a:spcPts val="0"/>
                        </a:spcBef>
                        <a:spcAft>
                          <a:spcPts val="0"/>
                        </a:spcAft>
                        <a:buNone/>
                      </a:pPr>
                      <a:r>
                        <a:t/>
                      </a:r>
                      <a:endParaRPr b="1" sz="1400" u="none" cap="none" strike="noStrike">
                        <a:solidFill>
                          <a:schemeClr val="dk1"/>
                        </a:solidFill>
                        <a:latin typeface="Times New Roman"/>
                        <a:ea typeface="Times New Roman"/>
                        <a:cs typeface="Times New Roman"/>
                        <a:sym typeface="Times New Roman"/>
                      </a:endParaRPr>
                    </a:p>
                  </a:txBody>
                  <a:tcPr marT="76325" marB="0" marR="48350" marL="48350" anchor="ctr"/>
                </a:tc>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Security and non-proliferation</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Significant increase in focus on nuclear security and non-proliferation, reflecting the importance of developing reactors that minimize the risks of nuclear accidents and proliferation</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r h="547750">
                <a:tc vMerge="1"/>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Energy efficiency and modeling</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Efficiency analysis and energy modeling are crucial tools, with studies detailing the performance and resilience metrics of energy systems</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r h="547750">
                <a:tc vMerge="1"/>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Reactor technology and design</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Targeting emerging and innovative technologies, such as microreactors and new types of fuels, with an emphasis on significant advances in design and safety</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r h="547750">
                <a:tc vMerge="1"/>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Implementation and regulation</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The practical implementation of SMRs was discussed at length, addressing issues of licensing, public acceptance and financing, as well as the choice and evaluation of sites</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r h="547750">
                <a:tc vMerge="1"/>
                <a:tc>
                  <a:txBody>
                    <a:bodyPr/>
                    <a:lstStyle/>
                    <a:p>
                      <a:pPr indent="0" lvl="0" marL="0" marR="0" rtl="0" algn="ctr">
                        <a:lnSpc>
                          <a:spcPct val="100000"/>
                        </a:lnSpc>
                        <a:spcBef>
                          <a:spcPts val="0"/>
                        </a:spcBef>
                        <a:spcAft>
                          <a:spcPts val="0"/>
                        </a:spcAft>
                        <a:buNone/>
                      </a:pPr>
                      <a:r>
                        <a:rPr b="1" lang="pt-BR" sz="1800" u="none" cap="none" strike="noStrike">
                          <a:solidFill>
                            <a:schemeClr val="dk1"/>
                          </a:solidFill>
                        </a:rPr>
                        <a:t>Energy policies and sustainability</a:t>
                      </a:r>
                      <a:endParaRPr b="1" sz="1800" u="none" cap="none" strike="noStrike">
                        <a:solidFill>
                          <a:schemeClr val="dk1"/>
                        </a:solidFill>
                        <a:latin typeface="Times New Roman"/>
                        <a:ea typeface="Times New Roman"/>
                        <a:cs typeface="Times New Roman"/>
                        <a:sym typeface="Times New Roman"/>
                      </a:endParaRPr>
                    </a:p>
                  </a:txBody>
                  <a:tcPr marT="76325" marB="0" marR="48350" marL="48350"/>
                </a:tc>
                <a:tc>
                  <a:txBody>
                    <a:bodyPr/>
                    <a:lstStyle/>
                    <a:p>
                      <a:pPr indent="0" lvl="0" marL="0" marR="0" rtl="0" algn="just">
                        <a:lnSpc>
                          <a:spcPct val="92857"/>
                        </a:lnSpc>
                        <a:spcBef>
                          <a:spcPts val="0"/>
                        </a:spcBef>
                        <a:spcAft>
                          <a:spcPts val="0"/>
                        </a:spcAft>
                        <a:buNone/>
                      </a:pPr>
                      <a:r>
                        <a:rPr lang="pt-BR" sz="1400" u="none" cap="none" strike="noStrike">
                          <a:solidFill>
                            <a:schemeClr val="dk1"/>
                          </a:solidFill>
                        </a:rPr>
                        <a:t>Energy policies and sustainability were central themes, with an emphasis on integrating SMRs into renewable energy and net-zero emissions strategies.</a:t>
                      </a:r>
                      <a:endParaRPr sz="1400" u="none" cap="none" strike="noStrike">
                        <a:solidFill>
                          <a:schemeClr val="dk1"/>
                        </a:solidFill>
                        <a:latin typeface="Times New Roman"/>
                        <a:ea typeface="Times New Roman"/>
                        <a:cs typeface="Times New Roman"/>
                        <a:sym typeface="Times New Roman"/>
                      </a:endParaRPr>
                    </a:p>
                  </a:txBody>
                  <a:tcPr marT="76325" marB="0" marR="48350" marL="48350"/>
                </a:tc>
              </a:tr>
            </a:tbl>
          </a:graphicData>
        </a:graphic>
      </p:graphicFrame>
      <p:sp>
        <p:nvSpPr>
          <p:cNvPr id="201" name="Google Shape;201;p28"/>
          <p:cNvSpPr/>
          <p:nvPr/>
        </p:nvSpPr>
        <p:spPr>
          <a:xfrm>
            <a:off x="155408" y="3924301"/>
            <a:ext cx="4435642" cy="2952748"/>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28"/>
          <p:cNvSpPr/>
          <p:nvPr/>
        </p:nvSpPr>
        <p:spPr>
          <a:xfrm>
            <a:off x="136358" y="1600201"/>
            <a:ext cx="4454692" cy="230505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