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5" r:id="rId4"/>
  </p:sldMasterIdLst>
  <p:notesMasterIdLst>
    <p:notesMasterId r:id="rId22"/>
  </p:notesMasterIdLst>
  <p:sldIdLst>
    <p:sldId id="334" r:id="rId5"/>
    <p:sldId id="325" r:id="rId6"/>
    <p:sldId id="347" r:id="rId7"/>
    <p:sldId id="363" r:id="rId8"/>
    <p:sldId id="349" r:id="rId9"/>
    <p:sldId id="350" r:id="rId10"/>
    <p:sldId id="351" r:id="rId11"/>
    <p:sldId id="352" r:id="rId12"/>
    <p:sldId id="354" r:id="rId13"/>
    <p:sldId id="353" r:id="rId14"/>
    <p:sldId id="348" r:id="rId15"/>
    <p:sldId id="356" r:id="rId16"/>
    <p:sldId id="357" r:id="rId17"/>
    <p:sldId id="358" r:id="rId18"/>
    <p:sldId id="359" r:id="rId19"/>
    <p:sldId id="296" r:id="rId20"/>
    <p:sldId id="346" r:id="rId21"/>
  </p:sldIdLst>
  <p:sldSz cx="12244388"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54">
          <p15:clr>
            <a:srgbClr val="A4A3A4"/>
          </p15:clr>
        </p15:guide>
        <p15:guide id="2" orient="horz" pos="569">
          <p15:clr>
            <a:srgbClr val="A4A3A4"/>
          </p15:clr>
        </p15:guide>
        <p15:guide id="3" orient="horz" pos="683">
          <p15:clr>
            <a:srgbClr val="A4A3A4"/>
          </p15:clr>
        </p15:guide>
        <p15:guide id="4" orient="horz" pos="4088">
          <p15:clr>
            <a:srgbClr val="A4A3A4"/>
          </p15:clr>
        </p15:guide>
        <p15:guide id="5" orient="horz" pos="110">
          <p15:clr>
            <a:srgbClr val="A4A3A4"/>
          </p15:clr>
        </p15:guide>
        <p15:guide id="6" pos="7410">
          <p15:clr>
            <a:srgbClr val="A4A3A4"/>
          </p15:clr>
        </p15:guide>
        <p15:guide id="7" pos="296">
          <p15:clr>
            <a:srgbClr val="A4A3A4"/>
          </p15:clr>
        </p15:guide>
        <p15:guide id="8" pos="3766" userDrawn="1">
          <p15:clr>
            <a:srgbClr val="A4A3A4"/>
          </p15:clr>
        </p15:guide>
        <p15:guide id="9" pos="3925" userDrawn="1">
          <p15:clr>
            <a:srgbClr val="A4A3A4"/>
          </p15:clr>
        </p15:guide>
        <p15:guide id="10" orient="horz" pos="374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76AD9E-2C8B-2C2C-D315-F2797876B5CF}" name="Ross Peel" initials="RP" userId="S::k1816178@kcl.ac.uk::cff5efb2-1fbc-4e89-a15d-4608006f2964" providerId="AD"/>
  <p188:author id="{64E6D8D0-5B33-E02A-0E6B-888522023980}" name="George Burnett" initials="GB" userId="S::George.Burnett@ntsglobal.uk::15af1f51-1eb5-4343-9457-77b46e1e88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6EBED"/>
    <a:srgbClr val="0A2D50"/>
    <a:srgbClr val="73C4C6"/>
    <a:srgbClr val="00B9E1"/>
    <a:srgbClr val="8D9EBC"/>
    <a:srgbClr val="F5B90F"/>
    <a:srgbClr val="5A6469"/>
    <a:srgbClr val="CDD7DC"/>
    <a:srgbClr val="CDC3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A992DC-02EE-4DD7-9BC9-A9E87C59F3B5}" v="18" dt="2024-10-03T15:50:30.1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88" autoAdjust="0"/>
    <p:restoredTop sz="87186" autoAdjust="0"/>
  </p:normalViewPr>
  <p:slideViewPr>
    <p:cSldViewPr snapToGrid="0">
      <p:cViewPr varScale="1">
        <p:scale>
          <a:sx n="71" d="100"/>
          <a:sy n="71" d="100"/>
        </p:scale>
        <p:origin x="1027" y="58"/>
      </p:cViewPr>
      <p:guideLst>
        <p:guide orient="horz" pos="3154"/>
        <p:guide orient="horz" pos="569"/>
        <p:guide orient="horz" pos="683"/>
        <p:guide orient="horz" pos="4088"/>
        <p:guide orient="horz" pos="110"/>
        <p:guide pos="7410"/>
        <p:guide pos="296"/>
        <p:guide pos="3766"/>
        <p:guide pos="3925"/>
        <p:guide orient="horz" pos="3748"/>
      </p:guideLst>
    </p:cSldViewPr>
  </p:slideViewPr>
  <p:outlineViewPr>
    <p:cViewPr>
      <p:scale>
        <a:sx n="33" d="100"/>
        <a:sy n="33" d="100"/>
      </p:scale>
      <p:origin x="0" y="-619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5" d="100"/>
          <a:sy n="85" d="100"/>
        </p:scale>
        <p:origin x="35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ss Peel" userId="cff5efb2-1fbc-4e89-a15d-4608006f2964" providerId="ADAL" clId="{B8A992DC-02EE-4DD7-9BC9-A9E87C59F3B5}"/>
    <pc:docChg chg="undo custSel addSld delSld modSld sldOrd">
      <pc:chgData name="Ross Peel" userId="cff5efb2-1fbc-4e89-a15d-4608006f2964" providerId="ADAL" clId="{B8A992DC-02EE-4DD7-9BC9-A9E87C59F3B5}" dt="2024-10-03T15:50:30.116" v="9098"/>
      <pc:docMkLst>
        <pc:docMk/>
      </pc:docMkLst>
      <pc:sldChg chg="modSp mod">
        <pc:chgData name="Ross Peel" userId="cff5efb2-1fbc-4e89-a15d-4608006f2964" providerId="ADAL" clId="{B8A992DC-02EE-4DD7-9BC9-A9E87C59F3B5}" dt="2024-10-03T08:24:28.310" v="1756" actId="1076"/>
        <pc:sldMkLst>
          <pc:docMk/>
          <pc:sldMk cId="2213232398" sldId="334"/>
        </pc:sldMkLst>
        <pc:picChg chg="mod">
          <ac:chgData name="Ross Peel" userId="cff5efb2-1fbc-4e89-a15d-4608006f2964" providerId="ADAL" clId="{B8A992DC-02EE-4DD7-9BC9-A9E87C59F3B5}" dt="2024-10-03T08:24:28.310" v="1756" actId="1076"/>
          <ac:picMkLst>
            <pc:docMk/>
            <pc:sldMk cId="2213232398" sldId="334"/>
            <ac:picMk id="5" creationId="{30923BB2-5C6B-C48A-D82D-ADFA54E6E907}"/>
          </ac:picMkLst>
        </pc:picChg>
      </pc:sldChg>
      <pc:sldChg chg="add del mod modShow">
        <pc:chgData name="Ross Peel" userId="cff5efb2-1fbc-4e89-a15d-4608006f2964" providerId="ADAL" clId="{B8A992DC-02EE-4DD7-9BC9-A9E87C59F3B5}" dt="2024-10-03T15:29:20.652" v="8975" actId="47"/>
        <pc:sldMkLst>
          <pc:docMk/>
          <pc:sldMk cId="2728741976" sldId="337"/>
        </pc:sldMkLst>
      </pc:sldChg>
      <pc:sldChg chg="addSp delSp modSp mod">
        <pc:chgData name="Ross Peel" userId="cff5efb2-1fbc-4e89-a15d-4608006f2964" providerId="ADAL" clId="{B8A992DC-02EE-4DD7-9BC9-A9E87C59F3B5}" dt="2024-10-03T08:24:42.762" v="1760"/>
        <pc:sldMkLst>
          <pc:docMk/>
          <pc:sldMk cId="2705444265" sldId="346"/>
        </pc:sldMkLst>
        <pc:picChg chg="add mod">
          <ac:chgData name="Ross Peel" userId="cff5efb2-1fbc-4e89-a15d-4608006f2964" providerId="ADAL" clId="{B8A992DC-02EE-4DD7-9BC9-A9E87C59F3B5}" dt="2024-10-03T08:24:34.832" v="1757"/>
          <ac:picMkLst>
            <pc:docMk/>
            <pc:sldMk cId="2705444265" sldId="346"/>
            <ac:picMk id="4" creationId="{4B737585-84D3-B9FF-9F4A-484275894F3E}"/>
          </ac:picMkLst>
        </pc:picChg>
        <pc:picChg chg="del">
          <ac:chgData name="Ross Peel" userId="cff5efb2-1fbc-4e89-a15d-4608006f2964" providerId="ADAL" clId="{B8A992DC-02EE-4DD7-9BC9-A9E87C59F3B5}" dt="2024-10-03T08:24:42.437" v="1759" actId="478"/>
          <ac:picMkLst>
            <pc:docMk/>
            <pc:sldMk cId="2705444265" sldId="346"/>
            <ac:picMk id="5" creationId="{30923BB2-5C6B-C48A-D82D-ADFA54E6E907}"/>
          </ac:picMkLst>
        </pc:picChg>
        <pc:picChg chg="add mod">
          <ac:chgData name="Ross Peel" userId="cff5efb2-1fbc-4e89-a15d-4608006f2964" providerId="ADAL" clId="{B8A992DC-02EE-4DD7-9BC9-A9E87C59F3B5}" dt="2024-10-03T08:24:38.436" v="1758"/>
          <ac:picMkLst>
            <pc:docMk/>
            <pc:sldMk cId="2705444265" sldId="346"/>
            <ac:picMk id="6" creationId="{524068C5-F643-4027-9617-59A9401A7477}"/>
          </ac:picMkLst>
        </pc:picChg>
        <pc:picChg chg="add mod">
          <ac:chgData name="Ross Peel" userId="cff5efb2-1fbc-4e89-a15d-4608006f2964" providerId="ADAL" clId="{B8A992DC-02EE-4DD7-9BC9-A9E87C59F3B5}" dt="2024-10-03T08:24:42.762" v="1760"/>
          <ac:picMkLst>
            <pc:docMk/>
            <pc:sldMk cId="2705444265" sldId="346"/>
            <ac:picMk id="7" creationId="{40219374-A6FA-2B72-DC57-99CF546B0FBC}"/>
          </ac:picMkLst>
        </pc:picChg>
      </pc:sldChg>
      <pc:sldChg chg="addSp delSp modSp mod">
        <pc:chgData name="Ross Peel" userId="cff5efb2-1fbc-4e89-a15d-4608006f2964" providerId="ADAL" clId="{B8A992DC-02EE-4DD7-9BC9-A9E87C59F3B5}" dt="2024-10-03T15:50:30.116" v="9098"/>
        <pc:sldMkLst>
          <pc:docMk/>
          <pc:sldMk cId="4195886178" sldId="347"/>
        </pc:sldMkLst>
        <pc:spChg chg="mod">
          <ac:chgData name="Ross Peel" userId="cff5efb2-1fbc-4e89-a15d-4608006f2964" providerId="ADAL" clId="{B8A992DC-02EE-4DD7-9BC9-A9E87C59F3B5}" dt="2024-10-03T15:42:39.255" v="9097" actId="242"/>
          <ac:spMkLst>
            <pc:docMk/>
            <pc:sldMk cId="4195886178" sldId="347"/>
            <ac:spMk id="3" creationId="{B1E99375-BD0E-B756-3852-02E06DE9266D}"/>
          </ac:spMkLst>
        </pc:spChg>
        <pc:spChg chg="del mod">
          <ac:chgData name="Ross Peel" userId="cff5efb2-1fbc-4e89-a15d-4608006f2964" providerId="ADAL" clId="{B8A992DC-02EE-4DD7-9BC9-A9E87C59F3B5}" dt="2024-10-03T15:50:30.116" v="9098"/>
          <ac:spMkLst>
            <pc:docMk/>
            <pc:sldMk cId="4195886178" sldId="347"/>
            <ac:spMk id="6" creationId="{E85EEC2F-043A-6E98-97F6-8369FB4D6689}"/>
          </ac:spMkLst>
        </pc:spChg>
        <pc:picChg chg="add mod">
          <ac:chgData name="Ross Peel" userId="cff5efb2-1fbc-4e89-a15d-4608006f2964" providerId="ADAL" clId="{B8A992DC-02EE-4DD7-9BC9-A9E87C59F3B5}" dt="2024-10-03T15:50:30.116" v="9098"/>
          <ac:picMkLst>
            <pc:docMk/>
            <pc:sldMk cId="4195886178" sldId="347"/>
            <ac:picMk id="5122" creationId="{339257A6-170A-5B89-A911-577DAADBF781}"/>
          </ac:picMkLst>
        </pc:picChg>
      </pc:sldChg>
      <pc:sldChg chg="modSp mod">
        <pc:chgData name="Ross Peel" userId="cff5efb2-1fbc-4e89-a15d-4608006f2964" providerId="ADAL" clId="{B8A992DC-02EE-4DD7-9BC9-A9E87C59F3B5}" dt="2024-10-03T14:57:43.510" v="6985" actId="113"/>
        <pc:sldMkLst>
          <pc:docMk/>
          <pc:sldMk cId="3423620086" sldId="348"/>
        </pc:sldMkLst>
        <pc:spChg chg="mod">
          <ac:chgData name="Ross Peel" userId="cff5efb2-1fbc-4e89-a15d-4608006f2964" providerId="ADAL" clId="{B8A992DC-02EE-4DD7-9BC9-A9E87C59F3B5}" dt="2024-10-03T14:49:30.542" v="5846" actId="242"/>
          <ac:spMkLst>
            <pc:docMk/>
            <pc:sldMk cId="3423620086" sldId="348"/>
            <ac:spMk id="3" creationId="{D31C691E-E325-0FF0-AFCF-46ABE98EA7CB}"/>
          </ac:spMkLst>
        </pc:spChg>
        <pc:spChg chg="mod">
          <ac:chgData name="Ross Peel" userId="cff5efb2-1fbc-4e89-a15d-4608006f2964" providerId="ADAL" clId="{B8A992DC-02EE-4DD7-9BC9-A9E87C59F3B5}" dt="2024-10-03T14:57:43.510" v="6985" actId="113"/>
          <ac:spMkLst>
            <pc:docMk/>
            <pc:sldMk cId="3423620086" sldId="348"/>
            <ac:spMk id="6" creationId="{B51BA02E-C397-12EB-ACE6-FF4F3C8CB091}"/>
          </ac:spMkLst>
        </pc:spChg>
      </pc:sldChg>
      <pc:sldChg chg="addSp delSp modSp mod">
        <pc:chgData name="Ross Peel" userId="cff5efb2-1fbc-4e89-a15d-4608006f2964" providerId="ADAL" clId="{B8A992DC-02EE-4DD7-9BC9-A9E87C59F3B5}" dt="2024-10-03T09:19:13.491" v="3335" actId="242"/>
        <pc:sldMkLst>
          <pc:docMk/>
          <pc:sldMk cId="1809767298" sldId="349"/>
        </pc:sldMkLst>
        <pc:spChg chg="mod">
          <ac:chgData name="Ross Peel" userId="cff5efb2-1fbc-4e89-a15d-4608006f2964" providerId="ADAL" clId="{B8A992DC-02EE-4DD7-9BC9-A9E87C59F3B5}" dt="2024-10-03T09:19:13.491" v="3335" actId="242"/>
          <ac:spMkLst>
            <pc:docMk/>
            <pc:sldMk cId="1809767298" sldId="349"/>
            <ac:spMk id="3" creationId="{7E63E19A-7B67-B53C-06D6-23FBEF9A795A}"/>
          </ac:spMkLst>
        </pc:spChg>
        <pc:spChg chg="del">
          <ac:chgData name="Ross Peel" userId="cff5efb2-1fbc-4e89-a15d-4608006f2964" providerId="ADAL" clId="{B8A992DC-02EE-4DD7-9BC9-A9E87C59F3B5}" dt="2024-10-03T08:35:00.358" v="2075"/>
          <ac:spMkLst>
            <pc:docMk/>
            <pc:sldMk cId="1809767298" sldId="349"/>
            <ac:spMk id="9" creationId="{81AFDF8A-48F0-0552-7AD6-CB28EF4CC1D7}"/>
          </ac:spMkLst>
        </pc:spChg>
        <pc:picChg chg="add mod">
          <ac:chgData name="Ross Peel" userId="cff5efb2-1fbc-4e89-a15d-4608006f2964" providerId="ADAL" clId="{B8A992DC-02EE-4DD7-9BC9-A9E87C59F3B5}" dt="2024-10-03T08:35:00.358" v="2075"/>
          <ac:picMkLst>
            <pc:docMk/>
            <pc:sldMk cId="1809767298" sldId="349"/>
            <ac:picMk id="4" creationId="{C4540F43-71B4-7DC4-0CBD-6AA7F43F8979}"/>
          </ac:picMkLst>
        </pc:picChg>
      </pc:sldChg>
      <pc:sldChg chg="addSp delSp modSp mod modNotesTx">
        <pc:chgData name="Ross Peel" userId="cff5efb2-1fbc-4e89-a15d-4608006f2964" providerId="ADAL" clId="{B8A992DC-02EE-4DD7-9BC9-A9E87C59F3B5}" dt="2024-10-03T09:19:08.817" v="3333" actId="242"/>
        <pc:sldMkLst>
          <pc:docMk/>
          <pc:sldMk cId="202556111" sldId="350"/>
        </pc:sldMkLst>
        <pc:spChg chg="mod">
          <ac:chgData name="Ross Peel" userId="cff5efb2-1fbc-4e89-a15d-4608006f2964" providerId="ADAL" clId="{B8A992DC-02EE-4DD7-9BC9-A9E87C59F3B5}" dt="2024-10-03T09:19:08.817" v="3333" actId="242"/>
          <ac:spMkLst>
            <pc:docMk/>
            <pc:sldMk cId="202556111" sldId="350"/>
            <ac:spMk id="3" creationId="{7E63E19A-7B67-B53C-06D6-23FBEF9A795A}"/>
          </ac:spMkLst>
        </pc:spChg>
        <pc:spChg chg="del">
          <ac:chgData name="Ross Peel" userId="cff5efb2-1fbc-4e89-a15d-4608006f2964" providerId="ADAL" clId="{B8A992DC-02EE-4DD7-9BC9-A9E87C59F3B5}" dt="2024-10-03T08:37:27.205" v="2076"/>
          <ac:spMkLst>
            <pc:docMk/>
            <pc:sldMk cId="202556111" sldId="350"/>
            <ac:spMk id="9" creationId="{81AFDF8A-48F0-0552-7AD6-CB28EF4CC1D7}"/>
          </ac:spMkLst>
        </pc:spChg>
        <pc:picChg chg="add mod">
          <ac:chgData name="Ross Peel" userId="cff5efb2-1fbc-4e89-a15d-4608006f2964" providerId="ADAL" clId="{B8A992DC-02EE-4DD7-9BC9-A9E87C59F3B5}" dt="2024-10-03T08:37:27.205" v="2076"/>
          <ac:picMkLst>
            <pc:docMk/>
            <pc:sldMk cId="202556111" sldId="350"/>
            <ac:picMk id="4" creationId="{74E8F2CA-CCF1-7835-4762-90DFADABB150}"/>
          </ac:picMkLst>
        </pc:picChg>
      </pc:sldChg>
      <pc:sldChg chg="addSp delSp modSp mod">
        <pc:chgData name="Ross Peel" userId="cff5efb2-1fbc-4e89-a15d-4608006f2964" providerId="ADAL" clId="{B8A992DC-02EE-4DD7-9BC9-A9E87C59F3B5}" dt="2024-10-03T15:10:17.265" v="7984"/>
        <pc:sldMkLst>
          <pc:docMk/>
          <pc:sldMk cId="2033190290" sldId="351"/>
        </pc:sldMkLst>
        <pc:spChg chg="mod">
          <ac:chgData name="Ross Peel" userId="cff5efb2-1fbc-4e89-a15d-4608006f2964" providerId="ADAL" clId="{B8A992DC-02EE-4DD7-9BC9-A9E87C59F3B5}" dt="2024-10-03T09:18:58.468" v="3331" actId="242"/>
          <ac:spMkLst>
            <pc:docMk/>
            <pc:sldMk cId="2033190290" sldId="351"/>
            <ac:spMk id="3" creationId="{7E63E19A-7B67-B53C-06D6-23FBEF9A795A}"/>
          </ac:spMkLst>
        </pc:spChg>
        <pc:spChg chg="del">
          <ac:chgData name="Ross Peel" userId="cff5efb2-1fbc-4e89-a15d-4608006f2964" providerId="ADAL" clId="{B8A992DC-02EE-4DD7-9BC9-A9E87C59F3B5}" dt="2024-10-03T15:10:17.265" v="7984"/>
          <ac:spMkLst>
            <pc:docMk/>
            <pc:sldMk cId="2033190290" sldId="351"/>
            <ac:spMk id="9" creationId="{81AFDF8A-48F0-0552-7AD6-CB28EF4CC1D7}"/>
          </ac:spMkLst>
        </pc:spChg>
        <pc:picChg chg="add mod">
          <ac:chgData name="Ross Peel" userId="cff5efb2-1fbc-4e89-a15d-4608006f2964" providerId="ADAL" clId="{B8A992DC-02EE-4DD7-9BC9-A9E87C59F3B5}" dt="2024-10-03T15:10:17.265" v="7984"/>
          <ac:picMkLst>
            <pc:docMk/>
            <pc:sldMk cId="2033190290" sldId="351"/>
            <ac:picMk id="1026" creationId="{AA191273-3CDD-5E11-2AA2-38AEAC7E339A}"/>
          </ac:picMkLst>
        </pc:picChg>
      </pc:sldChg>
      <pc:sldChg chg="addSp delSp modSp mod">
        <pc:chgData name="Ross Peel" userId="cff5efb2-1fbc-4e89-a15d-4608006f2964" providerId="ADAL" clId="{B8A992DC-02EE-4DD7-9BC9-A9E87C59F3B5}" dt="2024-10-03T15:18:47.862" v="8847"/>
        <pc:sldMkLst>
          <pc:docMk/>
          <pc:sldMk cId="2173876771" sldId="352"/>
        </pc:sldMkLst>
        <pc:spChg chg="mod">
          <ac:chgData name="Ross Peel" userId="cff5efb2-1fbc-4e89-a15d-4608006f2964" providerId="ADAL" clId="{B8A992DC-02EE-4DD7-9BC9-A9E87C59F3B5}" dt="2024-10-03T12:26:28.780" v="3978" actId="20577"/>
          <ac:spMkLst>
            <pc:docMk/>
            <pc:sldMk cId="2173876771" sldId="352"/>
            <ac:spMk id="3" creationId="{7E63E19A-7B67-B53C-06D6-23FBEF9A795A}"/>
          </ac:spMkLst>
        </pc:spChg>
        <pc:spChg chg="del">
          <ac:chgData name="Ross Peel" userId="cff5efb2-1fbc-4e89-a15d-4608006f2964" providerId="ADAL" clId="{B8A992DC-02EE-4DD7-9BC9-A9E87C59F3B5}" dt="2024-10-03T15:18:47.862" v="8847"/>
          <ac:spMkLst>
            <pc:docMk/>
            <pc:sldMk cId="2173876771" sldId="352"/>
            <ac:spMk id="9" creationId="{81AFDF8A-48F0-0552-7AD6-CB28EF4CC1D7}"/>
          </ac:spMkLst>
        </pc:spChg>
        <pc:picChg chg="add mod">
          <ac:chgData name="Ross Peel" userId="cff5efb2-1fbc-4e89-a15d-4608006f2964" providerId="ADAL" clId="{B8A992DC-02EE-4DD7-9BC9-A9E87C59F3B5}" dt="2024-10-03T15:18:47.862" v="8847"/>
          <ac:picMkLst>
            <pc:docMk/>
            <pc:sldMk cId="2173876771" sldId="352"/>
            <ac:picMk id="2050" creationId="{D6307DD2-D2E0-55B6-9F7B-28B5AF28565B}"/>
          </ac:picMkLst>
        </pc:picChg>
      </pc:sldChg>
      <pc:sldChg chg="addSp delSp modSp mod">
        <pc:chgData name="Ross Peel" userId="cff5efb2-1fbc-4e89-a15d-4608006f2964" providerId="ADAL" clId="{B8A992DC-02EE-4DD7-9BC9-A9E87C59F3B5}" dt="2024-10-03T15:40:49.755" v="8982"/>
        <pc:sldMkLst>
          <pc:docMk/>
          <pc:sldMk cId="1377009721" sldId="353"/>
        </pc:sldMkLst>
        <pc:spChg chg="mod">
          <ac:chgData name="Ross Peel" userId="cff5efb2-1fbc-4e89-a15d-4608006f2964" providerId="ADAL" clId="{B8A992DC-02EE-4DD7-9BC9-A9E87C59F3B5}" dt="2024-10-03T12:26:52.135" v="3984" actId="20577"/>
          <ac:spMkLst>
            <pc:docMk/>
            <pc:sldMk cId="1377009721" sldId="353"/>
            <ac:spMk id="2" creationId="{F0F2CFDD-7A83-FDEC-084D-6D95C5A8613A}"/>
          </ac:spMkLst>
        </pc:spChg>
        <pc:spChg chg="mod">
          <ac:chgData name="Ross Peel" userId="cff5efb2-1fbc-4e89-a15d-4608006f2964" providerId="ADAL" clId="{B8A992DC-02EE-4DD7-9BC9-A9E87C59F3B5}" dt="2024-10-03T12:38:26.230" v="5353" actId="20577"/>
          <ac:spMkLst>
            <pc:docMk/>
            <pc:sldMk cId="1377009721" sldId="353"/>
            <ac:spMk id="3" creationId="{7E63E19A-7B67-B53C-06D6-23FBEF9A795A}"/>
          </ac:spMkLst>
        </pc:spChg>
        <pc:spChg chg="add del">
          <ac:chgData name="Ross Peel" userId="cff5efb2-1fbc-4e89-a15d-4608006f2964" providerId="ADAL" clId="{B8A992DC-02EE-4DD7-9BC9-A9E87C59F3B5}" dt="2024-10-03T15:40:49.755" v="8982"/>
          <ac:spMkLst>
            <pc:docMk/>
            <pc:sldMk cId="1377009721" sldId="353"/>
            <ac:spMk id="9" creationId="{81AFDF8A-48F0-0552-7AD6-CB28EF4CC1D7}"/>
          </ac:spMkLst>
        </pc:spChg>
        <pc:picChg chg="add mod">
          <ac:chgData name="Ross Peel" userId="cff5efb2-1fbc-4e89-a15d-4608006f2964" providerId="ADAL" clId="{B8A992DC-02EE-4DD7-9BC9-A9E87C59F3B5}" dt="2024-10-03T15:33:10.769" v="8980"/>
          <ac:picMkLst>
            <pc:docMk/>
            <pc:sldMk cId="1377009721" sldId="353"/>
            <ac:picMk id="4098" creationId="{06C08291-320C-F4E6-3BDD-868FA890D8FC}"/>
          </ac:picMkLst>
        </pc:picChg>
        <pc:picChg chg="add mod">
          <ac:chgData name="Ross Peel" userId="cff5efb2-1fbc-4e89-a15d-4608006f2964" providerId="ADAL" clId="{B8A992DC-02EE-4DD7-9BC9-A9E87C59F3B5}" dt="2024-10-03T15:40:49.755" v="8982"/>
          <ac:picMkLst>
            <pc:docMk/>
            <pc:sldMk cId="1377009721" sldId="353"/>
            <ac:picMk id="4100" creationId="{CD14BED8-B71F-D3C9-6306-3A521E7C9B18}"/>
          </ac:picMkLst>
        </pc:picChg>
      </pc:sldChg>
      <pc:sldChg chg="addSp delSp modSp mod ord">
        <pc:chgData name="Ross Peel" userId="cff5efb2-1fbc-4e89-a15d-4608006f2964" providerId="ADAL" clId="{B8A992DC-02EE-4DD7-9BC9-A9E87C59F3B5}" dt="2024-10-03T15:33:11.988" v="8981"/>
        <pc:sldMkLst>
          <pc:docMk/>
          <pc:sldMk cId="3916497327" sldId="354"/>
        </pc:sldMkLst>
        <pc:spChg chg="mod">
          <ac:chgData name="Ross Peel" userId="cff5efb2-1fbc-4e89-a15d-4608006f2964" providerId="ADAL" clId="{B8A992DC-02EE-4DD7-9BC9-A9E87C59F3B5}" dt="2024-10-03T12:26:49.208" v="3982" actId="20577"/>
          <ac:spMkLst>
            <pc:docMk/>
            <pc:sldMk cId="3916497327" sldId="354"/>
            <ac:spMk id="2" creationId="{F0F2CFDD-7A83-FDEC-084D-6D95C5A8613A}"/>
          </ac:spMkLst>
        </pc:spChg>
        <pc:spChg chg="mod">
          <ac:chgData name="Ross Peel" userId="cff5efb2-1fbc-4e89-a15d-4608006f2964" providerId="ADAL" clId="{B8A992DC-02EE-4DD7-9BC9-A9E87C59F3B5}" dt="2024-10-03T12:32:38.579" v="4638" actId="242"/>
          <ac:spMkLst>
            <pc:docMk/>
            <pc:sldMk cId="3916497327" sldId="354"/>
            <ac:spMk id="3" creationId="{7E63E19A-7B67-B53C-06D6-23FBEF9A795A}"/>
          </ac:spMkLst>
        </pc:spChg>
        <pc:spChg chg="add del mod">
          <ac:chgData name="Ross Peel" userId="cff5efb2-1fbc-4e89-a15d-4608006f2964" providerId="ADAL" clId="{B8A992DC-02EE-4DD7-9BC9-A9E87C59F3B5}" dt="2024-10-03T15:33:11.988" v="8981"/>
          <ac:spMkLst>
            <pc:docMk/>
            <pc:sldMk cId="3916497327" sldId="354"/>
            <ac:spMk id="4" creationId="{3827EEFE-2E79-4669-E515-776335E7A57C}"/>
          </ac:spMkLst>
        </pc:spChg>
        <pc:spChg chg="del mod">
          <ac:chgData name="Ross Peel" userId="cff5efb2-1fbc-4e89-a15d-4608006f2964" providerId="ADAL" clId="{B8A992DC-02EE-4DD7-9BC9-A9E87C59F3B5}" dt="2024-10-03T15:31:45.480" v="8976"/>
          <ac:spMkLst>
            <pc:docMk/>
            <pc:sldMk cId="3916497327" sldId="354"/>
            <ac:spMk id="9" creationId="{81AFDF8A-48F0-0552-7AD6-CB28EF4CC1D7}"/>
          </ac:spMkLst>
        </pc:spChg>
        <pc:picChg chg="add del mod">
          <ac:chgData name="Ross Peel" userId="cff5efb2-1fbc-4e89-a15d-4608006f2964" providerId="ADAL" clId="{B8A992DC-02EE-4DD7-9BC9-A9E87C59F3B5}" dt="2024-10-03T15:31:49.865" v="8978" actId="478"/>
          <ac:picMkLst>
            <pc:docMk/>
            <pc:sldMk cId="3916497327" sldId="354"/>
            <ac:picMk id="3074" creationId="{74C5EFFC-FB72-CF89-9633-AFAC98888B76}"/>
          </ac:picMkLst>
        </pc:picChg>
        <pc:picChg chg="add mod">
          <ac:chgData name="Ross Peel" userId="cff5efb2-1fbc-4e89-a15d-4608006f2964" providerId="ADAL" clId="{B8A992DC-02EE-4DD7-9BC9-A9E87C59F3B5}" dt="2024-10-03T15:33:11.988" v="8981"/>
          <ac:picMkLst>
            <pc:docMk/>
            <pc:sldMk cId="3916497327" sldId="354"/>
            <ac:picMk id="3076" creationId="{8479B90E-2FCC-CDA4-42F6-72587D32FF54}"/>
          </ac:picMkLst>
        </pc:picChg>
      </pc:sldChg>
      <pc:sldChg chg="modSp mod modNotesTx">
        <pc:chgData name="Ross Peel" userId="cff5efb2-1fbc-4e89-a15d-4608006f2964" providerId="ADAL" clId="{B8A992DC-02EE-4DD7-9BC9-A9E87C59F3B5}" dt="2024-10-03T14:57:40.455" v="6984" actId="113"/>
        <pc:sldMkLst>
          <pc:docMk/>
          <pc:sldMk cId="273256214" sldId="356"/>
        </pc:sldMkLst>
        <pc:spChg chg="mod">
          <ac:chgData name="Ross Peel" userId="cff5efb2-1fbc-4e89-a15d-4608006f2964" providerId="ADAL" clId="{B8A992DC-02EE-4DD7-9BC9-A9E87C59F3B5}" dt="2024-10-03T14:57:32.469" v="6981" actId="27636"/>
          <ac:spMkLst>
            <pc:docMk/>
            <pc:sldMk cId="273256214" sldId="356"/>
            <ac:spMk id="6" creationId="{40010BAD-9424-0617-38AB-ECA54969533A}"/>
          </ac:spMkLst>
        </pc:spChg>
        <pc:spChg chg="mod">
          <ac:chgData name="Ross Peel" userId="cff5efb2-1fbc-4e89-a15d-4608006f2964" providerId="ADAL" clId="{B8A992DC-02EE-4DD7-9BC9-A9E87C59F3B5}" dt="2024-10-03T14:57:40.455" v="6984" actId="113"/>
          <ac:spMkLst>
            <pc:docMk/>
            <pc:sldMk cId="273256214" sldId="356"/>
            <ac:spMk id="9" creationId="{81AFDF8A-48F0-0552-7AD6-CB28EF4CC1D7}"/>
          </ac:spMkLst>
        </pc:spChg>
      </pc:sldChg>
      <pc:sldChg chg="addSp delSp modSp mod chgLayout modNotesTx">
        <pc:chgData name="Ross Peel" userId="cff5efb2-1fbc-4e89-a15d-4608006f2964" providerId="ADAL" clId="{B8A992DC-02EE-4DD7-9BC9-A9E87C59F3B5}" dt="2024-10-03T15:04:32.543" v="7566" actId="27636"/>
        <pc:sldMkLst>
          <pc:docMk/>
          <pc:sldMk cId="2609699567" sldId="357"/>
        </pc:sldMkLst>
        <pc:spChg chg="mod ord">
          <ac:chgData name="Ross Peel" userId="cff5efb2-1fbc-4e89-a15d-4608006f2964" providerId="ADAL" clId="{B8A992DC-02EE-4DD7-9BC9-A9E87C59F3B5}" dt="2024-10-03T15:00:20.321" v="7279" actId="6264"/>
          <ac:spMkLst>
            <pc:docMk/>
            <pc:sldMk cId="2609699567" sldId="357"/>
            <ac:spMk id="2" creationId="{F0F2CFDD-7A83-FDEC-084D-6D95C5A8613A}"/>
          </ac:spMkLst>
        </pc:spChg>
        <pc:spChg chg="mod ord">
          <ac:chgData name="Ross Peel" userId="cff5efb2-1fbc-4e89-a15d-4608006f2964" providerId="ADAL" clId="{B8A992DC-02EE-4DD7-9BC9-A9E87C59F3B5}" dt="2024-10-03T15:04:32.541" v="7565" actId="27636"/>
          <ac:spMkLst>
            <pc:docMk/>
            <pc:sldMk cId="2609699567" sldId="357"/>
            <ac:spMk id="3" creationId="{7E63E19A-7B67-B53C-06D6-23FBEF9A795A}"/>
          </ac:spMkLst>
        </pc:spChg>
        <pc:spChg chg="add del mod">
          <ac:chgData name="Ross Peel" userId="cff5efb2-1fbc-4e89-a15d-4608006f2964" providerId="ADAL" clId="{B8A992DC-02EE-4DD7-9BC9-A9E87C59F3B5}" dt="2024-10-03T15:00:20.321" v="7279" actId="6264"/>
          <ac:spMkLst>
            <pc:docMk/>
            <pc:sldMk cId="2609699567" sldId="357"/>
            <ac:spMk id="4" creationId="{297CE502-F152-D9B3-436B-638358D86206}"/>
          </ac:spMkLst>
        </pc:spChg>
        <pc:spChg chg="mod ord">
          <ac:chgData name="Ross Peel" userId="cff5efb2-1fbc-4e89-a15d-4608006f2964" providerId="ADAL" clId="{B8A992DC-02EE-4DD7-9BC9-A9E87C59F3B5}" dt="2024-10-03T15:00:20.321" v="7279" actId="6264"/>
          <ac:spMkLst>
            <pc:docMk/>
            <pc:sldMk cId="2609699567" sldId="357"/>
            <ac:spMk id="5" creationId="{ED84FC71-5B12-1E7B-C660-05FA9089B673}"/>
          </ac:spMkLst>
        </pc:spChg>
        <pc:spChg chg="add del mod">
          <ac:chgData name="Ross Peel" userId="cff5efb2-1fbc-4e89-a15d-4608006f2964" providerId="ADAL" clId="{B8A992DC-02EE-4DD7-9BC9-A9E87C59F3B5}" dt="2024-10-03T15:00:20.321" v="7279" actId="6264"/>
          <ac:spMkLst>
            <pc:docMk/>
            <pc:sldMk cId="2609699567" sldId="357"/>
            <ac:spMk id="6" creationId="{33C259A5-2257-4057-9772-819B5B399C32}"/>
          </ac:spMkLst>
        </pc:spChg>
        <pc:spChg chg="add del mod">
          <ac:chgData name="Ross Peel" userId="cff5efb2-1fbc-4e89-a15d-4608006f2964" providerId="ADAL" clId="{B8A992DC-02EE-4DD7-9BC9-A9E87C59F3B5}" dt="2024-10-03T15:00:20.321" v="7279" actId="6264"/>
          <ac:spMkLst>
            <pc:docMk/>
            <pc:sldMk cId="2609699567" sldId="357"/>
            <ac:spMk id="7" creationId="{DAE0C57F-2566-9EAC-D712-48423552EEAE}"/>
          </ac:spMkLst>
        </pc:spChg>
        <pc:spChg chg="add del mod">
          <ac:chgData name="Ross Peel" userId="cff5efb2-1fbc-4e89-a15d-4608006f2964" providerId="ADAL" clId="{B8A992DC-02EE-4DD7-9BC9-A9E87C59F3B5}" dt="2024-10-03T15:00:20.321" v="7279" actId="6264"/>
          <ac:spMkLst>
            <pc:docMk/>
            <pc:sldMk cId="2609699567" sldId="357"/>
            <ac:spMk id="8" creationId="{1854CF02-5789-CB20-CB2A-40862EA3257C}"/>
          </ac:spMkLst>
        </pc:spChg>
        <pc:spChg chg="mod ord">
          <ac:chgData name="Ross Peel" userId="cff5efb2-1fbc-4e89-a15d-4608006f2964" providerId="ADAL" clId="{B8A992DC-02EE-4DD7-9BC9-A9E87C59F3B5}" dt="2024-10-03T15:04:32.543" v="7566" actId="27636"/>
          <ac:spMkLst>
            <pc:docMk/>
            <pc:sldMk cId="2609699567" sldId="357"/>
            <ac:spMk id="9" creationId="{81AFDF8A-48F0-0552-7AD6-CB28EF4CC1D7}"/>
          </ac:spMkLst>
        </pc:spChg>
      </pc:sldChg>
      <pc:sldChg chg="modSp mod">
        <pc:chgData name="Ross Peel" userId="cff5efb2-1fbc-4e89-a15d-4608006f2964" providerId="ADAL" clId="{B8A992DC-02EE-4DD7-9BC9-A9E87C59F3B5}" dt="2024-10-03T15:12:58.019" v="8248" actId="27636"/>
        <pc:sldMkLst>
          <pc:docMk/>
          <pc:sldMk cId="1865159027" sldId="358"/>
        </pc:sldMkLst>
        <pc:spChg chg="mod">
          <ac:chgData name="Ross Peel" userId="cff5efb2-1fbc-4e89-a15d-4608006f2964" providerId="ADAL" clId="{B8A992DC-02EE-4DD7-9BC9-A9E87C59F3B5}" dt="2024-10-03T15:12:58.017" v="8247" actId="27636"/>
          <ac:spMkLst>
            <pc:docMk/>
            <pc:sldMk cId="1865159027" sldId="358"/>
            <ac:spMk id="6" creationId="{328CF3B9-F9A7-452A-72CF-949A459A42B7}"/>
          </ac:spMkLst>
        </pc:spChg>
        <pc:spChg chg="mod">
          <ac:chgData name="Ross Peel" userId="cff5efb2-1fbc-4e89-a15d-4608006f2964" providerId="ADAL" clId="{B8A992DC-02EE-4DD7-9BC9-A9E87C59F3B5}" dt="2024-10-03T15:12:58.019" v="8248" actId="27636"/>
          <ac:spMkLst>
            <pc:docMk/>
            <pc:sldMk cId="1865159027" sldId="358"/>
            <ac:spMk id="9" creationId="{81AFDF8A-48F0-0552-7AD6-CB28EF4CC1D7}"/>
          </ac:spMkLst>
        </pc:spChg>
      </pc:sldChg>
      <pc:sldChg chg="delSp modSp mod modClrScheme chgLayout">
        <pc:chgData name="Ross Peel" userId="cff5efb2-1fbc-4e89-a15d-4608006f2964" providerId="ADAL" clId="{B8A992DC-02EE-4DD7-9BC9-A9E87C59F3B5}" dt="2024-10-03T15:23:18.966" v="8972" actId="15"/>
        <pc:sldMkLst>
          <pc:docMk/>
          <pc:sldMk cId="2379698518" sldId="359"/>
        </pc:sldMkLst>
        <pc:spChg chg="mod ord">
          <ac:chgData name="Ross Peel" userId="cff5efb2-1fbc-4e89-a15d-4608006f2964" providerId="ADAL" clId="{B8A992DC-02EE-4DD7-9BC9-A9E87C59F3B5}" dt="2024-10-03T15:22:07.406" v="8849" actId="700"/>
          <ac:spMkLst>
            <pc:docMk/>
            <pc:sldMk cId="2379698518" sldId="359"/>
            <ac:spMk id="2" creationId="{FAA8D74E-7331-07E1-72A4-F6F410EF9AF6}"/>
          </ac:spMkLst>
        </pc:spChg>
        <pc:spChg chg="mod ord">
          <ac:chgData name="Ross Peel" userId="cff5efb2-1fbc-4e89-a15d-4608006f2964" providerId="ADAL" clId="{B8A992DC-02EE-4DD7-9BC9-A9E87C59F3B5}" dt="2024-10-03T15:23:18.966" v="8972" actId="15"/>
          <ac:spMkLst>
            <pc:docMk/>
            <pc:sldMk cId="2379698518" sldId="359"/>
            <ac:spMk id="3" creationId="{6EAC3AE3-F319-E9BF-3589-631D7596ABE8}"/>
          </ac:spMkLst>
        </pc:spChg>
        <pc:spChg chg="del mod">
          <ac:chgData name="Ross Peel" userId="cff5efb2-1fbc-4e89-a15d-4608006f2964" providerId="ADAL" clId="{B8A992DC-02EE-4DD7-9BC9-A9E87C59F3B5}" dt="2024-10-03T15:22:02.869" v="8848" actId="700"/>
          <ac:spMkLst>
            <pc:docMk/>
            <pc:sldMk cId="2379698518" sldId="359"/>
            <ac:spMk id="4" creationId="{C3E29F0C-EA4C-4C12-D1B4-38309DE3A058}"/>
          </ac:spMkLst>
        </pc:spChg>
        <pc:spChg chg="mod ord">
          <ac:chgData name="Ross Peel" userId="cff5efb2-1fbc-4e89-a15d-4608006f2964" providerId="ADAL" clId="{B8A992DC-02EE-4DD7-9BC9-A9E87C59F3B5}" dt="2024-10-03T15:22:07.406" v="8849" actId="700"/>
          <ac:spMkLst>
            <pc:docMk/>
            <pc:sldMk cId="2379698518" sldId="359"/>
            <ac:spMk id="5" creationId="{1F05B074-0B55-B75A-5CC0-34B31266CD38}"/>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2DF2DE-1970-488C-9FE1-DB6F0F92802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4DEB3C2-6C36-4F4F-BC6C-2B23380E89DD}">
      <dgm:prSet/>
      <dgm:spPr>
        <a:solidFill>
          <a:schemeClr val="accent2"/>
        </a:solidFill>
      </dgm:spPr>
      <dgm:t>
        <a:bodyPr/>
        <a:lstStyle/>
        <a:p>
          <a:r>
            <a:rPr lang="en-GB"/>
            <a:t>Malicious intent to harm the public</a:t>
          </a:r>
          <a:endParaRPr lang="en-US"/>
        </a:p>
      </dgm:t>
    </dgm:pt>
    <dgm:pt modelId="{4AAFD7EB-4644-4763-999D-91980E8059EC}" type="parTrans" cxnId="{49D4F3BB-11FF-4D5A-A7EB-3EA5C4038121}">
      <dgm:prSet/>
      <dgm:spPr/>
      <dgm:t>
        <a:bodyPr/>
        <a:lstStyle/>
        <a:p>
          <a:endParaRPr lang="en-US"/>
        </a:p>
      </dgm:t>
    </dgm:pt>
    <dgm:pt modelId="{A333F605-CD52-485F-9EFA-14083B4D2323}" type="sibTrans" cxnId="{49D4F3BB-11FF-4D5A-A7EB-3EA5C4038121}">
      <dgm:prSet/>
      <dgm:spPr/>
      <dgm:t>
        <a:bodyPr/>
        <a:lstStyle/>
        <a:p>
          <a:endParaRPr lang="en-US"/>
        </a:p>
      </dgm:t>
    </dgm:pt>
    <dgm:pt modelId="{0DD41A63-1E40-4619-86C4-C781D4096D75}">
      <dgm:prSet/>
      <dgm:spPr>
        <a:solidFill>
          <a:schemeClr val="accent2"/>
        </a:solidFill>
      </dgm:spPr>
      <dgm:t>
        <a:bodyPr/>
        <a:lstStyle/>
        <a:p>
          <a:r>
            <a:rPr lang="en-GB"/>
            <a:t>Disgruntlement with employer</a:t>
          </a:r>
          <a:endParaRPr lang="en-US"/>
        </a:p>
      </dgm:t>
    </dgm:pt>
    <dgm:pt modelId="{4C87D760-C8E4-4696-845D-9949B2BF92EF}" type="parTrans" cxnId="{BD5C4510-8105-4B6E-A296-DDF837F47C2B}">
      <dgm:prSet/>
      <dgm:spPr/>
      <dgm:t>
        <a:bodyPr/>
        <a:lstStyle/>
        <a:p>
          <a:endParaRPr lang="en-US"/>
        </a:p>
      </dgm:t>
    </dgm:pt>
    <dgm:pt modelId="{5AED7FF4-DE44-4D02-B0DC-A537202F3207}" type="sibTrans" cxnId="{BD5C4510-8105-4B6E-A296-DDF837F47C2B}">
      <dgm:prSet/>
      <dgm:spPr/>
      <dgm:t>
        <a:bodyPr/>
        <a:lstStyle/>
        <a:p>
          <a:endParaRPr lang="en-US"/>
        </a:p>
      </dgm:t>
    </dgm:pt>
    <dgm:pt modelId="{16C17EEC-DD06-47CA-BE36-E523F25D6CF7}">
      <dgm:prSet/>
      <dgm:spPr>
        <a:solidFill>
          <a:schemeClr val="accent2"/>
        </a:solidFill>
      </dgm:spPr>
      <dgm:t>
        <a:bodyPr/>
        <a:lstStyle/>
        <a:p>
          <a:r>
            <a:rPr lang="en-GB" dirty="0"/>
            <a:t>Desire to expose perceived issues</a:t>
          </a:r>
          <a:endParaRPr lang="en-US" dirty="0"/>
        </a:p>
      </dgm:t>
    </dgm:pt>
    <dgm:pt modelId="{732A3A54-BB91-4D3E-BC6E-E78D417C72F6}" type="parTrans" cxnId="{7C9AE467-4AED-4011-8CC0-F2177D41EEAB}">
      <dgm:prSet/>
      <dgm:spPr/>
      <dgm:t>
        <a:bodyPr/>
        <a:lstStyle/>
        <a:p>
          <a:endParaRPr lang="en-US"/>
        </a:p>
      </dgm:t>
    </dgm:pt>
    <dgm:pt modelId="{D32C6960-A9EE-45F1-B4BE-1DBBE540AD91}" type="sibTrans" cxnId="{7C9AE467-4AED-4011-8CC0-F2177D41EEAB}">
      <dgm:prSet/>
      <dgm:spPr/>
      <dgm:t>
        <a:bodyPr/>
        <a:lstStyle/>
        <a:p>
          <a:endParaRPr lang="en-US"/>
        </a:p>
      </dgm:t>
    </dgm:pt>
    <dgm:pt modelId="{CB74563F-2FAB-4AC5-A738-3420F9A9AAC9}">
      <dgm:prSet/>
      <dgm:spPr>
        <a:solidFill>
          <a:schemeClr val="accent2"/>
        </a:solidFill>
      </dgm:spPr>
      <dgm:t>
        <a:bodyPr/>
        <a:lstStyle/>
        <a:p>
          <a:r>
            <a:rPr lang="en-GB"/>
            <a:t>Coercion/inducement by criminal elements</a:t>
          </a:r>
          <a:endParaRPr lang="en-US"/>
        </a:p>
      </dgm:t>
    </dgm:pt>
    <dgm:pt modelId="{B8C5F010-7F32-48F2-AC80-2A52939E543F}" type="parTrans" cxnId="{84CCCA06-F4DD-401E-8837-EAB4269BB496}">
      <dgm:prSet/>
      <dgm:spPr/>
      <dgm:t>
        <a:bodyPr/>
        <a:lstStyle/>
        <a:p>
          <a:endParaRPr lang="en-US"/>
        </a:p>
      </dgm:t>
    </dgm:pt>
    <dgm:pt modelId="{1355BC81-BBDE-4449-8941-3CA615F1F746}" type="sibTrans" cxnId="{84CCCA06-F4DD-401E-8837-EAB4269BB496}">
      <dgm:prSet/>
      <dgm:spPr/>
      <dgm:t>
        <a:bodyPr/>
        <a:lstStyle/>
        <a:p>
          <a:endParaRPr lang="en-US"/>
        </a:p>
      </dgm:t>
    </dgm:pt>
    <dgm:pt modelId="{D72F0D0F-DED6-4797-88D9-C196D2A1C6F5}">
      <dgm:prSet/>
      <dgm:spPr>
        <a:solidFill>
          <a:schemeClr val="accent2"/>
        </a:solidFill>
      </dgm:spPr>
      <dgm:t>
        <a:bodyPr/>
        <a:lstStyle/>
        <a:p>
          <a:r>
            <a:rPr lang="en-GB" dirty="0"/>
            <a:t>Mental health issues</a:t>
          </a:r>
          <a:endParaRPr lang="en-US" dirty="0"/>
        </a:p>
      </dgm:t>
    </dgm:pt>
    <dgm:pt modelId="{43B1F60B-3B23-4D70-8C88-5477A64BE166}" type="parTrans" cxnId="{8EA0A87D-CD20-44B9-98C0-663C6D020804}">
      <dgm:prSet/>
      <dgm:spPr/>
      <dgm:t>
        <a:bodyPr/>
        <a:lstStyle/>
        <a:p>
          <a:endParaRPr lang="en-US"/>
        </a:p>
      </dgm:t>
    </dgm:pt>
    <dgm:pt modelId="{F6FB986B-0E5C-4284-A0B1-AE65B3B67081}" type="sibTrans" cxnId="{8EA0A87D-CD20-44B9-98C0-663C6D020804}">
      <dgm:prSet/>
      <dgm:spPr/>
      <dgm:t>
        <a:bodyPr/>
        <a:lstStyle/>
        <a:p>
          <a:endParaRPr lang="en-US"/>
        </a:p>
      </dgm:t>
    </dgm:pt>
    <dgm:pt modelId="{621B366C-51DA-4A70-8A19-9D76C3C87CAC}">
      <dgm:prSet/>
      <dgm:spPr>
        <a:solidFill>
          <a:schemeClr val="accent2"/>
        </a:solidFill>
      </dgm:spPr>
      <dgm:t>
        <a:bodyPr/>
        <a:lstStyle/>
        <a:p>
          <a:r>
            <a:rPr lang="en-GB"/>
            <a:t>Negligence and manipulation – the accidental insider</a:t>
          </a:r>
          <a:endParaRPr lang="en-US"/>
        </a:p>
      </dgm:t>
    </dgm:pt>
    <dgm:pt modelId="{B6955DDF-DBFD-4BA9-82F3-99B9F773C1F3}" type="parTrans" cxnId="{2CDD61CA-551A-4BBD-BEC8-3612F994E3AE}">
      <dgm:prSet/>
      <dgm:spPr/>
      <dgm:t>
        <a:bodyPr/>
        <a:lstStyle/>
        <a:p>
          <a:endParaRPr lang="en-US"/>
        </a:p>
      </dgm:t>
    </dgm:pt>
    <dgm:pt modelId="{FCEE149A-8E84-47B7-8338-9B6D478B2F8F}" type="sibTrans" cxnId="{2CDD61CA-551A-4BBD-BEC8-3612F994E3AE}">
      <dgm:prSet/>
      <dgm:spPr/>
      <dgm:t>
        <a:bodyPr/>
        <a:lstStyle/>
        <a:p>
          <a:endParaRPr lang="en-US"/>
        </a:p>
      </dgm:t>
    </dgm:pt>
    <dgm:pt modelId="{39888471-3262-4698-8589-BAD6B943506D}" type="pres">
      <dgm:prSet presAssocID="{9E2DF2DE-1970-488C-9FE1-DB6F0F92802C}" presName="linear" presStyleCnt="0">
        <dgm:presLayoutVars>
          <dgm:animLvl val="lvl"/>
          <dgm:resizeHandles val="exact"/>
        </dgm:presLayoutVars>
      </dgm:prSet>
      <dgm:spPr/>
    </dgm:pt>
    <dgm:pt modelId="{4B432F64-400B-4987-93B3-2ED16A69728F}" type="pres">
      <dgm:prSet presAssocID="{64DEB3C2-6C36-4F4F-BC6C-2B23380E89DD}" presName="parentText" presStyleLbl="node1" presStyleIdx="0" presStyleCnt="6">
        <dgm:presLayoutVars>
          <dgm:chMax val="0"/>
          <dgm:bulletEnabled val="1"/>
        </dgm:presLayoutVars>
      </dgm:prSet>
      <dgm:spPr/>
    </dgm:pt>
    <dgm:pt modelId="{E3B8B447-65EE-4BDF-8827-57653DD6727B}" type="pres">
      <dgm:prSet presAssocID="{A333F605-CD52-485F-9EFA-14083B4D2323}" presName="spacer" presStyleCnt="0"/>
      <dgm:spPr/>
    </dgm:pt>
    <dgm:pt modelId="{2EB441D3-E66B-435D-A882-208B66D825E4}" type="pres">
      <dgm:prSet presAssocID="{0DD41A63-1E40-4619-86C4-C781D4096D75}" presName="parentText" presStyleLbl="node1" presStyleIdx="1" presStyleCnt="6">
        <dgm:presLayoutVars>
          <dgm:chMax val="0"/>
          <dgm:bulletEnabled val="1"/>
        </dgm:presLayoutVars>
      </dgm:prSet>
      <dgm:spPr/>
    </dgm:pt>
    <dgm:pt modelId="{65F80C0F-8E9F-4395-9EF7-9268D0C260AC}" type="pres">
      <dgm:prSet presAssocID="{5AED7FF4-DE44-4D02-B0DC-A537202F3207}" presName="spacer" presStyleCnt="0"/>
      <dgm:spPr/>
    </dgm:pt>
    <dgm:pt modelId="{0237BA36-F116-4622-B34B-3FD55B2C281B}" type="pres">
      <dgm:prSet presAssocID="{16C17EEC-DD06-47CA-BE36-E523F25D6CF7}" presName="parentText" presStyleLbl="node1" presStyleIdx="2" presStyleCnt="6">
        <dgm:presLayoutVars>
          <dgm:chMax val="0"/>
          <dgm:bulletEnabled val="1"/>
        </dgm:presLayoutVars>
      </dgm:prSet>
      <dgm:spPr/>
    </dgm:pt>
    <dgm:pt modelId="{1B695262-3BF0-4C33-B2DE-4F9CFEFDC1E3}" type="pres">
      <dgm:prSet presAssocID="{D32C6960-A9EE-45F1-B4BE-1DBBE540AD91}" presName="spacer" presStyleCnt="0"/>
      <dgm:spPr/>
    </dgm:pt>
    <dgm:pt modelId="{280D1579-D032-439C-8185-664BB8FC08CC}" type="pres">
      <dgm:prSet presAssocID="{CB74563F-2FAB-4AC5-A738-3420F9A9AAC9}" presName="parentText" presStyleLbl="node1" presStyleIdx="3" presStyleCnt="6">
        <dgm:presLayoutVars>
          <dgm:chMax val="0"/>
          <dgm:bulletEnabled val="1"/>
        </dgm:presLayoutVars>
      </dgm:prSet>
      <dgm:spPr/>
    </dgm:pt>
    <dgm:pt modelId="{8F5635C7-4914-4A5C-B102-94A47DDE8640}" type="pres">
      <dgm:prSet presAssocID="{1355BC81-BBDE-4449-8941-3CA615F1F746}" presName="spacer" presStyleCnt="0"/>
      <dgm:spPr/>
    </dgm:pt>
    <dgm:pt modelId="{0168E4DA-9CB3-4382-9763-F89D8A5E874B}" type="pres">
      <dgm:prSet presAssocID="{D72F0D0F-DED6-4797-88D9-C196D2A1C6F5}" presName="parentText" presStyleLbl="node1" presStyleIdx="4" presStyleCnt="6">
        <dgm:presLayoutVars>
          <dgm:chMax val="0"/>
          <dgm:bulletEnabled val="1"/>
        </dgm:presLayoutVars>
      </dgm:prSet>
      <dgm:spPr/>
    </dgm:pt>
    <dgm:pt modelId="{9B7EE6D4-CCE7-42E6-AEAD-81C4D61B9EF7}" type="pres">
      <dgm:prSet presAssocID="{F6FB986B-0E5C-4284-A0B1-AE65B3B67081}" presName="spacer" presStyleCnt="0"/>
      <dgm:spPr/>
    </dgm:pt>
    <dgm:pt modelId="{E228AC25-90C3-4B1D-80BB-56FCD2378B1F}" type="pres">
      <dgm:prSet presAssocID="{621B366C-51DA-4A70-8A19-9D76C3C87CAC}" presName="parentText" presStyleLbl="node1" presStyleIdx="5" presStyleCnt="6">
        <dgm:presLayoutVars>
          <dgm:chMax val="0"/>
          <dgm:bulletEnabled val="1"/>
        </dgm:presLayoutVars>
      </dgm:prSet>
      <dgm:spPr/>
    </dgm:pt>
  </dgm:ptLst>
  <dgm:cxnLst>
    <dgm:cxn modelId="{5B4FD003-7E9D-4CE7-B428-FAB647F626FB}" type="presOf" srcId="{64DEB3C2-6C36-4F4F-BC6C-2B23380E89DD}" destId="{4B432F64-400B-4987-93B3-2ED16A69728F}" srcOrd="0" destOrd="0" presId="urn:microsoft.com/office/officeart/2005/8/layout/vList2"/>
    <dgm:cxn modelId="{84CCCA06-F4DD-401E-8837-EAB4269BB496}" srcId="{9E2DF2DE-1970-488C-9FE1-DB6F0F92802C}" destId="{CB74563F-2FAB-4AC5-A738-3420F9A9AAC9}" srcOrd="3" destOrd="0" parTransId="{B8C5F010-7F32-48F2-AC80-2A52939E543F}" sibTransId="{1355BC81-BBDE-4449-8941-3CA615F1F746}"/>
    <dgm:cxn modelId="{E3FEEC0E-437E-4F36-B1D5-CACB53EAE696}" type="presOf" srcId="{16C17EEC-DD06-47CA-BE36-E523F25D6CF7}" destId="{0237BA36-F116-4622-B34B-3FD55B2C281B}" srcOrd="0" destOrd="0" presId="urn:microsoft.com/office/officeart/2005/8/layout/vList2"/>
    <dgm:cxn modelId="{BD5C4510-8105-4B6E-A296-DDF837F47C2B}" srcId="{9E2DF2DE-1970-488C-9FE1-DB6F0F92802C}" destId="{0DD41A63-1E40-4619-86C4-C781D4096D75}" srcOrd="1" destOrd="0" parTransId="{4C87D760-C8E4-4696-845D-9949B2BF92EF}" sibTransId="{5AED7FF4-DE44-4D02-B0DC-A537202F3207}"/>
    <dgm:cxn modelId="{5819031E-7FEC-41BC-90C5-6C292F388857}" type="presOf" srcId="{D72F0D0F-DED6-4797-88D9-C196D2A1C6F5}" destId="{0168E4DA-9CB3-4382-9763-F89D8A5E874B}" srcOrd="0" destOrd="0" presId="urn:microsoft.com/office/officeart/2005/8/layout/vList2"/>
    <dgm:cxn modelId="{7BFC7F34-3CEC-4583-BC4D-5BC253056978}" type="presOf" srcId="{0DD41A63-1E40-4619-86C4-C781D4096D75}" destId="{2EB441D3-E66B-435D-A882-208B66D825E4}" srcOrd="0" destOrd="0" presId="urn:microsoft.com/office/officeart/2005/8/layout/vList2"/>
    <dgm:cxn modelId="{7C9AE467-4AED-4011-8CC0-F2177D41EEAB}" srcId="{9E2DF2DE-1970-488C-9FE1-DB6F0F92802C}" destId="{16C17EEC-DD06-47CA-BE36-E523F25D6CF7}" srcOrd="2" destOrd="0" parTransId="{732A3A54-BB91-4D3E-BC6E-E78D417C72F6}" sibTransId="{D32C6960-A9EE-45F1-B4BE-1DBBE540AD91}"/>
    <dgm:cxn modelId="{8EA0A87D-CD20-44B9-98C0-663C6D020804}" srcId="{9E2DF2DE-1970-488C-9FE1-DB6F0F92802C}" destId="{D72F0D0F-DED6-4797-88D9-C196D2A1C6F5}" srcOrd="4" destOrd="0" parTransId="{43B1F60B-3B23-4D70-8C88-5477A64BE166}" sibTransId="{F6FB986B-0E5C-4284-A0B1-AE65B3B67081}"/>
    <dgm:cxn modelId="{875EE7AB-F8EE-4EC7-AAD7-08018661CFD5}" type="presOf" srcId="{CB74563F-2FAB-4AC5-A738-3420F9A9AAC9}" destId="{280D1579-D032-439C-8185-664BB8FC08CC}" srcOrd="0" destOrd="0" presId="urn:microsoft.com/office/officeart/2005/8/layout/vList2"/>
    <dgm:cxn modelId="{B45429BB-0471-4A5B-B2F7-D3931D59BACF}" type="presOf" srcId="{9E2DF2DE-1970-488C-9FE1-DB6F0F92802C}" destId="{39888471-3262-4698-8589-BAD6B943506D}" srcOrd="0" destOrd="0" presId="urn:microsoft.com/office/officeart/2005/8/layout/vList2"/>
    <dgm:cxn modelId="{49D4F3BB-11FF-4D5A-A7EB-3EA5C4038121}" srcId="{9E2DF2DE-1970-488C-9FE1-DB6F0F92802C}" destId="{64DEB3C2-6C36-4F4F-BC6C-2B23380E89DD}" srcOrd="0" destOrd="0" parTransId="{4AAFD7EB-4644-4763-999D-91980E8059EC}" sibTransId="{A333F605-CD52-485F-9EFA-14083B4D2323}"/>
    <dgm:cxn modelId="{2CDD61CA-551A-4BBD-BEC8-3612F994E3AE}" srcId="{9E2DF2DE-1970-488C-9FE1-DB6F0F92802C}" destId="{621B366C-51DA-4A70-8A19-9D76C3C87CAC}" srcOrd="5" destOrd="0" parTransId="{B6955DDF-DBFD-4BA9-82F3-99B9F773C1F3}" sibTransId="{FCEE149A-8E84-47B7-8338-9B6D478B2F8F}"/>
    <dgm:cxn modelId="{FFE132F7-75E7-43FB-8967-B8FE5F42222B}" type="presOf" srcId="{621B366C-51DA-4A70-8A19-9D76C3C87CAC}" destId="{E228AC25-90C3-4B1D-80BB-56FCD2378B1F}" srcOrd="0" destOrd="0" presId="urn:microsoft.com/office/officeart/2005/8/layout/vList2"/>
    <dgm:cxn modelId="{C6A2818E-9862-4647-AC02-45875AB07606}" type="presParOf" srcId="{39888471-3262-4698-8589-BAD6B943506D}" destId="{4B432F64-400B-4987-93B3-2ED16A69728F}" srcOrd="0" destOrd="0" presId="urn:microsoft.com/office/officeart/2005/8/layout/vList2"/>
    <dgm:cxn modelId="{8E52342A-A286-4A89-99A7-D254E19980AD}" type="presParOf" srcId="{39888471-3262-4698-8589-BAD6B943506D}" destId="{E3B8B447-65EE-4BDF-8827-57653DD6727B}" srcOrd="1" destOrd="0" presId="urn:microsoft.com/office/officeart/2005/8/layout/vList2"/>
    <dgm:cxn modelId="{C685DA8B-A35E-496E-ABA0-79C91F3A6A31}" type="presParOf" srcId="{39888471-3262-4698-8589-BAD6B943506D}" destId="{2EB441D3-E66B-435D-A882-208B66D825E4}" srcOrd="2" destOrd="0" presId="urn:microsoft.com/office/officeart/2005/8/layout/vList2"/>
    <dgm:cxn modelId="{907D3C59-F09A-4773-A096-AC4F5C3D079A}" type="presParOf" srcId="{39888471-3262-4698-8589-BAD6B943506D}" destId="{65F80C0F-8E9F-4395-9EF7-9268D0C260AC}" srcOrd="3" destOrd="0" presId="urn:microsoft.com/office/officeart/2005/8/layout/vList2"/>
    <dgm:cxn modelId="{AA84D7A3-06FC-4DC5-8A1B-1F378A023057}" type="presParOf" srcId="{39888471-3262-4698-8589-BAD6B943506D}" destId="{0237BA36-F116-4622-B34B-3FD55B2C281B}" srcOrd="4" destOrd="0" presId="urn:microsoft.com/office/officeart/2005/8/layout/vList2"/>
    <dgm:cxn modelId="{A8BC7522-5B7D-4F8D-A054-8AF92B998469}" type="presParOf" srcId="{39888471-3262-4698-8589-BAD6B943506D}" destId="{1B695262-3BF0-4C33-B2DE-4F9CFEFDC1E3}" srcOrd="5" destOrd="0" presId="urn:microsoft.com/office/officeart/2005/8/layout/vList2"/>
    <dgm:cxn modelId="{91195D2B-8A3A-4AF9-984F-6F5ABDC0E208}" type="presParOf" srcId="{39888471-3262-4698-8589-BAD6B943506D}" destId="{280D1579-D032-439C-8185-664BB8FC08CC}" srcOrd="6" destOrd="0" presId="urn:microsoft.com/office/officeart/2005/8/layout/vList2"/>
    <dgm:cxn modelId="{DDB650B0-3C8D-41BC-ABD1-52036371EC80}" type="presParOf" srcId="{39888471-3262-4698-8589-BAD6B943506D}" destId="{8F5635C7-4914-4A5C-B102-94A47DDE8640}" srcOrd="7" destOrd="0" presId="urn:microsoft.com/office/officeart/2005/8/layout/vList2"/>
    <dgm:cxn modelId="{7C9D6A5D-2E12-4873-A85F-070C2E07BCB3}" type="presParOf" srcId="{39888471-3262-4698-8589-BAD6B943506D}" destId="{0168E4DA-9CB3-4382-9763-F89D8A5E874B}" srcOrd="8" destOrd="0" presId="urn:microsoft.com/office/officeart/2005/8/layout/vList2"/>
    <dgm:cxn modelId="{43E22AC5-48D0-434D-9862-8F2A0827B35E}" type="presParOf" srcId="{39888471-3262-4698-8589-BAD6B943506D}" destId="{9B7EE6D4-CCE7-42E6-AEAD-81C4D61B9EF7}" srcOrd="9" destOrd="0" presId="urn:microsoft.com/office/officeart/2005/8/layout/vList2"/>
    <dgm:cxn modelId="{0DF0A2A3-D861-49D5-A076-2F1136AF8FBD}" type="presParOf" srcId="{39888471-3262-4698-8589-BAD6B943506D}" destId="{E228AC25-90C3-4B1D-80BB-56FCD2378B1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432F64-400B-4987-93B3-2ED16A69728F}">
      <dsp:nvSpPr>
        <dsp:cNvPr id="0" name=""/>
        <dsp:cNvSpPr/>
      </dsp:nvSpPr>
      <dsp:spPr>
        <a:xfrm>
          <a:off x="0" y="48837"/>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Malicious intent to harm the public</a:t>
          </a:r>
          <a:endParaRPr lang="en-US" sz="2000" kern="1200"/>
        </a:p>
      </dsp:txBody>
      <dsp:txXfrm>
        <a:off x="36411" y="85248"/>
        <a:ext cx="5326266" cy="673053"/>
      </dsp:txXfrm>
    </dsp:sp>
    <dsp:sp modelId="{2EB441D3-E66B-435D-A882-208B66D825E4}">
      <dsp:nvSpPr>
        <dsp:cNvPr id="0" name=""/>
        <dsp:cNvSpPr/>
      </dsp:nvSpPr>
      <dsp:spPr>
        <a:xfrm>
          <a:off x="0" y="852312"/>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Disgruntlement with employer</a:t>
          </a:r>
          <a:endParaRPr lang="en-US" sz="2000" kern="1200"/>
        </a:p>
      </dsp:txBody>
      <dsp:txXfrm>
        <a:off x="36411" y="888723"/>
        <a:ext cx="5326266" cy="673053"/>
      </dsp:txXfrm>
    </dsp:sp>
    <dsp:sp modelId="{0237BA36-F116-4622-B34B-3FD55B2C281B}">
      <dsp:nvSpPr>
        <dsp:cNvPr id="0" name=""/>
        <dsp:cNvSpPr/>
      </dsp:nvSpPr>
      <dsp:spPr>
        <a:xfrm>
          <a:off x="0" y="1655787"/>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Desire to expose perceived issues</a:t>
          </a:r>
          <a:endParaRPr lang="en-US" sz="2000" kern="1200" dirty="0"/>
        </a:p>
      </dsp:txBody>
      <dsp:txXfrm>
        <a:off x="36411" y="1692198"/>
        <a:ext cx="5326266" cy="673053"/>
      </dsp:txXfrm>
    </dsp:sp>
    <dsp:sp modelId="{280D1579-D032-439C-8185-664BB8FC08CC}">
      <dsp:nvSpPr>
        <dsp:cNvPr id="0" name=""/>
        <dsp:cNvSpPr/>
      </dsp:nvSpPr>
      <dsp:spPr>
        <a:xfrm>
          <a:off x="0" y="2459262"/>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Coercion/inducement by criminal elements</a:t>
          </a:r>
          <a:endParaRPr lang="en-US" sz="2000" kern="1200"/>
        </a:p>
      </dsp:txBody>
      <dsp:txXfrm>
        <a:off x="36411" y="2495673"/>
        <a:ext cx="5326266" cy="673053"/>
      </dsp:txXfrm>
    </dsp:sp>
    <dsp:sp modelId="{0168E4DA-9CB3-4382-9763-F89D8A5E874B}">
      <dsp:nvSpPr>
        <dsp:cNvPr id="0" name=""/>
        <dsp:cNvSpPr/>
      </dsp:nvSpPr>
      <dsp:spPr>
        <a:xfrm>
          <a:off x="0" y="3262737"/>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Mental health issues</a:t>
          </a:r>
          <a:endParaRPr lang="en-US" sz="2000" kern="1200" dirty="0"/>
        </a:p>
      </dsp:txBody>
      <dsp:txXfrm>
        <a:off x="36411" y="3299148"/>
        <a:ext cx="5326266" cy="673053"/>
      </dsp:txXfrm>
    </dsp:sp>
    <dsp:sp modelId="{E228AC25-90C3-4B1D-80BB-56FCD2378B1F}">
      <dsp:nvSpPr>
        <dsp:cNvPr id="0" name=""/>
        <dsp:cNvSpPr/>
      </dsp:nvSpPr>
      <dsp:spPr>
        <a:xfrm>
          <a:off x="0" y="4066212"/>
          <a:ext cx="5399088" cy="74587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Negligence and manipulation – the accidental insider</a:t>
          </a:r>
          <a:endParaRPr lang="en-US" sz="2000" kern="1200"/>
        </a:p>
      </dsp:txBody>
      <dsp:txXfrm>
        <a:off x="36411" y="4102623"/>
        <a:ext cx="5326266" cy="6730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663575" y="4795157"/>
            <a:ext cx="55086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187779"/>
            <a:ext cx="5486400" cy="448219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5E468B-E379-40B9-A800-0CB323CBBA1D}" type="slidenum">
              <a:rPr lang="en-GB" smtClean="0"/>
              <a:t>‹#›</a:t>
            </a:fld>
            <a:endParaRPr lang="en-GB"/>
          </a:p>
        </p:txBody>
      </p:sp>
    </p:spTree>
    <p:extLst>
      <p:ext uri="{BB962C8B-B14F-4D97-AF65-F5344CB8AC3E}">
        <p14:creationId xmlns:p14="http://schemas.microsoft.com/office/powerpoint/2010/main" val="7727224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a:xfrm>
            <a:off x="685800" y="601436"/>
            <a:ext cx="5486400" cy="3600450"/>
          </a:xfrm>
          <a:prstGeom prst="rect">
            <a:avLst/>
          </a:prstGeom>
        </p:spPr>
        <p:txBody>
          <a:bodyPr/>
          <a:lstStyle/>
          <a:p>
            <a:r>
              <a:rPr lang="en-GB" dirty="0"/>
              <a:t>Intro</a:t>
            </a:r>
          </a:p>
        </p:txBody>
      </p:sp>
      <p:sp>
        <p:nvSpPr>
          <p:cNvPr id="4" name="Slide Number Placeholder 3"/>
          <p:cNvSpPr>
            <a:spLocks noGrp="1"/>
          </p:cNvSpPr>
          <p:nvPr>
            <p:ph type="sldNum" sz="quarter" idx="5"/>
          </p:nvPr>
        </p:nvSpPr>
        <p:spPr/>
        <p:txBody>
          <a:bodyPr/>
          <a:lstStyle/>
          <a:p>
            <a:fld id="{EA5E468B-E379-40B9-A800-0CB323CBBA1D}" type="slidenum">
              <a:rPr lang="en-GB" smtClean="0"/>
              <a:t>2</a:t>
            </a:fld>
            <a:endParaRPr lang="en-GB"/>
          </a:p>
        </p:txBody>
      </p:sp>
    </p:spTree>
    <p:extLst>
      <p:ext uri="{BB962C8B-B14F-4D97-AF65-F5344CB8AC3E}">
        <p14:creationId xmlns:p14="http://schemas.microsoft.com/office/powerpoint/2010/main" val="3191409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t>
            </a:r>
            <a:r>
              <a:rPr lang="en-US" dirty="0"/>
              <a:t>he “assembly of characteristics, attitudes and </a:t>
            </a:r>
            <a:r>
              <a:rPr lang="en-US" dirty="0" err="1"/>
              <a:t>behaviour</a:t>
            </a:r>
            <a:r>
              <a:rPr lang="en-US" dirty="0"/>
              <a:t> of individuals, organizations and institutions which serves as a means to support and enhance nuclear security.”</a:t>
            </a:r>
            <a:endParaRPr lang="en-GB" dirty="0"/>
          </a:p>
          <a:p>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4</a:t>
            </a:fld>
            <a:endParaRPr lang="en-GB"/>
          </a:p>
        </p:txBody>
      </p:sp>
    </p:spTree>
    <p:extLst>
      <p:ext uri="{BB962C8B-B14F-4D97-AF65-F5344CB8AC3E}">
        <p14:creationId xmlns:p14="http://schemas.microsoft.com/office/powerpoint/2010/main" val="13991405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r>
              <a:rPr lang="en-GB" dirty="0"/>
              <a:t>Separation means you need more security zones each with their own protections (similar for computer security). It also likely will slow operations down due to the need to cross several security barriers for each zone/system.</a:t>
            </a:r>
          </a:p>
        </p:txBody>
      </p:sp>
      <p:sp>
        <p:nvSpPr>
          <p:cNvPr id="4" name="Slide Number Placeholder 3"/>
          <p:cNvSpPr>
            <a:spLocks noGrp="1"/>
          </p:cNvSpPr>
          <p:nvPr>
            <p:ph type="sldNum" sz="quarter" idx="5"/>
          </p:nvPr>
        </p:nvSpPr>
        <p:spPr/>
        <p:txBody>
          <a:bodyPr/>
          <a:lstStyle/>
          <a:p>
            <a:fld id="{EA5E468B-E379-40B9-A800-0CB323CBBA1D}" type="slidenum">
              <a:rPr lang="en-GB" smtClean="0"/>
              <a:t>6</a:t>
            </a:fld>
            <a:endParaRPr lang="en-GB"/>
          </a:p>
        </p:txBody>
      </p:sp>
    </p:spTree>
    <p:extLst>
      <p:ext uri="{BB962C8B-B14F-4D97-AF65-F5344CB8AC3E}">
        <p14:creationId xmlns:p14="http://schemas.microsoft.com/office/powerpoint/2010/main" val="540798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a:t>
            </a:r>
            <a:r>
              <a:rPr lang="en-US" dirty="0"/>
              <a:t>he “assembly of characteristics, attitudes and </a:t>
            </a:r>
            <a:r>
              <a:rPr lang="en-US" dirty="0" err="1"/>
              <a:t>behaviour</a:t>
            </a:r>
            <a:r>
              <a:rPr lang="en-US" dirty="0"/>
              <a:t> of individuals, organizations and institutions which serves as a means to support and enhance nuclear security.”</a:t>
            </a:r>
            <a:endParaRPr lang="en-GB" dirty="0"/>
          </a:p>
          <a:p>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11</a:t>
            </a:fld>
            <a:endParaRPr lang="en-GB"/>
          </a:p>
        </p:txBody>
      </p:sp>
    </p:spTree>
    <p:extLst>
      <p:ext uri="{BB962C8B-B14F-4D97-AF65-F5344CB8AC3E}">
        <p14:creationId xmlns:p14="http://schemas.microsoft.com/office/powerpoint/2010/main" val="304174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pPr lvl="2"/>
            <a:r>
              <a:rPr lang="en-GB" dirty="0"/>
              <a:t>Fewer staff, at higher levels, doing more roles, as basic functions are automated</a:t>
            </a:r>
          </a:p>
          <a:p>
            <a:pPr lvl="2"/>
            <a:r>
              <a:rPr lang="en-GB" dirty="0"/>
              <a:t>Can they coordinate effectively with different teams with diverse expertise and experience?</a:t>
            </a:r>
          </a:p>
          <a:p>
            <a:pPr lvl="2"/>
            <a:r>
              <a:rPr lang="en-GB" dirty="0"/>
              <a:t>Can they be readily trained and work effectively with new procedures, equipment…</a:t>
            </a:r>
          </a:p>
          <a:p>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12</a:t>
            </a:fld>
            <a:endParaRPr lang="en-GB"/>
          </a:p>
        </p:txBody>
      </p:sp>
    </p:spTree>
    <p:extLst>
      <p:ext uri="{BB962C8B-B14F-4D97-AF65-F5344CB8AC3E}">
        <p14:creationId xmlns:p14="http://schemas.microsoft.com/office/powerpoint/2010/main" val="1470050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Times New Roman" panose="02020603050405020304" pitchFamily="18" charset="0"/>
              </a:rPr>
              <a:t>Well known factors that enable insiders to gain this access include </a:t>
            </a:r>
            <a:r>
              <a:rPr lang="en-US" sz="1800" dirty="0" err="1">
                <a:effectLst/>
                <a:latin typeface="Times New Roman" panose="02020603050405020304" pitchFamily="18" charset="0"/>
                <a:ea typeface="Times New Roman" panose="02020603050405020304" pitchFamily="18" charset="0"/>
              </a:rPr>
              <a:t>organisational</a:t>
            </a:r>
            <a:r>
              <a:rPr lang="en-US" sz="1800" dirty="0">
                <a:effectLst/>
                <a:latin typeface="Times New Roman" panose="02020603050405020304" pitchFamily="18" charset="0"/>
                <a:ea typeface="Times New Roman" panose="02020603050405020304" pitchFamily="18" charset="0"/>
              </a:rPr>
              <a:t> biases that underestimate insider risks, such as the "halo effect" where well-liked individuals are assumed to be trustworthy, and a lack of positive incentives or perceived negative consequences for reporting suspicious </a:t>
            </a:r>
            <a:r>
              <a:rPr lang="en-US" sz="1800" dirty="0" err="1">
                <a:effectLst/>
                <a:latin typeface="Times New Roman" panose="02020603050405020304" pitchFamily="18" charset="0"/>
                <a:ea typeface="Times New Roman" panose="02020603050405020304" pitchFamily="18" charset="0"/>
              </a:rPr>
              <a:t>behaviour</a:t>
            </a:r>
            <a:r>
              <a:rPr lang="en-US" sz="1800" dirty="0">
                <a:effectLst/>
                <a:latin typeface="Times New Roman" panose="02020603050405020304" pitchFamily="18" charset="0"/>
                <a:ea typeface="Times New Roman" panose="02020603050405020304" pitchFamily="18" charset="0"/>
              </a:rPr>
              <a:t>, often resulting in complacency and reluctance to act on red flags. Many </a:t>
            </a:r>
            <a:r>
              <a:rPr lang="en-US" sz="1800" dirty="0" err="1">
                <a:effectLst/>
                <a:latin typeface="Times New Roman" panose="02020603050405020304" pitchFamily="18" charset="0"/>
                <a:ea typeface="Times New Roman" panose="02020603050405020304" pitchFamily="18" charset="0"/>
              </a:rPr>
              <a:t>organisations</a:t>
            </a:r>
            <a:r>
              <a:rPr lang="en-US" sz="1800" dirty="0">
                <a:effectLst/>
                <a:latin typeface="Times New Roman" panose="02020603050405020304" pitchFamily="18" charset="0"/>
                <a:ea typeface="Times New Roman" panose="02020603050405020304" pitchFamily="18" charset="0"/>
              </a:rPr>
              <a:t> also struggle with fragmented responsibility across different managerial roles – with past cases illustrating instances where extreme warning signs were overlooked or disregarded due to </a:t>
            </a:r>
            <a:r>
              <a:rPr lang="en-US" sz="1800" dirty="0" err="1">
                <a:effectLst/>
                <a:latin typeface="Times New Roman" panose="02020603050405020304" pitchFamily="18" charset="0"/>
                <a:ea typeface="Times New Roman" panose="02020603050405020304" pitchFamily="18" charset="0"/>
              </a:rPr>
              <a:t>organisational</a:t>
            </a:r>
            <a:r>
              <a:rPr lang="en-US" sz="1800" dirty="0">
                <a:effectLst/>
                <a:latin typeface="Times New Roman" panose="02020603050405020304" pitchFamily="18" charset="0"/>
                <a:ea typeface="Times New Roman" panose="02020603050405020304" pitchFamily="18" charset="0"/>
              </a:rPr>
              <a:t> inertia [4]</a:t>
            </a:r>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13</a:t>
            </a:fld>
            <a:endParaRPr lang="en-GB"/>
          </a:p>
        </p:txBody>
      </p:sp>
    </p:spTree>
    <p:extLst>
      <p:ext uri="{BB962C8B-B14F-4D97-AF65-F5344CB8AC3E}">
        <p14:creationId xmlns:p14="http://schemas.microsoft.com/office/powerpoint/2010/main" val="3893657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4795838"/>
            <a:ext cx="5508625" cy="3086100"/>
          </a:xfrm>
        </p:spPr>
      </p:sp>
      <p:sp>
        <p:nvSpPr>
          <p:cNvPr id="3" name="Notes Placeholder 2"/>
          <p:cNvSpPr>
            <a:spLocks noGrp="1"/>
          </p:cNvSpPr>
          <p:nvPr>
            <p:ph type="body" idx="1"/>
          </p:nvPr>
        </p:nvSpPr>
        <p:spPr>
          <a:xfrm>
            <a:off x="685800" y="601436"/>
            <a:ext cx="5486400" cy="3600450"/>
          </a:xfrm>
          <a:prstGeom prst="rect">
            <a:avLst/>
          </a:prstGeom>
        </p:spPr>
        <p:txBody>
          <a:bodyPr/>
          <a:lstStyle/>
          <a:p>
            <a:endParaRPr lang="en-GB" dirty="0"/>
          </a:p>
        </p:txBody>
      </p:sp>
      <p:sp>
        <p:nvSpPr>
          <p:cNvPr id="4" name="Slide Number Placeholder 3"/>
          <p:cNvSpPr>
            <a:spLocks noGrp="1"/>
          </p:cNvSpPr>
          <p:nvPr>
            <p:ph type="sldNum" sz="quarter" idx="5"/>
          </p:nvPr>
        </p:nvSpPr>
        <p:spPr/>
        <p:txBody>
          <a:bodyPr/>
          <a:lstStyle/>
          <a:p>
            <a:fld id="{EA5E468B-E379-40B9-A800-0CB323CBBA1D}" type="slidenum">
              <a:rPr lang="en-GB" smtClean="0"/>
              <a:t>16</a:t>
            </a:fld>
            <a:endParaRPr lang="en-GB"/>
          </a:p>
        </p:txBody>
      </p:sp>
    </p:spTree>
    <p:extLst>
      <p:ext uri="{BB962C8B-B14F-4D97-AF65-F5344CB8AC3E}">
        <p14:creationId xmlns:p14="http://schemas.microsoft.com/office/powerpoint/2010/main" val="39993668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UK Cov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C594F79-E12E-4D2C-A5F7-2BD2B00453E7}"/>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85148114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guide id="2" pos="385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3225"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204128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lumns - bullets only">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363225"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897563"/>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x1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3" y="1088723"/>
            <a:ext cx="11280263" cy="468055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Title 8"/>
          <p:cNvSpPr>
            <a:spLocks noGrp="1"/>
          </p:cNvSpPr>
          <p:nvPr>
            <p:ph type="title"/>
          </p:nvPr>
        </p:nvSpPr>
        <p:spPr/>
        <p:txBody>
          <a:bodyPr/>
          <a:lstStyle/>
          <a:p>
            <a:r>
              <a:rPr lang="en-GB"/>
              <a:t>Click to edit Master title style</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6159190"/>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x 6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5" y="1088720"/>
            <a:ext cx="3615497"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2065" y="3519000"/>
            <a:ext cx="3615497"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8" name="Picture Placeholder 2"/>
          <p:cNvSpPr>
            <a:spLocks noGrp="1"/>
          </p:cNvSpPr>
          <p:nvPr>
            <p:ph type="pic" idx="14"/>
          </p:nvPr>
        </p:nvSpPr>
        <p:spPr>
          <a:xfrm>
            <a:off x="8146827" y="1088720"/>
            <a:ext cx="3618554"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9" name="Picture Placeholder 2"/>
          <p:cNvSpPr>
            <a:spLocks noGrp="1"/>
          </p:cNvSpPr>
          <p:nvPr>
            <p:ph type="pic" idx="15"/>
          </p:nvPr>
        </p:nvSpPr>
        <p:spPr>
          <a:xfrm>
            <a:off x="8146827" y="3519000"/>
            <a:ext cx="3618554"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 name="Title 1"/>
          <p:cNvSpPr>
            <a:spLocks noGrp="1"/>
          </p:cNvSpPr>
          <p:nvPr>
            <p:ph type="title"/>
          </p:nvPr>
        </p:nvSpPr>
        <p:spPr/>
        <p:txBody>
          <a:bodyPr/>
          <a:lstStyle/>
          <a:p>
            <a:r>
              <a:rPr lang="en-GB"/>
              <a:t>Click to edit Master title style</a:t>
            </a:r>
            <a:endParaRPr lang="en-US"/>
          </a:p>
        </p:txBody>
      </p:sp>
      <p:sp>
        <p:nvSpPr>
          <p:cNvPr id="24" name="Picture Placeholder 2"/>
          <p:cNvSpPr>
            <a:spLocks noGrp="1"/>
          </p:cNvSpPr>
          <p:nvPr>
            <p:ph type="pic" idx="16"/>
          </p:nvPr>
        </p:nvSpPr>
        <p:spPr>
          <a:xfrm>
            <a:off x="4314446" y="1088720"/>
            <a:ext cx="3618554"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5" name="Picture Placeholder 2"/>
          <p:cNvSpPr>
            <a:spLocks noGrp="1"/>
          </p:cNvSpPr>
          <p:nvPr>
            <p:ph type="pic" idx="17"/>
          </p:nvPr>
        </p:nvSpPr>
        <p:spPr>
          <a:xfrm>
            <a:off x="4314446" y="3519000"/>
            <a:ext cx="3618554"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cxnSp>
        <p:nvCxnSpPr>
          <p:cNvPr id="20" name="Straight Connector 19"/>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90218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x 4 with caption">
    <p:bg>
      <p:bgPr>
        <a:solidFill>
          <a:schemeClr val="bg2">
            <a:alpha val="50000"/>
          </a:schemeClr>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82064" y="1088720"/>
            <a:ext cx="5519616"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4" name="Text Placeholder 3"/>
          <p:cNvSpPr>
            <a:spLocks noGrp="1"/>
          </p:cNvSpPr>
          <p:nvPr>
            <p:ph type="body" sz="half" idx="2"/>
          </p:nvPr>
        </p:nvSpPr>
        <p:spPr>
          <a:xfrm>
            <a:off x="482063" y="5949280"/>
            <a:ext cx="11280263" cy="5487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7" name="Picture Placeholder 2"/>
          <p:cNvSpPr>
            <a:spLocks noGrp="1"/>
          </p:cNvSpPr>
          <p:nvPr>
            <p:ph type="pic" idx="13"/>
          </p:nvPr>
        </p:nvSpPr>
        <p:spPr>
          <a:xfrm>
            <a:off x="482064" y="3519000"/>
            <a:ext cx="5519616"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8" name="Picture Placeholder 2"/>
          <p:cNvSpPr>
            <a:spLocks noGrp="1"/>
          </p:cNvSpPr>
          <p:nvPr>
            <p:ph type="pic" idx="14"/>
          </p:nvPr>
        </p:nvSpPr>
        <p:spPr>
          <a:xfrm>
            <a:off x="6242709" y="1088720"/>
            <a:ext cx="5522672" cy="225028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19" name="Picture Placeholder 2"/>
          <p:cNvSpPr>
            <a:spLocks noGrp="1"/>
          </p:cNvSpPr>
          <p:nvPr>
            <p:ph type="pic" idx="15"/>
          </p:nvPr>
        </p:nvSpPr>
        <p:spPr>
          <a:xfrm>
            <a:off x="6242709" y="3519000"/>
            <a:ext cx="5522672" cy="22546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a:p>
        </p:txBody>
      </p:sp>
      <p:sp>
        <p:nvSpPr>
          <p:cNvPr id="2" name="Title 1"/>
          <p:cNvSpPr>
            <a:spLocks noGrp="1"/>
          </p:cNvSpPr>
          <p:nvPr>
            <p:ph type="title"/>
          </p:nvPr>
        </p:nvSpPr>
        <p:spPr/>
        <p:txBody>
          <a:bodyPr/>
          <a:lstStyle/>
          <a:p>
            <a:r>
              <a:rPr lang="en-GB"/>
              <a:t>Click to edit Master title style</a:t>
            </a:r>
            <a:endParaRPr lang="en-US"/>
          </a:p>
        </p:txBody>
      </p:sp>
      <p:cxnSp>
        <p:nvCxnSpPr>
          <p:cNvPr id="14" name="Straight Connector 13"/>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7905026"/>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lumns 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Picture Placeholder 8"/>
          <p:cNvSpPr>
            <a:spLocks noGrp="1"/>
          </p:cNvSpPr>
          <p:nvPr>
            <p:ph type="pic" sz="quarter" idx="13"/>
          </p:nvPr>
        </p:nvSpPr>
        <p:spPr>
          <a:xfrm>
            <a:off x="6367144" y="1089025"/>
            <a:ext cx="5395183"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573607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lumns 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363225" y="1088721"/>
            <a:ext cx="5399100" cy="486056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9" name="Picture Placeholder 8"/>
          <p:cNvSpPr>
            <a:spLocks noGrp="1"/>
          </p:cNvSpPr>
          <p:nvPr>
            <p:ph type="pic" sz="quarter" idx="13"/>
          </p:nvPr>
        </p:nvSpPr>
        <p:spPr>
          <a:xfrm>
            <a:off x="482065" y="1089025"/>
            <a:ext cx="5395183"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910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lumns - text/bullets and image - alt 1">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82063" y="1088721"/>
            <a:ext cx="5399100" cy="4860560"/>
          </a:xfrm>
        </p:spPr>
        <p:txBody>
          <a:bodyPr>
            <a:normAutofit/>
          </a:bodyPr>
          <a:lstStyle>
            <a:lvl1pPr marL="0" indent="0">
              <a:buNone/>
              <a:defRPr sz="2000">
                <a:solidFill>
                  <a:srgbClr val="0A2D50"/>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6362890" y="1089025"/>
            <a:ext cx="5399435"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211999"/>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wo columns - text/bullets and image - alt 2">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363225" y="1088721"/>
            <a:ext cx="5399100" cy="4860560"/>
          </a:xfrm>
        </p:spPr>
        <p:txBody>
          <a:bodyPr>
            <a:normAutofit/>
          </a:bodyPr>
          <a:lstStyle>
            <a:lvl1pPr marL="0" indent="0">
              <a:buNone/>
              <a:defRPr sz="2000">
                <a:solidFill>
                  <a:schemeClr val="accent2"/>
                </a:solidFill>
                <a:latin typeface="Impact"/>
                <a:cs typeface="Impact"/>
              </a:defRPr>
            </a:lvl1pPr>
            <a:lvl2pPr marL="0" indent="0">
              <a:buNone/>
              <a:defRPr sz="2000"/>
            </a:lvl2pPr>
            <a:lvl3pPr marL="269875" indent="-269875">
              <a:defRPr sz="2000"/>
            </a:lvl3pPr>
            <a:lvl4pPr marL="539750" indent="-269875">
              <a:defRPr sz="2000"/>
            </a:lvl4pPr>
            <a:lvl5pPr marL="809625" indent="-269875">
              <a:defRPr sz="20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04D54F-FA85-F344-8424-FB00D2AE8D01}" type="slidenum">
              <a:rPr lang="en-US" smtClean="0"/>
              <a:pPr/>
              <a:t>‹#›</a:t>
            </a:fld>
            <a:endParaRPr lang="en-US"/>
          </a:p>
        </p:txBody>
      </p:sp>
      <p:sp>
        <p:nvSpPr>
          <p:cNvPr id="11" name="Picture Placeholder 10"/>
          <p:cNvSpPr>
            <a:spLocks noGrp="1"/>
          </p:cNvSpPr>
          <p:nvPr>
            <p:ph type="pic" sz="quarter" idx="13"/>
          </p:nvPr>
        </p:nvSpPr>
        <p:spPr>
          <a:xfrm>
            <a:off x="482063" y="1088356"/>
            <a:ext cx="5399435" cy="4860925"/>
          </a:xfrm>
        </p:spPr>
        <p:txBody>
          <a:bodyPr/>
          <a:lstStyle/>
          <a:p>
            <a:r>
              <a:rPr lang="en-GB"/>
              <a:t>Drag picture to placeholder or click icon to add</a:t>
            </a:r>
            <a:endParaRPr lang="en-US"/>
          </a:p>
        </p:txBody>
      </p:sp>
      <p:cxnSp>
        <p:nvCxnSpPr>
          <p:cNvPr id="12" name="Straight Connector 11"/>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98141212"/>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End 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4" y="3420000"/>
            <a:ext cx="6859262" cy="2520000"/>
          </a:xfrm>
        </p:spPr>
        <p:txBody>
          <a:bodyPr anchor="b" anchorCtr="0">
            <a:normAutofit/>
          </a:bodyPr>
          <a:lstStyle>
            <a:lvl1pPr>
              <a:defRPr sz="1600">
                <a:solidFill>
                  <a:srgbClr val="FFFFFF"/>
                </a:solidFill>
                <a:latin typeface="+mn-lt"/>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6121400"/>
            <a:ext cx="6859263" cy="360000"/>
          </a:xfrm>
        </p:spPr>
        <p:txBody>
          <a:bodyPr anchor="b" anchorCtr="0">
            <a:normAutofit/>
          </a:bodyPr>
          <a:lstStyle>
            <a:lvl1pPr marL="0" indent="0" algn="l">
              <a:buNone/>
              <a:defRPr sz="1200">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pic>
        <p:nvPicPr>
          <p:cNvPr id="4" name="Picture 3">
            <a:extLst>
              <a:ext uri="{FF2B5EF4-FFF2-40B4-BE49-F238E27FC236}">
                <a16:creationId xmlns:a16="http://schemas.microsoft.com/office/drawing/2014/main" id="{6FE3C888-7684-46A2-8B95-509C6997A1C4}"/>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70278288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2BE64A-9E72-427F-BAF4-8D1C63352712}"/>
              </a:ext>
            </a:extLst>
          </p:cNvPr>
          <p:cNvPicPr>
            <a:picLocks noChangeAspect="1"/>
          </p:cNvPicPr>
          <p:nvPr userDrawn="1"/>
        </p:nvPicPr>
        <p:blipFill>
          <a:blip r:embed="rId3"/>
          <a:stretch>
            <a:fillRect/>
          </a:stretch>
        </p:blipFill>
        <p:spPr>
          <a:xfrm>
            <a:off x="10531264" y="0"/>
            <a:ext cx="1713124" cy="1304657"/>
          </a:xfrm>
          <a:prstGeom prst="rect">
            <a:avLst/>
          </a:prstGeom>
        </p:spPr>
      </p:pic>
    </p:spTree>
    <p:extLst>
      <p:ext uri="{BB962C8B-B14F-4D97-AF65-F5344CB8AC3E}">
        <p14:creationId xmlns:p14="http://schemas.microsoft.com/office/powerpoint/2010/main" val="24874338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vider - orang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10800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99781830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vider - lime gree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6140919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vider - teal">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13265612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vider - sea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82063" y="4689283"/>
            <a:ext cx="11280263" cy="728721"/>
          </a:xfrm>
        </p:spPr>
        <p:txBody>
          <a:bodyPr>
            <a:normAutofit/>
          </a:bodyPr>
          <a:lstStyle>
            <a:lvl1pPr>
              <a:defRPr sz="4500">
                <a:solidFill>
                  <a:srgbClr val="FFFFFF"/>
                </a:solidFill>
              </a:defRPr>
            </a:lvl1pPr>
          </a:lstStyle>
          <a:p>
            <a:r>
              <a:rPr lang="en-GB"/>
              <a:t>Click to edit master title style</a:t>
            </a:r>
            <a:endParaRPr lang="en-US"/>
          </a:p>
        </p:txBody>
      </p:sp>
      <p:sp>
        <p:nvSpPr>
          <p:cNvPr id="3" name="Subtitle 2"/>
          <p:cNvSpPr>
            <a:spLocks noGrp="1"/>
          </p:cNvSpPr>
          <p:nvPr>
            <p:ph type="subTitle" idx="1" hasCustomPrompt="1"/>
          </p:nvPr>
        </p:nvSpPr>
        <p:spPr>
          <a:xfrm>
            <a:off x="482063" y="5598000"/>
            <a:ext cx="11280263" cy="891700"/>
          </a:xfrm>
        </p:spPr>
        <p:txBody>
          <a:bodyPr/>
          <a:lstStyle>
            <a:lvl1pPr marL="0" indent="0" algn="l">
              <a:buNone/>
              <a:defRPr>
                <a:solidFill>
                  <a:srgbClr val="FFFFF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36508156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 text and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a:xfrm>
            <a:off x="482063" y="1089220"/>
            <a:ext cx="11280263" cy="4856400"/>
          </a:xfrm>
        </p:spPr>
        <p:txBody>
          <a:bodyPr>
            <a:normAutofit/>
          </a:bodyPr>
          <a:lstStyle>
            <a:lvl1pPr marL="0" indent="0">
              <a:lnSpc>
                <a:spcPct val="120000"/>
              </a:lnSpc>
              <a:spcBef>
                <a:spcPts val="0"/>
              </a:spcBef>
              <a:buNone/>
              <a:defRPr sz="2000">
                <a:solidFill>
                  <a:schemeClr val="accent2"/>
                </a:solidFill>
                <a:latin typeface="Impact"/>
                <a:cs typeface="Impact"/>
              </a:defRPr>
            </a:lvl1pPr>
            <a:lvl2pPr marL="0" indent="0">
              <a:lnSpc>
                <a:spcPct val="120000"/>
              </a:lnSpc>
              <a:spcBef>
                <a:spcPts val="0"/>
              </a:spcBef>
              <a:buNone/>
              <a:defRPr sz="2000">
                <a:latin typeface="Georgia"/>
                <a:cs typeface="Georgia"/>
              </a:defRPr>
            </a:lvl2pPr>
            <a:lvl3pPr marL="269875" indent="-269875">
              <a:lnSpc>
                <a:spcPct val="120000"/>
              </a:lnSpc>
              <a:spcBef>
                <a:spcPts val="0"/>
              </a:spcBef>
              <a:defRPr sz="2000">
                <a:latin typeface="Georgia"/>
                <a:cs typeface="Georgia"/>
              </a:defRPr>
            </a:lvl3pPr>
            <a:lvl4pPr marL="539750" indent="-269875">
              <a:lnSpc>
                <a:spcPct val="120000"/>
              </a:lnSpc>
              <a:spcBef>
                <a:spcPts val="0"/>
              </a:spcBef>
              <a:defRPr sz="2000">
                <a:latin typeface="Georgia"/>
                <a:cs typeface="Georgia"/>
              </a:defRPr>
            </a:lvl4pPr>
            <a:lvl5pPr marL="809625" indent="-269875">
              <a:lnSpc>
                <a:spcPct val="120000"/>
              </a:lnSpc>
              <a:spcBef>
                <a:spcPts val="0"/>
              </a:spcBef>
              <a:defRPr sz="2000">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7" name="Straight Connector 6"/>
          <p:cNvCxnSpPr/>
          <p:nvPr/>
        </p:nvCxnSpPr>
        <p:spPr>
          <a:xfrm>
            <a:off x="482063" y="909220"/>
            <a:ext cx="11280263" cy="0"/>
          </a:xfrm>
          <a:prstGeom prst="line">
            <a:avLst/>
          </a:prstGeom>
          <a:ln w="12700">
            <a:solidFill>
              <a:srgbClr val="C2B6AB"/>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7431048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marL="269875" indent="-269875">
              <a:lnSpc>
                <a:spcPct val="120000"/>
              </a:lnSpc>
              <a:spcBef>
                <a:spcPts val="0"/>
              </a:spcBef>
              <a:defRPr sz="2000">
                <a:latin typeface="Georgia"/>
                <a:cs typeface="Georgia"/>
              </a:defRPr>
            </a:lvl1pPr>
            <a:lvl2pPr marL="539750" indent="-269875">
              <a:lnSpc>
                <a:spcPct val="120000"/>
              </a:lnSpc>
              <a:spcBef>
                <a:spcPts val="0"/>
              </a:spcBef>
              <a:defRPr sz="2000">
                <a:latin typeface="Georgia"/>
                <a:cs typeface="Georgia"/>
              </a:defRPr>
            </a:lvl2pPr>
            <a:lvl3pPr marL="809625" indent="-269875">
              <a:lnSpc>
                <a:spcPct val="120000"/>
              </a:lnSpc>
              <a:spcBef>
                <a:spcPts val="0"/>
              </a:spcBef>
              <a:defRPr sz="2000">
                <a:latin typeface="Georgia"/>
                <a:cs typeface="Georgia"/>
              </a:defRPr>
            </a:lvl3pPr>
            <a:lvl4pPr marL="1079500" indent="-269875">
              <a:lnSpc>
                <a:spcPct val="120000"/>
              </a:lnSpc>
              <a:spcBef>
                <a:spcPts val="0"/>
              </a:spcBef>
              <a:defRPr sz="2000">
                <a:latin typeface="Georgia"/>
                <a:cs typeface="Georgia"/>
              </a:defRPr>
            </a:lvl4pPr>
            <a:lvl5pPr marL="1341438" indent="-261938">
              <a:lnSpc>
                <a:spcPct val="120000"/>
              </a:lnSpc>
              <a:spcBef>
                <a:spcPts val="0"/>
              </a:spcBef>
              <a:defRPr sz="2000">
                <a:latin typeface="Georgia"/>
                <a:cs typeface="Georgia"/>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12708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 bullets">
    <p:bg>
      <p:bgPr>
        <a:solidFill>
          <a:schemeClr val="bg2">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normAutofit/>
          </a:bodyPr>
          <a:lstStyle>
            <a:lvl1pPr marL="0" indent="0">
              <a:lnSpc>
                <a:spcPct val="120000"/>
              </a:lnSpc>
              <a:spcBef>
                <a:spcPts val="0"/>
              </a:spcBef>
              <a:buNone/>
              <a:defRPr sz="2000">
                <a:latin typeface="Georgia"/>
                <a:cs typeface="Georgia"/>
              </a:defRPr>
            </a:lvl1pPr>
            <a:lvl2pPr marL="539750" indent="-269875">
              <a:lnSpc>
                <a:spcPct val="120000"/>
              </a:lnSpc>
              <a:spcBef>
                <a:spcPts val="0"/>
              </a:spcBef>
              <a:defRPr sz="2000">
                <a:latin typeface="Georgia"/>
                <a:cs typeface="Georgia"/>
              </a:defRPr>
            </a:lvl2pPr>
            <a:lvl3pPr marL="809625" indent="-269875">
              <a:lnSpc>
                <a:spcPct val="120000"/>
              </a:lnSpc>
              <a:spcBef>
                <a:spcPts val="0"/>
              </a:spcBef>
              <a:defRPr sz="2000">
                <a:latin typeface="Georgia"/>
                <a:cs typeface="Georgia"/>
              </a:defRPr>
            </a:lvl3pPr>
            <a:lvl4pPr marL="1079500" indent="-269875">
              <a:lnSpc>
                <a:spcPct val="120000"/>
              </a:lnSpc>
              <a:spcBef>
                <a:spcPts val="0"/>
              </a:spcBef>
              <a:defRPr sz="2000">
                <a:latin typeface="Georgia"/>
                <a:cs typeface="Georgia"/>
              </a:defRPr>
            </a:lvl4pPr>
            <a:lvl5pPr marL="1341438" indent="-261938">
              <a:lnSpc>
                <a:spcPct val="120000"/>
              </a:lnSpc>
              <a:spcBef>
                <a:spcPts val="0"/>
              </a:spcBef>
              <a:defRPr sz="2000">
                <a:latin typeface="Georgia"/>
                <a:cs typeface="Georgia"/>
              </a:defRPr>
            </a:lvl5pPr>
          </a:lstStyle>
          <a:p>
            <a:pPr lvl="0"/>
            <a:endParaRPr lang="en-US"/>
          </a:p>
        </p:txBody>
      </p:sp>
      <p:sp>
        <p:nvSpPr>
          <p:cNvPr id="4" name="Date Placeholder 3"/>
          <p:cNvSpPr>
            <a:spLocks noGrp="1"/>
          </p:cNvSpPr>
          <p:nvPr>
            <p:ph type="dt" sz="half" idx="10"/>
          </p:nvPr>
        </p:nvSpPr>
        <p:spPr/>
        <p:txBody>
          <a:bodyPr/>
          <a:lstStyle>
            <a:lvl1pPr>
              <a:defRPr sz="1000">
                <a:latin typeface="Georgia"/>
                <a:cs typeface="Georgia"/>
              </a:defRPr>
            </a:lvl1pPr>
          </a:lstStyle>
          <a:p>
            <a:endParaRPr lang="en-US"/>
          </a:p>
        </p:txBody>
      </p:sp>
      <p:sp>
        <p:nvSpPr>
          <p:cNvPr id="5" name="Footer Placeholder 4"/>
          <p:cNvSpPr>
            <a:spLocks noGrp="1"/>
          </p:cNvSpPr>
          <p:nvPr>
            <p:ph type="ftr" sz="quarter" idx="11"/>
          </p:nvPr>
        </p:nvSpPr>
        <p:spPr/>
        <p:txBody>
          <a:bodyPr/>
          <a:lstStyle>
            <a:lvl1pPr>
              <a:defRPr sz="1000">
                <a:latin typeface="Georgia"/>
                <a:cs typeface="Georgia"/>
              </a:defRPr>
            </a:lvl1pPr>
          </a:lstStyle>
          <a:p>
            <a:endParaRPr lang="en-US"/>
          </a:p>
        </p:txBody>
      </p:sp>
      <p:sp>
        <p:nvSpPr>
          <p:cNvPr id="6" name="Slide Number Placeholder 5"/>
          <p:cNvSpPr>
            <a:spLocks noGrp="1"/>
          </p:cNvSpPr>
          <p:nvPr>
            <p:ph type="sldNum" sz="quarter" idx="12"/>
          </p:nvPr>
        </p:nvSpPr>
        <p:spPr>
          <a:xfrm>
            <a:off x="10798200" y="6498000"/>
            <a:ext cx="964125" cy="360000"/>
          </a:xfrm>
        </p:spPr>
        <p:txBody>
          <a:bodyPr/>
          <a:lstStyle>
            <a:lvl1pPr>
              <a:defRPr sz="1000">
                <a:latin typeface="Georgia"/>
                <a:cs typeface="Georgia"/>
              </a:defRPr>
            </a:lvl1pPr>
          </a:lstStyle>
          <a:p>
            <a:fld id="{8A04D54F-FA85-F344-8424-FB00D2AE8D01}" type="slidenum">
              <a:rPr lang="en-US" smtClean="0"/>
              <a:pPr/>
              <a:t>‹#›</a:t>
            </a:fld>
            <a:endParaRPr lang="en-US"/>
          </a:p>
        </p:txBody>
      </p:sp>
      <p:cxnSp>
        <p:nvCxnSpPr>
          <p:cNvPr id="11" name="Straight Connector 10"/>
          <p:cNvCxnSpPr/>
          <p:nvPr userDrawn="1"/>
        </p:nvCxnSpPr>
        <p:spPr>
          <a:xfrm>
            <a:off x="482063" y="909220"/>
            <a:ext cx="11280263" cy="0"/>
          </a:xfrm>
          <a:prstGeom prst="line">
            <a:avLst/>
          </a:prstGeom>
          <a:ln w="12700">
            <a:solidFill>
              <a:schemeClr val="bg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661953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2063" y="180000"/>
            <a:ext cx="11280263" cy="720000"/>
          </a:xfrm>
          <a:prstGeom prst="rect">
            <a:avLst/>
          </a:prstGeom>
        </p:spPr>
        <p:txBody>
          <a:bodyPr vert="horz" lIns="0" tIns="0" rIns="0" bIns="0" rtlCol="0" anchor="t" anchorCtr="0">
            <a:normAutofit/>
          </a:bodyPr>
          <a:lstStyle/>
          <a:p>
            <a:r>
              <a:rPr lang="en-GB"/>
              <a:t>Click to edit Master title style</a:t>
            </a:r>
            <a:endParaRPr lang="en-US"/>
          </a:p>
        </p:txBody>
      </p:sp>
      <p:sp>
        <p:nvSpPr>
          <p:cNvPr id="3" name="Text Placeholder 2"/>
          <p:cNvSpPr>
            <a:spLocks noGrp="1"/>
          </p:cNvSpPr>
          <p:nvPr>
            <p:ph type="body" idx="1"/>
          </p:nvPr>
        </p:nvSpPr>
        <p:spPr>
          <a:xfrm>
            <a:off x="482063" y="1089220"/>
            <a:ext cx="11280263" cy="48564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82063" y="6498000"/>
            <a:ext cx="964125"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endParaRPr lang="en-US"/>
          </a:p>
        </p:txBody>
      </p:sp>
      <p:sp>
        <p:nvSpPr>
          <p:cNvPr id="5" name="Footer Placeholder 4"/>
          <p:cNvSpPr>
            <a:spLocks noGrp="1"/>
          </p:cNvSpPr>
          <p:nvPr>
            <p:ph type="ftr" sz="quarter" idx="3"/>
          </p:nvPr>
        </p:nvSpPr>
        <p:spPr>
          <a:xfrm>
            <a:off x="1446188" y="6498000"/>
            <a:ext cx="9352013" cy="360000"/>
          </a:xfrm>
          <a:prstGeom prst="rect">
            <a:avLst/>
          </a:prstGeom>
        </p:spPr>
        <p:txBody>
          <a:bodyPr vert="horz" lIns="0" tIns="0" rIns="0" bIns="0" rtlCol="0" anchor="t" anchorCtr="0"/>
          <a:lstStyle>
            <a:lvl1pPr algn="l">
              <a:defRPr sz="1000">
                <a:solidFill>
                  <a:schemeClr val="tx2"/>
                </a:solidFill>
                <a:latin typeface="Georgia"/>
                <a:cs typeface="Georgia"/>
              </a:defRPr>
            </a:lvl1pPr>
          </a:lstStyle>
          <a:p>
            <a:endParaRPr lang="en-US"/>
          </a:p>
        </p:txBody>
      </p:sp>
      <p:sp>
        <p:nvSpPr>
          <p:cNvPr id="6" name="Slide Number Placeholder 5"/>
          <p:cNvSpPr>
            <a:spLocks noGrp="1"/>
          </p:cNvSpPr>
          <p:nvPr>
            <p:ph type="sldNum" sz="quarter" idx="4"/>
          </p:nvPr>
        </p:nvSpPr>
        <p:spPr>
          <a:xfrm>
            <a:off x="10798200" y="6498000"/>
            <a:ext cx="964125" cy="360000"/>
          </a:xfrm>
          <a:prstGeom prst="rect">
            <a:avLst/>
          </a:prstGeom>
        </p:spPr>
        <p:txBody>
          <a:bodyPr vert="horz" lIns="91440" tIns="0" rIns="0" bIns="0" rtlCol="0" anchor="t" anchorCtr="0"/>
          <a:lstStyle>
            <a:lvl1pPr algn="r">
              <a:defRPr sz="1000">
                <a:solidFill>
                  <a:schemeClr val="tx2"/>
                </a:solidFill>
                <a:latin typeface="Georgia"/>
                <a:cs typeface="Georgia"/>
              </a:defRPr>
            </a:lvl1pPr>
          </a:lstStyle>
          <a:p>
            <a:fld id="{8A04D54F-FA85-F344-8424-FB00D2AE8D01}" type="slidenum">
              <a:rPr lang="en-US" smtClean="0"/>
              <a:pPr/>
              <a:t>‹#›</a:t>
            </a:fld>
            <a:endParaRPr lang="en-US"/>
          </a:p>
        </p:txBody>
      </p:sp>
    </p:spTree>
    <p:extLst>
      <p:ext uri="{BB962C8B-B14F-4D97-AF65-F5344CB8AC3E}">
        <p14:creationId xmlns:p14="http://schemas.microsoft.com/office/powerpoint/2010/main" val="2760339100"/>
      </p:ext>
    </p:extLst>
  </p:cSld>
  <p:clrMap bg1="lt1" tx1="dk1" bg2="lt2" tx2="dk2" accent1="accent1" accent2="accent2" accent3="accent3" accent4="accent4" accent5="accent5" accent6="accent6" hlink="hlink" folHlink="folHlink"/>
  <p:sldLayoutIdLst>
    <p:sldLayoutId id="2147483686" r:id="rId1"/>
    <p:sldLayoutId id="2147483709" r:id="rId2"/>
    <p:sldLayoutId id="2147483693" r:id="rId3"/>
    <p:sldLayoutId id="2147483694" r:id="rId4"/>
    <p:sldLayoutId id="2147483695" r:id="rId5"/>
    <p:sldLayoutId id="2147483707" r:id="rId6"/>
    <p:sldLayoutId id="2147483696" r:id="rId7"/>
    <p:sldLayoutId id="2147483697" r:id="rId8"/>
    <p:sldLayoutId id="2147483710"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8" r:id="rId19"/>
  </p:sldLayoutIdLst>
  <p:transition>
    <p:fade/>
  </p:transition>
  <p:hf hdr="0" ftr="0" dt="0"/>
  <p:txStyles>
    <p:titleStyle>
      <a:lvl1pPr algn="l" defTabSz="457200" rtl="0" eaLnBrk="1" latinLnBrk="0" hangingPunct="1">
        <a:spcBef>
          <a:spcPct val="0"/>
        </a:spcBef>
        <a:buNone/>
        <a:defRPr sz="3200" kern="1200">
          <a:solidFill>
            <a:srgbClr val="0A2D50"/>
          </a:solidFill>
          <a:latin typeface="Impact"/>
          <a:ea typeface="+mj-ea"/>
          <a:cs typeface="Impact"/>
        </a:defRPr>
      </a:lvl1pPr>
    </p:titleStyle>
    <p:bodyStyle>
      <a:lvl1pPr marL="26987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1pPr>
      <a:lvl2pPr marL="53975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2pPr>
      <a:lvl3pPr marL="809625"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3pPr>
      <a:lvl4pPr marL="1079500" indent="-269875"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4pPr>
      <a:lvl5pPr marL="1341438" indent="-261938" algn="l" defTabSz="457200" rtl="0" eaLnBrk="1" latinLnBrk="0" hangingPunct="1">
        <a:lnSpc>
          <a:spcPct val="120000"/>
        </a:lnSpc>
        <a:spcBef>
          <a:spcPts val="0"/>
        </a:spcBef>
        <a:buClr>
          <a:schemeClr val="accent2"/>
        </a:buClr>
        <a:buFont typeface="Arial"/>
        <a:buChar char="•"/>
        <a:defRPr sz="2000" kern="1200">
          <a:solidFill>
            <a:schemeClr val="tx1"/>
          </a:solidFill>
          <a:latin typeface="Georgia"/>
          <a:ea typeface="+mn-ea"/>
          <a:cs typeface="Georg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kcl.ac.uk/people/dr-ross-peel" TargetMode="External"/><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2F09-51C1-D53B-ABBB-A22282E349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E1F75F-369C-F178-D7C8-FCB717E753DD}"/>
              </a:ext>
            </a:extLst>
          </p:cNvPr>
          <p:cNvSpPr>
            <a:spLocks noGrp="1"/>
          </p:cNvSpPr>
          <p:nvPr>
            <p:ph type="subTitle" idx="1"/>
          </p:nvPr>
        </p:nvSpPr>
        <p:spPr/>
        <p:txBody>
          <a:bodyPr/>
          <a:lstStyle/>
          <a:p>
            <a:endParaRPr lang="en-GB"/>
          </a:p>
        </p:txBody>
      </p:sp>
      <p:pic>
        <p:nvPicPr>
          <p:cNvPr id="5" name="Picture 4">
            <a:extLst>
              <a:ext uri="{FF2B5EF4-FFF2-40B4-BE49-F238E27FC236}">
                <a16:creationId xmlns:a16="http://schemas.microsoft.com/office/drawing/2014/main" id="{30923BB2-5C6B-C48A-D82D-ADFA54E6E907}"/>
              </a:ext>
            </a:extLst>
          </p:cNvPr>
          <p:cNvPicPr>
            <a:picLocks noChangeAspect="1"/>
          </p:cNvPicPr>
          <p:nvPr/>
        </p:nvPicPr>
        <p:blipFill>
          <a:blip r:embed="rId2"/>
          <a:stretch>
            <a:fillRect/>
          </a:stretch>
        </p:blipFill>
        <p:spPr>
          <a:xfrm>
            <a:off x="-95450" y="0"/>
            <a:ext cx="12435288" cy="6858000"/>
          </a:xfrm>
          <a:prstGeom prst="rect">
            <a:avLst/>
          </a:prstGeom>
        </p:spPr>
      </p:pic>
    </p:spTree>
    <p:extLst>
      <p:ext uri="{BB962C8B-B14F-4D97-AF65-F5344CB8AC3E}">
        <p14:creationId xmlns:p14="http://schemas.microsoft.com/office/powerpoint/2010/main" val="2213232398"/>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6/6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lstStyle/>
          <a:p>
            <a:r>
              <a:rPr lang="en-GB" dirty="0"/>
              <a:t>Increased digitalisation</a:t>
            </a:r>
          </a:p>
          <a:p>
            <a:pPr lvl="1"/>
            <a:r>
              <a:rPr lang="en-GB" dirty="0"/>
              <a:t>How to reduce staff headcount? Automate roles and replace by digital systems</a:t>
            </a:r>
          </a:p>
          <a:p>
            <a:pPr lvl="2"/>
            <a:r>
              <a:rPr lang="en-GB" dirty="0"/>
              <a:t>SMRs will contain more computer systems, including operational technology</a:t>
            </a:r>
          </a:p>
          <a:p>
            <a:pPr lvl="2"/>
            <a:r>
              <a:rPr lang="en-GB" dirty="0"/>
              <a:t>Benefits include enhanced monitoring, automated decision making, etc.</a:t>
            </a:r>
          </a:p>
          <a:p>
            <a:pPr lvl="1"/>
            <a:endParaRPr lang="en-GB" dirty="0"/>
          </a:p>
          <a:p>
            <a:pPr lvl="1"/>
            <a:r>
              <a:rPr lang="en-GB" dirty="0"/>
              <a:t>Insiders can use their access to bypass much computer security</a:t>
            </a:r>
          </a:p>
          <a:p>
            <a:pPr lvl="2"/>
            <a:r>
              <a:rPr lang="en-GB" dirty="0"/>
              <a:t>Greater interconnectivity and use of digital systems will give greater access and ability to sabotage/remove nuclear material</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10</a:t>
            </a:fld>
            <a:endParaRPr lang="en-US"/>
          </a:p>
        </p:txBody>
      </p:sp>
      <p:pic>
        <p:nvPicPr>
          <p:cNvPr id="4100" name="Picture 4" descr="the idea of the nuclear industry becoming more digital">
            <a:extLst>
              <a:ext uri="{FF2B5EF4-FFF2-40B4-BE49-F238E27FC236}">
                <a16:creationId xmlns:a16="http://schemas.microsoft.com/office/drawing/2014/main" id="{CD14BED8-B71F-D3C9-6306-3A521E7C9B18}"/>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00972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35F3-5161-145D-CCAA-726CEA32F4A8}"/>
              </a:ext>
            </a:extLst>
          </p:cNvPr>
          <p:cNvSpPr>
            <a:spLocks noGrp="1"/>
          </p:cNvSpPr>
          <p:nvPr>
            <p:ph type="title"/>
          </p:nvPr>
        </p:nvSpPr>
        <p:spPr>
          <a:xfrm>
            <a:off x="482063" y="180000"/>
            <a:ext cx="11280263" cy="720000"/>
          </a:xfrm>
        </p:spPr>
        <p:txBody>
          <a:bodyPr anchor="t">
            <a:normAutofit/>
          </a:bodyPr>
          <a:lstStyle/>
          <a:p>
            <a:r>
              <a:rPr lang="en-GB" dirty="0"/>
              <a:t>Insider Threat Mitigation 1/4 — Security Culture</a:t>
            </a:r>
          </a:p>
        </p:txBody>
      </p:sp>
      <p:sp>
        <p:nvSpPr>
          <p:cNvPr id="3" name="Content Placeholder 2">
            <a:extLst>
              <a:ext uri="{FF2B5EF4-FFF2-40B4-BE49-F238E27FC236}">
                <a16:creationId xmlns:a16="http://schemas.microsoft.com/office/drawing/2014/main" id="{D31C691E-E325-0FF0-AFCF-46ABE98EA7CB}"/>
              </a:ext>
            </a:extLst>
          </p:cNvPr>
          <p:cNvSpPr>
            <a:spLocks noGrp="1"/>
          </p:cNvSpPr>
          <p:nvPr>
            <p:ph sz="half" idx="1"/>
          </p:nvPr>
        </p:nvSpPr>
        <p:spPr>
          <a:xfrm>
            <a:off x="482600" y="1089025"/>
            <a:ext cx="5399088" cy="5665066"/>
          </a:xfrm>
        </p:spPr>
        <p:txBody>
          <a:bodyPr anchor="t">
            <a:normAutofit/>
          </a:bodyPr>
          <a:lstStyle/>
          <a:p>
            <a:pPr algn="ctr"/>
            <a:r>
              <a:rPr lang="en-GB" dirty="0"/>
              <a:t>Rationale and Current Approaches</a:t>
            </a:r>
          </a:p>
          <a:p>
            <a:pPr lvl="1"/>
            <a:r>
              <a:rPr lang="en-GB" dirty="0"/>
              <a:t>Security relies on human performance</a:t>
            </a:r>
          </a:p>
          <a:p>
            <a:pPr lvl="2"/>
            <a:r>
              <a:rPr lang="en-GB" dirty="0"/>
              <a:t>Performance made or broken by culture:</a:t>
            </a:r>
          </a:p>
          <a:p>
            <a:pPr algn="ctr"/>
            <a:endParaRPr lang="en-US" i="1" dirty="0">
              <a:solidFill>
                <a:schemeClr val="tx1"/>
              </a:solidFill>
              <a:latin typeface="Georgia"/>
            </a:endParaRPr>
          </a:p>
          <a:p>
            <a:pPr marL="182563" algn="ctr"/>
            <a:r>
              <a:rPr lang="en-US" i="1" dirty="0">
                <a:solidFill>
                  <a:schemeClr val="tx1"/>
                </a:solidFill>
                <a:latin typeface="Georgia"/>
              </a:rPr>
              <a:t>The “assembly of characteristics, attitudes and </a:t>
            </a:r>
            <a:r>
              <a:rPr lang="en-US" i="1" dirty="0" err="1">
                <a:solidFill>
                  <a:schemeClr val="tx1"/>
                </a:solidFill>
                <a:latin typeface="Georgia"/>
              </a:rPr>
              <a:t>behaviour</a:t>
            </a:r>
            <a:r>
              <a:rPr lang="en-US" i="1" dirty="0">
                <a:solidFill>
                  <a:schemeClr val="tx1"/>
                </a:solidFill>
                <a:latin typeface="Georgia"/>
              </a:rPr>
              <a:t> of individuals, organizations and institutions which serves as a means to support and enhance nuclear security.”</a:t>
            </a:r>
            <a:endParaRPr lang="en-GB" i="1" dirty="0">
              <a:solidFill>
                <a:schemeClr val="tx1"/>
              </a:solidFill>
              <a:latin typeface="Georgia"/>
            </a:endParaRPr>
          </a:p>
          <a:p>
            <a:endParaRPr lang="en-GB" dirty="0">
              <a:solidFill>
                <a:schemeClr val="tx1"/>
              </a:solidFill>
              <a:latin typeface="Georgia"/>
            </a:endParaRPr>
          </a:p>
          <a:p>
            <a:pPr lvl="2"/>
            <a:r>
              <a:rPr lang="en-GB" dirty="0">
                <a:solidFill>
                  <a:schemeClr val="tx1"/>
                </a:solidFill>
                <a:latin typeface="Georgia"/>
              </a:rPr>
              <a:t>Effective security culture must be built and maintained actively, from top to bottom</a:t>
            </a:r>
          </a:p>
          <a:p>
            <a:pPr lvl="2"/>
            <a:r>
              <a:rPr lang="en-GB" dirty="0">
                <a:solidFill>
                  <a:schemeClr val="tx1"/>
                </a:solidFill>
                <a:latin typeface="Georgia"/>
              </a:rPr>
              <a:t>Must address the full range of motivations</a:t>
            </a:r>
          </a:p>
          <a:p>
            <a:pPr lvl="2"/>
            <a:r>
              <a:rPr lang="en-GB" dirty="0"/>
              <a:t>Takes time and effort to build</a:t>
            </a:r>
          </a:p>
          <a:p>
            <a:pPr lvl="2"/>
            <a:r>
              <a:rPr lang="en-GB" dirty="0">
                <a:solidFill>
                  <a:schemeClr val="tx1"/>
                </a:solidFill>
                <a:latin typeface="Georgia"/>
              </a:rPr>
              <a:t>See IAEA Nuclear Security Series No. 7, “Nuclear Security Culture”</a:t>
            </a:r>
          </a:p>
          <a:p>
            <a:endParaRPr lang="en-US"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EDB4F7C0-CEFF-B203-1C18-18CB081DDEF7}"/>
              </a:ext>
            </a:extLst>
          </p:cNvPr>
          <p:cNvSpPr>
            <a:spLocks noGrp="1"/>
          </p:cNvSpPr>
          <p:nvPr>
            <p:ph type="sldNum" sz="quarter" idx="12"/>
          </p:nvPr>
        </p:nvSpPr>
        <p:spPr>
          <a:xfrm>
            <a:off x="10798200" y="6498000"/>
            <a:ext cx="964125" cy="360000"/>
          </a:xfrm>
        </p:spPr>
        <p:txBody>
          <a:bodyPr anchor="t">
            <a:normAutofit/>
          </a:bodyPr>
          <a:lstStyle/>
          <a:p>
            <a:fld id="{8A04D54F-FA85-F344-8424-FB00D2AE8D01}" type="slidenum">
              <a:rPr lang="en-US" smtClean="0"/>
              <a:pPr/>
              <a:t>11</a:t>
            </a:fld>
            <a:endParaRPr lang="en-US"/>
          </a:p>
        </p:txBody>
      </p:sp>
      <p:sp>
        <p:nvSpPr>
          <p:cNvPr id="6" name="Content Placeholder 5">
            <a:extLst>
              <a:ext uri="{FF2B5EF4-FFF2-40B4-BE49-F238E27FC236}">
                <a16:creationId xmlns:a16="http://schemas.microsoft.com/office/drawing/2014/main" id="{B51BA02E-C397-12EB-ACE6-FF4F3C8CB091}"/>
              </a:ext>
            </a:extLst>
          </p:cNvPr>
          <p:cNvSpPr>
            <a:spLocks noGrp="1"/>
          </p:cNvSpPr>
          <p:nvPr>
            <p:ph sz="half" idx="2"/>
          </p:nvPr>
        </p:nvSpPr>
        <p:spPr>
          <a:xfrm>
            <a:off x="6363225" y="1089025"/>
            <a:ext cx="5399100" cy="5322532"/>
          </a:xfrm>
        </p:spPr>
        <p:txBody>
          <a:bodyPr anchor="t">
            <a:normAutofit/>
          </a:bodyPr>
          <a:lstStyle/>
          <a:p>
            <a:pPr algn="ctr"/>
            <a:r>
              <a:rPr lang="en-GB" dirty="0"/>
              <a:t>Application to Modular Reactors</a:t>
            </a:r>
          </a:p>
          <a:p>
            <a:pPr lvl="2"/>
            <a:r>
              <a:rPr lang="en-GB" dirty="0"/>
              <a:t>Many developer organisations are relatively new, and lack existing positive culture</a:t>
            </a:r>
          </a:p>
          <a:p>
            <a:pPr lvl="2"/>
            <a:endParaRPr lang="en-GB" dirty="0"/>
          </a:p>
          <a:p>
            <a:pPr lvl="2"/>
            <a:r>
              <a:rPr lang="en-GB" dirty="0"/>
              <a:t>Insiders can release sensitive information publicly, share it with threat actors for future use, or even introduce vulnerabilities</a:t>
            </a:r>
          </a:p>
          <a:p>
            <a:pPr lvl="1"/>
            <a:endParaRPr lang="en-GB" dirty="0"/>
          </a:p>
          <a:p>
            <a:pPr lvl="1"/>
            <a:r>
              <a:rPr lang="en-GB" b="1" dirty="0"/>
              <a:t>Recommendation</a:t>
            </a:r>
            <a:r>
              <a:rPr lang="en-GB" dirty="0"/>
              <a:t>: </a:t>
            </a:r>
          </a:p>
          <a:p>
            <a:pPr lvl="1"/>
            <a:r>
              <a:rPr lang="en-GB" b="1" dirty="0"/>
              <a:t>Urgently build and sustain security culture within SMR developer, operator and other stakeholder organisations to counter insider threat risk</a:t>
            </a:r>
          </a:p>
          <a:p>
            <a:pPr lvl="2"/>
            <a:endParaRPr lang="en-GB" dirty="0"/>
          </a:p>
        </p:txBody>
      </p:sp>
    </p:spTree>
    <p:extLst>
      <p:ext uri="{BB962C8B-B14F-4D97-AF65-F5344CB8AC3E}">
        <p14:creationId xmlns:p14="http://schemas.microsoft.com/office/powerpoint/2010/main" val="342362008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Insider Threat Mitigation 2/4 – Vetting</a:t>
            </a:r>
          </a:p>
        </p:txBody>
      </p:sp>
      <p:sp>
        <p:nvSpPr>
          <p:cNvPr id="9" name="Content Placeholder 8">
            <a:extLst>
              <a:ext uri="{FF2B5EF4-FFF2-40B4-BE49-F238E27FC236}">
                <a16:creationId xmlns:a16="http://schemas.microsoft.com/office/drawing/2014/main" id="{81AFDF8A-48F0-0552-7AD6-CB28EF4CC1D7}"/>
              </a:ext>
            </a:extLst>
          </p:cNvPr>
          <p:cNvSpPr>
            <a:spLocks noGrp="1"/>
          </p:cNvSpPr>
          <p:nvPr>
            <p:ph sz="half" idx="2"/>
          </p:nvPr>
        </p:nvSpPr>
        <p:spPr>
          <a:xfrm>
            <a:off x="6363225" y="1088720"/>
            <a:ext cx="5399100" cy="5409279"/>
          </a:xfrm>
        </p:spPr>
        <p:txBody>
          <a:bodyPr>
            <a:normAutofit/>
          </a:bodyPr>
          <a:lstStyle/>
          <a:p>
            <a:pPr algn="ctr"/>
            <a:r>
              <a:rPr lang="en-GB" dirty="0"/>
              <a:t>Application to Modular Reactors</a:t>
            </a:r>
          </a:p>
          <a:p>
            <a:pPr lvl="1"/>
            <a:r>
              <a:rPr lang="en-GB" dirty="0"/>
              <a:t>Traditional approaches are not sufficient, need to also consider adaptability to new technology, approaches, regulatory environments, etc.</a:t>
            </a:r>
          </a:p>
          <a:p>
            <a:pPr lvl="2"/>
            <a:r>
              <a:rPr lang="en-GB" dirty="0"/>
              <a:t>Failure to thrive in a changing environment may create stress and/or disgruntlement, raising insider risk</a:t>
            </a:r>
          </a:p>
          <a:p>
            <a:pPr lvl="2"/>
            <a:r>
              <a:rPr lang="en-GB" dirty="0"/>
              <a:t>Increasingly digital environment - any sign of motivation or ability to  compromise digital systems?</a:t>
            </a:r>
          </a:p>
          <a:p>
            <a:pPr marL="0" lvl="2" indent="0">
              <a:buNone/>
            </a:pPr>
            <a:r>
              <a:rPr lang="en-GB" b="1" dirty="0"/>
              <a:t>Recommendation:</a:t>
            </a:r>
          </a:p>
          <a:p>
            <a:pPr marL="0" lvl="2" indent="0">
              <a:buNone/>
            </a:pPr>
            <a:r>
              <a:rPr lang="en-GB" b="1" dirty="0"/>
              <a:t>Assess these characteristics and look for risk factors, but balance against individual right to privacy, etc.</a:t>
            </a:r>
            <a:endParaRPr lang="en-GB" dirty="0"/>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12</a:t>
            </a:fld>
            <a:endParaRPr lang="en-US"/>
          </a:p>
        </p:txBody>
      </p:sp>
      <p:sp>
        <p:nvSpPr>
          <p:cNvPr id="6" name="Content Placeholder 5">
            <a:extLst>
              <a:ext uri="{FF2B5EF4-FFF2-40B4-BE49-F238E27FC236}">
                <a16:creationId xmlns:a16="http://schemas.microsoft.com/office/drawing/2014/main" id="{40010BAD-9424-0617-38AB-ECA54969533A}"/>
              </a:ext>
            </a:extLst>
          </p:cNvPr>
          <p:cNvSpPr>
            <a:spLocks noGrp="1"/>
          </p:cNvSpPr>
          <p:nvPr>
            <p:ph sz="half" idx="1"/>
          </p:nvPr>
        </p:nvSpPr>
        <p:spPr/>
        <p:txBody>
          <a:bodyPr>
            <a:normAutofit/>
          </a:bodyPr>
          <a:lstStyle/>
          <a:p>
            <a:pPr algn="ctr"/>
            <a:r>
              <a:rPr lang="en-GB" dirty="0"/>
              <a:t>Rationale and Current Approaches</a:t>
            </a:r>
          </a:p>
          <a:p>
            <a:pPr lvl="1"/>
            <a:r>
              <a:rPr lang="en-GB" dirty="0"/>
              <a:t>Vetting: Assessing individuals with nuclear-relevant access (places, materials, information) to identify risks they may pose</a:t>
            </a:r>
          </a:p>
          <a:p>
            <a:pPr lvl="2"/>
            <a:r>
              <a:rPr lang="en-GB" dirty="0"/>
              <a:t>Background checks and interviews</a:t>
            </a:r>
          </a:p>
          <a:p>
            <a:pPr lvl="2"/>
            <a:r>
              <a:rPr lang="en-GB" dirty="0"/>
              <a:t>Not just once – redo periodically</a:t>
            </a:r>
          </a:p>
          <a:p>
            <a:pPr lvl="2"/>
            <a:r>
              <a:rPr lang="en-GB" dirty="0"/>
              <a:t>Can take a graded approach</a:t>
            </a:r>
          </a:p>
          <a:p>
            <a:pPr marL="0" lvl="2" indent="0">
              <a:buNone/>
            </a:pPr>
            <a:endParaRPr lang="en-GB" dirty="0"/>
          </a:p>
          <a:p>
            <a:pPr marL="0" lvl="2" indent="0">
              <a:buNone/>
            </a:pPr>
            <a:r>
              <a:rPr lang="en-GB" dirty="0"/>
              <a:t>Risk factors include:</a:t>
            </a:r>
          </a:p>
          <a:p>
            <a:pPr lvl="2"/>
            <a:r>
              <a:rPr lang="en-GB" dirty="0"/>
              <a:t>Criminal record, employment gaps, previous disciplinary issues, vulnerabilities to improper influence, personal life issues, association with radical ideology, etc.</a:t>
            </a:r>
          </a:p>
        </p:txBody>
      </p:sp>
    </p:spTree>
    <p:extLst>
      <p:ext uri="{BB962C8B-B14F-4D97-AF65-F5344CB8AC3E}">
        <p14:creationId xmlns:p14="http://schemas.microsoft.com/office/powerpoint/2010/main" val="273256214"/>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Insider Threat Mitigation 3/4 — Access Control</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normAutofit lnSpcReduction="10000"/>
          </a:bodyPr>
          <a:lstStyle/>
          <a:p>
            <a:pPr algn="ctr"/>
            <a:r>
              <a:rPr lang="en-GB" dirty="0"/>
              <a:t>Rationale and Current Approaches</a:t>
            </a:r>
          </a:p>
          <a:p>
            <a:pPr lvl="1"/>
            <a:r>
              <a:rPr lang="en-GB" dirty="0"/>
              <a:t>Preventing access is normal for physical attacks</a:t>
            </a:r>
          </a:p>
          <a:p>
            <a:pPr lvl="2"/>
            <a:r>
              <a:rPr lang="en-GB" dirty="0"/>
              <a:t>But insiders already have at least some access, so they just need to get the rest</a:t>
            </a:r>
          </a:p>
          <a:p>
            <a:pPr lvl="1"/>
            <a:r>
              <a:rPr lang="en-GB" dirty="0"/>
              <a:t>Underestimation of insider risk creates complacency and excessive trust</a:t>
            </a:r>
          </a:p>
          <a:p>
            <a:pPr lvl="1"/>
            <a:endParaRPr lang="en-GB" dirty="0"/>
          </a:p>
          <a:p>
            <a:pPr lvl="1"/>
            <a:r>
              <a:rPr lang="en-GB" dirty="0"/>
              <a:t>Limit access to only those who need it, for each area and (computer) system based on their role</a:t>
            </a:r>
          </a:p>
          <a:p>
            <a:pPr lvl="2"/>
            <a:r>
              <a:rPr lang="en-GB" dirty="0"/>
              <a:t>Monitor personnel activities, log access</a:t>
            </a:r>
          </a:p>
          <a:p>
            <a:pPr lvl="2"/>
            <a:r>
              <a:rPr lang="en-GB" dirty="0"/>
              <a:t>Dual-control / four-eyes principle</a:t>
            </a:r>
          </a:p>
          <a:p>
            <a:pPr lvl="2"/>
            <a:r>
              <a:rPr lang="en-GB" dirty="0"/>
              <a:t>Regular, rigorous inventory audits</a:t>
            </a:r>
          </a:p>
          <a:p>
            <a:pPr lvl="2"/>
            <a:r>
              <a:rPr lang="en-GB" dirty="0"/>
              <a:t>Real-time materials tracking</a:t>
            </a:r>
          </a:p>
        </p:txBody>
      </p:sp>
      <p:sp>
        <p:nvSpPr>
          <p:cNvPr id="9" name="Content Placeholder 8">
            <a:extLst>
              <a:ext uri="{FF2B5EF4-FFF2-40B4-BE49-F238E27FC236}">
                <a16:creationId xmlns:a16="http://schemas.microsoft.com/office/drawing/2014/main" id="{81AFDF8A-48F0-0552-7AD6-CB28EF4CC1D7}"/>
              </a:ext>
            </a:extLst>
          </p:cNvPr>
          <p:cNvSpPr>
            <a:spLocks noGrp="1"/>
          </p:cNvSpPr>
          <p:nvPr>
            <p:ph sz="half" idx="2"/>
          </p:nvPr>
        </p:nvSpPr>
        <p:spPr>
          <a:xfrm>
            <a:off x="6362700" y="1089025"/>
            <a:ext cx="5399088" cy="5268744"/>
          </a:xfrm>
        </p:spPr>
        <p:txBody>
          <a:bodyPr>
            <a:normAutofit lnSpcReduction="10000"/>
          </a:bodyPr>
          <a:lstStyle/>
          <a:p>
            <a:pPr algn="ctr"/>
            <a:r>
              <a:rPr lang="en-GB" dirty="0"/>
              <a:t>Application to Modular Reactors</a:t>
            </a:r>
          </a:p>
          <a:p>
            <a:pPr lvl="1"/>
            <a:r>
              <a:rPr lang="en-GB" dirty="0"/>
              <a:t>Design for efficiency in moving between areas, without compromising security</a:t>
            </a:r>
          </a:p>
          <a:p>
            <a:pPr lvl="1"/>
            <a:endParaRPr lang="en-GB" dirty="0"/>
          </a:p>
          <a:p>
            <a:pPr lvl="1"/>
            <a:r>
              <a:rPr lang="en-GB" dirty="0"/>
              <a:t>Frustration with security can lead insiders to circumvent protection measures</a:t>
            </a:r>
          </a:p>
          <a:p>
            <a:pPr lvl="1"/>
            <a:endParaRPr lang="en-GB" dirty="0"/>
          </a:p>
          <a:p>
            <a:pPr lvl="1"/>
            <a:r>
              <a:rPr lang="en-GB" dirty="0"/>
              <a:t>Consider during design how to enable plant expansion to additional units without loss of security performance</a:t>
            </a:r>
          </a:p>
          <a:p>
            <a:pPr lvl="1"/>
            <a:endParaRPr lang="en-GB" dirty="0"/>
          </a:p>
          <a:p>
            <a:pPr lvl="1"/>
            <a:r>
              <a:rPr lang="en-GB" b="1" dirty="0"/>
              <a:t>Recommendation: </a:t>
            </a:r>
          </a:p>
          <a:p>
            <a:pPr lvl="1"/>
            <a:r>
              <a:rPr lang="en-GB" b="1" dirty="0"/>
              <a:t>Ensure staff understand and support the application of effective security measures</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13</a:t>
            </a:fld>
            <a:endParaRPr lang="en-US"/>
          </a:p>
        </p:txBody>
      </p:sp>
    </p:spTree>
    <p:extLst>
      <p:ext uri="{BB962C8B-B14F-4D97-AF65-F5344CB8AC3E}">
        <p14:creationId xmlns:p14="http://schemas.microsoft.com/office/powerpoint/2010/main" val="260969956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Insider Threat Mitigation 4/4 — Human Reliability Programmes</a:t>
            </a:r>
          </a:p>
        </p:txBody>
      </p:sp>
      <p:sp>
        <p:nvSpPr>
          <p:cNvPr id="9" name="Content Placeholder 8">
            <a:extLst>
              <a:ext uri="{FF2B5EF4-FFF2-40B4-BE49-F238E27FC236}">
                <a16:creationId xmlns:a16="http://schemas.microsoft.com/office/drawing/2014/main" id="{81AFDF8A-48F0-0552-7AD6-CB28EF4CC1D7}"/>
              </a:ext>
            </a:extLst>
          </p:cNvPr>
          <p:cNvSpPr>
            <a:spLocks noGrp="1"/>
          </p:cNvSpPr>
          <p:nvPr>
            <p:ph sz="half" idx="2"/>
          </p:nvPr>
        </p:nvSpPr>
        <p:spPr>
          <a:xfrm>
            <a:off x="6363225" y="1088720"/>
            <a:ext cx="5399100" cy="5322837"/>
          </a:xfrm>
        </p:spPr>
        <p:txBody>
          <a:bodyPr>
            <a:normAutofit/>
          </a:bodyPr>
          <a:lstStyle/>
          <a:p>
            <a:pPr algn="ctr"/>
            <a:r>
              <a:rPr lang="en-GB" dirty="0"/>
              <a:t>Application to Modular Reactors</a:t>
            </a:r>
          </a:p>
          <a:p>
            <a:pPr lvl="1"/>
            <a:r>
              <a:rPr lang="en-GB" dirty="0"/>
              <a:t>Consider human factors during design – how can the potential for negative insider action be minimised? </a:t>
            </a:r>
          </a:p>
          <a:p>
            <a:pPr lvl="2"/>
            <a:r>
              <a:rPr lang="en-GB" dirty="0"/>
              <a:t>Identify and implement methods to reduce human error probability and consequences</a:t>
            </a:r>
          </a:p>
          <a:p>
            <a:pPr lvl="2"/>
            <a:r>
              <a:rPr lang="en-GB" dirty="0"/>
              <a:t>Demanding staff roles to supervise automated systems – manage fatigue</a:t>
            </a:r>
          </a:p>
          <a:p>
            <a:pPr lvl="2"/>
            <a:r>
              <a:rPr lang="en-GB" dirty="0"/>
              <a:t>Develop effective communication strategies between remote and on-site personnel</a:t>
            </a:r>
          </a:p>
          <a:p>
            <a:pPr lvl="2"/>
            <a:r>
              <a:rPr lang="en-GB" dirty="0"/>
              <a:t>Implement regular engagement between personnel to enable reporting of red flags</a:t>
            </a:r>
          </a:p>
          <a:p>
            <a:pPr lvl="2"/>
            <a:r>
              <a:rPr lang="en-GB" dirty="0"/>
              <a:t>Use effective systems for monitoring that balance with personal privacy</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14</a:t>
            </a:fld>
            <a:endParaRPr lang="en-US"/>
          </a:p>
        </p:txBody>
      </p:sp>
      <p:sp>
        <p:nvSpPr>
          <p:cNvPr id="6" name="Content Placeholder 5">
            <a:extLst>
              <a:ext uri="{FF2B5EF4-FFF2-40B4-BE49-F238E27FC236}">
                <a16:creationId xmlns:a16="http://schemas.microsoft.com/office/drawing/2014/main" id="{328CF3B9-F9A7-452A-72CF-949A459A42B7}"/>
              </a:ext>
            </a:extLst>
          </p:cNvPr>
          <p:cNvSpPr>
            <a:spLocks noGrp="1"/>
          </p:cNvSpPr>
          <p:nvPr>
            <p:ph sz="half" idx="1"/>
          </p:nvPr>
        </p:nvSpPr>
        <p:spPr/>
        <p:txBody>
          <a:bodyPr>
            <a:normAutofit/>
          </a:bodyPr>
          <a:lstStyle/>
          <a:p>
            <a:pPr algn="ctr"/>
            <a:r>
              <a:rPr lang="en-GB" dirty="0"/>
              <a:t>Rationale and Current Approaches</a:t>
            </a:r>
          </a:p>
          <a:p>
            <a:pPr lvl="1"/>
            <a:r>
              <a:rPr lang="en-GB" dirty="0"/>
              <a:t>Ensure personnel are trustworthy, reliable and fit for duty – this can change very suddenly</a:t>
            </a:r>
          </a:p>
          <a:p>
            <a:pPr lvl="2"/>
            <a:r>
              <a:rPr lang="en-GB" dirty="0"/>
              <a:t>Goes beyond vetting to include, e.g., drug/alcohol tests, check-ins during or after personal crises, behavioural observation</a:t>
            </a:r>
          </a:p>
          <a:p>
            <a:pPr marL="0" lvl="2" indent="0">
              <a:buNone/>
            </a:pPr>
            <a:endParaRPr lang="en-GB" dirty="0"/>
          </a:p>
          <a:p>
            <a:pPr marL="0" lvl="2" indent="0">
              <a:buNone/>
            </a:pPr>
            <a:r>
              <a:rPr lang="en-GB" dirty="0"/>
              <a:t>Training on safety/security, vigilance, preventing complacency, and human error.</a:t>
            </a:r>
          </a:p>
          <a:p>
            <a:pPr lvl="2"/>
            <a:r>
              <a:rPr lang="en-GB" dirty="0"/>
              <a:t>Promote accountability</a:t>
            </a:r>
          </a:p>
          <a:p>
            <a:pPr lvl="2"/>
            <a:r>
              <a:rPr lang="en-GB" dirty="0"/>
              <a:t>Enhance staff integrity and communal expectations</a:t>
            </a:r>
          </a:p>
          <a:p>
            <a:pPr lvl="2"/>
            <a:r>
              <a:rPr lang="en-GB" dirty="0"/>
              <a:t>Improve communication</a:t>
            </a:r>
          </a:p>
        </p:txBody>
      </p:sp>
    </p:spTree>
    <p:extLst>
      <p:ext uri="{BB962C8B-B14F-4D97-AF65-F5344CB8AC3E}">
        <p14:creationId xmlns:p14="http://schemas.microsoft.com/office/powerpoint/2010/main" val="186515902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8D74E-7331-07E1-72A4-F6F410EF9AF6}"/>
              </a:ext>
            </a:extLst>
          </p:cNvPr>
          <p:cNvSpPr>
            <a:spLocks noGrp="1"/>
          </p:cNvSpPr>
          <p:nvPr>
            <p:ph type="title"/>
          </p:nvPr>
        </p:nvSpPr>
        <p:spPr/>
        <p:txBody>
          <a:bodyPr/>
          <a:lstStyle/>
          <a:p>
            <a:r>
              <a:rPr lang="en-GB" dirty="0"/>
              <a:t>Conclusion</a:t>
            </a:r>
          </a:p>
        </p:txBody>
      </p:sp>
      <p:sp>
        <p:nvSpPr>
          <p:cNvPr id="3" name="Content Placeholder 2">
            <a:extLst>
              <a:ext uri="{FF2B5EF4-FFF2-40B4-BE49-F238E27FC236}">
                <a16:creationId xmlns:a16="http://schemas.microsoft.com/office/drawing/2014/main" id="{6EAC3AE3-F319-E9BF-3589-631D7596ABE8}"/>
              </a:ext>
            </a:extLst>
          </p:cNvPr>
          <p:cNvSpPr>
            <a:spLocks noGrp="1"/>
          </p:cNvSpPr>
          <p:nvPr>
            <p:ph idx="1"/>
          </p:nvPr>
        </p:nvSpPr>
        <p:spPr/>
        <p:txBody>
          <a:bodyPr anchor="ctr">
            <a:normAutofit/>
          </a:bodyPr>
          <a:lstStyle/>
          <a:p>
            <a:r>
              <a:rPr lang="en-GB" dirty="0"/>
              <a:t>Ideal solution? </a:t>
            </a:r>
          </a:p>
          <a:p>
            <a:pPr lvl="1"/>
            <a:r>
              <a:rPr lang="en-GB" dirty="0"/>
              <a:t>No physical or digital access for humans during the nuclear facility lifecycle</a:t>
            </a:r>
          </a:p>
          <a:p>
            <a:pPr lvl="1"/>
            <a:endParaRPr lang="en-GB" dirty="0"/>
          </a:p>
          <a:p>
            <a:r>
              <a:rPr lang="en-GB" dirty="0"/>
              <a:t>Achievable solution</a:t>
            </a:r>
          </a:p>
          <a:p>
            <a:pPr lvl="2"/>
            <a:r>
              <a:rPr lang="en-GB" dirty="0"/>
              <a:t>Aim for the above and manage what risk remains</a:t>
            </a:r>
          </a:p>
          <a:p>
            <a:pPr lvl="2"/>
            <a:r>
              <a:rPr lang="en-GB" dirty="0"/>
              <a:t>Make insider action impossible, or at least highly detectable and traceable as deterrent</a:t>
            </a:r>
          </a:p>
          <a:p>
            <a:pPr lvl="2"/>
            <a:r>
              <a:rPr lang="en-GB" dirty="0"/>
              <a:t>Do not simply transfer all insider risk to physical or computer risk</a:t>
            </a:r>
          </a:p>
          <a:p>
            <a:pPr marL="0" lvl="2" indent="0">
              <a:buNone/>
            </a:pPr>
            <a:endParaRPr lang="en-GB" dirty="0"/>
          </a:p>
          <a:p>
            <a:pPr marL="0" lvl="2" indent="0">
              <a:buNone/>
            </a:pPr>
            <a:r>
              <a:rPr lang="en-GB" dirty="0"/>
              <a:t>Above all, do not neglect insider risk in design, construction, operation, or decommissioning of SMRs or supporting facilities</a:t>
            </a:r>
          </a:p>
          <a:p>
            <a:pPr marL="0" lvl="2" indent="0">
              <a:buNone/>
            </a:pPr>
            <a:endParaRPr lang="en-GB" dirty="0"/>
          </a:p>
          <a:p>
            <a:pPr lvl="1" indent="-269875"/>
            <a:r>
              <a:rPr lang="en-GB" dirty="0"/>
              <a:t>We now have a limited window to deliver effective security-by-design – let’s not waste it</a:t>
            </a:r>
          </a:p>
        </p:txBody>
      </p:sp>
      <p:sp>
        <p:nvSpPr>
          <p:cNvPr id="5" name="Slide Number Placeholder 4">
            <a:extLst>
              <a:ext uri="{FF2B5EF4-FFF2-40B4-BE49-F238E27FC236}">
                <a16:creationId xmlns:a16="http://schemas.microsoft.com/office/drawing/2014/main" id="{1F05B074-0B55-B75A-5CC0-34B31266CD38}"/>
              </a:ext>
            </a:extLst>
          </p:cNvPr>
          <p:cNvSpPr>
            <a:spLocks noGrp="1"/>
          </p:cNvSpPr>
          <p:nvPr>
            <p:ph type="sldNum" sz="quarter" idx="12"/>
          </p:nvPr>
        </p:nvSpPr>
        <p:spPr/>
        <p:txBody>
          <a:bodyPr/>
          <a:lstStyle/>
          <a:p>
            <a:fld id="{8A04D54F-FA85-F344-8424-FB00D2AE8D01}" type="slidenum">
              <a:rPr lang="en-US" smtClean="0"/>
              <a:pPr/>
              <a:t>15</a:t>
            </a:fld>
            <a:endParaRPr lang="en-US"/>
          </a:p>
        </p:txBody>
      </p:sp>
    </p:spTree>
    <p:extLst>
      <p:ext uri="{BB962C8B-B14F-4D97-AF65-F5344CB8AC3E}">
        <p14:creationId xmlns:p14="http://schemas.microsoft.com/office/powerpoint/2010/main" val="23796985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2063" y="3547430"/>
            <a:ext cx="11280263" cy="2392569"/>
          </a:xfrm>
        </p:spPr>
        <p:txBody>
          <a:bodyPr numCol="2" anchor="t" anchorCtr="0"/>
          <a:lstStyle/>
          <a:p>
            <a:r>
              <a:rPr lang="en-GB" b="1" dirty="0">
                <a:solidFill>
                  <a:schemeClr val="bg1"/>
                </a:solidFill>
              </a:rPr>
              <a:t>Contact details/for more information</a:t>
            </a:r>
            <a:br>
              <a:rPr lang="en-GB" dirty="0">
                <a:solidFill>
                  <a:schemeClr val="bg1"/>
                </a:solidFill>
              </a:rPr>
            </a:br>
            <a:br>
              <a:rPr lang="en-GB" dirty="0">
                <a:solidFill>
                  <a:schemeClr val="bg1"/>
                </a:solidFill>
              </a:rPr>
            </a:br>
            <a:r>
              <a:rPr lang="en-GB" dirty="0">
                <a:solidFill>
                  <a:schemeClr val="bg1"/>
                </a:solidFill>
              </a:rPr>
              <a:t>Dr Ross Peel</a:t>
            </a:r>
            <a:br>
              <a:rPr lang="en-GB" dirty="0">
                <a:solidFill>
                  <a:schemeClr val="bg1"/>
                </a:solidFill>
              </a:rPr>
            </a:br>
            <a:r>
              <a:rPr lang="en-GB" dirty="0">
                <a:solidFill>
                  <a:schemeClr val="bg1"/>
                </a:solidFill>
              </a:rPr>
              <a:t>+44 (0)20 7848 9708</a:t>
            </a:r>
            <a:br>
              <a:rPr lang="en-GB" dirty="0">
                <a:solidFill>
                  <a:schemeClr val="bg1"/>
                </a:solidFill>
              </a:rPr>
            </a:br>
            <a:r>
              <a:rPr lang="en-GB" dirty="0">
                <a:solidFill>
                  <a:schemeClr val="bg1"/>
                </a:solidFill>
              </a:rPr>
              <a:t>ross.peel@kcl.ac.uk</a:t>
            </a:r>
            <a:br>
              <a:rPr lang="en-GB" dirty="0">
                <a:solidFill>
                  <a:schemeClr val="bg1"/>
                </a:solidFill>
              </a:rPr>
            </a:br>
            <a:r>
              <a:rPr lang="en-GB" u="sng" dirty="0">
                <a:solidFill>
                  <a:schemeClr val="bg1"/>
                </a:solidFill>
                <a:hlinkClick r:id="rId3"/>
              </a:rPr>
              <a:t>www.kcl.ac.uk/people/dr-ross-peel</a:t>
            </a:r>
            <a:br>
              <a:rPr lang="en-GB" u="sng" dirty="0">
                <a:solidFill>
                  <a:schemeClr val="bg1"/>
                </a:solidFill>
              </a:rPr>
            </a:br>
            <a:r>
              <a:rPr lang="en-GB" dirty="0">
                <a:solidFill>
                  <a:schemeClr val="bg1"/>
                </a:solidFill>
              </a:rPr>
              <a:t>LinkedIn: ross-peel</a:t>
            </a:r>
            <a:br>
              <a:rPr lang="en-GB" u="sng" dirty="0">
                <a:solidFill>
                  <a:schemeClr val="bg1"/>
                </a:solidFill>
              </a:rPr>
            </a:br>
            <a:r>
              <a:rPr lang="en-GB" dirty="0">
                <a:solidFill>
                  <a:schemeClr val="bg1"/>
                </a:solidFill>
              </a:rPr>
              <a:t>Twitter: @DrRossPeel</a:t>
            </a:r>
            <a:endParaRPr lang="en-US" u="sng" dirty="0">
              <a:solidFill>
                <a:schemeClr val="bg1"/>
              </a:solidFill>
            </a:endParaRPr>
          </a:p>
        </p:txBody>
      </p:sp>
      <p:sp>
        <p:nvSpPr>
          <p:cNvPr id="3" name="Subtitle 2"/>
          <p:cNvSpPr>
            <a:spLocks noGrp="1"/>
          </p:cNvSpPr>
          <p:nvPr>
            <p:ph type="subTitle" idx="1"/>
          </p:nvPr>
        </p:nvSpPr>
        <p:spPr>
          <a:xfrm>
            <a:off x="482063" y="5939999"/>
            <a:ext cx="11280263" cy="541401"/>
          </a:xfrm>
        </p:spPr>
        <p:txBody>
          <a:bodyPr>
            <a:normAutofit/>
          </a:bodyPr>
          <a:lstStyle/>
          <a:p>
            <a:r>
              <a:rPr lang="en-GB" dirty="0"/>
              <a:t>© 2024 King’s College London. All rights reserved. </a:t>
            </a:r>
          </a:p>
          <a:p>
            <a:r>
              <a:rPr lang="en-GB" dirty="0"/>
              <a:t>Third party images remain the property of their respective copyright owners.</a:t>
            </a:r>
            <a:endParaRPr lang="en-US" dirty="0"/>
          </a:p>
        </p:txBody>
      </p:sp>
      <p:sp>
        <p:nvSpPr>
          <p:cNvPr id="4" name="Title 1">
            <a:extLst>
              <a:ext uri="{FF2B5EF4-FFF2-40B4-BE49-F238E27FC236}">
                <a16:creationId xmlns:a16="http://schemas.microsoft.com/office/drawing/2014/main" id="{5946122E-D61B-0745-9CAF-43668E2B0CE6}"/>
              </a:ext>
            </a:extLst>
          </p:cNvPr>
          <p:cNvSpPr txBox="1">
            <a:spLocks/>
          </p:cNvSpPr>
          <p:nvPr/>
        </p:nvSpPr>
        <p:spPr>
          <a:xfrm>
            <a:off x="482064" y="1591734"/>
            <a:ext cx="9462036" cy="1450326"/>
          </a:xfrm>
          <a:prstGeom prst="rect">
            <a:avLst/>
          </a:prstGeom>
        </p:spPr>
        <p:txBody>
          <a:bodyPr vert="horz" lIns="0" tIns="0" rIns="0" bIns="0" rtlCol="0" anchor="t" anchorCtr="0">
            <a:noAutofit/>
          </a:bodyPr>
          <a:lstStyle>
            <a:lvl1pPr algn="l" defTabSz="457200" rtl="0" eaLnBrk="1" latinLnBrk="0" hangingPunct="1">
              <a:spcBef>
                <a:spcPct val="0"/>
              </a:spcBef>
              <a:buNone/>
              <a:defRPr sz="1600" kern="1200">
                <a:solidFill>
                  <a:srgbClr val="FFFFFF"/>
                </a:solidFill>
                <a:latin typeface="+mn-lt"/>
                <a:ea typeface="+mj-ea"/>
                <a:cs typeface="Impact"/>
              </a:defRPr>
            </a:lvl1pPr>
          </a:lstStyle>
          <a:p>
            <a:r>
              <a:rPr lang="en-US" sz="4500" dirty="0">
                <a:latin typeface="+mj-lt"/>
              </a:rPr>
              <a:t>Thank you to World Nuclear Association for financial support to attend</a:t>
            </a:r>
          </a:p>
        </p:txBody>
      </p:sp>
    </p:spTree>
    <p:extLst>
      <p:ext uri="{BB962C8B-B14F-4D97-AF65-F5344CB8AC3E}">
        <p14:creationId xmlns:p14="http://schemas.microsoft.com/office/powerpoint/2010/main" val="588340086"/>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5D2F09-51C1-D53B-ABBB-A22282E349BC}"/>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28E1F75F-369C-F178-D7C8-FCB717E753DD}"/>
              </a:ext>
            </a:extLst>
          </p:cNvPr>
          <p:cNvSpPr>
            <a:spLocks noGrp="1"/>
          </p:cNvSpPr>
          <p:nvPr>
            <p:ph type="subTitle" idx="1"/>
          </p:nvPr>
        </p:nvSpPr>
        <p:spPr/>
        <p:txBody>
          <a:bodyPr/>
          <a:lstStyle/>
          <a:p>
            <a:endParaRPr lang="en-GB"/>
          </a:p>
        </p:txBody>
      </p:sp>
      <p:pic>
        <p:nvPicPr>
          <p:cNvPr id="7" name="Picture 6">
            <a:extLst>
              <a:ext uri="{FF2B5EF4-FFF2-40B4-BE49-F238E27FC236}">
                <a16:creationId xmlns:a16="http://schemas.microsoft.com/office/drawing/2014/main" id="{40219374-A6FA-2B72-DC57-99CF546B0FBC}"/>
              </a:ext>
            </a:extLst>
          </p:cNvPr>
          <p:cNvPicPr>
            <a:picLocks noChangeAspect="1"/>
          </p:cNvPicPr>
          <p:nvPr/>
        </p:nvPicPr>
        <p:blipFill>
          <a:blip r:embed="rId2"/>
          <a:stretch>
            <a:fillRect/>
          </a:stretch>
        </p:blipFill>
        <p:spPr>
          <a:xfrm>
            <a:off x="-95450" y="0"/>
            <a:ext cx="12435288" cy="6858000"/>
          </a:xfrm>
          <a:prstGeom prst="rect">
            <a:avLst/>
          </a:prstGeom>
        </p:spPr>
      </p:pic>
    </p:spTree>
    <p:extLst>
      <p:ext uri="{BB962C8B-B14F-4D97-AF65-F5344CB8AC3E}">
        <p14:creationId xmlns:p14="http://schemas.microsoft.com/office/powerpoint/2010/main" val="270544426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77DC13F5-BD61-4305-A449-C993FC8FDCE9}"/>
              </a:ext>
            </a:extLst>
          </p:cNvPr>
          <p:cNvCxnSpPr/>
          <p:nvPr/>
        </p:nvCxnSpPr>
        <p:spPr>
          <a:xfrm>
            <a:off x="485506" y="4056974"/>
            <a:ext cx="1368000" cy="0"/>
          </a:xfrm>
          <a:prstGeom prst="line">
            <a:avLst/>
          </a:prstGeom>
          <a:ln w="28575">
            <a:solidFill>
              <a:schemeClr val="accent1"/>
            </a:solidFill>
          </a:ln>
        </p:spPr>
        <p:style>
          <a:lnRef idx="1">
            <a:schemeClr val="accent4"/>
          </a:lnRef>
          <a:fillRef idx="0">
            <a:schemeClr val="accent4"/>
          </a:fillRef>
          <a:effectRef idx="0">
            <a:schemeClr val="accent4"/>
          </a:effectRef>
          <a:fontRef idx="minor">
            <a:schemeClr val="tx1"/>
          </a:fontRef>
        </p:style>
      </p:cxnSp>
      <p:sp>
        <p:nvSpPr>
          <p:cNvPr id="15" name="Subtitle 2">
            <a:extLst>
              <a:ext uri="{FF2B5EF4-FFF2-40B4-BE49-F238E27FC236}">
                <a16:creationId xmlns:a16="http://schemas.microsoft.com/office/drawing/2014/main" id="{1711FBEE-2A5A-4EFF-AEBB-1007844E37E5}"/>
              </a:ext>
            </a:extLst>
          </p:cNvPr>
          <p:cNvSpPr txBox="1">
            <a:spLocks/>
          </p:cNvSpPr>
          <p:nvPr/>
        </p:nvSpPr>
        <p:spPr>
          <a:xfrm>
            <a:off x="485506" y="4242323"/>
            <a:ext cx="8424000" cy="1405400"/>
          </a:xfrm>
          <a:prstGeom prst="rect">
            <a:avLst/>
          </a:prstGeom>
        </p:spPr>
        <p:txBody>
          <a:bodyPr vert="horz" lIns="0" tIns="0" rIns="0" bIns="0" rtlCol="0">
            <a:normAutofit/>
          </a:bodyPr>
          <a:lstStyle>
            <a:lvl1pPr marL="0" indent="0" algn="l" defTabSz="457200" rtl="0" eaLnBrk="1" latinLnBrk="0" hangingPunct="1">
              <a:lnSpc>
                <a:spcPct val="120000"/>
              </a:lnSpc>
              <a:spcBef>
                <a:spcPts val="0"/>
              </a:spcBef>
              <a:buClr>
                <a:srgbClr val="0A2D50"/>
              </a:buClr>
              <a:buFont typeface="Arial"/>
              <a:buNone/>
              <a:defRPr sz="2000" kern="1200">
                <a:solidFill>
                  <a:srgbClr val="FFFFFF"/>
                </a:solidFill>
                <a:latin typeface="Georgia"/>
                <a:ea typeface="+mn-ea"/>
                <a:cs typeface="Georgia"/>
              </a:defRPr>
            </a:lvl1pPr>
            <a:lvl2pPr marL="4572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2pPr>
            <a:lvl3pPr marL="9144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3pPr>
            <a:lvl4pPr marL="13716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4pPr>
            <a:lvl5pPr marL="1828800" indent="0" algn="ctr" defTabSz="457200" rtl="0" eaLnBrk="1" latinLnBrk="0" hangingPunct="1">
              <a:lnSpc>
                <a:spcPct val="120000"/>
              </a:lnSpc>
              <a:spcBef>
                <a:spcPts val="0"/>
              </a:spcBef>
              <a:buClr>
                <a:srgbClr val="0A2D50"/>
              </a:buClr>
              <a:buFont typeface="Arial"/>
              <a:buNone/>
              <a:defRPr sz="2000" kern="1200">
                <a:solidFill>
                  <a:schemeClr val="tx1">
                    <a:tint val="75000"/>
                  </a:schemeClr>
                </a:solidFill>
                <a:latin typeface="Georgia"/>
                <a:ea typeface="+mn-ea"/>
                <a:cs typeface="Georgi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2200" b="0" i="0" u="none" strike="noStrike" kern="1200" cap="none" spc="0" normalizeH="0" baseline="0" noProof="0" dirty="0">
                <a:ln>
                  <a:noFill/>
                </a:ln>
                <a:solidFill>
                  <a:srgbClr val="FFFFFF"/>
                </a:solidFill>
                <a:effectLst/>
                <a:uLnTx/>
                <a:uFillTx/>
                <a:latin typeface="Georgia"/>
                <a:ea typeface="+mn-ea"/>
              </a:rPr>
              <a:t>Dr Ross Peel, M.Eng.</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lang="en-GB" sz="1600" i="1" dirty="0"/>
              <a:t>Research Fellow</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1600" b="0" i="1" u="none" strike="noStrike" kern="1200" cap="none" spc="0" normalizeH="0" baseline="0" noProof="0" dirty="0">
                <a:ln>
                  <a:noFill/>
                </a:ln>
                <a:solidFill>
                  <a:srgbClr val="FFFFFF"/>
                </a:solidFill>
                <a:effectLst/>
                <a:uLnTx/>
                <a:uFillTx/>
                <a:latin typeface="Georgia"/>
                <a:ea typeface="+mn-ea"/>
              </a:rPr>
              <a:t>Centre for Science and Security Studies</a:t>
            </a: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r>
              <a:rPr kumimoji="0" lang="en-GB" sz="1600" b="0" i="1" u="none" strike="noStrike" kern="1200" cap="none" spc="0" normalizeH="0" baseline="0" noProof="0" dirty="0">
                <a:ln>
                  <a:noFill/>
                </a:ln>
                <a:solidFill>
                  <a:srgbClr val="FFFFFF"/>
                </a:solidFill>
                <a:effectLst/>
                <a:uLnTx/>
                <a:uFillTx/>
                <a:latin typeface="Georgia"/>
                <a:ea typeface="+mn-ea"/>
              </a:rPr>
              <a:t>King’s College London	</a:t>
            </a:r>
            <a:endParaRPr kumimoji="0" lang="en-GB" sz="1600" b="0" i="0" u="none" strike="noStrike" kern="1200" cap="none" spc="0" normalizeH="0" baseline="0" noProof="0" dirty="0">
              <a:ln>
                <a:noFill/>
              </a:ln>
              <a:solidFill>
                <a:srgbClr val="FFFFFF"/>
              </a:solidFill>
              <a:effectLst/>
              <a:uLnTx/>
              <a:uFillTx/>
              <a:latin typeface="Georgia"/>
              <a:ea typeface="+mn-ea"/>
            </a:endParaRPr>
          </a:p>
          <a:p>
            <a:pPr marL="0" marR="0" lvl="0" indent="0" algn="l" defTabSz="457200" rtl="0" eaLnBrk="1" fontAlgn="auto" latinLnBrk="0" hangingPunct="1">
              <a:lnSpc>
                <a:spcPct val="120000"/>
              </a:lnSpc>
              <a:spcBef>
                <a:spcPts val="0"/>
              </a:spcBef>
              <a:spcAft>
                <a:spcPts val="0"/>
              </a:spcAft>
              <a:buClr>
                <a:srgbClr val="0A2D50"/>
              </a:buClr>
              <a:buSzTx/>
              <a:buFont typeface="Arial"/>
              <a:buNone/>
              <a:tabLst>
                <a:tab pos="4665663" algn="l"/>
              </a:tabLst>
              <a:defRPr/>
            </a:pPr>
            <a:endParaRPr kumimoji="0" lang="en-GB" sz="2000" b="0" i="0" u="none" strike="noStrike" kern="1200" cap="none" spc="0" normalizeH="0" baseline="0" noProof="0" dirty="0">
              <a:ln>
                <a:noFill/>
              </a:ln>
              <a:solidFill>
                <a:srgbClr val="FFFFFF"/>
              </a:solidFill>
              <a:effectLst/>
              <a:uLnTx/>
              <a:uFillTx/>
              <a:latin typeface="Georgia"/>
              <a:ea typeface="+mn-ea"/>
            </a:endParaRPr>
          </a:p>
        </p:txBody>
      </p:sp>
      <p:sp>
        <p:nvSpPr>
          <p:cNvPr id="17" name="Title 1">
            <a:extLst>
              <a:ext uri="{FF2B5EF4-FFF2-40B4-BE49-F238E27FC236}">
                <a16:creationId xmlns:a16="http://schemas.microsoft.com/office/drawing/2014/main" id="{8DA8F6A6-A7A9-42E0-BBE4-CF8A67403F4F}"/>
              </a:ext>
            </a:extLst>
          </p:cNvPr>
          <p:cNvSpPr txBox="1">
            <a:spLocks/>
          </p:cNvSpPr>
          <p:nvPr/>
        </p:nvSpPr>
        <p:spPr>
          <a:xfrm>
            <a:off x="485505" y="2000499"/>
            <a:ext cx="7608628" cy="1871128"/>
          </a:xfrm>
          <a:prstGeom prst="rect">
            <a:avLst/>
          </a:prstGeom>
        </p:spPr>
        <p:txBody>
          <a:bodyPr vert="horz" lIns="0" tIns="0" rIns="0" bIns="0" rtlCol="0" anchor="b" anchorCtr="0">
            <a:noAutofit/>
          </a:bodyPr>
          <a:lstStyle>
            <a:lvl1pPr algn="l" defTabSz="457200" rtl="0" eaLnBrk="1" latinLnBrk="0" hangingPunct="1">
              <a:spcBef>
                <a:spcPct val="0"/>
              </a:spcBef>
              <a:buNone/>
              <a:defRPr sz="4500" kern="1200">
                <a:solidFill>
                  <a:srgbClr val="FFFFFF"/>
                </a:solidFill>
                <a:latin typeface="Impact"/>
                <a:ea typeface="+mj-ea"/>
                <a:cs typeface="Impact"/>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a:ln>
                  <a:noFill/>
                </a:ln>
                <a:solidFill>
                  <a:srgbClr val="FFFFFF"/>
                </a:solidFill>
                <a:effectLst/>
                <a:uLnTx/>
                <a:uFillTx/>
                <a:latin typeface="Impact"/>
                <a:ea typeface="+mj-ea"/>
              </a:rPr>
              <a:t>Paper 381: Insider Threat Security Considerations for Advanced and Small Modular Reactors</a:t>
            </a:r>
          </a:p>
        </p:txBody>
      </p:sp>
    </p:spTree>
    <p:extLst>
      <p:ext uri="{BB962C8B-B14F-4D97-AF65-F5344CB8AC3E}">
        <p14:creationId xmlns:p14="http://schemas.microsoft.com/office/powerpoint/2010/main" val="9920573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7A0D7-2AC4-1233-9C17-8BB8056FA813}"/>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a16="http://schemas.microsoft.com/office/drawing/2014/main" id="{B1E99375-BD0E-B756-3852-02E06DE9266D}"/>
              </a:ext>
            </a:extLst>
          </p:cNvPr>
          <p:cNvSpPr>
            <a:spLocks noGrp="1"/>
          </p:cNvSpPr>
          <p:nvPr>
            <p:ph sz="half" idx="1"/>
          </p:nvPr>
        </p:nvSpPr>
        <p:spPr/>
        <p:txBody>
          <a:bodyPr anchor="ctr">
            <a:normAutofit/>
          </a:bodyPr>
          <a:lstStyle/>
          <a:p>
            <a:r>
              <a:rPr lang="en-GB" dirty="0"/>
              <a:t>SMR deployment expectations</a:t>
            </a:r>
          </a:p>
          <a:p>
            <a:pPr lvl="2"/>
            <a:r>
              <a:rPr lang="en-GB" dirty="0"/>
              <a:t>First units ~2030, potentially 375 </a:t>
            </a:r>
            <a:r>
              <a:rPr lang="en-GB" dirty="0" err="1"/>
              <a:t>Gwe</a:t>
            </a:r>
            <a:r>
              <a:rPr lang="en-GB" dirty="0"/>
              <a:t> (&gt;1000 units) by 2050</a:t>
            </a:r>
          </a:p>
          <a:p>
            <a:pPr lvl="2"/>
            <a:r>
              <a:rPr lang="en-GB" dirty="0"/>
              <a:t>Wider geographical distribution, including newcomer states</a:t>
            </a:r>
          </a:p>
          <a:p>
            <a:pPr lvl="2"/>
            <a:r>
              <a:rPr lang="en-GB" dirty="0"/>
              <a:t>Currently in design, where there is the chance to </a:t>
            </a:r>
            <a:r>
              <a:rPr lang="en-GB" i="1" dirty="0"/>
              <a:t>build security in economically</a:t>
            </a:r>
            <a:r>
              <a:rPr lang="en-GB" dirty="0"/>
              <a:t>, rather than retrofit later at high cost to operators</a:t>
            </a:r>
          </a:p>
          <a:p>
            <a:pPr lvl="2"/>
            <a:endParaRPr lang="en-GB" dirty="0"/>
          </a:p>
          <a:p>
            <a:pPr indent="-269875"/>
            <a:r>
              <a:rPr lang="en-GB" dirty="0"/>
              <a:t>Nuclear security</a:t>
            </a:r>
          </a:p>
          <a:p>
            <a:pPr lvl="2"/>
            <a:r>
              <a:rPr lang="en-GB" dirty="0"/>
              <a:t>Three threat types: physical, cyber, insider</a:t>
            </a:r>
          </a:p>
          <a:p>
            <a:pPr lvl="2"/>
            <a:r>
              <a:rPr lang="en-GB" dirty="0"/>
              <a:t>Can occur in parallel and may be coordinated</a:t>
            </a:r>
          </a:p>
        </p:txBody>
      </p:sp>
      <p:pic>
        <p:nvPicPr>
          <p:cNvPr id="5122" name="Picture 2" descr="a small nuclear power plant from the outside, looking secure against attackers">
            <a:extLst>
              <a:ext uri="{FF2B5EF4-FFF2-40B4-BE49-F238E27FC236}">
                <a16:creationId xmlns:a16="http://schemas.microsoft.com/office/drawing/2014/main" id="{339257A6-170A-5B89-A911-577DAADBF781}"/>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8861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935F3-5161-145D-CCAA-726CEA32F4A8}"/>
              </a:ext>
            </a:extLst>
          </p:cNvPr>
          <p:cNvSpPr>
            <a:spLocks noGrp="1"/>
          </p:cNvSpPr>
          <p:nvPr>
            <p:ph type="title"/>
          </p:nvPr>
        </p:nvSpPr>
        <p:spPr>
          <a:xfrm>
            <a:off x="482063" y="180000"/>
            <a:ext cx="11280263" cy="720000"/>
          </a:xfrm>
        </p:spPr>
        <p:txBody>
          <a:bodyPr anchor="t">
            <a:normAutofit/>
          </a:bodyPr>
          <a:lstStyle/>
          <a:p>
            <a:r>
              <a:rPr lang="en-GB"/>
              <a:t>Insider Threat</a:t>
            </a:r>
            <a:endParaRPr lang="en-GB" dirty="0"/>
          </a:p>
        </p:txBody>
      </p:sp>
      <p:sp>
        <p:nvSpPr>
          <p:cNvPr id="3" name="Content Placeholder 2">
            <a:extLst>
              <a:ext uri="{FF2B5EF4-FFF2-40B4-BE49-F238E27FC236}">
                <a16:creationId xmlns:a16="http://schemas.microsoft.com/office/drawing/2014/main" id="{D31C691E-E325-0FF0-AFCF-46ABE98EA7CB}"/>
              </a:ext>
            </a:extLst>
          </p:cNvPr>
          <p:cNvSpPr>
            <a:spLocks noGrp="1"/>
          </p:cNvSpPr>
          <p:nvPr>
            <p:ph sz="half" idx="1"/>
          </p:nvPr>
        </p:nvSpPr>
        <p:spPr>
          <a:xfrm>
            <a:off x="482063" y="1088721"/>
            <a:ext cx="5399100" cy="4860560"/>
          </a:xfrm>
        </p:spPr>
        <p:txBody>
          <a:bodyPr>
            <a:normAutofit/>
          </a:bodyPr>
          <a:lstStyle/>
          <a:p>
            <a:pPr lvl="2"/>
            <a:r>
              <a:rPr lang="en-US" dirty="0"/>
              <a:t>Insiders: Staff members, contractors, and others with authorized access to sensitive areas, materials, and/or information. </a:t>
            </a:r>
          </a:p>
          <a:p>
            <a:pPr lvl="2"/>
            <a:r>
              <a:rPr lang="en-US" dirty="0"/>
              <a:t>Insiders may have access to multiple security layers, understand system vulnerabilities, can gather intelligence and plan over extended periods, and are trusted within the organization. </a:t>
            </a:r>
          </a:p>
          <a:p>
            <a:pPr lvl="2"/>
            <a:r>
              <a:rPr lang="en-US" dirty="0"/>
              <a:t>This allows them to act without detection potentially indefinitely. </a:t>
            </a:r>
          </a:p>
          <a:p>
            <a:pPr lvl="2"/>
            <a:r>
              <a:rPr lang="en-GB" dirty="0"/>
              <a:t>Nearly</a:t>
            </a:r>
            <a:r>
              <a:rPr lang="en-US" dirty="0"/>
              <a:t> all historic cases of nuclear theft and sabotage have involved insiders or their assistance</a:t>
            </a:r>
            <a:endParaRPr lang="en-GB" dirty="0"/>
          </a:p>
        </p:txBody>
      </p:sp>
      <p:graphicFrame>
        <p:nvGraphicFramePr>
          <p:cNvPr id="21" name="Content Placeholder 16">
            <a:extLst>
              <a:ext uri="{FF2B5EF4-FFF2-40B4-BE49-F238E27FC236}">
                <a16:creationId xmlns:a16="http://schemas.microsoft.com/office/drawing/2014/main" id="{D78A3327-59A7-9E18-EF82-2FC9A31792AA}"/>
              </a:ext>
            </a:extLst>
          </p:cNvPr>
          <p:cNvGraphicFramePr>
            <a:graphicFrameLocks noGrp="1"/>
          </p:cNvGraphicFramePr>
          <p:nvPr>
            <p:ph sz="half" idx="2"/>
            <p:extLst>
              <p:ext uri="{D42A27DB-BD31-4B8C-83A1-F6EECF244321}">
                <p14:modId xmlns:p14="http://schemas.microsoft.com/office/powerpoint/2010/main" val="1908654546"/>
              </p:ext>
            </p:extLst>
          </p:nvPr>
        </p:nvGraphicFramePr>
        <p:xfrm>
          <a:off x="6362700" y="1479283"/>
          <a:ext cx="5399088" cy="48609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DB4F7C0-CEFF-B203-1C18-18CB081DDEF7}"/>
              </a:ext>
            </a:extLst>
          </p:cNvPr>
          <p:cNvSpPr>
            <a:spLocks noGrp="1"/>
          </p:cNvSpPr>
          <p:nvPr>
            <p:ph type="sldNum" sz="quarter" idx="12"/>
          </p:nvPr>
        </p:nvSpPr>
        <p:spPr>
          <a:xfrm>
            <a:off x="10798200" y="6498000"/>
            <a:ext cx="964125" cy="360000"/>
          </a:xfrm>
        </p:spPr>
        <p:txBody>
          <a:bodyPr anchor="t">
            <a:normAutofit/>
          </a:bodyPr>
          <a:lstStyle/>
          <a:p>
            <a:fld id="{8A04D54F-FA85-F344-8424-FB00D2AE8D01}" type="slidenum">
              <a:rPr lang="en-US" smtClean="0"/>
              <a:pPr/>
              <a:t>4</a:t>
            </a:fld>
            <a:endParaRPr lang="en-US"/>
          </a:p>
        </p:txBody>
      </p:sp>
      <p:sp>
        <p:nvSpPr>
          <p:cNvPr id="22" name="TextBox 21">
            <a:extLst>
              <a:ext uri="{FF2B5EF4-FFF2-40B4-BE49-F238E27FC236}">
                <a16:creationId xmlns:a16="http://schemas.microsoft.com/office/drawing/2014/main" id="{4BDF00FE-4B81-F19C-E221-6D33A94260A2}"/>
              </a:ext>
            </a:extLst>
          </p:cNvPr>
          <p:cNvSpPr txBox="1"/>
          <p:nvPr/>
        </p:nvSpPr>
        <p:spPr>
          <a:xfrm>
            <a:off x="6362700" y="1048396"/>
            <a:ext cx="5399088" cy="430887"/>
          </a:xfrm>
          <a:prstGeom prst="rect">
            <a:avLst/>
          </a:prstGeom>
          <a:noFill/>
        </p:spPr>
        <p:txBody>
          <a:bodyPr wrap="square">
            <a:spAutoFit/>
          </a:bodyPr>
          <a:lstStyle/>
          <a:p>
            <a:pPr marL="0" lvl="2" indent="0">
              <a:spcAft>
                <a:spcPts val="600"/>
              </a:spcAft>
              <a:buNone/>
            </a:pPr>
            <a:r>
              <a:rPr lang="en-GB" sz="2200" dirty="0"/>
              <a:t>Insider motivation can be widely varied:</a:t>
            </a:r>
          </a:p>
        </p:txBody>
      </p:sp>
    </p:spTree>
    <p:extLst>
      <p:ext uri="{BB962C8B-B14F-4D97-AF65-F5344CB8AC3E}">
        <p14:creationId xmlns:p14="http://schemas.microsoft.com/office/powerpoint/2010/main" val="187545891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1/6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nchor="ctr"/>
          <a:lstStyle/>
          <a:p>
            <a:r>
              <a:rPr lang="en-US" dirty="0"/>
              <a:t>Factory production of modular reactors</a:t>
            </a:r>
          </a:p>
          <a:p>
            <a:pPr marL="0" lvl="2" indent="0">
              <a:buNone/>
            </a:pPr>
            <a:endParaRPr lang="en-US" dirty="0"/>
          </a:p>
          <a:p>
            <a:pPr marL="0" lvl="2" indent="0">
              <a:buNone/>
            </a:pPr>
            <a:r>
              <a:rPr lang="en-US" dirty="0"/>
              <a:t>Worker easy access to whole plant during assembly, when vulnerable, allowing:</a:t>
            </a:r>
          </a:p>
          <a:p>
            <a:pPr lvl="2"/>
            <a:r>
              <a:rPr lang="en-GB" dirty="0"/>
              <a:t>Possible sabotage</a:t>
            </a:r>
          </a:p>
          <a:p>
            <a:pPr lvl="2"/>
            <a:r>
              <a:rPr lang="en-GB" dirty="0"/>
              <a:t>Theft of nuclear material</a:t>
            </a:r>
          </a:p>
          <a:p>
            <a:pPr marL="0" lvl="2" indent="0">
              <a:buNone/>
            </a:pPr>
            <a:endParaRPr lang="en-GB" dirty="0"/>
          </a:p>
          <a:p>
            <a:pPr marL="0" lvl="2" indent="0">
              <a:buNone/>
            </a:pPr>
            <a:r>
              <a:rPr lang="en-GB" dirty="0"/>
              <a:t>Sabotage during manufacturing </a:t>
            </a:r>
            <a:r>
              <a:rPr lang="en-GB" i="1" dirty="0"/>
              <a:t>should </a:t>
            </a:r>
            <a:r>
              <a:rPr lang="en-GB" dirty="0"/>
              <a:t>be detected during inspection/commissioning</a:t>
            </a:r>
          </a:p>
          <a:p>
            <a:pPr lvl="2"/>
            <a:r>
              <a:rPr lang="en-GB" dirty="0"/>
              <a:t>Cannot guarantee this</a:t>
            </a:r>
          </a:p>
          <a:p>
            <a:pPr lvl="2"/>
            <a:r>
              <a:rPr lang="en-GB" dirty="0"/>
              <a:t>Prevention better than cure</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5</a:t>
            </a:fld>
            <a:endParaRPr lang="en-US"/>
          </a:p>
        </p:txBody>
      </p:sp>
      <p:pic>
        <p:nvPicPr>
          <p:cNvPr id="4" name="Picture 2" descr="A shifty person trying to sabotage industrial equipment without being noticed">
            <a:extLst>
              <a:ext uri="{FF2B5EF4-FFF2-40B4-BE49-F238E27FC236}">
                <a16:creationId xmlns:a16="http://schemas.microsoft.com/office/drawing/2014/main" id="{C4540F43-71B4-7DC4-0CBD-6AA7F43F8979}"/>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76729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2/6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nchor="ctr"/>
          <a:lstStyle/>
          <a:p>
            <a:r>
              <a:rPr lang="en-GB" dirty="0"/>
              <a:t>Progressive deployment of multiple MR units</a:t>
            </a:r>
          </a:p>
          <a:p>
            <a:pPr lvl="1"/>
            <a:r>
              <a:rPr lang="en-GB" dirty="0"/>
              <a:t>Sites can have one, several or many units</a:t>
            </a:r>
          </a:p>
          <a:p>
            <a:pPr lvl="1"/>
            <a:r>
              <a:rPr lang="en-GB" dirty="0"/>
              <a:t>Can start with fewer and add with time</a:t>
            </a:r>
          </a:p>
          <a:p>
            <a:pPr lvl="1"/>
            <a:endParaRPr lang="en-GB" dirty="0"/>
          </a:p>
          <a:p>
            <a:pPr lvl="1"/>
            <a:r>
              <a:rPr lang="en-GB" dirty="0"/>
              <a:t>Multi-unit sites may share security features</a:t>
            </a:r>
          </a:p>
          <a:p>
            <a:pPr lvl="2"/>
            <a:r>
              <a:rPr lang="en-GB" dirty="0"/>
              <a:t>Separation limits consequences but creates greater capital and operational costs</a:t>
            </a:r>
          </a:p>
          <a:p>
            <a:pPr marL="0" lvl="2" indent="0">
              <a:buNone/>
            </a:pPr>
            <a:endParaRPr lang="en-GB" dirty="0"/>
          </a:p>
          <a:p>
            <a:pPr marL="0" lvl="2" indent="0">
              <a:buNone/>
            </a:pPr>
            <a:r>
              <a:rPr lang="en-GB" dirty="0"/>
              <a:t>Shared security features reduce opportunities to limit access – insiders can access more critical equipment and more nuclear material</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6</a:t>
            </a:fld>
            <a:endParaRPr lang="en-US"/>
          </a:p>
        </p:txBody>
      </p:sp>
      <p:pic>
        <p:nvPicPr>
          <p:cNvPr id="4" name="Content Placeholder 6">
            <a:extLst>
              <a:ext uri="{FF2B5EF4-FFF2-40B4-BE49-F238E27FC236}">
                <a16:creationId xmlns:a16="http://schemas.microsoft.com/office/drawing/2014/main" id="{74E8F2CA-CCF1-7835-4762-90DFADABB150}"/>
              </a:ext>
            </a:extLst>
          </p:cNvPr>
          <p:cNvPicPr>
            <a:picLocks noGrp="1" noChangeAspect="1"/>
          </p:cNvPicPr>
          <p:nvPr>
            <p:ph sz="half" idx="2"/>
          </p:nvPr>
        </p:nvPicPr>
        <p:blipFill>
          <a:blip r:embed="rId3">
            <a:clrChange>
              <a:clrFrom>
                <a:srgbClr val="F2F6F8"/>
              </a:clrFrom>
              <a:clrTo>
                <a:srgbClr val="F2F6F8">
                  <a:alpha val="0"/>
                </a:srgbClr>
              </a:clrTo>
            </a:clrChange>
          </a:blip>
          <a:stretch>
            <a:fillRect/>
          </a:stretch>
        </p:blipFill>
        <p:spPr>
          <a:xfrm>
            <a:off x="6742553" y="1089025"/>
            <a:ext cx="4639381" cy="4860925"/>
          </a:xfrm>
        </p:spPr>
      </p:pic>
    </p:spTree>
    <p:extLst>
      <p:ext uri="{BB962C8B-B14F-4D97-AF65-F5344CB8AC3E}">
        <p14:creationId xmlns:p14="http://schemas.microsoft.com/office/powerpoint/2010/main" val="202556111"/>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3/6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nchor="ctr"/>
          <a:lstStyle/>
          <a:p>
            <a:r>
              <a:rPr lang="en-GB" dirty="0"/>
              <a:t>Isolated sites</a:t>
            </a:r>
          </a:p>
          <a:p>
            <a:pPr lvl="1"/>
            <a:r>
              <a:rPr lang="en-GB" dirty="0"/>
              <a:t>Smaller units suited to islands, remote communities, isolated industry, e.g., mines</a:t>
            </a:r>
          </a:p>
          <a:p>
            <a:pPr lvl="1"/>
            <a:endParaRPr lang="en-GB" dirty="0"/>
          </a:p>
          <a:p>
            <a:pPr lvl="1"/>
            <a:r>
              <a:rPr lang="en-GB" dirty="0"/>
              <a:t>Isolation challenges both recruitment and staff mental states</a:t>
            </a:r>
          </a:p>
          <a:p>
            <a:pPr lvl="2"/>
            <a:r>
              <a:rPr lang="en-GB" dirty="0"/>
              <a:t>Reduced pool of candidates willing to work away from family, infrastructure, etc.</a:t>
            </a:r>
          </a:p>
          <a:p>
            <a:pPr lvl="2"/>
            <a:r>
              <a:rPr lang="en-GB" dirty="0"/>
              <a:t>May have to compromise on desired traits in employees as a result</a:t>
            </a:r>
          </a:p>
          <a:p>
            <a:pPr lvl="2"/>
            <a:r>
              <a:rPr lang="en-GB" dirty="0"/>
              <a:t>Working in isolation presents few opportunities to relieve stress</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7</a:t>
            </a:fld>
            <a:endParaRPr lang="en-US"/>
          </a:p>
        </p:txBody>
      </p:sp>
      <p:pic>
        <p:nvPicPr>
          <p:cNvPr id="1026" name="Picture 2" descr="Thumbnail Image an isolated nuclear facility from far away, with lots of empty land around it">
            <a:extLst>
              <a:ext uri="{FF2B5EF4-FFF2-40B4-BE49-F238E27FC236}">
                <a16:creationId xmlns:a16="http://schemas.microsoft.com/office/drawing/2014/main" id="{AA191273-3CDD-5E11-2AA2-38AEAC7E339A}"/>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19029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4/6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lstStyle/>
          <a:p>
            <a:r>
              <a:rPr lang="en-GB" dirty="0"/>
              <a:t>Remote operation</a:t>
            </a:r>
          </a:p>
          <a:p>
            <a:pPr lvl="1"/>
            <a:r>
              <a:rPr lang="en-GB" dirty="0"/>
              <a:t>Teleoperation of one or more remote SMRs by remote staff in a centralised/home location</a:t>
            </a:r>
          </a:p>
          <a:p>
            <a:pPr lvl="2"/>
            <a:r>
              <a:rPr lang="en-GB" dirty="0"/>
              <a:t>Reduced access to facilities </a:t>
            </a:r>
          </a:p>
          <a:p>
            <a:pPr lvl="2"/>
            <a:r>
              <a:rPr lang="en-GB" dirty="0"/>
              <a:t>Transfers insider threat risk into digital space</a:t>
            </a:r>
          </a:p>
          <a:p>
            <a:pPr lvl="2"/>
            <a:r>
              <a:rPr lang="en-GB" dirty="0"/>
              <a:t>Computer security will be paramount</a:t>
            </a:r>
          </a:p>
          <a:p>
            <a:pPr lvl="2"/>
            <a:endParaRPr lang="en-GB" dirty="0"/>
          </a:p>
          <a:p>
            <a:pPr marL="0" lvl="2" indent="0">
              <a:buNone/>
            </a:pPr>
            <a:r>
              <a:rPr lang="en-GB" dirty="0"/>
              <a:t>But to work from home?</a:t>
            </a:r>
          </a:p>
          <a:p>
            <a:pPr lvl="2"/>
            <a:r>
              <a:rPr lang="en-GB" dirty="0"/>
              <a:t>Centralisation in one location facilitates behavioural monitoring, culture reinforcement, identifying/addressing risk</a:t>
            </a:r>
          </a:p>
          <a:p>
            <a:pPr lvl="2"/>
            <a:r>
              <a:rPr lang="en-GB" dirty="0"/>
              <a:t>With employees working from home, this becomes very challenging</a:t>
            </a:r>
          </a:p>
          <a:p>
            <a:pPr lvl="2"/>
            <a:endParaRPr lang="en-GB" dirty="0"/>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8</a:t>
            </a:fld>
            <a:endParaRPr lang="en-US"/>
          </a:p>
        </p:txBody>
      </p:sp>
      <p:pic>
        <p:nvPicPr>
          <p:cNvPr id="2050" name="Picture 2" descr="a centralised control room for many nuclear facilities, with many operator positions">
            <a:extLst>
              <a:ext uri="{FF2B5EF4-FFF2-40B4-BE49-F238E27FC236}">
                <a16:creationId xmlns:a16="http://schemas.microsoft.com/office/drawing/2014/main" id="{D6307DD2-D2E0-55B6-9F7B-28B5AF28565B}"/>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87677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2CFDD-7A83-FDEC-084D-6D95C5A8613A}"/>
              </a:ext>
            </a:extLst>
          </p:cNvPr>
          <p:cNvSpPr>
            <a:spLocks noGrp="1"/>
          </p:cNvSpPr>
          <p:nvPr>
            <p:ph type="title"/>
          </p:nvPr>
        </p:nvSpPr>
        <p:spPr>
          <a:xfrm>
            <a:off x="482063" y="180000"/>
            <a:ext cx="11280263" cy="720000"/>
          </a:xfrm>
        </p:spPr>
        <p:txBody>
          <a:bodyPr/>
          <a:lstStyle/>
          <a:p>
            <a:r>
              <a:rPr lang="en-GB" dirty="0"/>
              <a:t>Novel Features Creating Insider Risk 5/6</a:t>
            </a:r>
          </a:p>
        </p:txBody>
      </p:sp>
      <p:sp>
        <p:nvSpPr>
          <p:cNvPr id="3" name="Content Placeholder 2">
            <a:extLst>
              <a:ext uri="{FF2B5EF4-FFF2-40B4-BE49-F238E27FC236}">
                <a16:creationId xmlns:a16="http://schemas.microsoft.com/office/drawing/2014/main" id="{7E63E19A-7B67-B53C-06D6-23FBEF9A795A}"/>
              </a:ext>
            </a:extLst>
          </p:cNvPr>
          <p:cNvSpPr>
            <a:spLocks noGrp="1"/>
          </p:cNvSpPr>
          <p:nvPr>
            <p:ph sz="half" idx="1"/>
          </p:nvPr>
        </p:nvSpPr>
        <p:spPr>
          <a:xfrm>
            <a:off x="482063" y="1088721"/>
            <a:ext cx="5399100" cy="4860560"/>
          </a:xfrm>
        </p:spPr>
        <p:txBody>
          <a:bodyPr anchor="ctr">
            <a:normAutofit/>
          </a:bodyPr>
          <a:lstStyle/>
          <a:p>
            <a:r>
              <a:rPr lang="en-GB" dirty="0"/>
              <a:t>Reduced overall staff numbers</a:t>
            </a:r>
          </a:p>
          <a:p>
            <a:pPr lvl="1"/>
            <a:r>
              <a:rPr lang="en-GB" dirty="0"/>
              <a:t>People cost money, and SMR revenues will be relatively small compared to large NPPs</a:t>
            </a:r>
          </a:p>
          <a:p>
            <a:pPr marL="0" lvl="2" indent="0">
              <a:buNone/>
            </a:pPr>
            <a:endParaRPr lang="en-GB" dirty="0"/>
          </a:p>
          <a:p>
            <a:pPr marL="0" lvl="2" indent="0">
              <a:buNone/>
            </a:pPr>
            <a:r>
              <a:rPr lang="en-GB" dirty="0"/>
              <a:t>Benefits: </a:t>
            </a:r>
          </a:p>
          <a:p>
            <a:pPr lvl="2"/>
            <a:r>
              <a:rPr lang="en-GB" dirty="0"/>
              <a:t>Fewer potential insider threat actors</a:t>
            </a:r>
          </a:p>
          <a:p>
            <a:pPr lvl="2"/>
            <a:r>
              <a:rPr lang="en-GB" dirty="0"/>
              <a:t>Can concentrate mitigation efforts</a:t>
            </a:r>
          </a:p>
          <a:p>
            <a:pPr marL="0" lvl="2" indent="0">
              <a:buNone/>
            </a:pPr>
            <a:r>
              <a:rPr lang="en-GB" dirty="0"/>
              <a:t>Drawback: </a:t>
            </a:r>
          </a:p>
          <a:p>
            <a:pPr lvl="2"/>
            <a:r>
              <a:rPr lang="en-GB" dirty="0"/>
              <a:t>Less potential to identify threats</a:t>
            </a:r>
          </a:p>
          <a:p>
            <a:pPr lvl="2"/>
            <a:r>
              <a:rPr lang="en-GB" dirty="0"/>
              <a:t>Remaining staff will have greater access</a:t>
            </a:r>
          </a:p>
          <a:p>
            <a:pPr lvl="1"/>
            <a:endParaRPr lang="en-GB" dirty="0"/>
          </a:p>
          <a:p>
            <a:pPr lvl="1"/>
            <a:r>
              <a:rPr lang="en-GB" dirty="0"/>
              <a:t>Overall, fewer insiders, each with higher risk</a:t>
            </a:r>
          </a:p>
          <a:p>
            <a:pPr lvl="2"/>
            <a:r>
              <a:rPr lang="en-GB" dirty="0"/>
              <a:t>Need to manage the trade-off</a:t>
            </a:r>
          </a:p>
        </p:txBody>
      </p:sp>
      <p:sp>
        <p:nvSpPr>
          <p:cNvPr id="5" name="Slide Number Placeholder 4">
            <a:extLst>
              <a:ext uri="{FF2B5EF4-FFF2-40B4-BE49-F238E27FC236}">
                <a16:creationId xmlns:a16="http://schemas.microsoft.com/office/drawing/2014/main" id="{ED84FC71-5B12-1E7B-C660-05FA9089B673}"/>
              </a:ext>
            </a:extLst>
          </p:cNvPr>
          <p:cNvSpPr>
            <a:spLocks noGrp="1"/>
          </p:cNvSpPr>
          <p:nvPr>
            <p:ph type="sldNum" sz="quarter" idx="12"/>
          </p:nvPr>
        </p:nvSpPr>
        <p:spPr>
          <a:xfrm>
            <a:off x="10798200" y="6498000"/>
            <a:ext cx="964125" cy="360000"/>
          </a:xfrm>
        </p:spPr>
        <p:txBody>
          <a:bodyPr/>
          <a:lstStyle/>
          <a:p>
            <a:fld id="{8A04D54F-FA85-F344-8424-FB00D2AE8D01}" type="slidenum">
              <a:rPr lang="en-US" smtClean="0"/>
              <a:pPr/>
              <a:t>9</a:t>
            </a:fld>
            <a:endParaRPr lang="en-US"/>
          </a:p>
        </p:txBody>
      </p:sp>
      <p:pic>
        <p:nvPicPr>
          <p:cNvPr id="3076" name="Picture 4" descr="a small team of nuclear workers">
            <a:extLst>
              <a:ext uri="{FF2B5EF4-FFF2-40B4-BE49-F238E27FC236}">
                <a16:creationId xmlns:a16="http://schemas.microsoft.com/office/drawing/2014/main" id="{8479B90E-2FCC-CDA4-42F6-72587D32FF54}"/>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631781" y="1089025"/>
            <a:ext cx="4860925" cy="486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6497327"/>
      </p:ext>
    </p:extLst>
  </p:cSld>
  <p:clrMapOvr>
    <a:masterClrMapping/>
  </p:clrMapOvr>
  <p:transition>
    <p:fade/>
  </p:transition>
</p:sld>
</file>

<file path=ppt/theme/theme1.xml><?xml version="1.0" encoding="utf-8"?>
<a:theme xmlns:a="http://schemas.openxmlformats.org/drawingml/2006/main" name="KCL UPDATE v4 16x9">
  <a:themeElements>
    <a:clrScheme name="CSSS palette 4">
      <a:dk1>
        <a:srgbClr val="000000"/>
      </a:dk1>
      <a:lt1>
        <a:srgbClr val="FFFFFF"/>
      </a:lt1>
      <a:dk2>
        <a:srgbClr val="0A2D50"/>
      </a:dk2>
      <a:lt2>
        <a:srgbClr val="CDD7DC"/>
      </a:lt2>
      <a:accent1>
        <a:srgbClr val="C8E128"/>
      </a:accent1>
      <a:accent2>
        <a:srgbClr val="009EA0"/>
      </a:accent2>
      <a:accent3>
        <a:srgbClr val="596469"/>
      </a:accent3>
      <a:accent4>
        <a:srgbClr val="8D9EBC"/>
      </a:accent4>
      <a:accent5>
        <a:srgbClr val="0059D2"/>
      </a:accent5>
      <a:accent6>
        <a:srgbClr val="F5B90F"/>
      </a:accent6>
      <a:hlink>
        <a:srgbClr val="009EA0"/>
      </a:hlink>
      <a:folHlink>
        <a:srgbClr val="0A2C50"/>
      </a:folHlink>
    </a:clrScheme>
    <a:fontScheme name="KCL-fonts">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80815"/>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41334C1F85F064497ADD7CA469862E4" ma:contentTypeVersion="18" ma:contentTypeDescription="Create a new document." ma:contentTypeScope="" ma:versionID="645ca4ea46e9ee456dc6c0af408e9417">
  <xsd:schema xmlns:xsd="http://www.w3.org/2001/XMLSchema" xmlns:xs="http://www.w3.org/2001/XMLSchema" xmlns:p="http://schemas.microsoft.com/office/2006/metadata/properties" xmlns:ns1="http://schemas.microsoft.com/sharepoint/v3" xmlns:ns2="c31920ff-3451-427c-b51d-63fadeb02c9b" xmlns:ns3="4007b0bc-16a5-491c-981f-7037bff7e9c8" targetNamespace="http://schemas.microsoft.com/office/2006/metadata/properties" ma:root="true" ma:fieldsID="0c3952ade56d53a45361298a11f37124" ns1:_="" ns2:_="" ns3:_="">
    <xsd:import namespace="http://schemas.microsoft.com/sharepoint/v3"/>
    <xsd:import namespace="c31920ff-3451-427c-b51d-63fadeb02c9b"/>
    <xsd:import namespace="4007b0bc-16a5-491c-981f-7037bff7e9c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element ref="ns3:_Flow_SignoffStatus" minOccurs="0"/>
                <xsd:element ref="ns3:MediaLengthInSeconds" minOccurs="0"/>
                <xsd:element ref="ns3: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920ff-3451-427c-b51d-63fadeb02c9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07b0bc-16a5-491c-981f-7037bff7e9c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_Flow_SignoffStatus" ma:index="22" nillable="true" ma:displayName="Sign-off status" ma:internalName="Sign_x002d_off_x0020_status">
      <xsd:simpleType>
        <xsd:restriction base="dms:Text"/>
      </xsd:simpleType>
    </xsd:element>
    <xsd:element name="MediaLengthInSeconds" ma:index="23" nillable="true" ma:displayName="Length (seconds)" ma:internalName="MediaLengthInSeconds" ma:readOnly="true">
      <xsd:simpleType>
        <xsd:restriction base="dms:Unknown"/>
      </xsd:simpleType>
    </xsd:element>
    <xsd:element name="Notes" ma:index="24" nillable="true" ma:displayName="Notes" ma:description="For further comments" ma:format="Dropdown" ma:internalName="Note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Flow_SignoffStatus xmlns="4007b0bc-16a5-491c-981f-7037bff7e9c8" xsi:nil="true"/>
    <SharedWithUsers xmlns="c31920ff-3451-427c-b51d-63fadeb02c9b">
      <UserInfo>
        <DisplayName>Horspool, Sally</DisplayName>
        <AccountId>3267</AccountId>
        <AccountType/>
      </UserInfo>
    </SharedWithUsers>
    <Notes xmlns="4007b0bc-16a5-491c-981f-7037bff7e9c8" xsi:nil="true"/>
  </documentManagement>
</p:properties>
</file>

<file path=customXml/itemProps1.xml><?xml version="1.0" encoding="utf-8"?>
<ds:datastoreItem xmlns:ds="http://schemas.openxmlformats.org/officeDocument/2006/customXml" ds:itemID="{720DA26D-2ABE-4819-AD07-707A3A56D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31920ff-3451-427c-b51d-63fadeb02c9b"/>
    <ds:schemaRef ds:uri="4007b0bc-16a5-491c-981f-7037bff7e9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6B6CDA-A0F8-4BA2-865E-64F7304CEFF1}">
  <ds:schemaRefs>
    <ds:schemaRef ds:uri="http://schemas.microsoft.com/sharepoint/v3/contenttype/forms"/>
  </ds:schemaRefs>
</ds:datastoreItem>
</file>

<file path=customXml/itemProps3.xml><?xml version="1.0" encoding="utf-8"?>
<ds:datastoreItem xmlns:ds="http://schemas.openxmlformats.org/officeDocument/2006/customXml" ds:itemID="{1BD97CFC-7624-4EF2-A6DC-76D2BE8D43B0}">
  <ds:schemaRefs>
    <ds:schemaRef ds:uri="http://schemas.microsoft.com/office/infopath/2007/PartnerControls"/>
    <ds:schemaRef ds:uri="http://schemas.openxmlformats.org/package/2006/metadata/core-properties"/>
    <ds:schemaRef ds:uri="4007b0bc-16a5-491c-981f-7037bff7e9c8"/>
    <ds:schemaRef ds:uri="c31920ff-3451-427c-b51d-63fadeb02c9b"/>
    <ds:schemaRef ds:uri="http://schemas.microsoft.com/office/2006/documentManagement/types"/>
    <ds:schemaRef ds:uri="http://purl.org/dc/dcmitype/"/>
    <ds:schemaRef ds:uri="http://www.w3.org/XML/1998/namespace"/>
    <ds:schemaRef ds:uri="http://schemas.microsoft.com/office/2006/metadata/properties"/>
    <ds:schemaRef ds:uri="http://schemas.microsoft.com/sharepoint/v3"/>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7288</TotalTime>
  <Words>1617</Words>
  <Application>Microsoft Office PowerPoint</Application>
  <PresentationFormat>Custom</PresentationFormat>
  <Paragraphs>196</Paragraphs>
  <Slides>17</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Georgia</vt:lpstr>
      <vt:lpstr>Impact</vt:lpstr>
      <vt:lpstr>Times New Roman</vt:lpstr>
      <vt:lpstr>KCL UPDATE v4 16x9</vt:lpstr>
      <vt:lpstr>PowerPoint Presentation</vt:lpstr>
      <vt:lpstr>PowerPoint Presentation</vt:lpstr>
      <vt:lpstr>Introduction</vt:lpstr>
      <vt:lpstr>Insider Threat</vt:lpstr>
      <vt:lpstr>Novel Features Creating Insider Risk 1/6</vt:lpstr>
      <vt:lpstr>Novel Features Creating Insider Risk 2/6</vt:lpstr>
      <vt:lpstr>Novel Features Creating Insider Risk 3/6</vt:lpstr>
      <vt:lpstr>Novel Features Creating Insider Risk 4/6</vt:lpstr>
      <vt:lpstr>Novel Features Creating Insider Risk 5/6</vt:lpstr>
      <vt:lpstr>Novel Features Creating Insider Risk 6/6</vt:lpstr>
      <vt:lpstr>Insider Threat Mitigation 1/4 — Security Culture</vt:lpstr>
      <vt:lpstr>Insider Threat Mitigation 2/4 – Vetting</vt:lpstr>
      <vt:lpstr>Insider Threat Mitigation 3/4 — Access Control</vt:lpstr>
      <vt:lpstr>Insider Threat Mitigation 4/4 — Human Reliability Programmes</vt:lpstr>
      <vt:lpstr>Conclusion</vt:lpstr>
      <vt:lpstr>Contact details/for more information  Dr Ross Peel +44 (0)20 7848 9708 ross.peel@kcl.ac.uk www.kcl.ac.uk/people/dr-ross-peel LinkedIn: ross-peel Twitter: @DrRossPeel</vt:lpstr>
      <vt:lpstr>PowerPoint Presentation</vt:lpstr>
    </vt:vector>
  </TitlesOfParts>
  <Company>DAY 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 1</dc:creator>
  <cp:lastModifiedBy>Ross Peel</cp:lastModifiedBy>
  <cp:revision>98</cp:revision>
  <cp:lastPrinted>2019-09-16T14:58:00Z</cp:lastPrinted>
  <dcterms:created xsi:type="dcterms:W3CDTF">2015-05-18T09:02:19Z</dcterms:created>
  <dcterms:modified xsi:type="dcterms:W3CDTF">2024-10-03T15:50:39Z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0x010100741334C1F85F064497ADD7CA469862E4</vt:lpwstr>
  </property>
</Properties>
</file>