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3" r:id="rId7"/>
    <p:sldId id="270" r:id="rId8"/>
    <p:sldId id="264" r:id="rId9"/>
    <p:sldId id="266" r:id="rId10"/>
    <p:sldId id="267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4E9C22-B52C-5ED9-CDE7-62B316E2A70B}" name="Tony Bowers" initials="TB" userId="S::AXB13@nrc.gov::0cd36e5f-483a-46f4-bbf5-5ce96f1cbb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6B30D-38C0-4A43-86FF-112C43121AE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971F54A-A75C-4EAD-AA8A-30C386662D04}">
      <dgm:prSet custT="1"/>
      <dgm:spPr/>
      <dgm:t>
        <a:bodyPr/>
        <a:lstStyle/>
        <a:p>
          <a:r>
            <a:rPr lang="en-US" sz="1600" dirty="0">
              <a:latin typeface="+mn-lt"/>
              <a:cs typeface="Arial" panose="020B0604020202020204" pitchFamily="34" charset="0"/>
            </a:rPr>
            <a:t>An acceptable approach for meeting the 10 CFR 73.110 requirements</a:t>
          </a:r>
        </a:p>
      </dgm:t>
    </dgm:pt>
    <dgm:pt modelId="{367B658B-F2DD-47AF-9824-3DDB6D26B636}" type="parTrans" cxnId="{84AE7166-05BC-4AA3-B2B2-AEBEDA79665E}">
      <dgm:prSet/>
      <dgm:spPr/>
      <dgm:t>
        <a:bodyPr/>
        <a:lstStyle/>
        <a:p>
          <a:endParaRPr lang="en-US"/>
        </a:p>
      </dgm:t>
    </dgm:pt>
    <dgm:pt modelId="{EB4DCBF5-9AB1-4C64-96E1-F7B5D21FA2BD}" type="sibTrans" cxnId="{84AE7166-05BC-4AA3-B2B2-AEBEDA79665E}">
      <dgm:prSet/>
      <dgm:spPr/>
      <dgm:t>
        <a:bodyPr/>
        <a:lstStyle/>
        <a:p>
          <a:endParaRPr lang="en-US"/>
        </a:p>
      </dgm:t>
    </dgm:pt>
    <dgm:pt modelId="{26A46679-046C-40D5-A3FE-841AAAC8254F}">
      <dgm:prSet custT="1"/>
      <dgm:spPr/>
      <dgm:t>
        <a:bodyPr/>
        <a:lstStyle/>
        <a:p>
          <a:r>
            <a:rPr lang="en-US" sz="1600" dirty="0">
              <a:latin typeface="+mn-lt"/>
              <a:cs typeface="Arial" panose="020B0604020202020204" pitchFamily="34" charset="0"/>
            </a:rPr>
            <a:t>Effective guidance to support a technology-inclusive, performance-based, and risk-informed cybersecurity regulatory framework</a:t>
          </a:r>
        </a:p>
      </dgm:t>
    </dgm:pt>
    <dgm:pt modelId="{0F791718-B142-4246-A4DE-26100AB25696}" type="parTrans" cxnId="{B2806996-A6F2-48E2-8140-8A2150CCF155}">
      <dgm:prSet/>
      <dgm:spPr/>
      <dgm:t>
        <a:bodyPr/>
        <a:lstStyle/>
        <a:p>
          <a:endParaRPr lang="en-US"/>
        </a:p>
      </dgm:t>
    </dgm:pt>
    <dgm:pt modelId="{F8B40C7E-D260-4642-A90A-41E9E2A1D2E3}" type="sibTrans" cxnId="{B2806996-A6F2-48E2-8140-8A2150CCF155}">
      <dgm:prSet/>
      <dgm:spPr/>
      <dgm:t>
        <a:bodyPr/>
        <a:lstStyle/>
        <a:p>
          <a:endParaRPr lang="en-US"/>
        </a:p>
      </dgm:t>
    </dgm:pt>
    <dgm:pt modelId="{4F35CB14-0567-4AC6-BDB5-272269E89A64}">
      <dgm:prSet custT="1"/>
      <dgm:spPr/>
      <dgm:t>
        <a:bodyPr/>
        <a:lstStyle/>
        <a:p>
          <a:r>
            <a:rPr lang="en-US" sz="1600" dirty="0">
              <a:latin typeface="+mn-lt"/>
              <a:cs typeface="Arial" panose="020B0604020202020204" pitchFamily="34" charset="0"/>
            </a:rPr>
            <a:t>Leverages IAEA and IEC security concepts</a:t>
          </a:r>
        </a:p>
      </dgm:t>
    </dgm:pt>
    <dgm:pt modelId="{43DE974B-BD90-4221-BFF7-BF1F801C2AAB}" type="parTrans" cxnId="{836209E3-3C7F-4D5F-9A26-4F60E9F1E523}">
      <dgm:prSet/>
      <dgm:spPr/>
      <dgm:t>
        <a:bodyPr/>
        <a:lstStyle/>
        <a:p>
          <a:endParaRPr lang="en-US"/>
        </a:p>
      </dgm:t>
    </dgm:pt>
    <dgm:pt modelId="{98AC4BCD-DB93-46A5-8DB4-3FFADB674404}" type="sibTrans" cxnId="{836209E3-3C7F-4D5F-9A26-4F60E9F1E523}">
      <dgm:prSet/>
      <dgm:spPr/>
      <dgm:t>
        <a:bodyPr/>
        <a:lstStyle/>
        <a:p>
          <a:endParaRPr lang="en-US"/>
        </a:p>
      </dgm:t>
    </dgm:pt>
    <dgm:pt modelId="{B669E0EF-491C-4CFE-9E1D-6D8EEA94A700}" type="pres">
      <dgm:prSet presAssocID="{4566B30D-38C0-4A43-86FF-112C43121AE2}" presName="root" presStyleCnt="0">
        <dgm:presLayoutVars>
          <dgm:dir/>
          <dgm:resizeHandles val="exact"/>
        </dgm:presLayoutVars>
      </dgm:prSet>
      <dgm:spPr/>
    </dgm:pt>
    <dgm:pt modelId="{3DF53BA3-370E-407E-95E5-065124FEFA95}" type="pres">
      <dgm:prSet presAssocID="{2971F54A-A75C-4EAD-AA8A-30C386662D04}" presName="compNode" presStyleCnt="0"/>
      <dgm:spPr/>
    </dgm:pt>
    <dgm:pt modelId="{081D34CA-7B24-40E1-9609-BD1D7E3EA7E0}" type="pres">
      <dgm:prSet presAssocID="{2971F54A-A75C-4EAD-AA8A-30C386662D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F891C36-4DB7-415B-9D5B-D2D77FE6C5D5}" type="pres">
      <dgm:prSet presAssocID="{2971F54A-A75C-4EAD-AA8A-30C386662D04}" presName="spaceRect" presStyleCnt="0"/>
      <dgm:spPr/>
    </dgm:pt>
    <dgm:pt modelId="{DD1E8096-B3A2-47B3-9EF2-63659C2FAB8C}" type="pres">
      <dgm:prSet presAssocID="{2971F54A-A75C-4EAD-AA8A-30C386662D04}" presName="textRect" presStyleLbl="revTx" presStyleIdx="0" presStyleCnt="3">
        <dgm:presLayoutVars>
          <dgm:chMax val="1"/>
          <dgm:chPref val="1"/>
        </dgm:presLayoutVars>
      </dgm:prSet>
      <dgm:spPr/>
    </dgm:pt>
    <dgm:pt modelId="{F6D620D2-5105-49D3-8770-11B5082A43A5}" type="pres">
      <dgm:prSet presAssocID="{EB4DCBF5-9AB1-4C64-96E1-F7B5D21FA2BD}" presName="sibTrans" presStyleCnt="0"/>
      <dgm:spPr/>
    </dgm:pt>
    <dgm:pt modelId="{454DCDD7-A690-4DF0-B47E-BA011210216D}" type="pres">
      <dgm:prSet presAssocID="{26A46679-046C-40D5-A3FE-841AAAC8254F}" presName="compNode" presStyleCnt="0"/>
      <dgm:spPr/>
    </dgm:pt>
    <dgm:pt modelId="{2981AC4B-381A-409F-823B-BAE1231D6FA7}" type="pres">
      <dgm:prSet presAssocID="{26A46679-046C-40D5-A3FE-841AAAC825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F4CAB8C-7E0B-4234-B5C1-915C0817774D}" type="pres">
      <dgm:prSet presAssocID="{26A46679-046C-40D5-A3FE-841AAAC8254F}" presName="spaceRect" presStyleCnt="0"/>
      <dgm:spPr/>
    </dgm:pt>
    <dgm:pt modelId="{175A09C8-7D0C-46BB-94CA-33FAA2E4158F}" type="pres">
      <dgm:prSet presAssocID="{26A46679-046C-40D5-A3FE-841AAAC8254F}" presName="textRect" presStyleLbl="revTx" presStyleIdx="1" presStyleCnt="3" custScaleX="175231">
        <dgm:presLayoutVars>
          <dgm:chMax val="1"/>
          <dgm:chPref val="1"/>
        </dgm:presLayoutVars>
      </dgm:prSet>
      <dgm:spPr/>
    </dgm:pt>
    <dgm:pt modelId="{1CA9F4AA-CB87-4BF2-9D0D-6F4E29E32EC1}" type="pres">
      <dgm:prSet presAssocID="{F8B40C7E-D260-4642-A90A-41E9E2A1D2E3}" presName="sibTrans" presStyleCnt="0"/>
      <dgm:spPr/>
    </dgm:pt>
    <dgm:pt modelId="{8BB1215C-7706-45C0-9821-408208759EC4}" type="pres">
      <dgm:prSet presAssocID="{4F35CB14-0567-4AC6-BDB5-272269E89A64}" presName="compNode" presStyleCnt="0"/>
      <dgm:spPr/>
    </dgm:pt>
    <dgm:pt modelId="{43362B2C-36E8-4E81-8F69-76406C26EA71}" type="pres">
      <dgm:prSet presAssocID="{4F35CB14-0567-4AC6-BDB5-272269E89A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43C2DED-4FCF-425E-AF15-6097F27D24E0}" type="pres">
      <dgm:prSet presAssocID="{4F35CB14-0567-4AC6-BDB5-272269E89A64}" presName="spaceRect" presStyleCnt="0"/>
      <dgm:spPr/>
    </dgm:pt>
    <dgm:pt modelId="{3E3FB0FA-D452-4F1B-81FB-D225216236BA}" type="pres">
      <dgm:prSet presAssocID="{4F35CB14-0567-4AC6-BDB5-272269E89A6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7CC7619-840B-470C-BE6F-55D5D169E8A3}" type="presOf" srcId="{26A46679-046C-40D5-A3FE-841AAAC8254F}" destId="{175A09C8-7D0C-46BB-94CA-33FAA2E4158F}" srcOrd="0" destOrd="0" presId="urn:microsoft.com/office/officeart/2018/2/layout/IconLabelList"/>
    <dgm:cxn modelId="{84AE7166-05BC-4AA3-B2B2-AEBEDA79665E}" srcId="{4566B30D-38C0-4A43-86FF-112C43121AE2}" destId="{2971F54A-A75C-4EAD-AA8A-30C386662D04}" srcOrd="0" destOrd="0" parTransId="{367B658B-F2DD-47AF-9824-3DDB6D26B636}" sibTransId="{EB4DCBF5-9AB1-4C64-96E1-F7B5D21FA2BD}"/>
    <dgm:cxn modelId="{B2806996-A6F2-48E2-8140-8A2150CCF155}" srcId="{4566B30D-38C0-4A43-86FF-112C43121AE2}" destId="{26A46679-046C-40D5-A3FE-841AAAC8254F}" srcOrd="1" destOrd="0" parTransId="{0F791718-B142-4246-A4DE-26100AB25696}" sibTransId="{F8B40C7E-D260-4642-A90A-41E9E2A1D2E3}"/>
    <dgm:cxn modelId="{0DA847B4-AC9E-45B5-952F-9F776A0CB33C}" type="presOf" srcId="{4566B30D-38C0-4A43-86FF-112C43121AE2}" destId="{B669E0EF-491C-4CFE-9E1D-6D8EEA94A700}" srcOrd="0" destOrd="0" presId="urn:microsoft.com/office/officeart/2018/2/layout/IconLabelList"/>
    <dgm:cxn modelId="{6F263CBF-C3B3-47E9-9BD3-52E09E87E676}" type="presOf" srcId="{4F35CB14-0567-4AC6-BDB5-272269E89A64}" destId="{3E3FB0FA-D452-4F1B-81FB-D225216236BA}" srcOrd="0" destOrd="0" presId="urn:microsoft.com/office/officeart/2018/2/layout/IconLabelList"/>
    <dgm:cxn modelId="{0C7132D1-CD9A-48E1-99A0-BBFDA197A7A2}" type="presOf" srcId="{2971F54A-A75C-4EAD-AA8A-30C386662D04}" destId="{DD1E8096-B3A2-47B3-9EF2-63659C2FAB8C}" srcOrd="0" destOrd="0" presId="urn:microsoft.com/office/officeart/2018/2/layout/IconLabelList"/>
    <dgm:cxn modelId="{836209E3-3C7F-4D5F-9A26-4F60E9F1E523}" srcId="{4566B30D-38C0-4A43-86FF-112C43121AE2}" destId="{4F35CB14-0567-4AC6-BDB5-272269E89A64}" srcOrd="2" destOrd="0" parTransId="{43DE974B-BD90-4221-BFF7-BF1F801C2AAB}" sibTransId="{98AC4BCD-DB93-46A5-8DB4-3FFADB674404}"/>
    <dgm:cxn modelId="{48626F25-8578-4519-B335-3FD3568AC623}" type="presParOf" srcId="{B669E0EF-491C-4CFE-9E1D-6D8EEA94A700}" destId="{3DF53BA3-370E-407E-95E5-065124FEFA95}" srcOrd="0" destOrd="0" presId="urn:microsoft.com/office/officeart/2018/2/layout/IconLabelList"/>
    <dgm:cxn modelId="{FAC6E8BE-721D-4037-9F28-74585C8AB5B2}" type="presParOf" srcId="{3DF53BA3-370E-407E-95E5-065124FEFA95}" destId="{081D34CA-7B24-40E1-9609-BD1D7E3EA7E0}" srcOrd="0" destOrd="0" presId="urn:microsoft.com/office/officeart/2018/2/layout/IconLabelList"/>
    <dgm:cxn modelId="{F500239F-3489-4F9E-B548-C05744C05B6A}" type="presParOf" srcId="{3DF53BA3-370E-407E-95E5-065124FEFA95}" destId="{5F891C36-4DB7-415B-9D5B-D2D77FE6C5D5}" srcOrd="1" destOrd="0" presId="urn:microsoft.com/office/officeart/2018/2/layout/IconLabelList"/>
    <dgm:cxn modelId="{0AEC22BB-9835-4BAB-9AC2-38DD31EA0966}" type="presParOf" srcId="{3DF53BA3-370E-407E-95E5-065124FEFA95}" destId="{DD1E8096-B3A2-47B3-9EF2-63659C2FAB8C}" srcOrd="2" destOrd="0" presId="urn:microsoft.com/office/officeart/2018/2/layout/IconLabelList"/>
    <dgm:cxn modelId="{C74CD156-2BB5-4EB4-8CA0-4FF687EA28E6}" type="presParOf" srcId="{B669E0EF-491C-4CFE-9E1D-6D8EEA94A700}" destId="{F6D620D2-5105-49D3-8770-11B5082A43A5}" srcOrd="1" destOrd="0" presId="urn:microsoft.com/office/officeart/2018/2/layout/IconLabelList"/>
    <dgm:cxn modelId="{5941AE70-6757-4985-8AF9-8331F233ADCB}" type="presParOf" srcId="{B669E0EF-491C-4CFE-9E1D-6D8EEA94A700}" destId="{454DCDD7-A690-4DF0-B47E-BA011210216D}" srcOrd="2" destOrd="0" presId="urn:microsoft.com/office/officeart/2018/2/layout/IconLabelList"/>
    <dgm:cxn modelId="{D1E1F6B9-64F9-42BA-8AB8-EB48B741F508}" type="presParOf" srcId="{454DCDD7-A690-4DF0-B47E-BA011210216D}" destId="{2981AC4B-381A-409F-823B-BAE1231D6FA7}" srcOrd="0" destOrd="0" presId="urn:microsoft.com/office/officeart/2018/2/layout/IconLabelList"/>
    <dgm:cxn modelId="{FDEC7F28-BCCE-43CB-A97E-BC4AFCEDE3FA}" type="presParOf" srcId="{454DCDD7-A690-4DF0-B47E-BA011210216D}" destId="{4F4CAB8C-7E0B-4234-B5C1-915C0817774D}" srcOrd="1" destOrd="0" presId="urn:microsoft.com/office/officeart/2018/2/layout/IconLabelList"/>
    <dgm:cxn modelId="{122CB6F4-B0C7-4CA0-A3FD-C5BA1C3DAE95}" type="presParOf" srcId="{454DCDD7-A690-4DF0-B47E-BA011210216D}" destId="{175A09C8-7D0C-46BB-94CA-33FAA2E4158F}" srcOrd="2" destOrd="0" presId="urn:microsoft.com/office/officeart/2018/2/layout/IconLabelList"/>
    <dgm:cxn modelId="{3CB5AAB4-257D-4005-86C2-AC5CFDED5651}" type="presParOf" srcId="{B669E0EF-491C-4CFE-9E1D-6D8EEA94A700}" destId="{1CA9F4AA-CB87-4BF2-9D0D-6F4E29E32EC1}" srcOrd="3" destOrd="0" presId="urn:microsoft.com/office/officeart/2018/2/layout/IconLabelList"/>
    <dgm:cxn modelId="{236B45EE-8184-46C4-BCF1-EF2524615CA6}" type="presParOf" srcId="{B669E0EF-491C-4CFE-9E1D-6D8EEA94A700}" destId="{8BB1215C-7706-45C0-9821-408208759EC4}" srcOrd="4" destOrd="0" presId="urn:microsoft.com/office/officeart/2018/2/layout/IconLabelList"/>
    <dgm:cxn modelId="{7E5CF614-50F6-4ABC-9941-7D8497BB8B29}" type="presParOf" srcId="{8BB1215C-7706-45C0-9821-408208759EC4}" destId="{43362B2C-36E8-4E81-8F69-76406C26EA71}" srcOrd="0" destOrd="0" presId="urn:microsoft.com/office/officeart/2018/2/layout/IconLabelList"/>
    <dgm:cxn modelId="{23C78AA6-3D28-4673-AC93-F3D64947D65A}" type="presParOf" srcId="{8BB1215C-7706-45C0-9821-408208759EC4}" destId="{143C2DED-4FCF-425E-AF15-6097F27D24E0}" srcOrd="1" destOrd="0" presId="urn:microsoft.com/office/officeart/2018/2/layout/IconLabelList"/>
    <dgm:cxn modelId="{A884ECAC-BF31-4BA3-B5E7-E5F5EF48DDF4}" type="presParOf" srcId="{8BB1215C-7706-45C0-9821-408208759EC4}" destId="{3E3FB0FA-D452-4F1B-81FB-D225216236B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D34CA-7B24-40E1-9609-BD1D7E3EA7E0}">
      <dsp:nvSpPr>
        <dsp:cNvPr id="0" name=""/>
        <dsp:cNvSpPr/>
      </dsp:nvSpPr>
      <dsp:spPr>
        <a:xfrm>
          <a:off x="1093204" y="787751"/>
          <a:ext cx="1055126" cy="1055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E8096-B3A2-47B3-9EF2-63659C2FAB8C}">
      <dsp:nvSpPr>
        <dsp:cNvPr id="0" name=""/>
        <dsp:cNvSpPr/>
      </dsp:nvSpPr>
      <dsp:spPr>
        <a:xfrm>
          <a:off x="448405" y="2160686"/>
          <a:ext cx="2344724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cs typeface="Arial" panose="020B0604020202020204" pitchFamily="34" charset="0"/>
            </a:rPr>
            <a:t>An acceptable approach for meeting the 10 CFR 73.110 requirements</a:t>
          </a:r>
        </a:p>
      </dsp:txBody>
      <dsp:txXfrm>
        <a:off x="448405" y="2160686"/>
        <a:ext cx="2344724" cy="742500"/>
      </dsp:txXfrm>
    </dsp:sp>
    <dsp:sp modelId="{2981AC4B-381A-409F-823B-BAE1231D6FA7}">
      <dsp:nvSpPr>
        <dsp:cNvPr id="0" name=""/>
        <dsp:cNvSpPr/>
      </dsp:nvSpPr>
      <dsp:spPr>
        <a:xfrm>
          <a:off x="4730236" y="787751"/>
          <a:ext cx="1055126" cy="1055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A09C8-7D0C-46BB-94CA-33FAA2E4158F}">
      <dsp:nvSpPr>
        <dsp:cNvPr id="0" name=""/>
        <dsp:cNvSpPr/>
      </dsp:nvSpPr>
      <dsp:spPr>
        <a:xfrm>
          <a:off x="3203457" y="2160686"/>
          <a:ext cx="4108685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cs typeface="Arial" panose="020B0604020202020204" pitchFamily="34" charset="0"/>
            </a:rPr>
            <a:t>Effective guidance to support a technology-inclusive, performance-based, and risk-informed cybersecurity regulatory framework</a:t>
          </a:r>
        </a:p>
      </dsp:txBody>
      <dsp:txXfrm>
        <a:off x="3203457" y="2160686"/>
        <a:ext cx="4108685" cy="742500"/>
      </dsp:txXfrm>
    </dsp:sp>
    <dsp:sp modelId="{43362B2C-36E8-4E81-8F69-76406C26EA71}">
      <dsp:nvSpPr>
        <dsp:cNvPr id="0" name=""/>
        <dsp:cNvSpPr/>
      </dsp:nvSpPr>
      <dsp:spPr>
        <a:xfrm>
          <a:off x="8367268" y="787751"/>
          <a:ext cx="1055126" cy="1055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FB0FA-D452-4F1B-81FB-D225216236BA}">
      <dsp:nvSpPr>
        <dsp:cNvPr id="0" name=""/>
        <dsp:cNvSpPr/>
      </dsp:nvSpPr>
      <dsp:spPr>
        <a:xfrm>
          <a:off x="7722469" y="2160686"/>
          <a:ext cx="2344724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cs typeface="Arial" panose="020B0604020202020204" pitchFamily="34" charset="0"/>
            </a:rPr>
            <a:t>Leverages IAEA and IEC security concepts</a:t>
          </a:r>
        </a:p>
      </dsp:txBody>
      <dsp:txXfrm>
        <a:off x="7722469" y="2160686"/>
        <a:ext cx="2344724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7DBA4-9D93-4060-B200-5C83B2196A1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6B70A-0B69-451D-A6E2-66774397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8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CABBBF-EA8A-DC09-91F1-9E5FA3FE7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87"/>
          <a:stretch/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B0E1E-A797-4CD0-836B-F1A9CD80D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3168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23EF3-DD6E-4E07-A173-E02324808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38377-8AF4-47EE-971F-35E55B53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17CF-1A6B-4E89-ABD4-BE0D3DB6D8E5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893CA-78F7-4199-8399-019DB103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D76C0-6E79-4F8D-9A75-DE688149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895CCF-02F7-401E-C571-72C4866A5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48" y="5889832"/>
            <a:ext cx="2132249" cy="8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77E8-06ED-4F58-A0B9-50DB21FF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12317-4F45-489F-9249-80FCE632B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02E7C-E05A-48CE-A560-A300D8C6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0A8-6D84-43D1-A6FE-483482AE3915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6E316-8EC0-4BC5-A691-FD912D43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E89BB-4F02-4666-9C35-4821C4FC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EC1C9C-5936-4133-94F2-AA8B52B7A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4B96-7FA9-4C1D-A8C4-FB3EA562B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69E5A-0431-47F0-BE20-EB41462D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CE96-A6F6-4D3F-AF87-E9853BA80509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DAE64-5BBF-4C28-B35A-4BEB8649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4A02C-42FA-4AC3-A3E0-672C0B2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A677-BD42-4037-A496-DB3A0EE7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28"/>
            <a:ext cx="12192000" cy="1113522"/>
          </a:xfrm>
          <a:blipFill>
            <a:blip r:embed="rId2"/>
            <a:stretch>
              <a:fillRect/>
            </a:stretch>
          </a:blipFill>
        </p:spPr>
        <p:txBody>
          <a:bodyPr anchor="t" anchorCtr="1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D1B52-F16F-4AD0-B6A2-C32D1A849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E73C-D02C-4E57-83F5-CF2C37F5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F53F-5051-45E4-BF67-602892E76D02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2106-D85A-4C8B-91A7-EF9C38AC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3B13E-D95A-4DD0-9E27-FD7EBC28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E2FD-6D87-42FC-A3CF-F654A1D81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6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20AF-2AFC-44B5-BD63-5F750DFF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3DF78-DBA5-4CE5-B892-0658548E7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23742-63F1-4D8B-ADBD-30A77E3C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7" y="6356350"/>
            <a:ext cx="1212270" cy="365125"/>
          </a:xfrm>
        </p:spPr>
        <p:txBody>
          <a:bodyPr/>
          <a:lstStyle/>
          <a:p>
            <a:fld id="{7D6C9EDE-7A5D-4AB3-8D81-D950F79E95B2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0409A-5D10-4151-A598-54113CB0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2384" y="6356350"/>
            <a:ext cx="404783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548D3-936B-4232-8A6E-D7957DB1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648" y="6538912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EC519CB-F15E-44CD-A27E-DC94C9C1B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3C70-545F-4E65-8606-29F82679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4A273-7854-4DF8-A6D9-898F9285B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BB0A4-0302-4EE9-9A9F-B4364BFF5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51B46-42B0-47DE-B9CE-DA0B66E2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A5A4-2749-4CAC-9A83-CD61973D9410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C76C3-E21E-4DBB-8EDA-2A613A55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8A615-595F-40CF-9E7A-13866E27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FB12-7C64-4A0C-AABB-10A07A57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1FAAF-0511-435C-94D0-F549F0A0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53FE3-F969-4E9A-8683-1BD4DF941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B0074-459E-4B98-8991-861E44424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C4151-B64E-46CF-8172-D453C4587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5FB9B-1693-40C9-9CA5-48B38716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EF5-6282-4488-8329-42298D8159AE}" type="datetime1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EA2A8-0C4D-42A3-ACF7-5A37FD4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DBA76-DAA5-4B57-A481-70BF8965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0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501F-55F1-48BA-B77A-812D0B0F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BDA28-D154-4ED2-A858-55EB7E94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8AB0-0F2D-47E1-96AF-4B6C417A57AD}" type="datetime1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C76DC-FBF2-4BF7-8C86-AF59147A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2AD1F-99EC-4FC6-8FCD-2032F798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7CC2D-9EC2-448B-8D87-8E445B2E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3380-AE14-488F-98E5-DB923A41B24A}" type="datetime1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49EFD-260B-4FB2-B1CC-17D9090E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814A-DB75-4EEC-8530-037000A1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9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83DF-12DE-4AED-8507-BDC0BFEB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0101-0AD5-4489-BBCA-CF0C6F0D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11DFE-BB48-455D-B0A6-80DE9E185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8C8E5-71E0-49E2-A257-16668443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E251-34EF-4E88-B10D-549664565784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08648-6638-497C-8FE1-E136F8D3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72D5A-306A-4BA3-A96C-DBAFB012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0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55BA-F17A-460C-8960-269376B5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A8F1B-2D5E-4CC9-9E13-BD634FE03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39D64-DB3A-467D-8196-D3E12CFDE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5D529-E73D-4018-A492-20DEC7B0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7442-2615-4B7F-B639-D14EBAE9371F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9CA08-B9C9-4220-A849-4ECF2DE7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E4497-3CED-4515-89C8-227279FD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2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CFA98BED-A3A5-09B4-B0DF-568FB51A9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109"/>
          <a:stretch/>
        </p:blipFill>
        <p:spPr>
          <a:xfrm>
            <a:off x="0" y="-7509"/>
            <a:ext cx="12192000" cy="6865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EE58D0-B725-F4CB-AE00-5FB7C406800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55248" y="5889832"/>
            <a:ext cx="2132249" cy="85882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3B6EC-37D4-418C-AA39-CAED2953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624D-C643-4B37-BFB9-4D234E57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F70C1-9AFA-4F1D-B782-7F15871E6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975" y="6266275"/>
            <a:ext cx="1708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216B-660A-4771-8D58-D39D96AE0051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9990-256E-4D95-9AEF-23D912FF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98891" y="6266274"/>
            <a:ext cx="3958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D2D75-2A13-4072-A973-BCE1A12FE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4815" y="6266276"/>
            <a:ext cx="1035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EC519CB-F15E-44CD-A27E-DC94C9C1B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5E52DC-BD0A-04B2-60B7-7206C792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58"/>
            <a:ext cx="12191999" cy="17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E28F7-7C74-3FF9-5A3D-E4E2508D4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50445"/>
            <a:ext cx="9144000" cy="1316894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U.S. Nuclear Regulatory Commission Efforts on Cybersecurity for </a:t>
            </a:r>
            <a:r>
              <a:rPr lang="en-US" sz="3100" b="1" dirty="0">
                <a:latin typeface="+mn-lt"/>
                <a:ea typeface="+mn-ea"/>
                <a:cs typeface="+mn-cs"/>
              </a:rPr>
              <a:t>Small Modular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Reactors</a:t>
            </a:r>
            <a:endParaRPr lang="en-US" sz="31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D2C4-D7B0-AD9F-C201-8342170B8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96426"/>
            <a:ext cx="9144000" cy="1219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Tammie Rivera, Cybersecurity Specialist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Office of Nuclear Security and Incident Response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U.S. Nuclear Regulatory Commission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3310A-AD16-2B49-9234-361887A5BDE7}"/>
              </a:ext>
            </a:extLst>
          </p:cNvPr>
          <p:cNvSpPr txBox="1"/>
          <p:nvPr/>
        </p:nvSpPr>
        <p:spPr>
          <a:xfrm>
            <a:off x="5042262" y="211757"/>
            <a:ext cx="7149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4"/>
                </a:solidFill>
              </a:rPr>
              <a:t>International Conference on Small Modular Reactors and their Applications</a:t>
            </a:r>
          </a:p>
          <a:p>
            <a:pPr algn="r"/>
            <a:r>
              <a:rPr lang="en-US" sz="1400" b="1" i="1" dirty="0">
                <a:solidFill>
                  <a:schemeClr val="bg1"/>
                </a:solidFill>
              </a:rPr>
              <a:t>21–25 October 2024, Vienna, Austria</a:t>
            </a:r>
          </a:p>
        </p:txBody>
      </p:sp>
    </p:spTree>
    <p:extLst>
      <p:ext uri="{BB962C8B-B14F-4D97-AF65-F5344CB8AC3E}">
        <p14:creationId xmlns:p14="http://schemas.microsoft.com/office/powerpoint/2010/main" val="191023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CF1A-C7D0-26F2-3A37-A52B10D7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Authors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8F12-2591-BF18-6DEC-83E186F6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4691063"/>
          </a:xfrm>
        </p:spPr>
        <p:txBody>
          <a:bodyPr/>
          <a:lstStyle/>
          <a:p>
            <a:pPr marL="131445" marR="360045" indent="0" algn="ctr">
              <a:lnSpc>
                <a:spcPts val="1400"/>
              </a:lnSpc>
              <a:spcBef>
                <a:spcPts val="0"/>
              </a:spcBef>
              <a:buNone/>
            </a:pPr>
            <a:endParaRPr lang="en-US" sz="1800" i="0" dirty="0">
              <a:effectLst/>
              <a:latin typeface="Times New Roman Bold" panose="0202080307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" indent="0" algn="ctr">
              <a:spcBef>
                <a:spcPts val="0"/>
              </a:spcBef>
              <a:buNone/>
            </a:pPr>
            <a:r>
              <a:rPr lang="en-US" sz="2400" b="1" dirty="0">
                <a:ea typeface="Times New Roman" panose="02020603050405020304" pitchFamily="18" charset="0"/>
              </a:rPr>
              <a:t>Paper Title</a:t>
            </a:r>
            <a:r>
              <a:rPr lang="en-US" sz="2400" dirty="0">
                <a:ea typeface="Times New Roman" panose="02020603050405020304" pitchFamily="18" charset="0"/>
              </a:rPr>
              <a:t>: </a:t>
            </a:r>
            <a:r>
              <a:rPr lang="en-US" sz="2400" i="1" dirty="0">
                <a:ea typeface="Times New Roman" panose="02020603050405020304" pitchFamily="18" charset="0"/>
              </a:rPr>
              <a:t>NRC Regulatory Efforts for Cybersecurity of Small Modular Reactors</a:t>
            </a:r>
          </a:p>
          <a:p>
            <a:pPr marL="130175" indent="1127125">
              <a:spcBef>
                <a:spcPts val="0"/>
              </a:spcBef>
              <a:buNone/>
              <a:tabLst>
                <a:tab pos="6115050" algn="l"/>
              </a:tabLst>
            </a:pPr>
            <a:endParaRPr lang="en-US" sz="1800" b="1" dirty="0">
              <a:ea typeface="Times New Roman" panose="02020603050405020304" pitchFamily="18" charset="0"/>
            </a:endParaRPr>
          </a:p>
          <a:p>
            <a:pPr marL="130175" indent="1127125">
              <a:spcBef>
                <a:spcPts val="0"/>
              </a:spcBef>
              <a:buNone/>
              <a:tabLst>
                <a:tab pos="6115050" algn="l"/>
              </a:tabLst>
            </a:pPr>
            <a:endParaRPr lang="en-US" sz="1800" b="1" dirty="0">
              <a:ea typeface="Times New Roman" panose="02020603050405020304" pitchFamily="18" charset="0"/>
            </a:endParaRPr>
          </a:p>
          <a:p>
            <a:pPr marL="130175" indent="1127125">
              <a:spcBef>
                <a:spcPts val="0"/>
              </a:spcBef>
              <a:buNone/>
              <a:tabLst>
                <a:tab pos="6115050" algn="l"/>
              </a:tabLst>
            </a:pPr>
            <a:endParaRPr lang="en-US" sz="1800" b="1" dirty="0">
              <a:ea typeface="Times New Roman" panose="02020603050405020304" pitchFamily="18" charset="0"/>
            </a:endParaRPr>
          </a:p>
          <a:p>
            <a:pPr marL="130175" indent="1127125">
              <a:spcBef>
                <a:spcPts val="0"/>
              </a:spcBef>
              <a:buNone/>
              <a:tabLst>
                <a:tab pos="6115050" algn="l"/>
              </a:tabLst>
            </a:pPr>
            <a:r>
              <a:rPr lang="en-US" sz="1800" b="1" dirty="0">
                <a:ea typeface="Times New Roman" panose="02020603050405020304" pitchFamily="18" charset="0"/>
              </a:rPr>
              <a:t>Tammie Rivera</a:t>
            </a:r>
            <a:r>
              <a:rPr lang="en-US" sz="1800" dirty="0">
                <a:ea typeface="Times New Roman" panose="02020603050405020304" pitchFamily="18" charset="0"/>
              </a:rPr>
              <a:t>	</a:t>
            </a:r>
            <a:r>
              <a:rPr lang="en-US" sz="1800" b="1" dirty="0">
                <a:ea typeface="Times New Roman" panose="02020603050405020304" pitchFamily="18" charset="0"/>
              </a:rPr>
              <a:t>Ismael Garcia</a:t>
            </a:r>
          </a:p>
          <a:p>
            <a:pPr marL="13144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Cybersecurity Specialist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		</a:t>
            </a:r>
            <a:r>
              <a:rPr lang="nn-NO" sz="1800" i="1" dirty="0"/>
              <a:t>Senior Technical Advisor for Digital I&amp;C and Cyber</a:t>
            </a:r>
            <a:endParaRPr lang="en-US" sz="1800" i="1" dirty="0">
              <a:ea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Division of Physical and Cybersecurity Policy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Office of Nuclear Security and Incident Response</a:t>
            </a:r>
          </a:p>
          <a:p>
            <a:pPr marL="131445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U.S. Nuclear Regulatory Commission (NRC)</a:t>
            </a:r>
          </a:p>
          <a:p>
            <a:pPr marL="131445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85E74-462F-0C6B-1F0F-A963FD9D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E2FD-6D87-42FC-A3CF-F654A1D81DD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8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855BE5-4717-4C68-1801-CC7C4D7A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754"/>
            <a:ext cx="12191999" cy="942603"/>
          </a:xfrm>
        </p:spPr>
        <p:txBody>
          <a:bodyPr anchor="t" anchorCtr="1">
            <a:normAutofit/>
          </a:bodyPr>
          <a:lstStyle/>
          <a:p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the NRC Doing? 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752C7C-978A-A47F-C4B1-810FB634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45322"/>
            <a:ext cx="10706100" cy="4852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Developing a new risk-informed, technology-inclusive </a:t>
            </a:r>
            <a:r>
              <a:rPr lang="en-US" sz="2400" dirty="0">
                <a:solidFill>
                  <a:prstClr val="black"/>
                </a:solidFill>
              </a:rPr>
              <a:t>regulatory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framework for advanced reactors (Part 53), including cybersecurity (proposed 10 CFR 73.110).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a graded approach </a:t>
            </a:r>
            <a:r>
              <a:rPr lang="en-US" sz="1900" dirty="0">
                <a:solidFill>
                  <a:prstClr val="black"/>
                </a:solidFill>
              </a:rPr>
              <a:t>for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advanced reactors, including small modular reactors (SMRs), to protect digital computers, communication systems, and networks based on consequences for the differing risk levels within the advanced reactor technologies.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00" dirty="0">
                <a:solidFill>
                  <a:prstClr val="black"/>
                </a:solidFill>
              </a:rPr>
              <a:t>Addresses challenges regarding regulating a broad landscape of novel reactor designs.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Developing implementing guidance to be used by operators to meet the proposed regulations.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Conducting research activities to better understand emerging technologies.</a:t>
            </a:r>
          </a:p>
          <a:p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0DC5E55-9E25-AFE9-9FE6-044133E143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0D5003-0AB4-AA74-8904-1EE3ADB4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19CB-F15E-44CD-A27E-DC94C9C1BA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6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44C9-2AD5-9A2B-B532-91038989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/>
                </a:solidFill>
              </a:rPr>
              <a:t>Broad Landscape of Advanced Reactor Designs</a:t>
            </a:r>
            <a:br>
              <a:rPr lang="en-US" sz="3600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CBA31-3592-37FD-9E84-35F61EAF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E2FD-6D87-42FC-A3CF-F654A1D81DD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64316-AC2C-86DD-74CE-27A415D9987D}"/>
              </a:ext>
            </a:extLst>
          </p:cNvPr>
          <p:cNvSpPr/>
          <p:nvPr/>
        </p:nvSpPr>
        <p:spPr>
          <a:xfrm>
            <a:off x="10382250" y="5133975"/>
            <a:ext cx="238125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07CB-249D-1525-970E-3E3998068FFD}"/>
              </a:ext>
            </a:extLst>
          </p:cNvPr>
          <p:cNvSpPr txBox="1"/>
          <p:nvPr/>
        </p:nvSpPr>
        <p:spPr>
          <a:xfrm>
            <a:off x="578421" y="6110284"/>
            <a:ext cx="676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Presentation on “10 CFR Part 53 Licensing and Regulation of Commercial Nuclear Plants” available via Agencywide Documents Access and Management System Accession Number ML22038A001.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7CE034-0315-D7BA-89AA-C231CEA8A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46" y="1592659"/>
            <a:ext cx="8710429" cy="36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C88661-3D6D-DB09-EE43-A49307E9ED7A}"/>
              </a:ext>
            </a:extLst>
          </p:cNvPr>
          <p:cNvSpPr txBox="1"/>
          <p:nvPr/>
        </p:nvSpPr>
        <p:spPr>
          <a:xfrm>
            <a:off x="1909946" y="1506933"/>
            <a:ext cx="36195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3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DC8B-9426-40D5-A893-9A3CF5A3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Are We Doing It?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0961-473A-3EF7-2A63-F17AF76D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1409497"/>
            <a:ext cx="10830773" cy="522190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The proposed regulatory framework aims to: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</a:rPr>
              <a:t>Modernize licensing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3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</a:rPr>
              <a:t>Provide flexibility and clarity of a regulatory approach for applicants and licensees and reduces the need for regulatory exemptions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3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</a:rPr>
              <a:t>Address a broad range of technologies and designs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3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</a:rPr>
              <a:t>Provide a performance-based, graded approach versus prescriptive requirements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3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</a:rPr>
              <a:t>Promote innovation and enable the use of technology advances in security requirements for physical security, cybersecurity, fitness for duty, access authorization, and emergency preparedness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3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</a:rPr>
              <a:t>Leverage experience from research and test reactors, large light water reactors, certain fuel cycle facilities, and medical isotope facilities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3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</a:rPr>
              <a:t>Encourage security by design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sz="23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300" dirty="0">
                <a:solidFill>
                  <a:prstClr val="black"/>
                </a:solidFill>
              </a:rPr>
              <a:t>Provide provisions for factory fuel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B13B0-CD33-A67A-8C49-43DB1E5E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E2FD-6D87-42FC-A3CF-F654A1D81D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6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F3DF-AF8F-CC08-4324-6594E4C7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Proposed Cyber Requirements (10 CFR 73.110)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D69D8-3C51-AB86-ADB9-3E56B5E3C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111" y="1200150"/>
            <a:ext cx="9295778" cy="4807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EB253-5E0A-A1A7-09C5-95835C4F2A92}"/>
              </a:ext>
            </a:extLst>
          </p:cNvPr>
          <p:cNvSpPr txBox="1"/>
          <p:nvPr/>
        </p:nvSpPr>
        <p:spPr>
          <a:xfrm>
            <a:off x="45925" y="6292847"/>
            <a:ext cx="6767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Note: This staff-proposed rulemaking and guidance has been documented in SECY-23-0021 and has been released for public comment. More information on the rulemaking process is available at https://www.nrc.gov/about-nrc/regulatory/rulemaking/rulemaking-process.html.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82380-28D0-EE0B-3F64-9A38D2AC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E2FD-6D87-42FC-A3CF-F654A1D81D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5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832C-6E1B-4E6F-6780-E99DEC7E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Draft Regulatory Guide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1DDA6-B24C-E5B8-8502-6488185DD8D1}"/>
              </a:ext>
            </a:extLst>
          </p:cNvPr>
          <p:cNvSpPr txBox="1"/>
          <p:nvPr/>
        </p:nvSpPr>
        <p:spPr>
          <a:xfrm>
            <a:off x="1524000" y="140341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Draft Guidance-5075 “Establishing Cybersecurity Programs for Commercial Nuclear Plants Licensed Under 10 CFR Part 53”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DC75C0-24CD-B4BD-B5C6-AE0A2A6CC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501916"/>
              </p:ext>
            </p:extLst>
          </p:nvPr>
        </p:nvGraphicFramePr>
        <p:xfrm>
          <a:off x="838200" y="2295523"/>
          <a:ext cx="10515600" cy="36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DD1DC-805B-9DB7-F25E-69E5F07A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E2FD-6D87-42FC-A3CF-F654A1D81D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2EB6-40DB-4D75-D5E8-318BDF44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Draft Regulatory Guide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4E1A8E-37AC-3C0A-2A42-BE8902F47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1851441"/>
            <a:ext cx="9639300" cy="3911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BD4C8-7692-2CEE-84B2-29CCAFBE8538}"/>
              </a:ext>
            </a:extLst>
          </p:cNvPr>
          <p:cNvSpPr txBox="1"/>
          <p:nvPr/>
        </p:nvSpPr>
        <p:spPr>
          <a:xfrm>
            <a:off x="752475" y="132822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Three-Tier Analysis Approach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68210-C04E-91B9-0B69-314A3D81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E2FD-6D87-42FC-A3CF-F654A1D81DD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7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26DE-D36A-B9C4-5F35-F31E4669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Gaining a Better Understanding Through Research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69092C-C5A4-3319-FA9C-E237D278BB2A}"/>
              </a:ext>
            </a:extLst>
          </p:cNvPr>
          <p:cNvGrpSpPr/>
          <p:nvPr/>
        </p:nvGrpSpPr>
        <p:grpSpPr>
          <a:xfrm>
            <a:off x="838200" y="1343025"/>
            <a:ext cx="1621637" cy="4791075"/>
            <a:chOff x="492913" y="917709"/>
            <a:chExt cx="1142285" cy="3900288"/>
          </a:xfrm>
        </p:grpSpPr>
        <p:pic>
          <p:nvPicPr>
            <p:cNvPr id="6" name="Graphic 5" descr="Processor with solid fill">
              <a:extLst>
                <a:ext uri="{FF2B5EF4-FFF2-40B4-BE49-F238E27FC236}">
                  <a16:creationId xmlns:a16="http://schemas.microsoft.com/office/drawing/2014/main" id="{781A0ECF-AE20-0E7F-2EC5-B154C17CF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2913" y="917709"/>
              <a:ext cx="1086907" cy="1086907"/>
            </a:xfrm>
            <a:prstGeom prst="rect">
              <a:avLst/>
            </a:prstGeom>
          </p:spPr>
        </p:pic>
        <p:pic>
          <p:nvPicPr>
            <p:cNvPr id="7" name="Graphic 6" descr="Robot Hand with solid fill">
              <a:extLst>
                <a:ext uri="{FF2B5EF4-FFF2-40B4-BE49-F238E27FC236}">
                  <a16:creationId xmlns:a16="http://schemas.microsoft.com/office/drawing/2014/main" id="{D8E8C6A4-74E4-6993-3DFD-087DEE5E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291" y="1914262"/>
              <a:ext cx="1086907" cy="1086907"/>
            </a:xfrm>
            <a:prstGeom prst="rect">
              <a:avLst/>
            </a:prstGeom>
          </p:spPr>
        </p:pic>
        <p:sp>
          <p:nvSpPr>
            <p:cNvPr id="8" name="Rectangle 7" descr="Head with Gears">
              <a:extLst>
                <a:ext uri="{FF2B5EF4-FFF2-40B4-BE49-F238E27FC236}">
                  <a16:creationId xmlns:a16="http://schemas.microsoft.com/office/drawing/2014/main" id="{6C1A335B-829A-59D4-1CDC-5ADA93D14EB4}"/>
                </a:ext>
              </a:extLst>
            </p:cNvPr>
            <p:cNvSpPr/>
            <p:nvPr/>
          </p:nvSpPr>
          <p:spPr>
            <a:xfrm>
              <a:off x="548291" y="2908038"/>
              <a:ext cx="905756" cy="894578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350"/>
            </a:p>
          </p:txBody>
        </p:sp>
        <p:pic>
          <p:nvPicPr>
            <p:cNvPr id="9" name="Graphic 8" descr="Wireless router with solid fill">
              <a:extLst>
                <a:ext uri="{FF2B5EF4-FFF2-40B4-BE49-F238E27FC236}">
                  <a16:creationId xmlns:a16="http://schemas.microsoft.com/office/drawing/2014/main" id="{1BB0AFCF-548F-82E6-BE01-37087616E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79663" y="3904591"/>
              <a:ext cx="913406" cy="913406"/>
            </a:xfrm>
            <a:prstGeom prst="rect">
              <a:avLst/>
            </a:prstGeom>
          </p:spPr>
        </p:pic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A94406-1FAB-4187-938A-D8968100D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8454" y="1738875"/>
            <a:ext cx="9086850" cy="4527401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500" dirty="0"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dirty="0">
                <a:ea typeface="Malgun Gothic"/>
                <a:cs typeface="Arial" panose="020B0604020202020204" pitchFamily="34" charset="0"/>
              </a:rPr>
              <a:t>Field Programmable Gate Arrays (FPGAs)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200" dirty="0">
              <a:ea typeface="Malgun Gothic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200" dirty="0">
              <a:ea typeface="Malgun Gothic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ea typeface="Malgun Gothic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ea typeface="Malgun Gothic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ea typeface="Malgun Gothic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ea typeface="Malgun Gothic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ea typeface="Malgun Gothic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dirty="0">
                <a:ea typeface="Malgun Gothic"/>
                <a:cs typeface="Times New Roman"/>
              </a:rPr>
              <a:t>Autonomous Control and Remote Access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2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2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7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7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7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7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dirty="0">
                <a:ea typeface="Malgun Gothic"/>
                <a:cs typeface="Times New Roman"/>
              </a:rPr>
              <a:t>Artificial Intelligence (AI)/Machine Learning (ML)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600" dirty="0">
              <a:ea typeface="Malgun Gothic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>
              <a:ea typeface="Malgun Gothic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>
              <a:ea typeface="Malgun Gothic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600" dirty="0">
                <a:ea typeface="Malgun Gothic"/>
                <a:cs typeface="Arial" panose="020B0604020202020204" pitchFamily="34" charset="0"/>
              </a:rPr>
              <a:t>Wireless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B1CF39-88D0-F210-CB31-40FE0BCC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E2FD-6D87-42FC-A3CF-F654A1D81D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5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B596-09D3-7FC0-CBED-EFBD0C3D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Future NRC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573B6-110A-DDA6-7794-E61C198B7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557544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Address any NRC Commission feedback on proposed rule and implementing guidance; issue final rule by 2027.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Encourage comments and stakeholder feedback during public comment period.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Continue working on topics for inclusion in the guidance to support the proposed cybersecurity requirements such as: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Using a performance-based approach for the selection of cybersecurity measures, and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Implementation of emerging technologies and novel use cases, such as remote operation and autonomous operation. 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Several research initiatives are underway to better understand the cybersecurity considerations associated with implementation of emerging technology.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A32E7-27D6-395D-B85D-9FCF40D2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E2FD-6D87-42FC-A3CF-F654A1D81DD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2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77EA9A-E235-43A2-BD8E-6C931686843C}" vid="{BB65246C-6512-4110-9C59-8CFCBB938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163139467C943967F8C87CBAE1528" ma:contentTypeVersion="14" ma:contentTypeDescription="Create a new document." ma:contentTypeScope="" ma:versionID="ea459092c44f060a4f5f7fbcc139b39f">
  <xsd:schema xmlns:xsd="http://www.w3.org/2001/XMLSchema" xmlns:xs="http://www.w3.org/2001/XMLSchema" xmlns:p="http://schemas.microsoft.com/office/2006/metadata/properties" xmlns:ns2="6377376a-6795-44c1-af99-60b1f09d6f5f" xmlns:ns3="13144ec3-82fc-4be7-9a70-45b094fb99b4" targetNamespace="http://schemas.microsoft.com/office/2006/metadata/properties" ma:root="true" ma:fieldsID="70b96de307cf4998950796d0086c8209" ns2:_="" ns3:_="">
    <xsd:import namespace="6377376a-6795-44c1-af99-60b1f09d6f5f"/>
    <xsd:import namespace="13144ec3-82fc-4be7-9a70-45b094fb9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7376a-6795-44c1-af99-60b1f09d6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44ec3-82fc-4be7-9a70-45b094fb99b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b36f26c1-4773-4e55-850a-517a34df127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860fcf20-3dde-446f-aa78-74074bee8dda}" ma:internalName="TaxCatchAll" ma:showField="CatchAllData" ma:web="13144ec3-82fc-4be7-9a70-45b094fb9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13144ec3-82fc-4be7-9a70-45b094fb99b4">
      <Terms xmlns="http://schemas.microsoft.com/office/infopath/2007/PartnerControls"/>
    </TaxKeywordTaxHTField>
    <TaxCatchAll xmlns="13144ec3-82fc-4be7-9a70-45b094fb99b4" xsi:nil="true"/>
    <SharedWithUsers xmlns="13144ec3-82fc-4be7-9a70-45b094fb99b4">
      <UserInfo>
        <DisplayName>Tamar Katz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90F0B3E-B71E-4410-BFCA-46ED993D9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0A366-B9C4-411C-B3A5-AAB1D30B6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77376a-6795-44c1-af99-60b1f09d6f5f"/>
    <ds:schemaRef ds:uri="13144ec3-82fc-4be7-9a70-45b094fb9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7A251D-64C0-4C1E-9A98-DF946A352F2F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13144ec3-82fc-4be7-9a70-45b094fb99b4"/>
    <ds:schemaRef ds:uri="http://schemas.microsoft.com/office/infopath/2007/PartnerControls"/>
    <ds:schemaRef ds:uri="6377376a-6795-44c1-af99-60b1f09d6f5f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9574</TotalTime>
  <Words>602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Malgun Gothic</vt:lpstr>
      <vt:lpstr>Aptos</vt:lpstr>
      <vt:lpstr>Arial</vt:lpstr>
      <vt:lpstr>Calibri</vt:lpstr>
      <vt:lpstr>Calibri Light</vt:lpstr>
      <vt:lpstr>Times New Roman</vt:lpstr>
      <vt:lpstr>Times New Roman Bold</vt:lpstr>
      <vt:lpstr>Wingdings</vt:lpstr>
      <vt:lpstr>Office Theme</vt:lpstr>
      <vt:lpstr>U.S. Nuclear Regulatory Commission Efforts on Cybersecurity for Small Modular Reactors</vt:lpstr>
      <vt:lpstr>What is the NRC Doing? </vt:lpstr>
      <vt:lpstr>Broad Landscape of Advanced Reactor Designs </vt:lpstr>
      <vt:lpstr>Why Are We Doing It?</vt:lpstr>
      <vt:lpstr>Proposed Cyber Requirements (10 CFR 73.110)</vt:lpstr>
      <vt:lpstr>Draft Regulatory Guide Development</vt:lpstr>
      <vt:lpstr>Draft Regulatory Guide</vt:lpstr>
      <vt:lpstr>Gaining a Better Understanding Through Research</vt:lpstr>
      <vt:lpstr>Future NRC Work</vt:lpstr>
      <vt:lpstr>Authors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Goss</dc:creator>
  <cp:lastModifiedBy>Tammie Rivera</cp:lastModifiedBy>
  <cp:revision>11</cp:revision>
  <dcterms:created xsi:type="dcterms:W3CDTF">2022-11-04T18:10:10Z</dcterms:created>
  <dcterms:modified xsi:type="dcterms:W3CDTF">2024-10-07T19:03:46Z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0x010100AE9163139467C943967F8C87CBAE1528</vt:lpwstr>
  </property>
</Properties>
</file>