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 id="2147483672" r:id="rId6"/>
  </p:sldMasterIdLst>
  <p:notesMasterIdLst>
    <p:notesMasterId r:id="rId22"/>
  </p:notesMasterIdLst>
  <p:handoutMasterIdLst>
    <p:handoutMasterId r:id="rId23"/>
  </p:handoutMasterIdLst>
  <p:sldIdLst>
    <p:sldId id="256" r:id="rId7"/>
    <p:sldId id="257" r:id="rId8"/>
    <p:sldId id="271" r:id="rId9"/>
    <p:sldId id="273" r:id="rId10"/>
    <p:sldId id="274" r:id="rId11"/>
    <p:sldId id="275" r:id="rId12"/>
    <p:sldId id="276" r:id="rId13"/>
    <p:sldId id="277" r:id="rId14"/>
    <p:sldId id="278" r:id="rId15"/>
    <p:sldId id="281" r:id="rId16"/>
    <p:sldId id="286" r:id="rId17"/>
    <p:sldId id="282" r:id="rId18"/>
    <p:sldId id="287" r:id="rId19"/>
    <p:sldId id="290" r:id="rId20"/>
    <p:sldId id="28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D1E60A-E91D-4133-BB2C-661244190895}" v="3" dt="2024-07-15T11:49:10.8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7" autoAdjust="0"/>
    <p:restoredTop sz="96370" autoAdjust="0"/>
  </p:normalViewPr>
  <p:slideViewPr>
    <p:cSldViewPr snapToGrid="0">
      <p:cViewPr>
        <p:scale>
          <a:sx n="100" d="100"/>
          <a:sy n="100" d="100"/>
        </p:scale>
        <p:origin x="678"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16E90259-E13D-4945-A0E9-FA7B455981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a:extLst>
              <a:ext uri="{FF2B5EF4-FFF2-40B4-BE49-F238E27FC236}">
                <a16:creationId xmlns:a16="http://schemas.microsoft.com/office/drawing/2014/main" id="{11516002-3DCD-40FC-8E5D-A8C718CD15F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ABDA05-2BB2-40D9-8C1E-ACD9924F2C4F}" type="datetimeFigureOut">
              <a:rPr lang="ko-KR" altLang="en-US" smtClean="0"/>
              <a:t>2024-10-06</a:t>
            </a:fld>
            <a:endParaRPr lang="ko-KR" altLang="en-US"/>
          </a:p>
        </p:txBody>
      </p:sp>
      <p:sp>
        <p:nvSpPr>
          <p:cNvPr id="4" name="바닥글 개체 틀 3">
            <a:extLst>
              <a:ext uri="{FF2B5EF4-FFF2-40B4-BE49-F238E27FC236}">
                <a16:creationId xmlns:a16="http://schemas.microsoft.com/office/drawing/2014/main" id="{E7DD98DF-DCF7-411C-B9A9-66FCD3A456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6BA67F77-5481-4B08-A923-5DE4624737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713A7-C55D-412D-87C2-BB05AEEACA6E}" type="slidenum">
              <a:rPr lang="ko-KR" altLang="en-US" smtClean="0"/>
              <a:t>‹#›</a:t>
            </a:fld>
            <a:endParaRPr lang="ko-KR" altLang="en-US"/>
          </a:p>
        </p:txBody>
      </p:sp>
    </p:spTree>
    <p:extLst>
      <p:ext uri="{BB962C8B-B14F-4D97-AF65-F5344CB8AC3E}">
        <p14:creationId xmlns:p14="http://schemas.microsoft.com/office/powerpoint/2010/main" val="22414496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B22506-2E83-4331-A195-A582C93263FE}" type="datetimeFigureOut">
              <a:rPr lang="ko-KR" altLang="en-US" smtClean="0"/>
              <a:t>2024-10-06</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BDEA29-7FEB-4D76-A618-C0E1F9155D93}" type="slidenum">
              <a:rPr lang="ko-KR" altLang="en-US" smtClean="0"/>
              <a:t>‹#›</a:t>
            </a:fld>
            <a:endParaRPr lang="ko-KR" altLang="en-US"/>
          </a:p>
        </p:txBody>
      </p:sp>
    </p:spTree>
    <p:extLst>
      <p:ext uri="{BB962C8B-B14F-4D97-AF65-F5344CB8AC3E}">
        <p14:creationId xmlns:p14="http://schemas.microsoft.com/office/powerpoint/2010/main" val="814473424"/>
      </p:ext>
    </p:extLst>
  </p:cSld>
  <p:clrMap bg1="lt1" tx1="dk1" bg2="lt2" tx2="dk2" accent1="accent1" accent2="accent2" accent3="accent3" accent4="accent4" accent5="accent5" accent6="accent6" hlink="hlink" folHlink="folHlink"/>
  <p:hf hdr="0" ftr="0" dt="0"/>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Novel risks affecting SMR security include the following, which should be integrated and mitigated in the design engineering process of SMRs.</a:t>
            </a:r>
          </a:p>
          <a:p>
            <a:endParaRPr lang="ko-KR" altLang="en-US" dirty="0"/>
          </a:p>
        </p:txBody>
      </p:sp>
      <p:sp>
        <p:nvSpPr>
          <p:cNvPr id="4" name="슬라이드 번호 개체 틀 3"/>
          <p:cNvSpPr>
            <a:spLocks noGrp="1"/>
          </p:cNvSpPr>
          <p:nvPr>
            <p:ph type="sldNum" sz="quarter" idx="5"/>
          </p:nvPr>
        </p:nvSpPr>
        <p:spPr/>
        <p:txBody>
          <a:bodyPr/>
          <a:lstStyle/>
          <a:p>
            <a:fld id="{A8BDEA29-7FEB-4D76-A618-C0E1F9155D93}" type="slidenum">
              <a:rPr lang="ko-KR" altLang="en-US" smtClean="0"/>
              <a:t>6</a:t>
            </a:fld>
            <a:endParaRPr lang="ko-KR" altLang="en-US"/>
          </a:p>
        </p:txBody>
      </p:sp>
    </p:spTree>
    <p:extLst>
      <p:ext uri="{BB962C8B-B14F-4D97-AF65-F5344CB8AC3E}">
        <p14:creationId xmlns:p14="http://schemas.microsoft.com/office/powerpoint/2010/main" val="2914506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1" i="0" u="none" strike="noStrike" kern="1200" baseline="0" dirty="0">
                <a:solidFill>
                  <a:schemeClr val="tx1"/>
                </a:solidFill>
                <a:latin typeface="+mn-lt"/>
                <a:ea typeface="+mn-ea"/>
                <a:cs typeface="+mn-cs"/>
              </a:rPr>
              <a:t>II.17.3.1 General Design process and requirements for Physical Protection</a:t>
            </a:r>
          </a:p>
          <a:p>
            <a:r>
              <a:rPr lang="en-US" altLang="ko-KR" sz="1200" b="0" i="0" u="none" strike="noStrike" kern="1200" baseline="0" dirty="0">
                <a:solidFill>
                  <a:schemeClr val="tx1"/>
                </a:solidFill>
                <a:latin typeface="+mn-lt"/>
                <a:ea typeface="+mn-ea"/>
                <a:cs typeface="+mn-cs"/>
              </a:rPr>
              <a:t>The review will ensure that general design plan information, including design requirements, processes and safety interface strategy for physical protection, is provided and appropriate. </a:t>
            </a:r>
          </a:p>
          <a:p>
            <a:endParaRPr lang="en-US" altLang="ko-KR" sz="1200" b="0" i="0" u="none" strike="noStrike" kern="1200" baseline="0" dirty="0">
              <a:solidFill>
                <a:schemeClr val="tx1"/>
              </a:solidFill>
              <a:latin typeface="+mn-lt"/>
              <a:ea typeface="+mn-ea"/>
              <a:cs typeface="+mn-cs"/>
            </a:endParaRPr>
          </a:p>
          <a:p>
            <a:r>
              <a:rPr lang="en-US" altLang="ko-KR" sz="1200" b="1" i="0" u="none" strike="noStrike" kern="1200" baseline="0" dirty="0">
                <a:solidFill>
                  <a:schemeClr val="tx1"/>
                </a:solidFill>
                <a:latin typeface="+mn-lt"/>
                <a:ea typeface="+mn-ea"/>
                <a:cs typeface="+mn-cs"/>
              </a:rPr>
              <a:t>II.17.3.2 Vital Area Identification</a:t>
            </a:r>
            <a:endParaRPr lang="en-US" altLang="ko-KR" sz="1200" b="0" i="0" u="none" strike="noStrike" kern="1200" baseline="0" dirty="0">
              <a:solidFill>
                <a:schemeClr val="tx1"/>
              </a:solidFill>
              <a:latin typeface="+mn-lt"/>
              <a:ea typeface="+mn-ea"/>
              <a:cs typeface="+mn-cs"/>
            </a:endParaRPr>
          </a:p>
          <a:p>
            <a:r>
              <a:rPr lang="en-US" altLang="ko-KR" sz="1200" b="0" i="0" u="none" strike="noStrike" kern="1200" baseline="0" dirty="0">
                <a:solidFill>
                  <a:schemeClr val="tx1"/>
                </a:solidFill>
                <a:latin typeface="+mn-lt"/>
                <a:ea typeface="+mn-ea"/>
                <a:cs typeface="+mn-cs"/>
              </a:rPr>
              <a:t>The review will ensure that vital area information, including identification methodology plan and security requirements, is provided and appropriate. </a:t>
            </a:r>
            <a:endParaRPr lang="ko-KR" altLang="en-US" dirty="0"/>
          </a:p>
        </p:txBody>
      </p:sp>
      <p:sp>
        <p:nvSpPr>
          <p:cNvPr id="4" name="슬라이드 번호 개체 틀 3"/>
          <p:cNvSpPr>
            <a:spLocks noGrp="1"/>
          </p:cNvSpPr>
          <p:nvPr>
            <p:ph type="sldNum" sz="quarter" idx="5"/>
          </p:nvPr>
        </p:nvSpPr>
        <p:spPr/>
        <p:txBody>
          <a:bodyPr/>
          <a:lstStyle/>
          <a:p>
            <a:fld id="{A8BDEA29-7FEB-4D76-A618-C0E1F9155D93}" type="slidenum">
              <a:rPr lang="ko-KR" altLang="en-US" smtClean="0"/>
              <a:t>10</a:t>
            </a:fld>
            <a:endParaRPr lang="ko-KR" altLang="en-US"/>
          </a:p>
        </p:txBody>
      </p:sp>
    </p:spTree>
    <p:extLst>
      <p:ext uri="{BB962C8B-B14F-4D97-AF65-F5344CB8AC3E}">
        <p14:creationId xmlns:p14="http://schemas.microsoft.com/office/powerpoint/2010/main" val="1726577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1" i="0" u="none" strike="noStrike" kern="1200" baseline="0" dirty="0">
                <a:solidFill>
                  <a:schemeClr val="tx1"/>
                </a:solidFill>
                <a:latin typeface="+mn-lt"/>
                <a:ea typeface="+mn-ea"/>
                <a:cs typeface="+mn-cs"/>
              </a:rPr>
              <a:t>II.17.3.7 General Design process and requirements for Cyber Security</a:t>
            </a:r>
            <a:endParaRPr lang="en-US" altLang="ko-KR" sz="1200" b="0" i="0" u="none" strike="noStrike" kern="1200" baseline="0" dirty="0">
              <a:solidFill>
                <a:schemeClr val="tx1"/>
              </a:solidFill>
              <a:latin typeface="+mn-lt"/>
              <a:ea typeface="+mn-ea"/>
              <a:cs typeface="+mn-cs"/>
            </a:endParaRPr>
          </a:p>
          <a:p>
            <a:r>
              <a:rPr lang="en-US" altLang="ko-KR" sz="1200" b="0" i="0" u="none" strike="noStrike" kern="1200" baseline="0" dirty="0">
                <a:solidFill>
                  <a:schemeClr val="tx1"/>
                </a:solidFill>
                <a:latin typeface="+mn-lt"/>
                <a:ea typeface="+mn-ea"/>
                <a:cs typeface="+mn-cs"/>
              </a:rPr>
              <a:t>The review will ensure that general design plan information, including design requirements, processes and safety interface strategy for cyber security, is provided and appropriate. </a:t>
            </a:r>
          </a:p>
          <a:p>
            <a:endParaRPr lang="en-US" altLang="ko-KR" sz="1200" b="0" i="0" u="none" strike="noStrike" kern="1200" baseline="0" dirty="0">
              <a:solidFill>
                <a:schemeClr val="tx1"/>
              </a:solidFill>
              <a:latin typeface="+mn-lt"/>
              <a:ea typeface="+mn-ea"/>
              <a:cs typeface="+mn-cs"/>
            </a:endParaRPr>
          </a:p>
          <a:p>
            <a:r>
              <a:rPr lang="en-US" altLang="ko-KR" sz="1200" b="1" i="0" u="none" strike="noStrike" kern="1200" baseline="0" dirty="0">
                <a:solidFill>
                  <a:schemeClr val="tx1"/>
                </a:solidFill>
                <a:latin typeface="+mn-lt"/>
                <a:ea typeface="+mn-ea"/>
                <a:cs typeface="+mn-cs"/>
              </a:rPr>
              <a:t>II.17.3.8 Identification of Sensitive Digital Assets</a:t>
            </a:r>
            <a:endParaRPr lang="en-US" altLang="ko-KR" sz="1200" b="0" i="0" u="none" strike="noStrike" kern="1200" baseline="0" dirty="0">
              <a:solidFill>
                <a:schemeClr val="tx1"/>
              </a:solidFill>
              <a:latin typeface="+mn-lt"/>
              <a:ea typeface="+mn-ea"/>
              <a:cs typeface="+mn-cs"/>
            </a:endParaRPr>
          </a:p>
          <a:p>
            <a:r>
              <a:rPr lang="en-US" altLang="ko-KR" sz="1200" b="0" i="0" u="none" strike="noStrike" kern="1200" baseline="0" dirty="0">
                <a:solidFill>
                  <a:schemeClr val="tx1"/>
                </a:solidFill>
                <a:latin typeface="+mn-lt"/>
                <a:ea typeface="+mn-ea"/>
                <a:cs typeface="+mn-cs"/>
              </a:rPr>
              <a:t>The review will ensure that protection target information of cyber security, including sensitive digital assets identification methodology and security requirements, is provided and appropriate. </a:t>
            </a:r>
          </a:p>
          <a:p>
            <a:endParaRPr lang="en-US" altLang="ko-KR" sz="1200" b="0" i="0" u="none" strike="noStrike" kern="1200" baseline="0" dirty="0">
              <a:solidFill>
                <a:schemeClr val="tx1"/>
              </a:solidFill>
              <a:latin typeface="+mn-lt"/>
              <a:ea typeface="+mn-ea"/>
              <a:cs typeface="+mn-cs"/>
            </a:endParaRPr>
          </a:p>
          <a:p>
            <a:r>
              <a:rPr lang="en-US" altLang="ko-KR" sz="1200" b="1" i="0" u="none" strike="noStrike" kern="1200" baseline="0" dirty="0">
                <a:solidFill>
                  <a:schemeClr val="tx1"/>
                </a:solidFill>
                <a:latin typeface="+mn-lt"/>
                <a:ea typeface="+mn-ea"/>
                <a:cs typeface="+mn-cs"/>
              </a:rPr>
              <a:t>II.17.3.9 Defensive Cyber Security Architecture</a:t>
            </a:r>
            <a:endParaRPr lang="en-US" altLang="ko-KR" sz="1200" b="0" i="0" u="none" strike="noStrike" kern="1200" baseline="0" dirty="0">
              <a:solidFill>
                <a:schemeClr val="tx1"/>
              </a:solidFill>
              <a:latin typeface="+mn-lt"/>
              <a:ea typeface="+mn-ea"/>
              <a:cs typeface="+mn-cs"/>
            </a:endParaRPr>
          </a:p>
          <a:p>
            <a:r>
              <a:rPr lang="en-US" altLang="ko-KR" sz="1200" b="0" i="0" u="none" strike="noStrike" kern="1200" baseline="0" dirty="0">
                <a:solidFill>
                  <a:schemeClr val="tx1"/>
                </a:solidFill>
                <a:latin typeface="+mn-lt"/>
                <a:ea typeface="+mn-ea"/>
                <a:cs typeface="+mn-cs"/>
              </a:rPr>
              <a:t>The review will ensure that defensive cyber security architecture information, including general design plan and design requirements, is provided and appropriate. </a:t>
            </a:r>
          </a:p>
          <a:p>
            <a:endParaRPr lang="en-US" altLang="ko-KR" sz="1200" b="0" i="0" u="none" strike="noStrike" kern="1200" baseline="0" dirty="0">
              <a:solidFill>
                <a:schemeClr val="tx1"/>
              </a:solidFill>
              <a:latin typeface="+mn-lt"/>
              <a:ea typeface="+mn-ea"/>
              <a:cs typeface="+mn-cs"/>
            </a:endParaRPr>
          </a:p>
          <a:p>
            <a:r>
              <a:rPr lang="en-US" altLang="ko-KR" sz="1200" b="1" i="0" u="none" strike="noStrike" kern="1200" baseline="0" dirty="0">
                <a:solidFill>
                  <a:schemeClr val="tx1"/>
                </a:solidFill>
                <a:latin typeface="+mn-lt"/>
                <a:ea typeface="+mn-ea"/>
                <a:cs typeface="+mn-cs"/>
              </a:rPr>
              <a:t>II.17.3.10 Cyber Security Assessments</a:t>
            </a:r>
            <a:endParaRPr lang="en-US" altLang="ko-KR" sz="1200" b="0" i="0" u="none" strike="noStrike" kern="1200" baseline="0" dirty="0">
              <a:solidFill>
                <a:schemeClr val="tx1"/>
              </a:solidFill>
              <a:latin typeface="+mn-lt"/>
              <a:ea typeface="+mn-ea"/>
              <a:cs typeface="+mn-cs"/>
            </a:endParaRPr>
          </a:p>
          <a:p>
            <a:r>
              <a:rPr lang="en-US" altLang="ko-KR" sz="1200" b="0" i="0" u="none" strike="noStrike" kern="1200" baseline="0" dirty="0">
                <a:solidFill>
                  <a:schemeClr val="tx1"/>
                </a:solidFill>
                <a:latin typeface="+mn-lt"/>
                <a:ea typeface="+mn-ea"/>
                <a:cs typeface="+mn-cs"/>
              </a:rPr>
              <a:t>The review should ensure that cyber security assessment information, including assessment methodology and security controls, is provided and appropriate. </a:t>
            </a:r>
            <a:endParaRPr lang="ko-KR" altLang="en-US" dirty="0"/>
          </a:p>
        </p:txBody>
      </p:sp>
      <p:sp>
        <p:nvSpPr>
          <p:cNvPr id="4" name="슬라이드 번호 개체 틀 3"/>
          <p:cNvSpPr>
            <a:spLocks noGrp="1"/>
          </p:cNvSpPr>
          <p:nvPr>
            <p:ph type="sldNum" sz="quarter" idx="5"/>
          </p:nvPr>
        </p:nvSpPr>
        <p:spPr/>
        <p:txBody>
          <a:bodyPr/>
          <a:lstStyle/>
          <a:p>
            <a:fld id="{A8BDEA29-7FEB-4D76-A618-C0E1F9155D93}" type="slidenum">
              <a:rPr lang="ko-KR" altLang="en-US" smtClean="0"/>
              <a:t>11</a:t>
            </a:fld>
            <a:endParaRPr lang="ko-KR" altLang="en-US"/>
          </a:p>
        </p:txBody>
      </p:sp>
    </p:spTree>
    <p:extLst>
      <p:ext uri="{BB962C8B-B14F-4D97-AF65-F5344CB8AC3E}">
        <p14:creationId xmlns:p14="http://schemas.microsoft.com/office/powerpoint/2010/main" val="1392410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altLang="ko-KR" sz="1200" kern="1200" dirty="0">
                <a:solidFill>
                  <a:schemeClr val="tx1"/>
                </a:solidFill>
                <a:effectLst/>
                <a:latin typeface="+mn-lt"/>
                <a:ea typeface="+mn-ea"/>
                <a:cs typeface="+mn-cs"/>
              </a:rPr>
              <a:t>Future study will focus on developing </a:t>
            </a:r>
            <a:r>
              <a:rPr lang="en-GB" altLang="ko-KR" sz="1200" b="1" kern="1200" dirty="0">
                <a:solidFill>
                  <a:schemeClr val="tx1"/>
                </a:solidFill>
                <a:effectLst/>
                <a:latin typeface="+mn-lt"/>
                <a:ea typeface="+mn-ea"/>
                <a:cs typeface="+mn-cs"/>
              </a:rPr>
              <a:t>specific evaluation methods</a:t>
            </a:r>
            <a:r>
              <a:rPr lang="en-GB" altLang="ko-KR" sz="1200" kern="1200" dirty="0">
                <a:solidFill>
                  <a:schemeClr val="tx1"/>
                </a:solidFill>
                <a:effectLst/>
                <a:latin typeface="+mn-lt"/>
                <a:ea typeface="+mn-ea"/>
                <a:cs typeface="+mn-cs"/>
              </a:rPr>
              <a:t> </a:t>
            </a:r>
            <a:r>
              <a:rPr lang="en-GB" altLang="ko-KR" sz="1200" b="1" kern="1200" dirty="0">
                <a:solidFill>
                  <a:schemeClr val="tx1"/>
                </a:solidFill>
                <a:effectLst/>
                <a:latin typeface="+mn-lt"/>
                <a:ea typeface="+mn-ea"/>
                <a:cs typeface="+mn-cs"/>
              </a:rPr>
              <a:t>and criteria</a:t>
            </a:r>
            <a:r>
              <a:rPr lang="en-GB" altLang="ko-KR" sz="1200" kern="1200" dirty="0">
                <a:solidFill>
                  <a:schemeClr val="tx1"/>
                </a:solidFill>
                <a:effectLst/>
                <a:latin typeface="+mn-lt"/>
                <a:ea typeface="+mn-ea"/>
                <a:cs typeface="+mn-cs"/>
              </a:rPr>
              <a:t> for cyber security in SMR designs. This includes creating </a:t>
            </a:r>
            <a:r>
              <a:rPr lang="en-GB" altLang="ko-KR" sz="1200" b="1" kern="1200" dirty="0">
                <a:solidFill>
                  <a:schemeClr val="tx1"/>
                </a:solidFill>
                <a:effectLst/>
                <a:latin typeface="+mn-lt"/>
                <a:ea typeface="+mn-ea"/>
                <a:cs typeface="+mn-cs"/>
              </a:rPr>
              <a:t>detailed procedures for cyber security assessments and validation</a:t>
            </a:r>
            <a:r>
              <a:rPr lang="en-GB" altLang="ko-KR" sz="1200" kern="1200" dirty="0">
                <a:solidFill>
                  <a:schemeClr val="tx1"/>
                </a:solidFill>
                <a:effectLst/>
                <a:latin typeface="+mn-lt"/>
                <a:ea typeface="+mn-ea"/>
                <a:cs typeface="+mn-cs"/>
              </a:rPr>
              <a:t>. Additionally, conducting case studies on the implementation of cyber security measures in existing and new SMR projects will provide valuable insights into best practices and areas for improvement. Further studies should also explore the integration of cyber security with other safety and security measures to ensure a comprehensive approach that does not compromise any aspect of SMR operations.</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A8BDEA29-7FEB-4D76-A618-C0E1F9155D93}" type="slidenum">
              <a:rPr lang="ko-KR" altLang="en-US" smtClean="0"/>
              <a:t>14</a:t>
            </a:fld>
            <a:endParaRPr lang="ko-KR" altLang="en-US"/>
          </a:p>
        </p:txBody>
      </p:sp>
    </p:spTree>
    <p:extLst>
      <p:ext uri="{BB962C8B-B14F-4D97-AF65-F5344CB8AC3E}">
        <p14:creationId xmlns:p14="http://schemas.microsoft.com/office/powerpoint/2010/main" val="1058239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8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728919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a:xfrm>
            <a:off x="838200" y="1591056"/>
            <a:ext cx="10515600" cy="458590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853863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803220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8" name="Title 1">
            <a:extLst>
              <a:ext uri="{FF2B5EF4-FFF2-40B4-BE49-F238E27FC236}">
                <a16:creationId xmlns:a16="http://schemas.microsoft.com/office/drawing/2014/main" id="{E0271F8C-0430-4817-9691-A9152CDA6335}"/>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105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10" name="Title 1">
            <a:extLst>
              <a:ext uri="{FF2B5EF4-FFF2-40B4-BE49-F238E27FC236}">
                <a16:creationId xmlns:a16="http://schemas.microsoft.com/office/drawing/2014/main" id="{DDB35753-45F7-4205-8B26-196B0355869B}"/>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Click to edit Master title style</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621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257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15717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122363"/>
            <a:ext cx="9144000" cy="2387600"/>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38835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B9B2-A5AD-426B-A36E-14CA2DFACF63}"/>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97155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21781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8ABD7-C77C-46B5-8E32-90A2168AADE7}"/>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143291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32F5-3031-47F0-9B45-6741134A9B56}"/>
              </a:ext>
            </a:extLst>
          </p:cNvPr>
          <p:cNvSpPr>
            <a:spLocks noGrp="1"/>
          </p:cNvSpPr>
          <p:nvPr>
            <p:ph type="title"/>
          </p:nvPr>
        </p:nvSpPr>
        <p:spPr>
          <a:xfrm>
            <a:off x="839788" y="365125"/>
            <a:ext cx="10515600" cy="1325563"/>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9788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98E3-73A1-47DF-BE6D-AC36FE94C235}"/>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4D3C976-B07D-4478-AA37-DEF2D410F25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ADF66520-0B13-46B6-A3D1-2B712CB1F8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BB3A0B-6EDF-463C-8982-24B539CA8E23}"/>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56490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5486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2612479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jpeg"/><Relationship Id="rId4" Type="http://schemas.openxmlformats.org/officeDocument/2006/relationships/slideLayout" Target="../slideLayouts/slideLayout1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07612599"/>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384131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53792511"/>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 id="2147483678" r:id="rId7"/>
    <p:sldLayoutId id="2147483679"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7.jpeg"/><Relationship Id="rId4" Type="http://schemas.openxmlformats.org/officeDocument/2006/relationships/hyperlink" Target="&#49888;&#44256;&#47532;master3.avi"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14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a:extLst>
              <a:ext uri="{FF2B5EF4-FFF2-40B4-BE49-F238E27FC236}">
                <a16:creationId xmlns:a16="http://schemas.microsoft.com/office/drawing/2014/main" id="{C62B5CE8-EADD-45A1-ABD6-718BDEDFAFB1}"/>
              </a:ext>
            </a:extLst>
          </p:cNvPr>
          <p:cNvSpPr>
            <a:spLocks noGrp="1"/>
          </p:cNvSpPr>
          <p:nvPr>
            <p:ph idx="1"/>
          </p:nvPr>
        </p:nvSpPr>
        <p:spPr>
          <a:xfrm>
            <a:off x="838199" y="1591056"/>
            <a:ext cx="10945483" cy="4954715"/>
          </a:xfrm>
        </p:spPr>
        <p:txBody>
          <a:bodyPr>
            <a:noAutofit/>
          </a:bodyPr>
          <a:lstStyle/>
          <a:p>
            <a:pPr>
              <a:lnSpc>
                <a:spcPct val="100000"/>
              </a:lnSpc>
            </a:pPr>
            <a:r>
              <a:rPr lang="en-US" altLang="ko-KR" dirty="0"/>
              <a:t>Vendors should provide the following information;</a:t>
            </a:r>
          </a:p>
          <a:p>
            <a:pPr>
              <a:lnSpc>
                <a:spcPct val="100000"/>
              </a:lnSpc>
            </a:pPr>
            <a:endParaRPr lang="en-US" altLang="ko-KR" sz="800" dirty="0"/>
          </a:p>
          <a:p>
            <a:pPr lvl="1">
              <a:lnSpc>
                <a:spcPct val="100000"/>
              </a:lnSpc>
            </a:pPr>
            <a:r>
              <a:rPr lang="en-US" altLang="ko-KR" b="1" dirty="0"/>
              <a:t>Physical Protection</a:t>
            </a:r>
          </a:p>
          <a:p>
            <a:pPr lvl="2">
              <a:lnSpc>
                <a:spcPct val="110000"/>
              </a:lnSpc>
            </a:pPr>
            <a:r>
              <a:rPr lang="en-US" altLang="ko-KR" dirty="0"/>
              <a:t>General Design process and requirements for Physical Protection</a:t>
            </a:r>
          </a:p>
          <a:p>
            <a:pPr lvl="2">
              <a:lnSpc>
                <a:spcPct val="110000"/>
              </a:lnSpc>
            </a:pPr>
            <a:r>
              <a:rPr lang="en-US" altLang="ko-KR" dirty="0"/>
              <a:t>Vital Area Identification</a:t>
            </a:r>
          </a:p>
          <a:p>
            <a:pPr lvl="2">
              <a:lnSpc>
                <a:spcPct val="110000"/>
              </a:lnSpc>
            </a:pPr>
            <a:r>
              <a:rPr lang="en-US" altLang="ko-KR" dirty="0"/>
              <a:t>Design information for Protected/Vital Area </a:t>
            </a:r>
          </a:p>
          <a:p>
            <a:pPr marL="914400" lvl="2" indent="0">
              <a:lnSpc>
                <a:spcPct val="110000"/>
              </a:lnSpc>
              <a:buNone/>
            </a:pPr>
            <a:r>
              <a:rPr lang="en-US" altLang="ko-KR" dirty="0"/>
              <a:t>   (Physical Barriers, Door, Intrusion Monitor, Intrusion Detection, Access Control, </a:t>
            </a:r>
            <a:r>
              <a:rPr lang="en-US" altLang="ko-KR" dirty="0" err="1"/>
              <a:t>etc</a:t>
            </a:r>
            <a:r>
              <a:rPr lang="en-US" altLang="ko-KR" dirty="0"/>
              <a:t>)</a:t>
            </a:r>
          </a:p>
          <a:p>
            <a:pPr lvl="2">
              <a:lnSpc>
                <a:spcPct val="110000"/>
              </a:lnSpc>
            </a:pPr>
            <a:r>
              <a:rPr lang="en-US" altLang="ko-KR" dirty="0"/>
              <a:t>Security Communication System</a:t>
            </a:r>
          </a:p>
          <a:p>
            <a:pPr lvl="2">
              <a:lnSpc>
                <a:spcPct val="110000"/>
              </a:lnSpc>
            </a:pPr>
            <a:r>
              <a:rPr lang="en-US" altLang="ko-KR" dirty="0"/>
              <a:t>Security Lighting</a:t>
            </a:r>
          </a:p>
          <a:p>
            <a:pPr lvl="2">
              <a:lnSpc>
                <a:spcPct val="110000"/>
              </a:lnSpc>
            </a:pPr>
            <a:r>
              <a:rPr lang="en-US" altLang="ko-KR" dirty="0"/>
              <a:t>Power Supply for Physical Protection Systems</a:t>
            </a:r>
          </a:p>
          <a:p>
            <a:pPr lvl="2">
              <a:lnSpc>
                <a:spcPct val="110000"/>
              </a:lnSpc>
            </a:pPr>
            <a:r>
              <a:rPr lang="en-US" altLang="ko-KR" dirty="0"/>
              <a:t>Vehicle Barrier System</a:t>
            </a:r>
          </a:p>
          <a:p>
            <a:pPr lvl="2">
              <a:lnSpc>
                <a:spcPct val="110000"/>
              </a:lnSpc>
            </a:pPr>
            <a:r>
              <a:rPr lang="en-US" altLang="ko-KR" dirty="0"/>
              <a:t>Design Features Facilitating Security Response</a:t>
            </a:r>
            <a:endParaRPr lang="ko-KR" altLang="en-US" dirty="0"/>
          </a:p>
        </p:txBody>
      </p:sp>
      <p:sp>
        <p:nvSpPr>
          <p:cNvPr id="3" name="슬라이드 번호 개체 틀 2">
            <a:extLst>
              <a:ext uri="{FF2B5EF4-FFF2-40B4-BE49-F238E27FC236}">
                <a16:creationId xmlns:a16="http://schemas.microsoft.com/office/drawing/2014/main" id="{047180E5-DFF6-4106-8DD9-826631B2A6A6}"/>
              </a:ext>
            </a:extLst>
          </p:cNvPr>
          <p:cNvSpPr>
            <a:spLocks noGrp="1"/>
          </p:cNvSpPr>
          <p:nvPr>
            <p:ph type="sldNum" sz="quarter" idx="12"/>
          </p:nvPr>
        </p:nvSpPr>
        <p:spPr/>
        <p:txBody>
          <a:bodyPr/>
          <a:lstStyle/>
          <a:p>
            <a:fld id="{D73811D0-9594-4DB5-A4AA-7A4A397618D5}" type="slidenum">
              <a:rPr lang="en-GB" smtClean="0"/>
              <a:t>10</a:t>
            </a:fld>
            <a:endParaRPr lang="en-GB"/>
          </a:p>
        </p:txBody>
      </p:sp>
      <p:sp>
        <p:nvSpPr>
          <p:cNvPr id="4" name="Title 1">
            <a:extLst>
              <a:ext uri="{FF2B5EF4-FFF2-40B4-BE49-F238E27FC236}">
                <a16:creationId xmlns:a16="http://schemas.microsoft.com/office/drawing/2014/main" id="{AD12C131-487F-4E0B-BB36-A00ABE96ECF2}"/>
              </a:ext>
            </a:extLst>
          </p:cNvPr>
          <p:cNvSpPr txBox="1">
            <a:spLocks/>
          </p:cNvSpPr>
          <p:nvPr/>
        </p:nvSpPr>
        <p:spPr>
          <a:xfrm>
            <a:off x="286685" y="312229"/>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b="1" dirty="0">
                <a:solidFill>
                  <a:schemeClr val="bg1"/>
                </a:solidFill>
                <a:latin typeface="Arial" panose="020B0604020202020204" pitchFamily="34" charset="0"/>
                <a:cs typeface="Arial" panose="020B0604020202020204" pitchFamily="34" charset="0"/>
              </a:rPr>
              <a:t>Review Area</a:t>
            </a:r>
            <a:endParaRPr lang="en-GB" altLang="ko-KR" b="1" dirty="0">
              <a:solidFill>
                <a:schemeClr val="bg1"/>
              </a:solidFill>
              <a:latin typeface="Arial" panose="020B0604020202020204" pitchFamily="34" charset="0"/>
              <a:cs typeface="Arial" panose="020B0604020202020204" pitchFamily="34" charset="0"/>
            </a:endParaRPr>
          </a:p>
        </p:txBody>
      </p:sp>
      <p:sp>
        <p:nvSpPr>
          <p:cNvPr id="8" name="직사각형 7">
            <a:extLst>
              <a:ext uri="{FF2B5EF4-FFF2-40B4-BE49-F238E27FC236}">
                <a16:creationId xmlns:a16="http://schemas.microsoft.com/office/drawing/2014/main" id="{4617D3D8-C065-4E23-B4B8-896994EBD3F6}"/>
              </a:ext>
            </a:extLst>
          </p:cNvPr>
          <p:cNvSpPr/>
          <p:nvPr/>
        </p:nvSpPr>
        <p:spPr>
          <a:xfrm>
            <a:off x="9678839" y="6545771"/>
            <a:ext cx="2372264" cy="253916"/>
          </a:xfrm>
          <a:prstGeom prst="rect">
            <a:avLst/>
          </a:prstGeom>
        </p:spPr>
        <p:txBody>
          <a:bodyPr wrap="square">
            <a:spAutoFit/>
          </a:bodyPr>
          <a:lstStyle/>
          <a:p>
            <a:r>
              <a:rPr lang="en-US" altLang="ko-KR" sz="1050" dirty="0">
                <a:solidFill>
                  <a:srgbClr val="040000"/>
                </a:solidFill>
                <a:latin typeface="roboto"/>
              </a:rPr>
              <a:t> image credit  : </a:t>
            </a:r>
            <a:r>
              <a:rPr kumimoji="1" lang="en-US" altLang="ko-KR" sz="1050" dirty="0">
                <a:solidFill>
                  <a:srgbClr val="040000"/>
                </a:solidFill>
                <a:latin typeface="Arial" pitchFamily="34" charset="0"/>
                <a:ea typeface="돋움체" pitchFamily="49" charset="-127"/>
              </a:rPr>
              <a:t>IAEA </a:t>
            </a:r>
            <a:r>
              <a:rPr kumimoji="1" lang="en-US" altLang="ko-KR" sz="1050" dirty="0" err="1">
                <a:solidFill>
                  <a:srgbClr val="040000"/>
                </a:solidFill>
                <a:latin typeface="Arial" pitchFamily="34" charset="0"/>
                <a:ea typeface="돋움체" pitchFamily="49" charset="-127"/>
              </a:rPr>
              <a:t>Shapash</a:t>
            </a:r>
            <a:r>
              <a:rPr kumimoji="1" lang="en-US" altLang="ko-KR" sz="1050" dirty="0">
                <a:solidFill>
                  <a:srgbClr val="040000"/>
                </a:solidFill>
                <a:latin typeface="Arial" pitchFamily="34" charset="0"/>
                <a:ea typeface="돋움체" pitchFamily="49" charset="-127"/>
              </a:rPr>
              <a:t> slides</a:t>
            </a:r>
            <a:endParaRPr lang="ko-KR" altLang="en-US" sz="1050" dirty="0">
              <a:solidFill>
                <a:srgbClr val="040000"/>
              </a:solidFill>
              <a:latin typeface="roboto"/>
            </a:endParaRPr>
          </a:p>
        </p:txBody>
      </p:sp>
      <p:pic>
        <p:nvPicPr>
          <p:cNvPr id="9" name="Picture 7">
            <a:extLst>
              <a:ext uri="{FF2B5EF4-FFF2-40B4-BE49-F238E27FC236}">
                <a16:creationId xmlns:a16="http://schemas.microsoft.com/office/drawing/2014/main" id="{481375C5-473A-4718-950A-FB1699D3561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901585" y="4562318"/>
            <a:ext cx="3554507" cy="1983453"/>
          </a:xfrm>
          <a:prstGeom prst="rect">
            <a:avLst/>
          </a:prstGeom>
        </p:spPr>
      </p:pic>
    </p:spTree>
    <p:extLst>
      <p:ext uri="{BB962C8B-B14F-4D97-AF65-F5344CB8AC3E}">
        <p14:creationId xmlns:p14="http://schemas.microsoft.com/office/powerpoint/2010/main" val="1021500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a:extLst>
              <a:ext uri="{FF2B5EF4-FFF2-40B4-BE49-F238E27FC236}">
                <a16:creationId xmlns:a16="http://schemas.microsoft.com/office/drawing/2014/main" id="{C62B5CE8-EADD-45A1-ABD6-718BDEDFAFB1}"/>
              </a:ext>
            </a:extLst>
          </p:cNvPr>
          <p:cNvSpPr>
            <a:spLocks noGrp="1"/>
          </p:cNvSpPr>
          <p:nvPr>
            <p:ph idx="1"/>
          </p:nvPr>
        </p:nvSpPr>
        <p:spPr>
          <a:xfrm>
            <a:off x="838199" y="1591056"/>
            <a:ext cx="10945483" cy="4954715"/>
          </a:xfrm>
        </p:spPr>
        <p:txBody>
          <a:bodyPr>
            <a:noAutofit/>
          </a:bodyPr>
          <a:lstStyle/>
          <a:p>
            <a:pPr>
              <a:lnSpc>
                <a:spcPct val="100000"/>
              </a:lnSpc>
            </a:pPr>
            <a:r>
              <a:rPr lang="en-US" altLang="ko-KR" dirty="0"/>
              <a:t>Vendors should provide the following information;</a:t>
            </a:r>
          </a:p>
          <a:p>
            <a:pPr>
              <a:lnSpc>
                <a:spcPct val="100000"/>
              </a:lnSpc>
            </a:pPr>
            <a:endParaRPr lang="en-US" altLang="ko-KR" sz="800" dirty="0"/>
          </a:p>
          <a:p>
            <a:pPr lvl="1">
              <a:lnSpc>
                <a:spcPct val="100000"/>
              </a:lnSpc>
            </a:pPr>
            <a:r>
              <a:rPr lang="en-US" altLang="ko-KR" b="1" dirty="0"/>
              <a:t>Cybersecurity</a:t>
            </a:r>
          </a:p>
          <a:p>
            <a:pPr lvl="2">
              <a:lnSpc>
                <a:spcPct val="120000"/>
              </a:lnSpc>
            </a:pPr>
            <a:r>
              <a:rPr lang="en-US" altLang="ko-KR" dirty="0"/>
              <a:t>General Design process and requirements for Cybersecurity</a:t>
            </a:r>
          </a:p>
          <a:p>
            <a:pPr lvl="2">
              <a:lnSpc>
                <a:spcPct val="120000"/>
              </a:lnSpc>
            </a:pPr>
            <a:r>
              <a:rPr lang="en-US" altLang="ko-KR" dirty="0"/>
              <a:t>Sensitive Digital Systems/Assets Identification &amp; Classification</a:t>
            </a:r>
          </a:p>
          <a:p>
            <a:pPr lvl="2">
              <a:lnSpc>
                <a:spcPct val="120000"/>
              </a:lnSpc>
            </a:pPr>
            <a:r>
              <a:rPr lang="en-US" altLang="ko-KR" dirty="0"/>
              <a:t>Design information for Defensive Cybersecurity Architecture(DCSA)</a:t>
            </a:r>
          </a:p>
          <a:p>
            <a:pPr marL="914400" lvl="2" indent="0">
              <a:lnSpc>
                <a:spcPct val="120000"/>
              </a:lnSpc>
              <a:buNone/>
            </a:pPr>
            <a:r>
              <a:rPr lang="en-US" altLang="ko-KR" dirty="0"/>
              <a:t>   (Security Level and Segmentation, Communication control between levels, </a:t>
            </a:r>
            <a:r>
              <a:rPr lang="en-US" altLang="ko-KR" dirty="0" err="1"/>
              <a:t>etc</a:t>
            </a:r>
            <a:r>
              <a:rPr lang="en-US" altLang="ko-KR" dirty="0"/>
              <a:t>)</a:t>
            </a:r>
          </a:p>
          <a:p>
            <a:pPr lvl="2">
              <a:lnSpc>
                <a:spcPct val="120000"/>
              </a:lnSpc>
            </a:pPr>
            <a:r>
              <a:rPr lang="en-US" altLang="ko-KR" dirty="0"/>
              <a:t>Design information for Cybersecurity assessment &amp;  security controls for cyber risk mitigation</a:t>
            </a:r>
          </a:p>
          <a:p>
            <a:pPr lvl="2">
              <a:lnSpc>
                <a:spcPct val="120000"/>
              </a:lnSpc>
            </a:pPr>
            <a:r>
              <a:rPr lang="en-US" altLang="ko-KR" dirty="0"/>
              <a:t>Cyber event monitoring/detection system</a:t>
            </a:r>
          </a:p>
          <a:p>
            <a:pPr lvl="2">
              <a:lnSpc>
                <a:spcPct val="120000"/>
              </a:lnSpc>
            </a:pPr>
            <a:r>
              <a:rPr lang="en-US" altLang="ko-KR" dirty="0"/>
              <a:t>Security Strategy for cyber supply chain risk</a:t>
            </a:r>
            <a:endParaRPr lang="ko-KR" altLang="en-US" dirty="0"/>
          </a:p>
        </p:txBody>
      </p:sp>
      <p:sp>
        <p:nvSpPr>
          <p:cNvPr id="3" name="슬라이드 번호 개체 틀 2">
            <a:extLst>
              <a:ext uri="{FF2B5EF4-FFF2-40B4-BE49-F238E27FC236}">
                <a16:creationId xmlns:a16="http://schemas.microsoft.com/office/drawing/2014/main" id="{047180E5-DFF6-4106-8DD9-826631B2A6A6}"/>
              </a:ext>
            </a:extLst>
          </p:cNvPr>
          <p:cNvSpPr>
            <a:spLocks noGrp="1"/>
          </p:cNvSpPr>
          <p:nvPr>
            <p:ph type="sldNum" sz="quarter" idx="12"/>
          </p:nvPr>
        </p:nvSpPr>
        <p:spPr/>
        <p:txBody>
          <a:bodyPr/>
          <a:lstStyle/>
          <a:p>
            <a:fld id="{D73811D0-9594-4DB5-A4AA-7A4A397618D5}" type="slidenum">
              <a:rPr lang="en-GB" smtClean="0"/>
              <a:t>11</a:t>
            </a:fld>
            <a:endParaRPr lang="en-GB" dirty="0"/>
          </a:p>
        </p:txBody>
      </p:sp>
      <p:sp>
        <p:nvSpPr>
          <p:cNvPr id="4" name="Title 1">
            <a:extLst>
              <a:ext uri="{FF2B5EF4-FFF2-40B4-BE49-F238E27FC236}">
                <a16:creationId xmlns:a16="http://schemas.microsoft.com/office/drawing/2014/main" id="{AD12C131-487F-4E0B-BB36-A00ABE96ECF2}"/>
              </a:ext>
            </a:extLst>
          </p:cNvPr>
          <p:cNvSpPr txBox="1">
            <a:spLocks/>
          </p:cNvSpPr>
          <p:nvPr/>
        </p:nvSpPr>
        <p:spPr>
          <a:xfrm>
            <a:off x="286685" y="312229"/>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b="1" dirty="0">
                <a:solidFill>
                  <a:schemeClr val="bg1"/>
                </a:solidFill>
                <a:latin typeface="Arial" panose="020B0604020202020204" pitchFamily="34" charset="0"/>
                <a:cs typeface="Arial" panose="020B0604020202020204" pitchFamily="34" charset="0"/>
              </a:rPr>
              <a:t>Review Area</a:t>
            </a:r>
            <a:endParaRPr lang="en-GB" altLang="ko-KR" b="1" dirty="0">
              <a:solidFill>
                <a:schemeClr val="bg1"/>
              </a:solidFill>
              <a:latin typeface="Arial" panose="020B0604020202020204" pitchFamily="34" charset="0"/>
              <a:cs typeface="Arial" panose="020B0604020202020204" pitchFamily="34" charset="0"/>
            </a:endParaRPr>
          </a:p>
        </p:txBody>
      </p:sp>
      <p:pic>
        <p:nvPicPr>
          <p:cNvPr id="7" name="그림 6">
            <a:extLst>
              <a:ext uri="{FF2B5EF4-FFF2-40B4-BE49-F238E27FC236}">
                <a16:creationId xmlns:a16="http://schemas.microsoft.com/office/drawing/2014/main" id="{8312DA43-46AB-4A51-A8B6-45C32010AE4E}"/>
              </a:ext>
            </a:extLst>
          </p:cNvPr>
          <p:cNvPicPr>
            <a:picLocks noChangeAspect="1"/>
          </p:cNvPicPr>
          <p:nvPr/>
        </p:nvPicPr>
        <p:blipFill>
          <a:blip r:embed="rId3"/>
          <a:stretch>
            <a:fillRect/>
          </a:stretch>
        </p:blipFill>
        <p:spPr>
          <a:xfrm>
            <a:off x="7366959" y="5014888"/>
            <a:ext cx="4067778" cy="1531317"/>
          </a:xfrm>
          <a:prstGeom prst="rect">
            <a:avLst/>
          </a:prstGeom>
        </p:spPr>
      </p:pic>
      <p:sp>
        <p:nvSpPr>
          <p:cNvPr id="8" name="직사각형 7">
            <a:extLst>
              <a:ext uri="{FF2B5EF4-FFF2-40B4-BE49-F238E27FC236}">
                <a16:creationId xmlns:a16="http://schemas.microsoft.com/office/drawing/2014/main" id="{A63C78F2-59FD-4A85-B420-72A9A84871E3}"/>
              </a:ext>
            </a:extLst>
          </p:cNvPr>
          <p:cNvSpPr/>
          <p:nvPr/>
        </p:nvSpPr>
        <p:spPr>
          <a:xfrm>
            <a:off x="9773304" y="6593780"/>
            <a:ext cx="2088017" cy="253916"/>
          </a:xfrm>
          <a:prstGeom prst="rect">
            <a:avLst/>
          </a:prstGeom>
        </p:spPr>
        <p:txBody>
          <a:bodyPr wrap="square">
            <a:spAutoFit/>
          </a:bodyPr>
          <a:lstStyle/>
          <a:p>
            <a:r>
              <a:rPr lang="en-US" altLang="ko-KR" sz="1050" dirty="0">
                <a:solidFill>
                  <a:srgbClr val="040000"/>
                </a:solidFill>
                <a:latin typeface="roboto"/>
              </a:rPr>
              <a:t> image credit  : </a:t>
            </a:r>
            <a:r>
              <a:rPr kumimoji="1" lang="en-US" altLang="ko-KR" sz="1050" dirty="0">
                <a:solidFill>
                  <a:srgbClr val="040000"/>
                </a:solidFill>
                <a:latin typeface="Arial" pitchFamily="34" charset="0"/>
                <a:ea typeface="돋움체" pitchFamily="49" charset="-127"/>
              </a:rPr>
              <a:t>IAEA NSS 17-T</a:t>
            </a:r>
            <a:endParaRPr lang="ko-KR" altLang="en-US" sz="1050" dirty="0">
              <a:solidFill>
                <a:srgbClr val="040000"/>
              </a:solidFill>
              <a:latin typeface="roboto"/>
            </a:endParaRPr>
          </a:p>
        </p:txBody>
      </p:sp>
    </p:spTree>
    <p:extLst>
      <p:ext uri="{BB962C8B-B14F-4D97-AF65-F5344CB8AC3E}">
        <p14:creationId xmlns:p14="http://schemas.microsoft.com/office/powerpoint/2010/main" val="631189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a:extLst>
              <a:ext uri="{FF2B5EF4-FFF2-40B4-BE49-F238E27FC236}">
                <a16:creationId xmlns:a16="http://schemas.microsoft.com/office/drawing/2014/main" id="{C62B5CE8-EADD-45A1-ABD6-718BDEDFAFB1}"/>
              </a:ext>
            </a:extLst>
          </p:cNvPr>
          <p:cNvSpPr>
            <a:spLocks noGrp="1"/>
          </p:cNvSpPr>
          <p:nvPr>
            <p:ph idx="1"/>
          </p:nvPr>
        </p:nvSpPr>
        <p:spPr>
          <a:xfrm>
            <a:off x="838199" y="1591056"/>
            <a:ext cx="10945483" cy="4954715"/>
          </a:xfrm>
        </p:spPr>
        <p:txBody>
          <a:bodyPr>
            <a:noAutofit/>
          </a:bodyPr>
          <a:lstStyle/>
          <a:p>
            <a:pPr>
              <a:lnSpc>
                <a:spcPct val="100000"/>
              </a:lnSpc>
            </a:pPr>
            <a:r>
              <a:rPr lang="en-US" altLang="ko-KR" dirty="0"/>
              <a:t>The regulators may consider the following nuclear security criteria as part of standard design review.</a:t>
            </a:r>
          </a:p>
          <a:p>
            <a:pPr>
              <a:lnSpc>
                <a:spcPct val="100000"/>
              </a:lnSpc>
            </a:pPr>
            <a:endParaRPr lang="ko-KR" altLang="en-US" dirty="0"/>
          </a:p>
        </p:txBody>
      </p:sp>
      <p:sp>
        <p:nvSpPr>
          <p:cNvPr id="3" name="슬라이드 번호 개체 틀 2">
            <a:extLst>
              <a:ext uri="{FF2B5EF4-FFF2-40B4-BE49-F238E27FC236}">
                <a16:creationId xmlns:a16="http://schemas.microsoft.com/office/drawing/2014/main" id="{047180E5-DFF6-4106-8DD9-826631B2A6A6}"/>
              </a:ext>
            </a:extLst>
          </p:cNvPr>
          <p:cNvSpPr>
            <a:spLocks noGrp="1"/>
          </p:cNvSpPr>
          <p:nvPr>
            <p:ph type="sldNum" sz="quarter" idx="12"/>
          </p:nvPr>
        </p:nvSpPr>
        <p:spPr/>
        <p:txBody>
          <a:bodyPr/>
          <a:lstStyle/>
          <a:p>
            <a:fld id="{D73811D0-9594-4DB5-A4AA-7A4A397618D5}" type="slidenum">
              <a:rPr lang="en-GB" smtClean="0"/>
              <a:t>12</a:t>
            </a:fld>
            <a:endParaRPr lang="en-GB"/>
          </a:p>
        </p:txBody>
      </p:sp>
      <p:sp>
        <p:nvSpPr>
          <p:cNvPr id="4" name="Title 1">
            <a:extLst>
              <a:ext uri="{FF2B5EF4-FFF2-40B4-BE49-F238E27FC236}">
                <a16:creationId xmlns:a16="http://schemas.microsoft.com/office/drawing/2014/main" id="{AD12C131-487F-4E0B-BB36-A00ABE96ECF2}"/>
              </a:ext>
            </a:extLst>
          </p:cNvPr>
          <p:cNvSpPr txBox="1">
            <a:spLocks/>
          </p:cNvSpPr>
          <p:nvPr/>
        </p:nvSpPr>
        <p:spPr>
          <a:xfrm>
            <a:off x="286685" y="312229"/>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Review Criteria</a:t>
            </a:r>
            <a:endParaRPr lang="en-GB" b="1" i="0" dirty="0">
              <a:solidFill>
                <a:schemeClr val="bg1"/>
              </a:solidFill>
              <a:latin typeface="Arial" panose="020B0604020202020204" pitchFamily="34" charset="0"/>
              <a:cs typeface="Arial" panose="020B0604020202020204" pitchFamily="34" charset="0"/>
            </a:endParaRPr>
          </a:p>
        </p:txBody>
      </p:sp>
      <p:pic>
        <p:nvPicPr>
          <p:cNvPr id="19" name="그림 18">
            <a:extLst>
              <a:ext uri="{FF2B5EF4-FFF2-40B4-BE49-F238E27FC236}">
                <a16:creationId xmlns:a16="http://schemas.microsoft.com/office/drawing/2014/main" id="{664D4F80-FAD9-49DF-9582-47A7457F931B}"/>
              </a:ext>
            </a:extLst>
          </p:cNvPr>
          <p:cNvPicPr>
            <a:picLocks noChangeAspect="1"/>
          </p:cNvPicPr>
          <p:nvPr/>
        </p:nvPicPr>
        <p:blipFill>
          <a:blip r:embed="rId2"/>
          <a:stretch>
            <a:fillRect/>
          </a:stretch>
        </p:blipFill>
        <p:spPr>
          <a:xfrm>
            <a:off x="1325466" y="2712724"/>
            <a:ext cx="8060075" cy="4100641"/>
          </a:xfrm>
          <a:prstGeom prst="rect">
            <a:avLst/>
          </a:prstGeom>
        </p:spPr>
      </p:pic>
      <p:pic>
        <p:nvPicPr>
          <p:cNvPr id="5" name="그림 4">
            <a:extLst>
              <a:ext uri="{FF2B5EF4-FFF2-40B4-BE49-F238E27FC236}">
                <a16:creationId xmlns:a16="http://schemas.microsoft.com/office/drawing/2014/main" id="{EDCB2C25-F788-4654-AFC6-A1E143C53C21}"/>
              </a:ext>
            </a:extLst>
          </p:cNvPr>
          <p:cNvPicPr>
            <a:picLocks noChangeAspect="1"/>
          </p:cNvPicPr>
          <p:nvPr/>
        </p:nvPicPr>
        <p:blipFill>
          <a:blip r:embed="rId3"/>
          <a:stretch>
            <a:fillRect/>
          </a:stretch>
        </p:blipFill>
        <p:spPr>
          <a:xfrm>
            <a:off x="8896521" y="2451554"/>
            <a:ext cx="1552199" cy="2445130"/>
          </a:xfrm>
          <a:prstGeom prst="rect">
            <a:avLst/>
          </a:prstGeom>
        </p:spPr>
      </p:pic>
      <p:pic>
        <p:nvPicPr>
          <p:cNvPr id="6" name="그림 5">
            <a:extLst>
              <a:ext uri="{FF2B5EF4-FFF2-40B4-BE49-F238E27FC236}">
                <a16:creationId xmlns:a16="http://schemas.microsoft.com/office/drawing/2014/main" id="{278E8965-C41C-4B04-BD69-343990FDA013}"/>
              </a:ext>
            </a:extLst>
          </p:cNvPr>
          <p:cNvPicPr>
            <a:picLocks noChangeAspect="1"/>
          </p:cNvPicPr>
          <p:nvPr/>
        </p:nvPicPr>
        <p:blipFill>
          <a:blip r:embed="rId4"/>
          <a:stretch>
            <a:fillRect/>
          </a:stretch>
        </p:blipFill>
        <p:spPr>
          <a:xfrm>
            <a:off x="9666007" y="3378389"/>
            <a:ext cx="1552199" cy="2398853"/>
          </a:xfrm>
          <a:prstGeom prst="rect">
            <a:avLst/>
          </a:prstGeom>
        </p:spPr>
      </p:pic>
      <p:pic>
        <p:nvPicPr>
          <p:cNvPr id="7" name="그림 6">
            <a:extLst>
              <a:ext uri="{FF2B5EF4-FFF2-40B4-BE49-F238E27FC236}">
                <a16:creationId xmlns:a16="http://schemas.microsoft.com/office/drawing/2014/main" id="{BD74B8CA-4134-4286-8EEF-46AD53A24F78}"/>
              </a:ext>
            </a:extLst>
          </p:cNvPr>
          <p:cNvPicPr>
            <a:picLocks noChangeAspect="1"/>
          </p:cNvPicPr>
          <p:nvPr/>
        </p:nvPicPr>
        <p:blipFill>
          <a:blip r:embed="rId5"/>
          <a:stretch>
            <a:fillRect/>
          </a:stretch>
        </p:blipFill>
        <p:spPr>
          <a:xfrm>
            <a:off x="10339804" y="4184455"/>
            <a:ext cx="1552794" cy="2449168"/>
          </a:xfrm>
          <a:prstGeom prst="rect">
            <a:avLst/>
          </a:prstGeom>
        </p:spPr>
      </p:pic>
    </p:spTree>
    <p:extLst>
      <p:ext uri="{BB962C8B-B14F-4D97-AF65-F5344CB8AC3E}">
        <p14:creationId xmlns:p14="http://schemas.microsoft.com/office/powerpoint/2010/main" val="3112238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a:extLst>
              <a:ext uri="{FF2B5EF4-FFF2-40B4-BE49-F238E27FC236}">
                <a16:creationId xmlns:a16="http://schemas.microsoft.com/office/drawing/2014/main" id="{C62B5CE8-EADD-45A1-ABD6-718BDEDFAFB1}"/>
              </a:ext>
            </a:extLst>
          </p:cNvPr>
          <p:cNvSpPr>
            <a:spLocks noGrp="1"/>
          </p:cNvSpPr>
          <p:nvPr>
            <p:ph idx="1"/>
          </p:nvPr>
        </p:nvSpPr>
        <p:spPr>
          <a:xfrm>
            <a:off x="838199" y="1591056"/>
            <a:ext cx="10945483" cy="4954715"/>
          </a:xfrm>
        </p:spPr>
        <p:txBody>
          <a:bodyPr>
            <a:noAutofit/>
          </a:bodyPr>
          <a:lstStyle/>
          <a:p>
            <a:pPr>
              <a:lnSpc>
                <a:spcPct val="100000"/>
              </a:lnSpc>
            </a:pPr>
            <a:r>
              <a:rPr lang="en-US" altLang="ko-KR" dirty="0"/>
              <a:t>The regulators may consider the following nuclear security criteria as part of standard design review.</a:t>
            </a:r>
          </a:p>
          <a:p>
            <a:pPr>
              <a:lnSpc>
                <a:spcPct val="100000"/>
              </a:lnSpc>
            </a:pPr>
            <a:endParaRPr lang="ko-KR" altLang="en-US" dirty="0"/>
          </a:p>
        </p:txBody>
      </p:sp>
      <p:sp>
        <p:nvSpPr>
          <p:cNvPr id="3" name="슬라이드 번호 개체 틀 2">
            <a:extLst>
              <a:ext uri="{FF2B5EF4-FFF2-40B4-BE49-F238E27FC236}">
                <a16:creationId xmlns:a16="http://schemas.microsoft.com/office/drawing/2014/main" id="{047180E5-DFF6-4106-8DD9-826631B2A6A6}"/>
              </a:ext>
            </a:extLst>
          </p:cNvPr>
          <p:cNvSpPr>
            <a:spLocks noGrp="1"/>
          </p:cNvSpPr>
          <p:nvPr>
            <p:ph type="sldNum" sz="quarter" idx="12"/>
          </p:nvPr>
        </p:nvSpPr>
        <p:spPr/>
        <p:txBody>
          <a:bodyPr/>
          <a:lstStyle/>
          <a:p>
            <a:fld id="{D73811D0-9594-4DB5-A4AA-7A4A397618D5}" type="slidenum">
              <a:rPr lang="en-GB" smtClean="0"/>
              <a:t>13</a:t>
            </a:fld>
            <a:endParaRPr lang="en-GB"/>
          </a:p>
        </p:txBody>
      </p:sp>
      <p:sp>
        <p:nvSpPr>
          <p:cNvPr id="4" name="Title 1">
            <a:extLst>
              <a:ext uri="{FF2B5EF4-FFF2-40B4-BE49-F238E27FC236}">
                <a16:creationId xmlns:a16="http://schemas.microsoft.com/office/drawing/2014/main" id="{AD12C131-487F-4E0B-BB36-A00ABE96ECF2}"/>
              </a:ext>
            </a:extLst>
          </p:cNvPr>
          <p:cNvSpPr txBox="1">
            <a:spLocks/>
          </p:cNvSpPr>
          <p:nvPr/>
        </p:nvSpPr>
        <p:spPr>
          <a:xfrm>
            <a:off x="286685" y="312229"/>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Review Criteria</a:t>
            </a:r>
            <a:endParaRPr lang="en-GB" b="1" i="0" dirty="0">
              <a:solidFill>
                <a:schemeClr val="bg1"/>
              </a:solidFill>
              <a:latin typeface="Arial" panose="020B0604020202020204" pitchFamily="34" charset="0"/>
              <a:cs typeface="Arial" panose="020B0604020202020204" pitchFamily="34" charset="0"/>
            </a:endParaRPr>
          </a:p>
        </p:txBody>
      </p:sp>
      <p:pic>
        <p:nvPicPr>
          <p:cNvPr id="5" name="그림 4">
            <a:extLst>
              <a:ext uri="{FF2B5EF4-FFF2-40B4-BE49-F238E27FC236}">
                <a16:creationId xmlns:a16="http://schemas.microsoft.com/office/drawing/2014/main" id="{8C83C9C5-309C-4667-9FB7-740425CA62FF}"/>
              </a:ext>
            </a:extLst>
          </p:cNvPr>
          <p:cNvPicPr>
            <a:picLocks noChangeAspect="1"/>
          </p:cNvPicPr>
          <p:nvPr/>
        </p:nvPicPr>
        <p:blipFill>
          <a:blip r:embed="rId2"/>
          <a:stretch>
            <a:fillRect/>
          </a:stretch>
        </p:blipFill>
        <p:spPr>
          <a:xfrm>
            <a:off x="1259438" y="2795769"/>
            <a:ext cx="7751548" cy="3833588"/>
          </a:xfrm>
          <a:prstGeom prst="rect">
            <a:avLst/>
          </a:prstGeom>
        </p:spPr>
      </p:pic>
      <p:pic>
        <p:nvPicPr>
          <p:cNvPr id="6" name="그림 5">
            <a:extLst>
              <a:ext uri="{FF2B5EF4-FFF2-40B4-BE49-F238E27FC236}">
                <a16:creationId xmlns:a16="http://schemas.microsoft.com/office/drawing/2014/main" id="{C7C4E9AD-80B7-4F57-8527-83A1F04600F3}"/>
              </a:ext>
            </a:extLst>
          </p:cNvPr>
          <p:cNvPicPr>
            <a:picLocks noChangeAspect="1"/>
          </p:cNvPicPr>
          <p:nvPr/>
        </p:nvPicPr>
        <p:blipFill>
          <a:blip r:embed="rId3"/>
          <a:stretch>
            <a:fillRect/>
          </a:stretch>
        </p:blipFill>
        <p:spPr>
          <a:xfrm>
            <a:off x="9195644" y="2499027"/>
            <a:ext cx="1635449" cy="2488359"/>
          </a:xfrm>
          <a:prstGeom prst="rect">
            <a:avLst/>
          </a:prstGeom>
        </p:spPr>
      </p:pic>
      <p:pic>
        <p:nvPicPr>
          <p:cNvPr id="7" name="그림 6">
            <a:extLst>
              <a:ext uri="{FF2B5EF4-FFF2-40B4-BE49-F238E27FC236}">
                <a16:creationId xmlns:a16="http://schemas.microsoft.com/office/drawing/2014/main" id="{C4E14F60-DD3C-49F2-8DA9-DB47B15E8DED}"/>
              </a:ext>
            </a:extLst>
          </p:cNvPr>
          <p:cNvPicPr>
            <a:picLocks noChangeAspect="1"/>
          </p:cNvPicPr>
          <p:nvPr/>
        </p:nvPicPr>
        <p:blipFill>
          <a:blip r:embed="rId4"/>
          <a:stretch>
            <a:fillRect/>
          </a:stretch>
        </p:blipFill>
        <p:spPr>
          <a:xfrm>
            <a:off x="9811607" y="3409454"/>
            <a:ext cx="1595029" cy="2488359"/>
          </a:xfrm>
          <a:prstGeom prst="rect">
            <a:avLst/>
          </a:prstGeom>
        </p:spPr>
      </p:pic>
      <p:pic>
        <p:nvPicPr>
          <p:cNvPr id="8" name="그림 7">
            <a:extLst>
              <a:ext uri="{FF2B5EF4-FFF2-40B4-BE49-F238E27FC236}">
                <a16:creationId xmlns:a16="http://schemas.microsoft.com/office/drawing/2014/main" id="{D187A352-0CC2-4665-A0A9-1A6DBE356524}"/>
              </a:ext>
            </a:extLst>
          </p:cNvPr>
          <p:cNvPicPr>
            <a:picLocks noChangeAspect="1"/>
          </p:cNvPicPr>
          <p:nvPr/>
        </p:nvPicPr>
        <p:blipFill>
          <a:blip r:embed="rId5"/>
          <a:stretch>
            <a:fillRect/>
          </a:stretch>
        </p:blipFill>
        <p:spPr>
          <a:xfrm>
            <a:off x="10366837" y="4243862"/>
            <a:ext cx="1522878" cy="2343702"/>
          </a:xfrm>
          <a:prstGeom prst="rect">
            <a:avLst/>
          </a:prstGeom>
        </p:spPr>
      </p:pic>
    </p:spTree>
    <p:extLst>
      <p:ext uri="{BB962C8B-B14F-4D97-AF65-F5344CB8AC3E}">
        <p14:creationId xmlns:p14="http://schemas.microsoft.com/office/powerpoint/2010/main" val="3156374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a:extLst>
              <a:ext uri="{FF2B5EF4-FFF2-40B4-BE49-F238E27FC236}">
                <a16:creationId xmlns:a16="http://schemas.microsoft.com/office/drawing/2014/main" id="{C62B5CE8-EADD-45A1-ABD6-718BDEDFAFB1}"/>
              </a:ext>
            </a:extLst>
          </p:cNvPr>
          <p:cNvSpPr>
            <a:spLocks noGrp="1"/>
          </p:cNvSpPr>
          <p:nvPr>
            <p:ph idx="1"/>
          </p:nvPr>
        </p:nvSpPr>
        <p:spPr>
          <a:xfrm>
            <a:off x="838198" y="1591056"/>
            <a:ext cx="11182351" cy="4954715"/>
          </a:xfrm>
        </p:spPr>
        <p:txBody>
          <a:bodyPr>
            <a:noAutofit/>
          </a:bodyPr>
          <a:lstStyle/>
          <a:p>
            <a:pPr>
              <a:lnSpc>
                <a:spcPct val="100000"/>
              </a:lnSpc>
            </a:pPr>
            <a:r>
              <a:rPr lang="en-US" altLang="ko-KR" dirty="0"/>
              <a:t>Review Criteria &amp; Guides</a:t>
            </a:r>
          </a:p>
          <a:p>
            <a:pPr lvl="1">
              <a:lnSpc>
                <a:spcPct val="100000"/>
              </a:lnSpc>
            </a:pPr>
            <a:r>
              <a:rPr lang="en-US" altLang="ko-KR" dirty="0"/>
              <a:t>Develop specific review criteria &amp; evaluation methods of security-by-designs</a:t>
            </a:r>
          </a:p>
          <a:p>
            <a:pPr lvl="1">
              <a:lnSpc>
                <a:spcPct val="100000"/>
              </a:lnSpc>
            </a:pPr>
            <a:r>
              <a:rPr lang="en-US" altLang="ko-KR" dirty="0"/>
              <a:t>Revise the review guides based on criteria</a:t>
            </a:r>
          </a:p>
          <a:p>
            <a:pPr lvl="1">
              <a:lnSpc>
                <a:spcPct val="100000"/>
              </a:lnSpc>
            </a:pPr>
            <a:endParaRPr lang="en-US" altLang="ko-KR" sz="800" dirty="0"/>
          </a:p>
          <a:p>
            <a:pPr>
              <a:lnSpc>
                <a:spcPct val="100000"/>
              </a:lnSpc>
            </a:pPr>
            <a:r>
              <a:rPr lang="en-US" altLang="ko-KR" dirty="0"/>
              <a:t>Case Studies</a:t>
            </a:r>
          </a:p>
          <a:p>
            <a:pPr lvl="1">
              <a:lnSpc>
                <a:spcPct val="100000"/>
              </a:lnSpc>
            </a:pPr>
            <a:r>
              <a:rPr lang="en-US" altLang="ko-KR" dirty="0"/>
              <a:t>Analyze security-by-design cases in existing NPPs &amp; SMR projects</a:t>
            </a:r>
          </a:p>
          <a:p>
            <a:pPr lvl="1">
              <a:lnSpc>
                <a:spcPct val="100000"/>
              </a:lnSpc>
            </a:pPr>
            <a:r>
              <a:rPr lang="en-US" altLang="ko-KR" dirty="0"/>
              <a:t>Identify best practices &amp; insights for guides improvement</a:t>
            </a:r>
          </a:p>
          <a:p>
            <a:pPr lvl="1">
              <a:lnSpc>
                <a:spcPct val="100000"/>
              </a:lnSpc>
            </a:pPr>
            <a:endParaRPr lang="en-US" altLang="ko-KR" sz="800" dirty="0"/>
          </a:p>
          <a:p>
            <a:pPr>
              <a:lnSpc>
                <a:spcPct val="100000"/>
              </a:lnSpc>
            </a:pPr>
            <a:r>
              <a:rPr lang="en-US" altLang="ko-KR" dirty="0"/>
              <a:t>Safety-Security Interface</a:t>
            </a:r>
          </a:p>
          <a:p>
            <a:pPr lvl="1">
              <a:lnSpc>
                <a:spcPct val="100000"/>
              </a:lnSpc>
            </a:pPr>
            <a:r>
              <a:rPr lang="en-US" altLang="ko-KR" dirty="0"/>
              <a:t>Facilitate consultations among regulators for safety-security integration</a:t>
            </a:r>
          </a:p>
          <a:p>
            <a:pPr>
              <a:lnSpc>
                <a:spcPct val="100000"/>
              </a:lnSpc>
            </a:pPr>
            <a:endParaRPr lang="ko-KR" altLang="en-US" dirty="0"/>
          </a:p>
        </p:txBody>
      </p:sp>
      <p:sp>
        <p:nvSpPr>
          <p:cNvPr id="3" name="슬라이드 번호 개체 틀 2">
            <a:extLst>
              <a:ext uri="{FF2B5EF4-FFF2-40B4-BE49-F238E27FC236}">
                <a16:creationId xmlns:a16="http://schemas.microsoft.com/office/drawing/2014/main" id="{047180E5-DFF6-4106-8DD9-826631B2A6A6}"/>
              </a:ext>
            </a:extLst>
          </p:cNvPr>
          <p:cNvSpPr>
            <a:spLocks noGrp="1"/>
          </p:cNvSpPr>
          <p:nvPr>
            <p:ph type="sldNum" sz="quarter" idx="12"/>
          </p:nvPr>
        </p:nvSpPr>
        <p:spPr/>
        <p:txBody>
          <a:bodyPr/>
          <a:lstStyle/>
          <a:p>
            <a:fld id="{D73811D0-9594-4DB5-A4AA-7A4A397618D5}" type="slidenum">
              <a:rPr lang="en-GB" smtClean="0"/>
              <a:t>14</a:t>
            </a:fld>
            <a:endParaRPr lang="en-GB"/>
          </a:p>
        </p:txBody>
      </p:sp>
      <p:sp>
        <p:nvSpPr>
          <p:cNvPr id="4" name="Title 1">
            <a:extLst>
              <a:ext uri="{FF2B5EF4-FFF2-40B4-BE49-F238E27FC236}">
                <a16:creationId xmlns:a16="http://schemas.microsoft.com/office/drawing/2014/main" id="{AD12C131-487F-4E0B-BB36-A00ABE96ECF2}"/>
              </a:ext>
            </a:extLst>
          </p:cNvPr>
          <p:cNvSpPr txBox="1">
            <a:spLocks/>
          </p:cNvSpPr>
          <p:nvPr/>
        </p:nvSpPr>
        <p:spPr>
          <a:xfrm>
            <a:off x="286685" y="312229"/>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Next Steps</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3871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1FAA6C0A-F761-43DA-B5F0-89D29C9EDC9B}"/>
              </a:ext>
            </a:extLst>
          </p:cNvPr>
          <p:cNvSpPr>
            <a:spLocks noGrp="1"/>
          </p:cNvSpPr>
          <p:nvPr>
            <p:ph type="sldNum" sz="quarter" idx="12"/>
          </p:nvPr>
        </p:nvSpPr>
        <p:spPr/>
        <p:txBody>
          <a:bodyPr/>
          <a:lstStyle/>
          <a:p>
            <a:fld id="{D73811D0-9594-4DB5-A4AA-7A4A397618D5}" type="slidenum">
              <a:rPr lang="en-GB" smtClean="0"/>
              <a:t>15</a:t>
            </a:fld>
            <a:endParaRPr lang="en-GB"/>
          </a:p>
        </p:txBody>
      </p:sp>
      <p:sp>
        <p:nvSpPr>
          <p:cNvPr id="3" name="TextBox 2">
            <a:extLst>
              <a:ext uri="{FF2B5EF4-FFF2-40B4-BE49-F238E27FC236}">
                <a16:creationId xmlns:a16="http://schemas.microsoft.com/office/drawing/2014/main" id="{5F73A7E1-285C-4C27-A574-3F0D951799A2}"/>
              </a:ext>
            </a:extLst>
          </p:cNvPr>
          <p:cNvSpPr txBox="1"/>
          <p:nvPr/>
        </p:nvSpPr>
        <p:spPr>
          <a:xfrm>
            <a:off x="3361896" y="2395746"/>
            <a:ext cx="7830408" cy="2800767"/>
          </a:xfrm>
          <a:prstGeom prst="rect">
            <a:avLst/>
          </a:prstGeom>
          <a:noFill/>
        </p:spPr>
        <p:txBody>
          <a:bodyPr wrap="square" rtlCol="0">
            <a:spAutoFit/>
          </a:bodyPr>
          <a:lstStyle/>
          <a:p>
            <a:r>
              <a:rPr kumimoji="1" lang="en-US" altLang="ko-KR" sz="4800" b="1" dirty="0">
                <a:latin typeface="Nanum Gothic ExtraBold" panose="020D0604000000000000" pitchFamily="34" charset="-127"/>
                <a:ea typeface="Nanum Gothic ExtraBold" panose="020D0604000000000000" pitchFamily="34" charset="-127"/>
              </a:rPr>
              <a:t>Thank you</a:t>
            </a:r>
          </a:p>
          <a:p>
            <a:r>
              <a:rPr kumimoji="1" lang="en-US" altLang="ko-KR" sz="4800" b="1" dirty="0">
                <a:latin typeface="Nanum Gothic ExtraBold" panose="020D0604000000000000" pitchFamily="34" charset="-127"/>
                <a:ea typeface="Nanum Gothic ExtraBold" panose="020D0604000000000000" pitchFamily="34" charset="-127"/>
              </a:rPr>
              <a:t>for your attention !</a:t>
            </a:r>
          </a:p>
          <a:p>
            <a:endParaRPr kumimoji="1" lang="en-US" altLang="ko-KR" sz="4800" b="1" dirty="0">
              <a:latin typeface="Nanum Gothic ExtraBold" panose="020D0604000000000000" pitchFamily="34" charset="-127"/>
              <a:ea typeface="Nanum Gothic ExtraBold" panose="020D0604000000000000" pitchFamily="34" charset="-127"/>
            </a:endParaRPr>
          </a:p>
          <a:p>
            <a:pPr algn="r"/>
            <a:r>
              <a:rPr kumimoji="1" lang="en-US" altLang="ko-KR" sz="3200" b="1" u="sng" dirty="0">
                <a:latin typeface="Nanum Gothic ExtraBold" panose="020D0604000000000000" pitchFamily="34" charset="-127"/>
                <a:ea typeface="Nanum Gothic ExtraBold" panose="020D0604000000000000" pitchFamily="34" charset="-127"/>
              </a:rPr>
              <a:t>vivacita@kinac.re.kr</a:t>
            </a:r>
            <a:endParaRPr kumimoji="1" lang="ko-KR" altLang="en-US" sz="4400" b="1" u="sng" dirty="0">
              <a:latin typeface="Nanum Gothic ExtraBold" panose="020D0604000000000000" pitchFamily="34" charset="-127"/>
              <a:ea typeface="Nanum Gothic ExtraBold" panose="020D0604000000000000" pitchFamily="34" charset="-127"/>
            </a:endParaRPr>
          </a:p>
        </p:txBody>
      </p:sp>
    </p:spTree>
    <p:extLst>
      <p:ext uri="{BB962C8B-B14F-4D97-AF65-F5344CB8AC3E}">
        <p14:creationId xmlns:p14="http://schemas.microsoft.com/office/powerpoint/2010/main" val="1524384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39F9C1-811F-4FE5-A656-1616D6F16D44}"/>
              </a:ext>
            </a:extLst>
          </p:cNvPr>
          <p:cNvSpPr>
            <a:spLocks noGrp="1"/>
          </p:cNvSpPr>
          <p:nvPr>
            <p:ph type="ctrTitle"/>
          </p:nvPr>
        </p:nvSpPr>
        <p:spPr>
          <a:xfrm>
            <a:off x="1524000" y="1122363"/>
            <a:ext cx="9144000" cy="1818957"/>
          </a:xfrm>
        </p:spPr>
        <p:txBody>
          <a:bodyPr>
            <a:normAutofit/>
          </a:bodyPr>
          <a:lstStyle/>
          <a:p>
            <a:pPr>
              <a:lnSpc>
                <a:spcPct val="130000"/>
              </a:lnSpc>
            </a:pPr>
            <a:r>
              <a:rPr lang="en-GB" sz="4000" u="sng" dirty="0"/>
              <a:t>Standard Design Review Area</a:t>
            </a:r>
            <a:r>
              <a:rPr lang="en-GB" sz="4000" dirty="0"/>
              <a:t> for </a:t>
            </a:r>
            <a:r>
              <a:rPr lang="en-GB" sz="4000" u="sng" dirty="0"/>
              <a:t>Security-by-Design</a:t>
            </a:r>
            <a:r>
              <a:rPr lang="en-GB" sz="4000" dirty="0"/>
              <a:t> of SMRs</a:t>
            </a:r>
          </a:p>
        </p:txBody>
      </p:sp>
      <p:sp>
        <p:nvSpPr>
          <p:cNvPr id="5" name="Subtitle 4">
            <a:extLst>
              <a:ext uri="{FF2B5EF4-FFF2-40B4-BE49-F238E27FC236}">
                <a16:creationId xmlns:a16="http://schemas.microsoft.com/office/drawing/2014/main" id="{831E5A99-86B7-4696-9D98-C28D48D14812}"/>
              </a:ext>
            </a:extLst>
          </p:cNvPr>
          <p:cNvSpPr>
            <a:spLocks noGrp="1"/>
          </p:cNvSpPr>
          <p:nvPr>
            <p:ph type="subTitle" idx="1"/>
          </p:nvPr>
        </p:nvSpPr>
        <p:spPr/>
        <p:txBody>
          <a:bodyPr/>
          <a:lstStyle/>
          <a:p>
            <a:pPr algn="r"/>
            <a:r>
              <a:rPr lang="en-GB" dirty="0"/>
              <a:t>Oct. 2024</a:t>
            </a:r>
          </a:p>
          <a:p>
            <a:pPr algn="r"/>
            <a:r>
              <a:rPr lang="en-GB" dirty="0" err="1"/>
              <a:t>Kookheui</a:t>
            </a:r>
            <a:r>
              <a:rPr lang="en-GB" dirty="0"/>
              <a:t> Kwon</a:t>
            </a:r>
          </a:p>
          <a:p>
            <a:pPr algn="r"/>
            <a:r>
              <a:rPr lang="en-GB" dirty="0"/>
              <a:t>Cybersecurity Division</a:t>
            </a:r>
          </a:p>
        </p:txBody>
      </p:sp>
      <p:pic>
        <p:nvPicPr>
          <p:cNvPr id="8" name="그림 7">
            <a:extLst>
              <a:ext uri="{FF2B5EF4-FFF2-40B4-BE49-F238E27FC236}">
                <a16:creationId xmlns:a16="http://schemas.microsoft.com/office/drawing/2014/main" id="{8E317D02-4767-4554-9828-7116EAD9BE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7196" y="5238053"/>
            <a:ext cx="2507466" cy="680465"/>
          </a:xfrm>
          <a:prstGeom prst="rect">
            <a:avLst/>
          </a:prstGeom>
        </p:spPr>
      </p:pic>
    </p:spTree>
    <p:extLst>
      <p:ext uri="{BB962C8B-B14F-4D97-AF65-F5344CB8AC3E}">
        <p14:creationId xmlns:p14="http://schemas.microsoft.com/office/powerpoint/2010/main" val="1449761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a:extLst>
              <a:ext uri="{FF2B5EF4-FFF2-40B4-BE49-F238E27FC236}">
                <a16:creationId xmlns:a16="http://schemas.microsoft.com/office/drawing/2014/main" id="{C62B5CE8-EADD-45A1-ABD6-718BDEDFAFB1}"/>
              </a:ext>
            </a:extLst>
          </p:cNvPr>
          <p:cNvSpPr>
            <a:spLocks noGrp="1"/>
          </p:cNvSpPr>
          <p:nvPr>
            <p:ph idx="1"/>
          </p:nvPr>
        </p:nvSpPr>
        <p:spPr>
          <a:xfrm>
            <a:off x="838199" y="1591056"/>
            <a:ext cx="10945483" cy="4954715"/>
          </a:xfrm>
        </p:spPr>
        <p:txBody>
          <a:bodyPr>
            <a:normAutofit/>
          </a:bodyPr>
          <a:lstStyle/>
          <a:p>
            <a:pPr>
              <a:lnSpc>
                <a:spcPct val="100000"/>
              </a:lnSpc>
            </a:pPr>
            <a:r>
              <a:rPr lang="en-US" altLang="ko-KR" dirty="0"/>
              <a:t>Nuclear security measures are required to prevent radiological sabotage and unauthorized removal of nuclear materials.</a:t>
            </a:r>
          </a:p>
          <a:p>
            <a:pPr lvl="1">
              <a:lnSpc>
                <a:spcPct val="100000"/>
              </a:lnSpc>
            </a:pPr>
            <a:r>
              <a:rPr lang="en-US" altLang="ko-KR" dirty="0"/>
              <a:t>Prevention/Detection/Delay/Response measures </a:t>
            </a:r>
            <a:r>
              <a:rPr lang="en-US" altLang="ko-KR" b="1" dirty="0"/>
              <a:t>for physical protection &amp; cybersecurity</a:t>
            </a:r>
            <a:r>
              <a:rPr lang="en-US" altLang="ko-KR" dirty="0"/>
              <a:t> are performed and related systems are installed.</a:t>
            </a:r>
          </a:p>
          <a:p>
            <a:pPr lvl="1">
              <a:lnSpc>
                <a:spcPct val="100000"/>
              </a:lnSpc>
            </a:pPr>
            <a:endParaRPr lang="en-US" altLang="ko-KR" dirty="0"/>
          </a:p>
          <a:p>
            <a:pPr>
              <a:lnSpc>
                <a:spcPct val="100000"/>
              </a:lnSpc>
            </a:pPr>
            <a:r>
              <a:rPr lang="en-US" altLang="ko-KR" dirty="0"/>
              <a:t>As physical protection &amp; cybersecurity measures and systems   are related to the plant design and can affect plant operations and safety,</a:t>
            </a:r>
          </a:p>
          <a:p>
            <a:pPr lvl="1">
              <a:lnSpc>
                <a:spcPct val="100000"/>
              </a:lnSpc>
            </a:pPr>
            <a:r>
              <a:rPr lang="en-US" altLang="ko-KR" dirty="0"/>
              <a:t>the IAEA Nuclear Security Series &amp; IAEA Safety Standards require </a:t>
            </a:r>
            <a:r>
              <a:rPr lang="en-US" altLang="ko-KR" b="1" dirty="0"/>
              <a:t>integrated consideration from the plant design stage</a:t>
            </a:r>
          </a:p>
          <a:p>
            <a:pPr>
              <a:lnSpc>
                <a:spcPct val="100000"/>
              </a:lnSpc>
            </a:pPr>
            <a:endParaRPr lang="ko-KR" altLang="en-US" dirty="0"/>
          </a:p>
        </p:txBody>
      </p:sp>
      <p:sp>
        <p:nvSpPr>
          <p:cNvPr id="3" name="슬라이드 번호 개체 틀 2">
            <a:extLst>
              <a:ext uri="{FF2B5EF4-FFF2-40B4-BE49-F238E27FC236}">
                <a16:creationId xmlns:a16="http://schemas.microsoft.com/office/drawing/2014/main" id="{047180E5-DFF6-4106-8DD9-826631B2A6A6}"/>
              </a:ext>
            </a:extLst>
          </p:cNvPr>
          <p:cNvSpPr>
            <a:spLocks noGrp="1"/>
          </p:cNvSpPr>
          <p:nvPr>
            <p:ph type="sldNum" sz="quarter" idx="12"/>
          </p:nvPr>
        </p:nvSpPr>
        <p:spPr/>
        <p:txBody>
          <a:bodyPr/>
          <a:lstStyle/>
          <a:p>
            <a:fld id="{D73811D0-9594-4DB5-A4AA-7A4A397618D5}" type="slidenum">
              <a:rPr lang="en-GB" smtClean="0"/>
              <a:t>3</a:t>
            </a:fld>
            <a:endParaRPr lang="en-GB"/>
          </a:p>
        </p:txBody>
      </p:sp>
      <p:sp>
        <p:nvSpPr>
          <p:cNvPr id="4" name="Title 1">
            <a:extLst>
              <a:ext uri="{FF2B5EF4-FFF2-40B4-BE49-F238E27FC236}">
                <a16:creationId xmlns:a16="http://schemas.microsoft.com/office/drawing/2014/main" id="{AD12C131-487F-4E0B-BB36-A00ABE96ECF2}"/>
              </a:ext>
            </a:extLst>
          </p:cNvPr>
          <p:cNvSpPr txBox="1">
            <a:spLocks/>
          </p:cNvSpPr>
          <p:nvPr/>
        </p:nvSpPr>
        <p:spPr>
          <a:xfrm>
            <a:off x="286685" y="312229"/>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Security-by-Design</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1826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a:extLst>
              <a:ext uri="{FF2B5EF4-FFF2-40B4-BE49-F238E27FC236}">
                <a16:creationId xmlns:a16="http://schemas.microsoft.com/office/drawing/2014/main" id="{C62B5CE8-EADD-45A1-ABD6-718BDEDFAFB1}"/>
              </a:ext>
            </a:extLst>
          </p:cNvPr>
          <p:cNvSpPr>
            <a:spLocks noGrp="1"/>
          </p:cNvSpPr>
          <p:nvPr>
            <p:ph idx="1"/>
          </p:nvPr>
        </p:nvSpPr>
        <p:spPr>
          <a:xfrm>
            <a:off x="838199" y="1591056"/>
            <a:ext cx="10945483" cy="4954715"/>
          </a:xfrm>
        </p:spPr>
        <p:txBody>
          <a:bodyPr>
            <a:normAutofit fontScale="92500" lnSpcReduction="10000"/>
          </a:bodyPr>
          <a:lstStyle/>
          <a:p>
            <a:pPr>
              <a:lnSpc>
                <a:spcPct val="110000"/>
              </a:lnSpc>
            </a:pPr>
            <a:r>
              <a:rPr lang="en-US" altLang="ko-KR" dirty="0"/>
              <a:t>IAEA Nuclear Security Series No.13 (INFCIRC/225/Rev. 5)</a:t>
            </a:r>
          </a:p>
          <a:p>
            <a:pPr lvl="1">
              <a:lnSpc>
                <a:spcPct val="110000"/>
              </a:lnSpc>
            </a:pPr>
            <a:r>
              <a:rPr lang="en-US" altLang="ko-KR" u="sng" dirty="0"/>
              <a:t>(Fundamental Principle E : Responsibility of License Holders) </a:t>
            </a:r>
          </a:p>
          <a:p>
            <a:pPr marL="457200" lvl="1" indent="0">
              <a:lnSpc>
                <a:spcPct val="110000"/>
              </a:lnSpc>
              <a:buNone/>
            </a:pPr>
            <a:r>
              <a:rPr lang="en-US" altLang="ko-KR" dirty="0"/>
              <a:t>For a new nuclear facility, the site selection and design should take physical protection into account </a:t>
            </a:r>
            <a:r>
              <a:rPr lang="en-US" altLang="ko-KR" b="1" dirty="0"/>
              <a:t>as early as possible </a:t>
            </a:r>
            <a:r>
              <a:rPr lang="en-US" altLang="ko-KR" dirty="0"/>
              <a:t>and also address the </a:t>
            </a:r>
            <a:r>
              <a:rPr lang="en-US" altLang="ko-KR" b="1" dirty="0"/>
              <a:t>interface between security and safety.</a:t>
            </a:r>
          </a:p>
          <a:p>
            <a:pPr>
              <a:lnSpc>
                <a:spcPct val="110000"/>
              </a:lnSpc>
            </a:pPr>
            <a:endParaRPr lang="en-US" altLang="ko-KR" dirty="0"/>
          </a:p>
          <a:p>
            <a:pPr>
              <a:lnSpc>
                <a:spcPct val="110000"/>
              </a:lnSpc>
            </a:pPr>
            <a:r>
              <a:rPr lang="en-US" altLang="ko-KR" dirty="0"/>
              <a:t>IAEA Safety Standards No.SSR-2/1 (Rev.1)</a:t>
            </a:r>
          </a:p>
          <a:p>
            <a:pPr lvl="1">
              <a:lnSpc>
                <a:spcPct val="110000"/>
              </a:lnSpc>
            </a:pPr>
            <a:r>
              <a:rPr lang="en-US" altLang="ko-KR" u="sng" dirty="0"/>
              <a:t>(Requirement 8 : Interface of safety with security and safeguards)</a:t>
            </a:r>
          </a:p>
          <a:p>
            <a:pPr marL="457200" lvl="1" indent="0">
              <a:lnSpc>
                <a:spcPct val="110000"/>
              </a:lnSpc>
              <a:buNone/>
            </a:pPr>
            <a:r>
              <a:rPr lang="en-US" altLang="ko-KR" b="1" dirty="0"/>
              <a:t>Safety measures, nuclear security measures </a:t>
            </a:r>
            <a:r>
              <a:rPr lang="en-US" altLang="ko-KR" dirty="0"/>
              <a:t>and arrangements for the State system of accounting for, and control of, nuclear material for a nuclear power plant </a:t>
            </a:r>
            <a:r>
              <a:rPr lang="en-US" altLang="ko-KR" b="1" dirty="0"/>
              <a:t>shall be designed and implemented in an integrated manner </a:t>
            </a:r>
            <a:r>
              <a:rPr lang="en-US" altLang="ko-KR" dirty="0"/>
              <a:t>so that they do not compromise one another.</a:t>
            </a:r>
            <a:endParaRPr lang="ko-KR" altLang="en-US" dirty="0"/>
          </a:p>
        </p:txBody>
      </p:sp>
      <p:sp>
        <p:nvSpPr>
          <p:cNvPr id="3" name="슬라이드 번호 개체 틀 2">
            <a:extLst>
              <a:ext uri="{FF2B5EF4-FFF2-40B4-BE49-F238E27FC236}">
                <a16:creationId xmlns:a16="http://schemas.microsoft.com/office/drawing/2014/main" id="{047180E5-DFF6-4106-8DD9-826631B2A6A6}"/>
              </a:ext>
            </a:extLst>
          </p:cNvPr>
          <p:cNvSpPr>
            <a:spLocks noGrp="1"/>
          </p:cNvSpPr>
          <p:nvPr>
            <p:ph type="sldNum" sz="quarter" idx="12"/>
          </p:nvPr>
        </p:nvSpPr>
        <p:spPr/>
        <p:txBody>
          <a:bodyPr/>
          <a:lstStyle/>
          <a:p>
            <a:fld id="{D73811D0-9594-4DB5-A4AA-7A4A397618D5}" type="slidenum">
              <a:rPr lang="en-GB" smtClean="0"/>
              <a:t>4</a:t>
            </a:fld>
            <a:endParaRPr lang="en-GB"/>
          </a:p>
        </p:txBody>
      </p:sp>
      <p:sp>
        <p:nvSpPr>
          <p:cNvPr id="4" name="Title 1">
            <a:extLst>
              <a:ext uri="{FF2B5EF4-FFF2-40B4-BE49-F238E27FC236}">
                <a16:creationId xmlns:a16="http://schemas.microsoft.com/office/drawing/2014/main" id="{AD12C131-487F-4E0B-BB36-A00ABE96ECF2}"/>
              </a:ext>
            </a:extLst>
          </p:cNvPr>
          <p:cNvSpPr txBox="1">
            <a:spLocks/>
          </p:cNvSpPr>
          <p:nvPr/>
        </p:nvSpPr>
        <p:spPr>
          <a:xfrm>
            <a:off x="286685" y="312229"/>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Security-by-Design</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8441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a:extLst>
              <a:ext uri="{FF2B5EF4-FFF2-40B4-BE49-F238E27FC236}">
                <a16:creationId xmlns:a16="http://schemas.microsoft.com/office/drawing/2014/main" id="{047180E5-DFF6-4106-8DD9-826631B2A6A6}"/>
              </a:ext>
            </a:extLst>
          </p:cNvPr>
          <p:cNvSpPr>
            <a:spLocks noGrp="1"/>
          </p:cNvSpPr>
          <p:nvPr>
            <p:ph type="sldNum" sz="quarter" idx="12"/>
          </p:nvPr>
        </p:nvSpPr>
        <p:spPr/>
        <p:txBody>
          <a:bodyPr/>
          <a:lstStyle/>
          <a:p>
            <a:fld id="{D73811D0-9594-4DB5-A4AA-7A4A397618D5}" type="slidenum">
              <a:rPr lang="en-GB" smtClean="0"/>
              <a:t>5</a:t>
            </a:fld>
            <a:endParaRPr lang="en-GB"/>
          </a:p>
        </p:txBody>
      </p:sp>
      <p:sp>
        <p:nvSpPr>
          <p:cNvPr id="4" name="Title 1">
            <a:extLst>
              <a:ext uri="{FF2B5EF4-FFF2-40B4-BE49-F238E27FC236}">
                <a16:creationId xmlns:a16="http://schemas.microsoft.com/office/drawing/2014/main" id="{AD12C131-487F-4E0B-BB36-A00ABE96ECF2}"/>
              </a:ext>
            </a:extLst>
          </p:cNvPr>
          <p:cNvSpPr txBox="1">
            <a:spLocks/>
          </p:cNvSpPr>
          <p:nvPr/>
        </p:nvSpPr>
        <p:spPr>
          <a:xfrm>
            <a:off x="165915" y="71769"/>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Security-by-Design</a:t>
            </a:r>
            <a:endParaRPr lang="en-GB" b="1" i="0" dirty="0">
              <a:solidFill>
                <a:schemeClr val="bg1"/>
              </a:solidFill>
              <a:latin typeface="Arial" panose="020B0604020202020204" pitchFamily="34" charset="0"/>
              <a:cs typeface="Arial" panose="020B0604020202020204" pitchFamily="34" charset="0"/>
            </a:endParaRPr>
          </a:p>
        </p:txBody>
      </p:sp>
      <p:pic>
        <p:nvPicPr>
          <p:cNvPr id="7" name="그림 6">
            <a:extLst>
              <a:ext uri="{FF2B5EF4-FFF2-40B4-BE49-F238E27FC236}">
                <a16:creationId xmlns:a16="http://schemas.microsoft.com/office/drawing/2014/main" id="{400DB0B4-E0AE-4B51-9D52-551AB93D891D}"/>
              </a:ext>
            </a:extLst>
          </p:cNvPr>
          <p:cNvPicPr>
            <a:picLocks noChangeAspect="1"/>
          </p:cNvPicPr>
          <p:nvPr/>
        </p:nvPicPr>
        <p:blipFill rotWithShape="1">
          <a:blip r:embed="rId2"/>
          <a:srcRect b="8538"/>
          <a:stretch/>
        </p:blipFill>
        <p:spPr>
          <a:xfrm>
            <a:off x="959225" y="741873"/>
            <a:ext cx="8638323" cy="6104394"/>
          </a:xfrm>
          <a:prstGeom prst="rect">
            <a:avLst/>
          </a:prstGeom>
        </p:spPr>
      </p:pic>
      <p:sp>
        <p:nvSpPr>
          <p:cNvPr id="8" name="직사각형 7">
            <a:extLst>
              <a:ext uri="{FF2B5EF4-FFF2-40B4-BE49-F238E27FC236}">
                <a16:creationId xmlns:a16="http://schemas.microsoft.com/office/drawing/2014/main" id="{3BF784C7-188D-4E36-AAC5-25100D64BE42}"/>
              </a:ext>
            </a:extLst>
          </p:cNvPr>
          <p:cNvSpPr/>
          <p:nvPr/>
        </p:nvSpPr>
        <p:spPr>
          <a:xfrm>
            <a:off x="7873042" y="5061584"/>
            <a:ext cx="4218316" cy="1477328"/>
          </a:xfrm>
          <a:prstGeom prst="rect">
            <a:avLst/>
          </a:prstGeom>
        </p:spPr>
        <p:txBody>
          <a:bodyPr wrap="square">
            <a:spAutoFit/>
          </a:bodyPr>
          <a:lstStyle/>
          <a:p>
            <a:r>
              <a:rPr lang="en-US" altLang="ko-KR" sz="2000" dirty="0">
                <a:latin typeface="Arial" panose="020B0604020202020204" pitchFamily="34" charset="0"/>
                <a:cs typeface="Arial" panose="020B0604020202020204" pitchFamily="34" charset="0"/>
              </a:rPr>
              <a:t>&lt;  </a:t>
            </a:r>
            <a:r>
              <a:rPr lang="en-US" altLang="ko-KR" sz="2000" b="1" dirty="0">
                <a:latin typeface="Arial" panose="020B0604020202020204" pitchFamily="34" charset="0"/>
                <a:cs typeface="Arial" panose="020B0604020202020204" pitchFamily="34" charset="0"/>
              </a:rPr>
              <a:t>A process life-cycle model </a:t>
            </a:r>
            <a:r>
              <a:rPr lang="en-US" altLang="ko-KR" sz="2000" dirty="0">
                <a:latin typeface="Arial" panose="020B0604020202020204" pitchFamily="34" charset="0"/>
                <a:cs typeface="Arial" panose="020B0604020202020204" pitchFamily="34" charset="0"/>
              </a:rPr>
              <a:t>with      </a:t>
            </a:r>
          </a:p>
          <a:p>
            <a:r>
              <a:rPr lang="en-US" altLang="ko-KR" sz="2000" dirty="0">
                <a:latin typeface="Arial" panose="020B0604020202020204" pitchFamily="34" charset="0"/>
                <a:cs typeface="Arial" panose="020B0604020202020204" pitchFamily="34" charset="0"/>
              </a:rPr>
              <a:t>    interaction between disciplines  &gt;</a:t>
            </a:r>
          </a:p>
          <a:p>
            <a:endParaRPr lang="en-US" altLang="ko-KR" dirty="0">
              <a:latin typeface="Arial" panose="020B0604020202020204" pitchFamily="34" charset="0"/>
              <a:cs typeface="Arial" panose="020B0604020202020204" pitchFamily="34" charset="0"/>
            </a:endParaRPr>
          </a:p>
          <a:p>
            <a:endParaRPr lang="en-US" altLang="ko-KR" dirty="0">
              <a:latin typeface="Arial" panose="020B0604020202020204" pitchFamily="34" charset="0"/>
              <a:cs typeface="Arial" panose="020B0604020202020204" pitchFamily="34" charset="0"/>
            </a:endParaRPr>
          </a:p>
          <a:p>
            <a:r>
              <a:rPr lang="en-US" altLang="ko-KR" sz="1400" dirty="0">
                <a:solidFill>
                  <a:srgbClr val="0000FF"/>
                </a:solidFill>
                <a:latin typeface="Arial" panose="020B0604020202020204" pitchFamily="34" charset="0"/>
                <a:cs typeface="Arial" panose="020B0604020202020204" pitchFamily="34" charset="0"/>
              </a:rPr>
              <a:t>Image source </a:t>
            </a:r>
            <a:r>
              <a:rPr lang="en-US" altLang="ko-KR" sz="1400" spc="-100" dirty="0">
                <a:solidFill>
                  <a:srgbClr val="0000FF"/>
                </a:solidFill>
                <a:latin typeface="Arial" panose="020B0604020202020204" pitchFamily="34" charset="0"/>
                <a:cs typeface="Arial" panose="020B0604020202020204" pitchFamily="34" charset="0"/>
              </a:rPr>
              <a:t>: IAEA Nuclear Energy Series NR-T-2.14</a:t>
            </a:r>
          </a:p>
        </p:txBody>
      </p:sp>
    </p:spTree>
    <p:extLst>
      <p:ext uri="{BB962C8B-B14F-4D97-AF65-F5344CB8AC3E}">
        <p14:creationId xmlns:p14="http://schemas.microsoft.com/office/powerpoint/2010/main" val="4130786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a:extLst>
              <a:ext uri="{FF2B5EF4-FFF2-40B4-BE49-F238E27FC236}">
                <a16:creationId xmlns:a16="http://schemas.microsoft.com/office/drawing/2014/main" id="{C62B5CE8-EADD-45A1-ABD6-718BDEDFAFB1}"/>
              </a:ext>
            </a:extLst>
          </p:cNvPr>
          <p:cNvSpPr>
            <a:spLocks noGrp="1"/>
          </p:cNvSpPr>
          <p:nvPr>
            <p:ph idx="1"/>
          </p:nvPr>
        </p:nvSpPr>
        <p:spPr>
          <a:xfrm>
            <a:off x="743309" y="1401635"/>
            <a:ext cx="10945483" cy="4103259"/>
          </a:xfrm>
        </p:spPr>
        <p:txBody>
          <a:bodyPr>
            <a:normAutofit fontScale="77500" lnSpcReduction="20000"/>
          </a:bodyPr>
          <a:lstStyle/>
          <a:p>
            <a:pPr>
              <a:lnSpc>
                <a:spcPct val="120000"/>
              </a:lnSpc>
            </a:pPr>
            <a:r>
              <a:rPr lang="en-US" altLang="ko-KR" sz="3400" dirty="0"/>
              <a:t>Compared to large NPPs, SMRs have many novel aspects which may affect not only safety but also security.</a:t>
            </a:r>
          </a:p>
          <a:p>
            <a:pPr lvl="1">
              <a:lnSpc>
                <a:spcPct val="140000"/>
              </a:lnSpc>
            </a:pPr>
            <a:r>
              <a:rPr lang="en-US" altLang="ko-KR" sz="2300" dirty="0"/>
              <a:t>A variety of </a:t>
            </a:r>
            <a:r>
              <a:rPr lang="en-US" altLang="ko-KR" sz="2300" b="1" dirty="0"/>
              <a:t>wired &amp; wireless communications </a:t>
            </a:r>
            <a:r>
              <a:rPr lang="en-US" altLang="ko-KR" sz="2300" dirty="0"/>
              <a:t>and </a:t>
            </a:r>
            <a:r>
              <a:rPr lang="en-US" altLang="ko-KR" sz="2300" b="1" dirty="0"/>
              <a:t>digital technologies</a:t>
            </a:r>
            <a:r>
              <a:rPr lang="en-US" altLang="ko-KR" sz="2300" dirty="0"/>
              <a:t>, autonomous operations, and remote monitoring may increase cyber risk.</a:t>
            </a:r>
          </a:p>
          <a:p>
            <a:pPr lvl="1">
              <a:lnSpc>
                <a:spcPct val="140000"/>
              </a:lnSpc>
            </a:pPr>
            <a:r>
              <a:rPr lang="en-US" altLang="ko-KR" sz="2300" dirty="0"/>
              <a:t>SMRs' </a:t>
            </a:r>
            <a:r>
              <a:rPr lang="en-US" altLang="ko-KR" sz="2300" b="1" dirty="0"/>
              <a:t>compact design concentrates targets and safety features</a:t>
            </a:r>
            <a:r>
              <a:rPr lang="en-US" altLang="ko-KR" sz="2300" dirty="0"/>
              <a:t>, increasing the risk of simultaneous destruction and reducing security effectiveness</a:t>
            </a:r>
          </a:p>
          <a:p>
            <a:pPr lvl="1">
              <a:lnSpc>
                <a:spcPct val="140000"/>
              </a:lnSpc>
            </a:pPr>
            <a:r>
              <a:rPr lang="en-US" altLang="ko-KR" sz="2300" b="1" dirty="0"/>
              <a:t>Underground construction</a:t>
            </a:r>
            <a:r>
              <a:rPr lang="en-US" altLang="ko-KR" sz="2300" dirty="0"/>
              <a:t> may reduce certain risks (e.g., aircraft crash)</a:t>
            </a:r>
          </a:p>
          <a:p>
            <a:pPr lvl="1">
              <a:lnSpc>
                <a:spcPct val="140000"/>
              </a:lnSpc>
            </a:pPr>
            <a:r>
              <a:rPr lang="en-US" altLang="ko-KR" sz="2300" b="1" dirty="0"/>
              <a:t>Multiple unit sites </a:t>
            </a:r>
            <a:r>
              <a:rPr lang="en-US" altLang="ko-KR" sz="2300" dirty="0"/>
              <a:t>increase the nuclear inventory and thereby the security risk</a:t>
            </a:r>
          </a:p>
          <a:p>
            <a:pPr lvl="1">
              <a:lnSpc>
                <a:spcPct val="140000"/>
              </a:lnSpc>
            </a:pPr>
            <a:r>
              <a:rPr lang="en-US" altLang="ko-KR" sz="2300" b="1" dirty="0"/>
              <a:t>Remote sites and mobile units </a:t>
            </a:r>
            <a:r>
              <a:rPr lang="en-US" altLang="ko-KR" sz="2300" dirty="0"/>
              <a:t>may present challenges for adequate and timely off-site response.</a:t>
            </a:r>
          </a:p>
          <a:p>
            <a:pPr lvl="1">
              <a:lnSpc>
                <a:spcPct val="140000"/>
              </a:lnSpc>
            </a:pPr>
            <a:r>
              <a:rPr lang="en-US" altLang="ko-KR" sz="2300" b="1" dirty="0"/>
              <a:t>Modularization </a:t>
            </a:r>
            <a:r>
              <a:rPr lang="en-US" altLang="ko-KR" sz="2300" dirty="0"/>
              <a:t>and standardization may increase supply chain risk</a:t>
            </a:r>
          </a:p>
        </p:txBody>
      </p:sp>
      <p:sp>
        <p:nvSpPr>
          <p:cNvPr id="3" name="슬라이드 번호 개체 틀 2">
            <a:extLst>
              <a:ext uri="{FF2B5EF4-FFF2-40B4-BE49-F238E27FC236}">
                <a16:creationId xmlns:a16="http://schemas.microsoft.com/office/drawing/2014/main" id="{047180E5-DFF6-4106-8DD9-826631B2A6A6}"/>
              </a:ext>
            </a:extLst>
          </p:cNvPr>
          <p:cNvSpPr>
            <a:spLocks noGrp="1"/>
          </p:cNvSpPr>
          <p:nvPr>
            <p:ph type="sldNum" sz="quarter" idx="12"/>
          </p:nvPr>
        </p:nvSpPr>
        <p:spPr/>
        <p:txBody>
          <a:bodyPr/>
          <a:lstStyle/>
          <a:p>
            <a:fld id="{D73811D0-9594-4DB5-A4AA-7A4A397618D5}" type="slidenum">
              <a:rPr lang="en-GB" smtClean="0"/>
              <a:t>6</a:t>
            </a:fld>
            <a:endParaRPr lang="en-GB"/>
          </a:p>
        </p:txBody>
      </p:sp>
      <p:sp>
        <p:nvSpPr>
          <p:cNvPr id="4" name="Title 1">
            <a:extLst>
              <a:ext uri="{FF2B5EF4-FFF2-40B4-BE49-F238E27FC236}">
                <a16:creationId xmlns:a16="http://schemas.microsoft.com/office/drawing/2014/main" id="{AD12C131-487F-4E0B-BB36-A00ABE96ECF2}"/>
              </a:ext>
            </a:extLst>
          </p:cNvPr>
          <p:cNvSpPr txBox="1">
            <a:spLocks/>
          </p:cNvSpPr>
          <p:nvPr/>
        </p:nvSpPr>
        <p:spPr>
          <a:xfrm>
            <a:off x="286685" y="312229"/>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SMRs</a:t>
            </a:r>
            <a:endParaRPr lang="en-GB" b="1" i="0" dirty="0">
              <a:solidFill>
                <a:schemeClr val="bg1"/>
              </a:solidFill>
              <a:latin typeface="Arial" panose="020B0604020202020204" pitchFamily="34" charset="0"/>
              <a:cs typeface="Arial" panose="020B0604020202020204" pitchFamily="34" charset="0"/>
            </a:endParaRPr>
          </a:p>
        </p:txBody>
      </p:sp>
      <p:pic>
        <p:nvPicPr>
          <p:cNvPr id="10" name="그림 9">
            <a:extLst>
              <a:ext uri="{FF2B5EF4-FFF2-40B4-BE49-F238E27FC236}">
                <a16:creationId xmlns:a16="http://schemas.microsoft.com/office/drawing/2014/main" id="{1BEB8DE8-73DB-405E-A1C2-1140CFC48FF6}"/>
              </a:ext>
            </a:extLst>
          </p:cNvPr>
          <p:cNvPicPr>
            <a:picLocks noChangeAspect="1"/>
          </p:cNvPicPr>
          <p:nvPr/>
        </p:nvPicPr>
        <p:blipFill>
          <a:blip r:embed="rId3"/>
          <a:stretch>
            <a:fillRect/>
          </a:stretch>
        </p:blipFill>
        <p:spPr>
          <a:xfrm>
            <a:off x="6216050" y="5339752"/>
            <a:ext cx="3967996" cy="1426932"/>
          </a:xfrm>
          <a:prstGeom prst="rect">
            <a:avLst/>
          </a:prstGeom>
          <a:noFill/>
          <a:ln>
            <a:solidFill>
              <a:srgbClr val="000000"/>
            </a:solidFill>
            <a:miter lim="800000"/>
            <a:headEnd/>
            <a:tailEnd/>
          </a:ln>
        </p:spPr>
      </p:pic>
      <p:pic>
        <p:nvPicPr>
          <p:cNvPr id="11" name="Picture 6" descr="view5">
            <a:hlinkClick r:id="rId4" action="ppaction://hlinkfile"/>
            <a:extLst>
              <a:ext uri="{FF2B5EF4-FFF2-40B4-BE49-F238E27FC236}">
                <a16:creationId xmlns:a16="http://schemas.microsoft.com/office/drawing/2014/main" id="{06E33CB8-9664-4571-BE3D-191B46417B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0109" y="5339751"/>
            <a:ext cx="3812462" cy="1393401"/>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직사각형 11">
            <a:extLst>
              <a:ext uri="{FF2B5EF4-FFF2-40B4-BE49-F238E27FC236}">
                <a16:creationId xmlns:a16="http://schemas.microsoft.com/office/drawing/2014/main" id="{5D9DC431-0BCD-4584-A9F6-FAAE316C0E53}"/>
              </a:ext>
            </a:extLst>
          </p:cNvPr>
          <p:cNvSpPr/>
          <p:nvPr/>
        </p:nvSpPr>
        <p:spPr>
          <a:xfrm>
            <a:off x="10371891" y="6280919"/>
            <a:ext cx="1855301" cy="577081"/>
          </a:xfrm>
          <a:prstGeom prst="rect">
            <a:avLst/>
          </a:prstGeom>
        </p:spPr>
        <p:txBody>
          <a:bodyPr wrap="square">
            <a:spAutoFit/>
          </a:bodyPr>
          <a:lstStyle/>
          <a:p>
            <a:r>
              <a:rPr lang="en-US" altLang="ko-KR" sz="1050" dirty="0">
                <a:solidFill>
                  <a:srgbClr val="040000"/>
                </a:solidFill>
                <a:latin typeface="roboto"/>
              </a:rPr>
              <a:t> image credit  : </a:t>
            </a:r>
          </a:p>
          <a:p>
            <a:r>
              <a:rPr lang="en-US" altLang="ko-KR" sz="1050" dirty="0">
                <a:solidFill>
                  <a:srgbClr val="040000"/>
                </a:solidFill>
                <a:latin typeface="roboto"/>
              </a:rPr>
              <a:t>(left) KHNP ARP1400 MCR</a:t>
            </a:r>
          </a:p>
          <a:p>
            <a:r>
              <a:rPr lang="en-US" altLang="ko-KR" sz="1050" dirty="0">
                <a:solidFill>
                  <a:srgbClr val="040000"/>
                </a:solidFill>
                <a:latin typeface="roboto"/>
              </a:rPr>
              <a:t>(right) </a:t>
            </a:r>
            <a:r>
              <a:rPr kumimoji="1" lang="en-US" altLang="ko-KR" sz="1050" dirty="0" err="1">
                <a:latin typeface="Arial" pitchFamily="34" charset="0"/>
                <a:ea typeface="돋움체" pitchFamily="49" charset="-127"/>
              </a:rPr>
              <a:t>NuScale</a:t>
            </a:r>
            <a:r>
              <a:rPr kumimoji="1" lang="en-US" altLang="ko-KR" sz="1050" dirty="0">
                <a:latin typeface="Arial" pitchFamily="34" charset="0"/>
                <a:ea typeface="돋움체" pitchFamily="49" charset="-127"/>
              </a:rPr>
              <a:t> Power, LLC</a:t>
            </a:r>
            <a:endParaRPr lang="ko-KR" altLang="en-US" sz="1050" dirty="0">
              <a:solidFill>
                <a:srgbClr val="040000"/>
              </a:solidFill>
              <a:latin typeface="roboto"/>
            </a:endParaRPr>
          </a:p>
        </p:txBody>
      </p:sp>
    </p:spTree>
    <p:extLst>
      <p:ext uri="{BB962C8B-B14F-4D97-AF65-F5344CB8AC3E}">
        <p14:creationId xmlns:p14="http://schemas.microsoft.com/office/powerpoint/2010/main" val="1819769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a:extLst>
              <a:ext uri="{FF2B5EF4-FFF2-40B4-BE49-F238E27FC236}">
                <a16:creationId xmlns:a16="http://schemas.microsoft.com/office/drawing/2014/main" id="{C62B5CE8-EADD-45A1-ABD6-718BDEDFAFB1}"/>
              </a:ext>
            </a:extLst>
          </p:cNvPr>
          <p:cNvSpPr>
            <a:spLocks noGrp="1"/>
          </p:cNvSpPr>
          <p:nvPr>
            <p:ph idx="1"/>
          </p:nvPr>
        </p:nvSpPr>
        <p:spPr>
          <a:xfrm>
            <a:off x="838200" y="1533765"/>
            <a:ext cx="10945483" cy="5187710"/>
          </a:xfrm>
        </p:spPr>
        <p:txBody>
          <a:bodyPr>
            <a:normAutofit fontScale="70000" lnSpcReduction="20000"/>
          </a:bodyPr>
          <a:lstStyle/>
          <a:p>
            <a:pPr>
              <a:lnSpc>
                <a:spcPct val="100000"/>
              </a:lnSpc>
            </a:pPr>
            <a:r>
              <a:rPr lang="en-US" altLang="ko-KR" sz="3700" dirty="0"/>
              <a:t>IAEA Safety Standards</a:t>
            </a:r>
          </a:p>
          <a:p>
            <a:pPr lvl="1">
              <a:lnSpc>
                <a:spcPct val="100000"/>
              </a:lnSpc>
            </a:pPr>
            <a:r>
              <a:rPr lang="en-US" altLang="ko-KR" dirty="0"/>
              <a:t>SSR-2/1 (Rev. 1), Safety of Nuclear Power Plants: Design</a:t>
            </a:r>
          </a:p>
          <a:p>
            <a:pPr lvl="1">
              <a:lnSpc>
                <a:spcPct val="100000"/>
              </a:lnSpc>
            </a:pPr>
            <a:r>
              <a:rPr lang="en-US" altLang="ko-KR" dirty="0"/>
              <a:t>SSG-39, Design of instrumentation and control systems for nuclear power plants</a:t>
            </a:r>
          </a:p>
          <a:p>
            <a:pPr lvl="1">
              <a:lnSpc>
                <a:spcPct val="100000"/>
              </a:lnSpc>
            </a:pPr>
            <a:r>
              <a:rPr lang="en-US" altLang="ko-KR" dirty="0"/>
              <a:t>SSG-34, Design of Electrical Power Systems for Nuclear Power Plants</a:t>
            </a:r>
          </a:p>
          <a:p>
            <a:pPr lvl="1">
              <a:lnSpc>
                <a:spcPct val="100000"/>
              </a:lnSpc>
            </a:pPr>
            <a:r>
              <a:rPr lang="en-US" altLang="ko-KR" dirty="0"/>
              <a:t>SSG-53, Design of the Reactor Containment and Associated Systems for Nuclear Power Plant</a:t>
            </a:r>
          </a:p>
          <a:p>
            <a:pPr>
              <a:lnSpc>
                <a:spcPct val="100000"/>
              </a:lnSpc>
            </a:pPr>
            <a:r>
              <a:rPr lang="en-US" altLang="ko-KR" sz="3700" dirty="0"/>
              <a:t>IAEA Nuclear Security Series (Physical Protection)</a:t>
            </a:r>
          </a:p>
          <a:p>
            <a:pPr lvl="1">
              <a:lnSpc>
                <a:spcPct val="100000"/>
              </a:lnSpc>
            </a:pPr>
            <a:r>
              <a:rPr lang="en-US" altLang="ko-KR" dirty="0"/>
              <a:t>No.13(INFCIRC/225/Rev. 5), Recommendations, “Nuclear Security Recommendations on Physical Protection of Nuclear Material and Nuclear Facilities”</a:t>
            </a:r>
          </a:p>
          <a:p>
            <a:pPr lvl="1">
              <a:lnSpc>
                <a:spcPct val="100000"/>
              </a:lnSpc>
            </a:pPr>
            <a:r>
              <a:rPr lang="en-US" altLang="ko-KR" dirty="0"/>
              <a:t>No.27-G, Implementing Guide, “Physical Protection of Nuclear Material and Nuclear Facilities”</a:t>
            </a:r>
          </a:p>
          <a:p>
            <a:pPr lvl="1">
              <a:lnSpc>
                <a:spcPct val="100000"/>
              </a:lnSpc>
            </a:pPr>
            <a:r>
              <a:rPr lang="en-US" altLang="ko-KR" dirty="0"/>
              <a:t>No.16, Technical Guidance, “Identification of Vital Areas at Nuclear Facilities”</a:t>
            </a:r>
          </a:p>
          <a:p>
            <a:pPr lvl="1">
              <a:lnSpc>
                <a:spcPct val="100000"/>
              </a:lnSpc>
            </a:pPr>
            <a:r>
              <a:rPr lang="en-US" altLang="ko-KR" dirty="0"/>
              <a:t>No.40-T, Technical Guidance, “Handbook on the Design of Physical Protection Systems for Nuclear Material and Nuclear Facilities”</a:t>
            </a:r>
          </a:p>
          <a:p>
            <a:pPr>
              <a:lnSpc>
                <a:spcPct val="100000"/>
              </a:lnSpc>
            </a:pPr>
            <a:r>
              <a:rPr lang="en-US" altLang="ko-KR" sz="3700" dirty="0"/>
              <a:t>IAEA Nuclear Security Series (Cyber Security)</a:t>
            </a:r>
          </a:p>
          <a:p>
            <a:pPr lvl="1">
              <a:lnSpc>
                <a:spcPct val="100000"/>
              </a:lnSpc>
            </a:pPr>
            <a:r>
              <a:rPr lang="en-US" altLang="ko-KR" dirty="0"/>
              <a:t>No.42-G, Implementing Guide, “Computer Security for Nuclear Security”</a:t>
            </a:r>
          </a:p>
          <a:p>
            <a:pPr lvl="1">
              <a:lnSpc>
                <a:spcPct val="100000"/>
              </a:lnSpc>
            </a:pPr>
            <a:r>
              <a:rPr lang="en-US" altLang="ko-KR" dirty="0"/>
              <a:t>No.17-T (Rev. 1), Technical Guidance, “Computer Security Techniques for Nuclear Facilities”</a:t>
            </a:r>
          </a:p>
          <a:p>
            <a:pPr lvl="1">
              <a:lnSpc>
                <a:spcPct val="100000"/>
              </a:lnSpc>
            </a:pPr>
            <a:r>
              <a:rPr lang="en-US" altLang="ko-KR" dirty="0"/>
              <a:t>No.33-T, Technical Guidance, “Computer Security of Instrumentation and Control Systems at Nuclear Facilities”</a:t>
            </a:r>
          </a:p>
        </p:txBody>
      </p:sp>
      <p:sp>
        <p:nvSpPr>
          <p:cNvPr id="3" name="슬라이드 번호 개체 틀 2">
            <a:extLst>
              <a:ext uri="{FF2B5EF4-FFF2-40B4-BE49-F238E27FC236}">
                <a16:creationId xmlns:a16="http://schemas.microsoft.com/office/drawing/2014/main" id="{047180E5-DFF6-4106-8DD9-826631B2A6A6}"/>
              </a:ext>
            </a:extLst>
          </p:cNvPr>
          <p:cNvSpPr>
            <a:spLocks noGrp="1"/>
          </p:cNvSpPr>
          <p:nvPr>
            <p:ph type="sldNum" sz="quarter" idx="12"/>
          </p:nvPr>
        </p:nvSpPr>
        <p:spPr/>
        <p:txBody>
          <a:bodyPr/>
          <a:lstStyle/>
          <a:p>
            <a:fld id="{D73811D0-9594-4DB5-A4AA-7A4A397618D5}" type="slidenum">
              <a:rPr lang="en-GB" smtClean="0"/>
              <a:t>7</a:t>
            </a:fld>
            <a:endParaRPr lang="en-GB"/>
          </a:p>
        </p:txBody>
      </p:sp>
      <p:sp>
        <p:nvSpPr>
          <p:cNvPr id="4" name="Title 1">
            <a:extLst>
              <a:ext uri="{FF2B5EF4-FFF2-40B4-BE49-F238E27FC236}">
                <a16:creationId xmlns:a16="http://schemas.microsoft.com/office/drawing/2014/main" id="{AD12C131-487F-4E0B-BB36-A00ABE96ECF2}"/>
              </a:ext>
            </a:extLst>
          </p:cNvPr>
          <p:cNvSpPr txBox="1">
            <a:spLocks/>
          </p:cNvSpPr>
          <p:nvPr/>
        </p:nvSpPr>
        <p:spPr>
          <a:xfrm>
            <a:off x="286685" y="312229"/>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Key References for Review</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9684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a:extLst>
              <a:ext uri="{FF2B5EF4-FFF2-40B4-BE49-F238E27FC236}">
                <a16:creationId xmlns:a16="http://schemas.microsoft.com/office/drawing/2014/main" id="{C62B5CE8-EADD-45A1-ABD6-718BDEDFAFB1}"/>
              </a:ext>
            </a:extLst>
          </p:cNvPr>
          <p:cNvSpPr>
            <a:spLocks noGrp="1"/>
          </p:cNvSpPr>
          <p:nvPr>
            <p:ph idx="1"/>
          </p:nvPr>
        </p:nvSpPr>
        <p:spPr>
          <a:xfrm>
            <a:off x="838199" y="1591056"/>
            <a:ext cx="10945483" cy="4954715"/>
          </a:xfrm>
        </p:spPr>
        <p:txBody>
          <a:bodyPr>
            <a:normAutofit/>
          </a:bodyPr>
          <a:lstStyle/>
          <a:p>
            <a:pPr>
              <a:lnSpc>
                <a:spcPct val="100000"/>
              </a:lnSpc>
            </a:pPr>
            <a:r>
              <a:rPr lang="en-US" altLang="ko-KR" dirty="0"/>
              <a:t>Civil Engineering Works and Structures</a:t>
            </a:r>
            <a:r>
              <a:rPr lang="en-US" altLang="ko-KR" sz="2000" dirty="0"/>
              <a:t>(General Building and Area Design)</a:t>
            </a:r>
            <a:endParaRPr lang="en-US" altLang="ko-KR" dirty="0"/>
          </a:p>
          <a:p>
            <a:pPr>
              <a:lnSpc>
                <a:spcPct val="100000"/>
              </a:lnSpc>
            </a:pPr>
            <a:r>
              <a:rPr lang="en-US" altLang="ko-KR" dirty="0"/>
              <a:t>Internal and External Hazards</a:t>
            </a:r>
          </a:p>
          <a:p>
            <a:pPr>
              <a:lnSpc>
                <a:spcPct val="100000"/>
              </a:lnSpc>
            </a:pPr>
            <a:r>
              <a:rPr lang="en-US" altLang="ko-KR" dirty="0"/>
              <a:t>Auxiliary Systems </a:t>
            </a:r>
            <a:r>
              <a:rPr lang="en-US" altLang="ko-KR" sz="2000" dirty="0"/>
              <a:t>(lighting, Communication, </a:t>
            </a:r>
            <a:r>
              <a:rPr lang="en-US" altLang="ko-KR" sz="2000" dirty="0" err="1"/>
              <a:t>etc</a:t>
            </a:r>
            <a:r>
              <a:rPr lang="en-US" altLang="ko-KR" sz="2000" dirty="0"/>
              <a:t>)</a:t>
            </a:r>
          </a:p>
          <a:p>
            <a:pPr>
              <a:lnSpc>
                <a:spcPct val="100000"/>
              </a:lnSpc>
            </a:pPr>
            <a:r>
              <a:rPr lang="en-US" altLang="ko-KR" dirty="0"/>
              <a:t>Instrumentation and Control</a:t>
            </a:r>
          </a:p>
          <a:p>
            <a:pPr>
              <a:lnSpc>
                <a:spcPct val="100000"/>
              </a:lnSpc>
            </a:pPr>
            <a:r>
              <a:rPr lang="en-US" altLang="ko-KR" dirty="0"/>
              <a:t>Electrical Power Systems</a:t>
            </a:r>
          </a:p>
          <a:p>
            <a:pPr>
              <a:lnSpc>
                <a:spcPct val="100000"/>
              </a:lnSpc>
            </a:pPr>
            <a:r>
              <a:rPr lang="en-US" altLang="ko-KR" dirty="0"/>
              <a:t>Management Systems and Quality Assurance</a:t>
            </a:r>
          </a:p>
          <a:p>
            <a:pPr>
              <a:lnSpc>
                <a:spcPct val="100000"/>
              </a:lnSpc>
            </a:pPr>
            <a:r>
              <a:rPr lang="en-US" altLang="ko-KR" dirty="0"/>
              <a:t>Or, any area related ‘the Security Program’</a:t>
            </a:r>
            <a:endParaRPr lang="en-US" altLang="ko-KR" sz="2400" dirty="0"/>
          </a:p>
        </p:txBody>
      </p:sp>
      <p:sp>
        <p:nvSpPr>
          <p:cNvPr id="3" name="슬라이드 번호 개체 틀 2">
            <a:extLst>
              <a:ext uri="{FF2B5EF4-FFF2-40B4-BE49-F238E27FC236}">
                <a16:creationId xmlns:a16="http://schemas.microsoft.com/office/drawing/2014/main" id="{047180E5-DFF6-4106-8DD9-826631B2A6A6}"/>
              </a:ext>
            </a:extLst>
          </p:cNvPr>
          <p:cNvSpPr>
            <a:spLocks noGrp="1"/>
          </p:cNvSpPr>
          <p:nvPr>
            <p:ph type="sldNum" sz="quarter" idx="12"/>
          </p:nvPr>
        </p:nvSpPr>
        <p:spPr/>
        <p:txBody>
          <a:bodyPr/>
          <a:lstStyle/>
          <a:p>
            <a:fld id="{D73811D0-9594-4DB5-A4AA-7A4A397618D5}" type="slidenum">
              <a:rPr lang="en-GB" smtClean="0"/>
              <a:t>8</a:t>
            </a:fld>
            <a:endParaRPr lang="en-GB"/>
          </a:p>
        </p:txBody>
      </p:sp>
      <p:sp>
        <p:nvSpPr>
          <p:cNvPr id="4" name="Title 1">
            <a:extLst>
              <a:ext uri="{FF2B5EF4-FFF2-40B4-BE49-F238E27FC236}">
                <a16:creationId xmlns:a16="http://schemas.microsoft.com/office/drawing/2014/main" id="{AD12C131-487F-4E0B-BB36-A00ABE96ECF2}"/>
              </a:ext>
            </a:extLst>
          </p:cNvPr>
          <p:cNvSpPr txBox="1">
            <a:spLocks/>
          </p:cNvSpPr>
          <p:nvPr/>
        </p:nvSpPr>
        <p:spPr>
          <a:xfrm>
            <a:off x="286685" y="312229"/>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Interfaces with other Technical Areas</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1452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a:extLst>
              <a:ext uri="{FF2B5EF4-FFF2-40B4-BE49-F238E27FC236}">
                <a16:creationId xmlns:a16="http://schemas.microsoft.com/office/drawing/2014/main" id="{C62B5CE8-EADD-45A1-ABD6-718BDEDFAFB1}"/>
              </a:ext>
            </a:extLst>
          </p:cNvPr>
          <p:cNvSpPr>
            <a:spLocks noGrp="1"/>
          </p:cNvSpPr>
          <p:nvPr>
            <p:ph idx="1"/>
          </p:nvPr>
        </p:nvSpPr>
        <p:spPr>
          <a:xfrm>
            <a:off x="838199" y="1591056"/>
            <a:ext cx="10945483" cy="4954715"/>
          </a:xfrm>
        </p:spPr>
        <p:txBody>
          <a:bodyPr>
            <a:normAutofit/>
          </a:bodyPr>
          <a:lstStyle/>
          <a:p>
            <a:pPr>
              <a:lnSpc>
                <a:spcPct val="100000"/>
              </a:lnSpc>
            </a:pPr>
            <a:r>
              <a:rPr lang="en-US" altLang="ko-KR" dirty="0"/>
              <a:t>Vendors should provide </a:t>
            </a:r>
            <a:r>
              <a:rPr lang="en-US" altLang="ko-KR" b="1" dirty="0"/>
              <a:t>information to justify that physical protection and cybersecurity have been addressed </a:t>
            </a:r>
            <a:r>
              <a:rPr lang="en-US" altLang="ko-KR" dirty="0"/>
              <a:t>in the SMRs standard </a:t>
            </a:r>
            <a:r>
              <a:rPr lang="en-US" altLang="ko-KR" b="1" dirty="0"/>
              <a:t>design and integrated engineering process</a:t>
            </a:r>
            <a:r>
              <a:rPr lang="en-US" altLang="ko-KR" dirty="0"/>
              <a:t>.</a:t>
            </a:r>
            <a:endParaRPr lang="ko-KR" altLang="en-US" dirty="0"/>
          </a:p>
        </p:txBody>
      </p:sp>
      <p:sp>
        <p:nvSpPr>
          <p:cNvPr id="3" name="슬라이드 번호 개체 틀 2">
            <a:extLst>
              <a:ext uri="{FF2B5EF4-FFF2-40B4-BE49-F238E27FC236}">
                <a16:creationId xmlns:a16="http://schemas.microsoft.com/office/drawing/2014/main" id="{047180E5-DFF6-4106-8DD9-826631B2A6A6}"/>
              </a:ext>
            </a:extLst>
          </p:cNvPr>
          <p:cNvSpPr>
            <a:spLocks noGrp="1"/>
          </p:cNvSpPr>
          <p:nvPr>
            <p:ph type="sldNum" sz="quarter" idx="12"/>
          </p:nvPr>
        </p:nvSpPr>
        <p:spPr/>
        <p:txBody>
          <a:bodyPr/>
          <a:lstStyle/>
          <a:p>
            <a:fld id="{D73811D0-9594-4DB5-A4AA-7A4A397618D5}" type="slidenum">
              <a:rPr lang="en-GB" smtClean="0"/>
              <a:t>9</a:t>
            </a:fld>
            <a:endParaRPr lang="en-GB"/>
          </a:p>
        </p:txBody>
      </p:sp>
      <p:sp>
        <p:nvSpPr>
          <p:cNvPr id="4" name="Title 1">
            <a:extLst>
              <a:ext uri="{FF2B5EF4-FFF2-40B4-BE49-F238E27FC236}">
                <a16:creationId xmlns:a16="http://schemas.microsoft.com/office/drawing/2014/main" id="{AD12C131-487F-4E0B-BB36-A00ABE96ECF2}"/>
              </a:ext>
            </a:extLst>
          </p:cNvPr>
          <p:cNvSpPr txBox="1">
            <a:spLocks/>
          </p:cNvSpPr>
          <p:nvPr/>
        </p:nvSpPr>
        <p:spPr>
          <a:xfrm>
            <a:off x="286685" y="312229"/>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Review Area</a:t>
            </a:r>
            <a:endParaRPr lang="en-GB" b="1" i="0" dirty="0">
              <a:solidFill>
                <a:schemeClr val="bg1"/>
              </a:solidFill>
              <a:latin typeface="Arial" panose="020B0604020202020204" pitchFamily="34" charset="0"/>
              <a:cs typeface="Arial" panose="020B0604020202020204" pitchFamily="34" charset="0"/>
            </a:endParaRPr>
          </a:p>
        </p:txBody>
      </p:sp>
      <p:pic>
        <p:nvPicPr>
          <p:cNvPr id="6" name="그림 5">
            <a:extLst>
              <a:ext uri="{FF2B5EF4-FFF2-40B4-BE49-F238E27FC236}">
                <a16:creationId xmlns:a16="http://schemas.microsoft.com/office/drawing/2014/main" id="{5FEE11B5-606F-498D-AE3A-F66AAB8446AC}"/>
              </a:ext>
            </a:extLst>
          </p:cNvPr>
          <p:cNvPicPr>
            <a:picLocks noChangeAspect="1"/>
          </p:cNvPicPr>
          <p:nvPr/>
        </p:nvPicPr>
        <p:blipFill>
          <a:blip r:embed="rId2"/>
          <a:stretch>
            <a:fillRect/>
          </a:stretch>
        </p:blipFill>
        <p:spPr>
          <a:xfrm>
            <a:off x="3959088" y="3332629"/>
            <a:ext cx="3740992" cy="2269576"/>
          </a:xfrm>
          <a:prstGeom prst="rect">
            <a:avLst/>
          </a:prstGeom>
          <a:ln>
            <a:solidFill>
              <a:schemeClr val="tx1"/>
            </a:solidFill>
          </a:ln>
        </p:spPr>
      </p:pic>
      <p:pic>
        <p:nvPicPr>
          <p:cNvPr id="7" name="그림 6">
            <a:extLst>
              <a:ext uri="{FF2B5EF4-FFF2-40B4-BE49-F238E27FC236}">
                <a16:creationId xmlns:a16="http://schemas.microsoft.com/office/drawing/2014/main" id="{8066E2D4-4797-4394-B8B3-6CEA71A4FFC5}"/>
              </a:ext>
            </a:extLst>
          </p:cNvPr>
          <p:cNvPicPr>
            <a:picLocks noChangeAspect="1"/>
          </p:cNvPicPr>
          <p:nvPr/>
        </p:nvPicPr>
        <p:blipFill>
          <a:blip r:embed="rId3"/>
          <a:stretch>
            <a:fillRect/>
          </a:stretch>
        </p:blipFill>
        <p:spPr>
          <a:xfrm>
            <a:off x="309792" y="3332629"/>
            <a:ext cx="3377454" cy="2274761"/>
          </a:xfrm>
          <a:prstGeom prst="rect">
            <a:avLst/>
          </a:prstGeom>
          <a:ln>
            <a:solidFill>
              <a:schemeClr val="tx1"/>
            </a:solidFill>
          </a:ln>
        </p:spPr>
      </p:pic>
      <p:sp>
        <p:nvSpPr>
          <p:cNvPr id="8" name="직사각형 7">
            <a:extLst>
              <a:ext uri="{FF2B5EF4-FFF2-40B4-BE49-F238E27FC236}">
                <a16:creationId xmlns:a16="http://schemas.microsoft.com/office/drawing/2014/main" id="{B01C0151-5C7C-4E97-A058-2ABCCC4B6E7C}"/>
              </a:ext>
            </a:extLst>
          </p:cNvPr>
          <p:cNvSpPr/>
          <p:nvPr/>
        </p:nvSpPr>
        <p:spPr>
          <a:xfrm>
            <a:off x="1558635" y="5940852"/>
            <a:ext cx="3377453" cy="415498"/>
          </a:xfrm>
          <a:prstGeom prst="rect">
            <a:avLst/>
          </a:prstGeom>
        </p:spPr>
        <p:txBody>
          <a:bodyPr wrap="square">
            <a:spAutoFit/>
          </a:bodyPr>
          <a:lstStyle/>
          <a:p>
            <a:r>
              <a:rPr lang="en-US" altLang="ko-KR" sz="1050" dirty="0">
                <a:solidFill>
                  <a:srgbClr val="040000"/>
                </a:solidFill>
                <a:latin typeface="roboto"/>
              </a:rPr>
              <a:t> image credit  : </a:t>
            </a:r>
          </a:p>
          <a:p>
            <a:r>
              <a:rPr kumimoji="1" lang="en-US" altLang="ko-KR" sz="1050" dirty="0">
                <a:latin typeface="Arial" pitchFamily="34" charset="0"/>
                <a:ea typeface="돋움체" pitchFamily="49" charset="-127"/>
              </a:rPr>
              <a:t>Design Control Documents, </a:t>
            </a:r>
            <a:r>
              <a:rPr kumimoji="1" lang="en-US" altLang="ko-KR" sz="1050" dirty="0" err="1">
                <a:latin typeface="Arial" pitchFamily="34" charset="0"/>
                <a:ea typeface="돋움체" pitchFamily="49" charset="-127"/>
              </a:rPr>
              <a:t>NuScale</a:t>
            </a:r>
            <a:r>
              <a:rPr kumimoji="1" lang="en-US" altLang="ko-KR" sz="1050" dirty="0">
                <a:latin typeface="Arial" pitchFamily="34" charset="0"/>
                <a:ea typeface="돋움체" pitchFamily="49" charset="-127"/>
              </a:rPr>
              <a:t> Power, LLC, US</a:t>
            </a:r>
            <a:endParaRPr lang="ko-KR" altLang="en-US" sz="1050" dirty="0">
              <a:solidFill>
                <a:srgbClr val="040000"/>
              </a:solidFill>
              <a:latin typeface="roboto"/>
            </a:endParaRPr>
          </a:p>
        </p:txBody>
      </p:sp>
      <p:pic>
        <p:nvPicPr>
          <p:cNvPr id="9" name="그림 8">
            <a:extLst>
              <a:ext uri="{FF2B5EF4-FFF2-40B4-BE49-F238E27FC236}">
                <a16:creationId xmlns:a16="http://schemas.microsoft.com/office/drawing/2014/main" id="{24BB6835-D408-45FB-B466-FB292383DDC5}"/>
              </a:ext>
            </a:extLst>
          </p:cNvPr>
          <p:cNvPicPr>
            <a:picLocks noChangeAspect="1"/>
          </p:cNvPicPr>
          <p:nvPr/>
        </p:nvPicPr>
        <p:blipFill>
          <a:blip r:embed="rId4"/>
          <a:stretch>
            <a:fillRect/>
          </a:stretch>
        </p:blipFill>
        <p:spPr>
          <a:xfrm>
            <a:off x="7971922" y="3332629"/>
            <a:ext cx="3666125" cy="2539068"/>
          </a:xfrm>
          <a:prstGeom prst="rect">
            <a:avLst/>
          </a:prstGeom>
          <a:ln>
            <a:solidFill>
              <a:schemeClr val="tx1"/>
            </a:solidFill>
          </a:ln>
        </p:spPr>
      </p:pic>
      <p:sp>
        <p:nvSpPr>
          <p:cNvPr id="10" name="직사각형 9">
            <a:extLst>
              <a:ext uri="{FF2B5EF4-FFF2-40B4-BE49-F238E27FC236}">
                <a16:creationId xmlns:a16="http://schemas.microsoft.com/office/drawing/2014/main" id="{44BB245D-FFBE-44F5-93C2-AB671394C392}"/>
              </a:ext>
            </a:extLst>
          </p:cNvPr>
          <p:cNvSpPr/>
          <p:nvPr/>
        </p:nvSpPr>
        <p:spPr>
          <a:xfrm>
            <a:off x="8399318" y="5940852"/>
            <a:ext cx="3165764" cy="415498"/>
          </a:xfrm>
          <a:prstGeom prst="rect">
            <a:avLst/>
          </a:prstGeom>
        </p:spPr>
        <p:txBody>
          <a:bodyPr wrap="square">
            <a:spAutoFit/>
          </a:bodyPr>
          <a:lstStyle/>
          <a:p>
            <a:r>
              <a:rPr lang="en-US" altLang="ko-KR" sz="1050" dirty="0">
                <a:solidFill>
                  <a:srgbClr val="040000"/>
                </a:solidFill>
                <a:latin typeface="roboto"/>
              </a:rPr>
              <a:t> image credit  : </a:t>
            </a:r>
          </a:p>
          <a:p>
            <a:r>
              <a:rPr kumimoji="1" lang="en-US" altLang="ko-KR" sz="1050" dirty="0">
                <a:latin typeface="Arial" pitchFamily="34" charset="0"/>
                <a:ea typeface="돋움체" pitchFamily="49" charset="-127"/>
              </a:rPr>
              <a:t>Design Control Documents, KHNP, ROK</a:t>
            </a:r>
            <a:endParaRPr lang="ko-KR" altLang="en-US" sz="1050" dirty="0">
              <a:solidFill>
                <a:srgbClr val="040000"/>
              </a:solidFill>
              <a:latin typeface="roboto"/>
            </a:endParaRPr>
          </a:p>
        </p:txBody>
      </p:sp>
    </p:spTree>
    <p:extLst>
      <p:ext uri="{BB962C8B-B14F-4D97-AF65-F5344CB8AC3E}">
        <p14:creationId xmlns:p14="http://schemas.microsoft.com/office/powerpoint/2010/main" val="2077970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1572403A950A449F03D309DCDCB39C" ma:contentTypeVersion="18" ma:contentTypeDescription="Create a new document." ma:contentTypeScope="" ma:versionID="c3ff5bd11e6bfd98406c8a4dae36b260">
  <xsd:schema xmlns:xsd="http://www.w3.org/2001/XMLSchema" xmlns:xs="http://www.w3.org/2001/XMLSchema" xmlns:p="http://schemas.microsoft.com/office/2006/metadata/properties" xmlns:ns2="94bacced-d3e9-4230-8110-5185e6b8723a" xmlns:ns3="89039979-132d-4e33-b8d6-8b0f084d9471" xmlns:ns4="0311a6d6-6c49-40aa-926b-e98182ea64d2" targetNamespace="http://schemas.microsoft.com/office/2006/metadata/properties" ma:root="true" ma:fieldsID="12ff1ac6586bb3cc493a838c4adcd485" ns2:_="" ns3:_="" ns4:_="">
    <xsd:import namespace="94bacced-d3e9-4230-8110-5185e6b8723a"/>
    <xsd:import namespace="89039979-132d-4e33-b8d6-8b0f084d9471"/>
    <xsd:import namespace="0311a6d6-6c49-40aa-926b-e98182ea64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Open_x0020_with_x0020_Seclore" minOccurs="0"/>
                <xsd:element ref="ns2:MediaServiceDateTaken" minOccurs="0"/>
                <xsd:element ref="ns2:MediaLengthInSeconds" minOccurs="0"/>
                <xsd:element ref="ns2:MediaServiceObjectDetectorVersions" minOccurs="0"/>
                <xsd:element ref="ns2:MediaServiceSearchProperties" minOccurs="0"/>
                <xsd:element ref="ns2:MediaServiceGenerationTime" minOccurs="0"/>
                <xsd:element ref="ns2:MediaServiceEventHashCode" minOccurs="0"/>
                <xsd:element ref="ns2:lcf76f155ced4ddcb4097134ff3c332f" minOccurs="0"/>
                <xsd:element ref="ns4: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acced-d3e9-4230-8110-5185e6b872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Open_x0020_with_x0020_Seclore" ma:index="14" nillable="true" ma:displayName="Open with Seclore" ma:hidden="true" ma:internalName="Open_x0020_with_x0020_Seclor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c7bd71-0de2-450a-8d3d-78c5334383f5"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039979-132d-4e33-b8d6-8b0f084d947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11a6d6-6c49-40aa-926b-e98182ea64d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ec759ce-e5e5-4926-916d-bee7019b82dd}" ma:internalName="TaxCatchAll" ma:showField="CatchAllData" ma:web="0311a6d6-6c49-40aa-926b-e98182ea64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4bacced-d3e9-4230-8110-5185e6b8723a">
      <Terms xmlns="http://schemas.microsoft.com/office/infopath/2007/PartnerControls"/>
    </lcf76f155ced4ddcb4097134ff3c332f>
    <TaxCatchAll xmlns="0311a6d6-6c49-40aa-926b-e98182ea64d2" xsi:nil="true"/>
    <Open_x0020_with_x0020_Seclore xmlns="94bacced-d3e9-4230-8110-5185e6b8723a" xsi:nil="true"/>
  </documentManagement>
</p:properties>
</file>

<file path=customXml/itemProps1.xml><?xml version="1.0" encoding="utf-8"?>
<ds:datastoreItem xmlns:ds="http://schemas.openxmlformats.org/officeDocument/2006/customXml" ds:itemID="{B4F7C2D9-DCD9-4091-AC19-AF672454B1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bacced-d3e9-4230-8110-5185e6b8723a"/>
    <ds:schemaRef ds:uri="89039979-132d-4e33-b8d6-8b0f084d9471"/>
    <ds:schemaRef ds:uri="0311a6d6-6c49-40aa-926b-e98182ea64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03D3D1-F39D-490F-A4CD-77C72E40E012}">
  <ds:schemaRefs>
    <ds:schemaRef ds:uri="http://schemas.microsoft.com/sharepoint/v3/contenttype/forms"/>
  </ds:schemaRefs>
</ds:datastoreItem>
</file>

<file path=customXml/itemProps3.xml><?xml version="1.0" encoding="utf-8"?>
<ds:datastoreItem xmlns:ds="http://schemas.openxmlformats.org/officeDocument/2006/customXml" ds:itemID="{AEF5A183-8DB8-4E33-A3B8-B56576635C6B}">
  <ds:schemaRefs>
    <ds:schemaRef ds:uri="http://schemas.microsoft.com/office/2006/metadata/properties"/>
    <ds:schemaRef ds:uri="http://schemas.microsoft.com/office/infopath/2007/PartnerControls"/>
    <ds:schemaRef ds:uri="2d1b3375-85a6-4ec3-9d45-85c3f7ff19cc"/>
    <ds:schemaRef ds:uri="a8853164-03d1-4052-89d1-ac895618168d"/>
    <ds:schemaRef ds:uri="28c46709-a72c-47b6-8a9d-476190a8ab3f"/>
    <ds:schemaRef ds:uri="94bacced-d3e9-4230-8110-5185e6b8723a"/>
    <ds:schemaRef ds:uri="0311a6d6-6c49-40aa-926b-e98182ea64d2"/>
  </ds:schemaRefs>
</ds:datastoreItem>
</file>

<file path=docProps/app.xml><?xml version="1.0" encoding="utf-8"?>
<Properties xmlns="http://schemas.openxmlformats.org/officeDocument/2006/extended-properties" xmlns:vt="http://schemas.openxmlformats.org/officeDocument/2006/docPropsVTypes">
  <TotalTime>711</TotalTime>
  <Words>1261</Words>
  <Application>Microsoft Office PowerPoint</Application>
  <PresentationFormat>와이드스크린</PresentationFormat>
  <Paragraphs>144</Paragraphs>
  <Slides>15</Slides>
  <Notes>4</Notes>
  <HiddenSlides>0</HiddenSlides>
  <MMClips>0</MMClips>
  <ScaleCrop>false</ScaleCrop>
  <HeadingPairs>
    <vt:vector size="6" baseType="variant">
      <vt:variant>
        <vt:lpstr>사용한 글꼴</vt:lpstr>
      </vt:variant>
      <vt:variant>
        <vt:i4>7</vt:i4>
      </vt:variant>
      <vt:variant>
        <vt:lpstr>테마</vt:lpstr>
      </vt:variant>
      <vt:variant>
        <vt:i4>3</vt:i4>
      </vt:variant>
      <vt:variant>
        <vt:lpstr>슬라이드 제목</vt:lpstr>
      </vt:variant>
      <vt:variant>
        <vt:i4>15</vt:i4>
      </vt:variant>
    </vt:vector>
  </HeadingPairs>
  <TitlesOfParts>
    <vt:vector size="25" baseType="lpstr">
      <vt:lpstr>Nanum Gothic ExtraBold</vt:lpstr>
      <vt:lpstr>roboto</vt:lpstr>
      <vt:lpstr>돋움체</vt:lpstr>
      <vt:lpstr>맑은 고딕</vt:lpstr>
      <vt:lpstr>Arial</vt:lpstr>
      <vt:lpstr>Calibri</vt:lpstr>
      <vt:lpstr>Calibri Light</vt:lpstr>
      <vt:lpstr>Office Theme</vt:lpstr>
      <vt:lpstr>1_Office Theme</vt:lpstr>
      <vt:lpstr>2_Office Theme</vt:lpstr>
      <vt:lpstr>PowerPoint 프레젠테이션</vt:lpstr>
      <vt:lpstr>Standard Design Review Area for Security-by-Design of SMRs</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Gregory</dc:creator>
  <cp:lastModifiedBy>vivacita</cp:lastModifiedBy>
  <cp:revision>76</cp:revision>
  <dcterms:created xsi:type="dcterms:W3CDTF">2019-10-29T08:33:20Z</dcterms:created>
  <dcterms:modified xsi:type="dcterms:W3CDTF">2024-10-06T12:28:54Z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0x010100DB1572403A950A449F03D309DCDCB39C</vt:lpwstr>
  </property>
  <property fmtid="{D5CDD505-2E9C-101B-9397-08002B2CF9AE}" pid="3" name="MediaServiceImageTags">
    <vt:lpwstr/>
  </property>
</Properties>
</file>