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  <p:sldMasterId id="2147483672" r:id="rId6"/>
  </p:sldMasterIdLst>
  <p:notesMasterIdLst>
    <p:notesMasterId r:id="rId21"/>
  </p:notesMasterIdLst>
  <p:handoutMasterIdLst>
    <p:handoutMasterId r:id="rId22"/>
  </p:handoutMasterIdLst>
  <p:sldIdLst>
    <p:sldId id="256" r:id="rId7"/>
    <p:sldId id="257" r:id="rId8"/>
    <p:sldId id="271" r:id="rId9"/>
    <p:sldId id="273" r:id="rId10"/>
    <p:sldId id="274" r:id="rId11"/>
    <p:sldId id="275" r:id="rId12"/>
    <p:sldId id="276" r:id="rId13"/>
    <p:sldId id="277" r:id="rId14"/>
    <p:sldId id="278" r:id="rId15"/>
    <p:sldId id="281" r:id="rId16"/>
    <p:sldId id="286" r:id="rId17"/>
    <p:sldId id="282" r:id="rId18"/>
    <p:sldId id="287" r:id="rId19"/>
    <p:sldId id="28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D1E60A-E91D-4133-BB2C-661244190895}" v="3" dt="2024-07-15T11:49:10.8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7" autoAdjust="0"/>
    <p:restoredTop sz="96370" autoAdjust="0"/>
  </p:normalViewPr>
  <p:slideViewPr>
    <p:cSldViewPr snapToGrid="0">
      <p:cViewPr>
        <p:scale>
          <a:sx n="100" d="100"/>
          <a:sy n="100" d="100"/>
        </p:scale>
        <p:origin x="67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16E90259-E13D-4945-A0E9-FA7B455981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1516002-3DCD-40FC-8E5D-A8C718CD15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BDA05-2BB2-40D9-8C1E-ACD9924F2C4F}" type="datetimeFigureOut">
              <a:rPr lang="ko-KR" altLang="en-US" smtClean="0"/>
              <a:t>2024-10-04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7DD98DF-DCF7-411C-B9A9-66FCD3A456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BA67F77-5481-4B08-A923-5DE4624737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713A7-C55D-412D-87C2-BB05AEEACA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14496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22506-2E83-4331-A195-A582C93263FE}" type="datetimeFigureOut">
              <a:rPr lang="ko-KR" altLang="en-US" smtClean="0"/>
              <a:t>2024-10-04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DEA29-7FEB-4D76-A618-C0E1F9155D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Novel risks affecting SMR security include the following, which should be integrated and mitigated in the design engineering process of SMRs.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DEA29-7FEB-4D76-A618-C0E1F9155D9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4506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8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91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056"/>
            <a:ext cx="10515600" cy="458590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86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20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271F8C-0430-4817-9691-A9152CDA6335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05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B35753-45F7-4205-8B26-196B0355869B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21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257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178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35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B9B2-A5AD-426B-A36E-14CA2DFAC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55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81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8ABD7-C77C-46B5-8E32-90A2168AA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91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B32F5-3031-47F0-9B45-6741134A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8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98E3-73A1-47DF-BE6D-AC36FE94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D3C976-B07D-4478-AA37-DEF2D410F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F66520-0B13-46B6-A3D1-2B712CB1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B3A0B-6EDF-463C-8982-24B539CA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90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86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24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1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3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9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jpeg"/><Relationship Id="rId4" Type="http://schemas.openxmlformats.org/officeDocument/2006/relationships/hyperlink" Target="&#49888;&#44256;&#47532;master3.avi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141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62B5CE8-EADD-45A1-ABD6-718BDEDFA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91056"/>
            <a:ext cx="10945483" cy="495471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ko-KR" dirty="0"/>
              <a:t>Vendors should provide the following information;</a:t>
            </a:r>
          </a:p>
          <a:p>
            <a:pPr>
              <a:lnSpc>
                <a:spcPct val="100000"/>
              </a:lnSpc>
            </a:pPr>
            <a:endParaRPr lang="en-US" altLang="ko-KR" sz="800" dirty="0"/>
          </a:p>
          <a:p>
            <a:pPr lvl="1">
              <a:lnSpc>
                <a:spcPct val="100000"/>
              </a:lnSpc>
            </a:pPr>
            <a:r>
              <a:rPr lang="en-US" altLang="ko-KR" b="1" dirty="0"/>
              <a:t>Physical Protection</a:t>
            </a:r>
          </a:p>
          <a:p>
            <a:pPr lvl="2">
              <a:lnSpc>
                <a:spcPct val="100000"/>
              </a:lnSpc>
            </a:pPr>
            <a:r>
              <a:rPr lang="en-US" altLang="ko-KR" dirty="0"/>
              <a:t>General Design process and requirements for Physical Protection</a:t>
            </a:r>
          </a:p>
          <a:p>
            <a:pPr lvl="2">
              <a:lnSpc>
                <a:spcPct val="100000"/>
              </a:lnSpc>
            </a:pPr>
            <a:r>
              <a:rPr lang="en-US" altLang="ko-KR" dirty="0"/>
              <a:t>Vital Area Identification</a:t>
            </a:r>
          </a:p>
          <a:p>
            <a:pPr lvl="2">
              <a:lnSpc>
                <a:spcPct val="100000"/>
              </a:lnSpc>
            </a:pPr>
            <a:r>
              <a:rPr lang="en-US" altLang="ko-KR" dirty="0"/>
              <a:t>Design information for Protected/Vital Area 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altLang="ko-KR" dirty="0"/>
              <a:t>(Physical Barriers, Door, Intrusion Monitor, Intrusion Detection, Access Control, </a:t>
            </a:r>
            <a:r>
              <a:rPr lang="en-US" altLang="ko-KR" dirty="0" err="1"/>
              <a:t>etc</a:t>
            </a:r>
            <a:r>
              <a:rPr lang="en-US" altLang="ko-KR" dirty="0"/>
              <a:t>)</a:t>
            </a:r>
          </a:p>
          <a:p>
            <a:pPr lvl="2">
              <a:lnSpc>
                <a:spcPct val="100000"/>
              </a:lnSpc>
            </a:pPr>
            <a:r>
              <a:rPr lang="en-US" altLang="ko-KR" dirty="0"/>
              <a:t>Security Communication System</a:t>
            </a:r>
          </a:p>
          <a:p>
            <a:pPr lvl="2">
              <a:lnSpc>
                <a:spcPct val="100000"/>
              </a:lnSpc>
            </a:pPr>
            <a:r>
              <a:rPr lang="en-US" altLang="ko-KR" dirty="0"/>
              <a:t>Security Lighting</a:t>
            </a:r>
          </a:p>
          <a:p>
            <a:pPr lvl="2">
              <a:lnSpc>
                <a:spcPct val="100000"/>
              </a:lnSpc>
            </a:pPr>
            <a:r>
              <a:rPr lang="en-US" altLang="ko-KR" dirty="0"/>
              <a:t>Power Supply for Physical Protection Systems</a:t>
            </a:r>
          </a:p>
          <a:p>
            <a:pPr lvl="2">
              <a:lnSpc>
                <a:spcPct val="100000"/>
              </a:lnSpc>
            </a:pPr>
            <a:r>
              <a:rPr lang="en-US" altLang="ko-KR" dirty="0"/>
              <a:t>Vehicle Barrier System</a:t>
            </a:r>
          </a:p>
          <a:p>
            <a:pPr lvl="2">
              <a:lnSpc>
                <a:spcPct val="100000"/>
              </a:lnSpc>
            </a:pPr>
            <a:r>
              <a:rPr lang="en-US" altLang="ko-KR" dirty="0"/>
              <a:t>Design Features Facilitating Security Response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47180E5-DFF6-4106-8DD9-826631B2A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10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12C131-487F-4E0B-BB36-A00ABE96ECF2}"/>
              </a:ext>
            </a:extLst>
          </p:cNvPr>
          <p:cNvSpPr txBox="1">
            <a:spLocks/>
          </p:cNvSpPr>
          <p:nvPr/>
        </p:nvSpPr>
        <p:spPr>
          <a:xfrm>
            <a:off x="286685" y="312229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Documents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500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62B5CE8-EADD-45A1-ABD6-718BDEDFA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91056"/>
            <a:ext cx="10945483" cy="495471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ko-KR" dirty="0"/>
              <a:t>Vendors should provide the following information;</a:t>
            </a:r>
          </a:p>
          <a:p>
            <a:pPr>
              <a:lnSpc>
                <a:spcPct val="100000"/>
              </a:lnSpc>
            </a:pPr>
            <a:endParaRPr lang="en-US" altLang="ko-KR" sz="800" dirty="0"/>
          </a:p>
          <a:p>
            <a:pPr lvl="1">
              <a:lnSpc>
                <a:spcPct val="100000"/>
              </a:lnSpc>
            </a:pPr>
            <a:r>
              <a:rPr lang="en-US" altLang="ko-KR" b="1" dirty="0"/>
              <a:t>Cybersecurity</a:t>
            </a:r>
          </a:p>
          <a:p>
            <a:pPr lvl="2">
              <a:lnSpc>
                <a:spcPct val="100000"/>
              </a:lnSpc>
            </a:pPr>
            <a:r>
              <a:rPr lang="en-US" altLang="ko-KR" dirty="0"/>
              <a:t>General Design process and requirements for Cyber Security</a:t>
            </a:r>
          </a:p>
          <a:p>
            <a:pPr lvl="2">
              <a:lnSpc>
                <a:spcPct val="100000"/>
              </a:lnSpc>
            </a:pPr>
            <a:r>
              <a:rPr lang="en-US" altLang="ko-KR" dirty="0"/>
              <a:t>Sensitive Digital Systems/Assets Identification &amp; Classification</a:t>
            </a:r>
          </a:p>
          <a:p>
            <a:pPr lvl="2">
              <a:lnSpc>
                <a:spcPct val="100000"/>
              </a:lnSpc>
            </a:pPr>
            <a:r>
              <a:rPr lang="en-US" altLang="ko-KR" dirty="0"/>
              <a:t>Design information for Defensive Cyber Security Architecture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altLang="ko-KR" dirty="0"/>
              <a:t>(Security Level and Segmentation, Communication control between levels, </a:t>
            </a:r>
            <a:r>
              <a:rPr lang="en-US" altLang="ko-KR" dirty="0" err="1"/>
              <a:t>etc</a:t>
            </a:r>
            <a:r>
              <a:rPr lang="en-US" altLang="ko-KR" dirty="0"/>
              <a:t>)</a:t>
            </a:r>
          </a:p>
          <a:p>
            <a:pPr lvl="2">
              <a:lnSpc>
                <a:spcPct val="100000"/>
              </a:lnSpc>
            </a:pPr>
            <a:r>
              <a:rPr lang="en-US" altLang="ko-KR" dirty="0"/>
              <a:t>Cyber security assessment and Security-by-Design Information for cyber risk mitigation of Sensitive Digital Systems/Assets</a:t>
            </a:r>
          </a:p>
          <a:p>
            <a:pPr lvl="2">
              <a:lnSpc>
                <a:spcPct val="100000"/>
              </a:lnSpc>
            </a:pPr>
            <a:r>
              <a:rPr lang="en-US" altLang="ko-KR" dirty="0"/>
              <a:t>Cyber event monitoring/detection system</a:t>
            </a:r>
          </a:p>
          <a:p>
            <a:pPr lvl="2">
              <a:lnSpc>
                <a:spcPct val="100000"/>
              </a:lnSpc>
            </a:pPr>
            <a:r>
              <a:rPr lang="en-US" altLang="ko-KR" dirty="0"/>
              <a:t>Security Strategy for cyber supply chain risk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47180E5-DFF6-4106-8DD9-826631B2A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11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12C131-487F-4E0B-BB36-A00ABE96ECF2}"/>
              </a:ext>
            </a:extLst>
          </p:cNvPr>
          <p:cNvSpPr txBox="1">
            <a:spLocks/>
          </p:cNvSpPr>
          <p:nvPr/>
        </p:nvSpPr>
        <p:spPr>
          <a:xfrm>
            <a:off x="286685" y="312229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Documents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189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62B5CE8-EADD-45A1-ABD6-718BDEDFA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91056"/>
            <a:ext cx="10945483" cy="495471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ko-KR" dirty="0"/>
              <a:t>The regulators should consider the following nuclear security criteria as part of standard design review.</a:t>
            </a:r>
          </a:p>
          <a:p>
            <a:pPr>
              <a:lnSpc>
                <a:spcPct val="100000"/>
              </a:lnSpc>
            </a:pP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47180E5-DFF6-4106-8DD9-826631B2A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12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12C131-487F-4E0B-BB36-A00ABE96ECF2}"/>
              </a:ext>
            </a:extLst>
          </p:cNvPr>
          <p:cNvSpPr txBox="1">
            <a:spLocks/>
          </p:cNvSpPr>
          <p:nvPr/>
        </p:nvSpPr>
        <p:spPr>
          <a:xfrm>
            <a:off x="286685" y="312229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Criteria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664D4F80-FAD9-49DF-9582-47A7457F9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016" y="2712724"/>
            <a:ext cx="7879459" cy="400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38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62B5CE8-EADD-45A1-ABD6-718BDEDFA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91056"/>
            <a:ext cx="10945483" cy="495471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ko-KR" dirty="0"/>
              <a:t>The regulators should consider the following nuclear security criteria as part of standard design review.</a:t>
            </a:r>
          </a:p>
          <a:p>
            <a:pPr>
              <a:lnSpc>
                <a:spcPct val="100000"/>
              </a:lnSpc>
            </a:pP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47180E5-DFF6-4106-8DD9-826631B2A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13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12C131-487F-4E0B-BB36-A00ABE96ECF2}"/>
              </a:ext>
            </a:extLst>
          </p:cNvPr>
          <p:cNvSpPr txBox="1">
            <a:spLocks/>
          </p:cNvSpPr>
          <p:nvPr/>
        </p:nvSpPr>
        <p:spPr>
          <a:xfrm>
            <a:off x="286685" y="312229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Criteria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C83C9C5-309C-4667-9FB7-740425CA6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473" y="2772344"/>
            <a:ext cx="7801352" cy="385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74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FAA6C0A-F761-43DA-B5F0-89D29C9ED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14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73A7E1-285C-4C27-A574-3F0D951799A2}"/>
              </a:ext>
            </a:extLst>
          </p:cNvPr>
          <p:cNvSpPr txBox="1"/>
          <p:nvPr/>
        </p:nvSpPr>
        <p:spPr>
          <a:xfrm>
            <a:off x="3361896" y="2395746"/>
            <a:ext cx="78304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4800" b="1" dirty="0">
                <a:latin typeface="Nanum Gothic ExtraBold" panose="020D0604000000000000" pitchFamily="34" charset="-127"/>
                <a:ea typeface="Nanum Gothic ExtraBold" panose="020D0604000000000000" pitchFamily="34" charset="-127"/>
              </a:rPr>
              <a:t>Thank you</a:t>
            </a:r>
          </a:p>
          <a:p>
            <a:r>
              <a:rPr kumimoji="1" lang="en-US" altLang="ko-KR" sz="4800" b="1" dirty="0">
                <a:latin typeface="Nanum Gothic ExtraBold" panose="020D0604000000000000" pitchFamily="34" charset="-127"/>
                <a:ea typeface="Nanum Gothic ExtraBold" panose="020D0604000000000000" pitchFamily="34" charset="-127"/>
              </a:rPr>
              <a:t>for your attention !</a:t>
            </a:r>
          </a:p>
          <a:p>
            <a:endParaRPr kumimoji="1" lang="en-US" altLang="ko-KR" sz="4800" b="1" dirty="0">
              <a:latin typeface="Nanum Gothic ExtraBold" panose="020D0604000000000000" pitchFamily="34" charset="-127"/>
              <a:ea typeface="Nanum Gothic ExtraBold" panose="020D0604000000000000" pitchFamily="34" charset="-127"/>
            </a:endParaRPr>
          </a:p>
          <a:p>
            <a:pPr algn="r"/>
            <a:r>
              <a:rPr kumimoji="1" lang="en-US" altLang="ko-KR" sz="3200" b="1" u="sng" dirty="0">
                <a:latin typeface="Nanum Gothic ExtraBold" panose="020D0604000000000000" pitchFamily="34" charset="-127"/>
                <a:ea typeface="Nanum Gothic ExtraBold" panose="020D0604000000000000" pitchFamily="34" charset="-127"/>
              </a:rPr>
              <a:t>vivacita@kinac.re.kr</a:t>
            </a:r>
            <a:endParaRPr kumimoji="1" lang="ko-KR" altLang="en-US" sz="4400" b="1" u="sng" dirty="0">
              <a:latin typeface="Nanum Gothic ExtraBold" panose="020D0604000000000000" pitchFamily="34" charset="-127"/>
              <a:ea typeface="Nanum Gothic ExtraBold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24384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39F9C1-811F-4FE5-A656-1616D6F16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18957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GB" sz="4000" u="sng" dirty="0"/>
              <a:t>Standard Design Review Area</a:t>
            </a:r>
            <a:r>
              <a:rPr lang="en-GB" sz="4000" dirty="0"/>
              <a:t> for </a:t>
            </a:r>
            <a:r>
              <a:rPr lang="en-GB" sz="4000" u="sng" dirty="0"/>
              <a:t>Security-by-Design</a:t>
            </a:r>
            <a:r>
              <a:rPr lang="en-GB" sz="4000" dirty="0"/>
              <a:t> of SMRs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31E5A99-86B7-4696-9D98-C28D48D148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GB" dirty="0"/>
              <a:t>Oct. 2024</a:t>
            </a:r>
          </a:p>
          <a:p>
            <a:pPr algn="r"/>
            <a:r>
              <a:rPr lang="en-GB" dirty="0" err="1"/>
              <a:t>Kookheui</a:t>
            </a:r>
            <a:r>
              <a:rPr lang="en-GB" dirty="0"/>
              <a:t> Kwon</a:t>
            </a:r>
          </a:p>
          <a:p>
            <a:pPr algn="r"/>
            <a:r>
              <a:rPr lang="en-GB" dirty="0"/>
              <a:t>Cybersecurity Division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E317D02-4767-4554-9828-7116EAD9B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196" y="5238053"/>
            <a:ext cx="2507466" cy="68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61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62B5CE8-EADD-45A1-ABD6-718BDEDFA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91056"/>
            <a:ext cx="10945483" cy="495471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dirty="0"/>
              <a:t>Nuclear security measures are required to prevent radiological sabotage and unauthorized removal of nuclear materials.</a:t>
            </a:r>
          </a:p>
          <a:p>
            <a:pPr lvl="1">
              <a:lnSpc>
                <a:spcPct val="100000"/>
              </a:lnSpc>
            </a:pPr>
            <a:r>
              <a:rPr lang="en-US" altLang="ko-KR" dirty="0"/>
              <a:t>Prevention/Detection/Delay/Response measures </a:t>
            </a:r>
            <a:r>
              <a:rPr lang="en-US" altLang="ko-KR" b="1" dirty="0"/>
              <a:t>for physical protection and cybersecurity</a:t>
            </a:r>
            <a:r>
              <a:rPr lang="en-US" altLang="ko-KR" dirty="0"/>
              <a:t> are performed and related systems are installed.</a:t>
            </a:r>
          </a:p>
          <a:p>
            <a:pPr lvl="1">
              <a:lnSpc>
                <a:spcPct val="100000"/>
              </a:lnSpc>
            </a:pPr>
            <a:endParaRPr lang="en-US" altLang="ko-KR" dirty="0"/>
          </a:p>
          <a:p>
            <a:pPr>
              <a:lnSpc>
                <a:spcPct val="100000"/>
              </a:lnSpc>
            </a:pPr>
            <a:r>
              <a:rPr lang="en-US" altLang="ko-KR" dirty="0"/>
              <a:t>As physical protection and cybersecurity measures and systems are related to the plant design and can affect plant operations and safety,</a:t>
            </a:r>
          </a:p>
          <a:p>
            <a:pPr lvl="1">
              <a:lnSpc>
                <a:spcPct val="100000"/>
              </a:lnSpc>
            </a:pPr>
            <a:r>
              <a:rPr lang="en-US" altLang="ko-KR" dirty="0"/>
              <a:t>the IAEA Nuclear Security Series and IAEA Safety Standards require </a:t>
            </a:r>
            <a:r>
              <a:rPr lang="en-US" altLang="ko-KR" b="1" dirty="0"/>
              <a:t>integrated consideration from the plant design stage</a:t>
            </a:r>
          </a:p>
          <a:p>
            <a:pPr>
              <a:lnSpc>
                <a:spcPct val="100000"/>
              </a:lnSpc>
            </a:pP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47180E5-DFF6-4106-8DD9-826631B2A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3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12C131-487F-4E0B-BB36-A00ABE96ECF2}"/>
              </a:ext>
            </a:extLst>
          </p:cNvPr>
          <p:cNvSpPr txBox="1">
            <a:spLocks/>
          </p:cNvSpPr>
          <p:nvPr/>
        </p:nvSpPr>
        <p:spPr>
          <a:xfrm>
            <a:off x="286685" y="312229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Security-by-Design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826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62B5CE8-EADD-45A1-ABD6-718BDEDFA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91056"/>
            <a:ext cx="10945483" cy="495471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ko-KR" dirty="0"/>
              <a:t>IAEA Nuclear Security Series No.13 (INFCIRC/225/Rev. 5)</a:t>
            </a:r>
          </a:p>
          <a:p>
            <a:pPr lvl="1">
              <a:lnSpc>
                <a:spcPct val="110000"/>
              </a:lnSpc>
            </a:pPr>
            <a:r>
              <a:rPr lang="en-US" altLang="ko-KR" u="sng" dirty="0"/>
              <a:t>(Fundamental Principle E : Responsibility of License Holders)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altLang="ko-KR" dirty="0"/>
              <a:t>For a new nuclear facility, the site selection and design should take physical protection into account </a:t>
            </a:r>
            <a:r>
              <a:rPr lang="en-US" altLang="ko-KR" b="1" dirty="0"/>
              <a:t>as early as possible </a:t>
            </a:r>
            <a:r>
              <a:rPr lang="en-US" altLang="ko-KR" dirty="0"/>
              <a:t>and also address the </a:t>
            </a:r>
            <a:r>
              <a:rPr lang="en-US" altLang="ko-KR" b="1" dirty="0"/>
              <a:t>interface between security and safety.</a:t>
            </a:r>
          </a:p>
          <a:p>
            <a:pPr>
              <a:lnSpc>
                <a:spcPct val="110000"/>
              </a:lnSpc>
            </a:pPr>
            <a:endParaRPr lang="en-US" altLang="ko-KR" dirty="0"/>
          </a:p>
          <a:p>
            <a:pPr>
              <a:lnSpc>
                <a:spcPct val="110000"/>
              </a:lnSpc>
            </a:pPr>
            <a:r>
              <a:rPr lang="en-US" altLang="ko-KR" dirty="0"/>
              <a:t>IAEA Safety Standards No.SSR-2/1 (Rev.1)</a:t>
            </a:r>
          </a:p>
          <a:p>
            <a:pPr lvl="1">
              <a:lnSpc>
                <a:spcPct val="110000"/>
              </a:lnSpc>
            </a:pPr>
            <a:r>
              <a:rPr lang="en-US" altLang="ko-KR" u="sng" dirty="0"/>
              <a:t>(Requirement 8 : Interface of safety with security and safeguards)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altLang="ko-KR" b="1" dirty="0"/>
              <a:t>Safety measures, nuclear security measures </a:t>
            </a:r>
            <a:r>
              <a:rPr lang="en-US" altLang="ko-KR" dirty="0"/>
              <a:t>and arrangements for the State system of accounting for, and control of, nuclear material for a nuclear power plant </a:t>
            </a:r>
            <a:r>
              <a:rPr lang="en-US" altLang="ko-KR" b="1" dirty="0"/>
              <a:t>shall be designed and implemented in an integrated manner </a:t>
            </a:r>
            <a:r>
              <a:rPr lang="en-US" altLang="ko-KR" dirty="0"/>
              <a:t>so that they do not compromise one another.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47180E5-DFF6-4106-8DD9-826631B2A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4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12C131-487F-4E0B-BB36-A00ABE96ECF2}"/>
              </a:ext>
            </a:extLst>
          </p:cNvPr>
          <p:cNvSpPr txBox="1">
            <a:spLocks/>
          </p:cNvSpPr>
          <p:nvPr/>
        </p:nvSpPr>
        <p:spPr>
          <a:xfrm>
            <a:off x="286685" y="312229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Security-by-Design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441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47180E5-DFF6-4106-8DD9-826631B2A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5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12C131-487F-4E0B-BB36-A00ABE96ECF2}"/>
              </a:ext>
            </a:extLst>
          </p:cNvPr>
          <p:cNvSpPr txBox="1">
            <a:spLocks/>
          </p:cNvSpPr>
          <p:nvPr/>
        </p:nvSpPr>
        <p:spPr>
          <a:xfrm>
            <a:off x="286685" y="312229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Security-by-Design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00DB0B4-E0AE-4B51-9D52-551AB93D89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538"/>
          <a:stretch/>
        </p:blipFill>
        <p:spPr>
          <a:xfrm>
            <a:off x="959225" y="983411"/>
            <a:ext cx="8296521" cy="5862855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3BF784C7-188D-4E36-AAC5-25100D64BE42}"/>
              </a:ext>
            </a:extLst>
          </p:cNvPr>
          <p:cNvSpPr/>
          <p:nvPr/>
        </p:nvSpPr>
        <p:spPr>
          <a:xfrm>
            <a:off x="8082952" y="5156021"/>
            <a:ext cx="3985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&lt; A process life-cycle model with interaction between disciplines &gt;</a:t>
            </a:r>
          </a:p>
          <a:p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Image source : IAEA No. NR-T-2.14</a:t>
            </a:r>
          </a:p>
        </p:txBody>
      </p:sp>
    </p:spTree>
    <p:extLst>
      <p:ext uri="{BB962C8B-B14F-4D97-AF65-F5344CB8AC3E}">
        <p14:creationId xmlns:p14="http://schemas.microsoft.com/office/powerpoint/2010/main" val="4130786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62B5CE8-EADD-45A1-ABD6-718BDEDFA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309" y="1401635"/>
            <a:ext cx="10945483" cy="495471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ko-KR" sz="3700" dirty="0"/>
              <a:t>In particular, compared to large NPPs, SMRs have many novel aspects, which may affect not only safety but also security.</a:t>
            </a:r>
          </a:p>
          <a:p>
            <a:pPr lvl="1">
              <a:lnSpc>
                <a:spcPct val="140000"/>
              </a:lnSpc>
            </a:pPr>
            <a:r>
              <a:rPr lang="en-US" altLang="ko-KR" sz="2300" dirty="0"/>
              <a:t>A variety of </a:t>
            </a:r>
            <a:r>
              <a:rPr lang="en-US" altLang="ko-KR" sz="2300" b="1" dirty="0"/>
              <a:t>wired &amp; wireless communications </a:t>
            </a:r>
            <a:r>
              <a:rPr lang="en-US" altLang="ko-KR" sz="2300" dirty="0"/>
              <a:t>and </a:t>
            </a:r>
            <a:r>
              <a:rPr lang="en-US" altLang="ko-KR" sz="2300" b="1" dirty="0"/>
              <a:t>digital technologies</a:t>
            </a:r>
            <a:r>
              <a:rPr lang="en-US" altLang="ko-KR" sz="2300" dirty="0"/>
              <a:t>, autonomous operations, and remote monitoring may increase cyber risk.</a:t>
            </a:r>
          </a:p>
          <a:p>
            <a:pPr lvl="1">
              <a:lnSpc>
                <a:spcPct val="140000"/>
              </a:lnSpc>
            </a:pPr>
            <a:r>
              <a:rPr lang="en-US" altLang="ko-KR" sz="2300" dirty="0"/>
              <a:t>SMRs' </a:t>
            </a:r>
            <a:r>
              <a:rPr lang="en-US" altLang="ko-KR" sz="2300" b="1" dirty="0"/>
              <a:t>compact design concentrates targets and safety features</a:t>
            </a:r>
            <a:r>
              <a:rPr lang="en-US" altLang="ko-KR" sz="2300" dirty="0"/>
              <a:t>, increasing the risk of simultaneous destruction and reducing security effectiveness</a:t>
            </a:r>
          </a:p>
          <a:p>
            <a:pPr lvl="1">
              <a:lnSpc>
                <a:spcPct val="140000"/>
              </a:lnSpc>
            </a:pPr>
            <a:r>
              <a:rPr lang="en-US" altLang="ko-KR" sz="2300" b="1" dirty="0"/>
              <a:t>Underground construction </a:t>
            </a:r>
            <a:r>
              <a:rPr lang="en-US" altLang="ko-KR" sz="2300" dirty="0"/>
              <a:t>will reduce certain risks (e.g., from aircraft crash)</a:t>
            </a:r>
          </a:p>
          <a:p>
            <a:pPr lvl="1">
              <a:lnSpc>
                <a:spcPct val="140000"/>
              </a:lnSpc>
            </a:pPr>
            <a:r>
              <a:rPr lang="en-US" altLang="ko-KR" sz="2300" b="1" dirty="0"/>
              <a:t>Multiple unit sites </a:t>
            </a:r>
            <a:r>
              <a:rPr lang="en-US" altLang="ko-KR" sz="2300" dirty="0"/>
              <a:t>increase the nuclear inventory and thereby the security risk</a:t>
            </a:r>
          </a:p>
          <a:p>
            <a:pPr lvl="1">
              <a:lnSpc>
                <a:spcPct val="140000"/>
              </a:lnSpc>
            </a:pPr>
            <a:r>
              <a:rPr lang="en-US" altLang="ko-KR" sz="2300" b="1" dirty="0"/>
              <a:t>Remote sites and mobile units </a:t>
            </a:r>
            <a:r>
              <a:rPr lang="en-US" altLang="ko-KR" sz="2300" dirty="0"/>
              <a:t>may present challenges for adequate and timely off-site response.</a:t>
            </a:r>
          </a:p>
          <a:p>
            <a:pPr lvl="1">
              <a:lnSpc>
                <a:spcPct val="140000"/>
              </a:lnSpc>
            </a:pPr>
            <a:r>
              <a:rPr lang="en-US" altLang="ko-KR" sz="2300" b="1" dirty="0"/>
              <a:t>Modularization </a:t>
            </a:r>
            <a:r>
              <a:rPr lang="en-US" altLang="ko-KR" sz="2300" dirty="0"/>
              <a:t>and standardization may increase supply chain risk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47180E5-DFF6-4106-8DD9-826631B2A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6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12C131-487F-4E0B-BB36-A00ABE96ECF2}"/>
              </a:ext>
            </a:extLst>
          </p:cNvPr>
          <p:cNvSpPr txBox="1">
            <a:spLocks/>
          </p:cNvSpPr>
          <p:nvPr/>
        </p:nvSpPr>
        <p:spPr>
          <a:xfrm>
            <a:off x="286685" y="312229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SMRs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1BEB8DE8-73DB-405E-A1C2-1140CFC48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050" y="5510464"/>
            <a:ext cx="3967996" cy="1256219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" name="Picture 6" descr="view5">
            <a:hlinkClick r:id="rId4" action="ppaction://hlinkfile"/>
            <a:extLst>
              <a:ext uri="{FF2B5EF4-FFF2-40B4-BE49-F238E27FC236}">
                <a16:creationId xmlns:a16="http://schemas.microsoft.com/office/drawing/2014/main" id="{06E33CB8-9664-4571-BE3D-191B46417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109" y="5504894"/>
            <a:ext cx="3812462" cy="122825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5D9DC431-0BCD-4584-A9F6-FAAE316C0E53}"/>
              </a:ext>
            </a:extLst>
          </p:cNvPr>
          <p:cNvSpPr/>
          <p:nvPr/>
        </p:nvSpPr>
        <p:spPr>
          <a:xfrm>
            <a:off x="10371891" y="6280919"/>
            <a:ext cx="185530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>
                <a:solidFill>
                  <a:srgbClr val="040000"/>
                </a:solidFill>
                <a:latin typeface="roboto"/>
              </a:rPr>
              <a:t> image credit  : </a:t>
            </a:r>
          </a:p>
          <a:p>
            <a:r>
              <a:rPr lang="en-US" altLang="ko-KR" sz="1050" dirty="0">
                <a:solidFill>
                  <a:srgbClr val="040000"/>
                </a:solidFill>
                <a:latin typeface="roboto"/>
              </a:rPr>
              <a:t>(left) KHNP ARP1400 MCR</a:t>
            </a:r>
          </a:p>
          <a:p>
            <a:r>
              <a:rPr lang="en-US" altLang="ko-KR" sz="1050" dirty="0">
                <a:solidFill>
                  <a:srgbClr val="040000"/>
                </a:solidFill>
                <a:latin typeface="roboto"/>
              </a:rPr>
              <a:t>(right) </a:t>
            </a:r>
            <a:r>
              <a:rPr kumimoji="1" lang="en-US" altLang="ko-KR" sz="1050" dirty="0" err="1">
                <a:latin typeface="Arial" pitchFamily="34" charset="0"/>
                <a:ea typeface="돋움체" pitchFamily="49" charset="-127"/>
              </a:rPr>
              <a:t>NuScale</a:t>
            </a:r>
            <a:r>
              <a:rPr kumimoji="1" lang="en-US" altLang="ko-KR" sz="1050" dirty="0">
                <a:latin typeface="Arial" pitchFamily="34" charset="0"/>
                <a:ea typeface="돋움체" pitchFamily="49" charset="-127"/>
              </a:rPr>
              <a:t> Power, LLC</a:t>
            </a:r>
            <a:endParaRPr lang="ko-KR" altLang="en-US" sz="1050" dirty="0">
              <a:solidFill>
                <a:srgbClr val="040000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819769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62B5CE8-EADD-45A1-ABD6-718BDEDFA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91056"/>
            <a:ext cx="10945483" cy="502540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</a:pPr>
            <a:r>
              <a:rPr lang="en-US" altLang="ko-KR" sz="4100" dirty="0"/>
              <a:t>IAEA Safety Standards</a:t>
            </a:r>
          </a:p>
          <a:p>
            <a:pPr lvl="1">
              <a:lnSpc>
                <a:spcPct val="100000"/>
              </a:lnSpc>
            </a:pPr>
            <a:r>
              <a:rPr lang="en-US" altLang="ko-KR" dirty="0"/>
              <a:t>SSR-2/1 (Rev. 1), Safety of Nuclear Power Plants: Design</a:t>
            </a:r>
          </a:p>
          <a:p>
            <a:pPr lvl="1">
              <a:lnSpc>
                <a:spcPct val="100000"/>
              </a:lnSpc>
            </a:pPr>
            <a:r>
              <a:rPr lang="en-US" altLang="ko-KR" dirty="0"/>
              <a:t>SSG-39, Design of instrumentation and control systems for nuclear power plants</a:t>
            </a:r>
          </a:p>
          <a:p>
            <a:pPr lvl="1">
              <a:lnSpc>
                <a:spcPct val="100000"/>
              </a:lnSpc>
            </a:pPr>
            <a:r>
              <a:rPr lang="en-US" altLang="ko-KR" dirty="0"/>
              <a:t>SSG-34: Design of Electrical Power Systems for Nuclear Power Plants</a:t>
            </a:r>
          </a:p>
          <a:p>
            <a:pPr lvl="1">
              <a:lnSpc>
                <a:spcPct val="100000"/>
              </a:lnSpc>
            </a:pPr>
            <a:r>
              <a:rPr lang="en-US" altLang="ko-KR" dirty="0"/>
              <a:t>SSG-53: Design of the Reactor Containment and Associated Systems for Nuclear Power Plant</a:t>
            </a:r>
          </a:p>
          <a:p>
            <a:pPr>
              <a:lnSpc>
                <a:spcPct val="100000"/>
              </a:lnSpc>
            </a:pPr>
            <a:r>
              <a:rPr lang="en-US" altLang="ko-KR" sz="4100" dirty="0"/>
              <a:t>IAEA Nuclear Security Series (Physical Protection)</a:t>
            </a:r>
          </a:p>
          <a:p>
            <a:pPr lvl="1">
              <a:lnSpc>
                <a:spcPct val="100000"/>
              </a:lnSpc>
            </a:pPr>
            <a:r>
              <a:rPr lang="en-US" altLang="ko-KR" dirty="0"/>
              <a:t>No.13(INFCIRC/225/Rev. 5), Recommendations, “Nuclear Security Recommendations on Physical Protection of Nuclear Material and Nuclear Facilities”</a:t>
            </a:r>
          </a:p>
          <a:p>
            <a:pPr lvl="1">
              <a:lnSpc>
                <a:spcPct val="100000"/>
              </a:lnSpc>
            </a:pPr>
            <a:r>
              <a:rPr lang="en-US" altLang="ko-KR" dirty="0"/>
              <a:t>No.27-G, Implementing Guide, “Physical Protection of Nuclear Material and Nuclear Facilities”</a:t>
            </a:r>
          </a:p>
          <a:p>
            <a:pPr lvl="1">
              <a:lnSpc>
                <a:spcPct val="100000"/>
              </a:lnSpc>
            </a:pPr>
            <a:r>
              <a:rPr lang="en-US" altLang="ko-KR" dirty="0"/>
              <a:t>No.16, Technical Guidance, “Identification of Vital Areas at Nuclear Facilities”</a:t>
            </a:r>
          </a:p>
          <a:p>
            <a:pPr lvl="1">
              <a:lnSpc>
                <a:spcPct val="100000"/>
              </a:lnSpc>
            </a:pPr>
            <a:r>
              <a:rPr lang="en-US" altLang="ko-KR" dirty="0"/>
              <a:t>No.40-T, Technical Guidance, “Handbook on the Design of Physical Protection Systems for Nuclear Material and Nuclear Facilities”</a:t>
            </a:r>
          </a:p>
          <a:p>
            <a:pPr>
              <a:lnSpc>
                <a:spcPct val="100000"/>
              </a:lnSpc>
            </a:pPr>
            <a:r>
              <a:rPr lang="en-US" altLang="ko-KR" sz="4100" dirty="0"/>
              <a:t>IAEA Nuclear Security Series (Cyber Security)</a:t>
            </a:r>
          </a:p>
          <a:p>
            <a:pPr lvl="1">
              <a:lnSpc>
                <a:spcPct val="100000"/>
              </a:lnSpc>
            </a:pPr>
            <a:r>
              <a:rPr lang="en-US" altLang="ko-KR" dirty="0"/>
              <a:t>No.42-G, Implementing Guide, “Computer Security for Nuclear Security”</a:t>
            </a:r>
          </a:p>
          <a:p>
            <a:pPr lvl="1">
              <a:lnSpc>
                <a:spcPct val="100000"/>
              </a:lnSpc>
            </a:pPr>
            <a:r>
              <a:rPr lang="en-US" altLang="ko-KR" dirty="0"/>
              <a:t>No.17-T (Rev. 1), Technical Guidance, “Computer Security Techniques for Nuclear Facilities”</a:t>
            </a:r>
          </a:p>
          <a:p>
            <a:pPr lvl="1">
              <a:lnSpc>
                <a:spcPct val="100000"/>
              </a:lnSpc>
            </a:pPr>
            <a:r>
              <a:rPr lang="en-US" altLang="ko-KR" dirty="0"/>
              <a:t>No.33-T, Technical Guidance, “Computer Security of Instrumentation and Control Systems at Nuclear Facilities”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47180E5-DFF6-4106-8DD9-826631B2A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7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12C131-487F-4E0B-BB36-A00ABE96ECF2}"/>
              </a:ext>
            </a:extLst>
          </p:cNvPr>
          <p:cNvSpPr txBox="1">
            <a:spLocks/>
          </p:cNvSpPr>
          <p:nvPr/>
        </p:nvSpPr>
        <p:spPr>
          <a:xfrm>
            <a:off x="286685" y="312229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References for Review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684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62B5CE8-EADD-45A1-ABD6-718BDEDFA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91056"/>
            <a:ext cx="10945483" cy="495471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dirty="0"/>
              <a:t>Civil Engineering Works and Structures</a:t>
            </a:r>
            <a:r>
              <a:rPr lang="en-US" altLang="ko-KR" sz="2000" dirty="0"/>
              <a:t>(General Building and Area Design)</a:t>
            </a:r>
            <a:endParaRPr lang="en-US" altLang="ko-KR" dirty="0"/>
          </a:p>
          <a:p>
            <a:pPr>
              <a:lnSpc>
                <a:spcPct val="100000"/>
              </a:lnSpc>
            </a:pPr>
            <a:r>
              <a:rPr lang="en-US" altLang="ko-KR" dirty="0"/>
              <a:t>Internal and External Hazards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Auxiliary Systems </a:t>
            </a:r>
            <a:r>
              <a:rPr lang="en-US" altLang="ko-KR" sz="2000" dirty="0"/>
              <a:t>(lighting, Communication, </a:t>
            </a:r>
            <a:r>
              <a:rPr lang="en-US" altLang="ko-KR" sz="2000" dirty="0" err="1"/>
              <a:t>etc</a:t>
            </a:r>
            <a:r>
              <a:rPr lang="en-US" altLang="ko-KR" sz="2000" dirty="0"/>
              <a:t>)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Instrumentation and Control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Electrical Power Systems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Management Systems and Quality Assurance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2400" dirty="0"/>
              <a:t>(or, any area that uses digital assets, digital communications for CS)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47180E5-DFF6-4106-8DD9-826631B2A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8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12C131-487F-4E0B-BB36-A00ABE96ECF2}"/>
              </a:ext>
            </a:extLst>
          </p:cNvPr>
          <p:cNvSpPr txBox="1">
            <a:spLocks/>
          </p:cNvSpPr>
          <p:nvPr/>
        </p:nvSpPr>
        <p:spPr>
          <a:xfrm>
            <a:off x="286685" y="312229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Interfaces with other Technical Areas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452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62B5CE8-EADD-45A1-ABD6-718BDEDFA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91056"/>
            <a:ext cx="10945483" cy="495471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dirty="0"/>
              <a:t>Vendors should provide </a:t>
            </a:r>
            <a:r>
              <a:rPr lang="en-US" altLang="ko-KR" b="1" dirty="0"/>
              <a:t>information to justify that physical security and cybersecurity have been considered </a:t>
            </a:r>
            <a:r>
              <a:rPr lang="en-US" altLang="ko-KR" dirty="0"/>
              <a:t>in the SMRs standard </a:t>
            </a:r>
            <a:r>
              <a:rPr lang="en-US" altLang="ko-KR" b="1" dirty="0"/>
              <a:t>design and integrated engineering process </a:t>
            </a:r>
            <a:r>
              <a:rPr lang="en-US" altLang="ko-KR" dirty="0"/>
              <a:t>for it. vendors should provide the following information;</a:t>
            </a:r>
          </a:p>
          <a:p>
            <a:pPr>
              <a:lnSpc>
                <a:spcPct val="100000"/>
              </a:lnSpc>
            </a:pP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47180E5-DFF6-4106-8DD9-826631B2A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9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12C131-487F-4E0B-BB36-A00ABE96ECF2}"/>
              </a:ext>
            </a:extLst>
          </p:cNvPr>
          <p:cNvSpPr txBox="1">
            <a:spLocks/>
          </p:cNvSpPr>
          <p:nvPr/>
        </p:nvSpPr>
        <p:spPr>
          <a:xfrm>
            <a:off x="286685" y="312229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Documents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FEE11B5-606F-498D-AE3A-F66AAB844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761117"/>
            <a:ext cx="4482307" cy="27193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066E2D4-4797-4394-B8B3-6CEA71A4F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173" y="3761117"/>
            <a:ext cx="4037506" cy="27193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B01C0151-5C7C-4E97-A058-2ABCCC4B6E7C}"/>
              </a:ext>
            </a:extLst>
          </p:cNvPr>
          <p:cNvSpPr/>
          <p:nvPr/>
        </p:nvSpPr>
        <p:spPr>
          <a:xfrm>
            <a:off x="8928341" y="6453748"/>
            <a:ext cx="316576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>
                <a:solidFill>
                  <a:srgbClr val="040000"/>
                </a:solidFill>
                <a:latin typeface="roboto"/>
              </a:rPr>
              <a:t> image credit  : </a:t>
            </a:r>
          </a:p>
          <a:p>
            <a:r>
              <a:rPr kumimoji="1" lang="en-US" altLang="ko-KR" sz="1050" dirty="0">
                <a:latin typeface="Arial" pitchFamily="34" charset="0"/>
                <a:ea typeface="돋움체" pitchFamily="49" charset="-127"/>
              </a:rPr>
              <a:t>Design Control Documents, </a:t>
            </a:r>
            <a:r>
              <a:rPr kumimoji="1" lang="en-US" altLang="ko-KR" sz="1050" dirty="0" err="1">
                <a:latin typeface="Arial" pitchFamily="34" charset="0"/>
                <a:ea typeface="돋움체" pitchFamily="49" charset="-127"/>
              </a:rPr>
              <a:t>NuScale</a:t>
            </a:r>
            <a:r>
              <a:rPr kumimoji="1" lang="en-US" altLang="ko-KR" sz="1050" dirty="0">
                <a:latin typeface="Arial" pitchFamily="34" charset="0"/>
                <a:ea typeface="돋움체" pitchFamily="49" charset="-127"/>
              </a:rPr>
              <a:t> Power, LLC</a:t>
            </a:r>
            <a:endParaRPr lang="ko-KR" altLang="en-US" sz="1050" dirty="0">
              <a:solidFill>
                <a:srgbClr val="040000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077970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bacced-d3e9-4230-8110-5185e6b8723a">
      <Terms xmlns="http://schemas.microsoft.com/office/infopath/2007/PartnerControls"/>
    </lcf76f155ced4ddcb4097134ff3c332f>
    <TaxCatchAll xmlns="0311a6d6-6c49-40aa-926b-e98182ea64d2" xsi:nil="true"/>
    <Open_x0020_with_x0020_Seclore xmlns="94bacced-d3e9-4230-8110-5185e6b8723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1572403A950A449F03D309DCDCB39C" ma:contentTypeVersion="18" ma:contentTypeDescription="Create a new document." ma:contentTypeScope="" ma:versionID="c3ff5bd11e6bfd98406c8a4dae36b260">
  <xsd:schema xmlns:xsd="http://www.w3.org/2001/XMLSchema" xmlns:xs="http://www.w3.org/2001/XMLSchema" xmlns:p="http://schemas.microsoft.com/office/2006/metadata/properties" xmlns:ns2="94bacced-d3e9-4230-8110-5185e6b8723a" xmlns:ns3="89039979-132d-4e33-b8d6-8b0f084d9471" xmlns:ns4="0311a6d6-6c49-40aa-926b-e98182ea64d2" targetNamespace="http://schemas.microsoft.com/office/2006/metadata/properties" ma:root="true" ma:fieldsID="12ff1ac6586bb3cc493a838c4adcd485" ns2:_="" ns3:_="" ns4:_="">
    <xsd:import namespace="94bacced-d3e9-4230-8110-5185e6b8723a"/>
    <xsd:import namespace="89039979-132d-4e33-b8d6-8b0f084d9471"/>
    <xsd:import namespace="0311a6d6-6c49-40aa-926b-e98182ea64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Open_x0020_with_x0020_Seclor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acced-d3e9-4230-8110-5185e6b87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Open_x0020_with_x0020_Seclore" ma:index="14" nillable="true" ma:displayName="Open with Seclore" ma:hidden="true" ma:internalName="Open_x0020_with_x0020_Seclor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c7bd71-0de2-450a-8d3d-78c5334383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39979-132d-4e33-b8d6-8b0f084d947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11a6d6-6c49-40aa-926b-e98182ea64d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ec759ce-e5e5-4926-916d-bee7019b82dd}" ma:internalName="TaxCatchAll" ma:showField="CatchAllData" ma:web="0311a6d6-6c49-40aa-926b-e98182ea64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F5A183-8DB8-4E33-A3B8-B56576635C6B}">
  <ds:schemaRefs>
    <ds:schemaRef ds:uri="http://schemas.microsoft.com/office/2006/metadata/properties"/>
    <ds:schemaRef ds:uri="http://schemas.microsoft.com/office/infopath/2007/PartnerControls"/>
    <ds:schemaRef ds:uri="2d1b3375-85a6-4ec3-9d45-85c3f7ff19cc"/>
    <ds:schemaRef ds:uri="a8853164-03d1-4052-89d1-ac895618168d"/>
    <ds:schemaRef ds:uri="28c46709-a72c-47b6-8a9d-476190a8ab3f"/>
    <ds:schemaRef ds:uri="94bacced-d3e9-4230-8110-5185e6b8723a"/>
    <ds:schemaRef ds:uri="0311a6d6-6c49-40aa-926b-e98182ea64d2"/>
  </ds:schemaRefs>
</ds:datastoreItem>
</file>

<file path=customXml/itemProps2.xml><?xml version="1.0" encoding="utf-8"?>
<ds:datastoreItem xmlns:ds="http://schemas.openxmlformats.org/officeDocument/2006/customXml" ds:itemID="{D803D3D1-F39D-490F-A4CD-77C72E40E0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F7C2D9-DCD9-4091-AC19-AF672454B1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bacced-d3e9-4230-8110-5185e6b8723a"/>
    <ds:schemaRef ds:uri="89039979-132d-4e33-b8d6-8b0f084d9471"/>
    <ds:schemaRef ds:uri="0311a6d6-6c49-40aa-926b-e98182ea64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907</Words>
  <Application>Microsoft Office PowerPoint</Application>
  <PresentationFormat>와이드스크린</PresentationFormat>
  <Paragraphs>106</Paragraphs>
  <Slides>14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14</vt:i4>
      </vt:variant>
    </vt:vector>
  </HeadingPairs>
  <TitlesOfParts>
    <vt:vector size="24" baseType="lpstr">
      <vt:lpstr>Nanum Gothic ExtraBold</vt:lpstr>
      <vt:lpstr>roboto</vt:lpstr>
      <vt:lpstr>돋움체</vt:lpstr>
      <vt:lpstr>맑은 고딕</vt:lpstr>
      <vt:lpstr>Arial</vt:lpstr>
      <vt:lpstr>Calibri</vt:lpstr>
      <vt:lpstr>Calibri Light</vt:lpstr>
      <vt:lpstr>Office Theme</vt:lpstr>
      <vt:lpstr>1_Office Theme</vt:lpstr>
      <vt:lpstr>2_Office Theme</vt:lpstr>
      <vt:lpstr>PowerPoint 프레젠테이션</vt:lpstr>
      <vt:lpstr>Standard Design Review Area for Security-by-Design of SMRs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PARKER, Gregory</dc:creator>
  <cp:lastModifiedBy>vivacita</cp:lastModifiedBy>
  <cp:revision>42</cp:revision>
  <dcterms:created xsi:type="dcterms:W3CDTF">2019-10-29T08:33:20Z</dcterms:created>
  <dcterms:modified xsi:type="dcterms:W3CDTF">2024-10-04T17:54:49Z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0x010100DB1572403A950A449F03D309DCDCB39C</vt:lpwstr>
  </property>
  <property fmtid="{D5CDD505-2E9C-101B-9397-08002B2CF9AE}" pid="3" name="MediaServiceImageTags">
    <vt:lpwstr/>
  </property>
</Properties>
</file>