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2"/>
  </p:notesMasterIdLst>
  <p:sldIdLst>
    <p:sldId id="256" r:id="rId7"/>
    <p:sldId id="257" r:id="rId8"/>
    <p:sldId id="260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7" r:id="rId18"/>
    <p:sldId id="285" r:id="rId19"/>
    <p:sldId id="286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1E60A-E91D-4133-BB2C-661244190895}" v="3" dt="2024-07-15T11:49:10.8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525F25-B1CA-4404-B38F-46AA0CEB54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9C2D75-6480-46F0-918D-32FCDBE7A3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Primary Licensing Goal:                  </a:t>
          </a:r>
          <a:r>
            <a:rPr lang="en-US" b="1" i="1" dirty="0"/>
            <a:t>Design Certification Application (DCA)</a:t>
          </a:r>
        </a:p>
      </dgm:t>
    </dgm:pt>
    <dgm:pt modelId="{FA98C21C-A183-4301-B45D-33BD0F3FC1AA}" type="parTrans" cxnId="{A0FB140E-9CCB-4956-BBC0-CF839DCA8A6A}">
      <dgm:prSet/>
      <dgm:spPr/>
      <dgm:t>
        <a:bodyPr/>
        <a:lstStyle/>
        <a:p>
          <a:endParaRPr lang="en-US"/>
        </a:p>
      </dgm:t>
    </dgm:pt>
    <dgm:pt modelId="{B80997EF-3CA6-4389-97E4-0981DE10235C}" type="sibTrans" cxnId="{A0FB140E-9CCB-4956-BBC0-CF839DCA8A6A}">
      <dgm:prSet/>
      <dgm:spPr/>
      <dgm:t>
        <a:bodyPr/>
        <a:lstStyle/>
        <a:p>
          <a:endParaRPr lang="en-US"/>
        </a:p>
      </dgm:t>
    </dgm:pt>
    <dgm:pt modelId="{36ECD8E0-A6B1-4E9E-9C27-22C15741C1C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Primary Licensing Goal:            </a:t>
          </a:r>
          <a:r>
            <a:rPr lang="en-US" b="1" i="1" dirty="0"/>
            <a:t>Combined Operating License (COL)</a:t>
          </a:r>
        </a:p>
      </dgm:t>
    </dgm:pt>
    <dgm:pt modelId="{1F57DC5E-ACA5-466D-AA27-739FD9ECC789}" type="parTrans" cxnId="{4148FE47-AAC3-41B9-9E6C-6ACDE4BFC665}">
      <dgm:prSet/>
      <dgm:spPr/>
      <dgm:t>
        <a:bodyPr/>
        <a:lstStyle/>
        <a:p>
          <a:endParaRPr lang="en-US"/>
        </a:p>
      </dgm:t>
    </dgm:pt>
    <dgm:pt modelId="{656DB317-2BEF-4944-9667-756F7F061CED}" type="sibTrans" cxnId="{4148FE47-AAC3-41B9-9E6C-6ACDE4BFC665}">
      <dgm:prSet/>
      <dgm:spPr/>
      <dgm:t>
        <a:bodyPr/>
        <a:lstStyle/>
        <a:p>
          <a:endParaRPr lang="en-US"/>
        </a:p>
      </dgm:t>
    </dgm:pt>
    <dgm:pt modelId="{2CC64E98-FF79-45C0-B872-5845695A6BEB}" type="pres">
      <dgm:prSet presAssocID="{7A525F25-B1CA-4404-B38F-46AA0CEB5423}" presName="Name0" presStyleCnt="0">
        <dgm:presLayoutVars>
          <dgm:dir/>
          <dgm:animLvl val="lvl"/>
          <dgm:resizeHandles val="exact"/>
        </dgm:presLayoutVars>
      </dgm:prSet>
      <dgm:spPr/>
    </dgm:pt>
    <dgm:pt modelId="{038FBD23-684B-4975-BFAE-24AE525B4B74}" type="pres">
      <dgm:prSet presAssocID="{D59C2D75-6480-46F0-918D-32FCDBE7A38A}" presName="parTxOnly" presStyleLbl="node1" presStyleIdx="0" presStyleCnt="2" custLinFactX="-2531" custLinFactNeighborX="-100000" custLinFactNeighborY="186">
        <dgm:presLayoutVars>
          <dgm:chMax val="0"/>
          <dgm:chPref val="0"/>
          <dgm:bulletEnabled val="1"/>
        </dgm:presLayoutVars>
      </dgm:prSet>
      <dgm:spPr/>
    </dgm:pt>
    <dgm:pt modelId="{F206456D-9EA3-4816-A882-E99DC0F3D333}" type="pres">
      <dgm:prSet presAssocID="{B80997EF-3CA6-4389-97E4-0981DE10235C}" presName="parTxOnlySpace" presStyleCnt="0"/>
      <dgm:spPr/>
    </dgm:pt>
    <dgm:pt modelId="{A19DE8B4-2038-41DE-B5A2-AF0F20945384}" type="pres">
      <dgm:prSet presAssocID="{36ECD8E0-A6B1-4E9E-9C27-22C15741C1CF}" presName="parTxOnly" presStyleLbl="node1" presStyleIdx="1" presStyleCnt="2" custLinFactNeighborX="90062" custLinFactNeighborY="-122">
        <dgm:presLayoutVars>
          <dgm:chMax val="0"/>
          <dgm:chPref val="0"/>
          <dgm:bulletEnabled val="1"/>
        </dgm:presLayoutVars>
      </dgm:prSet>
      <dgm:spPr/>
    </dgm:pt>
  </dgm:ptLst>
  <dgm:cxnLst>
    <dgm:cxn modelId="{A0FB140E-9CCB-4956-BBC0-CF839DCA8A6A}" srcId="{7A525F25-B1CA-4404-B38F-46AA0CEB5423}" destId="{D59C2D75-6480-46F0-918D-32FCDBE7A38A}" srcOrd="0" destOrd="0" parTransId="{FA98C21C-A183-4301-B45D-33BD0F3FC1AA}" sibTransId="{B80997EF-3CA6-4389-97E4-0981DE10235C}"/>
    <dgm:cxn modelId="{4148FE47-AAC3-41B9-9E6C-6ACDE4BFC665}" srcId="{7A525F25-B1CA-4404-B38F-46AA0CEB5423}" destId="{36ECD8E0-A6B1-4E9E-9C27-22C15741C1CF}" srcOrd="1" destOrd="0" parTransId="{1F57DC5E-ACA5-466D-AA27-739FD9ECC789}" sibTransId="{656DB317-2BEF-4944-9667-756F7F061CED}"/>
    <dgm:cxn modelId="{6DF3506A-D25C-4B73-AD0D-716B45358B54}" type="presOf" srcId="{7A525F25-B1CA-4404-B38F-46AA0CEB5423}" destId="{2CC64E98-FF79-45C0-B872-5845695A6BEB}" srcOrd="0" destOrd="0" presId="urn:microsoft.com/office/officeart/2005/8/layout/chevron1"/>
    <dgm:cxn modelId="{015D9A72-1444-4889-BEFE-46839A1ADF83}" type="presOf" srcId="{D59C2D75-6480-46F0-918D-32FCDBE7A38A}" destId="{038FBD23-684B-4975-BFAE-24AE525B4B74}" srcOrd="0" destOrd="0" presId="urn:microsoft.com/office/officeart/2005/8/layout/chevron1"/>
    <dgm:cxn modelId="{14A4ACA7-01BE-4A65-A695-B81BC2B0A231}" type="presOf" srcId="{36ECD8E0-A6B1-4E9E-9C27-22C15741C1CF}" destId="{A19DE8B4-2038-41DE-B5A2-AF0F20945384}" srcOrd="0" destOrd="0" presId="urn:microsoft.com/office/officeart/2005/8/layout/chevron1"/>
    <dgm:cxn modelId="{7A89D0D7-42DF-4251-8D99-408D791F3692}" type="presParOf" srcId="{2CC64E98-FF79-45C0-B872-5845695A6BEB}" destId="{038FBD23-684B-4975-BFAE-24AE525B4B74}" srcOrd="0" destOrd="0" presId="urn:microsoft.com/office/officeart/2005/8/layout/chevron1"/>
    <dgm:cxn modelId="{867EACDB-4EAA-4FE2-A7EC-B3BC7BCD9108}" type="presParOf" srcId="{2CC64E98-FF79-45C0-B872-5845695A6BEB}" destId="{F206456D-9EA3-4816-A882-E99DC0F3D333}" srcOrd="1" destOrd="0" presId="urn:microsoft.com/office/officeart/2005/8/layout/chevron1"/>
    <dgm:cxn modelId="{0144F167-4B3F-4281-B5B4-C6DB8AAC6BD8}" type="presParOf" srcId="{2CC64E98-FF79-45C0-B872-5845695A6BEB}" destId="{A19DE8B4-2038-41DE-B5A2-AF0F2094538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25F25-B1CA-4404-B38F-46AA0CEB54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9C2D75-6480-46F0-918D-32FCDBE7A3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Primary Licensing Goal:                  </a:t>
          </a:r>
          <a:r>
            <a:rPr lang="en-US" b="1" i="1" dirty="0"/>
            <a:t>Design Certification Application (DCA)</a:t>
          </a:r>
        </a:p>
      </dgm:t>
    </dgm:pt>
    <dgm:pt modelId="{FA98C21C-A183-4301-B45D-33BD0F3FC1AA}" type="parTrans" cxnId="{A0FB140E-9CCB-4956-BBC0-CF839DCA8A6A}">
      <dgm:prSet/>
      <dgm:spPr/>
      <dgm:t>
        <a:bodyPr/>
        <a:lstStyle/>
        <a:p>
          <a:endParaRPr lang="en-US"/>
        </a:p>
      </dgm:t>
    </dgm:pt>
    <dgm:pt modelId="{B80997EF-3CA6-4389-97E4-0981DE10235C}" type="sibTrans" cxnId="{A0FB140E-9CCB-4956-BBC0-CF839DCA8A6A}">
      <dgm:prSet/>
      <dgm:spPr/>
      <dgm:t>
        <a:bodyPr/>
        <a:lstStyle/>
        <a:p>
          <a:endParaRPr lang="en-US"/>
        </a:p>
      </dgm:t>
    </dgm:pt>
    <dgm:pt modelId="{36ECD8E0-A6B1-4E9E-9C27-22C15741C1C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Primary Licensing Goal:            </a:t>
          </a:r>
          <a:r>
            <a:rPr lang="en-US" b="1" i="1" dirty="0"/>
            <a:t>Combined Operating License (COL)</a:t>
          </a:r>
        </a:p>
      </dgm:t>
    </dgm:pt>
    <dgm:pt modelId="{1F57DC5E-ACA5-466D-AA27-739FD9ECC789}" type="parTrans" cxnId="{4148FE47-AAC3-41B9-9E6C-6ACDE4BFC665}">
      <dgm:prSet/>
      <dgm:spPr/>
      <dgm:t>
        <a:bodyPr/>
        <a:lstStyle/>
        <a:p>
          <a:endParaRPr lang="en-US"/>
        </a:p>
      </dgm:t>
    </dgm:pt>
    <dgm:pt modelId="{656DB317-2BEF-4944-9667-756F7F061CED}" type="sibTrans" cxnId="{4148FE47-AAC3-41B9-9E6C-6ACDE4BFC665}">
      <dgm:prSet/>
      <dgm:spPr/>
      <dgm:t>
        <a:bodyPr/>
        <a:lstStyle/>
        <a:p>
          <a:endParaRPr lang="en-US"/>
        </a:p>
      </dgm:t>
    </dgm:pt>
    <dgm:pt modelId="{2CC64E98-FF79-45C0-B872-5845695A6BEB}" type="pres">
      <dgm:prSet presAssocID="{7A525F25-B1CA-4404-B38F-46AA0CEB5423}" presName="Name0" presStyleCnt="0">
        <dgm:presLayoutVars>
          <dgm:dir/>
          <dgm:animLvl val="lvl"/>
          <dgm:resizeHandles val="exact"/>
        </dgm:presLayoutVars>
      </dgm:prSet>
      <dgm:spPr/>
    </dgm:pt>
    <dgm:pt modelId="{038FBD23-684B-4975-BFAE-24AE525B4B74}" type="pres">
      <dgm:prSet presAssocID="{D59C2D75-6480-46F0-918D-32FCDBE7A38A}" presName="parTxOnly" presStyleLbl="node1" presStyleIdx="0" presStyleCnt="2" custLinFactX="-2531" custLinFactNeighborX="-100000" custLinFactNeighborY="186">
        <dgm:presLayoutVars>
          <dgm:chMax val="0"/>
          <dgm:chPref val="0"/>
          <dgm:bulletEnabled val="1"/>
        </dgm:presLayoutVars>
      </dgm:prSet>
      <dgm:spPr/>
    </dgm:pt>
    <dgm:pt modelId="{F206456D-9EA3-4816-A882-E99DC0F3D333}" type="pres">
      <dgm:prSet presAssocID="{B80997EF-3CA6-4389-97E4-0981DE10235C}" presName="parTxOnlySpace" presStyleCnt="0"/>
      <dgm:spPr/>
    </dgm:pt>
    <dgm:pt modelId="{A19DE8B4-2038-41DE-B5A2-AF0F20945384}" type="pres">
      <dgm:prSet presAssocID="{36ECD8E0-A6B1-4E9E-9C27-22C15741C1CF}" presName="parTxOnly" presStyleLbl="node1" presStyleIdx="1" presStyleCnt="2" custLinFactNeighborX="90062" custLinFactNeighborY="-122">
        <dgm:presLayoutVars>
          <dgm:chMax val="0"/>
          <dgm:chPref val="0"/>
          <dgm:bulletEnabled val="1"/>
        </dgm:presLayoutVars>
      </dgm:prSet>
      <dgm:spPr/>
    </dgm:pt>
  </dgm:ptLst>
  <dgm:cxnLst>
    <dgm:cxn modelId="{A0FB140E-9CCB-4956-BBC0-CF839DCA8A6A}" srcId="{7A525F25-B1CA-4404-B38F-46AA0CEB5423}" destId="{D59C2D75-6480-46F0-918D-32FCDBE7A38A}" srcOrd="0" destOrd="0" parTransId="{FA98C21C-A183-4301-B45D-33BD0F3FC1AA}" sibTransId="{B80997EF-3CA6-4389-97E4-0981DE10235C}"/>
    <dgm:cxn modelId="{4148FE47-AAC3-41B9-9E6C-6ACDE4BFC665}" srcId="{7A525F25-B1CA-4404-B38F-46AA0CEB5423}" destId="{36ECD8E0-A6B1-4E9E-9C27-22C15741C1CF}" srcOrd="1" destOrd="0" parTransId="{1F57DC5E-ACA5-466D-AA27-739FD9ECC789}" sibTransId="{656DB317-2BEF-4944-9667-756F7F061CED}"/>
    <dgm:cxn modelId="{6DF3506A-D25C-4B73-AD0D-716B45358B54}" type="presOf" srcId="{7A525F25-B1CA-4404-B38F-46AA0CEB5423}" destId="{2CC64E98-FF79-45C0-B872-5845695A6BEB}" srcOrd="0" destOrd="0" presId="urn:microsoft.com/office/officeart/2005/8/layout/chevron1"/>
    <dgm:cxn modelId="{015D9A72-1444-4889-BEFE-46839A1ADF83}" type="presOf" srcId="{D59C2D75-6480-46F0-918D-32FCDBE7A38A}" destId="{038FBD23-684B-4975-BFAE-24AE525B4B74}" srcOrd="0" destOrd="0" presId="urn:microsoft.com/office/officeart/2005/8/layout/chevron1"/>
    <dgm:cxn modelId="{14A4ACA7-01BE-4A65-A695-B81BC2B0A231}" type="presOf" srcId="{36ECD8E0-A6B1-4E9E-9C27-22C15741C1CF}" destId="{A19DE8B4-2038-41DE-B5A2-AF0F20945384}" srcOrd="0" destOrd="0" presId="urn:microsoft.com/office/officeart/2005/8/layout/chevron1"/>
    <dgm:cxn modelId="{7A89D0D7-42DF-4251-8D99-408D791F3692}" type="presParOf" srcId="{2CC64E98-FF79-45C0-B872-5845695A6BEB}" destId="{038FBD23-684B-4975-BFAE-24AE525B4B74}" srcOrd="0" destOrd="0" presId="urn:microsoft.com/office/officeart/2005/8/layout/chevron1"/>
    <dgm:cxn modelId="{867EACDB-4EAA-4FE2-A7EC-B3BC7BCD9108}" type="presParOf" srcId="{2CC64E98-FF79-45C0-B872-5845695A6BEB}" destId="{F206456D-9EA3-4816-A882-E99DC0F3D333}" srcOrd="1" destOrd="0" presId="urn:microsoft.com/office/officeart/2005/8/layout/chevron1"/>
    <dgm:cxn modelId="{0144F167-4B3F-4281-B5B4-C6DB8AAC6BD8}" type="presParOf" srcId="{2CC64E98-FF79-45C0-B872-5845695A6BEB}" destId="{A19DE8B4-2038-41DE-B5A2-AF0F2094538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525F25-B1CA-4404-B38F-46AA0CEB54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9C2D75-6480-46F0-918D-32FCDBE7A3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Primary Licensing Goal:                  </a:t>
          </a:r>
          <a:r>
            <a:rPr lang="en-US" b="1" i="1" dirty="0"/>
            <a:t>Design Certification Application (DCA)</a:t>
          </a:r>
        </a:p>
      </dgm:t>
    </dgm:pt>
    <dgm:pt modelId="{FA98C21C-A183-4301-B45D-33BD0F3FC1AA}" type="parTrans" cxnId="{A0FB140E-9CCB-4956-BBC0-CF839DCA8A6A}">
      <dgm:prSet/>
      <dgm:spPr/>
      <dgm:t>
        <a:bodyPr/>
        <a:lstStyle/>
        <a:p>
          <a:endParaRPr lang="en-US"/>
        </a:p>
      </dgm:t>
    </dgm:pt>
    <dgm:pt modelId="{B80997EF-3CA6-4389-97E4-0981DE10235C}" type="sibTrans" cxnId="{A0FB140E-9CCB-4956-BBC0-CF839DCA8A6A}">
      <dgm:prSet/>
      <dgm:spPr/>
      <dgm:t>
        <a:bodyPr/>
        <a:lstStyle/>
        <a:p>
          <a:endParaRPr lang="en-US"/>
        </a:p>
      </dgm:t>
    </dgm:pt>
    <dgm:pt modelId="{36ECD8E0-A6B1-4E9E-9C27-22C15741C1C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Primary Licensing Goal:            </a:t>
          </a:r>
          <a:r>
            <a:rPr lang="en-US" b="1" i="1" dirty="0"/>
            <a:t>Combined Operating License (COL)</a:t>
          </a:r>
        </a:p>
      </dgm:t>
    </dgm:pt>
    <dgm:pt modelId="{1F57DC5E-ACA5-466D-AA27-739FD9ECC789}" type="parTrans" cxnId="{4148FE47-AAC3-41B9-9E6C-6ACDE4BFC665}">
      <dgm:prSet/>
      <dgm:spPr/>
      <dgm:t>
        <a:bodyPr/>
        <a:lstStyle/>
        <a:p>
          <a:endParaRPr lang="en-US"/>
        </a:p>
      </dgm:t>
    </dgm:pt>
    <dgm:pt modelId="{656DB317-2BEF-4944-9667-756F7F061CED}" type="sibTrans" cxnId="{4148FE47-AAC3-41B9-9E6C-6ACDE4BFC665}">
      <dgm:prSet/>
      <dgm:spPr/>
      <dgm:t>
        <a:bodyPr/>
        <a:lstStyle/>
        <a:p>
          <a:endParaRPr lang="en-US"/>
        </a:p>
      </dgm:t>
    </dgm:pt>
    <dgm:pt modelId="{2CC64E98-FF79-45C0-B872-5845695A6BEB}" type="pres">
      <dgm:prSet presAssocID="{7A525F25-B1CA-4404-B38F-46AA0CEB5423}" presName="Name0" presStyleCnt="0">
        <dgm:presLayoutVars>
          <dgm:dir/>
          <dgm:animLvl val="lvl"/>
          <dgm:resizeHandles val="exact"/>
        </dgm:presLayoutVars>
      </dgm:prSet>
      <dgm:spPr/>
    </dgm:pt>
    <dgm:pt modelId="{038FBD23-684B-4975-BFAE-24AE525B4B74}" type="pres">
      <dgm:prSet presAssocID="{D59C2D75-6480-46F0-918D-32FCDBE7A38A}" presName="parTxOnly" presStyleLbl="node1" presStyleIdx="0" presStyleCnt="2" custLinFactX="-2531" custLinFactNeighborX="-100000" custLinFactNeighborY="186">
        <dgm:presLayoutVars>
          <dgm:chMax val="0"/>
          <dgm:chPref val="0"/>
          <dgm:bulletEnabled val="1"/>
        </dgm:presLayoutVars>
      </dgm:prSet>
      <dgm:spPr/>
    </dgm:pt>
    <dgm:pt modelId="{F206456D-9EA3-4816-A882-E99DC0F3D333}" type="pres">
      <dgm:prSet presAssocID="{B80997EF-3CA6-4389-97E4-0981DE10235C}" presName="parTxOnlySpace" presStyleCnt="0"/>
      <dgm:spPr/>
    </dgm:pt>
    <dgm:pt modelId="{A19DE8B4-2038-41DE-B5A2-AF0F20945384}" type="pres">
      <dgm:prSet presAssocID="{36ECD8E0-A6B1-4E9E-9C27-22C15741C1CF}" presName="parTxOnly" presStyleLbl="node1" presStyleIdx="1" presStyleCnt="2" custLinFactNeighborX="90062" custLinFactNeighborY="-122">
        <dgm:presLayoutVars>
          <dgm:chMax val="0"/>
          <dgm:chPref val="0"/>
          <dgm:bulletEnabled val="1"/>
        </dgm:presLayoutVars>
      </dgm:prSet>
      <dgm:spPr/>
    </dgm:pt>
  </dgm:ptLst>
  <dgm:cxnLst>
    <dgm:cxn modelId="{A0FB140E-9CCB-4956-BBC0-CF839DCA8A6A}" srcId="{7A525F25-B1CA-4404-B38F-46AA0CEB5423}" destId="{D59C2D75-6480-46F0-918D-32FCDBE7A38A}" srcOrd="0" destOrd="0" parTransId="{FA98C21C-A183-4301-B45D-33BD0F3FC1AA}" sibTransId="{B80997EF-3CA6-4389-97E4-0981DE10235C}"/>
    <dgm:cxn modelId="{4148FE47-AAC3-41B9-9E6C-6ACDE4BFC665}" srcId="{7A525F25-B1CA-4404-B38F-46AA0CEB5423}" destId="{36ECD8E0-A6B1-4E9E-9C27-22C15741C1CF}" srcOrd="1" destOrd="0" parTransId="{1F57DC5E-ACA5-466D-AA27-739FD9ECC789}" sibTransId="{656DB317-2BEF-4944-9667-756F7F061CED}"/>
    <dgm:cxn modelId="{6DF3506A-D25C-4B73-AD0D-716B45358B54}" type="presOf" srcId="{7A525F25-B1CA-4404-B38F-46AA0CEB5423}" destId="{2CC64E98-FF79-45C0-B872-5845695A6BEB}" srcOrd="0" destOrd="0" presId="urn:microsoft.com/office/officeart/2005/8/layout/chevron1"/>
    <dgm:cxn modelId="{015D9A72-1444-4889-BEFE-46839A1ADF83}" type="presOf" srcId="{D59C2D75-6480-46F0-918D-32FCDBE7A38A}" destId="{038FBD23-684B-4975-BFAE-24AE525B4B74}" srcOrd="0" destOrd="0" presId="urn:microsoft.com/office/officeart/2005/8/layout/chevron1"/>
    <dgm:cxn modelId="{14A4ACA7-01BE-4A65-A695-B81BC2B0A231}" type="presOf" srcId="{36ECD8E0-A6B1-4E9E-9C27-22C15741C1CF}" destId="{A19DE8B4-2038-41DE-B5A2-AF0F20945384}" srcOrd="0" destOrd="0" presId="urn:microsoft.com/office/officeart/2005/8/layout/chevron1"/>
    <dgm:cxn modelId="{7A89D0D7-42DF-4251-8D99-408D791F3692}" type="presParOf" srcId="{2CC64E98-FF79-45C0-B872-5845695A6BEB}" destId="{038FBD23-684B-4975-BFAE-24AE525B4B74}" srcOrd="0" destOrd="0" presId="urn:microsoft.com/office/officeart/2005/8/layout/chevron1"/>
    <dgm:cxn modelId="{867EACDB-4EAA-4FE2-A7EC-B3BC7BCD9108}" type="presParOf" srcId="{2CC64E98-FF79-45C0-B872-5845695A6BEB}" destId="{F206456D-9EA3-4816-A882-E99DC0F3D333}" srcOrd="1" destOrd="0" presId="urn:microsoft.com/office/officeart/2005/8/layout/chevron1"/>
    <dgm:cxn modelId="{0144F167-4B3F-4281-B5B4-C6DB8AAC6BD8}" type="presParOf" srcId="{2CC64E98-FF79-45C0-B872-5845695A6BEB}" destId="{A19DE8B4-2038-41DE-B5A2-AF0F2094538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525F25-B1CA-4404-B38F-46AA0CEB542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59C2D75-6480-46F0-918D-32FCDBE7A38A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Primary Licensing Goal:                  </a:t>
          </a:r>
          <a:r>
            <a:rPr lang="en-US" b="1" i="1" dirty="0"/>
            <a:t>Design Certification Application (DCA)</a:t>
          </a:r>
        </a:p>
      </dgm:t>
    </dgm:pt>
    <dgm:pt modelId="{FA98C21C-A183-4301-B45D-33BD0F3FC1AA}" type="parTrans" cxnId="{A0FB140E-9CCB-4956-BBC0-CF839DCA8A6A}">
      <dgm:prSet/>
      <dgm:spPr/>
      <dgm:t>
        <a:bodyPr/>
        <a:lstStyle/>
        <a:p>
          <a:endParaRPr lang="en-US"/>
        </a:p>
      </dgm:t>
    </dgm:pt>
    <dgm:pt modelId="{B80997EF-3CA6-4389-97E4-0981DE10235C}" type="sibTrans" cxnId="{A0FB140E-9CCB-4956-BBC0-CF839DCA8A6A}">
      <dgm:prSet/>
      <dgm:spPr/>
      <dgm:t>
        <a:bodyPr/>
        <a:lstStyle/>
        <a:p>
          <a:endParaRPr lang="en-US"/>
        </a:p>
      </dgm:t>
    </dgm:pt>
    <dgm:pt modelId="{36ECD8E0-A6B1-4E9E-9C27-22C15741C1C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Primary Licensing Goal:            </a:t>
          </a:r>
          <a:r>
            <a:rPr lang="en-US" b="1" i="1" dirty="0"/>
            <a:t>Combined Operating License (COL)</a:t>
          </a:r>
        </a:p>
      </dgm:t>
    </dgm:pt>
    <dgm:pt modelId="{1F57DC5E-ACA5-466D-AA27-739FD9ECC789}" type="parTrans" cxnId="{4148FE47-AAC3-41B9-9E6C-6ACDE4BFC665}">
      <dgm:prSet/>
      <dgm:spPr/>
      <dgm:t>
        <a:bodyPr/>
        <a:lstStyle/>
        <a:p>
          <a:endParaRPr lang="en-US"/>
        </a:p>
      </dgm:t>
    </dgm:pt>
    <dgm:pt modelId="{656DB317-2BEF-4944-9667-756F7F061CED}" type="sibTrans" cxnId="{4148FE47-AAC3-41B9-9E6C-6ACDE4BFC665}">
      <dgm:prSet/>
      <dgm:spPr/>
      <dgm:t>
        <a:bodyPr/>
        <a:lstStyle/>
        <a:p>
          <a:endParaRPr lang="en-US"/>
        </a:p>
      </dgm:t>
    </dgm:pt>
    <dgm:pt modelId="{2CC64E98-FF79-45C0-B872-5845695A6BEB}" type="pres">
      <dgm:prSet presAssocID="{7A525F25-B1CA-4404-B38F-46AA0CEB5423}" presName="Name0" presStyleCnt="0">
        <dgm:presLayoutVars>
          <dgm:dir/>
          <dgm:animLvl val="lvl"/>
          <dgm:resizeHandles val="exact"/>
        </dgm:presLayoutVars>
      </dgm:prSet>
      <dgm:spPr/>
    </dgm:pt>
    <dgm:pt modelId="{038FBD23-684B-4975-BFAE-24AE525B4B74}" type="pres">
      <dgm:prSet presAssocID="{D59C2D75-6480-46F0-918D-32FCDBE7A38A}" presName="parTxOnly" presStyleLbl="node1" presStyleIdx="0" presStyleCnt="2" custLinFactX="-2531" custLinFactNeighborX="-100000" custLinFactNeighborY="186">
        <dgm:presLayoutVars>
          <dgm:chMax val="0"/>
          <dgm:chPref val="0"/>
          <dgm:bulletEnabled val="1"/>
        </dgm:presLayoutVars>
      </dgm:prSet>
      <dgm:spPr/>
    </dgm:pt>
    <dgm:pt modelId="{F206456D-9EA3-4816-A882-E99DC0F3D333}" type="pres">
      <dgm:prSet presAssocID="{B80997EF-3CA6-4389-97E4-0981DE10235C}" presName="parTxOnlySpace" presStyleCnt="0"/>
      <dgm:spPr/>
    </dgm:pt>
    <dgm:pt modelId="{A19DE8B4-2038-41DE-B5A2-AF0F20945384}" type="pres">
      <dgm:prSet presAssocID="{36ECD8E0-A6B1-4E9E-9C27-22C15741C1CF}" presName="parTxOnly" presStyleLbl="node1" presStyleIdx="1" presStyleCnt="2" custLinFactNeighborX="90062" custLinFactNeighborY="-122">
        <dgm:presLayoutVars>
          <dgm:chMax val="0"/>
          <dgm:chPref val="0"/>
          <dgm:bulletEnabled val="1"/>
        </dgm:presLayoutVars>
      </dgm:prSet>
      <dgm:spPr/>
    </dgm:pt>
  </dgm:ptLst>
  <dgm:cxnLst>
    <dgm:cxn modelId="{A0FB140E-9CCB-4956-BBC0-CF839DCA8A6A}" srcId="{7A525F25-B1CA-4404-B38F-46AA0CEB5423}" destId="{D59C2D75-6480-46F0-918D-32FCDBE7A38A}" srcOrd="0" destOrd="0" parTransId="{FA98C21C-A183-4301-B45D-33BD0F3FC1AA}" sibTransId="{B80997EF-3CA6-4389-97E4-0981DE10235C}"/>
    <dgm:cxn modelId="{4148FE47-AAC3-41B9-9E6C-6ACDE4BFC665}" srcId="{7A525F25-B1CA-4404-B38F-46AA0CEB5423}" destId="{36ECD8E0-A6B1-4E9E-9C27-22C15741C1CF}" srcOrd="1" destOrd="0" parTransId="{1F57DC5E-ACA5-466D-AA27-739FD9ECC789}" sibTransId="{656DB317-2BEF-4944-9667-756F7F061CED}"/>
    <dgm:cxn modelId="{6DF3506A-D25C-4B73-AD0D-716B45358B54}" type="presOf" srcId="{7A525F25-B1CA-4404-B38F-46AA0CEB5423}" destId="{2CC64E98-FF79-45C0-B872-5845695A6BEB}" srcOrd="0" destOrd="0" presId="urn:microsoft.com/office/officeart/2005/8/layout/chevron1"/>
    <dgm:cxn modelId="{015D9A72-1444-4889-BEFE-46839A1ADF83}" type="presOf" srcId="{D59C2D75-6480-46F0-918D-32FCDBE7A38A}" destId="{038FBD23-684B-4975-BFAE-24AE525B4B74}" srcOrd="0" destOrd="0" presId="urn:microsoft.com/office/officeart/2005/8/layout/chevron1"/>
    <dgm:cxn modelId="{14A4ACA7-01BE-4A65-A695-B81BC2B0A231}" type="presOf" srcId="{36ECD8E0-A6B1-4E9E-9C27-22C15741C1CF}" destId="{A19DE8B4-2038-41DE-B5A2-AF0F20945384}" srcOrd="0" destOrd="0" presId="urn:microsoft.com/office/officeart/2005/8/layout/chevron1"/>
    <dgm:cxn modelId="{7A89D0D7-42DF-4251-8D99-408D791F3692}" type="presParOf" srcId="{2CC64E98-FF79-45C0-B872-5845695A6BEB}" destId="{038FBD23-684B-4975-BFAE-24AE525B4B74}" srcOrd="0" destOrd="0" presId="urn:microsoft.com/office/officeart/2005/8/layout/chevron1"/>
    <dgm:cxn modelId="{867EACDB-4EAA-4FE2-A7EC-B3BC7BCD9108}" type="presParOf" srcId="{2CC64E98-FF79-45C0-B872-5845695A6BEB}" destId="{F206456D-9EA3-4816-A882-E99DC0F3D333}" srcOrd="1" destOrd="0" presId="urn:microsoft.com/office/officeart/2005/8/layout/chevron1"/>
    <dgm:cxn modelId="{0144F167-4B3F-4281-B5B4-C6DB8AAC6BD8}" type="presParOf" srcId="{2CC64E98-FF79-45C0-B872-5845695A6BEB}" destId="{A19DE8B4-2038-41DE-B5A2-AF0F20945384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FBD23-684B-4975-BFAE-24AE525B4B74}">
      <dsp:nvSpPr>
        <dsp:cNvPr id="0" name=""/>
        <dsp:cNvSpPr/>
      </dsp:nvSpPr>
      <dsp:spPr>
        <a:xfrm>
          <a:off x="0" y="0"/>
          <a:ext cx="5151503" cy="93209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      </a:t>
          </a:r>
          <a:r>
            <a:rPr lang="en-US" sz="2000" b="1" i="1" kern="1200" dirty="0"/>
            <a:t>Design Certification Application (DCA)</a:t>
          </a:r>
        </a:p>
      </dsp:txBody>
      <dsp:txXfrm>
        <a:off x="466049" y="0"/>
        <a:ext cx="4219405" cy="932098"/>
      </dsp:txXfrm>
    </dsp:sp>
    <dsp:sp modelId="{A19DE8B4-2038-41DE-B5A2-AF0F20945384}">
      <dsp:nvSpPr>
        <dsp:cNvPr id="0" name=""/>
        <dsp:cNvSpPr/>
      </dsp:nvSpPr>
      <dsp:spPr>
        <a:xfrm>
          <a:off x="4653589" y="0"/>
          <a:ext cx="5151503" cy="93209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</a:t>
          </a:r>
          <a:r>
            <a:rPr lang="en-US" sz="2000" b="1" i="1" kern="1200" dirty="0"/>
            <a:t>Combined Operating License (COL)</a:t>
          </a:r>
        </a:p>
      </dsp:txBody>
      <dsp:txXfrm>
        <a:off x="5119638" y="0"/>
        <a:ext cx="4219405" cy="9320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FBD23-684B-4975-BFAE-24AE525B4B74}">
      <dsp:nvSpPr>
        <dsp:cNvPr id="0" name=""/>
        <dsp:cNvSpPr/>
      </dsp:nvSpPr>
      <dsp:spPr>
        <a:xfrm>
          <a:off x="0" y="0"/>
          <a:ext cx="5151503" cy="93209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      </a:t>
          </a:r>
          <a:r>
            <a:rPr lang="en-US" sz="2000" b="1" i="1" kern="1200" dirty="0"/>
            <a:t>Design Certification Application (DCA)</a:t>
          </a:r>
        </a:p>
      </dsp:txBody>
      <dsp:txXfrm>
        <a:off x="466049" y="0"/>
        <a:ext cx="4219405" cy="932098"/>
      </dsp:txXfrm>
    </dsp:sp>
    <dsp:sp modelId="{A19DE8B4-2038-41DE-B5A2-AF0F20945384}">
      <dsp:nvSpPr>
        <dsp:cNvPr id="0" name=""/>
        <dsp:cNvSpPr/>
      </dsp:nvSpPr>
      <dsp:spPr>
        <a:xfrm>
          <a:off x="4653589" y="0"/>
          <a:ext cx="5151503" cy="93209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</a:t>
          </a:r>
          <a:r>
            <a:rPr lang="en-US" sz="2000" b="1" i="1" kern="1200" dirty="0"/>
            <a:t>Combined Operating License (COL)</a:t>
          </a:r>
        </a:p>
      </dsp:txBody>
      <dsp:txXfrm>
        <a:off x="5119638" y="0"/>
        <a:ext cx="4219405" cy="932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FBD23-684B-4975-BFAE-24AE525B4B74}">
      <dsp:nvSpPr>
        <dsp:cNvPr id="0" name=""/>
        <dsp:cNvSpPr/>
      </dsp:nvSpPr>
      <dsp:spPr>
        <a:xfrm>
          <a:off x="0" y="0"/>
          <a:ext cx="5151503" cy="93209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      </a:t>
          </a:r>
          <a:r>
            <a:rPr lang="en-US" sz="2000" b="1" i="1" kern="1200" dirty="0"/>
            <a:t>Design Certification Application (DCA)</a:t>
          </a:r>
        </a:p>
      </dsp:txBody>
      <dsp:txXfrm>
        <a:off x="466049" y="0"/>
        <a:ext cx="4219405" cy="932098"/>
      </dsp:txXfrm>
    </dsp:sp>
    <dsp:sp modelId="{A19DE8B4-2038-41DE-B5A2-AF0F20945384}">
      <dsp:nvSpPr>
        <dsp:cNvPr id="0" name=""/>
        <dsp:cNvSpPr/>
      </dsp:nvSpPr>
      <dsp:spPr>
        <a:xfrm>
          <a:off x="4653589" y="0"/>
          <a:ext cx="5151503" cy="93209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</a:t>
          </a:r>
          <a:r>
            <a:rPr lang="en-US" sz="2000" b="1" i="1" kern="1200" dirty="0"/>
            <a:t>Combined Operating License (COL)</a:t>
          </a:r>
        </a:p>
      </dsp:txBody>
      <dsp:txXfrm>
        <a:off x="5119638" y="0"/>
        <a:ext cx="4219405" cy="932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FBD23-684B-4975-BFAE-24AE525B4B74}">
      <dsp:nvSpPr>
        <dsp:cNvPr id="0" name=""/>
        <dsp:cNvSpPr/>
      </dsp:nvSpPr>
      <dsp:spPr>
        <a:xfrm>
          <a:off x="0" y="0"/>
          <a:ext cx="5151503" cy="932098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      </a:t>
          </a:r>
          <a:r>
            <a:rPr lang="en-US" sz="2000" b="1" i="1" kern="1200" dirty="0"/>
            <a:t>Design Certification Application (DCA)</a:t>
          </a:r>
        </a:p>
      </dsp:txBody>
      <dsp:txXfrm>
        <a:off x="466049" y="0"/>
        <a:ext cx="4219405" cy="932098"/>
      </dsp:txXfrm>
    </dsp:sp>
    <dsp:sp modelId="{A19DE8B4-2038-41DE-B5A2-AF0F20945384}">
      <dsp:nvSpPr>
        <dsp:cNvPr id="0" name=""/>
        <dsp:cNvSpPr/>
      </dsp:nvSpPr>
      <dsp:spPr>
        <a:xfrm>
          <a:off x="4653589" y="0"/>
          <a:ext cx="5151503" cy="932098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Primary Licensing Goal:            </a:t>
          </a:r>
          <a:r>
            <a:rPr lang="en-US" sz="2000" b="1" i="1" kern="1200" dirty="0"/>
            <a:t>Combined Operating License (COL)</a:t>
          </a:r>
        </a:p>
      </dsp:txBody>
      <dsp:txXfrm>
        <a:off x="5119638" y="0"/>
        <a:ext cx="4219405" cy="93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5DEB-9223-4E40-8830-FAD76714C7E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F40C3-D31E-4864-8B13-62BFE45CA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2FA45-C8FB-4F5F-9E72-F09A7966A075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919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58590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0F75-CCE4-45AA-8079-9131211B7B94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DC51232-3849-4FF5-B284-73C697C97A62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86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6AB6-45C6-4BB3-BAB0-D2BB857F201E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2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806E-2CD3-4C41-8AED-6177971890DC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0271F8C-0430-4817-9691-A9152CDA6335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0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43038-F24B-4A5C-B296-756CC19EDD6A}" type="datetime1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DB35753-45F7-4205-8B26-196B0355869B}"/>
              </a:ext>
            </a:extLst>
          </p:cNvPr>
          <p:cNvSpPr txBox="1">
            <a:spLocks/>
          </p:cNvSpPr>
          <p:nvPr userDrawn="1"/>
        </p:nvSpPr>
        <p:spPr>
          <a:xfrm>
            <a:off x="441960" y="518160"/>
            <a:ext cx="10515600" cy="73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62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72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9A94A-6F08-4832-B9C7-BA79B569CAE9}" type="datetime1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7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59FE-B453-423D-8A3E-DBE4C176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922-E540-4C71-B9FD-E25CC5A19C97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E082A-8926-41AB-A442-E74D00F4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48BDA-51CA-4CEA-A280-C6361F5F3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35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B9B2-A5AD-426B-A36E-14CA2DFA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B8BB-2B32-4C3B-AE7E-001194DFD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4D69A-33C5-486D-BF72-5D6613E0B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888-0597-4242-B4F8-57295AC1527F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86119-F657-4B77-BC2B-1F51CFBB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83F7A-9B91-4CA6-8A2A-C74D3EE0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55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B71DE-9ADE-4FDA-914B-50ADFEFD7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AFF7-5422-464D-9640-A343B2C65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A1CEB-4E9D-40A0-9676-277BC606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E0748-0509-432C-B0E5-81349593B114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E6A1F-11CE-4450-9164-57F6EFD4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D11E9-3210-4333-BE6C-2CC3AF9B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81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8ABD7-C77C-46B5-8E32-90A2168AA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6AC1B-8870-45FB-996F-B7052614F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F6B249-818E-40C2-894A-72424F47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D5D8C-512C-42CB-AF28-79A4CF2D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8F30-2D39-46DD-BEAA-D40F3E32781E}" type="datetime1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6C41C-9F54-4018-B6ED-D71C059E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ABD5-560E-442B-B16E-885272B0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B32F5-3031-47F0-9B45-6741134A9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BCFA9-8C0B-4953-A523-605D10509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7BEC5-4045-45D8-9042-38CAAB45A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B778C-F4A7-4281-B1E3-535B244FB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D156FA-5233-43BF-9D0C-0684E87C46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357067-4C60-4A3C-8D0C-E6ECBBF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0758-6143-46A1-859F-0AE380A6E42C}" type="datetime1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E961C6-2BC2-4800-993C-24C4F6EF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D1F74-C816-4B43-8762-C03471C3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88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98E3-73A1-47DF-BE6D-AC36FE94C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D3C976-B07D-4478-AA37-DEF2D410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1632-266B-409F-B205-3DDC00591996}" type="datetime1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66520-0B13-46B6-A3D1-2B712CB1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BB3A0B-6EDF-463C-8982-24B539CA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90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EBE28C-D55D-458D-A65A-6A7DEF3D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FFCC-409D-46BD-9588-26A7B6E32AE7}" type="datetime1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F28E1-7A4D-47A1-B72D-4744884C3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372E-DC35-4589-A5D0-F116D3B6C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86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D5E-3EC1-4A47-8C25-533B04904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 anchor="b">
            <a:normAutofit/>
          </a:bodyPr>
          <a:lstStyle>
            <a:lvl1pPr algn="ctr">
              <a:defRPr sz="5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0247C-7333-4888-973E-73963E4B9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4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79B1D-09C6-4236-9FD4-DA358483CE5B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6ABEE-E895-4209-9941-2F022C9A5280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FD1161-AE65-44C9-A58D-408A1E1A5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8E378-20D1-4B11-8035-DFFBA0588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F2FFD-FE8D-4437-A0BB-E08A99B2EE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43C75-EB8E-4149-B66E-DBACA1B42AC5}" type="datetime1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80959-99FA-494F-BB88-70D09F091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8A22-D428-41F7-85C5-4BB92212B5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811D0-9594-4DB5-A4AA-7A4A397618D5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FDCD2-E8B6-46B1-8D8E-FACA039FA1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9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adwilli@sandia.go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1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6424-4A94-A122-DB66-A099398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 SeBD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46B6-6FFD-8FD9-EBC0-787DFA30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10</a:t>
            </a:fld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4F13D21-3A90-FA88-7E7D-6CC28FEEDB0B}"/>
              </a:ext>
            </a:extLst>
          </p:cNvPr>
          <p:cNvSpPr/>
          <p:nvPr/>
        </p:nvSpPr>
        <p:spPr>
          <a:xfrm>
            <a:off x="2888155" y="3669027"/>
            <a:ext cx="2053494" cy="688241"/>
          </a:xfrm>
          <a:prstGeom prst="triangle">
            <a:avLst>
              <a:gd name="adj" fmla="val 10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8747D5-69D5-6FE5-A962-D0048736C0AB}"/>
              </a:ext>
            </a:extLst>
          </p:cNvPr>
          <p:cNvGraphicFramePr/>
          <p:nvPr/>
        </p:nvGraphicFramePr>
        <p:xfrm>
          <a:off x="145311" y="1711777"/>
          <a:ext cx="9805093" cy="93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B7D52-AC10-2E8E-82BF-F8AF913D3802}"/>
              </a:ext>
            </a:extLst>
          </p:cNvPr>
          <p:cNvSpPr txBox="1"/>
          <p:nvPr/>
        </p:nvSpPr>
        <p:spPr>
          <a:xfrm>
            <a:off x="1307910" y="1315511"/>
            <a:ext cx="42293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Vendor/Designer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96AF7-EE1F-84A6-FB53-41E838BC71BA}"/>
              </a:ext>
            </a:extLst>
          </p:cNvPr>
          <p:cNvSpPr txBox="1"/>
          <p:nvPr/>
        </p:nvSpPr>
        <p:spPr>
          <a:xfrm>
            <a:off x="6077715" y="1343846"/>
            <a:ext cx="3910454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Utility/Operator</a:t>
            </a:r>
            <a:r>
              <a:rPr lang="en-US" sz="11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C516C-6691-94A1-8D5B-0B7A820502EA}"/>
              </a:ext>
            </a:extLst>
          </p:cNvPr>
          <p:cNvCxnSpPr>
            <a:cxnSpLocks/>
          </p:cNvCxnSpPr>
          <p:nvPr/>
        </p:nvCxnSpPr>
        <p:spPr>
          <a:xfrm>
            <a:off x="500384" y="4374904"/>
            <a:ext cx="44585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6878F2-5457-5A22-CA70-5B3158427DE0}"/>
              </a:ext>
            </a:extLst>
          </p:cNvPr>
          <p:cNvCxnSpPr>
            <a:cxnSpLocks/>
          </p:cNvCxnSpPr>
          <p:nvPr/>
        </p:nvCxnSpPr>
        <p:spPr>
          <a:xfrm flipV="1">
            <a:off x="4958939" y="3259387"/>
            <a:ext cx="1004596" cy="1115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2A8DD9-7ED7-1011-ACB1-A36B6A8A129B}"/>
              </a:ext>
            </a:extLst>
          </p:cNvPr>
          <p:cNvCxnSpPr>
            <a:cxnSpLocks/>
          </p:cNvCxnSpPr>
          <p:nvPr/>
        </p:nvCxnSpPr>
        <p:spPr>
          <a:xfrm>
            <a:off x="5954010" y="3262481"/>
            <a:ext cx="5714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A9430-81E3-4F92-E898-E4163C83A237}"/>
              </a:ext>
            </a:extLst>
          </p:cNvPr>
          <p:cNvCxnSpPr>
            <a:cxnSpLocks/>
          </p:cNvCxnSpPr>
          <p:nvPr/>
        </p:nvCxnSpPr>
        <p:spPr>
          <a:xfrm>
            <a:off x="503506" y="2620440"/>
            <a:ext cx="0" cy="257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DA9CE-7B9E-8AE4-FDB2-5B7529D4F0E1}"/>
              </a:ext>
            </a:extLst>
          </p:cNvPr>
          <p:cNvCxnSpPr>
            <a:cxnSpLocks/>
          </p:cNvCxnSpPr>
          <p:nvPr/>
        </p:nvCxnSpPr>
        <p:spPr>
          <a:xfrm flipH="1">
            <a:off x="274319" y="4889452"/>
            <a:ext cx="11917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70A15D6-692C-C3FB-5C1A-09FAE8AC9DEB}"/>
              </a:ext>
            </a:extLst>
          </p:cNvPr>
          <p:cNvCxnSpPr>
            <a:cxnSpLocks/>
          </p:cNvCxnSpPr>
          <p:nvPr/>
        </p:nvCxnSpPr>
        <p:spPr>
          <a:xfrm flipV="1">
            <a:off x="2793704" y="3657492"/>
            <a:ext cx="2165234" cy="7089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C4C762-EEDC-9B6F-C3F5-C033C201D885}"/>
              </a:ext>
            </a:extLst>
          </p:cNvPr>
          <p:cNvCxnSpPr>
            <a:cxnSpLocks/>
          </p:cNvCxnSpPr>
          <p:nvPr/>
        </p:nvCxnSpPr>
        <p:spPr>
          <a:xfrm>
            <a:off x="4958938" y="3660586"/>
            <a:ext cx="6719079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B34FE-2BBC-B7E3-2292-DABE8DDE8069}"/>
              </a:ext>
            </a:extLst>
          </p:cNvPr>
          <p:cNvCxnSpPr>
            <a:cxnSpLocks/>
          </p:cNvCxnSpPr>
          <p:nvPr/>
        </p:nvCxnSpPr>
        <p:spPr>
          <a:xfrm flipV="1">
            <a:off x="4958940" y="2811951"/>
            <a:ext cx="2601462" cy="15544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4C86F560-1C35-14B9-59DE-C39CC2615D44}"/>
              </a:ext>
            </a:extLst>
          </p:cNvPr>
          <p:cNvSpPr/>
          <p:nvPr/>
        </p:nvSpPr>
        <p:spPr>
          <a:xfrm>
            <a:off x="4282042" y="3705857"/>
            <a:ext cx="659607" cy="660571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583FD9-9F48-B853-0B39-1F851952ED5B}"/>
              </a:ext>
            </a:extLst>
          </p:cNvPr>
          <p:cNvCxnSpPr>
            <a:cxnSpLocks/>
          </p:cNvCxnSpPr>
          <p:nvPr/>
        </p:nvCxnSpPr>
        <p:spPr>
          <a:xfrm>
            <a:off x="7541070" y="2815045"/>
            <a:ext cx="41098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CC283-9D13-D29D-FA14-BF91BC7EA556}"/>
              </a:ext>
            </a:extLst>
          </p:cNvPr>
          <p:cNvSpPr/>
          <p:nvPr/>
        </p:nvSpPr>
        <p:spPr>
          <a:xfrm>
            <a:off x="7541070" y="2620440"/>
            <a:ext cx="4306048" cy="21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Baseline: Traditional retro-fit approach to security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329BB-F078-7517-9BE5-E8E36EB90D95}"/>
              </a:ext>
            </a:extLst>
          </p:cNvPr>
          <p:cNvSpPr/>
          <p:nvPr/>
        </p:nvSpPr>
        <p:spPr>
          <a:xfrm>
            <a:off x="7560403" y="3035427"/>
            <a:ext cx="4469484" cy="21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SeBD Pathway #1: Traditional security earlier in lifecycle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3DE5B-4624-E9DB-34EA-7417721A5B5D}"/>
              </a:ext>
            </a:extLst>
          </p:cNvPr>
          <p:cNvCxnSpPr>
            <a:cxnSpLocks/>
          </p:cNvCxnSpPr>
          <p:nvPr/>
        </p:nvCxnSpPr>
        <p:spPr>
          <a:xfrm flipV="1">
            <a:off x="4244711" y="3662961"/>
            <a:ext cx="714226" cy="71495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F4B11F2C-E276-9701-B5A4-A2CA29D863EF}"/>
              </a:ext>
            </a:extLst>
          </p:cNvPr>
          <p:cNvSpPr/>
          <p:nvPr/>
        </p:nvSpPr>
        <p:spPr>
          <a:xfrm rot="5400000">
            <a:off x="3907655" y="4678794"/>
            <a:ext cx="400111" cy="37116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A20314BB-2A7E-038F-9E14-6450B4429F5A}"/>
              </a:ext>
            </a:extLst>
          </p:cNvPr>
          <p:cNvSpPr/>
          <p:nvPr/>
        </p:nvSpPr>
        <p:spPr>
          <a:xfrm rot="5400000">
            <a:off x="2995362" y="3851024"/>
            <a:ext cx="484632" cy="545171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8A9EE-F905-C31B-0338-EDF921499B68}"/>
              </a:ext>
            </a:extLst>
          </p:cNvPr>
          <p:cNvSpPr txBox="1"/>
          <p:nvPr/>
        </p:nvSpPr>
        <p:spPr>
          <a:xfrm>
            <a:off x="6318576" y="6321365"/>
            <a:ext cx="2780683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Security-by-design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8452B-DAB2-8060-1539-D7694DAFB819}"/>
              </a:ext>
            </a:extLst>
          </p:cNvPr>
          <p:cNvSpPr txBox="1"/>
          <p:nvPr/>
        </p:nvSpPr>
        <p:spPr>
          <a:xfrm>
            <a:off x="145311" y="5329817"/>
            <a:ext cx="121211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Reactor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5111D-044C-563E-1961-DC50E18401D8}"/>
              </a:ext>
            </a:extLst>
          </p:cNvPr>
          <p:cNvSpPr txBox="1"/>
          <p:nvPr/>
        </p:nvSpPr>
        <p:spPr>
          <a:xfrm>
            <a:off x="1712728" y="5346519"/>
            <a:ext cx="1080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Facility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3A25A8-EBF4-6D0B-7DA4-6DDEB350704E}"/>
              </a:ext>
            </a:extLst>
          </p:cNvPr>
          <p:cNvSpPr txBox="1"/>
          <p:nvPr/>
        </p:nvSpPr>
        <p:spPr>
          <a:xfrm>
            <a:off x="3149009" y="5335382"/>
            <a:ext cx="149210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Design Certification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E8E34-AE45-B424-1448-E00E8CF3A5C8}"/>
              </a:ext>
            </a:extLst>
          </p:cNvPr>
          <p:cNvSpPr txBox="1"/>
          <p:nvPr/>
        </p:nvSpPr>
        <p:spPr>
          <a:xfrm>
            <a:off x="5255142" y="5329815"/>
            <a:ext cx="12262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Utility Security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F9807-126E-3B6C-1851-BE3EC2971B44}"/>
              </a:ext>
            </a:extLst>
          </p:cNvPr>
          <p:cNvSpPr txBox="1"/>
          <p:nvPr/>
        </p:nvSpPr>
        <p:spPr>
          <a:xfrm>
            <a:off x="6838508" y="5329816"/>
            <a:ext cx="132552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Combined Operating License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45EECB-62DC-4201-F218-2F94F0DA0470}"/>
              </a:ext>
            </a:extLst>
          </p:cNvPr>
          <p:cNvSpPr txBox="1"/>
          <p:nvPr/>
        </p:nvSpPr>
        <p:spPr>
          <a:xfrm>
            <a:off x="8521111" y="5346016"/>
            <a:ext cx="158070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Operations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&amp; Maintenance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6B857-0D80-4387-51C7-CF3AC1FA8D45}"/>
              </a:ext>
            </a:extLst>
          </p:cNvPr>
          <p:cNvSpPr txBox="1"/>
          <p:nvPr/>
        </p:nvSpPr>
        <p:spPr>
          <a:xfrm>
            <a:off x="10458895" y="5329816"/>
            <a:ext cx="1733105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Decommission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C117D37-47D2-5112-A9FF-8CA3C48F4F08}"/>
              </a:ext>
            </a:extLst>
          </p:cNvPr>
          <p:cNvSpPr/>
          <p:nvPr/>
        </p:nvSpPr>
        <p:spPr>
          <a:xfrm>
            <a:off x="1300271" y="5595330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593405-7954-BA3C-CAE9-2EA4A271BE6F}"/>
              </a:ext>
            </a:extLst>
          </p:cNvPr>
          <p:cNvSpPr/>
          <p:nvPr/>
        </p:nvSpPr>
        <p:spPr>
          <a:xfrm>
            <a:off x="2760031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F74105F-9C83-02C4-A88E-7681F201D4C7}"/>
              </a:ext>
            </a:extLst>
          </p:cNvPr>
          <p:cNvSpPr/>
          <p:nvPr/>
        </p:nvSpPr>
        <p:spPr>
          <a:xfrm>
            <a:off x="6432259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C7CE625-8E9F-45DC-13C7-6E5614D64038}"/>
              </a:ext>
            </a:extLst>
          </p:cNvPr>
          <p:cNvSpPr/>
          <p:nvPr/>
        </p:nvSpPr>
        <p:spPr>
          <a:xfrm>
            <a:off x="8125924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894D18A-E59C-C71E-B108-57DA3DF0B4AF}"/>
              </a:ext>
            </a:extLst>
          </p:cNvPr>
          <p:cNvSpPr/>
          <p:nvPr/>
        </p:nvSpPr>
        <p:spPr>
          <a:xfrm>
            <a:off x="10046438" y="5612344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926D1F-B094-3C53-D4E6-5E2E2F526154}"/>
              </a:ext>
            </a:extLst>
          </p:cNvPr>
          <p:cNvGrpSpPr/>
          <p:nvPr/>
        </p:nvGrpSpPr>
        <p:grpSpPr>
          <a:xfrm>
            <a:off x="4735295" y="5541964"/>
            <a:ext cx="425663" cy="591363"/>
            <a:chOff x="6443855" y="3104005"/>
            <a:chExt cx="425663" cy="591363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91ED72EB-33E1-DDB4-19E2-5F6F30C50724}"/>
                </a:ext>
              </a:extLst>
            </p:cNvPr>
            <p:cNvSpPr/>
            <p:nvPr/>
          </p:nvSpPr>
          <p:spPr>
            <a:xfrm>
              <a:off x="6465481" y="3157370"/>
              <a:ext cx="404037" cy="484632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8E428A1-824E-5BA4-9C96-21FA3FF6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4035"/>
            <a:stretch/>
          </p:blipFill>
          <p:spPr>
            <a:xfrm>
              <a:off x="6443855" y="3104005"/>
              <a:ext cx="223645" cy="591363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137EAA-6DFF-FA85-CF34-B0A7432105BA}"/>
              </a:ext>
            </a:extLst>
          </p:cNvPr>
          <p:cNvCxnSpPr>
            <a:cxnSpLocks/>
          </p:cNvCxnSpPr>
          <p:nvPr/>
        </p:nvCxnSpPr>
        <p:spPr>
          <a:xfrm>
            <a:off x="4958939" y="1343846"/>
            <a:ext cx="0" cy="55032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FA183B-AC24-1C6D-9D84-936F0135CB80}"/>
              </a:ext>
            </a:extLst>
          </p:cNvPr>
          <p:cNvSpPr txBox="1"/>
          <p:nvPr/>
        </p:nvSpPr>
        <p:spPr>
          <a:xfrm>
            <a:off x="3262149" y="4892547"/>
            <a:ext cx="2946292" cy="470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Deployment Timeline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E0908D-1E87-FE8F-F1F1-1A19352209A3}"/>
              </a:ext>
            </a:extLst>
          </p:cNvPr>
          <p:cNvSpPr txBox="1"/>
          <p:nvPr/>
        </p:nvSpPr>
        <p:spPr>
          <a:xfrm rot="16200000">
            <a:off x="-99747" y="3305453"/>
            <a:ext cx="994753" cy="474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Costs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3BEA43-5134-26B9-75B0-F43B60B497FB}"/>
              </a:ext>
            </a:extLst>
          </p:cNvPr>
          <p:cNvSpPr/>
          <p:nvPr/>
        </p:nvSpPr>
        <p:spPr>
          <a:xfrm>
            <a:off x="7560402" y="3378663"/>
            <a:ext cx="5183386" cy="21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SeBD Pathway #2: Claiming “security credit” in design phases</a:t>
            </a:r>
          </a:p>
        </p:txBody>
      </p:sp>
    </p:spTree>
    <p:extLst>
      <p:ext uri="{BB962C8B-B14F-4D97-AF65-F5344CB8AC3E}">
        <p14:creationId xmlns:p14="http://schemas.microsoft.com/office/powerpoint/2010/main" val="397869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65B7-A0B5-0ABE-D501-BB837D2D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SeBD into International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E2B7-0911-ABCA-F5AC-60230EB9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825624"/>
            <a:ext cx="8398039" cy="5032375"/>
          </a:xfrm>
        </p:spPr>
        <p:txBody>
          <a:bodyPr>
            <a:normAutofit/>
          </a:bodyPr>
          <a:lstStyle/>
          <a:p>
            <a:r>
              <a:rPr lang="en-US" dirty="0">
                <a:ea typeface="Calibri" panose="020F0502020204030204" pitchFamily="34" charset="0"/>
              </a:rPr>
              <a:t>IAEA’s SSG-20 Rev. 1 </a:t>
            </a:r>
            <a:r>
              <a:rPr lang="en-US" dirty="0"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dirty="0">
                <a:ea typeface="Calibri" panose="020F0502020204030204" pitchFamily="34" charset="0"/>
              </a:rPr>
              <a:t> outlines content of the Safety Analysis Report (SAR) of research reactors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“Provisions for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interfaces</a:t>
            </a:r>
            <a:r>
              <a:rPr lang="en-US" dirty="0"/>
              <a:t> between nuclear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safety</a:t>
            </a:r>
            <a:r>
              <a:rPr lang="en-US" dirty="0"/>
              <a:t> and nuclear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r>
              <a:rPr lang="en-US" dirty="0"/>
              <a:t> [Pg. 41]”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“describe the organizational structure and … conduct of operations … [to] include …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interfaces with nuclear security </a:t>
            </a:r>
            <a:r>
              <a:rPr lang="en-US" dirty="0"/>
              <a:t>[Pg. 81]”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26788-443F-ACF7-CA93-93BFB36C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F5297-867F-E574-811F-57D483EE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" t="11526" r="8813" b="1444"/>
          <a:stretch/>
        </p:blipFill>
        <p:spPr>
          <a:xfrm>
            <a:off x="8757636" y="1510893"/>
            <a:ext cx="3324774" cy="49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65B7-A0B5-0ABE-D501-BB837D2D6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SeBD into International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CE2B7-0911-ABCA-F5AC-60230EB9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596" y="1825624"/>
            <a:ext cx="8398039" cy="5032375"/>
          </a:xfrm>
        </p:spPr>
        <p:txBody>
          <a:bodyPr>
            <a:normAutofit/>
          </a:bodyPr>
          <a:lstStyle/>
          <a:p>
            <a:r>
              <a:rPr lang="en-US" dirty="0"/>
              <a:t>INS SeBD approach one mechanism to ensure</a:t>
            </a:r>
          </a:p>
          <a:p>
            <a:endParaRPr lang="en-US" dirty="0"/>
          </a:p>
          <a:p>
            <a:pPr lvl="1"/>
            <a:r>
              <a:rPr lang="en-US" dirty="0"/>
              <a:t>“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Safety</a:t>
            </a:r>
            <a:r>
              <a:rPr lang="en-US" dirty="0"/>
              <a:t> measures and nuclear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r>
              <a:rPr lang="en-US" dirty="0"/>
              <a:t> measures are required to be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designed</a:t>
            </a:r>
            <a:r>
              <a:rPr lang="en-US" dirty="0"/>
              <a:t> and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applied</a:t>
            </a:r>
            <a:r>
              <a:rPr lang="en-US" dirty="0"/>
              <a:t> in an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integrated manner </a:t>
            </a:r>
            <a:r>
              <a:rPr lang="en-US" dirty="0"/>
              <a:t>… so that nuclear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r>
              <a:rPr lang="en-US" dirty="0"/>
              <a:t> measures do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compromise safety </a:t>
            </a:r>
            <a:r>
              <a:rPr lang="en-US" dirty="0"/>
              <a:t>and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safety</a:t>
            </a:r>
            <a:r>
              <a:rPr lang="en-US" dirty="0"/>
              <a:t> measures do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not compromise security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[Pg. 84]”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26788-443F-ACF7-CA93-93BFB36C4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F5297-867F-E574-811F-57D483EE08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7" t="11526" r="8813" b="1444"/>
          <a:stretch/>
        </p:blipFill>
        <p:spPr>
          <a:xfrm>
            <a:off x="8757636" y="1510893"/>
            <a:ext cx="3324774" cy="49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80E7-535C-8C29-9B41-8BECB866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SeBD into International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CBF3-1CFB-124B-71AA-7C855D2CC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6"/>
            <a:ext cx="10730501" cy="17806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SSG-20 Rev. 1 is conceptually consistent with the INS SeBD model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INS SeBD model allows “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safety analysis … [to] proceed in parallel with the design process, with iteration between the two activities … [and] should increase as the design process progresses </a:t>
            </a:r>
            <a:r>
              <a:rPr lang="en-US" dirty="0"/>
              <a:t>[3, Pg. 23]”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ABBC4-FEFF-B1A3-7345-18195401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E7FD93-A60E-A5FD-ED41-3569A0DA8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27411"/>
              </p:ext>
            </p:extLst>
          </p:nvPr>
        </p:nvGraphicFramePr>
        <p:xfrm>
          <a:off x="233202" y="3703955"/>
          <a:ext cx="11725596" cy="3017520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5962115">
                  <a:extLst>
                    <a:ext uri="{9D8B030D-6E8A-4147-A177-3AD203B41FA5}">
                      <a16:colId xmlns:a16="http://schemas.microsoft.com/office/drawing/2014/main" val="3820248433"/>
                    </a:ext>
                  </a:extLst>
                </a:gridCol>
                <a:gridCol w="5763481">
                  <a:extLst>
                    <a:ext uri="{9D8B030D-6E8A-4147-A177-3AD203B41FA5}">
                      <a16:colId xmlns:a16="http://schemas.microsoft.com/office/drawing/2014/main" val="14853956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Safety Design Recommendations 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[SSG-20 Rev. 1, Chapter # in the Appendix]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</a:t>
                      </a: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SeBD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Consideration(s)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244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Reactor Cooling &amp; Connected Systems [6]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Engineered Safety Systems [7]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Redesigning systems, structure and components to incorporate security performance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5322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Instrumentation and Control Systems [8]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Reanalyzing</a:t>
                      </a: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diverse, reliable, and redundant pressure valves to address potential manipulation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7356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Radiation Safety [12]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Investigating nuclear material accounting and control solutions to be aligned with the frequency and assaying procedures of research reactor waste streams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792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of Operations [13]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Incorporating security considerations into crystallizing regular research reactor facility operations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7089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58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6E261-C59C-F9A8-2EBD-1FDF0364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&amp; Insights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69397-8766-1D8A-7760-79C14ACDF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027" y="5991225"/>
            <a:ext cx="2743200" cy="365125"/>
          </a:xfrm>
        </p:spPr>
        <p:txBody>
          <a:bodyPr/>
          <a:lstStyle/>
          <a:p>
            <a:fld id="{D73811D0-9594-4DB5-A4AA-7A4A397618D5}" type="slidenum">
              <a:rPr lang="en-GB" sz="1400" smtClean="0"/>
              <a:t>14</a:t>
            </a:fld>
            <a:endParaRPr lang="en-GB" sz="14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7D6B78B-F8DD-B749-061D-903A790CE1A1}"/>
              </a:ext>
            </a:extLst>
          </p:cNvPr>
          <p:cNvSpPr>
            <a:spLocks/>
          </p:cNvSpPr>
          <p:nvPr/>
        </p:nvSpPr>
        <p:spPr bwMode="auto">
          <a:xfrm flipH="1">
            <a:off x="949444" y="1467043"/>
            <a:ext cx="10989877" cy="97067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1000" dirty="0">
              <a:latin typeface="Open Sans" panose="020B0606030504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12E659-9B2A-380C-FA76-B86D4316076D}"/>
              </a:ext>
            </a:extLst>
          </p:cNvPr>
          <p:cNvGrpSpPr/>
          <p:nvPr/>
        </p:nvGrpSpPr>
        <p:grpSpPr>
          <a:xfrm flipH="1">
            <a:off x="961900" y="2409224"/>
            <a:ext cx="10977420" cy="980096"/>
            <a:chOff x="9367692" y="5209460"/>
            <a:chExt cx="12600826" cy="2708853"/>
          </a:xfrm>
          <a:gradFill flip="none" rotWithShape="1">
            <a:gsLst>
              <a:gs pos="0">
                <a:srgbClr val="C00000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10800000" scaled="1"/>
            <a:tileRect/>
          </a:gra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60447A4-D3C8-D6A3-0734-797F1B15E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000" dirty="0">
                <a:latin typeface="Open Sans" panose="020B0606030504020204" pitchFamily="34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EE5117-C864-0ED8-D7E7-66150E725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  <a:grpFill/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2E4D77-1875-2D2E-4160-3F7B467ABE44}"/>
              </a:ext>
            </a:extLst>
          </p:cNvPr>
          <p:cNvGrpSpPr/>
          <p:nvPr/>
        </p:nvGrpSpPr>
        <p:grpSpPr>
          <a:xfrm flipH="1">
            <a:off x="957726" y="3370401"/>
            <a:ext cx="10989877" cy="980096"/>
            <a:chOff x="9367692" y="5209460"/>
            <a:chExt cx="12600826" cy="2708853"/>
          </a:xfrm>
          <a:gradFill>
            <a:gsLst>
              <a:gs pos="0">
                <a:schemeClr val="accent6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</a:gra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AD8C0D4-3097-C119-0413-C0FFD66ED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677" y="5235511"/>
              <a:ext cx="12585841" cy="2682802"/>
            </a:xfrm>
            <a:custGeom>
              <a:avLst/>
              <a:gdLst>
                <a:gd name="T0" fmla="*/ 290 w 300"/>
                <a:gd name="T1" fmla="*/ 0 h 64"/>
                <a:gd name="T2" fmla="*/ 0 w 300"/>
                <a:gd name="T3" fmla="*/ 0 h 64"/>
                <a:gd name="T4" fmla="*/ 0 w 300"/>
                <a:gd name="T5" fmla="*/ 64 h 64"/>
                <a:gd name="T6" fmla="*/ 290 w 300"/>
                <a:gd name="T7" fmla="*/ 64 h 64"/>
                <a:gd name="T8" fmla="*/ 300 w 300"/>
                <a:gd name="T9" fmla="*/ 54 h 64"/>
                <a:gd name="T10" fmla="*/ 300 w 300"/>
                <a:gd name="T11" fmla="*/ 10 h 64"/>
                <a:gd name="T12" fmla="*/ 290 w 300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64">
                  <a:moveTo>
                    <a:pt x="29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290" y="64"/>
                    <a:pt x="290" y="64"/>
                    <a:pt x="290" y="64"/>
                  </a:cubicBezTo>
                  <a:cubicBezTo>
                    <a:pt x="296" y="64"/>
                    <a:pt x="300" y="59"/>
                    <a:pt x="300" y="54"/>
                  </a:cubicBezTo>
                  <a:cubicBezTo>
                    <a:pt x="300" y="10"/>
                    <a:pt x="300" y="10"/>
                    <a:pt x="300" y="10"/>
                  </a:cubicBezTo>
                  <a:cubicBezTo>
                    <a:pt x="300" y="5"/>
                    <a:pt x="296" y="0"/>
                    <a:pt x="2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1000" dirty="0">
                <a:latin typeface="Open Sans" panose="020B0606030504020204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4B8569D-90DD-1287-887F-152D5330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7692" y="5209460"/>
              <a:ext cx="6288879" cy="2679921"/>
            </a:xfrm>
            <a:prstGeom prst="rect">
              <a:avLst/>
            </a:prstGeom>
            <a:grpFill/>
          </p:spPr>
        </p:pic>
      </p:grpSp>
      <p:sp>
        <p:nvSpPr>
          <p:cNvPr id="15" name="Freeform 6">
            <a:extLst>
              <a:ext uri="{FF2B5EF4-FFF2-40B4-BE49-F238E27FC236}">
                <a16:creationId xmlns:a16="http://schemas.microsoft.com/office/drawing/2014/main" id="{D0DC4BD8-BFB0-A13E-5752-801688D8D179}"/>
              </a:ext>
            </a:extLst>
          </p:cNvPr>
          <p:cNvSpPr>
            <a:spLocks/>
          </p:cNvSpPr>
          <p:nvPr/>
        </p:nvSpPr>
        <p:spPr bwMode="auto">
          <a:xfrm flipH="1">
            <a:off x="953554" y="4339884"/>
            <a:ext cx="10980977" cy="97067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1000" dirty="0">
              <a:latin typeface="Open Sans" panose="020B0606030504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6587EB-7492-53C5-CBFB-44FEEDC23F0A}"/>
              </a:ext>
            </a:extLst>
          </p:cNvPr>
          <p:cNvGrpSpPr/>
          <p:nvPr/>
        </p:nvGrpSpPr>
        <p:grpSpPr>
          <a:xfrm>
            <a:off x="1450576" y="1601821"/>
            <a:ext cx="10271851" cy="814471"/>
            <a:chOff x="15576912" y="1962121"/>
            <a:chExt cx="18307336" cy="1420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EB92BD-052F-9738-8965-E4AE48745117}"/>
                </a:ext>
              </a:extLst>
            </p:cNvPr>
            <p:cNvSpPr txBox="1"/>
            <p:nvPr/>
          </p:nvSpPr>
          <p:spPr>
            <a:xfrm>
              <a:off x="15576912" y="2437990"/>
              <a:ext cx="18307336" cy="944874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Finding numerous opportunities address A/SMR security needs through technical, functional or procedural solutions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5B586-F110-ADA1-0D5E-A5E4978F4614}"/>
                </a:ext>
              </a:extLst>
            </p:cNvPr>
            <p:cNvSpPr txBox="1"/>
            <p:nvPr/>
          </p:nvSpPr>
          <p:spPr>
            <a:xfrm>
              <a:off x="15576912" y="1962121"/>
              <a:ext cx="17766830" cy="112741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SeBD model is a structured and iterative process for improving security performance</a:t>
              </a:r>
              <a:endParaRPr lang="id-ID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013632-2083-5E05-BAA6-B4D3CFB88BD2}"/>
              </a:ext>
            </a:extLst>
          </p:cNvPr>
          <p:cNvGrpSpPr/>
          <p:nvPr/>
        </p:nvGrpSpPr>
        <p:grpSpPr>
          <a:xfrm>
            <a:off x="229956" y="1457617"/>
            <a:ext cx="1154680" cy="1154680"/>
            <a:chOff x="17008473" y="8263156"/>
            <a:chExt cx="5452844" cy="545284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803A44-8728-F153-D240-124C963AB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008473" y="8263156"/>
              <a:ext cx="5452844" cy="5452844"/>
            </a:xfrm>
            <a:prstGeom prst="rect">
              <a:avLst/>
            </a:prstGeom>
          </p:spPr>
        </p:pic>
        <p:sp>
          <p:nvSpPr>
            <p:cNvPr id="22" name="Rectangle 139">
              <a:extLst>
                <a:ext uri="{FF2B5EF4-FFF2-40B4-BE49-F238E27FC236}">
                  <a16:creationId xmlns:a16="http://schemas.microsoft.com/office/drawing/2014/main" id="{A3B5B0CE-9B40-F7DE-A57E-321772180FFE}"/>
                </a:ext>
              </a:extLst>
            </p:cNvPr>
            <p:cNvSpPr/>
            <p:nvPr/>
          </p:nvSpPr>
          <p:spPr>
            <a:xfrm>
              <a:off x="18298236" y="9029202"/>
              <a:ext cx="3019661" cy="30204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1000" dirty="0">
                <a:latin typeface="Open Sans" panose="020B0606030504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E35679-A97D-AD0F-70ED-BB508443AEA8}"/>
              </a:ext>
            </a:extLst>
          </p:cNvPr>
          <p:cNvGrpSpPr/>
          <p:nvPr/>
        </p:nvGrpSpPr>
        <p:grpSpPr>
          <a:xfrm>
            <a:off x="203535" y="4366261"/>
            <a:ext cx="1154680" cy="1154680"/>
            <a:chOff x="5684837" y="8229600"/>
            <a:chExt cx="5452844" cy="545284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F516292-1751-32BB-27D3-2EB64D6D5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25" name="Rectangle 139">
              <a:extLst>
                <a:ext uri="{FF2B5EF4-FFF2-40B4-BE49-F238E27FC236}">
                  <a16:creationId xmlns:a16="http://schemas.microsoft.com/office/drawing/2014/main" id="{0D16EA37-F362-6358-50BD-983D2E2EC5D1}"/>
                </a:ext>
              </a:extLst>
            </p:cNvPr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1000" dirty="0">
                <a:latin typeface="Open Sans" panose="020B0606030504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33C3DA7-7044-6BAF-B8AD-732D437C4BDD}"/>
              </a:ext>
            </a:extLst>
          </p:cNvPr>
          <p:cNvGrpSpPr/>
          <p:nvPr/>
        </p:nvGrpSpPr>
        <p:grpSpPr>
          <a:xfrm>
            <a:off x="229956" y="3400717"/>
            <a:ext cx="1154680" cy="1154680"/>
            <a:chOff x="24266" y="8229600"/>
            <a:chExt cx="5452844" cy="545284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41D0C79-5120-23C7-73C9-456D13502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66" y="8229600"/>
              <a:ext cx="5452844" cy="5452844"/>
            </a:xfrm>
            <a:prstGeom prst="rect">
              <a:avLst/>
            </a:prstGeom>
          </p:spPr>
        </p:pic>
        <p:sp>
          <p:nvSpPr>
            <p:cNvPr id="28" name="Rectangle 139">
              <a:extLst>
                <a:ext uri="{FF2B5EF4-FFF2-40B4-BE49-F238E27FC236}">
                  <a16:creationId xmlns:a16="http://schemas.microsoft.com/office/drawing/2014/main" id="{C46EF462-0CEE-367B-B69F-150C167D116B}"/>
                </a:ext>
              </a:extLst>
            </p:cNvPr>
            <p:cNvSpPr/>
            <p:nvPr/>
          </p:nvSpPr>
          <p:spPr>
            <a:xfrm>
              <a:off x="1314029" y="8995646"/>
              <a:ext cx="3019661" cy="302044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1000" dirty="0">
                <a:latin typeface="Open Sans" panose="020B0606030504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9894290-1126-C607-5D49-6F8D603B285C}"/>
              </a:ext>
            </a:extLst>
          </p:cNvPr>
          <p:cNvGrpSpPr/>
          <p:nvPr/>
        </p:nvGrpSpPr>
        <p:grpSpPr>
          <a:xfrm>
            <a:off x="239594" y="2424510"/>
            <a:ext cx="1154680" cy="1154680"/>
            <a:chOff x="11347902" y="8263156"/>
            <a:chExt cx="5452844" cy="545284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5F96F5-86C5-3EA3-CF52-BC560FC08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47902" y="8263156"/>
              <a:ext cx="5452844" cy="5452844"/>
            </a:xfrm>
            <a:prstGeom prst="rect">
              <a:avLst/>
            </a:prstGeom>
          </p:spPr>
        </p:pic>
        <p:sp>
          <p:nvSpPr>
            <p:cNvPr id="31" name="Rectangle 139">
              <a:extLst>
                <a:ext uri="{FF2B5EF4-FFF2-40B4-BE49-F238E27FC236}">
                  <a16:creationId xmlns:a16="http://schemas.microsoft.com/office/drawing/2014/main" id="{1618D12A-8073-5FDB-00C2-4CC39508981E}"/>
                </a:ext>
              </a:extLst>
            </p:cNvPr>
            <p:cNvSpPr/>
            <p:nvPr/>
          </p:nvSpPr>
          <p:spPr>
            <a:xfrm>
              <a:off x="12637665" y="9029202"/>
              <a:ext cx="3019661" cy="302044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1000" dirty="0">
                <a:latin typeface="Open Sans" panose="020B0606030504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E8D0BE0-D5ED-EA35-660C-D5481F5B0D83}"/>
              </a:ext>
            </a:extLst>
          </p:cNvPr>
          <p:cNvGrpSpPr/>
          <p:nvPr/>
        </p:nvGrpSpPr>
        <p:grpSpPr>
          <a:xfrm>
            <a:off x="1450576" y="2552387"/>
            <a:ext cx="10475690" cy="646313"/>
            <a:chOff x="15576912" y="1962121"/>
            <a:chExt cx="18307336" cy="11274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586554-932C-0B6B-AA13-5F30D3934B5D}"/>
                </a:ext>
              </a:extLst>
            </p:cNvPr>
            <p:cNvSpPr txBox="1"/>
            <p:nvPr/>
          </p:nvSpPr>
          <p:spPr>
            <a:xfrm>
              <a:off x="15576912" y="2437990"/>
              <a:ext cx="18307336" cy="569059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model </a:t>
              </a: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rigorous and structured approach to identify—&amp; optimize—SeBD opportunities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0BE0025-AF04-7204-D95D-7529F99A9F16}"/>
                </a:ext>
              </a:extLst>
            </p:cNvPr>
            <p:cNvSpPr txBox="1"/>
            <p:nvPr/>
          </p:nvSpPr>
          <p:spPr>
            <a:xfrm>
              <a:off x="15576914" y="1962121"/>
              <a:ext cx="16172997" cy="112741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SeBD Pathways can be viewed as a flexible engineering solutions throughout</a:t>
              </a:r>
              <a:endParaRPr lang="id-ID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0E66FA-E43B-D673-59F6-FF176AA8A3AC}"/>
              </a:ext>
            </a:extLst>
          </p:cNvPr>
          <p:cNvGrpSpPr/>
          <p:nvPr/>
        </p:nvGrpSpPr>
        <p:grpSpPr>
          <a:xfrm>
            <a:off x="1450576" y="3513143"/>
            <a:ext cx="10271851" cy="814471"/>
            <a:chOff x="15576912" y="1962121"/>
            <a:chExt cx="18307336" cy="142074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369294-CFDF-5A1F-5744-84C204A8F381}"/>
                </a:ext>
              </a:extLst>
            </p:cNvPr>
            <p:cNvSpPr txBox="1"/>
            <p:nvPr/>
          </p:nvSpPr>
          <p:spPr>
            <a:xfrm>
              <a:off x="15576912" y="2437990"/>
              <a:ext cx="18307336" cy="944874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model </a:t>
              </a: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Mechanism to introduce security earlier, more frequently and continuously into existing approaches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625485-BCB7-5890-4F2A-D095E58DC917}"/>
                </a:ext>
              </a:extLst>
            </p:cNvPr>
            <p:cNvSpPr txBox="1"/>
            <p:nvPr/>
          </p:nvSpPr>
          <p:spPr>
            <a:xfrm>
              <a:off x="15576914" y="1962121"/>
              <a:ext cx="17443082" cy="64422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SeBD Framework supports international instruments </a:t>
              </a:r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 IAEA’s SSG-20 Rev.1</a:t>
              </a:r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endParaRPr lang="id-ID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343255-D6B7-6949-6AC0-914700BA1145}"/>
              </a:ext>
            </a:extLst>
          </p:cNvPr>
          <p:cNvGrpSpPr/>
          <p:nvPr/>
        </p:nvGrpSpPr>
        <p:grpSpPr>
          <a:xfrm>
            <a:off x="1450576" y="4476831"/>
            <a:ext cx="10264772" cy="599027"/>
            <a:chOff x="15576912" y="1962121"/>
            <a:chExt cx="18307336" cy="104492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9205DC-9A25-476C-46DE-AE8070939BC3}"/>
                </a:ext>
              </a:extLst>
            </p:cNvPr>
            <p:cNvSpPr txBox="1"/>
            <p:nvPr/>
          </p:nvSpPr>
          <p:spPr>
            <a:xfrm>
              <a:off x="15576912" y="2437990"/>
              <a:ext cx="18307336" cy="569059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model </a:t>
              </a: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 </a:t>
              </a:r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appropriate to  support future IAEA guidance—even if based on different safety analysis report structures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49D923-A960-44A1-9A42-00177C9630F9}"/>
                </a:ext>
              </a:extLst>
            </p:cNvPr>
            <p:cNvSpPr txBox="1"/>
            <p:nvPr/>
          </p:nvSpPr>
          <p:spPr>
            <a:xfrm>
              <a:off x="15576912" y="1962121"/>
              <a:ext cx="16969913" cy="644222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SeBD system security engineering basis </a:t>
              </a:r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anose="05000000000000000000" pitchFamily="2" charset="2"/>
                </a:rPr>
                <a:t>  broadly applicable</a:t>
              </a:r>
              <a:endParaRPr lang="id-ID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2" name="Freeform 6">
            <a:extLst>
              <a:ext uri="{FF2B5EF4-FFF2-40B4-BE49-F238E27FC236}">
                <a16:creationId xmlns:a16="http://schemas.microsoft.com/office/drawing/2014/main" id="{344A5E29-8121-A848-557B-9B8FB55D5F2D}"/>
              </a:ext>
            </a:extLst>
          </p:cNvPr>
          <p:cNvSpPr>
            <a:spLocks/>
          </p:cNvSpPr>
          <p:nvPr/>
        </p:nvSpPr>
        <p:spPr bwMode="auto">
          <a:xfrm flipH="1">
            <a:off x="950902" y="5311818"/>
            <a:ext cx="10975363" cy="970670"/>
          </a:xfrm>
          <a:custGeom>
            <a:avLst/>
            <a:gdLst>
              <a:gd name="T0" fmla="*/ 290 w 300"/>
              <a:gd name="T1" fmla="*/ 0 h 64"/>
              <a:gd name="T2" fmla="*/ 0 w 300"/>
              <a:gd name="T3" fmla="*/ 0 h 64"/>
              <a:gd name="T4" fmla="*/ 0 w 300"/>
              <a:gd name="T5" fmla="*/ 64 h 64"/>
              <a:gd name="T6" fmla="*/ 290 w 300"/>
              <a:gd name="T7" fmla="*/ 64 h 64"/>
              <a:gd name="T8" fmla="*/ 300 w 300"/>
              <a:gd name="T9" fmla="*/ 54 h 64"/>
              <a:gd name="T10" fmla="*/ 300 w 300"/>
              <a:gd name="T11" fmla="*/ 10 h 64"/>
              <a:gd name="T12" fmla="*/ 290 w 300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0" h="64">
                <a:moveTo>
                  <a:pt x="29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64"/>
                  <a:pt x="0" y="64"/>
                  <a:pt x="0" y="64"/>
                </a:cubicBezTo>
                <a:cubicBezTo>
                  <a:pt x="290" y="64"/>
                  <a:pt x="290" y="64"/>
                  <a:pt x="290" y="64"/>
                </a:cubicBezTo>
                <a:cubicBezTo>
                  <a:pt x="296" y="64"/>
                  <a:pt x="300" y="59"/>
                  <a:pt x="300" y="54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0" y="5"/>
                  <a:pt x="296" y="0"/>
                  <a:pt x="290" y="0"/>
                </a:cubicBezTo>
                <a:close/>
              </a:path>
            </a:pathLst>
          </a:custGeom>
          <a:gradFill>
            <a:gsLst>
              <a:gs pos="0">
                <a:srgbClr val="CC99FF"/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1000" dirty="0">
              <a:latin typeface="Open Sans" panose="020B0606030504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4E3F0E-DB80-FCE6-7D95-9308628F7BEC}"/>
              </a:ext>
            </a:extLst>
          </p:cNvPr>
          <p:cNvGrpSpPr/>
          <p:nvPr/>
        </p:nvGrpSpPr>
        <p:grpSpPr>
          <a:xfrm>
            <a:off x="200884" y="5338195"/>
            <a:ext cx="1154680" cy="1154680"/>
            <a:chOff x="5684837" y="8229600"/>
            <a:chExt cx="5452844" cy="545284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4E2958C-AA38-CE43-22DD-822A14681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4837" y="8229600"/>
              <a:ext cx="5452844" cy="5452844"/>
            </a:xfrm>
            <a:prstGeom prst="rect">
              <a:avLst/>
            </a:prstGeom>
          </p:spPr>
        </p:pic>
        <p:sp>
          <p:nvSpPr>
            <p:cNvPr id="46" name="Rectangle 139">
              <a:extLst>
                <a:ext uri="{FF2B5EF4-FFF2-40B4-BE49-F238E27FC236}">
                  <a16:creationId xmlns:a16="http://schemas.microsoft.com/office/drawing/2014/main" id="{BD4AA0F6-F2B0-FCD6-460E-688C751B8A92}"/>
                </a:ext>
              </a:extLst>
            </p:cNvPr>
            <p:cNvSpPr/>
            <p:nvPr/>
          </p:nvSpPr>
          <p:spPr>
            <a:xfrm>
              <a:off x="6974600" y="8995646"/>
              <a:ext cx="3019661" cy="3020448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2" tIns="45711" rIns="91422" bIns="45711" rtlCol="0" anchor="ctr"/>
            <a:lstStyle/>
            <a:p>
              <a:pPr algn="ctr"/>
              <a:endParaRPr lang="id-ID" sz="1000" dirty="0">
                <a:latin typeface="Open Sans" panose="020B0606030504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7CD7C4-81CA-59B9-3468-2F44C5647CA3}"/>
              </a:ext>
            </a:extLst>
          </p:cNvPr>
          <p:cNvGrpSpPr/>
          <p:nvPr/>
        </p:nvGrpSpPr>
        <p:grpSpPr>
          <a:xfrm>
            <a:off x="1447925" y="5448765"/>
            <a:ext cx="10478340" cy="646313"/>
            <a:chOff x="15576912" y="1962121"/>
            <a:chExt cx="18307336" cy="112741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7BC5D36-00E5-21EC-EB22-EF4092EC971D}"/>
                </a:ext>
              </a:extLst>
            </p:cNvPr>
            <p:cNvSpPr txBox="1"/>
            <p:nvPr/>
          </p:nvSpPr>
          <p:spPr>
            <a:xfrm>
              <a:off x="15576912" y="1962121"/>
              <a:ext cx="17112191" cy="1127413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r>
                <a:rPr lang="en-US" b="1" i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INS SeBD Framework is a strong foundation for building collaboration &amp; consensus</a:t>
              </a:r>
              <a:endParaRPr lang="id-ID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E4B39BD-D6BA-AC2F-1BD3-0004C6A1370B}"/>
                </a:ext>
              </a:extLst>
            </p:cNvPr>
            <p:cNvSpPr txBox="1"/>
            <p:nvPr/>
          </p:nvSpPr>
          <p:spPr>
            <a:xfrm>
              <a:off x="15576912" y="2437990"/>
              <a:ext cx="18307336" cy="569059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Represents a common mental model for multi-stakeholder conversations &amp; future decisions related to SeBD</a:t>
              </a:r>
            </a:p>
          </p:txBody>
        </p:sp>
      </p:grpSp>
      <p:sp>
        <p:nvSpPr>
          <p:cNvPr id="50" name="Freeform 104">
            <a:extLst>
              <a:ext uri="{FF2B5EF4-FFF2-40B4-BE49-F238E27FC236}">
                <a16:creationId xmlns:a16="http://schemas.microsoft.com/office/drawing/2014/main" id="{0951E135-96E7-0685-5133-38BE63D8F8FA}"/>
              </a:ext>
            </a:extLst>
          </p:cNvPr>
          <p:cNvSpPr>
            <a:spLocks noEditPoints="1"/>
          </p:cNvSpPr>
          <p:nvPr/>
        </p:nvSpPr>
        <p:spPr bwMode="auto">
          <a:xfrm>
            <a:off x="600933" y="2693600"/>
            <a:ext cx="488489" cy="438789"/>
          </a:xfrm>
          <a:custGeom>
            <a:avLst/>
            <a:gdLst>
              <a:gd name="T0" fmla="*/ 68 w 160"/>
              <a:gd name="T1" fmla="*/ 90 h 143"/>
              <a:gd name="T2" fmla="*/ 62 w 160"/>
              <a:gd name="T3" fmla="*/ 85 h 143"/>
              <a:gd name="T4" fmla="*/ 22 w 160"/>
              <a:gd name="T5" fmla="*/ 116 h 143"/>
              <a:gd name="T6" fmla="*/ 0 w 160"/>
              <a:gd name="T7" fmla="*/ 120 h 143"/>
              <a:gd name="T8" fmla="*/ 22 w 160"/>
              <a:gd name="T9" fmla="*/ 124 h 143"/>
              <a:gd name="T10" fmla="*/ 159 w 160"/>
              <a:gd name="T11" fmla="*/ 21 h 143"/>
              <a:gd name="T12" fmla="*/ 134 w 160"/>
              <a:gd name="T13" fmla="*/ 1 h 143"/>
              <a:gd name="T14" fmla="*/ 146 w 160"/>
              <a:gd name="T15" fmla="*/ 19 h 143"/>
              <a:gd name="T16" fmla="*/ 128 w 160"/>
              <a:gd name="T17" fmla="*/ 19 h 143"/>
              <a:gd name="T18" fmla="*/ 83 w 160"/>
              <a:gd name="T19" fmla="*/ 51 h 143"/>
              <a:gd name="T20" fmla="*/ 87 w 160"/>
              <a:gd name="T21" fmla="*/ 57 h 143"/>
              <a:gd name="T22" fmla="*/ 93 w 160"/>
              <a:gd name="T23" fmla="*/ 50 h 143"/>
              <a:gd name="T24" fmla="*/ 146 w 160"/>
              <a:gd name="T25" fmla="*/ 27 h 143"/>
              <a:gd name="T26" fmla="*/ 134 w 160"/>
              <a:gd name="T27" fmla="*/ 40 h 143"/>
              <a:gd name="T28" fmla="*/ 137 w 160"/>
              <a:gd name="T29" fmla="*/ 47 h 143"/>
              <a:gd name="T30" fmla="*/ 159 w 160"/>
              <a:gd name="T31" fmla="*/ 26 h 143"/>
              <a:gd name="T32" fmla="*/ 150 w 160"/>
              <a:gd name="T33" fmla="*/ 23 h 143"/>
              <a:gd name="T34" fmla="*/ 150 w 160"/>
              <a:gd name="T35" fmla="*/ 23 h 143"/>
              <a:gd name="T36" fmla="*/ 134 w 160"/>
              <a:gd name="T37" fmla="*/ 142 h 143"/>
              <a:gd name="T38" fmla="*/ 139 w 160"/>
              <a:gd name="T39" fmla="*/ 142 h 143"/>
              <a:gd name="T40" fmla="*/ 159 w 160"/>
              <a:gd name="T41" fmla="*/ 117 h 143"/>
              <a:gd name="T42" fmla="*/ 134 w 160"/>
              <a:gd name="T43" fmla="*/ 98 h 143"/>
              <a:gd name="T44" fmla="*/ 146 w 160"/>
              <a:gd name="T45" fmla="*/ 116 h 143"/>
              <a:gd name="T46" fmla="*/ 128 w 160"/>
              <a:gd name="T47" fmla="*/ 116 h 143"/>
              <a:gd name="T48" fmla="*/ 64 w 160"/>
              <a:gd name="T49" fmla="*/ 46 h 143"/>
              <a:gd name="T50" fmla="*/ 4 w 160"/>
              <a:gd name="T51" fmla="*/ 19 h 143"/>
              <a:gd name="T52" fmla="*/ 4 w 160"/>
              <a:gd name="T53" fmla="*/ 27 h 143"/>
              <a:gd name="T54" fmla="*/ 57 w 160"/>
              <a:gd name="T55" fmla="*/ 50 h 143"/>
              <a:gd name="T56" fmla="*/ 128 w 160"/>
              <a:gd name="T57" fmla="*/ 124 h 143"/>
              <a:gd name="T58" fmla="*/ 146 w 160"/>
              <a:gd name="T59" fmla="*/ 124 h 143"/>
              <a:gd name="T60" fmla="*/ 134 w 160"/>
              <a:gd name="T61" fmla="*/ 142 h 143"/>
              <a:gd name="T62" fmla="*/ 150 w 160"/>
              <a:gd name="T63" fmla="*/ 120 h 143"/>
              <a:gd name="T64" fmla="*/ 150 w 160"/>
              <a:gd name="T65" fmla="*/ 12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43">
                <a:moveTo>
                  <a:pt x="63" y="98"/>
                </a:moveTo>
                <a:cubicBezTo>
                  <a:pt x="68" y="90"/>
                  <a:pt x="68" y="90"/>
                  <a:pt x="68" y="90"/>
                </a:cubicBezTo>
                <a:cubicBezTo>
                  <a:pt x="70" y="88"/>
                  <a:pt x="69" y="85"/>
                  <a:pt x="67" y="84"/>
                </a:cubicBezTo>
                <a:cubicBezTo>
                  <a:pt x="65" y="83"/>
                  <a:pt x="63" y="84"/>
                  <a:pt x="62" y="85"/>
                </a:cubicBezTo>
                <a:cubicBezTo>
                  <a:pt x="57" y="93"/>
                  <a:pt x="57" y="93"/>
                  <a:pt x="57" y="93"/>
                </a:cubicBezTo>
                <a:cubicBezTo>
                  <a:pt x="48" y="108"/>
                  <a:pt x="35" y="116"/>
                  <a:pt x="22" y="116"/>
                </a:cubicBezTo>
                <a:cubicBezTo>
                  <a:pt x="4" y="116"/>
                  <a:pt x="4" y="116"/>
                  <a:pt x="4" y="116"/>
                </a:cubicBezTo>
                <a:cubicBezTo>
                  <a:pt x="2" y="116"/>
                  <a:pt x="0" y="118"/>
                  <a:pt x="0" y="120"/>
                </a:cubicBezTo>
                <a:cubicBezTo>
                  <a:pt x="0" y="122"/>
                  <a:pt x="2" y="124"/>
                  <a:pt x="4" y="124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38" y="124"/>
                  <a:pt x="53" y="114"/>
                  <a:pt x="63" y="98"/>
                </a:cubicBezTo>
                <a:close/>
                <a:moveTo>
                  <a:pt x="159" y="21"/>
                </a:moveTo>
                <a:cubicBezTo>
                  <a:pt x="139" y="1"/>
                  <a:pt x="139" y="1"/>
                  <a:pt x="139" y="1"/>
                </a:cubicBezTo>
                <a:cubicBezTo>
                  <a:pt x="138" y="0"/>
                  <a:pt x="135" y="0"/>
                  <a:pt x="134" y="1"/>
                </a:cubicBezTo>
                <a:cubicBezTo>
                  <a:pt x="132" y="3"/>
                  <a:pt x="132" y="5"/>
                  <a:pt x="134" y="7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12" y="19"/>
                  <a:pt x="97" y="29"/>
                  <a:pt x="86" y="46"/>
                </a:cubicBezTo>
                <a:cubicBezTo>
                  <a:pt x="83" y="51"/>
                  <a:pt x="83" y="51"/>
                  <a:pt x="83" y="51"/>
                </a:cubicBezTo>
                <a:cubicBezTo>
                  <a:pt x="82" y="53"/>
                  <a:pt x="83" y="55"/>
                  <a:pt x="84" y="56"/>
                </a:cubicBezTo>
                <a:cubicBezTo>
                  <a:pt x="85" y="57"/>
                  <a:pt x="86" y="57"/>
                  <a:pt x="87" y="57"/>
                </a:cubicBezTo>
                <a:cubicBezTo>
                  <a:pt x="88" y="57"/>
                  <a:pt x="89" y="56"/>
                  <a:pt x="90" y="55"/>
                </a:cubicBezTo>
                <a:cubicBezTo>
                  <a:pt x="93" y="50"/>
                  <a:pt x="93" y="50"/>
                  <a:pt x="93" y="50"/>
                </a:cubicBezTo>
                <a:cubicBezTo>
                  <a:pt x="102" y="36"/>
                  <a:pt x="115" y="27"/>
                  <a:pt x="128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46" y="27"/>
                  <a:pt x="146" y="27"/>
                  <a:pt x="146" y="27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42"/>
                  <a:pt x="132" y="44"/>
                  <a:pt x="134" y="46"/>
                </a:cubicBezTo>
                <a:cubicBezTo>
                  <a:pt x="135" y="46"/>
                  <a:pt x="136" y="47"/>
                  <a:pt x="137" y="47"/>
                </a:cubicBezTo>
                <a:cubicBezTo>
                  <a:pt x="138" y="47"/>
                  <a:pt x="139" y="46"/>
                  <a:pt x="139" y="4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60" y="25"/>
                  <a:pt x="160" y="22"/>
                  <a:pt x="159" y="21"/>
                </a:cubicBezTo>
                <a:close/>
                <a:moveTo>
                  <a:pt x="150" y="23"/>
                </a:moveTo>
                <a:cubicBezTo>
                  <a:pt x="150" y="23"/>
                  <a:pt x="150" y="23"/>
                  <a:pt x="150" y="23"/>
                </a:cubicBezTo>
                <a:cubicBezTo>
                  <a:pt x="150" y="23"/>
                  <a:pt x="150" y="23"/>
                  <a:pt x="150" y="23"/>
                </a:cubicBezTo>
                <a:cubicBezTo>
                  <a:pt x="150" y="23"/>
                  <a:pt x="150" y="23"/>
                  <a:pt x="150" y="23"/>
                </a:cubicBezTo>
                <a:close/>
                <a:moveTo>
                  <a:pt x="134" y="142"/>
                </a:moveTo>
                <a:cubicBezTo>
                  <a:pt x="135" y="143"/>
                  <a:pt x="136" y="143"/>
                  <a:pt x="137" y="143"/>
                </a:cubicBezTo>
                <a:cubicBezTo>
                  <a:pt x="138" y="143"/>
                  <a:pt x="139" y="143"/>
                  <a:pt x="139" y="14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0" y="121"/>
                  <a:pt x="160" y="119"/>
                  <a:pt x="159" y="117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38" y="96"/>
                  <a:pt x="135" y="96"/>
                  <a:pt x="134" y="98"/>
                </a:cubicBezTo>
                <a:cubicBezTo>
                  <a:pt x="132" y="99"/>
                  <a:pt x="132" y="102"/>
                  <a:pt x="134" y="103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15" y="116"/>
                  <a:pt x="102" y="108"/>
                  <a:pt x="94" y="93"/>
                </a:cubicBezTo>
                <a:cubicBezTo>
                  <a:pt x="64" y="46"/>
                  <a:pt x="64" y="46"/>
                  <a:pt x="64" y="46"/>
                </a:cubicBezTo>
                <a:cubicBezTo>
                  <a:pt x="54" y="29"/>
                  <a:pt x="39" y="19"/>
                  <a:pt x="2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2" y="19"/>
                  <a:pt x="0" y="21"/>
                  <a:pt x="0" y="23"/>
                </a:cubicBezTo>
                <a:cubicBezTo>
                  <a:pt x="0" y="26"/>
                  <a:pt x="2" y="27"/>
                  <a:pt x="4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36" y="27"/>
                  <a:pt x="48" y="36"/>
                  <a:pt x="57" y="50"/>
                </a:cubicBezTo>
                <a:cubicBezTo>
                  <a:pt x="87" y="98"/>
                  <a:pt x="87" y="98"/>
                  <a:pt x="87" y="98"/>
                </a:cubicBezTo>
                <a:cubicBezTo>
                  <a:pt x="97" y="114"/>
                  <a:pt x="112" y="124"/>
                  <a:pt x="128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34" y="136"/>
                  <a:pt x="134" y="136"/>
                  <a:pt x="134" y="136"/>
                </a:cubicBezTo>
                <a:cubicBezTo>
                  <a:pt x="132" y="138"/>
                  <a:pt x="132" y="141"/>
                  <a:pt x="134" y="142"/>
                </a:cubicBezTo>
                <a:close/>
                <a:moveTo>
                  <a:pt x="150" y="120"/>
                </a:moveTo>
                <a:cubicBezTo>
                  <a:pt x="150" y="120"/>
                  <a:pt x="150" y="120"/>
                  <a:pt x="150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0" y="120"/>
                  <a:pt x="150" y="120"/>
                  <a:pt x="15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1" name="Freeform 71">
            <a:extLst>
              <a:ext uri="{FF2B5EF4-FFF2-40B4-BE49-F238E27FC236}">
                <a16:creationId xmlns:a16="http://schemas.microsoft.com/office/drawing/2014/main" id="{2ED99550-79AC-33D3-6431-661C1517C116}"/>
              </a:ext>
            </a:extLst>
          </p:cNvPr>
          <p:cNvSpPr>
            <a:spLocks noEditPoints="1"/>
          </p:cNvSpPr>
          <p:nvPr/>
        </p:nvSpPr>
        <p:spPr bwMode="auto">
          <a:xfrm>
            <a:off x="553212" y="4555397"/>
            <a:ext cx="481013" cy="552450"/>
          </a:xfrm>
          <a:custGeom>
            <a:avLst/>
            <a:gdLst>
              <a:gd name="T0" fmla="*/ 69 w 140"/>
              <a:gd name="T1" fmla="*/ 16 h 160"/>
              <a:gd name="T2" fmla="*/ 69 w 140"/>
              <a:gd name="T3" fmla="*/ 25 h 160"/>
              <a:gd name="T4" fmla="*/ 65 w 140"/>
              <a:gd name="T5" fmla="*/ 1 h 160"/>
              <a:gd name="T6" fmla="*/ 137 w 140"/>
              <a:gd name="T7" fmla="*/ 77 h 160"/>
              <a:gd name="T8" fmla="*/ 76 w 140"/>
              <a:gd name="T9" fmla="*/ 135 h 160"/>
              <a:gd name="T10" fmla="*/ 61 w 140"/>
              <a:gd name="T11" fmla="*/ 149 h 160"/>
              <a:gd name="T12" fmla="*/ 76 w 140"/>
              <a:gd name="T13" fmla="*/ 155 h 160"/>
              <a:gd name="T14" fmla="*/ 62 w 140"/>
              <a:gd name="T15" fmla="*/ 61 h 160"/>
              <a:gd name="T16" fmla="*/ 78 w 140"/>
              <a:gd name="T17" fmla="*/ 99 h 160"/>
              <a:gd name="T18" fmla="*/ 62 w 140"/>
              <a:gd name="T19" fmla="*/ 61 h 160"/>
              <a:gd name="T20" fmla="*/ 70 w 140"/>
              <a:gd name="T21" fmla="*/ 94 h 160"/>
              <a:gd name="T22" fmla="*/ 70 w 140"/>
              <a:gd name="T23" fmla="*/ 66 h 160"/>
              <a:gd name="T24" fmla="*/ 65 w 140"/>
              <a:gd name="T25" fmla="*/ 40 h 160"/>
              <a:gd name="T26" fmla="*/ 48 w 140"/>
              <a:gd name="T27" fmla="*/ 36 h 160"/>
              <a:gd name="T28" fmla="*/ 38 w 140"/>
              <a:gd name="T29" fmla="*/ 56 h 160"/>
              <a:gd name="T30" fmla="*/ 23 w 140"/>
              <a:gd name="T31" fmla="*/ 64 h 160"/>
              <a:gd name="T32" fmla="*/ 30 w 140"/>
              <a:gd name="T33" fmla="*/ 85 h 160"/>
              <a:gd name="T34" fmla="*/ 26 w 140"/>
              <a:gd name="T35" fmla="*/ 102 h 160"/>
              <a:gd name="T36" fmla="*/ 46 w 140"/>
              <a:gd name="T37" fmla="*/ 112 h 160"/>
              <a:gd name="T38" fmla="*/ 57 w 140"/>
              <a:gd name="T39" fmla="*/ 127 h 160"/>
              <a:gd name="T40" fmla="*/ 77 w 140"/>
              <a:gd name="T41" fmla="*/ 123 h 160"/>
              <a:gd name="T42" fmla="*/ 96 w 140"/>
              <a:gd name="T43" fmla="*/ 120 h 160"/>
              <a:gd name="T44" fmla="*/ 105 w 140"/>
              <a:gd name="T45" fmla="*/ 106 h 160"/>
              <a:gd name="T46" fmla="*/ 117 w 140"/>
              <a:gd name="T47" fmla="*/ 96 h 160"/>
              <a:gd name="T48" fmla="*/ 110 w 140"/>
              <a:gd name="T49" fmla="*/ 75 h 160"/>
              <a:gd name="T50" fmla="*/ 114 w 140"/>
              <a:gd name="T51" fmla="*/ 58 h 160"/>
              <a:gd name="T52" fmla="*/ 95 w 140"/>
              <a:gd name="T53" fmla="*/ 48 h 160"/>
              <a:gd name="T54" fmla="*/ 86 w 140"/>
              <a:gd name="T55" fmla="*/ 33 h 160"/>
              <a:gd name="T56" fmla="*/ 83 w 140"/>
              <a:gd name="T57" fmla="*/ 40 h 160"/>
              <a:gd name="T58" fmla="*/ 90 w 140"/>
              <a:gd name="T59" fmla="*/ 42 h 160"/>
              <a:gd name="T60" fmla="*/ 98 w 140"/>
              <a:gd name="T61" fmla="*/ 61 h 160"/>
              <a:gd name="T62" fmla="*/ 108 w 140"/>
              <a:gd name="T63" fmla="*/ 61 h 160"/>
              <a:gd name="T64" fmla="*/ 103 w 140"/>
              <a:gd name="T65" fmla="*/ 73 h 160"/>
              <a:gd name="T66" fmla="*/ 111 w 140"/>
              <a:gd name="T67" fmla="*/ 93 h 160"/>
              <a:gd name="T68" fmla="*/ 108 w 140"/>
              <a:gd name="T69" fmla="*/ 100 h 160"/>
              <a:gd name="T70" fmla="*/ 88 w 140"/>
              <a:gd name="T71" fmla="*/ 112 h 160"/>
              <a:gd name="T72" fmla="*/ 83 w 140"/>
              <a:gd name="T73" fmla="*/ 121 h 160"/>
              <a:gd name="T74" fmla="*/ 77 w 140"/>
              <a:gd name="T75" fmla="*/ 113 h 160"/>
              <a:gd name="T76" fmla="*/ 58 w 140"/>
              <a:gd name="T77" fmla="*/ 120 h 160"/>
              <a:gd name="T78" fmla="*/ 50 w 140"/>
              <a:gd name="T79" fmla="*/ 117 h 160"/>
              <a:gd name="T80" fmla="*/ 38 w 140"/>
              <a:gd name="T81" fmla="*/ 97 h 160"/>
              <a:gd name="T82" fmla="*/ 29 w 140"/>
              <a:gd name="T83" fmla="*/ 93 h 160"/>
              <a:gd name="T84" fmla="*/ 37 w 140"/>
              <a:gd name="T85" fmla="*/ 86 h 160"/>
              <a:gd name="T86" fmla="*/ 29 w 140"/>
              <a:gd name="T87" fmla="*/ 67 h 160"/>
              <a:gd name="T88" fmla="*/ 33 w 140"/>
              <a:gd name="T89" fmla="*/ 60 h 160"/>
              <a:gd name="T90" fmla="*/ 53 w 140"/>
              <a:gd name="T91" fmla="*/ 48 h 160"/>
              <a:gd name="T92" fmla="*/ 57 w 140"/>
              <a:gd name="T93" fmla="*/ 39 h 160"/>
              <a:gd name="T94" fmla="*/ 64 w 140"/>
              <a:gd name="T95" fmla="*/ 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0" h="160">
                <a:moveTo>
                  <a:pt x="0" y="80"/>
                </a:moveTo>
                <a:cubicBezTo>
                  <a:pt x="0" y="82"/>
                  <a:pt x="1" y="83"/>
                  <a:pt x="3" y="83"/>
                </a:cubicBezTo>
                <a:cubicBezTo>
                  <a:pt x="5" y="83"/>
                  <a:pt x="6" y="82"/>
                  <a:pt x="6" y="80"/>
                </a:cubicBezTo>
                <a:cubicBezTo>
                  <a:pt x="6" y="45"/>
                  <a:pt x="34" y="17"/>
                  <a:pt x="69" y="16"/>
                </a:cubicBezTo>
                <a:cubicBezTo>
                  <a:pt x="65" y="21"/>
                  <a:pt x="65" y="21"/>
                  <a:pt x="65" y="21"/>
                </a:cubicBezTo>
                <a:cubicBezTo>
                  <a:pt x="63" y="22"/>
                  <a:pt x="63" y="24"/>
                  <a:pt x="65" y="25"/>
                </a:cubicBezTo>
                <a:cubicBezTo>
                  <a:pt x="65" y="26"/>
                  <a:pt x="66" y="26"/>
                  <a:pt x="67" y="26"/>
                </a:cubicBezTo>
                <a:cubicBezTo>
                  <a:pt x="68" y="26"/>
                  <a:pt x="69" y="26"/>
                  <a:pt x="69" y="25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4"/>
                  <a:pt x="80" y="12"/>
                  <a:pt x="79" y="11"/>
                </a:cubicBezTo>
                <a:cubicBezTo>
                  <a:pt x="69" y="1"/>
                  <a:pt x="69" y="1"/>
                  <a:pt x="69" y="1"/>
                </a:cubicBezTo>
                <a:cubicBezTo>
                  <a:pt x="68" y="0"/>
                  <a:pt x="66" y="0"/>
                  <a:pt x="65" y="1"/>
                </a:cubicBezTo>
                <a:cubicBezTo>
                  <a:pt x="63" y="2"/>
                  <a:pt x="63" y="4"/>
                  <a:pt x="65" y="6"/>
                </a:cubicBezTo>
                <a:cubicBezTo>
                  <a:pt x="69" y="10"/>
                  <a:pt x="69" y="10"/>
                  <a:pt x="69" y="10"/>
                </a:cubicBezTo>
                <a:cubicBezTo>
                  <a:pt x="31" y="10"/>
                  <a:pt x="0" y="42"/>
                  <a:pt x="0" y="80"/>
                </a:cubicBezTo>
                <a:close/>
                <a:moveTo>
                  <a:pt x="137" y="77"/>
                </a:moveTo>
                <a:cubicBezTo>
                  <a:pt x="135" y="77"/>
                  <a:pt x="134" y="78"/>
                  <a:pt x="134" y="80"/>
                </a:cubicBezTo>
                <a:cubicBezTo>
                  <a:pt x="134" y="115"/>
                  <a:pt x="106" y="143"/>
                  <a:pt x="71" y="144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7" y="138"/>
                  <a:pt x="77" y="136"/>
                  <a:pt x="76" y="135"/>
                </a:cubicBezTo>
                <a:cubicBezTo>
                  <a:pt x="74" y="133"/>
                  <a:pt x="72" y="133"/>
                  <a:pt x="71" y="135"/>
                </a:cubicBezTo>
                <a:cubicBezTo>
                  <a:pt x="61" y="145"/>
                  <a:pt x="61" y="145"/>
                  <a:pt x="61" y="145"/>
                </a:cubicBezTo>
                <a:cubicBezTo>
                  <a:pt x="61" y="145"/>
                  <a:pt x="60" y="146"/>
                  <a:pt x="60" y="147"/>
                </a:cubicBezTo>
                <a:cubicBezTo>
                  <a:pt x="60" y="148"/>
                  <a:pt x="61" y="149"/>
                  <a:pt x="61" y="149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72" y="160"/>
                  <a:pt x="72" y="160"/>
                  <a:pt x="73" y="160"/>
                </a:cubicBezTo>
                <a:cubicBezTo>
                  <a:pt x="74" y="160"/>
                  <a:pt x="75" y="160"/>
                  <a:pt x="76" y="159"/>
                </a:cubicBezTo>
                <a:cubicBezTo>
                  <a:pt x="77" y="158"/>
                  <a:pt x="77" y="156"/>
                  <a:pt x="76" y="155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109" y="150"/>
                  <a:pt x="140" y="118"/>
                  <a:pt x="140" y="80"/>
                </a:cubicBezTo>
                <a:cubicBezTo>
                  <a:pt x="140" y="78"/>
                  <a:pt x="139" y="77"/>
                  <a:pt x="137" y="77"/>
                </a:cubicBezTo>
                <a:close/>
                <a:moveTo>
                  <a:pt x="62" y="61"/>
                </a:moveTo>
                <a:cubicBezTo>
                  <a:pt x="57" y="63"/>
                  <a:pt x="53" y="67"/>
                  <a:pt x="51" y="72"/>
                </a:cubicBezTo>
                <a:cubicBezTo>
                  <a:pt x="49" y="77"/>
                  <a:pt x="49" y="83"/>
                  <a:pt x="51" y="88"/>
                </a:cubicBezTo>
                <a:cubicBezTo>
                  <a:pt x="54" y="96"/>
                  <a:pt x="62" y="101"/>
                  <a:pt x="70" y="101"/>
                </a:cubicBezTo>
                <a:cubicBezTo>
                  <a:pt x="73" y="101"/>
                  <a:pt x="76" y="100"/>
                  <a:pt x="78" y="99"/>
                </a:cubicBezTo>
                <a:cubicBezTo>
                  <a:pt x="83" y="97"/>
                  <a:pt x="87" y="93"/>
                  <a:pt x="89" y="88"/>
                </a:cubicBezTo>
                <a:cubicBezTo>
                  <a:pt x="91" y="83"/>
                  <a:pt x="91" y="77"/>
                  <a:pt x="89" y="72"/>
                </a:cubicBezTo>
                <a:cubicBezTo>
                  <a:pt x="86" y="64"/>
                  <a:pt x="79" y="59"/>
                  <a:pt x="70" y="59"/>
                </a:cubicBezTo>
                <a:cubicBezTo>
                  <a:pt x="67" y="59"/>
                  <a:pt x="65" y="60"/>
                  <a:pt x="62" y="61"/>
                </a:cubicBezTo>
                <a:close/>
                <a:moveTo>
                  <a:pt x="83" y="75"/>
                </a:moveTo>
                <a:cubicBezTo>
                  <a:pt x="85" y="78"/>
                  <a:pt x="85" y="82"/>
                  <a:pt x="83" y="86"/>
                </a:cubicBezTo>
                <a:cubicBezTo>
                  <a:pt x="82" y="89"/>
                  <a:pt x="79" y="92"/>
                  <a:pt x="76" y="93"/>
                </a:cubicBezTo>
                <a:cubicBezTo>
                  <a:pt x="74" y="94"/>
                  <a:pt x="72" y="94"/>
                  <a:pt x="70" y="94"/>
                </a:cubicBezTo>
                <a:cubicBezTo>
                  <a:pt x="64" y="94"/>
                  <a:pt x="59" y="91"/>
                  <a:pt x="57" y="86"/>
                </a:cubicBezTo>
                <a:cubicBezTo>
                  <a:pt x="55" y="82"/>
                  <a:pt x="55" y="78"/>
                  <a:pt x="57" y="75"/>
                </a:cubicBezTo>
                <a:cubicBezTo>
                  <a:pt x="58" y="71"/>
                  <a:pt x="61" y="68"/>
                  <a:pt x="65" y="67"/>
                </a:cubicBezTo>
                <a:cubicBezTo>
                  <a:pt x="66" y="66"/>
                  <a:pt x="68" y="66"/>
                  <a:pt x="70" y="66"/>
                </a:cubicBezTo>
                <a:cubicBezTo>
                  <a:pt x="76" y="66"/>
                  <a:pt x="81" y="69"/>
                  <a:pt x="83" y="75"/>
                </a:cubicBezTo>
                <a:close/>
                <a:moveTo>
                  <a:pt x="77" y="37"/>
                </a:moveTo>
                <a:cubicBezTo>
                  <a:pt x="75" y="40"/>
                  <a:pt x="75" y="40"/>
                  <a:pt x="75" y="40"/>
                </a:cubicBezTo>
                <a:cubicBezTo>
                  <a:pt x="72" y="40"/>
                  <a:pt x="68" y="40"/>
                  <a:pt x="65" y="40"/>
                </a:cubicBezTo>
                <a:cubicBezTo>
                  <a:pt x="64" y="37"/>
                  <a:pt x="64" y="37"/>
                  <a:pt x="64" y="37"/>
                </a:cubicBezTo>
                <a:cubicBezTo>
                  <a:pt x="63" y="34"/>
                  <a:pt x="60" y="33"/>
                  <a:pt x="57" y="33"/>
                </a:cubicBezTo>
                <a:cubicBezTo>
                  <a:pt x="56" y="33"/>
                  <a:pt x="55" y="33"/>
                  <a:pt x="54" y="33"/>
                </a:cubicBezTo>
                <a:cubicBezTo>
                  <a:pt x="48" y="36"/>
                  <a:pt x="48" y="36"/>
                  <a:pt x="48" y="36"/>
                </a:cubicBezTo>
                <a:cubicBezTo>
                  <a:pt x="47" y="36"/>
                  <a:pt x="45" y="38"/>
                  <a:pt x="44" y="40"/>
                </a:cubicBezTo>
                <a:cubicBezTo>
                  <a:pt x="44" y="41"/>
                  <a:pt x="44" y="43"/>
                  <a:pt x="44" y="45"/>
                </a:cubicBezTo>
                <a:cubicBezTo>
                  <a:pt x="46" y="48"/>
                  <a:pt x="46" y="48"/>
                  <a:pt x="46" y="48"/>
                </a:cubicBezTo>
                <a:cubicBezTo>
                  <a:pt x="43" y="50"/>
                  <a:pt x="41" y="53"/>
                  <a:pt x="38" y="56"/>
                </a:cubicBezTo>
                <a:cubicBezTo>
                  <a:pt x="35" y="54"/>
                  <a:pt x="35" y="54"/>
                  <a:pt x="35" y="54"/>
                </a:cubicBezTo>
                <a:cubicBezTo>
                  <a:pt x="34" y="54"/>
                  <a:pt x="33" y="54"/>
                  <a:pt x="32" y="54"/>
                </a:cubicBezTo>
                <a:cubicBezTo>
                  <a:pt x="30" y="54"/>
                  <a:pt x="27" y="55"/>
                  <a:pt x="26" y="58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6"/>
                  <a:pt x="23" y="68"/>
                  <a:pt x="23" y="70"/>
                </a:cubicBezTo>
                <a:cubicBezTo>
                  <a:pt x="24" y="71"/>
                  <a:pt x="25" y="73"/>
                  <a:pt x="27" y="74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8"/>
                  <a:pt x="30" y="82"/>
                  <a:pt x="30" y="85"/>
                </a:cubicBezTo>
                <a:cubicBezTo>
                  <a:pt x="27" y="87"/>
                  <a:pt x="27" y="87"/>
                  <a:pt x="27" y="87"/>
                </a:cubicBezTo>
                <a:cubicBezTo>
                  <a:pt x="25" y="87"/>
                  <a:pt x="24" y="89"/>
                  <a:pt x="23" y="90"/>
                </a:cubicBezTo>
                <a:cubicBezTo>
                  <a:pt x="23" y="92"/>
                  <a:pt x="23" y="94"/>
                  <a:pt x="23" y="96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7" y="105"/>
                  <a:pt x="30" y="106"/>
                  <a:pt x="32" y="106"/>
                </a:cubicBezTo>
                <a:cubicBezTo>
                  <a:pt x="33" y="106"/>
                  <a:pt x="34" y="106"/>
                  <a:pt x="35" y="106"/>
                </a:cubicBezTo>
                <a:cubicBezTo>
                  <a:pt x="38" y="104"/>
                  <a:pt x="38" y="104"/>
                  <a:pt x="38" y="104"/>
                </a:cubicBezTo>
                <a:cubicBezTo>
                  <a:pt x="41" y="107"/>
                  <a:pt x="43" y="110"/>
                  <a:pt x="46" y="112"/>
                </a:cubicBezTo>
                <a:cubicBezTo>
                  <a:pt x="44" y="115"/>
                  <a:pt x="44" y="115"/>
                  <a:pt x="44" y="115"/>
                </a:cubicBezTo>
                <a:cubicBezTo>
                  <a:pt x="43" y="119"/>
                  <a:pt x="45" y="123"/>
                  <a:pt x="48" y="124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55" y="127"/>
                  <a:pt x="56" y="127"/>
                  <a:pt x="57" y="127"/>
                </a:cubicBezTo>
                <a:cubicBezTo>
                  <a:pt x="60" y="127"/>
                  <a:pt x="63" y="126"/>
                  <a:pt x="64" y="123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8" y="120"/>
                  <a:pt x="72" y="120"/>
                  <a:pt x="75" y="120"/>
                </a:cubicBezTo>
                <a:cubicBezTo>
                  <a:pt x="77" y="123"/>
                  <a:pt x="77" y="123"/>
                  <a:pt x="77" y="123"/>
                </a:cubicBezTo>
                <a:cubicBezTo>
                  <a:pt x="78" y="126"/>
                  <a:pt x="80" y="127"/>
                  <a:pt x="83" y="127"/>
                </a:cubicBezTo>
                <a:cubicBezTo>
                  <a:pt x="84" y="127"/>
                  <a:pt x="85" y="127"/>
                  <a:pt x="86" y="127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4" y="124"/>
                  <a:pt x="95" y="122"/>
                  <a:pt x="96" y="120"/>
                </a:cubicBezTo>
                <a:cubicBezTo>
                  <a:pt x="97" y="119"/>
                  <a:pt x="97" y="117"/>
                  <a:pt x="96" y="115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97" y="110"/>
                  <a:pt x="100" y="107"/>
                  <a:pt x="102" y="104"/>
                </a:cubicBezTo>
                <a:cubicBezTo>
                  <a:pt x="105" y="106"/>
                  <a:pt x="105" y="106"/>
                  <a:pt x="105" y="106"/>
                </a:cubicBezTo>
                <a:cubicBezTo>
                  <a:pt x="106" y="106"/>
                  <a:pt x="107" y="106"/>
                  <a:pt x="108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11" y="106"/>
                  <a:pt x="113" y="105"/>
                  <a:pt x="114" y="102"/>
                </a:cubicBezTo>
                <a:cubicBezTo>
                  <a:pt x="117" y="96"/>
                  <a:pt x="117" y="96"/>
                  <a:pt x="117" y="96"/>
                </a:cubicBezTo>
                <a:cubicBezTo>
                  <a:pt x="118" y="94"/>
                  <a:pt x="118" y="92"/>
                  <a:pt x="117" y="90"/>
                </a:cubicBezTo>
                <a:cubicBezTo>
                  <a:pt x="116" y="89"/>
                  <a:pt x="115" y="87"/>
                  <a:pt x="113" y="86"/>
                </a:cubicBezTo>
                <a:cubicBezTo>
                  <a:pt x="110" y="85"/>
                  <a:pt x="110" y="85"/>
                  <a:pt x="110" y="85"/>
                </a:cubicBezTo>
                <a:cubicBezTo>
                  <a:pt x="110" y="82"/>
                  <a:pt x="110" y="78"/>
                  <a:pt x="110" y="75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5" y="73"/>
                  <a:pt x="116" y="71"/>
                  <a:pt x="117" y="70"/>
                </a:cubicBezTo>
                <a:cubicBezTo>
                  <a:pt x="118" y="68"/>
                  <a:pt x="118" y="66"/>
                  <a:pt x="117" y="64"/>
                </a:cubicBezTo>
                <a:cubicBezTo>
                  <a:pt x="114" y="58"/>
                  <a:pt x="114" y="58"/>
                  <a:pt x="114" y="58"/>
                </a:cubicBezTo>
                <a:cubicBezTo>
                  <a:pt x="113" y="55"/>
                  <a:pt x="111" y="54"/>
                  <a:pt x="108" y="54"/>
                </a:cubicBezTo>
                <a:cubicBezTo>
                  <a:pt x="107" y="54"/>
                  <a:pt x="106" y="54"/>
                  <a:pt x="105" y="54"/>
                </a:cubicBezTo>
                <a:cubicBezTo>
                  <a:pt x="102" y="56"/>
                  <a:pt x="102" y="56"/>
                  <a:pt x="102" y="56"/>
                </a:cubicBezTo>
                <a:cubicBezTo>
                  <a:pt x="100" y="53"/>
                  <a:pt x="97" y="50"/>
                  <a:pt x="95" y="48"/>
                </a:cubicBezTo>
                <a:cubicBezTo>
                  <a:pt x="96" y="45"/>
                  <a:pt x="96" y="45"/>
                  <a:pt x="96" y="45"/>
                </a:cubicBezTo>
                <a:cubicBezTo>
                  <a:pt x="97" y="43"/>
                  <a:pt x="97" y="41"/>
                  <a:pt x="96" y="40"/>
                </a:cubicBezTo>
                <a:cubicBezTo>
                  <a:pt x="95" y="38"/>
                  <a:pt x="94" y="36"/>
                  <a:pt x="92" y="36"/>
                </a:cubicBezTo>
                <a:cubicBezTo>
                  <a:pt x="86" y="33"/>
                  <a:pt x="86" y="33"/>
                  <a:pt x="86" y="33"/>
                </a:cubicBezTo>
                <a:cubicBezTo>
                  <a:pt x="85" y="33"/>
                  <a:pt x="84" y="33"/>
                  <a:pt x="83" y="33"/>
                </a:cubicBezTo>
                <a:cubicBezTo>
                  <a:pt x="80" y="33"/>
                  <a:pt x="78" y="34"/>
                  <a:pt x="77" y="37"/>
                </a:cubicBezTo>
                <a:close/>
                <a:moveTo>
                  <a:pt x="80" y="45"/>
                </a:moveTo>
                <a:cubicBezTo>
                  <a:pt x="83" y="40"/>
                  <a:pt x="83" y="40"/>
                  <a:pt x="83" y="40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4" y="39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2"/>
                </a:cubicBezTo>
                <a:cubicBezTo>
                  <a:pt x="90" y="42"/>
                  <a:pt x="90" y="42"/>
                  <a:pt x="90" y="43"/>
                </a:cubicBezTo>
                <a:cubicBezTo>
                  <a:pt x="88" y="48"/>
                  <a:pt x="88" y="48"/>
                  <a:pt x="88" y="48"/>
                </a:cubicBezTo>
                <a:cubicBezTo>
                  <a:pt x="87" y="50"/>
                  <a:pt x="88" y="51"/>
                  <a:pt x="89" y="52"/>
                </a:cubicBezTo>
                <a:cubicBezTo>
                  <a:pt x="92" y="55"/>
                  <a:pt x="96" y="58"/>
                  <a:pt x="98" y="61"/>
                </a:cubicBezTo>
                <a:cubicBezTo>
                  <a:pt x="99" y="63"/>
                  <a:pt x="101" y="63"/>
                  <a:pt x="102" y="63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8" y="60"/>
                  <a:pt x="108" y="60"/>
                  <a:pt x="108" y="61"/>
                </a:cubicBezTo>
                <a:cubicBezTo>
                  <a:pt x="111" y="67"/>
                  <a:pt x="111" y="67"/>
                  <a:pt x="111" y="67"/>
                </a:cubicBezTo>
                <a:cubicBezTo>
                  <a:pt x="111" y="67"/>
                  <a:pt x="111" y="67"/>
                  <a:pt x="111" y="68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4" y="70"/>
                  <a:pt x="103" y="72"/>
                  <a:pt x="103" y="73"/>
                </a:cubicBezTo>
                <a:cubicBezTo>
                  <a:pt x="104" y="78"/>
                  <a:pt x="104" y="82"/>
                  <a:pt x="103" y="87"/>
                </a:cubicBezTo>
                <a:cubicBezTo>
                  <a:pt x="103" y="88"/>
                  <a:pt x="104" y="90"/>
                  <a:pt x="105" y="90"/>
                </a:cubicBezTo>
                <a:cubicBezTo>
                  <a:pt x="111" y="92"/>
                  <a:pt x="111" y="92"/>
                  <a:pt x="111" y="92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8" y="100"/>
                  <a:pt x="108" y="100"/>
                  <a:pt x="108" y="100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1" y="97"/>
                  <a:pt x="99" y="97"/>
                  <a:pt x="98" y="99"/>
                </a:cubicBezTo>
                <a:cubicBezTo>
                  <a:pt x="96" y="102"/>
                  <a:pt x="92" y="105"/>
                  <a:pt x="89" y="108"/>
                </a:cubicBezTo>
                <a:cubicBezTo>
                  <a:pt x="88" y="109"/>
                  <a:pt x="87" y="110"/>
                  <a:pt x="88" y="112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83" y="121"/>
                  <a:pt x="83" y="121"/>
                  <a:pt x="83" y="120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80" y="114"/>
                  <a:pt x="79" y="113"/>
                  <a:pt x="77" y="113"/>
                </a:cubicBezTo>
                <a:cubicBezTo>
                  <a:pt x="77" y="113"/>
                  <a:pt x="77" y="113"/>
                  <a:pt x="77" y="113"/>
                </a:cubicBezTo>
                <a:cubicBezTo>
                  <a:pt x="72" y="114"/>
                  <a:pt x="68" y="114"/>
                  <a:pt x="64" y="113"/>
                </a:cubicBezTo>
                <a:cubicBezTo>
                  <a:pt x="62" y="113"/>
                  <a:pt x="61" y="113"/>
                  <a:pt x="60" y="115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1"/>
                  <a:pt x="57" y="121"/>
                  <a:pt x="57" y="121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1" y="118"/>
                  <a:pt x="51" y="118"/>
                  <a:pt x="51" y="118"/>
                </a:cubicBezTo>
                <a:cubicBezTo>
                  <a:pt x="50" y="118"/>
                  <a:pt x="50" y="118"/>
                  <a:pt x="50" y="117"/>
                </a:cubicBezTo>
                <a:cubicBezTo>
                  <a:pt x="53" y="112"/>
                  <a:pt x="53" y="112"/>
                  <a:pt x="53" y="112"/>
                </a:cubicBezTo>
                <a:cubicBezTo>
                  <a:pt x="53" y="110"/>
                  <a:pt x="53" y="109"/>
                  <a:pt x="51" y="108"/>
                </a:cubicBezTo>
                <a:cubicBezTo>
                  <a:pt x="48" y="105"/>
                  <a:pt x="45" y="102"/>
                  <a:pt x="42" y="99"/>
                </a:cubicBezTo>
                <a:cubicBezTo>
                  <a:pt x="41" y="97"/>
                  <a:pt x="40" y="97"/>
                  <a:pt x="38" y="97"/>
                </a:cubicBezTo>
                <a:cubicBezTo>
                  <a:pt x="33" y="100"/>
                  <a:pt x="33" y="100"/>
                  <a:pt x="33" y="100"/>
                </a:cubicBezTo>
                <a:cubicBezTo>
                  <a:pt x="33" y="100"/>
                  <a:pt x="33" y="100"/>
                  <a:pt x="32" y="100"/>
                </a:cubicBezTo>
                <a:cubicBezTo>
                  <a:pt x="32" y="100"/>
                  <a:pt x="32" y="100"/>
                  <a:pt x="32" y="99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9" y="93"/>
                  <a:pt x="29" y="93"/>
                </a:cubicBezTo>
                <a:cubicBezTo>
                  <a:pt x="29" y="93"/>
                  <a:pt x="29" y="92"/>
                  <a:pt x="30" y="92"/>
                </a:cubicBezTo>
                <a:cubicBezTo>
                  <a:pt x="35" y="90"/>
                  <a:pt x="35" y="90"/>
                  <a:pt x="35" y="90"/>
                </a:cubicBezTo>
                <a:cubicBezTo>
                  <a:pt x="37" y="90"/>
                  <a:pt x="37" y="88"/>
                  <a:pt x="37" y="86"/>
                </a:cubicBezTo>
                <a:cubicBezTo>
                  <a:pt x="36" y="82"/>
                  <a:pt x="36" y="78"/>
                  <a:pt x="37" y="73"/>
                </a:cubicBezTo>
                <a:cubicBezTo>
                  <a:pt x="37" y="72"/>
                  <a:pt x="37" y="70"/>
                  <a:pt x="35" y="70"/>
                </a:cubicBezTo>
                <a:cubicBezTo>
                  <a:pt x="30" y="67"/>
                  <a:pt x="30" y="67"/>
                  <a:pt x="30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8" y="62"/>
                  <a:pt x="38" y="62"/>
                  <a:pt x="38" y="62"/>
                </a:cubicBezTo>
                <a:cubicBezTo>
                  <a:pt x="40" y="63"/>
                  <a:pt x="41" y="63"/>
                  <a:pt x="42" y="61"/>
                </a:cubicBezTo>
                <a:cubicBezTo>
                  <a:pt x="45" y="58"/>
                  <a:pt x="48" y="55"/>
                  <a:pt x="51" y="52"/>
                </a:cubicBezTo>
                <a:cubicBezTo>
                  <a:pt x="53" y="51"/>
                  <a:pt x="53" y="50"/>
                  <a:pt x="53" y="48"/>
                </a:cubicBezTo>
                <a:cubicBezTo>
                  <a:pt x="50" y="43"/>
                  <a:pt x="50" y="43"/>
                  <a:pt x="50" y="43"/>
                </a:cubicBezTo>
                <a:cubicBezTo>
                  <a:pt x="50" y="42"/>
                  <a:pt x="50" y="42"/>
                  <a:pt x="50" y="42"/>
                </a:cubicBezTo>
                <a:cubicBezTo>
                  <a:pt x="50" y="42"/>
                  <a:pt x="51" y="42"/>
                  <a:pt x="51" y="42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7" y="39"/>
                  <a:pt x="57" y="39"/>
                </a:cubicBezTo>
                <a:cubicBezTo>
                  <a:pt x="57" y="39"/>
                  <a:pt x="58" y="39"/>
                  <a:pt x="58" y="40"/>
                </a:cubicBezTo>
                <a:cubicBezTo>
                  <a:pt x="60" y="45"/>
                  <a:pt x="60" y="45"/>
                  <a:pt x="60" y="45"/>
                </a:cubicBezTo>
                <a:cubicBezTo>
                  <a:pt x="61" y="47"/>
                  <a:pt x="62" y="47"/>
                  <a:pt x="64" y="47"/>
                </a:cubicBezTo>
                <a:cubicBezTo>
                  <a:pt x="68" y="46"/>
                  <a:pt x="72" y="46"/>
                  <a:pt x="77" y="47"/>
                </a:cubicBezTo>
                <a:cubicBezTo>
                  <a:pt x="78" y="47"/>
                  <a:pt x="80" y="47"/>
                  <a:pt x="80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2" name="Team">
            <a:extLst>
              <a:ext uri="{FF2B5EF4-FFF2-40B4-BE49-F238E27FC236}">
                <a16:creationId xmlns:a16="http://schemas.microsoft.com/office/drawing/2014/main" id="{3B3F3C0C-F0A1-010A-228F-5F55E4DC5A3A}"/>
              </a:ext>
            </a:extLst>
          </p:cNvPr>
          <p:cNvSpPr>
            <a:spLocks noEditPoints="1"/>
          </p:cNvSpPr>
          <p:nvPr/>
        </p:nvSpPr>
        <p:spPr bwMode="auto">
          <a:xfrm>
            <a:off x="573312" y="5609613"/>
            <a:ext cx="440811" cy="390836"/>
          </a:xfrm>
          <a:custGeom>
            <a:avLst/>
            <a:gdLst>
              <a:gd name="T0" fmla="*/ 77 w 160"/>
              <a:gd name="T1" fmla="*/ 89 h 141"/>
              <a:gd name="T2" fmla="*/ 62 w 160"/>
              <a:gd name="T3" fmla="*/ 104 h 141"/>
              <a:gd name="T4" fmla="*/ 96 w 160"/>
              <a:gd name="T5" fmla="*/ 104 h 141"/>
              <a:gd name="T6" fmla="*/ 99 w 160"/>
              <a:gd name="T7" fmla="*/ 99 h 141"/>
              <a:gd name="T8" fmla="*/ 80 w 160"/>
              <a:gd name="T9" fmla="*/ 68 h 141"/>
              <a:gd name="T10" fmla="*/ 48 w 160"/>
              <a:gd name="T11" fmla="*/ 56 h 141"/>
              <a:gd name="T12" fmla="*/ 54 w 160"/>
              <a:gd name="T13" fmla="*/ 64 h 141"/>
              <a:gd name="T14" fmla="*/ 72 w 160"/>
              <a:gd name="T15" fmla="*/ 44 h 141"/>
              <a:gd name="T16" fmla="*/ 72 w 160"/>
              <a:gd name="T17" fmla="*/ 27 h 141"/>
              <a:gd name="T18" fmla="*/ 79 w 160"/>
              <a:gd name="T19" fmla="*/ 6 h 141"/>
              <a:gd name="T20" fmla="*/ 89 w 160"/>
              <a:gd name="T21" fmla="*/ 25 h 141"/>
              <a:gd name="T22" fmla="*/ 86 w 160"/>
              <a:gd name="T23" fmla="*/ 41 h 141"/>
              <a:gd name="T24" fmla="*/ 105 w 160"/>
              <a:gd name="T25" fmla="*/ 56 h 141"/>
              <a:gd name="T26" fmla="*/ 111 w 160"/>
              <a:gd name="T27" fmla="*/ 64 h 141"/>
              <a:gd name="T28" fmla="*/ 92 w 160"/>
              <a:gd name="T29" fmla="*/ 39 h 141"/>
              <a:gd name="T30" fmla="*/ 95 w 160"/>
              <a:gd name="T31" fmla="*/ 14 h 141"/>
              <a:gd name="T32" fmla="*/ 65 w 160"/>
              <a:gd name="T33" fmla="*/ 14 h 141"/>
              <a:gd name="T34" fmla="*/ 68 w 160"/>
              <a:gd name="T35" fmla="*/ 39 h 141"/>
              <a:gd name="T36" fmla="*/ 40 w 160"/>
              <a:gd name="T37" fmla="*/ 87 h 141"/>
              <a:gd name="T38" fmla="*/ 38 w 160"/>
              <a:gd name="T39" fmla="*/ 103 h 141"/>
              <a:gd name="T40" fmla="*/ 56 w 160"/>
              <a:gd name="T41" fmla="*/ 128 h 141"/>
              <a:gd name="T42" fmla="*/ 60 w 160"/>
              <a:gd name="T43" fmla="*/ 141 h 141"/>
              <a:gd name="T44" fmla="*/ 60 w 160"/>
              <a:gd name="T45" fmla="*/ 124 h 141"/>
              <a:gd name="T46" fmla="*/ 46 w 160"/>
              <a:gd name="T47" fmla="*/ 99 h 141"/>
              <a:gd name="T48" fmla="*/ 30 w 160"/>
              <a:gd name="T49" fmla="*/ 74 h 141"/>
              <a:gd name="T50" fmla="*/ 19 w 160"/>
              <a:gd name="T51" fmla="*/ 105 h 141"/>
              <a:gd name="T52" fmla="*/ 0 w 160"/>
              <a:gd name="T53" fmla="*/ 130 h 141"/>
              <a:gd name="T54" fmla="*/ 6 w 160"/>
              <a:gd name="T55" fmla="*/ 138 h 141"/>
              <a:gd name="T56" fmla="*/ 23 w 160"/>
              <a:gd name="T57" fmla="*/ 118 h 141"/>
              <a:gd name="T58" fmla="*/ 24 w 160"/>
              <a:gd name="T59" fmla="*/ 101 h 141"/>
              <a:gd name="T60" fmla="*/ 30 w 160"/>
              <a:gd name="T61" fmla="*/ 80 h 141"/>
              <a:gd name="T62" fmla="*/ 97 w 160"/>
              <a:gd name="T63" fmla="*/ 138 h 141"/>
              <a:gd name="T64" fmla="*/ 103 w 160"/>
              <a:gd name="T65" fmla="*/ 130 h 141"/>
              <a:gd name="T66" fmla="*/ 122 w 160"/>
              <a:gd name="T67" fmla="*/ 115 h 141"/>
              <a:gd name="T68" fmla="*/ 120 w 160"/>
              <a:gd name="T69" fmla="*/ 99 h 141"/>
              <a:gd name="T70" fmla="*/ 130 w 160"/>
              <a:gd name="T71" fmla="*/ 80 h 141"/>
              <a:gd name="T72" fmla="*/ 136 w 160"/>
              <a:gd name="T73" fmla="*/ 101 h 141"/>
              <a:gd name="T74" fmla="*/ 137 w 160"/>
              <a:gd name="T75" fmla="*/ 118 h 141"/>
              <a:gd name="T76" fmla="*/ 154 w 160"/>
              <a:gd name="T77" fmla="*/ 138 h 141"/>
              <a:gd name="T78" fmla="*/ 160 w 160"/>
              <a:gd name="T79" fmla="*/ 130 h 141"/>
              <a:gd name="T80" fmla="*/ 141 w 160"/>
              <a:gd name="T81" fmla="*/ 105 h 141"/>
              <a:gd name="T82" fmla="*/ 130 w 160"/>
              <a:gd name="T83" fmla="*/ 74 h 141"/>
              <a:gd name="T84" fmla="*/ 114 w 160"/>
              <a:gd name="T85" fmla="*/ 99 h 141"/>
              <a:gd name="T86" fmla="*/ 100 w 160"/>
              <a:gd name="T87" fmla="*/ 12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41">
                <a:moveTo>
                  <a:pt x="80" y="68"/>
                </a:moveTo>
                <a:cubicBezTo>
                  <a:pt x="79" y="68"/>
                  <a:pt x="77" y="69"/>
                  <a:pt x="77" y="71"/>
                </a:cubicBezTo>
                <a:cubicBezTo>
                  <a:pt x="77" y="89"/>
                  <a:pt x="77" y="89"/>
                  <a:pt x="77" y="89"/>
                </a:cubicBezTo>
                <a:cubicBezTo>
                  <a:pt x="61" y="99"/>
                  <a:pt x="61" y="99"/>
                  <a:pt x="61" y="99"/>
                </a:cubicBezTo>
                <a:cubicBezTo>
                  <a:pt x="60" y="100"/>
                  <a:pt x="59" y="101"/>
                  <a:pt x="60" y="103"/>
                </a:cubicBezTo>
                <a:cubicBezTo>
                  <a:pt x="60" y="104"/>
                  <a:pt x="61" y="104"/>
                  <a:pt x="62" y="104"/>
                </a:cubicBezTo>
                <a:cubicBezTo>
                  <a:pt x="63" y="104"/>
                  <a:pt x="64" y="104"/>
                  <a:pt x="64" y="104"/>
                </a:cubicBezTo>
                <a:cubicBezTo>
                  <a:pt x="80" y="95"/>
                  <a:pt x="80" y="95"/>
                  <a:pt x="80" y="95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7" y="104"/>
                  <a:pt x="97" y="104"/>
                  <a:pt x="98" y="104"/>
                </a:cubicBezTo>
                <a:cubicBezTo>
                  <a:pt x="99" y="104"/>
                  <a:pt x="100" y="104"/>
                  <a:pt x="101" y="103"/>
                </a:cubicBezTo>
                <a:cubicBezTo>
                  <a:pt x="101" y="101"/>
                  <a:pt x="101" y="100"/>
                  <a:pt x="99" y="99"/>
                </a:cubicBezTo>
                <a:cubicBezTo>
                  <a:pt x="83" y="89"/>
                  <a:pt x="83" y="89"/>
                  <a:pt x="83" y="89"/>
                </a:cubicBezTo>
                <a:cubicBezTo>
                  <a:pt x="83" y="71"/>
                  <a:pt x="83" y="71"/>
                  <a:pt x="83" y="71"/>
                </a:cubicBezTo>
                <a:cubicBezTo>
                  <a:pt x="83" y="69"/>
                  <a:pt x="82" y="68"/>
                  <a:pt x="80" y="68"/>
                </a:cubicBezTo>
                <a:close/>
                <a:moveTo>
                  <a:pt x="68" y="39"/>
                </a:moveTo>
                <a:cubicBezTo>
                  <a:pt x="65" y="41"/>
                  <a:pt x="58" y="45"/>
                  <a:pt x="52" y="50"/>
                </a:cubicBezTo>
                <a:cubicBezTo>
                  <a:pt x="50" y="51"/>
                  <a:pt x="48" y="54"/>
                  <a:pt x="48" y="56"/>
                </a:cubicBezTo>
                <a:cubicBezTo>
                  <a:pt x="48" y="64"/>
                  <a:pt x="48" y="64"/>
                  <a:pt x="48" y="64"/>
                </a:cubicBezTo>
                <a:cubicBezTo>
                  <a:pt x="48" y="66"/>
                  <a:pt x="50" y="67"/>
                  <a:pt x="51" y="67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56"/>
                  <a:pt x="54" y="56"/>
                  <a:pt x="54" y="56"/>
                </a:cubicBezTo>
                <a:cubicBezTo>
                  <a:pt x="54" y="56"/>
                  <a:pt x="55" y="55"/>
                  <a:pt x="55" y="54"/>
                </a:cubicBezTo>
                <a:cubicBezTo>
                  <a:pt x="62" y="49"/>
                  <a:pt x="70" y="45"/>
                  <a:pt x="72" y="44"/>
                </a:cubicBezTo>
                <a:cubicBezTo>
                  <a:pt x="73" y="43"/>
                  <a:pt x="73" y="42"/>
                  <a:pt x="73" y="41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29"/>
                  <a:pt x="73" y="28"/>
                  <a:pt x="72" y="27"/>
                </a:cubicBezTo>
                <a:cubicBezTo>
                  <a:pt x="72" y="27"/>
                  <a:pt x="71" y="26"/>
                  <a:pt x="71" y="25"/>
                </a:cubicBezTo>
                <a:cubicBezTo>
                  <a:pt x="71" y="14"/>
                  <a:pt x="71" y="14"/>
                  <a:pt x="71" y="14"/>
                </a:cubicBezTo>
                <a:cubicBezTo>
                  <a:pt x="71" y="9"/>
                  <a:pt x="75" y="6"/>
                  <a:pt x="79" y="6"/>
                </a:cubicBezTo>
                <a:cubicBezTo>
                  <a:pt x="81" y="6"/>
                  <a:pt x="81" y="6"/>
                  <a:pt x="81" y="6"/>
                </a:cubicBezTo>
                <a:cubicBezTo>
                  <a:pt x="85" y="6"/>
                  <a:pt x="89" y="9"/>
                  <a:pt x="89" y="14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26"/>
                  <a:pt x="88" y="27"/>
                  <a:pt x="88" y="27"/>
                </a:cubicBezTo>
                <a:cubicBezTo>
                  <a:pt x="87" y="28"/>
                  <a:pt x="86" y="29"/>
                  <a:pt x="86" y="30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7" y="43"/>
                  <a:pt x="88" y="44"/>
                </a:cubicBezTo>
                <a:cubicBezTo>
                  <a:pt x="90" y="45"/>
                  <a:pt x="97" y="49"/>
                  <a:pt x="105" y="54"/>
                </a:cubicBezTo>
                <a:cubicBezTo>
                  <a:pt x="105" y="55"/>
                  <a:pt x="105" y="56"/>
                  <a:pt x="105" y="56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105" y="66"/>
                  <a:pt x="107" y="67"/>
                  <a:pt x="108" y="67"/>
                </a:cubicBezTo>
                <a:cubicBezTo>
                  <a:pt x="110" y="67"/>
                  <a:pt x="111" y="66"/>
                  <a:pt x="111" y="64"/>
                </a:cubicBezTo>
                <a:cubicBezTo>
                  <a:pt x="111" y="56"/>
                  <a:pt x="111" y="56"/>
                  <a:pt x="111" y="56"/>
                </a:cubicBezTo>
                <a:cubicBezTo>
                  <a:pt x="111" y="54"/>
                  <a:pt x="110" y="51"/>
                  <a:pt x="108" y="50"/>
                </a:cubicBezTo>
                <a:cubicBezTo>
                  <a:pt x="102" y="45"/>
                  <a:pt x="95" y="41"/>
                  <a:pt x="92" y="39"/>
                </a:cubicBezTo>
                <a:cubicBezTo>
                  <a:pt x="92" y="31"/>
                  <a:pt x="92" y="31"/>
                  <a:pt x="92" y="31"/>
                </a:cubicBezTo>
                <a:cubicBezTo>
                  <a:pt x="94" y="29"/>
                  <a:pt x="95" y="27"/>
                  <a:pt x="95" y="25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6"/>
                  <a:pt x="89" y="0"/>
                  <a:pt x="81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1" y="0"/>
                  <a:pt x="65" y="6"/>
                  <a:pt x="65" y="14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7"/>
                  <a:pt x="66" y="29"/>
                  <a:pt x="68" y="31"/>
                </a:cubicBezTo>
                <a:cubicBezTo>
                  <a:pt x="68" y="39"/>
                  <a:pt x="68" y="39"/>
                  <a:pt x="68" y="39"/>
                </a:cubicBezTo>
                <a:close/>
                <a:moveTo>
                  <a:pt x="30" y="80"/>
                </a:moveTo>
                <a:cubicBezTo>
                  <a:pt x="33" y="80"/>
                  <a:pt x="33" y="80"/>
                  <a:pt x="33" y="80"/>
                </a:cubicBezTo>
                <a:cubicBezTo>
                  <a:pt x="37" y="80"/>
                  <a:pt x="40" y="83"/>
                  <a:pt x="40" y="87"/>
                </a:cubicBezTo>
                <a:cubicBezTo>
                  <a:pt x="40" y="99"/>
                  <a:pt x="40" y="99"/>
                  <a:pt x="40" y="99"/>
                </a:cubicBezTo>
                <a:cubicBezTo>
                  <a:pt x="40" y="100"/>
                  <a:pt x="40" y="101"/>
                  <a:pt x="39" y="101"/>
                </a:cubicBezTo>
                <a:cubicBezTo>
                  <a:pt x="38" y="102"/>
                  <a:pt x="38" y="103"/>
                  <a:pt x="38" y="103"/>
                </a:cubicBezTo>
                <a:cubicBezTo>
                  <a:pt x="38" y="115"/>
                  <a:pt x="38" y="115"/>
                  <a:pt x="38" y="115"/>
                </a:cubicBezTo>
                <a:cubicBezTo>
                  <a:pt x="38" y="116"/>
                  <a:pt x="39" y="117"/>
                  <a:pt x="40" y="118"/>
                </a:cubicBezTo>
                <a:cubicBezTo>
                  <a:pt x="41" y="119"/>
                  <a:pt x="49" y="122"/>
                  <a:pt x="56" y="128"/>
                </a:cubicBezTo>
                <a:cubicBezTo>
                  <a:pt x="57" y="129"/>
                  <a:pt x="57" y="130"/>
                  <a:pt x="57" y="130"/>
                </a:cubicBezTo>
                <a:cubicBezTo>
                  <a:pt x="57" y="138"/>
                  <a:pt x="57" y="138"/>
                  <a:pt x="57" y="138"/>
                </a:cubicBezTo>
                <a:cubicBezTo>
                  <a:pt x="57" y="140"/>
                  <a:pt x="58" y="141"/>
                  <a:pt x="60" y="141"/>
                </a:cubicBezTo>
                <a:cubicBezTo>
                  <a:pt x="62" y="141"/>
                  <a:pt x="63" y="140"/>
                  <a:pt x="63" y="138"/>
                </a:cubicBezTo>
                <a:cubicBezTo>
                  <a:pt x="63" y="130"/>
                  <a:pt x="63" y="130"/>
                  <a:pt x="63" y="130"/>
                </a:cubicBezTo>
                <a:cubicBezTo>
                  <a:pt x="63" y="128"/>
                  <a:pt x="62" y="125"/>
                  <a:pt x="60" y="124"/>
                </a:cubicBezTo>
                <a:cubicBezTo>
                  <a:pt x="54" y="119"/>
                  <a:pt x="47" y="115"/>
                  <a:pt x="44" y="113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5" y="103"/>
                  <a:pt x="46" y="101"/>
                  <a:pt x="46" y="99"/>
                </a:cubicBezTo>
                <a:cubicBezTo>
                  <a:pt x="46" y="87"/>
                  <a:pt x="46" y="87"/>
                  <a:pt x="46" y="87"/>
                </a:cubicBezTo>
                <a:cubicBezTo>
                  <a:pt x="46" y="80"/>
                  <a:pt x="40" y="74"/>
                  <a:pt x="33" y="74"/>
                </a:cubicBezTo>
                <a:cubicBezTo>
                  <a:pt x="30" y="74"/>
                  <a:pt x="30" y="74"/>
                  <a:pt x="30" y="74"/>
                </a:cubicBezTo>
                <a:cubicBezTo>
                  <a:pt x="23" y="74"/>
                  <a:pt x="17" y="80"/>
                  <a:pt x="17" y="87"/>
                </a:cubicBezTo>
                <a:cubicBezTo>
                  <a:pt x="17" y="99"/>
                  <a:pt x="17" y="99"/>
                  <a:pt x="17" y="99"/>
                </a:cubicBezTo>
                <a:cubicBezTo>
                  <a:pt x="17" y="101"/>
                  <a:pt x="18" y="103"/>
                  <a:pt x="19" y="105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6" y="115"/>
                  <a:pt x="9" y="119"/>
                  <a:pt x="3" y="124"/>
                </a:cubicBezTo>
                <a:cubicBezTo>
                  <a:pt x="1" y="125"/>
                  <a:pt x="0" y="128"/>
                  <a:pt x="0" y="130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40"/>
                  <a:pt x="1" y="141"/>
                  <a:pt x="3" y="141"/>
                </a:cubicBezTo>
                <a:cubicBezTo>
                  <a:pt x="5" y="141"/>
                  <a:pt x="6" y="140"/>
                  <a:pt x="6" y="138"/>
                </a:cubicBezTo>
                <a:cubicBezTo>
                  <a:pt x="6" y="130"/>
                  <a:pt x="6" y="130"/>
                  <a:pt x="6" y="130"/>
                </a:cubicBezTo>
                <a:cubicBezTo>
                  <a:pt x="6" y="130"/>
                  <a:pt x="6" y="129"/>
                  <a:pt x="7" y="128"/>
                </a:cubicBezTo>
                <a:cubicBezTo>
                  <a:pt x="14" y="122"/>
                  <a:pt x="22" y="119"/>
                  <a:pt x="23" y="118"/>
                </a:cubicBezTo>
                <a:cubicBezTo>
                  <a:pt x="24" y="117"/>
                  <a:pt x="25" y="116"/>
                  <a:pt x="25" y="115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5" y="103"/>
                  <a:pt x="24" y="102"/>
                  <a:pt x="24" y="101"/>
                </a:cubicBezTo>
                <a:cubicBezTo>
                  <a:pt x="23" y="101"/>
                  <a:pt x="23" y="100"/>
                  <a:pt x="23" y="99"/>
                </a:cubicBezTo>
                <a:cubicBezTo>
                  <a:pt x="23" y="87"/>
                  <a:pt x="23" y="87"/>
                  <a:pt x="23" y="87"/>
                </a:cubicBezTo>
                <a:cubicBezTo>
                  <a:pt x="23" y="83"/>
                  <a:pt x="26" y="80"/>
                  <a:pt x="30" y="80"/>
                </a:cubicBezTo>
                <a:close/>
                <a:moveTo>
                  <a:pt x="100" y="124"/>
                </a:moveTo>
                <a:cubicBezTo>
                  <a:pt x="98" y="125"/>
                  <a:pt x="97" y="128"/>
                  <a:pt x="97" y="130"/>
                </a:cubicBezTo>
                <a:cubicBezTo>
                  <a:pt x="97" y="138"/>
                  <a:pt x="97" y="138"/>
                  <a:pt x="97" y="138"/>
                </a:cubicBezTo>
                <a:cubicBezTo>
                  <a:pt x="97" y="140"/>
                  <a:pt x="98" y="141"/>
                  <a:pt x="100" y="141"/>
                </a:cubicBezTo>
                <a:cubicBezTo>
                  <a:pt x="102" y="141"/>
                  <a:pt x="103" y="140"/>
                  <a:pt x="103" y="138"/>
                </a:cubicBezTo>
                <a:cubicBezTo>
                  <a:pt x="103" y="130"/>
                  <a:pt x="103" y="130"/>
                  <a:pt x="103" y="130"/>
                </a:cubicBezTo>
                <a:cubicBezTo>
                  <a:pt x="103" y="130"/>
                  <a:pt x="103" y="129"/>
                  <a:pt x="104" y="128"/>
                </a:cubicBezTo>
                <a:cubicBezTo>
                  <a:pt x="111" y="122"/>
                  <a:pt x="119" y="119"/>
                  <a:pt x="120" y="118"/>
                </a:cubicBezTo>
                <a:cubicBezTo>
                  <a:pt x="121" y="117"/>
                  <a:pt x="122" y="116"/>
                  <a:pt x="122" y="115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22" y="103"/>
                  <a:pt x="122" y="102"/>
                  <a:pt x="121" y="101"/>
                </a:cubicBezTo>
                <a:cubicBezTo>
                  <a:pt x="120" y="101"/>
                  <a:pt x="120" y="100"/>
                  <a:pt x="120" y="99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3"/>
                  <a:pt x="123" y="80"/>
                  <a:pt x="127" y="80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4" y="80"/>
                  <a:pt x="137" y="83"/>
                  <a:pt x="137" y="87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37" y="100"/>
                  <a:pt x="137" y="101"/>
                  <a:pt x="136" y="101"/>
                </a:cubicBezTo>
                <a:cubicBezTo>
                  <a:pt x="136" y="102"/>
                  <a:pt x="135" y="103"/>
                  <a:pt x="135" y="103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6"/>
                  <a:pt x="136" y="117"/>
                  <a:pt x="137" y="118"/>
                </a:cubicBezTo>
                <a:cubicBezTo>
                  <a:pt x="138" y="119"/>
                  <a:pt x="146" y="122"/>
                  <a:pt x="153" y="128"/>
                </a:cubicBezTo>
                <a:cubicBezTo>
                  <a:pt x="154" y="129"/>
                  <a:pt x="154" y="130"/>
                  <a:pt x="154" y="130"/>
                </a:cubicBezTo>
                <a:cubicBezTo>
                  <a:pt x="154" y="138"/>
                  <a:pt x="154" y="138"/>
                  <a:pt x="154" y="138"/>
                </a:cubicBezTo>
                <a:cubicBezTo>
                  <a:pt x="154" y="140"/>
                  <a:pt x="155" y="141"/>
                  <a:pt x="157" y="141"/>
                </a:cubicBezTo>
                <a:cubicBezTo>
                  <a:pt x="159" y="141"/>
                  <a:pt x="160" y="140"/>
                  <a:pt x="160" y="138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0" y="128"/>
                  <a:pt x="159" y="125"/>
                  <a:pt x="157" y="124"/>
                </a:cubicBezTo>
                <a:cubicBezTo>
                  <a:pt x="151" y="119"/>
                  <a:pt x="144" y="115"/>
                  <a:pt x="141" y="113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2" y="103"/>
                  <a:pt x="143" y="101"/>
                  <a:pt x="143" y="99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3" y="80"/>
                  <a:pt x="137" y="74"/>
                  <a:pt x="130" y="74"/>
                </a:cubicBezTo>
                <a:cubicBezTo>
                  <a:pt x="127" y="74"/>
                  <a:pt x="127" y="74"/>
                  <a:pt x="127" y="74"/>
                </a:cubicBezTo>
                <a:cubicBezTo>
                  <a:pt x="120" y="74"/>
                  <a:pt x="114" y="80"/>
                  <a:pt x="114" y="87"/>
                </a:cubicBezTo>
                <a:cubicBezTo>
                  <a:pt x="114" y="99"/>
                  <a:pt x="114" y="99"/>
                  <a:pt x="114" y="99"/>
                </a:cubicBezTo>
                <a:cubicBezTo>
                  <a:pt x="114" y="101"/>
                  <a:pt x="115" y="103"/>
                  <a:pt x="116" y="105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13" y="115"/>
                  <a:pt x="106" y="119"/>
                  <a:pt x="100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8771524F-8ED6-21AC-B254-98DF9C11619E}"/>
              </a:ext>
            </a:extLst>
          </p:cNvPr>
          <p:cNvSpPr>
            <a:spLocks noEditPoints="1"/>
          </p:cNvSpPr>
          <p:nvPr/>
        </p:nvSpPr>
        <p:spPr bwMode="auto">
          <a:xfrm>
            <a:off x="588187" y="3642351"/>
            <a:ext cx="460088" cy="492750"/>
          </a:xfrm>
          <a:custGeom>
            <a:avLst/>
            <a:gdLst>
              <a:gd name="T0" fmla="*/ 134 w 151"/>
              <a:gd name="T1" fmla="*/ 135 h 160"/>
              <a:gd name="T2" fmla="*/ 123 w 151"/>
              <a:gd name="T3" fmla="*/ 135 h 160"/>
              <a:gd name="T4" fmla="*/ 119 w 151"/>
              <a:gd name="T5" fmla="*/ 139 h 160"/>
              <a:gd name="T6" fmla="*/ 123 w 151"/>
              <a:gd name="T7" fmla="*/ 143 h 160"/>
              <a:gd name="T8" fmla="*/ 134 w 151"/>
              <a:gd name="T9" fmla="*/ 143 h 160"/>
              <a:gd name="T10" fmla="*/ 151 w 151"/>
              <a:gd name="T11" fmla="*/ 126 h 160"/>
              <a:gd name="T12" fmla="*/ 151 w 151"/>
              <a:gd name="T13" fmla="*/ 34 h 160"/>
              <a:gd name="T14" fmla="*/ 134 w 151"/>
              <a:gd name="T15" fmla="*/ 17 h 160"/>
              <a:gd name="T16" fmla="*/ 58 w 151"/>
              <a:gd name="T17" fmla="*/ 17 h 160"/>
              <a:gd name="T18" fmla="*/ 69 w 151"/>
              <a:gd name="T19" fmla="*/ 7 h 160"/>
              <a:gd name="T20" fmla="*/ 69 w 151"/>
              <a:gd name="T21" fmla="*/ 1 h 160"/>
              <a:gd name="T22" fmla="*/ 63 w 151"/>
              <a:gd name="T23" fmla="*/ 1 h 160"/>
              <a:gd name="T24" fmla="*/ 45 w 151"/>
              <a:gd name="T25" fmla="*/ 19 h 160"/>
              <a:gd name="T26" fmla="*/ 44 w 151"/>
              <a:gd name="T27" fmla="*/ 21 h 160"/>
              <a:gd name="T28" fmla="*/ 45 w 151"/>
              <a:gd name="T29" fmla="*/ 24 h 160"/>
              <a:gd name="T30" fmla="*/ 63 w 151"/>
              <a:gd name="T31" fmla="*/ 42 h 160"/>
              <a:gd name="T32" fmla="*/ 66 w 151"/>
              <a:gd name="T33" fmla="*/ 43 h 160"/>
              <a:gd name="T34" fmla="*/ 69 w 151"/>
              <a:gd name="T35" fmla="*/ 42 h 160"/>
              <a:gd name="T36" fmla="*/ 69 w 151"/>
              <a:gd name="T37" fmla="*/ 36 h 160"/>
              <a:gd name="T38" fmla="*/ 58 w 151"/>
              <a:gd name="T39" fmla="*/ 25 h 160"/>
              <a:gd name="T40" fmla="*/ 134 w 151"/>
              <a:gd name="T41" fmla="*/ 25 h 160"/>
              <a:gd name="T42" fmla="*/ 143 w 151"/>
              <a:gd name="T43" fmla="*/ 34 h 160"/>
              <a:gd name="T44" fmla="*/ 143 w 151"/>
              <a:gd name="T45" fmla="*/ 126 h 160"/>
              <a:gd name="T46" fmla="*/ 134 w 151"/>
              <a:gd name="T47" fmla="*/ 135 h 160"/>
              <a:gd name="T48" fmla="*/ 88 w 151"/>
              <a:gd name="T49" fmla="*/ 118 h 160"/>
              <a:gd name="T50" fmla="*/ 82 w 151"/>
              <a:gd name="T51" fmla="*/ 118 h 160"/>
              <a:gd name="T52" fmla="*/ 82 w 151"/>
              <a:gd name="T53" fmla="*/ 124 h 160"/>
              <a:gd name="T54" fmla="*/ 93 w 151"/>
              <a:gd name="T55" fmla="*/ 135 h 160"/>
              <a:gd name="T56" fmla="*/ 17 w 151"/>
              <a:gd name="T57" fmla="*/ 135 h 160"/>
              <a:gd name="T58" fmla="*/ 8 w 151"/>
              <a:gd name="T59" fmla="*/ 126 h 160"/>
              <a:gd name="T60" fmla="*/ 8 w 151"/>
              <a:gd name="T61" fmla="*/ 34 h 160"/>
              <a:gd name="T62" fmla="*/ 17 w 151"/>
              <a:gd name="T63" fmla="*/ 25 h 160"/>
              <a:gd name="T64" fmla="*/ 28 w 151"/>
              <a:gd name="T65" fmla="*/ 25 h 160"/>
              <a:gd name="T66" fmla="*/ 32 w 151"/>
              <a:gd name="T67" fmla="*/ 21 h 160"/>
              <a:gd name="T68" fmla="*/ 28 w 151"/>
              <a:gd name="T69" fmla="*/ 17 h 160"/>
              <a:gd name="T70" fmla="*/ 17 w 151"/>
              <a:gd name="T71" fmla="*/ 17 h 160"/>
              <a:gd name="T72" fmla="*/ 0 w 151"/>
              <a:gd name="T73" fmla="*/ 34 h 160"/>
              <a:gd name="T74" fmla="*/ 0 w 151"/>
              <a:gd name="T75" fmla="*/ 126 h 160"/>
              <a:gd name="T76" fmla="*/ 17 w 151"/>
              <a:gd name="T77" fmla="*/ 143 h 160"/>
              <a:gd name="T78" fmla="*/ 93 w 151"/>
              <a:gd name="T79" fmla="*/ 143 h 160"/>
              <a:gd name="T80" fmla="*/ 82 w 151"/>
              <a:gd name="T81" fmla="*/ 153 h 160"/>
              <a:gd name="T82" fmla="*/ 82 w 151"/>
              <a:gd name="T83" fmla="*/ 159 h 160"/>
              <a:gd name="T84" fmla="*/ 85 w 151"/>
              <a:gd name="T85" fmla="*/ 160 h 160"/>
              <a:gd name="T86" fmla="*/ 88 w 151"/>
              <a:gd name="T87" fmla="*/ 159 h 160"/>
              <a:gd name="T88" fmla="*/ 105 w 151"/>
              <a:gd name="T89" fmla="*/ 141 h 160"/>
              <a:gd name="T90" fmla="*/ 106 w 151"/>
              <a:gd name="T91" fmla="*/ 139 h 160"/>
              <a:gd name="T92" fmla="*/ 105 w 151"/>
              <a:gd name="T93" fmla="*/ 136 h 160"/>
              <a:gd name="T94" fmla="*/ 88 w 151"/>
              <a:gd name="T95" fmla="*/ 118 h 160"/>
              <a:gd name="T96" fmla="*/ 75 w 151"/>
              <a:gd name="T97" fmla="*/ 75 h 160"/>
              <a:gd name="T98" fmla="*/ 81 w 151"/>
              <a:gd name="T99" fmla="*/ 80 h 160"/>
              <a:gd name="T100" fmla="*/ 75 w 151"/>
              <a:gd name="T101" fmla="*/ 85 h 160"/>
              <a:gd name="T102" fmla="*/ 70 w 151"/>
              <a:gd name="T103" fmla="*/ 80 h 160"/>
              <a:gd name="T104" fmla="*/ 75 w 151"/>
              <a:gd name="T105" fmla="*/ 75 h 160"/>
              <a:gd name="T106" fmla="*/ 53 w 151"/>
              <a:gd name="T107" fmla="*/ 75 h 160"/>
              <a:gd name="T108" fmla="*/ 58 w 151"/>
              <a:gd name="T109" fmla="*/ 80 h 160"/>
              <a:gd name="T110" fmla="*/ 53 w 151"/>
              <a:gd name="T111" fmla="*/ 85 h 160"/>
              <a:gd name="T112" fmla="*/ 48 w 151"/>
              <a:gd name="T113" fmla="*/ 80 h 160"/>
              <a:gd name="T114" fmla="*/ 53 w 151"/>
              <a:gd name="T115" fmla="*/ 75 h 160"/>
              <a:gd name="T116" fmla="*/ 97 w 151"/>
              <a:gd name="T117" fmla="*/ 75 h 160"/>
              <a:gd name="T118" fmla="*/ 103 w 151"/>
              <a:gd name="T119" fmla="*/ 80 h 160"/>
              <a:gd name="T120" fmla="*/ 97 w 151"/>
              <a:gd name="T121" fmla="*/ 85 h 160"/>
              <a:gd name="T122" fmla="*/ 92 w 151"/>
              <a:gd name="T123" fmla="*/ 80 h 160"/>
              <a:gd name="T124" fmla="*/ 97 w 151"/>
              <a:gd name="T125" fmla="*/ 7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1" h="160">
                <a:moveTo>
                  <a:pt x="134" y="135"/>
                </a:moveTo>
                <a:cubicBezTo>
                  <a:pt x="123" y="135"/>
                  <a:pt x="123" y="135"/>
                  <a:pt x="123" y="135"/>
                </a:cubicBezTo>
                <a:cubicBezTo>
                  <a:pt x="121" y="135"/>
                  <a:pt x="119" y="136"/>
                  <a:pt x="119" y="139"/>
                </a:cubicBezTo>
                <a:cubicBezTo>
                  <a:pt x="119" y="141"/>
                  <a:pt x="121" y="143"/>
                  <a:pt x="123" y="143"/>
                </a:cubicBezTo>
                <a:cubicBezTo>
                  <a:pt x="134" y="143"/>
                  <a:pt x="134" y="143"/>
                  <a:pt x="134" y="143"/>
                </a:cubicBezTo>
                <a:cubicBezTo>
                  <a:pt x="143" y="143"/>
                  <a:pt x="151" y="135"/>
                  <a:pt x="151" y="126"/>
                </a:cubicBezTo>
                <a:cubicBezTo>
                  <a:pt x="151" y="34"/>
                  <a:pt x="151" y="34"/>
                  <a:pt x="151" y="34"/>
                </a:cubicBezTo>
                <a:cubicBezTo>
                  <a:pt x="151" y="25"/>
                  <a:pt x="143" y="17"/>
                  <a:pt x="134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5"/>
                  <a:pt x="70" y="3"/>
                  <a:pt x="69" y="1"/>
                </a:cubicBezTo>
                <a:cubicBezTo>
                  <a:pt x="67" y="0"/>
                  <a:pt x="64" y="0"/>
                  <a:pt x="63" y="1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4" y="20"/>
                  <a:pt x="44" y="21"/>
                </a:cubicBezTo>
                <a:cubicBezTo>
                  <a:pt x="44" y="22"/>
                  <a:pt x="45" y="24"/>
                  <a:pt x="45" y="24"/>
                </a:cubicBezTo>
                <a:cubicBezTo>
                  <a:pt x="63" y="42"/>
                  <a:pt x="63" y="42"/>
                  <a:pt x="63" y="42"/>
                </a:cubicBezTo>
                <a:cubicBezTo>
                  <a:pt x="64" y="42"/>
                  <a:pt x="65" y="43"/>
                  <a:pt x="66" y="43"/>
                </a:cubicBezTo>
                <a:cubicBezTo>
                  <a:pt x="67" y="43"/>
                  <a:pt x="68" y="42"/>
                  <a:pt x="69" y="42"/>
                </a:cubicBezTo>
                <a:cubicBezTo>
                  <a:pt x="70" y="40"/>
                  <a:pt x="70" y="38"/>
                  <a:pt x="69" y="36"/>
                </a:cubicBezTo>
                <a:cubicBezTo>
                  <a:pt x="58" y="25"/>
                  <a:pt x="58" y="25"/>
                  <a:pt x="58" y="25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9" y="25"/>
                  <a:pt x="143" y="29"/>
                  <a:pt x="143" y="34"/>
                </a:cubicBezTo>
                <a:cubicBezTo>
                  <a:pt x="143" y="126"/>
                  <a:pt x="143" y="126"/>
                  <a:pt x="143" y="126"/>
                </a:cubicBezTo>
                <a:cubicBezTo>
                  <a:pt x="143" y="131"/>
                  <a:pt x="139" y="135"/>
                  <a:pt x="134" y="135"/>
                </a:cubicBezTo>
                <a:close/>
                <a:moveTo>
                  <a:pt x="88" y="118"/>
                </a:moveTo>
                <a:cubicBezTo>
                  <a:pt x="86" y="117"/>
                  <a:pt x="84" y="117"/>
                  <a:pt x="82" y="118"/>
                </a:cubicBezTo>
                <a:cubicBezTo>
                  <a:pt x="81" y="120"/>
                  <a:pt x="81" y="122"/>
                  <a:pt x="82" y="124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12" y="135"/>
                  <a:pt x="8" y="131"/>
                  <a:pt x="8" y="126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29"/>
                  <a:pt x="12" y="25"/>
                  <a:pt x="17" y="25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5"/>
                  <a:pt x="32" y="24"/>
                  <a:pt x="32" y="21"/>
                </a:cubicBezTo>
                <a:cubicBezTo>
                  <a:pt x="32" y="19"/>
                  <a:pt x="30" y="17"/>
                  <a:pt x="28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7" y="17"/>
                  <a:pt x="0" y="25"/>
                  <a:pt x="0" y="3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5"/>
                  <a:pt x="7" y="143"/>
                  <a:pt x="17" y="143"/>
                </a:cubicBezTo>
                <a:cubicBezTo>
                  <a:pt x="93" y="143"/>
                  <a:pt x="93" y="143"/>
                  <a:pt x="93" y="143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1" y="155"/>
                  <a:pt x="81" y="157"/>
                  <a:pt x="82" y="159"/>
                </a:cubicBezTo>
                <a:cubicBezTo>
                  <a:pt x="83" y="160"/>
                  <a:pt x="84" y="160"/>
                  <a:pt x="85" y="160"/>
                </a:cubicBezTo>
                <a:cubicBezTo>
                  <a:pt x="86" y="160"/>
                  <a:pt x="87" y="160"/>
                  <a:pt x="88" y="159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06" y="141"/>
                  <a:pt x="106" y="140"/>
                  <a:pt x="106" y="139"/>
                </a:cubicBezTo>
                <a:cubicBezTo>
                  <a:pt x="106" y="138"/>
                  <a:pt x="106" y="137"/>
                  <a:pt x="105" y="136"/>
                </a:cubicBezTo>
                <a:lnTo>
                  <a:pt x="88" y="118"/>
                </a:lnTo>
                <a:close/>
                <a:moveTo>
                  <a:pt x="75" y="75"/>
                </a:moveTo>
                <a:cubicBezTo>
                  <a:pt x="78" y="75"/>
                  <a:pt x="81" y="77"/>
                  <a:pt x="81" y="80"/>
                </a:cubicBezTo>
                <a:cubicBezTo>
                  <a:pt x="81" y="83"/>
                  <a:pt x="78" y="85"/>
                  <a:pt x="75" y="85"/>
                </a:cubicBezTo>
                <a:cubicBezTo>
                  <a:pt x="73" y="85"/>
                  <a:pt x="70" y="83"/>
                  <a:pt x="70" y="80"/>
                </a:cubicBezTo>
                <a:cubicBezTo>
                  <a:pt x="70" y="77"/>
                  <a:pt x="73" y="75"/>
                  <a:pt x="75" y="75"/>
                </a:cubicBezTo>
                <a:close/>
                <a:moveTo>
                  <a:pt x="53" y="75"/>
                </a:moveTo>
                <a:cubicBezTo>
                  <a:pt x="56" y="75"/>
                  <a:pt x="58" y="77"/>
                  <a:pt x="58" y="80"/>
                </a:cubicBezTo>
                <a:cubicBezTo>
                  <a:pt x="58" y="83"/>
                  <a:pt x="56" y="85"/>
                  <a:pt x="53" y="85"/>
                </a:cubicBezTo>
                <a:cubicBezTo>
                  <a:pt x="51" y="85"/>
                  <a:pt x="48" y="83"/>
                  <a:pt x="48" y="80"/>
                </a:cubicBezTo>
                <a:cubicBezTo>
                  <a:pt x="48" y="77"/>
                  <a:pt x="51" y="75"/>
                  <a:pt x="53" y="75"/>
                </a:cubicBezTo>
                <a:close/>
                <a:moveTo>
                  <a:pt x="97" y="75"/>
                </a:moveTo>
                <a:cubicBezTo>
                  <a:pt x="100" y="75"/>
                  <a:pt x="103" y="77"/>
                  <a:pt x="103" y="80"/>
                </a:cubicBezTo>
                <a:cubicBezTo>
                  <a:pt x="103" y="83"/>
                  <a:pt x="100" y="85"/>
                  <a:pt x="97" y="85"/>
                </a:cubicBezTo>
                <a:cubicBezTo>
                  <a:pt x="95" y="85"/>
                  <a:pt x="92" y="83"/>
                  <a:pt x="92" y="80"/>
                </a:cubicBezTo>
                <a:cubicBezTo>
                  <a:pt x="92" y="77"/>
                  <a:pt x="95" y="75"/>
                  <a:pt x="97" y="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4" name="Freeform 2079">
            <a:extLst>
              <a:ext uri="{FF2B5EF4-FFF2-40B4-BE49-F238E27FC236}">
                <a16:creationId xmlns:a16="http://schemas.microsoft.com/office/drawing/2014/main" id="{2CDAA81F-7A62-998D-7B17-4F3C124E68E2}"/>
              </a:ext>
            </a:extLst>
          </p:cNvPr>
          <p:cNvSpPr>
            <a:spLocks noEditPoints="1"/>
          </p:cNvSpPr>
          <p:nvPr/>
        </p:nvSpPr>
        <p:spPr bwMode="auto">
          <a:xfrm>
            <a:off x="580817" y="1700245"/>
            <a:ext cx="474703" cy="487344"/>
          </a:xfrm>
          <a:custGeom>
            <a:avLst/>
            <a:gdLst>
              <a:gd name="T0" fmla="*/ 136 w 157"/>
              <a:gd name="T1" fmla="*/ 58 h 160"/>
              <a:gd name="T2" fmla="*/ 79 w 157"/>
              <a:gd name="T3" fmla="*/ 35 h 160"/>
              <a:gd name="T4" fmla="*/ 21 w 157"/>
              <a:gd name="T5" fmla="*/ 58 h 160"/>
              <a:gd name="T6" fmla="*/ 0 w 157"/>
              <a:gd name="T7" fmla="*/ 80 h 160"/>
              <a:gd name="T8" fmla="*/ 21 w 157"/>
              <a:gd name="T9" fmla="*/ 100 h 160"/>
              <a:gd name="T10" fmla="*/ 78 w 157"/>
              <a:gd name="T11" fmla="*/ 124 h 160"/>
              <a:gd name="T12" fmla="*/ 136 w 157"/>
              <a:gd name="T13" fmla="*/ 100 h 160"/>
              <a:gd name="T14" fmla="*/ 157 w 157"/>
              <a:gd name="T15" fmla="*/ 79 h 160"/>
              <a:gd name="T16" fmla="*/ 136 w 157"/>
              <a:gd name="T17" fmla="*/ 58 h 160"/>
              <a:gd name="T18" fmla="*/ 132 w 157"/>
              <a:gd name="T19" fmla="*/ 96 h 160"/>
              <a:gd name="T20" fmla="*/ 78 w 157"/>
              <a:gd name="T21" fmla="*/ 119 h 160"/>
              <a:gd name="T22" fmla="*/ 24 w 157"/>
              <a:gd name="T23" fmla="*/ 96 h 160"/>
              <a:gd name="T24" fmla="*/ 8 w 157"/>
              <a:gd name="T25" fmla="*/ 80 h 160"/>
              <a:gd name="T26" fmla="*/ 25 w 157"/>
              <a:gd name="T27" fmla="*/ 62 h 160"/>
              <a:gd name="T28" fmla="*/ 79 w 157"/>
              <a:gd name="T29" fmla="*/ 40 h 160"/>
              <a:gd name="T30" fmla="*/ 132 w 157"/>
              <a:gd name="T31" fmla="*/ 62 h 160"/>
              <a:gd name="T32" fmla="*/ 149 w 157"/>
              <a:gd name="T33" fmla="*/ 79 h 160"/>
              <a:gd name="T34" fmla="*/ 132 w 157"/>
              <a:gd name="T35" fmla="*/ 96 h 160"/>
              <a:gd name="T36" fmla="*/ 77 w 157"/>
              <a:gd name="T37" fmla="*/ 45 h 160"/>
              <a:gd name="T38" fmla="*/ 43 w 157"/>
              <a:gd name="T39" fmla="*/ 79 h 160"/>
              <a:gd name="T40" fmla="*/ 77 w 157"/>
              <a:gd name="T41" fmla="*/ 114 h 160"/>
              <a:gd name="T42" fmla="*/ 112 w 157"/>
              <a:gd name="T43" fmla="*/ 79 h 160"/>
              <a:gd name="T44" fmla="*/ 77 w 157"/>
              <a:gd name="T45" fmla="*/ 45 h 160"/>
              <a:gd name="T46" fmla="*/ 77 w 157"/>
              <a:gd name="T47" fmla="*/ 108 h 160"/>
              <a:gd name="T48" fmla="*/ 49 w 157"/>
              <a:gd name="T49" fmla="*/ 79 h 160"/>
              <a:gd name="T50" fmla="*/ 77 w 157"/>
              <a:gd name="T51" fmla="*/ 51 h 160"/>
              <a:gd name="T52" fmla="*/ 106 w 157"/>
              <a:gd name="T53" fmla="*/ 79 h 160"/>
              <a:gd name="T54" fmla="*/ 77 w 157"/>
              <a:gd name="T55" fmla="*/ 108 h 160"/>
              <a:gd name="T56" fmla="*/ 66 w 157"/>
              <a:gd name="T57" fmla="*/ 21 h 160"/>
              <a:gd name="T58" fmla="*/ 66 w 157"/>
              <a:gd name="T59" fmla="*/ 17 h 160"/>
              <a:gd name="T60" fmla="*/ 70 w 157"/>
              <a:gd name="T61" fmla="*/ 17 h 160"/>
              <a:gd name="T62" fmla="*/ 76 w 157"/>
              <a:gd name="T63" fmla="*/ 23 h 160"/>
              <a:gd name="T64" fmla="*/ 76 w 157"/>
              <a:gd name="T65" fmla="*/ 3 h 160"/>
              <a:gd name="T66" fmla="*/ 78 w 157"/>
              <a:gd name="T67" fmla="*/ 0 h 160"/>
              <a:gd name="T68" fmla="*/ 81 w 157"/>
              <a:gd name="T69" fmla="*/ 3 h 160"/>
              <a:gd name="T70" fmla="*/ 81 w 157"/>
              <a:gd name="T71" fmla="*/ 23 h 160"/>
              <a:gd name="T72" fmla="*/ 87 w 157"/>
              <a:gd name="T73" fmla="*/ 17 h 160"/>
              <a:gd name="T74" fmla="*/ 91 w 157"/>
              <a:gd name="T75" fmla="*/ 17 h 160"/>
              <a:gd name="T76" fmla="*/ 91 w 157"/>
              <a:gd name="T77" fmla="*/ 21 h 160"/>
              <a:gd name="T78" fmla="*/ 80 w 157"/>
              <a:gd name="T79" fmla="*/ 31 h 160"/>
              <a:gd name="T80" fmla="*/ 79 w 157"/>
              <a:gd name="T81" fmla="*/ 32 h 160"/>
              <a:gd name="T82" fmla="*/ 78 w 157"/>
              <a:gd name="T83" fmla="*/ 32 h 160"/>
              <a:gd name="T84" fmla="*/ 77 w 157"/>
              <a:gd name="T85" fmla="*/ 32 h 160"/>
              <a:gd name="T86" fmla="*/ 76 w 157"/>
              <a:gd name="T87" fmla="*/ 31 h 160"/>
              <a:gd name="T88" fmla="*/ 66 w 157"/>
              <a:gd name="T89" fmla="*/ 21 h 160"/>
              <a:gd name="T90" fmla="*/ 91 w 157"/>
              <a:gd name="T91" fmla="*/ 139 h 160"/>
              <a:gd name="T92" fmla="*/ 91 w 157"/>
              <a:gd name="T93" fmla="*/ 143 h 160"/>
              <a:gd name="T94" fmla="*/ 89 w 157"/>
              <a:gd name="T95" fmla="*/ 144 h 160"/>
              <a:gd name="T96" fmla="*/ 87 w 157"/>
              <a:gd name="T97" fmla="*/ 143 h 160"/>
              <a:gd name="T98" fmla="*/ 81 w 157"/>
              <a:gd name="T99" fmla="*/ 137 h 160"/>
              <a:gd name="T100" fmla="*/ 81 w 157"/>
              <a:gd name="T101" fmla="*/ 157 h 160"/>
              <a:gd name="T102" fmla="*/ 78 w 157"/>
              <a:gd name="T103" fmla="*/ 160 h 160"/>
              <a:gd name="T104" fmla="*/ 76 w 157"/>
              <a:gd name="T105" fmla="*/ 157 h 160"/>
              <a:gd name="T106" fmla="*/ 76 w 157"/>
              <a:gd name="T107" fmla="*/ 137 h 160"/>
              <a:gd name="T108" fmla="*/ 70 w 157"/>
              <a:gd name="T109" fmla="*/ 143 h 160"/>
              <a:gd name="T110" fmla="*/ 68 w 157"/>
              <a:gd name="T111" fmla="*/ 144 h 160"/>
              <a:gd name="T112" fmla="*/ 66 w 157"/>
              <a:gd name="T113" fmla="*/ 143 h 160"/>
              <a:gd name="T114" fmla="*/ 66 w 157"/>
              <a:gd name="T115" fmla="*/ 139 h 160"/>
              <a:gd name="T116" fmla="*/ 76 w 157"/>
              <a:gd name="T117" fmla="*/ 129 h 160"/>
              <a:gd name="T118" fmla="*/ 77 w 157"/>
              <a:gd name="T119" fmla="*/ 128 h 160"/>
              <a:gd name="T120" fmla="*/ 79 w 157"/>
              <a:gd name="T121" fmla="*/ 128 h 160"/>
              <a:gd name="T122" fmla="*/ 80 w 157"/>
              <a:gd name="T123" fmla="*/ 129 h 160"/>
              <a:gd name="T124" fmla="*/ 91 w 157"/>
              <a:gd name="T125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7" h="160">
                <a:moveTo>
                  <a:pt x="136" y="58"/>
                </a:moveTo>
                <a:cubicBezTo>
                  <a:pt x="121" y="43"/>
                  <a:pt x="100" y="35"/>
                  <a:pt x="79" y="35"/>
                </a:cubicBezTo>
                <a:cubicBezTo>
                  <a:pt x="57" y="35"/>
                  <a:pt x="37" y="43"/>
                  <a:pt x="21" y="58"/>
                </a:cubicBezTo>
                <a:cubicBezTo>
                  <a:pt x="0" y="80"/>
                  <a:pt x="0" y="80"/>
                  <a:pt x="0" y="8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36" y="116"/>
                  <a:pt x="56" y="124"/>
                  <a:pt x="78" y="124"/>
                </a:cubicBezTo>
                <a:cubicBezTo>
                  <a:pt x="100" y="124"/>
                  <a:pt x="120" y="116"/>
                  <a:pt x="136" y="100"/>
                </a:cubicBezTo>
                <a:cubicBezTo>
                  <a:pt x="157" y="79"/>
                  <a:pt x="157" y="79"/>
                  <a:pt x="157" y="79"/>
                </a:cubicBezTo>
                <a:lnTo>
                  <a:pt x="136" y="58"/>
                </a:lnTo>
                <a:close/>
                <a:moveTo>
                  <a:pt x="132" y="96"/>
                </a:moveTo>
                <a:cubicBezTo>
                  <a:pt x="117" y="111"/>
                  <a:pt x="98" y="119"/>
                  <a:pt x="78" y="119"/>
                </a:cubicBezTo>
                <a:cubicBezTo>
                  <a:pt x="58" y="119"/>
                  <a:pt x="39" y="111"/>
                  <a:pt x="24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25" y="62"/>
                  <a:pt x="25" y="62"/>
                  <a:pt x="25" y="62"/>
                </a:cubicBezTo>
                <a:cubicBezTo>
                  <a:pt x="39" y="48"/>
                  <a:pt x="58" y="40"/>
                  <a:pt x="79" y="40"/>
                </a:cubicBezTo>
                <a:cubicBezTo>
                  <a:pt x="99" y="40"/>
                  <a:pt x="118" y="48"/>
                  <a:pt x="132" y="62"/>
                </a:cubicBezTo>
                <a:cubicBezTo>
                  <a:pt x="149" y="79"/>
                  <a:pt x="149" y="79"/>
                  <a:pt x="149" y="79"/>
                </a:cubicBezTo>
                <a:lnTo>
                  <a:pt x="132" y="96"/>
                </a:lnTo>
                <a:close/>
                <a:moveTo>
                  <a:pt x="77" y="45"/>
                </a:moveTo>
                <a:cubicBezTo>
                  <a:pt x="59" y="45"/>
                  <a:pt x="43" y="61"/>
                  <a:pt x="43" y="79"/>
                </a:cubicBezTo>
                <a:cubicBezTo>
                  <a:pt x="43" y="98"/>
                  <a:pt x="59" y="114"/>
                  <a:pt x="77" y="114"/>
                </a:cubicBezTo>
                <a:cubicBezTo>
                  <a:pt x="96" y="114"/>
                  <a:pt x="112" y="98"/>
                  <a:pt x="112" y="79"/>
                </a:cubicBezTo>
                <a:cubicBezTo>
                  <a:pt x="112" y="61"/>
                  <a:pt x="96" y="45"/>
                  <a:pt x="77" y="45"/>
                </a:cubicBezTo>
                <a:close/>
                <a:moveTo>
                  <a:pt x="77" y="108"/>
                </a:moveTo>
                <a:cubicBezTo>
                  <a:pt x="62" y="108"/>
                  <a:pt x="49" y="95"/>
                  <a:pt x="49" y="79"/>
                </a:cubicBezTo>
                <a:cubicBezTo>
                  <a:pt x="49" y="64"/>
                  <a:pt x="62" y="51"/>
                  <a:pt x="77" y="51"/>
                </a:cubicBezTo>
                <a:cubicBezTo>
                  <a:pt x="93" y="51"/>
                  <a:pt x="106" y="64"/>
                  <a:pt x="106" y="79"/>
                </a:cubicBezTo>
                <a:cubicBezTo>
                  <a:pt x="106" y="95"/>
                  <a:pt x="93" y="108"/>
                  <a:pt x="77" y="108"/>
                </a:cubicBezTo>
                <a:close/>
                <a:moveTo>
                  <a:pt x="66" y="21"/>
                </a:moveTo>
                <a:cubicBezTo>
                  <a:pt x="65" y="20"/>
                  <a:pt x="65" y="18"/>
                  <a:pt x="66" y="17"/>
                </a:cubicBezTo>
                <a:cubicBezTo>
                  <a:pt x="67" y="16"/>
                  <a:pt x="68" y="16"/>
                  <a:pt x="70" y="17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7" y="0"/>
                  <a:pt x="78" y="0"/>
                </a:cubicBezTo>
                <a:cubicBezTo>
                  <a:pt x="80" y="0"/>
                  <a:pt x="81" y="1"/>
                  <a:pt x="81" y="3"/>
                </a:cubicBezTo>
                <a:cubicBezTo>
                  <a:pt x="81" y="23"/>
                  <a:pt x="81" y="23"/>
                  <a:pt x="81" y="23"/>
                </a:cubicBezTo>
                <a:cubicBezTo>
                  <a:pt x="87" y="17"/>
                  <a:pt x="87" y="17"/>
                  <a:pt x="87" y="17"/>
                </a:cubicBezTo>
                <a:cubicBezTo>
                  <a:pt x="88" y="16"/>
                  <a:pt x="90" y="16"/>
                  <a:pt x="91" y="17"/>
                </a:cubicBezTo>
                <a:cubicBezTo>
                  <a:pt x="92" y="18"/>
                  <a:pt x="92" y="20"/>
                  <a:pt x="91" y="2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2"/>
                  <a:pt x="79" y="32"/>
                </a:cubicBezTo>
                <a:cubicBezTo>
                  <a:pt x="79" y="32"/>
                  <a:pt x="79" y="32"/>
                  <a:pt x="78" y="32"/>
                </a:cubicBezTo>
                <a:cubicBezTo>
                  <a:pt x="78" y="32"/>
                  <a:pt x="78" y="32"/>
                  <a:pt x="77" y="32"/>
                </a:cubicBezTo>
                <a:cubicBezTo>
                  <a:pt x="77" y="32"/>
                  <a:pt x="77" y="31"/>
                  <a:pt x="76" y="31"/>
                </a:cubicBezTo>
                <a:lnTo>
                  <a:pt x="66" y="21"/>
                </a:lnTo>
                <a:close/>
                <a:moveTo>
                  <a:pt x="91" y="139"/>
                </a:moveTo>
                <a:cubicBezTo>
                  <a:pt x="92" y="140"/>
                  <a:pt x="92" y="142"/>
                  <a:pt x="91" y="143"/>
                </a:cubicBezTo>
                <a:cubicBezTo>
                  <a:pt x="90" y="144"/>
                  <a:pt x="90" y="144"/>
                  <a:pt x="89" y="144"/>
                </a:cubicBezTo>
                <a:cubicBezTo>
                  <a:pt x="88" y="144"/>
                  <a:pt x="88" y="144"/>
                  <a:pt x="87" y="143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9"/>
                  <a:pt x="80" y="160"/>
                  <a:pt x="78" y="160"/>
                </a:cubicBezTo>
                <a:cubicBezTo>
                  <a:pt x="77" y="160"/>
                  <a:pt x="76" y="159"/>
                  <a:pt x="76" y="157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69" y="144"/>
                  <a:pt x="68" y="144"/>
                  <a:pt x="68" y="144"/>
                </a:cubicBezTo>
                <a:cubicBezTo>
                  <a:pt x="67" y="144"/>
                  <a:pt x="66" y="144"/>
                  <a:pt x="66" y="143"/>
                </a:cubicBezTo>
                <a:cubicBezTo>
                  <a:pt x="65" y="142"/>
                  <a:pt x="65" y="140"/>
                  <a:pt x="66" y="13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7" y="129"/>
                  <a:pt x="77" y="128"/>
                  <a:pt x="77" y="128"/>
                </a:cubicBezTo>
                <a:cubicBezTo>
                  <a:pt x="78" y="128"/>
                  <a:pt x="79" y="128"/>
                  <a:pt x="79" y="128"/>
                </a:cubicBezTo>
                <a:cubicBezTo>
                  <a:pt x="80" y="128"/>
                  <a:pt x="80" y="129"/>
                  <a:pt x="80" y="129"/>
                </a:cubicBezTo>
                <a:lnTo>
                  <a:pt x="91" y="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8EC851F-BAEE-9C59-D87E-71BD738E251B}"/>
              </a:ext>
            </a:extLst>
          </p:cNvPr>
          <p:cNvSpPr/>
          <p:nvPr/>
        </p:nvSpPr>
        <p:spPr>
          <a:xfrm>
            <a:off x="11813886" y="1467043"/>
            <a:ext cx="250869" cy="4824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0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3A711D-36F0-4F1A-5C32-28C2C3E1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0F78A-CFEC-B50C-2E48-90F36A0C4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Adam Williams | Sandia National Laboratories | NNSA/INSTAR</a:t>
            </a:r>
          </a:p>
          <a:p>
            <a:r>
              <a:rPr lang="en-US" dirty="0">
                <a:hlinkClick r:id="rId2"/>
              </a:rPr>
              <a:t>adwilli@sandia.gov</a:t>
            </a:r>
            <a:r>
              <a:rPr lang="en-US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4F246-59F4-B0CD-6192-0AA03DD9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3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39F9C1-811F-4FE5-A656-1616D6F16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5222"/>
            <a:ext cx="9144000" cy="2564741"/>
          </a:xfrm>
        </p:spPr>
        <p:txBody>
          <a:bodyPr>
            <a:noAutofit/>
          </a:bodyPr>
          <a:lstStyle/>
          <a:p>
            <a:r>
              <a:rPr lang="en-US" sz="3600" dirty="0"/>
              <a:t>INCORPORATING INTERNATIONAL </a:t>
            </a:r>
            <a:br>
              <a:rPr lang="en-US" sz="3600" dirty="0"/>
            </a:br>
            <a:r>
              <a:rPr lang="en-US" sz="3600" dirty="0"/>
              <a:t>CONSIDERATIONS INTO SYSTEMS </a:t>
            </a:r>
            <a:br>
              <a:rPr lang="en-US" sz="3600" dirty="0"/>
            </a:br>
            <a:r>
              <a:rPr lang="en-US" sz="3600" dirty="0"/>
              <a:t>ENGINEERING AND REGULATORY </a:t>
            </a:r>
            <a:br>
              <a:rPr lang="en-US" sz="3600" dirty="0"/>
            </a:br>
            <a:r>
              <a:rPr lang="en-US" sz="3600" dirty="0"/>
              <a:t>LIFECYCLE-BASED FRAMEWORK FOR </a:t>
            </a:r>
            <a:br>
              <a:rPr lang="en-US" sz="3600" dirty="0"/>
            </a:br>
            <a:r>
              <a:rPr lang="en-US" sz="3600" dirty="0"/>
              <a:t>SECURITY-BY-DESIGN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31E5A99-86B7-4696-9D98-C28D48D14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10085798" cy="301451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Paper 253 | Session 11.2 | 23 October 2024</a:t>
            </a:r>
          </a:p>
          <a:p>
            <a:endParaRPr lang="en-US" dirty="0"/>
          </a:p>
          <a:p>
            <a:r>
              <a:rPr lang="en-US" sz="2000" b="1" dirty="0"/>
              <a:t>A.D. WILLIAMS</a:t>
            </a:r>
            <a:r>
              <a:rPr lang="en-US" sz="2000" dirty="0"/>
              <a:t>, STEVEN HOROWITZ, ALAN EVANS [Sandia National Laboratories*]</a:t>
            </a:r>
          </a:p>
          <a:p>
            <a:r>
              <a:rPr lang="en-GB" sz="2000" dirty="0"/>
              <a:t>KATHERINE HOLT [National Nuclear Security Administration]</a:t>
            </a:r>
          </a:p>
          <a:p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789AD5-C3B4-5699-0FD3-147697756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5519"/>
            <a:ext cx="5029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buFontTx/>
              <a:buNone/>
            </a:pPr>
            <a:r>
              <a:rPr lang="en-US" altLang="en-US" sz="500" b="1" dirty="0">
                <a:cs typeface="Arial" panose="020B0604020202020204" pitchFamily="34" charset="0"/>
              </a:rPr>
              <a:t>*SAND2024-07759C</a:t>
            </a:r>
            <a:r>
              <a:rPr lang="en-US" altLang="en-US" sz="500" dirty="0">
                <a:cs typeface="Arial" panose="020B0604020202020204" pitchFamily="34" charset="0"/>
              </a:rPr>
              <a:t>. Sandia National Laboratories is a </a:t>
            </a:r>
            <a:r>
              <a:rPr lang="en-US" altLang="en-US" sz="500" dirty="0" err="1">
                <a:cs typeface="Arial" panose="020B0604020202020204" pitchFamily="34" charset="0"/>
              </a:rPr>
              <a:t>multimission</a:t>
            </a:r>
            <a:r>
              <a:rPr lang="en-US" altLang="en-US" sz="500" dirty="0">
                <a:cs typeface="Arial" panose="020B0604020202020204" pitchFamily="34" charset="0"/>
              </a:rPr>
              <a:t> laboratory managed and operated by National Technology and Engineering Solutions of Sandia, LLC., a wholly owned subsidiary of Honeywell International, Inc., for the U.S. Department of Energy’s National Nuclear Security Administration under contract DE-NA-0003525. </a:t>
            </a:r>
            <a:r>
              <a:rPr lang="fr-FR" altLang="en-US" sz="500" dirty="0">
                <a:cs typeface="Arial" panose="020B0604020202020204" pitchFamily="34" charset="0"/>
              </a:rPr>
              <a:t> </a:t>
            </a:r>
            <a:endParaRPr lang="en-GB" altLang="en-US" sz="500" dirty="0"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831002-2161-DBEF-0BEE-A182D07E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E1B33D-0C93-2B6F-A574-8843BBE5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34D80B-53AA-8EBC-95B7-F8EC78C1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INS Security-by-Design (SeBD) Framework</a:t>
            </a:r>
          </a:p>
          <a:p>
            <a:endParaRPr lang="en-US" dirty="0"/>
          </a:p>
          <a:p>
            <a:r>
              <a:rPr lang="en-US" dirty="0"/>
              <a:t>Incorporating SeBD into International Instruments </a:t>
            </a:r>
          </a:p>
          <a:p>
            <a:endParaRPr lang="en-US" dirty="0"/>
          </a:p>
          <a:p>
            <a:r>
              <a:rPr lang="en-US" dirty="0"/>
              <a:t>Conclusions &amp; Insights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5CA91-1EC4-27F7-0F72-2DE7A4240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9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B261-91AE-A4B4-1350-4DEBE8E2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CAAB-F168-6F9A-6D11-D154B1BB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4</a:t>
            </a:fld>
            <a:endParaRPr lang="en-GB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16DEED78-9A51-806D-A905-5FE37F3B4484}"/>
              </a:ext>
            </a:extLst>
          </p:cNvPr>
          <p:cNvSpPr/>
          <p:nvPr/>
        </p:nvSpPr>
        <p:spPr>
          <a:xfrm>
            <a:off x="4794854" y="885765"/>
            <a:ext cx="1906315" cy="1643375"/>
          </a:xfrm>
          <a:prstGeom prst="hexago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Sandia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F99F2FF-63AD-1BCC-A16A-C5E973C57F8D}"/>
              </a:ext>
            </a:extLst>
          </p:cNvPr>
          <p:cNvSpPr/>
          <p:nvPr/>
        </p:nvSpPr>
        <p:spPr>
          <a:xfrm>
            <a:off x="4794854" y="2870503"/>
            <a:ext cx="1906315" cy="1643375"/>
          </a:xfrm>
          <a:prstGeom prst="hexago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WINS</a:t>
            </a:r>
            <a:endParaRPr lang="en-US" sz="240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8B7D0479-9ED7-BB46-B8FB-BFD3E1FD109E}"/>
              </a:ext>
            </a:extLst>
          </p:cNvPr>
          <p:cNvSpPr/>
          <p:nvPr/>
        </p:nvSpPr>
        <p:spPr>
          <a:xfrm>
            <a:off x="4813216" y="4849500"/>
            <a:ext cx="1906315" cy="1643375"/>
          </a:xfrm>
          <a:prstGeom prst="hexagon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95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CNSC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8A3768-BAD0-706F-8A1A-7FA5B9950BD3}"/>
              </a:ext>
            </a:extLst>
          </p:cNvPr>
          <p:cNvSpPr txBox="1"/>
          <p:nvPr/>
        </p:nvSpPr>
        <p:spPr>
          <a:xfrm>
            <a:off x="6790459" y="803710"/>
            <a:ext cx="54015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“early in the design process, consider the facility mission…[to] make security response … easier” or “based on operations, processes, and plant layout, determine equipment requirements for physical protection.”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5B3512-F0A8-32C3-3E64-54B0F1E179B9}"/>
              </a:ext>
            </a:extLst>
          </p:cNvPr>
          <p:cNvSpPr txBox="1"/>
          <p:nvPr/>
        </p:nvSpPr>
        <p:spPr>
          <a:xfrm>
            <a:off x="6808822" y="2916425"/>
            <a:ext cx="5401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“intrinsic security…as an integral part of the organization…to provide a security margin proportionate to the risk without excessive disruption of business”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96C3B-166E-92C1-7234-512B449DB669}"/>
              </a:ext>
            </a:extLst>
          </p:cNvPr>
          <p:cNvSpPr txBox="1"/>
          <p:nvPr/>
        </p:nvSpPr>
        <p:spPr>
          <a:xfrm>
            <a:off x="6808822" y="5098603"/>
            <a:ext cx="540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“integration of security at the earliest stages to mitigate malicious acts, and [SeBD] should be part of the facility lifecycle”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DB1450-BCA0-A3A3-D457-5B9FCCED36C3}"/>
              </a:ext>
            </a:extLst>
          </p:cNvPr>
          <p:cNvSpPr/>
          <p:nvPr/>
        </p:nvSpPr>
        <p:spPr>
          <a:xfrm>
            <a:off x="82193" y="2756481"/>
            <a:ext cx="4623371" cy="1774422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0">
                <a:srgbClr val="002060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“security-by-design”?</a:t>
            </a:r>
          </a:p>
        </p:txBody>
      </p:sp>
    </p:spTree>
    <p:extLst>
      <p:ext uri="{BB962C8B-B14F-4D97-AF65-F5344CB8AC3E}">
        <p14:creationId xmlns:p14="http://schemas.microsoft.com/office/powerpoint/2010/main" val="26123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4B261-91AE-A4B4-1350-4DEBE8E2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CE516-C6EE-606F-8D31-E887241E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94802" cy="489585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Common Concepts </a:t>
            </a:r>
            <a:endParaRPr lang="en-US" sz="3200" dirty="0">
              <a:sym typeface="Wingdings" panose="05000000000000000000" pitchFamily="2" charset="2"/>
            </a:endParaRPr>
          </a:p>
          <a:p>
            <a:pPr lvl="1"/>
            <a:r>
              <a:rPr lang="en-US" sz="2800" dirty="0"/>
              <a:t>“early”</a:t>
            </a:r>
          </a:p>
          <a:p>
            <a:pPr lvl="1"/>
            <a:r>
              <a:rPr lang="en-US" sz="2800" dirty="0"/>
              <a:t>“integration”</a:t>
            </a:r>
          </a:p>
          <a:p>
            <a:pPr lvl="1"/>
            <a:r>
              <a:rPr lang="en-US" sz="2800" dirty="0"/>
              <a:t>“part of the facility”</a:t>
            </a:r>
          </a:p>
          <a:p>
            <a:endParaRPr lang="en-US" sz="3200" dirty="0"/>
          </a:p>
          <a:p>
            <a:r>
              <a:rPr lang="en-US" sz="3200" dirty="0"/>
              <a:t>~ Systems security engineering</a:t>
            </a:r>
          </a:p>
          <a:p>
            <a:pPr lvl="1"/>
            <a:r>
              <a:rPr lang="en-US" sz="2800" dirty="0"/>
              <a:t>Security = core or foundational</a:t>
            </a:r>
          </a:p>
          <a:p>
            <a:pPr lvl="1"/>
            <a:r>
              <a:rPr lang="en-US" sz="2800" dirty="0"/>
              <a:t>Solutions </a:t>
            </a:r>
            <a:r>
              <a:rPr lang="en-US" sz="2800" dirty="0">
                <a:sym typeface="Wingdings" panose="05000000000000000000" pitchFamily="2" charset="2"/>
              </a:rPr>
              <a:t> trade space options</a:t>
            </a:r>
            <a:endParaRPr lang="en-US" sz="2800" dirty="0"/>
          </a:p>
          <a:p>
            <a:pPr lvl="1"/>
            <a:r>
              <a:rPr lang="en-US" sz="2800" dirty="0"/>
              <a:t>How to </a:t>
            </a:r>
            <a:r>
              <a:rPr lang="en-US" sz="2800" b="1" i="1" dirty="0">
                <a:solidFill>
                  <a:srgbClr val="C00000"/>
                </a:solidFill>
              </a:rPr>
              <a:t>claim security credit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0CAAB-F168-6F9A-6D11-D154B1BB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70629-1AF2-5891-2325-79446EFA1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63"/>
          <a:stretch/>
        </p:blipFill>
        <p:spPr bwMode="auto">
          <a:xfrm>
            <a:off x="6694122" y="3391645"/>
            <a:ext cx="5214588" cy="3447128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A5D753-2354-90FA-4FEC-21ABF98A88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2"/>
          <a:stretch/>
        </p:blipFill>
        <p:spPr bwMode="auto">
          <a:xfrm>
            <a:off x="6661071" y="160240"/>
            <a:ext cx="5214588" cy="3242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75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6424-4A94-A122-DB66-A099398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 SeBD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46B6-6FFD-8FD9-EBC0-787DFA30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6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DA9CE-7B9E-8AE4-FDB2-5B7529D4F0E1}"/>
              </a:ext>
            </a:extLst>
          </p:cNvPr>
          <p:cNvCxnSpPr>
            <a:cxnSpLocks/>
          </p:cNvCxnSpPr>
          <p:nvPr/>
        </p:nvCxnSpPr>
        <p:spPr>
          <a:xfrm flipH="1">
            <a:off x="274319" y="4889452"/>
            <a:ext cx="11917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F4B11F2C-E276-9701-B5A4-A2CA29D863EF}"/>
              </a:ext>
            </a:extLst>
          </p:cNvPr>
          <p:cNvSpPr/>
          <p:nvPr/>
        </p:nvSpPr>
        <p:spPr>
          <a:xfrm rot="5400000">
            <a:off x="3907655" y="4678794"/>
            <a:ext cx="400111" cy="37116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A20314BB-2A7E-038F-9E14-6450B4429F5A}"/>
              </a:ext>
            </a:extLst>
          </p:cNvPr>
          <p:cNvSpPr/>
          <p:nvPr/>
        </p:nvSpPr>
        <p:spPr>
          <a:xfrm rot="5400000">
            <a:off x="2995362" y="3851024"/>
            <a:ext cx="484632" cy="545171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8A9EE-F905-C31B-0338-EDF921499B68}"/>
              </a:ext>
            </a:extLst>
          </p:cNvPr>
          <p:cNvSpPr txBox="1"/>
          <p:nvPr/>
        </p:nvSpPr>
        <p:spPr>
          <a:xfrm>
            <a:off x="6318576" y="6321365"/>
            <a:ext cx="2780683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Security-by-design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8452B-DAB2-8060-1539-D7694DAFB819}"/>
              </a:ext>
            </a:extLst>
          </p:cNvPr>
          <p:cNvSpPr txBox="1"/>
          <p:nvPr/>
        </p:nvSpPr>
        <p:spPr>
          <a:xfrm>
            <a:off x="145311" y="5329817"/>
            <a:ext cx="121211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Reactor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5111D-044C-563E-1961-DC50E18401D8}"/>
              </a:ext>
            </a:extLst>
          </p:cNvPr>
          <p:cNvSpPr txBox="1"/>
          <p:nvPr/>
        </p:nvSpPr>
        <p:spPr>
          <a:xfrm>
            <a:off x="1712728" y="5346519"/>
            <a:ext cx="1080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Facility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3A25A8-EBF4-6D0B-7DA4-6DDEB350704E}"/>
              </a:ext>
            </a:extLst>
          </p:cNvPr>
          <p:cNvSpPr txBox="1"/>
          <p:nvPr/>
        </p:nvSpPr>
        <p:spPr>
          <a:xfrm>
            <a:off x="3149009" y="5335382"/>
            <a:ext cx="149210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Design Certification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E8E34-AE45-B424-1448-E00E8CF3A5C8}"/>
              </a:ext>
            </a:extLst>
          </p:cNvPr>
          <p:cNvSpPr txBox="1"/>
          <p:nvPr/>
        </p:nvSpPr>
        <p:spPr>
          <a:xfrm>
            <a:off x="5255142" y="5329815"/>
            <a:ext cx="12262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Utility Security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F9807-126E-3B6C-1851-BE3EC2971B44}"/>
              </a:ext>
            </a:extLst>
          </p:cNvPr>
          <p:cNvSpPr txBox="1"/>
          <p:nvPr/>
        </p:nvSpPr>
        <p:spPr>
          <a:xfrm>
            <a:off x="6838508" y="5329816"/>
            <a:ext cx="132552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Combined Operating License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45EECB-62DC-4201-F218-2F94F0DA0470}"/>
              </a:ext>
            </a:extLst>
          </p:cNvPr>
          <p:cNvSpPr txBox="1"/>
          <p:nvPr/>
        </p:nvSpPr>
        <p:spPr>
          <a:xfrm>
            <a:off x="8521111" y="5346016"/>
            <a:ext cx="158070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Operations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&amp; Maintenance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6B857-0D80-4387-51C7-CF3AC1FA8D45}"/>
              </a:ext>
            </a:extLst>
          </p:cNvPr>
          <p:cNvSpPr txBox="1"/>
          <p:nvPr/>
        </p:nvSpPr>
        <p:spPr>
          <a:xfrm>
            <a:off x="10458895" y="5329816"/>
            <a:ext cx="1733105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Decommission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C117D37-47D2-5112-A9FF-8CA3C48F4F08}"/>
              </a:ext>
            </a:extLst>
          </p:cNvPr>
          <p:cNvSpPr/>
          <p:nvPr/>
        </p:nvSpPr>
        <p:spPr>
          <a:xfrm>
            <a:off x="1300271" y="5595330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593405-7954-BA3C-CAE9-2EA4A271BE6F}"/>
              </a:ext>
            </a:extLst>
          </p:cNvPr>
          <p:cNvSpPr/>
          <p:nvPr/>
        </p:nvSpPr>
        <p:spPr>
          <a:xfrm>
            <a:off x="2760031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F74105F-9C83-02C4-A88E-7681F201D4C7}"/>
              </a:ext>
            </a:extLst>
          </p:cNvPr>
          <p:cNvSpPr/>
          <p:nvPr/>
        </p:nvSpPr>
        <p:spPr>
          <a:xfrm>
            <a:off x="6432259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C7CE625-8E9F-45DC-13C7-6E5614D64038}"/>
              </a:ext>
            </a:extLst>
          </p:cNvPr>
          <p:cNvSpPr/>
          <p:nvPr/>
        </p:nvSpPr>
        <p:spPr>
          <a:xfrm>
            <a:off x="8125924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894D18A-E59C-C71E-B108-57DA3DF0B4AF}"/>
              </a:ext>
            </a:extLst>
          </p:cNvPr>
          <p:cNvSpPr/>
          <p:nvPr/>
        </p:nvSpPr>
        <p:spPr>
          <a:xfrm>
            <a:off x="10046438" y="5612344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926D1F-B094-3C53-D4E6-5E2E2F526154}"/>
              </a:ext>
            </a:extLst>
          </p:cNvPr>
          <p:cNvGrpSpPr/>
          <p:nvPr/>
        </p:nvGrpSpPr>
        <p:grpSpPr>
          <a:xfrm>
            <a:off x="4735295" y="5541964"/>
            <a:ext cx="425663" cy="591363"/>
            <a:chOff x="6443855" y="3104005"/>
            <a:chExt cx="425663" cy="591363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91ED72EB-33E1-DDB4-19E2-5F6F30C50724}"/>
                </a:ext>
              </a:extLst>
            </p:cNvPr>
            <p:cNvSpPr/>
            <p:nvPr/>
          </p:nvSpPr>
          <p:spPr>
            <a:xfrm>
              <a:off x="6465481" y="3157370"/>
              <a:ext cx="404037" cy="484632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8E428A1-824E-5BA4-9C96-21FA3FF6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4035"/>
            <a:stretch/>
          </p:blipFill>
          <p:spPr>
            <a:xfrm>
              <a:off x="6443855" y="3104005"/>
              <a:ext cx="223645" cy="591363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2FA183B-AC24-1C6D-9D84-936F0135CB80}"/>
              </a:ext>
            </a:extLst>
          </p:cNvPr>
          <p:cNvSpPr txBox="1"/>
          <p:nvPr/>
        </p:nvSpPr>
        <p:spPr>
          <a:xfrm>
            <a:off x="3262149" y="4892547"/>
            <a:ext cx="2946292" cy="470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Deployment Timeline</a:t>
            </a:r>
          </a:p>
        </p:txBody>
      </p:sp>
    </p:spTree>
    <p:extLst>
      <p:ext uri="{BB962C8B-B14F-4D97-AF65-F5344CB8AC3E}">
        <p14:creationId xmlns:p14="http://schemas.microsoft.com/office/powerpoint/2010/main" val="19445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6424-4A94-A122-DB66-A099398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 SeBD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46B6-6FFD-8FD9-EBC0-787DFA30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8747D5-69D5-6FE5-A962-D0048736C0AB}"/>
              </a:ext>
            </a:extLst>
          </p:cNvPr>
          <p:cNvGraphicFramePr/>
          <p:nvPr/>
        </p:nvGraphicFramePr>
        <p:xfrm>
          <a:off x="145311" y="1711777"/>
          <a:ext cx="9805093" cy="93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B7D52-AC10-2E8E-82BF-F8AF913D3802}"/>
              </a:ext>
            </a:extLst>
          </p:cNvPr>
          <p:cNvSpPr txBox="1"/>
          <p:nvPr/>
        </p:nvSpPr>
        <p:spPr>
          <a:xfrm>
            <a:off x="1307910" y="1315511"/>
            <a:ext cx="42293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Vendor/Designer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96AF7-EE1F-84A6-FB53-41E838BC71BA}"/>
              </a:ext>
            </a:extLst>
          </p:cNvPr>
          <p:cNvSpPr txBox="1"/>
          <p:nvPr/>
        </p:nvSpPr>
        <p:spPr>
          <a:xfrm>
            <a:off x="6077715" y="1343846"/>
            <a:ext cx="3910454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Utility/Operator</a:t>
            </a:r>
            <a:r>
              <a:rPr lang="en-US" sz="1100" dirty="0"/>
              <a:t>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A9430-81E3-4F92-E898-E4163C83A237}"/>
              </a:ext>
            </a:extLst>
          </p:cNvPr>
          <p:cNvCxnSpPr>
            <a:cxnSpLocks/>
          </p:cNvCxnSpPr>
          <p:nvPr/>
        </p:nvCxnSpPr>
        <p:spPr>
          <a:xfrm>
            <a:off x="503506" y="2620440"/>
            <a:ext cx="0" cy="257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DA9CE-7B9E-8AE4-FDB2-5B7529D4F0E1}"/>
              </a:ext>
            </a:extLst>
          </p:cNvPr>
          <p:cNvCxnSpPr>
            <a:cxnSpLocks/>
          </p:cNvCxnSpPr>
          <p:nvPr/>
        </p:nvCxnSpPr>
        <p:spPr>
          <a:xfrm flipH="1">
            <a:off x="274319" y="4889452"/>
            <a:ext cx="11917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F4B11F2C-E276-9701-B5A4-A2CA29D863EF}"/>
              </a:ext>
            </a:extLst>
          </p:cNvPr>
          <p:cNvSpPr/>
          <p:nvPr/>
        </p:nvSpPr>
        <p:spPr>
          <a:xfrm rot="5400000">
            <a:off x="3907655" y="4678794"/>
            <a:ext cx="400111" cy="37116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A20314BB-2A7E-038F-9E14-6450B4429F5A}"/>
              </a:ext>
            </a:extLst>
          </p:cNvPr>
          <p:cNvSpPr/>
          <p:nvPr/>
        </p:nvSpPr>
        <p:spPr>
          <a:xfrm rot="5400000">
            <a:off x="2995362" y="3851024"/>
            <a:ext cx="484632" cy="545171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8A9EE-F905-C31B-0338-EDF921499B68}"/>
              </a:ext>
            </a:extLst>
          </p:cNvPr>
          <p:cNvSpPr txBox="1"/>
          <p:nvPr/>
        </p:nvSpPr>
        <p:spPr>
          <a:xfrm>
            <a:off x="6318576" y="6321365"/>
            <a:ext cx="2780683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Security-by-design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8452B-DAB2-8060-1539-D7694DAFB819}"/>
              </a:ext>
            </a:extLst>
          </p:cNvPr>
          <p:cNvSpPr txBox="1"/>
          <p:nvPr/>
        </p:nvSpPr>
        <p:spPr>
          <a:xfrm>
            <a:off x="145311" y="5329817"/>
            <a:ext cx="121211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Reactor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5111D-044C-563E-1961-DC50E18401D8}"/>
              </a:ext>
            </a:extLst>
          </p:cNvPr>
          <p:cNvSpPr txBox="1"/>
          <p:nvPr/>
        </p:nvSpPr>
        <p:spPr>
          <a:xfrm>
            <a:off x="1712728" y="5346519"/>
            <a:ext cx="1080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Facility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3A25A8-EBF4-6D0B-7DA4-6DDEB350704E}"/>
              </a:ext>
            </a:extLst>
          </p:cNvPr>
          <p:cNvSpPr txBox="1"/>
          <p:nvPr/>
        </p:nvSpPr>
        <p:spPr>
          <a:xfrm>
            <a:off x="3149009" y="5335382"/>
            <a:ext cx="149210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Design Certification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E8E34-AE45-B424-1448-E00E8CF3A5C8}"/>
              </a:ext>
            </a:extLst>
          </p:cNvPr>
          <p:cNvSpPr txBox="1"/>
          <p:nvPr/>
        </p:nvSpPr>
        <p:spPr>
          <a:xfrm>
            <a:off x="5255142" y="5329815"/>
            <a:ext cx="12262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Utility Security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F9807-126E-3B6C-1851-BE3EC2971B44}"/>
              </a:ext>
            </a:extLst>
          </p:cNvPr>
          <p:cNvSpPr txBox="1"/>
          <p:nvPr/>
        </p:nvSpPr>
        <p:spPr>
          <a:xfrm>
            <a:off x="6838508" y="5329816"/>
            <a:ext cx="132552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Combined Operating License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45EECB-62DC-4201-F218-2F94F0DA0470}"/>
              </a:ext>
            </a:extLst>
          </p:cNvPr>
          <p:cNvSpPr txBox="1"/>
          <p:nvPr/>
        </p:nvSpPr>
        <p:spPr>
          <a:xfrm>
            <a:off x="8521111" y="5346016"/>
            <a:ext cx="158070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Operations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&amp; Maintenance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6B857-0D80-4387-51C7-CF3AC1FA8D45}"/>
              </a:ext>
            </a:extLst>
          </p:cNvPr>
          <p:cNvSpPr txBox="1"/>
          <p:nvPr/>
        </p:nvSpPr>
        <p:spPr>
          <a:xfrm>
            <a:off x="10458895" y="5329816"/>
            <a:ext cx="1733105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Decommission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C117D37-47D2-5112-A9FF-8CA3C48F4F08}"/>
              </a:ext>
            </a:extLst>
          </p:cNvPr>
          <p:cNvSpPr/>
          <p:nvPr/>
        </p:nvSpPr>
        <p:spPr>
          <a:xfrm>
            <a:off x="1300271" y="5595330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593405-7954-BA3C-CAE9-2EA4A271BE6F}"/>
              </a:ext>
            </a:extLst>
          </p:cNvPr>
          <p:cNvSpPr/>
          <p:nvPr/>
        </p:nvSpPr>
        <p:spPr>
          <a:xfrm>
            <a:off x="2760031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F74105F-9C83-02C4-A88E-7681F201D4C7}"/>
              </a:ext>
            </a:extLst>
          </p:cNvPr>
          <p:cNvSpPr/>
          <p:nvPr/>
        </p:nvSpPr>
        <p:spPr>
          <a:xfrm>
            <a:off x="6432259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C7CE625-8E9F-45DC-13C7-6E5614D64038}"/>
              </a:ext>
            </a:extLst>
          </p:cNvPr>
          <p:cNvSpPr/>
          <p:nvPr/>
        </p:nvSpPr>
        <p:spPr>
          <a:xfrm>
            <a:off x="8125924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894D18A-E59C-C71E-B108-57DA3DF0B4AF}"/>
              </a:ext>
            </a:extLst>
          </p:cNvPr>
          <p:cNvSpPr/>
          <p:nvPr/>
        </p:nvSpPr>
        <p:spPr>
          <a:xfrm>
            <a:off x="10046438" y="5612344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926D1F-B094-3C53-D4E6-5E2E2F526154}"/>
              </a:ext>
            </a:extLst>
          </p:cNvPr>
          <p:cNvGrpSpPr/>
          <p:nvPr/>
        </p:nvGrpSpPr>
        <p:grpSpPr>
          <a:xfrm>
            <a:off x="4735295" y="5541964"/>
            <a:ext cx="425663" cy="591363"/>
            <a:chOff x="6443855" y="3104005"/>
            <a:chExt cx="425663" cy="591363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91ED72EB-33E1-DDB4-19E2-5F6F30C50724}"/>
                </a:ext>
              </a:extLst>
            </p:cNvPr>
            <p:cNvSpPr/>
            <p:nvPr/>
          </p:nvSpPr>
          <p:spPr>
            <a:xfrm>
              <a:off x="6465481" y="3157370"/>
              <a:ext cx="404037" cy="484632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8E428A1-824E-5BA4-9C96-21FA3FF6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4035"/>
            <a:stretch/>
          </p:blipFill>
          <p:spPr>
            <a:xfrm>
              <a:off x="6443855" y="3104005"/>
              <a:ext cx="223645" cy="591363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137EAA-6DFF-FA85-CF34-B0A7432105BA}"/>
              </a:ext>
            </a:extLst>
          </p:cNvPr>
          <p:cNvCxnSpPr>
            <a:cxnSpLocks/>
          </p:cNvCxnSpPr>
          <p:nvPr/>
        </p:nvCxnSpPr>
        <p:spPr>
          <a:xfrm>
            <a:off x="4958939" y="1343846"/>
            <a:ext cx="0" cy="55032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FA183B-AC24-1C6D-9D84-936F0135CB80}"/>
              </a:ext>
            </a:extLst>
          </p:cNvPr>
          <p:cNvSpPr txBox="1"/>
          <p:nvPr/>
        </p:nvSpPr>
        <p:spPr>
          <a:xfrm>
            <a:off x="3262149" y="4892547"/>
            <a:ext cx="2946292" cy="470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Deployment Timeline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E0908D-1E87-FE8F-F1F1-1A19352209A3}"/>
              </a:ext>
            </a:extLst>
          </p:cNvPr>
          <p:cNvSpPr txBox="1"/>
          <p:nvPr/>
        </p:nvSpPr>
        <p:spPr>
          <a:xfrm rot="16200000">
            <a:off x="-99747" y="3305453"/>
            <a:ext cx="994753" cy="474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158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6424-4A94-A122-DB66-A099398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 SeBD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46B6-6FFD-8FD9-EBC0-787DFA30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8747D5-69D5-6FE5-A962-D0048736C0AB}"/>
              </a:ext>
            </a:extLst>
          </p:cNvPr>
          <p:cNvGraphicFramePr/>
          <p:nvPr/>
        </p:nvGraphicFramePr>
        <p:xfrm>
          <a:off x="145311" y="1711777"/>
          <a:ext cx="9805093" cy="93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B7D52-AC10-2E8E-82BF-F8AF913D3802}"/>
              </a:ext>
            </a:extLst>
          </p:cNvPr>
          <p:cNvSpPr txBox="1"/>
          <p:nvPr/>
        </p:nvSpPr>
        <p:spPr>
          <a:xfrm>
            <a:off x="1307910" y="1315511"/>
            <a:ext cx="42293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Vendor/Designer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96AF7-EE1F-84A6-FB53-41E838BC71BA}"/>
              </a:ext>
            </a:extLst>
          </p:cNvPr>
          <p:cNvSpPr txBox="1"/>
          <p:nvPr/>
        </p:nvSpPr>
        <p:spPr>
          <a:xfrm>
            <a:off x="6077715" y="1343846"/>
            <a:ext cx="3910454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Utility/Operator</a:t>
            </a:r>
            <a:r>
              <a:rPr lang="en-US" sz="11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C516C-6691-94A1-8D5B-0B7A820502EA}"/>
              </a:ext>
            </a:extLst>
          </p:cNvPr>
          <p:cNvCxnSpPr>
            <a:cxnSpLocks/>
          </p:cNvCxnSpPr>
          <p:nvPr/>
        </p:nvCxnSpPr>
        <p:spPr>
          <a:xfrm>
            <a:off x="500384" y="4374904"/>
            <a:ext cx="44585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A9430-81E3-4F92-E898-E4163C83A237}"/>
              </a:ext>
            </a:extLst>
          </p:cNvPr>
          <p:cNvCxnSpPr>
            <a:cxnSpLocks/>
          </p:cNvCxnSpPr>
          <p:nvPr/>
        </p:nvCxnSpPr>
        <p:spPr>
          <a:xfrm>
            <a:off x="503506" y="2620440"/>
            <a:ext cx="0" cy="257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DA9CE-7B9E-8AE4-FDB2-5B7529D4F0E1}"/>
              </a:ext>
            </a:extLst>
          </p:cNvPr>
          <p:cNvCxnSpPr>
            <a:cxnSpLocks/>
          </p:cNvCxnSpPr>
          <p:nvPr/>
        </p:nvCxnSpPr>
        <p:spPr>
          <a:xfrm flipH="1">
            <a:off x="274319" y="4889452"/>
            <a:ext cx="11917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B34FE-2BBC-B7E3-2292-DABE8DDE8069}"/>
              </a:ext>
            </a:extLst>
          </p:cNvPr>
          <p:cNvCxnSpPr>
            <a:cxnSpLocks/>
          </p:cNvCxnSpPr>
          <p:nvPr/>
        </p:nvCxnSpPr>
        <p:spPr>
          <a:xfrm flipV="1">
            <a:off x="4958940" y="2811951"/>
            <a:ext cx="2601462" cy="15544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583FD9-9F48-B853-0B39-1F851952ED5B}"/>
              </a:ext>
            </a:extLst>
          </p:cNvPr>
          <p:cNvCxnSpPr>
            <a:cxnSpLocks/>
          </p:cNvCxnSpPr>
          <p:nvPr/>
        </p:nvCxnSpPr>
        <p:spPr>
          <a:xfrm>
            <a:off x="7541070" y="2815045"/>
            <a:ext cx="41098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CC283-9D13-D29D-FA14-BF91BC7EA556}"/>
              </a:ext>
            </a:extLst>
          </p:cNvPr>
          <p:cNvSpPr/>
          <p:nvPr/>
        </p:nvSpPr>
        <p:spPr>
          <a:xfrm>
            <a:off x="7541070" y="2620440"/>
            <a:ext cx="4306048" cy="21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Baseline: Traditional retro-fit approach to security </a:t>
            </a: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F4B11F2C-E276-9701-B5A4-A2CA29D863EF}"/>
              </a:ext>
            </a:extLst>
          </p:cNvPr>
          <p:cNvSpPr/>
          <p:nvPr/>
        </p:nvSpPr>
        <p:spPr>
          <a:xfrm rot="5400000">
            <a:off x="3907655" y="4678794"/>
            <a:ext cx="400111" cy="37116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A20314BB-2A7E-038F-9E14-6450B4429F5A}"/>
              </a:ext>
            </a:extLst>
          </p:cNvPr>
          <p:cNvSpPr/>
          <p:nvPr/>
        </p:nvSpPr>
        <p:spPr>
          <a:xfrm rot="5400000">
            <a:off x="2995362" y="3851024"/>
            <a:ext cx="484632" cy="545171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8A9EE-F905-C31B-0338-EDF921499B68}"/>
              </a:ext>
            </a:extLst>
          </p:cNvPr>
          <p:cNvSpPr txBox="1"/>
          <p:nvPr/>
        </p:nvSpPr>
        <p:spPr>
          <a:xfrm>
            <a:off x="6318576" y="6321365"/>
            <a:ext cx="2780683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Security-by-design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8452B-DAB2-8060-1539-D7694DAFB819}"/>
              </a:ext>
            </a:extLst>
          </p:cNvPr>
          <p:cNvSpPr txBox="1"/>
          <p:nvPr/>
        </p:nvSpPr>
        <p:spPr>
          <a:xfrm>
            <a:off x="145311" y="5329817"/>
            <a:ext cx="121211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Reactor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5111D-044C-563E-1961-DC50E18401D8}"/>
              </a:ext>
            </a:extLst>
          </p:cNvPr>
          <p:cNvSpPr txBox="1"/>
          <p:nvPr/>
        </p:nvSpPr>
        <p:spPr>
          <a:xfrm>
            <a:off x="1712728" y="5346519"/>
            <a:ext cx="1080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Facility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3A25A8-EBF4-6D0B-7DA4-6DDEB350704E}"/>
              </a:ext>
            </a:extLst>
          </p:cNvPr>
          <p:cNvSpPr txBox="1"/>
          <p:nvPr/>
        </p:nvSpPr>
        <p:spPr>
          <a:xfrm>
            <a:off x="3149009" y="5335382"/>
            <a:ext cx="149210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Design Certification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E8E34-AE45-B424-1448-E00E8CF3A5C8}"/>
              </a:ext>
            </a:extLst>
          </p:cNvPr>
          <p:cNvSpPr txBox="1"/>
          <p:nvPr/>
        </p:nvSpPr>
        <p:spPr>
          <a:xfrm>
            <a:off x="5255142" y="5329815"/>
            <a:ext cx="12262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Utility Security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F9807-126E-3B6C-1851-BE3EC2971B44}"/>
              </a:ext>
            </a:extLst>
          </p:cNvPr>
          <p:cNvSpPr txBox="1"/>
          <p:nvPr/>
        </p:nvSpPr>
        <p:spPr>
          <a:xfrm>
            <a:off x="6838508" y="5329816"/>
            <a:ext cx="132552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Combined Operating License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45EECB-62DC-4201-F218-2F94F0DA0470}"/>
              </a:ext>
            </a:extLst>
          </p:cNvPr>
          <p:cNvSpPr txBox="1"/>
          <p:nvPr/>
        </p:nvSpPr>
        <p:spPr>
          <a:xfrm>
            <a:off x="8521111" y="5346016"/>
            <a:ext cx="158070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Operations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&amp; Maintenance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6B857-0D80-4387-51C7-CF3AC1FA8D45}"/>
              </a:ext>
            </a:extLst>
          </p:cNvPr>
          <p:cNvSpPr txBox="1"/>
          <p:nvPr/>
        </p:nvSpPr>
        <p:spPr>
          <a:xfrm>
            <a:off x="10458895" y="5329816"/>
            <a:ext cx="1733105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Decommission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C117D37-47D2-5112-A9FF-8CA3C48F4F08}"/>
              </a:ext>
            </a:extLst>
          </p:cNvPr>
          <p:cNvSpPr/>
          <p:nvPr/>
        </p:nvSpPr>
        <p:spPr>
          <a:xfrm>
            <a:off x="1300271" y="5595330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593405-7954-BA3C-CAE9-2EA4A271BE6F}"/>
              </a:ext>
            </a:extLst>
          </p:cNvPr>
          <p:cNvSpPr/>
          <p:nvPr/>
        </p:nvSpPr>
        <p:spPr>
          <a:xfrm>
            <a:off x="2760031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F74105F-9C83-02C4-A88E-7681F201D4C7}"/>
              </a:ext>
            </a:extLst>
          </p:cNvPr>
          <p:cNvSpPr/>
          <p:nvPr/>
        </p:nvSpPr>
        <p:spPr>
          <a:xfrm>
            <a:off x="6432259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C7CE625-8E9F-45DC-13C7-6E5614D64038}"/>
              </a:ext>
            </a:extLst>
          </p:cNvPr>
          <p:cNvSpPr/>
          <p:nvPr/>
        </p:nvSpPr>
        <p:spPr>
          <a:xfrm>
            <a:off x="8125924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894D18A-E59C-C71E-B108-57DA3DF0B4AF}"/>
              </a:ext>
            </a:extLst>
          </p:cNvPr>
          <p:cNvSpPr/>
          <p:nvPr/>
        </p:nvSpPr>
        <p:spPr>
          <a:xfrm>
            <a:off x="10046438" y="5612344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926D1F-B094-3C53-D4E6-5E2E2F526154}"/>
              </a:ext>
            </a:extLst>
          </p:cNvPr>
          <p:cNvGrpSpPr/>
          <p:nvPr/>
        </p:nvGrpSpPr>
        <p:grpSpPr>
          <a:xfrm>
            <a:off x="4735295" y="5541964"/>
            <a:ext cx="425663" cy="591363"/>
            <a:chOff x="6443855" y="3104005"/>
            <a:chExt cx="425663" cy="591363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91ED72EB-33E1-DDB4-19E2-5F6F30C50724}"/>
                </a:ext>
              </a:extLst>
            </p:cNvPr>
            <p:cNvSpPr/>
            <p:nvPr/>
          </p:nvSpPr>
          <p:spPr>
            <a:xfrm>
              <a:off x="6465481" y="3157370"/>
              <a:ext cx="404037" cy="484632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8E428A1-824E-5BA4-9C96-21FA3FF6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4035"/>
            <a:stretch/>
          </p:blipFill>
          <p:spPr>
            <a:xfrm>
              <a:off x="6443855" y="3104005"/>
              <a:ext cx="223645" cy="591363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137EAA-6DFF-FA85-CF34-B0A7432105BA}"/>
              </a:ext>
            </a:extLst>
          </p:cNvPr>
          <p:cNvCxnSpPr>
            <a:cxnSpLocks/>
          </p:cNvCxnSpPr>
          <p:nvPr/>
        </p:nvCxnSpPr>
        <p:spPr>
          <a:xfrm>
            <a:off x="4958939" y="1343846"/>
            <a:ext cx="0" cy="55032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FA183B-AC24-1C6D-9D84-936F0135CB80}"/>
              </a:ext>
            </a:extLst>
          </p:cNvPr>
          <p:cNvSpPr txBox="1"/>
          <p:nvPr/>
        </p:nvSpPr>
        <p:spPr>
          <a:xfrm>
            <a:off x="3262149" y="4892547"/>
            <a:ext cx="2946292" cy="470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Deployment Timeline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E0908D-1E87-FE8F-F1F1-1A19352209A3}"/>
              </a:ext>
            </a:extLst>
          </p:cNvPr>
          <p:cNvSpPr txBox="1"/>
          <p:nvPr/>
        </p:nvSpPr>
        <p:spPr>
          <a:xfrm rot="16200000">
            <a:off x="-99747" y="3305453"/>
            <a:ext cx="994753" cy="474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25907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6424-4A94-A122-DB66-A0993983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 SeBD Framework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146B6-6FFD-8FD9-EBC0-787DFA30B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811D0-9594-4DB5-A4AA-7A4A397618D5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8747D5-69D5-6FE5-A962-D0048736C0AB}"/>
              </a:ext>
            </a:extLst>
          </p:cNvPr>
          <p:cNvGraphicFramePr/>
          <p:nvPr/>
        </p:nvGraphicFramePr>
        <p:xfrm>
          <a:off x="145311" y="1711777"/>
          <a:ext cx="9805093" cy="93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7B7D52-AC10-2E8E-82BF-F8AF913D3802}"/>
              </a:ext>
            </a:extLst>
          </p:cNvPr>
          <p:cNvSpPr txBox="1"/>
          <p:nvPr/>
        </p:nvSpPr>
        <p:spPr>
          <a:xfrm>
            <a:off x="1307910" y="1315511"/>
            <a:ext cx="4229300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F0"/>
                </a:solidFill>
              </a:rPr>
              <a:t>Vendor/Designer</a:t>
            </a:r>
            <a:r>
              <a:rPr lang="en-US" sz="11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A96AF7-EE1F-84A6-FB53-41E838BC71BA}"/>
              </a:ext>
            </a:extLst>
          </p:cNvPr>
          <p:cNvSpPr txBox="1"/>
          <p:nvPr/>
        </p:nvSpPr>
        <p:spPr>
          <a:xfrm>
            <a:off x="6077715" y="1343846"/>
            <a:ext cx="3910454" cy="6858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400" b="1" dirty="0">
                <a:solidFill>
                  <a:srgbClr val="00B050"/>
                </a:solidFill>
              </a:rPr>
              <a:t>Utility/Operator</a:t>
            </a:r>
            <a:r>
              <a:rPr lang="en-US" sz="1100" dirty="0"/>
              <a:t>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4C516C-6691-94A1-8D5B-0B7A820502EA}"/>
              </a:ext>
            </a:extLst>
          </p:cNvPr>
          <p:cNvCxnSpPr>
            <a:cxnSpLocks/>
          </p:cNvCxnSpPr>
          <p:nvPr/>
        </p:nvCxnSpPr>
        <p:spPr>
          <a:xfrm>
            <a:off x="500384" y="4374904"/>
            <a:ext cx="445855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6878F2-5457-5A22-CA70-5B3158427DE0}"/>
              </a:ext>
            </a:extLst>
          </p:cNvPr>
          <p:cNvCxnSpPr>
            <a:cxnSpLocks/>
          </p:cNvCxnSpPr>
          <p:nvPr/>
        </p:nvCxnSpPr>
        <p:spPr>
          <a:xfrm flipV="1">
            <a:off x="4958939" y="3259387"/>
            <a:ext cx="1004596" cy="1115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2A8DD9-7ED7-1011-ACB1-A36B6A8A129B}"/>
              </a:ext>
            </a:extLst>
          </p:cNvPr>
          <p:cNvCxnSpPr>
            <a:cxnSpLocks/>
          </p:cNvCxnSpPr>
          <p:nvPr/>
        </p:nvCxnSpPr>
        <p:spPr>
          <a:xfrm>
            <a:off x="5954010" y="3262481"/>
            <a:ext cx="57144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C4A9430-81E3-4F92-E898-E4163C83A237}"/>
              </a:ext>
            </a:extLst>
          </p:cNvPr>
          <p:cNvCxnSpPr>
            <a:cxnSpLocks/>
          </p:cNvCxnSpPr>
          <p:nvPr/>
        </p:nvCxnSpPr>
        <p:spPr>
          <a:xfrm>
            <a:off x="503506" y="2620440"/>
            <a:ext cx="0" cy="2572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0CDA9CE-7B9E-8AE4-FDB2-5B7529D4F0E1}"/>
              </a:ext>
            </a:extLst>
          </p:cNvPr>
          <p:cNvCxnSpPr>
            <a:cxnSpLocks/>
          </p:cNvCxnSpPr>
          <p:nvPr/>
        </p:nvCxnSpPr>
        <p:spPr>
          <a:xfrm flipH="1">
            <a:off x="274319" y="4889452"/>
            <a:ext cx="119176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6B34FE-2BBC-B7E3-2292-DABE8DDE8069}"/>
              </a:ext>
            </a:extLst>
          </p:cNvPr>
          <p:cNvCxnSpPr>
            <a:cxnSpLocks/>
          </p:cNvCxnSpPr>
          <p:nvPr/>
        </p:nvCxnSpPr>
        <p:spPr>
          <a:xfrm flipV="1">
            <a:off x="4958940" y="2811951"/>
            <a:ext cx="2601462" cy="155448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583FD9-9F48-B853-0B39-1F851952ED5B}"/>
              </a:ext>
            </a:extLst>
          </p:cNvPr>
          <p:cNvCxnSpPr>
            <a:cxnSpLocks/>
          </p:cNvCxnSpPr>
          <p:nvPr/>
        </p:nvCxnSpPr>
        <p:spPr>
          <a:xfrm>
            <a:off x="7541070" y="2815045"/>
            <a:ext cx="41098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34CC283-9D13-D29D-FA14-BF91BC7EA556}"/>
              </a:ext>
            </a:extLst>
          </p:cNvPr>
          <p:cNvSpPr/>
          <p:nvPr/>
        </p:nvSpPr>
        <p:spPr>
          <a:xfrm>
            <a:off x="7541070" y="2620440"/>
            <a:ext cx="4306048" cy="21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Baseline: Traditional retro-fit approach to security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B329BB-F078-7517-9BE5-E8E36EB90D95}"/>
              </a:ext>
            </a:extLst>
          </p:cNvPr>
          <p:cNvSpPr/>
          <p:nvPr/>
        </p:nvSpPr>
        <p:spPr>
          <a:xfrm>
            <a:off x="7560403" y="3035427"/>
            <a:ext cx="4469484" cy="2180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</a:rPr>
              <a:t>SeBD Pathway #1: Traditional security earlier in lifecycle</a:t>
            </a: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F4B11F2C-E276-9701-B5A4-A2CA29D863EF}"/>
              </a:ext>
            </a:extLst>
          </p:cNvPr>
          <p:cNvSpPr/>
          <p:nvPr/>
        </p:nvSpPr>
        <p:spPr>
          <a:xfrm rot="5400000">
            <a:off x="3907655" y="4678794"/>
            <a:ext cx="400111" cy="371165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A20314BB-2A7E-038F-9E14-6450B4429F5A}"/>
              </a:ext>
            </a:extLst>
          </p:cNvPr>
          <p:cNvSpPr/>
          <p:nvPr/>
        </p:nvSpPr>
        <p:spPr>
          <a:xfrm rot="5400000">
            <a:off x="2995362" y="3851024"/>
            <a:ext cx="484632" cy="5451713"/>
          </a:xfrm>
          <a:prstGeom prst="curved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78A9EE-F905-C31B-0338-EDF921499B68}"/>
              </a:ext>
            </a:extLst>
          </p:cNvPr>
          <p:cNvSpPr txBox="1"/>
          <p:nvPr/>
        </p:nvSpPr>
        <p:spPr>
          <a:xfrm>
            <a:off x="6318576" y="6321365"/>
            <a:ext cx="2780683" cy="400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Security-by-design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C8452B-DAB2-8060-1539-D7694DAFB819}"/>
              </a:ext>
            </a:extLst>
          </p:cNvPr>
          <p:cNvSpPr txBox="1"/>
          <p:nvPr/>
        </p:nvSpPr>
        <p:spPr>
          <a:xfrm>
            <a:off x="145311" y="5329817"/>
            <a:ext cx="121211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Reactor Design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B5111D-044C-563E-1961-DC50E18401D8}"/>
              </a:ext>
            </a:extLst>
          </p:cNvPr>
          <p:cNvSpPr txBox="1"/>
          <p:nvPr/>
        </p:nvSpPr>
        <p:spPr>
          <a:xfrm>
            <a:off x="1712728" y="5346519"/>
            <a:ext cx="1080976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Initial Facility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3A25A8-EBF4-6D0B-7DA4-6DDEB350704E}"/>
              </a:ext>
            </a:extLst>
          </p:cNvPr>
          <p:cNvSpPr txBox="1"/>
          <p:nvPr/>
        </p:nvSpPr>
        <p:spPr>
          <a:xfrm>
            <a:off x="3149009" y="5335382"/>
            <a:ext cx="1492102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Design Certification Application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2E8E34-AE45-B424-1448-E00E8CF3A5C8}"/>
              </a:ext>
            </a:extLst>
          </p:cNvPr>
          <p:cNvSpPr txBox="1"/>
          <p:nvPr/>
        </p:nvSpPr>
        <p:spPr>
          <a:xfrm>
            <a:off x="5255142" y="5329815"/>
            <a:ext cx="12262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Utility Security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7F9807-126E-3B6C-1851-BE3EC2971B44}"/>
              </a:ext>
            </a:extLst>
          </p:cNvPr>
          <p:cNvSpPr txBox="1"/>
          <p:nvPr/>
        </p:nvSpPr>
        <p:spPr>
          <a:xfrm>
            <a:off x="6838508" y="5329816"/>
            <a:ext cx="132552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Combined Operating License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45EECB-62DC-4201-F218-2F94F0DA0470}"/>
              </a:ext>
            </a:extLst>
          </p:cNvPr>
          <p:cNvSpPr txBox="1"/>
          <p:nvPr/>
        </p:nvSpPr>
        <p:spPr>
          <a:xfrm>
            <a:off x="8521111" y="5346016"/>
            <a:ext cx="1580705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Operations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&amp; Maintenance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36B857-0D80-4387-51C7-CF3AC1FA8D45}"/>
              </a:ext>
            </a:extLst>
          </p:cNvPr>
          <p:cNvSpPr txBox="1"/>
          <p:nvPr/>
        </p:nvSpPr>
        <p:spPr>
          <a:xfrm>
            <a:off x="10458895" y="5329816"/>
            <a:ext cx="1733105" cy="86177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Decommission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FC117D37-47D2-5112-A9FF-8CA3C48F4F08}"/>
              </a:ext>
            </a:extLst>
          </p:cNvPr>
          <p:cNvSpPr/>
          <p:nvPr/>
        </p:nvSpPr>
        <p:spPr>
          <a:xfrm>
            <a:off x="1300271" y="5595330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20593405-7954-BA3C-CAE9-2EA4A271BE6F}"/>
              </a:ext>
            </a:extLst>
          </p:cNvPr>
          <p:cNvSpPr/>
          <p:nvPr/>
        </p:nvSpPr>
        <p:spPr>
          <a:xfrm>
            <a:off x="2760031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5F74105F-9C83-02C4-A88E-7681F201D4C7}"/>
              </a:ext>
            </a:extLst>
          </p:cNvPr>
          <p:cNvSpPr/>
          <p:nvPr/>
        </p:nvSpPr>
        <p:spPr>
          <a:xfrm>
            <a:off x="6432259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5C7CE625-8E9F-45DC-13C7-6E5614D64038}"/>
              </a:ext>
            </a:extLst>
          </p:cNvPr>
          <p:cNvSpPr/>
          <p:nvPr/>
        </p:nvSpPr>
        <p:spPr>
          <a:xfrm>
            <a:off x="8125924" y="5611531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0894D18A-E59C-C71E-B108-57DA3DF0B4AF}"/>
              </a:ext>
            </a:extLst>
          </p:cNvPr>
          <p:cNvSpPr/>
          <p:nvPr/>
        </p:nvSpPr>
        <p:spPr>
          <a:xfrm>
            <a:off x="10046438" y="5612344"/>
            <a:ext cx="404037" cy="484632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D926D1F-B094-3C53-D4E6-5E2E2F526154}"/>
              </a:ext>
            </a:extLst>
          </p:cNvPr>
          <p:cNvGrpSpPr/>
          <p:nvPr/>
        </p:nvGrpSpPr>
        <p:grpSpPr>
          <a:xfrm>
            <a:off x="4735295" y="5541964"/>
            <a:ext cx="425663" cy="591363"/>
            <a:chOff x="6443855" y="3104005"/>
            <a:chExt cx="425663" cy="591363"/>
          </a:xfrm>
        </p:grpSpPr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91ED72EB-33E1-DDB4-19E2-5F6F30C50724}"/>
                </a:ext>
              </a:extLst>
            </p:cNvPr>
            <p:cNvSpPr/>
            <p:nvPr/>
          </p:nvSpPr>
          <p:spPr>
            <a:xfrm>
              <a:off x="6465481" y="3157370"/>
              <a:ext cx="404037" cy="484632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D8E428A1-824E-5BA4-9C96-21FA3FF6D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4035"/>
            <a:stretch/>
          </p:blipFill>
          <p:spPr>
            <a:xfrm>
              <a:off x="6443855" y="3104005"/>
              <a:ext cx="223645" cy="591363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137EAA-6DFF-FA85-CF34-B0A7432105BA}"/>
              </a:ext>
            </a:extLst>
          </p:cNvPr>
          <p:cNvCxnSpPr>
            <a:cxnSpLocks/>
          </p:cNvCxnSpPr>
          <p:nvPr/>
        </p:nvCxnSpPr>
        <p:spPr>
          <a:xfrm>
            <a:off x="4958939" y="1343846"/>
            <a:ext cx="0" cy="550329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2FA183B-AC24-1C6D-9D84-936F0135CB80}"/>
              </a:ext>
            </a:extLst>
          </p:cNvPr>
          <p:cNvSpPr txBox="1"/>
          <p:nvPr/>
        </p:nvSpPr>
        <p:spPr>
          <a:xfrm>
            <a:off x="3262149" y="4892547"/>
            <a:ext cx="2946292" cy="47078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Deployment Timeline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7E0908D-1E87-FE8F-F1F1-1A19352209A3}"/>
              </a:ext>
            </a:extLst>
          </p:cNvPr>
          <p:cNvSpPr txBox="1"/>
          <p:nvPr/>
        </p:nvSpPr>
        <p:spPr>
          <a:xfrm rot="16200000">
            <a:off x="-99747" y="3305453"/>
            <a:ext cx="994753" cy="47463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r>
              <a:rPr lang="en-US" sz="2000" b="1" dirty="0"/>
              <a:t>Costs</a:t>
            </a:r>
          </a:p>
        </p:txBody>
      </p:sp>
    </p:spTree>
    <p:extLst>
      <p:ext uri="{BB962C8B-B14F-4D97-AF65-F5344CB8AC3E}">
        <p14:creationId xmlns:p14="http://schemas.microsoft.com/office/powerpoint/2010/main" val="40441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1572403A950A449F03D309DCDCB39C" ma:contentTypeVersion="18" ma:contentTypeDescription="Create a new document." ma:contentTypeScope="" ma:versionID="c3ff5bd11e6bfd98406c8a4dae36b260">
  <xsd:schema xmlns:xsd="http://www.w3.org/2001/XMLSchema" xmlns:xs="http://www.w3.org/2001/XMLSchema" xmlns:p="http://schemas.microsoft.com/office/2006/metadata/properties" xmlns:ns2="94bacced-d3e9-4230-8110-5185e6b8723a" xmlns:ns3="89039979-132d-4e33-b8d6-8b0f084d9471" xmlns:ns4="0311a6d6-6c49-40aa-926b-e98182ea64d2" targetNamespace="http://schemas.microsoft.com/office/2006/metadata/properties" ma:root="true" ma:fieldsID="12ff1ac6586bb3cc493a838c4adcd485" ns2:_="" ns3:_="" ns4:_="">
    <xsd:import namespace="94bacced-d3e9-4230-8110-5185e6b8723a"/>
    <xsd:import namespace="89039979-132d-4e33-b8d6-8b0f084d9471"/>
    <xsd:import namespace="0311a6d6-6c49-40aa-926b-e98182ea6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pen_x0020_with_x0020_Seclor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acced-d3e9-4230-8110-5185e6b872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pen_x0020_with_x0020_Seclore" ma:index="14" nillable="true" ma:displayName="Open with Seclore" ma:hidden="true" ma:internalName="Open_x0020_with_x0020_Seclor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c7bd71-0de2-450a-8d3d-78c533438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039979-132d-4e33-b8d6-8b0f084d947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1a6d6-6c49-40aa-926b-e98182ea64d2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c759ce-e5e5-4926-916d-bee7019b82dd}" ma:internalName="TaxCatchAll" ma:showField="CatchAllData" ma:web="0311a6d6-6c49-40aa-926b-e98182ea6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bacced-d3e9-4230-8110-5185e6b8723a">
      <Terms xmlns="http://schemas.microsoft.com/office/infopath/2007/PartnerControls"/>
    </lcf76f155ced4ddcb4097134ff3c332f>
    <TaxCatchAll xmlns="0311a6d6-6c49-40aa-926b-e98182ea64d2" xsi:nil="true"/>
    <Open_x0020_with_x0020_Seclore xmlns="94bacced-d3e9-4230-8110-5185e6b8723a" xsi:nil="true"/>
  </documentManagement>
</p:properties>
</file>

<file path=customXml/itemProps1.xml><?xml version="1.0" encoding="utf-8"?>
<ds:datastoreItem xmlns:ds="http://schemas.openxmlformats.org/officeDocument/2006/customXml" ds:itemID="{B4F7C2D9-DCD9-4091-AC19-AF672454B1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acced-d3e9-4230-8110-5185e6b8723a"/>
    <ds:schemaRef ds:uri="89039979-132d-4e33-b8d6-8b0f084d9471"/>
    <ds:schemaRef ds:uri="0311a6d6-6c49-40aa-926b-e98182ea6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03D3D1-F39D-490F-A4CD-77C72E40E0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F5A183-8DB8-4E33-A3B8-B56576635C6B}">
  <ds:schemaRefs>
    <ds:schemaRef ds:uri="http://schemas.microsoft.com/office/2006/metadata/properties"/>
    <ds:schemaRef ds:uri="http://schemas.microsoft.com/office/infopath/2007/PartnerControls"/>
    <ds:schemaRef ds:uri="2d1b3375-85a6-4ec3-9d45-85c3f7ff19cc"/>
    <ds:schemaRef ds:uri="a8853164-03d1-4052-89d1-ac895618168d"/>
    <ds:schemaRef ds:uri="28c46709-a72c-47b6-8a9d-476190a8ab3f"/>
    <ds:schemaRef ds:uri="94bacced-d3e9-4230-8110-5185e6b8723a"/>
    <ds:schemaRef ds:uri="0311a6d6-6c49-40aa-926b-e98182ea64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989</Words>
  <Application>Microsoft Office PowerPoint</Application>
  <PresentationFormat>Widescreen</PresentationFormat>
  <Paragraphs>175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Office Theme</vt:lpstr>
      <vt:lpstr>1_Office Theme</vt:lpstr>
      <vt:lpstr>2_Office Theme</vt:lpstr>
      <vt:lpstr>PowerPoint Presentation</vt:lpstr>
      <vt:lpstr>INCORPORATING INTERNATIONAL  CONSIDERATIONS INTO SYSTEMS  ENGINEERING AND REGULATORY  LIFECYCLE-BASED FRAMEWORK FOR  SECURITY-BY-DESIGN</vt:lpstr>
      <vt:lpstr>Roadmap</vt:lpstr>
      <vt:lpstr>Introduction</vt:lpstr>
      <vt:lpstr>Introduction</vt:lpstr>
      <vt:lpstr>INS SeBD Framework</vt:lpstr>
      <vt:lpstr>INS SeBD Framework</vt:lpstr>
      <vt:lpstr>INS SeBD Framework</vt:lpstr>
      <vt:lpstr>INS SeBD Framework</vt:lpstr>
      <vt:lpstr>INS SeBD Framework</vt:lpstr>
      <vt:lpstr>SeBD into International Instruments</vt:lpstr>
      <vt:lpstr>SeBD into International Instruments</vt:lpstr>
      <vt:lpstr>SeBD into International Instruments</vt:lpstr>
      <vt:lpstr>Conclusions &amp; Insights</vt:lpstr>
      <vt:lpstr>QUESTIONS???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PARKER, Gregory</dc:creator>
  <cp:lastModifiedBy>Williams, Adam David</cp:lastModifiedBy>
  <cp:revision>27</cp:revision>
  <dcterms:created xsi:type="dcterms:W3CDTF">2019-10-29T08:33:20Z</dcterms:created>
  <dcterms:modified xsi:type="dcterms:W3CDTF">2024-10-10T15:22:23Z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0x010100DB1572403A950A449F03D309DCDCB39C</vt:lpwstr>
  </property>
  <property fmtid="{D5CDD505-2E9C-101B-9397-08002B2CF9AE}" pid="3" name="MediaServiceImageTags">
    <vt:lpwstr/>
  </property>
</Properties>
</file>