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62" r:id="rId9"/>
    <p:sldId id="263" r:id="rId10"/>
    <p:sldId id="287" r:id="rId11"/>
    <p:sldId id="289" r:id="rId12"/>
    <p:sldId id="290" r:id="rId13"/>
    <p:sldId id="291" r:id="rId14"/>
    <p:sldId id="292" r:id="rId15"/>
    <p:sldId id="295" r:id="rId16"/>
    <p:sldId id="296" r:id="rId17"/>
    <p:sldId id="297" r:id="rId18"/>
    <p:sldId id="288" r:id="rId19"/>
    <p:sldId id="300" r:id="rId20"/>
    <p:sldId id="303" r:id="rId21"/>
    <p:sldId id="304" r:id="rId22"/>
    <p:sldId id="29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DCSA applied to SMR remote op.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10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54E03C-7653-4AB3-A42C-A1AB1CE4C6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4" y="2706440"/>
            <a:ext cx="6233740" cy="3999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19625-4E98-48BC-AD0C-B6807AD4D942}"/>
              </a:ext>
            </a:extLst>
          </p:cNvPr>
          <p:cNvSpPr/>
          <p:nvPr/>
        </p:nvSpPr>
        <p:spPr>
          <a:xfrm>
            <a:off x="4924044" y="2706440"/>
            <a:ext cx="6233740" cy="66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8F96F9-45DF-47D1-88BF-7B13938A741D}"/>
              </a:ext>
            </a:extLst>
          </p:cNvPr>
          <p:cNvSpPr/>
          <p:nvPr/>
        </p:nvSpPr>
        <p:spPr>
          <a:xfrm>
            <a:off x="9945138" y="3491147"/>
            <a:ext cx="1162050" cy="406400"/>
          </a:xfrm>
          <a:prstGeom prst="rect">
            <a:avLst/>
          </a:prstGeom>
          <a:solidFill>
            <a:srgbClr val="D6D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Control Room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5218C-479B-4422-BB46-8EB8F7BFB0DB}"/>
              </a:ext>
            </a:extLst>
          </p:cNvPr>
          <p:cNvSpPr/>
          <p:nvPr/>
        </p:nvSpPr>
        <p:spPr>
          <a:xfrm>
            <a:off x="4933950" y="3438716"/>
            <a:ext cx="1162050" cy="406400"/>
          </a:xfrm>
          <a:prstGeom prst="rect">
            <a:avLst/>
          </a:prstGeom>
          <a:solidFill>
            <a:srgbClr val="D6D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SMR(s)</a:t>
            </a:r>
          </a:p>
        </p:txBody>
      </p:sp>
    </p:spTree>
    <p:extLst>
      <p:ext uri="{BB962C8B-B14F-4D97-AF65-F5344CB8AC3E}">
        <p14:creationId xmlns:p14="http://schemas.microsoft.com/office/powerpoint/2010/main" val="27115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DCSA applied to SMR remote op.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54E03C-7653-4AB3-A42C-A1AB1CE4C6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4" y="2706440"/>
            <a:ext cx="6233740" cy="39991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1BC6EE-563A-42BE-9305-52682A11190B}"/>
              </a:ext>
            </a:extLst>
          </p:cNvPr>
          <p:cNvSpPr txBox="1"/>
          <p:nvPr/>
        </p:nvSpPr>
        <p:spPr>
          <a:xfrm>
            <a:off x="247455" y="2313325"/>
            <a:ext cx="457476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Application of the DCSA approach to both :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The SMR reactor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The distant control room</a:t>
            </a:r>
          </a:p>
          <a:p>
            <a:pPr lvl="1">
              <a:buClr>
                <a:schemeClr val="accent2"/>
              </a:buClr>
            </a:pPr>
            <a:endParaRPr lang="en-US" altLang="fr-FR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Need to protect data stream of each SL from the others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One VPN between reactor and control room is not enough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47E583-24FE-49EA-B4E6-282BE93C4115}"/>
              </a:ext>
            </a:extLst>
          </p:cNvPr>
          <p:cNvSpPr/>
          <p:nvPr/>
        </p:nvSpPr>
        <p:spPr>
          <a:xfrm>
            <a:off x="4933950" y="3438716"/>
            <a:ext cx="1162050" cy="406400"/>
          </a:xfrm>
          <a:prstGeom prst="rect">
            <a:avLst/>
          </a:prstGeom>
          <a:solidFill>
            <a:srgbClr val="D6D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SMR(s)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BBEA75-9F7E-4279-AF2D-21BC72CC8838}"/>
              </a:ext>
            </a:extLst>
          </p:cNvPr>
          <p:cNvSpPr/>
          <p:nvPr/>
        </p:nvSpPr>
        <p:spPr>
          <a:xfrm>
            <a:off x="9945138" y="3491147"/>
            <a:ext cx="1162050" cy="406400"/>
          </a:xfrm>
          <a:prstGeom prst="rect">
            <a:avLst/>
          </a:prstGeom>
          <a:solidFill>
            <a:srgbClr val="D6D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Control Room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8F30EE-5B44-4692-905D-9C73FB54B480}"/>
              </a:ext>
            </a:extLst>
          </p:cNvPr>
          <p:cNvSpPr/>
          <p:nvPr/>
        </p:nvSpPr>
        <p:spPr>
          <a:xfrm>
            <a:off x="9202723" y="2804648"/>
            <a:ext cx="1904465" cy="406400"/>
          </a:xfrm>
          <a:prstGeom prst="rect">
            <a:avLst/>
          </a:prstGeom>
          <a:solidFill>
            <a:srgbClr val="D6D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latin typeface="Marianne" panose="02000000000000000000" pitchFamily="50" charset="0"/>
              </a:rPr>
              <a:t>Reduced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confidence zone</a:t>
            </a:r>
          </a:p>
        </p:txBody>
      </p:sp>
    </p:spTree>
    <p:extLst>
      <p:ext uri="{BB962C8B-B14F-4D97-AF65-F5344CB8AC3E}">
        <p14:creationId xmlns:p14="http://schemas.microsoft.com/office/powerpoint/2010/main" val="61584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DCSA CNL proposal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D391DC-08C0-44E8-B23F-10A8C24040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72" y="3060750"/>
            <a:ext cx="6032527" cy="326826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8CF4228-49C5-4A78-8F2C-DA4E52B412A2}"/>
              </a:ext>
            </a:extLst>
          </p:cNvPr>
          <p:cNvGrpSpPr/>
          <p:nvPr/>
        </p:nvGrpSpPr>
        <p:grpSpPr>
          <a:xfrm>
            <a:off x="9372446" y="1897404"/>
            <a:ext cx="2158107" cy="1733723"/>
            <a:chOff x="6716332" y="475004"/>
            <a:chExt cx="2158107" cy="173372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E48BCD-4D1C-47F3-B2E3-2B15DBC4D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404" y="824651"/>
              <a:ext cx="1223572" cy="582300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5CE7023-81C2-4F04-B070-84B8FB9CECF7}"/>
                </a:ext>
              </a:extLst>
            </p:cNvPr>
            <p:cNvSpPr/>
            <p:nvPr/>
          </p:nvSpPr>
          <p:spPr>
            <a:xfrm>
              <a:off x="7476186" y="475004"/>
              <a:ext cx="1398253" cy="12234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E6E91BD-2341-4942-AB81-6072A108BFF3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H="1">
              <a:off x="6716332" y="1519321"/>
              <a:ext cx="964623" cy="689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19D7AD70-F384-4DC4-A44E-1F8803A36566}"/>
              </a:ext>
            </a:extLst>
          </p:cNvPr>
          <p:cNvSpPr txBox="1"/>
          <p:nvPr/>
        </p:nvSpPr>
        <p:spPr>
          <a:xfrm>
            <a:off x="285555" y="1897404"/>
            <a:ext cx="457476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One VPN </a:t>
            </a:r>
            <a:r>
              <a:rPr lang="en-US" altLang="fr-FR" sz="2400" b="1" u="sng" dirty="0">
                <a:latin typeface="Marianne" panose="02000000000000000000" pitchFamily="50" charset="0"/>
                <a:cs typeface="Arial" panose="020B0604020202020204" pitchFamily="34" charset="0"/>
              </a:rPr>
              <a:t>for each SL </a:t>
            </a: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between reactor and control room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VPN tunnel nesting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Each layer is protected from others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Graded approach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No remote access to SL1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33FAECC-C2C2-4D29-AA94-BBD1F0B548E2}"/>
              </a:ext>
            </a:extLst>
          </p:cNvPr>
          <p:cNvCxnSpPr>
            <a:cxnSpLocks/>
          </p:cNvCxnSpPr>
          <p:nvPr/>
        </p:nvCxnSpPr>
        <p:spPr>
          <a:xfrm flipV="1">
            <a:off x="4966283" y="5134159"/>
            <a:ext cx="357226" cy="13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838464DF-56AA-47B9-AA80-0749D3D1A0C6}"/>
              </a:ext>
            </a:extLst>
          </p:cNvPr>
          <p:cNvSpPr/>
          <p:nvPr/>
        </p:nvSpPr>
        <p:spPr>
          <a:xfrm rot="20420421">
            <a:off x="8166476" y="1507966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Questions raised from DCSA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13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C27D4E7-CCD8-436B-86EF-DACFFDC608CC}"/>
              </a:ext>
            </a:extLst>
          </p:cNvPr>
          <p:cNvSpPr/>
          <p:nvPr/>
        </p:nvSpPr>
        <p:spPr>
          <a:xfrm rot="1184170">
            <a:off x="9662797" y="2280339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56B721-3644-4CFC-BE65-9503C2E7B7AC}"/>
              </a:ext>
            </a:extLst>
          </p:cNvPr>
          <p:cNvSpPr/>
          <p:nvPr/>
        </p:nvSpPr>
        <p:spPr>
          <a:xfrm>
            <a:off x="7830573" y="4657657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EA474AF-340C-4F8C-BCD7-B587F94229FB}"/>
              </a:ext>
            </a:extLst>
          </p:cNvPr>
          <p:cNvSpPr/>
          <p:nvPr/>
        </p:nvSpPr>
        <p:spPr>
          <a:xfrm rot="20374078">
            <a:off x="7266027" y="3602892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5DFC49-C081-4578-8951-84CC9EE330A3}"/>
              </a:ext>
            </a:extLst>
          </p:cNvPr>
          <p:cNvSpPr/>
          <p:nvPr/>
        </p:nvSpPr>
        <p:spPr>
          <a:xfrm>
            <a:off x="5047214" y="2670556"/>
            <a:ext cx="1574491" cy="15168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Which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security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features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/>
            <a:r>
              <a:rPr lang="fr-FR" sz="4000" b="1" dirty="0">
                <a:solidFill>
                  <a:schemeClr val="tx1"/>
                </a:solidFill>
              </a:rPr>
              <a:t>?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A4DA036-1AFB-4E2A-8DDC-D8BECDB16195}"/>
              </a:ext>
            </a:extLst>
          </p:cNvPr>
          <p:cNvSpPr/>
          <p:nvPr/>
        </p:nvSpPr>
        <p:spPr>
          <a:xfrm rot="19896556">
            <a:off x="3550745" y="2496279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DA6324-FBA7-44CF-942B-1010E9409E77}"/>
              </a:ext>
            </a:extLst>
          </p:cNvPr>
          <p:cNvSpPr txBox="1"/>
          <p:nvPr/>
        </p:nvSpPr>
        <p:spPr>
          <a:xfrm>
            <a:off x="3508423" y="2776243"/>
            <a:ext cx="109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/>
              <a:t>Algorithms</a:t>
            </a:r>
            <a:r>
              <a:rPr lang="fr-FR" sz="1100" b="1" dirty="0"/>
              <a:t> </a:t>
            </a:r>
            <a:r>
              <a:rPr lang="fr-FR" sz="1100" b="1" dirty="0" err="1"/>
              <a:t>diversity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5A6C52-E58D-4388-9A47-BAC0DB44C3F5}"/>
              </a:ext>
            </a:extLst>
          </p:cNvPr>
          <p:cNvSpPr txBox="1"/>
          <p:nvPr/>
        </p:nvSpPr>
        <p:spPr>
          <a:xfrm>
            <a:off x="9607541" y="2545031"/>
            <a:ext cx="1193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/>
              <a:t>Ease</a:t>
            </a:r>
            <a:r>
              <a:rPr lang="fr-FR" sz="1100" b="1" dirty="0"/>
              <a:t> of </a:t>
            </a:r>
            <a:r>
              <a:rPr lang="fr-FR" sz="1100" b="1" dirty="0" err="1"/>
              <a:t>operation</a:t>
            </a:r>
            <a:endParaRPr lang="fr-FR" sz="11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BFD66A-1795-4A9E-A110-0877262DDE5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977668" y="3295865"/>
            <a:ext cx="1095317" cy="650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B5C5A64-C950-4189-A224-CBE22EC21A98}"/>
              </a:ext>
            </a:extLst>
          </p:cNvPr>
          <p:cNvSpPr txBox="1"/>
          <p:nvPr/>
        </p:nvSpPr>
        <p:spPr>
          <a:xfrm>
            <a:off x="7823305" y="4917271"/>
            <a:ext cx="1094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Diversification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328C99C-8D52-42CD-9853-9F234C7B670F}"/>
              </a:ext>
            </a:extLst>
          </p:cNvPr>
          <p:cNvCxnSpPr>
            <a:cxnSpLocks/>
            <a:stCxn id="19" idx="7"/>
            <a:endCxn id="6" idx="3"/>
          </p:cNvCxnSpPr>
          <p:nvPr/>
        </p:nvCxnSpPr>
        <p:spPr>
          <a:xfrm flipV="1">
            <a:off x="9320942" y="2958369"/>
            <a:ext cx="397661" cy="160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5CA977C8-6378-43CD-A9E6-9F7D234FDB2A}"/>
              </a:ext>
            </a:extLst>
          </p:cNvPr>
          <p:cNvSpPr/>
          <p:nvPr/>
        </p:nvSpPr>
        <p:spPr>
          <a:xfrm rot="4373236">
            <a:off x="9500924" y="4766800"/>
            <a:ext cx="970871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78EFCA2-053E-421D-AA84-3D794333C5F9}"/>
              </a:ext>
            </a:extLst>
          </p:cNvPr>
          <p:cNvSpPr/>
          <p:nvPr/>
        </p:nvSpPr>
        <p:spPr>
          <a:xfrm rot="1190582">
            <a:off x="9662796" y="3628941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A63FBA7-F814-4822-92CD-BD41641E800F}"/>
              </a:ext>
            </a:extLst>
          </p:cNvPr>
          <p:cNvSpPr/>
          <p:nvPr/>
        </p:nvSpPr>
        <p:spPr>
          <a:xfrm>
            <a:off x="8450831" y="2978462"/>
            <a:ext cx="1019399" cy="9603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629779C-4E3A-4CF3-92EB-AD58DCB0FC32}"/>
              </a:ext>
            </a:extLst>
          </p:cNvPr>
          <p:cNvSpPr/>
          <p:nvPr/>
        </p:nvSpPr>
        <p:spPr>
          <a:xfrm rot="1704725">
            <a:off x="7088315" y="1831436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2361BA-62E1-43FD-B61F-CD54B6B0B808}"/>
              </a:ext>
            </a:extLst>
          </p:cNvPr>
          <p:cNvSpPr txBox="1"/>
          <p:nvPr/>
        </p:nvSpPr>
        <p:spPr>
          <a:xfrm>
            <a:off x="7059370" y="1991472"/>
            <a:ext cx="1094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>
                <a:solidFill>
                  <a:schemeClr val="tx1"/>
                </a:solidFill>
              </a:rPr>
              <a:t>Available</a:t>
            </a:r>
            <a:r>
              <a:rPr lang="fr-FR" sz="1100" dirty="0">
                <a:solidFill>
                  <a:schemeClr val="tx1"/>
                </a:solidFill>
              </a:rPr>
              <a:t> options on </a:t>
            </a:r>
            <a:r>
              <a:rPr lang="fr-FR" sz="1100" dirty="0" err="1">
                <a:solidFill>
                  <a:schemeClr val="tx1"/>
                </a:solidFill>
              </a:rPr>
              <a:t>market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DBA919F-1E18-475A-B133-605D0E627453}"/>
              </a:ext>
            </a:extLst>
          </p:cNvPr>
          <p:cNvSpPr txBox="1"/>
          <p:nvPr/>
        </p:nvSpPr>
        <p:spPr>
          <a:xfrm>
            <a:off x="8085131" y="1855132"/>
            <a:ext cx="119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Qualification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CCA87E2-9C17-4BAF-813A-B390A077FE98}"/>
              </a:ext>
            </a:extLst>
          </p:cNvPr>
          <p:cNvSpPr txBox="1"/>
          <p:nvPr/>
        </p:nvSpPr>
        <p:spPr>
          <a:xfrm>
            <a:off x="9389510" y="5118557"/>
            <a:ext cx="119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/>
              <a:t>Cost</a:t>
            </a:r>
            <a:endParaRPr lang="fr-FR" sz="110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564C72F-0B43-49CF-BF64-CA1CDC2B52D1}"/>
              </a:ext>
            </a:extLst>
          </p:cNvPr>
          <p:cNvCxnSpPr>
            <a:cxnSpLocks/>
            <a:stCxn id="19" idx="1"/>
            <a:endCxn id="20" idx="6"/>
          </p:cNvCxnSpPr>
          <p:nvPr/>
        </p:nvCxnSpPr>
        <p:spPr>
          <a:xfrm flipH="1" flipV="1">
            <a:off x="8046320" y="2554115"/>
            <a:ext cx="553799" cy="564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7D39A50-8289-46CE-9C5E-F816BF20C1FB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8076562" y="2090920"/>
            <a:ext cx="89806" cy="93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13CE268-69EE-4662-A9D8-DF320EAF7AD4}"/>
              </a:ext>
            </a:extLst>
          </p:cNvPr>
          <p:cNvSpPr txBox="1"/>
          <p:nvPr/>
        </p:nvSpPr>
        <p:spPr>
          <a:xfrm>
            <a:off x="9575646" y="3978294"/>
            <a:ext cx="119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Reliability</a:t>
            </a:r>
            <a:endParaRPr lang="fr-FR" sz="11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E903156-9D20-4712-B562-CCE0372EBD49}"/>
              </a:ext>
            </a:extLst>
          </p:cNvPr>
          <p:cNvCxnSpPr>
            <a:cxnSpLocks/>
            <a:stCxn id="19" idx="5"/>
            <a:endCxn id="18" idx="2"/>
          </p:cNvCxnSpPr>
          <p:nvPr/>
        </p:nvCxnSpPr>
        <p:spPr>
          <a:xfrm>
            <a:off x="9320942" y="3798144"/>
            <a:ext cx="372117" cy="137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8E16E3B-F8F5-48B1-BC72-1E7BD4E9C2A9}"/>
              </a:ext>
            </a:extLst>
          </p:cNvPr>
          <p:cNvCxnSpPr>
            <a:cxnSpLocks/>
            <a:stCxn id="29" idx="7"/>
            <a:endCxn id="11" idx="3"/>
          </p:cNvCxnSpPr>
          <p:nvPr/>
        </p:nvCxnSpPr>
        <p:spPr>
          <a:xfrm flipV="1">
            <a:off x="3835812" y="3446494"/>
            <a:ext cx="69007" cy="15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CAEDCAFB-4232-4669-A539-634E6BD0D864}"/>
              </a:ext>
            </a:extLst>
          </p:cNvPr>
          <p:cNvSpPr/>
          <p:nvPr/>
        </p:nvSpPr>
        <p:spPr>
          <a:xfrm>
            <a:off x="2965701" y="3455926"/>
            <a:ext cx="1019399" cy="9603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1931D1F-8B9E-4C52-B795-16A2467E19E1}"/>
              </a:ext>
            </a:extLst>
          </p:cNvPr>
          <p:cNvSpPr txBox="1"/>
          <p:nvPr/>
        </p:nvSpPr>
        <p:spPr>
          <a:xfrm>
            <a:off x="2958269" y="3815728"/>
            <a:ext cx="1019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Cryptography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7FBEAEA-D4D4-4B9C-B504-2A81F005E754}"/>
              </a:ext>
            </a:extLst>
          </p:cNvPr>
          <p:cNvSpPr/>
          <p:nvPr/>
        </p:nvSpPr>
        <p:spPr>
          <a:xfrm rot="10800000">
            <a:off x="1896756" y="2732927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2D6AA7F-684D-4939-9385-D39F1F37A759}"/>
              </a:ext>
            </a:extLst>
          </p:cNvPr>
          <p:cNvSpPr txBox="1"/>
          <p:nvPr/>
        </p:nvSpPr>
        <p:spPr>
          <a:xfrm>
            <a:off x="1873147" y="3018837"/>
            <a:ext cx="109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Post-quantum crypto ?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8B9D3E8-04E5-4934-832C-852E7582D1E6}"/>
              </a:ext>
            </a:extLst>
          </p:cNvPr>
          <p:cNvCxnSpPr>
            <a:cxnSpLocks/>
            <a:stCxn id="34" idx="7"/>
            <a:endCxn id="30" idx="1"/>
          </p:cNvCxnSpPr>
          <p:nvPr/>
        </p:nvCxnSpPr>
        <p:spPr>
          <a:xfrm flipV="1">
            <a:off x="2078927" y="3946533"/>
            <a:ext cx="879342" cy="12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DCFB70D-62B9-4DE5-913A-DC2258EF3FB6}"/>
              </a:ext>
            </a:extLst>
          </p:cNvPr>
          <p:cNvSpPr/>
          <p:nvPr/>
        </p:nvSpPr>
        <p:spPr>
          <a:xfrm>
            <a:off x="1208816" y="3926398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12AB68A-4D49-4523-ADC5-659BB859A696}"/>
              </a:ext>
            </a:extLst>
          </p:cNvPr>
          <p:cNvSpPr txBox="1"/>
          <p:nvPr/>
        </p:nvSpPr>
        <p:spPr>
          <a:xfrm>
            <a:off x="1109613" y="4210838"/>
            <a:ext cx="1221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Key size and </a:t>
            </a:r>
            <a:r>
              <a:rPr lang="fr-FR" sz="1100" b="1" dirty="0" err="1">
                <a:solidFill>
                  <a:schemeClr val="tx1"/>
                </a:solidFill>
              </a:rPr>
              <a:t>renewal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47DCA07-FEBB-402B-9570-FD209BA6FB46}"/>
              </a:ext>
            </a:extLst>
          </p:cNvPr>
          <p:cNvCxnSpPr>
            <a:cxnSpLocks/>
            <a:stCxn id="31" idx="1"/>
            <a:endCxn id="29" idx="1"/>
          </p:cNvCxnSpPr>
          <p:nvPr/>
        </p:nvCxnSpPr>
        <p:spPr>
          <a:xfrm>
            <a:off x="2766867" y="3552609"/>
            <a:ext cx="348122" cy="4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61EF2E2-C801-4745-9873-632F88C2509E}"/>
              </a:ext>
            </a:extLst>
          </p:cNvPr>
          <p:cNvCxnSpPr>
            <a:cxnSpLocks/>
            <a:stCxn id="10" idx="6"/>
            <a:endCxn id="41" idx="1"/>
          </p:cNvCxnSpPr>
          <p:nvPr/>
        </p:nvCxnSpPr>
        <p:spPr>
          <a:xfrm>
            <a:off x="6621705" y="3429000"/>
            <a:ext cx="1904100" cy="2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2A98310-469E-4769-B35B-845DE65F55AA}"/>
              </a:ext>
            </a:extLst>
          </p:cNvPr>
          <p:cNvSpPr txBox="1"/>
          <p:nvPr/>
        </p:nvSpPr>
        <p:spPr>
          <a:xfrm>
            <a:off x="7246137" y="3799747"/>
            <a:ext cx="109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Functions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separation</a:t>
            </a:r>
            <a:endParaRPr lang="fr-FR" sz="1100" b="1" dirty="0">
              <a:solidFill>
                <a:schemeClr val="tx1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2502438-892D-4327-983E-640DCA2E02E4}"/>
              </a:ext>
            </a:extLst>
          </p:cNvPr>
          <p:cNvCxnSpPr>
            <a:cxnSpLocks/>
            <a:stCxn id="8" idx="1"/>
            <a:endCxn id="9" idx="4"/>
          </p:cNvCxnSpPr>
          <p:nvPr/>
        </p:nvCxnSpPr>
        <p:spPr>
          <a:xfrm flipH="1" flipV="1">
            <a:off x="7943348" y="4533001"/>
            <a:ext cx="36513" cy="265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8C33615-FAA6-4A6F-8ED1-390541A2D2D7}"/>
              </a:ext>
            </a:extLst>
          </p:cNvPr>
          <p:cNvCxnSpPr>
            <a:cxnSpLocks/>
            <a:stCxn id="19" idx="4"/>
            <a:endCxn id="8" idx="7"/>
          </p:cNvCxnSpPr>
          <p:nvPr/>
        </p:nvCxnSpPr>
        <p:spPr>
          <a:xfrm flipH="1">
            <a:off x="8700684" y="3938779"/>
            <a:ext cx="259847" cy="85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85CDE78E-9BC1-4636-B3B0-53FBF6E0390E}"/>
              </a:ext>
            </a:extLst>
          </p:cNvPr>
          <p:cNvSpPr txBox="1"/>
          <p:nvPr/>
        </p:nvSpPr>
        <p:spPr>
          <a:xfrm>
            <a:off x="8525805" y="3325433"/>
            <a:ext cx="929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Equipment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94ADFD6-1EAE-4F54-AB6D-10F3F4AF2719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8289977" y="3798144"/>
            <a:ext cx="310142" cy="31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7463D688-2759-425A-ACFD-880EA9F7CB97}"/>
              </a:ext>
            </a:extLst>
          </p:cNvPr>
          <p:cNvSpPr/>
          <p:nvPr/>
        </p:nvSpPr>
        <p:spPr>
          <a:xfrm rot="20374078">
            <a:off x="5285558" y="4512280"/>
            <a:ext cx="1019399" cy="9603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8798573-36FA-4DBD-9F7B-53D5F1A35300}"/>
              </a:ext>
            </a:extLst>
          </p:cNvPr>
          <p:cNvSpPr txBox="1"/>
          <p:nvPr/>
        </p:nvSpPr>
        <p:spPr>
          <a:xfrm>
            <a:off x="5120887" y="4853915"/>
            <a:ext cx="1378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Performance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2073D551-F8BC-4F7E-951E-F77C3B6F7FA2}"/>
              </a:ext>
            </a:extLst>
          </p:cNvPr>
          <p:cNvCxnSpPr>
            <a:cxnSpLocks/>
          </p:cNvCxnSpPr>
          <p:nvPr/>
        </p:nvCxnSpPr>
        <p:spPr>
          <a:xfrm>
            <a:off x="5829512" y="4195452"/>
            <a:ext cx="0" cy="33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EFC8D75E-4C25-46EC-85F7-F53B71022B6E}"/>
              </a:ext>
            </a:extLst>
          </p:cNvPr>
          <p:cNvSpPr/>
          <p:nvPr/>
        </p:nvSpPr>
        <p:spPr>
          <a:xfrm rot="4373236">
            <a:off x="4128301" y="5047456"/>
            <a:ext cx="1001155" cy="9553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7871F962-E98D-4BF3-84C5-6EECB3D208B5}"/>
              </a:ext>
            </a:extLst>
          </p:cNvPr>
          <p:cNvSpPr/>
          <p:nvPr/>
        </p:nvSpPr>
        <p:spPr>
          <a:xfrm rot="4373236">
            <a:off x="6298369" y="5061059"/>
            <a:ext cx="1001155" cy="9553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ECDA8B1-1D71-495A-BD36-54FA1054BA18}"/>
              </a:ext>
            </a:extLst>
          </p:cNvPr>
          <p:cNvSpPr txBox="1"/>
          <p:nvPr/>
        </p:nvSpPr>
        <p:spPr>
          <a:xfrm>
            <a:off x="6213810" y="5398496"/>
            <a:ext cx="119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Vidéo</a:t>
            </a:r>
            <a:endParaRPr lang="fr-FR" sz="1100" dirty="0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7F5A46E-DFF0-4EC1-AF23-9F471AA2177B}"/>
              </a:ext>
            </a:extLst>
          </p:cNvPr>
          <p:cNvCxnSpPr>
            <a:cxnSpLocks/>
          </p:cNvCxnSpPr>
          <p:nvPr/>
        </p:nvCxnSpPr>
        <p:spPr>
          <a:xfrm>
            <a:off x="6294542" y="5011087"/>
            <a:ext cx="226178" cy="10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3AA9C3CC-C10E-AA72-4AB5-DE590085225D}"/>
              </a:ext>
            </a:extLst>
          </p:cNvPr>
          <p:cNvSpPr/>
          <p:nvPr/>
        </p:nvSpPr>
        <p:spPr>
          <a:xfrm>
            <a:off x="2500086" y="4745318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1DC2389-3474-A808-7C8D-BBED37196E9B}"/>
              </a:ext>
            </a:extLst>
          </p:cNvPr>
          <p:cNvCxnSpPr>
            <a:cxnSpLocks/>
            <a:stCxn id="2" idx="0"/>
            <a:endCxn id="29" idx="3"/>
          </p:cNvCxnSpPr>
          <p:nvPr/>
        </p:nvCxnSpPr>
        <p:spPr>
          <a:xfrm flipV="1">
            <a:off x="3009786" y="4275608"/>
            <a:ext cx="105203" cy="46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43A712C8-C7F4-29F6-6886-D1EABE629453}"/>
              </a:ext>
            </a:extLst>
          </p:cNvPr>
          <p:cNvSpPr txBox="1"/>
          <p:nvPr/>
        </p:nvSpPr>
        <p:spPr>
          <a:xfrm>
            <a:off x="2383104" y="4996849"/>
            <a:ext cx="1221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Strength</a:t>
            </a:r>
            <a:r>
              <a:rPr lang="fr-FR" sz="1100" b="1" dirty="0">
                <a:solidFill>
                  <a:schemeClr val="tx1"/>
                </a:solidFill>
              </a:rPr>
              <a:t> and </a:t>
            </a:r>
            <a:r>
              <a:rPr lang="fr-FR" sz="1100" b="1" dirty="0" err="1">
                <a:solidFill>
                  <a:schemeClr val="tx1"/>
                </a:solidFill>
              </a:rPr>
              <a:t>lifecycle</a:t>
            </a:r>
            <a:endParaRPr lang="fr-FR" sz="1100" dirty="0">
              <a:solidFill>
                <a:schemeClr val="tx1"/>
              </a:solidFill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29EAB67-1241-4CCF-BF4C-E068B7EBEE18}"/>
              </a:ext>
            </a:extLst>
          </p:cNvPr>
          <p:cNvCxnSpPr>
            <a:cxnSpLocks/>
            <a:stCxn id="19" idx="4"/>
            <a:endCxn id="17" idx="2"/>
          </p:cNvCxnSpPr>
          <p:nvPr/>
        </p:nvCxnSpPr>
        <p:spPr>
          <a:xfrm>
            <a:off x="8960531" y="3938779"/>
            <a:ext cx="882987" cy="84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4716182-6E2B-4CD8-8A1F-74F0495B0D97}"/>
              </a:ext>
            </a:extLst>
          </p:cNvPr>
          <p:cNvSpPr txBox="1"/>
          <p:nvPr/>
        </p:nvSpPr>
        <p:spPr>
          <a:xfrm>
            <a:off x="4043742" y="5384893"/>
            <a:ext cx="1193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I&amp;C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9227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Cryptographic algorithms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14</a:t>
            </a:fld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3AC5506-4EA4-48A2-BE48-1B9342EC166F}"/>
              </a:ext>
            </a:extLst>
          </p:cNvPr>
          <p:cNvSpPr/>
          <p:nvPr/>
        </p:nvSpPr>
        <p:spPr>
          <a:xfrm rot="19896556">
            <a:off x="8544567" y="1753209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7AAD268-B873-4717-8B6E-629F327D37A3}"/>
              </a:ext>
            </a:extLst>
          </p:cNvPr>
          <p:cNvSpPr/>
          <p:nvPr/>
        </p:nvSpPr>
        <p:spPr>
          <a:xfrm>
            <a:off x="7569814" y="1722118"/>
            <a:ext cx="1019399" cy="9603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7A52AE-8798-DC3A-D6F8-1B6D84E3210B}"/>
              </a:ext>
            </a:extLst>
          </p:cNvPr>
          <p:cNvSpPr txBox="1"/>
          <p:nvPr/>
        </p:nvSpPr>
        <p:spPr>
          <a:xfrm>
            <a:off x="391672" y="2704797"/>
            <a:ext cx="60973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Parameters</a:t>
            </a:r>
            <a:r>
              <a:rPr lang="fr-FR" dirty="0">
                <a:latin typeface="Marianne" panose="02000000000000000000"/>
              </a:rPr>
              <a:t> for solution design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Robustness</a:t>
            </a:r>
            <a:r>
              <a:rPr lang="fr-FR" dirty="0">
                <a:latin typeface="Marianne" panose="02000000000000000000"/>
              </a:rPr>
              <a:t> (</a:t>
            </a:r>
            <a:r>
              <a:rPr lang="fr-FR" dirty="0" err="1">
                <a:latin typeface="Marianne" panose="02000000000000000000"/>
              </a:rPr>
              <a:t>resistance</a:t>
            </a:r>
            <a:r>
              <a:rPr lang="fr-FR" dirty="0">
                <a:latin typeface="Marianne" panose="02000000000000000000"/>
              </a:rPr>
              <a:t> to </a:t>
            </a:r>
            <a:r>
              <a:rPr lang="fr-FR" dirty="0" err="1">
                <a:latin typeface="Marianne" panose="02000000000000000000"/>
              </a:rPr>
              <a:t>attacks</a:t>
            </a:r>
            <a:r>
              <a:rPr lang="fr-FR" dirty="0">
                <a:latin typeface="Marianne" panose="02000000000000000000"/>
              </a:rPr>
              <a:t>)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/>
              </a:rPr>
              <a:t>Computation </a:t>
            </a:r>
            <a:r>
              <a:rPr lang="fr-FR" dirty="0" err="1">
                <a:latin typeface="Marianne" panose="02000000000000000000"/>
              </a:rPr>
              <a:t>cost</a:t>
            </a:r>
            <a:endParaRPr lang="fr-FR" dirty="0">
              <a:latin typeface="Marianne" panose="02000000000000000000"/>
            </a:endParaRP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Ease</a:t>
            </a:r>
            <a:r>
              <a:rPr lang="fr-FR" dirty="0">
                <a:latin typeface="Marianne" panose="02000000000000000000"/>
              </a:rPr>
              <a:t> of use (</a:t>
            </a:r>
            <a:r>
              <a:rPr lang="fr-FR" dirty="0" err="1">
                <a:latin typeface="Marianne" panose="02000000000000000000"/>
              </a:rPr>
              <a:t>risk</a:t>
            </a:r>
            <a:r>
              <a:rPr lang="fr-FR" dirty="0">
                <a:latin typeface="Marianne" panose="02000000000000000000"/>
              </a:rPr>
              <a:t> of </a:t>
            </a:r>
            <a:r>
              <a:rPr lang="fr-FR" dirty="0" err="1">
                <a:latin typeface="Marianne" panose="02000000000000000000"/>
              </a:rPr>
              <a:t>faulty</a:t>
            </a:r>
            <a:r>
              <a:rPr lang="fr-FR" dirty="0">
                <a:latin typeface="Marianne" panose="02000000000000000000"/>
              </a:rPr>
              <a:t> </a:t>
            </a:r>
            <a:r>
              <a:rPr lang="fr-FR" dirty="0" err="1">
                <a:latin typeface="Marianne" panose="02000000000000000000"/>
              </a:rPr>
              <a:t>implementation</a:t>
            </a:r>
            <a:r>
              <a:rPr lang="fr-FR" dirty="0">
                <a:latin typeface="Marianne" panose="02000000000000000000"/>
              </a:rPr>
              <a:t>)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Maturity</a:t>
            </a:r>
            <a:r>
              <a:rPr lang="fr-FR" dirty="0">
                <a:latin typeface="Marianne" panose="02000000000000000000"/>
              </a:rPr>
              <a:t> (</a:t>
            </a:r>
            <a:r>
              <a:rPr lang="fr-FR" dirty="0" err="1">
                <a:latin typeface="Marianne" panose="02000000000000000000"/>
              </a:rPr>
              <a:t>risk</a:t>
            </a:r>
            <a:r>
              <a:rPr lang="fr-FR" dirty="0">
                <a:latin typeface="Marianne" panose="02000000000000000000"/>
              </a:rPr>
              <a:t> of new </a:t>
            </a:r>
            <a:r>
              <a:rPr lang="fr-FR" dirty="0" err="1">
                <a:latin typeface="Marianne" panose="02000000000000000000"/>
              </a:rPr>
              <a:t>attacks</a:t>
            </a:r>
            <a:r>
              <a:rPr lang="fr-FR" dirty="0">
                <a:latin typeface="Marianne" panose="02000000000000000000"/>
              </a:rPr>
              <a:t>)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Lifespan</a:t>
            </a:r>
            <a:endParaRPr lang="fr-FR" dirty="0">
              <a:latin typeface="Marianne" panose="0200000000000000000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7A2475-EEA2-4CDB-1A71-11451EB1998D}"/>
              </a:ext>
            </a:extLst>
          </p:cNvPr>
          <p:cNvSpPr txBox="1"/>
          <p:nvPr/>
        </p:nvSpPr>
        <p:spPr>
          <a:xfrm>
            <a:off x="5832765" y="3066084"/>
            <a:ext cx="6097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 err="1">
                <a:latin typeface="Marianne" panose="02000000000000000000"/>
              </a:rPr>
              <a:t>Two</a:t>
            </a:r>
            <a:r>
              <a:rPr lang="fr-FR" dirty="0">
                <a:latin typeface="Marianne" panose="02000000000000000000"/>
              </a:rPr>
              <a:t> </a:t>
            </a:r>
            <a:r>
              <a:rPr lang="fr-FR" dirty="0" err="1">
                <a:latin typeface="Marianne" panose="02000000000000000000"/>
              </a:rPr>
              <a:t>recommanded</a:t>
            </a:r>
            <a:r>
              <a:rPr lang="fr-FR" dirty="0">
                <a:latin typeface="Marianne" panose="02000000000000000000"/>
              </a:rPr>
              <a:t> </a:t>
            </a:r>
            <a:r>
              <a:rPr lang="fr-FR" dirty="0" err="1">
                <a:latin typeface="Marianne" panose="02000000000000000000"/>
              </a:rPr>
              <a:t>algorithms</a:t>
            </a:r>
            <a:r>
              <a:rPr lang="fr-FR" dirty="0">
                <a:latin typeface="Marianne" panose="02000000000000000000"/>
              </a:rPr>
              <a:t>: 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/>
              </a:rPr>
              <a:t>Block </a:t>
            </a:r>
            <a:r>
              <a:rPr lang="fr-FR" dirty="0" err="1">
                <a:latin typeface="Marianne" panose="02000000000000000000"/>
              </a:rPr>
              <a:t>cipher</a:t>
            </a:r>
            <a:r>
              <a:rPr lang="fr-FR" dirty="0">
                <a:latin typeface="Marianne" panose="02000000000000000000"/>
              </a:rPr>
              <a:t>: AES-GCM-4 </a:t>
            </a:r>
          </a:p>
          <a:p>
            <a:pPr marL="742950" lvl="2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/>
              </a:rPr>
              <a:t>Stream </a:t>
            </a:r>
            <a:r>
              <a:rPr lang="fr-FR" dirty="0" err="1">
                <a:latin typeface="Marianne" panose="02000000000000000000"/>
              </a:rPr>
              <a:t>cipher</a:t>
            </a:r>
            <a:r>
              <a:rPr lang="fr-FR" dirty="0">
                <a:latin typeface="Marianne" panose="02000000000000000000"/>
              </a:rPr>
              <a:t> CHACHA20 (</a:t>
            </a:r>
            <a:r>
              <a:rPr lang="fr-FR" dirty="0" err="1">
                <a:latin typeface="Marianne" panose="02000000000000000000"/>
              </a:rPr>
              <a:t>with</a:t>
            </a:r>
            <a:r>
              <a:rPr lang="fr-FR" dirty="0">
                <a:latin typeface="Marianne" panose="02000000000000000000"/>
              </a:rPr>
              <a:t> 256 bits key size)</a:t>
            </a:r>
          </a:p>
          <a:p>
            <a:pPr marL="285750" lvl="1" indent="-285750">
              <a:spcBef>
                <a:spcPct val="10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/>
              </a:rPr>
              <a:t>ECC and post-quantum crypto. </a:t>
            </a:r>
            <a:r>
              <a:rPr lang="fr-FR" dirty="0" err="1">
                <a:latin typeface="Marianne" panose="02000000000000000000"/>
              </a:rPr>
              <a:t>algorithm</a:t>
            </a:r>
            <a:r>
              <a:rPr lang="fr-FR" dirty="0">
                <a:latin typeface="Marianne" panose="02000000000000000000"/>
              </a:rPr>
              <a:t> are not </a:t>
            </a:r>
            <a:r>
              <a:rPr lang="fr-FR" dirty="0" err="1">
                <a:latin typeface="Marianne" panose="02000000000000000000"/>
              </a:rPr>
              <a:t>recommanded</a:t>
            </a:r>
            <a:r>
              <a:rPr lang="fr-FR" dirty="0">
                <a:latin typeface="Marianne" panose="02000000000000000000"/>
              </a:rPr>
              <a:t>: </a:t>
            </a:r>
            <a:r>
              <a:rPr lang="fr-FR" dirty="0" err="1">
                <a:latin typeface="Marianne" panose="02000000000000000000"/>
              </a:rPr>
              <a:t>lack</a:t>
            </a:r>
            <a:r>
              <a:rPr lang="fr-FR" dirty="0">
                <a:latin typeface="Marianne" panose="02000000000000000000"/>
              </a:rPr>
              <a:t> of </a:t>
            </a:r>
            <a:r>
              <a:rPr lang="fr-FR" dirty="0" err="1">
                <a:latin typeface="Marianne" panose="02000000000000000000"/>
              </a:rPr>
              <a:t>maturity</a:t>
            </a:r>
            <a:endParaRPr lang="fr-FR" dirty="0">
              <a:latin typeface="Marianne" panose="0200000000000000000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197EF2-E268-0909-539D-8C624067A260}"/>
              </a:ext>
            </a:extLst>
          </p:cNvPr>
          <p:cNvSpPr txBox="1"/>
          <p:nvPr/>
        </p:nvSpPr>
        <p:spPr>
          <a:xfrm>
            <a:off x="7532161" y="2071471"/>
            <a:ext cx="1094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>
                <a:solidFill>
                  <a:schemeClr val="tx1"/>
                </a:solidFill>
              </a:rPr>
              <a:t>Cryptography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92376F-6985-4DF9-DA66-467E01BC2381}"/>
              </a:ext>
            </a:extLst>
          </p:cNvPr>
          <p:cNvSpPr txBox="1"/>
          <p:nvPr/>
        </p:nvSpPr>
        <p:spPr>
          <a:xfrm>
            <a:off x="8490966" y="2017923"/>
            <a:ext cx="1094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/>
              <a:t>Algorithms</a:t>
            </a:r>
            <a:r>
              <a:rPr lang="fr-FR" sz="1100" b="1" dirty="0"/>
              <a:t> </a:t>
            </a:r>
            <a:r>
              <a:rPr lang="fr-FR" sz="1100" b="1" dirty="0" err="1"/>
              <a:t>diversity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21A145-B3C6-2BFA-1ABB-7B325233F2C7}"/>
              </a:ext>
            </a:extLst>
          </p:cNvPr>
          <p:cNvSpPr/>
          <p:nvPr/>
        </p:nvSpPr>
        <p:spPr>
          <a:xfrm>
            <a:off x="9416385" y="1739265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4CF34D-31B9-D664-7921-0E337C83CE48}"/>
              </a:ext>
            </a:extLst>
          </p:cNvPr>
          <p:cNvSpPr txBox="1"/>
          <p:nvPr/>
        </p:nvSpPr>
        <p:spPr>
          <a:xfrm>
            <a:off x="9317182" y="2023705"/>
            <a:ext cx="1221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Key size and </a:t>
            </a:r>
            <a:r>
              <a:rPr lang="fr-FR" sz="1100" b="1" dirty="0" err="1">
                <a:solidFill>
                  <a:schemeClr val="tx1"/>
                </a:solidFill>
              </a:rPr>
              <a:t>renewal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43675EF-9A9C-ACB7-E7E5-94B538EAAEA0}"/>
              </a:ext>
            </a:extLst>
          </p:cNvPr>
          <p:cNvSpPr/>
          <p:nvPr/>
        </p:nvSpPr>
        <p:spPr>
          <a:xfrm>
            <a:off x="10392969" y="1722118"/>
            <a:ext cx="1019399" cy="9603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3A62EA-C197-FC73-90CC-A99E332061F1}"/>
              </a:ext>
            </a:extLst>
          </p:cNvPr>
          <p:cNvSpPr txBox="1"/>
          <p:nvPr/>
        </p:nvSpPr>
        <p:spPr>
          <a:xfrm>
            <a:off x="10275987" y="1973649"/>
            <a:ext cx="1221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Strength</a:t>
            </a:r>
            <a:r>
              <a:rPr lang="fr-FR" sz="1100" b="1" dirty="0">
                <a:solidFill>
                  <a:schemeClr val="tx1"/>
                </a:solidFill>
              </a:rPr>
              <a:t> and </a:t>
            </a:r>
            <a:r>
              <a:rPr lang="fr-FR" sz="1100" b="1" dirty="0" err="1">
                <a:solidFill>
                  <a:schemeClr val="tx1"/>
                </a:solidFill>
              </a:rPr>
              <a:t>lifecycle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FR proposal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15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EFA575-6367-4A35-ACE4-5934477CDF3D}"/>
              </a:ext>
            </a:extLst>
          </p:cNvPr>
          <p:cNvSpPr txBox="1"/>
          <p:nvPr/>
        </p:nvSpPr>
        <p:spPr>
          <a:xfrm>
            <a:off x="161730" y="1484650"/>
            <a:ext cx="4574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Simplification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9CD0D1-CA54-4B8B-9F80-F19D4EF1A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49" y="4675409"/>
            <a:ext cx="3707151" cy="12402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D23AF8-D102-4E6F-BC4B-2D03C254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7" y="2404252"/>
            <a:ext cx="4394475" cy="12191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BDE66E-60D4-4492-98C2-779859EEF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1" y="2397133"/>
            <a:ext cx="1358566" cy="1358566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54D46EE-6ABD-4CF8-8825-E14F17C2DADD}"/>
              </a:ext>
            </a:extLst>
          </p:cNvPr>
          <p:cNvCxnSpPr/>
          <p:nvPr/>
        </p:nvCxnSpPr>
        <p:spPr>
          <a:xfrm>
            <a:off x="4146158" y="3690633"/>
            <a:ext cx="0" cy="681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B6762FF-E8A0-4680-9102-D09B6C4261FD}"/>
              </a:ext>
            </a:extLst>
          </p:cNvPr>
          <p:cNvSpPr txBox="1"/>
          <p:nvPr/>
        </p:nvSpPr>
        <p:spPr>
          <a:xfrm>
            <a:off x="6739121" y="2833399"/>
            <a:ext cx="545287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SL approaches is conserved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Balance on diversity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Still need to be benchmarked: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For increased performance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For increased reliability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0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218596F-8237-431D-9A70-8B7B0C9D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9" y="1443381"/>
            <a:ext cx="11559937" cy="52622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Simulation platform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31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Conclusion – Lessons learned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61730" y="1574381"/>
            <a:ext cx="1186853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No regulatory obstacles</a:t>
            </a:r>
            <a:endParaRPr lang="en-US" altLang="fr-FR" sz="2000" dirty="0">
              <a:highlight>
                <a:srgbClr val="FF0000"/>
              </a:highlight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Links availability are never completely guaranteed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Some types of communication links are to be preferred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Need for redundancy and diversification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DCSA approach is compatible with VPN tunnel nesting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Physical Protection could be integrated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Search for </a:t>
            </a:r>
            <a:r>
              <a:rPr lang="en-US" altLang="fr-FR" sz="2000" b="1" dirty="0">
                <a:latin typeface="Marianne" panose="02000000000000000000" pitchFamily="50" charset="0"/>
                <a:cs typeface="Arial" panose="020B0604020202020204" pitchFamily="34" charset="0"/>
              </a:rPr>
              <a:t>simplification</a:t>
            </a: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 in respect of constraints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17</a:t>
            </a:fld>
            <a:endParaRPr lang="fr-FR" dirty="0"/>
          </a:p>
        </p:txBody>
      </p:sp>
      <p:pic>
        <p:nvPicPr>
          <p:cNvPr id="52" name="Image 51" descr="A remote controller pointing at a nuclear SMR site">
            <a:extLst>
              <a:ext uri="{FF2B5EF4-FFF2-40B4-BE49-F238E27FC236}">
                <a16:creationId xmlns:a16="http://schemas.microsoft.com/office/drawing/2014/main" id="{46359E21-71A0-41D8-849F-A8C7DB087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35" y="3159946"/>
            <a:ext cx="3357361" cy="335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509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2517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 err="1">
                <a:solidFill>
                  <a:srgbClr val="2F3570"/>
                </a:solidFill>
              </a:rPr>
              <a:t>Thank</a:t>
            </a:r>
            <a:r>
              <a:rPr lang="fr-FR" sz="5400" b="1" dirty="0">
                <a:solidFill>
                  <a:srgbClr val="2F3570"/>
                </a:solidFill>
              </a:rPr>
              <a:t> </a:t>
            </a:r>
            <a:r>
              <a:rPr lang="fr-FR" sz="5400" b="1" dirty="0" err="1">
                <a:solidFill>
                  <a:srgbClr val="2F3570"/>
                </a:solidFill>
              </a:rPr>
              <a:t>you</a:t>
            </a:r>
            <a:r>
              <a:rPr lang="fr-FR" sz="5400" b="1" dirty="0">
                <a:solidFill>
                  <a:srgbClr val="2F3570"/>
                </a:solidFill>
              </a:rPr>
              <a:t> </a:t>
            </a:r>
            <a:br>
              <a:rPr lang="fr-FR" sz="5400" b="1" dirty="0">
                <a:solidFill>
                  <a:srgbClr val="2F3570"/>
                </a:solidFill>
              </a:rPr>
            </a:br>
            <a:r>
              <a:rPr lang="fr-FR" sz="5400" b="1" dirty="0">
                <a:solidFill>
                  <a:srgbClr val="2F3570"/>
                </a:solidFill>
              </a:rPr>
              <a:t>for </a:t>
            </a:r>
            <a:r>
              <a:rPr lang="fr-FR" sz="5400" b="1" dirty="0" err="1">
                <a:solidFill>
                  <a:srgbClr val="2F3570"/>
                </a:solidFill>
              </a:rPr>
              <a:t>your</a:t>
            </a:r>
            <a:r>
              <a:rPr lang="fr-FR" sz="5400" b="1" dirty="0">
                <a:solidFill>
                  <a:srgbClr val="2F3570"/>
                </a:solidFill>
              </a:rPr>
              <a:t> attention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B3C562-24CC-4DE2-9314-7C95784CE5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4585" y="444500"/>
            <a:ext cx="1653132" cy="1935843"/>
          </a:xfrm>
          <a:prstGeom prst="rect">
            <a:avLst/>
          </a:prstGeom>
        </p:spPr>
      </p:pic>
      <p:sp>
        <p:nvSpPr>
          <p:cNvPr id="8" name="Titre 11">
            <a:extLst>
              <a:ext uri="{FF2B5EF4-FFF2-40B4-BE49-F238E27FC236}">
                <a16:creationId xmlns:a16="http://schemas.microsoft.com/office/drawing/2014/main" id="{F7F153DD-7FA1-475E-8FBE-CA0A9FD02B60}"/>
              </a:ext>
            </a:extLst>
          </p:cNvPr>
          <p:cNvSpPr txBox="1">
            <a:spLocks/>
          </p:cNvSpPr>
          <p:nvPr/>
        </p:nvSpPr>
        <p:spPr>
          <a:xfrm>
            <a:off x="2772989" y="5029100"/>
            <a:ext cx="8424000" cy="1276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br>
              <a:rPr lang="fr-FR" sz="3600" dirty="0">
                <a:solidFill>
                  <a:srgbClr val="2F3570"/>
                </a:solidFill>
              </a:rPr>
            </a:br>
            <a:br>
              <a:rPr lang="fr-FR" sz="3600" dirty="0">
                <a:solidFill>
                  <a:srgbClr val="2F3570"/>
                </a:solidFill>
              </a:rPr>
            </a:br>
            <a:endParaRPr lang="fr-FR" sz="3600" dirty="0">
              <a:solidFill>
                <a:srgbClr val="2F3570"/>
              </a:solidFill>
            </a:endParaRPr>
          </a:p>
          <a:p>
            <a:pPr algn="l"/>
            <a:r>
              <a:rPr lang="fr-FR" sz="2400" dirty="0">
                <a:solidFill>
                  <a:srgbClr val="2F3570"/>
                </a:solidFill>
              </a:rPr>
              <a:t>sylvain.boulley@irsn.fr</a:t>
            </a:r>
          </a:p>
          <a:p>
            <a:pPr algn="l"/>
            <a:r>
              <a:rPr lang="fr-FR" sz="2400" dirty="0">
                <a:solidFill>
                  <a:srgbClr val="2F3570"/>
                </a:solidFill>
              </a:rPr>
              <a:t>abel.benoit-rosario@developpement-durable.gouv.fr</a:t>
            </a:r>
            <a:br>
              <a:rPr lang="fr-FR" sz="2800" dirty="0">
                <a:solidFill>
                  <a:srgbClr val="2F3570"/>
                </a:solidFill>
              </a:rPr>
            </a:br>
            <a:endParaRPr lang="fr-FR" sz="3600" dirty="0">
              <a:solidFill>
                <a:srgbClr val="2F357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C6D402-8410-4C90-AC46-610244138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0431" cy="330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AEA22F2-11F5-4A56-9BC8-A7706CDEB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6476" y="444500"/>
            <a:ext cx="3822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068" y="2396595"/>
            <a:ext cx="7231310" cy="285402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Marianne" panose="02000000000000000000" pitchFamily="50" charset="0"/>
              </a:rPr>
              <a:t>Cybersecurity matter for remote access of SMR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804C55-6319-48B1-9E4C-771F93C603FB}"/>
              </a:ext>
            </a:extLst>
          </p:cNvPr>
          <p:cNvSpPr txBox="1"/>
          <p:nvPr/>
        </p:nvSpPr>
        <p:spPr>
          <a:xfrm>
            <a:off x="203200" y="5656787"/>
            <a:ext cx="7365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Sylvain BOULLEY, IRSN</a:t>
            </a: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Abel BENOIT ROSARIO, </a:t>
            </a:r>
            <a:r>
              <a:rPr lang="fr-FR" altLang="fr-FR" sz="1800" dirty="0" err="1">
                <a:latin typeface="Marianne" panose="02000000000000000000" pitchFamily="50" charset="0"/>
              </a:rPr>
              <a:t>Nuclear</a:t>
            </a:r>
            <a:r>
              <a:rPr lang="fr-FR" altLang="fr-FR" sz="1800" dirty="0">
                <a:latin typeface="Marianne" panose="02000000000000000000" pitchFamily="50" charset="0"/>
              </a:rPr>
              <a:t> Security </a:t>
            </a:r>
            <a:r>
              <a:rPr lang="fr-FR" altLang="fr-FR" sz="1800" dirty="0" err="1">
                <a:latin typeface="Marianne" panose="02000000000000000000" pitchFamily="50" charset="0"/>
              </a:rPr>
              <a:t>Department</a:t>
            </a:r>
            <a:endParaRPr lang="fr-FR" altLang="fr-FR" sz="1800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altLang="fr-FR" sz="1800" dirty="0">
                <a:latin typeface="Marianne" panose="02000000000000000000" pitchFamily="50" charset="0"/>
              </a:rPr>
              <a:t>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7CFB55-D96D-4724-AF3B-9E70B2F55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692400" cy="2067306"/>
          </a:xfrm>
          <a:prstGeom prst="rect">
            <a:avLst/>
          </a:prstGeom>
        </p:spPr>
      </p:pic>
      <p:pic>
        <p:nvPicPr>
          <p:cNvPr id="10" name="Image 9" descr="A remote controller pointing at a nuclear SMR site">
            <a:extLst>
              <a:ext uri="{FF2B5EF4-FFF2-40B4-BE49-F238E27FC236}">
                <a16:creationId xmlns:a16="http://schemas.microsoft.com/office/drawing/2014/main" id="{53B34E03-E2A2-4BA6-BA75-22E53C062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78" y="2299426"/>
            <a:ext cx="3357361" cy="335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56699A1-4205-45D8-AE51-FBB18350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386" y="332604"/>
            <a:ext cx="3057670" cy="12713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62DC58-138C-42C3-84A9-D9046B5B09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0144" y="131464"/>
            <a:ext cx="1653132" cy="19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2847429-8FC0-4B9C-8FF5-E66F440DD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557" y="4111738"/>
            <a:ext cx="2757444" cy="22847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Introduction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906828-A154-4A9A-BFBB-BFCFB182D332}"/>
              </a:ext>
            </a:extLst>
          </p:cNvPr>
          <p:cNvSpPr txBox="1"/>
          <p:nvPr/>
        </p:nvSpPr>
        <p:spPr>
          <a:xfrm>
            <a:off x="232919" y="1503311"/>
            <a:ext cx="118405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noProof="0" dirty="0">
                <a:latin typeface="Marianne" panose="02000000000000000000" pitchFamily="50" charset="0"/>
                <a:cs typeface="Arial" panose="020B0604020202020204" pitchFamily="34" charset="0"/>
              </a:rPr>
              <a:t> Context: Study on challenges of remote operation</a:t>
            </a:r>
          </a:p>
          <a:p>
            <a:pPr marL="742950" lvl="1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Some FR SMR projects intend to use remote operation</a:t>
            </a:r>
          </a:p>
          <a:p>
            <a:pPr marL="1200150" lvl="2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for economical reasons</a:t>
            </a:r>
          </a:p>
          <a:p>
            <a:pPr marL="1200150" lvl="2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for structural reasons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Is there any regulatory barriers?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Any technical issues?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rianne" panose="02000000000000000000" pitchFamily="50" charset="0"/>
                <a:cs typeface="Arial" panose="020B0604020202020204" pitchFamily="34" charset="0"/>
              </a:rPr>
              <a:t> Affected systems:                                            </a:t>
            </a:r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1EECFCF8-35A3-4E0F-9414-C2722EF531FB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D6FEB-3CB3-4D5B-AF1D-5CACC2924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627" y="4573259"/>
            <a:ext cx="2068365" cy="1380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019E8F-5597-431C-BA6E-8970C9FBD0DF}"/>
              </a:ext>
            </a:extLst>
          </p:cNvPr>
          <p:cNvSpPr txBox="1"/>
          <p:nvPr/>
        </p:nvSpPr>
        <p:spPr>
          <a:xfrm>
            <a:off x="4922952" y="602714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I&amp;C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5C8E0E-1B47-4BBE-8BAF-A8CB0DA92828}"/>
              </a:ext>
            </a:extLst>
          </p:cNvPr>
          <p:cNvSpPr txBox="1"/>
          <p:nvPr/>
        </p:nvSpPr>
        <p:spPr>
          <a:xfrm>
            <a:off x="7814693" y="6027145"/>
            <a:ext cx="231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Physical protection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99C714-4D9A-40F6-89C3-43A9D7772D06}"/>
              </a:ext>
            </a:extLst>
          </p:cNvPr>
          <p:cNvSpPr txBox="1"/>
          <p:nvPr/>
        </p:nvSpPr>
        <p:spPr>
          <a:xfrm>
            <a:off x="6992637" y="510429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201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Regulatory compliance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42551" y="1774949"/>
            <a:ext cx="503904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France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Regulatory framework not specific to SMR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Graded approach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 err="1">
                <a:latin typeface="Marianne" panose="02000000000000000000" pitchFamily="50" charset="0"/>
                <a:cs typeface="Arial" panose="020B0604020202020204" pitchFamily="34" charset="0"/>
              </a:rPr>
              <a:t>DiD</a:t>
            </a: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NIS2 directive in EU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242B995E-5F9A-47C6-BC83-2FAA3B5883F9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4E4DF9-E91F-4040-ACEA-1372E1FB4F79}"/>
              </a:ext>
            </a:extLst>
          </p:cNvPr>
          <p:cNvSpPr txBox="1"/>
          <p:nvPr/>
        </p:nvSpPr>
        <p:spPr>
          <a:xfrm>
            <a:off x="6005332" y="1774949"/>
            <a:ext cx="503904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Canada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Marianne" panose="02000000000000000000" pitchFamily="50" charset="0"/>
              </a:rPr>
              <a:t>CSA N290.7:21, Chapter 7.4.3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“Remote access shall not be permitted to high or moderate nuclear safety significance CEAs”</a:t>
            </a: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8365A7-8A73-4EFF-9D69-53C4AD7DD61C}"/>
              </a:ext>
            </a:extLst>
          </p:cNvPr>
          <p:cNvSpPr txBox="1"/>
          <p:nvPr/>
        </p:nvSpPr>
        <p:spPr>
          <a:xfrm>
            <a:off x="641004" y="5222047"/>
            <a:ext cx="408483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Marianne" panose="02000000000000000000" pitchFamily="50" charset="0"/>
              </a:rPr>
              <a:t>Remote</a:t>
            </a:r>
            <a:r>
              <a:rPr lang="fr-FR" sz="2000" dirty="0">
                <a:latin typeface="Marianne" panose="02000000000000000000" pitchFamily="50" charset="0"/>
              </a:rPr>
              <a:t> </a:t>
            </a:r>
            <a:r>
              <a:rPr lang="fr-FR" sz="2000" dirty="0" err="1">
                <a:latin typeface="Marianne" panose="02000000000000000000" pitchFamily="50" charset="0"/>
              </a:rPr>
              <a:t>access</a:t>
            </a:r>
            <a:r>
              <a:rPr lang="fr-FR" sz="2000" dirty="0">
                <a:latin typeface="Marianne" panose="02000000000000000000" pitchFamily="50" charset="0"/>
              </a:rPr>
              <a:t> </a:t>
            </a:r>
            <a:r>
              <a:rPr lang="fr-FR" sz="2000" dirty="0" err="1">
                <a:latin typeface="Marianne" panose="02000000000000000000" pitchFamily="50" charset="0"/>
              </a:rPr>
              <a:t>is</a:t>
            </a:r>
            <a:r>
              <a:rPr lang="fr-FR" sz="2000" dirty="0">
                <a:latin typeface="Marianne" panose="02000000000000000000" pitchFamily="50" charset="0"/>
              </a:rPr>
              <a:t> </a:t>
            </a:r>
            <a:r>
              <a:rPr lang="fr-FR" sz="2000" b="1" dirty="0">
                <a:latin typeface="Marianne" panose="02000000000000000000" pitchFamily="50" charset="0"/>
              </a:rPr>
              <a:t>not </a:t>
            </a:r>
            <a:r>
              <a:rPr lang="fr-FR" sz="2000" b="1" dirty="0" err="1">
                <a:latin typeface="Marianne" panose="02000000000000000000" pitchFamily="50" charset="0"/>
              </a:rPr>
              <a:t>forbidden</a:t>
            </a:r>
            <a:endParaRPr lang="fr-FR" sz="2000" b="1" dirty="0">
              <a:latin typeface="Marianne" panose="020000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090895-2473-461E-B84B-53975B438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68" y="3715679"/>
            <a:ext cx="4018465" cy="21770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874726-9D9A-424E-83D9-B766F92E5BFB}"/>
              </a:ext>
            </a:extLst>
          </p:cNvPr>
          <p:cNvSpPr txBox="1"/>
          <p:nvPr/>
        </p:nvSpPr>
        <p:spPr>
          <a:xfrm>
            <a:off x="6470241" y="5959683"/>
            <a:ext cx="523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  <a:sym typeface="Wingdings" panose="05000000000000000000" pitchFamily="2" charset="2"/>
              </a:rPr>
              <a:t> </a:t>
            </a:r>
            <a:r>
              <a:rPr lang="fr-FR" dirty="0">
                <a:latin typeface="Marianne" panose="02000000000000000000" pitchFamily="50" charset="0"/>
              </a:rPr>
              <a:t>SMR and control room are </a:t>
            </a:r>
            <a:r>
              <a:rPr lang="fr-FR" dirty="0" err="1">
                <a:latin typeface="Marianne" panose="02000000000000000000" pitchFamily="50" charset="0"/>
              </a:rPr>
              <a:t>considered</a:t>
            </a:r>
            <a:r>
              <a:rPr lang="fr-FR" dirty="0">
                <a:latin typeface="Marianne" panose="02000000000000000000" pitchFamily="50" charset="0"/>
              </a:rPr>
              <a:t> as parts of the </a:t>
            </a:r>
            <a:r>
              <a:rPr lang="fr-FR" dirty="0" err="1">
                <a:latin typeface="Marianne" panose="02000000000000000000" pitchFamily="50" charset="0"/>
              </a:rPr>
              <a:t>same</a:t>
            </a:r>
            <a:r>
              <a:rPr lang="fr-FR" dirty="0">
                <a:latin typeface="Marianne" panose="02000000000000000000" pitchFamily="50" charset="0"/>
              </a:rPr>
              <a:t> system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31229B6-B81B-434F-90A0-FBD372B2262A}"/>
              </a:ext>
            </a:extLst>
          </p:cNvPr>
          <p:cNvCxnSpPr>
            <a:cxnSpLocks/>
          </p:cNvCxnSpPr>
          <p:nvPr/>
        </p:nvCxnSpPr>
        <p:spPr>
          <a:xfrm>
            <a:off x="5461792" y="1730575"/>
            <a:ext cx="0" cy="4598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Lessons learned from other sectors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61730" y="1484650"/>
            <a:ext cx="1186853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 Hydroelectricity, wind &amp; solar farms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small installations, unmanned, in isolated locations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Intervention under 2h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Monitoring only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No actions onto the system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Possible remote shutdown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Different sensitivity level 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Not easily transferable to SMR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9FD1FA-B36E-4985-A496-15E7B2CBE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38" y="1484650"/>
            <a:ext cx="3104728" cy="183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8EE4DD-B1DC-4E10-8B02-2C3861A2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17" y="3480052"/>
            <a:ext cx="4422449" cy="221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8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Risk analysis framework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61731" y="1484650"/>
            <a:ext cx="703602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EBIOS Risk Manager</a:t>
            </a:r>
            <a:endParaRPr lang="en-US" altLang="fr-FR" sz="16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FR method for assessing and treating digital risks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Links between computer security and nuclear activities based on a risk informed approach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https://cyber.gouv.fr/en/digital-risk-management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F104F6-C9D5-46BA-9F89-055AC68E92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27" y="1450731"/>
            <a:ext cx="3591933" cy="5109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74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Reactor-control room com link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7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BB1ACB-4050-290C-FEA6-1F531EDD6962}"/>
              </a:ext>
            </a:extLst>
          </p:cNvPr>
          <p:cNvSpPr txBox="1"/>
          <p:nvPr/>
        </p:nvSpPr>
        <p:spPr>
          <a:xfrm>
            <a:off x="78690" y="1604002"/>
            <a:ext cx="518922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3 main families: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Private link (ex: dedicated fiber)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Better control of security features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Potentially heavy deployment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Pseudo-private link (ex: MPLS)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Public link</a:t>
            </a:r>
          </a:p>
          <a:p>
            <a:pPr marL="1257300" lvl="2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1600" dirty="0">
                <a:latin typeface="Marianne" panose="02000000000000000000" pitchFamily="50" charset="0"/>
                <a:cs typeface="Arial" panose="020B0604020202020204" pitchFamily="34" charset="0"/>
              </a:rPr>
              <a:t>Easier but should be avoided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CC8D9D-8C2E-533E-8D22-DA9A348525FC}"/>
              </a:ext>
            </a:extLst>
          </p:cNvPr>
          <p:cNvSpPr txBox="1"/>
          <p:nvPr/>
        </p:nvSpPr>
        <p:spPr>
          <a:xfrm>
            <a:off x="5153583" y="1604002"/>
            <a:ext cx="7038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SMR operator has to set up his own security measures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Com link unavailability must be postulated: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Random Failure 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Malicious event (DDoS)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Impact on both security and nuclear safety</a:t>
            </a:r>
          </a:p>
          <a:p>
            <a:pPr marL="800100" lvl="1" indent="-342900">
              <a:lnSpc>
                <a:spcPct val="20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è"/>
            </a:pPr>
            <a:r>
              <a:rPr lang="en-US" altLang="fr-FR" sz="2400" b="1" dirty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Need for redundancy and diversification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Satellite link may be acceptable even for video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BC211D-43CE-36A3-4B15-728A4559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28" y="5457371"/>
            <a:ext cx="1602945" cy="124822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7C5B70C-9D07-4E0A-B217-530698864C8A}"/>
              </a:ext>
            </a:extLst>
          </p:cNvPr>
          <p:cNvCxnSpPr>
            <a:cxnSpLocks/>
          </p:cNvCxnSpPr>
          <p:nvPr/>
        </p:nvCxnSpPr>
        <p:spPr>
          <a:xfrm>
            <a:off x="5042203" y="1670858"/>
            <a:ext cx="0" cy="4556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DCSA</a:t>
            </a:r>
            <a:br>
              <a:rPr lang="en-US" sz="40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Defensive Computer Security Architecture</a:t>
            </a:r>
            <a:endParaRPr lang="en-GB" sz="4000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61730" y="1484650"/>
            <a:ext cx="746104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Computer network split in Security Layers (5) depending on systems criticality and number 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Each layer divided in zones (functional or geographical)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Graded approach for layer definition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More critical =&gt; Higher security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Higher security =&gt; Less systems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000" dirty="0">
                <a:latin typeface="Marianne" panose="02000000000000000000" pitchFamily="50" charset="0"/>
                <a:cs typeface="Arial" panose="020B0604020202020204" pitchFamily="34" charset="0"/>
              </a:rPr>
              <a:t>Security principles: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Segmentation between layers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Segmentation between zones of a single layer 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Protection against the external world</a:t>
            </a:r>
          </a:p>
          <a:p>
            <a:pPr marL="800100" lvl="1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dirty="0">
                <a:latin typeface="Marianne" panose="02000000000000000000" pitchFamily="50" charset="0"/>
                <a:cs typeface="Arial" panose="020B0604020202020204" pitchFamily="34" charset="0"/>
              </a:rPr>
              <a:t>Trust relationship only inside a zone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F69B51-3CD9-4B8E-BEBF-D8D3017C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18" y="2569212"/>
            <a:ext cx="477358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57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  Norms &amp; Guides</a:t>
            </a:r>
            <a:endParaRPr lang="en-GB" b="1" i="1" dirty="0">
              <a:solidFill>
                <a:schemeClr val="bg1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7176EA-118C-473E-B693-8B8122C192F3}"/>
              </a:ext>
            </a:extLst>
          </p:cNvPr>
          <p:cNvSpPr txBox="1"/>
          <p:nvPr/>
        </p:nvSpPr>
        <p:spPr>
          <a:xfrm>
            <a:off x="161730" y="1484650"/>
            <a:ext cx="118685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DCSA approach part of many guidance documents applicable to SMRs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48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IAEA GUIDANCE</a:t>
            </a: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NORMS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13E3C92-328D-474E-873B-E2FDD5F07A60}"/>
              </a:ext>
            </a:extLst>
          </p:cNvPr>
          <p:cNvSpPr txBox="1">
            <a:spLocks/>
          </p:cNvSpPr>
          <p:nvPr/>
        </p:nvSpPr>
        <p:spPr>
          <a:xfrm>
            <a:off x="11345333" y="6329015"/>
            <a:ext cx="728133" cy="376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3122C9-A0B9-462F-8757-0847AD287B63}" type="slidenum">
              <a:rPr lang="fr-FR" smtClean="0"/>
              <a:pPr algn="ctr"/>
              <a:t>9</a:t>
            </a:fld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C1C33C-09C0-44B8-9DFD-0129265C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97" y="4826516"/>
            <a:ext cx="1461176" cy="14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E9E75C-9E1D-4AF4-9B62-442652A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97" y="2317374"/>
            <a:ext cx="1461175" cy="21957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FAEC8C-3E63-D455-BE41-AA1D40E510C9}"/>
              </a:ext>
            </a:extLst>
          </p:cNvPr>
          <p:cNvSpPr txBox="1"/>
          <p:nvPr/>
        </p:nvSpPr>
        <p:spPr>
          <a:xfrm>
            <a:off x="4887073" y="2830478"/>
            <a:ext cx="730492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NSS 17T Rev1 – Computer </a:t>
            </a:r>
            <a:r>
              <a:rPr lang="fr-FR" sz="2400" dirty="0" err="1">
                <a:latin typeface="+mn-lt"/>
              </a:rPr>
              <a:t>security</a:t>
            </a:r>
            <a:r>
              <a:rPr lang="fr-FR" sz="2400" dirty="0">
                <a:latin typeface="+mn-lt"/>
              </a:rPr>
              <a:t> for </a:t>
            </a:r>
            <a:r>
              <a:rPr lang="fr-FR" sz="2400" dirty="0" err="1">
                <a:latin typeface="+mn-lt"/>
              </a:rPr>
              <a:t>nuclear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facilities</a:t>
            </a:r>
            <a:endParaRPr lang="fr-FR" sz="240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NSS 33T – </a:t>
            </a:r>
            <a:r>
              <a:rPr lang="fr-FR" sz="2400" dirty="0" err="1">
                <a:latin typeface="+mn-lt"/>
              </a:rPr>
              <a:t>Nuclear</a:t>
            </a:r>
            <a:r>
              <a:rPr lang="fr-FR" sz="2400" dirty="0">
                <a:latin typeface="+mn-lt"/>
              </a:rPr>
              <a:t> ICS </a:t>
            </a:r>
            <a:r>
              <a:rPr lang="fr-FR" sz="2400" dirty="0" err="1">
                <a:latin typeface="+mn-lt"/>
              </a:rPr>
              <a:t>cybersecurity</a:t>
            </a:r>
            <a:endParaRPr lang="fr-FR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IEC 62443 – ICS </a:t>
            </a:r>
            <a:r>
              <a:rPr lang="fr-FR" sz="2400" dirty="0" err="1">
                <a:latin typeface="+mn-lt"/>
              </a:rPr>
              <a:t>cybersecurity</a:t>
            </a:r>
            <a:endParaRPr lang="fr-FR" sz="240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IEC 62645 – </a:t>
            </a:r>
            <a:r>
              <a:rPr lang="fr-FR" sz="2400" dirty="0" err="1">
                <a:latin typeface="+mn-lt"/>
              </a:rPr>
              <a:t>Nuclear</a:t>
            </a:r>
            <a:r>
              <a:rPr lang="fr-FR" sz="2400" dirty="0">
                <a:latin typeface="+mn-lt"/>
              </a:rPr>
              <a:t> ICS </a:t>
            </a:r>
            <a:r>
              <a:rPr lang="fr-FR" sz="2400" dirty="0" err="1">
                <a:latin typeface="+mn-lt"/>
              </a:rPr>
              <a:t>cybersecurity</a:t>
            </a:r>
            <a:endParaRPr lang="fr-FR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89039979-132d-4e33-b8d6-8b0f084d9471"/>
    <ds:schemaRef ds:uri="94bacced-d3e9-4230-8110-5185e6b8723a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311a6d6-6c49-40aa-926b-e98182ea64d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731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Marianne</vt:lpstr>
      <vt:lpstr>Wingdings</vt:lpstr>
      <vt:lpstr>Office Theme</vt:lpstr>
      <vt:lpstr>1_Office Theme</vt:lpstr>
      <vt:lpstr>2_Office Theme</vt:lpstr>
      <vt:lpstr>PowerPoint Presentation</vt:lpstr>
      <vt:lpstr>Cybersecurity matter for remote access of SMR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CONSTANTIN, Alina</cp:lastModifiedBy>
  <cp:revision>107</cp:revision>
  <dcterms:created xsi:type="dcterms:W3CDTF">2019-10-29T08:33:20Z</dcterms:created>
  <dcterms:modified xsi:type="dcterms:W3CDTF">2024-10-10T15:29:38Z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