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24"/>
  </p:notesMasterIdLst>
  <p:sldIdLst>
    <p:sldId id="256" r:id="rId7"/>
    <p:sldId id="257" r:id="rId8"/>
    <p:sldId id="277" r:id="rId9"/>
    <p:sldId id="260" r:id="rId10"/>
    <p:sldId id="263" r:id="rId11"/>
    <p:sldId id="283" r:id="rId12"/>
    <p:sldId id="310" r:id="rId13"/>
    <p:sldId id="264" r:id="rId14"/>
    <p:sldId id="266" r:id="rId15"/>
    <p:sldId id="267" r:id="rId16"/>
    <p:sldId id="268" r:id="rId17"/>
    <p:sldId id="280" r:id="rId18"/>
    <p:sldId id="312" r:id="rId19"/>
    <p:sldId id="271" r:id="rId20"/>
    <p:sldId id="313" r:id="rId21"/>
    <p:sldId id="276" r:id="rId22"/>
    <p:sldId id="259" r:id="rId23"/>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이수봉" initials="u" lastIdx="6" clrIdx="0">
    <p:extLst>
      <p:ext uri="{19B8F6BF-5375-455C-9EA6-DF929625EA0E}">
        <p15:presenceInfo xmlns:p15="http://schemas.microsoft.com/office/powerpoint/2012/main" userId="이수봉"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83138" autoAdjust="0"/>
  </p:normalViewPr>
  <p:slideViewPr>
    <p:cSldViewPr snapToGrid="0">
      <p:cViewPr varScale="1">
        <p:scale>
          <a:sx n="67" d="100"/>
          <a:sy n="67" d="100"/>
        </p:scale>
        <p:origin x="14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B4906E8E-C066-4B81-9856-74AB7A745B03}" type="datetimeFigureOut">
              <a:rPr lang="ko-KR" altLang="en-US" smtClean="0"/>
              <a:t>2024-10-20</a:t>
            </a:fld>
            <a:endParaRPr lang="ko-KR" altLang="en-US"/>
          </a:p>
        </p:txBody>
      </p:sp>
      <p:sp>
        <p:nvSpPr>
          <p:cNvPr id="4" name="슬라이드 이미지 개체 틀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779ECFBC-57D7-45F9-B2B7-098A7CE1D715}" type="slidenum">
              <a:rPr lang="ko-KR" altLang="en-US" smtClean="0"/>
              <a:t>‹#›</a:t>
            </a:fld>
            <a:endParaRPr lang="ko-KR" altLang="en-US"/>
          </a:p>
        </p:txBody>
      </p:sp>
    </p:spTree>
    <p:extLst>
      <p:ext uri="{BB962C8B-B14F-4D97-AF65-F5344CB8AC3E}">
        <p14:creationId xmlns:p14="http://schemas.microsoft.com/office/powerpoint/2010/main" val="157179476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국내와 다른 </a:t>
            </a:r>
            <a:r>
              <a:rPr lang="ko-KR" altLang="en-US" dirty="0" err="1"/>
              <a:t>국가간의</a:t>
            </a:r>
            <a:r>
              <a:rPr lang="ko-KR" altLang="en-US" dirty="0"/>
              <a:t> 갭 분석을 실시하여 국내 보안 규제 전략을 도출한다</a:t>
            </a:r>
            <a:r>
              <a:rPr lang="en-US" altLang="ko-KR" dirty="0"/>
              <a:t>. </a:t>
            </a:r>
            <a:endParaRPr lang="ko-KR" altLang="en-US" dirty="0"/>
          </a:p>
        </p:txBody>
      </p:sp>
      <p:sp>
        <p:nvSpPr>
          <p:cNvPr id="4" name="슬라이드 번호 개체 틀 3"/>
          <p:cNvSpPr>
            <a:spLocks noGrp="1"/>
          </p:cNvSpPr>
          <p:nvPr>
            <p:ph type="sldNum" sz="quarter" idx="5"/>
          </p:nvPr>
        </p:nvSpPr>
        <p:spPr/>
        <p:txBody>
          <a:bodyPr/>
          <a:lstStyle/>
          <a:p>
            <a:fld id="{779ECFBC-57D7-45F9-B2B7-098A7CE1D715}" type="slidenum">
              <a:rPr lang="ko-KR" altLang="en-US" smtClean="0"/>
              <a:t>5</a:t>
            </a:fld>
            <a:endParaRPr lang="ko-KR" altLang="en-US"/>
          </a:p>
        </p:txBody>
      </p:sp>
    </p:spTree>
    <p:extLst>
      <p:ext uri="{BB962C8B-B14F-4D97-AF65-F5344CB8AC3E}">
        <p14:creationId xmlns:p14="http://schemas.microsoft.com/office/powerpoint/2010/main" val="1115029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779ECFBC-57D7-45F9-B2B7-098A7CE1D715}" type="slidenum">
              <a:rPr lang="ko-KR" altLang="en-US" smtClean="0"/>
              <a:t>6</a:t>
            </a:fld>
            <a:endParaRPr lang="ko-KR" altLang="en-US"/>
          </a:p>
        </p:txBody>
      </p:sp>
    </p:spTree>
    <p:extLst>
      <p:ext uri="{BB962C8B-B14F-4D97-AF65-F5344CB8AC3E}">
        <p14:creationId xmlns:p14="http://schemas.microsoft.com/office/powerpoint/2010/main" val="4026716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779ECFBC-57D7-45F9-B2B7-098A7CE1D715}" type="slidenum">
              <a:rPr lang="ko-KR" altLang="en-US" smtClean="0"/>
              <a:t>7</a:t>
            </a:fld>
            <a:endParaRPr lang="ko-KR" altLang="en-US"/>
          </a:p>
        </p:txBody>
      </p:sp>
    </p:spTree>
    <p:extLst>
      <p:ext uri="{BB962C8B-B14F-4D97-AF65-F5344CB8AC3E}">
        <p14:creationId xmlns:p14="http://schemas.microsoft.com/office/powerpoint/2010/main" val="262075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U.S. Nuclear Regulatory Commission (NRC) has a policy of PAR, SDA</a:t>
            </a:r>
            <a:endParaRPr lang="ko-KR" altLang="en-US" dirty="0"/>
          </a:p>
        </p:txBody>
      </p:sp>
      <p:sp>
        <p:nvSpPr>
          <p:cNvPr id="4" name="슬라이드 번호 개체 틀 3"/>
          <p:cNvSpPr>
            <a:spLocks noGrp="1"/>
          </p:cNvSpPr>
          <p:nvPr>
            <p:ph type="sldNum" sz="quarter" idx="5"/>
          </p:nvPr>
        </p:nvSpPr>
        <p:spPr/>
        <p:txBody>
          <a:bodyPr/>
          <a:lstStyle/>
          <a:p>
            <a:fld id="{779ECFBC-57D7-45F9-B2B7-098A7CE1D715}" type="slidenum">
              <a:rPr lang="ko-KR" altLang="en-US" smtClean="0"/>
              <a:t>8</a:t>
            </a:fld>
            <a:endParaRPr lang="ko-KR" altLang="en-US"/>
          </a:p>
        </p:txBody>
      </p:sp>
    </p:spTree>
    <p:extLst>
      <p:ext uri="{BB962C8B-B14F-4D97-AF65-F5344CB8AC3E}">
        <p14:creationId xmlns:p14="http://schemas.microsoft.com/office/powerpoint/2010/main" val="1746729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779ECFBC-57D7-45F9-B2B7-098A7CE1D715}" type="slidenum">
              <a:rPr lang="ko-KR" altLang="en-US" smtClean="0"/>
              <a:t>9</a:t>
            </a:fld>
            <a:endParaRPr lang="ko-KR" altLang="en-US"/>
          </a:p>
        </p:txBody>
      </p:sp>
    </p:spTree>
    <p:extLst>
      <p:ext uri="{BB962C8B-B14F-4D97-AF65-F5344CB8AC3E}">
        <p14:creationId xmlns:p14="http://schemas.microsoft.com/office/powerpoint/2010/main" val="4023474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20/10/2024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441959" y="1421476"/>
            <a:ext cx="11278985" cy="475548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20/10/2024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20/10/2024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20/10/2024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20/10/2024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20/10/2024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20/10/2024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20/10/2024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20/10/2024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20/10/2024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20/10/2024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D2500521-38F5-47E8-A68C-45F41C6028C1}" type="datetimeFigureOut">
              <a:rPr lang="en-GB" smtClean="0"/>
              <a:t>20/10/2024</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20/10/2024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20/10/2024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20/10/2024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20/10/2024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0"/>
            <a:ext cx="10515600" cy="125577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b="1" dirty="0">
                <a:solidFill>
                  <a:schemeClr val="bg1"/>
                </a:solidFill>
                <a:latin typeface="Arial" panose="020B0604020202020204" pitchFamily="34" charset="0"/>
                <a:cs typeface="Arial" panose="020B0604020202020204" pitchFamily="34" charset="0"/>
              </a:rPr>
              <a:t>3.2 UK ONR - </a:t>
            </a:r>
          </a:p>
          <a:p>
            <a:r>
              <a:rPr lang="en-GB" altLang="ko-KR" b="1" dirty="0">
                <a:solidFill>
                  <a:schemeClr val="bg1"/>
                </a:solidFill>
                <a:latin typeface="Arial" panose="020B0604020202020204" pitchFamily="34" charset="0"/>
                <a:cs typeface="Arial" panose="020B0604020202020204" pitchFamily="34" charset="0"/>
              </a:rPr>
              <a:t>Security Regulation for GDA</a:t>
            </a:r>
          </a:p>
        </p:txBody>
      </p:sp>
      <p:sp>
        <p:nvSpPr>
          <p:cNvPr id="3" name="Content Placeholder 2">
            <a:extLst>
              <a:ext uri="{FF2B5EF4-FFF2-40B4-BE49-F238E27FC236}">
                <a16:creationId xmlns:a16="http://schemas.microsoft.com/office/drawing/2014/main" id="{C5D1FC2B-1138-4482-83B9-CA92CDF6F431}"/>
              </a:ext>
            </a:extLst>
          </p:cNvPr>
          <p:cNvSpPr txBox="1">
            <a:spLocks/>
          </p:cNvSpPr>
          <p:nvPr/>
        </p:nvSpPr>
        <p:spPr>
          <a:xfrm>
            <a:off x="441959" y="1421476"/>
            <a:ext cx="11278985" cy="47554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t>GDA (Generic Design Assessment)</a:t>
            </a:r>
            <a:endParaRPr lang="en-US" dirty="0"/>
          </a:p>
          <a:p>
            <a:pPr lvl="1"/>
            <a:r>
              <a:rPr lang="en-US" altLang="ko-KR" dirty="0"/>
              <a:t>GDA is a process used to assess the safety and security of new NPPs. It is initiated either at the request of the ONR to evaluate a proposed design in advance, or it is applied alongside the nuclear site license application.</a:t>
            </a:r>
          </a:p>
          <a:p>
            <a:pPr lvl="1"/>
            <a:r>
              <a:rPr lang="en-US" altLang="ko-KR" dirty="0"/>
              <a:t>The process consists of three steps for assessment.</a:t>
            </a:r>
          </a:p>
          <a:p>
            <a:pPr lvl="1"/>
            <a:r>
              <a:rPr lang="en-US" altLang="ko-KR" dirty="0"/>
              <a:t>The applicant’s suitability is assessed across 22 technical assessment topics, including security requirements.</a:t>
            </a:r>
          </a:p>
          <a:p>
            <a:pPr lvl="1"/>
            <a:endParaRPr lang="ko-KR" altLang="en-US" dirty="0"/>
          </a:p>
        </p:txBody>
      </p:sp>
      <p:grpSp>
        <p:nvGrpSpPr>
          <p:cNvPr id="6" name="그룹 5">
            <a:extLst>
              <a:ext uri="{FF2B5EF4-FFF2-40B4-BE49-F238E27FC236}">
                <a16:creationId xmlns:a16="http://schemas.microsoft.com/office/drawing/2014/main" id="{6AA2BC1E-7428-48E1-B02B-483357E6CDAA}"/>
              </a:ext>
            </a:extLst>
          </p:cNvPr>
          <p:cNvGrpSpPr/>
          <p:nvPr/>
        </p:nvGrpSpPr>
        <p:grpSpPr>
          <a:xfrm>
            <a:off x="5699760" y="4058900"/>
            <a:ext cx="5608150" cy="2829703"/>
            <a:chOff x="5977301" y="3902043"/>
            <a:chExt cx="5608150" cy="2829703"/>
          </a:xfrm>
        </p:grpSpPr>
        <p:pic>
          <p:nvPicPr>
            <p:cNvPr id="2" name="그림 1">
              <a:extLst>
                <a:ext uri="{FF2B5EF4-FFF2-40B4-BE49-F238E27FC236}">
                  <a16:creationId xmlns:a16="http://schemas.microsoft.com/office/drawing/2014/main" id="{60B03554-798C-4E9B-8DCE-4EB425DA73D2}"/>
                </a:ext>
              </a:extLst>
            </p:cNvPr>
            <p:cNvPicPr>
              <a:picLocks noChangeAspect="1"/>
            </p:cNvPicPr>
            <p:nvPr/>
          </p:nvPicPr>
          <p:blipFill>
            <a:blip r:embed="rId2"/>
            <a:stretch>
              <a:fillRect/>
            </a:stretch>
          </p:blipFill>
          <p:spPr>
            <a:xfrm>
              <a:off x="5977301" y="3902043"/>
              <a:ext cx="5608150" cy="2577290"/>
            </a:xfrm>
            <a:prstGeom prst="rect">
              <a:avLst/>
            </a:prstGeom>
          </p:spPr>
        </p:pic>
        <p:sp>
          <p:nvSpPr>
            <p:cNvPr id="5" name="TextBox 4">
              <a:extLst>
                <a:ext uri="{FF2B5EF4-FFF2-40B4-BE49-F238E27FC236}">
                  <a16:creationId xmlns:a16="http://schemas.microsoft.com/office/drawing/2014/main" id="{881E6D7F-E39A-4DCD-89EB-3A00DDD9D3DF}"/>
                </a:ext>
              </a:extLst>
            </p:cNvPr>
            <p:cNvSpPr txBox="1"/>
            <p:nvPr/>
          </p:nvSpPr>
          <p:spPr>
            <a:xfrm>
              <a:off x="6993316" y="6454747"/>
              <a:ext cx="3576119"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[Table. GDA Technical Assessment Topics] </a:t>
              </a:r>
              <a:endParaRPr lang="ko-KR" altLang="en-US" sz="1200" dirty="0">
                <a:latin typeface="Arial" panose="020B0604020202020204" pitchFamily="34" charset="0"/>
                <a:cs typeface="Arial" panose="020B0604020202020204" pitchFamily="34" charset="0"/>
              </a:endParaRPr>
            </a:p>
          </p:txBody>
        </p:sp>
      </p:grpSp>
      <p:grpSp>
        <p:nvGrpSpPr>
          <p:cNvPr id="9" name="그룹 8">
            <a:extLst>
              <a:ext uri="{FF2B5EF4-FFF2-40B4-BE49-F238E27FC236}">
                <a16:creationId xmlns:a16="http://schemas.microsoft.com/office/drawing/2014/main" id="{CA909BA0-8CA9-4A52-8D7C-0F225E60172B}"/>
              </a:ext>
            </a:extLst>
          </p:cNvPr>
          <p:cNvGrpSpPr/>
          <p:nvPr/>
        </p:nvGrpSpPr>
        <p:grpSpPr>
          <a:xfrm>
            <a:off x="1095469" y="4074054"/>
            <a:ext cx="4195909" cy="2814550"/>
            <a:chOff x="1095469" y="3902042"/>
            <a:chExt cx="4195909" cy="2814550"/>
          </a:xfrm>
        </p:grpSpPr>
        <p:pic>
          <p:nvPicPr>
            <p:cNvPr id="7" name="그림 6">
              <a:extLst>
                <a:ext uri="{FF2B5EF4-FFF2-40B4-BE49-F238E27FC236}">
                  <a16:creationId xmlns:a16="http://schemas.microsoft.com/office/drawing/2014/main" id="{DB6B90EE-CBC8-4FDE-83BC-FC66D659B664}"/>
                </a:ext>
              </a:extLst>
            </p:cNvPr>
            <p:cNvPicPr>
              <a:picLocks noChangeAspect="1"/>
            </p:cNvPicPr>
            <p:nvPr/>
          </p:nvPicPr>
          <p:blipFill>
            <a:blip r:embed="rId3"/>
            <a:stretch>
              <a:fillRect/>
            </a:stretch>
          </p:blipFill>
          <p:spPr>
            <a:xfrm>
              <a:off x="1095469" y="3902042"/>
              <a:ext cx="4195909" cy="2537551"/>
            </a:xfrm>
            <a:prstGeom prst="rect">
              <a:avLst/>
            </a:prstGeom>
          </p:spPr>
        </p:pic>
        <p:sp>
          <p:nvSpPr>
            <p:cNvPr id="8" name="TextBox 7">
              <a:extLst>
                <a:ext uri="{FF2B5EF4-FFF2-40B4-BE49-F238E27FC236}">
                  <a16:creationId xmlns:a16="http://schemas.microsoft.com/office/drawing/2014/main" id="{CCFAA7DE-EE52-4583-9794-8E05EBA43590}"/>
                </a:ext>
              </a:extLst>
            </p:cNvPr>
            <p:cNvSpPr txBox="1"/>
            <p:nvPr/>
          </p:nvSpPr>
          <p:spPr>
            <a:xfrm>
              <a:off x="1405363" y="6439593"/>
              <a:ext cx="3576119" cy="276999"/>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[Table. GDA Process] </a:t>
              </a:r>
              <a:endParaRPr lang="ko-KR" altLang="en-US" sz="1200" dirty="0">
                <a:latin typeface="Arial" panose="020B0604020202020204" pitchFamily="34" charset="0"/>
                <a:cs typeface="Arial" panose="020B0604020202020204" pitchFamily="34" charset="0"/>
              </a:endParaRPr>
            </a:p>
          </p:txBody>
        </p:sp>
      </p:grpSp>
      <p:sp>
        <p:nvSpPr>
          <p:cNvPr id="11" name="직사각형 10">
            <a:extLst>
              <a:ext uri="{FF2B5EF4-FFF2-40B4-BE49-F238E27FC236}">
                <a16:creationId xmlns:a16="http://schemas.microsoft.com/office/drawing/2014/main" id="{0F0410A4-5976-4BC7-8FD9-062E744D64CA}"/>
              </a:ext>
            </a:extLst>
          </p:cNvPr>
          <p:cNvSpPr/>
          <p:nvPr/>
        </p:nvSpPr>
        <p:spPr>
          <a:xfrm>
            <a:off x="1" y="4742665"/>
            <a:ext cx="884090" cy="2123658"/>
          </a:xfrm>
          <a:prstGeom prst="rect">
            <a:avLst/>
          </a:prstGeom>
        </p:spPr>
        <p:txBody>
          <a:bodyPr wrap="square">
            <a:spAutoFit/>
          </a:bodyPr>
          <a:lstStyle/>
          <a:p>
            <a:r>
              <a:rPr lang="en-US" altLang="ko-KR" sz="1100" dirty="0"/>
              <a:t>Ref. New Nuclear Power Plants Generic Design Assessment Guidance to Requesting Parties (ONR, rev0, 2019) </a:t>
            </a:r>
            <a:endParaRPr lang="ko-KR" altLang="en-US" sz="1100" dirty="0"/>
          </a:p>
        </p:txBody>
      </p:sp>
    </p:spTree>
    <p:extLst>
      <p:ext uri="{BB962C8B-B14F-4D97-AF65-F5344CB8AC3E}">
        <p14:creationId xmlns:p14="http://schemas.microsoft.com/office/powerpoint/2010/main" val="131583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0"/>
            <a:ext cx="10515600" cy="125577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b="1" dirty="0">
                <a:solidFill>
                  <a:schemeClr val="bg1"/>
                </a:solidFill>
                <a:latin typeface="Arial" panose="020B0604020202020204" pitchFamily="34" charset="0"/>
                <a:cs typeface="Arial" panose="020B0604020202020204" pitchFamily="34" charset="0"/>
              </a:rPr>
              <a:t>3.2 UK ONR - </a:t>
            </a:r>
          </a:p>
          <a:p>
            <a:r>
              <a:rPr lang="en-GB" altLang="ko-KR" b="1" dirty="0">
                <a:solidFill>
                  <a:schemeClr val="bg1"/>
                </a:solidFill>
                <a:latin typeface="Arial" panose="020B0604020202020204" pitchFamily="34" charset="0"/>
                <a:cs typeface="Arial" panose="020B0604020202020204" pitchFamily="34" charset="0"/>
              </a:rPr>
              <a:t>Security Regulation for GDA</a:t>
            </a:r>
          </a:p>
        </p:txBody>
      </p:sp>
      <p:sp>
        <p:nvSpPr>
          <p:cNvPr id="3" name="Content Placeholder 2">
            <a:extLst>
              <a:ext uri="{FF2B5EF4-FFF2-40B4-BE49-F238E27FC236}">
                <a16:creationId xmlns:a16="http://schemas.microsoft.com/office/drawing/2014/main" id="{C5D1FC2B-1138-4482-83B9-CA92CDF6F431}"/>
              </a:ext>
            </a:extLst>
          </p:cNvPr>
          <p:cNvSpPr txBox="1">
            <a:spLocks/>
          </p:cNvSpPr>
          <p:nvPr/>
        </p:nvSpPr>
        <p:spPr>
          <a:xfrm>
            <a:off x="441959" y="1421476"/>
            <a:ext cx="11278985" cy="47554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t>Security Regulation Criteria</a:t>
            </a:r>
            <a:endParaRPr lang="en-US" dirty="0"/>
          </a:p>
          <a:p>
            <a:pPr lvl="1"/>
            <a:r>
              <a:rPr lang="en-US" altLang="ko-KR" dirty="0"/>
              <a:t>Security Assessment Principles (</a:t>
            </a:r>
            <a:r>
              <a:rPr lang="en-US" altLang="ko-KR" dirty="0" err="1"/>
              <a:t>SyAPs</a:t>
            </a:r>
            <a:r>
              <a:rPr lang="en-US" altLang="ko-KR" dirty="0"/>
              <a:t>)</a:t>
            </a:r>
          </a:p>
          <a:p>
            <a:pPr lvl="2"/>
            <a:r>
              <a:rPr lang="en-US" altLang="ko-KR" dirty="0" err="1"/>
              <a:t>SyAPs</a:t>
            </a:r>
            <a:r>
              <a:rPr lang="en-US" altLang="ko-KR" dirty="0"/>
              <a:t> applied to GDA applicants, including new NPPs, cover all security areas such as physical security, personnel security, transport security, and cyber security.</a:t>
            </a:r>
          </a:p>
          <a:p>
            <a:pPr lvl="1"/>
            <a:r>
              <a:rPr lang="en-US" altLang="ko-KR" dirty="0"/>
              <a:t>Technical Assessment Guides (TAGs)</a:t>
            </a:r>
          </a:p>
          <a:p>
            <a:pPr lvl="2"/>
            <a:r>
              <a:rPr lang="en-US" altLang="ko-KR" dirty="0"/>
              <a:t>TAGs provide guidance on the interpretation and application of </a:t>
            </a:r>
            <a:r>
              <a:rPr lang="en-US" altLang="ko-KR" dirty="0" err="1"/>
              <a:t>SyAPs</a:t>
            </a:r>
            <a:r>
              <a:rPr lang="en-US" altLang="ko-KR" dirty="0"/>
              <a:t> to support the decision-making of regulators and consist of 41 TAGs covering various security-related areas.</a:t>
            </a:r>
          </a:p>
          <a:p>
            <a:pPr lvl="2"/>
            <a:r>
              <a:rPr lang="en-US" altLang="ko-KR" dirty="0"/>
              <a:t>CNSS-TAST-GD-11.1 Issue 1.2 (`21): guidance on the security assessment of generic new nuclear reactor designs</a:t>
            </a:r>
          </a:p>
          <a:p>
            <a:pPr lvl="1"/>
            <a:r>
              <a:rPr lang="en-US" altLang="ko-KR" dirty="0"/>
              <a:t>Other</a:t>
            </a:r>
            <a:r>
              <a:rPr lang="ko-KR" altLang="en-US" dirty="0"/>
              <a:t> </a:t>
            </a:r>
            <a:r>
              <a:rPr lang="en-US" altLang="ko-KR" dirty="0"/>
              <a:t>Guides</a:t>
            </a:r>
            <a:endParaRPr lang="ko-KR" altLang="en-US" dirty="0"/>
          </a:p>
          <a:p>
            <a:pPr lvl="2"/>
            <a:r>
              <a:rPr lang="en-US" altLang="ko-KR" dirty="0"/>
              <a:t>ONR-GDA-GD-007(Rev 1, `19): New nuclear power plants: Generic Design Assessment Technical Guidance</a:t>
            </a:r>
          </a:p>
          <a:p>
            <a:pPr lvl="2"/>
            <a:r>
              <a:rPr lang="en-US" altLang="ko-KR" dirty="0"/>
              <a:t>ONR-GDA-GD-006(`24): Guidance to Requesting Parties on the Generic Design Assessment (GDA) process for safety and security assessments of new NPPs</a:t>
            </a:r>
            <a:endParaRPr lang="ko-KR" altLang="en-US" dirty="0"/>
          </a:p>
        </p:txBody>
      </p:sp>
    </p:spTree>
    <p:extLst>
      <p:ext uri="{BB962C8B-B14F-4D97-AF65-F5344CB8AC3E}">
        <p14:creationId xmlns:p14="http://schemas.microsoft.com/office/powerpoint/2010/main" val="3171843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0"/>
            <a:ext cx="10515600" cy="125577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b="1" dirty="0">
                <a:solidFill>
                  <a:schemeClr val="bg1"/>
                </a:solidFill>
                <a:latin typeface="Arial" panose="020B0604020202020204" pitchFamily="34" charset="0"/>
                <a:cs typeface="Arial" panose="020B0604020202020204" pitchFamily="34" charset="0"/>
              </a:rPr>
              <a:t>3.2 UK ONR - </a:t>
            </a:r>
          </a:p>
          <a:p>
            <a:r>
              <a:rPr lang="en-GB" altLang="ko-KR" b="1" dirty="0">
                <a:solidFill>
                  <a:schemeClr val="bg1"/>
                </a:solidFill>
                <a:latin typeface="Arial" panose="020B0604020202020204" pitchFamily="34" charset="0"/>
                <a:cs typeface="Arial" panose="020B0604020202020204" pitchFamily="34" charset="0"/>
              </a:rPr>
              <a:t>Security Regulation for GDA</a:t>
            </a:r>
          </a:p>
        </p:txBody>
      </p:sp>
      <p:sp>
        <p:nvSpPr>
          <p:cNvPr id="3" name="Content Placeholder 2">
            <a:extLst>
              <a:ext uri="{FF2B5EF4-FFF2-40B4-BE49-F238E27FC236}">
                <a16:creationId xmlns:a16="http://schemas.microsoft.com/office/drawing/2014/main" id="{C5D1FC2B-1138-4482-83B9-CA92CDF6F431}"/>
              </a:ext>
            </a:extLst>
          </p:cNvPr>
          <p:cNvSpPr txBox="1">
            <a:spLocks/>
          </p:cNvSpPr>
          <p:nvPr/>
        </p:nvSpPr>
        <p:spPr>
          <a:xfrm>
            <a:off x="441959" y="1421476"/>
            <a:ext cx="11278985" cy="47554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t>Security Related Submission and Deliverables </a:t>
            </a:r>
          </a:p>
          <a:p>
            <a:pPr lvl="1"/>
            <a:r>
              <a:rPr lang="en-US" altLang="ko-KR" dirty="0"/>
              <a:t>Rolls-Royce SMR Limited Case</a:t>
            </a:r>
          </a:p>
        </p:txBody>
      </p:sp>
      <p:pic>
        <p:nvPicPr>
          <p:cNvPr id="2" name="그림 1">
            <a:extLst>
              <a:ext uri="{FF2B5EF4-FFF2-40B4-BE49-F238E27FC236}">
                <a16:creationId xmlns:a16="http://schemas.microsoft.com/office/drawing/2014/main" id="{0DB5ECA6-73C2-4875-B288-C58B9FA3A61B}"/>
              </a:ext>
            </a:extLst>
          </p:cNvPr>
          <p:cNvPicPr>
            <a:picLocks noChangeAspect="1"/>
          </p:cNvPicPr>
          <p:nvPr/>
        </p:nvPicPr>
        <p:blipFill>
          <a:blip r:embed="rId2"/>
          <a:stretch>
            <a:fillRect/>
          </a:stretch>
        </p:blipFill>
        <p:spPr>
          <a:xfrm>
            <a:off x="1236409" y="2290170"/>
            <a:ext cx="9719182" cy="4309806"/>
          </a:xfrm>
          <a:prstGeom prst="rect">
            <a:avLst/>
          </a:prstGeom>
        </p:spPr>
      </p:pic>
    </p:spTree>
    <p:extLst>
      <p:ext uri="{BB962C8B-B14F-4D97-AF65-F5344CB8AC3E}">
        <p14:creationId xmlns:p14="http://schemas.microsoft.com/office/powerpoint/2010/main" val="3615467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0"/>
            <a:ext cx="10515600" cy="125577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b="1" dirty="0">
                <a:solidFill>
                  <a:schemeClr val="bg1"/>
                </a:solidFill>
                <a:latin typeface="Arial" panose="020B0604020202020204" pitchFamily="34" charset="0"/>
                <a:cs typeface="Arial" panose="020B0604020202020204" pitchFamily="34" charset="0"/>
              </a:rPr>
              <a:t>4. Gap Analysis </a:t>
            </a:r>
          </a:p>
          <a:p>
            <a:r>
              <a:rPr lang="en-US" altLang="ko-KR" b="1" dirty="0">
                <a:solidFill>
                  <a:schemeClr val="bg1"/>
                </a:solidFill>
                <a:latin typeface="Arial" panose="020B0604020202020204" pitchFamily="34" charset="0"/>
                <a:cs typeface="Arial" panose="020B0604020202020204" pitchFamily="34" charset="0"/>
              </a:rPr>
              <a:t>between ROK and Other Countries (1/2)</a:t>
            </a:r>
            <a:r>
              <a:rPr lang="ko-KR" altLang="en-US" b="1" dirty="0">
                <a:solidFill>
                  <a:schemeClr val="bg1"/>
                </a:solidFill>
                <a:latin typeface="Arial" panose="020B0604020202020204" pitchFamily="34" charset="0"/>
                <a:cs typeface="Arial" panose="020B0604020202020204" pitchFamily="34" charset="0"/>
              </a:rPr>
              <a:t> </a:t>
            </a:r>
            <a:endParaRPr lang="en-GB" altLang="ko-KR"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5D1FC2B-1138-4482-83B9-CA92CDF6F431}"/>
              </a:ext>
            </a:extLst>
          </p:cNvPr>
          <p:cNvSpPr txBox="1">
            <a:spLocks/>
          </p:cNvSpPr>
          <p:nvPr/>
        </p:nvSpPr>
        <p:spPr>
          <a:xfrm>
            <a:off x="441959" y="1421476"/>
            <a:ext cx="11278985" cy="47554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ko-KR" dirty="0"/>
              <a:t>Other countries apply the Security By Design (SBD) principle from the early design stages (concept, preliminary, and basic design) of SMRs to ensure the integration of safety and security considerations.</a:t>
            </a:r>
          </a:p>
          <a:p>
            <a:pPr lvl="1">
              <a:lnSpc>
                <a:spcPct val="100000"/>
              </a:lnSpc>
            </a:pPr>
            <a:r>
              <a:rPr lang="en-US" altLang="ko-KR" dirty="0"/>
              <a:t>The US (SDC), the UK (GDA) regulate the security of new nuclear power plants, including SMRs, from the early design stage. While each country has different regulatory frameworks, the ultimate goal is to ensure that the reactor design enhances safety and security.</a:t>
            </a:r>
          </a:p>
          <a:p>
            <a:pPr lvl="1">
              <a:lnSpc>
                <a:spcPct val="100000"/>
              </a:lnSpc>
            </a:pPr>
            <a:r>
              <a:rPr lang="en-US" altLang="ko-KR" dirty="0"/>
              <a:t>In ROK, security regulations are primarily focused on the construction and operational stages, but there are institutional challenges in conducting security regulations during the design stage.</a:t>
            </a:r>
          </a:p>
          <a:p>
            <a:endParaRPr lang="en-US" altLang="ko-KR" sz="2000" dirty="0"/>
          </a:p>
          <a:p>
            <a:pPr lvl="1"/>
            <a:endParaRPr lang="ko-KR" altLang="en-US" dirty="0"/>
          </a:p>
        </p:txBody>
      </p:sp>
    </p:spTree>
    <p:extLst>
      <p:ext uri="{BB962C8B-B14F-4D97-AF65-F5344CB8AC3E}">
        <p14:creationId xmlns:p14="http://schemas.microsoft.com/office/powerpoint/2010/main" val="3708027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0"/>
            <a:ext cx="10515600" cy="125577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b="1" dirty="0">
                <a:solidFill>
                  <a:schemeClr val="bg1"/>
                </a:solidFill>
                <a:latin typeface="Arial" panose="020B0604020202020204" pitchFamily="34" charset="0"/>
                <a:cs typeface="Arial" panose="020B0604020202020204" pitchFamily="34" charset="0"/>
              </a:rPr>
              <a:t>4. Gap Analysis </a:t>
            </a:r>
          </a:p>
          <a:p>
            <a:r>
              <a:rPr lang="en-US" altLang="ko-KR" b="1" dirty="0">
                <a:solidFill>
                  <a:schemeClr val="bg1"/>
                </a:solidFill>
                <a:latin typeface="Arial" panose="020B0604020202020204" pitchFamily="34" charset="0"/>
                <a:cs typeface="Arial" panose="020B0604020202020204" pitchFamily="34" charset="0"/>
              </a:rPr>
              <a:t>between ROK and Other Countries (2/2)</a:t>
            </a:r>
            <a:r>
              <a:rPr lang="ko-KR" altLang="en-US" b="1" dirty="0">
                <a:solidFill>
                  <a:schemeClr val="bg1"/>
                </a:solidFill>
                <a:latin typeface="Arial" panose="020B0604020202020204" pitchFamily="34" charset="0"/>
                <a:cs typeface="Arial" panose="020B0604020202020204" pitchFamily="34" charset="0"/>
              </a:rPr>
              <a:t> </a:t>
            </a:r>
            <a:endParaRPr lang="en-GB" altLang="ko-KR"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5D1FC2B-1138-4482-83B9-CA92CDF6F431}"/>
              </a:ext>
            </a:extLst>
          </p:cNvPr>
          <p:cNvSpPr txBox="1">
            <a:spLocks/>
          </p:cNvSpPr>
          <p:nvPr/>
        </p:nvSpPr>
        <p:spPr>
          <a:xfrm>
            <a:off x="441959" y="1421476"/>
            <a:ext cx="11582401" cy="51237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t>Other countries issue regulatory documents that can be utilized during the early design stages of SMRs, allowing applicants to conduct evaluations to ensure compliance with cybersecurity requirements in the early design stages.</a:t>
            </a:r>
          </a:p>
          <a:p>
            <a:pPr lvl="1"/>
            <a:r>
              <a:rPr lang="en-US" altLang="ko-KR" dirty="0"/>
              <a:t>(US) The NRC includes security review guidelines for the DC within the existing standard review plan (SRP) and utilizes them accordingly. In the </a:t>
            </a:r>
            <a:r>
              <a:rPr lang="en-US" altLang="ko-KR" dirty="0" err="1"/>
              <a:t>NuScale</a:t>
            </a:r>
            <a:r>
              <a:rPr lang="en-US" altLang="ko-KR" dirty="0"/>
              <a:t> case, the NRC developed and applied a DSRS.</a:t>
            </a:r>
          </a:p>
          <a:p>
            <a:pPr lvl="1"/>
            <a:r>
              <a:rPr lang="en-US" altLang="ko-KR" dirty="0"/>
              <a:t>(UK) ONR has issued TAGs on the security assessment of generic new NPPs designs. Also, the ONR has published other guidelines to support regulatory decision-making in security assessments, as well as guidance for GDA applicants that includes security requirements for new NPPs</a:t>
            </a:r>
          </a:p>
          <a:p>
            <a:pPr lvl="1"/>
            <a:r>
              <a:rPr lang="en-US" altLang="ko-KR" dirty="0"/>
              <a:t>(ROK) The existing cybersecurity review guidelines do not cover the review criteria for the standard design, so it is necessary to evaluate how well these guidelines can be used at that stage.</a:t>
            </a:r>
            <a:endParaRPr lang="en-US" altLang="ko-KR" sz="2000" dirty="0"/>
          </a:p>
          <a:p>
            <a:pPr lvl="1"/>
            <a:endParaRPr lang="ko-KR" altLang="en-US" dirty="0"/>
          </a:p>
        </p:txBody>
      </p:sp>
    </p:spTree>
    <p:extLst>
      <p:ext uri="{BB962C8B-B14F-4D97-AF65-F5344CB8AC3E}">
        <p14:creationId xmlns:p14="http://schemas.microsoft.com/office/powerpoint/2010/main" val="3552432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0"/>
            <a:ext cx="10515600" cy="12557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b="1" dirty="0">
                <a:solidFill>
                  <a:schemeClr val="bg1"/>
                </a:solidFill>
                <a:latin typeface="Arial" panose="020B0604020202020204" pitchFamily="34" charset="0"/>
                <a:cs typeface="Arial" panose="020B0604020202020204" pitchFamily="34" charset="0"/>
              </a:rPr>
              <a:t>5. Conclusion</a:t>
            </a:r>
          </a:p>
        </p:txBody>
      </p:sp>
      <p:sp>
        <p:nvSpPr>
          <p:cNvPr id="3" name="Content Placeholder 2">
            <a:extLst>
              <a:ext uri="{FF2B5EF4-FFF2-40B4-BE49-F238E27FC236}">
                <a16:creationId xmlns:a16="http://schemas.microsoft.com/office/drawing/2014/main" id="{C5D1FC2B-1138-4482-83B9-CA92CDF6F431}"/>
              </a:ext>
            </a:extLst>
          </p:cNvPr>
          <p:cNvSpPr txBox="1">
            <a:spLocks/>
          </p:cNvSpPr>
          <p:nvPr/>
        </p:nvSpPr>
        <p:spPr>
          <a:xfrm>
            <a:off x="441959" y="1421476"/>
            <a:ext cx="11278985" cy="47554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t>In this study, cybersecurity regulatory trends for SMRs at the early design stage in the ROK, US, UK were analyzed, and the gaps with ROK regulations were identified.</a:t>
            </a:r>
          </a:p>
          <a:p>
            <a:r>
              <a:rPr lang="en-US" altLang="ko-KR" dirty="0"/>
              <a:t>Based on the differences of security regulation between ROK and other countries, the following security regulation strategies are necessary in ROK.</a:t>
            </a:r>
          </a:p>
          <a:p>
            <a:r>
              <a:rPr lang="en-US" altLang="ko-KR" dirty="0"/>
              <a:t>First, to effectively establish a security regulation framework interfaced with safety from the early design stage of SMRs, an amendment to the APPRE is necessary.</a:t>
            </a:r>
          </a:p>
          <a:p>
            <a:r>
              <a:rPr lang="en-US" altLang="ko-KR" dirty="0"/>
              <a:t>Second, it is necessary to review the existing guidelines and procedures to develop cybersecurity review guidelines that can be applied to the standard design stage of </a:t>
            </a:r>
            <a:r>
              <a:rPr lang="en-US" altLang="ko-KR" dirty="0" err="1"/>
              <a:t>i</a:t>
            </a:r>
            <a:r>
              <a:rPr lang="en-US" altLang="ko-KR" dirty="0"/>
              <a:t>-SMR.</a:t>
            </a:r>
            <a:endParaRPr lang="en-US" altLang="ko-KR" sz="2400" dirty="0"/>
          </a:p>
          <a:p>
            <a:pPr marL="0" indent="0">
              <a:buNone/>
            </a:pPr>
            <a:endParaRPr lang="en-US" altLang="ko-KR" sz="2000" dirty="0"/>
          </a:p>
          <a:p>
            <a:pPr lvl="1"/>
            <a:endParaRPr lang="ko-KR" altLang="en-US" dirty="0"/>
          </a:p>
        </p:txBody>
      </p:sp>
    </p:spTree>
    <p:extLst>
      <p:ext uri="{BB962C8B-B14F-4D97-AF65-F5344CB8AC3E}">
        <p14:creationId xmlns:p14="http://schemas.microsoft.com/office/powerpoint/2010/main" val="2782578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9F9C1-811F-4FE5-A656-1616D6F16D44}"/>
              </a:ext>
            </a:extLst>
          </p:cNvPr>
          <p:cNvSpPr>
            <a:spLocks noGrp="1"/>
          </p:cNvSpPr>
          <p:nvPr>
            <p:ph type="ctrTitle"/>
          </p:nvPr>
        </p:nvSpPr>
        <p:spPr/>
        <p:txBody>
          <a:bodyPr/>
          <a:lstStyle/>
          <a:p>
            <a:r>
              <a:rPr lang="en-GB" dirty="0"/>
              <a:t>Thank you for your attention</a:t>
            </a:r>
          </a:p>
        </p:txBody>
      </p:sp>
      <p:sp>
        <p:nvSpPr>
          <p:cNvPr id="5" name="Subtitle 4">
            <a:extLst>
              <a:ext uri="{FF2B5EF4-FFF2-40B4-BE49-F238E27FC236}">
                <a16:creationId xmlns:a16="http://schemas.microsoft.com/office/drawing/2014/main" id="{831E5A99-86B7-4696-9D98-C28D48D14812}"/>
              </a:ext>
            </a:extLst>
          </p:cNvPr>
          <p:cNvSpPr>
            <a:spLocks noGrp="1"/>
          </p:cNvSpPr>
          <p:nvPr>
            <p:ph type="subTitle" idx="1"/>
          </p:nvPr>
        </p:nvSpPr>
        <p:spPr/>
        <p:txBody>
          <a:bodyPr/>
          <a:lstStyle/>
          <a:p>
            <a:r>
              <a:rPr lang="en-GB" dirty="0"/>
              <a:t>Contact: sblee@kinac.re.kr</a:t>
            </a:r>
          </a:p>
        </p:txBody>
      </p:sp>
    </p:spTree>
    <p:extLst>
      <p:ext uri="{BB962C8B-B14F-4D97-AF65-F5344CB8AC3E}">
        <p14:creationId xmlns:p14="http://schemas.microsoft.com/office/powerpoint/2010/main" val="2147722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5F88-B232-488E-8B7B-1F5FDD86B58A}"/>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A2BD6DFC-4280-4B0F-BEF6-7300C1764B44}"/>
              </a:ext>
            </a:extLst>
          </p:cNvPr>
          <p:cNvSpPr>
            <a:spLocks noGrp="1"/>
          </p:cNvSpPr>
          <p:nvPr>
            <p:ph type="subTitle" idx="1"/>
          </p:nvPr>
        </p:nvSpPr>
        <p:spPr/>
        <p:txBody>
          <a:bodyPr/>
          <a:lstStyle/>
          <a:p>
            <a:endParaRPr lang="en-GB"/>
          </a:p>
        </p:txBody>
      </p:sp>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9447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15DA8E31-A13F-45F9-AC59-691B3A4D17F4}"/>
              </a:ext>
            </a:extLst>
          </p:cNvPr>
          <p:cNvSpPr>
            <a:spLocks noGrp="1"/>
          </p:cNvSpPr>
          <p:nvPr>
            <p:ph type="ctrTitle"/>
          </p:nvPr>
        </p:nvSpPr>
        <p:spPr>
          <a:xfrm>
            <a:off x="604703" y="477685"/>
            <a:ext cx="10982594" cy="3703898"/>
          </a:xfrm>
        </p:spPr>
        <p:txBody>
          <a:bodyPr anchor="ctr">
            <a:noAutofit/>
          </a:bodyPr>
          <a:lstStyle/>
          <a:p>
            <a:pPr algn="l">
              <a:lnSpc>
                <a:spcPct val="130000"/>
              </a:lnSpc>
            </a:pPr>
            <a:r>
              <a:rPr lang="en-US" sz="3200" b="1" u="sng" dirty="0"/>
              <a:t>RESEARCH ON GAPS </a:t>
            </a:r>
            <a:br>
              <a:rPr lang="en-US" sz="3200" b="1" u="sng" dirty="0"/>
            </a:br>
            <a:r>
              <a:rPr lang="en-US" sz="3200" b="1" u="sng" dirty="0"/>
              <a:t>IN DOMESTIC REGULATORY DOCUMENTATION </a:t>
            </a:r>
            <a:br>
              <a:rPr lang="en-US" sz="3200" b="1" dirty="0"/>
            </a:br>
            <a:r>
              <a:rPr lang="en-US" sz="3200" b="1" dirty="0"/>
              <a:t>BASED ON SECURITY REGULATORY CASES OF SMRS </a:t>
            </a:r>
            <a:br>
              <a:rPr lang="en-US" sz="3200" b="1" dirty="0"/>
            </a:br>
            <a:r>
              <a:rPr lang="en-US" sz="3200" b="1" dirty="0"/>
              <a:t>IN OTHER COUNTRIES</a:t>
            </a:r>
          </a:p>
        </p:txBody>
      </p:sp>
      <p:sp>
        <p:nvSpPr>
          <p:cNvPr id="9" name="Subtitle 4">
            <a:extLst>
              <a:ext uri="{FF2B5EF4-FFF2-40B4-BE49-F238E27FC236}">
                <a16:creationId xmlns:a16="http://schemas.microsoft.com/office/drawing/2014/main" id="{FBD479C3-F57F-48F3-9EB5-74F6BF2A003A}"/>
              </a:ext>
            </a:extLst>
          </p:cNvPr>
          <p:cNvSpPr>
            <a:spLocks noGrp="1"/>
          </p:cNvSpPr>
          <p:nvPr>
            <p:ph type="subTitle" idx="1"/>
          </p:nvPr>
        </p:nvSpPr>
        <p:spPr>
          <a:xfrm>
            <a:off x="1524000" y="4273369"/>
            <a:ext cx="9144000" cy="1655762"/>
          </a:xfrm>
        </p:spPr>
        <p:txBody>
          <a:bodyPr/>
          <a:lstStyle/>
          <a:p>
            <a:pPr algn="r"/>
            <a:r>
              <a:rPr lang="en-GB" dirty="0"/>
              <a:t>Oct. 2024</a:t>
            </a:r>
          </a:p>
          <a:p>
            <a:pPr algn="r"/>
            <a:r>
              <a:rPr lang="en-GB" dirty="0" err="1"/>
              <a:t>Subong</a:t>
            </a:r>
            <a:r>
              <a:rPr lang="en-GB" dirty="0"/>
              <a:t> Lee</a:t>
            </a:r>
          </a:p>
          <a:p>
            <a:pPr algn="r"/>
            <a:r>
              <a:rPr lang="en-GB" dirty="0"/>
              <a:t>Cybersecurity Division</a:t>
            </a:r>
          </a:p>
        </p:txBody>
      </p:sp>
      <p:pic>
        <p:nvPicPr>
          <p:cNvPr id="10" name="그림 9">
            <a:extLst>
              <a:ext uri="{FF2B5EF4-FFF2-40B4-BE49-F238E27FC236}">
                <a16:creationId xmlns:a16="http://schemas.microsoft.com/office/drawing/2014/main" id="{C2284E4E-1D84-4664-9C0F-23700F3B9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196" y="5793634"/>
            <a:ext cx="2507466" cy="680465"/>
          </a:xfrm>
          <a:prstGeom prst="rect">
            <a:avLst/>
          </a:prstGeom>
        </p:spPr>
      </p:pic>
    </p:spTree>
    <p:extLst>
      <p:ext uri="{BB962C8B-B14F-4D97-AF65-F5344CB8AC3E}">
        <p14:creationId xmlns:p14="http://schemas.microsoft.com/office/powerpoint/2010/main" val="144976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E2F29E7-161F-41F3-A4D2-213D29DAFC5D}"/>
              </a:ext>
            </a:extLst>
          </p:cNvPr>
          <p:cNvSpPr>
            <a:spLocks noGrp="1"/>
          </p:cNvSpPr>
          <p:nvPr>
            <p:ph type="title"/>
          </p:nvPr>
        </p:nvSpPr>
        <p:spPr/>
        <p:txBody>
          <a:bodyPr/>
          <a:lstStyle/>
          <a:p>
            <a:r>
              <a:rPr lang="en-US" altLang="ko-KR" dirty="0"/>
              <a:t>Contents</a:t>
            </a:r>
            <a:endParaRPr lang="ko-KR" altLang="en-US" dirty="0"/>
          </a:p>
        </p:txBody>
      </p:sp>
      <p:sp>
        <p:nvSpPr>
          <p:cNvPr id="3" name="내용 개체 틀 2">
            <a:extLst>
              <a:ext uri="{FF2B5EF4-FFF2-40B4-BE49-F238E27FC236}">
                <a16:creationId xmlns:a16="http://schemas.microsoft.com/office/drawing/2014/main" id="{62ABE8E8-2193-488D-B3E7-0E3C335BC54F}"/>
              </a:ext>
            </a:extLst>
          </p:cNvPr>
          <p:cNvSpPr>
            <a:spLocks noGrp="1"/>
          </p:cNvSpPr>
          <p:nvPr>
            <p:ph idx="1"/>
          </p:nvPr>
        </p:nvSpPr>
        <p:spPr/>
        <p:txBody>
          <a:bodyPr>
            <a:normAutofit/>
          </a:bodyPr>
          <a:lstStyle/>
          <a:p>
            <a:pPr marL="514350" indent="-514350">
              <a:buFont typeface="+mj-lt"/>
              <a:buAutoNum type="arabicPeriod"/>
            </a:pPr>
            <a:r>
              <a:rPr lang="en-US" altLang="ko-KR" sz="3200" dirty="0"/>
              <a:t>Introduction</a:t>
            </a:r>
          </a:p>
          <a:p>
            <a:pPr marL="514350" indent="-514350">
              <a:buFont typeface="+mj-lt"/>
              <a:buAutoNum type="arabicPeriod"/>
            </a:pPr>
            <a:r>
              <a:rPr lang="en-US" altLang="ko-KR" sz="3200" dirty="0"/>
              <a:t>Security</a:t>
            </a:r>
            <a:r>
              <a:rPr lang="ko-KR" altLang="en-US" sz="3200" dirty="0"/>
              <a:t> </a:t>
            </a:r>
            <a:r>
              <a:rPr lang="en-GB" altLang="ko-KR" sz="3200" dirty="0"/>
              <a:t>Regulation in ROK</a:t>
            </a:r>
          </a:p>
          <a:p>
            <a:pPr marL="514350" indent="-514350">
              <a:buFont typeface="+mj-lt"/>
              <a:buAutoNum type="arabicPeriod"/>
            </a:pPr>
            <a:r>
              <a:rPr lang="en-US" altLang="ko-KR" sz="3200" dirty="0"/>
              <a:t>Security Regulation in Other Countries</a:t>
            </a:r>
          </a:p>
          <a:p>
            <a:pPr marL="514350" indent="-514350">
              <a:buFont typeface="+mj-lt"/>
              <a:buAutoNum type="arabicPeriod"/>
            </a:pPr>
            <a:r>
              <a:rPr lang="en-US" altLang="ko-KR" sz="3200" dirty="0"/>
              <a:t>Gap Analysis between ROK and Other Countries</a:t>
            </a:r>
          </a:p>
          <a:p>
            <a:pPr marL="514350" indent="-514350">
              <a:buFont typeface="+mj-lt"/>
              <a:buAutoNum type="arabicPeriod"/>
            </a:pPr>
            <a:r>
              <a:rPr lang="en-US" altLang="ko-KR" sz="3200" dirty="0"/>
              <a:t>Conclusion </a:t>
            </a:r>
          </a:p>
        </p:txBody>
      </p:sp>
    </p:spTree>
    <p:extLst>
      <p:ext uri="{BB962C8B-B14F-4D97-AF65-F5344CB8AC3E}">
        <p14:creationId xmlns:p14="http://schemas.microsoft.com/office/powerpoint/2010/main" val="3390645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0"/>
            <a:ext cx="10515600" cy="12557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1.1 Background</a:t>
            </a:r>
          </a:p>
        </p:txBody>
      </p:sp>
      <p:sp>
        <p:nvSpPr>
          <p:cNvPr id="3" name="Content Placeholder 2">
            <a:extLst>
              <a:ext uri="{FF2B5EF4-FFF2-40B4-BE49-F238E27FC236}">
                <a16:creationId xmlns:a16="http://schemas.microsoft.com/office/drawing/2014/main" id="{C5D1FC2B-1138-4482-83B9-CA92CDF6F431}"/>
              </a:ext>
            </a:extLst>
          </p:cNvPr>
          <p:cNvSpPr txBox="1">
            <a:spLocks/>
          </p:cNvSpPr>
          <p:nvPr/>
        </p:nvSpPr>
        <p:spPr>
          <a:xfrm>
            <a:off x="441959" y="1421476"/>
            <a:ext cx="11278985" cy="47554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Innovative-Small Modular Reactor (</a:t>
            </a:r>
            <a:r>
              <a:rPr lang="en-US" dirty="0" err="1"/>
              <a:t>i</a:t>
            </a:r>
            <a:r>
              <a:rPr lang="en-US" dirty="0"/>
              <a:t>-SMR)</a:t>
            </a:r>
          </a:p>
          <a:p>
            <a:pPr lvl="1"/>
            <a:r>
              <a:rPr lang="en-US" dirty="0"/>
              <a:t>Modular design, pressurized water reactor, 170 </a:t>
            </a:r>
            <a:r>
              <a:rPr lang="en-US" dirty="0" err="1"/>
              <a:t>Mwe</a:t>
            </a:r>
            <a:r>
              <a:rPr lang="en-US" dirty="0"/>
              <a:t> </a:t>
            </a:r>
          </a:p>
          <a:p>
            <a:pPr marL="914400" lvl="2" indent="0">
              <a:buNone/>
            </a:pPr>
            <a:endParaRPr lang="en-US" dirty="0"/>
          </a:p>
          <a:p>
            <a:pPr marL="914400" lvl="2" indent="0">
              <a:buNone/>
            </a:pPr>
            <a:endParaRPr lang="en-US" dirty="0"/>
          </a:p>
          <a:p>
            <a:pPr marL="914400" lvl="2" indent="0">
              <a:buNone/>
            </a:pPr>
            <a:endParaRPr lang="en-US" dirty="0"/>
          </a:p>
          <a:p>
            <a:pPr marL="914400" lvl="2" indent="0">
              <a:buNone/>
            </a:pPr>
            <a:endParaRPr lang="en-US" dirty="0"/>
          </a:p>
          <a:p>
            <a:pPr marL="914400" lvl="2" indent="0">
              <a:buNone/>
            </a:pPr>
            <a:endParaRPr lang="en-US" dirty="0"/>
          </a:p>
          <a:p>
            <a:pPr marL="914400" lvl="2" indent="0">
              <a:buNone/>
            </a:pPr>
            <a:endParaRPr lang="en-US" dirty="0"/>
          </a:p>
          <a:p>
            <a:endParaRPr lang="en-US" dirty="0"/>
          </a:p>
          <a:p>
            <a:r>
              <a:rPr lang="en-US" dirty="0"/>
              <a:t>Development Milestones</a:t>
            </a:r>
          </a:p>
          <a:p>
            <a:pPr lvl="1"/>
            <a:r>
              <a:rPr lang="en-US" dirty="0"/>
              <a:t>To finalize the basic design (2023y) and standard design (2026y)</a:t>
            </a:r>
          </a:p>
          <a:p>
            <a:pPr lvl="1"/>
            <a:r>
              <a:rPr lang="en-US" dirty="0"/>
              <a:t>To obtain the regulatory certification (2028y)</a:t>
            </a:r>
          </a:p>
        </p:txBody>
      </p:sp>
      <p:pic>
        <p:nvPicPr>
          <p:cNvPr id="5" name="그림 4">
            <a:extLst>
              <a:ext uri="{FF2B5EF4-FFF2-40B4-BE49-F238E27FC236}">
                <a16:creationId xmlns:a16="http://schemas.microsoft.com/office/drawing/2014/main" id="{E324A37C-E6C9-478B-BEC3-E7470973062E}"/>
              </a:ext>
            </a:extLst>
          </p:cNvPr>
          <p:cNvPicPr>
            <a:picLocks noChangeAspect="1"/>
          </p:cNvPicPr>
          <p:nvPr/>
        </p:nvPicPr>
        <p:blipFill>
          <a:blip r:embed="rId2"/>
          <a:stretch>
            <a:fillRect/>
          </a:stretch>
        </p:blipFill>
        <p:spPr>
          <a:xfrm>
            <a:off x="3273910" y="2552823"/>
            <a:ext cx="5644181" cy="2000003"/>
          </a:xfrm>
          <a:prstGeom prst="rect">
            <a:avLst/>
          </a:prstGeom>
        </p:spPr>
      </p:pic>
      <p:sp>
        <p:nvSpPr>
          <p:cNvPr id="6" name="TextBox 5">
            <a:extLst>
              <a:ext uri="{FF2B5EF4-FFF2-40B4-BE49-F238E27FC236}">
                <a16:creationId xmlns:a16="http://schemas.microsoft.com/office/drawing/2014/main" id="{B8B9E579-7F92-4E72-899E-69EF0C417A2E}"/>
              </a:ext>
            </a:extLst>
          </p:cNvPr>
          <p:cNvSpPr txBox="1"/>
          <p:nvPr/>
        </p:nvSpPr>
        <p:spPr>
          <a:xfrm>
            <a:off x="8269653" y="4018549"/>
            <a:ext cx="2049864" cy="430887"/>
          </a:xfrm>
          <a:prstGeom prst="rect">
            <a:avLst/>
          </a:prstGeom>
          <a:noFill/>
        </p:spPr>
        <p:txBody>
          <a:bodyPr wrap="square" rtlCol="0">
            <a:spAutoFit/>
          </a:bodyPr>
          <a:lstStyle/>
          <a:p>
            <a:r>
              <a:rPr lang="en-US" altLang="ko-KR" sz="1100" dirty="0"/>
              <a:t>Ref. Korea Hydro &amp; Nuclear Power Co., Ltd. </a:t>
            </a:r>
            <a:endParaRPr lang="ko-KR" altLang="en-US" sz="1100" dirty="0"/>
          </a:p>
        </p:txBody>
      </p:sp>
    </p:spTree>
    <p:extLst>
      <p:ext uri="{BB962C8B-B14F-4D97-AF65-F5344CB8AC3E}">
        <p14:creationId xmlns:p14="http://schemas.microsoft.com/office/powerpoint/2010/main" val="3784136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0"/>
            <a:ext cx="10515600" cy="12557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1.2 Objective</a:t>
            </a:r>
            <a:r>
              <a:rPr lang="en-US" altLang="ko-KR" b="1" i="0" dirty="0">
                <a:solidFill>
                  <a:schemeClr val="bg1"/>
                </a:solidFill>
                <a:latin typeface="Arial" panose="020B0604020202020204" pitchFamily="34" charset="0"/>
                <a:cs typeface="Arial" panose="020B0604020202020204" pitchFamily="34" charset="0"/>
              </a:rPr>
              <a:t> </a:t>
            </a:r>
            <a:endParaRPr lang="en-GB" b="1" i="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5D1FC2B-1138-4482-83B9-CA92CDF6F431}"/>
              </a:ext>
            </a:extLst>
          </p:cNvPr>
          <p:cNvSpPr txBox="1">
            <a:spLocks/>
          </p:cNvSpPr>
          <p:nvPr/>
        </p:nvSpPr>
        <p:spPr>
          <a:xfrm>
            <a:off x="441959" y="1421476"/>
            <a:ext cx="11278985" cy="47554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t>Cybersecurity regulatory trends(system, criteria, case, document) for SMRs at the early design stage in the ROK, US, UK are analyzed, and the gaps with ROK regulations are identified.</a:t>
            </a:r>
          </a:p>
          <a:p>
            <a:r>
              <a:rPr lang="en-US" altLang="ko-KR" dirty="0"/>
              <a:t>Based on the differences of security regulation between ROK and other countries, the purpose of this study is to establish an ROK security regulation strategy in preparation for the upcoming </a:t>
            </a:r>
            <a:r>
              <a:rPr lang="en-US" altLang="ko-KR" dirty="0" err="1"/>
              <a:t>i</a:t>
            </a:r>
            <a:r>
              <a:rPr lang="en-US" altLang="ko-KR" dirty="0"/>
              <a:t>-SMR Standard Design Approval (SDA) application.</a:t>
            </a:r>
            <a:endParaRPr lang="en-GB" altLang="ko-KR" dirty="0"/>
          </a:p>
        </p:txBody>
      </p:sp>
    </p:spTree>
    <p:extLst>
      <p:ext uri="{BB962C8B-B14F-4D97-AF65-F5344CB8AC3E}">
        <p14:creationId xmlns:p14="http://schemas.microsoft.com/office/powerpoint/2010/main" val="1423206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0"/>
            <a:ext cx="10515600" cy="12557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2.2 </a:t>
            </a:r>
            <a:r>
              <a:rPr lang="en-US" b="1" i="0" dirty="0" err="1">
                <a:solidFill>
                  <a:schemeClr val="bg1"/>
                </a:solidFill>
                <a:latin typeface="Arial" panose="020B0604020202020204" pitchFamily="34" charset="0"/>
                <a:cs typeface="Arial" panose="020B0604020202020204" pitchFamily="34" charset="0"/>
              </a:rPr>
              <a:t>i</a:t>
            </a:r>
            <a:r>
              <a:rPr lang="en-US" b="1" i="0" dirty="0">
                <a:solidFill>
                  <a:schemeClr val="bg1"/>
                </a:solidFill>
                <a:latin typeface="Arial" panose="020B0604020202020204" pitchFamily="34" charset="0"/>
                <a:cs typeface="Arial" panose="020B0604020202020204" pitchFamily="34" charset="0"/>
              </a:rPr>
              <a:t>-SMR Security Regulation in ROK</a:t>
            </a:r>
            <a:endParaRPr lang="en-GB" b="1" i="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5D1FC2B-1138-4482-83B9-CA92CDF6F431}"/>
              </a:ext>
            </a:extLst>
          </p:cNvPr>
          <p:cNvSpPr txBox="1">
            <a:spLocks/>
          </p:cNvSpPr>
          <p:nvPr/>
        </p:nvSpPr>
        <p:spPr>
          <a:xfrm>
            <a:off x="441959" y="1421476"/>
            <a:ext cx="11426191" cy="47554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ko-KR" dirty="0"/>
              <a:t>Since 2022, the Korea Institute of Nuclear Non-proliferation and Control (</a:t>
            </a:r>
            <a:r>
              <a:rPr lang="en-US" dirty="0"/>
              <a:t>KINAC) is undertaking the regulatory research. </a:t>
            </a:r>
            <a:r>
              <a:rPr lang="en-US" altLang="ko-KR" dirty="0"/>
              <a:t>(2022-2028y)</a:t>
            </a:r>
            <a:endParaRPr lang="en-US" dirty="0"/>
          </a:p>
          <a:p>
            <a:pPr lvl="1"/>
            <a:r>
              <a:rPr lang="en-US" dirty="0"/>
              <a:t>which goal is </a:t>
            </a:r>
            <a:r>
              <a:rPr lang="en-US" altLang="ko-KR" dirty="0"/>
              <a:t>to develop regulatory strategies, guidelines, and key assessment criteria/requirements related to nuclear security for the standard design of </a:t>
            </a:r>
            <a:r>
              <a:rPr lang="en-US" altLang="ko-KR" dirty="0" err="1"/>
              <a:t>i</a:t>
            </a:r>
            <a:r>
              <a:rPr lang="en-US" altLang="ko-KR" dirty="0"/>
              <a:t>-SMR.</a:t>
            </a:r>
            <a:r>
              <a:rPr lang="en-US" dirty="0"/>
              <a:t> </a:t>
            </a:r>
          </a:p>
          <a:p>
            <a:r>
              <a:rPr lang="en-GB" altLang="ko-KR" dirty="0"/>
              <a:t>In 2023, the NSSC published the "SMR Regulatory Direction," which outlines four basic directions and four design guidelines.</a:t>
            </a:r>
          </a:p>
          <a:p>
            <a:pPr lvl="1"/>
            <a:r>
              <a:rPr lang="en-GB" altLang="ko-KR" dirty="0"/>
              <a:t>Design guideline 4 states, "The design of an integrated approach between safety, security, and safeguards should be considered to ensure that nuclear security, non-proliferation, and safety are achieved".</a:t>
            </a:r>
            <a:endParaRPr lang="en-US" dirty="0"/>
          </a:p>
          <a:p>
            <a:r>
              <a:rPr lang="en-US" altLang="ko-KR" dirty="0"/>
              <a:t>In 2024, with the application of the pre-design review for </a:t>
            </a:r>
            <a:r>
              <a:rPr lang="en-US" altLang="ko-KR" dirty="0" err="1"/>
              <a:t>i</a:t>
            </a:r>
            <a:r>
              <a:rPr lang="en-US" altLang="ko-KR" dirty="0"/>
              <a:t>-SMR, the KINAC has reviewed security regulatory issues and is conducting technical working meetings on cybersecurity.</a:t>
            </a:r>
          </a:p>
        </p:txBody>
      </p:sp>
    </p:spTree>
    <p:extLst>
      <p:ext uri="{BB962C8B-B14F-4D97-AF65-F5344CB8AC3E}">
        <p14:creationId xmlns:p14="http://schemas.microsoft.com/office/powerpoint/2010/main" val="1839545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0"/>
            <a:ext cx="10515600" cy="12557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b="1" dirty="0">
                <a:solidFill>
                  <a:schemeClr val="bg1"/>
                </a:solidFill>
                <a:latin typeface="Arial" panose="020B0604020202020204" pitchFamily="34" charset="0"/>
                <a:cs typeface="Arial" panose="020B0604020202020204" pitchFamily="34" charset="0"/>
              </a:rPr>
              <a:t>2.2 </a:t>
            </a:r>
            <a:r>
              <a:rPr lang="en-US" altLang="ko-KR" b="1" dirty="0" err="1">
                <a:solidFill>
                  <a:schemeClr val="bg1"/>
                </a:solidFill>
                <a:latin typeface="Arial" panose="020B0604020202020204" pitchFamily="34" charset="0"/>
                <a:cs typeface="Arial" panose="020B0604020202020204" pitchFamily="34" charset="0"/>
              </a:rPr>
              <a:t>i</a:t>
            </a:r>
            <a:r>
              <a:rPr lang="en-US" altLang="ko-KR" b="1" dirty="0">
                <a:solidFill>
                  <a:schemeClr val="bg1"/>
                </a:solidFill>
                <a:latin typeface="Arial" panose="020B0604020202020204" pitchFamily="34" charset="0"/>
                <a:cs typeface="Arial" panose="020B0604020202020204" pitchFamily="34" charset="0"/>
              </a:rPr>
              <a:t>-SMR Security Regulation in ROK</a:t>
            </a:r>
            <a:endParaRPr lang="en-GB" altLang="ko-KR"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5D1FC2B-1138-4482-83B9-CA92CDF6F431}"/>
              </a:ext>
            </a:extLst>
          </p:cNvPr>
          <p:cNvSpPr txBox="1">
            <a:spLocks/>
          </p:cNvSpPr>
          <p:nvPr/>
        </p:nvSpPr>
        <p:spPr>
          <a:xfrm>
            <a:off x="441959" y="1421476"/>
            <a:ext cx="11278985" cy="47554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t>Regulatory Criteria Related to Cyber Security</a:t>
            </a:r>
            <a:endParaRPr lang="en-US" dirty="0"/>
          </a:p>
        </p:txBody>
      </p:sp>
      <p:pic>
        <p:nvPicPr>
          <p:cNvPr id="2" name="그림 1">
            <a:extLst>
              <a:ext uri="{FF2B5EF4-FFF2-40B4-BE49-F238E27FC236}">
                <a16:creationId xmlns:a16="http://schemas.microsoft.com/office/drawing/2014/main" id="{A6090B74-64D6-4209-AAFC-5795314E8CF9}"/>
              </a:ext>
            </a:extLst>
          </p:cNvPr>
          <p:cNvPicPr>
            <a:picLocks noChangeAspect="1"/>
          </p:cNvPicPr>
          <p:nvPr/>
        </p:nvPicPr>
        <p:blipFill>
          <a:blip r:embed="rId3"/>
          <a:stretch>
            <a:fillRect/>
          </a:stretch>
        </p:blipFill>
        <p:spPr>
          <a:xfrm>
            <a:off x="745998" y="2318766"/>
            <a:ext cx="10700004" cy="4392168"/>
          </a:xfrm>
          <a:prstGeom prst="rect">
            <a:avLst/>
          </a:prstGeom>
        </p:spPr>
      </p:pic>
    </p:spTree>
    <p:extLst>
      <p:ext uri="{BB962C8B-B14F-4D97-AF65-F5344CB8AC3E}">
        <p14:creationId xmlns:p14="http://schemas.microsoft.com/office/powerpoint/2010/main" val="83593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0"/>
            <a:ext cx="10515600" cy="125577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b="1" dirty="0">
                <a:solidFill>
                  <a:schemeClr val="bg1"/>
                </a:solidFill>
                <a:latin typeface="Arial" panose="020B0604020202020204" pitchFamily="34" charset="0"/>
                <a:cs typeface="Arial" panose="020B0604020202020204" pitchFamily="34" charset="0"/>
              </a:rPr>
              <a:t>3.1 US NRC – </a:t>
            </a:r>
          </a:p>
          <a:p>
            <a:r>
              <a:rPr lang="en-US" altLang="ko-KR" b="1" dirty="0">
                <a:solidFill>
                  <a:schemeClr val="bg1"/>
                </a:solidFill>
                <a:latin typeface="Arial" panose="020B0604020202020204" pitchFamily="34" charset="0"/>
                <a:cs typeface="Arial" panose="020B0604020202020204" pitchFamily="34" charset="0"/>
              </a:rPr>
              <a:t>Security Regulation for SDC</a:t>
            </a:r>
            <a:endParaRPr lang="en-GB" altLang="ko-KR"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5D1FC2B-1138-4482-83B9-CA92CDF6F431}"/>
              </a:ext>
            </a:extLst>
          </p:cNvPr>
          <p:cNvSpPr txBox="1">
            <a:spLocks/>
          </p:cNvSpPr>
          <p:nvPr/>
        </p:nvSpPr>
        <p:spPr>
          <a:xfrm>
            <a:off x="441959" y="1421476"/>
            <a:ext cx="11750041" cy="57773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t>Pre-Application Review (PAR)</a:t>
            </a:r>
          </a:p>
          <a:p>
            <a:pPr lvl="1"/>
            <a:r>
              <a:rPr lang="en-US" altLang="ko-KR" dirty="0"/>
              <a:t>PAR means a policy of encouraging early discussions with potential applicants to offer licensing guidance and to identify and resolve potential licensing issues early. </a:t>
            </a:r>
          </a:p>
          <a:p>
            <a:r>
              <a:rPr lang="en-US" altLang="ko-KR" dirty="0"/>
              <a:t>Standard Design Certification (SDC)</a:t>
            </a:r>
          </a:p>
          <a:p>
            <a:pPr lvl="1"/>
            <a:r>
              <a:rPr lang="en-US" altLang="ko-KR" dirty="0"/>
              <a:t>SDC means a commission approval of a final standard design for a nuclear power facility. This design may be referred to as a certified standard design.</a:t>
            </a:r>
          </a:p>
          <a:p>
            <a:r>
              <a:rPr lang="en-US" altLang="ko-KR" dirty="0"/>
              <a:t>Security Regulatory Criteria</a:t>
            </a:r>
          </a:p>
          <a:p>
            <a:pPr lvl="1"/>
            <a:r>
              <a:rPr lang="en-US" altLang="ko-KR" dirty="0"/>
              <a:t>10 CFR parts 73 – Physical protection of plants and materials</a:t>
            </a:r>
          </a:p>
          <a:p>
            <a:pPr lvl="1"/>
            <a:r>
              <a:rPr lang="en-US" altLang="ko-KR" dirty="0"/>
              <a:t>Standard Review Plan….(NUREG-0800)</a:t>
            </a:r>
          </a:p>
          <a:p>
            <a:pPr lvl="2"/>
            <a:r>
              <a:rPr lang="en-US" altLang="ko-KR" dirty="0"/>
              <a:t>Chapter 13.6 physical security </a:t>
            </a:r>
          </a:p>
          <a:p>
            <a:pPr lvl="2"/>
            <a:r>
              <a:rPr lang="en-US" altLang="ko-KR" spc="30" dirty="0"/>
              <a:t>Chapter 14.3.12 physical security hardware - inspections, tests, analyses, and acceptance criteria</a:t>
            </a:r>
          </a:p>
        </p:txBody>
      </p:sp>
    </p:spTree>
    <p:extLst>
      <p:ext uri="{BB962C8B-B14F-4D97-AF65-F5344CB8AC3E}">
        <p14:creationId xmlns:p14="http://schemas.microsoft.com/office/powerpoint/2010/main" val="1150976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0"/>
            <a:ext cx="10515600" cy="125577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b="1" dirty="0">
                <a:solidFill>
                  <a:schemeClr val="bg1"/>
                </a:solidFill>
                <a:latin typeface="Arial" panose="020B0604020202020204" pitchFamily="34" charset="0"/>
                <a:cs typeface="Arial" panose="020B0604020202020204" pitchFamily="34" charset="0"/>
              </a:rPr>
              <a:t>3.1 US NRC – </a:t>
            </a:r>
          </a:p>
          <a:p>
            <a:r>
              <a:rPr lang="en-US" altLang="ko-KR" b="1" dirty="0">
                <a:solidFill>
                  <a:schemeClr val="bg1"/>
                </a:solidFill>
                <a:latin typeface="Arial" panose="020B0604020202020204" pitchFamily="34" charset="0"/>
                <a:cs typeface="Arial" panose="020B0604020202020204" pitchFamily="34" charset="0"/>
              </a:rPr>
              <a:t>Security Regulation for SDC </a:t>
            </a:r>
            <a:endParaRPr lang="en-GB" altLang="ko-KR"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5D1FC2B-1138-4482-83B9-CA92CDF6F431}"/>
              </a:ext>
            </a:extLst>
          </p:cNvPr>
          <p:cNvSpPr txBox="1">
            <a:spLocks/>
          </p:cNvSpPr>
          <p:nvPr/>
        </p:nvSpPr>
        <p:spPr>
          <a:xfrm>
            <a:off x="441959" y="1421476"/>
            <a:ext cx="11278985" cy="47554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t>Security Related Submission and Deliverables </a:t>
            </a:r>
          </a:p>
          <a:p>
            <a:pPr lvl="1"/>
            <a:r>
              <a:rPr lang="en-US" altLang="ko-KR" dirty="0" err="1"/>
              <a:t>NuScale</a:t>
            </a:r>
            <a:r>
              <a:rPr lang="en-US" altLang="ko-KR" dirty="0"/>
              <a:t> Power Case</a:t>
            </a:r>
            <a:endParaRPr lang="ko-KR" altLang="en-US" dirty="0"/>
          </a:p>
        </p:txBody>
      </p:sp>
      <p:pic>
        <p:nvPicPr>
          <p:cNvPr id="2" name="그림 1">
            <a:extLst>
              <a:ext uri="{FF2B5EF4-FFF2-40B4-BE49-F238E27FC236}">
                <a16:creationId xmlns:a16="http://schemas.microsoft.com/office/drawing/2014/main" id="{43EC6C7C-3C62-42E4-8D0F-CF38E373F6E3}"/>
              </a:ext>
            </a:extLst>
          </p:cNvPr>
          <p:cNvPicPr>
            <a:picLocks noChangeAspect="1"/>
          </p:cNvPicPr>
          <p:nvPr/>
        </p:nvPicPr>
        <p:blipFill>
          <a:blip r:embed="rId3"/>
          <a:stretch>
            <a:fillRect/>
          </a:stretch>
        </p:blipFill>
        <p:spPr>
          <a:xfrm>
            <a:off x="1183636" y="2516864"/>
            <a:ext cx="9670966" cy="3986024"/>
          </a:xfrm>
          <a:prstGeom prst="rect">
            <a:avLst/>
          </a:prstGeom>
        </p:spPr>
      </p:pic>
    </p:spTree>
    <p:extLst>
      <p:ext uri="{BB962C8B-B14F-4D97-AF65-F5344CB8AC3E}">
        <p14:creationId xmlns:p14="http://schemas.microsoft.com/office/powerpoint/2010/main" val="271585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5A183-8DB8-4E33-A3B8-B56576635C6B}">
  <ds:schemaRefs>
    <ds:schemaRef ds:uri="http://www.w3.org/XML/1998/namespace"/>
    <ds:schemaRef ds:uri="http://schemas.microsoft.com/office/2006/metadata/properties"/>
    <ds:schemaRef ds:uri="http://schemas.openxmlformats.org/package/2006/metadata/core-properties"/>
    <ds:schemaRef ds:uri="http://purl.org/dc/dcmitype/"/>
    <ds:schemaRef ds:uri="94bacced-d3e9-4230-8110-5185e6b8723a"/>
    <ds:schemaRef ds:uri="http://schemas.microsoft.com/office/infopath/2007/PartnerControls"/>
    <ds:schemaRef ds:uri="http://schemas.microsoft.com/office/2006/documentManagement/types"/>
    <ds:schemaRef ds:uri="http://purl.org/dc/terms/"/>
    <ds:schemaRef ds:uri="0311a6d6-6c49-40aa-926b-e98182ea64d2"/>
    <ds:schemaRef ds:uri="89039979-132d-4e33-b8d6-8b0f084d9471"/>
    <ds:schemaRef ds:uri="http://purl.org/dc/elements/1.1/"/>
  </ds:schemaRefs>
</ds:datastoreItem>
</file>

<file path=customXml/itemProps3.xml><?xml version="1.0" encoding="utf-8"?>
<ds:datastoreItem xmlns:ds="http://schemas.openxmlformats.org/officeDocument/2006/customXml" ds:itemID="{D803D3D1-F39D-490F-A4CD-77C72E40E0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3562</TotalTime>
  <Words>1201</Words>
  <Application>Microsoft Office PowerPoint</Application>
  <PresentationFormat>와이드스크린</PresentationFormat>
  <Paragraphs>100</Paragraphs>
  <Slides>17</Slides>
  <Notes>5</Notes>
  <HiddenSlides>0</HiddenSlides>
  <MMClips>0</MMClips>
  <ScaleCrop>false</ScaleCrop>
  <HeadingPairs>
    <vt:vector size="6" baseType="variant">
      <vt:variant>
        <vt:lpstr>사용한 글꼴</vt:lpstr>
      </vt:variant>
      <vt:variant>
        <vt:i4>4</vt:i4>
      </vt:variant>
      <vt:variant>
        <vt:lpstr>테마</vt:lpstr>
      </vt:variant>
      <vt:variant>
        <vt:i4>3</vt:i4>
      </vt:variant>
      <vt:variant>
        <vt:lpstr>슬라이드 제목</vt:lpstr>
      </vt:variant>
      <vt:variant>
        <vt:i4>17</vt:i4>
      </vt:variant>
    </vt:vector>
  </HeadingPairs>
  <TitlesOfParts>
    <vt:vector size="24" baseType="lpstr">
      <vt:lpstr>맑은 고딕</vt:lpstr>
      <vt:lpstr>Arial</vt:lpstr>
      <vt:lpstr>Calibri</vt:lpstr>
      <vt:lpstr>Calibri Light</vt:lpstr>
      <vt:lpstr>Office Theme</vt:lpstr>
      <vt:lpstr>1_Office Theme</vt:lpstr>
      <vt:lpstr>2_Office Theme</vt:lpstr>
      <vt:lpstr>PowerPoint 프레젠테이션</vt:lpstr>
      <vt:lpstr>RESEARCH ON GAPS  IN DOMESTIC REGULATORY DOCUMENTATION  BASED ON SECURITY REGULATORY CASES OF SMRS  IN OTHER COUNTRIES</vt:lpstr>
      <vt:lpstr>Contents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Thank you for your attention</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Subong</cp:lastModifiedBy>
  <cp:revision>150</cp:revision>
  <dcterms:created xsi:type="dcterms:W3CDTF">2019-10-29T08:33:20Z</dcterms:created>
  <dcterms:modified xsi:type="dcterms:W3CDTF">2024-10-19T15:22:54Z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