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</p:sldMasterIdLst>
  <p:sldIdLst>
    <p:sldId id="256" r:id="rId7"/>
    <p:sldId id="257" r:id="rId8"/>
    <p:sldId id="262" r:id="rId9"/>
    <p:sldId id="258" r:id="rId10"/>
    <p:sldId id="263" r:id="rId11"/>
    <p:sldId id="282" r:id="rId12"/>
    <p:sldId id="283" r:id="rId13"/>
    <p:sldId id="264" r:id="rId14"/>
    <p:sldId id="265" r:id="rId15"/>
    <p:sldId id="284" r:id="rId16"/>
    <p:sldId id="285" r:id="rId17"/>
    <p:sldId id="286" r:id="rId18"/>
    <p:sldId id="287" r:id="rId19"/>
    <p:sldId id="288" r:id="rId20"/>
    <p:sldId id="26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58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AD5E-3EC1-4A47-8C25-533B04904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</p:spPr>
        <p:txBody>
          <a:bodyPr anchor="b">
            <a:normAutofit/>
          </a:bodyPr>
          <a:lstStyle>
            <a:lvl1pPr algn="ctr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40247C-7333-4888-973E-73963E4B9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759FE-B453-423D-8A3E-DBE4C176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E082A-8926-41AB-A442-E74D00F4F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48BDA-51CA-4CEA-A280-C6361F5F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91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1B8BB-2B32-4C3B-AE7E-001194DFD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056"/>
            <a:ext cx="10515600" cy="458590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4D69A-33C5-486D-BF72-5D6613E0B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86119-F657-4B77-BC2B-1F51CFBB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83F7A-9B91-4CA6-8A2A-C74D3EE0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DC51232-3849-4FF5-B284-73C697C97A62}"/>
              </a:ext>
            </a:extLst>
          </p:cNvPr>
          <p:cNvSpPr txBox="1">
            <a:spLocks/>
          </p:cNvSpPr>
          <p:nvPr userDrawn="1"/>
        </p:nvSpPr>
        <p:spPr>
          <a:xfrm>
            <a:off x="441960" y="518160"/>
            <a:ext cx="10515600" cy="737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edit Master title style</a:t>
            </a:r>
            <a:endParaRPr lang="en-GB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863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B71DE-9ADE-4FDA-914B-50ADFEFD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A6AFF7-5422-464D-9640-A343B2C65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A1CEB-4E9D-40A0-9676-277BC606A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E6A1F-11CE-4450-9164-57F6EFD4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D11E9-3210-4333-BE6C-2CC3AF9B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20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6AC1B-8870-45FB-996F-B7052614F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6B249-818E-40C2-894A-72424F47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5D8C-512C-42CB-AF28-79A4CF2D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6C41C-9F54-4018-B6ED-D71C059E2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CABD5-560E-442B-B16E-885272B0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0271F8C-0430-4817-9691-A9152CDA6335}"/>
              </a:ext>
            </a:extLst>
          </p:cNvPr>
          <p:cNvSpPr txBox="1">
            <a:spLocks/>
          </p:cNvSpPr>
          <p:nvPr userDrawn="1"/>
        </p:nvSpPr>
        <p:spPr>
          <a:xfrm>
            <a:off x="441960" y="518160"/>
            <a:ext cx="10515600" cy="737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edit Master title style</a:t>
            </a:r>
            <a:endParaRPr lang="en-GB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05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BCFA9-8C0B-4953-A523-605D10509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7BEC5-4045-45D8-9042-38CAAB45A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5B778C-F4A7-4281-B1E3-535B244FB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156FA-5233-43BF-9D0C-0684E87C4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57067-4C60-4A3C-8D0C-E6ECBBF6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E961C6-2BC2-4800-993C-24C4F6EF3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BD1F74-C816-4B43-8762-C03471C35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DB35753-45F7-4205-8B26-196B0355869B}"/>
              </a:ext>
            </a:extLst>
          </p:cNvPr>
          <p:cNvSpPr txBox="1">
            <a:spLocks/>
          </p:cNvSpPr>
          <p:nvPr userDrawn="1"/>
        </p:nvSpPr>
        <p:spPr>
          <a:xfrm>
            <a:off x="441960" y="518160"/>
            <a:ext cx="10515600" cy="737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edit Master title style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21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7257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BE28C-D55D-458D-A65A-6A7DEF3D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F28E1-7A4D-47A1-B72D-4744884C3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9372E-DC35-4589-A5D0-F116D3B6C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7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AD5E-3EC1-4A47-8C25-533B04904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40247C-7333-4888-973E-73963E4B9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759FE-B453-423D-8A3E-DBE4C176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E082A-8926-41AB-A442-E74D00F4F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48BDA-51CA-4CEA-A280-C6361F5F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35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EB9B2-A5AD-426B-A36E-14CA2DFAC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1B8BB-2B32-4C3B-AE7E-001194DFD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4D69A-33C5-486D-BF72-5D6613E0B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86119-F657-4B77-BC2B-1F51CFBB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83F7A-9B91-4CA6-8A2A-C74D3EE0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55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B71DE-9ADE-4FDA-914B-50ADFEFD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A6AFF7-5422-464D-9640-A343B2C65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A1CEB-4E9D-40A0-9676-277BC606A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E6A1F-11CE-4450-9164-57F6EFD4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D11E9-3210-4333-BE6C-2CC3AF9B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81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ABD7-C77C-46B5-8E32-90A2168A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6AC1B-8870-45FB-996F-B7052614F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6B249-818E-40C2-894A-72424F47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5D8C-512C-42CB-AF28-79A4CF2D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6C41C-9F54-4018-B6ED-D71C059E2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CABD5-560E-442B-B16E-885272B0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91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B32F5-3031-47F0-9B45-6741134A9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BCFA9-8C0B-4953-A523-605D10509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7BEC5-4045-45D8-9042-38CAAB45A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5B778C-F4A7-4281-B1E3-535B244FB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156FA-5233-43BF-9D0C-0684E87C4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57067-4C60-4A3C-8D0C-E6ECBBF6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E961C6-2BC2-4800-993C-24C4F6EF3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BD1F74-C816-4B43-8762-C03471C35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88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698E3-73A1-47DF-BE6D-AC36FE94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D3C976-B07D-4478-AA37-DEF2D410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66520-0B13-46B6-A3D1-2B712CB1F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BB3A0B-6EDF-463C-8982-24B539CA8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0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BE28C-D55D-458D-A65A-6A7DEF3D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F28E1-7A4D-47A1-B72D-4744884C3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9372E-DC35-4589-A5D0-F116D3B6C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6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AD5E-3EC1-4A47-8C25-533B04904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</p:spPr>
        <p:txBody>
          <a:bodyPr anchor="b">
            <a:normAutofit/>
          </a:bodyPr>
          <a:lstStyle>
            <a:lvl1pPr algn="ctr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40247C-7333-4888-973E-73963E4B9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24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D1161-AE65-44C9-A58D-408A1E1A5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8E378-20D1-4B11-8035-DFFBA0588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F2FFD-FE8D-4437-A0BB-E08A99B2E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80959-99FA-494F-BB88-70D09F091A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08A22-D428-41F7-85C5-4BB92212B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7FDCD2-E8B6-46B1-8D8E-FACA039FA1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1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D1161-AE65-44C9-A58D-408A1E1A5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8E378-20D1-4B11-8035-DFFBA0588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F2FFD-FE8D-4437-A0BB-E08A99B2E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80959-99FA-494F-BB88-70D09F091A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08A22-D428-41F7-85C5-4BB92212B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7FDCD2-E8B6-46B1-8D8E-FACA039FA12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13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D1161-AE65-44C9-A58D-408A1E1A5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8E378-20D1-4B11-8035-DFFBA0588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F2FFD-FE8D-4437-A0BB-E08A99B2E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00521-38F5-47E8-A68C-45F41C6028C1}" type="datetimeFigureOut">
              <a:rPr lang="en-GB" smtClean="0"/>
              <a:t>2024-10-04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80959-99FA-494F-BB88-70D09F091A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08A22-D428-41F7-85C5-4BB92212B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811D0-9594-4DB5-A4AA-7A4A397618D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7FDCD2-E8B6-46B1-8D8E-FACA039FA12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9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14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Lessons learnt: Nuclear Security stakes of the reactor 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161730" y="1484650"/>
            <a:ext cx="11868539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chemeClr val="accent2"/>
              </a:buClr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French Regulation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A graded approach and a mix of prescriptive requirements and performance-based requirements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Based on CPPNM and NSS13 (INFCIRC/225/Rev.5) guidelines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For theft, recommendation to use less sensitive material (category II or III)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For Sabotage, in case of consequences higher than HRC: demonstration of performance is required: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Targets identification (similar to identifying vital areas as defined in NSS13)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Sabotage scenarios, considering the capabilities of the Design Basis Threat (DBT)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Justification that the nuclear security measures are adequate to mitigate these scenarios</a:t>
            </a:r>
          </a:p>
        </p:txBody>
      </p:sp>
      <p:sp>
        <p:nvSpPr>
          <p:cNvPr id="7" name="Espace réservé du numéro de diapositive 8">
            <a:extLst>
              <a:ext uri="{FF2B5EF4-FFF2-40B4-BE49-F238E27FC236}">
                <a16:creationId xmlns:a16="http://schemas.microsoft.com/office/drawing/2014/main" id="{813E3C92-328D-474E-873B-E2FDD5F07A60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8241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Lessons learnt: Nuclear Security stake of the reactor 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161730" y="1484650"/>
            <a:ext cx="11868539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First important step: to assess whether an installation could result in consequences exceeding the HRCs in order to determine the necessary level of Nuclear Security 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Constraint: details of the HRCs and the DBT are classified on the basis of national defense security and cannot therefore be transmitted to designers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Solution adopted by the French Authority - The French guide 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provides references to open source information on terrorist attacks that designers can use to create their own DBT (“designer’s DBT”) for evaluation purposes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advises designing reactors to ensure radiological consequences remain below 50 mSv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fr-FR" sz="2000" dirty="0"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8">
            <a:extLst>
              <a:ext uri="{FF2B5EF4-FFF2-40B4-BE49-F238E27FC236}">
                <a16:creationId xmlns:a16="http://schemas.microsoft.com/office/drawing/2014/main" id="{813E3C92-328D-474E-873B-E2FDD5F07A60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1161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Lessons learnt: Computer Security 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161730" y="1484650"/>
            <a:ext cx="11868539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Several sensitive issues identified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Autonomous operation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Remote operation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Remote control and maintenance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Remote tools to ensure security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The Guide provides a methodology for identifying the information systems that require protection (several categories of systems)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Cooperation with the French national agency for information systems security (ANSSI)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Cooperation with the French Safety Authority on interfaces</a:t>
            </a:r>
          </a:p>
          <a:p>
            <a:pPr lvl="1">
              <a:spcAft>
                <a:spcPts val="1200"/>
              </a:spcAft>
              <a:buClr>
                <a:schemeClr val="accent2"/>
              </a:buClr>
            </a:pPr>
            <a:endParaRPr lang="en-US" altLang="fr-FR" sz="2000" dirty="0">
              <a:latin typeface="Marianne" panose="02000000000000000000" pitchFamily="50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  <a:buClr>
                <a:schemeClr val="accent2"/>
              </a:buClr>
            </a:pPr>
            <a:endParaRPr lang="en-US" altLang="fr-FR" sz="2000" dirty="0"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8">
            <a:extLst>
              <a:ext uri="{FF2B5EF4-FFF2-40B4-BE49-F238E27FC236}">
                <a16:creationId xmlns:a16="http://schemas.microsoft.com/office/drawing/2014/main" id="{813E3C92-328D-474E-873B-E2FDD5F07A60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4252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Lessons learnt: Information Protection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161730" y="1484650"/>
            <a:ext cx="11868539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Clearance process is a lengthy process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DBT accessible to companies and individuals identified as “important for the nation”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Designers are not yet identified as such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A process in several steps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A Memorandum of Understanding is signed between the ministry and the designer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Habilitation for the legal entity and individuals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Considering the “need to know” principle, making classified information available</a:t>
            </a:r>
          </a:p>
          <a:p>
            <a:pPr>
              <a:spcAft>
                <a:spcPts val="1200"/>
              </a:spcAft>
              <a:buClr>
                <a:schemeClr val="accent2"/>
              </a:buClr>
            </a:pPr>
            <a:endParaRPr lang="en-US" altLang="fr-FR" sz="2000" dirty="0"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8">
            <a:extLst>
              <a:ext uri="{FF2B5EF4-FFF2-40B4-BE49-F238E27FC236}">
                <a16:creationId xmlns:a16="http://schemas.microsoft.com/office/drawing/2014/main" id="{813E3C92-328D-474E-873B-E2FDD5F07A60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0785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Conclusion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161730" y="1370350"/>
            <a:ext cx="1186853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SMRs lead to face new challenges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Cooperation between authorities is essential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Safety, Security, Safeguards (3S)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National Security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Cybersecurity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“Security by Design” is a key issue 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To limit radiological consequences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To reduce security costs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Designers will not be necessarily operators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Designers need to be accompanied                            Objective of the Guide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000" dirty="0">
                <a:latin typeface="Marianne" panose="02000000000000000000" pitchFamily="50" charset="0"/>
                <a:cs typeface="Arial" panose="020B0604020202020204" pitchFamily="34" charset="0"/>
              </a:rPr>
              <a:t>A performance-based approach to ensure that installations with SMRs meet the same requirements as existing facilities</a:t>
            </a:r>
          </a:p>
          <a:p>
            <a:pPr lvl="1">
              <a:spcAft>
                <a:spcPts val="1200"/>
              </a:spcAft>
              <a:buClr>
                <a:schemeClr val="accent2"/>
              </a:buClr>
            </a:pPr>
            <a:endParaRPr lang="en-US" altLang="fr-FR" sz="2000" dirty="0"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8">
            <a:extLst>
              <a:ext uri="{FF2B5EF4-FFF2-40B4-BE49-F238E27FC236}">
                <a16:creationId xmlns:a16="http://schemas.microsoft.com/office/drawing/2014/main" id="{813E3C92-328D-474E-873B-E2FDD5F07A60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14</a:t>
            </a:fld>
            <a:endParaRPr lang="fr-FR" dirty="0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903BBAD2-F992-4949-A62E-1C8EF1E0E22E}"/>
              </a:ext>
            </a:extLst>
          </p:cNvPr>
          <p:cNvSpPr/>
          <p:nvPr/>
        </p:nvSpPr>
        <p:spPr>
          <a:xfrm>
            <a:off x="5117417" y="5413004"/>
            <a:ext cx="1548882" cy="334419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274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39F9C1-811F-4FE5-A656-1616D6F16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517"/>
            <a:ext cx="9144000" cy="2387600"/>
          </a:xfrm>
        </p:spPr>
        <p:txBody>
          <a:bodyPr>
            <a:normAutofit/>
          </a:bodyPr>
          <a:lstStyle/>
          <a:p>
            <a:r>
              <a:rPr lang="fr-FR" sz="5400" b="1" dirty="0" err="1">
                <a:solidFill>
                  <a:srgbClr val="2F3570"/>
                </a:solidFill>
              </a:rPr>
              <a:t>Thank</a:t>
            </a:r>
            <a:r>
              <a:rPr lang="fr-FR" sz="5400" b="1" dirty="0">
                <a:solidFill>
                  <a:srgbClr val="2F3570"/>
                </a:solidFill>
              </a:rPr>
              <a:t> </a:t>
            </a:r>
            <a:r>
              <a:rPr lang="fr-FR" sz="5400" b="1" dirty="0" err="1">
                <a:solidFill>
                  <a:srgbClr val="2F3570"/>
                </a:solidFill>
              </a:rPr>
              <a:t>you</a:t>
            </a:r>
            <a:r>
              <a:rPr lang="fr-FR" sz="5400" b="1" dirty="0">
                <a:solidFill>
                  <a:srgbClr val="2F3570"/>
                </a:solidFill>
              </a:rPr>
              <a:t> </a:t>
            </a:r>
            <a:br>
              <a:rPr lang="fr-FR" sz="5400" b="1" dirty="0">
                <a:solidFill>
                  <a:srgbClr val="2F3570"/>
                </a:solidFill>
              </a:rPr>
            </a:br>
            <a:r>
              <a:rPr lang="fr-FR" sz="5400" b="1" dirty="0">
                <a:solidFill>
                  <a:srgbClr val="2F3570"/>
                </a:solidFill>
              </a:rPr>
              <a:t>for </a:t>
            </a:r>
            <a:r>
              <a:rPr lang="fr-FR" sz="5400" b="1" dirty="0" err="1">
                <a:solidFill>
                  <a:srgbClr val="2F3570"/>
                </a:solidFill>
              </a:rPr>
              <a:t>your</a:t>
            </a:r>
            <a:r>
              <a:rPr lang="fr-FR" sz="5400" b="1" dirty="0">
                <a:solidFill>
                  <a:srgbClr val="2F3570"/>
                </a:solidFill>
              </a:rPr>
              <a:t> attention</a:t>
            </a:r>
            <a:endParaRPr lang="en-GB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5B3C562-24CC-4DE2-9314-7C95784CE5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620" y="-1006567"/>
            <a:ext cx="4108760" cy="5315133"/>
          </a:xfrm>
          <a:prstGeom prst="rect">
            <a:avLst/>
          </a:prstGeom>
        </p:spPr>
      </p:pic>
      <p:sp>
        <p:nvSpPr>
          <p:cNvPr id="8" name="Titre 11">
            <a:extLst>
              <a:ext uri="{FF2B5EF4-FFF2-40B4-BE49-F238E27FC236}">
                <a16:creationId xmlns:a16="http://schemas.microsoft.com/office/drawing/2014/main" id="{F7F153DD-7FA1-475E-8FBE-CA0A9FD02B60}"/>
              </a:ext>
            </a:extLst>
          </p:cNvPr>
          <p:cNvSpPr txBox="1">
            <a:spLocks/>
          </p:cNvSpPr>
          <p:nvPr/>
        </p:nvSpPr>
        <p:spPr>
          <a:xfrm>
            <a:off x="1790693" y="4809203"/>
            <a:ext cx="8424000" cy="72000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br>
              <a:rPr lang="fr-FR" sz="3600" dirty="0">
                <a:solidFill>
                  <a:srgbClr val="2F3570"/>
                </a:solidFill>
              </a:rPr>
            </a:br>
            <a:br>
              <a:rPr lang="fr-FR" sz="3600" dirty="0">
                <a:solidFill>
                  <a:srgbClr val="2F3570"/>
                </a:solidFill>
              </a:rPr>
            </a:br>
            <a:r>
              <a:rPr lang="fr-FR" sz="2400" dirty="0">
                <a:solidFill>
                  <a:srgbClr val="2F3570"/>
                </a:solidFill>
              </a:rPr>
              <a:t>regine.gaucher@developpement-durable.gouv.fr</a:t>
            </a:r>
            <a:br>
              <a:rPr lang="fr-FR" sz="2800" dirty="0">
                <a:solidFill>
                  <a:srgbClr val="2F3570"/>
                </a:solidFill>
              </a:rPr>
            </a:br>
            <a:endParaRPr lang="fr-FR" sz="3600" dirty="0">
              <a:solidFill>
                <a:srgbClr val="2F3570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9C6D402-8410-4C90-AC46-610244138ED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00431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25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39F9C1-811F-4FE5-A656-1616D6F16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4228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Marianne" panose="02000000000000000000" pitchFamily="50" charset="0"/>
              </a:rPr>
              <a:t>FRENCH SMRS: LESSONS LEARNT FROM TWO YEARS </a:t>
            </a:r>
            <a:br>
              <a:rPr lang="en-US" sz="4000" dirty="0">
                <a:latin typeface="Marianne" panose="02000000000000000000" pitchFamily="50" charset="0"/>
              </a:rPr>
            </a:br>
            <a:r>
              <a:rPr lang="en-US" sz="4000" dirty="0">
                <a:latin typeface="Marianne" panose="02000000000000000000" pitchFamily="50" charset="0"/>
              </a:rPr>
              <a:t>OF REGULATORY SUPPORT </a:t>
            </a:r>
            <a:br>
              <a:rPr lang="en-US" sz="4000" dirty="0">
                <a:latin typeface="Marianne" panose="02000000000000000000" pitchFamily="50" charset="0"/>
              </a:rPr>
            </a:br>
            <a:r>
              <a:rPr lang="en-US" sz="4000" dirty="0">
                <a:latin typeface="Marianne" panose="02000000000000000000" pitchFamily="50" charset="0"/>
              </a:rPr>
              <a:t>FOR SMR PROJECTS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D804C55-6319-48B1-9E4C-771F93C603FB}"/>
              </a:ext>
            </a:extLst>
          </p:cNvPr>
          <p:cNvSpPr txBox="1"/>
          <p:nvPr/>
        </p:nvSpPr>
        <p:spPr>
          <a:xfrm>
            <a:off x="0" y="5713941"/>
            <a:ext cx="6096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altLang="fr-FR" sz="2800" dirty="0">
              <a:latin typeface="Marianne" panose="02000000000000000000" pitchFamily="50" charset="0"/>
            </a:endParaRPr>
          </a:p>
          <a:p>
            <a:pPr marL="0" indent="0">
              <a:buNone/>
            </a:pPr>
            <a:r>
              <a:rPr lang="fr-FR" altLang="fr-FR" sz="1800" dirty="0">
                <a:latin typeface="Marianne" panose="02000000000000000000" pitchFamily="50" charset="0"/>
              </a:rPr>
              <a:t>Régine GAUCHER, </a:t>
            </a:r>
            <a:r>
              <a:rPr lang="fr-FR" altLang="fr-FR" sz="1800" dirty="0" err="1">
                <a:latin typeface="Marianne" panose="02000000000000000000" pitchFamily="50" charset="0"/>
              </a:rPr>
              <a:t>Nuclear</a:t>
            </a:r>
            <a:r>
              <a:rPr lang="fr-FR" altLang="fr-FR" sz="1800" dirty="0">
                <a:latin typeface="Marianne" panose="02000000000000000000" pitchFamily="50" charset="0"/>
              </a:rPr>
              <a:t> Security </a:t>
            </a:r>
            <a:r>
              <a:rPr lang="fr-FR" altLang="fr-FR" sz="1800" dirty="0" err="1">
                <a:latin typeface="Marianne" panose="02000000000000000000" pitchFamily="50" charset="0"/>
              </a:rPr>
              <a:t>Department</a:t>
            </a:r>
            <a:endParaRPr lang="fr-FR" altLang="fr-FR" sz="1800" dirty="0">
              <a:latin typeface="Marianne" panose="02000000000000000000" pitchFamily="50" charset="0"/>
            </a:endParaRPr>
          </a:p>
          <a:p>
            <a:pPr marL="0" indent="0">
              <a:buNone/>
            </a:pPr>
            <a:r>
              <a:rPr lang="fr-FR" altLang="fr-FR" sz="1800" dirty="0">
                <a:latin typeface="Marianne" panose="02000000000000000000" pitchFamily="50" charset="0"/>
              </a:rPr>
              <a:t>France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77CFB55-D96D-4724-AF3B-9E70B2F5542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692400" cy="206730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BAA076C-6379-4334-BD95-699404B5D6C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927" y="-491066"/>
            <a:ext cx="2244185" cy="290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761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0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Introduction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906828-A154-4A9A-BFBB-BFCFB182D332}"/>
              </a:ext>
            </a:extLst>
          </p:cNvPr>
          <p:cNvSpPr txBox="1"/>
          <p:nvPr/>
        </p:nvSpPr>
        <p:spPr>
          <a:xfrm>
            <a:off x="232919" y="1503311"/>
            <a:ext cx="11840547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noProof="0" dirty="0">
                <a:latin typeface="Marianne" panose="02000000000000000000" pitchFamily="50" charset="0"/>
                <a:cs typeface="Arial" panose="020B0604020202020204" pitchFamily="34" charset="0"/>
              </a:rPr>
              <a:t>COP28 – Nuclear Energy as a tool to fight against global warming</a:t>
            </a:r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noProof="0" dirty="0">
                <a:latin typeface="Marianne" panose="02000000000000000000" pitchFamily="50" charset="0"/>
                <a:cs typeface="Arial" panose="020B0604020202020204" pitchFamily="34" charset="0"/>
              </a:rPr>
              <a:t>Progress in enhancing safety and security and potential of closing the fuel cycle</a:t>
            </a:r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baseline="0" dirty="0">
                <a:latin typeface="Marianne" panose="02000000000000000000" pitchFamily="50" charset="0"/>
                <a:cs typeface="Arial" panose="020B0604020202020204" pitchFamily="34" charset="0"/>
              </a:rPr>
              <a:t>Flexibility, modularity and smaller size of reactors offered by SMR</a:t>
            </a:r>
          </a:p>
          <a:p>
            <a:pPr marL="285750" indent="-28575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Marianne" panose="02000000000000000000" pitchFamily="50" charset="0"/>
                <a:cs typeface="Arial" panose="020B0604020202020204" pitchFamily="34" charset="0"/>
              </a:rPr>
              <a:t>French Government Initiative “France 2030”</a:t>
            </a:r>
          </a:p>
          <a:p>
            <a:pPr marL="742950" lvl="1" indent="-28575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Marianne" panose="02000000000000000000" pitchFamily="50" charset="0"/>
                <a:cs typeface="Arial" panose="020B0604020202020204" pitchFamily="34" charset="0"/>
              </a:rPr>
              <a:t>To support innovation and designers</a:t>
            </a:r>
          </a:p>
          <a:p>
            <a:pPr marL="742950" lvl="1" indent="-28575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Marianne" panose="02000000000000000000" pitchFamily="50" charset="0"/>
                <a:cs typeface="Arial" panose="020B0604020202020204" pitchFamily="34" charset="0"/>
              </a:rPr>
              <a:t>11 designers have received financial support from the State</a:t>
            </a:r>
          </a:p>
          <a:p>
            <a:pPr marL="742950" lvl="1" indent="-28575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Marianne" panose="02000000000000000000" pitchFamily="50" charset="0"/>
                <a:cs typeface="Arial" panose="020B0604020202020204" pitchFamily="34" charset="0"/>
              </a:rPr>
              <a:t>4 technologies of reactors: HTR-type reactor, Lead-cooled fast reactor/Sodium-cooled fast reactor, Molten salt reactor, Pressurized water reactor </a:t>
            </a:r>
          </a:p>
          <a:p>
            <a:pPr marL="742950" lvl="1" indent="-28575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Marianne" panose="02000000000000000000" pitchFamily="50" charset="0"/>
                <a:cs typeface="Arial" panose="020B0604020202020204" pitchFamily="34" charset="0"/>
              </a:rPr>
              <a:t>Designers' objectives: operational reactors by 2026/2030</a:t>
            </a:r>
          </a:p>
        </p:txBody>
      </p:sp>
      <p:sp>
        <p:nvSpPr>
          <p:cNvPr id="5" name="Espace réservé du numéro de diapositive 8">
            <a:extLst>
              <a:ext uri="{FF2B5EF4-FFF2-40B4-BE49-F238E27FC236}">
                <a16:creationId xmlns:a16="http://schemas.microsoft.com/office/drawing/2014/main" id="{1EECFCF8-35A3-4E0F-9414-C2722EF531FB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01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0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Process developed by the French Nuclear Security Authority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167605" y="1521972"/>
            <a:ext cx="1190586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baseline="0" dirty="0">
                <a:latin typeface="Marianne" panose="02000000000000000000" pitchFamily="50" charset="0"/>
                <a:cs typeface="Arial" panose="020B0604020202020204" pitchFamily="34" charset="0"/>
              </a:rPr>
              <a:t>Need to adapt to start-up type interlocutors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baseline="0" dirty="0">
                <a:latin typeface="Marianne" panose="02000000000000000000" pitchFamily="50" charset="0"/>
                <a:cs typeface="Arial" panose="020B0604020202020204" pitchFamily="34" charset="0"/>
              </a:rPr>
              <a:t>Interlocutors not </a:t>
            </a:r>
            <a:r>
              <a:rPr lang="en-US" sz="2400" dirty="0">
                <a:latin typeface="Marianne" panose="02000000000000000000" pitchFamily="50" charset="0"/>
                <a:cs typeface="Arial" panose="020B0604020202020204" pitchFamily="34" charset="0"/>
              </a:rPr>
              <a:t>familiar with Nuclear security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baseline="0" dirty="0">
                <a:latin typeface="Marianne" panose="02000000000000000000" pitchFamily="50" charset="0"/>
                <a:cs typeface="Arial" panose="020B0604020202020204" pitchFamily="34" charset="0"/>
              </a:rPr>
              <a:t>Security by Design: a concept to be implemented but limited due to the confidential French nuclear Design Basis Threat (DBT) 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baseline="0" dirty="0">
                <a:latin typeface="Marianne" panose="02000000000000000000" pitchFamily="50" charset="0"/>
                <a:cs typeface="Arial" panose="020B0604020202020204" pitchFamily="34" charset="0"/>
              </a:rPr>
              <a:t>A change in the reactor siting landscape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Marianne" panose="02000000000000000000" pitchFamily="50" charset="0"/>
                <a:cs typeface="Arial" panose="020B0604020202020204" pitchFamily="34" charset="0"/>
              </a:rPr>
              <a:t>Close to industrial sites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baseline="0" dirty="0">
                <a:latin typeface="Marianne" panose="02000000000000000000" pitchFamily="50" charset="0"/>
                <a:cs typeface="Arial" panose="020B0604020202020204" pitchFamily="34" charset="0"/>
              </a:rPr>
              <a:t>Near residential areas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Marianne" panose="02000000000000000000" pitchFamily="50" charset="0"/>
                <a:cs typeface="Arial" panose="020B0604020202020204" pitchFamily="34" charset="0"/>
              </a:rPr>
              <a:t>Need for c</a:t>
            </a:r>
            <a:r>
              <a:rPr lang="en-US" sz="2400" baseline="0" dirty="0">
                <a:latin typeface="Marianne" panose="02000000000000000000" pitchFamily="50" charset="0"/>
                <a:cs typeface="Arial" panose="020B0604020202020204" pitchFamily="34" charset="0"/>
              </a:rPr>
              <a:t>omprehensive adaptation of security strategies</a:t>
            </a:r>
            <a:endParaRPr lang="fr-FR" sz="2400" baseline="0" dirty="0"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8">
            <a:extLst>
              <a:ext uri="{FF2B5EF4-FFF2-40B4-BE49-F238E27FC236}">
                <a16:creationId xmlns:a16="http://schemas.microsoft.com/office/drawing/2014/main" id="{B4D739D6-A466-4D70-9BFD-359633A2CD27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4716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0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The organization put in place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157065" y="1540634"/>
            <a:ext cx="11877869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A tailored approach with each designer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An instruction process in two phases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fr-FR" sz="2400" dirty="0">
              <a:latin typeface="Marianne" panose="02000000000000000000" pitchFamily="50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fr-FR" sz="2400" dirty="0">
              <a:latin typeface="Marianne" panose="02000000000000000000" pitchFamily="50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  <a:buClr>
                <a:schemeClr val="accent2"/>
              </a:buClr>
            </a:pPr>
            <a:endParaRPr lang="en-US" altLang="fr-FR" sz="2400" dirty="0">
              <a:latin typeface="Marianne" panose="02000000000000000000" pitchFamily="50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  <a:buClr>
                <a:schemeClr val="accent2"/>
              </a:buClr>
            </a:pPr>
            <a:endParaRPr lang="en-US" altLang="fr-FR" sz="2400" dirty="0">
              <a:latin typeface="Marianne" panose="02000000000000000000" pitchFamily="50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fr-FR" sz="2400" dirty="0">
              <a:latin typeface="Marianne" panose="02000000000000000000" pitchFamily="50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fr-FR" sz="2400" dirty="0">
              <a:latin typeface="Marianne" panose="02000000000000000000" pitchFamily="50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Importance to make designers aware at the earliest stage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altLang="fr-FR" sz="2400" dirty="0"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8">
            <a:extLst>
              <a:ext uri="{FF2B5EF4-FFF2-40B4-BE49-F238E27FC236}">
                <a16:creationId xmlns:a16="http://schemas.microsoft.com/office/drawing/2014/main" id="{242B995E-5F9A-47C6-BC83-2FAA3B5883F9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5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00729E5-C513-4CA1-80C3-A76B9E2D3E4C}"/>
              </a:ext>
            </a:extLst>
          </p:cNvPr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7422" y="2707383"/>
            <a:ext cx="9350428" cy="2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2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A guide on Nuclear Security of SMRs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329681" y="1551563"/>
            <a:ext cx="11532637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support the first contact with designers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outline the key issues of Nuclear Security and general principles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inform the designers on the licensing process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inform the designers on the requirements for transport of nuclear material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encourage the designers to consider technical, organizational, and human factors to comply with regulatory requirements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remind the components of Nuclear Security defined in our National Decree</a:t>
            </a:r>
          </a:p>
        </p:txBody>
      </p:sp>
      <p:sp>
        <p:nvSpPr>
          <p:cNvPr id="6" name="Espace réservé du numéro de diapositive 8">
            <a:extLst>
              <a:ext uri="{FF2B5EF4-FFF2-40B4-BE49-F238E27FC236}">
                <a16:creationId xmlns:a16="http://schemas.microsoft.com/office/drawing/2014/main" id="{4652DD1A-1497-45FA-9BA5-B6181E0DDC6A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870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A guide on Nuclear Security of SMRs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329681" y="1374917"/>
            <a:ext cx="11532637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chemeClr val="accent2"/>
              </a:buClr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The 10 components of Nuclear Security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Knowledge and monitoring of threats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Prevention and protection against insider threats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Protection of information, in particular of classified information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Computer security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Nuclear materials accounting and control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Physical protection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Installation design adapted to contribute to nuclear security 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Management of malicious acts, in particular terrorist acts, including measures contributing to the recovery of illicitly removed nuclear materials or measures taken to limit the consequences of malicious acts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Nuclear security management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dirty="0">
                <a:latin typeface="Marianne" panose="02000000000000000000" pitchFamily="50" charset="0"/>
                <a:cs typeface="Arial" panose="020B0604020202020204" pitchFamily="34" charset="0"/>
              </a:rPr>
              <a:t>Nuclear security culture</a:t>
            </a:r>
          </a:p>
        </p:txBody>
      </p:sp>
      <p:sp>
        <p:nvSpPr>
          <p:cNvPr id="6" name="Espace réservé du numéro de diapositive 8">
            <a:extLst>
              <a:ext uri="{FF2B5EF4-FFF2-40B4-BE49-F238E27FC236}">
                <a16:creationId xmlns:a16="http://schemas.microsoft.com/office/drawing/2014/main" id="{4652DD1A-1497-45FA-9BA5-B6181E0DDC6A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7358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A guide on Nuclear Security of SMRs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329681" y="1416482"/>
            <a:ext cx="1153263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Challenges faced by the Nuclear Security Authority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describe the principles in a concise and clear manner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explain “Security by Design” as a tool to make technological choices requiring fewer security resources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explain nuclear security strategy and performance demonstration based on the DBT to designers who don’t have security clearance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describe the information protection principle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explain cyber security risks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To integrate the cycle of the combustible and the activity (upstream, transport, downstream)</a:t>
            </a:r>
          </a:p>
        </p:txBody>
      </p:sp>
      <p:sp>
        <p:nvSpPr>
          <p:cNvPr id="6" name="Espace réservé du numéro de diapositive 8">
            <a:extLst>
              <a:ext uri="{FF2B5EF4-FFF2-40B4-BE49-F238E27FC236}">
                <a16:creationId xmlns:a16="http://schemas.microsoft.com/office/drawing/2014/main" id="{4652DD1A-1497-45FA-9BA5-B6181E0DDC6A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6380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0A6DAA-7930-0F5B-901C-0525BE15F6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95756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Marianne" panose="02000000000000000000" pitchFamily="50" charset="0"/>
                <a:cs typeface="Arial" panose="020B0604020202020204" pitchFamily="34" charset="0"/>
              </a:rPr>
              <a:t>Lessons learnt: Security by Design</a:t>
            </a:r>
            <a:endParaRPr lang="en-GB" b="1" i="1" dirty="0">
              <a:solidFill>
                <a:schemeClr val="bg1"/>
              </a:solidFill>
              <a:latin typeface="Marianne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07176EA-118C-473E-B693-8B8122C192F3}"/>
              </a:ext>
            </a:extLst>
          </p:cNvPr>
          <p:cNvSpPr txBox="1"/>
          <p:nvPr/>
        </p:nvSpPr>
        <p:spPr>
          <a:xfrm>
            <a:off x="161730" y="1484650"/>
            <a:ext cx="11868539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Not limited to the design phase but shall be considered for the whole life cycle of the reactor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Includes  transport, reactor operation, waste storage, dismantling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Transport: a critical issue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Transport of loaded SMR</a:t>
            </a:r>
          </a:p>
          <a:p>
            <a:pPr marL="800100" lvl="1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Design solutions to minimize radiological consequences in the event of an attack 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Anticipation to accommodate updates of threats</a:t>
            </a:r>
          </a:p>
          <a:p>
            <a:pPr marL="342900" indent="-34290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fr-FR" sz="2400" dirty="0">
                <a:latin typeface="Marianne" panose="02000000000000000000" pitchFamily="50" charset="0"/>
                <a:cs typeface="Arial" panose="020B0604020202020204" pitchFamily="34" charset="0"/>
              </a:rPr>
              <a:t>Security costs versus business model</a:t>
            </a:r>
          </a:p>
        </p:txBody>
      </p:sp>
      <p:sp>
        <p:nvSpPr>
          <p:cNvPr id="7" name="Espace réservé du numéro de diapositive 8">
            <a:extLst>
              <a:ext uri="{FF2B5EF4-FFF2-40B4-BE49-F238E27FC236}">
                <a16:creationId xmlns:a16="http://schemas.microsoft.com/office/drawing/2014/main" id="{813E3C92-328D-474E-873B-E2FDD5F07A60}"/>
              </a:ext>
            </a:extLst>
          </p:cNvPr>
          <p:cNvSpPr txBox="1">
            <a:spLocks/>
          </p:cNvSpPr>
          <p:nvPr/>
        </p:nvSpPr>
        <p:spPr>
          <a:xfrm>
            <a:off x="11345333" y="6329015"/>
            <a:ext cx="728133" cy="37658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33122C9-A0B9-462F-8757-0847AD287B63}" type="slidenum">
              <a:rPr lang="fr-FR" smtClean="0"/>
              <a:pPr algn="ctr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4738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1572403A950A449F03D309DCDCB39C" ma:contentTypeVersion="18" ma:contentTypeDescription="Create a new document." ma:contentTypeScope="" ma:versionID="c3ff5bd11e6bfd98406c8a4dae36b260">
  <xsd:schema xmlns:xsd="http://www.w3.org/2001/XMLSchema" xmlns:xs="http://www.w3.org/2001/XMLSchema" xmlns:p="http://schemas.microsoft.com/office/2006/metadata/properties" xmlns:ns2="94bacced-d3e9-4230-8110-5185e6b8723a" xmlns:ns3="89039979-132d-4e33-b8d6-8b0f084d9471" xmlns:ns4="0311a6d6-6c49-40aa-926b-e98182ea64d2" targetNamespace="http://schemas.microsoft.com/office/2006/metadata/properties" ma:root="true" ma:fieldsID="12ff1ac6586bb3cc493a838c4adcd485" ns2:_="" ns3:_="" ns4:_="">
    <xsd:import namespace="94bacced-d3e9-4230-8110-5185e6b8723a"/>
    <xsd:import namespace="89039979-132d-4e33-b8d6-8b0f084d9471"/>
    <xsd:import namespace="0311a6d6-6c49-40aa-926b-e98182ea64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Open_x0020_with_x0020_Seclor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bacced-d3e9-4230-8110-5185e6b87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Open_x0020_with_x0020_Seclore" ma:index="14" nillable="true" ma:displayName="Open with Seclore" ma:hidden="true" ma:internalName="Open_x0020_with_x0020_Seclor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8c7bd71-0de2-450a-8d3d-78c533438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039979-132d-4e33-b8d6-8b0f084d947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11a6d6-6c49-40aa-926b-e98182ea64d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ec759ce-e5e5-4926-916d-bee7019b82dd}" ma:internalName="TaxCatchAll" ma:showField="CatchAllData" ma:web="0311a6d6-6c49-40aa-926b-e98182ea64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bacced-d3e9-4230-8110-5185e6b8723a">
      <Terms xmlns="http://schemas.microsoft.com/office/infopath/2007/PartnerControls"/>
    </lcf76f155ced4ddcb4097134ff3c332f>
    <TaxCatchAll xmlns="0311a6d6-6c49-40aa-926b-e98182ea64d2" xsi:nil="true"/>
    <Open_x0020_with_x0020_Seclore xmlns="94bacced-d3e9-4230-8110-5185e6b8723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F7C2D9-DCD9-4091-AC19-AF672454B1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bacced-d3e9-4230-8110-5185e6b8723a"/>
    <ds:schemaRef ds:uri="89039979-132d-4e33-b8d6-8b0f084d9471"/>
    <ds:schemaRef ds:uri="0311a6d6-6c49-40aa-926b-e98182ea64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F5A183-8DB8-4E33-A3B8-B56576635C6B}">
  <ds:schemaRefs>
    <ds:schemaRef ds:uri="89039979-132d-4e33-b8d6-8b0f084d9471"/>
    <ds:schemaRef ds:uri="94bacced-d3e9-4230-8110-5185e6b8723a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0311a6d6-6c49-40aa-926b-e98182ea64d2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803D3D1-F39D-490F-A4CD-77C72E40E0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967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Marianne</vt:lpstr>
      <vt:lpstr>Wingdings</vt:lpstr>
      <vt:lpstr>Office Theme</vt:lpstr>
      <vt:lpstr>1_Office Theme</vt:lpstr>
      <vt:lpstr>2_Office Theme</vt:lpstr>
      <vt:lpstr>PowerPoint Presentation</vt:lpstr>
      <vt:lpstr>FRENCH SMRS: LESSONS LEARNT FROM TWO YEARS  OF REGULATORY SUPPORT  FOR SMR PROJECTS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PARKER, Gregory</dc:creator>
  <cp:lastModifiedBy>CONSTANTIN, Alina</cp:lastModifiedBy>
  <cp:revision>52</cp:revision>
  <dcterms:created xsi:type="dcterms:W3CDTF">2019-10-29T08:33:20Z</dcterms:created>
  <dcterms:modified xsi:type="dcterms:W3CDTF">2024-10-04T13:28:25Z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0x010100DB1572403A950A449F03D309DCDCB39C</vt:lpwstr>
  </property>
  <property fmtid="{D5CDD505-2E9C-101B-9397-08002B2CF9AE}" pid="3" name="MediaServiceImageTags">
    <vt:lpwstr/>
  </property>
</Properties>
</file>