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5"/>
  </p:notesMasterIdLst>
  <p:sldIdLst>
    <p:sldId id="256" r:id="rId7"/>
    <p:sldId id="257" r:id="rId8"/>
    <p:sldId id="262" r:id="rId9"/>
    <p:sldId id="281" r:id="rId10"/>
    <p:sldId id="287" r:id="rId11"/>
    <p:sldId id="282" r:id="rId12"/>
    <p:sldId id="283" r:id="rId13"/>
    <p:sldId id="284" r:id="rId14"/>
    <p:sldId id="289" r:id="rId15"/>
    <p:sldId id="285" r:id="rId16"/>
    <p:sldId id="286" r:id="rId17"/>
    <p:sldId id="264" r:id="rId18"/>
    <p:sldId id="277" r:id="rId19"/>
    <p:sldId id="269" r:id="rId20"/>
    <p:sldId id="290" r:id="rId21"/>
    <p:sldId id="268" r:id="rId22"/>
    <p:sldId id="271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3A6"/>
    <a:srgbClr val="28725F"/>
    <a:srgbClr val="6C0000"/>
    <a:srgbClr val="4747FF"/>
    <a:srgbClr val="0070C0"/>
    <a:srgbClr val="C00B0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62366" autoAdjust="0"/>
  </p:normalViewPr>
  <p:slideViewPr>
    <p:cSldViewPr snapToGrid="0">
      <p:cViewPr varScale="1">
        <p:scale>
          <a:sx n="77" d="100"/>
          <a:sy n="77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763AC-1F74-485C-897F-CDD0F9FFCD98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5270-650D-49FF-8C21-E36C97B09F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3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83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87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5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96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811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798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5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90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9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1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86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3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6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0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5270-650D-49FF-8C21-E36C97B09FA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49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10</a:t>
            </a:fld>
            <a:endParaRPr lang="fr-F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ED58B5-B9B7-4576-B632-D94ED2C35B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7. Integration of security without disrupting functionality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580F10-604D-4E27-9CE7-1CC6AA73C69E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Avoiding the need for supplemental security measures later on</a:t>
            </a:r>
            <a:endParaRPr lang="en-GB" sz="20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5F11D0-3A4A-46C1-A647-B1D47E79F223}"/>
              </a:ext>
            </a:extLst>
          </p:cNvPr>
          <p:cNvSpPr txBox="1"/>
          <p:nvPr/>
        </p:nvSpPr>
        <p:spPr>
          <a:xfrm>
            <a:off x="8109744" y="6028933"/>
            <a:ext cx="333904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Marianne" panose="02000000000000000000" pitchFamily="50" charset="0"/>
              </a:rPr>
              <a:t>Charles Garnier &amp; Jean-Joseph </a:t>
            </a:r>
            <a:r>
              <a:rPr lang="fr-FR" sz="900" dirty="0" err="1">
                <a:latin typeface="Marianne" panose="02000000000000000000" pitchFamily="50" charset="0"/>
              </a:rPr>
              <a:t>Sulpis</a:t>
            </a:r>
            <a:endParaRPr lang="fr-FR" sz="900" dirty="0">
              <a:latin typeface="Marianne" panose="02000000000000000000" pitchFamily="50" charset="0"/>
            </a:endParaRPr>
          </a:p>
          <a:p>
            <a:r>
              <a:rPr lang="fr-FR" sz="900" i="1" dirty="0" err="1">
                <a:latin typeface="Marianne" panose="02000000000000000000" pitchFamily="50" charset="0"/>
              </a:rPr>
              <a:t>Monography</a:t>
            </a:r>
            <a:r>
              <a:rPr lang="fr-FR" sz="900" i="1" dirty="0">
                <a:latin typeface="Marianne" panose="02000000000000000000" pitchFamily="50" charset="0"/>
              </a:rPr>
              <a:t> of the new Paris Opera</a:t>
            </a:r>
            <a:r>
              <a:rPr lang="fr-FR" sz="900" dirty="0">
                <a:latin typeface="Marianne" panose="02000000000000000000" pitchFamily="50" charset="0"/>
              </a:rPr>
              <a:t>, 1880</a:t>
            </a:r>
          </a:p>
          <a:p>
            <a:r>
              <a:rPr lang="fr-FR" sz="900" dirty="0">
                <a:latin typeface="Marianne" panose="02000000000000000000" pitchFamily="50" charset="0"/>
              </a:rPr>
              <a:t>©BnF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832F88-8E8D-4A13-99CE-5E157DE39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44" y="1377099"/>
            <a:ext cx="3339046" cy="46518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A87F17-0CBB-4752-ABBC-69E5B72B26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67" y="3131612"/>
            <a:ext cx="4448061" cy="289732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F83FA50-480B-49E9-AD3C-F47BB21E7FD0}"/>
              </a:ext>
            </a:extLst>
          </p:cNvPr>
          <p:cNvSpPr txBox="1"/>
          <p:nvPr/>
        </p:nvSpPr>
        <p:spPr>
          <a:xfrm>
            <a:off x="3505966" y="6034194"/>
            <a:ext cx="34091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Marianne" panose="02000000000000000000" pitchFamily="50" charset="0"/>
              </a:rPr>
              <a:t>Charles Garnier &amp; Jean-Joseph </a:t>
            </a:r>
            <a:r>
              <a:rPr lang="fr-FR" sz="900" dirty="0" err="1">
                <a:latin typeface="Marianne" panose="02000000000000000000" pitchFamily="50" charset="0"/>
              </a:rPr>
              <a:t>Sulpis</a:t>
            </a:r>
            <a:endParaRPr lang="fr-FR" sz="900" dirty="0">
              <a:latin typeface="Marianne" panose="02000000000000000000" pitchFamily="50" charset="0"/>
            </a:endParaRPr>
          </a:p>
          <a:p>
            <a:r>
              <a:rPr lang="fr-FR" sz="900" i="1" dirty="0" err="1">
                <a:latin typeface="Marianne" panose="02000000000000000000" pitchFamily="50" charset="0"/>
              </a:rPr>
              <a:t>Monography</a:t>
            </a:r>
            <a:r>
              <a:rPr lang="fr-FR" sz="900" i="1" dirty="0">
                <a:latin typeface="Marianne" panose="02000000000000000000" pitchFamily="50" charset="0"/>
              </a:rPr>
              <a:t> of the new Paris Opera</a:t>
            </a:r>
            <a:r>
              <a:rPr lang="fr-FR" sz="900" dirty="0">
                <a:latin typeface="Marianne" panose="02000000000000000000" pitchFamily="50" charset="0"/>
              </a:rPr>
              <a:t>, 1880</a:t>
            </a:r>
          </a:p>
          <a:p>
            <a:r>
              <a:rPr lang="fr-FR" sz="900" dirty="0">
                <a:latin typeface="Marianne" panose="02000000000000000000" pitchFamily="50" charset="0"/>
              </a:rPr>
              <a:t>©BnF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809DFD0-A202-4996-A377-3E48DE4A9B33}"/>
              </a:ext>
            </a:extLst>
          </p:cNvPr>
          <p:cNvSpPr txBox="1"/>
          <p:nvPr/>
        </p:nvSpPr>
        <p:spPr>
          <a:xfrm>
            <a:off x="108491" y="1517064"/>
            <a:ext cx="66161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5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Security was a fundamental concern in the design but did not compromise the opera’s primary function </a:t>
            </a: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5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Security features (private passageways, strategic layout) were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integrated seamlessly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 into the architecture, enhancing security while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maintaining operational goals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F4C877-6EF8-47DA-8616-196C6EACE092}"/>
              </a:ext>
            </a:extLst>
          </p:cNvPr>
          <p:cNvSpPr/>
          <p:nvPr/>
        </p:nvSpPr>
        <p:spPr>
          <a:xfrm>
            <a:off x="-359060" y="3293745"/>
            <a:ext cx="39499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6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Aligns with security by design in SMRs =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security measures without compromising operational efficiency or safety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6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Incorporation of security features into the design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minimizing external modifications or later additions of external protection systems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50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11</a:t>
            </a:fld>
            <a:endParaRPr lang="fr-F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ED58B5-B9B7-4576-B632-D94ED2C35B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8. Adaptability to future threats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580F10-604D-4E27-9CE7-1CC6AA73C69E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Allow flexibility, anticipate threat evolution</a:t>
            </a:r>
            <a:endParaRPr lang="en-GB" sz="20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35A931-4767-4F76-85B9-917F199C2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8" y="2661934"/>
            <a:ext cx="2528141" cy="31762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8BEE21-BB12-449F-80A2-BA0630F955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28" y="2661934"/>
            <a:ext cx="2521658" cy="3176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712E8B-DB41-48C4-91D3-42F00DC054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5" y="2660804"/>
            <a:ext cx="2528141" cy="317737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64B9389-0E0C-41A2-B6C5-69C2A69CE7D7}"/>
              </a:ext>
            </a:extLst>
          </p:cNvPr>
          <p:cNvSpPr txBox="1"/>
          <p:nvPr/>
        </p:nvSpPr>
        <p:spPr>
          <a:xfrm>
            <a:off x="0" y="1488994"/>
            <a:ext cx="945403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6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Design allowed </a:t>
            </a:r>
            <a:r>
              <a:rPr lang="en-GB" sz="1600" dirty="0">
                <a:latin typeface="Marianne" panose="02000000000000000000" pitchFamily="50" charset="0"/>
              </a:rPr>
              <a:t>for flexibility and adaptability to future security needs </a:t>
            </a:r>
            <a:r>
              <a:rPr lang="en-GB" sz="1600" b="1" dirty="0">
                <a:latin typeface="Marianne" panose="02000000000000000000" pitchFamily="50" charset="0"/>
              </a:rPr>
              <a:t>without requiring major modifications</a:t>
            </a:r>
            <a:r>
              <a:rPr lang="en-GB" sz="1600" dirty="0">
                <a:latin typeface="Marianne" panose="02000000000000000000" pitchFamily="50" charset="0"/>
              </a:rPr>
              <a:t> : enough space allocation, easy maintainability, wide surroundings…</a:t>
            </a:r>
            <a:endParaRPr lang="en-US" altLang="fr-FR" sz="16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6"/>
              </a:buBlip>
            </a:pPr>
            <a:r>
              <a:rPr lang="en-GB" sz="1600" dirty="0">
                <a:latin typeface="Marianne" panose="02000000000000000000" pitchFamily="50" charset="0"/>
              </a:rPr>
              <a:t>Remained a rather secure facility even as threats evolved over time.</a:t>
            </a:r>
            <a:endParaRPr lang="en-US" altLang="fr-FR" sz="16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E8160A-A114-4C02-B996-D27824E88020}"/>
              </a:ext>
            </a:extLst>
          </p:cNvPr>
          <p:cNvSpPr/>
          <p:nvPr/>
        </p:nvSpPr>
        <p:spPr>
          <a:xfrm>
            <a:off x="-200817" y="3429000"/>
            <a:ext cx="444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7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Similarly, SMR designs must be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adaptable to future threats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D8CACB-80C5-4807-B82D-01F360AD694C}"/>
              </a:ext>
            </a:extLst>
          </p:cNvPr>
          <p:cNvSpPr/>
          <p:nvPr/>
        </p:nvSpPr>
        <p:spPr>
          <a:xfrm>
            <a:off x="-200817" y="4291788"/>
            <a:ext cx="4326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7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Security by design enables to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anticipate changes in the threat landscape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and to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integrate flexible systems</a:t>
            </a:r>
            <a:endParaRPr lang="en-US" altLang="fr-FR" sz="16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6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What is Security by Design?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4652DD1A-1497-45FA-9BA5-B6181E0DDC6A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12</a:t>
            </a:fld>
            <a:endParaRPr lang="fr-FR" dirty="0"/>
          </a:p>
        </p:txBody>
      </p:sp>
      <p:sp>
        <p:nvSpPr>
          <p:cNvPr id="8" name="円/楕円 22">
            <a:extLst>
              <a:ext uri="{FF2B5EF4-FFF2-40B4-BE49-F238E27FC236}">
                <a16:creationId xmlns:a16="http://schemas.microsoft.com/office/drawing/2014/main" id="{87D0A37F-BBD7-4D70-93B5-20E67BC16737}"/>
              </a:ext>
            </a:extLst>
          </p:cNvPr>
          <p:cNvSpPr/>
          <p:nvPr/>
        </p:nvSpPr>
        <p:spPr>
          <a:xfrm>
            <a:off x="2719240" y="2669027"/>
            <a:ext cx="2809571" cy="2809569"/>
          </a:xfrm>
          <a:prstGeom prst="ellipse">
            <a:avLst/>
          </a:prstGeom>
          <a:gradFill flip="none" rotWithShape="1">
            <a:gsLst>
              <a:gs pos="100000">
                <a:srgbClr val="000091">
                  <a:alpha val="56000"/>
                  <a:lumMod val="100000"/>
                </a:srgbClr>
              </a:gs>
              <a:gs pos="49000">
                <a:srgbClr val="000091">
                  <a:lumMod val="50000"/>
                  <a:alpha val="19000"/>
                </a:srgbClr>
              </a:gs>
              <a:gs pos="0">
                <a:srgbClr val="000091">
                  <a:lumMod val="50000"/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solidFill>
              <a:srgbClr val="002060"/>
            </a:solidFill>
            <a:prstDash val="lgDashDotDot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fr-FR" altLang="ja-JP" sz="1200" b="1" kern="0" dirty="0" err="1">
                <a:solidFill>
                  <a:srgbClr val="000091">
                    <a:lumMod val="50000"/>
                  </a:srgb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Intrinsically</a:t>
            </a:r>
            <a:r>
              <a:rPr kumimoji="1" lang="fr-FR" altLang="ja-JP" sz="1200" b="1" kern="0" dirty="0">
                <a:solidFill>
                  <a:srgbClr val="000091">
                    <a:lumMod val="50000"/>
                  </a:srgb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  <a:r>
              <a:rPr kumimoji="1" lang="fr-FR" altLang="ja-JP" sz="1200" b="1" kern="0" dirty="0" err="1">
                <a:solidFill>
                  <a:srgbClr val="000091">
                    <a:lumMod val="50000"/>
                  </a:srgb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secured</a:t>
            </a:r>
            <a:r>
              <a:rPr kumimoji="1" lang="fr-FR" altLang="ja-JP" sz="1200" b="1" kern="0" dirty="0">
                <a:solidFill>
                  <a:srgbClr val="000091">
                    <a:lumMod val="50000"/>
                  </a:srgb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design</a:t>
            </a:r>
          </a:p>
          <a:p>
            <a:pPr lvl="0" algn="ctr">
              <a:defRPr/>
            </a:pPr>
            <a:r>
              <a:rPr kumimoji="1" lang="en-US" altLang="ja-JP" sz="1000" kern="0" dirty="0">
                <a:solidFill>
                  <a:srgbClr val="000091">
                    <a:lumMod val="50000"/>
                  </a:srgb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Integrating security into the architecture</a:t>
            </a:r>
            <a:endParaRPr kumimoji="1" lang="ja-JP" altLang="en-US" sz="1000" i="0" u="none" strike="noStrike" kern="0" cap="none" spc="0" normalizeH="0" baseline="0" noProof="0" dirty="0">
              <a:ln>
                <a:noFill/>
              </a:ln>
              <a:solidFill>
                <a:srgbClr val="000091">
                  <a:lumMod val="50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8" name="円/楕円 22">
            <a:extLst>
              <a:ext uri="{FF2B5EF4-FFF2-40B4-BE49-F238E27FC236}">
                <a16:creationId xmlns:a16="http://schemas.microsoft.com/office/drawing/2014/main" id="{369B2563-19F5-42BC-A0EF-921A36A14AFD}"/>
              </a:ext>
            </a:extLst>
          </p:cNvPr>
          <p:cNvSpPr/>
          <p:nvPr/>
        </p:nvSpPr>
        <p:spPr>
          <a:xfrm>
            <a:off x="1346645" y="2198544"/>
            <a:ext cx="1928433" cy="1928433"/>
          </a:xfrm>
          <a:prstGeom prst="ellipse">
            <a:avLst/>
          </a:prstGeom>
          <a:gradFill flip="none" rotWithShape="1">
            <a:gsLst>
              <a:gs pos="100000">
                <a:srgbClr val="4747FF">
                  <a:alpha val="55686"/>
                </a:srgbClr>
              </a:gs>
              <a:gs pos="49000">
                <a:srgbClr val="4747FF">
                  <a:alpha val="19000"/>
                </a:srgbClr>
              </a:gs>
              <a:gs pos="0">
                <a:srgbClr val="4747FF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Reducing radioactive releases through modular SMR designs</a:t>
            </a: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ED7ECB6E-54D0-42C6-A533-41CDE33F8C97}"/>
              </a:ext>
            </a:extLst>
          </p:cNvPr>
          <p:cNvSpPr/>
          <p:nvPr/>
        </p:nvSpPr>
        <p:spPr>
          <a:xfrm>
            <a:off x="7112290" y="1373019"/>
            <a:ext cx="1928433" cy="1928432"/>
          </a:xfrm>
          <a:prstGeom prst="ellipse">
            <a:avLst/>
          </a:prstGeom>
          <a:gradFill flip="none" rotWithShape="1">
            <a:gsLst>
              <a:gs pos="100000">
                <a:srgbClr val="55C3A6">
                  <a:alpha val="56000"/>
                </a:srgbClr>
              </a:gs>
              <a:gs pos="49000">
                <a:srgbClr val="55C3A6">
                  <a:alpha val="18000"/>
                </a:srgbClr>
              </a:gs>
              <a:gs pos="0">
                <a:srgbClr val="55C3A6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28725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Security needs should align with operational requirements to streamline operations</a:t>
            </a:r>
          </a:p>
        </p:txBody>
      </p:sp>
      <p:sp>
        <p:nvSpPr>
          <p:cNvPr id="24" name="円/楕円 22">
            <a:extLst>
              <a:ext uri="{FF2B5EF4-FFF2-40B4-BE49-F238E27FC236}">
                <a16:creationId xmlns:a16="http://schemas.microsoft.com/office/drawing/2014/main" id="{235C767A-71A3-4375-9800-0206EFC4713A}"/>
              </a:ext>
            </a:extLst>
          </p:cNvPr>
          <p:cNvSpPr/>
          <p:nvPr/>
        </p:nvSpPr>
        <p:spPr>
          <a:xfrm>
            <a:off x="5404235" y="2623076"/>
            <a:ext cx="2799632" cy="2799630"/>
          </a:xfrm>
          <a:prstGeom prst="ellipse">
            <a:avLst/>
          </a:prstGeom>
          <a:gradFill flip="none" rotWithShape="1">
            <a:gsLst>
              <a:gs pos="100000">
                <a:srgbClr val="005841">
                  <a:alpha val="56000"/>
                </a:srgbClr>
              </a:gs>
              <a:gs pos="49000">
                <a:srgbClr val="005841">
                  <a:alpha val="18000"/>
                </a:srgbClr>
              </a:gs>
              <a:gs pos="0">
                <a:srgbClr val="005841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solidFill>
              <a:srgbClr val="28725F"/>
            </a:solidFill>
            <a:prstDash val="dashDot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200" b="1" kern="0" dirty="0">
                <a:solidFill>
                  <a:srgbClr val="00584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Early identification of nuclear security requirements</a:t>
            </a:r>
          </a:p>
          <a:p>
            <a:pPr lvl="0" algn="ctr">
              <a:defRPr/>
            </a:pPr>
            <a:r>
              <a:rPr kumimoji="1" lang="en-US" altLang="ja-JP" sz="1000" kern="0" dirty="0">
                <a:solidFill>
                  <a:srgbClr val="00584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Anticipating vulnerabilities</a:t>
            </a:r>
          </a:p>
        </p:txBody>
      </p:sp>
      <p:sp>
        <p:nvSpPr>
          <p:cNvPr id="25" name="円/楕円 22">
            <a:extLst>
              <a:ext uri="{FF2B5EF4-FFF2-40B4-BE49-F238E27FC236}">
                <a16:creationId xmlns:a16="http://schemas.microsoft.com/office/drawing/2014/main" id="{6C74D192-21E5-4FDD-B2E4-504FDFA101DD}"/>
              </a:ext>
            </a:extLst>
          </p:cNvPr>
          <p:cNvSpPr/>
          <p:nvPr/>
        </p:nvSpPr>
        <p:spPr>
          <a:xfrm>
            <a:off x="7929048" y="2979527"/>
            <a:ext cx="1928433" cy="1928432"/>
          </a:xfrm>
          <a:prstGeom prst="ellipse">
            <a:avLst/>
          </a:prstGeom>
          <a:gradFill flip="none" rotWithShape="1">
            <a:gsLst>
              <a:gs pos="100000">
                <a:srgbClr val="55C3A6">
                  <a:alpha val="56000"/>
                </a:srgbClr>
              </a:gs>
              <a:gs pos="49000">
                <a:srgbClr val="55C3A6">
                  <a:alpha val="18000"/>
                </a:srgbClr>
              </a:gs>
              <a:gs pos="0">
                <a:srgbClr val="55C3A6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28725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Address vulnerabilities and insider threats as early as possible</a:t>
            </a:r>
          </a:p>
        </p:txBody>
      </p:sp>
      <p:sp>
        <p:nvSpPr>
          <p:cNvPr id="26" name="円/楕円 22">
            <a:extLst>
              <a:ext uri="{FF2B5EF4-FFF2-40B4-BE49-F238E27FC236}">
                <a16:creationId xmlns:a16="http://schemas.microsoft.com/office/drawing/2014/main" id="{A6F1CEF3-685D-4705-B7B6-FE28829DAD9A}"/>
              </a:ext>
            </a:extLst>
          </p:cNvPr>
          <p:cNvSpPr/>
          <p:nvPr/>
        </p:nvSpPr>
        <p:spPr>
          <a:xfrm>
            <a:off x="7212430" y="4588875"/>
            <a:ext cx="1928433" cy="1928432"/>
          </a:xfrm>
          <a:prstGeom prst="ellipse">
            <a:avLst/>
          </a:prstGeom>
          <a:gradFill flip="none" rotWithShape="1">
            <a:gsLst>
              <a:gs pos="100000">
                <a:srgbClr val="55C3A6">
                  <a:alpha val="56000"/>
                </a:srgbClr>
              </a:gs>
              <a:gs pos="49000">
                <a:srgbClr val="55C3A6">
                  <a:alpha val="18000"/>
                </a:srgbClr>
              </a:gs>
              <a:gs pos="0">
                <a:srgbClr val="55C3A6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28725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Optimize layout for security needs (e.g., access control and zone separation).</a:t>
            </a:r>
          </a:p>
        </p:txBody>
      </p:sp>
      <p:sp>
        <p:nvSpPr>
          <p:cNvPr id="27" name="円/楕円 22">
            <a:extLst>
              <a:ext uri="{FF2B5EF4-FFF2-40B4-BE49-F238E27FC236}">
                <a16:creationId xmlns:a16="http://schemas.microsoft.com/office/drawing/2014/main" id="{764E89A0-5A64-4B9B-96B0-94659AE38485}"/>
              </a:ext>
            </a:extLst>
          </p:cNvPr>
          <p:cNvSpPr/>
          <p:nvPr/>
        </p:nvSpPr>
        <p:spPr>
          <a:xfrm>
            <a:off x="3922542" y="4907958"/>
            <a:ext cx="1928433" cy="1928433"/>
          </a:xfrm>
          <a:prstGeom prst="ellipse">
            <a:avLst/>
          </a:prstGeom>
          <a:gradFill flip="none" rotWithShape="1">
            <a:gsLst>
              <a:gs pos="100000">
                <a:srgbClr val="4747FF">
                  <a:alpha val="55686"/>
                </a:srgbClr>
              </a:gs>
              <a:gs pos="49000">
                <a:srgbClr val="4747FF">
                  <a:alpha val="19000"/>
                </a:srgbClr>
              </a:gs>
              <a:gs pos="0">
                <a:srgbClr val="4747FF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Restricting NM category and optimizing fuel management</a:t>
            </a:r>
          </a:p>
        </p:txBody>
      </p:sp>
      <p:sp>
        <p:nvSpPr>
          <p:cNvPr id="28" name="円/楕円 22">
            <a:extLst>
              <a:ext uri="{FF2B5EF4-FFF2-40B4-BE49-F238E27FC236}">
                <a16:creationId xmlns:a16="http://schemas.microsoft.com/office/drawing/2014/main" id="{A2212B57-8ED2-452C-95F1-820E041B6572}"/>
              </a:ext>
            </a:extLst>
          </p:cNvPr>
          <p:cNvSpPr/>
          <p:nvPr/>
        </p:nvSpPr>
        <p:spPr>
          <a:xfrm>
            <a:off x="2173007" y="4907959"/>
            <a:ext cx="1928433" cy="1928433"/>
          </a:xfrm>
          <a:prstGeom prst="ellipse">
            <a:avLst/>
          </a:prstGeom>
          <a:gradFill flip="none" rotWithShape="1">
            <a:gsLst>
              <a:gs pos="100000">
                <a:srgbClr val="4747FF">
                  <a:alpha val="55686"/>
                </a:srgbClr>
              </a:gs>
              <a:gs pos="49000">
                <a:srgbClr val="4747FF">
                  <a:alpha val="19000"/>
                </a:srgbClr>
              </a:gs>
              <a:gs pos="0">
                <a:srgbClr val="4747FF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Reducing the number of targets and mitigating vulnerabilities using redundancy and </a:t>
            </a:r>
            <a:r>
              <a:rPr kumimoji="1" lang="en-US" altLang="ja-JP" sz="1050" b="1" kern="0" dirty="0" err="1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defence</a:t>
            </a:r>
            <a:r>
              <a:rPr kumimoji="1" lang="en-US" altLang="ja-JP" sz="1050" b="1" kern="0" dirty="0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in depth</a:t>
            </a:r>
          </a:p>
        </p:txBody>
      </p:sp>
      <p:sp>
        <p:nvSpPr>
          <p:cNvPr id="29" name="円/楕円 22">
            <a:extLst>
              <a:ext uri="{FF2B5EF4-FFF2-40B4-BE49-F238E27FC236}">
                <a16:creationId xmlns:a16="http://schemas.microsoft.com/office/drawing/2014/main" id="{F4079978-9AF4-4F10-91FC-C201F550B123}"/>
              </a:ext>
            </a:extLst>
          </p:cNvPr>
          <p:cNvSpPr/>
          <p:nvPr/>
        </p:nvSpPr>
        <p:spPr>
          <a:xfrm>
            <a:off x="2684062" y="1122514"/>
            <a:ext cx="1928433" cy="1928433"/>
          </a:xfrm>
          <a:prstGeom prst="ellipse">
            <a:avLst/>
          </a:prstGeom>
          <a:gradFill flip="none" rotWithShape="1">
            <a:gsLst>
              <a:gs pos="100000">
                <a:srgbClr val="4747FF">
                  <a:alpha val="55686"/>
                </a:srgbClr>
              </a:gs>
              <a:gs pos="49000">
                <a:srgbClr val="4747FF">
                  <a:alpha val="19000"/>
                </a:srgbClr>
              </a:gs>
              <a:gs pos="0">
                <a:srgbClr val="4747FF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Integrating transport logistics for NM from the design phase</a:t>
            </a:r>
          </a:p>
        </p:txBody>
      </p:sp>
      <p:sp>
        <p:nvSpPr>
          <p:cNvPr id="30" name="円/楕円 22">
            <a:extLst>
              <a:ext uri="{FF2B5EF4-FFF2-40B4-BE49-F238E27FC236}">
                <a16:creationId xmlns:a16="http://schemas.microsoft.com/office/drawing/2014/main" id="{0ADAF255-B121-4383-9CAC-3D10B6697BB7}"/>
              </a:ext>
            </a:extLst>
          </p:cNvPr>
          <p:cNvSpPr/>
          <p:nvPr/>
        </p:nvSpPr>
        <p:spPr>
          <a:xfrm>
            <a:off x="4316996" y="1150459"/>
            <a:ext cx="1928433" cy="1928433"/>
          </a:xfrm>
          <a:prstGeom prst="ellipse">
            <a:avLst/>
          </a:prstGeom>
          <a:gradFill flip="none" rotWithShape="1">
            <a:gsLst>
              <a:gs pos="100000">
                <a:srgbClr val="4747FF">
                  <a:alpha val="55686"/>
                </a:srgbClr>
              </a:gs>
              <a:gs pos="49000">
                <a:srgbClr val="4747FF">
                  <a:alpha val="19000"/>
                </a:srgbClr>
              </a:gs>
              <a:gs pos="0">
                <a:srgbClr val="4747FF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Operational designs mitigating risks like Loss of Coolant Accidents (LOCA) or segregating targets from maintenance intensive equipment</a:t>
            </a:r>
          </a:p>
        </p:txBody>
      </p:sp>
      <p:sp>
        <p:nvSpPr>
          <p:cNvPr id="31" name="円/楕円 22">
            <a:extLst>
              <a:ext uri="{FF2B5EF4-FFF2-40B4-BE49-F238E27FC236}">
                <a16:creationId xmlns:a16="http://schemas.microsoft.com/office/drawing/2014/main" id="{6F371365-6353-408D-A703-6F0BA44B63D6}"/>
              </a:ext>
            </a:extLst>
          </p:cNvPr>
          <p:cNvSpPr/>
          <p:nvPr/>
        </p:nvSpPr>
        <p:spPr>
          <a:xfrm>
            <a:off x="1187834" y="3695241"/>
            <a:ext cx="1928433" cy="1928433"/>
          </a:xfrm>
          <a:prstGeom prst="ellipse">
            <a:avLst/>
          </a:prstGeom>
          <a:gradFill flip="none" rotWithShape="1">
            <a:gsLst>
              <a:gs pos="100000">
                <a:srgbClr val="4747FF">
                  <a:alpha val="55686"/>
                </a:srgbClr>
              </a:gs>
              <a:gs pos="49000">
                <a:srgbClr val="4747FF">
                  <a:alpha val="19000"/>
                </a:srgbClr>
              </a:gs>
              <a:gs pos="0">
                <a:srgbClr val="4747FF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050" b="1" kern="0" dirty="0">
                <a:solidFill>
                  <a:srgbClr val="4747FF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Using materials resistant to fire, corrosion, aggressions</a:t>
            </a:r>
          </a:p>
        </p:txBody>
      </p:sp>
    </p:spTree>
    <p:extLst>
      <p:ext uri="{BB962C8B-B14F-4D97-AF65-F5344CB8AC3E}">
        <p14:creationId xmlns:p14="http://schemas.microsoft.com/office/powerpoint/2010/main" val="379505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8FA2A16-1141-4A40-814A-D33276E8809E}"/>
              </a:ext>
            </a:extLst>
          </p:cNvPr>
          <p:cNvSpPr/>
          <p:nvPr/>
        </p:nvSpPr>
        <p:spPr>
          <a:xfrm>
            <a:off x="497951" y="3737348"/>
            <a:ext cx="2894028" cy="2560557"/>
          </a:xfrm>
          <a:prstGeom prst="roundRect">
            <a:avLst/>
          </a:prstGeom>
          <a:solidFill>
            <a:srgbClr val="FFE5E5"/>
          </a:solidFill>
          <a:ln w="190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Marianne" panose="02000000000000000000" pitchFamily="50" charset="0"/>
              </a:rPr>
              <a:t>National framework</a:t>
            </a:r>
          </a:p>
          <a:p>
            <a:pPr algn="ctr"/>
            <a:endParaRPr lang="en-US" sz="1600" dirty="0">
              <a:solidFill>
                <a:srgbClr val="C00000"/>
              </a:solidFill>
              <a:latin typeface="Marianne" panose="02000000000000000000" pitchFamily="50" charset="0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Marianne" panose="02000000000000000000" pitchFamily="50" charset="0"/>
              </a:rPr>
              <a:t>Performance based and/or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Marianne" panose="02000000000000000000" pitchFamily="50" charset="0"/>
              </a:rPr>
              <a:t>Prescriptive framework</a:t>
            </a:r>
          </a:p>
          <a:p>
            <a:pPr algn="ctr"/>
            <a:endParaRPr lang="en-US" sz="1600" dirty="0">
              <a:solidFill>
                <a:srgbClr val="C00000"/>
              </a:solidFill>
              <a:latin typeface="Marianne" panose="02000000000000000000" pitchFamily="50" charset="0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Marianne" panose="02000000000000000000" pitchFamily="50" charset="0"/>
              </a:rPr>
              <a:t>&amp;</a:t>
            </a:r>
          </a:p>
          <a:p>
            <a:pPr algn="ctr"/>
            <a:endParaRPr lang="en-US" sz="1600" dirty="0">
              <a:solidFill>
                <a:srgbClr val="C00000"/>
              </a:solidFill>
              <a:latin typeface="Marianne" panose="02000000000000000000" pitchFamily="50" charset="0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Marianne" panose="02000000000000000000" pitchFamily="50" charset="0"/>
              </a:rPr>
              <a:t>DBT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7C47FB5-DB3A-420E-AE70-350AA54DC65C}"/>
              </a:ext>
            </a:extLst>
          </p:cNvPr>
          <p:cNvSpPr/>
          <p:nvPr/>
        </p:nvSpPr>
        <p:spPr>
          <a:xfrm>
            <a:off x="497951" y="1892052"/>
            <a:ext cx="2894028" cy="1562493"/>
          </a:xfrm>
          <a:prstGeom prst="roundRect">
            <a:avLst/>
          </a:prstGeom>
          <a:solidFill>
            <a:srgbClr val="FCE7D8"/>
          </a:solidFill>
          <a:ln w="190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Marianne" panose="02000000000000000000" pitchFamily="50" charset="0"/>
              </a:rPr>
              <a:t>International framework</a:t>
            </a:r>
          </a:p>
          <a:p>
            <a:pPr algn="ctr"/>
            <a:endParaRPr lang="en-US" sz="1600" b="1" dirty="0">
              <a:solidFill>
                <a:schemeClr val="accent2"/>
              </a:solidFill>
              <a:latin typeface="Marianne" panose="02000000000000000000" pitchFamily="50" charset="0"/>
            </a:endParaRPr>
          </a:p>
          <a:p>
            <a:pPr algn="ctr"/>
            <a:r>
              <a:rPr lang="en-US" sz="1600" dirty="0">
                <a:solidFill>
                  <a:schemeClr val="accent2"/>
                </a:solidFill>
                <a:latin typeface="Marianne" panose="02000000000000000000" pitchFamily="50" charset="0"/>
              </a:rPr>
              <a:t>Legally binding (CPPNM)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  <a:latin typeface="Marianne" panose="02000000000000000000" pitchFamily="50" charset="0"/>
              </a:rPr>
              <a:t>Non-legally binding (NSS)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C8AE06C-E7E7-48AB-91C7-E3507E7714F7}"/>
              </a:ext>
            </a:extLst>
          </p:cNvPr>
          <p:cNvSpPr/>
          <p:nvPr/>
        </p:nvSpPr>
        <p:spPr>
          <a:xfrm>
            <a:off x="3993822" y="3025625"/>
            <a:ext cx="2102178" cy="1838227"/>
          </a:xfrm>
          <a:prstGeom prst="ellipse">
            <a:avLst/>
          </a:prstGeom>
          <a:solidFill>
            <a:srgbClr val="6C0000"/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National Authorization Process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66302774-0968-4BFC-966C-CF1C54308CBE}"/>
              </a:ext>
            </a:extLst>
          </p:cNvPr>
          <p:cNvSpPr/>
          <p:nvPr/>
        </p:nvSpPr>
        <p:spPr>
          <a:xfrm>
            <a:off x="3561662" y="2673298"/>
            <a:ext cx="300185" cy="2560557"/>
          </a:xfrm>
          <a:prstGeom prst="rightBrace">
            <a:avLst>
              <a:gd name="adj1" fmla="val 8333"/>
              <a:gd name="adj2" fmla="val 49632"/>
            </a:avLst>
          </a:prstGeom>
          <a:ln w="28575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8C37C81-DBD5-439E-8E02-5FA07A56DC7A}"/>
              </a:ext>
            </a:extLst>
          </p:cNvPr>
          <p:cNvSpPr/>
          <p:nvPr/>
        </p:nvSpPr>
        <p:spPr>
          <a:xfrm>
            <a:off x="375402" y="1731207"/>
            <a:ext cx="3148552" cy="4713992"/>
          </a:xfrm>
          <a:prstGeom prst="roundRect">
            <a:avLst/>
          </a:prstGeom>
          <a:noFill/>
          <a:ln w="28575">
            <a:solidFill>
              <a:srgbClr val="6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1142B4-1B0C-4EFD-B8E4-C6C692886678}"/>
              </a:ext>
            </a:extLst>
          </p:cNvPr>
          <p:cNvSpPr txBox="1"/>
          <p:nvPr/>
        </p:nvSpPr>
        <p:spPr>
          <a:xfrm>
            <a:off x="842196" y="1400175"/>
            <a:ext cx="22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6C0000"/>
                </a:solidFill>
              </a:rPr>
              <a:t>National expectations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CBC0284-1651-494F-8EC3-6E2F59C39BF2}"/>
              </a:ext>
            </a:extLst>
          </p:cNvPr>
          <p:cNvSpPr/>
          <p:nvPr/>
        </p:nvSpPr>
        <p:spPr>
          <a:xfrm>
            <a:off x="8444824" y="1321041"/>
            <a:ext cx="3094937" cy="2560557"/>
          </a:xfrm>
          <a:prstGeom prst="roundRect">
            <a:avLst/>
          </a:prstGeom>
          <a:solidFill>
            <a:srgbClr val="55C3A6"/>
          </a:solidFill>
          <a:ln w="19050">
            <a:solidFill>
              <a:srgbClr val="287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rianne" panose="02000000000000000000" pitchFamily="50" charset="0"/>
              </a:rPr>
              <a:t>Designers</a:t>
            </a:r>
          </a:p>
          <a:p>
            <a:pPr algn="ctr"/>
            <a:endParaRPr lang="en-GB" sz="1600" dirty="0">
              <a:latin typeface="Marianne" panose="02000000000000000000" pitchFamily="50" charset="0"/>
            </a:endParaRPr>
          </a:p>
          <a:p>
            <a:pPr algn="ctr"/>
            <a:r>
              <a:rPr lang="en-GB" sz="1600" dirty="0">
                <a:latin typeface="Marianne" panose="02000000000000000000" pitchFamily="50" charset="0"/>
              </a:rPr>
              <a:t>Have a good knowledge and understanding of L&amp;R frameworks in target countries</a:t>
            </a:r>
          </a:p>
          <a:p>
            <a:pPr algn="ctr"/>
            <a:endParaRPr lang="en-GB" sz="1600" dirty="0">
              <a:latin typeface="Marianne" panose="02000000000000000000" pitchFamily="50" charset="0"/>
            </a:endParaRPr>
          </a:p>
          <a:p>
            <a:pPr algn="ctr"/>
            <a:r>
              <a:rPr lang="en-GB" sz="1600" dirty="0">
                <a:latin typeface="Marianne" panose="02000000000000000000" pitchFamily="50" charset="0"/>
              </a:rPr>
              <a:t>One issue may concern national DBT (protected information)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C543183-AC27-41BE-A2D5-04DEE279DB38}"/>
              </a:ext>
            </a:extLst>
          </p:cNvPr>
          <p:cNvSpPr/>
          <p:nvPr/>
        </p:nvSpPr>
        <p:spPr>
          <a:xfrm>
            <a:off x="8418018" y="4045977"/>
            <a:ext cx="3148550" cy="207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rianne" panose="02000000000000000000" pitchFamily="50" charset="0"/>
              </a:rPr>
              <a:t>States</a:t>
            </a:r>
          </a:p>
          <a:p>
            <a:pPr algn="ctr"/>
            <a:endParaRPr lang="en-GB" sz="1600" dirty="0">
              <a:latin typeface="Marianne" panose="02000000000000000000" pitchFamily="50" charset="0"/>
            </a:endParaRPr>
          </a:p>
          <a:p>
            <a:pPr algn="ctr"/>
            <a:r>
              <a:rPr lang="en-GB" sz="1600" dirty="0">
                <a:latin typeface="Marianne" panose="02000000000000000000" pitchFamily="50" charset="0"/>
              </a:rPr>
              <a:t>Would additional or specific regulations be necessary to consider SMR?</a:t>
            </a:r>
          </a:p>
          <a:p>
            <a:pPr algn="ctr"/>
            <a:endParaRPr lang="en-GB" sz="1600" dirty="0">
              <a:latin typeface="Marianne" panose="02000000000000000000" pitchFamily="50" charset="0"/>
            </a:endParaRPr>
          </a:p>
          <a:p>
            <a:pPr algn="ctr"/>
            <a:r>
              <a:rPr lang="en-GB" sz="1600" dirty="0">
                <a:latin typeface="Marianne" panose="02000000000000000000" pitchFamily="50" charset="0"/>
              </a:rPr>
              <a:t>How could national DBT apply to SMR?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BB4A51-C739-4306-A8F6-06A663AAD5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National legislative and regulatory obligations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E13999E-3FB5-4EF9-8E5F-A8B3009D7F54}"/>
              </a:ext>
            </a:extLst>
          </p:cNvPr>
          <p:cNvCxnSpPr>
            <a:cxnSpLocks/>
          </p:cNvCxnSpPr>
          <p:nvPr/>
        </p:nvCxnSpPr>
        <p:spPr>
          <a:xfrm>
            <a:off x="6264946" y="3953576"/>
            <a:ext cx="1984126" cy="8837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7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Design Basis </a:t>
            </a:r>
            <a:r>
              <a:rPr lang="en-US" sz="4000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Threat</a:t>
            </a:r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(DBT) and Flexibility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240712" y="1747460"/>
            <a:ext cx="6858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Adapting to threats over time: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Example threats (e.g., drones, armed attacks, cyber threats) are crucial for SMR designs as information sharing is limited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Designers must ensure some minimal flexibility for future upgrades in security features as threats evolve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Margins, future additional security systems, evolutions…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B506B513-A4DE-47BD-B8F2-CC13D06E7D56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14</a:t>
            </a:fld>
            <a:endParaRPr lang="fr-FR" dirty="0"/>
          </a:p>
        </p:txBody>
      </p:sp>
      <p:sp>
        <p:nvSpPr>
          <p:cNvPr id="7" name="円/楕円 22">
            <a:extLst>
              <a:ext uri="{FF2B5EF4-FFF2-40B4-BE49-F238E27FC236}">
                <a16:creationId xmlns:a16="http://schemas.microsoft.com/office/drawing/2014/main" id="{B69DF9DA-AD04-4998-996B-675B86415965}"/>
              </a:ext>
            </a:extLst>
          </p:cNvPr>
          <p:cNvSpPr/>
          <p:nvPr/>
        </p:nvSpPr>
        <p:spPr>
          <a:xfrm>
            <a:off x="9227943" y="4192135"/>
            <a:ext cx="1658616" cy="1658615"/>
          </a:xfrm>
          <a:prstGeom prst="ellipse">
            <a:avLst/>
          </a:prstGeom>
          <a:gradFill flip="none" rotWithShape="1">
            <a:gsLst>
              <a:gs pos="100000">
                <a:srgbClr val="C00000">
                  <a:alpha val="56000"/>
                </a:srgbClr>
              </a:gs>
              <a:gs pos="51000">
                <a:srgbClr val="C00000">
                  <a:alpha val="18000"/>
                </a:srgbClr>
              </a:gs>
              <a:gs pos="0">
                <a:srgbClr val="C00000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200" b="1" kern="0" dirty="0">
                <a:solidFill>
                  <a:srgbClr val="C0000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VBIED – Oklahoma City, 1995</a:t>
            </a: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円/楕円 22">
            <a:extLst>
              <a:ext uri="{FF2B5EF4-FFF2-40B4-BE49-F238E27FC236}">
                <a16:creationId xmlns:a16="http://schemas.microsoft.com/office/drawing/2014/main" id="{87FDAF85-3517-4753-86FF-CA9A7881676A}"/>
              </a:ext>
            </a:extLst>
          </p:cNvPr>
          <p:cNvSpPr/>
          <p:nvPr/>
        </p:nvSpPr>
        <p:spPr>
          <a:xfrm>
            <a:off x="7937193" y="4236034"/>
            <a:ext cx="1658615" cy="1658614"/>
          </a:xfrm>
          <a:prstGeom prst="ellipse">
            <a:avLst/>
          </a:prstGeom>
          <a:gradFill flip="none" rotWithShape="1">
            <a:gsLst>
              <a:gs pos="100000">
                <a:srgbClr val="FF0000">
                  <a:alpha val="55294"/>
                </a:srgbClr>
              </a:gs>
              <a:gs pos="49000">
                <a:srgbClr val="FF0000">
                  <a:alpha val="18000"/>
                </a:srgbClr>
              </a:gs>
              <a:gs pos="0">
                <a:srgbClr val="FF0000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kumimoji="1" lang="en-US" altLang="ja-JP" sz="1200" b="1" kern="0" dirty="0">
                <a:solidFill>
                  <a:srgbClr val="FF000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Airliner (9/11)</a:t>
            </a:r>
          </a:p>
          <a:p>
            <a:pPr lvl="0" algn="ctr">
              <a:defRPr/>
            </a:pPr>
            <a:r>
              <a:rPr kumimoji="1" lang="en-US" altLang="ja-JP" sz="1200" b="1" kern="0" dirty="0">
                <a:solidFill>
                  <a:srgbClr val="FF000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Drones</a:t>
            </a:r>
          </a:p>
        </p:txBody>
      </p:sp>
      <p:sp>
        <p:nvSpPr>
          <p:cNvPr id="9" name="円/楕円 22">
            <a:extLst>
              <a:ext uri="{FF2B5EF4-FFF2-40B4-BE49-F238E27FC236}">
                <a16:creationId xmlns:a16="http://schemas.microsoft.com/office/drawing/2014/main" id="{75BC2892-A2A8-409F-BDF0-5000B914A748}"/>
              </a:ext>
            </a:extLst>
          </p:cNvPr>
          <p:cNvSpPr/>
          <p:nvPr/>
        </p:nvSpPr>
        <p:spPr>
          <a:xfrm>
            <a:off x="9248881" y="2001355"/>
            <a:ext cx="1658616" cy="1658615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50000"/>
                  <a:alpha val="56000"/>
                </a:schemeClr>
              </a:gs>
              <a:gs pos="49000">
                <a:schemeClr val="accent6">
                  <a:lumMod val="50000"/>
                  <a:alpha val="18000"/>
                </a:schemeClr>
              </a:gs>
              <a:gs pos="0">
                <a:schemeClr val="accent6">
                  <a:lumMod val="5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kern="0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Insider threat scenario</a:t>
            </a:r>
            <a:endParaRPr kumimoji="1" lang="fr-FR" altLang="ja-JP" sz="1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円/楕円 22">
            <a:extLst>
              <a:ext uri="{FF2B5EF4-FFF2-40B4-BE49-F238E27FC236}">
                <a16:creationId xmlns:a16="http://schemas.microsoft.com/office/drawing/2014/main" id="{F64A4F1F-CC29-4528-AE0F-A4F740DAD0FF}"/>
              </a:ext>
            </a:extLst>
          </p:cNvPr>
          <p:cNvSpPr/>
          <p:nvPr/>
        </p:nvSpPr>
        <p:spPr>
          <a:xfrm>
            <a:off x="7937192" y="1869099"/>
            <a:ext cx="1658616" cy="1658615"/>
          </a:xfrm>
          <a:prstGeom prst="ellipse">
            <a:avLst/>
          </a:prstGeom>
          <a:gradFill flip="none" rotWithShape="1">
            <a:gsLst>
              <a:gs pos="100000">
                <a:srgbClr val="005841">
                  <a:alpha val="56000"/>
                </a:srgbClr>
              </a:gs>
              <a:gs pos="49000">
                <a:srgbClr val="005841">
                  <a:alpha val="18000"/>
                </a:srgbClr>
              </a:gs>
              <a:gs pos="0">
                <a:srgbClr val="005841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dirty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 panose="02000000000000000000" pitchFamily="50" charset="0"/>
                <a:cs typeface="Arial" panose="020B0604020202020204" pitchFamily="34" charset="0"/>
              </a:rPr>
              <a:t>Cyber-attacks</a:t>
            </a:r>
          </a:p>
        </p:txBody>
      </p:sp>
      <p:sp>
        <p:nvSpPr>
          <p:cNvPr id="11" name="円/楕円 22">
            <a:extLst>
              <a:ext uri="{FF2B5EF4-FFF2-40B4-BE49-F238E27FC236}">
                <a16:creationId xmlns:a16="http://schemas.microsoft.com/office/drawing/2014/main" id="{F330E7C8-DD13-438B-8F1F-6166E5D38E40}"/>
              </a:ext>
            </a:extLst>
          </p:cNvPr>
          <p:cNvSpPr/>
          <p:nvPr/>
        </p:nvSpPr>
        <p:spPr>
          <a:xfrm>
            <a:off x="9941322" y="3118756"/>
            <a:ext cx="1658615" cy="1658614"/>
          </a:xfrm>
          <a:prstGeom prst="ellipse">
            <a:avLst/>
          </a:prstGeom>
          <a:gradFill flip="none" rotWithShape="1">
            <a:gsLst>
              <a:gs pos="100000">
                <a:srgbClr val="CC3300">
                  <a:alpha val="55686"/>
                </a:srgbClr>
              </a:gs>
              <a:gs pos="49000">
                <a:srgbClr val="CC3300">
                  <a:alpha val="18000"/>
                </a:srgbClr>
              </a:gs>
              <a:gs pos="0">
                <a:srgbClr val="CC3300"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kern="0" dirty="0">
                <a:solidFill>
                  <a:srgbClr val="CC330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Armed commando attack – Paris, 2015</a:t>
            </a: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ECA8E-41DB-4086-80FE-C9860836AD08}"/>
              </a:ext>
            </a:extLst>
          </p:cNvPr>
          <p:cNvSpPr/>
          <p:nvPr/>
        </p:nvSpPr>
        <p:spPr>
          <a:xfrm>
            <a:off x="8701765" y="3362828"/>
            <a:ext cx="1367252" cy="1087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Example of threats given to designers in the French SMR guide</a:t>
            </a:r>
          </a:p>
        </p:txBody>
      </p:sp>
    </p:spTree>
    <p:extLst>
      <p:ext uri="{BB962C8B-B14F-4D97-AF65-F5344CB8AC3E}">
        <p14:creationId xmlns:p14="http://schemas.microsoft.com/office/powerpoint/2010/main" val="91656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Is the regulation adapted to SMRs ?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436654" y="1410355"/>
            <a:ext cx="110409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arianne" panose="02000000000000000000" pitchFamily="50" charset="0"/>
              </a:rPr>
              <a:t>For France, there is no reason to assume that SMRs do not pose the same nuclear security challenges as other nuclear installations. </a:t>
            </a:r>
            <a:r>
              <a:rPr lang="en-US" sz="2000" b="1" dirty="0">
                <a:latin typeface="Marianne" panose="02000000000000000000" pitchFamily="50" charset="0"/>
              </a:rPr>
              <a:t>SMRs are no exception</a:t>
            </a:r>
            <a:r>
              <a:rPr lang="en-US" sz="2000" dirty="0">
                <a:latin typeface="Marianne" panose="02000000000000000000" pitchFamily="50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Marianne" panose="02000000000000000000" pitchFamily="50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arianne" panose="02000000000000000000" pitchFamily="50" charset="0"/>
              </a:rPr>
              <a:t>SMRs require fuel fabrication and/or enrichment facilities, nuclear material transport, used fuel and waste processing, </a:t>
            </a:r>
            <a:r>
              <a:rPr lang="en-US" sz="2000" b="1" dirty="0">
                <a:latin typeface="Marianne" panose="02000000000000000000" pitchFamily="50" charset="0"/>
              </a:rPr>
              <a:t>just like the rest of the nuclear sector</a:t>
            </a:r>
            <a:r>
              <a:rPr lang="en-US" sz="2000" dirty="0">
                <a:latin typeface="Marianne" panose="02000000000000000000" pitchFamily="50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Marianne" panose="02000000000000000000" pitchFamily="50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arianne" panose="02000000000000000000" pitchFamily="50" charset="0"/>
              </a:rPr>
              <a:t>SMRs particularities can be taken into account applying “</a:t>
            </a:r>
            <a:r>
              <a:rPr lang="en-US" sz="2000" b="1" dirty="0">
                <a:latin typeface="Marianne" panose="02000000000000000000" pitchFamily="50" charset="0"/>
              </a:rPr>
              <a:t>graded approach”  principle</a:t>
            </a:r>
            <a:r>
              <a:rPr lang="en-US" sz="2000" dirty="0">
                <a:latin typeface="Marianne" panose="02000000000000000000" pitchFamily="50" charset="0"/>
              </a:rPr>
              <a:t> through performance-based assessment.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Marianne" panose="02000000000000000000" pitchFamily="50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arianne" panose="02000000000000000000" pitchFamily="50" charset="0"/>
              </a:rPr>
              <a:t>French performance-based approach</a:t>
            </a: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arianne" panose="02000000000000000000" pitchFamily="50" charset="0"/>
              </a:rPr>
              <a:t>Allows for </a:t>
            </a:r>
            <a:r>
              <a:rPr lang="en-US" sz="2000" b="1" dirty="0">
                <a:latin typeface="Marianne" panose="02000000000000000000" pitchFamily="50" charset="0"/>
              </a:rPr>
              <a:t>great flexibility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arianne" panose="02000000000000000000" pitchFamily="50" charset="0"/>
              </a:rPr>
              <a:t>Requires </a:t>
            </a:r>
            <a:r>
              <a:rPr lang="en-US" sz="2000" b="1" dirty="0">
                <a:latin typeface="Marianne" panose="02000000000000000000" pitchFamily="50" charset="0"/>
              </a:rPr>
              <a:t>rigorous demonstrations</a:t>
            </a:r>
            <a:endParaRPr lang="fr-FR" sz="2000" b="1" dirty="0">
              <a:latin typeface="Marianne" panose="02000000000000000000" pitchFamily="50" charset="0"/>
            </a:endParaRP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B506B513-A4DE-47BD-B8F2-CC13D06E7D56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6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Implementing an efficient Security by Design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247347" y="2418089"/>
            <a:ext cx="65297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Need for cross-functional collaboration and security training for designers to better integrate Security in every aspects of the project.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CEA6F4FE-C7C7-42BD-863A-132722214435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16</a:t>
            </a:fld>
            <a:endParaRPr lang="fr-FR" dirty="0"/>
          </a:p>
        </p:txBody>
      </p:sp>
      <p:sp>
        <p:nvSpPr>
          <p:cNvPr id="8" name="円/楕円 22">
            <a:extLst>
              <a:ext uri="{FF2B5EF4-FFF2-40B4-BE49-F238E27FC236}">
                <a16:creationId xmlns:a16="http://schemas.microsoft.com/office/drawing/2014/main" id="{3881B2FE-8648-46C7-8D21-840E39EA5C05}"/>
              </a:ext>
            </a:extLst>
          </p:cNvPr>
          <p:cNvSpPr/>
          <p:nvPr/>
        </p:nvSpPr>
        <p:spPr>
          <a:xfrm>
            <a:off x="6220863" y="3150942"/>
            <a:ext cx="2869606" cy="2869604"/>
          </a:xfrm>
          <a:prstGeom prst="ellipse">
            <a:avLst/>
          </a:prstGeom>
          <a:gradFill flip="none" rotWithShape="1">
            <a:gsLst>
              <a:gs pos="100000">
                <a:srgbClr val="000091">
                  <a:alpha val="56000"/>
                  <a:lumMod val="100000"/>
                </a:srgbClr>
              </a:gs>
              <a:gs pos="49000">
                <a:srgbClr val="000091">
                  <a:lumMod val="50000"/>
                  <a:alpha val="19000"/>
                </a:srgbClr>
              </a:gs>
              <a:gs pos="0">
                <a:srgbClr val="000091">
                  <a:lumMod val="50000"/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91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50" charset="0"/>
                <a:cs typeface="Arial" panose="020B0604020202020204" pitchFamily="34" charset="0"/>
              </a:rPr>
              <a:t>Safety</a:t>
            </a: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91">
                  <a:lumMod val="50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" name="円/楕円 22">
            <a:extLst>
              <a:ext uri="{FF2B5EF4-FFF2-40B4-BE49-F238E27FC236}">
                <a16:creationId xmlns:a16="http://schemas.microsoft.com/office/drawing/2014/main" id="{F8866FDD-DCBE-45B4-97D9-5AF95EE67D47}"/>
              </a:ext>
            </a:extLst>
          </p:cNvPr>
          <p:cNvSpPr/>
          <p:nvPr/>
        </p:nvSpPr>
        <p:spPr>
          <a:xfrm>
            <a:off x="8642172" y="3150941"/>
            <a:ext cx="2869606" cy="2869604"/>
          </a:xfrm>
          <a:prstGeom prst="ellipse">
            <a:avLst/>
          </a:prstGeom>
          <a:gradFill flip="none" rotWithShape="1">
            <a:gsLst>
              <a:gs pos="100000">
                <a:srgbClr val="000091">
                  <a:alpha val="56000"/>
                  <a:lumMod val="100000"/>
                </a:srgbClr>
              </a:gs>
              <a:gs pos="49000">
                <a:srgbClr val="000091">
                  <a:lumMod val="50000"/>
                  <a:alpha val="19000"/>
                </a:srgbClr>
              </a:gs>
              <a:gs pos="0">
                <a:srgbClr val="000091">
                  <a:lumMod val="50000"/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dirty="0">
                <a:ln>
                  <a:noFill/>
                </a:ln>
                <a:solidFill>
                  <a:srgbClr val="000091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50" charset="0"/>
                <a:cs typeface="Arial" panose="020B0604020202020204" pitchFamily="34" charset="0"/>
              </a:rPr>
              <a:t>Safeguards</a:t>
            </a:r>
          </a:p>
        </p:txBody>
      </p:sp>
      <p:sp>
        <p:nvSpPr>
          <p:cNvPr id="12" name="円/楕円 22">
            <a:extLst>
              <a:ext uri="{FF2B5EF4-FFF2-40B4-BE49-F238E27FC236}">
                <a16:creationId xmlns:a16="http://schemas.microsoft.com/office/drawing/2014/main" id="{FB3398CE-6E30-4766-A217-CABEE9F0EB61}"/>
              </a:ext>
            </a:extLst>
          </p:cNvPr>
          <p:cNvSpPr/>
          <p:nvPr/>
        </p:nvSpPr>
        <p:spPr>
          <a:xfrm>
            <a:off x="7438809" y="1267403"/>
            <a:ext cx="2869606" cy="2869604"/>
          </a:xfrm>
          <a:prstGeom prst="ellipse">
            <a:avLst/>
          </a:prstGeom>
          <a:gradFill flip="none" rotWithShape="1">
            <a:gsLst>
              <a:gs pos="100000">
                <a:srgbClr val="000091">
                  <a:alpha val="56000"/>
                  <a:lumMod val="100000"/>
                </a:srgbClr>
              </a:gs>
              <a:gs pos="49000">
                <a:srgbClr val="000091">
                  <a:lumMod val="50000"/>
                  <a:alpha val="19000"/>
                </a:srgbClr>
              </a:gs>
              <a:gs pos="0">
                <a:srgbClr val="000091">
                  <a:lumMod val="50000"/>
                  <a:alpha val="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thinThick" algn="ctr">
            <a:noFill/>
            <a:prstDash val="solid"/>
            <a:tailEnd type="triangl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91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50" charset="0"/>
                <a:cs typeface="Arial" panose="020B0604020202020204" pitchFamily="34" charset="0"/>
              </a:rPr>
              <a:t>Security</a:t>
            </a: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91">
                  <a:lumMod val="50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円/楕円 22">
            <a:extLst>
              <a:ext uri="{FF2B5EF4-FFF2-40B4-BE49-F238E27FC236}">
                <a16:creationId xmlns:a16="http://schemas.microsoft.com/office/drawing/2014/main" id="{AE4F9699-D831-4535-8E1B-8F57DE39DCA0}"/>
              </a:ext>
            </a:extLst>
          </p:cNvPr>
          <p:cNvSpPr/>
          <p:nvPr/>
        </p:nvSpPr>
        <p:spPr>
          <a:xfrm>
            <a:off x="8100501" y="3216428"/>
            <a:ext cx="1546222" cy="1546221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76000"/>
                </a:schemeClr>
              </a:gs>
              <a:gs pos="50000">
                <a:schemeClr val="tx1">
                  <a:alpha val="58000"/>
                </a:schemeClr>
              </a:gs>
              <a:gs pos="0">
                <a:schemeClr val="tx1"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56483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Conclusion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464820" y="1346661"/>
            <a:ext cx="1095755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b="1" dirty="0">
                <a:latin typeface="Marianne" panose="02000000000000000000" pitchFamily="50" charset="0"/>
                <a:cs typeface="Arial" panose="020B0604020202020204" pitchFamily="34" charset="0"/>
              </a:rPr>
              <a:t>Anticipation:</a:t>
            </a: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 Early integration of security reduces costs and enhances both security and operability.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12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b="1" dirty="0">
                <a:latin typeface="Marianne" panose="02000000000000000000" pitchFamily="50" charset="0"/>
                <a:cs typeface="Arial" panose="020B0604020202020204" pitchFamily="34" charset="0"/>
              </a:rPr>
              <a:t>Flexibility:</a:t>
            </a: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 SMRs need robust, flexible designs to adapt to evolving threats.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12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b="1" dirty="0">
                <a:latin typeface="Marianne" panose="02000000000000000000" pitchFamily="50" charset="0"/>
                <a:cs typeface="Arial" panose="020B0604020202020204" pitchFamily="34" charset="0"/>
              </a:rPr>
              <a:t>Efficiency: </a:t>
            </a: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Cross-functional collaboration is key to achieving effective security designs, especially between safety, security and operation oriented designers and experts.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12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b="1" dirty="0">
                <a:latin typeface="Marianne" panose="02000000000000000000" pitchFamily="50" charset="0"/>
                <a:cs typeface="Arial" panose="020B0604020202020204" pitchFamily="34" charset="0"/>
              </a:rPr>
              <a:t>Regulatory challenge:</a:t>
            </a: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 early-on dialog between designers, operators and regulatory bodies is crucial for delivering viable projects.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12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b="1" dirty="0">
                <a:latin typeface="Marianne" panose="02000000000000000000" pitchFamily="50" charset="0"/>
                <a:cs typeface="Arial" panose="020B0604020202020204" pitchFamily="34" charset="0"/>
              </a:rPr>
              <a:t>SMRs are no exception to nuclear security: </a:t>
            </a: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threats and potential consequences must be addressed.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0870CB3-5C28-4CF2-8E94-6DA0955F1F94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43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2517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dirty="0" err="1">
                <a:solidFill>
                  <a:srgbClr val="2F3570"/>
                </a:solidFill>
              </a:rPr>
              <a:t>Thank</a:t>
            </a:r>
            <a:r>
              <a:rPr lang="fr-FR" sz="5400" b="1" dirty="0">
                <a:solidFill>
                  <a:srgbClr val="2F3570"/>
                </a:solidFill>
              </a:rPr>
              <a:t> </a:t>
            </a:r>
            <a:r>
              <a:rPr lang="fr-FR" sz="5400" b="1" dirty="0" err="1">
                <a:solidFill>
                  <a:srgbClr val="2F3570"/>
                </a:solidFill>
              </a:rPr>
              <a:t>you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B3C562-24CC-4DE2-9314-7C95784CE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20" y="-1006567"/>
            <a:ext cx="4108760" cy="5315133"/>
          </a:xfrm>
          <a:prstGeom prst="rect">
            <a:avLst/>
          </a:prstGeom>
        </p:spPr>
      </p:pic>
      <p:sp>
        <p:nvSpPr>
          <p:cNvPr id="8" name="Titre 11">
            <a:extLst>
              <a:ext uri="{FF2B5EF4-FFF2-40B4-BE49-F238E27FC236}">
                <a16:creationId xmlns:a16="http://schemas.microsoft.com/office/drawing/2014/main" id="{F7F153DD-7FA1-475E-8FBE-CA0A9FD02B60}"/>
              </a:ext>
            </a:extLst>
          </p:cNvPr>
          <p:cNvSpPr txBox="1">
            <a:spLocks/>
          </p:cNvSpPr>
          <p:nvPr/>
        </p:nvSpPr>
        <p:spPr>
          <a:xfrm>
            <a:off x="1884000" y="4468374"/>
            <a:ext cx="8424000" cy="72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fr-FR" sz="3600" dirty="0">
                <a:solidFill>
                  <a:srgbClr val="2F3570"/>
                </a:solidFill>
              </a:rPr>
            </a:br>
            <a:br>
              <a:rPr lang="fr-FR" sz="3600" dirty="0">
                <a:solidFill>
                  <a:srgbClr val="2F3570"/>
                </a:solidFill>
              </a:rPr>
            </a:br>
            <a:r>
              <a:rPr lang="fr-FR" sz="2400" dirty="0">
                <a:solidFill>
                  <a:srgbClr val="2F3570"/>
                </a:solidFill>
              </a:rPr>
              <a:t>antoine.malabirade@developpement-durable.gouv.fr</a:t>
            </a:r>
            <a:br>
              <a:rPr lang="fr-FR" sz="2800" dirty="0">
                <a:solidFill>
                  <a:srgbClr val="2F3570"/>
                </a:solidFill>
              </a:rPr>
            </a:br>
            <a:r>
              <a:rPr lang="fr-FR" sz="2400" dirty="0">
                <a:solidFill>
                  <a:srgbClr val="2F3570"/>
                </a:solidFill>
              </a:rPr>
              <a:t>+33 1 40 81 77 60</a:t>
            </a:r>
            <a:endParaRPr lang="fr-FR" sz="3600" dirty="0">
              <a:solidFill>
                <a:srgbClr val="2F357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9C6D402-8410-4C90-AC46-610244138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0431" cy="3302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260667-E122-4654-BADF-2BC282BB1B80}"/>
              </a:ext>
            </a:extLst>
          </p:cNvPr>
          <p:cNvSpPr txBox="1"/>
          <p:nvPr/>
        </p:nvSpPr>
        <p:spPr>
          <a:xfrm>
            <a:off x="1209675" y="6211669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By the way… Napoléon III never attended any Opera in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Opéra Garnier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, </a:t>
            </a:r>
          </a:p>
          <a:p>
            <a:pPr algn="r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as the 3</a:t>
            </a:r>
            <a:r>
              <a:rPr lang="en-US" b="1" i="1" baseline="30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rd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 empire disappeared in 1870, 5 years before completion !</a:t>
            </a:r>
            <a:endParaRPr lang="fr-FR" b="1" i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4228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arianne" panose="02000000000000000000" pitchFamily="50" charset="0"/>
              </a:rPr>
              <a:t>HOW TO APPLY </a:t>
            </a:r>
            <a:br>
              <a:rPr lang="en-US" sz="5400" dirty="0">
                <a:latin typeface="Marianne" panose="02000000000000000000" pitchFamily="50" charset="0"/>
              </a:rPr>
            </a:br>
            <a:r>
              <a:rPr lang="en-US" sz="5400" i="1" dirty="0">
                <a:latin typeface="Marianne" panose="02000000000000000000" pitchFamily="50" charset="0"/>
              </a:rPr>
              <a:t>SECURITY BY DESIGN</a:t>
            </a:r>
            <a:r>
              <a:rPr lang="en-US" sz="5400" dirty="0">
                <a:latin typeface="Marianne" panose="02000000000000000000" pitchFamily="50" charset="0"/>
              </a:rPr>
              <a:t> </a:t>
            </a:r>
            <a:br>
              <a:rPr lang="en-US" sz="5400" dirty="0">
                <a:latin typeface="Marianne" panose="02000000000000000000" pitchFamily="50" charset="0"/>
              </a:rPr>
            </a:br>
            <a:r>
              <a:rPr lang="en-US" sz="5400" dirty="0">
                <a:latin typeface="Marianne" panose="02000000000000000000" pitchFamily="50" charset="0"/>
              </a:rPr>
              <a:t>TO SMRs</a:t>
            </a:r>
            <a:endParaRPr lang="en-GB" dirty="0">
              <a:latin typeface="Marianne" panose="02000000000000000000" pitchFamily="50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903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arianne" panose="02000000000000000000" pitchFamily="50" charset="0"/>
              </a:rPr>
              <a:t>ILLUSTRATED </a:t>
            </a:r>
            <a:br>
              <a:rPr lang="en-US" sz="2400" dirty="0">
                <a:latin typeface="Marianne" panose="02000000000000000000" pitchFamily="50" charset="0"/>
              </a:rPr>
            </a:br>
            <a:r>
              <a:rPr lang="en-US" sz="2400" dirty="0">
                <a:latin typeface="Marianne" panose="02000000000000000000" pitchFamily="50" charset="0"/>
              </a:rPr>
              <a:t>BY THE HISTORIC EXAMPLE OF THE </a:t>
            </a:r>
            <a:br>
              <a:rPr lang="en-US" sz="2400" dirty="0">
                <a:latin typeface="Marianne" panose="02000000000000000000" pitchFamily="50" charset="0"/>
              </a:rPr>
            </a:br>
            <a:r>
              <a:rPr lang="en-US" sz="2400" i="1" dirty="0">
                <a:latin typeface="Marianne" panose="02000000000000000000" pitchFamily="50" charset="0"/>
              </a:rPr>
              <a:t>OPÉRA GARNIER </a:t>
            </a:r>
            <a:r>
              <a:rPr lang="en-US" sz="2400" dirty="0">
                <a:latin typeface="Marianne" panose="02000000000000000000" pitchFamily="50" charset="0"/>
              </a:rPr>
              <a:t>(PARIS)</a:t>
            </a:r>
            <a:br>
              <a:rPr lang="en-US" sz="2400" dirty="0">
                <a:latin typeface="Marianne" panose="02000000000000000000" pitchFamily="50" charset="0"/>
              </a:rPr>
            </a:br>
            <a:endParaRPr lang="en-GB" dirty="0">
              <a:latin typeface="Marianne" panose="02000000000000000000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804C55-6319-48B1-9E4C-771F93C603FB}"/>
              </a:ext>
            </a:extLst>
          </p:cNvPr>
          <p:cNvSpPr txBox="1"/>
          <p:nvPr/>
        </p:nvSpPr>
        <p:spPr>
          <a:xfrm>
            <a:off x="0" y="571394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altLang="fr-FR" sz="2800" dirty="0">
              <a:latin typeface="Marianne" panose="02000000000000000000" pitchFamily="50" charset="0"/>
            </a:endParaRPr>
          </a:p>
          <a:p>
            <a:pPr marL="0" indent="0">
              <a:buNone/>
            </a:pPr>
            <a:r>
              <a:rPr lang="fr-FR" altLang="fr-FR" sz="1800" dirty="0">
                <a:latin typeface="Marianne" panose="02000000000000000000" pitchFamily="50" charset="0"/>
              </a:rPr>
              <a:t>Antoine </a:t>
            </a:r>
            <a:r>
              <a:rPr lang="fr-FR" altLang="fr-FR" sz="1800" dirty="0" err="1">
                <a:latin typeface="Marianne" panose="02000000000000000000" pitchFamily="50" charset="0"/>
              </a:rPr>
              <a:t>Malabirade</a:t>
            </a:r>
            <a:r>
              <a:rPr lang="fr-FR" altLang="fr-FR" sz="1800" dirty="0">
                <a:latin typeface="Marianne" panose="02000000000000000000" pitchFamily="50" charset="0"/>
              </a:rPr>
              <a:t>, </a:t>
            </a:r>
            <a:r>
              <a:rPr lang="fr-FR" altLang="fr-FR" sz="1800" dirty="0" err="1">
                <a:latin typeface="Marianne" panose="02000000000000000000" pitchFamily="50" charset="0"/>
              </a:rPr>
              <a:t>Nuclear</a:t>
            </a:r>
            <a:r>
              <a:rPr lang="fr-FR" altLang="fr-FR" sz="1800" dirty="0">
                <a:latin typeface="Marianne" panose="02000000000000000000" pitchFamily="50" charset="0"/>
              </a:rPr>
              <a:t> Security </a:t>
            </a:r>
            <a:r>
              <a:rPr lang="fr-FR" altLang="fr-FR" sz="1800" dirty="0" err="1">
                <a:latin typeface="Marianne" panose="02000000000000000000" pitchFamily="50" charset="0"/>
              </a:rPr>
              <a:t>Department</a:t>
            </a:r>
            <a:endParaRPr lang="fr-FR" altLang="fr-FR" sz="1800" dirty="0">
              <a:latin typeface="Marianne" panose="02000000000000000000" pitchFamily="50" charset="0"/>
            </a:endParaRPr>
          </a:p>
          <a:p>
            <a:pPr marL="0" indent="0">
              <a:buNone/>
            </a:pPr>
            <a:r>
              <a:rPr lang="fr-FR" altLang="fr-FR" sz="1800" dirty="0">
                <a:latin typeface="Marianne" panose="02000000000000000000" pitchFamily="50" charset="0"/>
              </a:rPr>
              <a:t>France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7CFB55-D96D-4724-AF3B-9E70B2F55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692400" cy="20673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AA076C-6379-4334-BD95-699404B5D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27" y="-491066"/>
            <a:ext cx="2244185" cy="29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8906828-A154-4A9A-BFBB-BFCFB182D332}"/>
              </a:ext>
            </a:extLst>
          </p:cNvPr>
          <p:cNvSpPr txBox="1"/>
          <p:nvPr/>
        </p:nvSpPr>
        <p:spPr>
          <a:xfrm>
            <a:off x="1205948" y="3095510"/>
            <a:ext cx="42691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Marianne" panose="02000000000000000000" pitchFamily="50" charset="0"/>
              </a:rPr>
              <a:t>Who remembers today that security was one of the concerns of this building?</a:t>
            </a:r>
            <a:endParaRPr lang="fr-FR" sz="2400" b="1" dirty="0">
              <a:latin typeface="Marianne" panose="02000000000000000000" pitchFamily="50" charset="0"/>
            </a:endParaRP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3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93FD3B-02C4-4D4D-B6D8-C0446210FC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Opéra Garnier: an illustrative example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BB45D-2173-4BBB-A0EB-32A8A755C21C}"/>
              </a:ext>
            </a:extLst>
          </p:cNvPr>
          <p:cNvSpPr/>
          <p:nvPr/>
        </p:nvSpPr>
        <p:spPr>
          <a:xfrm>
            <a:off x="292500" y="2143914"/>
            <a:ext cx="5182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Marianne" panose="02000000000000000000" pitchFamily="50" charset="0"/>
              </a:rPr>
              <a:t>Is </a:t>
            </a:r>
            <a:r>
              <a:rPr lang="en-US" sz="2000" b="1" i="1" dirty="0">
                <a:latin typeface="Marianne" panose="02000000000000000000" pitchFamily="50" charset="0"/>
              </a:rPr>
              <a:t>Security by design </a:t>
            </a:r>
            <a:r>
              <a:rPr lang="en-US" sz="2000" b="1" dirty="0">
                <a:latin typeface="Marianne" panose="02000000000000000000" pitchFamily="50" charset="0"/>
              </a:rPr>
              <a:t>a novel concept ?</a:t>
            </a:r>
            <a:endParaRPr lang="fr-FR" sz="2000" b="1" dirty="0">
              <a:latin typeface="Marianne" panose="020000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8ED7BB-286F-4A72-B0FF-6D07A60A8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1876484"/>
            <a:ext cx="5117856" cy="37424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C59158-956E-46AC-BB38-707B1DA48620}"/>
              </a:ext>
            </a:extLst>
          </p:cNvPr>
          <p:cNvSpPr/>
          <p:nvPr/>
        </p:nvSpPr>
        <p:spPr>
          <a:xfrm>
            <a:off x="5475053" y="5780444"/>
            <a:ext cx="3812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latin typeface="Marianne" panose="02000000000000000000" pitchFamily="50" charset="0"/>
              </a:rPr>
              <a:t>The Opera House, </a:t>
            </a:r>
            <a:r>
              <a:rPr lang="en-US" sz="900" dirty="0">
                <a:latin typeface="Marianne" panose="02000000000000000000" pitchFamily="50" charset="0"/>
              </a:rPr>
              <a:t>Paris, France ca. 1890-1900. Library of Congress.</a:t>
            </a:r>
            <a:endParaRPr lang="fr-FR" sz="9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34805" cy="576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1. Origin of the </a:t>
            </a:r>
            <a:r>
              <a:rPr lang="en-US" sz="36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Opéra</a:t>
            </a:r>
            <a:r>
              <a:rPr lang="en-US" sz="3600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</a:t>
            </a:r>
            <a:r>
              <a:rPr lang="en-US" sz="3600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esign with security in mind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143934" y="1789430"/>
            <a:ext cx="491066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205000"/>
              <a:buBlip>
                <a:blip r:embed="rId3"/>
              </a:buBlip>
            </a:pPr>
            <a:r>
              <a:rPr lang="en-US" altLang="fr-FR" sz="1600" i="1" dirty="0">
                <a:latin typeface="Marianne" panose="02000000000000000000" pitchFamily="50" charset="0"/>
                <a:cs typeface="Arial" panose="020B0604020202020204" pitchFamily="34" charset="0"/>
              </a:rPr>
              <a:t>Opéra Garnier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construction was decided after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bomb attack on Emperor Napoleon III occurred in 1858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, outside the previous opera house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205000"/>
              <a:buBlip>
                <a:blip r:embed="rId3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For the design of the new opera house,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security was an integral part of the planning process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277737-7AA3-49ED-81A0-1F2612488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93" y="1275869"/>
            <a:ext cx="6332940" cy="49725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46A138-DAF9-4B80-9487-BE9C4A40736B}"/>
              </a:ext>
            </a:extLst>
          </p:cNvPr>
          <p:cNvSpPr txBox="1"/>
          <p:nvPr/>
        </p:nvSpPr>
        <p:spPr>
          <a:xfrm>
            <a:off x="5472177" y="6248400"/>
            <a:ext cx="5143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latin typeface="Marianne" panose="02000000000000000000" pitchFamily="50" charset="0"/>
              </a:rPr>
              <a:t>Attempt against the life of H.M. Emperor Napoleon III</a:t>
            </a:r>
            <a:r>
              <a:rPr lang="fr-FR" sz="1100" dirty="0">
                <a:latin typeface="Marianne" panose="02000000000000000000" pitchFamily="50" charset="0"/>
              </a:rPr>
              <a:t>, </a:t>
            </a:r>
            <a:r>
              <a:rPr lang="fr-FR" sz="1100" dirty="0" err="1">
                <a:latin typeface="Marianne" panose="02000000000000000000" pitchFamily="50" charset="0"/>
              </a:rPr>
              <a:t>print</a:t>
            </a:r>
            <a:r>
              <a:rPr lang="fr-FR" sz="1100" dirty="0">
                <a:latin typeface="Marianne" panose="02000000000000000000" pitchFamily="50" charset="0"/>
              </a:rPr>
              <a:t>, 1858</a:t>
            </a:r>
          </a:p>
          <a:p>
            <a:r>
              <a:rPr lang="fr-FR" sz="1100" dirty="0">
                <a:latin typeface="Marianne" panose="02000000000000000000" pitchFamily="50" charset="0"/>
              </a:rPr>
              <a:t>© RMN-Grand Palais (</a:t>
            </a:r>
            <a:r>
              <a:rPr lang="fr-FR" sz="1100" dirty="0" err="1">
                <a:latin typeface="Marianne" panose="02000000000000000000" pitchFamily="50" charset="0"/>
              </a:rPr>
              <a:t>MuCEM</a:t>
            </a:r>
            <a:r>
              <a:rPr lang="fr-FR" sz="1100" dirty="0">
                <a:latin typeface="Marianne" panose="02000000000000000000" pitchFamily="50" charset="0"/>
              </a:rPr>
              <a:t>) / Franck </a:t>
            </a:r>
            <a:r>
              <a:rPr lang="fr-FR" sz="1100" dirty="0" err="1">
                <a:latin typeface="Marianne" panose="02000000000000000000" pitchFamily="50" charset="0"/>
              </a:rPr>
              <a:t>Raux</a:t>
            </a:r>
            <a:endParaRPr lang="fr-FR" sz="1100" dirty="0">
              <a:latin typeface="Marianne" panose="02000000000000000000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6308F9-4805-482D-AAF1-E48EB8B25F36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0759858" cy="56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Security design starts with anticipation of threats</a:t>
            </a:r>
            <a:endParaRPr lang="en-GB" sz="20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F1255A-4FC8-451C-8392-0C6BB3383C2D}"/>
              </a:ext>
            </a:extLst>
          </p:cNvPr>
          <p:cNvSpPr/>
          <p:nvPr/>
        </p:nvSpPr>
        <p:spPr>
          <a:xfrm>
            <a:off x="215328" y="4140994"/>
            <a:ext cx="5384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5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Security by design starts from an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early identification of risks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5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Drives the need for an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integrated design approach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 to minimize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73612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5</a:t>
            </a:fld>
            <a:endParaRPr lang="fr-F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ED58B5-B9B7-4576-B632-D94ED2C35B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2. Siting, coming, exiting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580F10-604D-4E27-9CE7-1CC6AA73C69E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Adapting to the environment / shaping the environment</a:t>
            </a:r>
            <a:endParaRPr lang="en-GB" sz="20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C9BA8A4-EF8E-4CE5-B196-79FC6EE877BA}"/>
              </a:ext>
            </a:extLst>
          </p:cNvPr>
          <p:cNvGrpSpPr/>
          <p:nvPr/>
        </p:nvGrpSpPr>
        <p:grpSpPr>
          <a:xfrm>
            <a:off x="5560267" y="1971387"/>
            <a:ext cx="2585557" cy="4063218"/>
            <a:chOff x="2896533" y="2564208"/>
            <a:chExt cx="2585557" cy="4063218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7CD05389-D37A-4120-96DA-6E95220377E4}"/>
                </a:ext>
              </a:extLst>
            </p:cNvPr>
            <p:cNvGrpSpPr/>
            <p:nvPr/>
          </p:nvGrpSpPr>
          <p:grpSpPr>
            <a:xfrm>
              <a:off x="2896533" y="2564208"/>
              <a:ext cx="2585557" cy="4063218"/>
              <a:chOff x="568756" y="1706733"/>
              <a:chExt cx="2585557" cy="4063218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A4F7F0DE-81A2-4515-AFB8-DBEC6D060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649" y="1706733"/>
                <a:ext cx="2505681" cy="3680218"/>
              </a:xfrm>
              <a:prstGeom prst="rect">
                <a:avLst/>
              </a:prstGeom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CC50019-A9FC-4B15-9980-C3D179176A93}"/>
                  </a:ext>
                </a:extLst>
              </p:cNvPr>
              <p:cNvSpPr txBox="1"/>
              <p:nvPr/>
            </p:nvSpPr>
            <p:spPr>
              <a:xfrm>
                <a:off x="568756" y="5400619"/>
                <a:ext cx="2585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arianne" panose="02000000000000000000" pitchFamily="50" charset="0"/>
                  </a:rPr>
                  <a:t>Detail of an 1869 map of Paris showing the projected route of the </a:t>
                </a:r>
                <a:r>
                  <a:rPr lang="en-US" sz="900" i="1" dirty="0">
                    <a:latin typeface="Marianne" panose="02000000000000000000" pitchFamily="50" charset="0"/>
                  </a:rPr>
                  <a:t>Avenue de </a:t>
                </a:r>
                <a:r>
                  <a:rPr lang="en-US" sz="900" i="1" dirty="0" err="1">
                    <a:latin typeface="Marianne" panose="02000000000000000000" pitchFamily="50" charset="0"/>
                  </a:rPr>
                  <a:t>l'Opéra</a:t>
                </a:r>
                <a:endParaRPr lang="fr-FR" sz="900" i="1" dirty="0">
                  <a:latin typeface="Marianne" panose="02000000000000000000" pitchFamily="50" charset="0"/>
                </a:endParaRPr>
              </a:p>
            </p:txBody>
          </p:sp>
        </p:grp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B04870E-0BC8-4327-ACC3-E12A31AF342C}"/>
                </a:ext>
              </a:extLst>
            </p:cNvPr>
            <p:cNvCxnSpPr>
              <a:cxnSpLocks/>
            </p:cNvCxnSpPr>
            <p:nvPr/>
          </p:nvCxnSpPr>
          <p:spPr>
            <a:xfrm>
              <a:off x="4236720" y="4069147"/>
              <a:ext cx="538976" cy="195065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33ACFA19-58EC-42B6-898E-07F03A10B427}"/>
                </a:ext>
              </a:extLst>
            </p:cNvPr>
            <p:cNvCxnSpPr>
              <a:cxnSpLocks/>
            </p:cNvCxnSpPr>
            <p:nvPr/>
          </p:nvCxnSpPr>
          <p:spPr>
            <a:xfrm>
              <a:off x="4320540" y="4069147"/>
              <a:ext cx="541020" cy="19201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AA4C3F01-3793-429C-9AF0-853EE04A0E4E}"/>
              </a:ext>
            </a:extLst>
          </p:cNvPr>
          <p:cNvSpPr txBox="1"/>
          <p:nvPr/>
        </p:nvSpPr>
        <p:spPr>
          <a:xfrm>
            <a:off x="8218590" y="5665273"/>
            <a:ext cx="2660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arianne" panose="02000000000000000000" pitchFamily="50" charset="0"/>
              </a:rPr>
              <a:t>© IGN 2024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C5C606-DBF0-44B7-9ABB-3B562F5D9C23}"/>
              </a:ext>
            </a:extLst>
          </p:cNvPr>
          <p:cNvGrpSpPr/>
          <p:nvPr/>
        </p:nvGrpSpPr>
        <p:grpSpPr>
          <a:xfrm>
            <a:off x="8222990" y="1971387"/>
            <a:ext cx="2660019" cy="3693886"/>
            <a:chOff x="5681340" y="2554514"/>
            <a:chExt cx="2660019" cy="369388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2F809D6B-4679-409B-A717-824BB04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340" y="2554514"/>
              <a:ext cx="2660019" cy="3693886"/>
            </a:xfrm>
            <a:prstGeom prst="rect">
              <a:avLst/>
            </a:prstGeom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350D0D72-3BF0-41D0-B224-156C25AF9B80}"/>
                </a:ext>
              </a:extLst>
            </p:cNvPr>
            <p:cNvSpPr/>
            <p:nvPr/>
          </p:nvSpPr>
          <p:spPr>
            <a:xfrm>
              <a:off x="6232737" y="2817081"/>
              <a:ext cx="739036" cy="71398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85CACCF-06D1-4494-811E-0FF02A638581}"/>
                </a:ext>
              </a:extLst>
            </p:cNvPr>
            <p:cNvSpPr/>
            <p:nvPr/>
          </p:nvSpPr>
          <p:spPr>
            <a:xfrm>
              <a:off x="6671149" y="5186869"/>
              <a:ext cx="1427966" cy="105233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2844BC0-2AF7-42ED-B473-7366EB73A4B8}"/>
                </a:ext>
              </a:extLst>
            </p:cNvPr>
            <p:cNvSpPr txBox="1"/>
            <p:nvPr/>
          </p:nvSpPr>
          <p:spPr>
            <a:xfrm>
              <a:off x="7084363" y="2968551"/>
              <a:ext cx="877613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  <a:latin typeface="Marianne" panose="02000000000000000000" pitchFamily="50" charset="0"/>
                </a:rPr>
                <a:t>Opéra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E7E8D49-C098-481C-92F3-37E73865099F}"/>
                </a:ext>
              </a:extLst>
            </p:cNvPr>
            <p:cNvSpPr txBox="1"/>
            <p:nvPr/>
          </p:nvSpPr>
          <p:spPr>
            <a:xfrm>
              <a:off x="5704352" y="5826142"/>
              <a:ext cx="94378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  <a:latin typeface="Marianne" panose="02000000000000000000" pitchFamily="50" charset="0"/>
                </a:rPr>
                <a:t>Louvre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3C18BEC-DCC7-49ED-A5AF-363F2999F7DA}"/>
                </a:ext>
              </a:extLst>
            </p:cNvPr>
            <p:cNvCxnSpPr>
              <a:cxnSpLocks/>
            </p:cNvCxnSpPr>
            <p:nvPr/>
          </p:nvCxnSpPr>
          <p:spPr>
            <a:xfrm>
              <a:off x="6733265" y="3531064"/>
              <a:ext cx="437194" cy="16775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B326D64-0C25-45DD-8F47-F0F55B487E48}"/>
              </a:ext>
            </a:extLst>
          </p:cNvPr>
          <p:cNvGrpSpPr/>
          <p:nvPr/>
        </p:nvGrpSpPr>
        <p:grpSpPr>
          <a:xfrm>
            <a:off x="10951375" y="1971387"/>
            <a:ext cx="783124" cy="3693886"/>
            <a:chOff x="6786168" y="1151641"/>
            <a:chExt cx="929927" cy="5185940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1182E60-4E8A-4B96-8268-06BBF394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168" y="1151641"/>
              <a:ext cx="929927" cy="5185940"/>
            </a:xfrm>
            <a:prstGeom prst="rect">
              <a:avLst/>
            </a:prstGeom>
          </p:spPr>
        </p:pic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2A8424E-0CA7-4CC8-9F73-1296FBE5F255}"/>
                </a:ext>
              </a:extLst>
            </p:cNvPr>
            <p:cNvCxnSpPr>
              <a:cxnSpLocks/>
            </p:cNvCxnSpPr>
            <p:nvPr/>
          </p:nvCxnSpPr>
          <p:spPr>
            <a:xfrm>
              <a:off x="7110032" y="2643648"/>
              <a:ext cx="231149" cy="0"/>
            </a:xfrm>
            <a:prstGeom prst="line">
              <a:avLst/>
            </a:prstGeom>
            <a:ln w="28575">
              <a:solidFill>
                <a:srgbClr val="C00B09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AA10BA8-7E1C-414B-ADCC-8E2AC5129DCD}"/>
                </a:ext>
              </a:extLst>
            </p:cNvPr>
            <p:cNvCxnSpPr>
              <a:cxnSpLocks/>
            </p:cNvCxnSpPr>
            <p:nvPr/>
          </p:nvCxnSpPr>
          <p:spPr>
            <a:xfrm>
              <a:off x="7110033" y="5702951"/>
              <a:ext cx="231149" cy="0"/>
            </a:xfrm>
            <a:prstGeom prst="line">
              <a:avLst/>
            </a:prstGeom>
            <a:ln w="28575">
              <a:solidFill>
                <a:srgbClr val="C00B09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E9ADA5E-331A-4F5D-B89E-DA643E21DF77}"/>
                </a:ext>
              </a:extLst>
            </p:cNvPr>
            <p:cNvCxnSpPr>
              <a:cxnSpLocks/>
            </p:cNvCxnSpPr>
            <p:nvPr/>
          </p:nvCxnSpPr>
          <p:spPr>
            <a:xfrm>
              <a:off x="7110031" y="4394793"/>
              <a:ext cx="231149" cy="0"/>
            </a:xfrm>
            <a:prstGeom prst="line">
              <a:avLst/>
            </a:prstGeom>
            <a:ln w="28575">
              <a:solidFill>
                <a:srgbClr val="C00B09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D1967B6A-79C6-427E-96AD-5D541587FBF6}"/>
                </a:ext>
              </a:extLst>
            </p:cNvPr>
            <p:cNvCxnSpPr>
              <a:cxnSpLocks/>
            </p:cNvCxnSpPr>
            <p:nvPr/>
          </p:nvCxnSpPr>
          <p:spPr>
            <a:xfrm>
              <a:off x="7110031" y="3391230"/>
              <a:ext cx="231149" cy="0"/>
            </a:xfrm>
            <a:prstGeom prst="line">
              <a:avLst/>
            </a:prstGeom>
            <a:ln w="28575">
              <a:solidFill>
                <a:srgbClr val="C00B09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F1FFA994-AED9-4E7F-9F44-0E1F07B20CF2}"/>
              </a:ext>
            </a:extLst>
          </p:cNvPr>
          <p:cNvSpPr txBox="1"/>
          <p:nvPr/>
        </p:nvSpPr>
        <p:spPr>
          <a:xfrm>
            <a:off x="10233043" y="5655772"/>
            <a:ext cx="1597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Marianne" panose="02000000000000000000" pitchFamily="50" charset="0"/>
              </a:rPr>
              <a:t>© CNES/Airbus 2024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99B5242-B4CF-4C69-975B-0B513231C7F9}"/>
              </a:ext>
            </a:extLst>
          </p:cNvPr>
          <p:cNvSpPr txBox="1"/>
          <p:nvPr/>
        </p:nvSpPr>
        <p:spPr>
          <a:xfrm>
            <a:off x="31205" y="1549423"/>
            <a:ext cx="535994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6"/>
              </a:buBlip>
            </a:pP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Direct proximity to the </a:t>
            </a:r>
            <a:r>
              <a:rPr lang="en-US" altLang="fr-FR" sz="1600" b="1" i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Palais des Tuileries</a:t>
            </a:r>
            <a:r>
              <a:rPr lang="en-US" altLang="fr-FR" sz="1600" i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(at the Louvre), the Emperor’s residence,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minimizing transportation duration</a:t>
            </a: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6"/>
              </a:buBlip>
            </a:pP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Creation of a wide </a:t>
            </a:r>
            <a:r>
              <a:rPr lang="en-US" altLang="fr-FR" sz="1600" i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Avenue de </a:t>
            </a:r>
            <a:r>
              <a:rPr lang="en-US" altLang="fr-FR" sz="1600" i="1" dirty="0" err="1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l’Opéra</a:t>
            </a:r>
            <a:r>
              <a:rPr lang="en-US" altLang="fr-FR" sz="1600" i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: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allowing for U-turns 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and other maneuvers,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giving clearer line of sight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for security personnel.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36F562-C600-4786-9051-4AB12EEBA8F2}"/>
              </a:ext>
            </a:extLst>
          </p:cNvPr>
          <p:cNvSpPr/>
          <p:nvPr/>
        </p:nvSpPr>
        <p:spPr>
          <a:xfrm>
            <a:off x="219376" y="3585029"/>
            <a:ext cx="52433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7"/>
              </a:buBlip>
            </a:pP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Siting for SMR security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Blip>
                <a:blip r:embed="rId7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Effects on the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attractivity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 of the facility for adversaries, 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Blip>
                <a:blip r:embed="rId7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Effects on the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response capacities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from the operator and the state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7"/>
              </a:buBlip>
            </a:pP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Surroundings must be considered as early as possible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to bring security by design to its best efficiency</a:t>
            </a:r>
          </a:p>
        </p:txBody>
      </p:sp>
    </p:spTree>
    <p:extLst>
      <p:ext uri="{BB962C8B-B14F-4D97-AF65-F5344CB8AC3E}">
        <p14:creationId xmlns:p14="http://schemas.microsoft.com/office/powerpoint/2010/main" val="262139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3. </a:t>
            </a:r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Exclusive access routes for security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0" y="1335714"/>
            <a:ext cx="348355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3"/>
              </a:buBlip>
            </a:pP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Private entrance known as “</a:t>
            </a:r>
            <a:r>
              <a:rPr lang="en-US" altLang="fr-FR" sz="1600" i="1" dirty="0" err="1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Rotonde</a:t>
            </a:r>
            <a:r>
              <a:rPr lang="en-US" altLang="fr-FR" sz="1600" i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de </a:t>
            </a:r>
            <a:r>
              <a:rPr lang="en-US" altLang="fr-FR" sz="1600" i="1" dirty="0" err="1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l'Empereur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”,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exclusively for Napoleon III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3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Direct entrance with the Emperor’s carriage and underground passage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reducing exposure to potential attacks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 or threats from external sources.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6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2FAC3B-9384-4339-BD34-1729C071C6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488" y="1629510"/>
            <a:ext cx="2860854" cy="433683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4FD3473-CF65-4EBD-BB6F-15998EE49E58}"/>
              </a:ext>
            </a:extLst>
          </p:cNvPr>
          <p:cNvSpPr txBox="1"/>
          <p:nvPr/>
        </p:nvSpPr>
        <p:spPr>
          <a:xfrm>
            <a:off x="3514763" y="5989647"/>
            <a:ext cx="4799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latin typeface="Marianne" panose="02000000000000000000" pitchFamily="50" charset="0"/>
                <a:cs typeface="Arial" panose="020B0604020202020204" pitchFamily="34" charset="0"/>
              </a:rPr>
              <a:t>Rotonde de l’Empereur </a:t>
            </a:r>
            <a:r>
              <a:rPr lang="fr-FR" sz="1200" dirty="0">
                <a:latin typeface="Marianne" panose="02000000000000000000" pitchFamily="50" charset="0"/>
                <a:cs typeface="Arial" panose="020B0604020202020204" pitchFamily="34" charset="0"/>
              </a:rPr>
              <a:t>in 1875 (</a:t>
            </a:r>
            <a:r>
              <a:rPr lang="fr-FR" sz="1200" dirty="0" err="1">
                <a:latin typeface="Marianne" panose="02000000000000000000" pitchFamily="50" charset="0"/>
                <a:cs typeface="Arial" panose="020B0604020202020204" pitchFamily="34" charset="0"/>
              </a:rPr>
              <a:t>left</a:t>
            </a:r>
            <a:r>
              <a:rPr lang="fr-FR" sz="1200" dirty="0">
                <a:latin typeface="Marianne" panose="02000000000000000000" pitchFamily="50" charset="0"/>
                <a:cs typeface="Arial" panose="020B0604020202020204" pitchFamily="34" charset="0"/>
              </a:rPr>
              <a:t>) and </a:t>
            </a:r>
            <a:r>
              <a:rPr lang="fr-FR" sz="1200" dirty="0" err="1">
                <a:latin typeface="Marianne" panose="02000000000000000000" pitchFamily="50" charset="0"/>
                <a:cs typeface="Arial" panose="020B0604020202020204" pitchFamily="34" charset="0"/>
              </a:rPr>
              <a:t>today</a:t>
            </a:r>
            <a:r>
              <a:rPr lang="fr-FR" sz="1200" dirty="0">
                <a:latin typeface="Marianne" panose="02000000000000000000" pitchFamily="50" charset="0"/>
                <a:cs typeface="Arial" panose="020B0604020202020204" pitchFamily="34" charset="0"/>
              </a:rPr>
              <a:t> (right)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732DB1-1E3F-4077-9077-CFBE6C5F0FF1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Minimizing vulnerable access points in SMR designs</a:t>
            </a:r>
            <a:endParaRPr lang="en-GB" sz="20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198AB3-1623-44B2-9E86-F8A032CEBDF4}"/>
              </a:ext>
            </a:extLst>
          </p:cNvPr>
          <p:cNvSpPr txBox="1"/>
          <p:nvPr/>
        </p:nvSpPr>
        <p:spPr>
          <a:xfrm>
            <a:off x="9373841" y="5971401"/>
            <a:ext cx="2987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50" charset="0"/>
              </a:rPr>
              <a:t>© CNES/Airbus 2024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E72C73-F94C-44AE-A4F9-51D24A4415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0580" y="1629510"/>
            <a:ext cx="2664101" cy="43368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AF02CC-A959-49A3-B4DF-62901378B64A}"/>
              </a:ext>
            </a:extLst>
          </p:cNvPr>
          <p:cNvSpPr/>
          <p:nvPr/>
        </p:nvSpPr>
        <p:spPr>
          <a:xfrm>
            <a:off x="97319" y="3797927"/>
            <a:ext cx="351476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6"/>
              </a:buBlip>
            </a:pP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Exclusive, protected access points to critical areas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 limit exposure to insider and external threats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6"/>
              </a:buBlip>
            </a:pP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Minimizing vulnerable access points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in SMR designs, protecting the facility using features such as underground structures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1C97DA0-9B90-424F-9C05-118AD0B030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67" y="1629510"/>
            <a:ext cx="2879974" cy="43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424C72F3-AC14-4FCF-836B-91D1DE18A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05" y="1251377"/>
            <a:ext cx="3345426" cy="4570558"/>
          </a:xfrm>
          <a:prstGeom prst="rect">
            <a:avLst/>
          </a:prstGeom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0356D4-1E6C-488E-9B36-FC22E9D14D9C}"/>
              </a:ext>
            </a:extLst>
          </p:cNvPr>
          <p:cNvSpPr/>
          <p:nvPr/>
        </p:nvSpPr>
        <p:spPr>
          <a:xfrm>
            <a:off x="7934415" y="3814523"/>
            <a:ext cx="402341" cy="540783"/>
          </a:xfrm>
          <a:custGeom>
            <a:avLst/>
            <a:gdLst>
              <a:gd name="connsiteX0" fmla="*/ 2291 w 402341"/>
              <a:gd name="connsiteY0" fmla="*/ 540783 h 540783"/>
              <a:gd name="connsiteX1" fmla="*/ 2291 w 402341"/>
              <a:gd name="connsiteY1" fmla="*/ 200265 h 540783"/>
              <a:gd name="connsiteX2" fmla="*/ 26104 w 402341"/>
              <a:gd name="connsiteY2" fmla="*/ 64533 h 540783"/>
              <a:gd name="connsiteX3" fmla="*/ 147548 w 402341"/>
              <a:gd name="connsiteY3" fmla="*/ 5002 h 540783"/>
              <a:gd name="connsiteX4" fmla="*/ 402341 w 402341"/>
              <a:gd name="connsiteY4" fmla="*/ 7383 h 5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41" h="540783">
                <a:moveTo>
                  <a:pt x="2291" y="540783"/>
                </a:moveTo>
                <a:cubicBezTo>
                  <a:pt x="306" y="410211"/>
                  <a:pt x="-1678" y="279640"/>
                  <a:pt x="2291" y="200265"/>
                </a:cubicBezTo>
                <a:cubicBezTo>
                  <a:pt x="6260" y="120890"/>
                  <a:pt x="1895" y="97077"/>
                  <a:pt x="26104" y="64533"/>
                </a:cubicBezTo>
                <a:cubicBezTo>
                  <a:pt x="50313" y="31989"/>
                  <a:pt x="84842" y="14527"/>
                  <a:pt x="147548" y="5002"/>
                </a:cubicBezTo>
                <a:cubicBezTo>
                  <a:pt x="210254" y="-4523"/>
                  <a:pt x="306297" y="1430"/>
                  <a:pt x="402341" y="7383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7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618C39-269C-49D4-B975-778B3FA256B4}"/>
              </a:ext>
            </a:extLst>
          </p:cNvPr>
          <p:cNvSpPr txBox="1"/>
          <p:nvPr/>
        </p:nvSpPr>
        <p:spPr>
          <a:xfrm>
            <a:off x="7343338" y="6395052"/>
            <a:ext cx="34165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latin typeface="Marianne" panose="02000000000000000000" pitchFamily="50" charset="0"/>
              </a:rPr>
              <a:t>Garnier, </a:t>
            </a:r>
            <a:r>
              <a:rPr lang="fr-FR" sz="1100" i="1" dirty="0">
                <a:latin typeface="Marianne" panose="02000000000000000000" pitchFamily="50" charset="0"/>
              </a:rPr>
              <a:t>Le Nouvel Opéra </a:t>
            </a:r>
            <a:r>
              <a:rPr lang="fr-FR" sz="1100" dirty="0">
                <a:latin typeface="Marianne" panose="02000000000000000000" pitchFamily="50" charset="0"/>
              </a:rPr>
              <a:t>(1876–1880), folio I, plates 10–11.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ED58B5-B9B7-4576-B632-D94ED2C35B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4. Minimizing public interaction to limit risk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580F10-604D-4E27-9CE7-1CC6AA73C69E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Limiting access to sensitive areas through native segregating designs</a:t>
            </a:r>
            <a:endParaRPr lang="en-GB" sz="20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3A2F8CA-5B86-4569-9961-0490C5DBD85D}"/>
              </a:ext>
            </a:extLst>
          </p:cNvPr>
          <p:cNvCxnSpPr/>
          <p:nvPr/>
        </p:nvCxnSpPr>
        <p:spPr>
          <a:xfrm flipH="1">
            <a:off x="10211726" y="3800496"/>
            <a:ext cx="498027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F67E36E-438C-4197-B656-CFAE4848A84C}"/>
              </a:ext>
            </a:extLst>
          </p:cNvPr>
          <p:cNvCxnSpPr>
            <a:cxnSpLocks/>
          </p:cNvCxnSpPr>
          <p:nvPr/>
        </p:nvCxnSpPr>
        <p:spPr>
          <a:xfrm flipV="1">
            <a:off x="9049252" y="5183932"/>
            <a:ext cx="0" cy="5879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4A1538E-6008-495B-81E3-258409CC228D}"/>
              </a:ext>
            </a:extLst>
          </p:cNvPr>
          <p:cNvSpPr/>
          <p:nvPr/>
        </p:nvSpPr>
        <p:spPr>
          <a:xfrm>
            <a:off x="6241996" y="4259197"/>
            <a:ext cx="1469202" cy="6850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Marianne" panose="02000000000000000000" pitchFamily="50" charset="0"/>
              </a:rPr>
              <a:t>Emperor’s pathway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3BC0FEA-5992-42AE-BF97-07DFEDA3B643}"/>
              </a:ext>
            </a:extLst>
          </p:cNvPr>
          <p:cNvSpPr/>
          <p:nvPr/>
        </p:nvSpPr>
        <p:spPr>
          <a:xfrm>
            <a:off x="10688765" y="3496440"/>
            <a:ext cx="1393690" cy="608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Marianne" panose="02000000000000000000" pitchFamily="50" charset="0"/>
              </a:rPr>
              <a:t>Subscribers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0D2E9C0-8DAA-40C8-BF27-B24BBA0D9BA5}"/>
              </a:ext>
            </a:extLst>
          </p:cNvPr>
          <p:cNvSpPr/>
          <p:nvPr/>
        </p:nvSpPr>
        <p:spPr>
          <a:xfrm>
            <a:off x="8402673" y="5781689"/>
            <a:ext cx="1293157" cy="6081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Marianne" panose="02000000000000000000" pitchFamily="50" charset="0"/>
              </a:rPr>
              <a:t>General audience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B5D630A-8913-486E-B7DC-B399D63137EB}"/>
              </a:ext>
            </a:extLst>
          </p:cNvPr>
          <p:cNvSpPr/>
          <p:nvPr/>
        </p:nvSpPr>
        <p:spPr>
          <a:xfrm rot="5400000">
            <a:off x="7524230" y="4191549"/>
            <a:ext cx="425524" cy="394846"/>
          </a:xfrm>
          <a:prstGeom prst="arc">
            <a:avLst>
              <a:gd name="adj1" fmla="val 16200000"/>
              <a:gd name="adj2" fmla="val 2275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52A64F-5277-4E26-87E7-3340F2211A5C}"/>
              </a:ext>
            </a:extLst>
          </p:cNvPr>
          <p:cNvSpPr/>
          <p:nvPr/>
        </p:nvSpPr>
        <p:spPr>
          <a:xfrm>
            <a:off x="8712200" y="3451690"/>
            <a:ext cx="127000" cy="75735"/>
          </a:xfrm>
          <a:prstGeom prst="rect">
            <a:avLst/>
          </a:prstGeom>
          <a:solidFill>
            <a:srgbClr val="C00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5E9BCED6-8FE5-4868-86AC-266A0EAC605B}"/>
              </a:ext>
            </a:extLst>
          </p:cNvPr>
          <p:cNvSpPr/>
          <p:nvPr/>
        </p:nvSpPr>
        <p:spPr>
          <a:xfrm>
            <a:off x="8358981" y="3485356"/>
            <a:ext cx="433388" cy="333375"/>
          </a:xfrm>
          <a:custGeom>
            <a:avLst/>
            <a:gdLst>
              <a:gd name="connsiteX0" fmla="*/ 0 w 433388"/>
              <a:gd name="connsiteY0" fmla="*/ 333375 h 333375"/>
              <a:gd name="connsiteX1" fmla="*/ 50007 w 433388"/>
              <a:gd name="connsiteY1" fmla="*/ 307182 h 333375"/>
              <a:gd name="connsiteX2" fmla="*/ 59532 w 433388"/>
              <a:gd name="connsiteY2" fmla="*/ 254794 h 333375"/>
              <a:gd name="connsiteX3" fmla="*/ 66675 w 433388"/>
              <a:gd name="connsiteY3" fmla="*/ 100013 h 333375"/>
              <a:gd name="connsiteX4" fmla="*/ 76200 w 433388"/>
              <a:gd name="connsiteY4" fmla="*/ 40482 h 333375"/>
              <a:gd name="connsiteX5" fmla="*/ 147638 w 433388"/>
              <a:gd name="connsiteY5" fmla="*/ 11907 h 333375"/>
              <a:gd name="connsiteX6" fmla="*/ 433388 w 433388"/>
              <a:gd name="connsiteY6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388" h="333375">
                <a:moveTo>
                  <a:pt x="0" y="333375"/>
                </a:moveTo>
                <a:cubicBezTo>
                  <a:pt x="20042" y="326827"/>
                  <a:pt x="40085" y="320279"/>
                  <a:pt x="50007" y="307182"/>
                </a:cubicBezTo>
                <a:cubicBezTo>
                  <a:pt x="59929" y="294085"/>
                  <a:pt x="56754" y="289322"/>
                  <a:pt x="59532" y="254794"/>
                </a:cubicBezTo>
                <a:cubicBezTo>
                  <a:pt x="62310" y="220266"/>
                  <a:pt x="63897" y="135732"/>
                  <a:pt x="66675" y="100013"/>
                </a:cubicBezTo>
                <a:cubicBezTo>
                  <a:pt x="69453" y="64294"/>
                  <a:pt x="62706" y="55166"/>
                  <a:pt x="76200" y="40482"/>
                </a:cubicBezTo>
                <a:cubicBezTo>
                  <a:pt x="89694" y="25798"/>
                  <a:pt x="88107" y="18654"/>
                  <a:pt x="147638" y="11907"/>
                </a:cubicBezTo>
                <a:cubicBezTo>
                  <a:pt x="207169" y="5160"/>
                  <a:pt x="320278" y="2580"/>
                  <a:pt x="433388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DB5B42F-E237-4662-BC05-27F59D7E0375}"/>
              </a:ext>
            </a:extLst>
          </p:cNvPr>
          <p:cNvSpPr txBox="1"/>
          <p:nvPr/>
        </p:nvSpPr>
        <p:spPr>
          <a:xfrm>
            <a:off x="416814" y="1681479"/>
            <a:ext cx="536946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4"/>
              </a:buBlip>
            </a:pP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Emperor’s entrance kept separate from main public entrances also to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reduce unnecessary interactions 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with people who could pose security risks. </a:t>
            </a: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4"/>
              </a:buBlip>
            </a:pP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Isolate the vital target 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(the Emperor) from potentially dangerous environments while still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allowing the building to function normally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9DC186-6491-4C8A-834A-EDFD00853C8E}"/>
              </a:ext>
            </a:extLst>
          </p:cNvPr>
          <p:cNvSpPr/>
          <p:nvPr/>
        </p:nvSpPr>
        <p:spPr>
          <a:xfrm>
            <a:off x="489813" y="4388972"/>
            <a:ext cx="5558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5"/>
              </a:buBlip>
            </a:pP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Limiting access to sensitive areas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to authorized personnel, reducing insider threat. 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5"/>
              </a:buBlip>
            </a:pP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Segregate the redundant safety and/or security organs from each other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to reduce the likelihood of combined attack or damage</a:t>
            </a:r>
          </a:p>
        </p:txBody>
      </p:sp>
    </p:spTree>
    <p:extLst>
      <p:ext uri="{BB962C8B-B14F-4D97-AF65-F5344CB8AC3E}">
        <p14:creationId xmlns:p14="http://schemas.microsoft.com/office/powerpoint/2010/main" val="34524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455F11D0-3A4A-46C1-A647-B1D47E79F223}"/>
              </a:ext>
            </a:extLst>
          </p:cNvPr>
          <p:cNvSpPr txBox="1"/>
          <p:nvPr/>
        </p:nvSpPr>
        <p:spPr>
          <a:xfrm>
            <a:off x="277757" y="6337172"/>
            <a:ext cx="525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latin typeface="Marianne" panose="02000000000000000000" pitchFamily="50" charset="0"/>
              </a:rPr>
              <a:t>Ruchard</a:t>
            </a:r>
            <a:r>
              <a:rPr lang="en-US" sz="1000" dirty="0">
                <a:latin typeface="Marianne" panose="02000000000000000000" pitchFamily="50" charset="0"/>
              </a:rPr>
              <a:t> </a:t>
            </a:r>
            <a:r>
              <a:rPr lang="en-US" sz="1000" dirty="0" err="1">
                <a:latin typeface="Marianne" panose="02000000000000000000" pitchFamily="50" charset="0"/>
              </a:rPr>
              <a:t>Peduzzi</a:t>
            </a:r>
            <a:r>
              <a:rPr lang="en-US" sz="1000" dirty="0">
                <a:latin typeface="Marianne" panose="02000000000000000000" pitchFamily="50" charset="0"/>
              </a:rPr>
              <a:t>, </a:t>
            </a:r>
            <a:r>
              <a:rPr lang="en-US" sz="1000" i="1" dirty="0">
                <a:latin typeface="Marianne" panose="02000000000000000000" pitchFamily="50" charset="0"/>
              </a:rPr>
              <a:t>Model of the Opéra Garnier according to original Garnier plans</a:t>
            </a:r>
            <a:r>
              <a:rPr lang="en-US" sz="1000" dirty="0">
                <a:latin typeface="Marianne" panose="02000000000000000000" pitchFamily="50" charset="0"/>
              </a:rPr>
              <a:t>, Collections of the </a:t>
            </a:r>
            <a:r>
              <a:rPr lang="en-US" sz="1000" i="1" dirty="0" err="1">
                <a:latin typeface="Marianne" panose="02000000000000000000" pitchFamily="50" charset="0"/>
              </a:rPr>
              <a:t>Musée</a:t>
            </a:r>
            <a:r>
              <a:rPr lang="en-US" sz="1000" i="1" dirty="0">
                <a:latin typeface="Marianne" panose="02000000000000000000" pitchFamily="50" charset="0"/>
              </a:rPr>
              <a:t> d'Orsay</a:t>
            </a:r>
            <a:r>
              <a:rPr lang="en-US" sz="1000" dirty="0">
                <a:latin typeface="Marianne" panose="02000000000000000000" pitchFamily="50" charset="0"/>
              </a:rPr>
              <a:t>, 1986</a:t>
            </a:r>
            <a:endParaRPr lang="fr-FR" sz="1000" dirty="0">
              <a:latin typeface="Marianne" panose="02000000000000000000" pitchFamily="50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2EED28A-992C-4D8B-A792-04180FD26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3" y="3104618"/>
            <a:ext cx="5135289" cy="3232554"/>
          </a:xfrm>
          <a:prstGeom prst="rect">
            <a:avLst/>
          </a:prstGeom>
        </p:spPr>
      </p:pic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8</a:t>
            </a:fld>
            <a:endParaRPr lang="fr-F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ED58B5-B9B7-4576-B632-D94ED2C35B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5. Design features to counter stand-off attacks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580F10-604D-4E27-9CE7-1CC6AA73C69E}"/>
              </a:ext>
            </a:extLst>
          </p:cNvPr>
          <p:cNvSpPr txBox="1">
            <a:spLocks/>
          </p:cNvSpPr>
          <p:nvPr/>
        </p:nvSpPr>
        <p:spPr>
          <a:xfrm>
            <a:off x="-371475" y="609600"/>
            <a:ext cx="11131333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Embedding critical components behind robust and possibly multi-purposes barriers</a:t>
            </a:r>
            <a:endParaRPr lang="en-GB" sz="1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745EC8A-6E40-4ACE-A7D4-B712DBBCA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591" y="3302407"/>
            <a:ext cx="3728424" cy="3027234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3981DB1-3A41-4C47-B1F1-BDEBCFEECB2F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9871468" y="2924847"/>
            <a:ext cx="0" cy="108450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E6F376E-F826-4129-87CD-7D2EB48D19F1}"/>
              </a:ext>
            </a:extLst>
          </p:cNvPr>
          <p:cNvSpPr/>
          <p:nvPr/>
        </p:nvSpPr>
        <p:spPr>
          <a:xfrm>
            <a:off x="9224889" y="2316736"/>
            <a:ext cx="1293157" cy="6081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Marianne" panose="02000000000000000000" pitchFamily="50" charset="0"/>
              </a:rPr>
              <a:t>Emperor’s lodge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39045C9-C824-453B-9D41-797FDB4CA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70" y="3110508"/>
            <a:ext cx="2765921" cy="321913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DA11CA6-ED8E-41F2-BFC1-A3FF55F4FD1A}"/>
              </a:ext>
            </a:extLst>
          </p:cNvPr>
          <p:cNvSpPr txBox="1"/>
          <p:nvPr/>
        </p:nvSpPr>
        <p:spPr>
          <a:xfrm>
            <a:off x="5518691" y="6329641"/>
            <a:ext cx="2768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latin typeface="Marianne" panose="02000000000000000000" pitchFamily="50" charset="0"/>
              </a:rPr>
              <a:t>©Romeo </a:t>
            </a:r>
            <a:r>
              <a:rPr lang="fr-FR" sz="1100" dirty="0" err="1">
                <a:latin typeface="Marianne" panose="02000000000000000000" pitchFamily="50" charset="0"/>
              </a:rPr>
              <a:t>Balancourt</a:t>
            </a:r>
            <a:endParaRPr lang="fr-FR" sz="1100" dirty="0">
              <a:latin typeface="Marianne" panose="02000000000000000000" pitchFamily="50" charset="0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A7CFA4B-DC96-48AA-9405-1A127C624F1F}"/>
              </a:ext>
            </a:extLst>
          </p:cNvPr>
          <p:cNvSpPr/>
          <p:nvPr/>
        </p:nvSpPr>
        <p:spPr>
          <a:xfrm>
            <a:off x="2715700" y="4571528"/>
            <a:ext cx="368550" cy="51359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00B09"/>
              </a:solidFill>
              <a:latin typeface="Marianne" panose="02000000000000000000" pitchFamily="50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1DE4381-9803-4421-A9D1-506EBFE1A648}"/>
              </a:ext>
            </a:extLst>
          </p:cNvPr>
          <p:cNvSpPr/>
          <p:nvPr/>
        </p:nvSpPr>
        <p:spPr>
          <a:xfrm>
            <a:off x="6663847" y="4046610"/>
            <a:ext cx="740503" cy="121051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00B09"/>
              </a:solidFill>
              <a:latin typeface="Marianne" panose="02000000000000000000" pitchFamily="50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C527770-6144-48CA-8852-AF5954EF0047}"/>
              </a:ext>
            </a:extLst>
          </p:cNvPr>
          <p:cNvSpPr txBox="1"/>
          <p:nvPr/>
        </p:nvSpPr>
        <p:spPr>
          <a:xfrm>
            <a:off x="8366431" y="6329899"/>
            <a:ext cx="3207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latin typeface="Marianne" panose="02000000000000000000" pitchFamily="50" charset="0"/>
              </a:rPr>
              <a:t>Wolf Stadler, </a:t>
            </a:r>
            <a:r>
              <a:rPr lang="de-DE" sz="1100" i="1" dirty="0">
                <a:latin typeface="Marianne" panose="02000000000000000000" pitchFamily="50" charset="0"/>
              </a:rPr>
              <a:t>Entwurfs- und Modellzeichnung der Opéra Paris</a:t>
            </a:r>
            <a:r>
              <a:rPr lang="de-DE" sz="1100" dirty="0">
                <a:latin typeface="Marianne" panose="02000000000000000000" pitchFamily="50" charset="0"/>
              </a:rPr>
              <a:t>, 1874</a:t>
            </a:r>
            <a:endParaRPr lang="fr-FR" sz="1100" dirty="0">
              <a:latin typeface="Marianne" panose="02000000000000000000" pitchFamily="50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F80712-F668-46EF-9B8E-C9C4EDD0B9A4}"/>
              </a:ext>
            </a:extLst>
          </p:cNvPr>
          <p:cNvSpPr/>
          <p:nvPr/>
        </p:nvSpPr>
        <p:spPr>
          <a:xfrm rot="19119637">
            <a:off x="9807967" y="4759062"/>
            <a:ext cx="127000" cy="75735"/>
          </a:xfrm>
          <a:prstGeom prst="rect">
            <a:avLst/>
          </a:prstGeom>
          <a:solidFill>
            <a:srgbClr val="C00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E5F07E8-7E38-41E2-8924-018882993B4D}"/>
              </a:ext>
            </a:extLst>
          </p:cNvPr>
          <p:cNvCxnSpPr>
            <a:cxnSpLocks/>
          </p:cNvCxnSpPr>
          <p:nvPr/>
        </p:nvCxnSpPr>
        <p:spPr>
          <a:xfrm>
            <a:off x="9871467" y="4046610"/>
            <a:ext cx="0" cy="73502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E071286-5A5C-4961-B2E0-94AD35A07BFB}"/>
              </a:ext>
            </a:extLst>
          </p:cNvPr>
          <p:cNvSpPr/>
          <p:nvPr/>
        </p:nvSpPr>
        <p:spPr>
          <a:xfrm>
            <a:off x="6848475" y="4965206"/>
            <a:ext cx="352425" cy="98275"/>
          </a:xfrm>
          <a:prstGeom prst="rect">
            <a:avLst/>
          </a:prstGeom>
          <a:solidFill>
            <a:srgbClr val="C00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BC3354-DD0B-4A90-AE33-8CF32B21BE0A}"/>
              </a:ext>
            </a:extLst>
          </p:cNvPr>
          <p:cNvSpPr/>
          <p:nvPr/>
        </p:nvSpPr>
        <p:spPr>
          <a:xfrm>
            <a:off x="6848475" y="4965206"/>
            <a:ext cx="381000" cy="98275"/>
          </a:xfrm>
          <a:prstGeom prst="rect">
            <a:avLst/>
          </a:prstGeom>
          <a:solidFill>
            <a:srgbClr val="C00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39769E-7342-4283-B587-102205242E49}"/>
              </a:ext>
            </a:extLst>
          </p:cNvPr>
          <p:cNvSpPr/>
          <p:nvPr/>
        </p:nvSpPr>
        <p:spPr>
          <a:xfrm>
            <a:off x="2880923" y="4781633"/>
            <a:ext cx="59127" cy="113571"/>
          </a:xfrm>
          <a:prstGeom prst="rect">
            <a:avLst/>
          </a:prstGeom>
          <a:solidFill>
            <a:srgbClr val="C00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19052CA-B505-4F6D-AD81-8231351CA883}"/>
              </a:ext>
            </a:extLst>
          </p:cNvPr>
          <p:cNvSpPr txBox="1"/>
          <p:nvPr/>
        </p:nvSpPr>
        <p:spPr>
          <a:xfrm>
            <a:off x="108491" y="1383738"/>
            <a:ext cx="11049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6"/>
              </a:buBlip>
            </a:pP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Opera Garnier included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protection against stand-off attacks in its design 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(snipers, bombing). </a:t>
            </a: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6"/>
              </a:buBlip>
            </a:pP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Emperor </a:t>
            </a:r>
            <a:r>
              <a:rPr lang="en-US" altLang="fr-FR" sz="1600" b="1" dirty="0">
                <a:solidFill>
                  <a:srgbClr val="00B05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path to his box shielded from external views or access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, by passive design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6B891A-4B44-4F7E-966C-CD330B40178A}"/>
              </a:ext>
            </a:extLst>
          </p:cNvPr>
          <p:cNvSpPr/>
          <p:nvPr/>
        </p:nvSpPr>
        <p:spPr>
          <a:xfrm>
            <a:off x="41560" y="2377214"/>
            <a:ext cx="9757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7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Embedding critical components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underground or behind robust physical barriers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C72ACFB6-E1B1-49BB-8E6E-79CA29EC6EAB}"/>
              </a:ext>
            </a:extLst>
          </p:cNvPr>
          <p:cNvCxnSpPr>
            <a:cxnSpLocks/>
          </p:cNvCxnSpPr>
          <p:nvPr/>
        </p:nvCxnSpPr>
        <p:spPr>
          <a:xfrm>
            <a:off x="3084250" y="4856828"/>
            <a:ext cx="35795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5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455F11D0-3A4A-46C1-A647-B1D47E79F223}"/>
              </a:ext>
            </a:extLst>
          </p:cNvPr>
          <p:cNvSpPr txBox="1"/>
          <p:nvPr/>
        </p:nvSpPr>
        <p:spPr>
          <a:xfrm>
            <a:off x="-5809" y="6402953"/>
            <a:ext cx="525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latin typeface="Marianne" panose="02000000000000000000" pitchFamily="50" charset="0"/>
              </a:rPr>
              <a:t>Ruchard</a:t>
            </a:r>
            <a:r>
              <a:rPr lang="en-US" sz="1000" dirty="0">
                <a:latin typeface="Marianne" panose="02000000000000000000" pitchFamily="50" charset="0"/>
              </a:rPr>
              <a:t> </a:t>
            </a:r>
            <a:r>
              <a:rPr lang="en-US" sz="1000" dirty="0" err="1">
                <a:latin typeface="Marianne" panose="02000000000000000000" pitchFamily="50" charset="0"/>
              </a:rPr>
              <a:t>Peduzzi</a:t>
            </a:r>
            <a:r>
              <a:rPr lang="en-US" sz="1000" dirty="0">
                <a:latin typeface="Marianne" panose="02000000000000000000" pitchFamily="50" charset="0"/>
              </a:rPr>
              <a:t>, </a:t>
            </a:r>
            <a:r>
              <a:rPr lang="en-US" sz="1000" i="1" dirty="0">
                <a:latin typeface="Marianne" panose="02000000000000000000" pitchFamily="50" charset="0"/>
              </a:rPr>
              <a:t>Model of the Opéra Garnier according to original Garnier plans</a:t>
            </a:r>
            <a:r>
              <a:rPr lang="en-US" sz="1000" dirty="0">
                <a:latin typeface="Marianne" panose="02000000000000000000" pitchFamily="50" charset="0"/>
              </a:rPr>
              <a:t>, Collections of the </a:t>
            </a:r>
            <a:r>
              <a:rPr lang="en-US" sz="1000" i="1" dirty="0" err="1">
                <a:latin typeface="Marianne" panose="02000000000000000000" pitchFamily="50" charset="0"/>
              </a:rPr>
              <a:t>Musée</a:t>
            </a:r>
            <a:r>
              <a:rPr lang="en-US" sz="1000" i="1" dirty="0">
                <a:latin typeface="Marianne" panose="02000000000000000000" pitchFamily="50" charset="0"/>
              </a:rPr>
              <a:t> d'Orsay</a:t>
            </a:r>
            <a:r>
              <a:rPr lang="en-US" sz="1000" dirty="0">
                <a:latin typeface="Marianne" panose="02000000000000000000" pitchFamily="50" charset="0"/>
              </a:rPr>
              <a:t>, 1986</a:t>
            </a:r>
            <a:endParaRPr lang="fr-FR" sz="1000" dirty="0">
              <a:latin typeface="Marianne" panose="02000000000000000000" pitchFamily="50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2EED28A-992C-4D8B-A792-04180FD26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67" y="3170399"/>
            <a:ext cx="5135289" cy="3232554"/>
          </a:xfrm>
          <a:prstGeom prst="rect">
            <a:avLst/>
          </a:prstGeom>
        </p:spPr>
      </p:pic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54C91715-FE40-4E34-B65C-14DB881EFA0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9</a:t>
            </a:fld>
            <a:endParaRPr lang="fr-F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ED58B5-B9B7-4576-B632-D94ED2C35B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9858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6. Kill two birds with one stone</a:t>
            </a:r>
            <a:endParaRPr lang="en-GB" sz="3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580F10-604D-4E27-9CE7-1CC6AA73C69E}"/>
              </a:ext>
            </a:extLst>
          </p:cNvPr>
          <p:cNvSpPr txBox="1">
            <a:spLocks/>
          </p:cNvSpPr>
          <p:nvPr/>
        </p:nvSpPr>
        <p:spPr>
          <a:xfrm>
            <a:off x="-371475" y="609600"/>
            <a:ext cx="11131333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Designing cost-effective multi-purposes barriers or systems</a:t>
            </a:r>
            <a:endParaRPr lang="en-GB" sz="16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19052CA-B505-4F6D-AD81-8231351CA883}"/>
              </a:ext>
            </a:extLst>
          </p:cNvPr>
          <p:cNvSpPr txBox="1"/>
          <p:nvPr/>
        </p:nvSpPr>
        <p:spPr>
          <a:xfrm>
            <a:off x="3715" y="1355163"/>
            <a:ext cx="7968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SzPct val="205000"/>
              <a:buBlip>
                <a:blip r:embed="rId4"/>
              </a:buBlip>
            </a:pPr>
            <a:r>
              <a:rPr lang="en-US" altLang="fr-FR" sz="1600" b="1" dirty="0">
                <a:solidFill>
                  <a:srgbClr val="7030A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Underground water reservoir </a:t>
            </a:r>
            <a:r>
              <a:rPr lang="en-US" altLang="fr-FR" sz="1600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anchoring the building in a pre-existing swamp and distributing forces from the building to the ground, </a:t>
            </a:r>
            <a:r>
              <a:rPr lang="en-US" altLang="fr-FR" sz="1600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used in case of fire from accidental or malicious origins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6B891A-4B44-4F7E-966C-CD330B40178A}"/>
              </a:ext>
            </a:extLst>
          </p:cNvPr>
          <p:cNvSpPr/>
          <p:nvPr/>
        </p:nvSpPr>
        <p:spPr>
          <a:xfrm>
            <a:off x="242132" y="2177736"/>
            <a:ext cx="640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Blip>
                <a:blip r:embed="rId5"/>
              </a:buBlip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Designing </a:t>
            </a:r>
            <a:r>
              <a:rPr lang="en-US" altLang="fr-FR" sz="1600" b="1" dirty="0">
                <a:latin typeface="Marianne" panose="02000000000000000000" pitchFamily="50" charset="0"/>
                <a:cs typeface="Arial" panose="020B0604020202020204" pitchFamily="34" charset="0"/>
              </a:rPr>
              <a:t>multi-purpose defenses addressing both safety and security </a:t>
            </a: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issues, when possible (e.g. underground structures resisting external aggressions)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0672DDA-1531-4F20-BD68-25BD73F26584}"/>
              </a:ext>
            </a:extLst>
          </p:cNvPr>
          <p:cNvSpPr/>
          <p:nvPr/>
        </p:nvSpPr>
        <p:spPr>
          <a:xfrm>
            <a:off x="1473797" y="5370735"/>
            <a:ext cx="1182687" cy="37671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00B09"/>
              </a:solidFill>
              <a:latin typeface="Marianne" panose="02000000000000000000" pitchFamily="50" charset="0"/>
            </a:endParaRP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BF866672-C57B-48DB-A009-0E8610476C68}"/>
              </a:ext>
            </a:extLst>
          </p:cNvPr>
          <p:cNvCxnSpPr>
            <a:cxnSpLocks/>
          </p:cNvCxnSpPr>
          <p:nvPr/>
        </p:nvCxnSpPr>
        <p:spPr>
          <a:xfrm>
            <a:off x="2626920" y="5579805"/>
            <a:ext cx="586107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6DE502DE-D479-4F24-A0A5-5975FEDDFC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93" y="3999265"/>
            <a:ext cx="3519805" cy="234653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319349-7398-401C-90D1-8B1A0D94098E}"/>
              </a:ext>
            </a:extLst>
          </p:cNvPr>
          <p:cNvSpPr/>
          <p:nvPr/>
        </p:nvSpPr>
        <p:spPr>
          <a:xfrm>
            <a:off x="8362950" y="3673689"/>
            <a:ext cx="26869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latin typeface="Marianne" panose="02000000000000000000" pitchFamily="50" charset="0"/>
              </a:rPr>
              <a:t>©</a:t>
            </a:r>
            <a:r>
              <a:rPr lang="fr-FR" sz="900" dirty="0" err="1">
                <a:latin typeface="Marianne" panose="02000000000000000000" pitchFamily="50" charset="0"/>
              </a:rPr>
              <a:t>Wikimedia</a:t>
            </a:r>
            <a:r>
              <a:rPr lang="fr-FR" sz="900" dirty="0">
                <a:latin typeface="Marianne" panose="02000000000000000000" pitchFamily="50" charset="0"/>
              </a:rPr>
              <a:t> Commons / </a:t>
            </a:r>
            <a:r>
              <a:rPr lang="fr-FR" sz="900" dirty="0" err="1">
                <a:latin typeface="Marianne" panose="02000000000000000000" pitchFamily="50" charset="0"/>
              </a:rPr>
              <a:t>unknown</a:t>
            </a:r>
            <a:r>
              <a:rPr lang="fr-FR" sz="900" dirty="0">
                <a:latin typeface="Marianne" panose="02000000000000000000" pitchFamily="50" charset="0"/>
              </a:rPr>
              <a:t> circa 1900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B11A510-5294-4416-9BB8-F4D3F7FC866E}"/>
              </a:ext>
            </a:extLst>
          </p:cNvPr>
          <p:cNvCxnSpPr>
            <a:cxnSpLocks/>
          </p:cNvCxnSpPr>
          <p:nvPr/>
        </p:nvCxnSpPr>
        <p:spPr>
          <a:xfrm>
            <a:off x="6653371" y="2646105"/>
            <a:ext cx="183462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27FAD1F-9F71-4A78-92A1-B10571DB6C68}"/>
              </a:ext>
            </a:extLst>
          </p:cNvPr>
          <p:cNvCxnSpPr>
            <a:cxnSpLocks/>
          </p:cNvCxnSpPr>
          <p:nvPr/>
        </p:nvCxnSpPr>
        <p:spPr>
          <a:xfrm>
            <a:off x="6664642" y="2626519"/>
            <a:ext cx="0" cy="29532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D27FB-8065-4716-ABE9-93FB2BE83CF8}"/>
              </a:ext>
            </a:extLst>
          </p:cNvPr>
          <p:cNvSpPr/>
          <p:nvPr/>
        </p:nvSpPr>
        <p:spPr>
          <a:xfrm>
            <a:off x="8362950" y="6353360"/>
            <a:ext cx="17812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latin typeface="Marianne" panose="02000000000000000000" pitchFamily="50" charset="0"/>
              </a:rPr>
              <a:t>©Google Art &amp; Culture, 2021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E5C7A45-4028-4F13-908D-DE3250C28A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93" y="1317199"/>
            <a:ext cx="3519808" cy="234653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C91303C-C6C5-4B16-AE47-BCEA0E1E3E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31" y="4317082"/>
            <a:ext cx="2848286" cy="187376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B3C40B-2501-45E8-A5A9-5C66A12DEFC8}"/>
              </a:ext>
            </a:extLst>
          </p:cNvPr>
          <p:cNvSpPr/>
          <p:nvPr/>
        </p:nvSpPr>
        <p:spPr>
          <a:xfrm>
            <a:off x="5375632" y="6213599"/>
            <a:ext cx="2918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latin typeface="Marianne" panose="02000000000000000000" pitchFamily="50" charset="0"/>
              </a:rPr>
              <a:t>Nouvel Opéra. Dessous de la scène. Coupe longitudinale. </a:t>
            </a:r>
            <a:r>
              <a:rPr lang="fr-FR" sz="900" dirty="0">
                <a:latin typeface="Marianne" panose="02000000000000000000" pitchFamily="50" charset="0"/>
              </a:rPr>
              <a:t>BNF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E7A87C07-0344-4B1D-8C07-FF8E49EAF05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99" y="2118069"/>
            <a:ext cx="865107" cy="142374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24AC0DF-E1D0-4DC4-8315-ED9943C33887}"/>
              </a:ext>
            </a:extLst>
          </p:cNvPr>
          <p:cNvSpPr/>
          <p:nvPr/>
        </p:nvSpPr>
        <p:spPr>
          <a:xfrm>
            <a:off x="6950863" y="3517580"/>
            <a:ext cx="118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Gaston Leroux </a:t>
            </a:r>
            <a:r>
              <a:rPr lang="fr-FR" sz="900" i="1" dirty="0" err="1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novel</a:t>
            </a:r>
            <a:r>
              <a:rPr lang="fr-FR" sz="900" i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 </a:t>
            </a:r>
            <a:r>
              <a:rPr lang="fr-FR" sz="900" i="1" dirty="0" err="1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from</a:t>
            </a:r>
            <a:r>
              <a:rPr lang="fr-FR" sz="900" i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 1910, </a:t>
            </a:r>
            <a:r>
              <a:rPr lang="fr-FR" sz="900" i="1" dirty="0" err="1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inspired</a:t>
            </a:r>
            <a:r>
              <a:rPr lang="fr-FR" sz="900" i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 by the water </a:t>
            </a:r>
            <a:r>
              <a:rPr lang="fr-FR" sz="900" i="1" dirty="0" err="1">
                <a:solidFill>
                  <a:schemeClr val="bg1">
                    <a:lumMod val="65000"/>
                  </a:schemeClr>
                </a:solidFill>
                <a:latin typeface="Marianne" panose="02000000000000000000" pitchFamily="50" charset="0"/>
              </a:rPr>
              <a:t>reservoir</a:t>
            </a:r>
            <a:endParaRPr lang="fr-FR" sz="900" i="1" dirty="0">
              <a:solidFill>
                <a:schemeClr val="bg1">
                  <a:lumMod val="65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openxmlformats.org/package/2006/metadata/core-properties"/>
    <ds:schemaRef ds:uri="94bacced-d3e9-4230-8110-5185e6b8723a"/>
    <ds:schemaRef ds:uri="http://schemas.microsoft.com/office/2006/metadata/properties"/>
    <ds:schemaRef ds:uri="http://www.w3.org/XML/1998/namespace"/>
    <ds:schemaRef ds:uri="http://purl.org/dc/terms/"/>
    <ds:schemaRef ds:uri="89039979-132d-4e33-b8d6-8b0f084d947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311a6d6-6c49-40aa-926b-e98182ea64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1517</Words>
  <Application>Microsoft Office PowerPoint</Application>
  <PresentationFormat>Widescreen</PresentationFormat>
  <Paragraphs>194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Marianne</vt:lpstr>
      <vt:lpstr>Wingdings</vt:lpstr>
      <vt:lpstr>Office Theme</vt:lpstr>
      <vt:lpstr>1_Office Theme</vt:lpstr>
      <vt:lpstr>2_Office Theme</vt:lpstr>
      <vt:lpstr>PowerPoint Presentation</vt:lpstr>
      <vt:lpstr>HOW TO APPLY  SECURITY BY DESIGN  TO SMRs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73</cp:revision>
  <dcterms:created xsi:type="dcterms:W3CDTF">2019-10-29T08:33:20Z</dcterms:created>
  <dcterms:modified xsi:type="dcterms:W3CDTF">2024-10-04T13:27:42Z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