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6"/>
  </p:notesMasterIdLst>
  <p:sldIdLst>
    <p:sldId id="256" r:id="rId7"/>
    <p:sldId id="257" r:id="rId8"/>
    <p:sldId id="343" r:id="rId9"/>
    <p:sldId id="345" r:id="rId10"/>
    <p:sldId id="347" r:id="rId11"/>
    <p:sldId id="348" r:id="rId12"/>
    <p:sldId id="349" r:id="rId13"/>
    <p:sldId id="350" r:id="rId14"/>
    <p:sldId id="357" r:id="rId15"/>
    <p:sldId id="358" r:id="rId16"/>
    <p:sldId id="346" r:id="rId17"/>
    <p:sldId id="355" r:id="rId18"/>
    <p:sldId id="354" r:id="rId19"/>
    <p:sldId id="353" r:id="rId20"/>
    <p:sldId id="352" r:id="rId21"/>
    <p:sldId id="351" r:id="rId22"/>
    <p:sldId id="359" r:id="rId23"/>
    <p:sldId id="356" r:id="rId24"/>
    <p:sldId id="32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D1792-09A2-4972-95EE-4F38BA74728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9C44448-B7CC-45CA-985B-2E0C399D6B3E}">
      <dgm:prSet phldrT="[Text]" custT="1"/>
      <dgm:spPr/>
      <dgm:t>
        <a:bodyPr/>
        <a:lstStyle/>
        <a:p>
          <a:r>
            <a:rPr lang="en-US" sz="2400" b="1" dirty="0">
              <a:latin typeface="Arial Narrow" panose="020B0606020202030204" pitchFamily="34" charset="0"/>
            </a:rPr>
            <a:t>Introduction</a:t>
          </a:r>
          <a:endParaRPr lang="en-IN" sz="2400" b="1" dirty="0">
            <a:latin typeface="Arial Narrow" panose="020B0606020202030204" pitchFamily="34" charset="0"/>
          </a:endParaRPr>
        </a:p>
      </dgm:t>
    </dgm:pt>
    <dgm:pt modelId="{CA3AB0AF-0C50-48C4-808F-566CB19B21F7}" type="parTrans" cxnId="{D16F0BF6-2BB3-41EE-B85C-67924775F9A8}">
      <dgm:prSet/>
      <dgm:spPr/>
      <dgm:t>
        <a:bodyPr/>
        <a:lstStyle/>
        <a:p>
          <a:endParaRPr lang="en-IN"/>
        </a:p>
      </dgm:t>
    </dgm:pt>
    <dgm:pt modelId="{A9830918-F1AE-447E-B978-411D865FFD09}" type="sibTrans" cxnId="{D16F0BF6-2BB3-41EE-B85C-67924775F9A8}">
      <dgm:prSet/>
      <dgm:spPr/>
      <dgm:t>
        <a:bodyPr/>
        <a:lstStyle/>
        <a:p>
          <a:endParaRPr lang="en-IN"/>
        </a:p>
      </dgm:t>
    </dgm:pt>
    <dgm:pt modelId="{DCC3A0BD-C736-4710-ACF8-7342A7321313}">
      <dgm:prSet phldrT="[Text]" custT="1"/>
      <dgm:spPr/>
      <dgm:t>
        <a:bodyPr/>
        <a:lstStyle/>
        <a:p>
          <a:pPr algn="just"/>
          <a:r>
            <a:rPr lang="en-US" sz="2400" b="1" dirty="0">
              <a:latin typeface="Arial Narrow" panose="020B0606020202030204" pitchFamily="34" charset="0"/>
            </a:rPr>
            <a:t>The Prescriptive Model of Nuclear Security Regulations</a:t>
          </a:r>
          <a:endParaRPr lang="en-IN" sz="2400" b="1" dirty="0">
            <a:latin typeface="Arial Narrow" panose="020B0606020202030204" pitchFamily="34" charset="0"/>
          </a:endParaRPr>
        </a:p>
      </dgm:t>
    </dgm:pt>
    <dgm:pt modelId="{1A43CA19-C855-4380-8DB2-960A8B6D56F0}" type="parTrans" cxnId="{C38ED2A4-1851-4AE5-BD79-FFF046CF8276}">
      <dgm:prSet/>
      <dgm:spPr/>
      <dgm:t>
        <a:bodyPr/>
        <a:lstStyle/>
        <a:p>
          <a:endParaRPr lang="en-IN"/>
        </a:p>
      </dgm:t>
    </dgm:pt>
    <dgm:pt modelId="{0C47DC6C-9891-4615-B060-5C99034E3B83}" type="sibTrans" cxnId="{C38ED2A4-1851-4AE5-BD79-FFF046CF8276}">
      <dgm:prSet/>
      <dgm:spPr/>
      <dgm:t>
        <a:bodyPr/>
        <a:lstStyle/>
        <a:p>
          <a:endParaRPr lang="en-IN"/>
        </a:p>
      </dgm:t>
    </dgm:pt>
    <dgm:pt modelId="{E63DDF4C-FBED-47E1-9585-A3E39EE937A3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  <a:latin typeface="Arial Narrow" panose="020B0606020202030204" pitchFamily="34" charset="0"/>
            </a:rPr>
            <a:t>Transitioning to Performance-Based Security Measures</a:t>
          </a:r>
          <a:endParaRPr lang="en-IN" sz="2400" b="1" dirty="0">
            <a:latin typeface="Arial Narrow" panose="020B0606020202030204" pitchFamily="34" charset="0"/>
          </a:endParaRPr>
        </a:p>
      </dgm:t>
    </dgm:pt>
    <dgm:pt modelId="{8A5C180A-9FB7-40E7-8AA6-51F25DCDC637}" type="parTrans" cxnId="{255EC993-8134-4555-882E-9B92A6CA7C89}">
      <dgm:prSet/>
      <dgm:spPr/>
      <dgm:t>
        <a:bodyPr/>
        <a:lstStyle/>
        <a:p>
          <a:endParaRPr lang="en-IN"/>
        </a:p>
      </dgm:t>
    </dgm:pt>
    <dgm:pt modelId="{59D577AF-17D3-423E-A3D7-46137B8C59E7}" type="sibTrans" cxnId="{255EC993-8134-4555-882E-9B92A6CA7C89}">
      <dgm:prSet/>
      <dgm:spPr/>
      <dgm:t>
        <a:bodyPr/>
        <a:lstStyle/>
        <a:p>
          <a:endParaRPr lang="en-IN"/>
        </a:p>
      </dgm:t>
    </dgm:pt>
    <dgm:pt modelId="{89F2D7D3-6EBF-43D2-9158-B0358A498C19}">
      <dgm:prSet custT="1"/>
      <dgm:spPr/>
      <dgm:t>
        <a:bodyPr/>
        <a:lstStyle/>
        <a:p>
          <a:pPr algn="just"/>
          <a:r>
            <a:rPr lang="en-US" sz="2400" b="1" dirty="0">
              <a:latin typeface="Arial Narrow" panose="020B0606020202030204" pitchFamily="34" charset="0"/>
            </a:rPr>
            <a:t>Security Risks of SMRs in Urban Landscapes</a:t>
          </a:r>
          <a:endParaRPr lang="en-IN" sz="2400" b="1" dirty="0">
            <a:latin typeface="Arial Narrow" panose="020B0606020202030204" pitchFamily="34" charset="0"/>
          </a:endParaRPr>
        </a:p>
      </dgm:t>
    </dgm:pt>
    <dgm:pt modelId="{7265435F-60EA-4E51-AD90-7B052630F2C0}" type="parTrans" cxnId="{2ABEFF7B-86D5-446B-AB65-D213A5B0BAC3}">
      <dgm:prSet/>
      <dgm:spPr/>
      <dgm:t>
        <a:bodyPr/>
        <a:lstStyle/>
        <a:p>
          <a:endParaRPr lang="en-IN"/>
        </a:p>
      </dgm:t>
    </dgm:pt>
    <dgm:pt modelId="{101A6E3E-0E2B-427A-BBA2-0A454B957DF1}" type="sibTrans" cxnId="{2ABEFF7B-86D5-446B-AB65-D213A5B0BAC3}">
      <dgm:prSet/>
      <dgm:spPr/>
      <dgm:t>
        <a:bodyPr/>
        <a:lstStyle/>
        <a:p>
          <a:endParaRPr lang="en-IN"/>
        </a:p>
      </dgm:t>
    </dgm:pt>
    <dgm:pt modelId="{50CCE7CD-3C98-4890-8893-84186E0E3AAC}">
      <dgm:prSet custT="1"/>
      <dgm:spPr/>
      <dgm:t>
        <a:bodyPr/>
        <a:lstStyle/>
        <a:p>
          <a:pPr algn="just"/>
          <a:r>
            <a:rPr lang="en-US" sz="2400" b="1" dirty="0">
              <a:latin typeface="Arial Narrow" panose="020B0606020202030204" pitchFamily="34" charset="0"/>
            </a:rPr>
            <a:t>Adoption of “Security by Design” Approach</a:t>
          </a:r>
          <a:endParaRPr lang="en-IN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7238146-5AD5-4442-B62E-8FC56280C9E4}" type="parTrans" cxnId="{30E6E60C-FD11-44B7-8AA3-BD25B82327EE}">
      <dgm:prSet/>
      <dgm:spPr/>
      <dgm:t>
        <a:bodyPr/>
        <a:lstStyle/>
        <a:p>
          <a:endParaRPr lang="en-IN"/>
        </a:p>
      </dgm:t>
    </dgm:pt>
    <dgm:pt modelId="{AA6B6B47-2666-4C7A-9735-C4718D4CA166}" type="sibTrans" cxnId="{30E6E60C-FD11-44B7-8AA3-BD25B82327EE}">
      <dgm:prSet/>
      <dgm:spPr/>
      <dgm:t>
        <a:bodyPr/>
        <a:lstStyle/>
        <a:p>
          <a:endParaRPr lang="en-IN"/>
        </a:p>
      </dgm:t>
    </dgm:pt>
    <dgm:pt modelId="{A3502279-E0E0-4304-9678-3BCEB135B6D3}">
      <dgm:prSet phldrT="[Text]" custT="1"/>
      <dgm:spPr/>
      <dgm:t>
        <a:bodyPr/>
        <a:lstStyle/>
        <a:p>
          <a:pPr algn="just"/>
          <a:r>
            <a:rPr lang="en-IN" sz="2400" b="1" dirty="0">
              <a:solidFill>
                <a:schemeClr val="tx1"/>
              </a:solidFill>
              <a:latin typeface="Arial Narrow" panose="020B0606020202030204" pitchFamily="34" charset="0"/>
            </a:rPr>
            <a:t>Methodology</a:t>
          </a:r>
        </a:p>
      </dgm:t>
    </dgm:pt>
    <dgm:pt modelId="{1C5C1C8D-1B2F-4CF2-B381-22D46FA9710F}" type="sibTrans" cxnId="{8C75B31D-733F-468D-88D8-6A4445D2A703}">
      <dgm:prSet/>
      <dgm:spPr/>
      <dgm:t>
        <a:bodyPr/>
        <a:lstStyle/>
        <a:p>
          <a:endParaRPr lang="en-IN"/>
        </a:p>
      </dgm:t>
    </dgm:pt>
    <dgm:pt modelId="{C6E659FA-4DD8-4189-9B79-6A21A79640DC}" type="parTrans" cxnId="{8C75B31D-733F-468D-88D8-6A4445D2A703}">
      <dgm:prSet/>
      <dgm:spPr/>
      <dgm:t>
        <a:bodyPr/>
        <a:lstStyle/>
        <a:p>
          <a:endParaRPr lang="en-IN"/>
        </a:p>
      </dgm:t>
    </dgm:pt>
    <dgm:pt modelId="{2281F861-82B9-42E9-BF13-81AFD2B4B4AB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  <a:latin typeface="Arial Narrow" panose="020B0606020202030204" pitchFamily="34" charset="0"/>
            </a:rPr>
            <a:t>Key Design Considerations</a:t>
          </a:r>
          <a:endParaRPr lang="en-IN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A6B73A-C24B-4C57-B9D1-05433DE7163D}" type="parTrans" cxnId="{7FFB67F2-FDFD-4D68-9016-EE359399342B}">
      <dgm:prSet/>
      <dgm:spPr/>
      <dgm:t>
        <a:bodyPr/>
        <a:lstStyle/>
        <a:p>
          <a:endParaRPr lang="en-IN"/>
        </a:p>
      </dgm:t>
    </dgm:pt>
    <dgm:pt modelId="{DCE518F1-0AD1-4C3A-8163-58C8761D8DCC}" type="sibTrans" cxnId="{7FFB67F2-FDFD-4D68-9016-EE359399342B}">
      <dgm:prSet/>
      <dgm:spPr/>
      <dgm:t>
        <a:bodyPr/>
        <a:lstStyle/>
        <a:p>
          <a:endParaRPr lang="en-IN"/>
        </a:p>
      </dgm:t>
    </dgm:pt>
    <dgm:pt modelId="{9C5BEE54-B5BD-4572-AF26-AFCFF0917F9A}">
      <dgm:prSet phldrT="[Text]" custT="1"/>
      <dgm:spPr/>
      <dgm:t>
        <a:bodyPr/>
        <a:lstStyle/>
        <a:p>
          <a:pPr algn="just"/>
          <a:r>
            <a:rPr lang="en-US" sz="2400" b="1" dirty="0">
              <a:latin typeface="Arial Narrow" panose="020B0606020202030204" pitchFamily="34" charset="0"/>
              <a:ea typeface="Calibri"/>
              <a:cs typeface="Arial" pitchFamily="34" charset="0"/>
            </a:rPr>
            <a:t>The Pitfalls of Prescriptive Security Regulation Models</a:t>
          </a:r>
          <a:endParaRPr lang="en-IN" sz="2400" b="1" dirty="0">
            <a:latin typeface="Arial Narrow" panose="020B0606020202030204" pitchFamily="34" charset="0"/>
          </a:endParaRPr>
        </a:p>
      </dgm:t>
    </dgm:pt>
    <dgm:pt modelId="{EE22E14F-C538-48AE-AE49-18AB13D2F5C8}" type="parTrans" cxnId="{BAB628A9-7809-4924-A844-498B467FAFFA}">
      <dgm:prSet/>
      <dgm:spPr/>
      <dgm:t>
        <a:bodyPr/>
        <a:lstStyle/>
        <a:p>
          <a:endParaRPr lang="en-IN"/>
        </a:p>
      </dgm:t>
    </dgm:pt>
    <dgm:pt modelId="{893E6D50-AD00-4C9F-8457-CF450098C708}" type="sibTrans" cxnId="{BAB628A9-7809-4924-A844-498B467FAFFA}">
      <dgm:prSet/>
      <dgm:spPr/>
      <dgm:t>
        <a:bodyPr/>
        <a:lstStyle/>
        <a:p>
          <a:endParaRPr lang="en-IN"/>
        </a:p>
      </dgm:t>
    </dgm:pt>
    <dgm:pt modelId="{0AEDCE05-D311-4BB5-B0C1-61B3361D18DA}">
      <dgm:prSet phldrT="[Text]" custT="1"/>
      <dgm:spPr/>
      <dgm:t>
        <a:bodyPr/>
        <a:lstStyle/>
        <a:p>
          <a:pPr algn="just"/>
          <a:r>
            <a:rPr lang="en-IN" sz="2400" b="1" dirty="0">
              <a:solidFill>
                <a:schemeClr val="tx1"/>
              </a:solidFill>
              <a:latin typeface="Arial Narrow" panose="020B0606020202030204" pitchFamily="34" charset="0"/>
            </a:rPr>
            <a:t>Proposed Strategy</a:t>
          </a:r>
        </a:p>
      </dgm:t>
    </dgm:pt>
    <dgm:pt modelId="{5CF2E265-221A-49F0-A592-236EE22744A0}" type="parTrans" cxnId="{8237064B-8D17-4399-9C48-6309698A58F6}">
      <dgm:prSet/>
      <dgm:spPr/>
      <dgm:t>
        <a:bodyPr/>
        <a:lstStyle/>
        <a:p>
          <a:endParaRPr lang="en-IN"/>
        </a:p>
      </dgm:t>
    </dgm:pt>
    <dgm:pt modelId="{BCEDA0D8-905E-46B9-8159-A852D3758F37}" type="sibTrans" cxnId="{8237064B-8D17-4399-9C48-6309698A58F6}">
      <dgm:prSet/>
      <dgm:spPr/>
      <dgm:t>
        <a:bodyPr/>
        <a:lstStyle/>
        <a:p>
          <a:endParaRPr lang="en-IN"/>
        </a:p>
      </dgm:t>
    </dgm:pt>
    <dgm:pt modelId="{E19E90E3-448C-4D1D-9892-1E66D1E9C1C4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  <a:latin typeface="Arial Narrow" panose="020B0606020202030204" pitchFamily="34" charset="0"/>
            </a:rPr>
            <a:t>Conclusion</a:t>
          </a:r>
          <a:endParaRPr lang="en-IN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0B5AD80-A32E-41FF-AFFB-78B2C66F8A8B}" type="parTrans" cxnId="{24E1FB24-0DC7-406E-9D97-E14E69E2DF55}">
      <dgm:prSet/>
      <dgm:spPr/>
      <dgm:t>
        <a:bodyPr/>
        <a:lstStyle/>
        <a:p>
          <a:endParaRPr lang="en-IN"/>
        </a:p>
      </dgm:t>
    </dgm:pt>
    <dgm:pt modelId="{3D06B922-B4FF-46F9-B0DD-06AAE7BF72AB}" type="sibTrans" cxnId="{24E1FB24-0DC7-406E-9D97-E14E69E2DF55}">
      <dgm:prSet/>
      <dgm:spPr/>
      <dgm:t>
        <a:bodyPr/>
        <a:lstStyle/>
        <a:p>
          <a:endParaRPr lang="en-IN"/>
        </a:p>
      </dgm:t>
    </dgm:pt>
    <dgm:pt modelId="{6987B8DA-9E0A-42D5-B4AF-2FA6421E9637}" type="pres">
      <dgm:prSet presAssocID="{93BD1792-09A2-4972-95EE-4F38BA74728F}" presName="linear" presStyleCnt="0">
        <dgm:presLayoutVars>
          <dgm:dir/>
          <dgm:animLvl val="lvl"/>
          <dgm:resizeHandles val="exact"/>
        </dgm:presLayoutVars>
      </dgm:prSet>
      <dgm:spPr/>
    </dgm:pt>
    <dgm:pt modelId="{2D927140-98C8-4567-9D9F-D9E4A49F3F37}" type="pres">
      <dgm:prSet presAssocID="{A9C44448-B7CC-45CA-985B-2E0C399D6B3E}" presName="parentLin" presStyleCnt="0"/>
      <dgm:spPr/>
    </dgm:pt>
    <dgm:pt modelId="{DB97E773-C084-4EAB-8ECE-86B05A59C907}" type="pres">
      <dgm:prSet presAssocID="{A9C44448-B7CC-45CA-985B-2E0C399D6B3E}" presName="parentLeftMargin" presStyleLbl="node1" presStyleIdx="0" presStyleCnt="10"/>
      <dgm:spPr/>
    </dgm:pt>
    <dgm:pt modelId="{7427E193-3854-478D-B673-106C863DCBD1}" type="pres">
      <dgm:prSet presAssocID="{A9C44448-B7CC-45CA-985B-2E0C399D6B3E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856098B0-18E1-4C5E-A2A2-ED0AFF59CECB}" type="pres">
      <dgm:prSet presAssocID="{A9C44448-B7CC-45CA-985B-2E0C399D6B3E}" presName="negativeSpace" presStyleCnt="0"/>
      <dgm:spPr/>
    </dgm:pt>
    <dgm:pt modelId="{BEA4EB1B-67B9-4344-98E4-E7CBF1D7024A}" type="pres">
      <dgm:prSet presAssocID="{A9C44448-B7CC-45CA-985B-2E0C399D6B3E}" presName="childText" presStyleLbl="conFgAcc1" presStyleIdx="0" presStyleCnt="10">
        <dgm:presLayoutVars>
          <dgm:bulletEnabled val="1"/>
        </dgm:presLayoutVars>
      </dgm:prSet>
      <dgm:spPr/>
    </dgm:pt>
    <dgm:pt modelId="{D04F8B7B-0E76-477C-9D5C-06606537B3C2}" type="pres">
      <dgm:prSet presAssocID="{A9830918-F1AE-447E-B978-411D865FFD09}" presName="spaceBetweenRectangles" presStyleCnt="0"/>
      <dgm:spPr/>
    </dgm:pt>
    <dgm:pt modelId="{8AF8D043-0E7B-4EE0-8DC1-1A7FE5B1B4C0}" type="pres">
      <dgm:prSet presAssocID="{89F2D7D3-6EBF-43D2-9158-B0358A498C19}" presName="parentLin" presStyleCnt="0"/>
      <dgm:spPr/>
    </dgm:pt>
    <dgm:pt modelId="{73A331D3-6132-4BF9-AA35-8AAE055777C1}" type="pres">
      <dgm:prSet presAssocID="{89F2D7D3-6EBF-43D2-9158-B0358A498C19}" presName="parentLeftMargin" presStyleLbl="node1" presStyleIdx="0" presStyleCnt="10"/>
      <dgm:spPr/>
    </dgm:pt>
    <dgm:pt modelId="{298E93FB-DA34-45ED-9B0D-93167B126DC1}" type="pres">
      <dgm:prSet presAssocID="{89F2D7D3-6EBF-43D2-9158-B0358A498C19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6486844C-E1A6-4F2C-B823-4390B0A8E660}" type="pres">
      <dgm:prSet presAssocID="{89F2D7D3-6EBF-43D2-9158-B0358A498C19}" presName="negativeSpace" presStyleCnt="0"/>
      <dgm:spPr/>
    </dgm:pt>
    <dgm:pt modelId="{2CBDCDD3-7BA5-4811-9050-51A80CFEB4B3}" type="pres">
      <dgm:prSet presAssocID="{89F2D7D3-6EBF-43D2-9158-B0358A498C19}" presName="childText" presStyleLbl="conFgAcc1" presStyleIdx="1" presStyleCnt="10">
        <dgm:presLayoutVars>
          <dgm:bulletEnabled val="1"/>
        </dgm:presLayoutVars>
      </dgm:prSet>
      <dgm:spPr/>
    </dgm:pt>
    <dgm:pt modelId="{EB20E7F3-107F-4D18-ABC2-9433CFD5658E}" type="pres">
      <dgm:prSet presAssocID="{101A6E3E-0E2B-427A-BBA2-0A454B957DF1}" presName="spaceBetweenRectangles" presStyleCnt="0"/>
      <dgm:spPr/>
    </dgm:pt>
    <dgm:pt modelId="{B26A4DEE-17B8-46D5-83F2-6ACFDA4E2806}" type="pres">
      <dgm:prSet presAssocID="{DCC3A0BD-C736-4710-ACF8-7342A7321313}" presName="parentLin" presStyleCnt="0"/>
      <dgm:spPr/>
    </dgm:pt>
    <dgm:pt modelId="{CFAE2F00-0092-4BE0-A4F9-A30244925F01}" type="pres">
      <dgm:prSet presAssocID="{DCC3A0BD-C736-4710-ACF8-7342A7321313}" presName="parentLeftMargin" presStyleLbl="node1" presStyleIdx="1" presStyleCnt="10"/>
      <dgm:spPr/>
    </dgm:pt>
    <dgm:pt modelId="{565F3049-F2F2-4D46-8B6B-9B7FE9302257}" type="pres">
      <dgm:prSet presAssocID="{DCC3A0BD-C736-4710-ACF8-7342A7321313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8A36D84-EAEF-47C2-B291-F4167C28F52D}" type="pres">
      <dgm:prSet presAssocID="{DCC3A0BD-C736-4710-ACF8-7342A7321313}" presName="negativeSpace" presStyleCnt="0"/>
      <dgm:spPr/>
    </dgm:pt>
    <dgm:pt modelId="{7CB1B735-7F5A-4781-9E4E-923523C038B5}" type="pres">
      <dgm:prSet presAssocID="{DCC3A0BD-C736-4710-ACF8-7342A7321313}" presName="childText" presStyleLbl="conFgAcc1" presStyleIdx="2" presStyleCnt="10">
        <dgm:presLayoutVars>
          <dgm:bulletEnabled val="1"/>
        </dgm:presLayoutVars>
      </dgm:prSet>
      <dgm:spPr/>
    </dgm:pt>
    <dgm:pt modelId="{10374759-2072-4FFB-8834-1E5877B9D8CC}" type="pres">
      <dgm:prSet presAssocID="{0C47DC6C-9891-4615-B060-5C99034E3B83}" presName="spaceBetweenRectangles" presStyleCnt="0"/>
      <dgm:spPr/>
    </dgm:pt>
    <dgm:pt modelId="{5FF07280-3220-412C-8669-ABE39C4D6CBF}" type="pres">
      <dgm:prSet presAssocID="{9C5BEE54-B5BD-4572-AF26-AFCFF0917F9A}" presName="parentLin" presStyleCnt="0"/>
      <dgm:spPr/>
    </dgm:pt>
    <dgm:pt modelId="{955C7956-9D24-4AB0-A193-540A9AF1CBCC}" type="pres">
      <dgm:prSet presAssocID="{9C5BEE54-B5BD-4572-AF26-AFCFF0917F9A}" presName="parentLeftMargin" presStyleLbl="node1" presStyleIdx="2" presStyleCnt="10"/>
      <dgm:spPr/>
    </dgm:pt>
    <dgm:pt modelId="{C29DB152-1AD2-475F-AFCD-910699FB0E03}" type="pres">
      <dgm:prSet presAssocID="{9C5BEE54-B5BD-4572-AF26-AFCFF0917F9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432A14C6-6C55-468D-9F21-C8F24B909841}" type="pres">
      <dgm:prSet presAssocID="{9C5BEE54-B5BD-4572-AF26-AFCFF0917F9A}" presName="negativeSpace" presStyleCnt="0"/>
      <dgm:spPr/>
    </dgm:pt>
    <dgm:pt modelId="{37005EF5-23C7-408E-ADC9-C77BB689099C}" type="pres">
      <dgm:prSet presAssocID="{9C5BEE54-B5BD-4572-AF26-AFCFF0917F9A}" presName="childText" presStyleLbl="conFgAcc1" presStyleIdx="3" presStyleCnt="10">
        <dgm:presLayoutVars>
          <dgm:bulletEnabled val="1"/>
        </dgm:presLayoutVars>
      </dgm:prSet>
      <dgm:spPr/>
    </dgm:pt>
    <dgm:pt modelId="{47370F19-5A60-46C2-8401-948C0A31B13C}" type="pres">
      <dgm:prSet presAssocID="{893E6D50-AD00-4C9F-8457-CF450098C708}" presName="spaceBetweenRectangles" presStyleCnt="0"/>
      <dgm:spPr/>
    </dgm:pt>
    <dgm:pt modelId="{C4B7A747-5A77-41C8-A4B9-8F64F282060C}" type="pres">
      <dgm:prSet presAssocID="{50CCE7CD-3C98-4890-8893-84186E0E3AAC}" presName="parentLin" presStyleCnt="0"/>
      <dgm:spPr/>
    </dgm:pt>
    <dgm:pt modelId="{E767356C-E56B-47BB-BC4F-165578D363FC}" type="pres">
      <dgm:prSet presAssocID="{50CCE7CD-3C98-4890-8893-84186E0E3AAC}" presName="parentLeftMargin" presStyleLbl="node1" presStyleIdx="3" presStyleCnt="10"/>
      <dgm:spPr/>
    </dgm:pt>
    <dgm:pt modelId="{BFAF35D1-40CE-45E5-AD12-1526009B3DEE}" type="pres">
      <dgm:prSet presAssocID="{50CCE7CD-3C98-4890-8893-84186E0E3AAC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C32B43B-BFA9-431D-9BBF-989855DAD999}" type="pres">
      <dgm:prSet presAssocID="{50CCE7CD-3C98-4890-8893-84186E0E3AAC}" presName="negativeSpace" presStyleCnt="0"/>
      <dgm:spPr/>
    </dgm:pt>
    <dgm:pt modelId="{C3E9DB39-A346-491F-A7DA-718D1085C65C}" type="pres">
      <dgm:prSet presAssocID="{50CCE7CD-3C98-4890-8893-84186E0E3AAC}" presName="childText" presStyleLbl="conFgAcc1" presStyleIdx="4" presStyleCnt="10">
        <dgm:presLayoutVars>
          <dgm:bulletEnabled val="1"/>
        </dgm:presLayoutVars>
      </dgm:prSet>
      <dgm:spPr/>
    </dgm:pt>
    <dgm:pt modelId="{7485619D-6B93-4119-BE2C-3C4D86888E7F}" type="pres">
      <dgm:prSet presAssocID="{AA6B6B47-2666-4C7A-9735-C4718D4CA166}" presName="spaceBetweenRectangles" presStyleCnt="0"/>
      <dgm:spPr/>
    </dgm:pt>
    <dgm:pt modelId="{A5E15D5E-32CC-4E35-882E-8A848C68EE96}" type="pres">
      <dgm:prSet presAssocID="{E63DDF4C-FBED-47E1-9585-A3E39EE937A3}" presName="parentLin" presStyleCnt="0"/>
      <dgm:spPr/>
    </dgm:pt>
    <dgm:pt modelId="{07DCAF22-3BDD-4C52-931E-064CF5C64EC3}" type="pres">
      <dgm:prSet presAssocID="{E63DDF4C-FBED-47E1-9585-A3E39EE937A3}" presName="parentLeftMargin" presStyleLbl="node1" presStyleIdx="4" presStyleCnt="10"/>
      <dgm:spPr/>
    </dgm:pt>
    <dgm:pt modelId="{0D498B10-2962-47C0-8158-36753A3BB855}" type="pres">
      <dgm:prSet presAssocID="{E63DDF4C-FBED-47E1-9585-A3E39EE937A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F0BDD6E0-F8DB-4311-A9EF-476E23B63C52}" type="pres">
      <dgm:prSet presAssocID="{E63DDF4C-FBED-47E1-9585-A3E39EE937A3}" presName="negativeSpace" presStyleCnt="0"/>
      <dgm:spPr/>
    </dgm:pt>
    <dgm:pt modelId="{3E7DCAA2-141B-4AC9-806E-8430BDF94B89}" type="pres">
      <dgm:prSet presAssocID="{E63DDF4C-FBED-47E1-9585-A3E39EE937A3}" presName="childText" presStyleLbl="conFgAcc1" presStyleIdx="5" presStyleCnt="10">
        <dgm:presLayoutVars>
          <dgm:bulletEnabled val="1"/>
        </dgm:presLayoutVars>
      </dgm:prSet>
      <dgm:spPr/>
    </dgm:pt>
    <dgm:pt modelId="{2F6150BB-1152-4EEE-B888-6DC553CB4A99}" type="pres">
      <dgm:prSet presAssocID="{59D577AF-17D3-423E-A3D7-46137B8C59E7}" presName="spaceBetweenRectangles" presStyleCnt="0"/>
      <dgm:spPr/>
    </dgm:pt>
    <dgm:pt modelId="{59E49414-59AB-4B8B-8B7D-4A007B55E83A}" type="pres">
      <dgm:prSet presAssocID="{A3502279-E0E0-4304-9678-3BCEB135B6D3}" presName="parentLin" presStyleCnt="0"/>
      <dgm:spPr/>
    </dgm:pt>
    <dgm:pt modelId="{F98191FC-2289-4F9F-8985-65ECDED2109D}" type="pres">
      <dgm:prSet presAssocID="{A3502279-E0E0-4304-9678-3BCEB135B6D3}" presName="parentLeftMargin" presStyleLbl="node1" presStyleIdx="5" presStyleCnt="10"/>
      <dgm:spPr/>
    </dgm:pt>
    <dgm:pt modelId="{107D6AC7-81C6-4914-98C9-D41DA4F4A609}" type="pres">
      <dgm:prSet presAssocID="{A3502279-E0E0-4304-9678-3BCEB135B6D3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DA580E8-5171-4009-9ADC-D9FBCD45C8F2}" type="pres">
      <dgm:prSet presAssocID="{A3502279-E0E0-4304-9678-3BCEB135B6D3}" presName="negativeSpace" presStyleCnt="0"/>
      <dgm:spPr/>
    </dgm:pt>
    <dgm:pt modelId="{E0FC5BBE-07F0-4F92-A375-57BB7508E16A}" type="pres">
      <dgm:prSet presAssocID="{A3502279-E0E0-4304-9678-3BCEB135B6D3}" presName="childText" presStyleLbl="conFgAcc1" presStyleIdx="6" presStyleCnt="10">
        <dgm:presLayoutVars>
          <dgm:bulletEnabled val="1"/>
        </dgm:presLayoutVars>
      </dgm:prSet>
      <dgm:spPr/>
    </dgm:pt>
    <dgm:pt modelId="{FA6D9462-83D0-417A-B877-2EA27B946AE4}" type="pres">
      <dgm:prSet presAssocID="{1C5C1C8D-1B2F-4CF2-B381-22D46FA9710F}" presName="spaceBetweenRectangles" presStyleCnt="0"/>
      <dgm:spPr/>
    </dgm:pt>
    <dgm:pt modelId="{B2233358-6920-4F1D-A1BA-060C8E71DC92}" type="pres">
      <dgm:prSet presAssocID="{2281F861-82B9-42E9-BF13-81AFD2B4B4AB}" presName="parentLin" presStyleCnt="0"/>
      <dgm:spPr/>
    </dgm:pt>
    <dgm:pt modelId="{C3EB69EB-2252-4456-9D68-3544EE12230A}" type="pres">
      <dgm:prSet presAssocID="{2281F861-82B9-42E9-BF13-81AFD2B4B4AB}" presName="parentLeftMargin" presStyleLbl="node1" presStyleIdx="6" presStyleCnt="10"/>
      <dgm:spPr/>
    </dgm:pt>
    <dgm:pt modelId="{F2556CEE-0F67-4C65-9573-05DE01520ADA}" type="pres">
      <dgm:prSet presAssocID="{2281F861-82B9-42E9-BF13-81AFD2B4B4A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3DF1973-F199-405A-8C1E-85AB2F04DF69}" type="pres">
      <dgm:prSet presAssocID="{2281F861-82B9-42E9-BF13-81AFD2B4B4AB}" presName="negativeSpace" presStyleCnt="0"/>
      <dgm:spPr/>
    </dgm:pt>
    <dgm:pt modelId="{C55B8F9B-457F-45E1-82DB-179179B26A62}" type="pres">
      <dgm:prSet presAssocID="{2281F861-82B9-42E9-BF13-81AFD2B4B4AB}" presName="childText" presStyleLbl="conFgAcc1" presStyleIdx="7" presStyleCnt="10">
        <dgm:presLayoutVars>
          <dgm:bulletEnabled val="1"/>
        </dgm:presLayoutVars>
      </dgm:prSet>
      <dgm:spPr/>
    </dgm:pt>
    <dgm:pt modelId="{B2EEE64B-99C2-475C-AD6B-2207E4D69EB7}" type="pres">
      <dgm:prSet presAssocID="{DCE518F1-0AD1-4C3A-8163-58C8761D8DCC}" presName="spaceBetweenRectangles" presStyleCnt="0"/>
      <dgm:spPr/>
    </dgm:pt>
    <dgm:pt modelId="{62EAA4B6-0738-4C97-8B24-8FE74B9802DA}" type="pres">
      <dgm:prSet presAssocID="{0AEDCE05-D311-4BB5-B0C1-61B3361D18DA}" presName="parentLin" presStyleCnt="0"/>
      <dgm:spPr/>
    </dgm:pt>
    <dgm:pt modelId="{F21F1E39-5000-4A07-A35E-EC9F8C60E63C}" type="pres">
      <dgm:prSet presAssocID="{0AEDCE05-D311-4BB5-B0C1-61B3361D18DA}" presName="parentLeftMargin" presStyleLbl="node1" presStyleIdx="7" presStyleCnt="10"/>
      <dgm:spPr/>
    </dgm:pt>
    <dgm:pt modelId="{C6B13117-14E2-405D-8F0D-075C74D1CE04}" type="pres">
      <dgm:prSet presAssocID="{0AEDCE05-D311-4BB5-B0C1-61B3361D18D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5E8D456C-62E0-4C75-BA43-BDCB073BDFBC}" type="pres">
      <dgm:prSet presAssocID="{0AEDCE05-D311-4BB5-B0C1-61B3361D18DA}" presName="negativeSpace" presStyleCnt="0"/>
      <dgm:spPr/>
    </dgm:pt>
    <dgm:pt modelId="{D0D416CC-AED6-4E32-9440-356C39B894B7}" type="pres">
      <dgm:prSet presAssocID="{0AEDCE05-D311-4BB5-B0C1-61B3361D18DA}" presName="childText" presStyleLbl="conFgAcc1" presStyleIdx="8" presStyleCnt="10">
        <dgm:presLayoutVars>
          <dgm:bulletEnabled val="1"/>
        </dgm:presLayoutVars>
      </dgm:prSet>
      <dgm:spPr/>
    </dgm:pt>
    <dgm:pt modelId="{24ABADD6-1EE3-4877-AE8D-8F175CB506A4}" type="pres">
      <dgm:prSet presAssocID="{BCEDA0D8-905E-46B9-8159-A852D3758F37}" presName="spaceBetweenRectangles" presStyleCnt="0"/>
      <dgm:spPr/>
    </dgm:pt>
    <dgm:pt modelId="{1153CE82-7928-490D-B69D-1B63430582D3}" type="pres">
      <dgm:prSet presAssocID="{E19E90E3-448C-4D1D-9892-1E66D1E9C1C4}" presName="parentLin" presStyleCnt="0"/>
      <dgm:spPr/>
    </dgm:pt>
    <dgm:pt modelId="{611F260E-C027-49DB-B3C6-F6EB853296E0}" type="pres">
      <dgm:prSet presAssocID="{E19E90E3-448C-4D1D-9892-1E66D1E9C1C4}" presName="parentLeftMargin" presStyleLbl="node1" presStyleIdx="8" presStyleCnt="10"/>
      <dgm:spPr/>
    </dgm:pt>
    <dgm:pt modelId="{6326458A-96DE-47E3-8348-92386671D22B}" type="pres">
      <dgm:prSet presAssocID="{E19E90E3-448C-4D1D-9892-1E66D1E9C1C4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1C17A888-3B45-404A-BE43-CDE47DB0A01B}" type="pres">
      <dgm:prSet presAssocID="{E19E90E3-448C-4D1D-9892-1E66D1E9C1C4}" presName="negativeSpace" presStyleCnt="0"/>
      <dgm:spPr/>
    </dgm:pt>
    <dgm:pt modelId="{A9FE987F-DACB-43D3-A67F-81551E0C3C68}" type="pres">
      <dgm:prSet presAssocID="{E19E90E3-448C-4D1D-9892-1E66D1E9C1C4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30E6E60C-FD11-44B7-8AA3-BD25B82327EE}" srcId="{93BD1792-09A2-4972-95EE-4F38BA74728F}" destId="{50CCE7CD-3C98-4890-8893-84186E0E3AAC}" srcOrd="4" destOrd="0" parTransId="{37238146-5AD5-4442-B62E-8FC56280C9E4}" sibTransId="{AA6B6B47-2666-4C7A-9735-C4718D4CA166}"/>
    <dgm:cxn modelId="{8C75B31D-733F-468D-88D8-6A4445D2A703}" srcId="{93BD1792-09A2-4972-95EE-4F38BA74728F}" destId="{A3502279-E0E0-4304-9678-3BCEB135B6D3}" srcOrd="6" destOrd="0" parTransId="{C6E659FA-4DD8-4189-9B79-6A21A79640DC}" sibTransId="{1C5C1C8D-1B2F-4CF2-B381-22D46FA9710F}"/>
    <dgm:cxn modelId="{34DE641F-6ADE-4ABE-BECB-D0472EB30C4C}" type="presOf" srcId="{A9C44448-B7CC-45CA-985B-2E0C399D6B3E}" destId="{DB97E773-C084-4EAB-8ECE-86B05A59C907}" srcOrd="0" destOrd="0" presId="urn:microsoft.com/office/officeart/2005/8/layout/list1"/>
    <dgm:cxn modelId="{4CE79321-2E00-4664-84A7-4652040938AD}" type="presOf" srcId="{E63DDF4C-FBED-47E1-9585-A3E39EE937A3}" destId="{07DCAF22-3BDD-4C52-931E-064CF5C64EC3}" srcOrd="0" destOrd="0" presId="urn:microsoft.com/office/officeart/2005/8/layout/list1"/>
    <dgm:cxn modelId="{47D16424-59E3-43BF-BD32-94236A71053E}" type="presOf" srcId="{A3502279-E0E0-4304-9678-3BCEB135B6D3}" destId="{107D6AC7-81C6-4914-98C9-D41DA4F4A609}" srcOrd="1" destOrd="0" presId="urn:microsoft.com/office/officeart/2005/8/layout/list1"/>
    <dgm:cxn modelId="{24E1FB24-0DC7-406E-9D97-E14E69E2DF55}" srcId="{93BD1792-09A2-4972-95EE-4F38BA74728F}" destId="{E19E90E3-448C-4D1D-9892-1E66D1E9C1C4}" srcOrd="9" destOrd="0" parTransId="{E0B5AD80-A32E-41FF-AFFB-78B2C66F8A8B}" sibTransId="{3D06B922-B4FF-46F9-B0DD-06AAE7BF72AB}"/>
    <dgm:cxn modelId="{76DAFA61-3E05-40C6-A2E0-BF2275D1D17C}" type="presOf" srcId="{0AEDCE05-D311-4BB5-B0C1-61B3361D18DA}" destId="{F21F1E39-5000-4A07-A35E-EC9F8C60E63C}" srcOrd="0" destOrd="0" presId="urn:microsoft.com/office/officeart/2005/8/layout/list1"/>
    <dgm:cxn modelId="{B10A0566-18F9-4911-AECC-180189072AD5}" type="presOf" srcId="{A9C44448-B7CC-45CA-985B-2E0C399D6B3E}" destId="{7427E193-3854-478D-B673-106C863DCBD1}" srcOrd="1" destOrd="0" presId="urn:microsoft.com/office/officeart/2005/8/layout/list1"/>
    <dgm:cxn modelId="{FFBBD669-3F13-4445-A57F-669C1829F430}" type="presOf" srcId="{0AEDCE05-D311-4BB5-B0C1-61B3361D18DA}" destId="{C6B13117-14E2-405D-8F0D-075C74D1CE04}" srcOrd="1" destOrd="0" presId="urn:microsoft.com/office/officeart/2005/8/layout/list1"/>
    <dgm:cxn modelId="{8237064B-8D17-4399-9C48-6309698A58F6}" srcId="{93BD1792-09A2-4972-95EE-4F38BA74728F}" destId="{0AEDCE05-D311-4BB5-B0C1-61B3361D18DA}" srcOrd="8" destOrd="0" parTransId="{5CF2E265-221A-49F0-A592-236EE22744A0}" sibTransId="{BCEDA0D8-905E-46B9-8159-A852D3758F37}"/>
    <dgm:cxn modelId="{5E0E6B54-BB71-4231-92BA-2C1E57F2BDC8}" type="presOf" srcId="{E19E90E3-448C-4D1D-9892-1E66D1E9C1C4}" destId="{6326458A-96DE-47E3-8348-92386671D22B}" srcOrd="1" destOrd="0" presId="urn:microsoft.com/office/officeart/2005/8/layout/list1"/>
    <dgm:cxn modelId="{9FFA4A57-920A-433D-ABAA-A6701B56F2CC}" type="presOf" srcId="{E19E90E3-448C-4D1D-9892-1E66D1E9C1C4}" destId="{611F260E-C027-49DB-B3C6-F6EB853296E0}" srcOrd="0" destOrd="0" presId="urn:microsoft.com/office/officeart/2005/8/layout/list1"/>
    <dgm:cxn modelId="{F7BA8A77-20E8-4714-927B-9E64D65C6667}" type="presOf" srcId="{9C5BEE54-B5BD-4572-AF26-AFCFF0917F9A}" destId="{C29DB152-1AD2-475F-AFCD-910699FB0E03}" srcOrd="1" destOrd="0" presId="urn:microsoft.com/office/officeart/2005/8/layout/list1"/>
    <dgm:cxn modelId="{2ABEFF7B-86D5-446B-AB65-D213A5B0BAC3}" srcId="{93BD1792-09A2-4972-95EE-4F38BA74728F}" destId="{89F2D7D3-6EBF-43D2-9158-B0358A498C19}" srcOrd="1" destOrd="0" parTransId="{7265435F-60EA-4E51-AD90-7B052630F2C0}" sibTransId="{101A6E3E-0E2B-427A-BBA2-0A454B957DF1}"/>
    <dgm:cxn modelId="{003C0B7E-034A-4FD3-A5FD-E5D7AFA47694}" type="presOf" srcId="{2281F861-82B9-42E9-BF13-81AFD2B4B4AB}" destId="{F2556CEE-0F67-4C65-9573-05DE01520ADA}" srcOrd="1" destOrd="0" presId="urn:microsoft.com/office/officeart/2005/8/layout/list1"/>
    <dgm:cxn modelId="{CD9AE489-25BC-4236-80B4-440AEB9660D1}" type="presOf" srcId="{9C5BEE54-B5BD-4572-AF26-AFCFF0917F9A}" destId="{955C7956-9D24-4AB0-A193-540A9AF1CBCC}" srcOrd="0" destOrd="0" presId="urn:microsoft.com/office/officeart/2005/8/layout/list1"/>
    <dgm:cxn modelId="{AEE2DD91-CC97-4895-9C61-4F389B437240}" type="presOf" srcId="{A3502279-E0E0-4304-9678-3BCEB135B6D3}" destId="{F98191FC-2289-4F9F-8985-65ECDED2109D}" srcOrd="0" destOrd="0" presId="urn:microsoft.com/office/officeart/2005/8/layout/list1"/>
    <dgm:cxn modelId="{255EC993-8134-4555-882E-9B92A6CA7C89}" srcId="{93BD1792-09A2-4972-95EE-4F38BA74728F}" destId="{E63DDF4C-FBED-47E1-9585-A3E39EE937A3}" srcOrd="5" destOrd="0" parTransId="{8A5C180A-9FB7-40E7-8AA6-51F25DCDC637}" sibTransId="{59D577AF-17D3-423E-A3D7-46137B8C59E7}"/>
    <dgm:cxn modelId="{C96CB795-20CB-419E-978E-79E4C08CC1DB}" type="presOf" srcId="{50CCE7CD-3C98-4890-8893-84186E0E3AAC}" destId="{BFAF35D1-40CE-45E5-AD12-1526009B3DEE}" srcOrd="1" destOrd="0" presId="urn:microsoft.com/office/officeart/2005/8/layout/list1"/>
    <dgm:cxn modelId="{43D256A4-07B1-46B0-9C27-0F9B9671AB6E}" type="presOf" srcId="{93BD1792-09A2-4972-95EE-4F38BA74728F}" destId="{6987B8DA-9E0A-42D5-B4AF-2FA6421E9637}" srcOrd="0" destOrd="0" presId="urn:microsoft.com/office/officeart/2005/8/layout/list1"/>
    <dgm:cxn modelId="{C38ED2A4-1851-4AE5-BD79-FFF046CF8276}" srcId="{93BD1792-09A2-4972-95EE-4F38BA74728F}" destId="{DCC3A0BD-C736-4710-ACF8-7342A7321313}" srcOrd="2" destOrd="0" parTransId="{1A43CA19-C855-4380-8DB2-960A8B6D56F0}" sibTransId="{0C47DC6C-9891-4615-B060-5C99034E3B83}"/>
    <dgm:cxn modelId="{BAB628A9-7809-4924-A844-498B467FAFFA}" srcId="{93BD1792-09A2-4972-95EE-4F38BA74728F}" destId="{9C5BEE54-B5BD-4572-AF26-AFCFF0917F9A}" srcOrd="3" destOrd="0" parTransId="{EE22E14F-C538-48AE-AE49-18AB13D2F5C8}" sibTransId="{893E6D50-AD00-4C9F-8457-CF450098C708}"/>
    <dgm:cxn modelId="{8960CCAC-BBA7-4959-94FD-636A8BBD9E35}" type="presOf" srcId="{DCC3A0BD-C736-4710-ACF8-7342A7321313}" destId="{565F3049-F2F2-4D46-8B6B-9B7FE9302257}" srcOrd="1" destOrd="0" presId="urn:microsoft.com/office/officeart/2005/8/layout/list1"/>
    <dgm:cxn modelId="{3E67F9BA-3CD5-428E-A30D-8AAE9657EF8F}" type="presOf" srcId="{DCC3A0BD-C736-4710-ACF8-7342A7321313}" destId="{CFAE2F00-0092-4BE0-A4F9-A30244925F01}" srcOrd="0" destOrd="0" presId="urn:microsoft.com/office/officeart/2005/8/layout/list1"/>
    <dgm:cxn modelId="{E176BED0-9685-40BC-9ABA-3B609B632BEB}" type="presOf" srcId="{89F2D7D3-6EBF-43D2-9158-B0358A498C19}" destId="{298E93FB-DA34-45ED-9B0D-93167B126DC1}" srcOrd="1" destOrd="0" presId="urn:microsoft.com/office/officeart/2005/8/layout/list1"/>
    <dgm:cxn modelId="{69E056E2-CF88-4F4F-9475-CB61D89F1EC4}" type="presOf" srcId="{50CCE7CD-3C98-4890-8893-84186E0E3AAC}" destId="{E767356C-E56B-47BB-BC4F-165578D363FC}" srcOrd="0" destOrd="0" presId="urn:microsoft.com/office/officeart/2005/8/layout/list1"/>
    <dgm:cxn modelId="{76C850EA-1EAC-4B74-8A84-90E6143B668F}" type="presOf" srcId="{E63DDF4C-FBED-47E1-9585-A3E39EE937A3}" destId="{0D498B10-2962-47C0-8158-36753A3BB855}" srcOrd="1" destOrd="0" presId="urn:microsoft.com/office/officeart/2005/8/layout/list1"/>
    <dgm:cxn modelId="{F38CD0EA-7378-430A-B71B-3E3D86C86988}" type="presOf" srcId="{2281F861-82B9-42E9-BF13-81AFD2B4B4AB}" destId="{C3EB69EB-2252-4456-9D68-3544EE12230A}" srcOrd="0" destOrd="0" presId="urn:microsoft.com/office/officeart/2005/8/layout/list1"/>
    <dgm:cxn modelId="{7FFB67F2-FDFD-4D68-9016-EE359399342B}" srcId="{93BD1792-09A2-4972-95EE-4F38BA74728F}" destId="{2281F861-82B9-42E9-BF13-81AFD2B4B4AB}" srcOrd="7" destOrd="0" parTransId="{18A6B73A-C24B-4C57-B9D1-05433DE7163D}" sibTransId="{DCE518F1-0AD1-4C3A-8163-58C8761D8DCC}"/>
    <dgm:cxn modelId="{D16F0BF6-2BB3-41EE-B85C-67924775F9A8}" srcId="{93BD1792-09A2-4972-95EE-4F38BA74728F}" destId="{A9C44448-B7CC-45CA-985B-2E0C399D6B3E}" srcOrd="0" destOrd="0" parTransId="{CA3AB0AF-0C50-48C4-808F-566CB19B21F7}" sibTransId="{A9830918-F1AE-447E-B978-411D865FFD09}"/>
    <dgm:cxn modelId="{CA3991F8-61DC-40E8-9430-57360B681D7E}" type="presOf" srcId="{89F2D7D3-6EBF-43D2-9158-B0358A498C19}" destId="{73A331D3-6132-4BF9-AA35-8AAE055777C1}" srcOrd="0" destOrd="0" presId="urn:microsoft.com/office/officeart/2005/8/layout/list1"/>
    <dgm:cxn modelId="{0287F046-2639-43D9-9816-031112BF92C2}" type="presParOf" srcId="{6987B8DA-9E0A-42D5-B4AF-2FA6421E9637}" destId="{2D927140-98C8-4567-9D9F-D9E4A49F3F37}" srcOrd="0" destOrd="0" presId="urn:microsoft.com/office/officeart/2005/8/layout/list1"/>
    <dgm:cxn modelId="{DAF7651A-1419-4ED0-B80B-460C82AC53C3}" type="presParOf" srcId="{2D927140-98C8-4567-9D9F-D9E4A49F3F37}" destId="{DB97E773-C084-4EAB-8ECE-86B05A59C907}" srcOrd="0" destOrd="0" presId="urn:microsoft.com/office/officeart/2005/8/layout/list1"/>
    <dgm:cxn modelId="{D31538C2-1C3B-493D-A207-84A5D5A523D0}" type="presParOf" srcId="{2D927140-98C8-4567-9D9F-D9E4A49F3F37}" destId="{7427E193-3854-478D-B673-106C863DCBD1}" srcOrd="1" destOrd="0" presId="urn:microsoft.com/office/officeart/2005/8/layout/list1"/>
    <dgm:cxn modelId="{9F3DE80A-C6F8-4FC2-A947-E1D2E0CE5791}" type="presParOf" srcId="{6987B8DA-9E0A-42D5-B4AF-2FA6421E9637}" destId="{856098B0-18E1-4C5E-A2A2-ED0AFF59CECB}" srcOrd="1" destOrd="0" presId="urn:microsoft.com/office/officeart/2005/8/layout/list1"/>
    <dgm:cxn modelId="{AFD27C55-02D0-4E6A-8C4A-95BA3DC161E2}" type="presParOf" srcId="{6987B8DA-9E0A-42D5-B4AF-2FA6421E9637}" destId="{BEA4EB1B-67B9-4344-98E4-E7CBF1D7024A}" srcOrd="2" destOrd="0" presId="urn:microsoft.com/office/officeart/2005/8/layout/list1"/>
    <dgm:cxn modelId="{136BC7BB-F3C1-4A77-98BF-71D95494A4B0}" type="presParOf" srcId="{6987B8DA-9E0A-42D5-B4AF-2FA6421E9637}" destId="{D04F8B7B-0E76-477C-9D5C-06606537B3C2}" srcOrd="3" destOrd="0" presId="urn:microsoft.com/office/officeart/2005/8/layout/list1"/>
    <dgm:cxn modelId="{936F2184-A2EF-436C-AA33-FE6E423644AB}" type="presParOf" srcId="{6987B8DA-9E0A-42D5-B4AF-2FA6421E9637}" destId="{8AF8D043-0E7B-4EE0-8DC1-1A7FE5B1B4C0}" srcOrd="4" destOrd="0" presId="urn:microsoft.com/office/officeart/2005/8/layout/list1"/>
    <dgm:cxn modelId="{374DADB2-51C4-4479-A068-4AF9B55D9B47}" type="presParOf" srcId="{8AF8D043-0E7B-4EE0-8DC1-1A7FE5B1B4C0}" destId="{73A331D3-6132-4BF9-AA35-8AAE055777C1}" srcOrd="0" destOrd="0" presId="urn:microsoft.com/office/officeart/2005/8/layout/list1"/>
    <dgm:cxn modelId="{9D47BF97-1C51-4C51-AB46-AC215BB8EECD}" type="presParOf" srcId="{8AF8D043-0E7B-4EE0-8DC1-1A7FE5B1B4C0}" destId="{298E93FB-DA34-45ED-9B0D-93167B126DC1}" srcOrd="1" destOrd="0" presId="urn:microsoft.com/office/officeart/2005/8/layout/list1"/>
    <dgm:cxn modelId="{881B6D89-0CB6-4165-8825-20662100E0B8}" type="presParOf" srcId="{6987B8DA-9E0A-42D5-B4AF-2FA6421E9637}" destId="{6486844C-E1A6-4F2C-B823-4390B0A8E660}" srcOrd="5" destOrd="0" presId="urn:microsoft.com/office/officeart/2005/8/layout/list1"/>
    <dgm:cxn modelId="{8402E26F-4620-4C7A-A9BD-E0E20A9C8379}" type="presParOf" srcId="{6987B8DA-9E0A-42D5-B4AF-2FA6421E9637}" destId="{2CBDCDD3-7BA5-4811-9050-51A80CFEB4B3}" srcOrd="6" destOrd="0" presId="urn:microsoft.com/office/officeart/2005/8/layout/list1"/>
    <dgm:cxn modelId="{F544D6EF-12A9-429A-A4BD-BBE2A6F21D20}" type="presParOf" srcId="{6987B8DA-9E0A-42D5-B4AF-2FA6421E9637}" destId="{EB20E7F3-107F-4D18-ABC2-9433CFD5658E}" srcOrd="7" destOrd="0" presId="urn:microsoft.com/office/officeart/2005/8/layout/list1"/>
    <dgm:cxn modelId="{BBA74BCA-55A4-4E11-9CD8-B7C9930826D4}" type="presParOf" srcId="{6987B8DA-9E0A-42D5-B4AF-2FA6421E9637}" destId="{B26A4DEE-17B8-46D5-83F2-6ACFDA4E2806}" srcOrd="8" destOrd="0" presId="urn:microsoft.com/office/officeart/2005/8/layout/list1"/>
    <dgm:cxn modelId="{894FDD0E-F838-4DF5-9908-13F5D004D581}" type="presParOf" srcId="{B26A4DEE-17B8-46D5-83F2-6ACFDA4E2806}" destId="{CFAE2F00-0092-4BE0-A4F9-A30244925F01}" srcOrd="0" destOrd="0" presId="urn:microsoft.com/office/officeart/2005/8/layout/list1"/>
    <dgm:cxn modelId="{487558CF-AC54-481F-8ECB-F61CEADC508F}" type="presParOf" srcId="{B26A4DEE-17B8-46D5-83F2-6ACFDA4E2806}" destId="{565F3049-F2F2-4D46-8B6B-9B7FE9302257}" srcOrd="1" destOrd="0" presId="urn:microsoft.com/office/officeart/2005/8/layout/list1"/>
    <dgm:cxn modelId="{8C778BAC-7245-4EE1-9B8C-2FB51CC10943}" type="presParOf" srcId="{6987B8DA-9E0A-42D5-B4AF-2FA6421E9637}" destId="{98A36D84-EAEF-47C2-B291-F4167C28F52D}" srcOrd="9" destOrd="0" presId="urn:microsoft.com/office/officeart/2005/8/layout/list1"/>
    <dgm:cxn modelId="{974E0127-8214-486E-ACFE-99308B9BC1F9}" type="presParOf" srcId="{6987B8DA-9E0A-42D5-B4AF-2FA6421E9637}" destId="{7CB1B735-7F5A-4781-9E4E-923523C038B5}" srcOrd="10" destOrd="0" presId="urn:microsoft.com/office/officeart/2005/8/layout/list1"/>
    <dgm:cxn modelId="{2888EB34-3B4A-4289-83ED-A055DA544CC3}" type="presParOf" srcId="{6987B8DA-9E0A-42D5-B4AF-2FA6421E9637}" destId="{10374759-2072-4FFB-8834-1E5877B9D8CC}" srcOrd="11" destOrd="0" presId="urn:microsoft.com/office/officeart/2005/8/layout/list1"/>
    <dgm:cxn modelId="{333B9B05-EAFB-45B3-B226-2343CCB7C210}" type="presParOf" srcId="{6987B8DA-9E0A-42D5-B4AF-2FA6421E9637}" destId="{5FF07280-3220-412C-8669-ABE39C4D6CBF}" srcOrd="12" destOrd="0" presId="urn:microsoft.com/office/officeart/2005/8/layout/list1"/>
    <dgm:cxn modelId="{561F6FC2-99EB-45EF-9715-A40917364008}" type="presParOf" srcId="{5FF07280-3220-412C-8669-ABE39C4D6CBF}" destId="{955C7956-9D24-4AB0-A193-540A9AF1CBCC}" srcOrd="0" destOrd="0" presId="urn:microsoft.com/office/officeart/2005/8/layout/list1"/>
    <dgm:cxn modelId="{B6250715-D832-4895-9597-9D1A537A77C6}" type="presParOf" srcId="{5FF07280-3220-412C-8669-ABE39C4D6CBF}" destId="{C29DB152-1AD2-475F-AFCD-910699FB0E03}" srcOrd="1" destOrd="0" presId="urn:microsoft.com/office/officeart/2005/8/layout/list1"/>
    <dgm:cxn modelId="{326214D8-5B3A-41AE-8A57-3FDB9DF82C37}" type="presParOf" srcId="{6987B8DA-9E0A-42D5-B4AF-2FA6421E9637}" destId="{432A14C6-6C55-468D-9F21-C8F24B909841}" srcOrd="13" destOrd="0" presId="urn:microsoft.com/office/officeart/2005/8/layout/list1"/>
    <dgm:cxn modelId="{C39276A7-68B3-4169-B9B3-809EA11ADEBF}" type="presParOf" srcId="{6987B8DA-9E0A-42D5-B4AF-2FA6421E9637}" destId="{37005EF5-23C7-408E-ADC9-C77BB689099C}" srcOrd="14" destOrd="0" presId="urn:microsoft.com/office/officeart/2005/8/layout/list1"/>
    <dgm:cxn modelId="{364C9A95-2BD2-4631-901B-0B7E6269335B}" type="presParOf" srcId="{6987B8DA-9E0A-42D5-B4AF-2FA6421E9637}" destId="{47370F19-5A60-46C2-8401-948C0A31B13C}" srcOrd="15" destOrd="0" presId="urn:microsoft.com/office/officeart/2005/8/layout/list1"/>
    <dgm:cxn modelId="{5DBB7BBD-AF92-4400-8978-6CBF3B11450D}" type="presParOf" srcId="{6987B8DA-9E0A-42D5-B4AF-2FA6421E9637}" destId="{C4B7A747-5A77-41C8-A4B9-8F64F282060C}" srcOrd="16" destOrd="0" presId="urn:microsoft.com/office/officeart/2005/8/layout/list1"/>
    <dgm:cxn modelId="{4DF7F321-A132-4181-ACDD-5BAA99EC7E43}" type="presParOf" srcId="{C4B7A747-5A77-41C8-A4B9-8F64F282060C}" destId="{E767356C-E56B-47BB-BC4F-165578D363FC}" srcOrd="0" destOrd="0" presId="urn:microsoft.com/office/officeart/2005/8/layout/list1"/>
    <dgm:cxn modelId="{EE95742D-73F0-4122-9274-EDE9D4BC6E1E}" type="presParOf" srcId="{C4B7A747-5A77-41C8-A4B9-8F64F282060C}" destId="{BFAF35D1-40CE-45E5-AD12-1526009B3DEE}" srcOrd="1" destOrd="0" presId="urn:microsoft.com/office/officeart/2005/8/layout/list1"/>
    <dgm:cxn modelId="{7F33C5B1-544B-494B-9582-5D62D21555BB}" type="presParOf" srcId="{6987B8DA-9E0A-42D5-B4AF-2FA6421E9637}" destId="{9C32B43B-BFA9-431D-9BBF-989855DAD999}" srcOrd="17" destOrd="0" presId="urn:microsoft.com/office/officeart/2005/8/layout/list1"/>
    <dgm:cxn modelId="{1627B469-96B2-4C2A-8139-17165A98E89E}" type="presParOf" srcId="{6987B8DA-9E0A-42D5-B4AF-2FA6421E9637}" destId="{C3E9DB39-A346-491F-A7DA-718D1085C65C}" srcOrd="18" destOrd="0" presId="urn:microsoft.com/office/officeart/2005/8/layout/list1"/>
    <dgm:cxn modelId="{68F8717A-8085-4C2A-A300-C0DFAC8DA534}" type="presParOf" srcId="{6987B8DA-9E0A-42D5-B4AF-2FA6421E9637}" destId="{7485619D-6B93-4119-BE2C-3C4D86888E7F}" srcOrd="19" destOrd="0" presId="urn:microsoft.com/office/officeart/2005/8/layout/list1"/>
    <dgm:cxn modelId="{B861F0D6-A420-451E-990A-676589DBB461}" type="presParOf" srcId="{6987B8DA-9E0A-42D5-B4AF-2FA6421E9637}" destId="{A5E15D5E-32CC-4E35-882E-8A848C68EE96}" srcOrd="20" destOrd="0" presId="urn:microsoft.com/office/officeart/2005/8/layout/list1"/>
    <dgm:cxn modelId="{D09661C2-C560-4454-8996-1A742F57CF6B}" type="presParOf" srcId="{A5E15D5E-32CC-4E35-882E-8A848C68EE96}" destId="{07DCAF22-3BDD-4C52-931E-064CF5C64EC3}" srcOrd="0" destOrd="0" presId="urn:microsoft.com/office/officeart/2005/8/layout/list1"/>
    <dgm:cxn modelId="{144B2CCE-EA80-4BC0-9ED8-095830F2CF78}" type="presParOf" srcId="{A5E15D5E-32CC-4E35-882E-8A848C68EE96}" destId="{0D498B10-2962-47C0-8158-36753A3BB855}" srcOrd="1" destOrd="0" presId="urn:microsoft.com/office/officeart/2005/8/layout/list1"/>
    <dgm:cxn modelId="{10C9F332-515B-42AC-8CC5-CB79B27E382C}" type="presParOf" srcId="{6987B8DA-9E0A-42D5-B4AF-2FA6421E9637}" destId="{F0BDD6E0-F8DB-4311-A9EF-476E23B63C52}" srcOrd="21" destOrd="0" presId="urn:microsoft.com/office/officeart/2005/8/layout/list1"/>
    <dgm:cxn modelId="{F3AB74FB-D0EC-4A41-875E-F62D11D1EAE7}" type="presParOf" srcId="{6987B8DA-9E0A-42D5-B4AF-2FA6421E9637}" destId="{3E7DCAA2-141B-4AC9-806E-8430BDF94B89}" srcOrd="22" destOrd="0" presId="urn:microsoft.com/office/officeart/2005/8/layout/list1"/>
    <dgm:cxn modelId="{B031A04E-1C8B-4573-BD97-83C1623A56D7}" type="presParOf" srcId="{6987B8DA-9E0A-42D5-B4AF-2FA6421E9637}" destId="{2F6150BB-1152-4EEE-B888-6DC553CB4A99}" srcOrd="23" destOrd="0" presId="urn:microsoft.com/office/officeart/2005/8/layout/list1"/>
    <dgm:cxn modelId="{78F7C710-FB5B-4461-9ED4-E904D495375A}" type="presParOf" srcId="{6987B8DA-9E0A-42D5-B4AF-2FA6421E9637}" destId="{59E49414-59AB-4B8B-8B7D-4A007B55E83A}" srcOrd="24" destOrd="0" presId="urn:microsoft.com/office/officeart/2005/8/layout/list1"/>
    <dgm:cxn modelId="{0647AA90-2AB5-434D-B7C3-F0D1A23C2C91}" type="presParOf" srcId="{59E49414-59AB-4B8B-8B7D-4A007B55E83A}" destId="{F98191FC-2289-4F9F-8985-65ECDED2109D}" srcOrd="0" destOrd="0" presId="urn:microsoft.com/office/officeart/2005/8/layout/list1"/>
    <dgm:cxn modelId="{641CF879-0BED-424F-86C9-1A91B138736D}" type="presParOf" srcId="{59E49414-59AB-4B8B-8B7D-4A007B55E83A}" destId="{107D6AC7-81C6-4914-98C9-D41DA4F4A609}" srcOrd="1" destOrd="0" presId="urn:microsoft.com/office/officeart/2005/8/layout/list1"/>
    <dgm:cxn modelId="{E3025CBE-2DE3-4E91-8E35-F8352096CEC6}" type="presParOf" srcId="{6987B8DA-9E0A-42D5-B4AF-2FA6421E9637}" destId="{ADA580E8-5171-4009-9ADC-D9FBCD45C8F2}" srcOrd="25" destOrd="0" presId="urn:microsoft.com/office/officeart/2005/8/layout/list1"/>
    <dgm:cxn modelId="{CDD14BE2-AE87-4763-BAE7-30230A878546}" type="presParOf" srcId="{6987B8DA-9E0A-42D5-B4AF-2FA6421E9637}" destId="{E0FC5BBE-07F0-4F92-A375-57BB7508E16A}" srcOrd="26" destOrd="0" presId="urn:microsoft.com/office/officeart/2005/8/layout/list1"/>
    <dgm:cxn modelId="{401E3C4F-D125-49D1-AEF2-EEE647B4DAB6}" type="presParOf" srcId="{6987B8DA-9E0A-42D5-B4AF-2FA6421E9637}" destId="{FA6D9462-83D0-417A-B877-2EA27B946AE4}" srcOrd="27" destOrd="0" presId="urn:microsoft.com/office/officeart/2005/8/layout/list1"/>
    <dgm:cxn modelId="{8CDF343F-C0EA-4640-B040-5AEB02877487}" type="presParOf" srcId="{6987B8DA-9E0A-42D5-B4AF-2FA6421E9637}" destId="{B2233358-6920-4F1D-A1BA-060C8E71DC92}" srcOrd="28" destOrd="0" presId="urn:microsoft.com/office/officeart/2005/8/layout/list1"/>
    <dgm:cxn modelId="{D7D5331F-029D-4A42-87AA-4B9B15AC0CD6}" type="presParOf" srcId="{B2233358-6920-4F1D-A1BA-060C8E71DC92}" destId="{C3EB69EB-2252-4456-9D68-3544EE12230A}" srcOrd="0" destOrd="0" presId="urn:microsoft.com/office/officeart/2005/8/layout/list1"/>
    <dgm:cxn modelId="{D36124BA-05F1-4250-9BB5-95F611ADCCF5}" type="presParOf" srcId="{B2233358-6920-4F1D-A1BA-060C8E71DC92}" destId="{F2556CEE-0F67-4C65-9573-05DE01520ADA}" srcOrd="1" destOrd="0" presId="urn:microsoft.com/office/officeart/2005/8/layout/list1"/>
    <dgm:cxn modelId="{9BD7F46A-4100-4EFA-A6FA-7DA499B9896E}" type="presParOf" srcId="{6987B8DA-9E0A-42D5-B4AF-2FA6421E9637}" destId="{13DF1973-F199-405A-8C1E-85AB2F04DF69}" srcOrd="29" destOrd="0" presId="urn:microsoft.com/office/officeart/2005/8/layout/list1"/>
    <dgm:cxn modelId="{4A40C919-730F-4009-9CD1-8C6EB827CA14}" type="presParOf" srcId="{6987B8DA-9E0A-42D5-B4AF-2FA6421E9637}" destId="{C55B8F9B-457F-45E1-82DB-179179B26A62}" srcOrd="30" destOrd="0" presId="urn:microsoft.com/office/officeart/2005/8/layout/list1"/>
    <dgm:cxn modelId="{D92D4BF2-1F3E-4C2A-B1C3-29E17248EF86}" type="presParOf" srcId="{6987B8DA-9E0A-42D5-B4AF-2FA6421E9637}" destId="{B2EEE64B-99C2-475C-AD6B-2207E4D69EB7}" srcOrd="31" destOrd="0" presId="urn:microsoft.com/office/officeart/2005/8/layout/list1"/>
    <dgm:cxn modelId="{7425BC9A-6744-406C-A935-30E493A6D404}" type="presParOf" srcId="{6987B8DA-9E0A-42D5-B4AF-2FA6421E9637}" destId="{62EAA4B6-0738-4C97-8B24-8FE74B9802DA}" srcOrd="32" destOrd="0" presId="urn:microsoft.com/office/officeart/2005/8/layout/list1"/>
    <dgm:cxn modelId="{05C447CD-FE01-4B2C-A646-D30D9959B0FE}" type="presParOf" srcId="{62EAA4B6-0738-4C97-8B24-8FE74B9802DA}" destId="{F21F1E39-5000-4A07-A35E-EC9F8C60E63C}" srcOrd="0" destOrd="0" presId="urn:microsoft.com/office/officeart/2005/8/layout/list1"/>
    <dgm:cxn modelId="{0FF0FE87-D0F4-4FEB-9A07-278A563D5240}" type="presParOf" srcId="{62EAA4B6-0738-4C97-8B24-8FE74B9802DA}" destId="{C6B13117-14E2-405D-8F0D-075C74D1CE04}" srcOrd="1" destOrd="0" presId="urn:microsoft.com/office/officeart/2005/8/layout/list1"/>
    <dgm:cxn modelId="{A14AA590-EB60-4090-913C-3E24AD51C455}" type="presParOf" srcId="{6987B8DA-9E0A-42D5-B4AF-2FA6421E9637}" destId="{5E8D456C-62E0-4C75-BA43-BDCB073BDFBC}" srcOrd="33" destOrd="0" presId="urn:microsoft.com/office/officeart/2005/8/layout/list1"/>
    <dgm:cxn modelId="{7EC85CDC-9445-4585-9888-D55D7D392943}" type="presParOf" srcId="{6987B8DA-9E0A-42D5-B4AF-2FA6421E9637}" destId="{D0D416CC-AED6-4E32-9440-356C39B894B7}" srcOrd="34" destOrd="0" presId="urn:microsoft.com/office/officeart/2005/8/layout/list1"/>
    <dgm:cxn modelId="{19839855-6517-4E9D-B8E0-4C42C9A7E560}" type="presParOf" srcId="{6987B8DA-9E0A-42D5-B4AF-2FA6421E9637}" destId="{24ABADD6-1EE3-4877-AE8D-8F175CB506A4}" srcOrd="35" destOrd="0" presId="urn:microsoft.com/office/officeart/2005/8/layout/list1"/>
    <dgm:cxn modelId="{97A3B634-EF55-4FFC-BAF3-6922D292B5E5}" type="presParOf" srcId="{6987B8DA-9E0A-42D5-B4AF-2FA6421E9637}" destId="{1153CE82-7928-490D-B69D-1B63430582D3}" srcOrd="36" destOrd="0" presId="urn:microsoft.com/office/officeart/2005/8/layout/list1"/>
    <dgm:cxn modelId="{78EB02D3-B218-4822-AEEE-A9E4E4E1B9E6}" type="presParOf" srcId="{1153CE82-7928-490D-B69D-1B63430582D3}" destId="{611F260E-C027-49DB-B3C6-F6EB853296E0}" srcOrd="0" destOrd="0" presId="urn:microsoft.com/office/officeart/2005/8/layout/list1"/>
    <dgm:cxn modelId="{F840834D-217A-407F-BC01-D7DFA7EE7B3C}" type="presParOf" srcId="{1153CE82-7928-490D-B69D-1B63430582D3}" destId="{6326458A-96DE-47E3-8348-92386671D22B}" srcOrd="1" destOrd="0" presId="urn:microsoft.com/office/officeart/2005/8/layout/list1"/>
    <dgm:cxn modelId="{FE98F64B-DF29-41D3-9AEB-7D951312FFEE}" type="presParOf" srcId="{6987B8DA-9E0A-42D5-B4AF-2FA6421E9637}" destId="{1C17A888-3B45-404A-BE43-CDE47DB0A01B}" srcOrd="37" destOrd="0" presId="urn:microsoft.com/office/officeart/2005/8/layout/list1"/>
    <dgm:cxn modelId="{318F5BF8-7098-4964-AD54-7B827176F56E}" type="presParOf" srcId="{6987B8DA-9E0A-42D5-B4AF-2FA6421E9637}" destId="{A9FE987F-DACB-43D3-A67F-81551E0C3C68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4EB1B-67B9-4344-98E4-E7CBF1D7024A}">
      <dsp:nvSpPr>
        <dsp:cNvPr id="0" name=""/>
        <dsp:cNvSpPr/>
      </dsp:nvSpPr>
      <dsp:spPr>
        <a:xfrm>
          <a:off x="0" y="33299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7E193-3854-478D-B673-106C863DCBD1}">
      <dsp:nvSpPr>
        <dsp:cNvPr id="0" name=""/>
        <dsp:cNvSpPr/>
      </dsp:nvSpPr>
      <dsp:spPr>
        <a:xfrm>
          <a:off x="543280" y="15587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</a:rPr>
            <a:t>Introduction</a:t>
          </a:r>
          <a:endParaRPr lang="en-IN" sz="2400" b="1" kern="1200" dirty="0">
            <a:latin typeface="Arial Narrow" panose="020B0606020202030204" pitchFamily="34" charset="0"/>
          </a:endParaRPr>
        </a:p>
      </dsp:txBody>
      <dsp:txXfrm>
        <a:off x="560573" y="173169"/>
        <a:ext cx="7571334" cy="319654"/>
      </dsp:txXfrm>
    </dsp:sp>
    <dsp:sp modelId="{2CBDCDD3-7BA5-4811-9050-51A80CFEB4B3}">
      <dsp:nvSpPr>
        <dsp:cNvPr id="0" name=""/>
        <dsp:cNvSpPr/>
      </dsp:nvSpPr>
      <dsp:spPr>
        <a:xfrm>
          <a:off x="0" y="87731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3FB-DA34-45ED-9B0D-93167B126DC1}">
      <dsp:nvSpPr>
        <dsp:cNvPr id="0" name=""/>
        <dsp:cNvSpPr/>
      </dsp:nvSpPr>
      <dsp:spPr>
        <a:xfrm>
          <a:off x="543280" y="70019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</a:rPr>
            <a:t>Security Risks of SMRs in Urban Landscapes</a:t>
          </a:r>
          <a:endParaRPr lang="en-IN" sz="2400" b="1" kern="1200" dirty="0">
            <a:latin typeface="Arial Narrow" panose="020B0606020202030204" pitchFamily="34" charset="0"/>
          </a:endParaRPr>
        </a:p>
      </dsp:txBody>
      <dsp:txXfrm>
        <a:off x="560573" y="717489"/>
        <a:ext cx="7571334" cy="319654"/>
      </dsp:txXfrm>
    </dsp:sp>
    <dsp:sp modelId="{7CB1B735-7F5A-4781-9E4E-923523C038B5}">
      <dsp:nvSpPr>
        <dsp:cNvPr id="0" name=""/>
        <dsp:cNvSpPr/>
      </dsp:nvSpPr>
      <dsp:spPr>
        <a:xfrm>
          <a:off x="0" y="142163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F3049-F2F2-4D46-8B6B-9B7FE9302257}">
      <dsp:nvSpPr>
        <dsp:cNvPr id="0" name=""/>
        <dsp:cNvSpPr/>
      </dsp:nvSpPr>
      <dsp:spPr>
        <a:xfrm>
          <a:off x="543280" y="124451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</a:rPr>
            <a:t>The Prescriptive Model of Nuclear Security Regulations</a:t>
          </a:r>
          <a:endParaRPr lang="en-IN" sz="2400" b="1" kern="1200" dirty="0">
            <a:latin typeface="Arial Narrow" panose="020B0606020202030204" pitchFamily="34" charset="0"/>
          </a:endParaRPr>
        </a:p>
      </dsp:txBody>
      <dsp:txXfrm>
        <a:off x="560573" y="1261809"/>
        <a:ext cx="7571334" cy="319654"/>
      </dsp:txXfrm>
    </dsp:sp>
    <dsp:sp modelId="{37005EF5-23C7-408E-ADC9-C77BB689099C}">
      <dsp:nvSpPr>
        <dsp:cNvPr id="0" name=""/>
        <dsp:cNvSpPr/>
      </dsp:nvSpPr>
      <dsp:spPr>
        <a:xfrm>
          <a:off x="0" y="196595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DB152-1AD2-475F-AFCD-910699FB0E03}">
      <dsp:nvSpPr>
        <dsp:cNvPr id="0" name=""/>
        <dsp:cNvSpPr/>
      </dsp:nvSpPr>
      <dsp:spPr>
        <a:xfrm>
          <a:off x="543280" y="178883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  <a:ea typeface="Calibri"/>
              <a:cs typeface="Arial" pitchFamily="34" charset="0"/>
            </a:rPr>
            <a:t>The Pitfalls of Prescriptive Security Regulation Models</a:t>
          </a:r>
          <a:endParaRPr lang="en-IN" sz="2400" b="1" kern="1200" dirty="0">
            <a:latin typeface="Arial Narrow" panose="020B0606020202030204" pitchFamily="34" charset="0"/>
          </a:endParaRPr>
        </a:p>
      </dsp:txBody>
      <dsp:txXfrm>
        <a:off x="560573" y="1806129"/>
        <a:ext cx="7571334" cy="319654"/>
      </dsp:txXfrm>
    </dsp:sp>
    <dsp:sp modelId="{C3E9DB39-A346-491F-A7DA-718D1085C65C}">
      <dsp:nvSpPr>
        <dsp:cNvPr id="0" name=""/>
        <dsp:cNvSpPr/>
      </dsp:nvSpPr>
      <dsp:spPr>
        <a:xfrm>
          <a:off x="0" y="251027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F35D1-40CE-45E5-AD12-1526009B3DEE}">
      <dsp:nvSpPr>
        <dsp:cNvPr id="0" name=""/>
        <dsp:cNvSpPr/>
      </dsp:nvSpPr>
      <dsp:spPr>
        <a:xfrm>
          <a:off x="543280" y="233315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</a:rPr>
            <a:t>Adoption of “Security by Design” Approach</a:t>
          </a:r>
          <a:endParaRPr lang="en-IN" sz="2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0573" y="2350449"/>
        <a:ext cx="7571334" cy="319654"/>
      </dsp:txXfrm>
    </dsp:sp>
    <dsp:sp modelId="{3E7DCAA2-141B-4AC9-806E-8430BDF94B89}">
      <dsp:nvSpPr>
        <dsp:cNvPr id="0" name=""/>
        <dsp:cNvSpPr/>
      </dsp:nvSpPr>
      <dsp:spPr>
        <a:xfrm>
          <a:off x="0" y="305459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98B10-2962-47C0-8158-36753A3BB855}">
      <dsp:nvSpPr>
        <dsp:cNvPr id="0" name=""/>
        <dsp:cNvSpPr/>
      </dsp:nvSpPr>
      <dsp:spPr>
        <a:xfrm>
          <a:off x="543280" y="287747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Transitioning to Performance-Based Security Measures</a:t>
          </a:r>
          <a:endParaRPr lang="en-IN" sz="2400" b="1" kern="1200" dirty="0">
            <a:latin typeface="Arial Narrow" panose="020B0606020202030204" pitchFamily="34" charset="0"/>
          </a:endParaRPr>
        </a:p>
      </dsp:txBody>
      <dsp:txXfrm>
        <a:off x="560573" y="2894769"/>
        <a:ext cx="7571334" cy="319654"/>
      </dsp:txXfrm>
    </dsp:sp>
    <dsp:sp modelId="{E0FC5BBE-07F0-4F92-A375-57BB7508E16A}">
      <dsp:nvSpPr>
        <dsp:cNvPr id="0" name=""/>
        <dsp:cNvSpPr/>
      </dsp:nvSpPr>
      <dsp:spPr>
        <a:xfrm>
          <a:off x="0" y="359891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D6AC7-81C6-4914-98C9-D41DA4F4A609}">
      <dsp:nvSpPr>
        <dsp:cNvPr id="0" name=""/>
        <dsp:cNvSpPr/>
      </dsp:nvSpPr>
      <dsp:spPr>
        <a:xfrm>
          <a:off x="543280" y="342179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Methodology</a:t>
          </a:r>
        </a:p>
      </dsp:txBody>
      <dsp:txXfrm>
        <a:off x="560573" y="3439089"/>
        <a:ext cx="7571334" cy="319654"/>
      </dsp:txXfrm>
    </dsp:sp>
    <dsp:sp modelId="{C55B8F9B-457F-45E1-82DB-179179B26A62}">
      <dsp:nvSpPr>
        <dsp:cNvPr id="0" name=""/>
        <dsp:cNvSpPr/>
      </dsp:nvSpPr>
      <dsp:spPr>
        <a:xfrm>
          <a:off x="0" y="414323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56CEE-0F67-4C65-9573-05DE01520ADA}">
      <dsp:nvSpPr>
        <dsp:cNvPr id="0" name=""/>
        <dsp:cNvSpPr/>
      </dsp:nvSpPr>
      <dsp:spPr>
        <a:xfrm>
          <a:off x="543280" y="396611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Key Design Considerations</a:t>
          </a:r>
          <a:endParaRPr lang="en-IN" sz="2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0573" y="3983409"/>
        <a:ext cx="7571334" cy="319654"/>
      </dsp:txXfrm>
    </dsp:sp>
    <dsp:sp modelId="{D0D416CC-AED6-4E32-9440-356C39B894B7}">
      <dsp:nvSpPr>
        <dsp:cNvPr id="0" name=""/>
        <dsp:cNvSpPr/>
      </dsp:nvSpPr>
      <dsp:spPr>
        <a:xfrm>
          <a:off x="0" y="468755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13117-14E2-405D-8F0D-075C74D1CE04}">
      <dsp:nvSpPr>
        <dsp:cNvPr id="0" name=""/>
        <dsp:cNvSpPr/>
      </dsp:nvSpPr>
      <dsp:spPr>
        <a:xfrm>
          <a:off x="543280" y="451043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Proposed Strategy</a:t>
          </a:r>
        </a:p>
      </dsp:txBody>
      <dsp:txXfrm>
        <a:off x="560573" y="4527729"/>
        <a:ext cx="7571334" cy="319654"/>
      </dsp:txXfrm>
    </dsp:sp>
    <dsp:sp modelId="{A9FE987F-DACB-43D3-A67F-81551E0C3C68}">
      <dsp:nvSpPr>
        <dsp:cNvPr id="0" name=""/>
        <dsp:cNvSpPr/>
      </dsp:nvSpPr>
      <dsp:spPr>
        <a:xfrm>
          <a:off x="0" y="5231876"/>
          <a:ext cx="1086560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6458A-96DE-47E3-8348-92386671D22B}">
      <dsp:nvSpPr>
        <dsp:cNvPr id="0" name=""/>
        <dsp:cNvSpPr/>
      </dsp:nvSpPr>
      <dsp:spPr>
        <a:xfrm>
          <a:off x="543280" y="5054756"/>
          <a:ext cx="760592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7486" tIns="0" rIns="28748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Conclusion</a:t>
          </a:r>
          <a:endParaRPr lang="en-IN" sz="2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0573" y="5072049"/>
        <a:ext cx="757133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936A-CD80-4673-96B8-E60AF1E8EC91}" type="datetimeFigureOut">
              <a:rPr lang="en-IN" smtClean="0"/>
              <a:t>01-10-2024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26381-22DC-4114-8FFE-6505869F3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5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456CF-F4BD-41D7-81CA-F6261876CDC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81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456CF-F4BD-41D7-81CA-F6261876CDC4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26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456CF-F4BD-41D7-81CA-F6261876CDC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43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456CF-F4BD-41D7-81CA-F6261876CDC4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23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1F9C23-FDB8-894C-4028-6A9011B55DE7}"/>
              </a:ext>
            </a:extLst>
          </p:cNvPr>
          <p:cNvSpPr/>
          <p:nvPr/>
        </p:nvSpPr>
        <p:spPr>
          <a:xfrm>
            <a:off x="87283" y="5444835"/>
            <a:ext cx="4389120" cy="13050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0A9C5-8271-A998-21AD-5BE28D00598A}"/>
              </a:ext>
            </a:extLst>
          </p:cNvPr>
          <p:cNvSpPr txBox="1"/>
          <p:nvPr/>
        </p:nvSpPr>
        <p:spPr>
          <a:xfrm>
            <a:off x="199504" y="5604941"/>
            <a:ext cx="4164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Session: 11.1 [Paper No. 176]</a:t>
            </a:r>
          </a:p>
          <a:p>
            <a:pPr algn="just"/>
            <a:r>
              <a:rPr lang="en-US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Navigating the Regulatory Landscape: Strategic Approaches to SMRs Security</a:t>
            </a:r>
            <a:endParaRPr lang="en-IN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The Pitfalls of Prescriptive Security Regulation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9B0AF-4DE8-3C85-6D3E-7465191DCA1B}"/>
              </a:ext>
            </a:extLst>
          </p:cNvPr>
          <p:cNvSpPr txBox="1"/>
          <p:nvPr/>
        </p:nvSpPr>
        <p:spPr>
          <a:xfrm>
            <a:off x="342474" y="1278582"/>
            <a:ext cx="11514881" cy="5533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Constraints</a:t>
            </a:r>
            <a:endParaRPr lang="en-IN" sz="2000" b="1" kern="100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landscapes present significant limitations for traditional security measures</a:t>
            </a:r>
            <a:endParaRPr lang="en-IN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Extensive areas required for concentric security layers are often impractical in densely populated settings.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Security Integrity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to maintain distances between security layers is compromised.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site-specific configurations must be developed to effectively integrate SMRs into urban environments.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 Layout Requirements</a:t>
            </a:r>
          </a:p>
          <a:p>
            <a:pPr marL="7207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Small Modular Reactor (SMR) layout is inherently distinct, tailored to its unique urban context.</a:t>
            </a:r>
          </a:p>
          <a:p>
            <a:pPr marL="7207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variability challenges the feasibility of applying uniform prescriptive security measures across different facilities.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 Security Solutions</a:t>
            </a:r>
          </a:p>
          <a:p>
            <a:pPr marL="7207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rigid nature of Prescriptive Security Regulation Models is incompatible with the diverse spatial constraints of urban deployment.</a:t>
            </a:r>
          </a:p>
          <a:p>
            <a:pPr marL="7207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pressing need for adaptable security strategies that can accommodate varying land use scenarios while ensuring safety and operational integrity.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CA3AE9-EA44-11A2-02F9-C92984DC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9691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048416C-3C0F-F2FC-9E58-9E2717F7EEDF}"/>
              </a:ext>
            </a:extLst>
          </p:cNvPr>
          <p:cNvSpPr/>
          <p:nvPr/>
        </p:nvSpPr>
        <p:spPr>
          <a:xfrm>
            <a:off x="313899" y="238719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Space Utilization Metrics for SMRs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AC3241-E08B-BD2C-3E4A-F1625E7D36C8}"/>
              </a:ext>
            </a:extLst>
          </p:cNvPr>
          <p:cNvSpPr txBox="1"/>
          <p:nvPr/>
        </p:nvSpPr>
        <p:spPr>
          <a:xfrm>
            <a:off x="313899" y="6365728"/>
            <a:ext cx="186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* Not in True Scale</a:t>
            </a:r>
            <a:endParaRPr lang="en-IN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DB1DB6-F6A2-92B0-CACD-5F3EAB75F884}"/>
              </a:ext>
            </a:extLst>
          </p:cNvPr>
          <p:cNvGrpSpPr/>
          <p:nvPr/>
        </p:nvGrpSpPr>
        <p:grpSpPr>
          <a:xfrm>
            <a:off x="313899" y="1756799"/>
            <a:ext cx="3114272" cy="3868731"/>
            <a:chOff x="313899" y="1756799"/>
            <a:chExt cx="3114272" cy="38314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7A8E7B-A0C0-43E7-7F81-FF4EF01A9A32}"/>
                </a:ext>
              </a:extLst>
            </p:cNvPr>
            <p:cNvGrpSpPr/>
            <p:nvPr/>
          </p:nvGrpSpPr>
          <p:grpSpPr>
            <a:xfrm>
              <a:off x="313899" y="1756799"/>
              <a:ext cx="3114272" cy="3799187"/>
              <a:chOff x="1164634" y="1976970"/>
              <a:chExt cx="3114272" cy="37991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3948DF5-9D3F-6BAC-E8D5-80DD9FBB594C}"/>
                  </a:ext>
                </a:extLst>
              </p:cNvPr>
              <p:cNvSpPr/>
              <p:nvPr/>
            </p:nvSpPr>
            <p:spPr>
              <a:xfrm>
                <a:off x="1164634" y="2347808"/>
                <a:ext cx="3114272" cy="3428349"/>
              </a:xfrm>
              <a:prstGeom prst="ellipse">
                <a:avLst/>
              </a:prstGeom>
              <a:solidFill>
                <a:srgbClr val="FFFF00"/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CDA7FB5-7858-F442-32C0-97B4B9A153F7}"/>
                  </a:ext>
                </a:extLst>
              </p:cNvPr>
              <p:cNvSpPr/>
              <p:nvPr/>
            </p:nvSpPr>
            <p:spPr>
              <a:xfrm>
                <a:off x="1840087" y="2994880"/>
                <a:ext cx="1763367" cy="1763367"/>
              </a:xfrm>
              <a:prstGeom prst="ellipse">
                <a:avLst/>
              </a:prstGeom>
              <a:solidFill>
                <a:srgbClr val="FFC000"/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A560717-63D1-C61F-F35C-3BA3B88E6EB3}"/>
                  </a:ext>
                </a:extLst>
              </p:cNvPr>
              <p:cNvSpPr/>
              <p:nvPr/>
            </p:nvSpPr>
            <p:spPr>
              <a:xfrm>
                <a:off x="2086049" y="3240843"/>
                <a:ext cx="1271441" cy="1271441"/>
              </a:xfrm>
              <a:prstGeom prst="ellipse">
                <a:avLst/>
              </a:prstGeom>
              <a:solidFill>
                <a:srgbClr val="FFC000"/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9646335-3F19-3733-9B26-F5E43DFDA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" r="6250"/>
              <a:stretch/>
            </p:blipFill>
            <p:spPr bwMode="auto">
              <a:xfrm>
                <a:off x="2260116" y="3577783"/>
                <a:ext cx="923308" cy="62420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836122-23C7-468F-3F60-9553E7E37B6F}"/>
                  </a:ext>
                </a:extLst>
              </p:cNvPr>
              <p:cNvSpPr txBox="1"/>
              <p:nvPr/>
            </p:nvSpPr>
            <p:spPr>
              <a:xfrm>
                <a:off x="1580150" y="1976970"/>
                <a:ext cx="2388016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</a:rPr>
                  <a:t>Main Plant Boundary (MPB)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D87F87-5F9F-05BF-4903-79BCB6775F6C}"/>
                  </a:ext>
                </a:extLst>
              </p:cNvPr>
              <p:cNvSpPr txBox="1"/>
              <p:nvPr/>
            </p:nvSpPr>
            <p:spPr>
              <a:xfrm>
                <a:off x="1405201" y="2633151"/>
                <a:ext cx="2737914" cy="33855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</a:rPr>
                  <a:t>OI Boundary with Isolation Zone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B4056A-DD4C-991A-3AFB-40FB589F58FD}"/>
                </a:ext>
              </a:extLst>
            </p:cNvPr>
            <p:cNvSpPr/>
            <p:nvPr/>
          </p:nvSpPr>
          <p:spPr>
            <a:xfrm>
              <a:off x="1648469" y="4533898"/>
              <a:ext cx="445130" cy="105437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96F6943-3CB4-69FD-C248-4FDC5ABDE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47" y="1567167"/>
            <a:ext cx="8171820" cy="458983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62D66-A00B-630D-0A24-EE1F441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7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B1CE9D-1BD8-C8EC-D3C9-5765D616C34D}"/>
              </a:ext>
            </a:extLst>
          </p:cNvPr>
          <p:cNvSpPr/>
          <p:nvPr/>
        </p:nvSpPr>
        <p:spPr>
          <a:xfrm>
            <a:off x="3602238" y="1758078"/>
            <a:ext cx="2549769" cy="254976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774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Adoption of “Security by Design”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59614-AE1F-A3FA-5346-AC27953CF3D1}"/>
              </a:ext>
            </a:extLst>
          </p:cNvPr>
          <p:cNvSpPr txBox="1"/>
          <p:nvPr/>
        </p:nvSpPr>
        <p:spPr>
          <a:xfrm>
            <a:off x="418531" y="1329702"/>
            <a:ext cx="11354937" cy="5037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24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Principles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Holistic Integration: </a:t>
            </a: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with engineering and cyber security experts from the outset.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Inherent Security: </a:t>
            </a: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security measures in the design's foundation.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Passive Defence: </a:t>
            </a: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reliance on active measures, enhancing overall resilience.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Adaptive Responsiveness: </a:t>
            </a: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flexibility to address evolving threats.</a:t>
            </a:r>
          </a:p>
          <a:p>
            <a:pPr algn="just">
              <a:spcAft>
                <a:spcPts val="800"/>
              </a:spcAft>
            </a:pPr>
            <a:r>
              <a:rPr lang="en-IN" sz="24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Applications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of Malicious Acts: </a:t>
            </a:r>
            <a:r>
              <a:rPr lang="en-IN" sz="20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areas underground to reduce sabotage risks.</a:t>
            </a:r>
          </a:p>
          <a:p>
            <a:pPr marL="72072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Threat Response:</a:t>
            </a:r>
          </a:p>
          <a:p>
            <a:pPr marL="12573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Armed security posts for rapid responses.</a:t>
            </a:r>
          </a:p>
          <a:p>
            <a:pPr marL="12573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Fortified positions against ballistic threats.</a:t>
            </a:r>
          </a:p>
          <a:p>
            <a:pPr marL="12573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Multi-purpose Central Alarm Stations (CAS) for surveillance and emergency management.</a:t>
            </a:r>
          </a:p>
          <a:p>
            <a:pPr marL="12573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IT Security Management System for sensitive information handling.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7F499-4739-E0D2-2D8A-9B2127EC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8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8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Transitioning to Performance-Based Security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08B32-2110-CD6A-D7FB-F4F74C5A9B59}"/>
              </a:ext>
            </a:extLst>
          </p:cNvPr>
          <p:cNvSpPr txBox="1"/>
          <p:nvPr/>
        </p:nvSpPr>
        <p:spPr>
          <a:xfrm>
            <a:off x="342474" y="1232511"/>
            <a:ext cx="7614563" cy="11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2000" b="1" kern="1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Performance-Based Approach: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Focus:</a:t>
            </a:r>
            <a:r>
              <a:rPr lang="en-IN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predetermined security outcomes rather than rigid layouts.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Flexibility:</a:t>
            </a:r>
            <a:r>
              <a:rPr lang="en-IN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Tailored security measures for unique urban vulnerabilities</a:t>
            </a:r>
            <a:r>
              <a:rPr lang="en-IN" sz="20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55432-BC71-2A80-62FC-67C3ABD722F6}"/>
              </a:ext>
            </a:extLst>
          </p:cNvPr>
          <p:cNvSpPr txBox="1"/>
          <p:nvPr/>
        </p:nvSpPr>
        <p:spPr>
          <a:xfrm>
            <a:off x="342474" y="2422580"/>
            <a:ext cx="6691372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20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Components of Effective Physical Protection Systems (PPS):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Security Assessment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potential threats (Design Basis Threat - DBT)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critical targets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PPS Design Elements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Detection: Identify unauthorized access.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Delay: Thwart potential breaches.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Response: Act to mitigate threats.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&amp; Optimization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computer simulations to assess vulnerabilities.</a:t>
            </a:r>
          </a:p>
          <a:p>
            <a:pPr marL="742950" lvl="1" indent="-285750" algn="just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Redesign based on findings.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B9145-7358-03DD-158A-2065AF6CAC6F}"/>
              </a:ext>
            </a:extLst>
          </p:cNvPr>
          <p:cNvSpPr txBox="1"/>
          <p:nvPr/>
        </p:nvSpPr>
        <p:spPr>
          <a:xfrm>
            <a:off x="6096000" y="3743405"/>
            <a:ext cx="5601411" cy="215443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24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Assessment:</a:t>
            </a:r>
            <a:endParaRPr lang="en-IN" sz="2400" kern="100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Quantification: </a:t>
            </a:r>
            <a:r>
              <a:rPr lang="en-IN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overall risk against potential attack consequences.</a:t>
            </a:r>
          </a:p>
          <a:p>
            <a:pPr marL="44767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Normalization: </a:t>
            </a:r>
            <a:r>
              <a:rPr lang="en-IN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numerical values (0-1) for consequence severity.</a:t>
            </a:r>
          </a:p>
          <a:p>
            <a:pPr marL="447675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Decision-Making: </a:t>
            </a:r>
            <a:r>
              <a:rPr lang="en-IN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Informs acceptability of residual risk.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F1A4C-AFAF-7C56-A8EE-2434DA8B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9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5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D6EDD2-A236-C579-ABC1-9E354B8B8F59}"/>
                  </a:ext>
                </a:extLst>
              </p:cNvPr>
              <p:cNvSpPr txBox="1"/>
              <p:nvPr/>
            </p:nvSpPr>
            <p:spPr>
              <a:xfrm>
                <a:off x="306418" y="1234116"/>
                <a:ext cx="11427047" cy="828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2000" b="1" kern="100" dirty="0">
                    <a:solidFill>
                      <a:srgbClr val="C00000"/>
                    </a:solidFill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PPS Effectiveness (PE):</a:t>
                </a:r>
                <a:endParaRPr lang="en-IN" sz="2000" kern="100" dirty="0">
                  <a:solidFill>
                    <a:srgbClr val="C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3888" indent="-3429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IN" sz="20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IN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en-IN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IN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IN" sz="2000" kern="1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b="1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Where:</a:t>
                </a:r>
                <a:r>
                  <a:rPr lang="en-IN" sz="2000" b="1" kern="1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en-IN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Probability of Interruption;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IN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Probability of Neutralization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D6EDD2-A236-C579-ABC1-9E354B8B8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8" y="1234116"/>
                <a:ext cx="11427047" cy="828497"/>
              </a:xfrm>
              <a:prstGeom prst="rect">
                <a:avLst/>
              </a:prstGeom>
              <a:blipFill>
                <a:blip r:embed="rId2"/>
                <a:stretch>
                  <a:fillRect l="-533" t="-4412" b="-1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17F3A6-BBA3-787E-17A6-DA2EE6AC7A89}"/>
                  </a:ext>
                </a:extLst>
              </p:cNvPr>
              <p:cNvSpPr txBox="1"/>
              <p:nvPr/>
            </p:nvSpPr>
            <p:spPr>
              <a:xfrm>
                <a:off x="306419" y="2107800"/>
                <a:ext cx="11427046" cy="1261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kern="100" dirty="0">
                    <a:solidFill>
                      <a:srgbClr val="C00000"/>
                    </a:solidFill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Risk Assessment (R):</a:t>
                </a:r>
              </a:p>
              <a:p>
                <a:pPr marL="623888" indent="-3429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</a:pPr>
                <a:r>
                  <a:rPr lang="en-US" sz="2000" kern="1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Calculated using: </a:t>
                </a:r>
                <a14:m>
                  <m:oMath xmlns:m="http://schemas.openxmlformats.org/officeDocument/2006/math">
                    <m:r>
                      <a:rPr lang="en-I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IN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I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sz="2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I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I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0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3888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2000" b="1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Variables:</a:t>
                </a:r>
                <a:r>
                  <a:rPr lang="en-IN" sz="2000" b="1" kern="100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N" sz="20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I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I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Probability of Attack; C Consequences of the Attack;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2000" kern="100" dirty="0">
                    <a:effectLst/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Probability of System Failure</a:t>
                </a:r>
                <a:r>
                  <a:rPr lang="en-IN" sz="2000" dirty="0">
                    <a:effectLst/>
                    <a:latin typeface="Arial Narrow" panose="020B060602020203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000" kern="1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17F3A6-BBA3-787E-17A6-DA2EE6AC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9" y="2107800"/>
                <a:ext cx="11427046" cy="1261243"/>
              </a:xfrm>
              <a:prstGeom prst="rect">
                <a:avLst/>
              </a:prstGeom>
              <a:blipFill>
                <a:blip r:embed="rId3"/>
                <a:stretch>
                  <a:fillRect l="-533" t="-3382" b="-77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778E93C-2952-43F4-42E4-6A22A587DEDD}"/>
              </a:ext>
            </a:extLst>
          </p:cNvPr>
          <p:cNvSpPr txBox="1"/>
          <p:nvPr/>
        </p:nvSpPr>
        <p:spPr>
          <a:xfrm>
            <a:off x="306418" y="3381428"/>
            <a:ext cx="7843164" cy="1259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Probabilistic Approach:</a:t>
            </a:r>
          </a:p>
          <a:p>
            <a:pPr marL="623888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Evaluates PPS functions concerning Response Force Time (RFT).</a:t>
            </a:r>
          </a:p>
          <a:p>
            <a:pPr marL="623888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adversary pathways analyzed with different protection layers.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09F36-3A90-2172-CB26-D57A465372DC}"/>
              </a:ext>
            </a:extLst>
          </p:cNvPr>
          <p:cNvSpPr txBox="1"/>
          <p:nvPr/>
        </p:nvSpPr>
        <p:spPr>
          <a:xfrm>
            <a:off x="306418" y="4828230"/>
            <a:ext cx="54973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Key Components:</a:t>
            </a:r>
            <a:endParaRPr lang="en-US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Inputs for Adversary Sequence Diagram (ASD):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Probability of Detection (</a:t>
            </a:r>
            <a:r>
              <a:rPr lang="en-IN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</a:t>
            </a:r>
            <a:r>
              <a:rPr lang="en-IN" sz="2000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Mean Delay Time (</a:t>
            </a:r>
            <a:r>
              <a:rPr lang="en-IN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</a:t>
            </a:r>
            <a:r>
              <a:rPr lang="en-IN" sz="2000" baseline="-25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Probability of Communication (</a:t>
            </a:r>
            <a:r>
              <a:rPr lang="en-IN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</a:t>
            </a:r>
            <a:r>
              <a:rPr lang="en-IN" sz="2000" baseline="-250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Critical Detection Point (CDP):</a:t>
            </a:r>
            <a:r>
              <a:rPr lang="en-US" sz="2000" dirty="0">
                <a:latin typeface="Arial Narrow" panose="020B0606020202030204" pitchFamily="34" charset="0"/>
              </a:rPr>
              <a:t> Determined by RFT.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1872CE-9D84-8249-80B6-A6F84635F163}"/>
                  </a:ext>
                </a:extLst>
              </p:cNvPr>
              <p:cNvSpPr txBox="1"/>
              <p:nvPr/>
            </p:nvSpPr>
            <p:spPr>
              <a:xfrm>
                <a:off x="6096000" y="4702191"/>
                <a:ext cx="5485219" cy="1843197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 b="1" dirty="0">
                    <a:latin typeface="Arial Narrow" panose="020B0606020202030204" pitchFamily="34" charset="0"/>
                  </a:rPr>
                  <a:t>Target Effectiveness:</a:t>
                </a:r>
              </a:p>
              <a:p>
                <a:pPr marL="536575" indent="-342900"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latin typeface="Arial Narrow" panose="020B0606020202030204" pitchFamily="34" charset="0"/>
                  </a:rPr>
                  <a:t>Aim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IN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  <m:r>
                      <a:rPr lang="en-IN" sz="20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Arial Narrow" panose="020B0606020202030204" pitchFamily="34" charset="0"/>
                  </a:rPr>
                  <a:t>≥ 0.8</a:t>
                </a:r>
              </a:p>
              <a:p>
                <a:pPr marL="536575" indent="-342900" algn="just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latin typeface="Arial Narrow" panose="020B0606020202030204" pitchFamily="34" charset="0"/>
                  </a:rPr>
                  <a:t>Achievable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IN" sz="20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 Narrow" panose="020B0606020202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IN" sz="20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sub>
                    </m:sSub>
                    <m:r>
                      <a:rPr lang="en-IN" sz="20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Arial Narrow" panose="020B0606020202030204" pitchFamily="34" charset="0"/>
                  </a:rPr>
                  <a:t>​ of at least 0.9 each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1872CE-9D84-8249-80B6-A6F84635F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02191"/>
                <a:ext cx="5485219" cy="1843197"/>
              </a:xfrm>
              <a:prstGeom prst="rect">
                <a:avLst/>
              </a:prstGeom>
              <a:blipFill>
                <a:blip r:embed="rId4"/>
                <a:stretch>
                  <a:fillRect l="-660" b="-3205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8CF722-A921-6B13-BCAB-980F83D9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10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Key Design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AC9F3-B98A-6ECE-3D03-41704B37D5A9}"/>
              </a:ext>
            </a:extLst>
          </p:cNvPr>
          <p:cNvSpPr txBox="1"/>
          <p:nvPr/>
        </p:nvSpPr>
        <p:spPr>
          <a:xfrm>
            <a:off x="1220665" y="1943025"/>
            <a:ext cx="9750669" cy="4081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the safe and secure operation of SMRs in such environments, a comprehensive approach to security is essential. This includes the implementation of various remedial measures aimed at mitigating security risks and safeguarding both the reactor facilities and surrounding communities.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IN" sz="2400" b="1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lvl="0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Physical Protection Systems</a:t>
            </a:r>
          </a:p>
          <a:p>
            <a:pPr marL="720725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Cybersecurity Safeguards</a:t>
            </a:r>
          </a:p>
          <a:p>
            <a:pPr marL="720725" indent="-342900" algn="just">
              <a:lnSpc>
                <a:spcPct val="115000"/>
              </a:lnSpc>
              <a:buFont typeface="+mj-lt"/>
              <a:buAutoNum type="alphaLcPeriod"/>
            </a:pP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Redundant Safety Systems</a:t>
            </a:r>
          </a:p>
          <a:p>
            <a:pPr marL="720725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Risk Assessment and Adaptation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0BE06-211F-33CA-1E07-4A8930DB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11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3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Proposed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FCB81-DADB-D1CB-A440-468E5FD0E324}"/>
              </a:ext>
            </a:extLst>
          </p:cNvPr>
          <p:cNvSpPr txBox="1"/>
          <p:nvPr/>
        </p:nvSpPr>
        <p:spPr>
          <a:xfrm>
            <a:off x="418532" y="1463278"/>
            <a:ext cx="11354936" cy="4514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Security Infrastructure for Dynamic Defence</a:t>
            </a:r>
            <a:endParaRPr lang="en-IN" sz="2800" kern="1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Multi-layered Security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Integrates various security layers for robust protection.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Surveillance Technologies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Utilizes cutting-edge cameras and sensors.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Robotic Security Patrols: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Deploys autonomous units for monitoring and response.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Cybersecurity Integration: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Merges physical and digital security measures.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&amp; Machine Learning: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Enhances threat detection and analysis.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Threat Assessment: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Enables immediate response to emerging threats.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Drone Detection &amp; Countermeasures: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Safeguards against unauthorized aerial incursions.</a:t>
            </a:r>
          </a:p>
          <a:p>
            <a:pPr marL="623888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Resilient Physical Infrastructure: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Fortifies facilities against physical and cyber threats.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210B6-9A94-C071-BEDF-F5F929A2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12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4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Proposed Strategy [Cont.]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16268-6FCE-0BC0-751F-A93C3ABCB7E7}"/>
              </a:ext>
            </a:extLst>
          </p:cNvPr>
          <p:cNvSpPr txBox="1"/>
          <p:nvPr/>
        </p:nvSpPr>
        <p:spPr>
          <a:xfrm>
            <a:off x="418531" y="1120134"/>
            <a:ext cx="11354937" cy="5778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24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Redundant Safety Systems in Small Modular Reactors (SMRs)</a:t>
            </a:r>
            <a:endParaRPr lang="en-IN" sz="2400" kern="1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Redundancy</a:t>
            </a:r>
            <a:endParaRPr lang="en-IN" sz="2400" b="1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for safety in densely populated areas.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Redundant Safety Systems:</a:t>
            </a:r>
          </a:p>
          <a:p>
            <a:pPr marL="809625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Inherent Safety Features: Built-in mechanisms for immediate safety.</a:t>
            </a:r>
          </a:p>
          <a:p>
            <a:pPr marL="809625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Engineered Safety Systems: Designed systems to back up inherent features.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Examples:</a:t>
            </a:r>
            <a:endParaRPr lang="en-IN" sz="24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96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Emergency Shutdown Systems: Ensures quick reactor shutdown.</a:t>
            </a:r>
          </a:p>
          <a:p>
            <a:pPr marL="8096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Decay Heat Removal Systems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cooling methods for residual heat.</a:t>
            </a:r>
          </a:p>
          <a:p>
            <a:pPr marL="8096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Containment Barriers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Layers of protection against radioactive release.</a:t>
            </a:r>
          </a:p>
          <a:p>
            <a:pPr marL="809625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Redundant Filtration Systems</a:t>
            </a:r>
            <a:r>
              <a:rPr lang="en-IN" sz="24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Multi-stage filters for air and water safety.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5C18E-9AAA-68E3-91CA-E8007D12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13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5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3BA0F-6D00-3DCF-7F42-CCAC3EE08F09}"/>
              </a:ext>
            </a:extLst>
          </p:cNvPr>
          <p:cNvSpPr txBox="1"/>
          <p:nvPr/>
        </p:nvSpPr>
        <p:spPr>
          <a:xfrm>
            <a:off x="418531" y="1998392"/>
            <a:ext cx="11354937" cy="344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Pivotal Shift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Move from prescriptive to performance-based regulations.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 Approach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Emphasizes adaptability and efficiency in security.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Tailored Security Measures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Customizes strategies to the unique SMR landscape.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Effectiveness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Focus on performance metrics optimizes resource allocation.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and Improvement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Aligns with evolving security standards and fosters resilience.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Leadership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Positions India at the forefront of nuclear security advancements.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Development</a:t>
            </a:r>
            <a:r>
              <a:rPr lang="en-IN" sz="24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Supports safe and sustainable nuclear energy growth for the future.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CB1ED-E18A-EB58-2727-BD8E9FD9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14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0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ED3D170-8120-DACE-DFF4-5384E39AC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1912" y="2541587"/>
            <a:ext cx="6988175" cy="17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BD364F-AA5C-AF6E-28E2-4D36E71DB889}"/>
              </a:ext>
            </a:extLst>
          </p:cNvPr>
          <p:cNvSpPr txBox="1"/>
          <p:nvPr/>
        </p:nvSpPr>
        <p:spPr>
          <a:xfrm>
            <a:off x="2743200" y="5245424"/>
            <a:ext cx="6705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Kaushik Ghoshal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Nuclear Controls and Planning Wing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Department of Atomic Energy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India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19504-07BE-2850-D57F-0AF0D84D4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57" y="2189014"/>
            <a:ext cx="2256286" cy="225628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337E40-7DDE-90D3-594E-0376CE19385C}"/>
              </a:ext>
            </a:extLst>
          </p:cNvPr>
          <p:cNvSpPr/>
          <p:nvPr/>
        </p:nvSpPr>
        <p:spPr>
          <a:xfrm>
            <a:off x="380430" y="273748"/>
            <a:ext cx="11354937" cy="63118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BD49E0-8D5D-E4EF-F874-DC38A6D5BD6C}"/>
              </a:ext>
            </a:extLst>
          </p:cNvPr>
          <p:cNvSpPr/>
          <p:nvPr/>
        </p:nvSpPr>
        <p:spPr>
          <a:xfrm>
            <a:off x="5138801" y="4577482"/>
            <a:ext cx="1992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Date: October 22, 2024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Venue: IAEA, Vienna</a:t>
            </a:r>
            <a:endParaRPr lang="en-IN" sz="16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EFBAE4-8309-76B9-3490-DB3424A97F96}"/>
              </a:ext>
            </a:extLst>
          </p:cNvPr>
          <p:cNvSpPr/>
          <p:nvPr/>
        </p:nvSpPr>
        <p:spPr>
          <a:xfrm>
            <a:off x="745540" y="557893"/>
            <a:ext cx="1070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Transitioning Regulatory Oversight: Moving from Prescriptive to Performance-Based Approach for Addressing Security Challenges in Indian Small Modular Reactors (SMRs)</a:t>
            </a:r>
            <a:endParaRPr lang="en-IN" sz="2400" b="1" dirty="0">
              <a:solidFill>
                <a:srgbClr val="C000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385453-35DD-1B41-9D89-724DA21281FA}"/>
              </a:ext>
            </a:extLst>
          </p:cNvPr>
          <p:cNvSpPr/>
          <p:nvPr/>
        </p:nvSpPr>
        <p:spPr>
          <a:xfrm>
            <a:off x="1838325" y="2926109"/>
            <a:ext cx="8515350" cy="239077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DEBD3E03-8494-296E-4A26-FC03DDE283DF}"/>
              </a:ext>
            </a:extLst>
          </p:cNvPr>
          <p:cNvSpPr/>
          <p:nvPr/>
        </p:nvSpPr>
        <p:spPr>
          <a:xfrm>
            <a:off x="3857412" y="1419939"/>
            <a:ext cx="4477176" cy="7083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Disclaimer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FA136-0EAC-BAA9-DAF9-B748DB8062D7}"/>
              </a:ext>
            </a:extLst>
          </p:cNvPr>
          <p:cNvSpPr txBox="1"/>
          <p:nvPr/>
        </p:nvSpPr>
        <p:spPr>
          <a:xfrm>
            <a:off x="2314575" y="3428998"/>
            <a:ext cx="7562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u="none" strike="noStrike" baseline="0" dirty="0">
                <a:latin typeface="Arial Narrow" panose="020B0606020202030204" pitchFamily="34" charset="0"/>
              </a:rPr>
              <a:t>The presentation reflects my understanding and perception in individual capacity and do not reflect the views of the organization that I am affiliated with.</a:t>
            </a:r>
            <a:endParaRPr lang="en-IN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5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53BC5C-5A16-773F-E932-EE4FCAD96D10}"/>
              </a:ext>
            </a:extLst>
          </p:cNvPr>
          <p:cNvSpPr/>
          <p:nvPr/>
        </p:nvSpPr>
        <p:spPr>
          <a:xfrm>
            <a:off x="313899" y="196349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Outline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3565376"/>
              </p:ext>
            </p:extLst>
          </p:nvPr>
        </p:nvGraphicFramePr>
        <p:xfrm>
          <a:off x="663199" y="1257230"/>
          <a:ext cx="10865601" cy="569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92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E0C6C1-B3CD-E44E-4FE4-3029EF23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9001"/>
            <a:ext cx="4076697" cy="5170211"/>
          </a:xfrm>
          <a:prstGeom prst="rect">
            <a:avLst/>
          </a:prstGeom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Introduction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B2AF4A-ADF9-826F-099B-E370A4E6FAFF}"/>
              </a:ext>
            </a:extLst>
          </p:cNvPr>
          <p:cNvSpPr/>
          <p:nvPr/>
        </p:nvSpPr>
        <p:spPr>
          <a:xfrm>
            <a:off x="4304950" y="1400537"/>
            <a:ext cx="7620711" cy="52180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0DA58-A934-156A-5E17-713AEEE5ACA3}"/>
              </a:ext>
            </a:extLst>
          </p:cNvPr>
          <p:cNvSpPr txBox="1"/>
          <p:nvPr/>
        </p:nvSpPr>
        <p:spPr>
          <a:xfrm>
            <a:off x="4401258" y="1752034"/>
            <a:ext cx="7296153" cy="467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India's nuclear sector is set for significant expansion with small modular reactors (SMRs) emerging as a key solution for rising energy demands.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SMRs are being considered for deployment at decommissioned large commercial thermal power plants and within major industrial complexes.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industrial sites also include integrated steel plants and aluminium smelters with aging captive power plants facing high operational costs and rising fossil fuel prices.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SMRs offer a solution to these challenges but pose unique security concerns in urban settings.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 traditional reactors that require a minimum exclusion zone of 1 km, SMRs may lack sufficient spatial buffers.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proximity to densely populated areas heightens security risks.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21A29-8984-0BC5-B83C-343D5851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340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140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743ACBA-A94D-DD7B-58AB-53F04F68F15A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Security Risks of SMRs in Urban Landscapes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38AEE4-6ACA-0918-0434-6811866BCF10}"/>
              </a:ext>
            </a:extLst>
          </p:cNvPr>
          <p:cNvSpPr/>
          <p:nvPr/>
        </p:nvSpPr>
        <p:spPr>
          <a:xfrm>
            <a:off x="342473" y="1323787"/>
            <a:ext cx="11354937" cy="54054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7059E-B0E0-908A-3FC1-D8429B3B403A}"/>
              </a:ext>
            </a:extLst>
          </p:cNvPr>
          <p:cNvSpPr txBox="1"/>
          <p:nvPr/>
        </p:nvSpPr>
        <p:spPr>
          <a:xfrm>
            <a:off x="599720" y="1520563"/>
            <a:ext cx="10992560" cy="501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IN" sz="2300" b="1" u="sng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deployment of small modular reactors (SMRs) introduces unique security challenges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compact size increases the risk of sabotage or theft, facilitating unauthorized access.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or absent exclusion zones heighten the risk of radiological releases from attacks.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releases could lead to Unacceptable or High Radiological Consequences, threatening public safety.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buffer zones intensify the impact on nearby populations and the environment.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 of substantial exclusion zones hampers emergency response effectiveness.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 deployment of emergency measures may be impeded, worsening breach consequences.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security protocols and tailored response strategies are essential for urban SMRs.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5F84A-BFFE-7C91-EB2A-8FE3CE63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275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561880A-6604-E85A-3CD5-43005F4A5CD9}"/>
              </a:ext>
            </a:extLst>
          </p:cNvPr>
          <p:cNvSpPr/>
          <p:nvPr/>
        </p:nvSpPr>
        <p:spPr>
          <a:xfrm>
            <a:off x="342474" y="239400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The Prescriptive Model of Nuclear Security Regulations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61AB0A-48BC-DE4B-A5F8-C78B102F0AD4}"/>
              </a:ext>
            </a:extLst>
          </p:cNvPr>
          <p:cNvSpPr/>
          <p:nvPr/>
        </p:nvSpPr>
        <p:spPr>
          <a:xfrm>
            <a:off x="418531" y="1341055"/>
            <a:ext cx="11354937" cy="526332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40EA2-312F-DCE1-7ED8-45241B7E4C95}"/>
              </a:ext>
            </a:extLst>
          </p:cNvPr>
          <p:cNvSpPr txBox="1"/>
          <p:nvPr/>
        </p:nvSpPr>
        <p:spPr>
          <a:xfrm>
            <a:off x="642040" y="1457189"/>
            <a:ext cx="11240566" cy="4919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India's nuclear security regulations follow a prescriptive model with three concentric security boundaries.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innermost Operating Island (OI) boundary features double fencing and includes critical safety systems.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Plant Boundary (MPB) encompasses all essential systems and structures.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outer Exclusion Zone extends up to 1.6 kilometre, with strict public access restrictions.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details parameters like boundary distances, construction materials, and surveillance equipment.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control at multiple Entry points: Exclusion Zone, MPB </a:t>
            </a: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(LAA)</a:t>
            </a: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OI </a:t>
            </a:r>
            <a:r>
              <a:rPr lang="en-IN" sz="20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(PA)</a:t>
            </a: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Vital/ Inner Areas.</a:t>
            </a:r>
          </a:p>
          <a:p>
            <a:pPr marL="342900" lvl="0" indent="-342900" algn="just">
              <a:lnSpc>
                <a:spcPct val="200000"/>
              </a:lnSpc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Stringent credential verification ensures only authorized personnel access sensitive areas.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IN" sz="2000" b="1" kern="1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layered security approach significantly enhances protection against potential intrusions.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980C7-3B13-47B9-CE03-60CE5583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  <a:endParaRPr lang="en-IN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6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617E344-226C-7829-DEEC-7A6B8A49F005}"/>
              </a:ext>
            </a:extLst>
          </p:cNvPr>
          <p:cNvSpPr/>
          <p:nvPr/>
        </p:nvSpPr>
        <p:spPr>
          <a:xfrm>
            <a:off x="5915025" y="4576964"/>
            <a:ext cx="377025" cy="10800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08CD17-8853-560E-1E13-AF45C2F2104D}"/>
              </a:ext>
            </a:extLst>
          </p:cNvPr>
          <p:cNvSpPr/>
          <p:nvPr/>
        </p:nvSpPr>
        <p:spPr>
          <a:xfrm>
            <a:off x="2862262" y="200025"/>
            <a:ext cx="6467475" cy="64674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560717-63D1-C61F-F35C-3BA3B88E6EB3}"/>
              </a:ext>
            </a:extLst>
          </p:cNvPr>
          <p:cNvSpPr/>
          <p:nvPr/>
        </p:nvSpPr>
        <p:spPr>
          <a:xfrm>
            <a:off x="5295899" y="2628899"/>
            <a:ext cx="1600201" cy="16002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DA7FB5-7858-F442-32C0-97B4B9A153F7}"/>
              </a:ext>
            </a:extLst>
          </p:cNvPr>
          <p:cNvSpPr/>
          <p:nvPr/>
        </p:nvSpPr>
        <p:spPr>
          <a:xfrm>
            <a:off x="4986337" y="2319337"/>
            <a:ext cx="2219325" cy="22193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948DF5-9D3F-6BAC-E8D5-80DD9FBB594C}"/>
              </a:ext>
            </a:extLst>
          </p:cNvPr>
          <p:cNvSpPr/>
          <p:nvPr/>
        </p:nvSpPr>
        <p:spPr>
          <a:xfrm>
            <a:off x="4136231" y="1504949"/>
            <a:ext cx="3919538" cy="43148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46335-3F19-3733-9B26-F5E43DFD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6250"/>
          <a:stretch/>
        </p:blipFill>
        <p:spPr bwMode="auto">
          <a:xfrm>
            <a:off x="5514974" y="3052963"/>
            <a:ext cx="1162050" cy="785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69D374-1F9F-C104-AFF8-7F8E998C3691}"/>
              </a:ext>
            </a:extLst>
          </p:cNvPr>
          <p:cNvSpPr/>
          <p:nvPr/>
        </p:nvSpPr>
        <p:spPr>
          <a:xfrm>
            <a:off x="5705475" y="5662612"/>
            <a:ext cx="809625" cy="3143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C918F9-4ABC-E797-E616-567D671BD0DC}"/>
              </a:ext>
            </a:extLst>
          </p:cNvPr>
          <p:cNvSpPr/>
          <p:nvPr/>
        </p:nvSpPr>
        <p:spPr>
          <a:xfrm>
            <a:off x="5705475" y="6477000"/>
            <a:ext cx="809625" cy="3143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02405-71E9-5490-F2B7-ABBB620CF83D}"/>
              </a:ext>
            </a:extLst>
          </p:cNvPr>
          <p:cNvSpPr/>
          <p:nvPr/>
        </p:nvSpPr>
        <p:spPr>
          <a:xfrm>
            <a:off x="5829300" y="4088606"/>
            <a:ext cx="571500" cy="4883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58EA84-2584-0AD4-E542-1FA65B171B1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285014" y="2908106"/>
            <a:ext cx="3173900" cy="4891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5ACC8-5813-AB27-894E-5C0D9BB8BCEE}"/>
              </a:ext>
            </a:extLst>
          </p:cNvPr>
          <p:cNvCxnSpPr>
            <a:cxnSpLocks/>
          </p:cNvCxnSpPr>
          <p:nvPr/>
        </p:nvCxnSpPr>
        <p:spPr>
          <a:xfrm flipV="1">
            <a:off x="2251575" y="3240907"/>
            <a:ext cx="2718407" cy="155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584036-955F-FE3D-96BA-BDEC96C4BA1B}"/>
              </a:ext>
            </a:extLst>
          </p:cNvPr>
          <p:cNvCxnSpPr>
            <a:cxnSpLocks/>
          </p:cNvCxnSpPr>
          <p:nvPr/>
        </p:nvCxnSpPr>
        <p:spPr>
          <a:xfrm flipV="1">
            <a:off x="6110287" y="1504949"/>
            <a:ext cx="2568077" cy="1924051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78645D-1EE7-A786-EBE7-3DFAC1765444}"/>
              </a:ext>
            </a:extLst>
          </p:cNvPr>
          <p:cNvCxnSpPr>
            <a:cxnSpLocks/>
          </p:cNvCxnSpPr>
          <p:nvPr/>
        </p:nvCxnSpPr>
        <p:spPr>
          <a:xfrm flipV="1">
            <a:off x="7115175" y="2873524"/>
            <a:ext cx="826838" cy="146124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2821B7-A2DF-2FE8-3B84-52664760F626}"/>
              </a:ext>
            </a:extLst>
          </p:cNvPr>
          <p:cNvCxnSpPr>
            <a:cxnSpLocks/>
          </p:cNvCxnSpPr>
          <p:nvPr/>
        </p:nvCxnSpPr>
        <p:spPr>
          <a:xfrm flipH="1">
            <a:off x="6091238" y="4576964"/>
            <a:ext cx="4762" cy="1399973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D24F44-C652-B253-51BA-0680CA2E1EB1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6515100" y="5751296"/>
            <a:ext cx="3220401" cy="684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574596C9-487F-0964-0921-2C819A411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26" y="1735885"/>
            <a:ext cx="472276" cy="6570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685EAA8-530A-AAA2-CC19-16022432B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37" y="4364412"/>
            <a:ext cx="472276" cy="6570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B590AF-7FFE-0B11-DFFC-ADC28E5F3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99" y="3084697"/>
            <a:ext cx="472276" cy="65708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80FB9ED-7E8D-7514-ED06-6B89ADAFE63A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272787" y="4741389"/>
            <a:ext cx="2112380" cy="203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2D4E365-C0E6-866B-2914-16C2A0FBA5DD}"/>
              </a:ext>
            </a:extLst>
          </p:cNvPr>
          <p:cNvGrpSpPr/>
          <p:nvPr/>
        </p:nvGrpSpPr>
        <p:grpSpPr>
          <a:xfrm>
            <a:off x="-34770" y="2588299"/>
            <a:ext cx="2471979" cy="1617915"/>
            <a:chOff x="149776" y="428626"/>
            <a:chExt cx="2471979" cy="16179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24FF94-DBDD-4324-D98B-6F9FEB1ED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0" y="428626"/>
              <a:ext cx="2160000" cy="161791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7E0FB2C-506D-FD90-81B0-DAC311C5571E}"/>
                </a:ext>
              </a:extLst>
            </p:cNvPr>
            <p:cNvSpPr txBox="1"/>
            <p:nvPr/>
          </p:nvSpPr>
          <p:spPr>
            <a:xfrm>
              <a:off x="149776" y="1781184"/>
              <a:ext cx="2471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OI Double Fencing with Isolation Zone</a:t>
              </a:r>
              <a:endParaRPr lang="en-IN" sz="11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968ECB-73A8-D7B1-00AE-1949E890620A}"/>
              </a:ext>
            </a:extLst>
          </p:cNvPr>
          <p:cNvGrpSpPr/>
          <p:nvPr/>
        </p:nvGrpSpPr>
        <p:grpSpPr>
          <a:xfrm>
            <a:off x="60823" y="4332785"/>
            <a:ext cx="2471979" cy="1223822"/>
            <a:chOff x="318725" y="2722080"/>
            <a:chExt cx="2471979" cy="122382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B34C601-67DC-363C-5C83-80B080960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69" y="2722080"/>
              <a:ext cx="2177620" cy="1223822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414DE32-9314-E969-7815-07989C0C5883}"/>
                </a:ext>
              </a:extLst>
            </p:cNvPr>
            <p:cNvSpPr txBox="1"/>
            <p:nvPr/>
          </p:nvSpPr>
          <p:spPr>
            <a:xfrm>
              <a:off x="318725" y="3684291"/>
              <a:ext cx="2471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RRM Wall</a:t>
              </a:r>
              <a:endParaRPr lang="en-IN" sz="1100" b="1" dirty="0"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EEEC235E-EAA1-F856-BBE0-9489B2FBD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4" y="1246298"/>
            <a:ext cx="457198" cy="5608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80E7CB1-648F-09E2-0F16-A1843D5A4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39" y="1253538"/>
            <a:ext cx="457198" cy="5608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2EC5EBF-BF64-54FD-2225-A67FB24D7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9" y="1666745"/>
            <a:ext cx="457198" cy="560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13B135-E2E1-F613-4F99-4CC273B93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37" y="4896757"/>
            <a:ext cx="457198" cy="5608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4E2A8B4-BA73-C0A3-A341-D9669CCD0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722582"/>
            <a:ext cx="457198" cy="5608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DBF0A1B-7EE2-CBFC-B7AE-57202E1C0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52" y="3705836"/>
            <a:ext cx="457198" cy="560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C5C08C-AC58-C49A-DB38-1A9B0F1DDCFA}"/>
              </a:ext>
            </a:extLst>
          </p:cNvPr>
          <p:cNvGrpSpPr/>
          <p:nvPr/>
        </p:nvGrpSpPr>
        <p:grpSpPr>
          <a:xfrm>
            <a:off x="9602916" y="4802701"/>
            <a:ext cx="2471979" cy="1897189"/>
            <a:chOff x="9602916" y="4802701"/>
            <a:chExt cx="2471979" cy="18971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33E890-B639-5BCC-8D5E-0439D880D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5501" y="4802701"/>
              <a:ext cx="2160000" cy="18971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DB287F4-2AFC-1BE8-6A7D-DBC20313513A}"/>
                </a:ext>
              </a:extLst>
            </p:cNvPr>
            <p:cNvSpPr txBox="1"/>
            <p:nvPr/>
          </p:nvSpPr>
          <p:spPr>
            <a:xfrm>
              <a:off x="9602916" y="6426317"/>
              <a:ext cx="24719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Access Control System; MGH &amp;OI</a:t>
              </a:r>
              <a:endParaRPr lang="en-IN" sz="11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027B251-269A-29BE-6A82-7DEB7D08ED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72" y="1980383"/>
            <a:ext cx="324396" cy="42683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298195B-683F-2B4D-05E9-D122E1007171}"/>
              </a:ext>
            </a:extLst>
          </p:cNvPr>
          <p:cNvSpPr txBox="1"/>
          <p:nvPr/>
        </p:nvSpPr>
        <p:spPr>
          <a:xfrm>
            <a:off x="4986337" y="71610"/>
            <a:ext cx="238801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Exclusion Zone Boundary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D95E76-2D44-2F66-20E2-B5B5F746FD0F}"/>
              </a:ext>
            </a:extLst>
          </p:cNvPr>
          <p:cNvSpPr txBox="1"/>
          <p:nvPr/>
        </p:nvSpPr>
        <p:spPr>
          <a:xfrm>
            <a:off x="4962525" y="1307373"/>
            <a:ext cx="238801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Main Plant Boundary (MPB)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E129D490-10A1-5937-D9A3-B48299FD1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24" y="2037911"/>
            <a:ext cx="324396" cy="426837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3B5A098-A7A0-BE6F-2659-6E4B105DBCF9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2272787" y="4702193"/>
            <a:ext cx="827479" cy="242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51993C0B-AECF-F268-F041-5309CDB2301C}"/>
              </a:ext>
            </a:extLst>
          </p:cNvPr>
          <p:cNvSpPr/>
          <p:nvPr/>
        </p:nvSpPr>
        <p:spPr>
          <a:xfrm>
            <a:off x="9679635" y="1167167"/>
            <a:ext cx="2471978" cy="584775"/>
          </a:xfrm>
          <a:prstGeom prst="wedgeRectCallout">
            <a:avLst>
              <a:gd name="adj1" fmla="val -121165"/>
              <a:gd name="adj2" fmla="val 241612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Distance Between MPB &amp; OI</a:t>
            </a:r>
          </a:p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[Min. 400 Mt.]</a:t>
            </a:r>
          </a:p>
        </p:txBody>
      </p:sp>
      <p:sp>
        <p:nvSpPr>
          <p:cNvPr id="82" name="Speech Bubble: Rectangle 81">
            <a:extLst>
              <a:ext uri="{FF2B5EF4-FFF2-40B4-BE49-F238E27FC236}">
                <a16:creationId xmlns:a16="http://schemas.microsoft.com/office/drawing/2014/main" id="{B9FDBD0B-05AA-5D4E-EF0D-69F392CB6828}"/>
              </a:ext>
            </a:extLst>
          </p:cNvPr>
          <p:cNvSpPr/>
          <p:nvPr/>
        </p:nvSpPr>
        <p:spPr>
          <a:xfrm>
            <a:off x="9658632" y="146806"/>
            <a:ext cx="2471978" cy="584775"/>
          </a:xfrm>
          <a:prstGeom prst="wedgeRectCallout">
            <a:avLst>
              <a:gd name="adj1" fmla="val -88027"/>
              <a:gd name="adj2" fmla="val 17971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Exclusion Zone Boundary</a:t>
            </a:r>
          </a:p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[Min. 1 KM]</a:t>
            </a:r>
            <a:endParaRPr lang="en-IN" sz="1600" b="1" dirty="0">
              <a:latin typeface="Arial Narrow" panose="020B0606020202030204" pitchFamily="34" charset="0"/>
            </a:endParaRPr>
          </a:p>
        </p:txBody>
      </p:sp>
      <p:sp>
        <p:nvSpPr>
          <p:cNvPr id="83" name="Speech Bubble: Rectangle 82">
            <a:extLst>
              <a:ext uri="{FF2B5EF4-FFF2-40B4-BE49-F238E27FC236}">
                <a16:creationId xmlns:a16="http://schemas.microsoft.com/office/drawing/2014/main" id="{850ABAE1-B0E7-045E-E115-B6632763F6A1}"/>
              </a:ext>
            </a:extLst>
          </p:cNvPr>
          <p:cNvSpPr/>
          <p:nvPr/>
        </p:nvSpPr>
        <p:spPr>
          <a:xfrm>
            <a:off x="117104" y="6082725"/>
            <a:ext cx="2471979" cy="584775"/>
          </a:xfrm>
          <a:prstGeom prst="wedgeRectCallout">
            <a:avLst>
              <a:gd name="adj1" fmla="val 191837"/>
              <a:gd name="adj2" fmla="val -224235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Distance Between MGH &amp; OI Entry Portal [Min. 500 Mt.]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33F74AF-83D9-6768-69BB-8827CDF1D695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6400800" y="4576964"/>
            <a:ext cx="3334701" cy="11743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peech Bubble: Rectangle 94">
            <a:extLst>
              <a:ext uri="{FF2B5EF4-FFF2-40B4-BE49-F238E27FC236}">
                <a16:creationId xmlns:a16="http://schemas.microsoft.com/office/drawing/2014/main" id="{9C13DB78-1571-EC0D-E7F1-4758E22E32B1}"/>
              </a:ext>
            </a:extLst>
          </p:cNvPr>
          <p:cNvSpPr/>
          <p:nvPr/>
        </p:nvSpPr>
        <p:spPr>
          <a:xfrm>
            <a:off x="9687207" y="2269010"/>
            <a:ext cx="2471979" cy="584775"/>
          </a:xfrm>
          <a:prstGeom prst="wedgeRectCallout">
            <a:avLst>
              <a:gd name="adj1" fmla="val -188272"/>
              <a:gd name="adj2" fmla="val 305559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Operating Island Entry Portal &amp; CAS</a:t>
            </a:r>
          </a:p>
        </p:txBody>
      </p:sp>
      <p:sp>
        <p:nvSpPr>
          <p:cNvPr id="96" name="Speech Bubble: Rectangle 95">
            <a:extLst>
              <a:ext uri="{FF2B5EF4-FFF2-40B4-BE49-F238E27FC236}">
                <a16:creationId xmlns:a16="http://schemas.microsoft.com/office/drawing/2014/main" id="{FA09C46D-DE76-F5B2-01D1-6653CE841DF2}"/>
              </a:ext>
            </a:extLst>
          </p:cNvPr>
          <p:cNvSpPr/>
          <p:nvPr/>
        </p:nvSpPr>
        <p:spPr>
          <a:xfrm>
            <a:off x="9686118" y="3263931"/>
            <a:ext cx="1712311" cy="338554"/>
          </a:xfrm>
          <a:prstGeom prst="wedgeRectCallout">
            <a:avLst>
              <a:gd name="adj1" fmla="val -247424"/>
              <a:gd name="adj2" fmla="val 700476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Main Guard House</a:t>
            </a:r>
          </a:p>
        </p:txBody>
      </p:sp>
      <p:sp>
        <p:nvSpPr>
          <p:cNvPr id="97" name="Speech Bubble: Rectangle 96">
            <a:extLst>
              <a:ext uri="{FF2B5EF4-FFF2-40B4-BE49-F238E27FC236}">
                <a16:creationId xmlns:a16="http://schemas.microsoft.com/office/drawing/2014/main" id="{72492C44-F88B-17F4-DB7E-78709F3BF4FD}"/>
              </a:ext>
            </a:extLst>
          </p:cNvPr>
          <p:cNvSpPr/>
          <p:nvPr/>
        </p:nvSpPr>
        <p:spPr>
          <a:xfrm>
            <a:off x="9679635" y="4059823"/>
            <a:ext cx="1999253" cy="338554"/>
          </a:xfrm>
          <a:prstGeom prst="wedgeRectCallout">
            <a:avLst>
              <a:gd name="adj1" fmla="val -224898"/>
              <a:gd name="adj2" fmla="val 728611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Exclusion Zone Entry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9383F217-E4A7-1F65-EC5C-326D8444D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37" y="626737"/>
            <a:ext cx="324396" cy="42683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C9831967-452D-BCA6-5EDF-0237F20BA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5" y="2725844"/>
            <a:ext cx="324396" cy="42683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88FA80F-9AB3-D52F-8CDD-FAA745741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69" y="5651589"/>
            <a:ext cx="324396" cy="42683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D40488A5-64F7-AD53-2C96-456C06F51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90" y="572087"/>
            <a:ext cx="457198" cy="5608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C8B58A5-E55C-D97D-9B97-05A673E24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7" y="4858085"/>
            <a:ext cx="457198" cy="5608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24402B64-AE21-77F5-4FF5-091ADD73E438}"/>
              </a:ext>
            </a:extLst>
          </p:cNvPr>
          <p:cNvSpPr txBox="1"/>
          <p:nvPr/>
        </p:nvSpPr>
        <p:spPr>
          <a:xfrm>
            <a:off x="4741330" y="2431267"/>
            <a:ext cx="273791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OI Boundary with Isolation Zone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1AAD0-749B-152E-10B8-282FA40AFAB7}"/>
              </a:ext>
            </a:extLst>
          </p:cNvPr>
          <p:cNvSpPr txBox="1"/>
          <p:nvPr/>
        </p:nvSpPr>
        <p:spPr>
          <a:xfrm>
            <a:off x="3369108" y="6465396"/>
            <a:ext cx="186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* Not in True Scale</a:t>
            </a:r>
            <a:endParaRPr lang="en-IN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C9ADE3-E4DC-B296-DD98-56850DDB5787}"/>
              </a:ext>
            </a:extLst>
          </p:cNvPr>
          <p:cNvSpPr/>
          <p:nvPr/>
        </p:nvSpPr>
        <p:spPr>
          <a:xfrm>
            <a:off x="114998" y="146806"/>
            <a:ext cx="3094865" cy="1519939"/>
          </a:xfrm>
          <a:prstGeom prst="round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F1D68-0462-0715-51B5-C2A828B89BCA}"/>
              </a:ext>
            </a:extLst>
          </p:cNvPr>
          <p:cNvSpPr txBox="1"/>
          <p:nvPr/>
        </p:nvSpPr>
        <p:spPr>
          <a:xfrm>
            <a:off x="325136" y="388526"/>
            <a:ext cx="2647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Distance Requirements of Various Zones within Exclusion zone of NPPs</a:t>
            </a:r>
            <a:endParaRPr lang="en-IN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FBD006-5698-EB7B-57D2-4932386C76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2" y="4162505"/>
            <a:ext cx="550131" cy="550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FA4C21-BE05-EC24-4470-B25FFAE8C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22" y="3626022"/>
            <a:ext cx="550131" cy="550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017683-027B-971F-6F24-366F9EFC4E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84" y="4522247"/>
            <a:ext cx="550131" cy="550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3FCB8-DCCA-4FB7-10BD-7E4AD5690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2" y="1788256"/>
            <a:ext cx="550131" cy="5501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ECAA4F-1888-8E19-8B42-26AD2FAE0F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9" y="6177009"/>
            <a:ext cx="463519" cy="463519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6A845A9-90A6-9863-BDB1-C5AD64B8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IN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022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048416C-3C0F-F2FC-9E58-9E2717F7EEDF}"/>
              </a:ext>
            </a:extLst>
          </p:cNvPr>
          <p:cNvSpPr/>
          <p:nvPr/>
        </p:nvSpPr>
        <p:spPr>
          <a:xfrm>
            <a:off x="313899" y="238719"/>
            <a:ext cx="11354937" cy="7083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  <a:ea typeface="Calibri"/>
                <a:cs typeface="Arial" pitchFamily="34" charset="0"/>
              </a:rPr>
              <a:t>Space Utilization Metrics for Conventional NPPs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E148FE-D5A7-A668-3C16-33EF0AE40920}"/>
              </a:ext>
            </a:extLst>
          </p:cNvPr>
          <p:cNvGraphicFramePr>
            <a:graphicFrameLocks noGrp="1"/>
          </p:cNvGraphicFramePr>
          <p:nvPr/>
        </p:nvGraphicFramePr>
        <p:xfrm>
          <a:off x="5254037" y="1193587"/>
          <a:ext cx="6419851" cy="190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8541">
                  <a:extLst>
                    <a:ext uri="{9D8B030D-6E8A-4147-A177-3AD203B41FA5}">
                      <a16:colId xmlns:a16="http://schemas.microsoft.com/office/drawing/2014/main" val="911816985"/>
                    </a:ext>
                  </a:extLst>
                </a:gridCol>
                <a:gridCol w="3671560">
                  <a:extLst>
                    <a:ext uri="{9D8B030D-6E8A-4147-A177-3AD203B41FA5}">
                      <a16:colId xmlns:a16="http://schemas.microsoft.com/office/drawing/2014/main" val="613835758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586140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Sl. No.</a:t>
                      </a:r>
                      <a:endParaRPr lang="en-IN" sz="2000" kern="100">
                        <a:solidFill>
                          <a:srgbClr val="FFFF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IN" sz="2000" kern="100" dirty="0">
                        <a:solidFill>
                          <a:srgbClr val="FFFF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(Sq. KM)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63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1. </a:t>
                      </a:r>
                      <a:endParaRPr lang="en-IN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rial Narrow" panose="020B0606020202030204" pitchFamily="34" charset="0"/>
                        </a:rPr>
                        <a:t>Total area within Exclusion Zone Boundary</a:t>
                      </a:r>
                      <a:endParaRPr lang="en-IN" sz="14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Arial Narrow" panose="020B0606020202030204" pitchFamily="34" charset="0"/>
                        </a:rPr>
                        <a:t>3.142</a:t>
                      </a:r>
                      <a:endParaRPr lang="en-IN" sz="1200" b="1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63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2. </a:t>
                      </a:r>
                      <a:endParaRPr lang="en-IN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rial Narrow" panose="020B0606020202030204" pitchFamily="34" charset="0"/>
                        </a:rPr>
                        <a:t>Total area within Main Pant Boundary</a:t>
                      </a:r>
                      <a:endParaRPr lang="en-IN" sz="14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</a:rPr>
                        <a:t>0.8700</a:t>
                      </a:r>
                      <a:endParaRPr lang="en-IN" sz="12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628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IN" sz="14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  <a:latin typeface="Arial Narrow" panose="020B0606020202030204" pitchFamily="34" charset="0"/>
                        </a:rPr>
                        <a:t>Total area within outer fence of OI Boundary </a:t>
                      </a:r>
                      <a:endParaRPr lang="en-IN" sz="14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 Narrow" panose="020B0606020202030204" pitchFamily="34" charset="0"/>
                        </a:rPr>
                        <a:t>0.0314</a:t>
                      </a:r>
                      <a:endParaRPr lang="en-IN" sz="12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7597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800" b="1" i="1" kern="100" dirty="0">
                          <a:solidFill>
                            <a:srgbClr val="FFFF00"/>
                          </a:solidFill>
                          <a:effectLst/>
                          <a:latin typeface="Arial Narrow" panose="020B0606020202030204" pitchFamily="34" charset="0"/>
                        </a:rPr>
                        <a:t>It is assumed that the area within the outer fence of the operating island is circular, with a diameter of 200 meters.</a:t>
                      </a:r>
                      <a:endParaRPr lang="en-IN" sz="1600" b="1" i="1" kern="100" dirty="0">
                        <a:solidFill>
                          <a:srgbClr val="FFFF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1943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DAC3241-E08B-BD2C-3E4A-F1625E7D36C8}"/>
              </a:ext>
            </a:extLst>
          </p:cNvPr>
          <p:cNvSpPr txBox="1"/>
          <p:nvPr/>
        </p:nvSpPr>
        <p:spPr>
          <a:xfrm>
            <a:off x="162960" y="6173767"/>
            <a:ext cx="186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* Not in True Scale</a:t>
            </a:r>
            <a:endParaRPr lang="en-IN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61EB87-2B86-27E5-5600-6FFB6CB9E770}"/>
              </a:ext>
            </a:extLst>
          </p:cNvPr>
          <p:cNvGrpSpPr/>
          <p:nvPr/>
        </p:nvGrpSpPr>
        <p:grpSpPr>
          <a:xfrm>
            <a:off x="92337" y="1283837"/>
            <a:ext cx="4743943" cy="4743943"/>
            <a:chOff x="3110699" y="681481"/>
            <a:chExt cx="5970597" cy="597059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908CD17-8853-560E-1E13-AF45C2F2104D}"/>
                </a:ext>
              </a:extLst>
            </p:cNvPr>
            <p:cNvSpPr/>
            <p:nvPr/>
          </p:nvSpPr>
          <p:spPr>
            <a:xfrm>
              <a:off x="3110699" y="681481"/>
              <a:ext cx="5970597" cy="5970596"/>
            </a:xfrm>
            <a:prstGeom prst="ellipse">
              <a:avLst/>
            </a:prstGeom>
            <a:solidFill>
              <a:srgbClr val="00B050"/>
            </a:solidFill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948DF5-9D3F-6BAC-E8D5-80DD9FBB594C}"/>
                </a:ext>
              </a:extLst>
            </p:cNvPr>
            <p:cNvSpPr/>
            <p:nvPr/>
          </p:nvSpPr>
          <p:spPr>
            <a:xfrm>
              <a:off x="4136231" y="1504949"/>
              <a:ext cx="3919538" cy="431482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CDA7FB5-7858-F442-32C0-97B4B9A153F7}"/>
                </a:ext>
              </a:extLst>
            </p:cNvPr>
            <p:cNvSpPr/>
            <p:nvPr/>
          </p:nvSpPr>
          <p:spPr>
            <a:xfrm>
              <a:off x="4986337" y="2319337"/>
              <a:ext cx="2219325" cy="2219325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A560717-63D1-C61F-F35C-3BA3B88E6EB3}"/>
                </a:ext>
              </a:extLst>
            </p:cNvPr>
            <p:cNvSpPr/>
            <p:nvPr/>
          </p:nvSpPr>
          <p:spPr>
            <a:xfrm>
              <a:off x="5295899" y="2628899"/>
              <a:ext cx="1600201" cy="1600201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646335-3F19-3733-9B26-F5E43DFDA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r="6250"/>
            <a:stretch/>
          </p:blipFill>
          <p:spPr bwMode="auto">
            <a:xfrm>
              <a:off x="5514974" y="3052963"/>
              <a:ext cx="1162050" cy="7856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AB69CDD-4C10-940F-796B-B0A961877527}"/>
              </a:ext>
            </a:extLst>
          </p:cNvPr>
          <p:cNvSpPr/>
          <p:nvPr/>
        </p:nvSpPr>
        <p:spPr>
          <a:xfrm>
            <a:off x="2245233" y="4346665"/>
            <a:ext cx="438150" cy="10191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13EBF-B4E7-7501-4B47-7F8A4B11DF9B}"/>
              </a:ext>
            </a:extLst>
          </p:cNvPr>
          <p:cNvSpPr txBox="1"/>
          <p:nvPr/>
        </p:nvSpPr>
        <p:spPr>
          <a:xfrm>
            <a:off x="4932485" y="3114513"/>
            <a:ext cx="6858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PPS applies to 30-40% of the total Nuclear Power Plant area.</a:t>
            </a:r>
          </a:p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 Zone: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remaining 60-70% operates with less stringent security measures.</a:t>
            </a:r>
          </a:p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as a buffer to enhance overall security.</a:t>
            </a:r>
          </a:p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Patrols: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Scheduled foot and vehicle patrols in the buffer zone.</a:t>
            </a:r>
          </a:p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Barriers: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Features uneven terrain, water bodies, and dense forests that deter unauthorized access.</a:t>
            </a:r>
          </a:p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Secured Access: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 zone protected by an RRM wall; entry to the Exclusion Zone (EZ) controlled via a monitored gate.</a:t>
            </a:r>
          </a:p>
          <a:p>
            <a:pPr algn="just">
              <a:spcAft>
                <a:spcPts val="800"/>
              </a:spcAft>
            </a:pPr>
            <a:r>
              <a:rPr lang="en-IN" sz="1800" b="1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Impact: </a:t>
            </a:r>
            <a:r>
              <a:rPr lang="en-IN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buffer zone significantly enhances the effectiveness of the plant's security system.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3E6B62-D00D-EE58-632B-6AF416F0AA1C}"/>
              </a:ext>
            </a:extLst>
          </p:cNvPr>
          <p:cNvSpPr txBox="1"/>
          <p:nvPr/>
        </p:nvSpPr>
        <p:spPr>
          <a:xfrm>
            <a:off x="1095351" y="1083134"/>
            <a:ext cx="273791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Exclusion Zone (EZ) Boundary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836122-23C7-468F-3F60-9553E7E37B6F}"/>
              </a:ext>
            </a:extLst>
          </p:cNvPr>
          <p:cNvSpPr txBox="1"/>
          <p:nvPr/>
        </p:nvSpPr>
        <p:spPr>
          <a:xfrm>
            <a:off x="1270300" y="1622391"/>
            <a:ext cx="238801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Main Plant Boundary (MPB)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D87F87-5F9F-05BF-4903-79BCB6775F6C}"/>
              </a:ext>
            </a:extLst>
          </p:cNvPr>
          <p:cNvSpPr txBox="1"/>
          <p:nvPr/>
        </p:nvSpPr>
        <p:spPr>
          <a:xfrm>
            <a:off x="1095351" y="2229104"/>
            <a:ext cx="273791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OI Boundary with Isolation Zone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16CAB-F3EB-B7FF-8FB9-897FAF2C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IN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390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1687</Words>
  <Application>Microsoft Office PowerPoint</Application>
  <PresentationFormat>Widescreen</PresentationFormat>
  <Paragraphs>211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kaushik ghoshal</cp:lastModifiedBy>
  <cp:revision>23</cp:revision>
  <dcterms:created xsi:type="dcterms:W3CDTF">2019-10-29T08:33:20Z</dcterms:created>
  <dcterms:modified xsi:type="dcterms:W3CDTF">2024-10-01T15:16:10Z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