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sldIdLst>
    <p:sldId id="256" r:id="rId7"/>
    <p:sldId id="257" r:id="rId8"/>
    <p:sldId id="258" r:id="rId9"/>
    <p:sldId id="259" r:id="rId10"/>
    <p:sldId id="265" r:id="rId11"/>
    <p:sldId id="266" r:id="rId12"/>
    <p:sldId id="260" r:id="rId13"/>
    <p:sldId id="261" r:id="rId14"/>
    <p:sldId id="262" r:id="rId15"/>
    <p:sldId id="263" r:id="rId16"/>
    <p:sldId id="264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2AA6"/>
    <a:srgbClr val="C22866"/>
    <a:srgbClr val="00B2CA"/>
    <a:srgbClr val="FAAB43"/>
    <a:srgbClr val="3597D8"/>
    <a:srgbClr val="664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4660"/>
  </p:normalViewPr>
  <p:slideViewPr>
    <p:cSldViewPr snapToGrid="0">
      <p:cViewPr>
        <p:scale>
          <a:sx n="110" d="100"/>
          <a:sy n="110" d="100"/>
        </p:scale>
        <p:origin x="3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1E1AD-0BCF-F940-8DFA-49DE3BFC4BE3}" type="doc">
      <dgm:prSet loTypeId="urn:microsoft.com/office/officeart/2005/8/layout/chevron2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7FFB7A5-7D83-3C46-842B-5184A6D5CC8F}">
      <dgm:prSet phldrT="[Text]"/>
      <dgm:spPr>
        <a:solidFill>
          <a:srgbClr val="6642E4"/>
        </a:solidFill>
        <a:ln>
          <a:noFill/>
        </a:ln>
      </dgm:spPr>
      <dgm:t>
        <a:bodyPr/>
        <a:lstStyle/>
        <a:p>
          <a:r>
            <a:rPr lang="en-US" b="1" dirty="0"/>
            <a:t>2025 - 2029</a:t>
          </a:r>
        </a:p>
      </dgm:t>
    </dgm:pt>
    <dgm:pt modelId="{CB945202-A648-A745-A33D-490CD5B4804D}" type="parTrans" cxnId="{1F795C85-9DD1-B547-88F2-EF98EBE72768}">
      <dgm:prSet/>
      <dgm:spPr/>
      <dgm:t>
        <a:bodyPr/>
        <a:lstStyle/>
        <a:p>
          <a:endParaRPr lang="en-US"/>
        </a:p>
      </dgm:t>
    </dgm:pt>
    <dgm:pt modelId="{108BB501-99AD-E24E-870E-9902BAFD6130}" type="sibTrans" cxnId="{1F795C85-9DD1-B547-88F2-EF98EBE72768}">
      <dgm:prSet/>
      <dgm:spPr/>
      <dgm:t>
        <a:bodyPr/>
        <a:lstStyle/>
        <a:p>
          <a:endParaRPr lang="en-US"/>
        </a:p>
      </dgm:t>
    </dgm:pt>
    <dgm:pt modelId="{47915639-9CB8-4D41-A060-2DB218B91BD3}">
      <dgm:prSet phldrT="[Text]"/>
      <dgm:spPr/>
      <dgm:t>
        <a:bodyPr/>
        <a:lstStyle/>
        <a:p>
          <a:r>
            <a:rPr lang="en-ID" dirty="0"/>
            <a:t>Preparation of NPP regulations and institutions</a:t>
          </a:r>
          <a:endParaRPr lang="en-US" dirty="0"/>
        </a:p>
      </dgm:t>
    </dgm:pt>
    <dgm:pt modelId="{44AC5944-3F4C-5A42-99BA-F28C29CEDF07}" type="parTrans" cxnId="{5DB59202-09BC-E945-9544-A6FA328E90AC}">
      <dgm:prSet/>
      <dgm:spPr/>
      <dgm:t>
        <a:bodyPr/>
        <a:lstStyle/>
        <a:p>
          <a:endParaRPr lang="en-US"/>
        </a:p>
      </dgm:t>
    </dgm:pt>
    <dgm:pt modelId="{28127695-5F47-8E45-8FA7-B1DDB39BE1DE}" type="sibTrans" cxnId="{5DB59202-09BC-E945-9544-A6FA328E90AC}">
      <dgm:prSet/>
      <dgm:spPr/>
      <dgm:t>
        <a:bodyPr/>
        <a:lstStyle/>
        <a:p>
          <a:endParaRPr lang="en-US"/>
        </a:p>
      </dgm:t>
    </dgm:pt>
    <dgm:pt modelId="{2B597988-4432-B84C-8F08-D1C5501D9794}">
      <dgm:prSet phldrT="[Text]"/>
      <dgm:spPr>
        <a:solidFill>
          <a:srgbClr val="3597D8"/>
        </a:solidFill>
        <a:ln>
          <a:noFill/>
        </a:ln>
      </dgm:spPr>
      <dgm:t>
        <a:bodyPr/>
        <a:lstStyle/>
        <a:p>
          <a:r>
            <a:rPr lang="en-US" b="1" dirty="0"/>
            <a:t>2030 - 2034</a:t>
          </a:r>
        </a:p>
      </dgm:t>
    </dgm:pt>
    <dgm:pt modelId="{86748E50-F76C-8F49-98A4-DD4ECFC6C8BA}" type="parTrans" cxnId="{F0F47210-D32F-6145-AA1A-E335000A251E}">
      <dgm:prSet/>
      <dgm:spPr/>
      <dgm:t>
        <a:bodyPr/>
        <a:lstStyle/>
        <a:p>
          <a:endParaRPr lang="en-US"/>
        </a:p>
      </dgm:t>
    </dgm:pt>
    <dgm:pt modelId="{90CF61A3-0DC8-6E48-AB0A-FD652CE4138A}" type="sibTrans" cxnId="{F0F47210-D32F-6145-AA1A-E335000A251E}">
      <dgm:prSet/>
      <dgm:spPr/>
      <dgm:t>
        <a:bodyPr/>
        <a:lstStyle/>
        <a:p>
          <a:endParaRPr lang="en-US"/>
        </a:p>
      </dgm:t>
    </dgm:pt>
    <dgm:pt modelId="{A04FCD6B-3EFD-C546-8D64-12AA7B424F59}">
      <dgm:prSet phldrT="[Text]"/>
      <dgm:spPr/>
      <dgm:t>
        <a:bodyPr/>
        <a:lstStyle/>
        <a:p>
          <a:r>
            <a:rPr lang="en-US" dirty="0"/>
            <a:t>Commissioning and Operation first commercial NPP</a:t>
          </a:r>
        </a:p>
      </dgm:t>
    </dgm:pt>
    <dgm:pt modelId="{EFEDF05E-B12B-C647-8A25-41CC4BCF96E8}" type="parTrans" cxnId="{1FC3828D-8D3A-CD4F-A87E-047648C57E8D}">
      <dgm:prSet/>
      <dgm:spPr/>
      <dgm:t>
        <a:bodyPr/>
        <a:lstStyle/>
        <a:p>
          <a:endParaRPr lang="en-US"/>
        </a:p>
      </dgm:t>
    </dgm:pt>
    <dgm:pt modelId="{0C0C1B66-9AF5-AA43-973A-47777DEA3A03}" type="sibTrans" cxnId="{1FC3828D-8D3A-CD4F-A87E-047648C57E8D}">
      <dgm:prSet/>
      <dgm:spPr/>
      <dgm:t>
        <a:bodyPr/>
        <a:lstStyle/>
        <a:p>
          <a:endParaRPr lang="en-US"/>
        </a:p>
      </dgm:t>
    </dgm:pt>
    <dgm:pt modelId="{218B5931-7643-E040-9E43-241F5531AB96}">
      <dgm:prSet phldrT="[Text]"/>
      <dgm:spPr>
        <a:solidFill>
          <a:srgbClr val="FAAB43"/>
        </a:solidFill>
        <a:ln>
          <a:noFill/>
        </a:ln>
      </dgm:spPr>
      <dgm:t>
        <a:bodyPr/>
        <a:lstStyle/>
        <a:p>
          <a:r>
            <a:rPr lang="en-US" b="1" dirty="0"/>
            <a:t>2035 - 2039</a:t>
          </a:r>
        </a:p>
      </dgm:t>
    </dgm:pt>
    <dgm:pt modelId="{64199F80-D456-664E-8D41-CD95BE56DDF7}" type="parTrans" cxnId="{F61A7EC5-2345-1140-9302-72C02A0370A3}">
      <dgm:prSet/>
      <dgm:spPr/>
      <dgm:t>
        <a:bodyPr/>
        <a:lstStyle/>
        <a:p>
          <a:endParaRPr lang="en-US"/>
        </a:p>
      </dgm:t>
    </dgm:pt>
    <dgm:pt modelId="{F5B6CE9D-83A1-E243-9FA2-395D856B5C3A}" type="sibTrans" cxnId="{F61A7EC5-2345-1140-9302-72C02A0370A3}">
      <dgm:prSet/>
      <dgm:spPr/>
      <dgm:t>
        <a:bodyPr/>
        <a:lstStyle/>
        <a:p>
          <a:endParaRPr lang="en-US"/>
        </a:p>
      </dgm:t>
    </dgm:pt>
    <dgm:pt modelId="{1C45ACEC-687D-E141-8DCA-E2379A55F2D2}">
      <dgm:prSet phldrT="[Text]"/>
      <dgm:spPr/>
      <dgm:t>
        <a:bodyPr/>
        <a:lstStyle/>
        <a:p>
          <a:r>
            <a:rPr lang="en-ID" dirty="0"/>
            <a:t>Expansion of commercial NPP operations</a:t>
          </a:r>
          <a:endParaRPr lang="en-US" dirty="0"/>
        </a:p>
      </dgm:t>
    </dgm:pt>
    <dgm:pt modelId="{326D888D-A4FE-4D44-8191-2EB9E1481110}" type="parTrans" cxnId="{70BABAA0-4EEC-064A-9ECE-75443C6CDFA3}">
      <dgm:prSet/>
      <dgm:spPr/>
      <dgm:t>
        <a:bodyPr/>
        <a:lstStyle/>
        <a:p>
          <a:endParaRPr lang="en-US"/>
        </a:p>
      </dgm:t>
    </dgm:pt>
    <dgm:pt modelId="{1CF10D25-6549-2A4A-8C48-353C9DDBD189}" type="sibTrans" cxnId="{70BABAA0-4EEC-064A-9ECE-75443C6CDFA3}">
      <dgm:prSet/>
      <dgm:spPr/>
      <dgm:t>
        <a:bodyPr/>
        <a:lstStyle/>
        <a:p>
          <a:endParaRPr lang="en-US"/>
        </a:p>
      </dgm:t>
    </dgm:pt>
    <dgm:pt modelId="{8007E9CC-4A98-034B-8084-97E21B8FD09F}">
      <dgm:prSet phldrT="[Text]"/>
      <dgm:spPr>
        <a:solidFill>
          <a:srgbClr val="00B2CA"/>
        </a:solidFill>
        <a:ln>
          <a:noFill/>
        </a:ln>
      </dgm:spPr>
      <dgm:t>
        <a:bodyPr/>
        <a:lstStyle/>
        <a:p>
          <a:r>
            <a:rPr lang="en-US" b="1" dirty="0"/>
            <a:t>2040 - 2045</a:t>
          </a:r>
        </a:p>
      </dgm:t>
    </dgm:pt>
    <dgm:pt modelId="{265791D9-BCE0-D040-9AE3-3B28DEDD3298}" type="parTrans" cxnId="{720B92CB-8845-BE4A-B042-2251BF0DF134}">
      <dgm:prSet/>
      <dgm:spPr/>
      <dgm:t>
        <a:bodyPr/>
        <a:lstStyle/>
        <a:p>
          <a:endParaRPr lang="en-US"/>
        </a:p>
      </dgm:t>
    </dgm:pt>
    <dgm:pt modelId="{C62C5AF8-659B-3043-B216-4F40D1696162}" type="sibTrans" cxnId="{720B92CB-8845-BE4A-B042-2251BF0DF134}">
      <dgm:prSet/>
      <dgm:spPr/>
      <dgm:t>
        <a:bodyPr/>
        <a:lstStyle/>
        <a:p>
          <a:endParaRPr lang="en-US"/>
        </a:p>
      </dgm:t>
    </dgm:pt>
    <dgm:pt modelId="{B7B08177-610A-8D48-B14D-31F1F5B4285A}">
      <dgm:prSet phldrT="[Text]"/>
      <dgm:spPr/>
      <dgm:t>
        <a:bodyPr/>
        <a:lstStyle/>
        <a:p>
          <a:r>
            <a:rPr lang="en-ID" dirty="0"/>
            <a:t>Expansion of commercial NPP operations and independence of NPP</a:t>
          </a:r>
          <a:endParaRPr lang="en-US" dirty="0"/>
        </a:p>
      </dgm:t>
    </dgm:pt>
    <dgm:pt modelId="{DD051D03-193F-3743-9C22-F9C346FCF726}" type="parTrans" cxnId="{45D6EFC1-C175-BC42-BD01-F028D941E271}">
      <dgm:prSet/>
      <dgm:spPr/>
      <dgm:t>
        <a:bodyPr/>
        <a:lstStyle/>
        <a:p>
          <a:endParaRPr lang="en-US"/>
        </a:p>
      </dgm:t>
    </dgm:pt>
    <dgm:pt modelId="{4CA25A9F-8D26-AA44-90B9-9140931A3367}" type="sibTrans" cxnId="{45D6EFC1-C175-BC42-BD01-F028D941E271}">
      <dgm:prSet/>
      <dgm:spPr/>
      <dgm:t>
        <a:bodyPr/>
        <a:lstStyle/>
        <a:p>
          <a:endParaRPr lang="en-US"/>
        </a:p>
      </dgm:t>
    </dgm:pt>
    <dgm:pt modelId="{4F4D9F72-9CF7-C445-A206-F4EB7EA4BED7}" type="pres">
      <dgm:prSet presAssocID="{62E1E1AD-0BCF-F940-8DFA-49DE3BFC4BE3}" presName="linearFlow" presStyleCnt="0">
        <dgm:presLayoutVars>
          <dgm:dir/>
          <dgm:animLvl val="lvl"/>
          <dgm:resizeHandles val="exact"/>
        </dgm:presLayoutVars>
      </dgm:prSet>
      <dgm:spPr/>
    </dgm:pt>
    <dgm:pt modelId="{ACF385EC-48BF-FD42-9158-10E1D7820772}" type="pres">
      <dgm:prSet presAssocID="{07FFB7A5-7D83-3C46-842B-5184A6D5CC8F}" presName="composite" presStyleCnt="0"/>
      <dgm:spPr/>
    </dgm:pt>
    <dgm:pt modelId="{8A3882CA-648F-F549-A4CE-5AC250551FE3}" type="pres">
      <dgm:prSet presAssocID="{07FFB7A5-7D83-3C46-842B-5184A6D5CC8F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5D25F3C1-B2C9-3047-9FAE-57321AC7E567}" type="pres">
      <dgm:prSet presAssocID="{07FFB7A5-7D83-3C46-842B-5184A6D5CC8F}" presName="descendantText" presStyleLbl="alignAcc1" presStyleIdx="0" presStyleCnt="4">
        <dgm:presLayoutVars>
          <dgm:bulletEnabled val="1"/>
        </dgm:presLayoutVars>
      </dgm:prSet>
      <dgm:spPr/>
    </dgm:pt>
    <dgm:pt modelId="{608760F1-F28D-BA4F-8FD0-CBA101AD95B5}" type="pres">
      <dgm:prSet presAssocID="{108BB501-99AD-E24E-870E-9902BAFD6130}" presName="sp" presStyleCnt="0"/>
      <dgm:spPr/>
    </dgm:pt>
    <dgm:pt modelId="{F15451A6-64B9-A54A-AA24-A1FED273F0EC}" type="pres">
      <dgm:prSet presAssocID="{2B597988-4432-B84C-8F08-D1C5501D9794}" presName="composite" presStyleCnt="0"/>
      <dgm:spPr/>
    </dgm:pt>
    <dgm:pt modelId="{4F5F0F5A-F21F-3A4E-A919-2B21B9BFB5D7}" type="pres">
      <dgm:prSet presAssocID="{2B597988-4432-B84C-8F08-D1C5501D9794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F8AD457-C788-FE44-B08D-7F2B63FA604B}" type="pres">
      <dgm:prSet presAssocID="{2B597988-4432-B84C-8F08-D1C5501D9794}" presName="descendantText" presStyleLbl="alignAcc1" presStyleIdx="1" presStyleCnt="4">
        <dgm:presLayoutVars>
          <dgm:bulletEnabled val="1"/>
        </dgm:presLayoutVars>
      </dgm:prSet>
      <dgm:spPr/>
    </dgm:pt>
    <dgm:pt modelId="{5984A437-C6D5-B441-9719-ECD520175097}" type="pres">
      <dgm:prSet presAssocID="{90CF61A3-0DC8-6E48-AB0A-FD652CE4138A}" presName="sp" presStyleCnt="0"/>
      <dgm:spPr/>
    </dgm:pt>
    <dgm:pt modelId="{A539D7E9-BE8B-4545-AD69-0D73BAE4B886}" type="pres">
      <dgm:prSet presAssocID="{218B5931-7643-E040-9E43-241F5531AB96}" presName="composite" presStyleCnt="0"/>
      <dgm:spPr/>
    </dgm:pt>
    <dgm:pt modelId="{5C508EC1-9586-7D45-93B2-A25D81CC8394}" type="pres">
      <dgm:prSet presAssocID="{218B5931-7643-E040-9E43-241F5531AB9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978A0BA-771E-7C43-AE52-FE21BE944EEC}" type="pres">
      <dgm:prSet presAssocID="{218B5931-7643-E040-9E43-241F5531AB96}" presName="descendantText" presStyleLbl="alignAcc1" presStyleIdx="2" presStyleCnt="4">
        <dgm:presLayoutVars>
          <dgm:bulletEnabled val="1"/>
        </dgm:presLayoutVars>
      </dgm:prSet>
      <dgm:spPr/>
    </dgm:pt>
    <dgm:pt modelId="{844A0FC8-02BD-574E-B169-66A2C740A99A}" type="pres">
      <dgm:prSet presAssocID="{F5B6CE9D-83A1-E243-9FA2-395D856B5C3A}" presName="sp" presStyleCnt="0"/>
      <dgm:spPr/>
    </dgm:pt>
    <dgm:pt modelId="{A65467BF-34B0-5F47-8816-D0E07390401F}" type="pres">
      <dgm:prSet presAssocID="{8007E9CC-4A98-034B-8084-97E21B8FD09F}" presName="composite" presStyleCnt="0"/>
      <dgm:spPr/>
    </dgm:pt>
    <dgm:pt modelId="{8AAA37B7-F8A8-7C49-A834-110A0A3FE14B}" type="pres">
      <dgm:prSet presAssocID="{8007E9CC-4A98-034B-8084-97E21B8FD09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7E0AB6B-D129-8142-B357-C4A6D5BF7D85}" type="pres">
      <dgm:prSet presAssocID="{8007E9CC-4A98-034B-8084-97E21B8FD09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5DB59202-09BC-E945-9544-A6FA328E90AC}" srcId="{07FFB7A5-7D83-3C46-842B-5184A6D5CC8F}" destId="{47915639-9CB8-4D41-A060-2DB218B91BD3}" srcOrd="0" destOrd="0" parTransId="{44AC5944-3F4C-5A42-99BA-F28C29CEDF07}" sibTransId="{28127695-5F47-8E45-8FA7-B1DDB39BE1DE}"/>
    <dgm:cxn modelId="{F0F47210-D32F-6145-AA1A-E335000A251E}" srcId="{62E1E1AD-0BCF-F940-8DFA-49DE3BFC4BE3}" destId="{2B597988-4432-B84C-8F08-D1C5501D9794}" srcOrd="1" destOrd="0" parTransId="{86748E50-F76C-8F49-98A4-DD4ECFC6C8BA}" sibTransId="{90CF61A3-0DC8-6E48-AB0A-FD652CE4138A}"/>
    <dgm:cxn modelId="{4E12261E-99B5-A24E-9586-68CFE92E2346}" type="presOf" srcId="{2B597988-4432-B84C-8F08-D1C5501D9794}" destId="{4F5F0F5A-F21F-3A4E-A919-2B21B9BFB5D7}" srcOrd="0" destOrd="0" presId="urn:microsoft.com/office/officeart/2005/8/layout/chevron2"/>
    <dgm:cxn modelId="{5D509F40-1C32-DB4C-A787-461471096184}" type="presOf" srcId="{1C45ACEC-687D-E141-8DCA-E2379A55F2D2}" destId="{0978A0BA-771E-7C43-AE52-FE21BE944EEC}" srcOrd="0" destOrd="0" presId="urn:microsoft.com/office/officeart/2005/8/layout/chevron2"/>
    <dgm:cxn modelId="{17311E53-9B24-304B-B18F-E832C7158D6D}" type="presOf" srcId="{218B5931-7643-E040-9E43-241F5531AB96}" destId="{5C508EC1-9586-7D45-93B2-A25D81CC8394}" srcOrd="0" destOrd="0" presId="urn:microsoft.com/office/officeart/2005/8/layout/chevron2"/>
    <dgm:cxn modelId="{4B4A487F-316B-A548-9A9D-BA9211BA6319}" type="presOf" srcId="{47915639-9CB8-4D41-A060-2DB218B91BD3}" destId="{5D25F3C1-B2C9-3047-9FAE-57321AC7E567}" srcOrd="0" destOrd="0" presId="urn:microsoft.com/office/officeart/2005/8/layout/chevron2"/>
    <dgm:cxn modelId="{213DDA7F-1599-7240-AD0A-DBA3ED25CA8B}" type="presOf" srcId="{B7B08177-610A-8D48-B14D-31F1F5B4285A}" destId="{37E0AB6B-D129-8142-B357-C4A6D5BF7D85}" srcOrd="0" destOrd="0" presId="urn:microsoft.com/office/officeart/2005/8/layout/chevron2"/>
    <dgm:cxn modelId="{09D35082-E143-974A-94D6-277DF3134C41}" type="presOf" srcId="{62E1E1AD-0BCF-F940-8DFA-49DE3BFC4BE3}" destId="{4F4D9F72-9CF7-C445-A206-F4EB7EA4BED7}" srcOrd="0" destOrd="0" presId="urn:microsoft.com/office/officeart/2005/8/layout/chevron2"/>
    <dgm:cxn modelId="{1F795C85-9DD1-B547-88F2-EF98EBE72768}" srcId="{62E1E1AD-0BCF-F940-8DFA-49DE3BFC4BE3}" destId="{07FFB7A5-7D83-3C46-842B-5184A6D5CC8F}" srcOrd="0" destOrd="0" parTransId="{CB945202-A648-A745-A33D-490CD5B4804D}" sibTransId="{108BB501-99AD-E24E-870E-9902BAFD6130}"/>
    <dgm:cxn modelId="{1FC3828D-8D3A-CD4F-A87E-047648C57E8D}" srcId="{2B597988-4432-B84C-8F08-D1C5501D9794}" destId="{A04FCD6B-3EFD-C546-8D64-12AA7B424F59}" srcOrd="0" destOrd="0" parTransId="{EFEDF05E-B12B-C647-8A25-41CC4BCF96E8}" sibTransId="{0C0C1B66-9AF5-AA43-973A-47777DEA3A03}"/>
    <dgm:cxn modelId="{C7C67F8E-E577-3449-AA9D-DE6C588F0162}" type="presOf" srcId="{07FFB7A5-7D83-3C46-842B-5184A6D5CC8F}" destId="{8A3882CA-648F-F549-A4CE-5AC250551FE3}" srcOrd="0" destOrd="0" presId="urn:microsoft.com/office/officeart/2005/8/layout/chevron2"/>
    <dgm:cxn modelId="{27F8199A-C4FA-C847-A7AB-5E3DC43D8C88}" type="presOf" srcId="{8007E9CC-4A98-034B-8084-97E21B8FD09F}" destId="{8AAA37B7-F8A8-7C49-A834-110A0A3FE14B}" srcOrd="0" destOrd="0" presId="urn:microsoft.com/office/officeart/2005/8/layout/chevron2"/>
    <dgm:cxn modelId="{70BABAA0-4EEC-064A-9ECE-75443C6CDFA3}" srcId="{218B5931-7643-E040-9E43-241F5531AB96}" destId="{1C45ACEC-687D-E141-8DCA-E2379A55F2D2}" srcOrd="0" destOrd="0" parTransId="{326D888D-A4FE-4D44-8191-2EB9E1481110}" sibTransId="{1CF10D25-6549-2A4A-8C48-353C9DDBD189}"/>
    <dgm:cxn modelId="{45D6EFC1-C175-BC42-BD01-F028D941E271}" srcId="{8007E9CC-4A98-034B-8084-97E21B8FD09F}" destId="{B7B08177-610A-8D48-B14D-31F1F5B4285A}" srcOrd="0" destOrd="0" parTransId="{DD051D03-193F-3743-9C22-F9C346FCF726}" sibTransId="{4CA25A9F-8D26-AA44-90B9-9140931A3367}"/>
    <dgm:cxn modelId="{F61A7EC5-2345-1140-9302-72C02A0370A3}" srcId="{62E1E1AD-0BCF-F940-8DFA-49DE3BFC4BE3}" destId="{218B5931-7643-E040-9E43-241F5531AB96}" srcOrd="2" destOrd="0" parTransId="{64199F80-D456-664E-8D41-CD95BE56DDF7}" sibTransId="{F5B6CE9D-83A1-E243-9FA2-395D856B5C3A}"/>
    <dgm:cxn modelId="{720B92CB-8845-BE4A-B042-2251BF0DF134}" srcId="{62E1E1AD-0BCF-F940-8DFA-49DE3BFC4BE3}" destId="{8007E9CC-4A98-034B-8084-97E21B8FD09F}" srcOrd="3" destOrd="0" parTransId="{265791D9-BCE0-D040-9AE3-3B28DEDD3298}" sibTransId="{C62C5AF8-659B-3043-B216-4F40D1696162}"/>
    <dgm:cxn modelId="{DF7D8CF3-1806-1842-A562-8959EB2162D8}" type="presOf" srcId="{A04FCD6B-3EFD-C546-8D64-12AA7B424F59}" destId="{4F8AD457-C788-FE44-B08D-7F2B63FA604B}" srcOrd="0" destOrd="0" presId="urn:microsoft.com/office/officeart/2005/8/layout/chevron2"/>
    <dgm:cxn modelId="{2254797E-BC29-844C-9F89-1060BC01DC34}" type="presParOf" srcId="{4F4D9F72-9CF7-C445-A206-F4EB7EA4BED7}" destId="{ACF385EC-48BF-FD42-9158-10E1D7820772}" srcOrd="0" destOrd="0" presId="urn:microsoft.com/office/officeart/2005/8/layout/chevron2"/>
    <dgm:cxn modelId="{B33533FF-47B5-7945-BBF9-32F11109F59F}" type="presParOf" srcId="{ACF385EC-48BF-FD42-9158-10E1D7820772}" destId="{8A3882CA-648F-F549-A4CE-5AC250551FE3}" srcOrd="0" destOrd="0" presId="urn:microsoft.com/office/officeart/2005/8/layout/chevron2"/>
    <dgm:cxn modelId="{52B99169-F48A-4142-84E3-646B6175ABC9}" type="presParOf" srcId="{ACF385EC-48BF-FD42-9158-10E1D7820772}" destId="{5D25F3C1-B2C9-3047-9FAE-57321AC7E567}" srcOrd="1" destOrd="0" presId="urn:microsoft.com/office/officeart/2005/8/layout/chevron2"/>
    <dgm:cxn modelId="{99BE9B7D-D639-6E47-8B81-6F9D9EE864AF}" type="presParOf" srcId="{4F4D9F72-9CF7-C445-A206-F4EB7EA4BED7}" destId="{608760F1-F28D-BA4F-8FD0-CBA101AD95B5}" srcOrd="1" destOrd="0" presId="urn:microsoft.com/office/officeart/2005/8/layout/chevron2"/>
    <dgm:cxn modelId="{057A02B5-B8A7-A243-8E8A-94C1BB5FE762}" type="presParOf" srcId="{4F4D9F72-9CF7-C445-A206-F4EB7EA4BED7}" destId="{F15451A6-64B9-A54A-AA24-A1FED273F0EC}" srcOrd="2" destOrd="0" presId="urn:microsoft.com/office/officeart/2005/8/layout/chevron2"/>
    <dgm:cxn modelId="{46AE0FA6-A823-2F42-9445-0CC002EC3591}" type="presParOf" srcId="{F15451A6-64B9-A54A-AA24-A1FED273F0EC}" destId="{4F5F0F5A-F21F-3A4E-A919-2B21B9BFB5D7}" srcOrd="0" destOrd="0" presId="urn:microsoft.com/office/officeart/2005/8/layout/chevron2"/>
    <dgm:cxn modelId="{88C36014-37F0-5640-967E-C7C1616ED0C8}" type="presParOf" srcId="{F15451A6-64B9-A54A-AA24-A1FED273F0EC}" destId="{4F8AD457-C788-FE44-B08D-7F2B63FA604B}" srcOrd="1" destOrd="0" presId="urn:microsoft.com/office/officeart/2005/8/layout/chevron2"/>
    <dgm:cxn modelId="{07697135-B59B-5D4B-B105-DE5BA8770333}" type="presParOf" srcId="{4F4D9F72-9CF7-C445-A206-F4EB7EA4BED7}" destId="{5984A437-C6D5-B441-9719-ECD520175097}" srcOrd="3" destOrd="0" presId="urn:microsoft.com/office/officeart/2005/8/layout/chevron2"/>
    <dgm:cxn modelId="{2AADCACF-0563-3841-816D-8E36D9B339EF}" type="presParOf" srcId="{4F4D9F72-9CF7-C445-A206-F4EB7EA4BED7}" destId="{A539D7E9-BE8B-4545-AD69-0D73BAE4B886}" srcOrd="4" destOrd="0" presId="urn:microsoft.com/office/officeart/2005/8/layout/chevron2"/>
    <dgm:cxn modelId="{A784B3D4-2548-0746-A988-9CB7ED2ED521}" type="presParOf" srcId="{A539D7E9-BE8B-4545-AD69-0D73BAE4B886}" destId="{5C508EC1-9586-7D45-93B2-A25D81CC8394}" srcOrd="0" destOrd="0" presId="urn:microsoft.com/office/officeart/2005/8/layout/chevron2"/>
    <dgm:cxn modelId="{32CDFA81-7B70-DD43-9979-4B856CCD4D7F}" type="presParOf" srcId="{A539D7E9-BE8B-4545-AD69-0D73BAE4B886}" destId="{0978A0BA-771E-7C43-AE52-FE21BE944EEC}" srcOrd="1" destOrd="0" presId="urn:microsoft.com/office/officeart/2005/8/layout/chevron2"/>
    <dgm:cxn modelId="{81651E5A-C288-C440-97A6-398A20A8B39D}" type="presParOf" srcId="{4F4D9F72-9CF7-C445-A206-F4EB7EA4BED7}" destId="{844A0FC8-02BD-574E-B169-66A2C740A99A}" srcOrd="5" destOrd="0" presId="urn:microsoft.com/office/officeart/2005/8/layout/chevron2"/>
    <dgm:cxn modelId="{D5A00D36-5ECC-8D4B-909D-50A43426F4A6}" type="presParOf" srcId="{4F4D9F72-9CF7-C445-A206-F4EB7EA4BED7}" destId="{A65467BF-34B0-5F47-8816-D0E07390401F}" srcOrd="6" destOrd="0" presId="urn:microsoft.com/office/officeart/2005/8/layout/chevron2"/>
    <dgm:cxn modelId="{48BE9C26-4EF4-B54A-9DAB-ADB11D601FDE}" type="presParOf" srcId="{A65467BF-34B0-5F47-8816-D0E07390401F}" destId="{8AAA37B7-F8A8-7C49-A834-110A0A3FE14B}" srcOrd="0" destOrd="0" presId="urn:microsoft.com/office/officeart/2005/8/layout/chevron2"/>
    <dgm:cxn modelId="{8E84932C-7C4C-9C44-BCF7-FF7706389875}" type="presParOf" srcId="{A65467BF-34B0-5F47-8816-D0E07390401F}" destId="{37E0AB6B-D129-8142-B357-C4A6D5BF7D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84EC0E-8B0A-3A44-B718-72AEC9387DB4}" type="doc">
      <dgm:prSet loTypeId="urn:microsoft.com/office/officeart/2005/8/layout/vList3" loCatId="" qsTypeId="urn:microsoft.com/office/officeart/2005/8/quickstyle/simple1" qsCatId="simple" csTypeId="urn:microsoft.com/office/officeart/2005/8/colors/colorful1" csCatId="colorful" phldr="1"/>
      <dgm:spPr/>
    </dgm:pt>
    <dgm:pt modelId="{7B348074-F813-6541-A670-6160F06C4E35}">
      <dgm:prSet phldrT="[Text]"/>
      <dgm:spPr/>
      <dgm:t>
        <a:bodyPr/>
        <a:lstStyle/>
        <a:p>
          <a:r>
            <a:rPr lang="en-US" dirty="0"/>
            <a:t>Reduce construction time and costs</a:t>
          </a:r>
        </a:p>
      </dgm:t>
    </dgm:pt>
    <dgm:pt modelId="{1A198069-CE45-2D48-AB89-CB290F746729}" type="parTrans" cxnId="{C1E4E22E-A252-264C-919B-44297D577DE4}">
      <dgm:prSet/>
      <dgm:spPr/>
      <dgm:t>
        <a:bodyPr/>
        <a:lstStyle/>
        <a:p>
          <a:endParaRPr lang="en-US"/>
        </a:p>
      </dgm:t>
    </dgm:pt>
    <dgm:pt modelId="{23BE8922-3467-1342-B103-F16D670CE2DA}" type="sibTrans" cxnId="{C1E4E22E-A252-264C-919B-44297D577DE4}">
      <dgm:prSet/>
      <dgm:spPr/>
      <dgm:t>
        <a:bodyPr/>
        <a:lstStyle/>
        <a:p>
          <a:endParaRPr lang="en-US"/>
        </a:p>
      </dgm:t>
    </dgm:pt>
    <dgm:pt modelId="{1B58A14C-7C2A-3947-A440-19C2BC39AEF5}">
      <dgm:prSet phldrT="[Text]"/>
      <dgm:spPr/>
      <dgm:t>
        <a:bodyPr/>
        <a:lstStyle/>
        <a:p>
          <a:r>
            <a:rPr lang="en-US" dirty="0"/>
            <a:t>Flexible</a:t>
          </a:r>
        </a:p>
      </dgm:t>
    </dgm:pt>
    <dgm:pt modelId="{05345238-DB45-D24B-9F2F-F2900DB4B789}" type="parTrans" cxnId="{DDB4F9EC-C9BD-2A45-AA41-D02EB6148AB1}">
      <dgm:prSet/>
      <dgm:spPr/>
      <dgm:t>
        <a:bodyPr/>
        <a:lstStyle/>
        <a:p>
          <a:endParaRPr lang="en-US"/>
        </a:p>
      </dgm:t>
    </dgm:pt>
    <dgm:pt modelId="{15D2D559-1B2F-C549-B463-73DF5C939961}" type="sibTrans" cxnId="{DDB4F9EC-C9BD-2A45-AA41-D02EB6148AB1}">
      <dgm:prSet/>
      <dgm:spPr/>
      <dgm:t>
        <a:bodyPr/>
        <a:lstStyle/>
        <a:p>
          <a:endParaRPr lang="en-US"/>
        </a:p>
      </dgm:t>
    </dgm:pt>
    <dgm:pt modelId="{0DBE5684-A334-DE42-A4CC-640D584DC903}">
      <dgm:prSet phldrT="[Text]"/>
      <dgm:spPr/>
      <dgm:t>
        <a:bodyPr/>
        <a:lstStyle/>
        <a:p>
          <a:r>
            <a:rPr lang="en-US" dirty="0"/>
            <a:t>Can be deployed in remote area</a:t>
          </a:r>
        </a:p>
      </dgm:t>
    </dgm:pt>
    <dgm:pt modelId="{7E11CA70-A6B2-B74B-8CC6-29838182CC42}" type="parTrans" cxnId="{2C74E6A5-0E5F-144C-9657-68B0F9E39F3B}">
      <dgm:prSet/>
      <dgm:spPr/>
      <dgm:t>
        <a:bodyPr/>
        <a:lstStyle/>
        <a:p>
          <a:endParaRPr lang="en-US"/>
        </a:p>
      </dgm:t>
    </dgm:pt>
    <dgm:pt modelId="{CB0EF0C1-EA56-CD4D-BCA1-044663F92054}" type="sibTrans" cxnId="{2C74E6A5-0E5F-144C-9657-68B0F9E39F3B}">
      <dgm:prSet/>
      <dgm:spPr/>
      <dgm:t>
        <a:bodyPr/>
        <a:lstStyle/>
        <a:p>
          <a:endParaRPr lang="en-US"/>
        </a:p>
      </dgm:t>
    </dgm:pt>
    <dgm:pt modelId="{10A0DEAA-A580-9947-8EA3-207C539823A9}" type="pres">
      <dgm:prSet presAssocID="{CC84EC0E-8B0A-3A44-B718-72AEC9387DB4}" presName="linearFlow" presStyleCnt="0">
        <dgm:presLayoutVars>
          <dgm:dir/>
          <dgm:resizeHandles val="exact"/>
        </dgm:presLayoutVars>
      </dgm:prSet>
      <dgm:spPr/>
    </dgm:pt>
    <dgm:pt modelId="{04EC4754-8092-CB4C-B7D5-C7978F56C675}" type="pres">
      <dgm:prSet presAssocID="{7B348074-F813-6541-A670-6160F06C4E35}" presName="composite" presStyleCnt="0"/>
      <dgm:spPr/>
    </dgm:pt>
    <dgm:pt modelId="{9F87B6C1-BFE7-6045-BC46-8309FE996952}" type="pres">
      <dgm:prSet presAssocID="{7B348074-F813-6541-A670-6160F06C4E3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A4BC510F-FE43-FC42-B434-3A1372192282}" type="pres">
      <dgm:prSet presAssocID="{7B348074-F813-6541-A670-6160F06C4E35}" presName="txShp" presStyleLbl="node1" presStyleIdx="0" presStyleCnt="3">
        <dgm:presLayoutVars>
          <dgm:bulletEnabled val="1"/>
        </dgm:presLayoutVars>
      </dgm:prSet>
      <dgm:spPr/>
    </dgm:pt>
    <dgm:pt modelId="{0DCE2D75-FA0E-2F44-A400-719ACD9B40F8}" type="pres">
      <dgm:prSet presAssocID="{23BE8922-3467-1342-B103-F16D670CE2DA}" presName="spacing" presStyleCnt="0"/>
      <dgm:spPr/>
    </dgm:pt>
    <dgm:pt modelId="{7D79640D-B650-6D44-8235-C0B90B0C7133}" type="pres">
      <dgm:prSet presAssocID="{1B58A14C-7C2A-3947-A440-19C2BC39AEF5}" presName="composite" presStyleCnt="0"/>
      <dgm:spPr/>
    </dgm:pt>
    <dgm:pt modelId="{DC3286AC-6BB5-9C45-A12F-76065BAA6CA5}" type="pres">
      <dgm:prSet presAssocID="{1B58A14C-7C2A-3947-A440-19C2BC39AEF5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C38B79EA-11D7-5146-ADEF-99ACD3D16F65}" type="pres">
      <dgm:prSet presAssocID="{1B58A14C-7C2A-3947-A440-19C2BC39AEF5}" presName="txShp" presStyleLbl="node1" presStyleIdx="1" presStyleCnt="3">
        <dgm:presLayoutVars>
          <dgm:bulletEnabled val="1"/>
        </dgm:presLayoutVars>
      </dgm:prSet>
      <dgm:spPr/>
    </dgm:pt>
    <dgm:pt modelId="{64A0CA73-185A-DA4B-8B20-8074AB26F919}" type="pres">
      <dgm:prSet presAssocID="{15D2D559-1B2F-C549-B463-73DF5C939961}" presName="spacing" presStyleCnt="0"/>
      <dgm:spPr/>
    </dgm:pt>
    <dgm:pt modelId="{8D58C511-4EF6-6B42-92DC-8AB77812BD4F}" type="pres">
      <dgm:prSet presAssocID="{0DBE5684-A334-DE42-A4CC-640D584DC903}" presName="composite" presStyleCnt="0"/>
      <dgm:spPr/>
    </dgm:pt>
    <dgm:pt modelId="{C239102F-A984-5F4E-9EC4-78A55A9ECF60}" type="pres">
      <dgm:prSet presAssocID="{0DBE5684-A334-DE42-A4CC-640D584DC903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FC554AB5-2CBA-514A-9722-62EC30A42079}" type="pres">
      <dgm:prSet presAssocID="{0DBE5684-A334-DE42-A4CC-640D584DC903}" presName="txShp" presStyleLbl="node1" presStyleIdx="2" presStyleCnt="3">
        <dgm:presLayoutVars>
          <dgm:bulletEnabled val="1"/>
        </dgm:presLayoutVars>
      </dgm:prSet>
      <dgm:spPr/>
    </dgm:pt>
  </dgm:ptLst>
  <dgm:cxnLst>
    <dgm:cxn modelId="{C1E4E22E-A252-264C-919B-44297D577DE4}" srcId="{CC84EC0E-8B0A-3A44-B718-72AEC9387DB4}" destId="{7B348074-F813-6541-A670-6160F06C4E35}" srcOrd="0" destOrd="0" parTransId="{1A198069-CE45-2D48-AB89-CB290F746729}" sibTransId="{23BE8922-3467-1342-B103-F16D670CE2DA}"/>
    <dgm:cxn modelId="{9B861E93-4316-1A4C-A9AA-CCE8FF6188C8}" type="presOf" srcId="{CC84EC0E-8B0A-3A44-B718-72AEC9387DB4}" destId="{10A0DEAA-A580-9947-8EA3-207C539823A9}" srcOrd="0" destOrd="0" presId="urn:microsoft.com/office/officeart/2005/8/layout/vList3"/>
    <dgm:cxn modelId="{68F6F798-AB28-204A-B9F2-AF0213A70833}" type="presOf" srcId="{1B58A14C-7C2A-3947-A440-19C2BC39AEF5}" destId="{C38B79EA-11D7-5146-ADEF-99ACD3D16F65}" srcOrd="0" destOrd="0" presId="urn:microsoft.com/office/officeart/2005/8/layout/vList3"/>
    <dgm:cxn modelId="{2C74E6A5-0E5F-144C-9657-68B0F9E39F3B}" srcId="{CC84EC0E-8B0A-3A44-B718-72AEC9387DB4}" destId="{0DBE5684-A334-DE42-A4CC-640D584DC903}" srcOrd="2" destOrd="0" parTransId="{7E11CA70-A6B2-B74B-8CC6-29838182CC42}" sibTransId="{CB0EF0C1-EA56-CD4D-BCA1-044663F92054}"/>
    <dgm:cxn modelId="{7A826EA6-637D-8C45-AF0A-F293BCE573E5}" type="presOf" srcId="{7B348074-F813-6541-A670-6160F06C4E35}" destId="{A4BC510F-FE43-FC42-B434-3A1372192282}" srcOrd="0" destOrd="0" presId="urn:microsoft.com/office/officeart/2005/8/layout/vList3"/>
    <dgm:cxn modelId="{069C0FE3-6ECD-6848-BA35-C2E41FD67C32}" type="presOf" srcId="{0DBE5684-A334-DE42-A4CC-640D584DC903}" destId="{FC554AB5-2CBA-514A-9722-62EC30A42079}" srcOrd="0" destOrd="0" presId="urn:microsoft.com/office/officeart/2005/8/layout/vList3"/>
    <dgm:cxn modelId="{DDB4F9EC-C9BD-2A45-AA41-D02EB6148AB1}" srcId="{CC84EC0E-8B0A-3A44-B718-72AEC9387DB4}" destId="{1B58A14C-7C2A-3947-A440-19C2BC39AEF5}" srcOrd="1" destOrd="0" parTransId="{05345238-DB45-D24B-9F2F-F2900DB4B789}" sibTransId="{15D2D559-1B2F-C549-B463-73DF5C939961}"/>
    <dgm:cxn modelId="{377FF469-A4CA-0D49-B938-A3536166E754}" type="presParOf" srcId="{10A0DEAA-A580-9947-8EA3-207C539823A9}" destId="{04EC4754-8092-CB4C-B7D5-C7978F56C675}" srcOrd="0" destOrd="0" presId="urn:microsoft.com/office/officeart/2005/8/layout/vList3"/>
    <dgm:cxn modelId="{9A75B43A-F2AB-3A47-9105-F419115ADAA3}" type="presParOf" srcId="{04EC4754-8092-CB4C-B7D5-C7978F56C675}" destId="{9F87B6C1-BFE7-6045-BC46-8309FE996952}" srcOrd="0" destOrd="0" presId="urn:microsoft.com/office/officeart/2005/8/layout/vList3"/>
    <dgm:cxn modelId="{67AAB29F-7B1E-A443-BE98-556EDC635C83}" type="presParOf" srcId="{04EC4754-8092-CB4C-B7D5-C7978F56C675}" destId="{A4BC510F-FE43-FC42-B434-3A1372192282}" srcOrd="1" destOrd="0" presId="urn:microsoft.com/office/officeart/2005/8/layout/vList3"/>
    <dgm:cxn modelId="{C1592C10-206B-D64D-8DE4-8536C850D610}" type="presParOf" srcId="{10A0DEAA-A580-9947-8EA3-207C539823A9}" destId="{0DCE2D75-FA0E-2F44-A400-719ACD9B40F8}" srcOrd="1" destOrd="0" presId="urn:microsoft.com/office/officeart/2005/8/layout/vList3"/>
    <dgm:cxn modelId="{C1FC0C63-B640-FE48-BF43-2A35BCC5115E}" type="presParOf" srcId="{10A0DEAA-A580-9947-8EA3-207C539823A9}" destId="{7D79640D-B650-6D44-8235-C0B90B0C7133}" srcOrd="2" destOrd="0" presId="urn:microsoft.com/office/officeart/2005/8/layout/vList3"/>
    <dgm:cxn modelId="{A4E684D7-88CA-A041-847C-23797BEA03F2}" type="presParOf" srcId="{7D79640D-B650-6D44-8235-C0B90B0C7133}" destId="{DC3286AC-6BB5-9C45-A12F-76065BAA6CA5}" srcOrd="0" destOrd="0" presId="urn:microsoft.com/office/officeart/2005/8/layout/vList3"/>
    <dgm:cxn modelId="{C99F36C1-026C-C94E-8948-A615BECDF2CE}" type="presParOf" srcId="{7D79640D-B650-6D44-8235-C0B90B0C7133}" destId="{C38B79EA-11D7-5146-ADEF-99ACD3D16F65}" srcOrd="1" destOrd="0" presId="urn:microsoft.com/office/officeart/2005/8/layout/vList3"/>
    <dgm:cxn modelId="{C9913B5F-DAC4-1D45-820E-CA8A3752F93E}" type="presParOf" srcId="{10A0DEAA-A580-9947-8EA3-207C539823A9}" destId="{64A0CA73-185A-DA4B-8B20-8074AB26F919}" srcOrd="3" destOrd="0" presId="urn:microsoft.com/office/officeart/2005/8/layout/vList3"/>
    <dgm:cxn modelId="{96BC1CFC-BFAC-8146-A783-D3B665ACA9D4}" type="presParOf" srcId="{10A0DEAA-A580-9947-8EA3-207C539823A9}" destId="{8D58C511-4EF6-6B42-92DC-8AB77812BD4F}" srcOrd="4" destOrd="0" presId="urn:microsoft.com/office/officeart/2005/8/layout/vList3"/>
    <dgm:cxn modelId="{B370EE9F-B22B-0C4B-AE43-26919155E653}" type="presParOf" srcId="{8D58C511-4EF6-6B42-92DC-8AB77812BD4F}" destId="{C239102F-A984-5F4E-9EC4-78A55A9ECF60}" srcOrd="0" destOrd="0" presId="urn:microsoft.com/office/officeart/2005/8/layout/vList3"/>
    <dgm:cxn modelId="{E061E9DF-641F-D948-8726-B454D8C6D2AB}" type="presParOf" srcId="{8D58C511-4EF6-6B42-92DC-8AB77812BD4F}" destId="{FC554AB5-2CBA-514A-9722-62EC30A4207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FC29EE-BE79-4440-B9CA-069FFA823547}" type="doc">
      <dgm:prSet loTypeId="urn:microsoft.com/office/officeart/2005/8/layout/arrow5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32ABE6D-4D86-BB4B-9C4D-D147FD7C09D1}">
      <dgm:prSet phldrT="[Text]"/>
      <dgm:spPr/>
      <dgm:t>
        <a:bodyPr/>
        <a:lstStyle/>
        <a:p>
          <a:r>
            <a:rPr lang="en-US" dirty="0">
              <a:latin typeface="Kefa" panose="02000506000000020004" pitchFamily="2" charset="77"/>
            </a:rPr>
            <a:t>Community Engagement</a:t>
          </a:r>
        </a:p>
      </dgm:t>
    </dgm:pt>
    <dgm:pt modelId="{7AC25AB6-86EF-EC4A-84B2-206C29DB4DEC}" type="parTrans" cxnId="{275F78FD-F2D4-DE42-97FC-08BD3DC2D354}">
      <dgm:prSet/>
      <dgm:spPr/>
      <dgm:t>
        <a:bodyPr/>
        <a:lstStyle/>
        <a:p>
          <a:endParaRPr lang="en-US">
            <a:latin typeface="Kefa" panose="02000506000000020004" pitchFamily="2" charset="77"/>
          </a:endParaRPr>
        </a:p>
      </dgm:t>
    </dgm:pt>
    <dgm:pt modelId="{746A031D-8035-A848-8D1C-E13DC633C233}" type="sibTrans" cxnId="{275F78FD-F2D4-DE42-97FC-08BD3DC2D354}">
      <dgm:prSet/>
      <dgm:spPr/>
      <dgm:t>
        <a:bodyPr/>
        <a:lstStyle/>
        <a:p>
          <a:endParaRPr lang="en-US">
            <a:latin typeface="Kefa" panose="02000506000000020004" pitchFamily="2" charset="77"/>
          </a:endParaRPr>
        </a:p>
      </dgm:t>
    </dgm:pt>
    <dgm:pt modelId="{A847B6C7-B529-5E49-A896-0AF9ECD4B5D8}">
      <dgm:prSet phldrT="[Text]"/>
      <dgm:spPr/>
      <dgm:t>
        <a:bodyPr/>
        <a:lstStyle/>
        <a:p>
          <a:r>
            <a:rPr lang="en-US" dirty="0">
              <a:latin typeface="Kefa" panose="02000506000000020004" pitchFamily="2" charset="77"/>
            </a:rPr>
            <a:t>Educational Campaign</a:t>
          </a:r>
        </a:p>
      </dgm:t>
    </dgm:pt>
    <dgm:pt modelId="{0D87EA01-C20D-684A-9D73-7668937BE637}" type="parTrans" cxnId="{C68F2BB3-4F32-DF4D-80D1-5A8941A7AE82}">
      <dgm:prSet/>
      <dgm:spPr/>
      <dgm:t>
        <a:bodyPr/>
        <a:lstStyle/>
        <a:p>
          <a:endParaRPr lang="en-US">
            <a:latin typeface="Kefa" panose="02000506000000020004" pitchFamily="2" charset="77"/>
          </a:endParaRPr>
        </a:p>
      </dgm:t>
    </dgm:pt>
    <dgm:pt modelId="{C6631153-17F6-0343-AD26-5ADD44EFF62D}" type="sibTrans" cxnId="{C68F2BB3-4F32-DF4D-80D1-5A8941A7AE82}">
      <dgm:prSet/>
      <dgm:spPr/>
      <dgm:t>
        <a:bodyPr/>
        <a:lstStyle/>
        <a:p>
          <a:endParaRPr lang="en-US">
            <a:latin typeface="Kefa" panose="02000506000000020004" pitchFamily="2" charset="77"/>
          </a:endParaRPr>
        </a:p>
      </dgm:t>
    </dgm:pt>
    <dgm:pt modelId="{13595300-F236-DD48-AE96-E0A85DE55C2F}" type="pres">
      <dgm:prSet presAssocID="{0DFC29EE-BE79-4440-B9CA-069FFA823547}" presName="diagram" presStyleCnt="0">
        <dgm:presLayoutVars>
          <dgm:dir/>
          <dgm:resizeHandles val="exact"/>
        </dgm:presLayoutVars>
      </dgm:prSet>
      <dgm:spPr/>
    </dgm:pt>
    <dgm:pt modelId="{91094CF4-33AD-474C-9186-A5AF6F6BB38A}" type="pres">
      <dgm:prSet presAssocID="{B32ABE6D-4D86-BB4B-9C4D-D147FD7C09D1}" presName="arrow" presStyleLbl="node1" presStyleIdx="0" presStyleCnt="2">
        <dgm:presLayoutVars>
          <dgm:bulletEnabled val="1"/>
        </dgm:presLayoutVars>
      </dgm:prSet>
      <dgm:spPr/>
    </dgm:pt>
    <dgm:pt modelId="{A59BABA5-FF63-234F-B688-A68EB0F02144}" type="pres">
      <dgm:prSet presAssocID="{A847B6C7-B529-5E49-A896-0AF9ECD4B5D8}" presName="arrow" presStyleLbl="node1" presStyleIdx="1" presStyleCnt="2">
        <dgm:presLayoutVars>
          <dgm:bulletEnabled val="1"/>
        </dgm:presLayoutVars>
      </dgm:prSet>
      <dgm:spPr/>
    </dgm:pt>
  </dgm:ptLst>
  <dgm:cxnLst>
    <dgm:cxn modelId="{542D5325-31F7-9F49-A68D-BE8EC6636EAA}" type="presOf" srcId="{A847B6C7-B529-5E49-A896-0AF9ECD4B5D8}" destId="{A59BABA5-FF63-234F-B688-A68EB0F02144}" srcOrd="0" destOrd="0" presId="urn:microsoft.com/office/officeart/2005/8/layout/arrow5"/>
    <dgm:cxn modelId="{BF2C3F7C-5EBC-5040-9EA9-608FCE4566E8}" type="presOf" srcId="{B32ABE6D-4D86-BB4B-9C4D-D147FD7C09D1}" destId="{91094CF4-33AD-474C-9186-A5AF6F6BB38A}" srcOrd="0" destOrd="0" presId="urn:microsoft.com/office/officeart/2005/8/layout/arrow5"/>
    <dgm:cxn modelId="{C68F2BB3-4F32-DF4D-80D1-5A8941A7AE82}" srcId="{0DFC29EE-BE79-4440-B9CA-069FFA823547}" destId="{A847B6C7-B529-5E49-A896-0AF9ECD4B5D8}" srcOrd="1" destOrd="0" parTransId="{0D87EA01-C20D-684A-9D73-7668937BE637}" sibTransId="{C6631153-17F6-0343-AD26-5ADD44EFF62D}"/>
    <dgm:cxn modelId="{7E74C6B9-65E1-1C44-81DC-2A06AD3BE642}" type="presOf" srcId="{0DFC29EE-BE79-4440-B9CA-069FFA823547}" destId="{13595300-F236-DD48-AE96-E0A85DE55C2F}" srcOrd="0" destOrd="0" presId="urn:microsoft.com/office/officeart/2005/8/layout/arrow5"/>
    <dgm:cxn modelId="{275F78FD-F2D4-DE42-97FC-08BD3DC2D354}" srcId="{0DFC29EE-BE79-4440-B9CA-069FFA823547}" destId="{B32ABE6D-4D86-BB4B-9C4D-D147FD7C09D1}" srcOrd="0" destOrd="0" parTransId="{7AC25AB6-86EF-EC4A-84B2-206C29DB4DEC}" sibTransId="{746A031D-8035-A848-8D1C-E13DC633C233}"/>
    <dgm:cxn modelId="{5D641EA0-94BA-0C4A-A44F-B5494FB65D76}" type="presParOf" srcId="{13595300-F236-DD48-AE96-E0A85DE55C2F}" destId="{91094CF4-33AD-474C-9186-A5AF6F6BB38A}" srcOrd="0" destOrd="0" presId="urn:microsoft.com/office/officeart/2005/8/layout/arrow5"/>
    <dgm:cxn modelId="{FA642BF1-D1CF-3340-A714-BA84180693D7}" type="presParOf" srcId="{13595300-F236-DD48-AE96-E0A85DE55C2F}" destId="{A59BABA5-FF63-234F-B688-A68EB0F0214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882CA-648F-F549-A4CE-5AC250551FE3}">
      <dsp:nvSpPr>
        <dsp:cNvPr id="0" name=""/>
        <dsp:cNvSpPr/>
      </dsp:nvSpPr>
      <dsp:spPr>
        <a:xfrm rot="5400000">
          <a:off x="-184838" y="186072"/>
          <a:ext cx="1232256" cy="862579"/>
        </a:xfrm>
        <a:prstGeom prst="chevron">
          <a:avLst/>
        </a:prstGeom>
        <a:solidFill>
          <a:srgbClr val="6642E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2025 - 2029</a:t>
          </a:r>
        </a:p>
      </dsp:txBody>
      <dsp:txXfrm rot="-5400000">
        <a:off x="1" y="432524"/>
        <a:ext cx="862579" cy="369677"/>
      </dsp:txXfrm>
    </dsp:sp>
    <dsp:sp modelId="{5D25F3C1-B2C9-3047-9FAE-57321AC7E567}">
      <dsp:nvSpPr>
        <dsp:cNvPr id="0" name=""/>
        <dsp:cNvSpPr/>
      </dsp:nvSpPr>
      <dsp:spPr>
        <a:xfrm rot="5400000">
          <a:off x="2172323" y="-1308509"/>
          <a:ext cx="800966" cy="3420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/>
            <a:t>Preparation of NPP regulations and institutions</a:t>
          </a:r>
          <a:endParaRPr lang="en-US" sz="1600" kern="1200" dirty="0"/>
        </a:p>
      </dsp:txBody>
      <dsp:txXfrm rot="-5400000">
        <a:off x="862579" y="40335"/>
        <a:ext cx="3381354" cy="722766"/>
      </dsp:txXfrm>
    </dsp:sp>
    <dsp:sp modelId="{4F5F0F5A-F21F-3A4E-A919-2B21B9BFB5D7}">
      <dsp:nvSpPr>
        <dsp:cNvPr id="0" name=""/>
        <dsp:cNvSpPr/>
      </dsp:nvSpPr>
      <dsp:spPr>
        <a:xfrm rot="5400000">
          <a:off x="-184838" y="1271330"/>
          <a:ext cx="1232256" cy="862579"/>
        </a:xfrm>
        <a:prstGeom prst="chevron">
          <a:avLst/>
        </a:prstGeom>
        <a:solidFill>
          <a:srgbClr val="3597D8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2030 - 2034</a:t>
          </a:r>
        </a:p>
      </dsp:txBody>
      <dsp:txXfrm rot="-5400000">
        <a:off x="1" y="1517782"/>
        <a:ext cx="862579" cy="369677"/>
      </dsp:txXfrm>
    </dsp:sp>
    <dsp:sp modelId="{4F8AD457-C788-FE44-B08D-7F2B63FA604B}">
      <dsp:nvSpPr>
        <dsp:cNvPr id="0" name=""/>
        <dsp:cNvSpPr/>
      </dsp:nvSpPr>
      <dsp:spPr>
        <a:xfrm rot="5400000">
          <a:off x="2172323" y="-223251"/>
          <a:ext cx="800966" cy="3420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Commissioning and Operation first commercial NPP</a:t>
          </a:r>
        </a:p>
      </dsp:txBody>
      <dsp:txXfrm rot="-5400000">
        <a:off x="862579" y="1125593"/>
        <a:ext cx="3381354" cy="722766"/>
      </dsp:txXfrm>
    </dsp:sp>
    <dsp:sp modelId="{5C508EC1-9586-7D45-93B2-A25D81CC8394}">
      <dsp:nvSpPr>
        <dsp:cNvPr id="0" name=""/>
        <dsp:cNvSpPr/>
      </dsp:nvSpPr>
      <dsp:spPr>
        <a:xfrm rot="5400000">
          <a:off x="-184838" y="2356588"/>
          <a:ext cx="1232256" cy="862579"/>
        </a:xfrm>
        <a:prstGeom prst="chevron">
          <a:avLst/>
        </a:prstGeom>
        <a:solidFill>
          <a:srgbClr val="FAAB4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2035 - 2039</a:t>
          </a:r>
        </a:p>
      </dsp:txBody>
      <dsp:txXfrm rot="-5400000">
        <a:off x="1" y="2603040"/>
        <a:ext cx="862579" cy="369677"/>
      </dsp:txXfrm>
    </dsp:sp>
    <dsp:sp modelId="{0978A0BA-771E-7C43-AE52-FE21BE944EEC}">
      <dsp:nvSpPr>
        <dsp:cNvPr id="0" name=""/>
        <dsp:cNvSpPr/>
      </dsp:nvSpPr>
      <dsp:spPr>
        <a:xfrm rot="5400000">
          <a:off x="2172323" y="862006"/>
          <a:ext cx="800966" cy="3420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/>
            <a:t>Expansion of commercial NPP operations</a:t>
          </a:r>
          <a:endParaRPr lang="en-US" sz="1600" kern="1200" dirty="0"/>
        </a:p>
      </dsp:txBody>
      <dsp:txXfrm rot="-5400000">
        <a:off x="862579" y="2210850"/>
        <a:ext cx="3381354" cy="722766"/>
      </dsp:txXfrm>
    </dsp:sp>
    <dsp:sp modelId="{8AAA37B7-F8A8-7C49-A834-110A0A3FE14B}">
      <dsp:nvSpPr>
        <dsp:cNvPr id="0" name=""/>
        <dsp:cNvSpPr/>
      </dsp:nvSpPr>
      <dsp:spPr>
        <a:xfrm rot="5400000">
          <a:off x="-184838" y="3441846"/>
          <a:ext cx="1232256" cy="862579"/>
        </a:xfrm>
        <a:prstGeom prst="chevron">
          <a:avLst/>
        </a:prstGeom>
        <a:solidFill>
          <a:srgbClr val="00B2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2040 - 2045</a:t>
          </a:r>
        </a:p>
      </dsp:txBody>
      <dsp:txXfrm rot="-5400000">
        <a:off x="1" y="3688298"/>
        <a:ext cx="862579" cy="369677"/>
      </dsp:txXfrm>
    </dsp:sp>
    <dsp:sp modelId="{37E0AB6B-D129-8142-B357-C4A6D5BF7D85}">
      <dsp:nvSpPr>
        <dsp:cNvPr id="0" name=""/>
        <dsp:cNvSpPr/>
      </dsp:nvSpPr>
      <dsp:spPr>
        <a:xfrm rot="5400000">
          <a:off x="2172323" y="1947264"/>
          <a:ext cx="800966" cy="342045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/>
            <a:t>Expansion of commercial NPP operations and independence of NPP</a:t>
          </a:r>
          <a:endParaRPr lang="en-US" sz="1600" kern="1200" dirty="0"/>
        </a:p>
      </dsp:txBody>
      <dsp:txXfrm rot="-5400000">
        <a:off x="862579" y="3296108"/>
        <a:ext cx="3381354" cy="722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C510F-FE43-FC42-B434-3A1372192282}">
      <dsp:nvSpPr>
        <dsp:cNvPr id="0" name=""/>
        <dsp:cNvSpPr/>
      </dsp:nvSpPr>
      <dsp:spPr>
        <a:xfrm rot="10800000">
          <a:off x="1693129" y="228"/>
          <a:ext cx="6190441" cy="535532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15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Reduce construction time and costs</a:t>
          </a:r>
        </a:p>
      </dsp:txBody>
      <dsp:txXfrm rot="10800000">
        <a:off x="1827012" y="228"/>
        <a:ext cx="6056558" cy="535532"/>
      </dsp:txXfrm>
    </dsp:sp>
    <dsp:sp modelId="{9F87B6C1-BFE7-6045-BC46-8309FE996952}">
      <dsp:nvSpPr>
        <dsp:cNvPr id="0" name=""/>
        <dsp:cNvSpPr/>
      </dsp:nvSpPr>
      <dsp:spPr>
        <a:xfrm>
          <a:off x="1425363" y="228"/>
          <a:ext cx="535532" cy="53553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B79EA-11D7-5146-ADEF-99ACD3D16F65}">
      <dsp:nvSpPr>
        <dsp:cNvPr id="0" name=""/>
        <dsp:cNvSpPr/>
      </dsp:nvSpPr>
      <dsp:spPr>
        <a:xfrm rot="10800000">
          <a:off x="1693129" y="669644"/>
          <a:ext cx="6190441" cy="53553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15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Flexible</a:t>
          </a:r>
        </a:p>
      </dsp:txBody>
      <dsp:txXfrm rot="10800000">
        <a:off x="1827012" y="669644"/>
        <a:ext cx="6056558" cy="535532"/>
      </dsp:txXfrm>
    </dsp:sp>
    <dsp:sp modelId="{DC3286AC-6BB5-9C45-A12F-76065BAA6CA5}">
      <dsp:nvSpPr>
        <dsp:cNvPr id="0" name=""/>
        <dsp:cNvSpPr/>
      </dsp:nvSpPr>
      <dsp:spPr>
        <a:xfrm>
          <a:off x="1425363" y="669644"/>
          <a:ext cx="535532" cy="53553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54AB5-2CBA-514A-9722-62EC30A42079}">
      <dsp:nvSpPr>
        <dsp:cNvPr id="0" name=""/>
        <dsp:cNvSpPr/>
      </dsp:nvSpPr>
      <dsp:spPr>
        <a:xfrm rot="10800000">
          <a:off x="1693129" y="1339059"/>
          <a:ext cx="6190441" cy="53553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155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Can be deployed in remote area</a:t>
          </a:r>
        </a:p>
      </dsp:txBody>
      <dsp:txXfrm rot="10800000">
        <a:off x="1827012" y="1339059"/>
        <a:ext cx="6056558" cy="535532"/>
      </dsp:txXfrm>
    </dsp:sp>
    <dsp:sp modelId="{C239102F-A984-5F4E-9EC4-78A55A9ECF60}">
      <dsp:nvSpPr>
        <dsp:cNvPr id="0" name=""/>
        <dsp:cNvSpPr/>
      </dsp:nvSpPr>
      <dsp:spPr>
        <a:xfrm>
          <a:off x="1425363" y="1339059"/>
          <a:ext cx="535532" cy="53553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94CF4-33AD-474C-9186-A5AF6F6BB38A}">
      <dsp:nvSpPr>
        <dsp:cNvPr id="0" name=""/>
        <dsp:cNvSpPr/>
      </dsp:nvSpPr>
      <dsp:spPr>
        <a:xfrm rot="16200000">
          <a:off x="386" y="397732"/>
          <a:ext cx="2991553" cy="2991553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efa" panose="02000506000000020004" pitchFamily="2" charset="77"/>
            </a:rPr>
            <a:t>Community Engagement</a:t>
          </a:r>
        </a:p>
      </dsp:txBody>
      <dsp:txXfrm rot="5400000">
        <a:off x="386" y="1145620"/>
        <a:ext cx="2468031" cy="1495777"/>
      </dsp:txXfrm>
    </dsp:sp>
    <dsp:sp modelId="{A59BABA5-FF63-234F-B688-A68EB0F02144}">
      <dsp:nvSpPr>
        <dsp:cNvPr id="0" name=""/>
        <dsp:cNvSpPr/>
      </dsp:nvSpPr>
      <dsp:spPr>
        <a:xfrm rot="5400000">
          <a:off x="3177950" y="397732"/>
          <a:ext cx="2991553" cy="2991553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Kefa" panose="02000506000000020004" pitchFamily="2" charset="77"/>
            </a:rPr>
            <a:t>Educational Campaign</a:t>
          </a:r>
        </a:p>
      </dsp:txBody>
      <dsp:txXfrm rot="-5400000">
        <a:off x="3701472" y="1145620"/>
        <a:ext cx="2468031" cy="1495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0521-38F5-47E8-A68C-45F41C6028C1}" type="datetimeFigureOut">
              <a:rPr lang="en-GB" smtClean="0"/>
              <a:t>25/09/2024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alfitri.Meliana@brin.go.i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lfitri.Meliana@brin.go.i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9F9AC-50A0-3A0A-A6E0-A07E25529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FE61835-093F-DCC1-3B4D-4DC4D8047823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St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rategies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8FF0B04-C5FC-6DEA-C3CA-4B73F12746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388892"/>
              </p:ext>
            </p:extLst>
          </p:nvPr>
        </p:nvGraphicFramePr>
        <p:xfrm>
          <a:off x="3011054" y="994519"/>
          <a:ext cx="6169891" cy="3787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C93053A-B750-0C7C-2136-E094363C3ACF}"/>
              </a:ext>
            </a:extLst>
          </p:cNvPr>
          <p:cNvSpPr txBox="1"/>
          <p:nvPr/>
        </p:nvSpPr>
        <p:spPr>
          <a:xfrm>
            <a:off x="441959" y="4512623"/>
            <a:ext cx="5432367" cy="171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dirty="0">
                <a:effectLst/>
                <a:latin typeface="Kefa" panose="02000506000000020004" pitchFamily="2" charset="77"/>
              </a:rPr>
              <a:t>Ensure that the concerns of local communities are heard and addressed by engaging them in regular consultations, town hall meetings, and participatory decision-making processes.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C6C3C8-553B-FA2E-ECC6-1359FA96C873}"/>
              </a:ext>
            </a:extLst>
          </p:cNvPr>
          <p:cNvSpPr txBox="1"/>
          <p:nvPr/>
        </p:nvSpPr>
        <p:spPr>
          <a:xfrm>
            <a:off x="6317674" y="4512622"/>
            <a:ext cx="5874326" cy="213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>
                <a:effectLst/>
                <a:latin typeface="Kefa" panose="02000506000000020004" pitchFamily="2" charset="77"/>
              </a:rPr>
              <a:t>The safety, benefits, and environmental impact of nuclear energy should be accurately communicated through these campaigns. A broader audience can be reached by utilizing a variety of media channels, such as social media, local radio, and community seminars. </a:t>
            </a:r>
          </a:p>
        </p:txBody>
      </p:sp>
    </p:spTree>
    <p:extLst>
      <p:ext uri="{BB962C8B-B14F-4D97-AF65-F5344CB8AC3E}">
        <p14:creationId xmlns:p14="http://schemas.microsoft.com/office/powerpoint/2010/main" val="1926356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0EB3F-0494-3A8B-BB08-CAC731C13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A6B698-621D-FDA0-855E-2FF8DFFB5CC9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02AF3-DCD3-4C77-F704-8D4F507364A1}"/>
              </a:ext>
            </a:extLst>
          </p:cNvPr>
          <p:cNvSpPr txBox="1"/>
          <p:nvPr/>
        </p:nvSpPr>
        <p:spPr>
          <a:xfrm>
            <a:off x="441960" y="1579419"/>
            <a:ext cx="11088980" cy="5039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Kefa" panose="02000506000000020004" pitchFamily="2" charset="77"/>
              </a:rPr>
              <a:t>Indonesia's energy needs and sustainable growth can be transformed by Small Modular Reactors (SMRs).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Kefa" panose="02000506000000020004" pitchFamily="2" charset="77"/>
              </a:rPr>
              <a:t>SMRs' flexibility, safety, and adaptability for remote areas make them ideal for Indonesia's diversified energy and geographic setting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Kefa" panose="02000506000000020004" pitchFamily="2" charset="77"/>
              </a:rPr>
              <a:t>The highlighted physical, cybersecurity, and societal security risks require multifaceted security methods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Kefa" panose="02000506000000020004" pitchFamily="2" charset="77"/>
              </a:rPr>
              <a:t>Community engagement and education are needed to overcome nuclear energy fears and misconceptions.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Kefa" panose="02000506000000020004" pitchFamily="2" charset="77"/>
              </a:rPr>
              <a:t>Local community participation in decision-making builds trust and acceptability, which SMR initiatives need to succeed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dirty="0">
                <a:effectLst/>
                <a:latin typeface="Kefa" panose="02000506000000020004" pitchFamily="2" charset="77"/>
              </a:rPr>
              <a:t>The West Kalimantan case study shows how specialized tactics can solve regional and demographic obstacles, benefiting future deployments </a:t>
            </a:r>
          </a:p>
        </p:txBody>
      </p:sp>
    </p:spTree>
    <p:extLst>
      <p:ext uri="{BB962C8B-B14F-4D97-AF65-F5344CB8AC3E}">
        <p14:creationId xmlns:p14="http://schemas.microsoft.com/office/powerpoint/2010/main" val="1868851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29405-57D7-5F5C-36C2-17C16506A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80435D-EF7D-DAD1-B7FC-DBA8B37E8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1101"/>
            <a:ext cx="9144000" cy="2387600"/>
          </a:xfrm>
        </p:spPr>
        <p:txBody>
          <a:bodyPr>
            <a:noAutofit/>
          </a:bodyPr>
          <a:lstStyle/>
          <a:p>
            <a:r>
              <a:rPr lang="en-GB" sz="7200" b="1" dirty="0">
                <a:latin typeface="Kefa" panose="02000506000000020004" pitchFamily="2" charset="77"/>
              </a:rPr>
              <a:t>Thank You!</a:t>
            </a:r>
            <a:endParaRPr lang="en-GB" sz="6600" dirty="0">
              <a:latin typeface="Kefa" panose="02000506000000020004" pitchFamily="2" charset="77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95DC85B-4965-8644-B264-0C4267014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Kefa" panose="02000506000000020004" pitchFamily="2" charset="77"/>
              </a:rPr>
              <a:t>Alfitri Meliana</a:t>
            </a:r>
          </a:p>
          <a:p>
            <a:r>
              <a:rPr lang="en-GB" dirty="0">
                <a:latin typeface="Kefa" panose="02000506000000020004" pitchFamily="2" charset="77"/>
                <a:hlinkClick r:id="rId2"/>
              </a:rPr>
              <a:t>alfitri.meliana@brin.go.id</a:t>
            </a:r>
            <a:endParaRPr lang="en-GB" dirty="0">
              <a:latin typeface="Kefa" panose="02000506000000020004" pitchFamily="2" charset="77"/>
            </a:endParaRPr>
          </a:p>
          <a:p>
            <a:r>
              <a:rPr lang="en-GB" dirty="0">
                <a:latin typeface="Kefa" panose="02000506000000020004" pitchFamily="2" charset="77"/>
              </a:rPr>
              <a:t>National Research and Innovation Agency</a:t>
            </a:r>
          </a:p>
          <a:p>
            <a:r>
              <a:rPr lang="en-GB" dirty="0">
                <a:latin typeface="Kefa" panose="02000506000000020004" pitchFamily="2" charset="77"/>
              </a:rPr>
              <a:t>INDONESIA</a:t>
            </a:r>
          </a:p>
        </p:txBody>
      </p:sp>
    </p:spTree>
    <p:extLst>
      <p:ext uri="{BB962C8B-B14F-4D97-AF65-F5344CB8AC3E}">
        <p14:creationId xmlns:p14="http://schemas.microsoft.com/office/powerpoint/2010/main" val="535624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b="1" dirty="0">
                <a:latin typeface="Kefa" panose="02000506000000020004" pitchFamily="2" charset="77"/>
              </a:rPr>
              <a:t>SECURING SMALL MODULAR REACTOR DEVELOPMENT IN REMOTE AREAS</a:t>
            </a:r>
            <a:r>
              <a:rPr lang="en-GB" sz="3600" dirty="0">
                <a:latin typeface="Kefa" panose="02000506000000020004" pitchFamily="2" charset="77"/>
              </a:rPr>
              <a:t>: </a:t>
            </a:r>
            <a:br>
              <a:rPr lang="en-GB" sz="3600" dirty="0">
                <a:latin typeface="Kefa" panose="02000506000000020004" pitchFamily="2" charset="77"/>
              </a:rPr>
            </a:br>
            <a:r>
              <a:rPr lang="en-GB" sz="3200" dirty="0">
                <a:latin typeface="Kefa" panose="02000506000000020004" pitchFamily="2" charset="77"/>
              </a:rPr>
              <a:t>Case Studies and Cultural Analysis in Indonesia</a:t>
            </a:r>
            <a:endParaRPr lang="en-GB" sz="3600" dirty="0">
              <a:latin typeface="Kefa" panose="02000506000000020004" pitchFamily="2" charset="77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Kefa" panose="02000506000000020004" pitchFamily="2" charset="77"/>
              </a:rPr>
              <a:t>Alfitri Meliana</a:t>
            </a:r>
          </a:p>
          <a:p>
            <a:r>
              <a:rPr lang="en-GB" dirty="0">
                <a:latin typeface="Kefa" panose="02000506000000020004" pitchFamily="2" charset="77"/>
                <a:hlinkClick r:id="rId2"/>
              </a:rPr>
              <a:t>alfitri.meliana@brin.go.id</a:t>
            </a:r>
            <a:endParaRPr lang="en-GB" dirty="0">
              <a:latin typeface="Kefa" panose="02000506000000020004" pitchFamily="2" charset="77"/>
            </a:endParaRPr>
          </a:p>
          <a:p>
            <a:r>
              <a:rPr lang="en-GB" dirty="0">
                <a:latin typeface="Kefa" panose="02000506000000020004" pitchFamily="2" charset="77"/>
              </a:rPr>
              <a:t>National Research and Innovation Agency</a:t>
            </a:r>
          </a:p>
          <a:p>
            <a:r>
              <a:rPr lang="en-GB" dirty="0">
                <a:latin typeface="Kefa" panose="02000506000000020004" pitchFamily="2" charset="77"/>
              </a:rPr>
              <a:t>INDONESIA</a:t>
            </a:r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C0A6DAA-7930-0F5B-901C-0525BE15F612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B3C0-C7B9-A264-2D1C-1E1402856945}"/>
              </a:ext>
            </a:extLst>
          </p:cNvPr>
          <p:cNvSpPr txBox="1"/>
          <p:nvPr/>
        </p:nvSpPr>
        <p:spPr>
          <a:xfrm>
            <a:off x="534390" y="1995054"/>
            <a:ext cx="7255824" cy="391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Kefa" panose="02000506000000020004" pitchFamily="2" charset="77"/>
              </a:rPr>
              <a:t>Introduction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Kefa" panose="02000506000000020004" pitchFamily="2" charset="77"/>
              </a:rPr>
              <a:t>Indonesia’s Energy Sources Background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Kefa" panose="02000506000000020004" pitchFamily="2" charset="77"/>
              </a:rPr>
              <a:t>SMR Deployment in Remote Area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Kefa" panose="02000506000000020004" pitchFamily="2" charset="77"/>
              </a:rPr>
              <a:t>Indonesia’s Society and Culture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Kefa" panose="02000506000000020004" pitchFamily="2" charset="77"/>
              </a:rPr>
              <a:t>Mitigation Strategies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>
                <a:latin typeface="Kefa" panose="02000506000000020004" pitchFamily="2" charset="77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3471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42CE29D-9084-F8EF-EDDC-4A27FF40EBB6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DF56A1-CCF0-7A14-F08B-69091B1BB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" y="1359686"/>
            <a:ext cx="3526971" cy="5414539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3682A46-16D7-CEB2-692E-301E9A6A45C8}"/>
              </a:ext>
            </a:extLst>
          </p:cNvPr>
          <p:cNvGrpSpPr/>
          <p:nvPr/>
        </p:nvGrpSpPr>
        <p:grpSpPr>
          <a:xfrm>
            <a:off x="3669474" y="1822176"/>
            <a:ext cx="8212638" cy="4830327"/>
            <a:chOff x="3669474" y="1822176"/>
            <a:chExt cx="8212638" cy="48303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89F276-14D6-87F0-4240-C518A39CB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474" y="1822176"/>
              <a:ext cx="8212638" cy="483032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A877B27-5A99-D5A7-44E7-FF389A738BC4}"/>
                </a:ext>
              </a:extLst>
            </p:cNvPr>
            <p:cNvGrpSpPr/>
            <p:nvPr/>
          </p:nvGrpSpPr>
          <p:grpSpPr>
            <a:xfrm>
              <a:off x="4667003" y="1911927"/>
              <a:ext cx="6431666" cy="4406509"/>
              <a:chOff x="4667003" y="1911927"/>
              <a:chExt cx="6431666" cy="440650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CB27E8-6290-333F-69FE-39A8D71E510D}"/>
                  </a:ext>
                </a:extLst>
              </p:cNvPr>
              <p:cNvSpPr txBox="1"/>
              <p:nvPr/>
            </p:nvSpPr>
            <p:spPr>
              <a:xfrm>
                <a:off x="4667003" y="1911927"/>
                <a:ext cx="629055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Five Main Targets of Indonesia </a:t>
                </a:r>
                <a:r>
                  <a:rPr lang="en-US" b="1" dirty="0" err="1"/>
                  <a:t>Emas</a:t>
                </a:r>
                <a:r>
                  <a:rPr lang="en-US" b="1" dirty="0"/>
                  <a:t> 2045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1229BC5-6ACB-F42E-C3D1-A1807E325D72}"/>
                  </a:ext>
                </a:extLst>
              </p:cNvPr>
              <p:cNvSpPr txBox="1"/>
              <p:nvPr/>
            </p:nvSpPr>
            <p:spPr>
              <a:xfrm>
                <a:off x="5058889" y="2600695"/>
                <a:ext cx="2446320" cy="2143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/>
                  <a:t>per capita income equivalent to developed countries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1F9B09-88AF-3D32-F2EE-EAF4FEC2EA94}"/>
                  </a:ext>
                </a:extLst>
              </p:cNvPr>
              <p:cNvSpPr txBox="1"/>
              <p:nvPr/>
            </p:nvSpPr>
            <p:spPr>
              <a:xfrm>
                <a:off x="8585860" y="2560414"/>
                <a:ext cx="2446320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900" b="1" dirty="0"/>
                  <a:t>poverty decreases and inequality decreases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688839-BAC7-6578-BC24-F891122B1B62}"/>
                  </a:ext>
                </a:extLst>
              </p:cNvPr>
              <p:cNvSpPr txBox="1"/>
              <p:nvPr/>
            </p:nvSpPr>
            <p:spPr>
              <a:xfrm>
                <a:off x="5058889" y="3963661"/>
                <a:ext cx="2446320" cy="32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Leadership and influence in the international world increases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BB988C6-95F7-054A-0187-FE1DEC39E6A0}"/>
                  </a:ext>
                </a:extLst>
              </p:cNvPr>
              <p:cNvSpPr txBox="1"/>
              <p:nvPr/>
            </p:nvSpPr>
            <p:spPr>
              <a:xfrm>
                <a:off x="8562110" y="4021430"/>
                <a:ext cx="253655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the competitiveness of human resources increases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B37E3D-0C5E-D9C8-7466-8B7392271DCF}"/>
                  </a:ext>
                </a:extLst>
              </p:cNvPr>
              <p:cNvSpPr txBox="1"/>
              <p:nvPr/>
            </p:nvSpPr>
            <p:spPr>
              <a:xfrm>
                <a:off x="6672249" y="5240613"/>
                <a:ext cx="2446320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/>
                  <a:t>GHG emission intensity decreases towards net zero emissions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717DF38-BF68-0EB6-FC6A-270D266C8D09}"/>
                  </a:ext>
                </a:extLst>
              </p:cNvPr>
              <p:cNvSpPr txBox="1"/>
              <p:nvPr/>
            </p:nvSpPr>
            <p:spPr>
              <a:xfrm>
                <a:off x="8061665" y="4634247"/>
                <a:ext cx="1462345" cy="215444"/>
              </a:xfrm>
              <a:prstGeom prst="rect">
                <a:avLst/>
              </a:prstGeom>
              <a:solidFill>
                <a:srgbClr val="C22866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bg1"/>
                    </a:solidFill>
                  </a:rPr>
                  <a:t>Human Capital Index (index)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563C70D-528C-56B2-F960-9A987EA32363}"/>
                  </a:ext>
                </a:extLst>
              </p:cNvPr>
              <p:cNvSpPr txBox="1"/>
              <p:nvPr/>
            </p:nvSpPr>
            <p:spPr>
              <a:xfrm>
                <a:off x="5993505" y="5883381"/>
                <a:ext cx="1741706" cy="215444"/>
              </a:xfrm>
              <a:prstGeom prst="rect">
                <a:avLst/>
              </a:prstGeom>
              <a:solidFill>
                <a:srgbClr val="792AA6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bg1"/>
                    </a:solidFill>
                  </a:rPr>
                  <a:t>reduction in GHG emission (%)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A5A4BDE-1452-27FB-6723-A98BA1FA7A2E}"/>
                  </a:ext>
                </a:extLst>
              </p:cNvPr>
              <p:cNvSpPr txBox="1"/>
              <p:nvPr/>
            </p:nvSpPr>
            <p:spPr>
              <a:xfrm>
                <a:off x="5993505" y="6102992"/>
                <a:ext cx="1658579" cy="215444"/>
              </a:xfrm>
              <a:prstGeom prst="rect">
                <a:avLst/>
              </a:prstGeom>
              <a:solidFill>
                <a:srgbClr val="792AA6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b="1" dirty="0">
                    <a:solidFill>
                      <a:schemeClr val="bg1"/>
                    </a:solidFill>
                  </a:rPr>
                  <a:t>environmental quality index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9447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A009B-7213-E4E6-F4A5-D5F21C63E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720DDF6-A168-EBBE-6169-63A65A2FD4E3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2944ED-B455-22BB-BD04-BB022C7FC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6" y="1255776"/>
            <a:ext cx="7470265" cy="57979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F0ACDA-DF06-7541-13BB-D7E3A4D1E628}"/>
              </a:ext>
            </a:extLst>
          </p:cNvPr>
          <p:cNvSpPr/>
          <p:nvPr/>
        </p:nvSpPr>
        <p:spPr>
          <a:xfrm>
            <a:off x="700644" y="4251366"/>
            <a:ext cx="1460665" cy="2968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690719-1E84-26CE-C51E-8589E9C47705}"/>
              </a:ext>
            </a:extLst>
          </p:cNvPr>
          <p:cNvSpPr/>
          <p:nvPr/>
        </p:nvSpPr>
        <p:spPr>
          <a:xfrm>
            <a:off x="2278083" y="5009409"/>
            <a:ext cx="1450769" cy="2632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E25754-6DE1-28A4-1EA6-C967D82C550A}"/>
              </a:ext>
            </a:extLst>
          </p:cNvPr>
          <p:cNvSpPr/>
          <p:nvPr/>
        </p:nvSpPr>
        <p:spPr>
          <a:xfrm>
            <a:off x="3874553" y="4296888"/>
            <a:ext cx="1450769" cy="26323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E5FC26-6372-B999-1223-04BFF90114F5}"/>
              </a:ext>
            </a:extLst>
          </p:cNvPr>
          <p:cNvSpPr/>
          <p:nvPr/>
        </p:nvSpPr>
        <p:spPr>
          <a:xfrm>
            <a:off x="5459427" y="4352306"/>
            <a:ext cx="1450769" cy="3621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C86C7E-C44D-21B2-7898-8F82D26B015B}"/>
              </a:ext>
            </a:extLst>
          </p:cNvPr>
          <p:cNvSpPr txBox="1"/>
          <p:nvPr/>
        </p:nvSpPr>
        <p:spPr>
          <a:xfrm>
            <a:off x="7781420" y="1413163"/>
            <a:ext cx="428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Kefa" panose="02000506000000020004" pitchFamily="2" charset="77"/>
              </a:rPr>
              <a:t>Indonesia’s energy transition related to NPP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28600A71-7EBE-CD93-BEA1-68AE351B0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508851"/>
              </p:ext>
            </p:extLst>
          </p:nvPr>
        </p:nvGraphicFramePr>
        <p:xfrm>
          <a:off x="7731916" y="2278436"/>
          <a:ext cx="4283034" cy="449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6881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76AEA-ACBC-B9F4-974B-5585E301B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1F2845-5890-AC7F-E622-5E35014EC6F9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4121E1-B7CC-022E-B091-98235F412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4" y="1367147"/>
            <a:ext cx="10640291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9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4C7DB-21A3-52FE-ADD5-43A4532AF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D5BE4C-7AC1-91D7-4A3D-FB341E5A8103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Indonesia’s Energy Sources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E1078-1C80-944A-9CAA-D9741AB43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3"/>
          <a:stretch/>
        </p:blipFill>
        <p:spPr>
          <a:xfrm>
            <a:off x="2415402" y="1315155"/>
            <a:ext cx="7361197" cy="2541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72623-A596-97C6-609C-EE55ACAE25BD}"/>
              </a:ext>
            </a:extLst>
          </p:cNvPr>
          <p:cNvSpPr txBox="1"/>
          <p:nvPr/>
        </p:nvSpPr>
        <p:spPr>
          <a:xfrm>
            <a:off x="296883" y="3856639"/>
            <a:ext cx="5510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efa" panose="02000506000000020004" pitchFamily="2" charset="77"/>
              </a:rPr>
              <a:t>Why SMR is suitable for Indonesia?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70182F4-43A7-9E1F-A10B-8AE3E1263E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3299552"/>
              </p:ext>
            </p:extLst>
          </p:nvPr>
        </p:nvGraphicFramePr>
        <p:xfrm>
          <a:off x="-983079" y="4523301"/>
          <a:ext cx="9308935" cy="1874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283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FB255-FA6C-DC15-8B6E-CE615ECCA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97C252A-79E9-80C8-6F12-3C0573A4B118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SMR Deployment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5C1E5-0BAF-3EEA-514E-B14B9E080B2D}"/>
              </a:ext>
            </a:extLst>
          </p:cNvPr>
          <p:cNvSpPr txBox="1"/>
          <p:nvPr/>
        </p:nvSpPr>
        <p:spPr>
          <a:xfrm>
            <a:off x="441959" y="1413164"/>
            <a:ext cx="804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efa" panose="02000506000000020004" pitchFamily="2" charset="77"/>
              </a:rPr>
              <a:t>Type of threat for remote area SMR deployment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37B3B3-69F0-77AD-7E91-845BC7831DB3}"/>
              </a:ext>
            </a:extLst>
          </p:cNvPr>
          <p:cNvSpPr txBox="1"/>
          <p:nvPr/>
        </p:nvSpPr>
        <p:spPr>
          <a:xfrm>
            <a:off x="617517" y="2173184"/>
            <a:ext cx="11079678" cy="3742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Kefa" panose="02000506000000020004" pitchFamily="2" charset="77"/>
              </a:rPr>
              <a:t>Physical threats</a:t>
            </a:r>
            <a:r>
              <a:rPr lang="en-ID" sz="2000" dirty="0">
                <a:effectLst/>
                <a:latin typeface="Kefa" panose="02000506000000020004" pitchFamily="2" charset="77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ID" sz="2000" dirty="0">
                <a:latin typeface="Kefa" panose="02000506000000020004" pitchFamily="2" charset="77"/>
              </a:rPr>
              <a:t>	Sabotage, theft, attack on infrastructure</a:t>
            </a:r>
          </a:p>
          <a:p>
            <a:pPr>
              <a:lnSpc>
                <a:spcPct val="150000"/>
              </a:lnSpc>
            </a:pPr>
            <a:endParaRPr lang="en-ID" sz="2000" dirty="0">
              <a:effectLst/>
              <a:latin typeface="Kefa" panose="02000506000000020004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Kefa" panose="02000506000000020004" pitchFamily="2" charset="77"/>
              </a:rPr>
              <a:t>Cybersecurity threats</a:t>
            </a:r>
            <a:r>
              <a:rPr lang="en-ID" sz="2000" dirty="0">
                <a:effectLst/>
                <a:latin typeface="Kefa" panose="02000506000000020004" pitchFamily="2" charset="77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ID" sz="2000" dirty="0">
                <a:latin typeface="Kefa" panose="02000506000000020004" pitchFamily="2" charset="77"/>
              </a:rPr>
              <a:t>	Hacking, </a:t>
            </a:r>
            <a:r>
              <a:rPr lang="en-ID" sz="2000" dirty="0" err="1">
                <a:latin typeface="Kefa" panose="02000506000000020004" pitchFamily="2" charset="77"/>
              </a:rPr>
              <a:t>phising</a:t>
            </a:r>
            <a:r>
              <a:rPr lang="en-ID" sz="2000" dirty="0">
                <a:latin typeface="Kefa" panose="02000506000000020004" pitchFamily="2" charset="77"/>
              </a:rPr>
              <a:t>, manipulating control system</a:t>
            </a:r>
          </a:p>
          <a:p>
            <a:pPr>
              <a:lnSpc>
                <a:spcPct val="150000"/>
              </a:lnSpc>
            </a:pPr>
            <a:endParaRPr lang="en-ID" sz="2000" dirty="0">
              <a:effectLst/>
              <a:latin typeface="Kefa" panose="02000506000000020004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D" sz="2000" dirty="0">
                <a:solidFill>
                  <a:schemeClr val="bg1"/>
                </a:solidFill>
                <a:highlight>
                  <a:srgbClr val="000080"/>
                </a:highlight>
                <a:latin typeface="Kefa" panose="02000506000000020004" pitchFamily="2" charset="77"/>
              </a:rPr>
              <a:t>S</a:t>
            </a:r>
            <a:r>
              <a:rPr lang="en-ID" sz="2000" dirty="0">
                <a:solidFill>
                  <a:schemeClr val="bg1"/>
                </a:solidFill>
                <a:effectLst/>
                <a:highlight>
                  <a:srgbClr val="000080"/>
                </a:highlight>
                <a:latin typeface="Kefa" panose="02000506000000020004" pitchFamily="2" charset="77"/>
              </a:rPr>
              <a:t>ocietal threats</a:t>
            </a:r>
            <a:r>
              <a:rPr lang="en-ID" sz="2000" dirty="0">
                <a:effectLst/>
                <a:latin typeface="Kefa" panose="02000506000000020004" pitchFamily="2" charset="77"/>
              </a:rPr>
              <a:t> </a:t>
            </a:r>
          </a:p>
          <a:p>
            <a:pPr marL="892175" indent="-892175">
              <a:lnSpc>
                <a:spcPct val="150000"/>
              </a:lnSpc>
            </a:pPr>
            <a:r>
              <a:rPr lang="en-ID" sz="2000" dirty="0">
                <a:latin typeface="Kefa" panose="02000506000000020004" pitchFamily="2" charset="77"/>
              </a:rPr>
              <a:t>	Public opposition, local cultural dynamics, potential civil unrest, lack of nuclear trust</a:t>
            </a:r>
            <a:endParaRPr lang="en-ID" sz="2000" dirty="0">
              <a:effectLst/>
              <a:latin typeface="Kefa" panose="02000506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276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E7478-26C6-4F8E-4230-7A95ACA90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44A0A9-8D40-D371-5A07-D485B6E8BB89}"/>
              </a:ext>
            </a:extLst>
          </p:cNvPr>
          <p:cNvSpPr txBox="1">
            <a:spLocks/>
          </p:cNvSpPr>
          <p:nvPr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Indonesian Society and Culture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5B582D-15A3-6562-C195-81DB7C31E86A}"/>
              </a:ext>
            </a:extLst>
          </p:cNvPr>
          <p:cNvGrpSpPr/>
          <p:nvPr/>
        </p:nvGrpSpPr>
        <p:grpSpPr>
          <a:xfrm>
            <a:off x="228205" y="1209621"/>
            <a:ext cx="6600108" cy="3056318"/>
            <a:chOff x="441960" y="1353313"/>
            <a:chExt cx="7772400" cy="38880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BF4FA0-3043-CE39-D2B8-69E8CB310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" y="1353313"/>
              <a:ext cx="7772400" cy="3888065"/>
            </a:xfrm>
            <a:prstGeom prst="rect">
              <a:avLst/>
            </a:prstGeom>
          </p:spPr>
        </p:pic>
        <p:pic>
          <p:nvPicPr>
            <p:cNvPr id="7" name="object 46">
              <a:extLst>
                <a:ext uri="{FF2B5EF4-FFF2-40B4-BE49-F238E27FC236}">
                  <a16:creationId xmlns:a16="http://schemas.microsoft.com/office/drawing/2014/main" id="{BCD43D75-2E10-435E-5023-111E4542A3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4780" y="2538085"/>
              <a:ext cx="375027" cy="38435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6B92F0-9538-F6C2-A6F1-4BC64425330A}"/>
              </a:ext>
            </a:extLst>
          </p:cNvPr>
          <p:cNvSpPr txBox="1"/>
          <p:nvPr/>
        </p:nvSpPr>
        <p:spPr>
          <a:xfrm>
            <a:off x="240081" y="3860924"/>
            <a:ext cx="6600107" cy="2685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Kefa" panose="02000506000000020004" pitchFamily="2" charset="77"/>
              </a:rPr>
              <a:t>West Kalimantan population consist of </a:t>
            </a:r>
            <a:r>
              <a:rPr lang="en-US" sz="2000" b="1" dirty="0">
                <a:latin typeface="Kefa" panose="02000506000000020004" pitchFamily="2" charset="77"/>
              </a:rPr>
              <a:t>5 million</a:t>
            </a:r>
            <a:r>
              <a:rPr lang="en-US" dirty="0">
                <a:latin typeface="Kefa" panose="02000506000000020004" pitchFamily="2" charset="77"/>
              </a:rPr>
              <a:t> people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latin typeface="Kefa" panose="02000506000000020004" pitchFamily="2" charset="77"/>
              </a:rPr>
              <a:t>Ethnic group in West Kalimantan consist of Dayak, </a:t>
            </a:r>
            <a:r>
              <a:rPr lang="en-ID" dirty="0">
                <a:effectLst/>
                <a:latin typeface="Kefa" panose="02000506000000020004" pitchFamily="2" charset="77"/>
              </a:rPr>
              <a:t>Malay, Chinese, Javanese, and Madurese which has </a:t>
            </a:r>
            <a:r>
              <a:rPr lang="en-ID" sz="2000" b="1" dirty="0">
                <a:effectLst/>
                <a:latin typeface="Kefa" panose="02000506000000020004" pitchFamily="2" charset="77"/>
              </a:rPr>
              <a:t>different cultural values and social structures </a:t>
            </a:r>
            <a:r>
              <a:rPr lang="en-ID" dirty="0">
                <a:latin typeface="Kefa" panose="02000506000000020004" pitchFamily="2" charset="77"/>
              </a:rPr>
              <a:t>that </a:t>
            </a:r>
            <a:r>
              <a:rPr lang="en-ID" dirty="0">
                <a:effectLst/>
                <a:latin typeface="Kefa" panose="02000506000000020004" pitchFamily="2" charset="77"/>
              </a:rPr>
              <a:t>influence their perceptions and acceptance of new technologies, including nuclear energy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6CAA2A-7AEB-9546-6516-C8163FCE5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08" y="1255776"/>
            <a:ext cx="5454566" cy="39016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DC84049-F028-7E44-DF1F-EC6FC74D7105}"/>
              </a:ext>
            </a:extLst>
          </p:cNvPr>
          <p:cNvSpPr txBox="1"/>
          <p:nvPr/>
        </p:nvSpPr>
        <p:spPr>
          <a:xfrm>
            <a:off x="6638309" y="5087804"/>
            <a:ext cx="5454566" cy="1704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ID" dirty="0">
                <a:effectLst/>
                <a:latin typeface="Times New Roman" panose="02020603050405020304" pitchFamily="18" charset="0"/>
              </a:rPr>
              <a:t>Strategies for community engagement should include culturally sensitive communication, addressing specific concerns of each ethnic group and mindful with the education background. </a:t>
            </a:r>
          </a:p>
        </p:txBody>
      </p:sp>
    </p:spTree>
    <p:extLst>
      <p:ext uri="{BB962C8B-B14F-4D97-AF65-F5344CB8AC3E}">
        <p14:creationId xmlns:p14="http://schemas.microsoft.com/office/powerpoint/2010/main" val="846306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Props1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30631</TotalTime>
  <Words>498</Words>
  <Application>Microsoft Macintosh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Kefa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SECURING SMALL MODULAR REACTOR DEVELOPMENT IN REMOTE AREAS:  Case Studies and Cultural Analysis in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Alfitri Meliana</cp:lastModifiedBy>
  <cp:revision>14</cp:revision>
  <dcterms:created xsi:type="dcterms:W3CDTF">2019-10-29T08:33:20Z</dcterms:created>
  <dcterms:modified xsi:type="dcterms:W3CDTF">2024-10-16T08:57:54Z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