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60" r:id="rId10"/>
    <p:sldId id="262" r:id="rId11"/>
    <p:sldId id="263" r:id="rId12"/>
    <p:sldId id="264" r:id="rId13"/>
    <p:sldId id="265" r:id="rId14"/>
    <p:sldId id="274" r:id="rId15"/>
    <p:sldId id="268" r:id="rId16"/>
    <p:sldId id="269" r:id="rId17"/>
    <p:sldId id="270" r:id="rId18"/>
    <p:sldId id="271" r:id="rId19"/>
    <p:sldId id="272" r:id="rId20"/>
    <p:sldId id="259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0381/ruor-26682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50D4B-E451-FAC4-5BD5-200481CA58A7}"/>
              </a:ext>
            </a:extLst>
          </p:cNvPr>
          <p:cNvSpPr txBox="1"/>
          <p:nvPr/>
        </p:nvSpPr>
        <p:spPr>
          <a:xfrm>
            <a:off x="261053" y="201833"/>
            <a:ext cx="9983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noProof="0" dirty="0">
                <a:solidFill>
                  <a:schemeClr val="bg1"/>
                </a:solidFill>
                <a:cs typeface="Arial" panose="020B0604020202020204" pitchFamily="34" charset="0"/>
              </a:rPr>
              <a:t>Regulatory reforms in Canada and Finland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A705FE9-03BA-DF1F-16D9-0CD48E581855}"/>
              </a:ext>
            </a:extLst>
          </p:cNvPr>
          <p:cNvSpPr txBox="1">
            <a:spLocks/>
          </p:cNvSpPr>
          <p:nvPr/>
        </p:nvSpPr>
        <p:spPr>
          <a:xfrm>
            <a:off x="428264" y="1620456"/>
            <a:ext cx="5569312" cy="45692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noProof="0" dirty="0"/>
              <a:t>Canada</a:t>
            </a:r>
          </a:p>
          <a:p>
            <a:r>
              <a:rPr lang="en-GB" noProof="0" dirty="0"/>
              <a:t>Regulatory reforms across sectors since the ‘00s (Harper government)</a:t>
            </a:r>
          </a:p>
          <a:p>
            <a:r>
              <a:rPr lang="en-GB" noProof="0" dirty="0"/>
              <a:t>Streamlining of regulation (for SMRs) well underway by the early 2010s</a:t>
            </a:r>
          </a:p>
          <a:p>
            <a:r>
              <a:rPr lang="en-GB" noProof="0" dirty="0"/>
              <a:t>EIA reforms to facilitate SMR licensing</a:t>
            </a:r>
          </a:p>
          <a:p>
            <a:r>
              <a:rPr lang="en-GB" noProof="0" dirty="0"/>
              <a:t>Suspicions of regulatory capture, since the early days of regulatory reforms</a:t>
            </a:r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89FC651-373F-4FAB-53C5-9C1EC1043ACF}"/>
              </a:ext>
            </a:extLst>
          </p:cNvPr>
          <p:cNvSpPr txBox="1">
            <a:spLocks/>
          </p:cNvSpPr>
          <p:nvPr/>
        </p:nvSpPr>
        <p:spPr>
          <a:xfrm>
            <a:off x="6172199" y="1620456"/>
            <a:ext cx="5691851" cy="45692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500" b="1" noProof="0" dirty="0"/>
              <a:t>Finland</a:t>
            </a:r>
          </a:p>
          <a:p>
            <a:r>
              <a:rPr lang="en-GB" noProof="0" dirty="0"/>
              <a:t>Reforms still at an early phase</a:t>
            </a:r>
          </a:p>
          <a:p>
            <a:r>
              <a:rPr lang="en-GB" noProof="0" dirty="0"/>
              <a:t>Pressures for streamlining, e.g. from “ecomodernists” (2016)</a:t>
            </a:r>
          </a:p>
          <a:p>
            <a:r>
              <a:rPr lang="en-GB" noProof="0" dirty="0"/>
              <a:t>Comprehensive reform of the Nuclear Energy Act underway: e.g. reconsiders the role of the </a:t>
            </a:r>
            <a:r>
              <a:rPr lang="en-GB" noProof="0" dirty="0" err="1"/>
              <a:t>DiP</a:t>
            </a:r>
            <a:endParaRPr lang="en-GB" noProof="0" dirty="0"/>
          </a:p>
          <a:p>
            <a:r>
              <a:rPr lang="en-GB" noProof="0" dirty="0"/>
              <a:t>Emergency planning zone regulation revised in 2024</a:t>
            </a:r>
          </a:p>
        </p:txBody>
      </p:sp>
    </p:spTree>
    <p:extLst>
      <p:ext uri="{BB962C8B-B14F-4D97-AF65-F5344CB8AC3E}">
        <p14:creationId xmlns:p14="http://schemas.microsoft.com/office/powerpoint/2010/main" val="419511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23CA7-D0BF-F4E1-E645-87F6C263C39B}"/>
              </a:ext>
            </a:extLst>
          </p:cNvPr>
          <p:cNvSpPr txBox="1"/>
          <p:nvPr/>
        </p:nvSpPr>
        <p:spPr>
          <a:xfrm>
            <a:off x="1" y="243068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>
                <a:solidFill>
                  <a:schemeClr val="bg1"/>
                </a:solidFill>
              </a:rPr>
              <a:t>Canadian </a:t>
            </a:r>
            <a:r>
              <a:rPr lang="es-ES_tradnl" sz="3000" b="1" dirty="0" err="1">
                <a:solidFill>
                  <a:schemeClr val="bg1"/>
                </a:solidFill>
              </a:rPr>
              <a:t>industry</a:t>
            </a:r>
            <a:r>
              <a:rPr lang="es-ES_tradnl" sz="3000" b="1" dirty="0">
                <a:solidFill>
                  <a:schemeClr val="bg1"/>
                </a:solidFill>
              </a:rPr>
              <a:t> &amp; </a:t>
            </a:r>
            <a:r>
              <a:rPr lang="es-ES_tradnl" sz="3000" b="1" dirty="0" err="1">
                <a:solidFill>
                  <a:schemeClr val="bg1"/>
                </a:solidFill>
              </a:rPr>
              <a:t>govt</a:t>
            </a:r>
            <a:r>
              <a:rPr lang="es-ES_tradnl" sz="3000" b="1" dirty="0">
                <a:solidFill>
                  <a:schemeClr val="bg1"/>
                </a:solidFill>
              </a:rPr>
              <a:t> </a:t>
            </a:r>
            <a:r>
              <a:rPr lang="es-ES_tradnl" sz="3000" b="1" dirty="0" err="1">
                <a:solidFill>
                  <a:schemeClr val="bg1"/>
                </a:solidFill>
              </a:rPr>
              <a:t>views</a:t>
            </a:r>
            <a:r>
              <a:rPr lang="es-ES_tradnl" sz="3000" b="1" dirty="0">
                <a:solidFill>
                  <a:schemeClr val="bg1"/>
                </a:solidFill>
              </a:rPr>
              <a:t> </a:t>
            </a:r>
            <a:r>
              <a:rPr lang="es-ES_tradnl" sz="3000" b="1" dirty="0" err="1">
                <a:solidFill>
                  <a:schemeClr val="bg1"/>
                </a:solidFill>
              </a:rPr>
              <a:t>on</a:t>
            </a:r>
            <a:r>
              <a:rPr lang="es-ES_tradnl" sz="3000" b="1" dirty="0">
                <a:solidFill>
                  <a:schemeClr val="bg1"/>
                </a:solidFill>
              </a:rPr>
              <a:t> SMR </a:t>
            </a:r>
            <a:r>
              <a:rPr lang="es-ES_tradnl" sz="3000" b="1" dirty="0" err="1">
                <a:solidFill>
                  <a:schemeClr val="bg1"/>
                </a:solidFill>
              </a:rPr>
              <a:t>regulation</a:t>
            </a:r>
            <a:r>
              <a:rPr lang="es-ES_tradnl" sz="3000" b="1" dirty="0">
                <a:solidFill>
                  <a:schemeClr val="bg1"/>
                </a:solidFill>
              </a:rPr>
              <a:t> and </a:t>
            </a:r>
            <a:r>
              <a:rPr lang="es-ES_tradnl" sz="3000" b="1" dirty="0" err="1">
                <a:solidFill>
                  <a:schemeClr val="bg1"/>
                </a:solidFill>
              </a:rPr>
              <a:t>regulatory</a:t>
            </a:r>
            <a:r>
              <a:rPr lang="es-ES_tradnl" sz="3000" b="1" dirty="0">
                <a:solidFill>
                  <a:schemeClr val="bg1"/>
                </a:solidFill>
              </a:rPr>
              <a:t> </a:t>
            </a:r>
            <a:r>
              <a:rPr lang="es-ES_tradnl" sz="3000" b="1" dirty="0" err="1">
                <a:solidFill>
                  <a:schemeClr val="bg1"/>
                </a:solidFill>
              </a:rPr>
              <a:t>reforms</a:t>
            </a:r>
            <a:endParaRPr lang="es-ES_tradnl" sz="3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C3FCB23-9D26-616A-0B7B-A5981DAAFB32}"/>
              </a:ext>
            </a:extLst>
          </p:cNvPr>
          <p:cNvSpPr txBox="1">
            <a:spLocks/>
          </p:cNvSpPr>
          <p:nvPr/>
        </p:nvSpPr>
        <p:spPr>
          <a:xfrm>
            <a:off x="728741" y="1591056"/>
            <a:ext cx="10625059" cy="45859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noProof="0" dirty="0"/>
              <a:t>Industry</a:t>
            </a:r>
          </a:p>
          <a:p>
            <a:r>
              <a:rPr lang="en-GB" noProof="0" dirty="0"/>
              <a:t>Welcomes the reforms, but still considers regulation as an obstacle</a:t>
            </a:r>
          </a:p>
          <a:p>
            <a:r>
              <a:rPr lang="en-GB" noProof="0" dirty="0"/>
              <a:t>Assessment and land use procedures seen as a key obstacle to SMRs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noProof="0" dirty="0"/>
              <a:t>CNSC</a:t>
            </a:r>
          </a:p>
          <a:p>
            <a:r>
              <a:rPr lang="en-GB" noProof="0" dirty="0"/>
              <a:t>“We are ready, industry should get its act together and standardise industry codes”</a:t>
            </a:r>
          </a:p>
          <a:p>
            <a:r>
              <a:rPr lang="en-GB" noProof="0" dirty="0"/>
              <a:t>SMR-advocacy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noProof="0" dirty="0"/>
              <a:t>Government</a:t>
            </a:r>
          </a:p>
          <a:p>
            <a:r>
              <a:rPr lang="en-GB" noProof="0" dirty="0"/>
              <a:t>SMR-advocacy; “we have a world-class regulator”</a:t>
            </a:r>
          </a:p>
        </p:txBody>
      </p:sp>
    </p:spTree>
    <p:extLst>
      <p:ext uri="{BB962C8B-B14F-4D97-AF65-F5344CB8AC3E}">
        <p14:creationId xmlns:p14="http://schemas.microsoft.com/office/powerpoint/2010/main" val="381344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05186-D909-E8C9-44F4-8E5FC44C806C}"/>
              </a:ext>
            </a:extLst>
          </p:cNvPr>
          <p:cNvSpPr txBox="1"/>
          <p:nvPr/>
        </p:nvSpPr>
        <p:spPr>
          <a:xfrm>
            <a:off x="104172" y="358815"/>
            <a:ext cx="119797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dirty="0">
                <a:solidFill>
                  <a:schemeClr val="bg1"/>
                </a:solidFill>
              </a:rPr>
              <a:t>Canadian civil </a:t>
            </a:r>
            <a:r>
              <a:rPr lang="es-ES_tradnl" sz="3400" b="1" dirty="0" err="1">
                <a:solidFill>
                  <a:schemeClr val="bg1"/>
                </a:solidFill>
              </a:rPr>
              <a:t>society</a:t>
            </a:r>
            <a:r>
              <a:rPr lang="es-ES_tradnl" sz="3400" b="1" dirty="0">
                <a:solidFill>
                  <a:schemeClr val="bg1"/>
                </a:solidFill>
              </a:rPr>
              <a:t> </a:t>
            </a:r>
            <a:r>
              <a:rPr lang="es-ES_tradnl" sz="3400" b="1" dirty="0" err="1">
                <a:solidFill>
                  <a:schemeClr val="bg1"/>
                </a:solidFill>
              </a:rPr>
              <a:t>suspicions</a:t>
            </a:r>
            <a:r>
              <a:rPr lang="es-ES_tradnl" sz="3400" b="1" dirty="0">
                <a:solidFill>
                  <a:schemeClr val="bg1"/>
                </a:solidFill>
              </a:rPr>
              <a:t> </a:t>
            </a:r>
            <a:r>
              <a:rPr lang="es-ES_tradnl" sz="3400" b="1" dirty="0" err="1">
                <a:solidFill>
                  <a:schemeClr val="bg1"/>
                </a:solidFill>
              </a:rPr>
              <a:t>concerning</a:t>
            </a:r>
            <a:r>
              <a:rPr lang="es-ES_tradnl" sz="3400" b="1" dirty="0">
                <a:solidFill>
                  <a:schemeClr val="bg1"/>
                </a:solidFill>
              </a:rPr>
              <a:t> </a:t>
            </a:r>
            <a:r>
              <a:rPr lang="es-ES_tradnl" sz="3400" b="1" dirty="0" err="1">
                <a:solidFill>
                  <a:schemeClr val="bg1"/>
                </a:solidFill>
              </a:rPr>
              <a:t>regulatory</a:t>
            </a:r>
            <a:r>
              <a:rPr lang="es-ES_tradnl" sz="3400" b="1" dirty="0">
                <a:solidFill>
                  <a:schemeClr val="bg1"/>
                </a:solidFill>
              </a:rPr>
              <a:t> </a:t>
            </a:r>
            <a:r>
              <a:rPr lang="es-ES_tradnl" sz="3400" b="1" dirty="0" err="1">
                <a:solidFill>
                  <a:schemeClr val="bg1"/>
                </a:solidFill>
              </a:rPr>
              <a:t>reforms</a:t>
            </a:r>
            <a:r>
              <a:rPr lang="es-ES_tradnl" sz="3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A651EF8-1ED5-2996-BDCC-CED0829924BC}"/>
              </a:ext>
            </a:extLst>
          </p:cNvPr>
          <p:cNvSpPr txBox="1">
            <a:spLocks/>
          </p:cNvSpPr>
          <p:nvPr/>
        </p:nvSpPr>
        <p:spPr>
          <a:xfrm>
            <a:off x="838200" y="1591056"/>
            <a:ext cx="10515600" cy="49081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Civil society &amp; Indigenous communities</a:t>
            </a:r>
          </a:p>
          <a:p>
            <a:r>
              <a:rPr lang="en-GB" dirty="0"/>
              <a:t>Suspect regulatory capture; reasons: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GB" sz="2600" dirty="0"/>
              <a:t>CNSC lobbying to exempt SMRs from impact assessment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GB" sz="2600" dirty="0"/>
              <a:t>“Revolving doors” between regulator &amp; industry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GB" sz="2600" dirty="0"/>
              <a:t>Move towards performance-based regulation = perceived as a concession to industry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GB" sz="2600" dirty="0"/>
              <a:t>CNSC reporting to energy ministry (key governmental SMR advocate)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GB" sz="2600" dirty="0"/>
              <a:t>Pre-vendor reviews inaccessible to the public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GB" sz="2600" dirty="0"/>
              <a:t>SMRs exempted from a federal EIA (with public engagement mandate)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06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4BFEFD-956E-67FC-BB44-2A7E73C4A432}"/>
              </a:ext>
            </a:extLst>
          </p:cNvPr>
          <p:cNvSpPr txBox="1"/>
          <p:nvPr/>
        </p:nvSpPr>
        <p:spPr>
          <a:xfrm>
            <a:off x="231494" y="428263"/>
            <a:ext cx="1083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</a:rPr>
              <a:t>Finnish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views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on</a:t>
            </a:r>
            <a:r>
              <a:rPr lang="es-ES_tradnl" sz="3600" b="1" dirty="0">
                <a:solidFill>
                  <a:schemeClr val="bg1"/>
                </a:solidFill>
              </a:rPr>
              <a:t> SMR </a:t>
            </a:r>
            <a:r>
              <a:rPr lang="es-ES_tradnl" sz="3600" b="1" dirty="0" err="1">
                <a:solidFill>
                  <a:schemeClr val="bg1"/>
                </a:solidFill>
              </a:rPr>
              <a:t>regulation</a:t>
            </a:r>
            <a:r>
              <a:rPr lang="es-ES_tradnl" sz="3600" b="1" dirty="0">
                <a:solidFill>
                  <a:schemeClr val="bg1"/>
                </a:solidFill>
              </a:rPr>
              <a:t> and </a:t>
            </a:r>
            <a:r>
              <a:rPr lang="es-ES_tradnl" sz="3600" b="1" dirty="0" err="1">
                <a:solidFill>
                  <a:schemeClr val="bg1"/>
                </a:solidFill>
              </a:rPr>
              <a:t>regulatory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reforms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63AFD-F570-01E5-357E-5774036CE3EA}"/>
              </a:ext>
            </a:extLst>
          </p:cNvPr>
          <p:cNvSpPr txBox="1"/>
          <p:nvPr/>
        </p:nvSpPr>
        <p:spPr>
          <a:xfrm>
            <a:off x="393540" y="1805651"/>
            <a:ext cx="115052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noProof="0" dirty="0"/>
              <a:t>Wide agreement (government, industry, experts, ecomodernists) on the need for reform both safety regulation and land use planning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noProof="0" dirty="0"/>
              <a:t>The energy crisis of the 2022; calls for speeding up the reform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noProof="0" dirty="0"/>
              <a:t>Suggestions to exempt SMRs from the </a:t>
            </a:r>
            <a:r>
              <a:rPr lang="en-GB" sz="2800" noProof="0" dirty="0" err="1"/>
              <a:t>DiP</a:t>
            </a:r>
            <a:endParaRPr lang="en-GB" sz="2800" noProof="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noProof="0" dirty="0"/>
              <a:t>No (publicly expressed) suspicion of regulatory capture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noProof="0" dirty="0"/>
              <a:t>Exceptionally high (&gt; 80%) trust in the safety regulator</a:t>
            </a:r>
          </a:p>
        </p:txBody>
      </p:sp>
    </p:spTree>
    <p:extLst>
      <p:ext uri="{BB962C8B-B14F-4D97-AF65-F5344CB8AC3E}">
        <p14:creationId xmlns:p14="http://schemas.microsoft.com/office/powerpoint/2010/main" val="233566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9689A-7D9C-E0EC-AE78-4A624D51DE66}"/>
              </a:ext>
            </a:extLst>
          </p:cNvPr>
          <p:cNvSpPr txBox="1"/>
          <p:nvPr/>
        </p:nvSpPr>
        <p:spPr>
          <a:xfrm>
            <a:off x="312517" y="196769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 err="1">
                <a:solidFill>
                  <a:schemeClr val="bg1"/>
                </a:solidFill>
              </a:rPr>
              <a:t>Conclusions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6DAAB44-1D5D-509D-AE7E-847E1CF55DA2}"/>
              </a:ext>
            </a:extLst>
          </p:cNvPr>
          <p:cNvSpPr txBox="1">
            <a:spLocks/>
          </p:cNvSpPr>
          <p:nvPr/>
        </p:nvSpPr>
        <p:spPr>
          <a:xfrm>
            <a:off x="838200" y="1591056"/>
            <a:ext cx="10515600" cy="49290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Determinants of t</a:t>
            </a:r>
            <a:r>
              <a:rPr lang="en-GB" noProof="0" dirty="0"/>
              <a:t>rust and mistrust in the regulator?</a:t>
            </a:r>
          </a:p>
          <a:p>
            <a:r>
              <a:rPr lang="en-GB" noProof="0" dirty="0"/>
              <a:t>In Canada, longer history of regulatory reforms (streamlining) in various policy sectors</a:t>
            </a:r>
          </a:p>
          <a:p>
            <a:r>
              <a:rPr lang="en-GB" noProof="0" dirty="0"/>
              <a:t>The “Indigenous issue” central in Canada</a:t>
            </a:r>
          </a:p>
          <a:p>
            <a:r>
              <a:rPr lang="en-GB" noProof="0" dirty="0"/>
              <a:t>In Finland, thus far no claims of regulatory capture, yet the suggestions to exempt SMRs from a </a:t>
            </a:r>
            <a:r>
              <a:rPr lang="en-GB" noProof="0" dirty="0" err="1"/>
              <a:t>DiP</a:t>
            </a:r>
            <a:r>
              <a:rPr lang="en-GB" noProof="0" dirty="0"/>
              <a:t> may prove risky</a:t>
            </a:r>
          </a:p>
          <a:p>
            <a:r>
              <a:rPr lang="en-GB" noProof="0" dirty="0"/>
              <a:t>Need for clarity on the boundary-setting between the political and the regulatory</a:t>
            </a:r>
          </a:p>
          <a:p>
            <a:r>
              <a:rPr lang="en-GB" noProof="0" dirty="0"/>
              <a:t>National regulatory cultures? </a:t>
            </a:r>
          </a:p>
          <a:p>
            <a:pPr lvl="1"/>
            <a:r>
              <a:rPr lang="en-GB" noProof="0" dirty="0"/>
              <a:t>Canada and Finland are both high-trust pronuclear societies, yet mistrust is widespread in Canada but nearly absent in Finland</a:t>
            </a:r>
          </a:p>
        </p:txBody>
      </p:sp>
    </p:spTree>
    <p:extLst>
      <p:ext uri="{BB962C8B-B14F-4D97-AF65-F5344CB8AC3E}">
        <p14:creationId xmlns:p14="http://schemas.microsoft.com/office/powerpoint/2010/main" val="4151846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5F88-B232-488E-8B7B-1F5FDD86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2138423"/>
          </a:xfrm>
        </p:spPr>
        <p:txBody>
          <a:bodyPr>
            <a:normAutofit/>
          </a:bodyPr>
          <a:lstStyle/>
          <a:p>
            <a:r>
              <a:rPr lang="en-GB" dirty="0"/>
              <a:t>Thank you!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D6DFC-4280-4B0F-BEF6-7300C1764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3656"/>
            <a:ext cx="9144000" cy="2233913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LEHTONEN</a:t>
            </a:r>
            <a:r>
              <a:rPr lang="en-E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markku.lehtonen@upf.edu.fi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KOJO </a:t>
            </a:r>
            <a:r>
              <a:rPr lang="fi-FI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matti.kojo@lut.fi</a:t>
            </a:r>
            <a:endParaRPr lang="en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KARI </a:t>
            </a:r>
            <a:r>
              <a:rPr lang="fi-FI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mika.kari@jyu.fi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S. TORNBERG</a:t>
            </a:r>
          </a:p>
          <a:p>
            <a:r>
              <a:rPr lang="fi-F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 LITMANEN </a:t>
            </a:r>
            <a:r>
              <a:rPr lang="fi-FI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tapio.litmanen@jyu.fi</a:t>
            </a:r>
            <a:endParaRPr lang="en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7FA9A-5ABC-A81F-3926-C860BDE64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94CC1B-2095-DBE1-691B-A2C8A1CDB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8" y="1588957"/>
            <a:ext cx="6218572" cy="4786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D6F0BE-BFA3-7EB7-BAD8-D4E8733CD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170" y="1447364"/>
            <a:ext cx="4393320" cy="53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REGULATION AS AN OBSTACLE OR AN ENABLER OF THE SMR PROMISE?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9593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Diverging industry, regulator, and stakeholder views in Canada and Finland</a:t>
            </a:r>
          </a:p>
          <a:p>
            <a:endParaRPr lang="en-GB" dirty="0"/>
          </a:p>
          <a:p>
            <a:pPr>
              <a:spcBef>
                <a:spcPts val="20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LEHTONEN,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Pompeu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Fabra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Spain </a:t>
            </a:r>
            <a:endParaRPr lang="en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r>
              <a:rPr lang="fi-F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KOJO, LUT </a:t>
            </a:r>
            <a:r>
              <a:rPr lang="fi-FI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University</a:t>
            </a:r>
            <a:r>
              <a:rPr lang="fi-F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Finland</a:t>
            </a:r>
            <a:endParaRPr lang="en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r>
              <a:rPr lang="fi-F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M. KARI, S. TORNBERG &amp; T. LITMANEN</a:t>
            </a:r>
            <a:r>
              <a:rPr lang="fi-FI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University of Jyväskylä, Finland</a:t>
            </a:r>
            <a:endParaRPr lang="en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321391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s-ES_tradnl" b="1" dirty="0" err="1">
                <a:solidFill>
                  <a:schemeClr val="bg1"/>
                </a:solidFill>
                <a:latin typeface="+mn-lt"/>
              </a:rPr>
              <a:t>Starting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points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objectives</a:t>
            </a:r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99C8E-648A-1E2E-1CF4-A4156F60697C}"/>
              </a:ext>
            </a:extLst>
          </p:cNvPr>
          <p:cNvSpPr txBox="1"/>
          <p:nvPr/>
        </p:nvSpPr>
        <p:spPr>
          <a:xfrm>
            <a:off x="441960" y="1782501"/>
            <a:ext cx="115031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noProof="0" dirty="0"/>
              <a:t>Regulatory reform as an indispensable precondition for the materialisation of the SMR promise?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noProof="0" dirty="0"/>
              <a:t>Streamlining, harmonisation, performance-orientation, speeding-up…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noProof="0" dirty="0"/>
              <a:t>Views from the industry, regulators, academics, civil society actors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noProof="0" dirty="0"/>
              <a:t>Canada and Finland among the forerunners in planning the deployment of SMRs and reforming their safety regulation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noProof="0" dirty="0"/>
              <a:t>Regulatory capture: suspicions in Canada, not in Finland – why?</a:t>
            </a: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69197C-66C4-A6FD-2199-8B8E713C78EE}"/>
              </a:ext>
            </a:extLst>
          </p:cNvPr>
          <p:cNvSpPr txBox="1"/>
          <p:nvPr/>
        </p:nvSpPr>
        <p:spPr>
          <a:xfrm>
            <a:off x="289367" y="324091"/>
            <a:ext cx="5081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Data and m</a:t>
            </a:r>
            <a:r>
              <a:rPr lang="en-GB" sz="4400" b="1" noProof="0" dirty="0" err="1">
                <a:solidFill>
                  <a:schemeClr val="bg1"/>
                </a:solidFill>
              </a:rPr>
              <a:t>ethods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1ACE2-1CEA-1995-DF61-2AE2CFD476B2}"/>
              </a:ext>
            </a:extLst>
          </p:cNvPr>
          <p:cNvSpPr txBox="1"/>
          <p:nvPr/>
        </p:nvSpPr>
        <p:spPr>
          <a:xfrm>
            <a:off x="532436" y="1840376"/>
            <a:ext cx="113316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noProof="0" dirty="0"/>
              <a:t>Qualitative analysis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Policy documents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noProof="0" dirty="0"/>
              <a:t>Secondary literature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Stakeholder interviews and meetings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noProof="0" dirty="0"/>
              <a:t>Observations at seminars and conferences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Finland: SMR-reporting in three nationwide daily newspapers: Helsingin Sanomat, </a:t>
            </a:r>
            <a:r>
              <a:rPr lang="en-GB" sz="2800" dirty="0" err="1"/>
              <a:t>Aamulehti</a:t>
            </a:r>
            <a:r>
              <a:rPr lang="en-GB" sz="2800" dirty="0"/>
              <a:t>, </a:t>
            </a:r>
            <a:r>
              <a:rPr lang="en-GB" sz="2800" dirty="0" err="1"/>
              <a:t>Hufvudstadsbladet</a:t>
            </a:r>
            <a:r>
              <a:rPr lang="en-GB" sz="2800" dirty="0"/>
              <a:t> (for Canada, analysis underway)</a:t>
            </a: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429435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B093C6-1EB6-E2D0-50E3-5078574C6B11}"/>
              </a:ext>
            </a:extLst>
          </p:cNvPr>
          <p:cNvSpPr txBox="1"/>
          <p:nvPr/>
        </p:nvSpPr>
        <p:spPr>
          <a:xfrm>
            <a:off x="1" y="31251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3600" b="1" dirty="0">
                <a:solidFill>
                  <a:schemeClr val="bg1"/>
                </a:solidFill>
              </a:rPr>
              <a:t>Ingredients of a powerful promise: legitimacy and credibility</a:t>
            </a:r>
            <a:endParaRPr lang="es-ES_tradnl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465880-714D-C98F-40AB-B72A3A092BAA}"/>
              </a:ext>
            </a:extLst>
          </p:cNvPr>
          <p:cNvSpPr txBox="1">
            <a:spLocks/>
          </p:cNvSpPr>
          <p:nvPr/>
        </p:nvSpPr>
        <p:spPr>
          <a:xfrm>
            <a:off x="439839" y="1449730"/>
            <a:ext cx="4641448" cy="38431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ES" b="1" dirty="0">
                <a:solidFill>
                  <a:srgbClr val="FF0000"/>
                </a:solidFill>
              </a:rPr>
              <a:t>Output legitimacy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600" dirty="0"/>
              <a:t>Promise of addressing a</a:t>
            </a:r>
            <a:r>
              <a:rPr lang="en-ES" sz="2600" dirty="0"/>
              <a:t> </a:t>
            </a:r>
            <a:r>
              <a:rPr lang="en-ES" sz="2600" b="1" i="1" dirty="0"/>
              <a:t>widely recognised and urgent problem</a:t>
            </a:r>
            <a:r>
              <a:rPr lang="en-ES" sz="2600" dirty="0"/>
              <a:t>/ambition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ES" sz="2600" dirty="0"/>
              <a:t>Progress, modernity, climate change, energy security…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ES" sz="19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ES" b="1" dirty="0">
                <a:solidFill>
                  <a:srgbClr val="FF0000"/>
                </a:solidFill>
              </a:rPr>
              <a:t>Throughput legitimacy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ES" sz="2600" dirty="0"/>
              <a:t>The perceived quality of policymaking processes – efficacy, accountability, inclusiveness, openness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E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0B4D0FE-12C8-042F-835A-7329FB49F8E8}"/>
              </a:ext>
            </a:extLst>
          </p:cNvPr>
          <p:cNvSpPr txBox="1">
            <a:spLocks/>
          </p:cNvSpPr>
          <p:nvPr/>
        </p:nvSpPr>
        <p:spPr>
          <a:xfrm>
            <a:off x="6412375" y="1600201"/>
            <a:ext cx="5303374" cy="32611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ES" b="1" dirty="0">
                <a:solidFill>
                  <a:srgbClr val="FF0000"/>
                </a:solidFill>
              </a:rPr>
              <a:t>Credibility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ES" sz="2400" dirty="0"/>
              <a:t>Demonstrates </a:t>
            </a:r>
            <a:r>
              <a:rPr lang="en-ES" sz="2400" b="1" i="1" dirty="0"/>
              <a:t>ability to solve the problem </a:t>
            </a:r>
            <a:r>
              <a:rPr lang="en-ES" sz="2400" dirty="0"/>
              <a:t>(cost, timetable, safety…)</a:t>
            </a:r>
            <a:endParaRPr lang="en-GB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i="1" dirty="0"/>
              <a:t>P</a:t>
            </a:r>
            <a:r>
              <a:rPr lang="en-ES" sz="2400" b="1" i="1" dirty="0"/>
              <a:t>ast experience: </a:t>
            </a:r>
            <a:r>
              <a:rPr lang="en-ES" sz="2400" dirty="0"/>
              <a:t>“We can do it! We’ve done it before!”; tried and proven technologies…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i="1" dirty="0"/>
              <a:t>Reputation</a:t>
            </a:r>
            <a:r>
              <a:rPr lang="en-GB" sz="2400" dirty="0"/>
              <a:t> of </a:t>
            </a:r>
            <a:r>
              <a:rPr lang="en-ES" sz="2400" dirty="0"/>
              <a:t>the promise-constructors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7AF53-594D-6B78-467C-8C5AE28E2AC4}"/>
              </a:ext>
            </a:extLst>
          </p:cNvPr>
          <p:cNvSpPr txBox="1"/>
          <p:nvPr/>
        </p:nvSpPr>
        <p:spPr>
          <a:xfrm>
            <a:off x="447555" y="5426362"/>
            <a:ext cx="11572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err="1"/>
              <a:t>Regulatory</a:t>
            </a:r>
            <a:r>
              <a:rPr lang="es-ES_tradnl" sz="2200" b="1" dirty="0"/>
              <a:t> </a:t>
            </a:r>
            <a:r>
              <a:rPr lang="es-ES_tradnl" sz="2200" b="1" dirty="0" err="1"/>
              <a:t>reform</a:t>
            </a:r>
            <a:r>
              <a:rPr lang="es-ES_tradnl" sz="2200" b="1" dirty="0"/>
              <a:t> </a:t>
            </a:r>
            <a:r>
              <a:rPr lang="es-ES_tradnl" sz="2200" b="1" dirty="0" err="1"/>
              <a:t>to</a:t>
            </a:r>
            <a:r>
              <a:rPr lang="es-ES_tradnl" sz="2200" b="1" dirty="0"/>
              <a:t> </a:t>
            </a:r>
            <a:r>
              <a:rPr lang="es-ES_tradnl" sz="2200" b="1" dirty="0" err="1"/>
              <a:t>boost</a:t>
            </a:r>
            <a:r>
              <a:rPr lang="es-ES_tradnl" sz="2200" b="1" dirty="0"/>
              <a:t> </a:t>
            </a:r>
            <a:r>
              <a:rPr lang="es-ES_tradnl" sz="2200" b="1" dirty="0" err="1"/>
              <a:t>the</a:t>
            </a:r>
            <a:r>
              <a:rPr lang="es-ES_tradnl" sz="2200" b="1" dirty="0"/>
              <a:t> </a:t>
            </a:r>
            <a:r>
              <a:rPr lang="es-ES_tradnl" sz="2200" b="1" dirty="0" err="1"/>
              <a:t>credibility</a:t>
            </a:r>
            <a:r>
              <a:rPr lang="es-ES_tradnl" sz="2200" b="1" dirty="0"/>
              <a:t> </a:t>
            </a:r>
            <a:r>
              <a:rPr lang="es-ES_tradnl" sz="2200" dirty="0"/>
              <a:t>(“</a:t>
            </a:r>
            <a:r>
              <a:rPr lang="es-ES_tradnl" sz="2200" dirty="0" err="1"/>
              <a:t>we</a:t>
            </a:r>
            <a:r>
              <a:rPr lang="es-ES_tradnl" sz="2200" dirty="0"/>
              <a:t> can do </a:t>
            </a:r>
            <a:r>
              <a:rPr lang="es-ES_tradnl" sz="2200" dirty="0" err="1"/>
              <a:t>this</a:t>
            </a:r>
            <a:r>
              <a:rPr lang="es-ES_tradnl" sz="2200" dirty="0"/>
              <a:t>, </a:t>
            </a:r>
            <a:r>
              <a:rPr lang="es-ES_tradnl" sz="2200" dirty="0" err="1"/>
              <a:t>provided</a:t>
            </a:r>
            <a:r>
              <a:rPr lang="es-ES_tradnl" sz="2200" dirty="0"/>
              <a:t> </a:t>
            </a:r>
            <a:r>
              <a:rPr lang="es-ES_tradnl" sz="2200" dirty="0" err="1"/>
              <a:t>that</a:t>
            </a:r>
            <a:r>
              <a:rPr lang="es-ES_tradnl" sz="2200" dirty="0"/>
              <a:t> </a:t>
            </a:r>
            <a:r>
              <a:rPr lang="es-ES_tradnl" sz="2200" dirty="0" err="1"/>
              <a:t>regulation</a:t>
            </a:r>
            <a:r>
              <a:rPr lang="es-ES_tradnl" sz="2200" dirty="0"/>
              <a:t> </a:t>
            </a:r>
            <a:r>
              <a:rPr lang="es-ES_tradnl" sz="2200" dirty="0" err="1"/>
              <a:t>is</a:t>
            </a:r>
            <a:r>
              <a:rPr lang="es-ES_tradnl" sz="2200" dirty="0"/>
              <a:t> </a:t>
            </a:r>
            <a:r>
              <a:rPr lang="es-ES_tradnl" sz="2200" dirty="0" err="1"/>
              <a:t>reformed</a:t>
            </a:r>
            <a:r>
              <a:rPr lang="es-ES_tradnl" sz="2200" dirty="0"/>
              <a:t>!”) and </a:t>
            </a:r>
            <a:r>
              <a:rPr lang="es-ES_tradnl" sz="2200" b="1" dirty="0" err="1"/>
              <a:t>throughput</a:t>
            </a:r>
            <a:r>
              <a:rPr lang="es-ES_tradnl" sz="2200" b="1" dirty="0"/>
              <a:t> </a:t>
            </a:r>
            <a:r>
              <a:rPr lang="es-ES_tradnl" sz="2200" b="1" dirty="0" err="1"/>
              <a:t>legitmacy</a:t>
            </a:r>
            <a:r>
              <a:rPr lang="es-ES_tradnl" sz="2200" b="1" dirty="0"/>
              <a:t> </a:t>
            </a:r>
            <a:r>
              <a:rPr lang="es-ES_tradnl" sz="2200" dirty="0"/>
              <a:t>(trust in </a:t>
            </a:r>
            <a:r>
              <a:rPr lang="es-ES_tradnl" sz="2200" dirty="0" err="1"/>
              <a:t>an</a:t>
            </a:r>
            <a:r>
              <a:rPr lang="es-ES_tradnl" sz="2200" dirty="0"/>
              <a:t> </a:t>
            </a:r>
            <a:r>
              <a:rPr lang="es-ES_tradnl" sz="2200" dirty="0" err="1"/>
              <a:t>independent</a:t>
            </a:r>
            <a:r>
              <a:rPr lang="es-ES_tradnl" sz="2200" dirty="0"/>
              <a:t> safety </a:t>
            </a:r>
            <a:r>
              <a:rPr lang="es-ES_tradnl" sz="2200" dirty="0" err="1"/>
              <a:t>regulator</a:t>
            </a:r>
            <a:r>
              <a:rPr lang="es-ES_tradnl" sz="2200" dirty="0"/>
              <a:t> and </a:t>
            </a:r>
            <a:r>
              <a:rPr lang="es-ES_tradnl" sz="2200" dirty="0" err="1"/>
              <a:t>rigorous</a:t>
            </a:r>
            <a:r>
              <a:rPr lang="es-ES_tradnl" sz="2200" dirty="0"/>
              <a:t> &amp; inclusive </a:t>
            </a:r>
            <a:r>
              <a:rPr lang="es-ES_tradnl" sz="2200" dirty="0" err="1"/>
              <a:t>planning</a:t>
            </a:r>
            <a:r>
              <a:rPr lang="es-ES_tradnl" sz="2200" dirty="0"/>
              <a:t> and </a:t>
            </a:r>
            <a:r>
              <a:rPr lang="es-ES_tradnl" sz="2200" dirty="0" err="1"/>
              <a:t>environmental</a:t>
            </a:r>
            <a:r>
              <a:rPr lang="es-ES_tradnl" sz="2200" dirty="0"/>
              <a:t> </a:t>
            </a:r>
            <a:r>
              <a:rPr lang="es-ES_tradnl" sz="2200" dirty="0" err="1"/>
              <a:t>assessment</a:t>
            </a:r>
            <a:r>
              <a:rPr lang="es-ES_tradnl" sz="2200" dirty="0"/>
              <a:t> </a:t>
            </a:r>
            <a:r>
              <a:rPr lang="es-ES_tradnl" sz="2200" dirty="0" err="1"/>
              <a:t>procedures</a:t>
            </a:r>
            <a:r>
              <a:rPr lang="es-ES_tradnl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018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1E28C-22AF-AADD-07AB-A0D7F02F6E74}"/>
              </a:ext>
            </a:extLst>
          </p:cNvPr>
          <p:cNvSpPr txBox="1"/>
          <p:nvPr/>
        </p:nvSpPr>
        <p:spPr>
          <a:xfrm>
            <a:off x="243068" y="312516"/>
            <a:ext cx="8124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</a:rPr>
              <a:t>More </a:t>
            </a:r>
            <a:r>
              <a:rPr lang="es-ES_tradnl" sz="4400" b="1" dirty="0" err="1">
                <a:solidFill>
                  <a:schemeClr val="bg1"/>
                </a:solidFill>
              </a:rPr>
              <a:t>than</a:t>
            </a:r>
            <a:r>
              <a:rPr lang="es-ES_tradnl" sz="4400" b="1" dirty="0">
                <a:solidFill>
                  <a:schemeClr val="bg1"/>
                </a:solidFill>
              </a:rPr>
              <a:t> </a:t>
            </a:r>
            <a:r>
              <a:rPr lang="es-ES_tradnl" sz="4400" b="1" dirty="0" err="1">
                <a:solidFill>
                  <a:schemeClr val="bg1"/>
                </a:solidFill>
              </a:rPr>
              <a:t>just</a:t>
            </a:r>
            <a:r>
              <a:rPr lang="es-ES_tradnl" sz="4400" b="1" dirty="0">
                <a:solidFill>
                  <a:schemeClr val="bg1"/>
                </a:solidFill>
              </a:rPr>
              <a:t> safety </a:t>
            </a:r>
            <a:r>
              <a:rPr lang="es-ES_tradnl" sz="4400" b="1" dirty="0" err="1">
                <a:solidFill>
                  <a:schemeClr val="bg1"/>
                </a:solidFill>
              </a:rPr>
              <a:t>regulation</a:t>
            </a:r>
            <a:r>
              <a:rPr lang="es-ES_tradnl" sz="44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2440A-04FC-243B-B4C6-BEA5421997ED}"/>
              </a:ext>
            </a:extLst>
          </p:cNvPr>
          <p:cNvSpPr txBox="1"/>
          <p:nvPr/>
        </p:nvSpPr>
        <p:spPr>
          <a:xfrm>
            <a:off x="335665" y="1875099"/>
            <a:ext cx="10255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800" dirty="0" err="1"/>
              <a:t>Regulation</a:t>
            </a:r>
            <a:r>
              <a:rPr lang="es-ES_tradnl" sz="2800" dirty="0"/>
              <a:t> </a:t>
            </a:r>
            <a:r>
              <a:rPr lang="es-ES_tradnl" sz="2800" dirty="0" err="1"/>
              <a:t>by</a:t>
            </a:r>
            <a:r>
              <a:rPr lang="es-ES_tradnl" sz="2800" dirty="0"/>
              <a:t> safety </a:t>
            </a:r>
            <a:r>
              <a:rPr lang="es-ES_tradnl" sz="2800" dirty="0" err="1"/>
              <a:t>authorities</a:t>
            </a:r>
            <a:r>
              <a:rPr lang="es-ES_tradnl" sz="2800" dirty="0"/>
              <a:t>, </a:t>
            </a:r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not</a:t>
            </a:r>
            <a:r>
              <a:rPr lang="es-ES_tradnl" sz="2800" dirty="0"/>
              <a:t> </a:t>
            </a:r>
            <a:r>
              <a:rPr lang="es-ES_tradnl" sz="2800" dirty="0" err="1"/>
              <a:t>only</a:t>
            </a:r>
            <a:r>
              <a:rPr lang="es-ES_tradnl" sz="2800" dirty="0"/>
              <a:t> </a:t>
            </a:r>
            <a:r>
              <a:rPr lang="es-ES_tradnl" sz="2800" dirty="0" err="1"/>
              <a:t>that</a:t>
            </a:r>
            <a:r>
              <a:rPr lang="es-ES_tradnl" sz="2800" dirty="0"/>
              <a:t>…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800" dirty="0" err="1"/>
              <a:t>Land</a:t>
            </a:r>
            <a:r>
              <a:rPr lang="es-ES_tradnl" sz="2800" dirty="0"/>
              <a:t> use </a:t>
            </a:r>
            <a:r>
              <a:rPr lang="es-ES_tradnl" sz="2800" dirty="0" err="1"/>
              <a:t>planning</a:t>
            </a:r>
            <a:r>
              <a:rPr lang="es-ES_tradnl" sz="2800" dirty="0"/>
              <a:t>, </a:t>
            </a:r>
            <a:r>
              <a:rPr lang="es-ES_tradnl" sz="2800" dirty="0" err="1"/>
              <a:t>zoning</a:t>
            </a:r>
            <a:r>
              <a:rPr lang="es-ES_tradnl" sz="2800" dirty="0"/>
              <a:t>, </a:t>
            </a:r>
            <a:r>
              <a:rPr lang="es-ES_tradnl" sz="2800" dirty="0" err="1"/>
              <a:t>environmental</a:t>
            </a:r>
            <a:r>
              <a:rPr lang="es-ES_tradnl" sz="2800" dirty="0"/>
              <a:t> </a:t>
            </a:r>
            <a:r>
              <a:rPr lang="es-ES_tradnl" sz="2800" dirty="0" err="1"/>
              <a:t>impact</a:t>
            </a:r>
            <a:r>
              <a:rPr lang="es-ES_tradnl" sz="2800" dirty="0"/>
              <a:t> </a:t>
            </a:r>
            <a:r>
              <a:rPr lang="es-ES_tradnl" sz="2800" dirty="0" err="1"/>
              <a:t>assessments</a:t>
            </a:r>
            <a:endParaRPr lang="es-ES_tradnl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800" dirty="0" err="1"/>
              <a:t>Industry</a:t>
            </a:r>
            <a:r>
              <a:rPr lang="es-ES_tradnl" sz="2800" dirty="0"/>
              <a:t> </a:t>
            </a:r>
            <a:r>
              <a:rPr lang="es-ES_tradnl" sz="2800" dirty="0" err="1"/>
              <a:t>self-regulation</a:t>
            </a:r>
            <a:endParaRPr lang="es-ES_tradnl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800" dirty="0" err="1"/>
              <a:t>Collaborative</a:t>
            </a:r>
            <a:r>
              <a:rPr lang="es-ES_tradnl" sz="2800" dirty="0"/>
              <a:t> </a:t>
            </a:r>
            <a:r>
              <a:rPr lang="es-ES_tradnl" sz="2800" dirty="0" err="1"/>
              <a:t>regulation</a:t>
            </a:r>
            <a:endParaRPr lang="es-ES_tradnl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800" dirty="0" err="1"/>
              <a:t>Civic</a:t>
            </a:r>
            <a:r>
              <a:rPr lang="es-ES_tradnl" sz="2800" dirty="0"/>
              <a:t> </a:t>
            </a:r>
            <a:r>
              <a:rPr lang="es-ES_tradnl" sz="2800" dirty="0" err="1"/>
              <a:t>vigilance</a:t>
            </a:r>
            <a:r>
              <a:rPr lang="es-ES_tradnl" sz="2800" dirty="0"/>
              <a:t>, </a:t>
            </a:r>
            <a:r>
              <a:rPr lang="es-ES_tradnl" sz="2800" dirty="0" err="1"/>
              <a:t>counter-expertise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9199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9F8BE3-6702-D2B4-A104-271245A5347F}"/>
              </a:ext>
            </a:extLst>
          </p:cNvPr>
          <p:cNvSpPr txBox="1"/>
          <p:nvPr/>
        </p:nvSpPr>
        <p:spPr>
          <a:xfrm>
            <a:off x="231494" y="289368"/>
            <a:ext cx="10405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err="1">
                <a:solidFill>
                  <a:schemeClr val="bg1"/>
                </a:solidFill>
              </a:rPr>
              <a:t>Regulatory</a:t>
            </a:r>
            <a:r>
              <a:rPr lang="es-ES_tradnl" sz="4400" b="1" dirty="0">
                <a:solidFill>
                  <a:schemeClr val="bg1"/>
                </a:solidFill>
              </a:rPr>
              <a:t> </a:t>
            </a:r>
            <a:r>
              <a:rPr lang="es-ES_tradnl" sz="4400" b="1" dirty="0" err="1">
                <a:solidFill>
                  <a:schemeClr val="bg1"/>
                </a:solidFill>
              </a:rPr>
              <a:t>approaches</a:t>
            </a:r>
            <a:r>
              <a:rPr lang="es-ES_tradnl" sz="4400" b="1" dirty="0">
                <a:solidFill>
                  <a:schemeClr val="bg1"/>
                </a:solidFill>
              </a:rPr>
              <a:t> (safety </a:t>
            </a:r>
            <a:r>
              <a:rPr lang="es-ES_tradnl" sz="4400" b="1" dirty="0" err="1">
                <a:solidFill>
                  <a:schemeClr val="bg1"/>
                </a:solidFill>
              </a:rPr>
              <a:t>regulation</a:t>
            </a:r>
            <a:r>
              <a:rPr lang="es-ES_tradnl" sz="4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31EA500-AEE8-1C21-BE12-AD51F5A04099}"/>
              </a:ext>
            </a:extLst>
          </p:cNvPr>
          <p:cNvSpPr txBox="1">
            <a:spLocks/>
          </p:cNvSpPr>
          <p:nvPr/>
        </p:nvSpPr>
        <p:spPr>
          <a:xfrm>
            <a:off x="747190" y="1984214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200" b="1" dirty="0"/>
              <a:t>Prescriptive </a:t>
            </a:r>
            <a:r>
              <a:rPr lang="es-ES_tradnl" sz="3200" b="1" dirty="0" err="1"/>
              <a:t>approach</a:t>
            </a:r>
            <a:endParaRPr lang="es-ES_tradnl" sz="3200" b="1" dirty="0"/>
          </a:p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regulator</a:t>
            </a:r>
            <a:r>
              <a:rPr lang="es-ES_tradnl" dirty="0"/>
              <a:t> defines in </a:t>
            </a:r>
            <a:r>
              <a:rPr lang="es-ES_tradnl" dirty="0" err="1"/>
              <a:t>detail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safety </a:t>
            </a:r>
            <a:r>
              <a:rPr lang="es-ES_tradnl" dirty="0" err="1"/>
              <a:t>measures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be </a:t>
            </a:r>
            <a:r>
              <a:rPr lang="es-ES_tradnl" dirty="0" err="1"/>
              <a:t>undertaken</a:t>
            </a:r>
            <a:endParaRPr lang="es-ES_tradnl" dirty="0"/>
          </a:p>
          <a:p>
            <a:r>
              <a:rPr lang="es-ES_tradnl" dirty="0" err="1"/>
              <a:t>Deterministic</a:t>
            </a:r>
            <a:r>
              <a:rPr lang="es-ES_tradnl" dirty="0"/>
              <a:t> </a:t>
            </a:r>
            <a:r>
              <a:rPr lang="es-ES_tradnl" dirty="0" err="1"/>
              <a:t>risk</a:t>
            </a:r>
            <a:r>
              <a:rPr lang="es-ES_tradnl" dirty="0"/>
              <a:t> </a:t>
            </a:r>
            <a:r>
              <a:rPr lang="es-ES_tradnl" dirty="0" err="1"/>
              <a:t>analysis</a:t>
            </a:r>
            <a:endParaRPr lang="es-ES_tradnl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F37C31D-D47E-8BA2-00AC-D64A149D03A6}"/>
              </a:ext>
            </a:extLst>
          </p:cNvPr>
          <p:cNvSpPr txBox="1">
            <a:spLocks/>
          </p:cNvSpPr>
          <p:nvPr/>
        </p:nvSpPr>
        <p:spPr>
          <a:xfrm>
            <a:off x="6096000" y="1984214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200" b="1" dirty="0"/>
              <a:t>Performance-</a:t>
            </a:r>
            <a:r>
              <a:rPr lang="es-ES_tradnl" sz="3200" b="1" dirty="0" err="1"/>
              <a:t>based</a:t>
            </a:r>
            <a:r>
              <a:rPr lang="es-ES_tradnl" sz="3200" b="1" dirty="0"/>
              <a:t> </a:t>
            </a:r>
            <a:r>
              <a:rPr lang="es-ES_tradnl" sz="3200" b="1" dirty="0" err="1"/>
              <a:t>approach</a:t>
            </a:r>
            <a:endParaRPr lang="es-ES_tradnl" sz="3200" b="1" dirty="0"/>
          </a:p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regulator</a:t>
            </a:r>
            <a:r>
              <a:rPr lang="es-ES_tradnl" dirty="0"/>
              <a:t> determines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objectives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be </a:t>
            </a:r>
            <a:r>
              <a:rPr lang="es-ES_tradnl" dirty="0" err="1"/>
              <a:t>achieved</a:t>
            </a:r>
            <a:r>
              <a:rPr lang="es-ES_tradnl" dirty="0"/>
              <a:t>, </a:t>
            </a:r>
            <a:r>
              <a:rPr lang="es-ES_tradnl" dirty="0" err="1"/>
              <a:t>but</a:t>
            </a:r>
            <a:r>
              <a:rPr lang="es-ES_tradnl" dirty="0"/>
              <a:t> </a:t>
            </a:r>
            <a:r>
              <a:rPr lang="es-ES_tradnl" dirty="0" err="1"/>
              <a:t>lets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licensee</a:t>
            </a:r>
            <a:r>
              <a:rPr lang="es-ES_tradnl" dirty="0"/>
              <a:t> </a:t>
            </a:r>
            <a:r>
              <a:rPr lang="es-ES_tradnl" dirty="0" err="1"/>
              <a:t>identify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best</a:t>
            </a:r>
            <a:r>
              <a:rPr lang="es-ES_tradnl" dirty="0"/>
              <a:t> </a:t>
            </a:r>
            <a:r>
              <a:rPr lang="es-ES_tradnl" dirty="0" err="1"/>
              <a:t>means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achieve</a:t>
            </a:r>
            <a:r>
              <a:rPr lang="es-ES_tradnl" dirty="0"/>
              <a:t> </a:t>
            </a:r>
            <a:r>
              <a:rPr lang="es-ES_tradnl" dirty="0" err="1"/>
              <a:t>them</a:t>
            </a:r>
            <a:endParaRPr lang="es-ES_tradnl" dirty="0"/>
          </a:p>
          <a:p>
            <a:r>
              <a:rPr lang="es-ES_tradnl" dirty="0" err="1"/>
              <a:t>Probabilistic</a:t>
            </a:r>
            <a:r>
              <a:rPr lang="es-ES_tradnl" dirty="0"/>
              <a:t> </a:t>
            </a:r>
            <a:r>
              <a:rPr lang="es-ES_tradnl" dirty="0" err="1"/>
              <a:t>risk</a:t>
            </a:r>
            <a:r>
              <a:rPr lang="es-ES_tradnl" dirty="0"/>
              <a:t> </a:t>
            </a:r>
            <a:r>
              <a:rPr lang="es-ES_tradnl" dirty="0" err="1"/>
              <a:t>analysis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716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C0BBC2-89B8-5173-49F7-A9FD4C3C8785}"/>
              </a:ext>
            </a:extLst>
          </p:cNvPr>
          <p:cNvSpPr txBox="1"/>
          <p:nvPr/>
        </p:nvSpPr>
        <p:spPr>
          <a:xfrm>
            <a:off x="416688" y="289367"/>
            <a:ext cx="544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Regulatory capture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51B60-3517-CB09-C751-C45F361F7F66}"/>
              </a:ext>
            </a:extLst>
          </p:cNvPr>
          <p:cNvSpPr txBox="1"/>
          <p:nvPr/>
        </p:nvSpPr>
        <p:spPr>
          <a:xfrm>
            <a:off x="266218" y="1909823"/>
            <a:ext cx="117483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i="1" dirty="0">
                <a:effectLst/>
                <a:ea typeface="Times New Roman" panose="02020603050405020304" pitchFamily="18" charset="0"/>
              </a:rPr>
              <a:t>“when a regulatory agency that is supposed to act in the public interest instead advocates for the commercial interests of the group it oversees, it is said to be ‘captured’. A regulator could be captured by other powerful interests, though this occurs less often.”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BIRD, S. The Policy-Regulatory Nexus in Canada's Energy Decision-Making. From Best Practices to Next Practices. System under stress. Interim report # 2, University of Ottawa, Ottawa, 2018. </a:t>
            </a:r>
            <a:r>
              <a:rPr lang="en-GB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https://doi.org/10.20381/ruor-26682</a:t>
            </a:r>
            <a:endParaRPr lang="en-ES" sz="1800" dirty="0">
              <a:effectLst/>
              <a:ea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1466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68E5C-915A-5358-32B5-C8D515012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5C51D5-C07C-D916-4816-D8DE845F05A8}"/>
              </a:ext>
            </a:extLst>
          </p:cNvPr>
          <p:cNvSpPr txBox="1">
            <a:spLocks/>
          </p:cNvSpPr>
          <p:nvPr/>
        </p:nvSpPr>
        <p:spPr>
          <a:xfrm>
            <a:off x="430968" y="277318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s-ES_tradnl" b="1" dirty="0" err="1">
                <a:solidFill>
                  <a:schemeClr val="bg1"/>
                </a:solidFill>
                <a:latin typeface="+mn-lt"/>
              </a:rPr>
              <a:t>Regulatory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approaches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in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Canada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Finland</a:t>
            </a:r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E5BBD20-CB26-B091-8BB8-E7D7DB2C6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56376"/>
              </p:ext>
            </p:extLst>
          </p:nvPr>
        </p:nvGraphicFramePr>
        <p:xfrm>
          <a:off x="1296365" y="1354238"/>
          <a:ext cx="9650203" cy="5226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491">
                  <a:extLst>
                    <a:ext uri="{9D8B030D-6E8A-4147-A177-3AD203B41FA5}">
                      <a16:colId xmlns:a16="http://schemas.microsoft.com/office/drawing/2014/main" val="2012046122"/>
                    </a:ext>
                  </a:extLst>
                </a:gridCol>
                <a:gridCol w="3643037">
                  <a:extLst>
                    <a:ext uri="{9D8B030D-6E8A-4147-A177-3AD203B41FA5}">
                      <a16:colId xmlns:a16="http://schemas.microsoft.com/office/drawing/2014/main" val="3814937323"/>
                    </a:ext>
                  </a:extLst>
                </a:gridCol>
                <a:gridCol w="3435675">
                  <a:extLst>
                    <a:ext uri="{9D8B030D-6E8A-4147-A177-3AD203B41FA5}">
                      <a16:colId xmlns:a16="http://schemas.microsoft.com/office/drawing/2014/main" val="2040576400"/>
                    </a:ext>
                  </a:extLst>
                </a:gridCol>
              </a:tblGrid>
              <a:tr h="67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200" kern="100" dirty="0">
                          <a:effectLst/>
                        </a:rPr>
                        <a:t> </a:t>
                      </a:r>
                      <a:endParaRPr lang="en-E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kern="100" dirty="0">
                          <a:effectLst/>
                        </a:rPr>
                        <a:t>CNSC – Canadian Nuclear Safety </a:t>
                      </a:r>
                      <a:r>
                        <a:rPr lang="es-ES_tradnl" sz="1800" kern="100" dirty="0" err="1">
                          <a:effectLst/>
                        </a:rPr>
                        <a:t>Commission</a:t>
                      </a:r>
                      <a:endParaRPr lang="en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STUK – Radiation and Nuclear Safety Authority</a:t>
                      </a:r>
                      <a:endParaRPr lang="en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extLst>
                  <a:ext uri="{0D108BD9-81ED-4DB2-BD59-A6C34878D82A}">
                    <a16:rowId xmlns:a16="http://schemas.microsoft.com/office/drawing/2014/main" val="3748893652"/>
                  </a:ext>
                </a:extLst>
              </a:tr>
              <a:tr h="1327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b="1" kern="100">
                          <a:effectLst/>
                        </a:rPr>
                        <a:t>Accountability structures and decision-making</a:t>
                      </a:r>
                      <a:endParaRPr lang="en-ES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kern="100" dirty="0">
                          <a:effectLst/>
                        </a:rPr>
                        <a:t>Commissioners forming </a:t>
                      </a:r>
                      <a:r>
                        <a:rPr lang="es-ES_tradnl" sz="1600" kern="100" dirty="0">
                          <a:effectLst/>
                        </a:rPr>
                        <a:t>a </a:t>
                      </a:r>
                      <a:r>
                        <a:rPr lang="es-ES_tradnl" sz="1600" kern="100" dirty="0" err="1">
                          <a:effectLst/>
                        </a:rPr>
                        <a:t>quasi</a:t>
                      </a:r>
                      <a:r>
                        <a:rPr lang="es-ES_tradnl" sz="1600" kern="100" dirty="0">
                          <a:effectLst/>
                        </a:rPr>
                        <a:t>-judicial </a:t>
                      </a:r>
                      <a:r>
                        <a:rPr lang="es-ES_tradnl" sz="1600" kern="100" dirty="0" err="1">
                          <a:effectLst/>
                        </a:rPr>
                        <a:t>independent</a:t>
                      </a:r>
                      <a:r>
                        <a:rPr lang="es-ES_tradnl" sz="1600" kern="100" dirty="0">
                          <a:effectLst/>
                        </a:rPr>
                        <a:t> tribunal</a:t>
                      </a:r>
                      <a:endParaRPr lang="en-ES" sz="16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kern="100" dirty="0" err="1">
                          <a:effectLst/>
                        </a:rPr>
                        <a:t>Reports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to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Parliament</a:t>
                      </a:r>
                      <a:r>
                        <a:rPr lang="es-ES_tradnl" sz="1600" kern="100" dirty="0">
                          <a:effectLst/>
                        </a:rPr>
                        <a:t>, </a:t>
                      </a:r>
                      <a:r>
                        <a:rPr lang="es-ES_tradnl" sz="1600" kern="100" dirty="0" err="1">
                          <a:effectLst/>
                        </a:rPr>
                        <a:t>through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the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Ministry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of</a:t>
                      </a:r>
                      <a:r>
                        <a:rPr lang="es-ES_tradnl" sz="1600" kern="100" dirty="0">
                          <a:effectLst/>
                        </a:rPr>
                        <a:t> Energy</a:t>
                      </a:r>
                      <a:endParaRPr lang="en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kern="100">
                          <a:effectLst/>
                        </a:rPr>
                        <a:t>Decision-making by expert staff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kern="100">
                          <a:effectLst/>
                        </a:rPr>
                        <a:t>Reports to the Ministry of Social Affairs and Health</a:t>
                      </a:r>
                      <a:endParaRPr lang="en-E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extLst>
                  <a:ext uri="{0D108BD9-81ED-4DB2-BD59-A6C34878D82A}">
                    <a16:rowId xmlns:a16="http://schemas.microsoft.com/office/drawing/2014/main" val="3135709588"/>
                  </a:ext>
                </a:extLst>
              </a:tr>
              <a:tr h="430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b="1" kern="100" dirty="0">
                          <a:effectLst/>
                        </a:rPr>
                        <a:t>Role in licensing</a:t>
                      </a:r>
                      <a:endParaRPr lang="en-ES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kern="100" dirty="0">
                          <a:effectLst/>
                        </a:rPr>
                        <a:t>Licenses nuclear installations</a:t>
                      </a:r>
                      <a:endParaRPr lang="en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kern="100">
                          <a:effectLst/>
                        </a:rPr>
                        <a:t>Does not grant licences</a:t>
                      </a:r>
                      <a:endParaRPr lang="en-E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extLst>
                  <a:ext uri="{0D108BD9-81ED-4DB2-BD59-A6C34878D82A}">
                    <a16:rowId xmlns:a16="http://schemas.microsoft.com/office/drawing/2014/main" val="356565661"/>
                  </a:ext>
                </a:extLst>
              </a:tr>
              <a:tr h="67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b="1" kern="100" dirty="0">
                          <a:effectLst/>
                        </a:rPr>
                        <a:t>Regulatory approach</a:t>
                      </a:r>
                      <a:endParaRPr lang="en-ES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kern="100" dirty="0">
                          <a:effectLst/>
                        </a:rPr>
                        <a:t>Mix of prescriptive and performance-based; trend towards the latter</a:t>
                      </a:r>
                      <a:endParaRPr lang="en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kern="100" dirty="0">
                          <a:effectLst/>
                        </a:rPr>
                        <a:t>Predominantly prescriptive</a:t>
                      </a:r>
                      <a:endParaRPr lang="en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extLst>
                  <a:ext uri="{0D108BD9-81ED-4DB2-BD59-A6C34878D82A}">
                    <a16:rowId xmlns:a16="http://schemas.microsoft.com/office/drawing/2014/main" val="2406622779"/>
                  </a:ext>
                </a:extLst>
              </a:tr>
              <a:tr h="1215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b="1" kern="100">
                          <a:effectLst/>
                        </a:rPr>
                        <a:t>Impact assessment &amp; land use planning</a:t>
                      </a:r>
                      <a:endParaRPr lang="en-ES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kern="100" dirty="0" err="1">
                          <a:effectLst/>
                        </a:rPr>
                        <a:t>Impact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Assessment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Act</a:t>
                      </a:r>
                      <a:r>
                        <a:rPr lang="es-ES_tradnl" sz="1600" kern="100" dirty="0">
                          <a:effectLst/>
                        </a:rPr>
                        <a:t> 2019: </a:t>
                      </a:r>
                      <a:r>
                        <a:rPr lang="es-ES_tradnl" sz="1600" kern="100" dirty="0" err="1">
                          <a:effectLst/>
                        </a:rPr>
                        <a:t>responsibility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from</a:t>
                      </a:r>
                      <a:r>
                        <a:rPr lang="es-ES_tradnl" sz="1600" kern="100" dirty="0">
                          <a:effectLst/>
                        </a:rPr>
                        <a:t> CNSC </a:t>
                      </a:r>
                      <a:r>
                        <a:rPr lang="es-ES_tradnl" sz="1600" kern="100" dirty="0" err="1">
                          <a:effectLst/>
                        </a:rPr>
                        <a:t>to</a:t>
                      </a:r>
                      <a:r>
                        <a:rPr lang="es-ES_tradnl" sz="1600" kern="100" dirty="0">
                          <a:effectLst/>
                        </a:rPr>
                        <a:t> a </a:t>
                      </a:r>
                      <a:r>
                        <a:rPr lang="es-ES_tradnl" sz="1600" kern="100" dirty="0" err="1">
                          <a:effectLst/>
                        </a:rPr>
                        <a:t>joint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review</a:t>
                      </a:r>
                      <a:r>
                        <a:rPr lang="es-ES_tradnl" sz="1600" kern="100" dirty="0">
                          <a:effectLst/>
                        </a:rPr>
                        <a:t> panel, </a:t>
                      </a:r>
                      <a:r>
                        <a:rPr lang="es-ES_tradnl" sz="1600" kern="100" dirty="0" err="1">
                          <a:effectLst/>
                        </a:rPr>
                        <a:t>appointed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by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the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environment</a:t>
                      </a:r>
                      <a:r>
                        <a:rPr lang="es-ES_tradnl" sz="1600" kern="100" dirty="0">
                          <a:effectLst/>
                        </a:rPr>
                        <a:t> </a:t>
                      </a:r>
                      <a:r>
                        <a:rPr lang="es-ES_tradnl" sz="1600" kern="100" dirty="0" err="1">
                          <a:effectLst/>
                        </a:rPr>
                        <a:t>minister</a:t>
                      </a:r>
                      <a:endParaRPr lang="en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No responsibilities in EIA</a:t>
                      </a:r>
                      <a:endParaRPr lang="en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extLst>
                  <a:ext uri="{0D108BD9-81ED-4DB2-BD59-A6C34878D82A}">
                    <a16:rowId xmlns:a16="http://schemas.microsoft.com/office/drawing/2014/main" val="1283074913"/>
                  </a:ext>
                </a:extLst>
              </a:tr>
              <a:tr h="907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ES" sz="1600" b="1" kern="100" dirty="0">
                          <a:effectLst/>
                        </a:rPr>
                        <a:t>Public/stakeholder participation</a:t>
                      </a:r>
                      <a:endParaRPr lang="en-ES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kern="100">
                          <a:effectLst/>
                        </a:rPr>
                        <a:t>Organises public hearings, stakeholder &amp; Indigenous engagement</a:t>
                      </a:r>
                      <a:endParaRPr lang="en-E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No responsibilities for stakeholder engagement</a:t>
                      </a:r>
                      <a:endParaRPr lang="en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8" marR="66968" marT="0" marB="0"/>
                </a:tc>
                <a:extLst>
                  <a:ext uri="{0D108BD9-81ED-4DB2-BD59-A6C34878D82A}">
                    <a16:rowId xmlns:a16="http://schemas.microsoft.com/office/drawing/2014/main" val="226890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07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1042</Words>
  <Application>Microsoft Macintosh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REGULATION AS AN OBSTACLE OR AN ENABLER OF THE SMR PROMISE?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MARKKU JUHANI LEHTONEN</cp:lastModifiedBy>
  <cp:revision>25</cp:revision>
  <dcterms:created xsi:type="dcterms:W3CDTF">2019-10-29T08:33:20Z</dcterms:created>
  <dcterms:modified xsi:type="dcterms:W3CDTF">2024-10-11T13:24:28Z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