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>
        <p:scale>
          <a:sx n="85" d="100"/>
          <a:sy n="85" d="100"/>
        </p:scale>
        <p:origin x="163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2B57B-316D-F881-6E1F-E03B2614E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42114E0-DB0A-103A-CEB7-13DFC612AFB5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0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Conclusions</a:t>
            </a:r>
            <a:endParaRPr lang="en-US" sz="3600" b="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63C9CF-0E0C-02D1-595D-962351F78D7C}"/>
              </a:ext>
            </a:extLst>
          </p:cNvPr>
          <p:cNvSpPr txBox="1"/>
          <p:nvPr/>
        </p:nvSpPr>
        <p:spPr>
          <a:xfrm>
            <a:off x="1261239" y="5239887"/>
            <a:ext cx="9669517" cy="11079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ELSMOR facility RELAP5 model,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exploiting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unexplored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ELSMOR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plate-type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exchangers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Performing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two-phase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flows.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AC47F7-1788-A4F7-E42C-623F5983DE52}"/>
              </a:ext>
            </a:extLst>
          </p:cNvPr>
          <p:cNvSpPr txBox="1"/>
          <p:nvPr/>
        </p:nvSpPr>
        <p:spPr>
          <a:xfrm>
            <a:off x="1261243" y="1713186"/>
            <a:ext cx="9669517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ELSMOR project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licensing of light water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key achievement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design and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facility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SIET to study the performance of a passive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featuring 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plate-type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generator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62A44F-0151-1DFB-2833-AF384274434B}"/>
              </a:ext>
            </a:extLst>
          </p:cNvPr>
          <p:cNvSpPr txBox="1"/>
          <p:nvPr/>
        </p:nvSpPr>
        <p:spPr>
          <a:xfrm>
            <a:off x="1261239" y="3092210"/>
            <a:ext cx="9669517" cy="15388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ELSMOR 00099_C and 00100_C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RELAP5 code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qualitatively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discrepancies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side pressure,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two-phase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discrepancies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attributed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exchanger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pressure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losses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system.</a:t>
            </a:r>
          </a:p>
        </p:txBody>
      </p:sp>
    </p:spTree>
    <p:extLst>
      <p:ext uri="{BB962C8B-B14F-4D97-AF65-F5344CB8AC3E}">
        <p14:creationId xmlns:p14="http://schemas.microsoft.com/office/powerpoint/2010/main" val="22853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0F432-56D5-C158-FDE7-8943D8565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23CB9-0C1B-D5F3-9A57-A9C6742F6220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0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References</a:t>
            </a:r>
            <a:endParaRPr lang="en-US" sz="3600" b="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77AF0F-B8C8-B387-D73C-2423D08BA0A8}"/>
              </a:ext>
            </a:extLst>
          </p:cNvPr>
          <p:cNvSpPr txBox="1"/>
          <p:nvPr/>
        </p:nvSpPr>
        <p:spPr>
          <a:xfrm>
            <a:off x="1849820" y="2503021"/>
            <a:ext cx="84923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Ferri,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Achilli, A., Congiu, C., Marciano, S., Gandolfi, S.,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Marengoni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Bersani A.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Passerin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D’Entreves, A. (2023).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ELSMOR European Project: Experimental Results on an Innovative Decay Heat Removal System Based on a Plate-Type Heat Exchanger. Science and Technology of Nuclear Installations, 2023.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Zohuri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Compact heat exchangers. Cham, Switzerland: Springer; 2017.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Bersano, A., Falcone, N., Bertani, C., De Salve, M., Meloni, P., &amp;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Mascari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(2021).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of RELAP5-3D code condensation model against full-scale PERSEO Test 9. Progress in Nuclear Energy, 139, 103891.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Tuomisto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&amp;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Kajanto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(1988). Two-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in a full-scale loop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facility.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and Design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295-305.</a:t>
            </a:r>
          </a:p>
        </p:txBody>
      </p:sp>
    </p:spTree>
    <p:extLst>
      <p:ext uri="{BB962C8B-B14F-4D97-AF65-F5344CB8AC3E}">
        <p14:creationId xmlns:p14="http://schemas.microsoft.com/office/powerpoint/2010/main" val="378562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119A8-56AD-6BC5-EF61-5F4BE47EC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089ACD-1C77-1673-0C5E-9263EE7B070E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BDDA3-D3B6-4CE9-2551-412976A7A5C8}"/>
              </a:ext>
            </a:extLst>
          </p:cNvPr>
          <p:cNvSpPr txBox="1"/>
          <p:nvPr/>
        </p:nvSpPr>
        <p:spPr>
          <a:xfrm>
            <a:off x="1978526" y="3429000"/>
            <a:ext cx="823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i="1" dirty="0"/>
              <a:t>Thank </a:t>
            </a:r>
            <a:r>
              <a:rPr lang="it-IT" sz="4000" i="1" dirty="0" err="1"/>
              <a:t>you</a:t>
            </a:r>
            <a:r>
              <a:rPr lang="it-IT" sz="4000" i="1" dirty="0"/>
              <a:t> for </a:t>
            </a:r>
            <a:r>
              <a:rPr lang="it-IT" sz="4000" i="1" dirty="0" err="1"/>
              <a:t>your</a:t>
            </a:r>
            <a:r>
              <a:rPr lang="it-IT" sz="4000" i="1" dirty="0"/>
              <a:t> </a:t>
            </a:r>
            <a:r>
              <a:rPr lang="it-IT" sz="4000" i="1" dirty="0" err="1"/>
              <a:t>kind</a:t>
            </a:r>
            <a:r>
              <a:rPr lang="it-IT" sz="4000" i="1" dirty="0"/>
              <a:t> </a:t>
            </a:r>
            <a:r>
              <a:rPr lang="it-IT" sz="4000" i="1" dirty="0" err="1"/>
              <a:t>attention</a:t>
            </a:r>
            <a:r>
              <a:rPr lang="it-IT" sz="4000" i="1" dirty="0"/>
              <a:t>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6F51C4-793E-9EC2-B9C9-17C22FA9F87D}"/>
              </a:ext>
            </a:extLst>
          </p:cNvPr>
          <p:cNvSpPr txBox="1"/>
          <p:nvPr/>
        </p:nvSpPr>
        <p:spPr>
          <a:xfrm>
            <a:off x="4981752" y="5409384"/>
            <a:ext cx="2117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 err="1"/>
              <a:t>Questions</a:t>
            </a:r>
            <a:r>
              <a:rPr lang="it-IT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526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Experimental Investigation and Modeling of Passive DHRS with Plate-Type Compact </a:t>
            </a:r>
            <a:r>
              <a:rPr lang="it-IT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Steam</a:t>
            </a:r>
            <a:r>
              <a:rPr lang="it-I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Generator</a:t>
            </a:r>
            <a:endParaRPr lang="en-GB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T" sz="240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</a:t>
            </a:r>
            <a:r>
              <a:rPr lang="it-IT" sz="24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</a:t>
            </a:r>
            <a:r>
              <a:rPr lang="en-IT" sz="240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Missaglia</a:t>
            </a:r>
            <a:r>
              <a:rPr lang="it-IT" sz="24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, A. Bersano, C. Lombardo, M. Caramello, A. </a:t>
            </a:r>
            <a:r>
              <a:rPr lang="it-IT" sz="24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Alemberti</a:t>
            </a:r>
            <a:r>
              <a:rPr lang="it-IT" sz="24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, S. Lorenzi, M. E. Ricotti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8D8665-A814-3BFB-E9F0-B027396D50DF}"/>
              </a:ext>
            </a:extLst>
          </p:cNvPr>
          <p:cNvSpPr txBox="1"/>
          <p:nvPr/>
        </p:nvSpPr>
        <p:spPr>
          <a:xfrm>
            <a:off x="441960" y="2324010"/>
            <a:ext cx="6843540" cy="334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ELSMOR facility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Compact Heat Exchangers in SMR designs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Selected Experimental Tests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0" y="518161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Overview of the ELSMOR facility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D9D22B-01E3-B084-8513-AA7BFAEBEED8}"/>
              </a:ext>
            </a:extLst>
          </p:cNvPr>
          <p:cNvSpPr txBox="1"/>
          <p:nvPr/>
        </p:nvSpPr>
        <p:spPr>
          <a:xfrm>
            <a:off x="86330" y="5003311"/>
            <a:ext cx="3815254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Plate-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Generator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source.</a:t>
            </a:r>
          </a:p>
        </p:txBody>
      </p:sp>
      <p:pic>
        <p:nvPicPr>
          <p:cNvPr id="6" name="Immagine 5" descr="Immagine che contiene testo, diagramma&#10;&#10;Descrizione generata automaticamente">
            <a:extLst>
              <a:ext uri="{FF2B5EF4-FFF2-40B4-BE49-F238E27FC236}">
                <a16:creationId xmlns:a16="http://schemas.microsoft.com/office/drawing/2014/main" id="{79ED9265-6711-6936-C54A-118692B78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35" y="1531522"/>
            <a:ext cx="4217782" cy="48083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53C386-3418-BE73-571C-A367F041E9FA}"/>
              </a:ext>
            </a:extLst>
          </p:cNvPr>
          <p:cNvSpPr txBox="1"/>
          <p:nvPr/>
        </p:nvSpPr>
        <p:spPr>
          <a:xfrm>
            <a:off x="4527488" y="2621551"/>
            <a:ext cx="2711669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System: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single-or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two-phase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under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convection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System: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Two-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CSG.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Tertiary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System: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pool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atmospheric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sink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in-pool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072A32-1CDF-4471-A204-D05A7FFE5567}"/>
              </a:ext>
            </a:extLst>
          </p:cNvPr>
          <p:cNvSpPr txBox="1"/>
          <p:nvPr/>
        </p:nvSpPr>
        <p:spPr>
          <a:xfrm>
            <a:off x="58126" y="1531523"/>
            <a:ext cx="7181032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it-IT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Light Water Small Modular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Reactors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methodologies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[1]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93BF0D-3759-CFAD-1064-E4BFA61EB6EF}"/>
              </a:ext>
            </a:extLst>
          </p:cNvPr>
          <p:cNvSpPr txBox="1"/>
          <p:nvPr/>
        </p:nvSpPr>
        <p:spPr>
          <a:xfrm>
            <a:off x="58124" y="3129382"/>
            <a:ext cx="3843459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</a:p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SIET (Piacenza,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study a passive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in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8C67557-3AB1-C190-00B2-B28EFB9BA35C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3901583" y="3591047"/>
            <a:ext cx="62590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FAAC3B7A-6C87-B498-225D-9BAF33F12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303" y="6339839"/>
            <a:ext cx="32100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en-US" altLang="it-IT" sz="900" i="1" dirty="0">
                <a:latin typeface="Helvetica" pitchFamily="2" charset="0"/>
              </a:rPr>
              <a:t>.  1 Overview of ELSMOR facility [1].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0DF80C-5DE6-00C6-E3AC-FA535E5EB806}"/>
              </a:ext>
            </a:extLst>
          </p:cNvPr>
          <p:cNvSpPr txBox="1"/>
          <p:nvPr/>
        </p:nvSpPr>
        <p:spPr>
          <a:xfrm>
            <a:off x="4576128" y="5789996"/>
            <a:ext cx="1933543" cy="2462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CSG = Compact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Generator</a:t>
            </a: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4BAD55F-A060-2A11-2B64-BF821A6BFD3C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Role of Compact Heat Exchangers in SMR designs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64A2CB-5E94-0572-C63A-3C9BE4C16B92}"/>
              </a:ext>
            </a:extLst>
          </p:cNvPr>
          <p:cNvSpPr txBox="1"/>
          <p:nvPr/>
        </p:nvSpPr>
        <p:spPr>
          <a:xfrm>
            <a:off x="201612" y="3802502"/>
            <a:ext cx="6882360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in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manufacturing cost,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compete with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reactors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Limited use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liquid-boiling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two-phase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[2]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FE9ADB-A3CE-B5B7-A2E8-A344DE97D298}"/>
              </a:ext>
            </a:extLst>
          </p:cNvPr>
          <p:cNvSpPr txBox="1"/>
          <p:nvPr/>
        </p:nvSpPr>
        <p:spPr>
          <a:xfrm>
            <a:off x="201612" y="2019972"/>
            <a:ext cx="6882360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footprint, high power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costs.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energy, oil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production. [2]</a:t>
            </a:r>
          </a:p>
        </p:txBody>
      </p:sp>
      <p:pic>
        <p:nvPicPr>
          <p:cNvPr id="8" name="Immagine 7" descr="Immagine che contiene accendino&#10;&#10;Descrizione generata automaticamente">
            <a:extLst>
              <a:ext uri="{FF2B5EF4-FFF2-40B4-BE49-F238E27FC236}">
                <a16:creationId xmlns:a16="http://schemas.microsoft.com/office/drawing/2014/main" id="{E5144283-652F-35C8-E25D-506BF94B3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6"/>
          <a:stretch/>
        </p:blipFill>
        <p:spPr>
          <a:xfrm>
            <a:off x="7246024" y="2168902"/>
            <a:ext cx="4945976" cy="326719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048957F-17BD-175A-BAE6-527DB7FD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877" y="5441412"/>
            <a:ext cx="32100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 2 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Chevron-</a:t>
            </a:r>
            <a:r>
              <a:rPr lang="it-IT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it-IT" sz="9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9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exchagners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73AED-BEAB-AA3E-CEF9-7BAF5B072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44185E-A5D1-43F4-C1F3-242AC1062719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Overview of Selected Experimental Tests</a:t>
            </a:r>
            <a:endParaRPr lang="en-US" sz="3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12864E-3DC1-D9FF-369F-22D311474412}"/>
              </a:ext>
            </a:extLst>
          </p:cNvPr>
          <p:cNvSpPr txBox="1"/>
          <p:nvPr/>
        </p:nvSpPr>
        <p:spPr>
          <a:xfrm>
            <a:off x="332154" y="3659745"/>
            <a:ext cx="7604494" cy="10310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investigate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00099_C.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60.16% to 19.92%,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temperture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00100_C.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dropped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14.96%,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causing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flow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18.16% for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C7DC53-25CE-2927-F147-B4ED9E2B7FC3}"/>
              </a:ext>
            </a:extLst>
          </p:cNvPr>
          <p:cNvSpPr txBox="1"/>
          <p:nvPr/>
        </p:nvSpPr>
        <p:spPr>
          <a:xfrm>
            <a:off x="332154" y="2281530"/>
            <a:ext cx="7604494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81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7 groups. </a:t>
            </a:r>
          </a:p>
          <a:p>
            <a:pPr algn="ctr"/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of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pressure, temperature,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side Filling Ratio (FR), and non-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condensable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[1]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CEA09F-2B6E-7D52-B7E6-54D0806A2A99}"/>
              </a:ext>
            </a:extLst>
          </p:cNvPr>
          <p:cNvSpPr txBox="1"/>
          <p:nvPr/>
        </p:nvSpPr>
        <p:spPr>
          <a:xfrm>
            <a:off x="820072" y="5330347"/>
            <a:ext cx="662865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FR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highlighted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Immagine 9" descr="Immagine che contiene testo, schermata, documento, modello&#10;&#10;Descrizione generata automaticamente">
            <a:extLst>
              <a:ext uri="{FF2B5EF4-FFF2-40B4-BE49-F238E27FC236}">
                <a16:creationId xmlns:a16="http://schemas.microsoft.com/office/drawing/2014/main" id="{62F8E754-8C96-CA05-05AA-6690236A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4"/>
          <a:stretch/>
        </p:blipFill>
        <p:spPr>
          <a:xfrm>
            <a:off x="8261198" y="1279589"/>
            <a:ext cx="3885645" cy="52158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D6BDE40-8715-AF2B-3C9B-6FEFF6BB7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633" y="6495392"/>
            <a:ext cx="425877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 3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timing of ELSMOR_00099_C and ELSMOR_00100_C tests.</a:t>
            </a:r>
            <a:endParaRPr lang="it-IT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FBAB5-75B3-E9E9-EF28-DAC66D1BA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16304C-2655-C8C1-7C89-2641DCE0C99C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Methodology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B9E5279-A783-67F9-4281-827EC22FB39D}"/>
              </a:ext>
            </a:extLst>
          </p:cNvPr>
          <p:cNvGrpSpPr/>
          <p:nvPr/>
        </p:nvGrpSpPr>
        <p:grpSpPr>
          <a:xfrm>
            <a:off x="499995" y="2204837"/>
            <a:ext cx="5596005" cy="3704102"/>
            <a:chOff x="166260" y="1576949"/>
            <a:chExt cx="5596005" cy="3704102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21632E7-3E3E-4E91-8871-FB7421C673CE}"/>
                </a:ext>
              </a:extLst>
            </p:cNvPr>
            <p:cNvSpPr txBox="1"/>
            <p:nvPr/>
          </p:nvSpPr>
          <p:spPr>
            <a:xfrm>
              <a:off x="171692" y="1576949"/>
              <a:ext cx="5590573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RELAP5/mod3.3 code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employed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the post-test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the ELSMOR facility, building on SIET and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ENEA's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expertise from the SPES3 facility. [3]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7BB1963-38BA-66FA-A8A6-403034F6B73B}"/>
                </a:ext>
              </a:extLst>
            </p:cNvPr>
            <p:cNvSpPr txBox="1"/>
            <p:nvPr/>
          </p:nvSpPr>
          <p:spPr>
            <a:xfrm>
              <a:off x="166260" y="5004052"/>
              <a:ext cx="5590573" cy="2769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Key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modifications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the model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were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made to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improve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7C39B2F-D3B0-8924-65C3-0B85BF24873C}"/>
                </a:ext>
              </a:extLst>
            </p:cNvPr>
            <p:cNvSpPr txBox="1"/>
            <p:nvPr/>
          </p:nvSpPr>
          <p:spPr>
            <a:xfrm>
              <a:off x="171692" y="2736503"/>
              <a:ext cx="5590572" cy="153888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Nodalization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composed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by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hydrodynamic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primary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 (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including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separator and CSG)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secondary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 (with the CSG and in-pool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heat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exchanger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surrounding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pool. </a:t>
              </a:r>
            </a:p>
            <a:p>
              <a:endParaRPr lang="it-IT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systems are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thermally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coupled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adjustments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pressure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coefficients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heat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transfer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were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made to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align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with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expected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operational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conditions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it-IT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FEAD5F86-88A8-AB5E-0D18-9B3D62942DF1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 flipH="1">
              <a:off x="2966978" y="2038614"/>
              <a:ext cx="1" cy="6978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3FA18D89-A42D-F0DA-C415-D4EC188E5E4F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 flipH="1">
              <a:off x="2961547" y="4275386"/>
              <a:ext cx="5431" cy="728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7A1E50DF-4A3C-1032-8E17-7B1C45FB8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6511" r="4007" b="29457"/>
          <a:stretch/>
        </p:blipFill>
        <p:spPr bwMode="auto">
          <a:xfrm>
            <a:off x="6477053" y="1255776"/>
            <a:ext cx="5709516" cy="5602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FAE839-D61E-3C11-38B5-1CC7240B8AE9}"/>
              </a:ext>
            </a:extLst>
          </p:cNvPr>
          <p:cNvSpPr txBox="1"/>
          <p:nvPr/>
        </p:nvSpPr>
        <p:spPr>
          <a:xfrm>
            <a:off x="8512705" y="6627168"/>
            <a:ext cx="28851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5"/>
              </a:spcAft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 4 RELAP5 nodalization of the ELSMOR facility.</a:t>
            </a:r>
            <a:endParaRPr lang="it-IT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3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1D6C9-FADC-AC50-3D9B-25C5B866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C2F35B-BC5C-9F59-4A99-F5A98CA90E50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0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Results</a:t>
            </a:r>
            <a:r>
              <a:rPr lang="it-IT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&amp; </a:t>
            </a:r>
            <a:r>
              <a:rPr lang="it-IT" sz="3600" b="0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Discussion</a:t>
            </a:r>
            <a:r>
              <a:rPr lang="it-IT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I</a:t>
            </a:r>
            <a:endParaRPr lang="en-US" sz="3600" b="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D49D980-13A2-36AF-63E6-2255A31131AF}"/>
              </a:ext>
            </a:extLst>
          </p:cNvPr>
          <p:cNvGrpSpPr/>
          <p:nvPr/>
        </p:nvGrpSpPr>
        <p:grpSpPr>
          <a:xfrm>
            <a:off x="235131" y="2385122"/>
            <a:ext cx="4336869" cy="892552"/>
            <a:chOff x="235131" y="1528354"/>
            <a:chExt cx="4336869" cy="89255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4F10CB4-474B-E0B7-716D-B15CAFD1D084}"/>
                </a:ext>
              </a:extLst>
            </p:cNvPr>
            <p:cNvSpPr txBox="1"/>
            <p:nvPr/>
          </p:nvSpPr>
          <p:spPr>
            <a:xfrm>
              <a:off x="235131" y="1528354"/>
              <a:ext cx="1503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00099_C</a:t>
              </a:r>
              <a:endParaRPr 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6B8B608-3ABC-BC70-B60B-ADBD27B81BDA}"/>
                </a:ext>
              </a:extLst>
            </p:cNvPr>
            <p:cNvSpPr txBox="1"/>
            <p:nvPr/>
          </p:nvSpPr>
          <p:spPr>
            <a:xfrm>
              <a:off x="235131" y="1897686"/>
              <a:ext cx="4336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code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well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predicts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experimental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data, with minor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discrepancies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5209715-F011-88C9-CA91-045529B55128}"/>
              </a:ext>
            </a:extLst>
          </p:cNvPr>
          <p:cNvGrpSpPr/>
          <p:nvPr/>
        </p:nvGrpSpPr>
        <p:grpSpPr>
          <a:xfrm>
            <a:off x="235131" y="4832531"/>
            <a:ext cx="4336870" cy="892552"/>
            <a:chOff x="235131" y="3706902"/>
            <a:chExt cx="4336870" cy="892552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7EE7494-1CE8-05D6-7EFD-735BC9FBBE4D}"/>
                </a:ext>
              </a:extLst>
            </p:cNvPr>
            <p:cNvSpPr txBox="1"/>
            <p:nvPr/>
          </p:nvSpPr>
          <p:spPr>
            <a:xfrm>
              <a:off x="235131" y="3706902"/>
              <a:ext cx="1503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00100_C</a:t>
              </a:r>
              <a:endParaRPr 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81A2E8A-F911-C684-5E6C-6DBA556A6409}"/>
                </a:ext>
              </a:extLst>
            </p:cNvPr>
            <p:cNvSpPr txBox="1"/>
            <p:nvPr/>
          </p:nvSpPr>
          <p:spPr>
            <a:xfrm>
              <a:off x="235131" y="4076234"/>
              <a:ext cx="4336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code helps to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understand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phenomenology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behind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onset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the NC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instability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with some </a:t>
              </a:r>
              <a:r>
                <a:rPr lang="it-IT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discrepancies</a:t>
              </a:r>
              <a:r>
                <a: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784FC7BC-3493-F77D-8DAF-A5862E975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49922"/>
          <a:stretch/>
        </p:blipFill>
        <p:spPr bwMode="auto">
          <a:xfrm>
            <a:off x="4973918" y="4274644"/>
            <a:ext cx="3424567" cy="2225454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9A88D40-A390-7619-31D6-6FD54207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8" t="8125"/>
          <a:stretch/>
        </p:blipFill>
        <p:spPr bwMode="auto">
          <a:xfrm>
            <a:off x="4973919" y="1645035"/>
            <a:ext cx="3424567" cy="2372727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DFE40AE-6FF2-EDCD-2099-50EFD96E1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5"/>
          <a:stretch/>
        </p:blipFill>
        <p:spPr>
          <a:xfrm>
            <a:off x="8654434" y="1645035"/>
            <a:ext cx="3424568" cy="23727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464C757-C9DB-9229-B4F6-D5B11CA72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4" t="9152"/>
          <a:stretch/>
        </p:blipFill>
        <p:spPr bwMode="auto">
          <a:xfrm>
            <a:off x="8654434" y="4288388"/>
            <a:ext cx="3424567" cy="2225454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41C3B8B-FA36-A572-E5C0-C8FFA9886EFF}"/>
              </a:ext>
            </a:extLst>
          </p:cNvPr>
          <p:cNvSpPr txBox="1"/>
          <p:nvPr/>
        </p:nvSpPr>
        <p:spPr>
          <a:xfrm>
            <a:off x="5329465" y="4030154"/>
            <a:ext cx="613804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425"/>
              </a:spcAft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 5 Left) Primary CSG outlet temperature. Right) Secondary CSG inlet temperature.</a:t>
            </a:r>
            <a:endParaRPr lang="it-IT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A9B5A47-C657-9DA5-A6D2-5B930F5C5481}"/>
              </a:ext>
            </a:extLst>
          </p:cNvPr>
          <p:cNvSpPr txBox="1"/>
          <p:nvPr/>
        </p:nvSpPr>
        <p:spPr>
          <a:xfrm>
            <a:off x="5329465" y="6538742"/>
            <a:ext cx="61380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25"/>
              </a:spcAft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 6 Left) </a:t>
            </a:r>
            <a:r>
              <a:rPr lang="en-GB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mass flow rate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Right) </a:t>
            </a:r>
            <a:r>
              <a:rPr lang="en-GB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pressure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6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95F9-29AD-0CF2-38E1-01924ABD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0684CF-A3E6-C603-A922-2AE5655F1E23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095756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0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Results</a:t>
            </a:r>
            <a:r>
              <a:rPr lang="it-IT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&amp; </a:t>
            </a:r>
            <a:r>
              <a:rPr lang="it-IT" sz="3600" b="0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Discussion</a:t>
            </a:r>
            <a:r>
              <a:rPr lang="it-IT" sz="3600" b="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II</a:t>
            </a:r>
            <a:endParaRPr lang="en-US" sz="3600" b="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FBC5E5-168C-FF58-1177-EBA024B8FC13}"/>
              </a:ext>
            </a:extLst>
          </p:cNvPr>
          <p:cNvSpPr txBox="1"/>
          <p:nvPr/>
        </p:nvSpPr>
        <p:spPr>
          <a:xfrm>
            <a:off x="41186" y="1979413"/>
            <a:ext cx="1633547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it-IT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 = 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14.96%,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liquid phase no more entering the CSG.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A7A7FC-D393-FF73-B49C-C20156F1DC61}"/>
              </a:ext>
            </a:extLst>
          </p:cNvPr>
          <p:cNvSpPr txBox="1"/>
          <p:nvPr/>
        </p:nvSpPr>
        <p:spPr>
          <a:xfrm>
            <a:off x="2033613" y="1902469"/>
            <a:ext cx="2620995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loop seal at the entrance of the CSG, two-phase stratified flow: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 in lower portion of the pipe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t-IT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apour phase entering alone in the CSG. 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322C06-CC88-E8DD-688D-896964C90284}"/>
              </a:ext>
            </a:extLst>
          </p:cNvPr>
          <p:cNvSpPr txBox="1"/>
          <p:nvPr/>
        </p:nvSpPr>
        <p:spPr>
          <a:xfrm>
            <a:off x="4961874" y="3978310"/>
            <a:ext cx="2027676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it-IT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the vapor passing through the cold leg, insufficient momentum transfer to allow the liquid to enter the CSG. 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7BC152-FAEC-6EDD-504E-73D002E778E2}"/>
              </a:ext>
            </a:extLst>
          </p:cNvPr>
          <p:cNvSpPr txBox="1"/>
          <p:nvPr/>
        </p:nvSpPr>
        <p:spPr>
          <a:xfrm>
            <a:off x="-10790" y="1398195"/>
            <a:ext cx="741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70FEE-28D3-CAB4-D1A8-C428E9232240}"/>
              </a:ext>
            </a:extLst>
          </p:cNvPr>
          <p:cNvSpPr txBox="1"/>
          <p:nvPr/>
        </p:nvSpPr>
        <p:spPr>
          <a:xfrm>
            <a:off x="4958245" y="1985828"/>
            <a:ext cx="2027675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it-IT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Superheated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vapor exiting the CSG: no more </a:t>
            </a:r>
            <a:r>
              <a:rPr lang="en-GB" altLang="it-IT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generation of condensate in the 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in-pool HX.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B470E7-11D7-3B41-3292-B75C012F919A}"/>
              </a:ext>
            </a:extLst>
          </p:cNvPr>
          <p:cNvSpPr txBox="1"/>
          <p:nvPr/>
        </p:nvSpPr>
        <p:spPr>
          <a:xfrm>
            <a:off x="25156" y="3978310"/>
            <a:ext cx="2049517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Enough momentum transfer to cause oscillations in mass flow rate, as the returning liquid, unable to enter the CSG, reverses its flow.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87EA4CA-8116-F085-CA30-DA3C0233173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1674733" y="2256412"/>
            <a:ext cx="3588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15BD5C9-3227-CCB4-DF6E-EB0BD86B5C1C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4654608" y="2256412"/>
            <a:ext cx="303637" cy="6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0591C9B-230F-67BC-5CEC-090E392E2CB0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>
          <a:xfrm>
            <a:off x="5972083" y="2539826"/>
            <a:ext cx="3629" cy="1438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9F40587-DA9E-EE39-50F6-F24E0CA0317A}"/>
              </a:ext>
            </a:extLst>
          </p:cNvPr>
          <p:cNvCxnSpPr>
            <a:cxnSpLocks/>
            <a:stCxn id="8" idx="1"/>
            <a:endCxn id="13" idx="3"/>
          </p:cNvCxnSpPr>
          <p:nvPr/>
        </p:nvCxnSpPr>
        <p:spPr>
          <a:xfrm flipH="1">
            <a:off x="2074673" y="4332253"/>
            <a:ext cx="28872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53420B41-CBE9-556D-0BEF-CB3B6A7C3B6A}"/>
              </a:ext>
            </a:extLst>
          </p:cNvPr>
          <p:cNvGrpSpPr/>
          <p:nvPr/>
        </p:nvGrpSpPr>
        <p:grpSpPr>
          <a:xfrm>
            <a:off x="2554971" y="2755478"/>
            <a:ext cx="1748166" cy="1421122"/>
            <a:chOff x="2647467" y="2963754"/>
            <a:chExt cx="1600959" cy="1049635"/>
          </a:xfrm>
        </p:grpSpPr>
        <p:pic>
          <p:nvPicPr>
            <p:cNvPr id="31" name="Immagine 30" descr="Immagine che contiene schizzo, disegno, diagramma, bianco&#10;&#10;Descrizione generata automaticamente">
              <a:extLst>
                <a:ext uri="{FF2B5EF4-FFF2-40B4-BE49-F238E27FC236}">
                  <a16:creationId xmlns:a16="http://schemas.microsoft.com/office/drawing/2014/main" id="{5173CA86-6914-D213-A584-AB68AB2F6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7467" y="2963754"/>
              <a:ext cx="1600959" cy="104963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C65964F3-DC7D-A295-4F21-5DAC22366E09}"/>
                </a:ext>
              </a:extLst>
            </p:cNvPr>
            <p:cNvSpPr/>
            <p:nvPr/>
          </p:nvSpPr>
          <p:spPr>
            <a:xfrm>
              <a:off x="3006469" y="3618616"/>
              <a:ext cx="278165" cy="1375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719E0306-8587-62B0-7780-B5419B92E164}"/>
                </a:ext>
              </a:extLst>
            </p:cNvPr>
            <p:cNvSpPr/>
            <p:nvPr/>
          </p:nvSpPr>
          <p:spPr>
            <a:xfrm>
              <a:off x="3556115" y="3642843"/>
              <a:ext cx="278165" cy="1375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EB3EC0AE-DE00-D00C-B003-DD9525ECA29B}"/>
              </a:ext>
            </a:extLst>
          </p:cNvPr>
          <p:cNvGrpSpPr/>
          <p:nvPr/>
        </p:nvGrpSpPr>
        <p:grpSpPr>
          <a:xfrm>
            <a:off x="25156" y="5305973"/>
            <a:ext cx="6960764" cy="1450551"/>
            <a:chOff x="-12599" y="4571031"/>
            <a:chExt cx="6960764" cy="1450551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FBF05B3-DB1A-4142-CF09-DC297C209B44}"/>
                </a:ext>
              </a:extLst>
            </p:cNvPr>
            <p:cNvSpPr txBox="1"/>
            <p:nvPr/>
          </p:nvSpPr>
          <p:spPr>
            <a:xfrm>
              <a:off x="2570298" y="5313696"/>
              <a:ext cx="2084310" cy="70788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altLang="it-IT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0" lang="en-GB" altLang="it-IT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pikes in the exchanged power, secondary pressure and the oscillations of  temperatures, not found in the experimental data.</a:t>
              </a:r>
              <a:endParaRPr lang="it-IT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97637C57-BB15-3C59-A25F-CDE06C8D9084}"/>
                </a:ext>
              </a:extLst>
            </p:cNvPr>
            <p:cNvGrpSpPr/>
            <p:nvPr/>
          </p:nvGrpSpPr>
          <p:grpSpPr>
            <a:xfrm>
              <a:off x="-12599" y="4571031"/>
              <a:ext cx="6960764" cy="553998"/>
              <a:chOff x="-93629" y="4875854"/>
              <a:chExt cx="6960764" cy="553998"/>
            </a:xfrm>
          </p:grpSpPr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E6D3E73-8825-9B20-83C6-0F7D20B97C8B}"/>
                  </a:ext>
                </a:extLst>
              </p:cNvPr>
              <p:cNvSpPr txBox="1"/>
              <p:nvPr/>
            </p:nvSpPr>
            <p:spPr>
              <a:xfrm>
                <a:off x="4509765" y="4968467"/>
                <a:ext cx="2357370" cy="4001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altLang="it-IT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GB" altLang="it-IT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 experimental data are a result of a stratified two-phase flow in the loop seal.</a:t>
                </a:r>
                <a:endParaRPr lang="it-IT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418C671-524A-2238-6E6F-0C72E8EDF448}"/>
                  </a:ext>
                </a:extLst>
              </p:cNvPr>
              <p:cNvSpPr txBox="1"/>
              <p:nvPr/>
            </p:nvSpPr>
            <p:spPr>
              <a:xfrm>
                <a:off x="-93629" y="4968467"/>
                <a:ext cx="3030950" cy="4001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altLang="it-IT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GB" altLang="it-IT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the RELAP5 simulation, the higher vapor velocity results in slug flow, </a:t>
                </a:r>
                <a:r>
                  <a:rPr lang="en-GB" altLang="it-IT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pushing </a:t>
                </a:r>
                <a:r>
                  <a:rPr kumimoji="0" lang="en-GB" altLang="it-IT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liquid into the CSG.</a:t>
                </a:r>
                <a:endParaRPr lang="it-IT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32205D07-4AF4-869C-A6AF-026161C681A9}"/>
                  </a:ext>
                </a:extLst>
              </p:cNvPr>
              <p:cNvCxnSpPr>
                <a:cxnSpLocks/>
                <a:stCxn id="36" idx="3"/>
                <a:endCxn id="35" idx="1"/>
              </p:cNvCxnSpPr>
              <p:nvPr/>
            </p:nvCxnSpPr>
            <p:spPr>
              <a:xfrm>
                <a:off x="2937321" y="5168522"/>
                <a:ext cx="1572444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20844B9D-F2AE-6E0D-5D5F-A494DB9278FF}"/>
                  </a:ext>
                </a:extLst>
              </p:cNvPr>
              <p:cNvSpPr txBox="1"/>
              <p:nvPr/>
            </p:nvSpPr>
            <p:spPr>
              <a:xfrm>
                <a:off x="3256539" y="4875854"/>
                <a:ext cx="99097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Reason</a:t>
                </a:r>
                <a:r>
                  <a:rPr lang="it-IT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behind</a:t>
                </a:r>
                <a:endParaRPr lang="it-IT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it-IT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sz="1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discrepancies</a:t>
                </a:r>
                <a:endParaRPr lang="it-IT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9" name="Connettore 4 38">
              <a:extLst>
                <a:ext uri="{FF2B5EF4-FFF2-40B4-BE49-F238E27FC236}">
                  <a16:creationId xmlns:a16="http://schemas.microsoft.com/office/drawing/2014/main" id="{657A538C-FB2C-9B32-8AD1-A8C513DF5407}"/>
                </a:ext>
              </a:extLst>
            </p:cNvPr>
            <p:cNvCxnSpPr>
              <a:cxnSpLocks/>
              <a:stCxn id="36" idx="2"/>
              <a:endCxn id="24" idx="1"/>
            </p:cNvCxnSpPr>
            <p:nvPr/>
          </p:nvCxnSpPr>
          <p:spPr>
            <a:xfrm rot="16200000" flipH="1">
              <a:off x="1734645" y="4831985"/>
              <a:ext cx="603885" cy="1067422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2ADA65E-F86E-CD57-EA8F-C2260BA3F152}"/>
              </a:ext>
            </a:extLst>
          </p:cNvPr>
          <p:cNvSpPr txBox="1"/>
          <p:nvPr/>
        </p:nvSpPr>
        <p:spPr>
          <a:xfrm>
            <a:off x="7408870" y="6293258"/>
            <a:ext cx="472870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altLang="it-IT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 the stability is re-established, increasing the FR above 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14.96%</a:t>
            </a:r>
            <a:r>
              <a:rPr kumimoji="0" lang="en-GB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RELAP5 well predicts the experimental data.</a:t>
            </a:r>
            <a:endParaRPr kumimoji="0" lang="en-GB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344375B-151F-4B4C-0335-7E56360B264C}"/>
              </a:ext>
            </a:extLst>
          </p:cNvPr>
          <p:cNvSpPr txBox="1"/>
          <p:nvPr/>
        </p:nvSpPr>
        <p:spPr>
          <a:xfrm>
            <a:off x="4260934" y="3228376"/>
            <a:ext cx="14428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5"/>
              </a:spcAft>
            </a:pP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7. </a:t>
            </a:r>
            <a:r>
              <a:rPr lang="it-IT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Inclined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stratified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</a:t>
            </a:r>
            <a:r>
              <a:rPr lang="it-IT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loop </a:t>
            </a:r>
            <a:r>
              <a:rPr lang="it-IT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seal</a:t>
            </a:r>
            <a:r>
              <a: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From Ref. [4] </a:t>
            </a: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AA3807FD-FE33-BC2E-6815-07F6EF3F3A4C}"/>
              </a:ext>
            </a:extLst>
          </p:cNvPr>
          <p:cNvGrpSpPr/>
          <p:nvPr/>
        </p:nvGrpSpPr>
        <p:grpSpPr>
          <a:xfrm>
            <a:off x="6667837" y="2227242"/>
            <a:ext cx="6262940" cy="3642983"/>
            <a:chOff x="6679688" y="1591453"/>
            <a:chExt cx="6262940" cy="3642983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D3B3AA4A-4B1C-2A03-FE1E-4D5D443993A5}"/>
                </a:ext>
              </a:extLst>
            </p:cNvPr>
            <p:cNvGrpSpPr/>
            <p:nvPr/>
          </p:nvGrpSpPr>
          <p:grpSpPr>
            <a:xfrm>
              <a:off x="7414708" y="1591453"/>
              <a:ext cx="4728701" cy="3399853"/>
              <a:chOff x="7414709" y="1837057"/>
              <a:chExt cx="4728701" cy="3399853"/>
            </a:xfrm>
          </p:grpSpPr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id="{BD757264-CB41-5929-7599-077D1D1118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60" r="49922"/>
              <a:stretch/>
            </p:blipFill>
            <p:spPr bwMode="auto">
              <a:xfrm>
                <a:off x="7414709" y="3750039"/>
                <a:ext cx="2288023" cy="1486871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id="{D9F244FB-0327-6964-EE15-5AFDF4E1B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28" t="8125"/>
              <a:stretch/>
            </p:blipFill>
            <p:spPr bwMode="auto">
              <a:xfrm>
                <a:off x="7414709" y="1837058"/>
                <a:ext cx="2288023" cy="1585267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A4CFD76B-B810-40E6-C12A-E4BE7CC41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125"/>
              <a:stretch/>
            </p:blipFill>
            <p:spPr>
              <a:xfrm>
                <a:off x="9825037" y="1837057"/>
                <a:ext cx="2288023" cy="1585267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A7D1F553-D459-61E8-1785-B9015BE4A8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04" t="9152"/>
              <a:stretch/>
            </p:blipFill>
            <p:spPr bwMode="auto">
              <a:xfrm>
                <a:off x="9855387" y="3750039"/>
                <a:ext cx="2288023" cy="1486871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D9ADA038-56BB-5A7F-BD36-D293198397E0}"/>
                </a:ext>
              </a:extLst>
            </p:cNvPr>
            <p:cNvSpPr txBox="1"/>
            <p:nvPr/>
          </p:nvSpPr>
          <p:spPr>
            <a:xfrm>
              <a:off x="6679688" y="3207811"/>
              <a:ext cx="6138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425"/>
                </a:spcAft>
              </a:pPr>
              <a:r>
                <a:rPr lang="en-US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 5 Left) Primary CSG outlet temperature. Right) Secondary CSG inlet temperature.</a:t>
              </a:r>
              <a:endPara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DDCCD6B5-2B14-4D0D-52B7-E91C9A7BE2C6}"/>
                </a:ext>
              </a:extLst>
            </p:cNvPr>
            <p:cNvSpPr txBox="1"/>
            <p:nvPr/>
          </p:nvSpPr>
          <p:spPr>
            <a:xfrm>
              <a:off x="6804588" y="5003604"/>
              <a:ext cx="613804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25"/>
                </a:spcAft>
              </a:pPr>
              <a:r>
                <a:rPr lang="en-US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 6 Left) </a:t>
              </a:r>
              <a:r>
                <a:rPr lang="en-GB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Secondary mass flow rate</a:t>
              </a:r>
              <a:r>
                <a:rPr lang="en-US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Right) </a:t>
              </a:r>
              <a:r>
                <a:rPr lang="en-GB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Secondary pressure</a:t>
              </a:r>
              <a:r>
                <a:rPr lang="en-US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it-IT" sz="9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16FB75E-9109-41C5-2B6C-D8982328CC4D}"/>
              </a:ext>
            </a:extLst>
          </p:cNvPr>
          <p:cNvSpPr txBox="1"/>
          <p:nvPr/>
        </p:nvSpPr>
        <p:spPr>
          <a:xfrm>
            <a:off x="10767188" y="1336640"/>
            <a:ext cx="1334020" cy="2462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HX =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Exchanger</a:t>
            </a:r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6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1193</Words>
  <Application>Microsoft Macintosh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CMU Sans Serif Medium</vt:lpstr>
      <vt:lpstr>Helvetica</vt:lpstr>
      <vt:lpstr>Times New Roman</vt:lpstr>
      <vt:lpstr>Office Theme</vt:lpstr>
      <vt:lpstr>1_Office Theme</vt:lpstr>
      <vt:lpstr>2_Office Theme</vt:lpstr>
      <vt:lpstr>Presentazione standard di PowerPoint</vt:lpstr>
      <vt:lpstr>Experimental Investigation and Modeling of Passive DHRS with Plate-Type Compact Steam Generator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Andrea Missaglia</cp:lastModifiedBy>
  <cp:revision>8</cp:revision>
  <dcterms:created xsi:type="dcterms:W3CDTF">2019-10-29T08:33:20Z</dcterms:created>
  <dcterms:modified xsi:type="dcterms:W3CDTF">2024-10-11T15:26:57Z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