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60" r:id="rId9"/>
    <p:sldId id="267" r:id="rId10"/>
    <p:sldId id="261" r:id="rId11"/>
    <p:sldId id="262" r:id="rId12"/>
    <p:sldId id="263" r:id="rId13"/>
    <p:sldId id="265" r:id="rId14"/>
    <p:sldId id="272" r:id="rId15"/>
    <p:sldId id="273" r:id="rId16"/>
    <p:sldId id="274" r:id="rId17"/>
    <p:sldId id="278" r:id="rId18"/>
    <p:sldId id="276" r:id="rId19"/>
    <p:sldId id="277" r:id="rId20"/>
    <p:sldId id="279" r:id="rId21"/>
    <p:sldId id="275" r:id="rId22"/>
    <p:sldId id="280" r:id="rId23"/>
    <p:sldId id="283" r:id="rId24"/>
    <p:sldId id="281" r:id="rId25"/>
    <p:sldId id="282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08" y="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johanes.widyatmanto@kit.edu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johanes.widyatmanto@kit.edu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johanes.widyatmanto@kit.edu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johanes.widyatmanto@kit.edu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johanes.widyatmanto@kit.edu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johanes.widyatmanto@kit.edu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johanes.widyatmanto@kit.edu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382F1-EE21-4338-A63A-57EC2760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ABB24-3DB1-4C23-8A60-478F19AE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johanes.widyatmanto@kit.edu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C1E52-D6CA-4F38-9832-496FCC20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johanes.widyatmanto@kit.edu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johanes.widyatmanto@kit.edu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johanes.widyatmanto@kit.edu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johanes.widyatmanto@kit.edu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johanes.widyatmanto@kit.edu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fik 13">
            <a:extLst>
              <a:ext uri="{FF2B5EF4-FFF2-40B4-BE49-F238E27FC236}">
                <a16:creationId xmlns:a16="http://schemas.microsoft.com/office/drawing/2014/main" id="{FF5D9D15-A8B4-4E16-91E9-4874225413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87613"/>
            <a:ext cx="1439999" cy="66695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52CF53F-6F49-4DB6-863F-A8FB6FB79F81}"/>
              </a:ext>
            </a:extLst>
          </p:cNvPr>
          <p:cNvSpPr txBox="1">
            <a:spLocks/>
          </p:cNvSpPr>
          <p:nvPr userDrawn="1"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500521-38F5-47E8-A68C-45F41C6028C1}" type="datetimeFigureOut">
              <a:rPr lang="en-GB" sz="1800" smtClean="0"/>
              <a:pPr/>
              <a:t>15/10/2024</a:t>
            </a:fld>
            <a:endParaRPr lang="en-GB" sz="18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3298449-B503-4244-8A9A-27148C8E88C8}"/>
              </a:ext>
            </a:extLst>
          </p:cNvPr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dirty="0"/>
              <a:t>johanes.widyatmanto@kit.edu</a:t>
            </a:r>
            <a:endParaRPr lang="en-GB" sz="18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722A29C-E403-446C-A27F-F64000882EEC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3811D0-9594-4DB5-A4AA-7A4A397618D5}" type="slidenum">
              <a:rPr lang="en-GB" sz="1800" smtClean="0"/>
              <a:pPr algn="r"/>
              <a:t>‹#›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fik 13">
            <a:extLst>
              <a:ext uri="{FF2B5EF4-FFF2-40B4-BE49-F238E27FC236}">
                <a16:creationId xmlns:a16="http://schemas.microsoft.com/office/drawing/2014/main" id="{A8610C03-D948-4EE1-99D7-8FA2ACD02FE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1492145"/>
            <a:ext cx="1439999" cy="66695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056C24C-28DD-401F-A9AE-4DA87AF100EE}"/>
              </a:ext>
            </a:extLst>
          </p:cNvPr>
          <p:cNvSpPr txBox="1">
            <a:spLocks/>
          </p:cNvSpPr>
          <p:nvPr userDrawn="1"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500521-38F5-47E8-A68C-45F41C6028C1}" type="datetimeFigureOut">
              <a:rPr lang="en-GB" sz="1400" smtClean="0"/>
              <a:pPr algn="l"/>
              <a:t>15/10/2024</a:t>
            </a:fld>
            <a:endParaRPr lang="en-GB" sz="14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D1C66B-1C73-457E-937F-D172826863DB}"/>
              </a:ext>
            </a:extLst>
          </p:cNvPr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/>
              <a:t>johanes.widyatmanto@kit.edu</a:t>
            </a:r>
            <a:endParaRPr lang="en-GB" sz="14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19249C-28CF-4450-B61B-C56370A0C5AD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3811D0-9594-4DB5-A4AA-7A4A397618D5}" type="slidenum">
              <a:rPr lang="en-GB" sz="1400" smtClean="0"/>
              <a:pPr algn="r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publications/15262/experience-in-applying-iaea-principles-for-design-safety-to-new-nuclear-power-plants" TargetMode="External"/><Relationship Id="rId2" Type="http://schemas.openxmlformats.org/officeDocument/2006/relationships/hyperlink" Target="https://www.iaea.org/publications/14861/technology-roadmap-for-small-modular-reactor-deployment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D27FD2-48D7-4DFB-80C9-B5056D2E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ESR?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DD5E0E-FFEE-4EA5-95D0-8CA13F60E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/>
              <a:t>ESR: </a:t>
            </a:r>
            <a:r>
              <a:rPr lang="en-GB" dirty="0"/>
              <a:t>the </a:t>
            </a:r>
            <a:r>
              <a:rPr lang="en-GB" b="1" i="1" dirty="0">
                <a:solidFill>
                  <a:schemeClr val="accent1"/>
                </a:solidFill>
              </a:rPr>
              <a:t>readiness</a:t>
            </a:r>
            <a:r>
              <a:rPr lang="en-GB" i="1" dirty="0"/>
              <a:t> </a:t>
            </a:r>
            <a:r>
              <a:rPr lang="en-GB" dirty="0"/>
              <a:t>of an energy system </a:t>
            </a:r>
            <a:r>
              <a:rPr lang="en-GB" b="1" i="1" dirty="0">
                <a:solidFill>
                  <a:schemeClr val="accent1"/>
                </a:solidFill>
              </a:rPr>
              <a:t>to bounce forward </a:t>
            </a:r>
            <a:r>
              <a:rPr lang="en-GB" dirty="0"/>
              <a:t>amidst disruptions, anticipated or not, in order to provide </a:t>
            </a:r>
            <a:r>
              <a:rPr lang="en-GB" b="1" i="1" dirty="0">
                <a:solidFill>
                  <a:schemeClr val="accent1"/>
                </a:solidFill>
              </a:rPr>
              <a:t>sufficient and stable energy </a:t>
            </a:r>
            <a:r>
              <a:rPr lang="en-GB" dirty="0"/>
              <a:t>via reliable </a:t>
            </a:r>
            <a:r>
              <a:rPr lang="en-GB" b="1" i="1" dirty="0">
                <a:solidFill>
                  <a:schemeClr val="accent1"/>
                </a:solidFill>
              </a:rPr>
              <a:t>engineering technique</a:t>
            </a:r>
            <a:r>
              <a:rPr lang="en-GB" i="1" dirty="0"/>
              <a:t>, </a:t>
            </a:r>
            <a:r>
              <a:rPr lang="en-GB" dirty="0"/>
              <a:t>efficient</a:t>
            </a:r>
            <a:r>
              <a:rPr lang="en-GB" i="1" dirty="0"/>
              <a:t> </a:t>
            </a:r>
            <a:r>
              <a:rPr lang="en-GB" b="1" i="1" dirty="0">
                <a:solidFill>
                  <a:schemeClr val="accent1"/>
                </a:solidFill>
              </a:rPr>
              <a:t>management</a:t>
            </a:r>
            <a:r>
              <a:rPr lang="en-GB" i="1" dirty="0"/>
              <a:t>, </a:t>
            </a:r>
            <a:r>
              <a:rPr lang="en-GB" dirty="0"/>
              <a:t>and conducive </a:t>
            </a:r>
            <a:r>
              <a:rPr lang="en-GB" b="1" i="1" dirty="0">
                <a:solidFill>
                  <a:schemeClr val="accent1"/>
                </a:solidFill>
              </a:rPr>
              <a:t>social institutions </a:t>
            </a:r>
            <a:r>
              <a:rPr lang="en-GB" dirty="0"/>
              <a:t>(Widyatmanto, under review).</a:t>
            </a:r>
          </a:p>
        </p:txBody>
      </p:sp>
    </p:spTree>
    <p:extLst>
      <p:ext uri="{BB962C8B-B14F-4D97-AF65-F5344CB8AC3E}">
        <p14:creationId xmlns:p14="http://schemas.microsoft.com/office/powerpoint/2010/main" val="37094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FDCC-2F24-415C-9D23-B6A2F5B1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ESR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RIAs?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DF174-2599-41F6-8DBA-652689BC4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/>
              <a:t>Contextualising the diffusion of </a:t>
            </a:r>
            <a:r>
              <a:rPr lang="en-GB" b="1" i="1" dirty="0">
                <a:solidFill>
                  <a:schemeClr val="accent1"/>
                </a:solidFill>
              </a:rPr>
              <a:t>risk-information regarding SMRs </a:t>
            </a:r>
            <a:r>
              <a:rPr lang="en-GB" dirty="0"/>
              <a:t>into broader </a:t>
            </a:r>
            <a:r>
              <a:rPr lang="en-GB" b="1" i="1" dirty="0">
                <a:solidFill>
                  <a:schemeClr val="accent1"/>
                </a:solidFill>
              </a:rPr>
              <a:t>unanticipated disruptions within energy systems </a:t>
            </a:r>
            <a:r>
              <a:rPr lang="en-GB" dirty="0"/>
              <a:t>at large.</a:t>
            </a:r>
          </a:p>
          <a:p>
            <a:r>
              <a:rPr lang="en-GB" dirty="0"/>
              <a:t>Connecting the issue of </a:t>
            </a:r>
            <a:r>
              <a:rPr lang="en-GB" b="1" i="1" dirty="0">
                <a:solidFill>
                  <a:schemeClr val="accent1"/>
                </a:solidFill>
              </a:rPr>
              <a:t>stable electricity supply </a:t>
            </a:r>
            <a:r>
              <a:rPr lang="en-GB" dirty="0"/>
              <a:t>at reactors level in SMRs to energy system level.</a:t>
            </a:r>
          </a:p>
          <a:p>
            <a:r>
              <a:rPr lang="en-GB" dirty="0"/>
              <a:t>Integrating </a:t>
            </a:r>
            <a:r>
              <a:rPr lang="en-GB" b="1" i="1" dirty="0">
                <a:solidFill>
                  <a:schemeClr val="accent1"/>
                </a:solidFill>
              </a:rPr>
              <a:t>mostly techno-economic </a:t>
            </a:r>
            <a:r>
              <a:rPr lang="en-GB" dirty="0"/>
              <a:t>considerations on risk at the reactor level into </a:t>
            </a:r>
            <a:r>
              <a:rPr lang="en-GB" b="1" i="1" dirty="0">
                <a:solidFill>
                  <a:schemeClr val="accent1"/>
                </a:solidFill>
              </a:rPr>
              <a:t>social aspects </a:t>
            </a:r>
            <a:r>
              <a:rPr lang="en-GB" dirty="0"/>
              <a:t>at energy system level.</a:t>
            </a:r>
          </a:p>
        </p:txBody>
      </p:sp>
    </p:spTree>
    <p:extLst>
      <p:ext uri="{BB962C8B-B14F-4D97-AF65-F5344CB8AC3E}">
        <p14:creationId xmlns:p14="http://schemas.microsoft.com/office/powerpoint/2010/main" val="170968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A55220-A5E5-4477-852A-3A406B46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ESR </a:t>
            </a:r>
            <a:r>
              <a:rPr lang="de-DE" dirty="0" err="1"/>
              <a:t>provides</a:t>
            </a:r>
            <a:r>
              <a:rPr lang="de-DE" dirty="0"/>
              <a:t> a people-</a:t>
            </a:r>
            <a:r>
              <a:rPr lang="de-DE" dirty="0" err="1"/>
              <a:t>centred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RIAs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8D9CE1-7357-4AA0-8D74-937A91F8D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Techno-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SMRs </a:t>
            </a:r>
            <a:r>
              <a:rPr lang="de-DE" dirty="0" err="1"/>
              <a:t>from</a:t>
            </a:r>
            <a:r>
              <a:rPr lang="de-DE" dirty="0"/>
              <a:t> RIAs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90FCE4-B956-49FF-944F-F9462828E4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design </a:t>
            </a:r>
            <a:r>
              <a:rPr lang="de-DE" dirty="0" err="1"/>
              <a:t>risks</a:t>
            </a:r>
            <a:r>
              <a:rPr lang="de-DE" dirty="0"/>
              <a:t> and </a:t>
            </a:r>
            <a:r>
              <a:rPr lang="de-DE" dirty="0" err="1"/>
              <a:t>benefits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X type </a:t>
            </a:r>
            <a:r>
              <a:rPr lang="de-DE" dirty="0" err="1"/>
              <a:t>of</a:t>
            </a:r>
            <a:r>
              <a:rPr lang="de-DE" dirty="0"/>
              <a:t> SMRs (</a:t>
            </a:r>
            <a:r>
              <a:rPr lang="de-DE" dirty="0" err="1"/>
              <a:t>modularity</a:t>
            </a:r>
            <a:r>
              <a:rPr lang="de-DE" dirty="0"/>
              <a:t>, </a:t>
            </a:r>
            <a:r>
              <a:rPr lang="de-DE" dirty="0" err="1"/>
              <a:t>choice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coolant</a:t>
            </a:r>
            <a:r>
              <a:rPr lang="de-DE" dirty="0"/>
              <a:t>, </a:t>
            </a:r>
            <a:r>
              <a:rPr lang="de-DE" dirty="0" err="1"/>
              <a:t>moderator</a:t>
            </a:r>
            <a:r>
              <a:rPr lang="de-DE" dirty="0"/>
              <a:t>, </a:t>
            </a:r>
            <a:r>
              <a:rPr lang="de-DE" dirty="0" err="1"/>
              <a:t>fuel</a:t>
            </a:r>
            <a:r>
              <a:rPr lang="de-DE" dirty="0"/>
              <a:t>, etc.)?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implementing</a:t>
            </a:r>
            <a:r>
              <a:rPr lang="de-DE" dirty="0"/>
              <a:t> X type </a:t>
            </a:r>
            <a:r>
              <a:rPr lang="de-DE" dirty="0" err="1"/>
              <a:t>of</a:t>
            </a:r>
            <a:r>
              <a:rPr lang="de-DE" dirty="0"/>
              <a:t> SMRs </a:t>
            </a:r>
            <a:r>
              <a:rPr lang="de-DE" dirty="0" err="1"/>
              <a:t>affect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2F345B-16CC-4C5F-A21A-1CE9E4419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Normative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ESR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47328C-95AD-4C32-92B0-38D546E275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makes</a:t>
            </a:r>
            <a:r>
              <a:rPr lang="de-DE" dirty="0"/>
              <a:t> such design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acceptable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to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people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dirty="0" err="1"/>
              <a:t>living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SMRs </a:t>
            </a:r>
            <a:r>
              <a:rPr lang="de-DE" dirty="0" err="1"/>
              <a:t>site</a:t>
            </a:r>
            <a:r>
              <a:rPr lang="de-DE" dirty="0"/>
              <a:t>?</a:t>
            </a:r>
          </a:p>
          <a:p>
            <a:r>
              <a:rPr lang="de-DE" b="1" i="1" dirty="0">
                <a:solidFill>
                  <a:srgbClr val="FF0000"/>
                </a:solidFill>
              </a:rPr>
              <a:t>Who </a:t>
            </a:r>
            <a:r>
              <a:rPr lang="de-DE" b="1" i="1" dirty="0" err="1">
                <a:solidFill>
                  <a:srgbClr val="FF0000"/>
                </a:solidFill>
              </a:rPr>
              <a:t>are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affected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dirty="0" err="1"/>
              <a:t>by</a:t>
            </a:r>
            <a:r>
              <a:rPr lang="de-DE" dirty="0"/>
              <a:t> such </a:t>
            </a:r>
            <a:r>
              <a:rPr lang="de-DE" dirty="0" err="1"/>
              <a:t>changes</a:t>
            </a:r>
            <a:r>
              <a:rPr lang="de-DE" dirty="0"/>
              <a:t> in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SMRs‘ </a:t>
            </a:r>
            <a:r>
              <a:rPr lang="de-DE" dirty="0" err="1"/>
              <a:t>presence</a:t>
            </a:r>
            <a:r>
              <a:rPr lang="de-DE" dirty="0"/>
              <a:t> and </a:t>
            </a:r>
            <a:r>
              <a:rPr lang="de-DE" b="1" i="1" dirty="0">
                <a:solidFill>
                  <a:srgbClr val="FF0000"/>
                </a:solidFill>
              </a:rPr>
              <a:t>in </a:t>
            </a:r>
            <a:r>
              <a:rPr lang="de-DE" b="1" i="1" dirty="0" err="1">
                <a:solidFill>
                  <a:srgbClr val="FF0000"/>
                </a:solidFill>
              </a:rPr>
              <a:t>what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way</a:t>
            </a:r>
            <a:r>
              <a:rPr lang="de-DE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84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6CFC3E-8694-41B6-A844-DD564814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…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38A09F-05F0-4DE8-A5E2-2430B7814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/>
              <a:t>By adding the achievement of resilient energy systems as a goal, techno-economic analysis on SMRs’ risks and its information distribution to people at large gain a larger </a:t>
            </a:r>
            <a:r>
              <a:rPr lang="en-GB" b="1" i="1" dirty="0">
                <a:solidFill>
                  <a:schemeClr val="accent1"/>
                </a:solidFill>
              </a:rPr>
              <a:t>societal perspective </a:t>
            </a:r>
            <a:r>
              <a:rPr lang="en-GB" dirty="0"/>
              <a:t>by </a:t>
            </a:r>
            <a:r>
              <a:rPr lang="en-GB" b="1" i="1" dirty="0">
                <a:solidFill>
                  <a:schemeClr val="accent1"/>
                </a:solidFill>
              </a:rPr>
              <a:t>framing the question of ‘what risks?’ and ‘who should be informed of risks?’</a:t>
            </a:r>
            <a:r>
              <a:rPr lang="en-GB" dirty="0"/>
              <a:t> with an umbrella question: </a:t>
            </a:r>
            <a:r>
              <a:rPr lang="en-GB" b="1" i="1" dirty="0">
                <a:solidFill>
                  <a:schemeClr val="accent1"/>
                </a:solidFill>
              </a:rPr>
              <a:t>would the diffusion of information about risks from SMRs at hand lead to a more resilient energy system overall?</a:t>
            </a:r>
          </a:p>
        </p:txBody>
      </p:sp>
    </p:spTree>
    <p:extLst>
      <p:ext uri="{BB962C8B-B14F-4D97-AF65-F5344CB8AC3E}">
        <p14:creationId xmlns:p14="http://schemas.microsoft.com/office/powerpoint/2010/main" val="163120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E10D6D-EB1E-4EB8-A8A9-CBDB690C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Relevance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ESR in SMRs </a:t>
            </a:r>
            <a:r>
              <a:rPr lang="de-DE" dirty="0" err="1"/>
              <a:t>policymaking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636F0-8CCC-46C1-862E-5D69DFF52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SMRs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 </a:t>
            </a:r>
            <a:r>
              <a:rPr lang="de-DE" dirty="0" err="1"/>
              <a:t>with</a:t>
            </a:r>
            <a:r>
              <a:rPr lang="de-DE" dirty="0"/>
              <a:t> ESR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conceptual</a:t>
            </a:r>
            <a:r>
              <a:rPr lang="de-DE" dirty="0"/>
              <a:t> </a:t>
            </a:r>
            <a:r>
              <a:rPr lang="de-DE" dirty="0" err="1"/>
              <a:t>bridge</a:t>
            </a:r>
            <a:r>
              <a:rPr lang="de-DE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99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5E0561-6EE3-4904-B83C-7FDAC7AF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ESR in SMRs </a:t>
            </a:r>
            <a:r>
              <a:rPr lang="de-DE" dirty="0" err="1"/>
              <a:t>policymaking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0927CE-896E-40AA-944D-8328E0D46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err="1"/>
              <a:t>Emphasis</a:t>
            </a:r>
            <a:r>
              <a:rPr lang="de-DE" dirty="0"/>
              <a:t> </a:t>
            </a:r>
            <a:r>
              <a:rPr lang="de-DE" dirty="0" err="1"/>
              <a:t>mainly</a:t>
            </a:r>
            <a:r>
              <a:rPr lang="de-DE" dirty="0"/>
              <a:t> on </a:t>
            </a:r>
            <a:r>
              <a:rPr lang="de-DE" b="1" i="1" dirty="0" err="1">
                <a:solidFill>
                  <a:srgbClr val="FF0000"/>
                </a:solidFill>
              </a:rPr>
              <a:t>nuclear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policymaking</a:t>
            </a:r>
            <a:endParaRPr lang="de-DE" b="1" i="1" dirty="0">
              <a:solidFill>
                <a:srgbClr val="FF0000"/>
              </a:solidFill>
            </a:endParaRPr>
          </a:p>
          <a:p>
            <a:r>
              <a:rPr lang="de-DE" dirty="0" err="1"/>
              <a:t>Policymakers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b="1" i="1" dirty="0">
                <a:solidFill>
                  <a:srgbClr val="FF0000"/>
                </a:solidFill>
              </a:rPr>
              <a:t>a </a:t>
            </a:r>
            <a:r>
              <a:rPr lang="de-DE" b="1" i="1" dirty="0" err="1">
                <a:solidFill>
                  <a:srgbClr val="FF0000"/>
                </a:solidFill>
              </a:rPr>
              <a:t>virtue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of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practical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wisdom</a:t>
            </a:r>
            <a:r>
              <a:rPr lang="de-DE" b="1" i="1" dirty="0">
                <a:solidFill>
                  <a:srgbClr val="FF0000"/>
                </a:solidFill>
              </a:rPr>
              <a:t> (</a:t>
            </a:r>
            <a:r>
              <a:rPr lang="de-DE" b="1" i="1" dirty="0" err="1">
                <a:solidFill>
                  <a:srgbClr val="FF0000"/>
                </a:solidFill>
              </a:rPr>
              <a:t>Poiesis</a:t>
            </a:r>
            <a:r>
              <a:rPr lang="de-DE" b="1" i="1" dirty="0">
                <a:solidFill>
                  <a:srgbClr val="FF0000"/>
                </a:solidFill>
              </a:rPr>
              <a:t>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i="1" dirty="0">
                <a:solidFill>
                  <a:srgbClr val="FF0000"/>
                </a:solidFill>
              </a:rPr>
              <a:t>connect techno-</a:t>
            </a:r>
            <a:r>
              <a:rPr lang="de-DE" b="1" i="1" dirty="0" err="1">
                <a:solidFill>
                  <a:srgbClr val="FF0000"/>
                </a:solidFill>
              </a:rPr>
              <a:t>economic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risks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to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societal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aspects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dirty="0"/>
              <a:t>such </a:t>
            </a:r>
            <a:r>
              <a:rPr lang="de-DE" dirty="0" err="1"/>
              <a:t>as</a:t>
            </a:r>
            <a:r>
              <a:rPr lang="de-DE" dirty="0"/>
              <a:t> well-</a:t>
            </a:r>
            <a:r>
              <a:rPr lang="de-DE" dirty="0" err="1"/>
              <a:t>being</a:t>
            </a:r>
            <a:r>
              <a:rPr lang="de-DE" dirty="0"/>
              <a:t>, </a:t>
            </a:r>
            <a:r>
              <a:rPr lang="de-DE" dirty="0" err="1"/>
              <a:t>capabilities-vulnerabilities</a:t>
            </a:r>
            <a:r>
              <a:rPr lang="de-DE" dirty="0"/>
              <a:t>, etc.</a:t>
            </a:r>
          </a:p>
          <a:p>
            <a:r>
              <a:rPr lang="de-DE" dirty="0"/>
              <a:t>In SMRs, </a:t>
            </a:r>
            <a:r>
              <a:rPr lang="de-DE" dirty="0" err="1"/>
              <a:t>policymakers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regard</a:t>
            </a:r>
            <a:r>
              <a:rPr lang="de-DE" dirty="0"/>
              <a:t> ESR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societal</a:t>
            </a:r>
            <a:r>
              <a:rPr lang="de-DE" dirty="0"/>
              <a:t> </a:t>
            </a:r>
            <a:r>
              <a:rPr lang="de-DE" dirty="0" err="1"/>
              <a:t>perspective</a:t>
            </a:r>
            <a:r>
              <a:rPr lang="de-DE" dirty="0"/>
              <a:t>, i.e.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acceptability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SMRs‘ techno-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b="1" i="1" dirty="0">
                <a:solidFill>
                  <a:srgbClr val="FF0000"/>
                </a:solidFill>
              </a:rPr>
              <a:t>potential </a:t>
            </a:r>
            <a:r>
              <a:rPr lang="de-DE" b="1" i="1" dirty="0" err="1">
                <a:solidFill>
                  <a:srgbClr val="FF0000"/>
                </a:solidFill>
              </a:rPr>
              <a:t>effect</a:t>
            </a:r>
            <a:r>
              <a:rPr lang="de-DE" b="1" i="1" dirty="0">
                <a:solidFill>
                  <a:srgbClr val="FF0000"/>
                </a:solidFill>
              </a:rPr>
              <a:t> on </a:t>
            </a:r>
            <a:r>
              <a:rPr lang="de-DE" b="1" i="1" dirty="0" err="1">
                <a:solidFill>
                  <a:srgbClr val="FF0000"/>
                </a:solidFill>
              </a:rPr>
              <a:t>societal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capability-vulnerability</a:t>
            </a:r>
            <a:r>
              <a:rPr lang="de-DE" dirty="0"/>
              <a:t> </a:t>
            </a:r>
            <a:r>
              <a:rPr lang="de-DE" dirty="0" err="1"/>
              <a:t>associated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said</a:t>
            </a:r>
            <a:r>
              <a:rPr lang="de-DE" dirty="0"/>
              <a:t> SMRs.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34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BB77-2A8C-4483-A691-E2C9F708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ESR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B8F91-678E-4014-BA05-6AFB62CB7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Techno-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(non-exhaustive </a:t>
            </a:r>
            <a:r>
              <a:rPr lang="de-DE" dirty="0" err="1"/>
              <a:t>examples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D1BE2A-6143-4B0B-94EF-9E976F4910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Quantifying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probabilities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radioactive</a:t>
            </a:r>
            <a:r>
              <a:rPr lang="de-DE" dirty="0"/>
              <a:t> </a:t>
            </a:r>
            <a:r>
              <a:rPr lang="de-DE" dirty="0" err="1"/>
              <a:t>accidents</a:t>
            </a:r>
            <a:endParaRPr lang="de-DE" dirty="0"/>
          </a:p>
          <a:p>
            <a:r>
              <a:rPr lang="de-DE" dirty="0"/>
              <a:t>Accounting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technical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reliability</a:t>
            </a:r>
            <a:r>
              <a:rPr lang="de-DE" dirty="0"/>
              <a:t> and </a:t>
            </a:r>
            <a:r>
              <a:rPr lang="de-DE" b="1" i="1" dirty="0" err="1">
                <a:solidFill>
                  <a:srgbClr val="FF0000"/>
                </a:solidFill>
              </a:rPr>
              <a:t>price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SMRs </a:t>
            </a:r>
            <a:r>
              <a:rPr lang="de-DE" dirty="0" err="1"/>
              <a:t>technologies</a:t>
            </a:r>
            <a:endParaRPr lang="de-DE" dirty="0"/>
          </a:p>
          <a:p>
            <a:r>
              <a:rPr lang="de-DE" dirty="0" err="1"/>
              <a:t>Visualising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stability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market</a:t>
            </a:r>
            <a:r>
              <a:rPr lang="de-DE" dirty="0"/>
              <a:t> (</a:t>
            </a:r>
            <a:r>
              <a:rPr lang="de-DE" dirty="0" err="1"/>
              <a:t>thorium</a:t>
            </a:r>
            <a:r>
              <a:rPr lang="de-DE" dirty="0"/>
              <a:t>, </a:t>
            </a:r>
            <a:r>
              <a:rPr lang="de-DE" dirty="0" err="1"/>
              <a:t>uranium</a:t>
            </a:r>
            <a:r>
              <a:rPr lang="de-DE" dirty="0"/>
              <a:t>,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, etc.)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008267-6EFD-492D-8319-13DA91151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-normative </a:t>
            </a:r>
            <a:r>
              <a:rPr lang="de-DE" dirty="0" err="1"/>
              <a:t>aspects</a:t>
            </a:r>
            <a:r>
              <a:rPr lang="de-DE" dirty="0"/>
              <a:t> (non-exhaustive </a:t>
            </a:r>
            <a:r>
              <a:rPr lang="de-DE" dirty="0" err="1"/>
              <a:t>examples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643FE5-0703-4165-B5C3-B7653A78D0B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i="1" dirty="0" err="1">
                <a:solidFill>
                  <a:schemeClr val="accent1"/>
                </a:solidFill>
              </a:rPr>
              <a:t>fairness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radioactive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endParaRPr lang="de-DE" dirty="0"/>
          </a:p>
          <a:p>
            <a:r>
              <a:rPr lang="de-DE" dirty="0" err="1"/>
              <a:t>Envisioning</a:t>
            </a:r>
            <a:r>
              <a:rPr lang="de-DE" dirty="0"/>
              <a:t> larger </a:t>
            </a:r>
            <a:r>
              <a:rPr lang="de-DE" dirty="0" err="1"/>
              <a:t>job</a:t>
            </a:r>
            <a:r>
              <a:rPr lang="de-DE" dirty="0"/>
              <a:t> </a:t>
            </a:r>
            <a:r>
              <a:rPr lang="de-DE" b="1" i="1" dirty="0" err="1">
                <a:solidFill>
                  <a:schemeClr val="accent1"/>
                </a:solidFill>
              </a:rPr>
              <a:t>opportunities</a:t>
            </a:r>
            <a:r>
              <a:rPr lang="de-DE" dirty="0"/>
              <a:t> &amp;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competent</a:t>
            </a:r>
            <a:r>
              <a:rPr lang="de-DE" dirty="0"/>
              <a:t>, </a:t>
            </a:r>
            <a:r>
              <a:rPr lang="de-DE" b="1" i="1" dirty="0" err="1">
                <a:solidFill>
                  <a:schemeClr val="accent1"/>
                </a:solidFill>
              </a:rPr>
              <a:t>responsible</a:t>
            </a:r>
            <a:r>
              <a:rPr lang="de-DE" dirty="0"/>
              <a:t> </a:t>
            </a:r>
            <a:r>
              <a:rPr lang="de-DE" dirty="0" err="1"/>
              <a:t>engineers</a:t>
            </a:r>
            <a:endParaRPr lang="de-DE" dirty="0"/>
          </a:p>
          <a:p>
            <a:r>
              <a:rPr lang="de-DE" dirty="0" err="1"/>
              <a:t>Allowing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i="1" dirty="0" err="1">
                <a:solidFill>
                  <a:schemeClr val="accent1"/>
                </a:solidFill>
              </a:rPr>
              <a:t>stable</a:t>
            </a:r>
            <a:r>
              <a:rPr lang="de-DE" dirty="0"/>
              <a:t>, </a:t>
            </a:r>
            <a:r>
              <a:rPr lang="de-DE" b="1" i="1" dirty="0" err="1">
                <a:solidFill>
                  <a:schemeClr val="accent1"/>
                </a:solidFill>
              </a:rPr>
              <a:t>sufficient</a:t>
            </a:r>
            <a:r>
              <a:rPr lang="de-DE" dirty="0"/>
              <a:t>, and </a:t>
            </a:r>
            <a:r>
              <a:rPr lang="de-DE" b="1" i="1" dirty="0" err="1">
                <a:solidFill>
                  <a:schemeClr val="accent1"/>
                </a:solidFill>
              </a:rPr>
              <a:t>affordable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40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65B2197-E65A-4CD5-9A2E-68C096B2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634822" cy="13255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1: Thorium SMRs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developing</a:t>
            </a:r>
            <a:r>
              <a:rPr lang="de-DE" dirty="0"/>
              <a:t> countries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87356A-E59F-4097-A9AC-90941E02E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Developed</a:t>
            </a:r>
            <a:r>
              <a:rPr lang="de-DE" dirty="0"/>
              <a:t> countries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NPP-</a:t>
            </a:r>
            <a:r>
              <a:rPr lang="de-DE" dirty="0" err="1"/>
              <a:t>experienced</a:t>
            </a:r>
            <a:r>
              <a:rPr lang="de-DE" dirty="0"/>
              <a:t> countries)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64F360-A337-4901-9B22-7D48CC97F0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ESR </a:t>
            </a:r>
            <a:r>
              <a:rPr lang="de-DE" dirty="0" err="1"/>
              <a:t>focuses</a:t>
            </a:r>
            <a:r>
              <a:rPr lang="de-DE" dirty="0"/>
              <a:t> on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system‘s</a:t>
            </a:r>
            <a:r>
              <a:rPr lang="de-DE" dirty="0"/>
              <a:t> </a:t>
            </a:r>
            <a:r>
              <a:rPr lang="de-DE" dirty="0" err="1"/>
              <a:t>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withstand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shock</a:t>
            </a:r>
            <a:endParaRPr lang="de-DE" b="1" i="1" dirty="0">
              <a:solidFill>
                <a:srgbClr val="FF0000"/>
              </a:solidFill>
            </a:endParaRPr>
          </a:p>
          <a:p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rich</a:t>
            </a:r>
            <a:r>
              <a:rPr lang="de-DE" dirty="0"/>
              <a:t> </a:t>
            </a:r>
            <a:r>
              <a:rPr lang="de-DE" dirty="0" err="1"/>
              <a:t>society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enjoy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improved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stability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SMRs</a:t>
            </a:r>
          </a:p>
          <a:p>
            <a:r>
              <a:rPr lang="de-DE" dirty="0"/>
              <a:t>SMRs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evaluated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contribution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to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system‘s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stability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F62CA8-831F-43FF-962B-58AE265E5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/>
              <a:t>Developing</a:t>
            </a:r>
            <a:r>
              <a:rPr lang="de-DE" dirty="0"/>
              <a:t> countries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NPP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joiners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9024E20-E4B6-407F-AF14-C8E9F2E11D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ESR </a:t>
            </a:r>
            <a:r>
              <a:rPr lang="de-DE" dirty="0" err="1"/>
              <a:t>focuses</a:t>
            </a:r>
            <a:r>
              <a:rPr lang="de-DE" dirty="0"/>
              <a:t> on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system‘s</a:t>
            </a:r>
            <a:r>
              <a:rPr lang="de-DE" dirty="0"/>
              <a:t> </a:t>
            </a:r>
            <a:r>
              <a:rPr lang="de-DE" dirty="0" err="1"/>
              <a:t>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full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electrification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ratio</a:t>
            </a:r>
            <a:endParaRPr lang="de-DE" b="1" i="1" dirty="0">
              <a:solidFill>
                <a:srgbClr val="FF0000"/>
              </a:solidFill>
            </a:endParaRPr>
          </a:p>
          <a:p>
            <a:r>
              <a:rPr lang="de-DE" dirty="0"/>
              <a:t>Energy </a:t>
            </a:r>
            <a:r>
              <a:rPr lang="de-DE" dirty="0" err="1"/>
              <a:t>poor</a:t>
            </a:r>
            <a:r>
              <a:rPr lang="de-DE" dirty="0"/>
              <a:t> </a:t>
            </a:r>
            <a:r>
              <a:rPr lang="de-DE" dirty="0" err="1"/>
              <a:t>society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access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to</a:t>
            </a:r>
            <a:r>
              <a:rPr lang="de-DE" b="1" i="1" dirty="0">
                <a:solidFill>
                  <a:srgbClr val="FF0000"/>
                </a:solidFill>
              </a:rPr>
              <a:t> abundant-</a:t>
            </a:r>
            <a:r>
              <a:rPr lang="de-DE" b="1" i="1" dirty="0" err="1">
                <a:solidFill>
                  <a:srgbClr val="FF0000"/>
                </a:solidFill>
              </a:rPr>
              <a:t>affordable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electricity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dirty="0" err="1"/>
              <a:t>from</a:t>
            </a:r>
            <a:r>
              <a:rPr lang="de-DE" dirty="0"/>
              <a:t> SMRs</a:t>
            </a:r>
          </a:p>
          <a:p>
            <a:r>
              <a:rPr lang="de-DE" dirty="0"/>
              <a:t>SMRs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evaluated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rise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of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electrification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ratio</a:t>
            </a:r>
            <a:r>
              <a:rPr lang="de-DE" b="1" i="1" dirty="0">
                <a:solidFill>
                  <a:srgbClr val="FF0000"/>
                </a:solidFill>
              </a:rPr>
              <a:t> per </a:t>
            </a:r>
            <a:r>
              <a:rPr lang="de-DE" b="1" i="1" dirty="0" err="1">
                <a:solidFill>
                  <a:srgbClr val="FF0000"/>
                </a:solidFill>
              </a:rPr>
              <a:t>money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spent</a:t>
            </a:r>
            <a:endParaRPr lang="en-GB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83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0E8E-34CF-4B68-9DB1-AF6EA22F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2: X-type SMRs </a:t>
            </a:r>
            <a:r>
              <a:rPr lang="de-DE" dirty="0" err="1"/>
              <a:t>for</a:t>
            </a:r>
            <a:r>
              <a:rPr lang="de-DE" dirty="0"/>
              <a:t> AI </a:t>
            </a:r>
            <a:r>
              <a:rPr lang="de-DE" dirty="0" err="1"/>
              <a:t>datacentres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56DD9-AFB5-4961-A36C-9E43ABE79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Consideration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err="1"/>
              <a:t>experts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8C84C-6FBB-4C37-95D0-D68833633E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SMRs?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and </a:t>
            </a:r>
            <a:r>
              <a:rPr lang="de-DE" dirty="0" err="1"/>
              <a:t>maintenance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datacentre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1014E-DF9B-46FE-9480-9465A5AE8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/>
              <a:t>Consideration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81D4F-76FD-4461-A191-34B8E71962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accident</a:t>
            </a:r>
            <a:r>
              <a:rPr lang="de-DE" dirty="0"/>
              <a:t> </a:t>
            </a:r>
            <a:r>
              <a:rPr lang="de-DE" dirty="0" err="1"/>
              <a:t>scenarios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facing</a:t>
            </a:r>
            <a:r>
              <a:rPr lang="de-DE" dirty="0"/>
              <a:t>?</a:t>
            </a:r>
          </a:p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well-</a:t>
            </a:r>
            <a:r>
              <a:rPr lang="de-DE" dirty="0" err="1"/>
              <a:t>informed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SMRs‘ </a:t>
            </a:r>
            <a:r>
              <a:rPr lang="de-DE" dirty="0" err="1"/>
              <a:t>risks</a:t>
            </a:r>
            <a:r>
              <a:rPr lang="de-DE" dirty="0"/>
              <a:t> and </a:t>
            </a:r>
            <a:r>
              <a:rPr lang="de-DE" dirty="0" err="1"/>
              <a:t>benefits</a:t>
            </a:r>
            <a:r>
              <a:rPr lang="de-DE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6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53D6B7-1759-4908-A82B-2FB2418C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de-DE" dirty="0" err="1"/>
              <a:t>Concluding</a:t>
            </a:r>
            <a:r>
              <a:rPr lang="de-DE" dirty="0"/>
              <a:t> </a:t>
            </a:r>
            <a:r>
              <a:rPr lang="de-DE" dirty="0" err="1"/>
              <a:t>remarks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E26AB8-08FC-4F7E-AD02-83132422F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The </a:t>
            </a:r>
            <a:r>
              <a:rPr lang="de-DE" dirty="0" err="1"/>
              <a:t>novelty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SMRs and different </a:t>
            </a:r>
            <a:r>
              <a:rPr lang="de-DE" dirty="0" err="1"/>
              <a:t>experience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adopting</a:t>
            </a:r>
            <a:r>
              <a:rPr lang="de-DE" dirty="0"/>
              <a:t> </a:t>
            </a:r>
            <a:r>
              <a:rPr lang="de-DE" dirty="0" err="1"/>
              <a:t>nations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b="1" i="1" dirty="0" err="1">
                <a:solidFill>
                  <a:schemeClr val="accent1"/>
                </a:solidFill>
              </a:rPr>
              <a:t>consideration</a:t>
            </a:r>
            <a:r>
              <a:rPr lang="de-DE" b="1" i="1" dirty="0">
                <a:solidFill>
                  <a:schemeClr val="accent1"/>
                </a:solidFill>
              </a:rPr>
              <a:t> on </a:t>
            </a:r>
            <a:r>
              <a:rPr lang="de-DE" b="1" i="1" dirty="0" err="1">
                <a:solidFill>
                  <a:schemeClr val="accent1"/>
                </a:solidFill>
              </a:rPr>
              <a:t>societal</a:t>
            </a:r>
            <a:r>
              <a:rPr lang="de-DE" b="1" i="1" dirty="0">
                <a:solidFill>
                  <a:schemeClr val="accent1"/>
                </a:solidFill>
              </a:rPr>
              <a:t> </a:t>
            </a:r>
            <a:r>
              <a:rPr lang="de-DE" b="1" i="1" dirty="0" err="1">
                <a:solidFill>
                  <a:schemeClr val="accent1"/>
                </a:solidFill>
              </a:rPr>
              <a:t>aspects</a:t>
            </a:r>
            <a:r>
              <a:rPr lang="de-DE" b="1" i="1" dirty="0">
                <a:solidFill>
                  <a:schemeClr val="accent1"/>
                </a:solidFill>
              </a:rPr>
              <a:t> </a:t>
            </a:r>
            <a:r>
              <a:rPr lang="de-DE" dirty="0"/>
              <a:t>in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policymaking</a:t>
            </a:r>
            <a:endParaRPr lang="de-DE" dirty="0"/>
          </a:p>
          <a:p>
            <a:r>
              <a:rPr lang="de-DE" dirty="0" err="1"/>
              <a:t>Societal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SMRs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b="1" i="1" dirty="0" err="1">
                <a:solidFill>
                  <a:schemeClr val="accent1"/>
                </a:solidFill>
              </a:rPr>
              <a:t>conceptualising</a:t>
            </a:r>
            <a:r>
              <a:rPr lang="de-DE" b="1" i="1" dirty="0">
                <a:solidFill>
                  <a:schemeClr val="accent1"/>
                </a:solidFill>
              </a:rPr>
              <a:t> </a:t>
            </a:r>
            <a:r>
              <a:rPr lang="de-DE" b="1" i="1" dirty="0" err="1">
                <a:solidFill>
                  <a:schemeClr val="accent1"/>
                </a:solidFill>
              </a:rPr>
              <a:t>case-specific</a:t>
            </a:r>
            <a:r>
              <a:rPr lang="de-DE" b="1" i="1" dirty="0">
                <a:solidFill>
                  <a:schemeClr val="accent1"/>
                </a:solidFill>
              </a:rPr>
              <a:t> ESR</a:t>
            </a:r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policymakers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wisdom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SMRs techno-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 and </a:t>
            </a:r>
            <a:r>
              <a:rPr lang="de-DE" dirty="0" err="1"/>
              <a:t>benefits</a:t>
            </a:r>
            <a:r>
              <a:rPr lang="de-DE" dirty="0"/>
              <a:t> </a:t>
            </a:r>
            <a:r>
              <a:rPr lang="de-DE" b="1" i="1" dirty="0" err="1">
                <a:solidFill>
                  <a:schemeClr val="accent1"/>
                </a:solidFill>
              </a:rPr>
              <a:t>improve</a:t>
            </a:r>
            <a:r>
              <a:rPr lang="de-DE" b="1" i="1" dirty="0">
                <a:solidFill>
                  <a:schemeClr val="accent1"/>
                </a:solidFill>
              </a:rPr>
              <a:t>/</a:t>
            </a:r>
            <a:r>
              <a:rPr lang="de-DE" b="1" i="1" dirty="0" err="1">
                <a:solidFill>
                  <a:schemeClr val="accent1"/>
                </a:solidFill>
              </a:rPr>
              <a:t>aggravate</a:t>
            </a:r>
            <a:r>
              <a:rPr lang="de-DE" b="1" i="1" dirty="0">
                <a:solidFill>
                  <a:schemeClr val="accent1"/>
                </a:solidFill>
              </a:rPr>
              <a:t> </a:t>
            </a:r>
            <a:r>
              <a:rPr lang="de-DE" b="1" i="1" dirty="0" err="1">
                <a:solidFill>
                  <a:schemeClr val="accent1"/>
                </a:solidFill>
              </a:rPr>
              <a:t>societal</a:t>
            </a:r>
            <a:r>
              <a:rPr lang="de-DE" b="1" i="1" dirty="0">
                <a:solidFill>
                  <a:schemeClr val="accent1"/>
                </a:solidFill>
              </a:rPr>
              <a:t> </a:t>
            </a:r>
            <a:r>
              <a:rPr lang="de-DE" b="1" i="1" dirty="0" err="1">
                <a:solidFill>
                  <a:schemeClr val="accent1"/>
                </a:solidFill>
              </a:rPr>
              <a:t>capability</a:t>
            </a:r>
            <a:r>
              <a:rPr lang="de-DE" b="1" i="1" dirty="0">
                <a:solidFill>
                  <a:schemeClr val="accent1"/>
                </a:solidFill>
              </a:rPr>
              <a:t>/</a:t>
            </a:r>
            <a:r>
              <a:rPr lang="de-DE" b="1" i="1" dirty="0" err="1">
                <a:solidFill>
                  <a:schemeClr val="accent1"/>
                </a:solidFill>
              </a:rPr>
              <a:t>vulnerability</a:t>
            </a:r>
            <a:r>
              <a:rPr lang="de-DE" b="1" i="1" dirty="0">
                <a:solidFill>
                  <a:schemeClr val="accent1"/>
                </a:solidFill>
              </a:rPr>
              <a:t> </a:t>
            </a:r>
            <a:r>
              <a:rPr lang="de-DE" dirty="0" err="1"/>
              <a:t>associated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05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resilience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in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reactor</a:t>
            </a:r>
            <a:r>
              <a:rPr lang="de-DE" dirty="0"/>
              <a:t> </a:t>
            </a:r>
            <a:r>
              <a:rPr lang="de-DE" dirty="0" err="1"/>
              <a:t>designs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adequately</a:t>
            </a:r>
            <a:r>
              <a:rPr lang="de-DE" dirty="0"/>
              <a:t> </a:t>
            </a:r>
            <a:r>
              <a:rPr lang="de-DE" dirty="0" err="1"/>
              <a:t>fulfil</a:t>
            </a:r>
            <a:r>
              <a:rPr lang="de-DE" dirty="0"/>
              <a:t>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principles</a:t>
            </a:r>
            <a:br>
              <a:rPr lang="de-DE" dirty="0"/>
            </a:br>
            <a:r>
              <a:rPr lang="en-US" i="1" dirty="0"/>
              <a:t>Johanes Narasetu </a:t>
            </a:r>
            <a:r>
              <a:rPr lang="en-US" i="1" dirty="0" err="1"/>
              <a:t>Widyatmanto</a:t>
            </a:r>
            <a:endParaRPr lang="de-DE" i="1" dirty="0"/>
          </a:p>
          <a:p>
            <a:endParaRPr lang="en-GB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51EA424-D1CA-4670-92FE-E3E996633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Autofit/>
          </a:bodyPr>
          <a:lstStyle/>
          <a:p>
            <a:r>
              <a:rPr lang="de-DE" dirty="0"/>
              <a:t>Resilient Energy Systems </a:t>
            </a:r>
            <a:r>
              <a:rPr lang="de-DE" dirty="0" err="1"/>
              <a:t>as</a:t>
            </a:r>
            <a:r>
              <a:rPr lang="de-DE" dirty="0"/>
              <a:t> a Goal </a:t>
            </a:r>
            <a:r>
              <a:rPr lang="de-DE" dirty="0" err="1"/>
              <a:t>for</a:t>
            </a:r>
            <a:r>
              <a:rPr lang="de-DE" dirty="0"/>
              <a:t> Risk-</a:t>
            </a:r>
            <a:r>
              <a:rPr lang="de-DE" dirty="0" err="1"/>
              <a:t>Informed</a:t>
            </a:r>
            <a:r>
              <a:rPr lang="de-DE" dirty="0"/>
              <a:t> </a:t>
            </a:r>
            <a:r>
              <a:rPr lang="de-DE" dirty="0" err="1"/>
              <a:t>Approaches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9A77-7B85-472E-AC39-443BC563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CD330-EEDD-4F72-9DE5-EC89262C1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000" dirty="0"/>
              <a:t>Source: NEA (2024), The NEA Small Modular Reactor Dashboard: Second Edition, OECD Publishing, Paris.</a:t>
            </a:r>
          </a:p>
          <a:p>
            <a:r>
              <a:rPr lang="en-GB" sz="2000" i="1" dirty="0"/>
              <a:t>Technology Roadmap for Small Modular Reactor Deployment</a:t>
            </a:r>
            <a:r>
              <a:rPr lang="en-GB" sz="2000" dirty="0"/>
              <a:t>. in Nuclear Energy Series, no. NR-T-1.18. Vienna: INTERNATIONAL ATOMIC ENERGY AGENCY, 2021. [Online]. Available: </a:t>
            </a:r>
            <a:r>
              <a:rPr lang="en-GB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https://www.iaea.org/publications/14861/technology-roadmap-for-small-modular-reactor-deployment</a:t>
            </a:r>
            <a:endParaRPr lang="en-GB" sz="2000" dirty="0"/>
          </a:p>
          <a:p>
            <a:r>
              <a:rPr lang="en-GB" sz="2000" dirty="0"/>
              <a:t>I. S. Kim, S. K. </a:t>
            </a:r>
            <a:r>
              <a:rPr lang="en-GB" sz="2000" dirty="0" err="1"/>
              <a:t>Ahn</a:t>
            </a:r>
            <a:r>
              <a:rPr lang="en-GB" sz="2000" dirty="0"/>
              <a:t>, and K. M. Oh, ‘Deterministic and risk-informed approaches for safety analysis of advanced reactors: Part II, Risk-informed approaches’, </a:t>
            </a:r>
            <a:r>
              <a:rPr lang="en-GB" sz="2000" i="1" dirty="0" err="1"/>
              <a:t>Reliab</a:t>
            </a:r>
            <a:r>
              <a:rPr lang="en-GB" sz="2000" i="1" dirty="0"/>
              <a:t>. Eng. Syst. </a:t>
            </a:r>
            <a:r>
              <a:rPr lang="en-GB" sz="2000" i="1" dirty="0" err="1"/>
              <a:t>Saf</a:t>
            </a:r>
            <a:r>
              <a:rPr lang="en-GB" sz="2000" i="1" dirty="0"/>
              <a:t>.</a:t>
            </a:r>
            <a:r>
              <a:rPr lang="en-GB" sz="2000" dirty="0"/>
              <a:t>, vol. 95, no. 5, pp. 459–468, May 2010, </a:t>
            </a:r>
            <a:r>
              <a:rPr lang="en-GB" sz="2000" dirty="0" err="1"/>
              <a:t>doi</a:t>
            </a:r>
            <a:r>
              <a:rPr lang="en-GB" sz="2000" dirty="0"/>
              <a:t>: 10.1016/j.ress.2009.12.004.</a:t>
            </a:r>
          </a:p>
          <a:p>
            <a:r>
              <a:rPr lang="en-GB" sz="2000" dirty="0"/>
              <a:t>B. </a:t>
            </a:r>
            <a:r>
              <a:rPr lang="en-GB" sz="2000" dirty="0" err="1"/>
              <a:t>Taebi</a:t>
            </a:r>
            <a:r>
              <a:rPr lang="en-GB" sz="2000" dirty="0"/>
              <a:t>, ‘Intergenerational Risks of Nuclear Energy’, in </a:t>
            </a:r>
            <a:r>
              <a:rPr lang="en-GB" sz="2000" i="1" dirty="0"/>
              <a:t>Handbook of Risk Theory</a:t>
            </a:r>
            <a:r>
              <a:rPr lang="en-GB" sz="2000" dirty="0"/>
              <a:t>, S. </a:t>
            </a:r>
            <a:r>
              <a:rPr lang="en-GB" sz="2000" dirty="0" err="1"/>
              <a:t>Roeser</a:t>
            </a:r>
            <a:r>
              <a:rPr lang="en-GB" sz="2000" dirty="0"/>
              <a:t>, R. Hillerbrand, P. </a:t>
            </a:r>
            <a:r>
              <a:rPr lang="en-GB" sz="2000" dirty="0" err="1"/>
              <a:t>Sandin</a:t>
            </a:r>
            <a:r>
              <a:rPr lang="en-GB" sz="2000" dirty="0"/>
              <a:t>, and M. Peterson, Eds., Dordrecht: Springer Netherlands, 2012, pp. 295–318. </a:t>
            </a:r>
            <a:r>
              <a:rPr lang="en-GB" sz="2000" dirty="0" err="1"/>
              <a:t>doi</a:t>
            </a:r>
            <a:r>
              <a:rPr lang="en-GB" sz="2000" dirty="0"/>
              <a:t>: 10.1007/978-94-007-1433-5_12.</a:t>
            </a:r>
          </a:p>
          <a:p>
            <a:r>
              <a:rPr lang="en-GB" sz="2000" dirty="0"/>
              <a:t>R. Hillerbrand, ‘The role of nuclear energy in the future energy landscape: energy scenarios, nuclear energy, and sustainability’, in </a:t>
            </a:r>
            <a:r>
              <a:rPr lang="en-GB" sz="2000" i="1" dirty="0"/>
              <a:t>The Ethics of Nuclear Energy</a:t>
            </a:r>
            <a:r>
              <a:rPr lang="en-GB" sz="2000" dirty="0"/>
              <a:t>, Cambridge: Cambridge University Press, 2015.</a:t>
            </a:r>
          </a:p>
          <a:p>
            <a:r>
              <a:rPr lang="en-GB" sz="2000" dirty="0"/>
              <a:t>C. </a:t>
            </a:r>
            <a:r>
              <a:rPr lang="en-GB" sz="2000" dirty="0" err="1"/>
              <a:t>Kermisch</a:t>
            </a:r>
            <a:r>
              <a:rPr lang="en-GB" sz="2000" dirty="0"/>
              <a:t>, C. </a:t>
            </a:r>
            <a:r>
              <a:rPr lang="en-GB" sz="2000" dirty="0" err="1"/>
              <a:t>Depaus</a:t>
            </a:r>
            <a:r>
              <a:rPr lang="en-GB" sz="2000" dirty="0"/>
              <a:t>, and P.-E. </a:t>
            </a:r>
            <a:r>
              <a:rPr lang="en-GB" sz="2000" dirty="0" err="1"/>
              <a:t>Labeau</a:t>
            </a:r>
            <a:r>
              <a:rPr lang="en-GB" sz="2000" dirty="0"/>
              <a:t>, ‘A contribution to the analysis of equity associated with high-level radioactive waste management’, </a:t>
            </a:r>
            <a:r>
              <a:rPr lang="en-GB" sz="2000" i="1" dirty="0"/>
              <a:t>Prog. </a:t>
            </a:r>
            <a:r>
              <a:rPr lang="en-GB" sz="2000" i="1" dirty="0" err="1"/>
              <a:t>Nucl</a:t>
            </a:r>
            <a:r>
              <a:rPr lang="en-GB" sz="2000" i="1" dirty="0"/>
              <a:t>. Energy</a:t>
            </a:r>
            <a:r>
              <a:rPr lang="en-GB" sz="2000" dirty="0"/>
              <a:t>, vol. 92, pp. 40–47, Sep. 2016, </a:t>
            </a:r>
            <a:r>
              <a:rPr lang="en-GB" sz="2000" dirty="0" err="1"/>
              <a:t>doi</a:t>
            </a:r>
            <a:r>
              <a:rPr lang="en-GB" sz="2000" dirty="0"/>
              <a:t>: 10.1016/j.pnucene.2016.05.010.</a:t>
            </a:r>
          </a:p>
          <a:p>
            <a:r>
              <a:rPr lang="en-GB" sz="2000" dirty="0"/>
              <a:t>C. </a:t>
            </a:r>
            <a:r>
              <a:rPr lang="en-GB" sz="2000" dirty="0" err="1"/>
              <a:t>Kermisch</a:t>
            </a:r>
            <a:r>
              <a:rPr lang="en-GB" sz="2000" dirty="0"/>
              <a:t>, ‘Can today’s decisions really be future-proofed?’, </a:t>
            </a:r>
            <a:r>
              <a:rPr lang="en-GB" sz="2000" i="1" dirty="0"/>
              <a:t>Nature</a:t>
            </a:r>
            <a:r>
              <a:rPr lang="en-GB" sz="2000" dirty="0"/>
              <a:t>, vol. 530, no. 7591, pp. 383–383, Feb. 2016, </a:t>
            </a:r>
            <a:r>
              <a:rPr lang="en-GB" sz="2000" dirty="0" err="1"/>
              <a:t>doi</a:t>
            </a:r>
            <a:r>
              <a:rPr lang="en-GB" sz="2000" dirty="0"/>
              <a:t>: 10.1038/530383a.</a:t>
            </a:r>
          </a:p>
          <a:p>
            <a:r>
              <a:rPr lang="en-GB" sz="2000" i="1" dirty="0"/>
              <a:t>Experience in Applying IAEA Principles for Design Safety to New Nuclear Power Plants</a:t>
            </a:r>
            <a:r>
              <a:rPr lang="en-GB" sz="2000" dirty="0"/>
              <a:t>. in TECDOC Series, no. 2021. Vienna: INTERNATIONAL ATOMIC ENERGY AGENCY, 2023. [Online]. Available: </a:t>
            </a:r>
            <a:r>
              <a:rPr lang="en-GB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https://www.iaea.org/publications/15262/experience-in-applying-iaea-principles-for-design-safety-to-new-nuclear-power-plants</a:t>
            </a:r>
            <a:endParaRPr lang="en-GB" sz="2000" dirty="0"/>
          </a:p>
          <a:p>
            <a:r>
              <a:rPr lang="en-GB" sz="2000" dirty="0"/>
              <a:t>International Atomic Energy Agency - IAEA, ‘Energy and electricity demand forecasting for nuclear power planning in developing countries. A reference book’. Vienna, 13-Dez-11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0383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15E8C-9487-4629-B407-5607AEA83C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35856"/>
            <a:ext cx="10515600" cy="458628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de-DE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89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C149-0530-4DAE-AC3D-9856559B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E1953-CC1D-4D3C-AD67-2C89DA782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/>
              <a:t>Small Modular </a:t>
            </a:r>
            <a:r>
              <a:rPr lang="de-DE" dirty="0" err="1"/>
              <a:t>Reactors</a:t>
            </a:r>
            <a:r>
              <a:rPr lang="de-DE" dirty="0"/>
              <a:t> (SMRs)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de-DE" dirty="0"/>
          </a:p>
          <a:p>
            <a:r>
              <a:rPr lang="de-DE" dirty="0"/>
              <a:t>Resilient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bridge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experts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endParaRPr lang="de-DE" dirty="0"/>
          </a:p>
          <a:p>
            <a:r>
              <a:rPr lang="de-DE" dirty="0"/>
              <a:t>SMRs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relevance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ESR</a:t>
            </a:r>
          </a:p>
          <a:p>
            <a:r>
              <a:rPr lang="de-DE" dirty="0" err="1"/>
              <a:t>Concluding</a:t>
            </a:r>
            <a:r>
              <a:rPr lang="de-DE" dirty="0"/>
              <a:t> </a:t>
            </a:r>
            <a:r>
              <a:rPr lang="de-DE" dirty="0" err="1"/>
              <a:t>remarks</a:t>
            </a:r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86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BC8DF-FF94-427E-A07C-50D07FA1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SMRs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3CF889-45CD-4862-9369-7919813A8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statistics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37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4F22-0C54-4427-ABE6-B4C0B0CB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SMRs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24023A-007A-4F87-A8C9-C557B8047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16" y="1439392"/>
            <a:ext cx="10225968" cy="397921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121115-B3E4-402F-A16E-DD2D6F9888E4}"/>
              </a:ext>
            </a:extLst>
          </p:cNvPr>
          <p:cNvSpPr/>
          <p:nvPr/>
        </p:nvSpPr>
        <p:spPr>
          <a:xfrm>
            <a:off x="73572" y="584654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33333"/>
                </a:solidFill>
                <a:latin typeface="embedded-roboto"/>
              </a:rPr>
              <a:t>Source: NEA (2024), The NEA Small Modular Reactor Dashboard: Second Edition, OECD Publishing, Paris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9187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F98C-77C0-4FF7-B492-C889F51A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SMRs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B2D84D-527E-4F98-BCE1-AE5FDA48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91" y="1500963"/>
            <a:ext cx="9685817" cy="428489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5D8AFF-8F0C-4E2C-BACE-71ABD43B9BE0}"/>
              </a:ext>
            </a:extLst>
          </p:cNvPr>
          <p:cNvSpPr/>
          <p:nvPr/>
        </p:nvSpPr>
        <p:spPr>
          <a:xfrm>
            <a:off x="105103" y="603121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33333"/>
                </a:solidFill>
                <a:latin typeface="embedded-roboto"/>
              </a:rPr>
              <a:t>Source: NEA (2024), The NEA Small Modular Reactor Dashboard: Second Edition, OECD Publishing, Paris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244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A3CA-63D4-4D47-939C-D781F388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SMRs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213045-B539-4A5B-9C6F-E450684AC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61" y="1343654"/>
            <a:ext cx="6651077" cy="514922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53817A-534A-4504-87CC-34816B553211}"/>
              </a:ext>
            </a:extLst>
          </p:cNvPr>
          <p:cNvSpPr/>
          <p:nvPr/>
        </p:nvSpPr>
        <p:spPr>
          <a:xfrm>
            <a:off x="9558107" y="3271933"/>
            <a:ext cx="247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333333"/>
                </a:solidFill>
                <a:latin typeface="embedded-roboto"/>
              </a:rPr>
              <a:t>Source: NEA (2024), The NEA Small Modular Reactor Dashboard: Second Edition, OECD Publishing, Paris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6844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B53A-E4FE-45FD-B763-DEF4414F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SMRs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91365-D362-4209-8F09-EC27545D2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accent1"/>
                </a:solidFill>
              </a:rPr>
              <a:t>emerging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technologies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dirty="0"/>
              <a:t>(also </a:t>
            </a:r>
            <a:r>
              <a:rPr lang="de-DE" dirty="0" err="1"/>
              <a:t>called</a:t>
            </a:r>
            <a:r>
              <a:rPr lang="de-DE" dirty="0"/>
              <a:t> EID, </a:t>
            </a:r>
            <a:r>
              <a:rPr lang="de-DE" dirty="0" err="1"/>
              <a:t>evolutionary</a:t>
            </a:r>
            <a:r>
              <a:rPr lang="de-DE" dirty="0"/>
              <a:t> and innovative design)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.</a:t>
            </a:r>
          </a:p>
          <a:p>
            <a:r>
              <a:rPr lang="de-DE" dirty="0"/>
              <a:t>Commercial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in </a:t>
            </a:r>
            <a:r>
              <a:rPr lang="de-DE" b="1" dirty="0" err="1">
                <a:solidFill>
                  <a:schemeClr val="accent1"/>
                </a:solidFill>
              </a:rPr>
              <a:t>the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next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decade</a:t>
            </a:r>
            <a:r>
              <a:rPr lang="de-DE" dirty="0"/>
              <a:t>.</a:t>
            </a:r>
          </a:p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potential </a:t>
            </a:r>
            <a:r>
              <a:rPr lang="de-DE" b="1" dirty="0" err="1">
                <a:solidFill>
                  <a:schemeClr val="accent1"/>
                </a:solidFill>
              </a:rPr>
              <a:t>adopters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are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new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24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E8752A-CA5F-42C4-A36B-F9CD8961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2. Energy System </a:t>
            </a:r>
            <a:r>
              <a:rPr lang="de-DE" dirty="0" err="1"/>
              <a:t>Resilience</a:t>
            </a:r>
            <a:r>
              <a:rPr lang="de-DE" dirty="0"/>
              <a:t> (ESR)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Bridge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Experts</a:t>
            </a:r>
            <a:r>
              <a:rPr lang="de-DE" dirty="0"/>
              <a:t>-Business </a:t>
            </a:r>
            <a:r>
              <a:rPr lang="de-DE" dirty="0" err="1"/>
              <a:t>Practicioners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Public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9FE5A-1B1F-4D0B-9552-709AA04BD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Picturing</a:t>
            </a:r>
            <a:r>
              <a:rPr lang="de-DE" dirty="0"/>
              <a:t> human </a:t>
            </a:r>
            <a:r>
              <a:rPr lang="de-DE" dirty="0" err="1"/>
              <a:t>lives</a:t>
            </a:r>
            <a:r>
              <a:rPr lang="de-DE" dirty="0"/>
              <a:t> in SMRs </a:t>
            </a:r>
            <a:r>
              <a:rPr lang="de-DE" dirty="0" err="1"/>
              <a:t>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927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F5A183-8DB8-4E33-A3B8-B56576635C6B}">
  <ds:schemaRefs>
    <ds:schemaRef ds:uri="http://schemas.microsoft.com/office/infopath/2007/PartnerControls"/>
    <ds:schemaRef ds:uri="89039979-132d-4e33-b8d6-8b0f084d947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0311a6d6-6c49-40aa-926b-e98182ea64d2"/>
    <ds:schemaRef ds:uri="http://purl.org/dc/elements/1.1/"/>
    <ds:schemaRef ds:uri="http://purl.org/dc/dcmitype/"/>
    <ds:schemaRef ds:uri="94bacced-d3e9-4230-8110-5185e6b8723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Microsoft Office PowerPoint</Application>
  <PresentationFormat>Widescreen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embedded-roboto</vt:lpstr>
      <vt:lpstr>Office Theme</vt:lpstr>
      <vt:lpstr>1_Office Theme</vt:lpstr>
      <vt:lpstr>2_Office Theme</vt:lpstr>
      <vt:lpstr>PowerPoint Presentation</vt:lpstr>
      <vt:lpstr>Resilient Energy Systems as a Goal for Risk-Informed Approaches</vt:lpstr>
      <vt:lpstr>Structure of the presentation</vt:lpstr>
      <vt:lpstr>1. SMRs development around the world</vt:lpstr>
      <vt:lpstr>SMRs development around the world</vt:lpstr>
      <vt:lpstr>SMRs development around the world</vt:lpstr>
      <vt:lpstr>SMRs development around the world</vt:lpstr>
      <vt:lpstr>SMRs development around the world</vt:lpstr>
      <vt:lpstr>2. Energy System Resilience (ESR) as the Bridge between Experts-Business Practicioners and the Public</vt:lpstr>
      <vt:lpstr>What is ESR?</vt:lpstr>
      <vt:lpstr>Why is ESR important for RIAs?</vt:lpstr>
      <vt:lpstr>ESR provides a people-centred common goal for RIAs</vt:lpstr>
      <vt:lpstr>In other words…</vt:lpstr>
      <vt:lpstr>4. Relevance of ESR in SMRs policymaking</vt:lpstr>
      <vt:lpstr>ESR in SMRs policymaking</vt:lpstr>
      <vt:lpstr>Evaluating risks to achieve ESR</vt:lpstr>
      <vt:lpstr>Example case 1: Thorium SMRs in the developed vs developing countries</vt:lpstr>
      <vt:lpstr>Example case 2: X-type SMRs for AI datacentres</vt:lpstr>
      <vt:lpstr>5. Concluding remarks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Widyatmanto, Johanes Narasetu (ITAS)</cp:lastModifiedBy>
  <cp:revision>58</cp:revision>
  <dcterms:created xsi:type="dcterms:W3CDTF">2019-10-29T08:33:20Z</dcterms:created>
  <dcterms:modified xsi:type="dcterms:W3CDTF">2024-10-15T15:42:55Z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