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816" r:id="rId2"/>
    <p:sldId id="849" r:id="rId3"/>
    <p:sldId id="832" r:id="rId4"/>
    <p:sldId id="857" r:id="rId5"/>
    <p:sldId id="840" r:id="rId6"/>
    <p:sldId id="855" r:id="rId7"/>
    <p:sldId id="850" r:id="rId8"/>
    <p:sldId id="851" r:id="rId9"/>
    <p:sldId id="852" r:id="rId10"/>
    <p:sldId id="854" r:id="rId11"/>
    <p:sldId id="858" r:id="rId12"/>
    <p:sldId id="859" r:id="rId13"/>
    <p:sldId id="860" r:id="rId14"/>
    <p:sldId id="856" r:id="rId15"/>
    <p:sldId id="815"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BA65BE1-B084-4737-9B45-A5788981F111}" type="datetimeFigureOut">
              <a:rPr lang="en-US" smtClean="0"/>
              <a:t>10/23/2024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42534A4-DE88-4D0A-BDDB-B7BB84C20602}" type="slidenum">
              <a:rPr lang="en-US" smtClean="0"/>
              <a:t>‹#›</a:t>
            </a:fld>
            <a:endParaRPr lang="en-US"/>
          </a:p>
        </p:txBody>
      </p:sp>
    </p:spTree>
    <p:extLst>
      <p:ext uri="{BB962C8B-B14F-4D97-AF65-F5344CB8AC3E}">
        <p14:creationId xmlns:p14="http://schemas.microsoft.com/office/powerpoint/2010/main" val="1344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150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59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253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939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970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altLang="en-US" dirty="0"/>
              <a:t>Examples : theft, sabotage, unauthorized access, illegal transfer or other malicious acts </a:t>
            </a:r>
          </a:p>
          <a:p>
            <a:r>
              <a:rPr lang="en-GB" dirty="0"/>
              <a:t>Glossary definition.</a:t>
            </a:r>
          </a:p>
          <a:p>
            <a:r>
              <a:rPr lang="en-US" sz="2400" dirty="0"/>
              <a:t>- Historically, the term ‘physical protection’ has been used to describe what is now known as “Nuclear Security of Nuclear Material and Nuclear Facilities.”  In NSS 13 the term ‘physical protection’ continues to be used throughout the publication.</a:t>
            </a:r>
            <a:r>
              <a:rPr lang="en-US" sz="2400" baseline="30000" dirty="0"/>
              <a:t>1</a:t>
            </a:r>
            <a:endParaRPr lang="en-US" sz="2400" dirty="0"/>
          </a:p>
          <a:p>
            <a:r>
              <a:rPr lang="en-US" sz="2400" dirty="0"/>
              <a:t>Nuclear Security is a more broad term that includes topics such as:</a:t>
            </a:r>
          </a:p>
          <a:p>
            <a:pPr lvl="1"/>
            <a:r>
              <a:rPr lang="en-US" sz="2200" dirty="0"/>
              <a:t>Nuclear Security Culture</a:t>
            </a:r>
          </a:p>
          <a:p>
            <a:pPr lvl="1"/>
            <a:r>
              <a:rPr lang="en-US" sz="2200" dirty="0"/>
              <a:t>Information Security</a:t>
            </a:r>
          </a:p>
          <a:p>
            <a:pPr lvl="1"/>
            <a:r>
              <a:rPr lang="en-US" sz="2200" dirty="0"/>
              <a:t>Cyber Security</a:t>
            </a:r>
          </a:p>
          <a:p>
            <a:pPr lvl="1"/>
            <a:r>
              <a:rPr lang="en-US" sz="2200" dirty="0"/>
              <a:t>Personnel Security</a:t>
            </a:r>
          </a:p>
          <a:p>
            <a:pPr marL="459120" lvl="1"/>
            <a:endParaRPr lang="en-US" sz="1000" baseline="30000" dirty="0"/>
          </a:p>
          <a:p>
            <a:pPr marL="459120" lvl="1"/>
            <a:r>
              <a:rPr lang="en-US" sz="1400" baseline="30000" dirty="0"/>
              <a:t>1</a:t>
            </a:r>
            <a:r>
              <a:rPr lang="en-US" sz="1400" dirty="0"/>
              <a:t>NSS 13, Introduction, footnote page 1</a:t>
            </a:r>
          </a:p>
          <a:p>
            <a:endParaRPr lang="en-US" dirty="0"/>
          </a:p>
        </p:txBody>
      </p:sp>
      <p:sp>
        <p:nvSpPr>
          <p:cNvPr id="4" name="Slide Number Placeholder 3"/>
          <p:cNvSpPr>
            <a:spLocks noGrp="1"/>
          </p:cNvSpPr>
          <p:nvPr>
            <p:ph type="sldNum" sz="quarter" idx="10"/>
          </p:nvPr>
        </p:nvSpPr>
        <p:spPr/>
        <p:txBody>
          <a:bodyPr/>
          <a:lstStyle/>
          <a:p>
            <a:fld id="{8985FEC5-2F21-4945-9976-FC64E22732F0}" type="slidenum">
              <a:rPr lang="en-GB" altLang="ko-KR" smtClean="0"/>
              <a:pPr/>
              <a:t>5</a:t>
            </a:fld>
            <a:endParaRPr lang="en-GB" altLang="ko-KR" dirty="0"/>
          </a:p>
        </p:txBody>
      </p:sp>
    </p:spTree>
    <p:extLst>
      <p:ext uri="{BB962C8B-B14F-4D97-AF65-F5344CB8AC3E}">
        <p14:creationId xmlns:p14="http://schemas.microsoft.com/office/powerpoint/2010/main" val="255460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1640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773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280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622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7434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014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00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0000"/>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0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line - showcase text/graphics">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2602632" cy="864096"/>
          </a:xfrm>
        </p:spPr>
        <p:txBody>
          <a:bodyPr>
            <a:noAutofit/>
          </a:bodyPr>
          <a:lstStyle>
            <a:lvl1pPr>
              <a:defRPr sz="3600">
                <a:latin typeface="Helvetica" pitchFamily="2" charset="0"/>
              </a:defRPr>
            </a:lvl1pPr>
          </a:lstStyle>
          <a:p>
            <a:r>
              <a:rPr lang="en-US"/>
              <a:t>Click to edit Master title style</a:t>
            </a:r>
            <a:endParaRPr lang="en-GB" dirty="0"/>
          </a:p>
        </p:txBody>
      </p:sp>
      <p:sp>
        <p:nvSpPr>
          <p:cNvPr id="4" name="Content Placeholder 3"/>
          <p:cNvSpPr>
            <a:spLocks noGrp="1"/>
          </p:cNvSpPr>
          <p:nvPr>
            <p:ph sz="half" idx="2"/>
          </p:nvPr>
        </p:nvSpPr>
        <p:spPr>
          <a:xfrm>
            <a:off x="3848845" y="1556792"/>
            <a:ext cx="4899613" cy="4525963"/>
          </a:xfrm>
        </p:spPr>
        <p:txBody>
          <a:bodyPr/>
          <a:lstStyle>
            <a:lvl1pPr marL="0" indent="0">
              <a:buNone/>
              <a:defRPr sz="2000">
                <a:latin typeface="Helvetica" pitchFamily="2" charset="0"/>
              </a:defRPr>
            </a:lvl1pPr>
            <a:lvl2pPr marL="457188" indent="0">
              <a:buNone/>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Date Placeholder 13"/>
          <p:cNvSpPr>
            <a:spLocks noGrp="1"/>
          </p:cNvSpPr>
          <p:nvPr>
            <p:ph type="dt" sz="half" idx="10"/>
          </p:nvPr>
        </p:nvSpPr>
        <p:spPr/>
        <p:txBody>
          <a:bodyPr/>
          <a:lstStyle>
            <a:lvl1pPr>
              <a:defRPr>
                <a:latin typeface="Helvetica" pitchFamily="2" charset="0"/>
              </a:defRPr>
            </a:lvl1pPr>
          </a:lstStyle>
          <a:p>
            <a:endParaRPr lang="en-US" dirty="0"/>
          </a:p>
        </p:txBody>
      </p:sp>
      <p:sp>
        <p:nvSpPr>
          <p:cNvPr id="15" name="Footer Placeholder 14"/>
          <p:cNvSpPr>
            <a:spLocks noGrp="1"/>
          </p:cNvSpPr>
          <p:nvPr>
            <p:ph type="ftr" sz="quarter" idx="11"/>
          </p:nvPr>
        </p:nvSpPr>
        <p:spPr/>
        <p:txBody>
          <a:bodyPr/>
          <a:lstStyle>
            <a:lvl1pPr>
              <a:defRPr>
                <a:latin typeface="Helvetica" pitchFamily="2" charset="0"/>
              </a:defRPr>
            </a:lvl1pPr>
          </a:lstStyle>
          <a:p>
            <a:endParaRPr lang="en-US" dirty="0"/>
          </a:p>
        </p:txBody>
      </p:sp>
      <p:sp>
        <p:nvSpPr>
          <p:cNvPr id="16" name="Slide Number Placeholder 15"/>
          <p:cNvSpPr>
            <a:spLocks noGrp="1"/>
          </p:cNvSpPr>
          <p:nvPr>
            <p:ph type="sldNum" sz="quarter" idx="12"/>
          </p:nvPr>
        </p:nvSpPr>
        <p:spPr/>
        <p:txBody>
          <a:bodyPr/>
          <a:lstStyle>
            <a:lvl1pPr>
              <a:defRPr>
                <a:latin typeface="Helvetica" pitchFamily="2" charset="0"/>
              </a:defRPr>
            </a:lvl1pPr>
          </a:lstStyle>
          <a:p>
            <a:fld id="{23A0628E-C12F-4F8C-9895-BCD5E30100D3}" type="slidenum">
              <a:rPr lang="en-US" smtClean="0"/>
              <a:pPr/>
              <a:t>‹#›</a:t>
            </a:fld>
            <a:endParaRPr lang="en-US" dirty="0"/>
          </a:p>
        </p:txBody>
      </p:sp>
      <p:cxnSp>
        <p:nvCxnSpPr>
          <p:cNvPr id="8" name="Straight Connector 7">
            <a:extLst>
              <a:ext uri="{FF2B5EF4-FFF2-40B4-BE49-F238E27FC236}">
                <a16:creationId xmlns:a16="http://schemas.microsoft.com/office/drawing/2014/main" id="{013D448C-2209-324F-AEEE-2504502E2C87}"/>
              </a:ext>
            </a:extLst>
          </p:cNvPr>
          <p:cNvCxnSpPr/>
          <p:nvPr userDrawn="1"/>
        </p:nvCxnSpPr>
        <p:spPr>
          <a:xfrm>
            <a:off x="3347864" y="1556792"/>
            <a:ext cx="0" cy="4320480"/>
          </a:xfrm>
          <a:prstGeom prst="line">
            <a:avLst/>
          </a:prstGeom>
          <a:ln w="5715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0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4000" cy="6858000"/>
          </a:xfrm>
          <a:prstGeom prst="rect">
            <a:avLst/>
          </a:prstGeom>
        </p:spPr>
      </p:pic>
      <p:sp>
        <p:nvSpPr>
          <p:cNvPr id="17" name="bg object 17"/>
          <p:cNvSpPr/>
          <p:nvPr/>
        </p:nvSpPr>
        <p:spPr>
          <a:xfrm>
            <a:off x="4573" y="5080"/>
            <a:ext cx="819785" cy="819150"/>
          </a:xfrm>
          <a:custGeom>
            <a:avLst/>
            <a:gdLst/>
            <a:ahLst/>
            <a:cxnLst/>
            <a:rect l="l" t="t" r="r" b="b"/>
            <a:pathLst>
              <a:path w="819785" h="819150">
                <a:moveTo>
                  <a:pt x="819656" y="0"/>
                </a:moveTo>
                <a:lnTo>
                  <a:pt x="506" y="0"/>
                </a:lnTo>
                <a:lnTo>
                  <a:pt x="0" y="819150"/>
                </a:lnTo>
                <a:lnTo>
                  <a:pt x="48636" y="817759"/>
                </a:lnTo>
                <a:lnTo>
                  <a:pt x="96035" y="813638"/>
                </a:lnTo>
                <a:lnTo>
                  <a:pt x="142624" y="806864"/>
                </a:lnTo>
                <a:lnTo>
                  <a:pt x="188328" y="797514"/>
                </a:lnTo>
                <a:lnTo>
                  <a:pt x="233068" y="785664"/>
                </a:lnTo>
                <a:lnTo>
                  <a:pt x="276769" y="771391"/>
                </a:lnTo>
                <a:lnTo>
                  <a:pt x="319354" y="754772"/>
                </a:lnTo>
                <a:lnTo>
                  <a:pt x="360745" y="735885"/>
                </a:lnTo>
                <a:lnTo>
                  <a:pt x="400866" y="714805"/>
                </a:lnTo>
                <a:lnTo>
                  <a:pt x="439640" y="691610"/>
                </a:lnTo>
                <a:lnTo>
                  <a:pt x="476991" y="666377"/>
                </a:lnTo>
                <a:lnTo>
                  <a:pt x="512840" y="639182"/>
                </a:lnTo>
                <a:lnTo>
                  <a:pt x="547113" y="610102"/>
                </a:lnTo>
                <a:lnTo>
                  <a:pt x="579731" y="579215"/>
                </a:lnTo>
                <a:lnTo>
                  <a:pt x="610618" y="546596"/>
                </a:lnTo>
                <a:lnTo>
                  <a:pt x="639696" y="512323"/>
                </a:lnTo>
                <a:lnTo>
                  <a:pt x="666891" y="476473"/>
                </a:lnTo>
                <a:lnTo>
                  <a:pt x="692123" y="439123"/>
                </a:lnTo>
                <a:lnTo>
                  <a:pt x="715317" y="400349"/>
                </a:lnTo>
                <a:lnTo>
                  <a:pt x="736396" y="360228"/>
                </a:lnTo>
                <a:lnTo>
                  <a:pt x="755282" y="318837"/>
                </a:lnTo>
                <a:lnTo>
                  <a:pt x="771900" y="276253"/>
                </a:lnTo>
                <a:lnTo>
                  <a:pt x="786172" y="232553"/>
                </a:lnTo>
                <a:lnTo>
                  <a:pt x="798021" y="187814"/>
                </a:lnTo>
                <a:lnTo>
                  <a:pt x="807371" y="142112"/>
                </a:lnTo>
                <a:lnTo>
                  <a:pt x="814145" y="95524"/>
                </a:lnTo>
                <a:lnTo>
                  <a:pt x="818265" y="48128"/>
                </a:lnTo>
                <a:lnTo>
                  <a:pt x="819656" y="0"/>
                </a:lnTo>
                <a:close/>
              </a:path>
            </a:pathLst>
          </a:custGeom>
          <a:solidFill>
            <a:srgbClr val="FDF9F4">
              <a:alpha val="32940"/>
            </a:srgbClr>
          </a:solidFill>
        </p:spPr>
        <p:txBody>
          <a:bodyPr wrap="square" lIns="0" tIns="0" rIns="0" bIns="0" rtlCol="0"/>
          <a:lstStyle/>
          <a:p>
            <a:endParaRPr/>
          </a:p>
        </p:txBody>
      </p:sp>
      <p:sp>
        <p:nvSpPr>
          <p:cNvPr id="18" name="bg object 18"/>
          <p:cNvSpPr/>
          <p:nvPr/>
        </p:nvSpPr>
        <p:spPr>
          <a:xfrm>
            <a:off x="4573" y="5080"/>
            <a:ext cx="819785" cy="819150"/>
          </a:xfrm>
          <a:custGeom>
            <a:avLst/>
            <a:gdLst/>
            <a:ahLst/>
            <a:cxnLst/>
            <a:rect l="l" t="t" r="r" b="b"/>
            <a:pathLst>
              <a:path w="819785" h="819150">
                <a:moveTo>
                  <a:pt x="819656" y="0"/>
                </a:moveTo>
                <a:lnTo>
                  <a:pt x="818265" y="48128"/>
                </a:lnTo>
                <a:lnTo>
                  <a:pt x="814145" y="95524"/>
                </a:lnTo>
                <a:lnTo>
                  <a:pt x="807371" y="142112"/>
                </a:lnTo>
                <a:lnTo>
                  <a:pt x="798021" y="187814"/>
                </a:lnTo>
                <a:lnTo>
                  <a:pt x="786172" y="232553"/>
                </a:lnTo>
                <a:lnTo>
                  <a:pt x="771900" y="276253"/>
                </a:lnTo>
                <a:lnTo>
                  <a:pt x="755282" y="318837"/>
                </a:lnTo>
                <a:lnTo>
                  <a:pt x="736396" y="360228"/>
                </a:lnTo>
                <a:lnTo>
                  <a:pt x="715317" y="400349"/>
                </a:lnTo>
                <a:lnTo>
                  <a:pt x="692123" y="439123"/>
                </a:lnTo>
                <a:lnTo>
                  <a:pt x="666891" y="476473"/>
                </a:lnTo>
                <a:lnTo>
                  <a:pt x="639696" y="512323"/>
                </a:lnTo>
                <a:lnTo>
                  <a:pt x="610618" y="546596"/>
                </a:lnTo>
                <a:lnTo>
                  <a:pt x="579731" y="579215"/>
                </a:lnTo>
                <a:lnTo>
                  <a:pt x="547113" y="610102"/>
                </a:lnTo>
                <a:lnTo>
                  <a:pt x="512840" y="639182"/>
                </a:lnTo>
                <a:lnTo>
                  <a:pt x="476991" y="666377"/>
                </a:lnTo>
                <a:lnTo>
                  <a:pt x="439640" y="691610"/>
                </a:lnTo>
                <a:lnTo>
                  <a:pt x="400866" y="714805"/>
                </a:lnTo>
                <a:lnTo>
                  <a:pt x="360745" y="735885"/>
                </a:lnTo>
                <a:lnTo>
                  <a:pt x="319354" y="754772"/>
                </a:lnTo>
                <a:lnTo>
                  <a:pt x="276769" y="771391"/>
                </a:lnTo>
                <a:lnTo>
                  <a:pt x="233068" y="785664"/>
                </a:lnTo>
                <a:lnTo>
                  <a:pt x="188328" y="797514"/>
                </a:lnTo>
                <a:lnTo>
                  <a:pt x="142624" y="806864"/>
                </a:lnTo>
                <a:lnTo>
                  <a:pt x="96035" y="813638"/>
                </a:lnTo>
                <a:lnTo>
                  <a:pt x="48636" y="817759"/>
                </a:lnTo>
                <a:lnTo>
                  <a:pt x="505" y="819150"/>
                </a:lnTo>
                <a:lnTo>
                  <a:pt x="336" y="819150"/>
                </a:lnTo>
                <a:lnTo>
                  <a:pt x="167" y="819150"/>
                </a:lnTo>
                <a:lnTo>
                  <a:pt x="0" y="819150"/>
                </a:lnTo>
                <a:lnTo>
                  <a:pt x="506" y="0"/>
                </a:lnTo>
                <a:lnTo>
                  <a:pt x="819656" y="0"/>
                </a:lnTo>
                <a:close/>
              </a:path>
            </a:pathLst>
          </a:custGeom>
          <a:ln w="3175">
            <a:solidFill>
              <a:srgbClr val="D2C39E"/>
            </a:solidFill>
          </a:ln>
        </p:spPr>
        <p:txBody>
          <a:bodyPr wrap="square" lIns="0" tIns="0" rIns="0" bIns="0" rtlCol="0"/>
          <a:lstStyle/>
          <a:p>
            <a:endParaRPr/>
          </a:p>
        </p:txBody>
      </p:sp>
      <p:pic>
        <p:nvPicPr>
          <p:cNvPr id="19" name="bg object 19"/>
          <p:cNvPicPr/>
          <p:nvPr/>
        </p:nvPicPr>
        <p:blipFill>
          <a:blip r:embed="rId9" cstate="print"/>
          <a:stretch>
            <a:fillRect/>
          </a:stretch>
        </p:blipFill>
        <p:spPr>
          <a:xfrm>
            <a:off x="152400" y="17779"/>
            <a:ext cx="1737360" cy="1737360"/>
          </a:xfrm>
          <a:prstGeom prst="rect">
            <a:avLst/>
          </a:prstGeom>
        </p:spPr>
      </p:pic>
      <p:sp>
        <p:nvSpPr>
          <p:cNvPr id="20" name="bg object 20"/>
          <p:cNvSpPr/>
          <p:nvPr/>
        </p:nvSpPr>
        <p:spPr>
          <a:xfrm>
            <a:off x="168910" y="21590"/>
            <a:ext cx="1704339" cy="1704339"/>
          </a:xfrm>
          <a:custGeom>
            <a:avLst/>
            <a:gdLst/>
            <a:ahLst/>
            <a:cxnLst/>
            <a:rect l="l" t="t" r="r" b="b"/>
            <a:pathLst>
              <a:path w="1704339" h="1704339">
                <a:moveTo>
                  <a:pt x="0" y="852169"/>
                </a:moveTo>
                <a:lnTo>
                  <a:pt x="1349" y="803810"/>
                </a:lnTo>
                <a:lnTo>
                  <a:pt x="5348" y="756159"/>
                </a:lnTo>
                <a:lnTo>
                  <a:pt x="11925" y="709288"/>
                </a:lnTo>
                <a:lnTo>
                  <a:pt x="21008" y="663268"/>
                </a:lnTo>
                <a:lnTo>
                  <a:pt x="32526" y="618173"/>
                </a:lnTo>
                <a:lnTo>
                  <a:pt x="46406" y="574073"/>
                </a:lnTo>
                <a:lnTo>
                  <a:pt x="62576" y="531040"/>
                </a:lnTo>
                <a:lnTo>
                  <a:pt x="80964" y="489147"/>
                </a:lnTo>
                <a:lnTo>
                  <a:pt x="101500" y="448466"/>
                </a:lnTo>
                <a:lnTo>
                  <a:pt x="124109" y="409068"/>
                </a:lnTo>
                <a:lnTo>
                  <a:pt x="148721" y="371025"/>
                </a:lnTo>
                <a:lnTo>
                  <a:pt x="175264" y="334409"/>
                </a:lnTo>
                <a:lnTo>
                  <a:pt x="203666" y="299293"/>
                </a:lnTo>
                <a:lnTo>
                  <a:pt x="233854" y="265747"/>
                </a:lnTo>
                <a:lnTo>
                  <a:pt x="265757" y="233845"/>
                </a:lnTo>
                <a:lnTo>
                  <a:pt x="299303" y="203657"/>
                </a:lnTo>
                <a:lnTo>
                  <a:pt x="334420" y="175257"/>
                </a:lnTo>
                <a:lnTo>
                  <a:pt x="371036" y="148715"/>
                </a:lnTo>
                <a:lnTo>
                  <a:pt x="409079" y="124103"/>
                </a:lnTo>
                <a:lnTo>
                  <a:pt x="448477" y="101494"/>
                </a:lnTo>
                <a:lnTo>
                  <a:pt x="489158" y="80960"/>
                </a:lnTo>
                <a:lnTo>
                  <a:pt x="531051" y="62572"/>
                </a:lnTo>
                <a:lnTo>
                  <a:pt x="574083" y="46403"/>
                </a:lnTo>
                <a:lnTo>
                  <a:pt x="618182" y="32524"/>
                </a:lnTo>
                <a:lnTo>
                  <a:pt x="663276" y="21007"/>
                </a:lnTo>
                <a:lnTo>
                  <a:pt x="709294" y="11924"/>
                </a:lnTo>
                <a:lnTo>
                  <a:pt x="756164" y="5347"/>
                </a:lnTo>
                <a:lnTo>
                  <a:pt x="803813" y="1348"/>
                </a:lnTo>
                <a:lnTo>
                  <a:pt x="852170" y="0"/>
                </a:lnTo>
                <a:lnTo>
                  <a:pt x="900529" y="1348"/>
                </a:lnTo>
                <a:lnTo>
                  <a:pt x="948180" y="5347"/>
                </a:lnTo>
                <a:lnTo>
                  <a:pt x="995051" y="11924"/>
                </a:lnTo>
                <a:lnTo>
                  <a:pt x="1041071" y="21007"/>
                </a:lnTo>
                <a:lnTo>
                  <a:pt x="1086166" y="32524"/>
                </a:lnTo>
                <a:lnTo>
                  <a:pt x="1130266" y="46403"/>
                </a:lnTo>
                <a:lnTo>
                  <a:pt x="1173299" y="62572"/>
                </a:lnTo>
                <a:lnTo>
                  <a:pt x="1215192" y="80960"/>
                </a:lnTo>
                <a:lnTo>
                  <a:pt x="1255873" y="101494"/>
                </a:lnTo>
                <a:lnTo>
                  <a:pt x="1295271" y="124103"/>
                </a:lnTo>
                <a:lnTo>
                  <a:pt x="1333314" y="148715"/>
                </a:lnTo>
                <a:lnTo>
                  <a:pt x="1369930" y="175257"/>
                </a:lnTo>
                <a:lnTo>
                  <a:pt x="1405046" y="203657"/>
                </a:lnTo>
                <a:lnTo>
                  <a:pt x="1438592" y="233845"/>
                </a:lnTo>
                <a:lnTo>
                  <a:pt x="1470494" y="265747"/>
                </a:lnTo>
                <a:lnTo>
                  <a:pt x="1500682" y="299293"/>
                </a:lnTo>
                <a:lnTo>
                  <a:pt x="1529082" y="334409"/>
                </a:lnTo>
                <a:lnTo>
                  <a:pt x="1555624" y="371025"/>
                </a:lnTo>
                <a:lnTo>
                  <a:pt x="1580236" y="409068"/>
                </a:lnTo>
                <a:lnTo>
                  <a:pt x="1602845" y="448466"/>
                </a:lnTo>
                <a:lnTo>
                  <a:pt x="1623379" y="489147"/>
                </a:lnTo>
                <a:lnTo>
                  <a:pt x="1641767" y="531040"/>
                </a:lnTo>
                <a:lnTo>
                  <a:pt x="1657936" y="574073"/>
                </a:lnTo>
                <a:lnTo>
                  <a:pt x="1671815" y="618173"/>
                </a:lnTo>
                <a:lnTo>
                  <a:pt x="1683332" y="663268"/>
                </a:lnTo>
                <a:lnTo>
                  <a:pt x="1692415" y="709288"/>
                </a:lnTo>
                <a:lnTo>
                  <a:pt x="1698992" y="756159"/>
                </a:lnTo>
                <a:lnTo>
                  <a:pt x="1702991" y="803810"/>
                </a:lnTo>
                <a:lnTo>
                  <a:pt x="1704339" y="852169"/>
                </a:lnTo>
                <a:lnTo>
                  <a:pt x="1702991" y="900529"/>
                </a:lnTo>
                <a:lnTo>
                  <a:pt x="1698992" y="948180"/>
                </a:lnTo>
                <a:lnTo>
                  <a:pt x="1692415" y="995051"/>
                </a:lnTo>
                <a:lnTo>
                  <a:pt x="1683332" y="1041071"/>
                </a:lnTo>
                <a:lnTo>
                  <a:pt x="1671815" y="1086166"/>
                </a:lnTo>
                <a:lnTo>
                  <a:pt x="1657936" y="1130266"/>
                </a:lnTo>
                <a:lnTo>
                  <a:pt x="1641767" y="1173299"/>
                </a:lnTo>
                <a:lnTo>
                  <a:pt x="1623379" y="1215192"/>
                </a:lnTo>
                <a:lnTo>
                  <a:pt x="1602845" y="1255873"/>
                </a:lnTo>
                <a:lnTo>
                  <a:pt x="1580236" y="1295271"/>
                </a:lnTo>
                <a:lnTo>
                  <a:pt x="1555624" y="1333314"/>
                </a:lnTo>
                <a:lnTo>
                  <a:pt x="1529082" y="1369930"/>
                </a:lnTo>
                <a:lnTo>
                  <a:pt x="1500682" y="1405046"/>
                </a:lnTo>
                <a:lnTo>
                  <a:pt x="1470494" y="1438592"/>
                </a:lnTo>
                <a:lnTo>
                  <a:pt x="1438592" y="1470494"/>
                </a:lnTo>
                <a:lnTo>
                  <a:pt x="1405046" y="1500682"/>
                </a:lnTo>
                <a:lnTo>
                  <a:pt x="1369930" y="1529082"/>
                </a:lnTo>
                <a:lnTo>
                  <a:pt x="1333314" y="1555624"/>
                </a:lnTo>
                <a:lnTo>
                  <a:pt x="1295271" y="1580236"/>
                </a:lnTo>
                <a:lnTo>
                  <a:pt x="1255873" y="1602845"/>
                </a:lnTo>
                <a:lnTo>
                  <a:pt x="1215192" y="1623379"/>
                </a:lnTo>
                <a:lnTo>
                  <a:pt x="1173299" y="1641767"/>
                </a:lnTo>
                <a:lnTo>
                  <a:pt x="1130266" y="1657936"/>
                </a:lnTo>
                <a:lnTo>
                  <a:pt x="1086166" y="1671815"/>
                </a:lnTo>
                <a:lnTo>
                  <a:pt x="1041071" y="1683332"/>
                </a:lnTo>
                <a:lnTo>
                  <a:pt x="995051" y="1692415"/>
                </a:lnTo>
                <a:lnTo>
                  <a:pt x="948180" y="1698992"/>
                </a:lnTo>
                <a:lnTo>
                  <a:pt x="900529" y="1702991"/>
                </a:lnTo>
                <a:lnTo>
                  <a:pt x="852170" y="1704339"/>
                </a:lnTo>
                <a:lnTo>
                  <a:pt x="803813" y="1702991"/>
                </a:lnTo>
                <a:lnTo>
                  <a:pt x="756164" y="1698992"/>
                </a:lnTo>
                <a:lnTo>
                  <a:pt x="709294" y="1692415"/>
                </a:lnTo>
                <a:lnTo>
                  <a:pt x="663276" y="1683332"/>
                </a:lnTo>
                <a:lnTo>
                  <a:pt x="618182" y="1671815"/>
                </a:lnTo>
                <a:lnTo>
                  <a:pt x="574083" y="1657936"/>
                </a:lnTo>
                <a:lnTo>
                  <a:pt x="531051" y="1641767"/>
                </a:lnTo>
                <a:lnTo>
                  <a:pt x="489158" y="1623379"/>
                </a:lnTo>
                <a:lnTo>
                  <a:pt x="448477" y="1602845"/>
                </a:lnTo>
                <a:lnTo>
                  <a:pt x="409079" y="1580236"/>
                </a:lnTo>
                <a:lnTo>
                  <a:pt x="371036" y="1555624"/>
                </a:lnTo>
                <a:lnTo>
                  <a:pt x="334420" y="1529082"/>
                </a:lnTo>
                <a:lnTo>
                  <a:pt x="299303" y="1500682"/>
                </a:lnTo>
                <a:lnTo>
                  <a:pt x="265757" y="1470494"/>
                </a:lnTo>
                <a:lnTo>
                  <a:pt x="233854" y="1438592"/>
                </a:lnTo>
                <a:lnTo>
                  <a:pt x="203666" y="1405046"/>
                </a:lnTo>
                <a:lnTo>
                  <a:pt x="175264" y="1369930"/>
                </a:lnTo>
                <a:lnTo>
                  <a:pt x="148721" y="1333314"/>
                </a:lnTo>
                <a:lnTo>
                  <a:pt x="124109" y="1295271"/>
                </a:lnTo>
                <a:lnTo>
                  <a:pt x="101500" y="1255873"/>
                </a:lnTo>
                <a:lnTo>
                  <a:pt x="80964" y="1215192"/>
                </a:lnTo>
                <a:lnTo>
                  <a:pt x="62576" y="1173299"/>
                </a:lnTo>
                <a:lnTo>
                  <a:pt x="46406" y="1130266"/>
                </a:lnTo>
                <a:lnTo>
                  <a:pt x="32526" y="1086166"/>
                </a:lnTo>
                <a:lnTo>
                  <a:pt x="21008" y="1041071"/>
                </a:lnTo>
                <a:lnTo>
                  <a:pt x="11925" y="995051"/>
                </a:lnTo>
                <a:lnTo>
                  <a:pt x="5348" y="948180"/>
                </a:lnTo>
                <a:lnTo>
                  <a:pt x="1349" y="900529"/>
                </a:lnTo>
                <a:lnTo>
                  <a:pt x="0" y="852169"/>
                </a:lnTo>
                <a:close/>
              </a:path>
            </a:pathLst>
          </a:custGeom>
          <a:ln w="27940">
            <a:solidFill>
              <a:srgbClr val="FFF6DB"/>
            </a:solidFill>
          </a:ln>
        </p:spPr>
        <p:txBody>
          <a:bodyPr wrap="square" lIns="0" tIns="0" rIns="0" bIns="0" rtlCol="0"/>
          <a:lstStyle/>
          <a:p>
            <a:endParaRPr/>
          </a:p>
        </p:txBody>
      </p:sp>
      <p:pic>
        <p:nvPicPr>
          <p:cNvPr id="21" name="bg object 21"/>
          <p:cNvPicPr/>
          <p:nvPr/>
        </p:nvPicPr>
        <p:blipFill>
          <a:blip r:embed="rId10" cstate="print"/>
          <a:stretch>
            <a:fillRect/>
          </a:stretch>
        </p:blipFill>
        <p:spPr>
          <a:xfrm>
            <a:off x="165100" y="1036319"/>
            <a:ext cx="1168400" cy="1168400"/>
          </a:xfrm>
          <a:prstGeom prst="rect">
            <a:avLst/>
          </a:prstGeom>
        </p:spPr>
      </p:pic>
      <p:sp>
        <p:nvSpPr>
          <p:cNvPr id="22" name="bg object 22"/>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11" cstate="print"/>
          <a:stretch>
            <a:fillRect/>
          </a:stretch>
        </p:blipFill>
        <p:spPr>
          <a:xfrm>
            <a:off x="972819" y="0"/>
            <a:ext cx="78740" cy="6858000"/>
          </a:xfrm>
          <a:prstGeom prst="rect">
            <a:avLst/>
          </a:prstGeom>
        </p:spPr>
      </p:pic>
      <p:sp>
        <p:nvSpPr>
          <p:cNvPr id="24" name="bg object 24"/>
          <p:cNvSpPr/>
          <p:nvPr/>
        </p:nvSpPr>
        <p:spPr>
          <a:xfrm>
            <a:off x="1013460" y="0"/>
            <a:ext cx="73660" cy="6858000"/>
          </a:xfrm>
          <a:custGeom>
            <a:avLst/>
            <a:gdLst/>
            <a:ahLst/>
            <a:cxnLst/>
            <a:rect l="l" t="t" r="r" b="b"/>
            <a:pathLst>
              <a:path w="73659" h="6858000">
                <a:moveTo>
                  <a:pt x="73659" y="0"/>
                </a:moveTo>
                <a:lnTo>
                  <a:pt x="0" y="0"/>
                </a:lnTo>
                <a:lnTo>
                  <a:pt x="0" y="6858000"/>
                </a:lnTo>
                <a:lnTo>
                  <a:pt x="73659" y="6858000"/>
                </a:lnTo>
                <a:lnTo>
                  <a:pt x="73659"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1767585" y="330834"/>
            <a:ext cx="6831330" cy="1001394"/>
          </a:xfrm>
          <a:prstGeom prst="rect">
            <a:avLst/>
          </a:prstGeom>
        </p:spPr>
        <p:txBody>
          <a:bodyPr wrap="square" lIns="0" tIns="0" rIns="0" bIns="0">
            <a:spAutoFit/>
          </a:bodyPr>
          <a:lstStyle>
            <a:lvl1pPr>
              <a:defRPr sz="3200" b="0" i="0">
                <a:solidFill>
                  <a:srgbClr val="FF0000"/>
                </a:solidFill>
                <a:latin typeface="Trebuchet MS"/>
                <a:cs typeface="Trebuchet MS"/>
              </a:defRPr>
            </a:lvl1pPr>
          </a:lstStyle>
          <a:p>
            <a:endParaRPr/>
          </a:p>
        </p:txBody>
      </p:sp>
      <p:sp>
        <p:nvSpPr>
          <p:cNvPr id="3" name="Holder 3"/>
          <p:cNvSpPr>
            <a:spLocks noGrp="1"/>
          </p:cNvSpPr>
          <p:nvPr>
            <p:ph type="body" idx="1"/>
          </p:nvPr>
        </p:nvSpPr>
        <p:spPr>
          <a:xfrm>
            <a:off x="1220787" y="1322006"/>
            <a:ext cx="7580630" cy="325818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eedpix.com/photo/173874/scales-justice-red-balance-law-judge-legal-weight-sca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00" y="1338580"/>
            <a:ext cx="314960" cy="294640"/>
            <a:chOff x="914400" y="1338580"/>
            <a:chExt cx="314960" cy="294640"/>
          </a:xfrm>
        </p:grpSpPr>
        <p:pic>
          <p:nvPicPr>
            <p:cNvPr id="3" name="object 3"/>
            <p:cNvPicPr/>
            <p:nvPr/>
          </p:nvPicPr>
          <p:blipFill>
            <a:blip r:embed="rId2" cstate="print"/>
            <a:stretch>
              <a:fillRect/>
            </a:stretch>
          </p:blipFill>
          <p:spPr>
            <a:xfrm>
              <a:off x="914400" y="1407160"/>
              <a:ext cx="231140" cy="226060"/>
            </a:xfrm>
            <a:prstGeom prst="rect">
              <a:avLst/>
            </a:prstGeom>
          </p:spPr>
        </p:pic>
        <p:pic>
          <p:nvPicPr>
            <p:cNvPr id="4" name="object 4"/>
            <p:cNvPicPr/>
            <p:nvPr/>
          </p:nvPicPr>
          <p:blipFill>
            <a:blip r:embed="rId3" cstate="print"/>
            <a:stretch>
              <a:fillRect/>
            </a:stretch>
          </p:blipFill>
          <p:spPr>
            <a:xfrm>
              <a:off x="1153159" y="1338580"/>
              <a:ext cx="76200" cy="78740"/>
            </a:xfrm>
            <a:prstGeom prst="rect">
              <a:avLst/>
            </a:prstGeom>
          </p:spPr>
        </p:pic>
      </p:grpSp>
      <p:sp>
        <p:nvSpPr>
          <p:cNvPr id="5" name="object 5"/>
          <p:cNvSpPr txBox="1">
            <a:spLocks noGrp="1"/>
          </p:cNvSpPr>
          <p:nvPr>
            <p:ph type="title"/>
          </p:nvPr>
        </p:nvSpPr>
        <p:spPr>
          <a:xfrm>
            <a:off x="1744726" y="1572577"/>
            <a:ext cx="6993890" cy="1921039"/>
          </a:xfrm>
          <a:prstGeom prst="rect">
            <a:avLst/>
          </a:prstGeom>
        </p:spPr>
        <p:txBody>
          <a:bodyPr vert="horz" wrap="square" lIns="0" tIns="12700" rIns="0" bIns="0" rtlCol="0">
            <a:spAutoFit/>
          </a:bodyPr>
          <a:lstStyle/>
          <a:p>
            <a:br>
              <a:rPr lang="en-US" spc="210" dirty="0">
                <a:latin typeface="Bookman Old Style" panose="02050604050505020204" pitchFamily="18" charset="0"/>
              </a:rPr>
            </a:br>
            <a:r>
              <a:rPr lang="en-US" b="1" dirty="0"/>
              <a:t>The Role of Regulatory Oversight in SMR Implementation</a:t>
            </a:r>
            <a:br>
              <a:rPr lang="en-US" b="1" dirty="0"/>
            </a:br>
            <a:endParaRPr lang="en-US" sz="2800" dirty="0">
              <a:latin typeface="Arial" panose="020B0604020202020204" pitchFamily="34" charset="0"/>
              <a:cs typeface="Arial" panose="020B0604020202020204" pitchFamily="34" charset="0"/>
            </a:endParaRPr>
          </a:p>
        </p:txBody>
      </p:sp>
      <p:sp>
        <p:nvSpPr>
          <p:cNvPr id="6" name="object 6"/>
          <p:cNvSpPr txBox="1"/>
          <p:nvPr/>
        </p:nvSpPr>
        <p:spPr>
          <a:xfrm>
            <a:off x="2362200" y="4716424"/>
            <a:ext cx="5078730" cy="1395254"/>
          </a:xfrm>
          <a:prstGeom prst="rect">
            <a:avLst/>
          </a:prstGeom>
        </p:spPr>
        <p:txBody>
          <a:bodyPr vert="horz" wrap="square" lIns="0" tIns="12700" rIns="0" bIns="0" rtlCol="0">
            <a:spAutoFit/>
          </a:bodyPr>
          <a:lstStyle/>
          <a:p>
            <a:pPr marL="8890" algn="ctr">
              <a:lnSpc>
                <a:spcPct val="100000"/>
              </a:lnSpc>
              <a:spcBef>
                <a:spcPts val="100"/>
              </a:spcBef>
            </a:pPr>
            <a:r>
              <a:rPr sz="2600" spc="-114" dirty="0">
                <a:latin typeface="Arial" panose="020B0604020202020204" pitchFamily="34" charset="0"/>
                <a:cs typeface="Arial" panose="020B0604020202020204" pitchFamily="34" charset="0"/>
              </a:rPr>
              <a:t>Edwa</a:t>
            </a:r>
            <a:r>
              <a:rPr sz="2600" spc="-130" dirty="0">
                <a:latin typeface="Arial" panose="020B0604020202020204" pitchFamily="34" charset="0"/>
                <a:cs typeface="Arial" panose="020B0604020202020204" pitchFamily="34" charset="0"/>
              </a:rPr>
              <a:t>r</a:t>
            </a:r>
            <a:r>
              <a:rPr sz="2600" spc="-125" dirty="0">
                <a:latin typeface="Arial" panose="020B0604020202020204" pitchFamily="34" charset="0"/>
                <a:cs typeface="Arial" panose="020B0604020202020204" pitchFamily="34" charset="0"/>
              </a:rPr>
              <a:t>d</a:t>
            </a:r>
            <a:r>
              <a:rPr sz="2600" spc="-55" dirty="0">
                <a:latin typeface="Arial" panose="020B0604020202020204" pitchFamily="34" charset="0"/>
                <a:cs typeface="Arial" panose="020B0604020202020204" pitchFamily="34" charset="0"/>
              </a:rPr>
              <a:t> </a:t>
            </a:r>
            <a:r>
              <a:rPr sz="2600" spc="175" dirty="0">
                <a:latin typeface="Arial" panose="020B0604020202020204" pitchFamily="34" charset="0"/>
                <a:cs typeface="Arial" panose="020B0604020202020204" pitchFamily="34" charset="0"/>
              </a:rPr>
              <a:t>M</a:t>
            </a:r>
            <a:r>
              <a:rPr sz="2600" spc="-370" dirty="0">
                <a:latin typeface="Arial" panose="020B0604020202020204" pitchFamily="34" charset="0"/>
                <a:cs typeface="Arial" panose="020B0604020202020204" pitchFamily="34" charset="0"/>
              </a:rPr>
              <a:t>a</a:t>
            </a:r>
            <a:r>
              <a:rPr sz="2600" spc="-195" dirty="0">
                <a:latin typeface="Arial" panose="020B0604020202020204" pitchFamily="34" charset="0"/>
                <a:cs typeface="Arial" panose="020B0604020202020204" pitchFamily="34" charset="0"/>
              </a:rPr>
              <a:t>y</a:t>
            </a:r>
            <a:r>
              <a:rPr sz="2600" spc="-220" dirty="0">
                <a:latin typeface="Arial" panose="020B0604020202020204" pitchFamily="34" charset="0"/>
                <a:cs typeface="Arial" panose="020B0604020202020204" pitchFamily="34" charset="0"/>
              </a:rPr>
              <a:t>a</a:t>
            </a:r>
            <a:r>
              <a:rPr sz="2600" spc="-165" dirty="0">
                <a:latin typeface="Arial" panose="020B0604020202020204" pitchFamily="34" charset="0"/>
                <a:cs typeface="Arial" panose="020B0604020202020204" pitchFamily="34" charset="0"/>
              </a:rPr>
              <a:t>ka</a:t>
            </a:r>
            <a:endParaRPr lang="en-US" sz="2600" spc="-165" dirty="0">
              <a:latin typeface="Arial" panose="020B0604020202020204" pitchFamily="34" charset="0"/>
              <a:cs typeface="Arial" panose="020B0604020202020204" pitchFamily="34" charset="0"/>
            </a:endParaRPr>
          </a:p>
          <a:p>
            <a:pPr marL="8890" algn="ctr">
              <a:lnSpc>
                <a:spcPct val="100000"/>
              </a:lnSpc>
              <a:spcBef>
                <a:spcPts val="100"/>
              </a:spcBef>
            </a:pPr>
            <a:r>
              <a:rPr lang="en-US" sz="2600" spc="-165" dirty="0">
                <a:latin typeface="Arial" panose="020B0604020202020204" pitchFamily="34" charset="0"/>
                <a:cs typeface="Arial" panose="020B0604020202020204" pitchFamily="34" charset="0"/>
              </a:rPr>
              <a:t>Kenya Nuclear Regulatory Authority</a:t>
            </a:r>
          </a:p>
          <a:p>
            <a:pPr>
              <a:lnSpc>
                <a:spcPct val="100000"/>
              </a:lnSpc>
              <a:spcBef>
                <a:spcPts val="25"/>
              </a:spcBef>
            </a:pPr>
            <a:endParaRPr sz="3700" dirty="0">
              <a:latin typeface="Arial" panose="020B0604020202020204" pitchFamily="34" charset="0"/>
              <a:cs typeface="Arial" panose="020B060402020202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236978" y="123216"/>
            <a:ext cx="3267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International Atomic Energy Agency (IA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nternational Atomic Energy Agency (IA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Benefits of International Cooperation</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1295400"/>
            <a:ext cx="7315200" cy="4800600"/>
          </a:xfrm>
        </p:spPr>
        <p:txBody>
          <a:bodyPr>
            <a:normAutofit/>
          </a:bodyPr>
          <a:lstStyle/>
          <a:p>
            <a:r>
              <a:rPr lang="en-US" sz="2800" b="0" dirty="0"/>
              <a:t>Access to IAEA technical expertise and guidance</a:t>
            </a:r>
          </a:p>
          <a:p>
            <a:r>
              <a:rPr lang="en-US" sz="2800" b="0" dirty="0"/>
              <a:t>Training and capacity-building programs</a:t>
            </a:r>
          </a:p>
          <a:p>
            <a:r>
              <a:rPr lang="en-US" sz="2800" b="0" dirty="0"/>
              <a:t>Peer review programs for regulatory framework assessment</a:t>
            </a:r>
          </a:p>
          <a:p>
            <a:r>
              <a:rPr lang="en-US" sz="2800" b="0" dirty="0"/>
              <a:t>Knowledge-sharing and collaboration on SMR projects</a:t>
            </a:r>
          </a:p>
          <a:p>
            <a:r>
              <a:rPr lang="en-US" sz="2800" b="0" dirty="0"/>
              <a:t>Staying abreast of global trends in nuclear energy</a:t>
            </a:r>
          </a:p>
          <a:p>
            <a:endParaRPr lang="en-US"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10</a:t>
            </a:fld>
            <a:endParaRPr lang="en-US" dirty="0"/>
          </a:p>
        </p:txBody>
      </p:sp>
    </p:spTree>
    <p:extLst>
      <p:ext uri="{BB962C8B-B14F-4D97-AF65-F5344CB8AC3E}">
        <p14:creationId xmlns:p14="http://schemas.microsoft.com/office/powerpoint/2010/main" val="21954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Harmonized International Standards</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1295400"/>
            <a:ext cx="7162800" cy="4800600"/>
          </a:xfrm>
        </p:spPr>
        <p:txBody>
          <a:bodyPr>
            <a:noAutofit/>
          </a:bodyPr>
          <a:lstStyle/>
          <a:p>
            <a:pPr marL="342900" indent="-342900">
              <a:buFont typeface="Arial" panose="020B0604020202020204" pitchFamily="34" charset="0"/>
              <a:buChar char="•"/>
            </a:pPr>
            <a:r>
              <a:rPr lang="en-US" sz="2800" b="0" dirty="0"/>
              <a:t>Global consensus on SMR standards</a:t>
            </a:r>
          </a:p>
          <a:p>
            <a:pPr marL="342900" indent="-342900">
              <a:buFont typeface="Arial" panose="020B0604020202020204" pitchFamily="34" charset="0"/>
              <a:buChar char="•"/>
            </a:pPr>
            <a:r>
              <a:rPr lang="en-US" sz="2800" b="0" dirty="0"/>
              <a:t>Streamlined international deployment</a:t>
            </a:r>
          </a:p>
          <a:p>
            <a:pPr marL="342900" indent="-342900">
              <a:buFont typeface="Arial" panose="020B0604020202020204" pitchFamily="34" charset="0"/>
              <a:buChar char="•"/>
            </a:pPr>
            <a:r>
              <a:rPr lang="en-US" sz="2800" b="0" dirty="0"/>
              <a:t>Reduced complexity and cost for regulatory framework development</a:t>
            </a:r>
          </a:p>
          <a:p>
            <a:pPr marL="342900" indent="-342900">
              <a:buFont typeface="Arial" panose="020B0604020202020204" pitchFamily="34" charset="0"/>
              <a:buChar char="•"/>
            </a:pPr>
            <a:r>
              <a:rPr lang="en-US" sz="2800" b="0" dirty="0"/>
              <a:t>Enhanced cross-border cooperation</a:t>
            </a:r>
          </a:p>
          <a:p>
            <a:pPr marL="342900" indent="-342900">
              <a:buFont typeface="Arial" panose="020B0604020202020204" pitchFamily="34" charset="0"/>
              <a:buChar char="•"/>
            </a:pPr>
            <a:r>
              <a:rPr lang="en-US" sz="2800" b="0" dirty="0"/>
              <a:t>Attraction of foreign investment</a:t>
            </a:r>
          </a:p>
          <a:p>
            <a:pPr marL="342900" indent="-342900">
              <a:buFont typeface="Arial" panose="020B0604020202020204" pitchFamily="34" charset="0"/>
              <a:buChar char="•"/>
            </a:pPr>
            <a:r>
              <a:rPr lang="en-US" sz="2800" b="0" dirty="0"/>
              <a:t>Accelerated nuclear energy goals</a:t>
            </a:r>
            <a:endParaRPr lang="en-US" sz="280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11</a:t>
            </a:fld>
            <a:endParaRPr lang="en-US" dirty="0"/>
          </a:p>
        </p:txBody>
      </p:sp>
      <p:pic>
        <p:nvPicPr>
          <p:cNvPr id="2" name="Picture 1">
            <a:extLst>
              <a:ext uri="{FF2B5EF4-FFF2-40B4-BE49-F238E27FC236}">
                <a16:creationId xmlns:a16="http://schemas.microsoft.com/office/drawing/2014/main" id="{999DAB80-1D10-4581-8C7C-356519577631}"/>
              </a:ext>
            </a:extLst>
          </p:cNvPr>
          <p:cNvPicPr>
            <a:picLocks noChangeAspect="1"/>
          </p:cNvPicPr>
          <p:nvPr/>
        </p:nvPicPr>
        <p:blipFill>
          <a:blip r:embed="rId3"/>
          <a:stretch>
            <a:fillRect/>
          </a:stretch>
        </p:blipFill>
        <p:spPr>
          <a:xfrm>
            <a:off x="3075214" y="4422169"/>
            <a:ext cx="2993571" cy="1676400"/>
          </a:xfrm>
          <a:prstGeom prst="rect">
            <a:avLst/>
          </a:prstGeom>
        </p:spPr>
      </p:pic>
    </p:spTree>
    <p:extLst>
      <p:ext uri="{BB962C8B-B14F-4D97-AF65-F5344CB8AC3E}">
        <p14:creationId xmlns:p14="http://schemas.microsoft.com/office/powerpoint/2010/main" val="21243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Risk-Informed Regulation</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1295400"/>
            <a:ext cx="4572000" cy="4800600"/>
          </a:xfrm>
        </p:spPr>
        <p:txBody>
          <a:bodyPr>
            <a:noAutofit/>
          </a:bodyPr>
          <a:lstStyle/>
          <a:p>
            <a:pPr marL="342900" indent="-342900">
              <a:buFont typeface="Arial" panose="020B0604020202020204" pitchFamily="34" charset="0"/>
              <a:buChar char="•"/>
            </a:pPr>
            <a:r>
              <a:rPr lang="en-US" sz="2800" b="0" dirty="0"/>
              <a:t>Optimized licensing process for SMRs</a:t>
            </a:r>
          </a:p>
          <a:p>
            <a:pPr marL="342900" indent="-342900">
              <a:buFont typeface="Arial" panose="020B0604020202020204" pitchFamily="34" charset="0"/>
              <a:buChar char="•"/>
            </a:pPr>
            <a:r>
              <a:rPr lang="en-US" sz="2800" b="0" dirty="0"/>
              <a:t>Focus on specific risks posed by SMRs</a:t>
            </a:r>
          </a:p>
          <a:p>
            <a:pPr marL="342900" indent="-342900">
              <a:buFont typeface="Arial" panose="020B0604020202020204" pitchFamily="34" charset="0"/>
              <a:buChar char="•"/>
            </a:pPr>
            <a:r>
              <a:rPr lang="en-US" sz="2800" b="0" dirty="0"/>
              <a:t>Avoidance of unnecessary or overly stringent requirements</a:t>
            </a:r>
          </a:p>
          <a:p>
            <a:pPr marL="342900" indent="-342900">
              <a:buFont typeface="Arial" panose="020B0604020202020204" pitchFamily="34" charset="0"/>
              <a:buChar char="•"/>
            </a:pPr>
            <a:r>
              <a:rPr lang="en-US" sz="2800" b="0" dirty="0"/>
              <a:t>Streamlined approval and oversight processes</a:t>
            </a:r>
          </a:p>
          <a:p>
            <a:pPr marL="342900" indent="-342900">
              <a:buFont typeface="Arial" panose="020B0604020202020204" pitchFamily="34" charset="0"/>
              <a:buChar char="•"/>
            </a:pPr>
            <a:r>
              <a:rPr lang="en-US" sz="2800" b="0" dirty="0"/>
              <a:t>Balance between safety and innovation</a:t>
            </a:r>
          </a:p>
          <a:p>
            <a:pPr marL="342900" indent="-342900">
              <a:buFont typeface="Arial" panose="020B0604020202020204" pitchFamily="34" charset="0"/>
              <a:buChar char="•"/>
            </a:pPr>
            <a:r>
              <a:rPr lang="en-US" sz="2800" b="0" dirty="0"/>
              <a:t>Promotion of faster and safer SMR deployment</a:t>
            </a:r>
            <a:endParaRPr lang="en-US" sz="280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12</a:t>
            </a:fld>
            <a:endParaRPr lang="en-US" dirty="0"/>
          </a:p>
        </p:txBody>
      </p:sp>
      <p:pic>
        <p:nvPicPr>
          <p:cNvPr id="5" name="Picture 4" descr="Scales,justice,red,balance,law - free image from needpix.com">
            <a:extLst>
              <a:ext uri="{FF2B5EF4-FFF2-40B4-BE49-F238E27FC236}">
                <a16:creationId xmlns:a16="http://schemas.microsoft.com/office/drawing/2014/main" id="{393F0B4A-D7B6-42D2-8B59-F9F8E2E507E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27800" y="2133599"/>
            <a:ext cx="3083238" cy="2667001"/>
          </a:xfrm>
          <a:prstGeom prst="rect">
            <a:avLst/>
          </a:prstGeom>
          <a:ln w="12700">
            <a:noFill/>
          </a:ln>
        </p:spPr>
      </p:pic>
    </p:spTree>
    <p:extLst>
      <p:ext uri="{BB962C8B-B14F-4D97-AF65-F5344CB8AC3E}">
        <p14:creationId xmlns:p14="http://schemas.microsoft.com/office/powerpoint/2010/main" val="42086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fontScale="90000"/>
          </a:bodyPr>
          <a:lstStyle/>
          <a:p>
            <a:r>
              <a:rPr lang="en-US" b="1" dirty="0"/>
              <a:t>International Cooperation through IAEA Initiatives</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1295400"/>
            <a:ext cx="7391400" cy="4800600"/>
          </a:xfrm>
        </p:spPr>
        <p:txBody>
          <a:bodyPr>
            <a:noAutofit/>
          </a:bodyPr>
          <a:lstStyle/>
          <a:p>
            <a:r>
              <a:rPr lang="en-US" sz="2800" b="0" dirty="0"/>
              <a:t>Access to IAEA technical expertise and guidance</a:t>
            </a:r>
          </a:p>
          <a:p>
            <a:r>
              <a:rPr lang="en-US" sz="2800" b="0" dirty="0"/>
              <a:t>Alignment with international standards</a:t>
            </a:r>
          </a:p>
          <a:p>
            <a:r>
              <a:rPr lang="en-US" sz="2800" b="0" dirty="0"/>
              <a:t>Training and capacity-building programs</a:t>
            </a:r>
          </a:p>
          <a:p>
            <a:r>
              <a:rPr lang="en-US" sz="2800" b="0" dirty="0"/>
              <a:t>Peer review programs for regulatory framework assessment</a:t>
            </a:r>
          </a:p>
          <a:p>
            <a:r>
              <a:rPr lang="en-US" sz="2800" b="0" dirty="0"/>
              <a:t>Knowledge-sharing and collaboration on SMR projects</a:t>
            </a:r>
          </a:p>
          <a:p>
            <a:r>
              <a:rPr lang="en-US" sz="2800" b="0" dirty="0"/>
              <a:t>Staying abreast of global trends in nuclear energy</a:t>
            </a:r>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13</a:t>
            </a:fld>
            <a:endParaRPr lang="en-US" dirty="0"/>
          </a:p>
        </p:txBody>
      </p:sp>
    </p:spTree>
    <p:extLst>
      <p:ext uri="{BB962C8B-B14F-4D97-AF65-F5344CB8AC3E}">
        <p14:creationId xmlns:p14="http://schemas.microsoft.com/office/powerpoint/2010/main" val="20394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Conclusion</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199" y="1295400"/>
            <a:ext cx="7762877" cy="4800600"/>
          </a:xfrm>
        </p:spPr>
        <p:txBody>
          <a:bodyPr>
            <a:normAutofit lnSpcReduction="10000"/>
          </a:bodyPr>
          <a:lstStyle/>
          <a:p>
            <a:pPr algn="just"/>
            <a:r>
              <a:rPr lang="en-US" sz="2800" b="0" dirty="0"/>
              <a:t>Proactive regulatory innovation is crucial for harnessing the full potential of SMRs in the global energy mix, addressing challenges while advancing nuclear governance practices. This approach will be key to:</a:t>
            </a:r>
          </a:p>
          <a:p>
            <a:pPr marL="457200" indent="-457200" algn="just">
              <a:buFont typeface="Arial" panose="020B0604020202020204" pitchFamily="34" charset="0"/>
              <a:buChar char="•"/>
            </a:pPr>
            <a:r>
              <a:rPr lang="en-US" sz="2800" b="0" dirty="0"/>
              <a:t>Ensuring safe and secure adoption of SMRs</a:t>
            </a:r>
          </a:p>
          <a:p>
            <a:pPr marL="457200" indent="-457200" algn="just">
              <a:buFont typeface="Arial" panose="020B0604020202020204" pitchFamily="34" charset="0"/>
              <a:buChar char="•"/>
            </a:pPr>
            <a:r>
              <a:rPr lang="en-US" sz="2800" b="0" dirty="0"/>
              <a:t>Accommodating innovative nuclear technologies</a:t>
            </a:r>
          </a:p>
          <a:p>
            <a:pPr marL="457200" indent="-457200" algn="just">
              <a:buFont typeface="Arial" panose="020B0604020202020204" pitchFamily="34" charset="0"/>
              <a:buChar char="•"/>
            </a:pPr>
            <a:r>
              <a:rPr lang="en-US" sz="2800" b="0" dirty="0"/>
              <a:t>Advancing deployment of SMRs</a:t>
            </a:r>
          </a:p>
          <a:p>
            <a:pPr marL="457200" indent="-457200" algn="just">
              <a:buFont typeface="Arial" panose="020B0604020202020204" pitchFamily="34" charset="0"/>
              <a:buChar char="•"/>
            </a:pPr>
            <a:r>
              <a:rPr lang="en-US" sz="2800" b="0" dirty="0"/>
              <a:t>Positioning SMRs as a cornerstone of sustainable energy strategies in emerging economies</a:t>
            </a:r>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14</a:t>
            </a:fld>
            <a:endParaRPr lang="en-US" dirty="0"/>
          </a:p>
        </p:txBody>
      </p:sp>
    </p:spTree>
    <p:extLst>
      <p:ext uri="{BB962C8B-B14F-4D97-AF65-F5344CB8AC3E}">
        <p14:creationId xmlns:p14="http://schemas.microsoft.com/office/powerpoint/2010/main" val="208688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4984-2E0B-40A8-B7BB-BF8D1C36725A}"/>
              </a:ext>
            </a:extLst>
          </p:cNvPr>
          <p:cNvSpPr>
            <a:spLocks noGrp="1"/>
          </p:cNvSpPr>
          <p:nvPr>
            <p:ph type="title"/>
          </p:nvPr>
        </p:nvSpPr>
        <p:spPr>
          <a:xfrm>
            <a:off x="990600" y="1734899"/>
            <a:ext cx="2602632" cy="864096"/>
          </a:xfrm>
        </p:spPr>
        <p:txBody>
          <a:bodyPr vert="horz" lIns="91440" tIns="45720" rIns="91440" bIns="45720" rtlCol="0" anchor="ctr">
            <a:normAutofit/>
          </a:bodyPr>
          <a:lstStyle/>
          <a:p>
            <a:pPr>
              <a:lnSpc>
                <a:spcPct val="90000"/>
              </a:lnSpc>
            </a:pPr>
            <a:r>
              <a:rPr lang="en-US" sz="3100" dirty="0"/>
              <a:t>Questions?</a:t>
            </a:r>
          </a:p>
        </p:txBody>
      </p:sp>
      <p:sp>
        <p:nvSpPr>
          <p:cNvPr id="4" name="Content Placeholder 3">
            <a:extLst>
              <a:ext uri="{FF2B5EF4-FFF2-40B4-BE49-F238E27FC236}">
                <a16:creationId xmlns:a16="http://schemas.microsoft.com/office/drawing/2014/main" id="{903D1DA0-4611-4B90-8459-ECD9387E9687}"/>
              </a:ext>
            </a:extLst>
          </p:cNvPr>
          <p:cNvSpPr>
            <a:spLocks noGrp="1"/>
          </p:cNvSpPr>
          <p:nvPr>
            <p:ph sz="half" idx="2"/>
          </p:nvPr>
        </p:nvSpPr>
        <p:spPr>
          <a:xfrm>
            <a:off x="3352800" y="1556792"/>
            <a:ext cx="5714999" cy="4525963"/>
          </a:xfrm>
        </p:spPr>
        <p:txBody>
          <a:bodyPr>
            <a:normAutofit/>
          </a:bodyPr>
          <a:lstStyle/>
          <a:p>
            <a:endParaRPr lang="en-US" b="0" dirty="0"/>
          </a:p>
          <a:p>
            <a:r>
              <a:rPr lang="en-US" b="0" dirty="0"/>
              <a:t>	</a:t>
            </a:r>
          </a:p>
        </p:txBody>
      </p:sp>
      <p:sp>
        <p:nvSpPr>
          <p:cNvPr id="3" name="Slide Number Placeholder 2">
            <a:extLst>
              <a:ext uri="{FF2B5EF4-FFF2-40B4-BE49-F238E27FC236}">
                <a16:creationId xmlns:a16="http://schemas.microsoft.com/office/drawing/2014/main" id="{DF56F0FE-4171-4BAF-8B2F-C10CB8A0DA39}"/>
              </a:ext>
            </a:extLst>
          </p:cNvPr>
          <p:cNvSpPr>
            <a:spLocks noGrp="1"/>
          </p:cNvSpPr>
          <p:nvPr>
            <p:ph type="sldNum" sz="quarter" idx="12"/>
          </p:nvPr>
        </p:nvSpPr>
        <p:spPr>
          <a:xfrm>
            <a:off x="8472490" y="6525344"/>
            <a:ext cx="509587" cy="293688"/>
          </a:xfrm>
        </p:spPr>
        <p:txBody>
          <a:bodyPr wrap="square" anchor="t">
            <a:normAutofit/>
          </a:bodyPr>
          <a:lstStyle/>
          <a:p>
            <a:pPr>
              <a:spcAft>
                <a:spcPts val="600"/>
              </a:spcAft>
            </a:pPr>
            <a:fld id="{23A0628E-C12F-4F8C-9895-BCD5E30100D3}" type="slidenum">
              <a:rPr lang="en-US" smtClean="0"/>
              <a:pPr>
                <a:spcAft>
                  <a:spcPts val="600"/>
                </a:spcAft>
              </a:pPr>
              <a:t>15</a:t>
            </a:fld>
            <a:endParaRPr lang="en-US"/>
          </a:p>
        </p:txBody>
      </p:sp>
      <p:pic>
        <p:nvPicPr>
          <p:cNvPr id="5" name="Picture 4">
            <a:extLst>
              <a:ext uri="{FF2B5EF4-FFF2-40B4-BE49-F238E27FC236}">
                <a16:creationId xmlns:a16="http://schemas.microsoft.com/office/drawing/2014/main" id="{95D8305F-5B4B-9496-2017-29225D4AF51D}"/>
              </a:ext>
            </a:extLst>
          </p:cNvPr>
          <p:cNvPicPr>
            <a:picLocks noChangeAspect="1"/>
          </p:cNvPicPr>
          <p:nvPr/>
        </p:nvPicPr>
        <p:blipFill>
          <a:blip r:embed="rId2"/>
          <a:stretch>
            <a:fillRect/>
          </a:stretch>
        </p:blipFill>
        <p:spPr>
          <a:xfrm>
            <a:off x="1066800" y="2667000"/>
            <a:ext cx="1841152" cy="2609314"/>
          </a:xfrm>
          <a:prstGeom prst="rect">
            <a:avLst/>
          </a:prstGeom>
        </p:spPr>
      </p:pic>
    </p:spTree>
    <p:extLst>
      <p:ext uri="{BB962C8B-B14F-4D97-AF65-F5344CB8AC3E}">
        <p14:creationId xmlns:p14="http://schemas.microsoft.com/office/powerpoint/2010/main" val="40615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50" y="1643529"/>
            <a:ext cx="8515350" cy="4424083"/>
          </a:xfrm>
        </p:spPr>
        <p:txBody>
          <a:bodyPr>
            <a:normAutofit/>
          </a:bodyPr>
          <a:lstStyle/>
          <a:p>
            <a:pPr>
              <a:spcBef>
                <a:spcPts val="1800"/>
              </a:spcBef>
              <a:spcAft>
                <a:spcPts val="1200"/>
              </a:spcAft>
            </a:pPr>
            <a:endParaRPr lang="en-US" sz="2400" dirty="0">
              <a:latin typeface="Times New Roman"/>
              <a:cs typeface="Times New Roman"/>
            </a:endParaRPr>
          </a:p>
          <a:p>
            <a:pPr>
              <a:spcBef>
                <a:spcPts val="1800"/>
              </a:spcBef>
              <a:spcAft>
                <a:spcPts val="1200"/>
              </a:spcAft>
            </a:pPr>
            <a:endParaRPr lang="en-US" sz="2400" dirty="0">
              <a:latin typeface="Times New Roman"/>
              <a:cs typeface="Times New Roman"/>
            </a:endParaRPr>
          </a:p>
          <a:p>
            <a:pPr marL="0" indent="0">
              <a:spcBef>
                <a:spcPts val="1800"/>
              </a:spcBef>
              <a:spcAft>
                <a:spcPts val="1200"/>
              </a:spcAft>
              <a:buNone/>
            </a:pPr>
            <a:endParaRPr lang="en-US" sz="2400" dirty="0">
              <a:latin typeface="Times New Roman"/>
              <a:cs typeface="Times New Roman"/>
            </a:endParaRPr>
          </a:p>
        </p:txBody>
      </p:sp>
      <p:sp>
        <p:nvSpPr>
          <p:cNvPr id="6" name="Rectangle 3"/>
          <p:cNvSpPr>
            <a:spLocks noGrp="1" noChangeArrowheads="1"/>
          </p:cNvSpPr>
          <p:nvPr>
            <p:ph type="title"/>
            <p:custDataLst>
              <p:tags r:id="rId1"/>
            </p:custDataLst>
          </p:nvPr>
        </p:nvSpPr>
        <p:spPr bwMode="gray">
          <a:xfrm>
            <a:off x="1100508" y="313287"/>
            <a:ext cx="7491144" cy="596653"/>
          </a:xfrm>
        </p:spPr>
        <p:txBody>
          <a:bodyPr>
            <a:noAutofit/>
          </a:bodyPr>
          <a:lstStyle/>
          <a:p>
            <a:r>
              <a:rPr lang="en-GB" sz="3200" b="1" dirty="0">
                <a:solidFill>
                  <a:srgbClr val="0070C0"/>
                </a:solidFill>
                <a:latin typeface="Times New Roman" charset="0"/>
                <a:ea typeface="Times New Roman" charset="0"/>
                <a:cs typeface="Times New Roman" charset="0"/>
              </a:rPr>
              <a:t>Energy is a Key Enabler for Kenya’s Development</a:t>
            </a:r>
          </a:p>
        </p:txBody>
      </p:sp>
      <p:grpSp>
        <p:nvGrpSpPr>
          <p:cNvPr id="7" name="Group 6"/>
          <p:cNvGrpSpPr/>
          <p:nvPr/>
        </p:nvGrpSpPr>
        <p:grpSpPr>
          <a:xfrm>
            <a:off x="927333" y="1387444"/>
            <a:ext cx="7445628" cy="4300287"/>
            <a:chOff x="609600" y="1371600"/>
            <a:chExt cx="6021388" cy="5141912"/>
          </a:xfrm>
        </p:grpSpPr>
        <p:sp>
          <p:nvSpPr>
            <p:cNvPr id="8" name="Rectangle 7"/>
            <p:cNvSpPr>
              <a:spLocks noChangeArrowheads="1"/>
            </p:cNvSpPr>
            <p:nvPr/>
          </p:nvSpPr>
          <p:spPr bwMode="gray">
            <a:xfrm>
              <a:off x="609600" y="1371600"/>
              <a:ext cx="6021388" cy="5141912"/>
            </a:xfrm>
            <a:prstGeom prst="rect">
              <a:avLst/>
            </a:prstGeom>
            <a:solidFill>
              <a:srgbClr val="FFFFFF"/>
            </a:solidFill>
            <a:ln w="28575" algn="ctr">
              <a:noFill/>
              <a:miter lim="800000"/>
              <a:headEnd/>
              <a:tailEnd/>
            </a:ln>
            <a:effectLst/>
          </p:spPr>
          <p:txBody>
            <a:bodyPr wrap="none" anchor="ct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9" name="Freeform 8"/>
            <p:cNvSpPr>
              <a:spLocks/>
            </p:cNvSpPr>
            <p:nvPr/>
          </p:nvSpPr>
          <p:spPr bwMode="gray">
            <a:xfrm>
              <a:off x="695325" y="1447800"/>
              <a:ext cx="5864225" cy="1481137"/>
            </a:xfrm>
            <a:custGeom>
              <a:avLst/>
              <a:gdLst/>
              <a:ahLst/>
              <a:cxnLst>
                <a:cxn ang="0">
                  <a:pos x="0" y="1263"/>
                </a:cxn>
                <a:cxn ang="0">
                  <a:pos x="5802" y="1263"/>
                </a:cxn>
                <a:cxn ang="0">
                  <a:pos x="2907" y="0"/>
                </a:cxn>
                <a:cxn ang="0">
                  <a:pos x="0" y="1263"/>
                </a:cxn>
              </a:cxnLst>
              <a:rect l="0" t="0" r="r" b="b"/>
              <a:pathLst>
                <a:path w="5802" h="1263">
                  <a:moveTo>
                    <a:pt x="0" y="1263"/>
                  </a:moveTo>
                  <a:lnTo>
                    <a:pt x="5802" y="1263"/>
                  </a:lnTo>
                  <a:lnTo>
                    <a:pt x="2907" y="0"/>
                  </a:lnTo>
                  <a:lnTo>
                    <a:pt x="0" y="1263"/>
                  </a:lnTo>
                  <a:close/>
                </a:path>
              </a:pathLst>
            </a:custGeom>
            <a:solidFill>
              <a:srgbClr val="008E56"/>
            </a:solidFill>
            <a:ln w="14351">
              <a:noFill/>
              <a:prstDash val="solid"/>
              <a:round/>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10" name="Freeform 9"/>
            <p:cNvSpPr>
              <a:spLocks/>
            </p:cNvSpPr>
            <p:nvPr/>
          </p:nvSpPr>
          <p:spPr bwMode="gray">
            <a:xfrm>
              <a:off x="1128712" y="1546225"/>
              <a:ext cx="5016500" cy="1252537"/>
            </a:xfrm>
            <a:custGeom>
              <a:avLst/>
              <a:gdLst/>
              <a:ahLst/>
              <a:cxnLst>
                <a:cxn ang="0">
                  <a:pos x="0" y="1068"/>
                </a:cxn>
                <a:cxn ang="0">
                  <a:pos x="4966" y="1068"/>
                </a:cxn>
                <a:cxn ang="0">
                  <a:pos x="2491" y="0"/>
                </a:cxn>
                <a:cxn ang="0">
                  <a:pos x="0" y="1068"/>
                </a:cxn>
              </a:cxnLst>
              <a:rect l="0" t="0" r="r" b="b"/>
              <a:pathLst>
                <a:path w="4966" h="1068">
                  <a:moveTo>
                    <a:pt x="0" y="1068"/>
                  </a:moveTo>
                  <a:lnTo>
                    <a:pt x="4966" y="1068"/>
                  </a:lnTo>
                  <a:lnTo>
                    <a:pt x="2491" y="0"/>
                  </a:lnTo>
                  <a:lnTo>
                    <a:pt x="0" y="1068"/>
                  </a:lnTo>
                  <a:close/>
                </a:path>
              </a:pathLst>
            </a:custGeom>
            <a:solidFill>
              <a:srgbClr val="E4E4E4"/>
            </a:solidFill>
            <a:ln w="9525" cap="flat" cmpd="sng">
              <a:noFill/>
              <a:prstDash val="solid"/>
              <a:round/>
              <a:headEnd/>
              <a:tailEnd/>
            </a:ln>
            <a:effectLst/>
          </p:spPr>
          <p:txBody>
            <a:bodyPr anchor="ct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11" name="Rectangle 10"/>
            <p:cNvSpPr>
              <a:spLocks noChangeArrowheads="1"/>
            </p:cNvSpPr>
            <p:nvPr/>
          </p:nvSpPr>
          <p:spPr bwMode="gray">
            <a:xfrm>
              <a:off x="639096" y="3009900"/>
              <a:ext cx="5953125" cy="68262"/>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12" name="Rectangle 11"/>
            <p:cNvSpPr>
              <a:spLocks noChangeArrowheads="1"/>
            </p:cNvSpPr>
            <p:nvPr/>
          </p:nvSpPr>
          <p:spPr bwMode="gray">
            <a:xfrm>
              <a:off x="752475" y="3149600"/>
              <a:ext cx="5738812" cy="87312"/>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13" name="Rectangle 12"/>
            <p:cNvSpPr>
              <a:spLocks noChangeArrowheads="1"/>
            </p:cNvSpPr>
            <p:nvPr/>
          </p:nvSpPr>
          <p:spPr bwMode="gray">
            <a:xfrm>
              <a:off x="907289" y="5753100"/>
              <a:ext cx="5424422" cy="48956"/>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14" name="Rectangle 13"/>
            <p:cNvSpPr>
              <a:spLocks noChangeArrowheads="1"/>
            </p:cNvSpPr>
            <p:nvPr/>
          </p:nvSpPr>
          <p:spPr bwMode="gray">
            <a:xfrm>
              <a:off x="749649" y="5864364"/>
              <a:ext cx="5739701" cy="82335"/>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15" name="Rectangle 14"/>
            <p:cNvSpPr>
              <a:spLocks noChangeArrowheads="1"/>
            </p:cNvSpPr>
            <p:nvPr/>
          </p:nvSpPr>
          <p:spPr bwMode="gray">
            <a:xfrm>
              <a:off x="662745" y="6006781"/>
              <a:ext cx="5913509" cy="97912"/>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nvGrpSpPr>
            <p:cNvPr id="16" name="Group 15"/>
            <p:cNvGrpSpPr>
              <a:grpSpLocks/>
            </p:cNvGrpSpPr>
            <p:nvPr/>
          </p:nvGrpSpPr>
          <p:grpSpPr bwMode="auto">
            <a:xfrm>
              <a:off x="5226050" y="3303577"/>
              <a:ext cx="946150" cy="2387592"/>
              <a:chOff x="3911" y="1415"/>
              <a:chExt cx="322" cy="1069"/>
            </a:xfrm>
          </p:grpSpPr>
          <p:sp>
            <p:nvSpPr>
              <p:cNvPr id="42" name="Rectangle 41"/>
              <p:cNvSpPr>
                <a:spLocks noChangeArrowheads="1"/>
              </p:cNvSpPr>
              <p:nvPr/>
            </p:nvSpPr>
            <p:spPr bwMode="gray">
              <a:xfrm>
                <a:off x="3911" y="2457"/>
                <a:ext cx="322" cy="27"/>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3" name="Rectangle 42"/>
              <p:cNvSpPr>
                <a:spLocks noChangeArrowheads="1"/>
              </p:cNvSpPr>
              <p:nvPr/>
            </p:nvSpPr>
            <p:spPr bwMode="gray">
              <a:xfrm>
                <a:off x="3911" y="1415"/>
                <a:ext cx="322" cy="27"/>
              </a:xfrm>
              <a:prstGeom prst="rect">
                <a:avLst/>
              </a:prstGeom>
              <a:solidFill>
                <a:srgbClr val="008E56"/>
              </a:solidFill>
              <a:ln w="14288">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nvGrpSpPr>
              <p:cNvPr id="44" name="Group 43"/>
              <p:cNvGrpSpPr>
                <a:grpSpLocks/>
              </p:cNvGrpSpPr>
              <p:nvPr/>
            </p:nvGrpSpPr>
            <p:grpSpPr bwMode="auto">
              <a:xfrm>
                <a:off x="3964" y="1462"/>
                <a:ext cx="229" cy="975"/>
                <a:chOff x="3964" y="1462"/>
                <a:chExt cx="229" cy="975"/>
              </a:xfrm>
            </p:grpSpPr>
            <p:sp>
              <p:nvSpPr>
                <p:cNvPr id="45" name="Rectangle 44"/>
                <p:cNvSpPr>
                  <a:spLocks noChangeArrowheads="1"/>
                </p:cNvSpPr>
                <p:nvPr/>
              </p:nvSpPr>
              <p:spPr bwMode="gray">
                <a:xfrm>
                  <a:off x="3964" y="1462"/>
                  <a:ext cx="229" cy="975"/>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6" name="Rectangle 45"/>
                <p:cNvSpPr>
                  <a:spLocks noChangeArrowheads="1"/>
                </p:cNvSpPr>
                <p:nvPr/>
              </p:nvSpPr>
              <p:spPr bwMode="gray">
                <a:xfrm>
                  <a:off x="4039" y="1483"/>
                  <a:ext cx="30" cy="933"/>
                </a:xfrm>
                <a:prstGeom prst="rect">
                  <a:avLst/>
                </a:prstGeom>
                <a:solidFill>
                  <a:srgbClr val="008E56"/>
                </a:solidFill>
                <a:ln w="14288">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7" name="Rectangle 46"/>
                <p:cNvSpPr>
                  <a:spLocks noChangeArrowheads="1"/>
                </p:cNvSpPr>
                <p:nvPr/>
              </p:nvSpPr>
              <p:spPr bwMode="gray">
                <a:xfrm>
                  <a:off x="4089" y="1483"/>
                  <a:ext cx="30" cy="933"/>
                </a:xfrm>
                <a:prstGeom prst="rect">
                  <a:avLst/>
                </a:prstGeom>
                <a:solidFill>
                  <a:srgbClr val="008E56"/>
                </a:solidFill>
                <a:ln w="14288">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8" name="Rectangle 47"/>
                <p:cNvSpPr>
                  <a:spLocks noChangeArrowheads="1"/>
                </p:cNvSpPr>
                <p:nvPr/>
              </p:nvSpPr>
              <p:spPr bwMode="gray">
                <a:xfrm>
                  <a:off x="4139" y="1483"/>
                  <a:ext cx="30" cy="933"/>
                </a:xfrm>
                <a:prstGeom prst="rect">
                  <a:avLst/>
                </a:prstGeom>
                <a:solidFill>
                  <a:srgbClr val="008E56"/>
                </a:solidFill>
                <a:ln w="14288">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9" name="Rectangle 48"/>
                <p:cNvSpPr>
                  <a:spLocks noChangeArrowheads="1"/>
                </p:cNvSpPr>
                <p:nvPr/>
              </p:nvSpPr>
              <p:spPr bwMode="gray">
                <a:xfrm>
                  <a:off x="3989" y="1483"/>
                  <a:ext cx="30" cy="933"/>
                </a:xfrm>
                <a:prstGeom prst="rect">
                  <a:avLst/>
                </a:prstGeom>
                <a:solidFill>
                  <a:srgbClr val="008E56"/>
                </a:solidFill>
                <a:ln w="14288">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grpSp>
        <p:grpSp>
          <p:nvGrpSpPr>
            <p:cNvPr id="17" name="Group 16"/>
            <p:cNvGrpSpPr>
              <a:grpSpLocks/>
            </p:cNvGrpSpPr>
            <p:nvPr/>
          </p:nvGrpSpPr>
          <p:grpSpPr bwMode="auto">
            <a:xfrm>
              <a:off x="1036637" y="3303577"/>
              <a:ext cx="946150" cy="2387592"/>
              <a:chOff x="1698" y="1415"/>
              <a:chExt cx="321" cy="1069"/>
            </a:xfrm>
          </p:grpSpPr>
          <p:sp>
            <p:nvSpPr>
              <p:cNvPr id="34" name="Rectangle 33"/>
              <p:cNvSpPr>
                <a:spLocks noChangeArrowheads="1"/>
              </p:cNvSpPr>
              <p:nvPr/>
            </p:nvSpPr>
            <p:spPr bwMode="gray">
              <a:xfrm>
                <a:off x="1698" y="2457"/>
                <a:ext cx="321" cy="27"/>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5" name="Rectangle 34"/>
              <p:cNvSpPr>
                <a:spLocks noChangeArrowheads="1"/>
              </p:cNvSpPr>
              <p:nvPr/>
            </p:nvSpPr>
            <p:spPr bwMode="gray">
              <a:xfrm>
                <a:off x="1698" y="1415"/>
                <a:ext cx="321" cy="27"/>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nvGrpSpPr>
              <p:cNvPr id="36" name="Group 35"/>
              <p:cNvGrpSpPr>
                <a:grpSpLocks/>
              </p:cNvGrpSpPr>
              <p:nvPr/>
            </p:nvGrpSpPr>
            <p:grpSpPr bwMode="auto">
              <a:xfrm>
                <a:off x="1752" y="1462"/>
                <a:ext cx="228" cy="975"/>
                <a:chOff x="1752" y="1462"/>
                <a:chExt cx="228" cy="975"/>
              </a:xfrm>
            </p:grpSpPr>
            <p:sp>
              <p:nvSpPr>
                <p:cNvPr id="37" name="Rectangle 36"/>
                <p:cNvSpPr>
                  <a:spLocks noChangeArrowheads="1"/>
                </p:cNvSpPr>
                <p:nvPr/>
              </p:nvSpPr>
              <p:spPr bwMode="gray">
                <a:xfrm>
                  <a:off x="1752" y="1462"/>
                  <a:ext cx="228" cy="975"/>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8" name="Rectangle 37"/>
                <p:cNvSpPr>
                  <a:spLocks noChangeArrowheads="1"/>
                </p:cNvSpPr>
                <p:nvPr/>
              </p:nvSpPr>
              <p:spPr bwMode="gray">
                <a:xfrm>
                  <a:off x="1826" y="1483"/>
                  <a:ext cx="30"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9" name="Rectangle 38"/>
                <p:cNvSpPr>
                  <a:spLocks noChangeArrowheads="1"/>
                </p:cNvSpPr>
                <p:nvPr/>
              </p:nvSpPr>
              <p:spPr bwMode="gray">
                <a:xfrm>
                  <a:off x="1876" y="1483"/>
                  <a:ext cx="30"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0" name="Rectangle 39"/>
                <p:cNvSpPr>
                  <a:spLocks noChangeArrowheads="1"/>
                </p:cNvSpPr>
                <p:nvPr/>
              </p:nvSpPr>
              <p:spPr bwMode="gray">
                <a:xfrm>
                  <a:off x="1926" y="1483"/>
                  <a:ext cx="29"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41" name="Rectangle 40"/>
                <p:cNvSpPr>
                  <a:spLocks noChangeArrowheads="1"/>
                </p:cNvSpPr>
                <p:nvPr/>
              </p:nvSpPr>
              <p:spPr bwMode="gray">
                <a:xfrm>
                  <a:off x="1776" y="1483"/>
                  <a:ext cx="30"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grpSp>
        <p:grpSp>
          <p:nvGrpSpPr>
            <p:cNvPr id="18" name="Group 17"/>
            <p:cNvGrpSpPr>
              <a:grpSpLocks/>
            </p:cNvGrpSpPr>
            <p:nvPr/>
          </p:nvGrpSpPr>
          <p:grpSpPr bwMode="auto">
            <a:xfrm>
              <a:off x="3168650" y="3303596"/>
              <a:ext cx="949325" cy="2387609"/>
              <a:chOff x="2394" y="1815"/>
              <a:chExt cx="843" cy="1770"/>
            </a:xfrm>
          </p:grpSpPr>
          <p:sp>
            <p:nvSpPr>
              <p:cNvPr id="26" name="Rectangle 25"/>
              <p:cNvSpPr>
                <a:spLocks noChangeArrowheads="1"/>
              </p:cNvSpPr>
              <p:nvPr/>
            </p:nvSpPr>
            <p:spPr bwMode="gray">
              <a:xfrm>
                <a:off x="2394" y="3541"/>
                <a:ext cx="843" cy="44"/>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27" name="Rectangle 26"/>
              <p:cNvSpPr>
                <a:spLocks noChangeArrowheads="1"/>
              </p:cNvSpPr>
              <p:nvPr/>
            </p:nvSpPr>
            <p:spPr bwMode="gray">
              <a:xfrm>
                <a:off x="2394" y="1815"/>
                <a:ext cx="843" cy="44"/>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nvGrpSpPr>
              <p:cNvPr id="28" name="Group 27"/>
              <p:cNvGrpSpPr>
                <a:grpSpLocks/>
              </p:cNvGrpSpPr>
              <p:nvPr/>
            </p:nvGrpSpPr>
            <p:grpSpPr bwMode="auto">
              <a:xfrm>
                <a:off x="2515" y="1893"/>
                <a:ext cx="602" cy="1614"/>
                <a:chOff x="3597" y="1462"/>
                <a:chExt cx="230" cy="975"/>
              </a:xfrm>
            </p:grpSpPr>
            <p:sp>
              <p:nvSpPr>
                <p:cNvPr id="29" name="Rectangle 28"/>
                <p:cNvSpPr>
                  <a:spLocks noChangeArrowheads="1"/>
                </p:cNvSpPr>
                <p:nvPr/>
              </p:nvSpPr>
              <p:spPr bwMode="gray">
                <a:xfrm>
                  <a:off x="3597" y="1462"/>
                  <a:ext cx="230" cy="975"/>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0" name="Rectangle 29"/>
                <p:cNvSpPr>
                  <a:spLocks noChangeArrowheads="1"/>
                </p:cNvSpPr>
                <p:nvPr/>
              </p:nvSpPr>
              <p:spPr bwMode="gray">
                <a:xfrm>
                  <a:off x="3672" y="1483"/>
                  <a:ext cx="30"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1" name="Rectangle 30"/>
                <p:cNvSpPr>
                  <a:spLocks noChangeArrowheads="1"/>
                </p:cNvSpPr>
                <p:nvPr/>
              </p:nvSpPr>
              <p:spPr bwMode="gray">
                <a:xfrm>
                  <a:off x="3722" y="1483"/>
                  <a:ext cx="30"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2" name="Rectangle 31"/>
                <p:cNvSpPr>
                  <a:spLocks noChangeArrowheads="1"/>
                </p:cNvSpPr>
                <p:nvPr/>
              </p:nvSpPr>
              <p:spPr bwMode="gray">
                <a:xfrm>
                  <a:off x="3772" y="1483"/>
                  <a:ext cx="30"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33" name="Rectangle 32"/>
                <p:cNvSpPr>
                  <a:spLocks noChangeArrowheads="1"/>
                </p:cNvSpPr>
                <p:nvPr/>
              </p:nvSpPr>
              <p:spPr bwMode="gray">
                <a:xfrm>
                  <a:off x="3623" y="1483"/>
                  <a:ext cx="29" cy="933"/>
                </a:xfrm>
                <a:prstGeom prst="rect">
                  <a:avLst/>
                </a:prstGeom>
                <a:solidFill>
                  <a:srgbClr val="008E56"/>
                </a:solidFill>
                <a:ln w="14351">
                  <a:noFill/>
                  <a:miter lim="800000"/>
                  <a:headEnd/>
                  <a:tailEnd/>
                </a:ln>
              </p:spPr>
              <p:txBody>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grpSp>
        </p:grpSp>
        <p:sp>
          <p:nvSpPr>
            <p:cNvPr id="19" name="Rectangle 18"/>
            <p:cNvSpPr>
              <a:spLocks noChangeArrowheads="1"/>
            </p:cNvSpPr>
            <p:nvPr/>
          </p:nvSpPr>
          <p:spPr bwMode="gray">
            <a:xfrm>
              <a:off x="798512" y="3621087"/>
              <a:ext cx="1487488" cy="1752600"/>
            </a:xfrm>
            <a:prstGeom prst="rect">
              <a:avLst/>
            </a:prstGeom>
            <a:solidFill>
              <a:srgbClr val="D2013A"/>
            </a:solidFill>
            <a:ln w="9525" algn="ctr">
              <a:noFill/>
              <a:miter lim="800000"/>
              <a:headEnd/>
              <a:tailEnd/>
            </a:ln>
            <a:effectLst/>
          </p:spPr>
          <p:txBody>
            <a:bodyPr anchor="ct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20" name="Rectangle 19"/>
            <p:cNvSpPr>
              <a:spLocks noChangeArrowheads="1"/>
            </p:cNvSpPr>
            <p:nvPr/>
          </p:nvSpPr>
          <p:spPr bwMode="gray">
            <a:xfrm>
              <a:off x="838200" y="3724137"/>
              <a:ext cx="1285875" cy="1289625"/>
            </a:xfrm>
            <a:prstGeom prst="rect">
              <a:avLst/>
            </a:prstGeom>
            <a:noFill/>
            <a:ln w="9525">
              <a:noFill/>
              <a:miter lim="800000"/>
              <a:headEnd/>
              <a:tailEnd/>
            </a:ln>
            <a:effectLst/>
          </p:spPr>
          <p:txBody>
            <a:bodyPr wrap="square" lIns="0" tIns="0" rIns="0" bIns="0" anchor="b">
              <a:spAutoFit/>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pPr algn="ctr" defTabSz="931343">
                <a:buSzPct val="120000"/>
              </a:pPr>
              <a:r>
                <a:rPr lang="en-GB" sz="1200" b="1" dirty="0">
                  <a:solidFill>
                    <a:prstClr val="white"/>
                  </a:solidFill>
                  <a:latin typeface="Times New Roman"/>
                  <a:cs typeface="Times New Roman"/>
                </a:rPr>
                <a:t>Economic</a:t>
              </a:r>
            </a:p>
            <a:p>
              <a:pPr algn="ctr" defTabSz="931343">
                <a:buSzPct val="120000"/>
              </a:pPr>
              <a:endParaRPr lang="en-GB" sz="1200" b="1" dirty="0">
                <a:solidFill>
                  <a:prstClr val="white"/>
                </a:solidFill>
                <a:latin typeface="Times New Roman"/>
                <a:cs typeface="Times New Roman"/>
              </a:endParaRPr>
            </a:p>
            <a:p>
              <a:pPr algn="ctr" defTabSz="931343">
                <a:buSzPct val="120000"/>
              </a:pPr>
              <a:r>
                <a:rPr lang="en-GB" sz="1200" dirty="0">
                  <a:solidFill>
                    <a:prstClr val="white"/>
                  </a:solidFill>
                  <a:latin typeface="Times New Roman"/>
                  <a:cs typeface="Times New Roman"/>
                </a:rPr>
                <a:t>To maintain a sustained economic growth of 10% p.a. over the next 25 years</a:t>
              </a:r>
            </a:p>
          </p:txBody>
        </p:sp>
        <p:sp>
          <p:nvSpPr>
            <p:cNvPr id="21" name="Rectangle 20"/>
            <p:cNvSpPr>
              <a:spLocks noChangeArrowheads="1"/>
            </p:cNvSpPr>
            <p:nvPr/>
          </p:nvSpPr>
          <p:spPr bwMode="gray">
            <a:xfrm>
              <a:off x="2787444" y="3621087"/>
              <a:ext cx="1539875" cy="1752600"/>
            </a:xfrm>
            <a:prstGeom prst="rect">
              <a:avLst/>
            </a:prstGeom>
            <a:solidFill>
              <a:srgbClr val="D2013A"/>
            </a:solidFill>
            <a:ln w="9525" algn="ctr">
              <a:noFill/>
              <a:miter lim="800000"/>
              <a:headEnd/>
              <a:tailEnd/>
            </a:ln>
            <a:effectLst/>
          </p:spPr>
          <p:txBody>
            <a:bodyPr anchor="ct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22" name="Rectangle 21"/>
            <p:cNvSpPr>
              <a:spLocks noChangeArrowheads="1"/>
            </p:cNvSpPr>
            <p:nvPr/>
          </p:nvSpPr>
          <p:spPr bwMode="gray">
            <a:xfrm>
              <a:off x="2815319" y="3721502"/>
              <a:ext cx="1508125" cy="1289625"/>
            </a:xfrm>
            <a:prstGeom prst="rect">
              <a:avLst/>
            </a:prstGeom>
            <a:noFill/>
            <a:ln w="9525" algn="ctr">
              <a:noFill/>
              <a:miter lim="800000"/>
              <a:headEnd/>
              <a:tailEnd/>
            </a:ln>
            <a:effectLst/>
          </p:spPr>
          <p:txBody>
            <a:bodyPr wrap="square" lIns="0" tIns="0" rIns="0" bIns="0" anchor="b">
              <a:spAutoFit/>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pPr algn="ctr" defTabSz="931343">
                <a:buSzPct val="120000"/>
              </a:pPr>
              <a:r>
                <a:rPr lang="en-GB" sz="1200" b="1" dirty="0">
                  <a:solidFill>
                    <a:prstClr val="white"/>
                  </a:solidFill>
                  <a:latin typeface="Times New Roman"/>
                  <a:cs typeface="Times New Roman"/>
                </a:rPr>
                <a:t>Social</a:t>
              </a:r>
            </a:p>
            <a:p>
              <a:pPr algn="ctr" defTabSz="931343">
                <a:buSzPct val="120000"/>
              </a:pPr>
              <a:endParaRPr lang="en-GB" sz="1200" b="1" dirty="0">
                <a:solidFill>
                  <a:prstClr val="white"/>
                </a:solidFill>
                <a:latin typeface="Times New Roman"/>
                <a:cs typeface="Times New Roman"/>
              </a:endParaRPr>
            </a:p>
            <a:p>
              <a:pPr algn="ctr" defTabSz="931343">
                <a:buSzPct val="120000"/>
              </a:pPr>
              <a:r>
                <a:rPr lang="en-GB" sz="1200" dirty="0">
                  <a:solidFill>
                    <a:prstClr val="white"/>
                  </a:solidFill>
                  <a:latin typeface="Times New Roman"/>
                  <a:cs typeface="Times New Roman"/>
                </a:rPr>
                <a:t>A just and cohesive society enjoying equitable social development in a clean and secure environment</a:t>
              </a:r>
            </a:p>
          </p:txBody>
        </p:sp>
        <p:sp>
          <p:nvSpPr>
            <p:cNvPr id="23" name="Rectangle 22"/>
            <p:cNvSpPr>
              <a:spLocks noChangeArrowheads="1"/>
            </p:cNvSpPr>
            <p:nvPr/>
          </p:nvSpPr>
          <p:spPr bwMode="gray">
            <a:xfrm>
              <a:off x="4895183" y="3621087"/>
              <a:ext cx="1611313" cy="1752600"/>
            </a:xfrm>
            <a:prstGeom prst="rect">
              <a:avLst/>
            </a:prstGeom>
            <a:solidFill>
              <a:srgbClr val="D2013A"/>
            </a:solidFill>
            <a:ln w="9525" algn="ctr">
              <a:noFill/>
              <a:miter lim="800000"/>
              <a:headEnd/>
              <a:tailEnd/>
            </a:ln>
            <a:effectLst/>
          </p:spPr>
          <p:txBody>
            <a:bodyPr anchor="ct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endParaRPr lang="en-US" sz="1400">
                <a:solidFill>
                  <a:prstClr val="white"/>
                </a:solidFill>
              </a:endParaRPr>
            </a:p>
          </p:txBody>
        </p:sp>
        <p:sp>
          <p:nvSpPr>
            <p:cNvPr id="24" name="Rectangle 23"/>
            <p:cNvSpPr>
              <a:spLocks noChangeArrowheads="1"/>
            </p:cNvSpPr>
            <p:nvPr/>
          </p:nvSpPr>
          <p:spPr bwMode="gray">
            <a:xfrm>
              <a:off x="4970463" y="3900866"/>
              <a:ext cx="1430338" cy="1289625"/>
            </a:xfrm>
            <a:prstGeom prst="rect">
              <a:avLst/>
            </a:prstGeom>
            <a:noFill/>
            <a:ln w="9525" algn="ctr">
              <a:noFill/>
              <a:miter lim="800000"/>
              <a:headEnd/>
              <a:tailEnd/>
            </a:ln>
            <a:effectLst/>
          </p:spPr>
          <p:txBody>
            <a:bodyPr wrap="square" lIns="0" tIns="0" rIns="0" bIns="0" anchor="b">
              <a:spAutoFit/>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pPr algn="ctr" defTabSz="931343">
                <a:buSzPct val="120000"/>
              </a:pPr>
              <a:r>
                <a:rPr lang="en-GB" sz="1200" b="1" dirty="0">
                  <a:solidFill>
                    <a:prstClr val="white"/>
                  </a:solidFill>
                  <a:latin typeface="Times New Roman"/>
                  <a:cs typeface="Times New Roman"/>
                </a:rPr>
                <a:t>Political</a:t>
              </a:r>
            </a:p>
            <a:p>
              <a:pPr algn="ctr" defTabSz="931343">
                <a:buSzPct val="120000"/>
              </a:pPr>
              <a:endParaRPr lang="en-GB" sz="1200" b="1" dirty="0">
                <a:solidFill>
                  <a:prstClr val="white"/>
                </a:solidFill>
                <a:latin typeface="Times New Roman"/>
                <a:cs typeface="Times New Roman"/>
              </a:endParaRPr>
            </a:p>
            <a:p>
              <a:pPr algn="ctr" defTabSz="931343">
                <a:buSzPct val="120000"/>
              </a:pPr>
              <a:r>
                <a:rPr lang="en-GB" sz="1200" dirty="0">
                  <a:solidFill>
                    <a:prstClr val="white"/>
                  </a:solidFill>
                  <a:latin typeface="Times New Roman"/>
                  <a:cs typeface="Times New Roman"/>
                </a:rPr>
                <a:t>An issue-based, people-</a:t>
              </a:r>
              <a:r>
                <a:rPr lang="en-GB" sz="1200" dirty="0" err="1">
                  <a:solidFill>
                    <a:prstClr val="white"/>
                  </a:solidFill>
                  <a:latin typeface="Times New Roman"/>
                  <a:cs typeface="Times New Roman"/>
                </a:rPr>
                <a:t>centered</a:t>
              </a:r>
              <a:r>
                <a:rPr lang="en-GB" sz="1200" dirty="0">
                  <a:solidFill>
                    <a:prstClr val="white"/>
                  </a:solidFill>
                  <a:latin typeface="Times New Roman"/>
                  <a:cs typeface="Times New Roman"/>
                </a:rPr>
                <a:t>, result-oriented, and accountable democratic political system</a:t>
              </a:r>
            </a:p>
          </p:txBody>
        </p:sp>
        <p:sp>
          <p:nvSpPr>
            <p:cNvPr id="25" name="Rectangle 24"/>
            <p:cNvSpPr>
              <a:spLocks noChangeArrowheads="1"/>
            </p:cNvSpPr>
            <p:nvPr/>
          </p:nvSpPr>
          <p:spPr bwMode="gray">
            <a:xfrm>
              <a:off x="2092603" y="1754274"/>
              <a:ext cx="2941507" cy="907542"/>
            </a:xfrm>
            <a:prstGeom prst="rect">
              <a:avLst/>
            </a:prstGeom>
            <a:noFill/>
            <a:ln w="9525" algn="ctr">
              <a:noFill/>
              <a:miter lim="800000"/>
              <a:headEnd/>
              <a:tailEnd/>
            </a:ln>
            <a:effectLst/>
          </p:spPr>
          <p:txBody>
            <a:bodyPr wrap="square" lIns="0" tIns="0" rIns="0" bIns="0">
              <a:spAutoFit/>
            </a:bodyPr>
            <a:lstStyle>
              <a:defPPr>
                <a:defRPr lang="en-US"/>
              </a:defPPr>
              <a:lvl1pPr algn="l" rtl="0" fontAlgn="base">
                <a:spcBef>
                  <a:spcPct val="0"/>
                </a:spcBef>
                <a:spcAft>
                  <a:spcPct val="0"/>
                </a:spcAft>
                <a:defRPr kern="1200">
                  <a:solidFill>
                    <a:srgbClr val="000000"/>
                  </a:solidFill>
                  <a:latin typeface="Arial" charset="0"/>
                  <a:cs typeface="Arial"/>
                </a:defRPr>
              </a:lvl1pPr>
              <a:lvl2pPr marL="457200" algn="l" rtl="0" fontAlgn="base">
                <a:spcBef>
                  <a:spcPct val="0"/>
                </a:spcBef>
                <a:spcAft>
                  <a:spcPct val="0"/>
                </a:spcAft>
                <a:defRPr kern="1200">
                  <a:solidFill>
                    <a:srgbClr val="000000"/>
                  </a:solidFill>
                  <a:latin typeface="Arial" charset="0"/>
                  <a:cs typeface="Arial"/>
                </a:defRPr>
              </a:lvl2pPr>
              <a:lvl3pPr marL="914400" algn="l" rtl="0" fontAlgn="base">
                <a:spcBef>
                  <a:spcPct val="0"/>
                </a:spcBef>
                <a:spcAft>
                  <a:spcPct val="0"/>
                </a:spcAft>
                <a:defRPr kern="1200">
                  <a:solidFill>
                    <a:srgbClr val="000000"/>
                  </a:solidFill>
                  <a:latin typeface="Arial" charset="0"/>
                  <a:cs typeface="Arial"/>
                </a:defRPr>
              </a:lvl3pPr>
              <a:lvl4pPr marL="1371600" algn="l" rtl="0" fontAlgn="base">
                <a:spcBef>
                  <a:spcPct val="0"/>
                </a:spcBef>
                <a:spcAft>
                  <a:spcPct val="0"/>
                </a:spcAft>
                <a:defRPr kern="1200">
                  <a:solidFill>
                    <a:srgbClr val="000000"/>
                  </a:solidFill>
                  <a:latin typeface="Arial" charset="0"/>
                  <a:cs typeface="Arial"/>
                </a:defRPr>
              </a:lvl4pPr>
              <a:lvl5pPr marL="1828800" algn="l" rtl="0" fontAlgn="base">
                <a:spcBef>
                  <a:spcPct val="0"/>
                </a:spcBef>
                <a:spcAft>
                  <a:spcPct val="0"/>
                </a:spcAft>
                <a:defRPr kern="1200">
                  <a:solidFill>
                    <a:srgbClr val="000000"/>
                  </a:solidFill>
                  <a:latin typeface="Arial" charset="0"/>
                  <a:cs typeface="Arial"/>
                </a:defRPr>
              </a:lvl5pPr>
              <a:lvl6pPr marL="2286000" algn="l" defTabSz="914400" rtl="0" eaLnBrk="1" latinLnBrk="0" hangingPunct="1">
                <a:defRPr kern="1200">
                  <a:solidFill>
                    <a:srgbClr val="000000"/>
                  </a:solidFill>
                  <a:latin typeface="Arial" charset="0"/>
                  <a:cs typeface="Arial"/>
                </a:defRPr>
              </a:lvl6pPr>
              <a:lvl7pPr marL="2743200" algn="l" defTabSz="914400" rtl="0" eaLnBrk="1" latinLnBrk="0" hangingPunct="1">
                <a:defRPr kern="1200">
                  <a:solidFill>
                    <a:srgbClr val="000000"/>
                  </a:solidFill>
                  <a:latin typeface="Arial" charset="0"/>
                  <a:cs typeface="Arial"/>
                </a:defRPr>
              </a:lvl7pPr>
              <a:lvl8pPr marL="3200400" algn="l" defTabSz="914400" rtl="0" eaLnBrk="1" latinLnBrk="0" hangingPunct="1">
                <a:defRPr kern="1200">
                  <a:solidFill>
                    <a:srgbClr val="000000"/>
                  </a:solidFill>
                  <a:latin typeface="Arial" charset="0"/>
                  <a:cs typeface="Arial"/>
                </a:defRPr>
              </a:lvl8pPr>
              <a:lvl9pPr marL="3657600" algn="l" defTabSz="914400" rtl="0" eaLnBrk="1" latinLnBrk="0" hangingPunct="1">
                <a:defRPr kern="1200">
                  <a:solidFill>
                    <a:srgbClr val="000000"/>
                  </a:solidFill>
                  <a:latin typeface="Arial" charset="0"/>
                  <a:cs typeface="Arial"/>
                </a:defRPr>
              </a:lvl9pPr>
            </a:lstStyle>
            <a:p>
              <a:pPr algn="ctr" defTabSz="931343">
                <a:buSzPct val="120000"/>
              </a:pPr>
              <a:r>
                <a:rPr lang="en-GB" sz="1300" b="1" dirty="0">
                  <a:solidFill>
                    <a:prstClr val="black"/>
                  </a:solidFill>
                  <a:latin typeface="Times New Roman"/>
                  <a:cs typeface="Times New Roman"/>
                </a:rPr>
                <a:t>Kenya Vision 2030</a:t>
              </a:r>
            </a:p>
            <a:p>
              <a:pPr algn="ctr" defTabSz="931343">
                <a:buSzPct val="120000"/>
              </a:pPr>
              <a:endParaRPr lang="en-GB" sz="1300" b="1" dirty="0">
                <a:solidFill>
                  <a:prstClr val="black"/>
                </a:solidFill>
                <a:latin typeface="Times New Roman"/>
                <a:cs typeface="Times New Roman"/>
              </a:endParaRPr>
            </a:p>
            <a:p>
              <a:pPr algn="ctr" defTabSz="931343">
                <a:buSzPct val="120000"/>
              </a:pPr>
              <a:r>
                <a:rPr lang="en-GB" sz="1300" b="1" dirty="0">
                  <a:solidFill>
                    <a:prstClr val="black"/>
                  </a:solidFill>
                  <a:latin typeface="Times New Roman"/>
                  <a:cs typeface="Times New Roman"/>
                </a:rPr>
                <a:t>A globally competitive and prosperous nation with a high quality of life by 2030</a:t>
              </a:r>
            </a:p>
          </p:txBody>
        </p:sp>
      </p:grpSp>
      <p:sp>
        <p:nvSpPr>
          <p:cNvPr id="50" name="Rounded Rectangular Callout 49"/>
          <p:cNvSpPr/>
          <p:nvPr/>
        </p:nvSpPr>
        <p:spPr bwMode="auto">
          <a:xfrm>
            <a:off x="6495141" y="1669146"/>
            <a:ext cx="2261811" cy="580062"/>
          </a:xfrm>
          <a:prstGeom prst="wedgeRoundRectCallout">
            <a:avLst>
              <a:gd name="adj1" fmla="val -54079"/>
              <a:gd name="adj2" fmla="val 9574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296" tIns="46648" rIns="93296" bIns="46648" numCol="1" rtlCol="0" anchor="ctr" anchorCtr="0" compatLnSpc="1">
            <a:prstTxWarp prst="textNoShape">
              <a:avLst/>
            </a:prstTxWarp>
          </a:bodyPr>
          <a:lstStyle/>
          <a:p>
            <a:pPr defTabSz="913526">
              <a:buSzPct val="120000"/>
            </a:pPr>
            <a:r>
              <a:rPr lang="en-US" sz="1200" b="1" dirty="0">
                <a:solidFill>
                  <a:srgbClr val="000000"/>
                </a:solidFill>
                <a:latin typeface="Times New Roman"/>
                <a:cs typeface="Times New Roman"/>
              </a:rPr>
              <a:t>A sustained economic growth.  </a:t>
            </a:r>
            <a:endParaRPr lang="sw-KE" sz="1200" b="1" dirty="0">
              <a:solidFill>
                <a:srgbClr val="000000"/>
              </a:solidFill>
              <a:latin typeface="Times New Roman"/>
              <a:cs typeface="Times New Roman"/>
            </a:endParaRPr>
          </a:p>
        </p:txBody>
      </p:sp>
      <p:grpSp>
        <p:nvGrpSpPr>
          <p:cNvPr id="51" name="Group 1"/>
          <p:cNvGrpSpPr>
            <a:grpSpLocks/>
          </p:cNvGrpSpPr>
          <p:nvPr>
            <p:custDataLst>
              <p:tags r:id="rId2"/>
            </p:custDataLst>
          </p:nvPr>
        </p:nvGrpSpPr>
        <p:grpSpPr bwMode="auto">
          <a:xfrm>
            <a:off x="854439" y="5394979"/>
            <a:ext cx="8185135" cy="1323080"/>
            <a:chOff x="3101" y="2061"/>
            <a:chExt cx="6213" cy="10642"/>
          </a:xfrm>
        </p:grpSpPr>
        <p:sp>
          <p:nvSpPr>
            <p:cNvPr id="52" name="Text Box 2"/>
            <p:cNvSpPr txBox="1">
              <a:spLocks noChangeArrowheads="1"/>
            </p:cNvSpPr>
            <p:nvPr/>
          </p:nvSpPr>
          <p:spPr bwMode="auto">
            <a:xfrm>
              <a:off x="3101" y="4134"/>
              <a:ext cx="5707" cy="8569"/>
            </a:xfrm>
            <a:prstGeom prst="rect">
              <a:avLst/>
            </a:prstGeom>
            <a:solidFill>
              <a:schemeClr val="bg2"/>
            </a:solidFill>
            <a:ln w="14351">
              <a:solidFill>
                <a:srgbClr val="C00000"/>
              </a:solidFill>
              <a:miter lim="800000"/>
              <a:headEnd/>
              <a:tailEnd/>
            </a:ln>
          </p:spPr>
          <p:txBody>
            <a:bodyPr/>
            <a:lstStyle/>
            <a:p>
              <a:pPr defTabSz="932962"/>
              <a:endParaRPr lang="en-US" sz="1600">
                <a:solidFill>
                  <a:srgbClr val="000000"/>
                </a:solidFill>
                <a:latin typeface="Times New Roman"/>
                <a:cs typeface="Times New Roman"/>
              </a:endParaRPr>
            </a:p>
          </p:txBody>
        </p:sp>
        <p:sp>
          <p:nvSpPr>
            <p:cNvPr id="53" name="AutoShape 3"/>
            <p:cNvSpPr>
              <a:spLocks noChangeArrowheads="1"/>
            </p:cNvSpPr>
            <p:nvPr/>
          </p:nvSpPr>
          <p:spPr bwMode="auto">
            <a:xfrm>
              <a:off x="3184" y="2061"/>
              <a:ext cx="6130" cy="7470"/>
            </a:xfrm>
            <a:prstGeom prst="bracketPair">
              <a:avLst>
                <a:gd name="adj" fmla="val 8051"/>
              </a:avLst>
            </a:prstGeom>
            <a:solidFill>
              <a:schemeClr val="tx1"/>
            </a:solidFill>
            <a:ln w="14351">
              <a:solidFill>
                <a:srgbClr val="C00000"/>
              </a:solidFill>
              <a:miter lim="800000"/>
              <a:headEnd/>
              <a:tailEnd/>
            </a:ln>
          </p:spPr>
          <p:txBody>
            <a:bodyPr/>
            <a:lstStyle/>
            <a:p>
              <a:pPr algn="ctr"/>
              <a:r>
                <a:rPr lang="en-US" sz="1600" dirty="0">
                  <a:solidFill>
                    <a:prstClr val="white"/>
                  </a:solidFill>
                  <a:latin typeface="Times New Roman"/>
                  <a:cs typeface="Times New Roman"/>
                </a:rPr>
                <a:t>Key Enabler:</a:t>
              </a:r>
            </a:p>
            <a:p>
              <a:endParaRPr lang="en-US" sz="1600" dirty="0">
                <a:solidFill>
                  <a:prstClr val="white"/>
                </a:solidFill>
                <a:latin typeface="Times New Roman"/>
                <a:cs typeface="Times New Roman"/>
              </a:endParaRPr>
            </a:p>
            <a:p>
              <a:pPr algn="ctr"/>
              <a:r>
                <a:rPr lang="en-US" sz="1600" dirty="0">
                  <a:solidFill>
                    <a:prstClr val="white"/>
                  </a:solidFill>
                  <a:latin typeface="Times New Roman"/>
                  <a:cs typeface="Times New Roman"/>
                </a:rPr>
                <a:t>A vibrant power sector that meets electricity required to drive flagship projects and </a:t>
              </a:r>
              <a:r>
                <a:rPr lang="en-US" sz="1600" dirty="0" err="1">
                  <a:solidFill>
                    <a:prstClr val="white"/>
                  </a:solidFill>
                  <a:latin typeface="Times New Roman"/>
                  <a:cs typeface="Times New Roman"/>
                </a:rPr>
                <a:t>programmes</a:t>
              </a:r>
              <a:r>
                <a:rPr lang="en-US" sz="1600" dirty="0">
                  <a:solidFill>
                    <a:prstClr val="white"/>
                  </a:solidFill>
                  <a:latin typeface="Times New Roman"/>
                  <a:cs typeface="Times New Roman"/>
                </a:rPr>
                <a:t> </a:t>
              </a:r>
            </a:p>
          </p:txBody>
        </p:sp>
      </p:grpSp>
    </p:spTree>
    <p:extLst>
      <p:ext uri="{BB962C8B-B14F-4D97-AF65-F5344CB8AC3E}">
        <p14:creationId xmlns:p14="http://schemas.microsoft.com/office/powerpoint/2010/main" val="220198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Introduction to SMRs</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914400"/>
            <a:ext cx="4495800" cy="5181600"/>
          </a:xfrm>
        </p:spPr>
        <p:txBody>
          <a:bodyPr>
            <a:normAutofit fontScale="92500"/>
          </a:bodyPr>
          <a:lstStyle/>
          <a:p>
            <a:endParaRPr lang="en-US" b="0" dirty="0"/>
          </a:p>
          <a:p>
            <a:pPr algn="just"/>
            <a:r>
              <a:rPr lang="en-US" sz="2800" b="0" dirty="0"/>
              <a:t>Definition by Nuclear Energy Agency:</a:t>
            </a:r>
          </a:p>
          <a:p>
            <a:pPr marL="342900" indent="-342900" algn="just">
              <a:buFont typeface="Arial" panose="020B0604020202020204" pitchFamily="34" charset="0"/>
              <a:buChar char="•"/>
            </a:pPr>
            <a:r>
              <a:rPr lang="en-US" sz="2800" b="0" dirty="0"/>
              <a:t>Power output between 10 </a:t>
            </a:r>
            <a:r>
              <a:rPr lang="en-US" sz="2800" b="0" dirty="0" err="1"/>
              <a:t>MWe</a:t>
            </a:r>
            <a:r>
              <a:rPr lang="en-US" sz="2800" b="0" dirty="0"/>
              <a:t> and 300 </a:t>
            </a:r>
            <a:r>
              <a:rPr lang="en-US" sz="2800" b="0" dirty="0" err="1"/>
              <a:t>MWe</a:t>
            </a:r>
            <a:endParaRPr lang="en-US" sz="2800" b="0" dirty="0"/>
          </a:p>
          <a:p>
            <a:pPr marL="342900" indent="-342900" algn="just">
              <a:buFont typeface="Arial" panose="020B0604020202020204" pitchFamily="34" charset="0"/>
              <a:buChar char="•"/>
            </a:pPr>
            <a:r>
              <a:rPr lang="en-US" sz="2800" b="0" dirty="0"/>
              <a:t>Higher modularization and standardization</a:t>
            </a:r>
          </a:p>
          <a:p>
            <a:pPr marL="342900" indent="-342900" algn="just">
              <a:buFont typeface="Arial" panose="020B0604020202020204" pitchFamily="34" charset="0"/>
              <a:buChar char="•"/>
            </a:pPr>
            <a:r>
              <a:rPr lang="en-US" sz="2800" b="0" dirty="0"/>
              <a:t>Factory-based construction for economies of series</a:t>
            </a:r>
          </a:p>
          <a:p>
            <a:pPr marL="342900" indent="-342900" algn="just">
              <a:buFont typeface="Arial" panose="020B0604020202020204" pitchFamily="34" charset="0"/>
              <a:buChar char="•"/>
            </a:pPr>
            <a:r>
              <a:rPr lang="en-US" sz="2800" b="0" dirty="0"/>
              <a:t>Transportable modules for on-site assembly</a:t>
            </a:r>
          </a:p>
          <a:p>
            <a:pPr marL="342900" indent="-342900" algn="just">
              <a:buFont typeface="Arial" panose="020B0604020202020204" pitchFamily="34" charset="0"/>
              <a:buChar char="•"/>
            </a:pPr>
            <a:r>
              <a:rPr lang="en-US" sz="2800" b="0" dirty="0"/>
              <a:t>Predictable and shorter construction times</a:t>
            </a:r>
            <a:endParaRPr lang="en-US" sz="280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3</a:t>
            </a:fld>
            <a:endParaRPr lang="en-US" dirty="0"/>
          </a:p>
        </p:txBody>
      </p:sp>
      <p:pic>
        <p:nvPicPr>
          <p:cNvPr id="2" name="Picture 1">
            <a:extLst>
              <a:ext uri="{FF2B5EF4-FFF2-40B4-BE49-F238E27FC236}">
                <a16:creationId xmlns:a16="http://schemas.microsoft.com/office/drawing/2014/main" id="{7C81346A-23B1-4ED3-BF5C-ADC32C9ABB6B}"/>
              </a:ext>
            </a:extLst>
          </p:cNvPr>
          <p:cNvPicPr>
            <a:picLocks noChangeAspect="1"/>
          </p:cNvPicPr>
          <p:nvPr/>
        </p:nvPicPr>
        <p:blipFill>
          <a:blip r:embed="rId3"/>
          <a:stretch>
            <a:fillRect/>
          </a:stretch>
        </p:blipFill>
        <p:spPr>
          <a:xfrm>
            <a:off x="5757947" y="1828800"/>
            <a:ext cx="3224130" cy="2405696"/>
          </a:xfrm>
          <a:prstGeom prst="rect">
            <a:avLst/>
          </a:prstGeom>
        </p:spPr>
      </p:pic>
    </p:spTree>
    <p:extLst>
      <p:ext uri="{BB962C8B-B14F-4D97-AF65-F5344CB8AC3E}">
        <p14:creationId xmlns:p14="http://schemas.microsoft.com/office/powerpoint/2010/main" val="214717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fontScale="90000"/>
          </a:bodyPr>
          <a:lstStyle/>
          <a:p>
            <a:r>
              <a:rPr lang="en-US" b="1" dirty="0"/>
              <a:t>The Role of Regulatory Oversight in SMR Implementation</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914400"/>
            <a:ext cx="7010400" cy="5181600"/>
          </a:xfrm>
        </p:spPr>
        <p:txBody>
          <a:bodyPr>
            <a:normAutofit/>
          </a:bodyPr>
          <a:lstStyle/>
          <a:p>
            <a:endParaRPr lang="en-US" b="0" dirty="0"/>
          </a:p>
          <a:p>
            <a:pPr marL="342900" indent="-342900" algn="just">
              <a:buFont typeface="Arial" panose="020B0604020202020204" pitchFamily="34" charset="0"/>
              <a:buChar char="•"/>
            </a:pPr>
            <a:r>
              <a:rPr lang="en-US" sz="2800" b="0" dirty="0"/>
              <a:t>Small Modular Reactors (SMRs) are transforming nuclear technology</a:t>
            </a:r>
          </a:p>
          <a:p>
            <a:pPr marL="342900" indent="-342900" algn="just">
              <a:buFont typeface="Arial" panose="020B0604020202020204" pitchFamily="34" charset="0"/>
              <a:buChar char="•"/>
            </a:pPr>
            <a:r>
              <a:rPr lang="en-US" sz="2800" b="0" dirty="0"/>
              <a:t>Enhanced safety, cost efficiency, and adaptability</a:t>
            </a:r>
          </a:p>
          <a:p>
            <a:pPr marL="342900" indent="-342900" algn="just">
              <a:buFont typeface="Arial" panose="020B0604020202020204" pitchFamily="34" charset="0"/>
              <a:buChar char="•"/>
            </a:pPr>
            <a:r>
              <a:rPr lang="en-US" sz="2800" b="0" dirty="0"/>
              <a:t>Over 80 designs recognized by IAEA worldwide</a:t>
            </a:r>
          </a:p>
          <a:p>
            <a:pPr marL="342900" indent="-342900" algn="just">
              <a:buFont typeface="Arial" panose="020B0604020202020204" pitchFamily="34" charset="0"/>
              <a:buChar char="•"/>
            </a:pPr>
            <a:r>
              <a:rPr lang="en-US" sz="2800" b="0" dirty="0"/>
              <a:t>Viable low-carbon alternative for future energy systems</a:t>
            </a:r>
          </a:p>
          <a:p>
            <a:pPr marL="342900" indent="-342900" algn="just">
              <a:buFont typeface="Arial" panose="020B0604020202020204" pitchFamily="34" charset="0"/>
              <a:buChar char="•"/>
            </a:pPr>
            <a:endParaRPr lang="en-US" sz="2800" b="0">
              <a:solidFill>
                <a:srgbClr val="0070C0"/>
              </a:solidFill>
            </a:endParaRPr>
          </a:p>
          <a:p>
            <a:pPr algn="just"/>
            <a:r>
              <a:rPr lang="en-US" sz="2800" b="0">
                <a:solidFill>
                  <a:srgbClr val="0070C0"/>
                </a:solidFill>
              </a:rPr>
              <a:t>Strategic </a:t>
            </a:r>
            <a:r>
              <a:rPr lang="en-US" sz="2800" b="0" dirty="0">
                <a:solidFill>
                  <a:srgbClr val="0070C0"/>
                </a:solidFill>
              </a:rPr>
              <a:t>fit for middle-income countries like Kenya</a:t>
            </a:r>
            <a:endParaRPr lang="en-US" sz="2800" dirty="0">
              <a:solidFill>
                <a:srgbClr val="0070C0"/>
              </a:solidFill>
            </a:endParaRPr>
          </a:p>
          <a:p>
            <a:pPr marL="342900" indent="-342900" algn="just">
              <a:buFont typeface="Arial" panose="020B0604020202020204" pitchFamily="34" charset="0"/>
              <a:buChar char="•"/>
            </a:pPr>
            <a:endParaRPr lang="en-US" sz="2800" b="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4</a:t>
            </a:fld>
            <a:endParaRPr lang="en-US" dirty="0"/>
          </a:p>
        </p:txBody>
      </p:sp>
    </p:spTree>
    <p:extLst>
      <p:ext uri="{BB962C8B-B14F-4D97-AF65-F5344CB8AC3E}">
        <p14:creationId xmlns:p14="http://schemas.microsoft.com/office/powerpoint/2010/main" val="28792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143000" y="330834"/>
            <a:ext cx="7696200" cy="984885"/>
          </a:xfrm>
        </p:spPr>
        <p:txBody>
          <a:bodyPr/>
          <a:lstStyle/>
          <a:p>
            <a:r>
              <a:rPr lang="en-US" b="1" dirty="0"/>
              <a:t>Why SMRs Are Likely to be Widely Adopted</a:t>
            </a:r>
          </a:p>
        </p:txBody>
      </p:sp>
      <p:sp>
        <p:nvSpPr>
          <p:cNvPr id="50178" name="Content Placeholder 2"/>
          <p:cNvSpPr>
            <a:spLocks noGrp="1"/>
          </p:cNvSpPr>
          <p:nvPr>
            <p:ph idx="1"/>
          </p:nvPr>
        </p:nvSpPr>
        <p:spPr>
          <a:xfrm>
            <a:off x="1268288" y="1447800"/>
            <a:ext cx="7696200" cy="4082970"/>
          </a:xfrm>
        </p:spPr>
        <p:txBody>
          <a:bodyPr>
            <a:normAutofit/>
          </a:bodyPr>
          <a:lstStyle/>
          <a:p>
            <a:pPr marL="342900" indent="-342900">
              <a:buFont typeface="Arial" panose="020B0604020202020204" pitchFamily="34" charset="0"/>
              <a:buChar char="•"/>
            </a:pPr>
            <a:r>
              <a:rPr lang="en-US" sz="3200" b="0" dirty="0"/>
              <a:t>Compact size, scalability, and flexibility</a:t>
            </a:r>
          </a:p>
          <a:p>
            <a:pPr marL="342900" indent="-342900">
              <a:buFont typeface="Arial" panose="020B0604020202020204" pitchFamily="34" charset="0"/>
              <a:buChar char="•"/>
            </a:pPr>
            <a:r>
              <a:rPr lang="en-US" sz="3200" b="0" dirty="0"/>
              <a:t>Suitable for remote industrial operations</a:t>
            </a:r>
          </a:p>
          <a:p>
            <a:pPr marL="342900" indent="-342900">
              <a:buFont typeface="Arial" panose="020B0604020202020204" pitchFamily="34" charset="0"/>
              <a:buChar char="•"/>
            </a:pPr>
            <a:r>
              <a:rPr lang="en-US" sz="3200" b="0" dirty="0"/>
              <a:t>High-temperature outputs for industrial applications</a:t>
            </a:r>
          </a:p>
          <a:p>
            <a:pPr marL="342900" indent="-342900">
              <a:buFont typeface="Arial" panose="020B0604020202020204" pitchFamily="34" charset="0"/>
              <a:buChar char="•"/>
            </a:pPr>
            <a:r>
              <a:rPr lang="en-US" sz="3200" b="0" dirty="0"/>
              <a:t>Enhanced safety features</a:t>
            </a:r>
          </a:p>
          <a:p>
            <a:pPr marL="342900" indent="-342900">
              <a:buFont typeface="Arial" panose="020B0604020202020204" pitchFamily="34" charset="0"/>
              <a:buChar char="•"/>
            </a:pPr>
            <a:r>
              <a:rPr lang="en-US" sz="3200" b="0" dirty="0"/>
              <a:t>Reduced emergency planning zones</a:t>
            </a:r>
          </a:p>
          <a:p>
            <a:pPr marL="342900" indent="-342900">
              <a:buFont typeface="Arial" panose="020B0604020202020204" pitchFamily="34" charset="0"/>
              <a:buChar char="•"/>
            </a:pPr>
            <a:r>
              <a:rPr lang="en-US" sz="3200" b="0" dirty="0"/>
              <a:t>Potential for closer siting to urban areas</a:t>
            </a:r>
            <a:endParaRPr lang="en-US" altLang="en-US" sz="3200" dirty="0">
              <a:solidFill>
                <a:srgbClr val="0070C0"/>
              </a:solidFill>
              <a:cs typeface="Arial" pitchFamily="34" charset="0"/>
            </a:endParaRPr>
          </a:p>
        </p:txBody>
      </p:sp>
      <p:sp>
        <p:nvSpPr>
          <p:cNvPr id="50179" name="Slide Number Placehold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C016C93-992E-4A24-B905-AA4BAF336BF3}" type="slidenum">
              <a:rPr lang="en-US" altLang="en-US" sz="1000">
                <a:solidFill>
                  <a:srgbClr val="D5D7D8"/>
                </a:solidFill>
                <a:latin typeface="Arial" pitchFamily="34" charset="0"/>
                <a:ea typeface="Gulim" pitchFamily="34" charset="-127"/>
              </a:rPr>
              <a:pPr/>
              <a:t>5</a:t>
            </a:fld>
            <a:endParaRPr lang="en-US" altLang="en-US" sz="1000" dirty="0">
              <a:solidFill>
                <a:srgbClr val="D5D7D8"/>
              </a:solidFill>
              <a:latin typeface="Arial" pitchFamily="34" charset="0"/>
              <a:ea typeface="Gulim" pitchFamily="34" charset="-127"/>
            </a:endParaRPr>
          </a:p>
        </p:txBody>
      </p:sp>
    </p:spTree>
    <p:extLst>
      <p:ext uri="{BB962C8B-B14F-4D97-AF65-F5344CB8AC3E}">
        <p14:creationId xmlns:p14="http://schemas.microsoft.com/office/powerpoint/2010/main" val="167064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Current Regulatory Landscape</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914400"/>
            <a:ext cx="4038600" cy="5181600"/>
          </a:xfrm>
        </p:spPr>
        <p:txBody>
          <a:bodyPr>
            <a:normAutofit fontScale="92500"/>
          </a:bodyPr>
          <a:lstStyle/>
          <a:p>
            <a:pPr marL="342900" indent="-342900" algn="just">
              <a:buFont typeface="Arial" panose="020B0604020202020204" pitchFamily="34" charset="0"/>
              <a:buChar char="•"/>
            </a:pPr>
            <a:endParaRPr lang="en-US" b="0" dirty="0"/>
          </a:p>
          <a:p>
            <a:pPr marL="342900" indent="-342900" algn="just">
              <a:buFont typeface="Arial" panose="020B0604020202020204" pitchFamily="34" charset="0"/>
              <a:buChar char="•"/>
            </a:pPr>
            <a:r>
              <a:rPr lang="en-US" sz="2800" b="0" dirty="0"/>
              <a:t>Nuclear Regulatory Act, Cap 243 (2019) in Kenya</a:t>
            </a:r>
          </a:p>
          <a:p>
            <a:pPr marL="342900" indent="-342900" algn="just">
              <a:buFont typeface="Arial" panose="020B0604020202020204" pitchFamily="34" charset="0"/>
              <a:buChar char="•"/>
            </a:pPr>
            <a:r>
              <a:rPr lang="en-US" sz="2800" b="0" dirty="0"/>
              <a:t>Frameworks designed for large-scale reactors</a:t>
            </a:r>
          </a:p>
          <a:p>
            <a:pPr marL="342900" indent="-342900" algn="just">
              <a:buFont typeface="Arial" panose="020B0604020202020204" pitchFamily="34" charset="0"/>
              <a:buChar char="•"/>
            </a:pPr>
            <a:r>
              <a:rPr lang="en-US" sz="2800" b="0" dirty="0"/>
              <a:t>SMRs challenge existing regulatory approaches</a:t>
            </a:r>
          </a:p>
          <a:p>
            <a:pPr marL="342900" indent="-342900" algn="just">
              <a:buFont typeface="Arial" panose="020B0604020202020204" pitchFamily="34" charset="0"/>
              <a:buChar char="•"/>
            </a:pPr>
            <a:r>
              <a:rPr lang="en-US" sz="2800" b="0" dirty="0"/>
              <a:t>Need for adaptation to new technologies and deployment strategies</a:t>
            </a:r>
          </a:p>
          <a:p>
            <a:pPr marL="342900" indent="-342900" algn="just">
              <a:buFont typeface="Arial" panose="020B0604020202020204" pitchFamily="34" charset="0"/>
              <a:buChar char="•"/>
            </a:pPr>
            <a:r>
              <a:rPr lang="en-US" sz="2800" b="0" dirty="0"/>
              <a:t>SMRs implicitly covered under current definition of nuclear facility</a:t>
            </a:r>
            <a:endParaRPr lang="en-US" sz="280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6</a:t>
            </a:fld>
            <a:endParaRPr lang="en-US" dirty="0"/>
          </a:p>
        </p:txBody>
      </p:sp>
      <p:pic>
        <p:nvPicPr>
          <p:cNvPr id="2" name="Picture 1">
            <a:extLst>
              <a:ext uri="{FF2B5EF4-FFF2-40B4-BE49-F238E27FC236}">
                <a16:creationId xmlns:a16="http://schemas.microsoft.com/office/drawing/2014/main" id="{905AF5DD-18B7-4798-9A28-8999E4339652}"/>
              </a:ext>
            </a:extLst>
          </p:cNvPr>
          <p:cNvPicPr>
            <a:picLocks noChangeAspect="1"/>
          </p:cNvPicPr>
          <p:nvPr/>
        </p:nvPicPr>
        <p:blipFill>
          <a:blip r:embed="rId3"/>
          <a:stretch>
            <a:fillRect/>
          </a:stretch>
        </p:blipFill>
        <p:spPr>
          <a:xfrm>
            <a:off x="5776454" y="1327042"/>
            <a:ext cx="2724290" cy="4203916"/>
          </a:xfrm>
          <a:prstGeom prst="rect">
            <a:avLst/>
          </a:prstGeom>
        </p:spPr>
      </p:pic>
    </p:spTree>
    <p:extLst>
      <p:ext uri="{BB962C8B-B14F-4D97-AF65-F5344CB8AC3E}">
        <p14:creationId xmlns:p14="http://schemas.microsoft.com/office/powerpoint/2010/main" val="309200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Graded Approach in Regulation</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199" y="914400"/>
            <a:ext cx="7391401" cy="5181600"/>
          </a:xfrm>
        </p:spPr>
        <p:txBody>
          <a:bodyPr>
            <a:noAutofit/>
          </a:bodyPr>
          <a:lstStyle/>
          <a:p>
            <a:pPr marL="342900" indent="-342900" algn="just">
              <a:buFont typeface="Arial" panose="020B0604020202020204" pitchFamily="34" charset="0"/>
              <a:buChar char="•"/>
            </a:pPr>
            <a:endParaRPr lang="en-US" sz="2800" b="0" dirty="0"/>
          </a:p>
          <a:p>
            <a:pPr marL="342900" indent="-342900" algn="just">
              <a:buFont typeface="Arial" panose="020B0604020202020204" pitchFamily="34" charset="0"/>
              <a:buChar char="•"/>
            </a:pPr>
            <a:r>
              <a:rPr lang="en-US" sz="2800" b="0" dirty="0"/>
              <a:t>IAEA definition: Stringency of control measures commensurate with risk</a:t>
            </a:r>
          </a:p>
          <a:p>
            <a:pPr marL="342900" indent="-342900" algn="just">
              <a:buFont typeface="Arial" panose="020B0604020202020204" pitchFamily="34" charset="0"/>
              <a:buChar char="•"/>
            </a:pPr>
            <a:r>
              <a:rPr lang="en-US" sz="2800" b="0" dirty="0"/>
              <a:t>Challenges in systematic application across Member States</a:t>
            </a:r>
          </a:p>
          <a:p>
            <a:pPr marL="342900" indent="-342900" algn="just">
              <a:buFont typeface="Arial" panose="020B0604020202020204" pitchFamily="34" charset="0"/>
              <a:buChar char="•"/>
            </a:pPr>
            <a:r>
              <a:rPr lang="en-US" sz="2800" b="0" dirty="0"/>
              <a:t>Need for streamlined licensing processes for SMRs</a:t>
            </a:r>
          </a:p>
          <a:p>
            <a:pPr marL="342900" indent="-342900" algn="just">
              <a:buFont typeface="Arial" panose="020B0604020202020204" pitchFamily="34" charset="0"/>
              <a:buChar char="•"/>
            </a:pPr>
            <a:r>
              <a:rPr lang="en-US" sz="2800" b="0" dirty="0"/>
              <a:t>Adaptation of safety standards for new reactor technologies</a:t>
            </a:r>
          </a:p>
          <a:p>
            <a:pPr marL="342900" indent="-342900" algn="just">
              <a:buFont typeface="Arial" panose="020B0604020202020204" pitchFamily="34" charset="0"/>
              <a:buChar char="•"/>
            </a:pPr>
            <a:r>
              <a:rPr lang="en-US" sz="2800" b="0" dirty="0"/>
              <a:t>Implicit provision in Kenyan regulatory framework</a:t>
            </a:r>
            <a:endParaRPr lang="en-US" sz="280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7</a:t>
            </a:fld>
            <a:endParaRPr lang="en-US" dirty="0"/>
          </a:p>
        </p:txBody>
      </p:sp>
    </p:spTree>
    <p:extLst>
      <p:ext uri="{BB962C8B-B14F-4D97-AF65-F5344CB8AC3E}">
        <p14:creationId xmlns:p14="http://schemas.microsoft.com/office/powerpoint/2010/main" val="57456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1001394"/>
          </a:xfrm>
        </p:spPr>
        <p:txBody>
          <a:bodyPr vert="horz" lIns="91440" tIns="45720" rIns="91440" bIns="45720" rtlCol="0" anchor="ctr">
            <a:normAutofit/>
          </a:bodyPr>
          <a:lstStyle/>
          <a:p>
            <a:r>
              <a:rPr lang="en-US" b="1" dirty="0"/>
              <a:t>Regulatory Challenges</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1153794"/>
            <a:ext cx="7391400" cy="4942206"/>
          </a:xfrm>
        </p:spPr>
        <p:txBody>
          <a:bodyPr>
            <a:normAutofit/>
          </a:bodyPr>
          <a:lstStyle/>
          <a:p>
            <a:pPr marL="342900" indent="-342900">
              <a:buFont typeface="Arial" panose="020B0604020202020204" pitchFamily="34" charset="0"/>
              <a:buChar char="•"/>
            </a:pPr>
            <a:r>
              <a:rPr lang="en-US" sz="2800" b="0" dirty="0">
                <a:latin typeface="Arial" panose="020B0604020202020204" pitchFamily="34" charset="0"/>
                <a:cs typeface="Arial" panose="020B0604020202020204" pitchFamily="34" charset="0"/>
              </a:rPr>
              <a:t>Novelty of SMR technology</a:t>
            </a:r>
          </a:p>
          <a:p>
            <a:pPr marL="342900" indent="-342900">
              <a:buFont typeface="Arial" panose="020B0604020202020204" pitchFamily="34" charset="0"/>
              <a:buChar char="•"/>
            </a:pPr>
            <a:r>
              <a:rPr lang="en-US" sz="2800" b="0" dirty="0">
                <a:latin typeface="Arial" panose="020B0604020202020204" pitchFamily="34" charset="0"/>
                <a:cs typeface="Arial" panose="020B0604020202020204" pitchFamily="34" charset="0"/>
              </a:rPr>
              <a:t>Shorter construction time compared to traditional plants</a:t>
            </a:r>
          </a:p>
          <a:p>
            <a:pPr marL="342900" indent="-342900">
              <a:buFont typeface="Arial" panose="020B0604020202020204" pitchFamily="34" charset="0"/>
              <a:buChar char="•"/>
            </a:pPr>
            <a:r>
              <a:rPr lang="en-US" sz="2800" b="0" dirty="0">
                <a:latin typeface="Arial" panose="020B0604020202020204" pitchFamily="34" charset="0"/>
                <a:cs typeface="Arial" panose="020B0604020202020204" pitchFamily="34" charset="0"/>
              </a:rPr>
              <a:t>Regulatory lag behind industry innovations</a:t>
            </a:r>
          </a:p>
          <a:p>
            <a:pPr marL="342900" indent="-342900">
              <a:buFont typeface="Arial" panose="020B0604020202020204" pitchFamily="34" charset="0"/>
              <a:buChar char="•"/>
            </a:pPr>
            <a:r>
              <a:rPr lang="en-US" sz="2800" b="0" dirty="0">
                <a:latin typeface="Arial" panose="020B0604020202020204" pitchFamily="34" charset="0"/>
                <a:cs typeface="Arial" panose="020B0604020202020204" pitchFamily="34" charset="0"/>
              </a:rPr>
              <a:t>Need for harmonization of international standards</a:t>
            </a:r>
          </a:p>
          <a:p>
            <a:pPr marL="342900" indent="-342900">
              <a:buFont typeface="Arial" panose="020B0604020202020204" pitchFamily="34" charset="0"/>
              <a:buChar char="•"/>
            </a:pPr>
            <a:r>
              <a:rPr lang="en-US" sz="2800" b="0" dirty="0">
                <a:latin typeface="Arial" panose="020B0604020202020204" pitchFamily="34" charset="0"/>
                <a:cs typeface="Arial" panose="020B0604020202020204" pitchFamily="34" charset="0"/>
              </a:rPr>
              <a:t>Nuclear waste management for new technologies</a:t>
            </a:r>
          </a:p>
          <a:p>
            <a:pPr marL="342900" indent="-342900">
              <a:buFont typeface="Arial" panose="020B0604020202020204" pitchFamily="34" charset="0"/>
              <a:buChar char="•"/>
            </a:pPr>
            <a:r>
              <a:rPr lang="en-US" sz="2800" b="0" dirty="0">
                <a:latin typeface="Arial" panose="020B0604020202020204" pitchFamily="34" charset="0"/>
                <a:cs typeface="Arial" panose="020B0604020202020204" pitchFamily="34" charset="0"/>
              </a:rPr>
              <a:t>Focus on water-cooled designs for near-term deployment</a:t>
            </a:r>
            <a:endParaRPr lang="en-US" sz="2800"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8</a:t>
            </a:fld>
            <a:endParaRPr lang="en-US" dirty="0"/>
          </a:p>
        </p:txBody>
      </p:sp>
    </p:spTree>
    <p:extLst>
      <p:ext uri="{BB962C8B-B14F-4D97-AF65-F5344CB8AC3E}">
        <p14:creationId xmlns:p14="http://schemas.microsoft.com/office/powerpoint/2010/main" val="7002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093A5-FD42-4B3C-A9AD-F901146A59CC}"/>
              </a:ext>
            </a:extLst>
          </p:cNvPr>
          <p:cNvSpPr>
            <a:spLocks noGrp="1"/>
          </p:cNvSpPr>
          <p:nvPr>
            <p:ph type="title"/>
          </p:nvPr>
        </p:nvSpPr>
        <p:spPr>
          <a:xfrm>
            <a:off x="1219200" y="152400"/>
            <a:ext cx="7541862" cy="685800"/>
          </a:xfrm>
        </p:spPr>
        <p:txBody>
          <a:bodyPr vert="horz" lIns="91440" tIns="45720" rIns="91440" bIns="45720" rtlCol="0" anchor="ctr">
            <a:normAutofit/>
          </a:bodyPr>
          <a:lstStyle/>
          <a:p>
            <a:r>
              <a:rPr lang="en-US" b="1" dirty="0"/>
              <a:t>Opportunities in Deploying SMRs</a:t>
            </a:r>
          </a:p>
        </p:txBody>
      </p:sp>
      <p:sp>
        <p:nvSpPr>
          <p:cNvPr id="4" name="Content Placeholder 3">
            <a:extLst>
              <a:ext uri="{FF2B5EF4-FFF2-40B4-BE49-F238E27FC236}">
                <a16:creationId xmlns:a16="http://schemas.microsoft.com/office/drawing/2014/main" id="{21ED0F31-FC6E-4280-860B-0CB6FFEB2B5C}"/>
              </a:ext>
            </a:extLst>
          </p:cNvPr>
          <p:cNvSpPr>
            <a:spLocks noGrp="1"/>
          </p:cNvSpPr>
          <p:nvPr>
            <p:ph idx="1"/>
          </p:nvPr>
        </p:nvSpPr>
        <p:spPr>
          <a:xfrm>
            <a:off x="1219200" y="914400"/>
            <a:ext cx="7253290" cy="5181600"/>
          </a:xfrm>
        </p:spPr>
        <p:txBody>
          <a:bodyPr>
            <a:normAutofit/>
          </a:bodyPr>
          <a:lstStyle/>
          <a:p>
            <a:pPr marL="342900" indent="-342900">
              <a:buFont typeface="Arial" panose="020B0604020202020204" pitchFamily="34" charset="0"/>
              <a:buChar char="•"/>
            </a:pPr>
            <a:r>
              <a:rPr lang="en-US" sz="2800" b="0" dirty="0"/>
              <a:t>Harmonized international standards</a:t>
            </a:r>
          </a:p>
          <a:p>
            <a:pPr marL="342900" indent="-342900">
              <a:buFont typeface="Arial" panose="020B0604020202020204" pitchFamily="34" charset="0"/>
              <a:buChar char="•"/>
            </a:pPr>
            <a:r>
              <a:rPr lang="en-US" sz="2800" b="0" dirty="0"/>
              <a:t>Risk-informed regulation</a:t>
            </a:r>
          </a:p>
          <a:p>
            <a:pPr marL="342900" indent="-342900">
              <a:buFont typeface="Arial" panose="020B0604020202020204" pitchFamily="34" charset="0"/>
              <a:buChar char="•"/>
            </a:pPr>
            <a:r>
              <a:rPr lang="en-US" sz="2800" b="0" dirty="0"/>
              <a:t>Collaborative regulatory platforms</a:t>
            </a:r>
          </a:p>
          <a:p>
            <a:pPr marL="342900" indent="-342900">
              <a:buFont typeface="Arial" panose="020B0604020202020204" pitchFamily="34" charset="0"/>
              <a:buChar char="•"/>
            </a:pPr>
            <a:r>
              <a:rPr lang="en-US" sz="2800" b="0" dirty="0"/>
              <a:t>International cooperation through IAEA initiatives</a:t>
            </a:r>
          </a:p>
          <a:p>
            <a:endParaRPr lang="en-US" dirty="0"/>
          </a:p>
        </p:txBody>
      </p:sp>
      <p:sp>
        <p:nvSpPr>
          <p:cNvPr id="7" name="Slide Number Placeholder 6">
            <a:extLst>
              <a:ext uri="{FF2B5EF4-FFF2-40B4-BE49-F238E27FC236}">
                <a16:creationId xmlns:a16="http://schemas.microsoft.com/office/drawing/2014/main" id="{42DF4B41-5178-4C3B-9C0E-2AEB8B29269E}"/>
              </a:ext>
            </a:extLst>
          </p:cNvPr>
          <p:cNvSpPr>
            <a:spLocks noGrp="1"/>
          </p:cNvSpPr>
          <p:nvPr>
            <p:ph type="sldNum" sz="quarter" idx="4294967295"/>
          </p:nvPr>
        </p:nvSpPr>
        <p:spPr bwMode="white">
          <a:xfrm>
            <a:off x="8472490" y="6525344"/>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0628E-C12F-4F8C-9895-BCD5E30100D3}" type="slidenum">
              <a:rPr lang="en-US" smtClean="0"/>
              <a:pPr/>
              <a:t>9</a:t>
            </a:fld>
            <a:endParaRPr lang="en-US" dirty="0"/>
          </a:p>
        </p:txBody>
      </p:sp>
    </p:spTree>
    <p:extLst>
      <p:ext uri="{BB962C8B-B14F-4D97-AF65-F5344CB8AC3E}">
        <p14:creationId xmlns:p14="http://schemas.microsoft.com/office/powerpoint/2010/main" val="127634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hoLAtICk0uOzY81TuW4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6cmtk1erUCFmy76ij9vY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TotalTime>
  <Words>690</Words>
  <Application>Microsoft Office PowerPoint</Application>
  <PresentationFormat>On-screen Show (4:3)</PresentationFormat>
  <Paragraphs>130</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Gulim</vt:lpstr>
      <vt:lpstr>맑은 고딕</vt:lpstr>
      <vt:lpstr>Arial</vt:lpstr>
      <vt:lpstr>Bookman Old Style</vt:lpstr>
      <vt:lpstr>Calibri</vt:lpstr>
      <vt:lpstr>Helvetica</vt:lpstr>
      <vt:lpstr>Times New Roman</vt:lpstr>
      <vt:lpstr>Trebuchet MS</vt:lpstr>
      <vt:lpstr>Office Theme</vt:lpstr>
      <vt:lpstr> The Role of Regulatory Oversight in SMR Implementation </vt:lpstr>
      <vt:lpstr>Energy is a Key Enabler for Kenya’s Development</vt:lpstr>
      <vt:lpstr>Introduction to SMRs</vt:lpstr>
      <vt:lpstr>The Role of Regulatory Oversight in SMR Implementation</vt:lpstr>
      <vt:lpstr>Why SMRs Are Likely to be Widely Adopted</vt:lpstr>
      <vt:lpstr>Current Regulatory Landscape</vt:lpstr>
      <vt:lpstr>Graded Approach in Regulation</vt:lpstr>
      <vt:lpstr>Regulatory Challenges</vt:lpstr>
      <vt:lpstr>Opportunities in Deploying SMRs</vt:lpstr>
      <vt:lpstr>Benefits of International Cooperation</vt:lpstr>
      <vt:lpstr>Harmonized International Standards</vt:lpstr>
      <vt:lpstr>Risk-Informed Regulation</vt:lpstr>
      <vt:lpstr>International Cooperation through IAEA Initiatives</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PROTECTION BOARD</dc:title>
  <dc:creator>gh</dc:creator>
  <cp:lastModifiedBy>Edward Mayaka</cp:lastModifiedBy>
  <cp:revision>73</cp:revision>
  <dcterms:created xsi:type="dcterms:W3CDTF">2022-08-24T16:40:44Z</dcterms:created>
  <dcterms:modified xsi:type="dcterms:W3CDTF">2024-10-23T11:16:42Z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2017-06-21T00:00:00Z</vt:filetime>
  </property>
  <property fmtid="{D5CDD505-2E9C-101B-9397-08002B2CF9AE}" pid="3" name="Creator">
    <vt:lpwstr>Microsoft® PowerPoint® 2013</vt:lpwstr>
  </property>
  <property fmtid="{D5CDD505-2E9C-101B-9397-08002B2CF9AE}" pid="4" name="LastSaved">
    <vt:filetime>2022-08-24T00:00:00Z</vt:filetime>
  </property>
</Properties>
</file>