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93" r:id="rId7"/>
    <p:sldMasterId id="2147483685" r:id="rId8"/>
  </p:sldMasterIdLst>
  <p:handoutMasterIdLst>
    <p:handoutMasterId r:id="rId20"/>
  </p:handoutMasterIdLst>
  <p:sldIdLst>
    <p:sldId id="256" r:id="rId9"/>
    <p:sldId id="257" r:id="rId10"/>
    <p:sldId id="258" r:id="rId11"/>
    <p:sldId id="260" r:id="rId12"/>
    <p:sldId id="259" r:id="rId13"/>
    <p:sldId id="261" r:id="rId14"/>
    <p:sldId id="262" r:id="rId15"/>
    <p:sldId id="263" r:id="rId16"/>
    <p:sldId id="264" r:id="rId17"/>
    <p:sldId id="26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1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55D4-F021-43B8-9A2B-5EB948343BE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EE67-1F05-45C5-9B65-570CBEE36E3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6261753"/>
            <a:ext cx="561027" cy="5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5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6261753"/>
            <a:ext cx="561027" cy="5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2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6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1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3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29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01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97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06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8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17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6261753"/>
            <a:ext cx="561027" cy="5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6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ement.liegeard@cea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Franck.morin@cea.fr" TargetMode="External"/><Relationship Id="rId4" Type="http://schemas.openxmlformats.org/officeDocument/2006/relationships/hyperlink" Target="mailto:Philippe.amphoux@cea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443759" y="1438966"/>
            <a:ext cx="2287587" cy="925069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496099"/>
                </a:solidFill>
              </a:rPr>
              <a:t>&lt; 1 ha site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768747" y="2615655"/>
            <a:ext cx="4423253" cy="4059050"/>
          </a:xfrm>
          <a:prstGeom prst="roundRect">
            <a:avLst>
              <a:gd name="adj" fmla="val 7972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44000" rtlCol="0" anchor="ctr">
            <a:noAutofit/>
          </a:bodyPr>
          <a:lstStyle/>
          <a:p>
            <a:r>
              <a:rPr lang="fr-FR" sz="2400" b="1" dirty="0" err="1" smtClean="0">
                <a:solidFill>
                  <a:srgbClr val="496099"/>
                </a:solidFill>
              </a:rPr>
              <a:t>Red</a:t>
            </a:r>
            <a:r>
              <a:rPr lang="fr-FR" sz="2400" b="1" dirty="0" smtClean="0">
                <a:solidFill>
                  <a:srgbClr val="496099"/>
                </a:solidFill>
              </a:rPr>
              <a:t> : </a:t>
            </a:r>
            <a:r>
              <a:rPr lang="fr-FR" sz="2400" b="1" dirty="0" err="1" smtClean="0">
                <a:solidFill>
                  <a:srgbClr val="496099"/>
                </a:solidFill>
              </a:rPr>
              <a:t>Reactor</a:t>
            </a:r>
            <a:r>
              <a:rPr lang="fr-FR" sz="2400" b="1" dirty="0" smtClean="0">
                <a:solidFill>
                  <a:srgbClr val="496099"/>
                </a:solidFill>
              </a:rPr>
              <a:t> Building</a:t>
            </a:r>
          </a:p>
          <a:p>
            <a:endParaRPr lang="fr-FR" sz="1200" b="1" dirty="0" smtClean="0">
              <a:solidFill>
                <a:srgbClr val="496099"/>
              </a:solidFill>
            </a:endParaRPr>
          </a:p>
          <a:p>
            <a:r>
              <a:rPr lang="fr-FR" sz="2400" b="1" dirty="0" smtClean="0">
                <a:solidFill>
                  <a:srgbClr val="496099"/>
                </a:solidFill>
              </a:rPr>
              <a:t>Green : </a:t>
            </a:r>
            <a:r>
              <a:rPr lang="fr-FR" sz="2400" b="1" dirty="0" err="1" smtClean="0">
                <a:solidFill>
                  <a:srgbClr val="496099"/>
                </a:solidFill>
              </a:rPr>
              <a:t>Auxiliary</a:t>
            </a:r>
            <a:r>
              <a:rPr lang="fr-FR" sz="2400" b="1" dirty="0" smtClean="0">
                <a:solidFill>
                  <a:srgbClr val="496099"/>
                </a:solidFill>
              </a:rPr>
              <a:t> building</a:t>
            </a:r>
          </a:p>
          <a:p>
            <a:endParaRPr lang="fr-FR" sz="1200" b="1" dirty="0" smtClean="0">
              <a:solidFill>
                <a:srgbClr val="496099"/>
              </a:solidFill>
            </a:endParaRPr>
          </a:p>
          <a:p>
            <a:r>
              <a:rPr lang="fr-FR" sz="2400" b="1" dirty="0" smtClean="0">
                <a:solidFill>
                  <a:srgbClr val="496099"/>
                </a:solidFill>
              </a:rPr>
              <a:t>Pink : HVAC</a:t>
            </a:r>
          </a:p>
          <a:p>
            <a:endParaRPr lang="fr-FR" sz="1200" b="1" dirty="0" smtClean="0">
              <a:solidFill>
                <a:srgbClr val="496099"/>
              </a:solidFill>
            </a:endParaRPr>
          </a:p>
          <a:p>
            <a:r>
              <a:rPr lang="fr-FR" sz="2400" b="1" dirty="0" smtClean="0">
                <a:solidFill>
                  <a:srgbClr val="496099"/>
                </a:solidFill>
              </a:rPr>
              <a:t>Blue : Transfer sas</a:t>
            </a:r>
          </a:p>
          <a:p>
            <a:endParaRPr lang="fr-FR" sz="1200" b="1" dirty="0">
              <a:solidFill>
                <a:srgbClr val="496099"/>
              </a:solidFill>
            </a:endParaRPr>
          </a:p>
          <a:p>
            <a:r>
              <a:rPr lang="fr-FR" sz="2400" b="1" dirty="0" smtClean="0">
                <a:solidFill>
                  <a:srgbClr val="496099"/>
                </a:solidFill>
              </a:rPr>
              <a:t>Yellow &amp; Orange : </a:t>
            </a:r>
            <a:r>
              <a:rPr lang="fr-FR" sz="2400" b="1" dirty="0" err="1" smtClean="0">
                <a:solidFill>
                  <a:srgbClr val="496099"/>
                </a:solidFill>
              </a:rPr>
              <a:t>Supply</a:t>
            </a:r>
            <a:r>
              <a:rPr lang="fr-FR" sz="2400" b="1" dirty="0" smtClean="0">
                <a:solidFill>
                  <a:srgbClr val="496099"/>
                </a:solidFill>
              </a:rPr>
              <a:t> client station and </a:t>
            </a:r>
            <a:r>
              <a:rPr lang="fr-FR" sz="2400" b="1" dirty="0" err="1" smtClean="0">
                <a:solidFill>
                  <a:srgbClr val="496099"/>
                </a:solidFill>
              </a:rPr>
              <a:t>chemistry</a:t>
            </a:r>
            <a:r>
              <a:rPr lang="fr-FR" sz="2400" b="1" dirty="0" smtClean="0">
                <a:solidFill>
                  <a:srgbClr val="496099"/>
                </a:solidFill>
              </a:rPr>
              <a:t> and control </a:t>
            </a:r>
            <a:r>
              <a:rPr lang="fr-FR" sz="2400" b="1" dirty="0" err="1" smtClean="0">
                <a:solidFill>
                  <a:srgbClr val="496099"/>
                </a:solidFill>
              </a:rPr>
              <a:t>fluids</a:t>
            </a:r>
            <a:r>
              <a:rPr lang="fr-FR" sz="2400" b="1" dirty="0" smtClean="0">
                <a:solidFill>
                  <a:srgbClr val="496099"/>
                </a:solidFill>
              </a:rPr>
              <a:t> station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8411" r="3110" b="4302"/>
          <a:stretch/>
        </p:blipFill>
        <p:spPr>
          <a:xfrm>
            <a:off x="137400" y="1795749"/>
            <a:ext cx="6395163" cy="35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545" y="2988310"/>
            <a:ext cx="9754943" cy="1587501"/>
          </a:xfrm>
        </p:spPr>
        <p:txBody>
          <a:bodyPr>
            <a:normAutofit/>
          </a:bodyPr>
          <a:lstStyle/>
          <a:p>
            <a:r>
              <a:rPr lang="en-US" sz="2400" b="1" cap="all" dirty="0" smtClean="0"/>
              <a:t>THANK YOU FOR YOUR ATTENTION</a:t>
            </a:r>
            <a:br>
              <a:rPr lang="en-US" sz="2400" b="1" cap="all" dirty="0" smtClean="0"/>
            </a:br>
            <a:r>
              <a:rPr lang="en-US" sz="2400" b="1" cap="all" dirty="0"/>
              <a:t/>
            </a:r>
            <a:br>
              <a:rPr lang="en-US" sz="2400" b="1" cap="all" dirty="0"/>
            </a:br>
            <a:r>
              <a:rPr lang="en-US" sz="2400" b="1" cap="all" dirty="0" smtClean="0"/>
              <a:t>CONTACT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9202783" y="6304280"/>
            <a:ext cx="28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IRESNE/DER/SESI/LCOS</a:t>
            </a:r>
            <a:endParaRPr lang="fr-FR" dirty="0"/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" y="1506852"/>
            <a:ext cx="4053600" cy="14814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42344" y="4695817"/>
            <a:ext cx="4556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Clément LIEGEARD : </a:t>
            </a:r>
            <a:r>
              <a:rPr lang="en-US" dirty="0" smtClean="0">
                <a:hlinkClick r:id="rId3"/>
              </a:rPr>
              <a:t>Clement.liegeard@cea.fr</a:t>
            </a:r>
            <a:endParaRPr lang="en-US" dirty="0" smtClean="0"/>
          </a:p>
          <a:p>
            <a:r>
              <a:rPr lang="en-US" dirty="0" smtClean="0"/>
              <a:t>Philippe AMPHOUX: </a:t>
            </a:r>
            <a:r>
              <a:rPr lang="en-US" dirty="0" smtClean="0">
                <a:hlinkClick r:id="rId4"/>
              </a:rPr>
              <a:t>Philippe.amphoux@cea.fr</a:t>
            </a:r>
            <a:endParaRPr lang="en-US" dirty="0" smtClean="0"/>
          </a:p>
          <a:p>
            <a:r>
              <a:rPr lang="en-US" dirty="0" smtClean="0"/>
              <a:t>Franck MORIN: </a:t>
            </a:r>
            <a:r>
              <a:rPr lang="en-US" dirty="0" smtClean="0">
                <a:hlinkClick r:id="rId5"/>
              </a:rPr>
              <a:t>Franck.morin@cea.fr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7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2654299"/>
            <a:ext cx="9754943" cy="1587501"/>
          </a:xfrm>
        </p:spPr>
        <p:txBody>
          <a:bodyPr>
            <a:normAutofit/>
          </a:bodyPr>
          <a:lstStyle/>
          <a:p>
            <a:r>
              <a:rPr lang="en-US" sz="2400" b="1" cap="all" dirty="0"/>
              <a:t>The ARCHEOS heat unit to decarbonize the heat market with proven technologies</a:t>
            </a:r>
            <a:endParaRPr lang="fr-FR" sz="2400" dirty="0"/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6" y="4648518"/>
            <a:ext cx="10507940" cy="1655762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Franck MORIN</a:t>
            </a:r>
          </a:p>
          <a:p>
            <a:pPr algn="l"/>
            <a:r>
              <a:rPr lang="fr-FR" sz="1600" dirty="0" smtClean="0"/>
              <a:t>Clément LIEGEARD, Laura MATTEO, Thierry CADIOU, Paolo OLITA, Philippe AMPHOUX  CEA</a:t>
            </a:r>
          </a:p>
          <a:p>
            <a:pPr algn="l"/>
            <a:r>
              <a:rPr lang="fr-FR" dirty="0" smtClean="0"/>
              <a:t>IAEA – </a:t>
            </a:r>
            <a:r>
              <a:rPr lang="fr-FR" dirty="0" err="1" smtClean="0"/>
              <a:t>October</a:t>
            </a:r>
            <a:r>
              <a:rPr lang="fr-FR" dirty="0" smtClean="0"/>
              <a:t> 22 2024</a:t>
            </a:r>
            <a:endParaRPr lang="fr-FR" dirty="0"/>
          </a:p>
          <a:p>
            <a:pPr algn="l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202783" y="6304280"/>
            <a:ext cx="28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IRESNE/DER/SESI/LCOS</a:t>
            </a:r>
            <a:endParaRPr lang="fr-FR" dirty="0"/>
          </a:p>
        </p:txBody>
      </p:sp>
      <p:pic>
        <p:nvPicPr>
          <p:cNvPr id="9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857182"/>
            <a:ext cx="4053600" cy="14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375458" y="302347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DESIGN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269095" y="1242567"/>
            <a:ext cx="10728325" cy="8718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High-</a:t>
            </a:r>
            <a:r>
              <a:rPr lang="fr-FR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level</a:t>
            </a:r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needs</a:t>
            </a:r>
            <a:endParaRPr lang="fr-F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1190032" y="6667115"/>
            <a:ext cx="627944" cy="153888"/>
          </a:xfrm>
          <a:prstGeom prst="rect">
            <a:avLst/>
          </a:prstGeom>
        </p:spPr>
        <p:txBody>
          <a:bodyPr t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879721" y="1769312"/>
            <a:ext cx="4162974" cy="132752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52588F"/>
              </a:buClr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3A4785"/>
                </a:solidFill>
              </a:rPr>
              <a:t>Address</a:t>
            </a:r>
            <a:r>
              <a:rPr lang="fr-FR" sz="2000" b="1" dirty="0" smtClean="0">
                <a:solidFill>
                  <a:srgbClr val="3A4785"/>
                </a:solidFill>
              </a:rPr>
              <a:t> the </a:t>
            </a:r>
            <a:r>
              <a:rPr lang="fr-FR" sz="2000" b="1" dirty="0" err="1" smtClean="0">
                <a:solidFill>
                  <a:srgbClr val="3A4785"/>
                </a:solidFill>
              </a:rPr>
              <a:t>heat</a:t>
            </a:r>
            <a:r>
              <a:rPr lang="fr-FR" sz="2000" b="1" dirty="0" smtClean="0">
                <a:solidFill>
                  <a:srgbClr val="3A4785"/>
                </a:solidFill>
              </a:rPr>
              <a:t> </a:t>
            </a:r>
            <a:r>
              <a:rPr lang="fr-FR" sz="2000" b="1" dirty="0" err="1" smtClean="0">
                <a:solidFill>
                  <a:srgbClr val="3A4785"/>
                </a:solidFill>
              </a:rPr>
              <a:t>market</a:t>
            </a:r>
            <a:endParaRPr lang="fr-FR" sz="2000" b="1" dirty="0" smtClean="0">
              <a:solidFill>
                <a:srgbClr val="3A4785"/>
              </a:solidFill>
            </a:endParaRPr>
          </a:p>
          <a:p>
            <a:pPr marL="285750" indent="-285750">
              <a:buClr>
                <a:srgbClr val="52588F"/>
              </a:buClr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3A4785"/>
                </a:solidFill>
              </a:rPr>
              <a:t>Limit</a:t>
            </a:r>
            <a:r>
              <a:rPr lang="fr-FR" sz="2000" b="1" dirty="0" smtClean="0">
                <a:solidFill>
                  <a:srgbClr val="3A4785"/>
                </a:solidFill>
              </a:rPr>
              <a:t> the time-to-</a:t>
            </a:r>
            <a:r>
              <a:rPr lang="fr-FR" sz="2000" b="1" dirty="0" err="1" smtClean="0">
                <a:solidFill>
                  <a:srgbClr val="3A4785"/>
                </a:solidFill>
              </a:rPr>
              <a:t>market</a:t>
            </a:r>
            <a:endParaRPr lang="fr-FR" sz="2000" b="1" dirty="0" smtClean="0">
              <a:solidFill>
                <a:srgbClr val="3A4785"/>
              </a:solidFill>
            </a:endParaRPr>
          </a:p>
          <a:p>
            <a:pPr marL="285750" indent="-285750">
              <a:buClr>
                <a:srgbClr val="52588F"/>
              </a:buClr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solidFill>
                  <a:srgbClr val="3A4785"/>
                </a:solidFill>
              </a:rPr>
              <a:t>Create</a:t>
            </a:r>
            <a:r>
              <a:rPr lang="fr-FR" sz="2000" b="1" dirty="0" smtClean="0">
                <a:solidFill>
                  <a:srgbClr val="3A4785"/>
                </a:solidFill>
              </a:rPr>
              <a:t> a </a:t>
            </a:r>
            <a:r>
              <a:rPr lang="fr-FR" sz="2000" b="1" dirty="0" err="1" smtClean="0">
                <a:solidFill>
                  <a:srgbClr val="3A4785"/>
                </a:solidFill>
              </a:rPr>
              <a:t>competitive</a:t>
            </a:r>
            <a:r>
              <a:rPr lang="fr-FR" sz="2000" b="1" dirty="0" smtClean="0">
                <a:solidFill>
                  <a:srgbClr val="3A4785"/>
                </a:solidFill>
              </a:rPr>
              <a:t> solution</a:t>
            </a:r>
            <a:endParaRPr lang="fr-FR" sz="2000" b="1" dirty="0">
              <a:solidFill>
                <a:srgbClr val="3A4785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4657223" y="2192017"/>
            <a:ext cx="785045" cy="391283"/>
          </a:xfrm>
          <a:prstGeom prst="rightArrow">
            <a:avLst/>
          </a:prstGeom>
          <a:effectLst>
            <a:outerShdw blurRad="444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3E5FD73F-89C9-E340-BD63-5F9EE41B029A}"/>
              </a:ext>
            </a:extLst>
          </p:cNvPr>
          <p:cNvSpPr/>
          <p:nvPr/>
        </p:nvSpPr>
        <p:spPr>
          <a:xfrm>
            <a:off x="6045171" y="1768813"/>
            <a:ext cx="3926776" cy="13280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1800" sx="102000" sy="102000" algn="ctr" rotWithShape="0">
              <a:prstClr val="black">
                <a:alpha val="17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8" algn="ctr" defTabSz="457200">
              <a:buClr>
                <a:srgbClr val="1786C3"/>
              </a:buClr>
              <a:tabLst>
                <a:tab pos="335703" algn="l"/>
              </a:tabLst>
            </a:pPr>
            <a:r>
              <a:rPr lang="fr-FR" sz="2400" b="1" smtClean="0">
                <a:solidFill>
                  <a:srgbClr val="3A4785"/>
                </a:solidFill>
              </a:rPr>
              <a:t>Design of a LW-SMR dedicated to </a:t>
            </a:r>
            <a:br>
              <a:rPr lang="fr-FR" sz="2400" b="1" smtClean="0">
                <a:solidFill>
                  <a:srgbClr val="3A4785"/>
                </a:solidFill>
              </a:rPr>
            </a:br>
            <a:r>
              <a:rPr lang="fr-FR" sz="2400" b="1" smtClean="0">
                <a:solidFill>
                  <a:srgbClr val="3A4785"/>
                </a:solidFill>
              </a:rPr>
              <a:t>heat markets &lt; 150°C</a:t>
            </a:r>
            <a:endParaRPr lang="fr-FR" sz="2400" b="1" dirty="0" smtClean="0">
              <a:solidFill>
                <a:srgbClr val="3A4785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44" y="3142002"/>
            <a:ext cx="9316314" cy="3935773"/>
          </a:xfrm>
          <a:prstGeom prst="rect">
            <a:avLst/>
          </a:prstGeom>
        </p:spPr>
      </p:pic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308738" y="6343650"/>
            <a:ext cx="82670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IRESNE/DER/SESI/LCOS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375458" y="302347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DESIGN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11190032" y="6667115"/>
            <a:ext cx="627944" cy="153888"/>
          </a:xfrm>
          <a:prstGeom prst="rect">
            <a:avLst/>
          </a:prstGeom>
        </p:spPr>
        <p:txBody>
          <a:bodyPr t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1308738" y="6343650"/>
            <a:ext cx="82670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IRESNE/DER/SESI/LCOS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292"/>
            <a:ext cx="10973751" cy="999831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810801" y="2294044"/>
            <a:ext cx="3698668" cy="3674649"/>
            <a:chOff x="810801" y="2003099"/>
            <a:chExt cx="3698668" cy="3674649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075832" y="3772525"/>
              <a:ext cx="1615513" cy="1905223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solidFill>
              <a:srgbClr val="455C97"/>
            </a:solidFill>
            <a:ln>
              <a:noFill/>
            </a:ln>
            <a:extLst/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b="1" dirty="0">
                <a:solidFill>
                  <a:prstClr val="black"/>
                </a:solidFill>
                <a:latin typeface="Roboto Bold" charset="0"/>
              </a:endParaRPr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>
              <a:off x="810801" y="2356899"/>
              <a:ext cx="1826754" cy="2885043"/>
            </a:xfrm>
            <a:custGeom>
              <a:avLst/>
              <a:gdLst>
                <a:gd name="connsiteX0" fmla="*/ 1133805 w 2014079"/>
                <a:gd name="connsiteY0" fmla="*/ 3228 h 3221255"/>
                <a:gd name="connsiteX1" fmla="*/ 1904922 w 2014079"/>
                <a:gd name="connsiteY1" fmla="*/ 397921 h 3221255"/>
                <a:gd name="connsiteX2" fmla="*/ 1604250 w 2014079"/>
                <a:gd name="connsiteY2" fmla="*/ 1507812 h 3221255"/>
                <a:gd name="connsiteX3" fmla="*/ 702236 w 2014079"/>
                <a:gd name="connsiteY3" fmla="*/ 1436327 h 3221255"/>
                <a:gd name="connsiteX4" fmla="*/ 420357 w 2014079"/>
                <a:gd name="connsiteY4" fmla="*/ 1413753 h 3221255"/>
                <a:gd name="connsiteX5" fmla="*/ 416598 w 2014079"/>
                <a:gd name="connsiteY5" fmla="*/ 1417516 h 3221255"/>
                <a:gd name="connsiteX6" fmla="*/ 296623 w 2014079"/>
                <a:gd name="connsiteY6" fmla="*/ 1556664 h 3221255"/>
                <a:gd name="connsiteX7" fmla="*/ 281406 w 2014079"/>
                <a:gd name="connsiteY7" fmla="*/ 1616487 h 3221255"/>
                <a:gd name="connsiteX8" fmla="*/ 281944 w 2014079"/>
                <a:gd name="connsiteY8" fmla="*/ 1616531 h 3221255"/>
                <a:gd name="connsiteX9" fmla="*/ 278185 w 2014079"/>
                <a:gd name="connsiteY9" fmla="*/ 1650358 h 3221255"/>
                <a:gd name="connsiteX10" fmla="*/ 424795 w 2014079"/>
                <a:gd name="connsiteY10" fmla="*/ 1898425 h 3221255"/>
                <a:gd name="connsiteX11" fmla="*/ 477425 w 2014079"/>
                <a:gd name="connsiteY11" fmla="*/ 1932252 h 3221255"/>
                <a:gd name="connsiteX12" fmla="*/ 755609 w 2014079"/>
                <a:gd name="connsiteY12" fmla="*/ 1917218 h 3221255"/>
                <a:gd name="connsiteX13" fmla="*/ 1571366 w 2014079"/>
                <a:gd name="connsiteY13" fmla="*/ 1879632 h 3221255"/>
                <a:gd name="connsiteX14" fmla="*/ 1789402 w 2014079"/>
                <a:gd name="connsiteY14" fmla="*/ 2905727 h 3221255"/>
                <a:gd name="connsiteX15" fmla="*/ 830794 w 2014079"/>
                <a:gd name="connsiteY15" fmla="*/ 3127483 h 3221255"/>
                <a:gd name="connsiteX16" fmla="*/ 466147 w 2014079"/>
                <a:gd name="connsiteY16" fmla="*/ 2420869 h 3221255"/>
                <a:gd name="connsiteX17" fmla="*/ 338332 w 2014079"/>
                <a:gd name="connsiteY17" fmla="*/ 2176560 h 3221255"/>
                <a:gd name="connsiteX18" fmla="*/ 278185 w 2014079"/>
                <a:gd name="connsiteY18" fmla="*/ 2138975 h 3221255"/>
                <a:gd name="connsiteX19" fmla="*/ 0 w 2014079"/>
                <a:gd name="connsiteY19" fmla="*/ 1657875 h 3221255"/>
                <a:gd name="connsiteX20" fmla="*/ 3735 w 2014079"/>
                <a:gd name="connsiteY20" fmla="*/ 1594391 h 3221255"/>
                <a:gd name="connsiteX21" fmla="*/ 3175 w 2014079"/>
                <a:gd name="connsiteY21" fmla="*/ 1594346 h 3221255"/>
                <a:gd name="connsiteX22" fmla="*/ 285055 w 2014079"/>
                <a:gd name="connsiteY22" fmla="*/ 1169201 h 3221255"/>
                <a:gd name="connsiteX23" fmla="*/ 409082 w 2014079"/>
                <a:gd name="connsiteY23" fmla="*/ 913362 h 3221255"/>
                <a:gd name="connsiteX24" fmla="*/ 837538 w 2014079"/>
                <a:gd name="connsiteY24" fmla="*/ 89409 h 3221255"/>
                <a:gd name="connsiteX25" fmla="*/ 1133805 w 2014079"/>
                <a:gd name="connsiteY25" fmla="*/ 3228 h 322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079" h="3221255">
                  <a:moveTo>
                    <a:pt x="1133805" y="3228"/>
                  </a:moveTo>
                  <a:cubicBezTo>
                    <a:pt x="1436297" y="-23932"/>
                    <a:pt x="1741432" y="121389"/>
                    <a:pt x="1904922" y="397921"/>
                  </a:cubicBezTo>
                  <a:cubicBezTo>
                    <a:pt x="2130425" y="789204"/>
                    <a:pt x="1995123" y="1285834"/>
                    <a:pt x="1604250" y="1507812"/>
                  </a:cubicBezTo>
                  <a:cubicBezTo>
                    <a:pt x="1307337" y="1673355"/>
                    <a:pt x="954048" y="1635732"/>
                    <a:pt x="702236" y="1436327"/>
                  </a:cubicBezTo>
                  <a:cubicBezTo>
                    <a:pt x="623310" y="1368605"/>
                    <a:pt x="510558" y="1361080"/>
                    <a:pt x="420357" y="1413753"/>
                  </a:cubicBezTo>
                  <a:cubicBezTo>
                    <a:pt x="420357" y="1413753"/>
                    <a:pt x="420357" y="1413753"/>
                    <a:pt x="416598" y="1417516"/>
                  </a:cubicBezTo>
                  <a:cubicBezTo>
                    <a:pt x="360223" y="1448555"/>
                    <a:pt x="318645" y="1498641"/>
                    <a:pt x="296623" y="1556664"/>
                  </a:cubicBezTo>
                  <a:lnTo>
                    <a:pt x="281406" y="1616487"/>
                  </a:lnTo>
                  <a:lnTo>
                    <a:pt x="281944" y="1616531"/>
                  </a:lnTo>
                  <a:cubicBezTo>
                    <a:pt x="278185" y="1627806"/>
                    <a:pt x="278185" y="1639082"/>
                    <a:pt x="278185" y="1650358"/>
                  </a:cubicBezTo>
                  <a:cubicBezTo>
                    <a:pt x="278185" y="1751840"/>
                    <a:pt x="334573" y="1849563"/>
                    <a:pt x="424795" y="1898425"/>
                  </a:cubicBezTo>
                  <a:cubicBezTo>
                    <a:pt x="424795" y="1898425"/>
                    <a:pt x="424795" y="1898425"/>
                    <a:pt x="477425" y="1932252"/>
                  </a:cubicBezTo>
                  <a:cubicBezTo>
                    <a:pt x="563887" y="1981114"/>
                    <a:pt x="672905" y="1977355"/>
                    <a:pt x="755609" y="1917218"/>
                  </a:cubicBezTo>
                  <a:cubicBezTo>
                    <a:pt x="984923" y="1744323"/>
                    <a:pt x="1308218" y="1718013"/>
                    <a:pt x="1571366" y="1879632"/>
                  </a:cubicBezTo>
                  <a:cubicBezTo>
                    <a:pt x="1920976" y="2097630"/>
                    <a:pt x="2022475" y="2563695"/>
                    <a:pt x="1789402" y="2905727"/>
                  </a:cubicBezTo>
                  <a:cubicBezTo>
                    <a:pt x="1575125" y="3217689"/>
                    <a:pt x="1157848" y="3311654"/>
                    <a:pt x="830794" y="3127483"/>
                  </a:cubicBezTo>
                  <a:cubicBezTo>
                    <a:pt x="571406" y="2980898"/>
                    <a:pt x="436073" y="2699004"/>
                    <a:pt x="466147" y="2420869"/>
                  </a:cubicBezTo>
                  <a:cubicBezTo>
                    <a:pt x="477425" y="2319387"/>
                    <a:pt x="424795" y="2225422"/>
                    <a:pt x="338332" y="2176560"/>
                  </a:cubicBezTo>
                  <a:cubicBezTo>
                    <a:pt x="338332" y="2176560"/>
                    <a:pt x="338332" y="2176560"/>
                    <a:pt x="278185" y="2138975"/>
                  </a:cubicBezTo>
                  <a:cubicBezTo>
                    <a:pt x="101500" y="2037493"/>
                    <a:pt x="0" y="1857080"/>
                    <a:pt x="0" y="1657875"/>
                  </a:cubicBezTo>
                  <a:lnTo>
                    <a:pt x="3735" y="1594391"/>
                  </a:lnTo>
                  <a:lnTo>
                    <a:pt x="3175" y="1594346"/>
                  </a:lnTo>
                  <a:cubicBezTo>
                    <a:pt x="21967" y="1417516"/>
                    <a:pt x="127202" y="1259497"/>
                    <a:pt x="285055" y="1169201"/>
                  </a:cubicBezTo>
                  <a:cubicBezTo>
                    <a:pt x="375256" y="1116528"/>
                    <a:pt x="424115" y="1018707"/>
                    <a:pt x="409082" y="913362"/>
                  </a:cubicBezTo>
                  <a:cubicBezTo>
                    <a:pt x="363981" y="589800"/>
                    <a:pt x="525592" y="251189"/>
                    <a:pt x="837538" y="89409"/>
                  </a:cubicBezTo>
                  <a:cubicBezTo>
                    <a:pt x="932438" y="40498"/>
                    <a:pt x="1032975" y="12281"/>
                    <a:pt x="1133805" y="3228"/>
                  </a:cubicBezTo>
                  <a:close/>
                </a:path>
              </a:pathLst>
            </a:custGeom>
            <a:solidFill>
              <a:srgbClr val="5CC8FF"/>
            </a:solidFill>
            <a:ln>
              <a:noFill/>
            </a:ln>
            <a:extLst/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198" b="1" dirty="0">
                <a:solidFill>
                  <a:prstClr val="black"/>
                </a:solidFill>
                <a:latin typeface="Roboto Bold" charset="0"/>
              </a:endParaRPr>
            </a:p>
          </p:txBody>
        </p:sp>
        <p:sp>
          <p:nvSpPr>
            <p:cNvPr id="15" name="Freeform 57"/>
            <p:cNvSpPr>
              <a:spLocks/>
            </p:cNvSpPr>
            <p:nvPr/>
          </p:nvSpPr>
          <p:spPr bwMode="auto">
            <a:xfrm>
              <a:off x="1245411" y="2003099"/>
              <a:ext cx="2921874" cy="1805286"/>
            </a:xfrm>
            <a:custGeom>
              <a:avLst/>
              <a:gdLst>
                <a:gd name="connsiteX0" fmla="*/ 1566268 w 3221498"/>
                <a:gd name="connsiteY0" fmla="*/ 0 h 2015667"/>
                <a:gd name="connsiteX1" fmla="*/ 1626405 w 3221498"/>
                <a:gd name="connsiteY1" fmla="*/ 3759 h 2015667"/>
                <a:gd name="connsiteX2" fmla="*/ 1626320 w 3221498"/>
                <a:gd name="connsiteY2" fmla="*/ 4815 h 2015667"/>
                <a:gd name="connsiteX3" fmla="*/ 1691487 w 3221498"/>
                <a:gd name="connsiteY3" fmla="*/ 15796 h 2015667"/>
                <a:gd name="connsiteX4" fmla="*/ 2054779 w 3221498"/>
                <a:gd name="connsiteY4" fmla="*/ 286642 h 2015667"/>
                <a:gd name="connsiteX5" fmla="*/ 2306773 w 3221498"/>
                <a:gd name="connsiteY5" fmla="*/ 410669 h 2015667"/>
                <a:gd name="connsiteX6" fmla="*/ 3130454 w 3221498"/>
                <a:gd name="connsiteY6" fmla="*/ 839126 h 2015667"/>
                <a:gd name="connsiteX7" fmla="*/ 2822044 w 3221498"/>
                <a:gd name="connsiteY7" fmla="*/ 1906510 h 2015667"/>
                <a:gd name="connsiteX8" fmla="*/ 1716280 w 3221498"/>
                <a:gd name="connsiteY8" fmla="*/ 1605838 h 2015667"/>
                <a:gd name="connsiteX9" fmla="*/ 1787741 w 3221498"/>
                <a:gd name="connsiteY9" fmla="*/ 707583 h 2015667"/>
                <a:gd name="connsiteX10" fmla="*/ 1806546 w 3221498"/>
                <a:gd name="connsiteY10" fmla="*/ 421945 h 2015667"/>
                <a:gd name="connsiteX11" fmla="*/ 1806546 w 3221498"/>
                <a:gd name="connsiteY11" fmla="*/ 418186 h 2015667"/>
                <a:gd name="connsiteX12" fmla="*/ 1603447 w 3221498"/>
                <a:gd name="connsiteY12" fmla="*/ 282884 h 2015667"/>
                <a:gd name="connsiteX13" fmla="*/ 1603526 w 3221498"/>
                <a:gd name="connsiteY13" fmla="*/ 281903 h 2015667"/>
                <a:gd name="connsiteX14" fmla="*/ 1573785 w 3221498"/>
                <a:gd name="connsiteY14" fmla="*/ 278184 h 2015667"/>
                <a:gd name="connsiteX15" fmla="*/ 1321959 w 3221498"/>
                <a:gd name="connsiteY15" fmla="*/ 424795 h 2015667"/>
                <a:gd name="connsiteX16" fmla="*/ 1291890 w 3221498"/>
                <a:gd name="connsiteY16" fmla="*/ 477425 h 2015667"/>
                <a:gd name="connsiteX17" fmla="*/ 1306925 w 3221498"/>
                <a:gd name="connsiteY17" fmla="*/ 755609 h 2015667"/>
                <a:gd name="connsiteX18" fmla="*/ 1344511 w 3221498"/>
                <a:gd name="connsiteY18" fmla="*/ 1571366 h 2015667"/>
                <a:gd name="connsiteX19" fmla="*/ 314657 w 3221498"/>
                <a:gd name="connsiteY19" fmla="*/ 1789402 h 2015667"/>
                <a:gd name="connsiteX20" fmla="*/ 92901 w 3221498"/>
                <a:gd name="connsiteY20" fmla="*/ 834553 h 2015667"/>
                <a:gd name="connsiteX21" fmla="*/ 803274 w 3221498"/>
                <a:gd name="connsiteY21" fmla="*/ 469906 h 2015667"/>
                <a:gd name="connsiteX22" fmla="*/ 1047582 w 3221498"/>
                <a:gd name="connsiteY22" fmla="*/ 342092 h 2015667"/>
                <a:gd name="connsiteX23" fmla="*/ 1085168 w 3221498"/>
                <a:gd name="connsiteY23" fmla="*/ 278184 h 2015667"/>
                <a:gd name="connsiteX24" fmla="*/ 1566268 w 3221498"/>
                <a:gd name="connsiteY24" fmla="*/ 0 h 201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21498" h="2015667">
                  <a:moveTo>
                    <a:pt x="1566268" y="0"/>
                  </a:moveTo>
                  <a:cubicBezTo>
                    <a:pt x="1585061" y="0"/>
                    <a:pt x="1607612" y="0"/>
                    <a:pt x="1626405" y="3759"/>
                  </a:cubicBezTo>
                  <a:lnTo>
                    <a:pt x="1626320" y="4815"/>
                  </a:lnTo>
                  <a:lnTo>
                    <a:pt x="1691487" y="15796"/>
                  </a:lnTo>
                  <a:cubicBezTo>
                    <a:pt x="1842100" y="50686"/>
                    <a:pt x="1975796" y="148522"/>
                    <a:pt x="2054779" y="286642"/>
                  </a:cubicBezTo>
                  <a:cubicBezTo>
                    <a:pt x="2103673" y="376844"/>
                    <a:pt x="2205223" y="425703"/>
                    <a:pt x="2306773" y="410669"/>
                  </a:cubicBezTo>
                  <a:cubicBezTo>
                    <a:pt x="2633988" y="369327"/>
                    <a:pt x="2968726" y="527180"/>
                    <a:pt x="3130454" y="839126"/>
                  </a:cubicBezTo>
                  <a:cubicBezTo>
                    <a:pt x="3329792" y="1218724"/>
                    <a:pt x="3190631" y="1688523"/>
                    <a:pt x="2822044" y="1906510"/>
                  </a:cubicBezTo>
                  <a:cubicBezTo>
                    <a:pt x="2434650" y="2132013"/>
                    <a:pt x="1934424" y="1996711"/>
                    <a:pt x="1716280" y="1605838"/>
                  </a:cubicBezTo>
                  <a:cubicBezTo>
                    <a:pt x="1547030" y="1308925"/>
                    <a:pt x="1588402" y="955636"/>
                    <a:pt x="1787741" y="707583"/>
                  </a:cubicBezTo>
                  <a:cubicBezTo>
                    <a:pt x="1851679" y="624898"/>
                    <a:pt x="1859202" y="512146"/>
                    <a:pt x="1806546" y="421945"/>
                  </a:cubicBezTo>
                  <a:cubicBezTo>
                    <a:pt x="1806546" y="421945"/>
                    <a:pt x="1806546" y="421945"/>
                    <a:pt x="1806546" y="418186"/>
                  </a:cubicBezTo>
                  <a:cubicBezTo>
                    <a:pt x="1761413" y="343018"/>
                    <a:pt x="1689952" y="294159"/>
                    <a:pt x="1603447" y="282884"/>
                  </a:cubicBezTo>
                  <a:lnTo>
                    <a:pt x="1603526" y="281903"/>
                  </a:lnTo>
                  <a:lnTo>
                    <a:pt x="1573785" y="278184"/>
                  </a:lnTo>
                  <a:cubicBezTo>
                    <a:pt x="1468544" y="278184"/>
                    <a:pt x="1374579" y="334573"/>
                    <a:pt x="1321959" y="424795"/>
                  </a:cubicBezTo>
                  <a:cubicBezTo>
                    <a:pt x="1321959" y="424795"/>
                    <a:pt x="1321959" y="424795"/>
                    <a:pt x="1291890" y="477425"/>
                  </a:cubicBezTo>
                  <a:cubicBezTo>
                    <a:pt x="1243029" y="563887"/>
                    <a:pt x="1246787" y="672905"/>
                    <a:pt x="1306925" y="755609"/>
                  </a:cubicBezTo>
                  <a:cubicBezTo>
                    <a:pt x="1479820" y="984923"/>
                    <a:pt x="1506130" y="1308218"/>
                    <a:pt x="1344511" y="1571366"/>
                  </a:cubicBezTo>
                  <a:cubicBezTo>
                    <a:pt x="1126513" y="1920976"/>
                    <a:pt x="660448" y="2022475"/>
                    <a:pt x="314657" y="1789402"/>
                  </a:cubicBezTo>
                  <a:cubicBezTo>
                    <a:pt x="6453" y="1578884"/>
                    <a:pt x="-91270" y="1157848"/>
                    <a:pt x="92901" y="834553"/>
                  </a:cubicBezTo>
                  <a:cubicBezTo>
                    <a:pt x="243244" y="571406"/>
                    <a:pt x="525138" y="439832"/>
                    <a:pt x="803274" y="469906"/>
                  </a:cubicBezTo>
                  <a:cubicBezTo>
                    <a:pt x="900997" y="477425"/>
                    <a:pt x="998721" y="428554"/>
                    <a:pt x="1047582" y="342092"/>
                  </a:cubicBezTo>
                  <a:cubicBezTo>
                    <a:pt x="1047582" y="342092"/>
                    <a:pt x="1047582" y="342092"/>
                    <a:pt x="1085168" y="278184"/>
                  </a:cubicBezTo>
                  <a:cubicBezTo>
                    <a:pt x="1186650" y="105259"/>
                    <a:pt x="1363304" y="0"/>
                    <a:pt x="1566268" y="0"/>
                  </a:cubicBezTo>
                  <a:close/>
                </a:path>
              </a:pathLst>
            </a:custGeom>
            <a:solidFill>
              <a:srgbClr val="455C97"/>
            </a:solidFill>
            <a:ln>
              <a:noFill/>
            </a:ln>
            <a:extLst/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198" b="1" dirty="0">
                <a:solidFill>
                  <a:prstClr val="black"/>
                </a:solidFill>
                <a:latin typeface="Roboto Bold" charset="0"/>
              </a:endParaRPr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2682380" y="2449310"/>
              <a:ext cx="1827089" cy="2885055"/>
            </a:xfrm>
            <a:custGeom>
              <a:avLst/>
              <a:gdLst>
                <a:gd name="connsiteX0" fmla="*/ 793317 w 2014448"/>
                <a:gd name="connsiteY0" fmla="*/ 748 h 3221268"/>
                <a:gd name="connsiteX1" fmla="*/ 1183655 w 2014448"/>
                <a:gd name="connsiteY1" fmla="*/ 93859 h 3221268"/>
                <a:gd name="connsiteX2" fmla="*/ 1548302 w 2014448"/>
                <a:gd name="connsiteY2" fmla="*/ 801127 h 3221268"/>
                <a:gd name="connsiteX3" fmla="*/ 1676116 w 2014448"/>
                <a:gd name="connsiteY3" fmla="*/ 1045661 h 3221268"/>
                <a:gd name="connsiteX4" fmla="*/ 1736264 w 2014448"/>
                <a:gd name="connsiteY4" fmla="*/ 1083282 h 3221268"/>
                <a:gd name="connsiteX5" fmla="*/ 2014448 w 2014448"/>
                <a:gd name="connsiteY5" fmla="*/ 1564826 h 3221268"/>
                <a:gd name="connsiteX6" fmla="*/ 2010718 w 2014448"/>
                <a:gd name="connsiteY6" fmla="*/ 1628300 h 3221268"/>
                <a:gd name="connsiteX7" fmla="*/ 2011272 w 2014448"/>
                <a:gd name="connsiteY7" fmla="*/ 1628345 h 3221268"/>
                <a:gd name="connsiteX8" fmla="*/ 1729182 w 2014448"/>
                <a:gd name="connsiteY8" fmla="*/ 2053110 h 3221268"/>
                <a:gd name="connsiteX9" fmla="*/ 1605063 w 2014448"/>
                <a:gd name="connsiteY9" fmla="*/ 2308721 h 3221268"/>
                <a:gd name="connsiteX10" fmla="*/ 1176287 w 2014448"/>
                <a:gd name="connsiteY10" fmla="*/ 3131939 h 3221268"/>
                <a:gd name="connsiteX11" fmla="*/ 111868 w 2014448"/>
                <a:gd name="connsiteY11" fmla="*/ 2823702 h 3221268"/>
                <a:gd name="connsiteX12" fmla="*/ 409003 w 2014448"/>
                <a:gd name="connsiteY12" fmla="*/ 1714801 h 3221268"/>
                <a:gd name="connsiteX13" fmla="*/ 1311690 w 2014448"/>
                <a:gd name="connsiteY13" fmla="*/ 1786222 h 3221268"/>
                <a:gd name="connsiteX14" fmla="*/ 1597541 w 2014448"/>
                <a:gd name="connsiteY14" fmla="*/ 1808776 h 3221268"/>
                <a:gd name="connsiteX15" fmla="*/ 1597541 w 2014448"/>
                <a:gd name="connsiteY15" fmla="*/ 1805017 h 3221268"/>
                <a:gd name="connsiteX16" fmla="*/ 1717605 w 2014448"/>
                <a:gd name="connsiteY16" fmla="*/ 1665993 h 3221268"/>
                <a:gd name="connsiteX17" fmla="*/ 1732831 w 2014448"/>
                <a:gd name="connsiteY17" fmla="*/ 1606235 h 3221268"/>
                <a:gd name="connsiteX18" fmla="*/ 1732505 w 2014448"/>
                <a:gd name="connsiteY18" fmla="*/ 1606209 h 3221268"/>
                <a:gd name="connsiteX19" fmla="*/ 1736264 w 2014448"/>
                <a:gd name="connsiteY19" fmla="*/ 1572350 h 3221268"/>
                <a:gd name="connsiteX20" fmla="*/ 1593412 w 2014448"/>
                <a:gd name="connsiteY20" fmla="*/ 1324054 h 3221268"/>
                <a:gd name="connsiteX21" fmla="*/ 1537024 w 2014448"/>
                <a:gd name="connsiteY21" fmla="*/ 1290195 h 3221268"/>
                <a:gd name="connsiteX22" fmla="*/ 1262599 w 2014448"/>
                <a:gd name="connsiteY22" fmla="*/ 1305244 h 3221268"/>
                <a:gd name="connsiteX23" fmla="*/ 443083 w 2014448"/>
                <a:gd name="connsiteY23" fmla="*/ 1342864 h 3221268"/>
                <a:gd name="connsiteX24" fmla="*/ 228806 w 2014448"/>
                <a:gd name="connsiteY24" fmla="*/ 315821 h 3221268"/>
                <a:gd name="connsiteX25" fmla="*/ 793317 w 2014448"/>
                <a:gd name="connsiteY25" fmla="*/ 748 h 32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4448" h="3221268">
                  <a:moveTo>
                    <a:pt x="793317" y="748"/>
                  </a:moveTo>
                  <a:cubicBezTo>
                    <a:pt x="925676" y="-5248"/>
                    <a:pt x="1061009" y="24731"/>
                    <a:pt x="1183655" y="93859"/>
                  </a:cubicBezTo>
                  <a:cubicBezTo>
                    <a:pt x="1443043" y="240580"/>
                    <a:pt x="1578376" y="522734"/>
                    <a:pt x="1548302" y="801127"/>
                  </a:cubicBezTo>
                  <a:cubicBezTo>
                    <a:pt x="1537024" y="902703"/>
                    <a:pt x="1589653" y="996755"/>
                    <a:pt x="1676116" y="1045661"/>
                  </a:cubicBezTo>
                  <a:cubicBezTo>
                    <a:pt x="1676116" y="1045661"/>
                    <a:pt x="1676116" y="1045661"/>
                    <a:pt x="1736264" y="1083282"/>
                  </a:cubicBezTo>
                  <a:cubicBezTo>
                    <a:pt x="1912949" y="1184858"/>
                    <a:pt x="2014448" y="1365437"/>
                    <a:pt x="2014448" y="1564826"/>
                  </a:cubicBezTo>
                  <a:lnTo>
                    <a:pt x="2010718" y="1628300"/>
                  </a:lnTo>
                  <a:lnTo>
                    <a:pt x="2011272" y="1628345"/>
                  </a:lnTo>
                  <a:cubicBezTo>
                    <a:pt x="1992466" y="1805017"/>
                    <a:pt x="1887153" y="1962895"/>
                    <a:pt x="1729182" y="2053110"/>
                  </a:cubicBezTo>
                  <a:cubicBezTo>
                    <a:pt x="1642675" y="2105736"/>
                    <a:pt x="1590018" y="2203470"/>
                    <a:pt x="1605063" y="2308721"/>
                  </a:cubicBezTo>
                  <a:cubicBezTo>
                    <a:pt x="1650197" y="2631994"/>
                    <a:pt x="1488466" y="2970303"/>
                    <a:pt x="1176287" y="3131939"/>
                  </a:cubicBezTo>
                  <a:cubicBezTo>
                    <a:pt x="796406" y="3327406"/>
                    <a:pt x="326256" y="3192083"/>
                    <a:pt x="111868" y="2823702"/>
                  </a:cubicBezTo>
                  <a:cubicBezTo>
                    <a:pt x="-117565" y="2432768"/>
                    <a:pt x="17838" y="1936582"/>
                    <a:pt x="409003" y="1714801"/>
                  </a:cubicBezTo>
                  <a:cubicBezTo>
                    <a:pt x="706137" y="1549406"/>
                    <a:pt x="1063451" y="1586996"/>
                    <a:pt x="1311690" y="1786222"/>
                  </a:cubicBezTo>
                  <a:cubicBezTo>
                    <a:pt x="1390675" y="1853884"/>
                    <a:pt x="1507272" y="1861402"/>
                    <a:pt x="1597541" y="1808776"/>
                  </a:cubicBezTo>
                  <a:cubicBezTo>
                    <a:pt x="1597541" y="1808776"/>
                    <a:pt x="1597541" y="1808776"/>
                    <a:pt x="1597541" y="1805017"/>
                  </a:cubicBezTo>
                  <a:cubicBezTo>
                    <a:pt x="1653959" y="1774006"/>
                    <a:pt x="1695567" y="1723964"/>
                    <a:pt x="1717605" y="1665993"/>
                  </a:cubicBezTo>
                  <a:lnTo>
                    <a:pt x="1732831" y="1606235"/>
                  </a:lnTo>
                  <a:lnTo>
                    <a:pt x="1732505" y="1606209"/>
                  </a:lnTo>
                  <a:cubicBezTo>
                    <a:pt x="1736264" y="1594923"/>
                    <a:pt x="1736264" y="1583636"/>
                    <a:pt x="1736264" y="1572350"/>
                  </a:cubicBezTo>
                  <a:cubicBezTo>
                    <a:pt x="1740023" y="1470775"/>
                    <a:pt x="1679875" y="1372961"/>
                    <a:pt x="1593412" y="1324054"/>
                  </a:cubicBezTo>
                  <a:cubicBezTo>
                    <a:pt x="1593412" y="1324054"/>
                    <a:pt x="1593412" y="1324054"/>
                    <a:pt x="1537024" y="1290195"/>
                  </a:cubicBezTo>
                  <a:cubicBezTo>
                    <a:pt x="1450561" y="1241289"/>
                    <a:pt x="1341543" y="1245051"/>
                    <a:pt x="1262599" y="1305244"/>
                  </a:cubicBezTo>
                  <a:cubicBezTo>
                    <a:pt x="1029525" y="1478299"/>
                    <a:pt x="706230" y="1504633"/>
                    <a:pt x="443083" y="1342864"/>
                  </a:cubicBezTo>
                  <a:cubicBezTo>
                    <a:pt x="93473" y="1124665"/>
                    <a:pt x="-8027" y="658169"/>
                    <a:pt x="228806" y="315821"/>
                  </a:cubicBezTo>
                  <a:cubicBezTo>
                    <a:pt x="360380" y="120664"/>
                    <a:pt x="572718" y="10741"/>
                    <a:pt x="793317" y="748"/>
                  </a:cubicBezTo>
                  <a:close/>
                </a:path>
              </a:pathLst>
            </a:custGeom>
            <a:solidFill>
              <a:srgbClr val="5CC8FF"/>
            </a:solidFill>
            <a:ln>
              <a:noFill/>
            </a:ln>
            <a:extLst/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198" b="1" dirty="0">
                <a:solidFill>
                  <a:prstClr val="black"/>
                </a:solidFill>
                <a:latin typeface="Roboto Bold" charset="0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595605" y="3864943"/>
              <a:ext cx="1557918" cy="1812805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solidFill>
              <a:srgbClr val="455C97"/>
            </a:solidFill>
            <a:ln>
              <a:noFill/>
            </a:ln>
            <a:extLst/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b="1" dirty="0">
                <a:solidFill>
                  <a:prstClr val="black"/>
                </a:solidFill>
                <a:latin typeface="Roboto Bold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97328" y="2796309"/>
              <a:ext cx="142517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Inherent safety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65183" y="2940102"/>
              <a:ext cx="135019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Simplicity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208491" y="4429713"/>
              <a:ext cx="135019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Speed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728264" y="4434872"/>
              <a:ext cx="1350193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Ease</a:t>
              </a:r>
              <a:endPara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895" y="671155"/>
            <a:ext cx="6436105" cy="64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THERMAL-HYDRAULICS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81896"/>
              </p:ext>
            </p:extLst>
          </p:nvPr>
        </p:nvGraphicFramePr>
        <p:xfrm>
          <a:off x="441960" y="3749281"/>
          <a:ext cx="5472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49561748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4031199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43211862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768958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Circuit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Hot temperature (°C)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Cold temperature (°C)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Pressure </a:t>
                      </a:r>
                      <a:endParaRPr lang="fr-FR" sz="120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(bar)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011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Primary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1780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Secondary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14.5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9952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Tertiary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96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Depending on the network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2836822"/>
                  </a:ext>
                </a:extLst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1875636" y="1967276"/>
            <a:ext cx="2603176" cy="886646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b="1" smtClean="0">
                <a:solidFill>
                  <a:srgbClr val="496099"/>
                </a:solidFill>
              </a:rPr>
              <a:t>COPERNIC</a:t>
            </a:r>
          </a:p>
          <a:p>
            <a:pPr algn="ctr"/>
            <a:r>
              <a:rPr lang="fr-FR" b="1" smtClean="0">
                <a:solidFill>
                  <a:srgbClr val="496099"/>
                </a:solidFill>
              </a:rPr>
              <a:t>Pre-design code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2986724" y="3084493"/>
            <a:ext cx="381000" cy="539465"/>
          </a:xfrm>
          <a:prstGeom prst="downArrow">
            <a:avLst/>
          </a:prstGeom>
          <a:solidFill>
            <a:srgbClr val="4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2368" t="25279" r="42957"/>
          <a:stretch/>
        </p:blipFill>
        <p:spPr>
          <a:xfrm>
            <a:off x="9199770" y="2840400"/>
            <a:ext cx="2736304" cy="33498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2234" t="1947" r="36083" b="6985"/>
          <a:stretch/>
        </p:blipFill>
        <p:spPr>
          <a:xfrm>
            <a:off x="6843847" y="1964650"/>
            <a:ext cx="2267700" cy="47756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816029" y="2317862"/>
            <a:ext cx="191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circulation</a:t>
            </a:r>
            <a:endParaRPr lang="en-US" dirty="0"/>
          </a:p>
        </p:txBody>
      </p:sp>
      <p:sp>
        <p:nvSpPr>
          <p:cNvPr id="12" name="Titre 6"/>
          <p:cNvSpPr txBox="1">
            <a:spLocks/>
          </p:cNvSpPr>
          <p:nvPr/>
        </p:nvSpPr>
        <p:spPr>
          <a:xfrm>
            <a:off x="441960" y="1406039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primary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circuit in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natural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circulation mode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THERMAL-HYDRAULICS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6"/>
          <p:cNvSpPr txBox="1">
            <a:spLocks/>
          </p:cNvSpPr>
          <p:nvPr/>
        </p:nvSpPr>
        <p:spPr>
          <a:xfrm>
            <a:off x="254807" y="1458217"/>
            <a:ext cx="11937193" cy="8718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 an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innovative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natural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/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forced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mix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secondary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circuit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59" y="2280198"/>
            <a:ext cx="3152775" cy="4836001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1298613" y="3819869"/>
            <a:ext cx="4324350" cy="1190434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r>
              <a:rPr lang="fr-FR" b="1" smtClean="0">
                <a:solidFill>
                  <a:srgbClr val="496099"/>
                </a:solidFill>
              </a:rPr>
              <a:t>Secondary natural convection between the HX and the thermocline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375410" y="5301790"/>
            <a:ext cx="4324350" cy="1167226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496099"/>
                </a:solidFill>
              </a:rPr>
              <a:t>Forced convection to supply heat to a secondary/tertiary HX and freeze the thermocline position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159200" y="2178208"/>
            <a:ext cx="2603176" cy="886646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rgbClr val="496099"/>
                </a:solidFill>
              </a:rPr>
              <a:t>COPERNIC</a:t>
            </a:r>
          </a:p>
          <a:p>
            <a:pPr algn="ctr"/>
            <a:r>
              <a:rPr lang="fr-FR" b="1" dirty="0" err="1" smtClean="0">
                <a:solidFill>
                  <a:srgbClr val="496099"/>
                </a:solidFill>
              </a:rPr>
              <a:t>Pre</a:t>
            </a:r>
            <a:r>
              <a:rPr lang="fr-FR" b="1" dirty="0" smtClean="0">
                <a:solidFill>
                  <a:srgbClr val="496099"/>
                </a:solidFill>
              </a:rPr>
              <a:t>-design code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3262033" y="3126786"/>
            <a:ext cx="381000" cy="539465"/>
          </a:xfrm>
          <a:prstGeom prst="downArrow">
            <a:avLst/>
          </a:prstGeom>
          <a:solidFill>
            <a:srgbClr val="4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33174" t="17339" r="40916" b="7352"/>
          <a:stretch/>
        </p:blipFill>
        <p:spPr>
          <a:xfrm>
            <a:off x="9747590" y="2184636"/>
            <a:ext cx="2011886" cy="42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THERMAL-HYDRAULICS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14271" y="3681472"/>
            <a:ext cx="5181600" cy="2991993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Nuclear startup and </a:t>
            </a:r>
            <a:r>
              <a:rPr lang="fr-FR" sz="2400" b="1" dirty="0" err="1" smtClean="0">
                <a:solidFill>
                  <a:srgbClr val="002060"/>
                </a:solidFill>
              </a:rPr>
              <a:t>load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</a:rPr>
              <a:t>following</a:t>
            </a:r>
            <a:endParaRPr lang="fr-FR" sz="2400" b="1" dirty="0" smtClean="0">
              <a:solidFill>
                <a:srgbClr val="002060"/>
              </a:solidFill>
            </a:endParaRPr>
          </a:p>
          <a:p>
            <a:pPr algn="ctr"/>
            <a:endParaRPr lang="fr-FR" sz="2400" b="1" dirty="0">
              <a:solidFill>
                <a:srgbClr val="496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Appropriate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behavior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of the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primary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and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secondary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circuits</a:t>
            </a:r>
          </a:p>
          <a:p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Continuity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of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customer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temperature</a:t>
            </a:r>
            <a:r>
              <a:rPr lang="fr-FR" sz="2400" b="1" dirty="0" smtClean="0">
                <a:solidFill>
                  <a:srgbClr val="496099"/>
                </a:solidFill>
                <a:sym typeface="Wingdings" panose="05000000000000000000" pitchFamily="2" charset="2"/>
              </a:rPr>
              <a:t> </a:t>
            </a:r>
            <a:r>
              <a:rPr lang="fr-FR" sz="2400" b="1" dirty="0" err="1" smtClean="0">
                <a:solidFill>
                  <a:srgbClr val="496099"/>
                </a:solidFill>
                <a:sym typeface="Wingdings" panose="05000000000000000000" pitchFamily="2" charset="2"/>
              </a:rPr>
              <a:t>supply</a:t>
            </a:r>
            <a:endParaRPr lang="fr-FR" sz="2400" b="1" dirty="0" smtClean="0">
              <a:solidFill>
                <a:srgbClr val="496099"/>
              </a:solidFill>
              <a:sym typeface="Wingdings" panose="05000000000000000000" pitchFamily="2" charset="2"/>
            </a:endParaRPr>
          </a:p>
          <a:p>
            <a:pPr algn="ctr"/>
            <a:endParaRPr lang="fr-FR" sz="2400" b="1" dirty="0" smtClean="0">
              <a:solidFill>
                <a:srgbClr val="496099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03483" y="2159801"/>
            <a:ext cx="2603176" cy="684121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2400" b="1" smtClean="0">
                <a:solidFill>
                  <a:srgbClr val="496099"/>
                </a:solidFill>
              </a:rPr>
              <a:t>CATHARE</a:t>
            </a:r>
          </a:p>
        </p:txBody>
      </p:sp>
      <p:sp>
        <p:nvSpPr>
          <p:cNvPr id="20" name="Flèche vers le bas 19"/>
          <p:cNvSpPr/>
          <p:nvPr/>
        </p:nvSpPr>
        <p:spPr>
          <a:xfrm>
            <a:off x="4114571" y="2967648"/>
            <a:ext cx="381000" cy="539465"/>
          </a:xfrm>
          <a:prstGeom prst="downArrow">
            <a:avLst/>
          </a:prstGeom>
          <a:solidFill>
            <a:srgbClr val="4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23" name="Titre 6"/>
          <p:cNvSpPr txBox="1">
            <a:spLocks/>
          </p:cNvSpPr>
          <p:nvPr/>
        </p:nvSpPr>
        <p:spPr>
          <a:xfrm>
            <a:off x="335597" y="1327685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Validation of 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operation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CATHARE…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99" y="1763598"/>
            <a:ext cx="3731466" cy="49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THERMAL-HYDRAULICS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270829" y="132105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... And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then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with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CFD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E50019"/>
                </a:solidFill>
                <a:latin typeface="Arial Black"/>
              </a:rPr>
              <a:t>(</a:t>
            </a:r>
            <a:r>
              <a:rPr lang="fr-FR" sz="2400" b="1" dirty="0" err="1" smtClean="0">
                <a:solidFill>
                  <a:srgbClr val="E50019"/>
                </a:solidFill>
                <a:latin typeface="Arial Black"/>
              </a:rPr>
              <a:t>waiting</a:t>
            </a:r>
            <a:r>
              <a:rPr lang="fr-FR" sz="2400" b="1" dirty="0" smtClean="0">
                <a:solidFill>
                  <a:srgbClr val="E50019"/>
                </a:solidFill>
                <a:latin typeface="Arial Black"/>
              </a:rPr>
              <a:t> for CATHARE/CFD </a:t>
            </a:r>
            <a:r>
              <a:rPr lang="fr-FR" sz="2400" b="1" dirty="0" err="1" smtClean="0">
                <a:solidFill>
                  <a:srgbClr val="E50019"/>
                </a:solidFill>
                <a:latin typeface="Arial Black"/>
              </a:rPr>
              <a:t>coupling</a:t>
            </a:r>
            <a:r>
              <a:rPr lang="fr-FR" sz="2400" b="1" dirty="0" smtClean="0">
                <a:solidFill>
                  <a:srgbClr val="E50019"/>
                </a:solidFill>
                <a:latin typeface="Arial Black"/>
              </a:rPr>
              <a:t> in a </a:t>
            </a:r>
            <a:r>
              <a:rPr lang="fr-FR" sz="2400" b="1" dirty="0" err="1" smtClean="0">
                <a:solidFill>
                  <a:srgbClr val="E50019"/>
                </a:solidFill>
                <a:latin typeface="Arial Black"/>
              </a:rPr>
              <a:t>next</a:t>
            </a:r>
            <a:r>
              <a:rPr lang="fr-FR" sz="2400" b="1" dirty="0" smtClean="0">
                <a:solidFill>
                  <a:srgbClr val="E50019"/>
                </a:solidFill>
                <a:latin typeface="Arial Black"/>
              </a:rPr>
              <a:t> </a:t>
            </a:r>
            <a:r>
              <a:rPr lang="fr-FR" sz="2400" b="1" dirty="0" err="1" smtClean="0">
                <a:solidFill>
                  <a:srgbClr val="E50019"/>
                </a:solidFill>
                <a:latin typeface="Arial Black"/>
              </a:rPr>
              <a:t>step</a:t>
            </a:r>
            <a:r>
              <a:rPr lang="fr-FR" sz="2400" b="1" dirty="0" smtClean="0">
                <a:solidFill>
                  <a:srgbClr val="E50019"/>
                </a:solidFill>
                <a:latin typeface="Arial Black"/>
              </a:rPr>
              <a:t>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0829" y="4307064"/>
            <a:ext cx="3744018" cy="1723633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noAutofit/>
          </a:bodyPr>
          <a:lstStyle/>
          <a:p>
            <a:pPr algn="ctr"/>
            <a:r>
              <a:rPr lang="fr-FR" sz="2400" b="1" smtClean="0">
                <a:solidFill>
                  <a:srgbClr val="496099"/>
                </a:solidFill>
              </a:rPr>
              <a:t>3D phenomena in the secondary vessel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94488" y="2833578"/>
            <a:ext cx="2160223" cy="684121"/>
          </a:xfrm>
          <a:prstGeom prst="roundRect">
            <a:avLst>
              <a:gd name="adj" fmla="val 15950"/>
            </a:avLst>
          </a:prstGeom>
          <a:solidFill>
            <a:srgbClr val="EDEDED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496099"/>
                </a:solidFill>
              </a:rPr>
              <a:t>STAR-CCM+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1884099" y="3642649"/>
            <a:ext cx="381000" cy="539465"/>
          </a:xfrm>
          <a:prstGeom prst="downArrow">
            <a:avLst/>
          </a:prstGeom>
          <a:solidFill>
            <a:srgbClr val="49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"/>
          <a:stretch/>
        </p:blipFill>
        <p:spPr bwMode="auto">
          <a:xfrm>
            <a:off x="4125027" y="2755969"/>
            <a:ext cx="5872279" cy="3536315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6" t="195" r="4624" b="6988"/>
          <a:stretch/>
        </p:blipFill>
        <p:spPr>
          <a:xfrm>
            <a:off x="10477708" y="2495749"/>
            <a:ext cx="1668974" cy="338235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193887" y="5932067"/>
            <a:ext cx="195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Natural and forced circulation speed field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171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APPROACH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335597" y="1354818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Designed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to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reduce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impact of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any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postulated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initiating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event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>
          <a:xfrm>
            <a:off x="335597" y="2127541"/>
            <a:ext cx="6241401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AOO events have  little or zero impact due to the very large secondary volume thermal inertia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Autonomy for residual power extraction, in case of Loss Of Offsite Power is almost infinite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risk of uncovering the core in case of a loss of coolant accident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reactivity insertion due to a steam line rupture event or a clear water core insertion, no ejection grape possibility event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Much longer time to decide on the cooling sequence after reactor shutdown than classic PWR electricity process , without any primary circuit pressure and temperature increase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Extended margins of time for unprotected transient incidents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66227" y="6091046"/>
            <a:ext cx="8695576" cy="584775"/>
          </a:xfrm>
          <a:prstGeom prst="rect">
            <a:avLst/>
          </a:prstGeom>
          <a:noFill/>
          <a:ln>
            <a:solidFill>
              <a:srgbClr val="E5001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</a:rPr>
              <a:t>No Postulated Initiating Event, or combination of events, with penalizing additional case,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</a:rPr>
              <a:t>is likely to lead to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</a:rPr>
              <a:t>a realistic probability of occurrence of a severe accident scenario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1212895" y="6208867"/>
            <a:ext cx="315883" cy="349134"/>
          </a:xfrm>
          <a:prstGeom prst="rightArrow">
            <a:avLst/>
          </a:prstGeom>
          <a:solidFill>
            <a:srgbClr val="E500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08" y="1790731"/>
            <a:ext cx="4824953" cy="415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0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purl.org/dc/elements/1.1/"/>
    <ds:schemaRef ds:uri="http://schemas.microsoft.com/office/2006/metadata/properties"/>
    <ds:schemaRef ds:uri="89039979-132d-4e33-b8d6-8b0f084d9471"/>
    <ds:schemaRef ds:uri="http://purl.org/dc/terms/"/>
    <ds:schemaRef ds:uri="http://schemas.openxmlformats.org/package/2006/metadata/core-properties"/>
    <ds:schemaRef ds:uri="94bacced-d3e9-4230-8110-5185e6b8723a"/>
    <ds:schemaRef ds:uri="http://schemas.microsoft.com/office/2006/documentManagement/types"/>
    <ds:schemaRef ds:uri="http://schemas.microsoft.com/office/infopath/2007/PartnerControls"/>
    <ds:schemaRef ds:uri="0311a6d6-6c49-40aa-926b-e98182ea64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407</Words>
  <Application>Microsoft Office PowerPoint</Application>
  <PresentationFormat>Grand écran</PresentationFormat>
  <Paragraphs>87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Roboto Bold</vt:lpstr>
      <vt:lpstr>Times New Roman</vt:lpstr>
      <vt:lpstr>Wingdings</vt:lpstr>
      <vt:lpstr>Office Theme</vt:lpstr>
      <vt:lpstr>1_Office Theme</vt:lpstr>
      <vt:lpstr>2_Office Theme</vt:lpstr>
      <vt:lpstr>4_Office Theme</vt:lpstr>
      <vt:lpstr>3_Office Theme</vt:lpstr>
      <vt:lpstr>Présentation PowerPoint</vt:lpstr>
      <vt:lpstr>The ARCHEOS heat unit to decarbonize the heat market with proven technologies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 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MORIN Franck 153240</cp:lastModifiedBy>
  <cp:revision>34</cp:revision>
  <dcterms:created xsi:type="dcterms:W3CDTF">2019-10-29T08:33:20Z</dcterms:created>
  <dcterms:modified xsi:type="dcterms:W3CDTF">2024-10-03T13:11:39Z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