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2"/>
  </p:notesMasterIdLst>
  <p:sldIdLst>
    <p:sldId id="256" r:id="rId7"/>
    <p:sldId id="257" r:id="rId8"/>
    <p:sldId id="258" r:id="rId9"/>
    <p:sldId id="270" r:id="rId10"/>
    <p:sldId id="268" r:id="rId11"/>
    <p:sldId id="271" r:id="rId12"/>
    <p:sldId id="260" r:id="rId13"/>
    <p:sldId id="264" r:id="rId14"/>
    <p:sldId id="275" r:id="rId15"/>
    <p:sldId id="273" r:id="rId16"/>
    <p:sldId id="263" r:id="rId17"/>
    <p:sldId id="262" r:id="rId18"/>
    <p:sldId id="267" r:id="rId19"/>
    <p:sldId id="276"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p:scale>
          <a:sx n="70" d="100"/>
          <a:sy n="70" d="100"/>
        </p:scale>
        <p:origin x="3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772DA-0607-496F-8D3E-22DE485D024C}"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tr-TR"/>
        </a:p>
      </dgm:t>
    </dgm:pt>
    <dgm:pt modelId="{D398FABC-BA61-4038-ACDC-AFFA3CCE0D6B}">
      <dgm:prSet custT="1"/>
      <dgm:spPr>
        <a:xfrm>
          <a:off x="8709833" y="3735053"/>
          <a:ext cx="1689047" cy="1466597"/>
        </a:xfrm>
        <a:prstGeom prst="ellipse">
          <a:avLst/>
        </a:prstGeom>
        <a:solidFill>
          <a:srgbClr val="A5A5A5">
            <a:lumMod val="75000"/>
          </a:srgbClr>
        </a:solidFill>
        <a:ln>
          <a:noFill/>
        </a:ln>
        <a:effectLst/>
        <a:scene3d>
          <a:camera prst="orthographicFront"/>
          <a:lightRig rig="threePt" dir="t">
            <a:rot lat="0" lon="0" rev="7500000"/>
          </a:lightRig>
        </a:scene3d>
        <a:sp3d prstMaterial="plastic">
          <a:bevelT w="127000" h="25400" prst="relaxedInset"/>
        </a:sp3d>
      </dgm:spPr>
      <dgm:t>
        <a:bodyPr/>
        <a:lstStyle/>
        <a:p>
          <a:pPr rtl="0">
            <a:buNone/>
          </a:pPr>
          <a:r>
            <a:rPr lang="tr-TR" sz="2400" b="1" dirty="0">
              <a:solidFill>
                <a:sysClr val="window" lastClr="FFFFFF"/>
              </a:solidFill>
              <a:latin typeface="Calibri" panose="020F0502020204030204"/>
              <a:ea typeface="+mn-ea"/>
              <a:cs typeface="+mn-cs"/>
            </a:rPr>
            <a:t>Nuclear </a:t>
          </a:r>
          <a:r>
            <a:rPr lang="tr-TR" sz="2400" b="1" dirty="0" smtClean="0">
              <a:solidFill>
                <a:sysClr val="window" lastClr="FFFFFF"/>
              </a:solidFill>
              <a:latin typeface="Calibri" panose="020F0502020204030204"/>
              <a:ea typeface="+mn-ea"/>
              <a:cs typeface="+mn-cs"/>
            </a:rPr>
            <a:t>Installation</a:t>
          </a:r>
          <a:endParaRPr lang="tr-TR" sz="1200" dirty="0">
            <a:solidFill>
              <a:sysClr val="window" lastClr="FFFFFF"/>
            </a:solidFill>
            <a:latin typeface="Calibri" panose="020F0502020204030204"/>
            <a:ea typeface="+mn-ea"/>
            <a:cs typeface="+mn-cs"/>
          </a:endParaRPr>
        </a:p>
      </dgm:t>
    </dgm:pt>
    <dgm:pt modelId="{55D3B8AA-B3F5-4933-BAE5-851E0ED99325}" type="parTrans" cxnId="{E6B61129-E707-4DBF-861A-BB63982FE977}">
      <dgm:prSet/>
      <dgm:spPr/>
      <dgm:t>
        <a:bodyPr/>
        <a:lstStyle/>
        <a:p>
          <a:endParaRPr lang="tr-TR"/>
        </a:p>
      </dgm:t>
    </dgm:pt>
    <dgm:pt modelId="{569D1B92-EC12-4AD8-819A-6680AD7D4F84}" type="sibTrans" cxnId="{E6B61129-E707-4DBF-861A-BB63982FE977}">
      <dgm:prSet/>
      <dgm:spPr/>
      <dgm:t>
        <a:bodyPr/>
        <a:lstStyle/>
        <a:p>
          <a:endParaRPr lang="tr-TR"/>
        </a:p>
      </dgm:t>
    </dgm:pt>
    <dgm:pt modelId="{72997F9D-ACD1-4547-BD57-BCF8661AB230}">
      <dgm:prSet custT="1"/>
      <dgm:spPr>
        <a:xfrm>
          <a:off x="8445767" y="32546"/>
          <a:ext cx="2217179" cy="2217179"/>
        </a:xfrm>
        <a:prstGeom prst="ellipse">
          <a:avLst/>
        </a:prstGeom>
        <a:solidFill>
          <a:srgbClr val="70AD47"/>
        </a:solidFill>
        <a:ln>
          <a:noFill/>
        </a:ln>
        <a:effectLst/>
        <a:scene3d>
          <a:camera prst="orthographicFront"/>
          <a:lightRig rig="threePt" dir="t">
            <a:rot lat="0" lon="0" rev="7500000"/>
          </a:lightRig>
        </a:scene3d>
        <a:sp3d prstMaterial="plastic">
          <a:bevelT w="127000" h="25400" prst="relaxedInset"/>
        </a:sp3d>
      </dgm:spPr>
      <dgm:t>
        <a:bodyPr/>
        <a:lstStyle/>
        <a:p>
          <a:pPr rtl="0"/>
          <a:r>
            <a:rPr lang="tr-TR" sz="1200" dirty="0" smtClean="0">
              <a:solidFill>
                <a:sysClr val="window" lastClr="FFFFFF"/>
              </a:solidFill>
              <a:latin typeface="Calibri" panose="020F0502020204030204"/>
              <a:ea typeface="+mn-ea"/>
              <a:cs typeface="+mn-cs"/>
            </a:rPr>
            <a:t>R</a:t>
          </a:r>
          <a:r>
            <a:rPr lang="en-US" sz="1200" dirty="0" err="1" smtClean="0">
              <a:solidFill>
                <a:sysClr val="window" lastClr="FFFFFF"/>
              </a:solidFill>
              <a:latin typeface="Calibri" panose="020F0502020204030204"/>
              <a:ea typeface="+mn-ea"/>
              <a:cs typeface="+mn-cs"/>
            </a:rPr>
            <a:t>eactors</a:t>
          </a:r>
          <a:r>
            <a:rPr lang="en-US" sz="1200" dirty="0" smtClean="0">
              <a:solidFill>
                <a:sysClr val="window" lastClr="FFFFFF"/>
              </a:solidFill>
              <a:latin typeface="Calibri" panose="020F0502020204030204"/>
              <a:ea typeface="+mn-ea"/>
              <a:cs typeface="+mn-cs"/>
            </a:rPr>
            <a:t> other than those comprised in any</a:t>
          </a:r>
          <a:endParaRPr lang="tr-TR" sz="1200" dirty="0" smtClean="0">
            <a:solidFill>
              <a:sysClr val="window" lastClr="FFFFFF"/>
            </a:solidFill>
            <a:latin typeface="Calibri" panose="020F0502020204030204"/>
            <a:ea typeface="+mn-ea"/>
            <a:cs typeface="+mn-cs"/>
          </a:endParaRPr>
        </a:p>
        <a:p>
          <a:r>
            <a:rPr lang="en-US" sz="1200" dirty="0" smtClean="0">
              <a:solidFill>
                <a:sysClr val="window" lastClr="FFFFFF"/>
              </a:solidFill>
              <a:latin typeface="Calibri" panose="020F0502020204030204"/>
              <a:ea typeface="+mn-ea"/>
              <a:cs typeface="+mn-cs"/>
            </a:rPr>
            <a:t>means of transport; factories for the</a:t>
          </a:r>
          <a:endParaRPr lang="tr-TR" sz="1200" dirty="0" smtClean="0">
            <a:solidFill>
              <a:sysClr val="window" lastClr="FFFFFF"/>
            </a:solidFill>
            <a:latin typeface="Calibri" panose="020F0502020204030204"/>
            <a:ea typeface="+mn-ea"/>
            <a:cs typeface="+mn-cs"/>
          </a:endParaRPr>
        </a:p>
        <a:p>
          <a:r>
            <a:rPr lang="en-US" sz="1200" dirty="0" smtClean="0">
              <a:solidFill>
                <a:sysClr val="window" lastClr="FFFFFF"/>
              </a:solidFill>
              <a:latin typeface="Calibri" panose="020F0502020204030204"/>
              <a:ea typeface="+mn-ea"/>
              <a:cs typeface="+mn-cs"/>
            </a:rPr>
            <a:t>manufacture or processing of nuclear</a:t>
          </a:r>
          <a:endParaRPr lang="tr-TR" sz="1200" dirty="0" smtClean="0">
            <a:solidFill>
              <a:sysClr val="window" lastClr="FFFFFF"/>
            </a:solidFill>
            <a:latin typeface="Calibri" panose="020F0502020204030204"/>
            <a:ea typeface="+mn-ea"/>
            <a:cs typeface="+mn-cs"/>
          </a:endParaRPr>
        </a:p>
        <a:p>
          <a:r>
            <a:rPr lang="tr-TR" sz="1200" dirty="0" err="1" smtClean="0">
              <a:solidFill>
                <a:sysClr val="window" lastClr="FFFFFF"/>
              </a:solidFill>
              <a:latin typeface="Calibri" panose="020F0502020204030204"/>
              <a:ea typeface="+mn-ea"/>
              <a:cs typeface="+mn-cs"/>
            </a:rPr>
            <a:t>substances</a:t>
          </a:r>
          <a:endParaRPr lang="tr-TR" sz="1200" dirty="0">
            <a:solidFill>
              <a:sysClr val="window" lastClr="FFFFFF"/>
            </a:solidFill>
            <a:latin typeface="Calibri" panose="020F0502020204030204"/>
            <a:ea typeface="+mn-ea"/>
            <a:cs typeface="+mn-cs"/>
          </a:endParaRPr>
        </a:p>
      </dgm:t>
    </dgm:pt>
    <dgm:pt modelId="{2CF3FBAE-B686-4859-83BC-19A3D383A01F}" type="parTrans" cxnId="{F45CB63C-84CF-428C-B412-E0972B026033}">
      <dgm:prSet custT="1"/>
      <dgm:spPr>
        <a:xfrm rot="16200000">
          <a:off x="8811693" y="2981947"/>
          <a:ext cx="1485327" cy="20885"/>
        </a:xfrm>
        <a:custGeom>
          <a:avLst/>
          <a:gdLst/>
          <a:ahLst/>
          <a:cxnLst/>
          <a:rect l="0" t="0" r="0" b="0"/>
          <a:pathLst>
            <a:path>
              <a:moveTo>
                <a:pt x="0" y="10442"/>
              </a:moveTo>
              <a:lnTo>
                <a:pt x="1485327"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pPr>
            <a:buNone/>
          </a:pPr>
          <a:endParaRPr lang="tr-TR" sz="1200">
            <a:solidFill>
              <a:sysClr val="windowText" lastClr="000000">
                <a:hueOff val="0"/>
                <a:satOff val="0"/>
                <a:lumOff val="0"/>
                <a:alphaOff val="0"/>
              </a:sysClr>
            </a:solidFill>
            <a:latin typeface="Calibri" panose="020F0502020204030204"/>
            <a:ea typeface="+mn-ea"/>
            <a:cs typeface="+mn-cs"/>
          </a:endParaRPr>
        </a:p>
      </dgm:t>
    </dgm:pt>
    <dgm:pt modelId="{753826DF-94F1-47A5-962C-27449EFF94F2}" type="sibTrans" cxnId="{F45CB63C-84CF-428C-B412-E0972B026033}">
      <dgm:prSet/>
      <dgm:spPr/>
      <dgm:t>
        <a:bodyPr/>
        <a:lstStyle/>
        <a:p>
          <a:endParaRPr lang="tr-TR"/>
        </a:p>
      </dgm:t>
    </dgm:pt>
    <dgm:pt modelId="{FB45B94C-0BDB-45B3-B36A-3BB9C35CF2FD}">
      <dgm:prSet custT="1"/>
      <dgm:spPr>
        <a:xfrm>
          <a:off x="11047089" y="1285277"/>
          <a:ext cx="2217179" cy="2217179"/>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gm:spPr>
      <dgm:t>
        <a:bodyPr/>
        <a:lstStyle/>
        <a:p>
          <a:pPr rtl="0"/>
          <a:r>
            <a:rPr lang="tr-TR" sz="1200" dirty="0" smtClean="0">
              <a:solidFill>
                <a:sysClr val="window" lastClr="FFFFFF"/>
              </a:solidFill>
              <a:latin typeface="Calibri" panose="020F0502020204030204"/>
              <a:ea typeface="+mn-ea"/>
              <a:cs typeface="+mn-cs"/>
            </a:rPr>
            <a:t>F</a:t>
          </a:r>
          <a:r>
            <a:rPr lang="en-US" sz="1200" dirty="0" err="1" smtClean="0">
              <a:solidFill>
                <a:sysClr val="window" lastClr="FFFFFF"/>
              </a:solidFill>
              <a:latin typeface="Calibri" panose="020F0502020204030204"/>
              <a:ea typeface="+mn-ea"/>
              <a:cs typeface="+mn-cs"/>
            </a:rPr>
            <a:t>actories</a:t>
          </a:r>
          <a:r>
            <a:rPr lang="en-US" sz="1200" dirty="0" smtClean="0">
              <a:solidFill>
                <a:sysClr val="window" lastClr="FFFFFF"/>
              </a:solidFill>
              <a:latin typeface="Calibri" panose="020F0502020204030204"/>
              <a:ea typeface="+mn-ea"/>
              <a:cs typeface="+mn-cs"/>
            </a:rPr>
            <a:t> for the separation of</a:t>
          </a:r>
          <a:endParaRPr lang="tr-TR" sz="1200" dirty="0" smtClean="0">
            <a:solidFill>
              <a:sysClr val="window" lastClr="FFFFFF"/>
            </a:solidFill>
            <a:latin typeface="Calibri" panose="020F0502020204030204"/>
            <a:ea typeface="+mn-ea"/>
            <a:cs typeface="+mn-cs"/>
          </a:endParaRPr>
        </a:p>
        <a:p>
          <a:r>
            <a:rPr lang="tr-TR" sz="1200" dirty="0" err="1" smtClean="0">
              <a:solidFill>
                <a:sysClr val="window" lastClr="FFFFFF"/>
              </a:solidFill>
              <a:latin typeface="Calibri" panose="020F0502020204030204"/>
              <a:ea typeface="+mn-ea"/>
              <a:cs typeface="+mn-cs"/>
            </a:rPr>
            <a:t>isotopes</a:t>
          </a:r>
          <a:r>
            <a:rPr lang="tr-TR" sz="1200" dirty="0" smtClean="0">
              <a:solidFill>
                <a:sysClr val="window" lastClr="FFFFFF"/>
              </a:solidFill>
              <a:latin typeface="Calibri" panose="020F0502020204030204"/>
              <a:ea typeface="+mn-ea"/>
              <a:cs typeface="+mn-cs"/>
            </a:rPr>
            <a:t> of </a:t>
          </a:r>
          <a:r>
            <a:rPr lang="tr-TR" sz="1200" dirty="0" err="1" smtClean="0">
              <a:solidFill>
                <a:sysClr val="window" lastClr="FFFFFF"/>
              </a:solidFill>
              <a:latin typeface="Calibri" panose="020F0502020204030204"/>
              <a:ea typeface="+mn-ea"/>
              <a:cs typeface="+mn-cs"/>
            </a:rPr>
            <a:t>nuclear</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fuel</a:t>
          </a:r>
          <a:endParaRPr lang="tr-TR" sz="1200" dirty="0">
            <a:solidFill>
              <a:sysClr val="window" lastClr="FFFFFF"/>
            </a:solidFill>
            <a:latin typeface="Calibri" panose="020F0502020204030204"/>
            <a:ea typeface="+mn-ea"/>
            <a:cs typeface="+mn-cs"/>
          </a:endParaRPr>
        </a:p>
      </dgm:t>
    </dgm:pt>
    <dgm:pt modelId="{5EA5C491-64AE-4240-9152-682AAD08900E}" type="parTrans" cxnId="{398FE2E4-4309-465C-87B3-FE49D572E8C6}">
      <dgm:prSet custT="1"/>
      <dgm:spPr>
        <a:xfrm rot="19285714">
          <a:off x="10021120" y="3518251"/>
          <a:ext cx="1423062" cy="20885"/>
        </a:xfrm>
        <a:custGeom>
          <a:avLst/>
          <a:gdLst/>
          <a:ahLst/>
          <a:cxnLst/>
          <a:rect l="0" t="0" r="0" b="0"/>
          <a:pathLst>
            <a:path>
              <a:moveTo>
                <a:pt x="0" y="10442"/>
              </a:moveTo>
              <a:lnTo>
                <a:pt x="1423062"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pPr>
            <a:buNone/>
          </a:pPr>
          <a:endParaRPr lang="tr-TR" sz="1200">
            <a:solidFill>
              <a:sysClr val="windowText" lastClr="000000">
                <a:hueOff val="0"/>
                <a:satOff val="0"/>
                <a:lumOff val="0"/>
                <a:alphaOff val="0"/>
              </a:sysClr>
            </a:solidFill>
            <a:latin typeface="Calibri" panose="020F0502020204030204"/>
            <a:ea typeface="+mn-ea"/>
            <a:cs typeface="+mn-cs"/>
          </a:endParaRPr>
        </a:p>
      </dgm:t>
    </dgm:pt>
    <dgm:pt modelId="{D5C69429-C71F-43FC-87B2-8517718F41DE}" type="sibTrans" cxnId="{398FE2E4-4309-465C-87B3-FE49D572E8C6}">
      <dgm:prSet/>
      <dgm:spPr/>
      <dgm:t>
        <a:bodyPr/>
        <a:lstStyle/>
        <a:p>
          <a:endParaRPr lang="tr-TR"/>
        </a:p>
      </dgm:t>
    </dgm:pt>
    <dgm:pt modelId="{58DCF8A5-2257-4AA9-B95F-B34378570E6D}">
      <dgm:prSet custT="1"/>
      <dgm:spPr>
        <a:xfrm>
          <a:off x="11689563" y="4100137"/>
          <a:ext cx="2217179" cy="2217179"/>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gm:spPr>
      <dgm:t>
        <a:bodyPr/>
        <a:lstStyle/>
        <a:p>
          <a:pPr rtl="0"/>
          <a:r>
            <a:rPr lang="tr-TR" sz="1200" dirty="0" smtClean="0">
              <a:solidFill>
                <a:sysClr val="window" lastClr="FFFFFF"/>
              </a:solidFill>
              <a:latin typeface="Calibri" panose="020F0502020204030204"/>
              <a:ea typeface="+mn-ea"/>
              <a:cs typeface="+mn-cs"/>
            </a:rPr>
            <a:t>I</a:t>
          </a:r>
          <a:r>
            <a:rPr lang="en-US" sz="1200" dirty="0" err="1" smtClean="0">
              <a:solidFill>
                <a:sysClr val="window" lastClr="FFFFFF"/>
              </a:solidFill>
              <a:latin typeface="Calibri" panose="020F0502020204030204"/>
              <a:ea typeface="+mn-ea"/>
              <a:cs typeface="+mn-cs"/>
            </a:rPr>
            <a:t>nstallations</a:t>
          </a:r>
          <a:r>
            <a:rPr lang="en-US" sz="1200" dirty="0" smtClean="0">
              <a:solidFill>
                <a:sysClr val="window" lastClr="FFFFFF"/>
              </a:solidFill>
              <a:latin typeface="Calibri" panose="020F0502020204030204"/>
              <a:ea typeface="+mn-ea"/>
              <a:cs typeface="+mn-cs"/>
            </a:rPr>
            <a:t> for the disposal of nuclear</a:t>
          </a:r>
          <a:endParaRPr lang="tr-TR" sz="1200" dirty="0" smtClean="0">
            <a:solidFill>
              <a:sysClr val="window" lastClr="FFFFFF"/>
            </a:solidFill>
            <a:latin typeface="Calibri" panose="020F0502020204030204"/>
            <a:ea typeface="+mn-ea"/>
            <a:cs typeface="+mn-cs"/>
          </a:endParaRPr>
        </a:p>
        <a:p>
          <a:r>
            <a:rPr lang="tr-TR" sz="1200" dirty="0" err="1" smtClean="0">
              <a:solidFill>
                <a:sysClr val="window" lastClr="FFFFFF"/>
              </a:solidFill>
              <a:latin typeface="Calibri" panose="020F0502020204030204"/>
              <a:ea typeface="+mn-ea"/>
              <a:cs typeface="+mn-cs"/>
            </a:rPr>
            <a:t>substances</a:t>
          </a:r>
          <a:r>
            <a:rPr lang="tr-TR" sz="1200" dirty="0" smtClean="0">
              <a:solidFill>
                <a:sysClr val="window" lastClr="FFFFFF"/>
              </a:solidFill>
              <a:latin typeface="Calibri" panose="020F0502020204030204"/>
              <a:ea typeface="+mn-ea"/>
              <a:cs typeface="+mn-cs"/>
            </a:rPr>
            <a:t> </a:t>
          </a:r>
          <a:endParaRPr lang="tr-TR" sz="1200" dirty="0">
            <a:solidFill>
              <a:sysClr val="window" lastClr="FFFFFF"/>
            </a:solidFill>
            <a:latin typeface="Calibri" panose="020F0502020204030204"/>
            <a:ea typeface="+mn-ea"/>
            <a:cs typeface="+mn-cs"/>
          </a:endParaRPr>
        </a:p>
      </dgm:t>
    </dgm:pt>
    <dgm:pt modelId="{9CAAA76A-5772-449E-AE04-1B078B075651}" type="parTrans" cxnId="{E78B4B21-079D-44BC-BE7D-03F6840E4DFC}">
      <dgm:prSet custT="1"/>
      <dgm:spPr>
        <a:xfrm rot="771429">
          <a:off x="10353823" y="4797966"/>
          <a:ext cx="1380844" cy="20885"/>
        </a:xfrm>
        <a:custGeom>
          <a:avLst/>
          <a:gdLst/>
          <a:ahLst/>
          <a:cxnLst/>
          <a:rect l="0" t="0" r="0" b="0"/>
          <a:pathLst>
            <a:path>
              <a:moveTo>
                <a:pt x="0" y="10442"/>
              </a:moveTo>
              <a:lnTo>
                <a:pt x="1380844"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pPr>
            <a:buNone/>
          </a:pPr>
          <a:endParaRPr lang="tr-TR" sz="1200">
            <a:solidFill>
              <a:sysClr val="windowText" lastClr="000000">
                <a:hueOff val="0"/>
                <a:satOff val="0"/>
                <a:lumOff val="0"/>
                <a:alphaOff val="0"/>
              </a:sysClr>
            </a:solidFill>
            <a:latin typeface="Calibri" panose="020F0502020204030204"/>
            <a:ea typeface="+mn-ea"/>
            <a:cs typeface="+mn-cs"/>
          </a:endParaRPr>
        </a:p>
      </dgm:t>
    </dgm:pt>
    <dgm:pt modelId="{A98898D2-C8B0-4FAA-9935-E34EB2BB46E1}" type="sibTrans" cxnId="{E78B4B21-079D-44BC-BE7D-03F6840E4DFC}">
      <dgm:prSet/>
      <dgm:spPr/>
      <dgm:t>
        <a:bodyPr/>
        <a:lstStyle/>
        <a:p>
          <a:endParaRPr lang="tr-TR"/>
        </a:p>
      </dgm:t>
    </dgm:pt>
    <dgm:pt modelId="{8AD0FA4E-3495-444D-850C-D5D7B8807B57}">
      <dgm:prSet custT="1"/>
      <dgm:spPr>
        <a:xfrm>
          <a:off x="7002143" y="6357479"/>
          <a:ext cx="2217179" cy="2217179"/>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gm:spPr>
      <dgm:t>
        <a:bodyPr/>
        <a:lstStyle/>
        <a:p>
          <a:pPr rtl="0"/>
          <a:r>
            <a:rPr lang="tr-TR" sz="1200" dirty="0" err="1" smtClean="0">
              <a:solidFill>
                <a:sysClr val="window" lastClr="FFFFFF"/>
              </a:solidFill>
              <a:latin typeface="Calibri" panose="020F0502020204030204"/>
              <a:ea typeface="+mn-ea"/>
              <a:cs typeface="+mn-cs"/>
            </a:rPr>
            <a:t>Any</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such</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reactor</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factory</a:t>
          </a:r>
          <a:r>
            <a:rPr lang="tr-TR" sz="1200" dirty="0" smtClean="0">
              <a:solidFill>
                <a:sysClr val="window" lastClr="FFFFFF"/>
              </a:solidFill>
              <a:latin typeface="Calibri" panose="020F0502020204030204"/>
              <a:ea typeface="+mn-ea"/>
              <a:cs typeface="+mn-cs"/>
            </a:rPr>
            <a:t>,</a:t>
          </a:r>
        </a:p>
        <a:p>
          <a:r>
            <a:rPr lang="en-US" sz="1200" dirty="0" smtClean="0">
              <a:solidFill>
                <a:sysClr val="window" lastClr="FFFFFF"/>
              </a:solidFill>
              <a:latin typeface="Calibri" panose="020F0502020204030204"/>
              <a:ea typeface="+mn-ea"/>
              <a:cs typeface="+mn-cs"/>
            </a:rPr>
            <a:t>facility or installation that is in the course</a:t>
          </a:r>
          <a:endParaRPr lang="tr-TR" sz="1200" dirty="0" smtClean="0">
            <a:solidFill>
              <a:sysClr val="window" lastClr="FFFFFF"/>
            </a:solidFill>
            <a:latin typeface="Calibri" panose="020F0502020204030204"/>
            <a:ea typeface="+mn-ea"/>
            <a:cs typeface="+mn-cs"/>
          </a:endParaRPr>
        </a:p>
        <a:p>
          <a:r>
            <a:rPr lang="tr-TR" sz="1200" dirty="0" smtClean="0">
              <a:solidFill>
                <a:sysClr val="window" lastClr="FFFFFF"/>
              </a:solidFill>
              <a:latin typeface="Calibri" panose="020F0502020204030204"/>
              <a:ea typeface="+mn-ea"/>
              <a:cs typeface="+mn-cs"/>
            </a:rPr>
            <a:t>of </a:t>
          </a:r>
          <a:r>
            <a:rPr lang="tr-TR" sz="1200" dirty="0" err="1" smtClean="0">
              <a:solidFill>
                <a:sysClr val="window" lastClr="FFFFFF"/>
              </a:solidFill>
              <a:latin typeface="Calibri" panose="020F0502020204030204"/>
              <a:ea typeface="+mn-ea"/>
              <a:cs typeface="+mn-cs"/>
            </a:rPr>
            <a:t>being</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decommissioned</a:t>
          </a:r>
          <a:endParaRPr lang="tr-TR" sz="1200" dirty="0">
            <a:solidFill>
              <a:sysClr val="window" lastClr="FFFFFF"/>
            </a:solidFill>
            <a:latin typeface="Calibri" panose="020F0502020204030204"/>
            <a:ea typeface="+mn-ea"/>
            <a:cs typeface="+mn-cs"/>
          </a:endParaRPr>
        </a:p>
      </dgm:t>
    </dgm:pt>
    <dgm:pt modelId="{D2A38B85-E860-4FF4-9A71-BCB5ABBC2D6E}" type="parTrans" cxnId="{4223AB8B-A147-4C38-BECC-166F26E6617C}">
      <dgm:prSet custT="1"/>
      <dgm:spPr>
        <a:xfrm rot="6942857">
          <a:off x="8176279" y="5795632"/>
          <a:ext cx="1467729" cy="20885"/>
        </a:xfrm>
        <a:custGeom>
          <a:avLst/>
          <a:gdLst/>
          <a:ahLst/>
          <a:cxnLst/>
          <a:rect l="0" t="0" r="0" b="0"/>
          <a:pathLst>
            <a:path>
              <a:moveTo>
                <a:pt x="0" y="10442"/>
              </a:moveTo>
              <a:lnTo>
                <a:pt x="1467729"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pPr>
            <a:buNone/>
          </a:pPr>
          <a:endParaRPr lang="tr-TR" sz="1200">
            <a:solidFill>
              <a:sysClr val="windowText" lastClr="000000">
                <a:hueOff val="0"/>
                <a:satOff val="0"/>
                <a:lumOff val="0"/>
                <a:alphaOff val="0"/>
              </a:sysClr>
            </a:solidFill>
            <a:latin typeface="Calibri" panose="020F0502020204030204"/>
            <a:ea typeface="+mn-ea"/>
            <a:cs typeface="+mn-cs"/>
          </a:endParaRPr>
        </a:p>
      </dgm:t>
    </dgm:pt>
    <dgm:pt modelId="{8DECE806-370B-414B-BEBB-F1602392EAB1}" type="sibTrans" cxnId="{4223AB8B-A147-4C38-BECC-166F26E6617C}">
      <dgm:prSet/>
      <dgm:spPr/>
      <dgm:t>
        <a:bodyPr/>
        <a:lstStyle/>
        <a:p>
          <a:endParaRPr lang="tr-TR"/>
        </a:p>
      </dgm:t>
    </dgm:pt>
    <dgm:pt modelId="{024BE9FF-3176-4F23-8EA0-A44C9161A7CA}">
      <dgm:prSet custT="1"/>
      <dgm:spPr>
        <a:xfrm>
          <a:off x="5201972" y="4100137"/>
          <a:ext cx="2217179" cy="2217179"/>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gm:spPr>
      <dgm:t>
        <a:bodyPr/>
        <a:lstStyle/>
        <a:p>
          <a:pPr rtl="0"/>
          <a:r>
            <a:rPr lang="tr-TR" sz="1200" dirty="0" err="1" smtClean="0">
              <a:solidFill>
                <a:sysClr val="window" lastClr="FFFFFF"/>
              </a:solidFill>
              <a:latin typeface="Calibri" panose="020F0502020204030204"/>
              <a:ea typeface="+mn-ea"/>
              <a:cs typeface="+mn-cs"/>
            </a:rPr>
            <a:t>Such</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other</a:t>
          </a:r>
          <a:endParaRPr lang="tr-TR" sz="1200" dirty="0" smtClean="0">
            <a:solidFill>
              <a:sysClr val="window" lastClr="FFFFFF"/>
            </a:solidFill>
            <a:latin typeface="Calibri" panose="020F0502020204030204"/>
            <a:ea typeface="+mn-ea"/>
            <a:cs typeface="+mn-cs"/>
          </a:endParaRPr>
        </a:p>
        <a:p>
          <a:r>
            <a:rPr lang="en-US" sz="1200" dirty="0" smtClean="0">
              <a:solidFill>
                <a:sysClr val="window" lastClr="FFFFFF"/>
              </a:solidFill>
              <a:latin typeface="Calibri" panose="020F0502020204030204"/>
              <a:ea typeface="+mn-ea"/>
              <a:cs typeface="+mn-cs"/>
            </a:rPr>
            <a:t>installations in which there are nuclear fuel</a:t>
          </a:r>
          <a:endParaRPr lang="tr-TR" sz="1200" dirty="0" smtClean="0">
            <a:solidFill>
              <a:sysClr val="window" lastClr="FFFFFF"/>
            </a:solidFill>
            <a:latin typeface="Calibri" panose="020F0502020204030204"/>
            <a:ea typeface="+mn-ea"/>
            <a:cs typeface="+mn-cs"/>
          </a:endParaRPr>
        </a:p>
        <a:p>
          <a:r>
            <a:rPr lang="en-US" sz="1200" dirty="0" smtClean="0">
              <a:solidFill>
                <a:sysClr val="window" lastClr="FFFFFF"/>
              </a:solidFill>
              <a:latin typeface="Calibri" panose="020F0502020204030204"/>
              <a:ea typeface="+mn-ea"/>
              <a:cs typeface="+mn-cs"/>
            </a:rPr>
            <a:t>or radioactive products or waste as the</a:t>
          </a:r>
          <a:endParaRPr lang="tr-TR" sz="1200" dirty="0" smtClean="0">
            <a:solidFill>
              <a:sysClr val="window" lastClr="FFFFFF"/>
            </a:solidFill>
            <a:latin typeface="Calibri" panose="020F0502020204030204"/>
            <a:ea typeface="+mn-ea"/>
            <a:cs typeface="+mn-cs"/>
          </a:endParaRPr>
        </a:p>
        <a:p>
          <a:r>
            <a:rPr lang="tr-TR" sz="1200" dirty="0" err="1" smtClean="0">
              <a:solidFill>
                <a:sysClr val="window" lastClr="FFFFFF"/>
              </a:solidFill>
              <a:latin typeface="Calibri" panose="020F0502020204030204"/>
              <a:ea typeface="+mn-ea"/>
              <a:cs typeface="+mn-cs"/>
            </a:rPr>
            <a:t>Steering</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Committee</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shall</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determine</a:t>
          </a:r>
          <a:r>
            <a:rPr lang="tr-TR" sz="1200" dirty="0" smtClean="0">
              <a:solidFill>
                <a:sysClr val="window" lastClr="FFFFFF"/>
              </a:solidFill>
              <a:latin typeface="Calibri" panose="020F0502020204030204"/>
              <a:ea typeface="+mn-ea"/>
              <a:cs typeface="+mn-cs"/>
            </a:rPr>
            <a:t> </a:t>
          </a:r>
          <a:endParaRPr lang="tr-TR" sz="1200" dirty="0">
            <a:solidFill>
              <a:sysClr val="window" lastClr="FFFFFF"/>
            </a:solidFill>
            <a:latin typeface="Calibri" panose="020F0502020204030204"/>
            <a:ea typeface="+mn-ea"/>
            <a:cs typeface="+mn-cs"/>
          </a:endParaRPr>
        </a:p>
      </dgm:t>
    </dgm:pt>
    <dgm:pt modelId="{2A32C0E9-2E4C-4893-B3AE-22A2095D5E87}" type="parTrans" cxnId="{A7EEE041-83DA-496B-994E-929C87B62543}">
      <dgm:prSet custT="1"/>
      <dgm:spPr>
        <a:xfrm rot="10028571">
          <a:off x="7374046" y="4797966"/>
          <a:ext cx="1380844" cy="20885"/>
        </a:xfrm>
        <a:custGeom>
          <a:avLst/>
          <a:gdLst/>
          <a:ahLst/>
          <a:cxnLst/>
          <a:rect l="0" t="0" r="0" b="0"/>
          <a:pathLst>
            <a:path>
              <a:moveTo>
                <a:pt x="0" y="10442"/>
              </a:moveTo>
              <a:lnTo>
                <a:pt x="1380844"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pPr>
            <a:buNone/>
          </a:pPr>
          <a:endParaRPr lang="tr-TR" sz="1200">
            <a:solidFill>
              <a:sysClr val="windowText" lastClr="000000">
                <a:hueOff val="0"/>
                <a:satOff val="0"/>
                <a:lumOff val="0"/>
                <a:alphaOff val="0"/>
              </a:sysClr>
            </a:solidFill>
            <a:latin typeface="Calibri" panose="020F0502020204030204"/>
            <a:ea typeface="+mn-ea"/>
            <a:cs typeface="+mn-cs"/>
          </a:endParaRPr>
        </a:p>
      </dgm:t>
    </dgm:pt>
    <dgm:pt modelId="{89110AE6-50A6-4C7C-8FDF-B84D102465AF}" type="sibTrans" cxnId="{A7EEE041-83DA-496B-994E-929C87B62543}">
      <dgm:prSet/>
      <dgm:spPr/>
      <dgm:t>
        <a:bodyPr/>
        <a:lstStyle/>
        <a:p>
          <a:endParaRPr lang="tr-TR"/>
        </a:p>
      </dgm:t>
    </dgm:pt>
    <dgm:pt modelId="{749946F6-B5CD-4B8D-9366-7D1A4F890CE3}">
      <dgm:prSet custT="1"/>
      <dgm:spPr>
        <a:xfrm>
          <a:off x="5844446" y="1285277"/>
          <a:ext cx="2217179" cy="2217179"/>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gm:spPr>
      <dgm:t>
        <a:bodyPr/>
        <a:lstStyle/>
        <a:p>
          <a:pPr rtl="0"/>
          <a:r>
            <a:rPr lang="tr-TR" sz="1200" dirty="0" err="1" smtClean="0">
              <a:solidFill>
                <a:sysClr val="window" lastClr="FFFFFF"/>
              </a:solidFill>
              <a:latin typeface="Calibri" panose="020F0502020204030204"/>
              <a:ea typeface="+mn-ea"/>
              <a:cs typeface="+mn-cs"/>
            </a:rPr>
            <a:t>Factories</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for</a:t>
          </a:r>
          <a:r>
            <a:rPr lang="tr-TR" sz="1200" dirty="0" smtClean="0">
              <a:solidFill>
                <a:sysClr val="window" lastClr="FFFFFF"/>
              </a:solidFill>
              <a:latin typeface="Calibri" panose="020F0502020204030204"/>
              <a:ea typeface="+mn-ea"/>
              <a:cs typeface="+mn-cs"/>
            </a:rPr>
            <a:t> </a:t>
          </a:r>
          <a:r>
            <a:rPr lang="tr-TR" sz="1200" dirty="0" err="1" smtClean="0">
              <a:solidFill>
                <a:sysClr val="window" lastClr="FFFFFF"/>
              </a:solidFill>
              <a:latin typeface="Calibri" panose="020F0502020204030204"/>
              <a:ea typeface="+mn-ea"/>
              <a:cs typeface="+mn-cs"/>
            </a:rPr>
            <a:t>the</a:t>
          </a:r>
          <a:endParaRPr lang="tr-TR" sz="1200" dirty="0" smtClean="0">
            <a:solidFill>
              <a:sysClr val="window" lastClr="FFFFFF"/>
            </a:solidFill>
            <a:latin typeface="Calibri" panose="020F0502020204030204"/>
            <a:ea typeface="+mn-ea"/>
            <a:cs typeface="+mn-cs"/>
          </a:endParaRPr>
        </a:p>
        <a:p>
          <a:r>
            <a:rPr lang="en-US" sz="1200" dirty="0" smtClean="0">
              <a:solidFill>
                <a:sysClr val="window" lastClr="FFFFFF"/>
              </a:solidFill>
              <a:latin typeface="Calibri" panose="020F0502020204030204"/>
              <a:ea typeface="+mn-ea"/>
              <a:cs typeface="+mn-cs"/>
            </a:rPr>
            <a:t>reprocessing of irradiated nuclear fuel</a:t>
          </a:r>
          <a:endParaRPr lang="tr-TR" sz="1200" dirty="0">
            <a:solidFill>
              <a:sysClr val="window" lastClr="FFFFFF"/>
            </a:solidFill>
            <a:latin typeface="Calibri" panose="020F0502020204030204"/>
            <a:ea typeface="+mn-ea"/>
            <a:cs typeface="+mn-cs"/>
          </a:endParaRPr>
        </a:p>
      </dgm:t>
    </dgm:pt>
    <dgm:pt modelId="{8BA79756-A71D-4DEB-9904-5DCBFE3315BA}" type="parTrans" cxnId="{C0AAE1BF-86CB-485C-98FE-A574F1B277D2}">
      <dgm:prSet custT="1"/>
      <dgm:spPr>
        <a:xfrm rot="13114286">
          <a:off x="7664532" y="3518251"/>
          <a:ext cx="1423062" cy="20885"/>
        </a:xfrm>
        <a:custGeom>
          <a:avLst/>
          <a:gdLst/>
          <a:ahLst/>
          <a:cxnLst/>
          <a:rect l="0" t="0" r="0" b="0"/>
          <a:pathLst>
            <a:path>
              <a:moveTo>
                <a:pt x="0" y="10442"/>
              </a:moveTo>
              <a:lnTo>
                <a:pt x="1423062"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pPr>
            <a:buNone/>
          </a:pPr>
          <a:endParaRPr lang="tr-TR" sz="1200">
            <a:solidFill>
              <a:sysClr val="windowText" lastClr="000000">
                <a:hueOff val="0"/>
                <a:satOff val="0"/>
                <a:lumOff val="0"/>
                <a:alphaOff val="0"/>
              </a:sysClr>
            </a:solidFill>
            <a:latin typeface="Calibri" panose="020F0502020204030204"/>
            <a:ea typeface="+mn-ea"/>
            <a:cs typeface="+mn-cs"/>
          </a:endParaRPr>
        </a:p>
      </dgm:t>
    </dgm:pt>
    <dgm:pt modelId="{1DB20D6E-D91F-41AD-8347-B7BC877A69F1}" type="sibTrans" cxnId="{C0AAE1BF-86CB-485C-98FE-A574F1B277D2}">
      <dgm:prSet/>
      <dgm:spPr/>
      <dgm:t>
        <a:bodyPr/>
        <a:lstStyle/>
        <a:p>
          <a:endParaRPr lang="tr-TR"/>
        </a:p>
      </dgm:t>
    </dgm:pt>
    <dgm:pt modelId="{FC87B3C8-4189-4F5D-9C80-964180A9ECC2}">
      <dgm:prSet custT="1"/>
      <dgm:spPr>
        <a:xfrm>
          <a:off x="9889392" y="6357479"/>
          <a:ext cx="2217179" cy="2217179"/>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gm:spPr>
      <dgm:t>
        <a:bodyPr/>
        <a:lstStyle/>
        <a:p>
          <a:r>
            <a:rPr lang="tr-TR" sz="1200" dirty="0" smtClean="0">
              <a:solidFill>
                <a:sysClr val="window" lastClr="FFFFFF"/>
              </a:solidFill>
              <a:latin typeface="Calibri" panose="020F0502020204030204"/>
              <a:ea typeface="+mn-ea"/>
              <a:cs typeface="+mn-cs"/>
            </a:rPr>
            <a:t> F</a:t>
          </a:r>
          <a:r>
            <a:rPr lang="en-US" sz="1200" dirty="0" err="1" smtClean="0">
              <a:solidFill>
                <a:sysClr val="window" lastClr="FFFFFF"/>
              </a:solidFill>
              <a:latin typeface="Calibri" panose="020F0502020204030204"/>
              <a:ea typeface="+mn-ea"/>
              <a:cs typeface="+mn-cs"/>
            </a:rPr>
            <a:t>acilities</a:t>
          </a:r>
          <a:r>
            <a:rPr lang="en-US" sz="1200" dirty="0" smtClean="0">
              <a:solidFill>
                <a:sysClr val="window" lastClr="FFFFFF"/>
              </a:solidFill>
              <a:latin typeface="Calibri" panose="020F0502020204030204"/>
              <a:ea typeface="+mn-ea"/>
              <a:cs typeface="+mn-cs"/>
            </a:rPr>
            <a:t> for the storage of nuclear</a:t>
          </a:r>
          <a:endParaRPr lang="tr-TR" sz="1200" dirty="0" smtClean="0">
            <a:solidFill>
              <a:sysClr val="window" lastClr="FFFFFF"/>
            </a:solidFill>
            <a:latin typeface="Calibri" panose="020F0502020204030204"/>
            <a:ea typeface="+mn-ea"/>
            <a:cs typeface="+mn-cs"/>
          </a:endParaRPr>
        </a:p>
        <a:p>
          <a:r>
            <a:rPr lang="en-US" sz="1200" dirty="0" smtClean="0">
              <a:solidFill>
                <a:sysClr val="window" lastClr="FFFFFF"/>
              </a:solidFill>
              <a:latin typeface="Calibri" panose="020F0502020204030204"/>
              <a:ea typeface="+mn-ea"/>
              <a:cs typeface="+mn-cs"/>
            </a:rPr>
            <a:t>substances other than storage incidental to</a:t>
          </a:r>
          <a:endParaRPr lang="tr-TR" sz="1200" dirty="0" smtClean="0">
            <a:solidFill>
              <a:sysClr val="window" lastClr="FFFFFF"/>
            </a:solidFill>
            <a:latin typeface="Calibri" panose="020F0502020204030204"/>
            <a:ea typeface="+mn-ea"/>
            <a:cs typeface="+mn-cs"/>
          </a:endParaRPr>
        </a:p>
        <a:p>
          <a:r>
            <a:rPr lang="en-US" sz="1200" dirty="0" smtClean="0">
              <a:solidFill>
                <a:sysClr val="window" lastClr="FFFFFF"/>
              </a:solidFill>
              <a:latin typeface="Calibri" panose="020F0502020204030204"/>
              <a:ea typeface="+mn-ea"/>
              <a:cs typeface="+mn-cs"/>
            </a:rPr>
            <a:t>the carriage of such substances</a:t>
          </a:r>
          <a:r>
            <a:rPr lang="tr-TR" sz="1200" dirty="0" smtClean="0">
              <a:solidFill>
                <a:sysClr val="window" lastClr="FFFFFF"/>
              </a:solidFill>
              <a:latin typeface="Calibri" panose="020F0502020204030204"/>
              <a:ea typeface="+mn-ea"/>
              <a:cs typeface="+mn-cs"/>
            </a:rPr>
            <a:t> </a:t>
          </a:r>
          <a:endParaRPr lang="tr-TR" sz="1200" dirty="0">
            <a:solidFill>
              <a:sysClr val="window" lastClr="FFFFFF"/>
            </a:solidFill>
            <a:latin typeface="Calibri" panose="020F0502020204030204"/>
            <a:ea typeface="+mn-ea"/>
            <a:cs typeface="+mn-cs"/>
          </a:endParaRPr>
        </a:p>
      </dgm:t>
    </dgm:pt>
    <dgm:pt modelId="{5BD437F9-046E-43FD-8BEE-A297340D650F}" type="parTrans" cxnId="{6C68E0AA-7C99-40F3-A706-6077DFA1490C}">
      <dgm:prSet custT="1"/>
      <dgm:spPr>
        <a:xfrm rot="3857143">
          <a:off x="9464706" y="5795632"/>
          <a:ext cx="1467729" cy="20885"/>
        </a:xfrm>
        <a:custGeom>
          <a:avLst/>
          <a:gdLst/>
          <a:ahLst/>
          <a:cxnLst/>
          <a:rect l="0" t="0" r="0" b="0"/>
          <a:pathLst>
            <a:path>
              <a:moveTo>
                <a:pt x="0" y="10442"/>
              </a:moveTo>
              <a:lnTo>
                <a:pt x="1467729"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pPr>
            <a:buNone/>
          </a:pPr>
          <a:endParaRPr lang="tr-TR" sz="1200">
            <a:solidFill>
              <a:sysClr val="windowText" lastClr="000000">
                <a:hueOff val="0"/>
                <a:satOff val="0"/>
                <a:lumOff val="0"/>
                <a:alphaOff val="0"/>
              </a:sysClr>
            </a:solidFill>
            <a:latin typeface="Calibri" panose="020F0502020204030204"/>
            <a:ea typeface="+mn-ea"/>
            <a:cs typeface="+mn-cs"/>
          </a:endParaRPr>
        </a:p>
      </dgm:t>
    </dgm:pt>
    <dgm:pt modelId="{9F9443CB-EE6B-48DD-BBF3-6FF48247D12B}" type="sibTrans" cxnId="{6C68E0AA-7C99-40F3-A706-6077DFA1490C}">
      <dgm:prSet/>
      <dgm:spPr/>
      <dgm:t>
        <a:bodyPr/>
        <a:lstStyle/>
        <a:p>
          <a:endParaRPr lang="tr-TR"/>
        </a:p>
      </dgm:t>
    </dgm:pt>
    <dgm:pt modelId="{C266CC3E-2517-4115-B754-E24A60B8D896}" type="pres">
      <dgm:prSet presAssocID="{1E4772DA-0607-496F-8D3E-22DE485D024C}" presName="cycle" presStyleCnt="0">
        <dgm:presLayoutVars>
          <dgm:chMax val="1"/>
          <dgm:dir/>
          <dgm:animLvl val="ctr"/>
          <dgm:resizeHandles val="exact"/>
        </dgm:presLayoutVars>
      </dgm:prSet>
      <dgm:spPr/>
      <dgm:t>
        <a:bodyPr/>
        <a:lstStyle/>
        <a:p>
          <a:endParaRPr lang="tr-TR"/>
        </a:p>
      </dgm:t>
    </dgm:pt>
    <dgm:pt modelId="{47182688-BD7B-4301-97BF-E6BA93BAE9A1}" type="pres">
      <dgm:prSet presAssocID="{D398FABC-BA61-4038-ACDC-AFFA3CCE0D6B}" presName="centerShape" presStyleLbl="node0" presStyleIdx="0" presStyleCnt="1" custScaleX="176029" custScaleY="66147"/>
      <dgm:spPr/>
      <dgm:t>
        <a:bodyPr/>
        <a:lstStyle/>
        <a:p>
          <a:endParaRPr lang="tr-TR"/>
        </a:p>
      </dgm:t>
    </dgm:pt>
    <dgm:pt modelId="{44A00E07-1731-464A-B512-AFA6FCB9A6BD}" type="pres">
      <dgm:prSet presAssocID="{2CF3FBAE-B686-4859-83BC-19A3D383A01F}" presName="Name9" presStyleLbl="parChTrans1D2" presStyleIdx="0" presStyleCnt="7"/>
      <dgm:spPr/>
      <dgm:t>
        <a:bodyPr/>
        <a:lstStyle/>
        <a:p>
          <a:endParaRPr lang="tr-TR"/>
        </a:p>
      </dgm:t>
    </dgm:pt>
    <dgm:pt modelId="{C3820A40-9069-4A00-ACCE-3BF1B8C644F3}" type="pres">
      <dgm:prSet presAssocID="{2CF3FBAE-B686-4859-83BC-19A3D383A01F}" presName="connTx" presStyleLbl="parChTrans1D2" presStyleIdx="0" presStyleCnt="7"/>
      <dgm:spPr/>
      <dgm:t>
        <a:bodyPr/>
        <a:lstStyle/>
        <a:p>
          <a:endParaRPr lang="tr-TR"/>
        </a:p>
      </dgm:t>
    </dgm:pt>
    <dgm:pt modelId="{A616B6D4-A1F4-45FB-B291-06C21CAFBB78}" type="pres">
      <dgm:prSet presAssocID="{72997F9D-ACD1-4547-BD57-BCF8661AB230}" presName="node" presStyleLbl="node1" presStyleIdx="0" presStyleCnt="7" custScaleX="179832" custScaleY="121350">
        <dgm:presLayoutVars>
          <dgm:bulletEnabled val="1"/>
        </dgm:presLayoutVars>
      </dgm:prSet>
      <dgm:spPr/>
      <dgm:t>
        <a:bodyPr/>
        <a:lstStyle/>
        <a:p>
          <a:endParaRPr lang="tr-TR"/>
        </a:p>
      </dgm:t>
    </dgm:pt>
    <dgm:pt modelId="{34C75A0A-1AB9-4681-BE3E-A0B3BE115831}" type="pres">
      <dgm:prSet presAssocID="{5EA5C491-64AE-4240-9152-682AAD08900E}" presName="Name9" presStyleLbl="parChTrans1D2" presStyleIdx="1" presStyleCnt="7"/>
      <dgm:spPr/>
      <dgm:t>
        <a:bodyPr/>
        <a:lstStyle/>
        <a:p>
          <a:endParaRPr lang="tr-TR"/>
        </a:p>
      </dgm:t>
    </dgm:pt>
    <dgm:pt modelId="{2B00BD96-E43D-41C9-BA26-3B06B168B91F}" type="pres">
      <dgm:prSet presAssocID="{5EA5C491-64AE-4240-9152-682AAD08900E}" presName="connTx" presStyleLbl="parChTrans1D2" presStyleIdx="1" presStyleCnt="7"/>
      <dgm:spPr/>
      <dgm:t>
        <a:bodyPr/>
        <a:lstStyle/>
        <a:p>
          <a:endParaRPr lang="tr-TR"/>
        </a:p>
      </dgm:t>
    </dgm:pt>
    <dgm:pt modelId="{39D877BE-BB03-4975-A5C1-C455D76354B2}" type="pres">
      <dgm:prSet presAssocID="{FB45B94C-0BDB-45B3-B36A-3BB9C35CF2FD}" presName="node" presStyleLbl="node1" presStyleIdx="1" presStyleCnt="7" custScaleX="146169" custScaleY="108888" custRadScaleRad="99558" custRadScaleInc="31407">
        <dgm:presLayoutVars>
          <dgm:bulletEnabled val="1"/>
        </dgm:presLayoutVars>
      </dgm:prSet>
      <dgm:spPr/>
      <dgm:t>
        <a:bodyPr/>
        <a:lstStyle/>
        <a:p>
          <a:endParaRPr lang="tr-TR"/>
        </a:p>
      </dgm:t>
    </dgm:pt>
    <dgm:pt modelId="{4AEC214C-89FE-4CFB-B6F5-243CB4BCA48F}" type="pres">
      <dgm:prSet presAssocID="{9CAAA76A-5772-449E-AE04-1B078B075651}" presName="Name9" presStyleLbl="parChTrans1D2" presStyleIdx="2" presStyleCnt="7"/>
      <dgm:spPr/>
      <dgm:t>
        <a:bodyPr/>
        <a:lstStyle/>
        <a:p>
          <a:endParaRPr lang="tr-TR"/>
        </a:p>
      </dgm:t>
    </dgm:pt>
    <dgm:pt modelId="{FE47883A-9F2B-4B56-A00C-116D2D3E790E}" type="pres">
      <dgm:prSet presAssocID="{9CAAA76A-5772-449E-AE04-1B078B075651}" presName="connTx" presStyleLbl="parChTrans1D2" presStyleIdx="2" presStyleCnt="7"/>
      <dgm:spPr/>
      <dgm:t>
        <a:bodyPr/>
        <a:lstStyle/>
        <a:p>
          <a:endParaRPr lang="tr-TR"/>
        </a:p>
      </dgm:t>
    </dgm:pt>
    <dgm:pt modelId="{5B572B4F-2DC0-46DA-A667-E6AFF2E710F9}" type="pres">
      <dgm:prSet presAssocID="{58DCF8A5-2257-4AA9-B95F-B34378570E6D}" presName="node" presStyleLbl="node1" presStyleIdx="2" presStyleCnt="7" custScaleX="129951" custScaleY="107597">
        <dgm:presLayoutVars>
          <dgm:bulletEnabled val="1"/>
        </dgm:presLayoutVars>
      </dgm:prSet>
      <dgm:spPr/>
      <dgm:t>
        <a:bodyPr/>
        <a:lstStyle/>
        <a:p>
          <a:endParaRPr lang="tr-TR"/>
        </a:p>
      </dgm:t>
    </dgm:pt>
    <dgm:pt modelId="{15CA10CB-8DFC-4C0A-A9F6-6C55FEE93A02}" type="pres">
      <dgm:prSet presAssocID="{5BD437F9-046E-43FD-8BEE-A297340D650F}" presName="Name9" presStyleLbl="parChTrans1D2" presStyleIdx="3" presStyleCnt="7"/>
      <dgm:spPr/>
      <dgm:t>
        <a:bodyPr/>
        <a:lstStyle/>
        <a:p>
          <a:endParaRPr lang="tr-TR"/>
        </a:p>
      </dgm:t>
    </dgm:pt>
    <dgm:pt modelId="{67FBEFFE-F6C3-4B3E-9B7B-F4424A03CE73}" type="pres">
      <dgm:prSet presAssocID="{5BD437F9-046E-43FD-8BEE-A297340D650F}" presName="connTx" presStyleLbl="parChTrans1D2" presStyleIdx="3" presStyleCnt="7"/>
      <dgm:spPr/>
      <dgm:t>
        <a:bodyPr/>
        <a:lstStyle/>
        <a:p>
          <a:endParaRPr lang="tr-TR"/>
        </a:p>
      </dgm:t>
    </dgm:pt>
    <dgm:pt modelId="{6E586B77-DEBF-4C7E-BD8C-B0C1E8E8C305}" type="pres">
      <dgm:prSet presAssocID="{FC87B3C8-4189-4F5D-9C80-964180A9ECC2}" presName="node" presStyleLbl="node1" presStyleIdx="3" presStyleCnt="7" custScaleX="130503">
        <dgm:presLayoutVars>
          <dgm:bulletEnabled val="1"/>
        </dgm:presLayoutVars>
      </dgm:prSet>
      <dgm:spPr/>
      <dgm:t>
        <a:bodyPr/>
        <a:lstStyle/>
        <a:p>
          <a:endParaRPr lang="tr-TR"/>
        </a:p>
      </dgm:t>
    </dgm:pt>
    <dgm:pt modelId="{7BA4B007-1513-41D7-860D-9A77DE2AF129}" type="pres">
      <dgm:prSet presAssocID="{D2A38B85-E860-4FF4-9A71-BCB5ABBC2D6E}" presName="Name9" presStyleLbl="parChTrans1D2" presStyleIdx="4" presStyleCnt="7"/>
      <dgm:spPr/>
      <dgm:t>
        <a:bodyPr/>
        <a:lstStyle/>
        <a:p>
          <a:endParaRPr lang="tr-TR"/>
        </a:p>
      </dgm:t>
    </dgm:pt>
    <dgm:pt modelId="{6D3DF9C3-0CB0-47D6-A39B-DDA13EFEC252}" type="pres">
      <dgm:prSet presAssocID="{D2A38B85-E860-4FF4-9A71-BCB5ABBC2D6E}" presName="connTx" presStyleLbl="parChTrans1D2" presStyleIdx="4" presStyleCnt="7"/>
      <dgm:spPr/>
      <dgm:t>
        <a:bodyPr/>
        <a:lstStyle/>
        <a:p>
          <a:endParaRPr lang="tr-TR"/>
        </a:p>
      </dgm:t>
    </dgm:pt>
    <dgm:pt modelId="{65D7D737-4C1F-4110-8FE3-22B38349E0AF}" type="pres">
      <dgm:prSet presAssocID="{8AD0FA4E-3495-444D-850C-D5D7B8807B57}" presName="node" presStyleLbl="node1" presStyleIdx="4" presStyleCnt="7" custScaleX="136135" custRadScaleRad="105053" custRadScaleInc="-2173">
        <dgm:presLayoutVars>
          <dgm:bulletEnabled val="1"/>
        </dgm:presLayoutVars>
      </dgm:prSet>
      <dgm:spPr/>
      <dgm:t>
        <a:bodyPr/>
        <a:lstStyle/>
        <a:p>
          <a:endParaRPr lang="tr-TR"/>
        </a:p>
      </dgm:t>
    </dgm:pt>
    <dgm:pt modelId="{D45523DA-A540-4DB3-9A87-1960F3BDA2E0}" type="pres">
      <dgm:prSet presAssocID="{2A32C0E9-2E4C-4893-B3AE-22A2095D5E87}" presName="Name9" presStyleLbl="parChTrans1D2" presStyleIdx="5" presStyleCnt="7"/>
      <dgm:spPr/>
      <dgm:t>
        <a:bodyPr/>
        <a:lstStyle/>
        <a:p>
          <a:endParaRPr lang="tr-TR"/>
        </a:p>
      </dgm:t>
    </dgm:pt>
    <dgm:pt modelId="{0044D90D-9AC9-458F-A824-F2410866DF37}" type="pres">
      <dgm:prSet presAssocID="{2A32C0E9-2E4C-4893-B3AE-22A2095D5E87}" presName="connTx" presStyleLbl="parChTrans1D2" presStyleIdx="5" presStyleCnt="7"/>
      <dgm:spPr/>
      <dgm:t>
        <a:bodyPr/>
        <a:lstStyle/>
        <a:p>
          <a:endParaRPr lang="tr-TR"/>
        </a:p>
      </dgm:t>
    </dgm:pt>
    <dgm:pt modelId="{3DF70331-AA75-4E8E-96AC-9279EFE702C6}" type="pres">
      <dgm:prSet presAssocID="{024BE9FF-3176-4F23-8EA0-A44C9161A7CA}" presName="node" presStyleLbl="node1" presStyleIdx="5" presStyleCnt="7" custScaleX="148891">
        <dgm:presLayoutVars>
          <dgm:bulletEnabled val="1"/>
        </dgm:presLayoutVars>
      </dgm:prSet>
      <dgm:spPr/>
      <dgm:t>
        <a:bodyPr/>
        <a:lstStyle/>
        <a:p>
          <a:endParaRPr lang="tr-TR"/>
        </a:p>
      </dgm:t>
    </dgm:pt>
    <dgm:pt modelId="{E14F01A8-9BDE-49A1-8AF1-F286E51F15CF}" type="pres">
      <dgm:prSet presAssocID="{8BA79756-A71D-4DEB-9904-5DCBFE3315BA}" presName="Name9" presStyleLbl="parChTrans1D2" presStyleIdx="6" presStyleCnt="7"/>
      <dgm:spPr/>
      <dgm:t>
        <a:bodyPr/>
        <a:lstStyle/>
        <a:p>
          <a:endParaRPr lang="tr-TR"/>
        </a:p>
      </dgm:t>
    </dgm:pt>
    <dgm:pt modelId="{CE56FE8D-4772-4CD9-A9B9-C69285C67796}" type="pres">
      <dgm:prSet presAssocID="{8BA79756-A71D-4DEB-9904-5DCBFE3315BA}" presName="connTx" presStyleLbl="parChTrans1D2" presStyleIdx="6" presStyleCnt="7"/>
      <dgm:spPr/>
      <dgm:t>
        <a:bodyPr/>
        <a:lstStyle/>
        <a:p>
          <a:endParaRPr lang="tr-TR"/>
        </a:p>
      </dgm:t>
    </dgm:pt>
    <dgm:pt modelId="{E2D98DB7-2B89-4661-9E86-2B3F30C6DEE5}" type="pres">
      <dgm:prSet presAssocID="{749946F6-B5CD-4B8D-9366-7D1A4F890CE3}" presName="node" presStyleLbl="node1" presStyleIdx="6" presStyleCnt="7" custScaleX="162902" custRadScaleRad="101369" custRadScaleInc="-30519">
        <dgm:presLayoutVars>
          <dgm:bulletEnabled val="1"/>
        </dgm:presLayoutVars>
      </dgm:prSet>
      <dgm:spPr/>
      <dgm:t>
        <a:bodyPr/>
        <a:lstStyle/>
        <a:p>
          <a:endParaRPr lang="tr-TR"/>
        </a:p>
      </dgm:t>
    </dgm:pt>
  </dgm:ptLst>
  <dgm:cxnLst>
    <dgm:cxn modelId="{942D272B-0ED6-436B-AAAE-020877130059}" type="presOf" srcId="{2A32C0E9-2E4C-4893-B3AE-22A2095D5E87}" destId="{D45523DA-A540-4DB3-9A87-1960F3BDA2E0}" srcOrd="0" destOrd="0" presId="urn:microsoft.com/office/officeart/2005/8/layout/radial1"/>
    <dgm:cxn modelId="{A7EEE041-83DA-496B-994E-929C87B62543}" srcId="{D398FABC-BA61-4038-ACDC-AFFA3CCE0D6B}" destId="{024BE9FF-3176-4F23-8EA0-A44C9161A7CA}" srcOrd="5" destOrd="0" parTransId="{2A32C0E9-2E4C-4893-B3AE-22A2095D5E87}" sibTransId="{89110AE6-50A6-4C7C-8FDF-B84D102465AF}"/>
    <dgm:cxn modelId="{BFA3B49B-B1B3-4138-8439-1DBCA1F69372}" type="presOf" srcId="{D2A38B85-E860-4FF4-9A71-BCB5ABBC2D6E}" destId="{7BA4B007-1513-41D7-860D-9A77DE2AF129}" srcOrd="0" destOrd="0" presId="urn:microsoft.com/office/officeart/2005/8/layout/radial1"/>
    <dgm:cxn modelId="{C0E0088D-7E0E-407B-A0FF-62CCF22F3ACE}" type="presOf" srcId="{9CAAA76A-5772-449E-AE04-1B078B075651}" destId="{4AEC214C-89FE-4CFB-B6F5-243CB4BCA48F}" srcOrd="0" destOrd="0" presId="urn:microsoft.com/office/officeart/2005/8/layout/radial1"/>
    <dgm:cxn modelId="{5DBB1499-35E8-4C2F-B433-C4507AB7C89F}" type="presOf" srcId="{8AD0FA4E-3495-444D-850C-D5D7B8807B57}" destId="{65D7D737-4C1F-4110-8FE3-22B38349E0AF}" srcOrd="0" destOrd="0" presId="urn:microsoft.com/office/officeart/2005/8/layout/radial1"/>
    <dgm:cxn modelId="{BBD66C8A-2F6C-49BF-86AE-127907B8C39C}" type="presOf" srcId="{5BD437F9-046E-43FD-8BEE-A297340D650F}" destId="{67FBEFFE-F6C3-4B3E-9B7B-F4424A03CE73}" srcOrd="1" destOrd="0" presId="urn:microsoft.com/office/officeart/2005/8/layout/radial1"/>
    <dgm:cxn modelId="{E777F288-5AF6-4358-A65E-776F69385EA1}" type="presOf" srcId="{2CF3FBAE-B686-4859-83BC-19A3D383A01F}" destId="{44A00E07-1731-464A-B512-AFA6FCB9A6BD}" srcOrd="0" destOrd="0" presId="urn:microsoft.com/office/officeart/2005/8/layout/radial1"/>
    <dgm:cxn modelId="{961FBD40-A094-4F30-AB41-28B48B3D9F5A}" type="presOf" srcId="{9CAAA76A-5772-449E-AE04-1B078B075651}" destId="{FE47883A-9F2B-4B56-A00C-116D2D3E790E}" srcOrd="1" destOrd="0" presId="urn:microsoft.com/office/officeart/2005/8/layout/radial1"/>
    <dgm:cxn modelId="{BB4D4211-B7F9-4298-BFEE-5D97EFF143B8}" type="presOf" srcId="{5EA5C491-64AE-4240-9152-682AAD08900E}" destId="{34C75A0A-1AB9-4681-BE3E-A0B3BE115831}" srcOrd="0" destOrd="0" presId="urn:microsoft.com/office/officeart/2005/8/layout/radial1"/>
    <dgm:cxn modelId="{F45CB63C-84CF-428C-B412-E0972B026033}" srcId="{D398FABC-BA61-4038-ACDC-AFFA3CCE0D6B}" destId="{72997F9D-ACD1-4547-BD57-BCF8661AB230}" srcOrd="0" destOrd="0" parTransId="{2CF3FBAE-B686-4859-83BC-19A3D383A01F}" sibTransId="{753826DF-94F1-47A5-962C-27449EFF94F2}"/>
    <dgm:cxn modelId="{C4E3DA6F-7B9E-46DF-9CA9-3137BF256585}" type="presOf" srcId="{8BA79756-A71D-4DEB-9904-5DCBFE3315BA}" destId="{CE56FE8D-4772-4CD9-A9B9-C69285C67796}" srcOrd="1" destOrd="0" presId="urn:microsoft.com/office/officeart/2005/8/layout/radial1"/>
    <dgm:cxn modelId="{13AF374D-359D-4934-A42D-4B6D67E3650A}" type="presOf" srcId="{D2A38B85-E860-4FF4-9A71-BCB5ABBC2D6E}" destId="{6D3DF9C3-0CB0-47D6-A39B-DDA13EFEC252}" srcOrd="1" destOrd="0" presId="urn:microsoft.com/office/officeart/2005/8/layout/radial1"/>
    <dgm:cxn modelId="{EAD53D9F-F222-4511-8542-C072D1775DF6}" type="presOf" srcId="{2A32C0E9-2E4C-4893-B3AE-22A2095D5E87}" destId="{0044D90D-9AC9-458F-A824-F2410866DF37}" srcOrd="1" destOrd="0" presId="urn:microsoft.com/office/officeart/2005/8/layout/radial1"/>
    <dgm:cxn modelId="{91A082AA-1219-4BD5-8F87-A4A5D8EA6AA0}" type="presOf" srcId="{8BA79756-A71D-4DEB-9904-5DCBFE3315BA}" destId="{E14F01A8-9BDE-49A1-8AF1-F286E51F15CF}" srcOrd="0" destOrd="0" presId="urn:microsoft.com/office/officeart/2005/8/layout/radial1"/>
    <dgm:cxn modelId="{A528B1C2-32F6-4275-82A3-941C91540120}" type="presOf" srcId="{FB45B94C-0BDB-45B3-B36A-3BB9C35CF2FD}" destId="{39D877BE-BB03-4975-A5C1-C455D76354B2}" srcOrd="0" destOrd="0" presId="urn:microsoft.com/office/officeart/2005/8/layout/radial1"/>
    <dgm:cxn modelId="{F5F9B741-1E02-4485-A1D9-4A2EB84DCF0F}" type="presOf" srcId="{749946F6-B5CD-4B8D-9366-7D1A4F890CE3}" destId="{E2D98DB7-2B89-4661-9E86-2B3F30C6DEE5}" srcOrd="0" destOrd="0" presId="urn:microsoft.com/office/officeart/2005/8/layout/radial1"/>
    <dgm:cxn modelId="{8012D289-FBA0-484B-B8C4-E2A61054B068}" type="presOf" srcId="{FC87B3C8-4189-4F5D-9C80-964180A9ECC2}" destId="{6E586B77-DEBF-4C7E-BD8C-B0C1E8E8C305}" srcOrd="0" destOrd="0" presId="urn:microsoft.com/office/officeart/2005/8/layout/radial1"/>
    <dgm:cxn modelId="{E6B61129-E707-4DBF-861A-BB63982FE977}" srcId="{1E4772DA-0607-496F-8D3E-22DE485D024C}" destId="{D398FABC-BA61-4038-ACDC-AFFA3CCE0D6B}" srcOrd="0" destOrd="0" parTransId="{55D3B8AA-B3F5-4933-BAE5-851E0ED99325}" sibTransId="{569D1B92-EC12-4AD8-819A-6680AD7D4F84}"/>
    <dgm:cxn modelId="{E78B4B21-079D-44BC-BE7D-03F6840E4DFC}" srcId="{D398FABC-BA61-4038-ACDC-AFFA3CCE0D6B}" destId="{58DCF8A5-2257-4AA9-B95F-B34378570E6D}" srcOrd="2" destOrd="0" parTransId="{9CAAA76A-5772-449E-AE04-1B078B075651}" sibTransId="{A98898D2-C8B0-4FAA-9935-E34EB2BB46E1}"/>
    <dgm:cxn modelId="{6C7A3B1D-E64C-4C9F-9571-41EDAF2039F6}" type="presOf" srcId="{5BD437F9-046E-43FD-8BEE-A297340D650F}" destId="{15CA10CB-8DFC-4C0A-A9F6-6C55FEE93A02}" srcOrd="0" destOrd="0" presId="urn:microsoft.com/office/officeart/2005/8/layout/radial1"/>
    <dgm:cxn modelId="{7512AF55-23C5-4CA5-920E-D3C98FA74EF1}" type="presOf" srcId="{024BE9FF-3176-4F23-8EA0-A44C9161A7CA}" destId="{3DF70331-AA75-4E8E-96AC-9279EFE702C6}" srcOrd="0" destOrd="0" presId="urn:microsoft.com/office/officeart/2005/8/layout/radial1"/>
    <dgm:cxn modelId="{02C18A54-3931-4625-B013-B50205394F1F}" type="presOf" srcId="{58DCF8A5-2257-4AA9-B95F-B34378570E6D}" destId="{5B572B4F-2DC0-46DA-A667-E6AFF2E710F9}" srcOrd="0" destOrd="0" presId="urn:microsoft.com/office/officeart/2005/8/layout/radial1"/>
    <dgm:cxn modelId="{CFEE10C1-83E6-438E-847B-8821A1580420}" type="presOf" srcId="{72997F9D-ACD1-4547-BD57-BCF8661AB230}" destId="{A616B6D4-A1F4-45FB-B291-06C21CAFBB78}" srcOrd="0" destOrd="0" presId="urn:microsoft.com/office/officeart/2005/8/layout/radial1"/>
    <dgm:cxn modelId="{6C68E0AA-7C99-40F3-A706-6077DFA1490C}" srcId="{D398FABC-BA61-4038-ACDC-AFFA3CCE0D6B}" destId="{FC87B3C8-4189-4F5D-9C80-964180A9ECC2}" srcOrd="3" destOrd="0" parTransId="{5BD437F9-046E-43FD-8BEE-A297340D650F}" sibTransId="{9F9443CB-EE6B-48DD-BBF3-6FF48247D12B}"/>
    <dgm:cxn modelId="{398FE2E4-4309-465C-87B3-FE49D572E8C6}" srcId="{D398FABC-BA61-4038-ACDC-AFFA3CCE0D6B}" destId="{FB45B94C-0BDB-45B3-B36A-3BB9C35CF2FD}" srcOrd="1" destOrd="0" parTransId="{5EA5C491-64AE-4240-9152-682AAD08900E}" sibTransId="{D5C69429-C71F-43FC-87B2-8517718F41DE}"/>
    <dgm:cxn modelId="{442FD865-87D5-43A9-9147-9A6B6D85B5F0}" type="presOf" srcId="{D398FABC-BA61-4038-ACDC-AFFA3CCE0D6B}" destId="{47182688-BD7B-4301-97BF-E6BA93BAE9A1}" srcOrd="0" destOrd="0" presId="urn:microsoft.com/office/officeart/2005/8/layout/radial1"/>
    <dgm:cxn modelId="{69A39306-60AA-44E5-8EE7-D28D966EB7AD}" type="presOf" srcId="{1E4772DA-0607-496F-8D3E-22DE485D024C}" destId="{C266CC3E-2517-4115-B754-E24A60B8D896}" srcOrd="0" destOrd="0" presId="urn:microsoft.com/office/officeart/2005/8/layout/radial1"/>
    <dgm:cxn modelId="{CE26428A-8C92-4818-963B-8AF67C353585}" type="presOf" srcId="{2CF3FBAE-B686-4859-83BC-19A3D383A01F}" destId="{C3820A40-9069-4A00-ACCE-3BF1B8C644F3}" srcOrd="1" destOrd="0" presId="urn:microsoft.com/office/officeart/2005/8/layout/radial1"/>
    <dgm:cxn modelId="{4223AB8B-A147-4C38-BECC-166F26E6617C}" srcId="{D398FABC-BA61-4038-ACDC-AFFA3CCE0D6B}" destId="{8AD0FA4E-3495-444D-850C-D5D7B8807B57}" srcOrd="4" destOrd="0" parTransId="{D2A38B85-E860-4FF4-9A71-BCB5ABBC2D6E}" sibTransId="{8DECE806-370B-414B-BEBB-F1602392EAB1}"/>
    <dgm:cxn modelId="{5562966A-BB0D-473B-8DE4-1E3E85D40E6A}" type="presOf" srcId="{5EA5C491-64AE-4240-9152-682AAD08900E}" destId="{2B00BD96-E43D-41C9-BA26-3B06B168B91F}" srcOrd="1" destOrd="0" presId="urn:microsoft.com/office/officeart/2005/8/layout/radial1"/>
    <dgm:cxn modelId="{C0AAE1BF-86CB-485C-98FE-A574F1B277D2}" srcId="{D398FABC-BA61-4038-ACDC-AFFA3CCE0D6B}" destId="{749946F6-B5CD-4B8D-9366-7D1A4F890CE3}" srcOrd="6" destOrd="0" parTransId="{8BA79756-A71D-4DEB-9904-5DCBFE3315BA}" sibTransId="{1DB20D6E-D91F-41AD-8347-B7BC877A69F1}"/>
    <dgm:cxn modelId="{DB11CFCF-6B82-4FDB-9958-2B884B1B385E}" type="presParOf" srcId="{C266CC3E-2517-4115-B754-E24A60B8D896}" destId="{47182688-BD7B-4301-97BF-E6BA93BAE9A1}" srcOrd="0" destOrd="0" presId="urn:microsoft.com/office/officeart/2005/8/layout/radial1"/>
    <dgm:cxn modelId="{095CCF68-7EA9-48C7-BB56-6AA6EEE79245}" type="presParOf" srcId="{C266CC3E-2517-4115-B754-E24A60B8D896}" destId="{44A00E07-1731-464A-B512-AFA6FCB9A6BD}" srcOrd="1" destOrd="0" presId="urn:microsoft.com/office/officeart/2005/8/layout/radial1"/>
    <dgm:cxn modelId="{8C2DC3C4-1B36-476E-8A57-757780B48A7B}" type="presParOf" srcId="{44A00E07-1731-464A-B512-AFA6FCB9A6BD}" destId="{C3820A40-9069-4A00-ACCE-3BF1B8C644F3}" srcOrd="0" destOrd="0" presId="urn:microsoft.com/office/officeart/2005/8/layout/radial1"/>
    <dgm:cxn modelId="{5FC2E22D-37B4-4DD5-BD4C-9F07F3D08903}" type="presParOf" srcId="{C266CC3E-2517-4115-B754-E24A60B8D896}" destId="{A616B6D4-A1F4-45FB-B291-06C21CAFBB78}" srcOrd="2" destOrd="0" presId="urn:microsoft.com/office/officeart/2005/8/layout/radial1"/>
    <dgm:cxn modelId="{B1558796-1BDD-4643-99F8-DD5E4A4423DC}" type="presParOf" srcId="{C266CC3E-2517-4115-B754-E24A60B8D896}" destId="{34C75A0A-1AB9-4681-BE3E-A0B3BE115831}" srcOrd="3" destOrd="0" presId="urn:microsoft.com/office/officeart/2005/8/layout/radial1"/>
    <dgm:cxn modelId="{AA85BE70-AEA4-4215-9DC2-71CB293D34ED}" type="presParOf" srcId="{34C75A0A-1AB9-4681-BE3E-A0B3BE115831}" destId="{2B00BD96-E43D-41C9-BA26-3B06B168B91F}" srcOrd="0" destOrd="0" presId="urn:microsoft.com/office/officeart/2005/8/layout/radial1"/>
    <dgm:cxn modelId="{5ADD5215-EB73-4FDB-9E54-B382265AE5A6}" type="presParOf" srcId="{C266CC3E-2517-4115-B754-E24A60B8D896}" destId="{39D877BE-BB03-4975-A5C1-C455D76354B2}" srcOrd="4" destOrd="0" presId="urn:microsoft.com/office/officeart/2005/8/layout/radial1"/>
    <dgm:cxn modelId="{29E08EBB-D1EA-4EFE-B95E-E2DE25080599}" type="presParOf" srcId="{C266CC3E-2517-4115-B754-E24A60B8D896}" destId="{4AEC214C-89FE-4CFB-B6F5-243CB4BCA48F}" srcOrd="5" destOrd="0" presId="urn:microsoft.com/office/officeart/2005/8/layout/radial1"/>
    <dgm:cxn modelId="{DEDB5ED2-4FD5-46A5-BAE1-59900393B8A1}" type="presParOf" srcId="{4AEC214C-89FE-4CFB-B6F5-243CB4BCA48F}" destId="{FE47883A-9F2B-4B56-A00C-116D2D3E790E}" srcOrd="0" destOrd="0" presId="urn:microsoft.com/office/officeart/2005/8/layout/radial1"/>
    <dgm:cxn modelId="{02813CC9-56A2-4EA8-8D16-C61D13515F4B}" type="presParOf" srcId="{C266CC3E-2517-4115-B754-E24A60B8D896}" destId="{5B572B4F-2DC0-46DA-A667-E6AFF2E710F9}" srcOrd="6" destOrd="0" presId="urn:microsoft.com/office/officeart/2005/8/layout/radial1"/>
    <dgm:cxn modelId="{5D92D7F6-CC7A-4FD9-9C34-BC3B2394F810}" type="presParOf" srcId="{C266CC3E-2517-4115-B754-E24A60B8D896}" destId="{15CA10CB-8DFC-4C0A-A9F6-6C55FEE93A02}" srcOrd="7" destOrd="0" presId="urn:microsoft.com/office/officeart/2005/8/layout/radial1"/>
    <dgm:cxn modelId="{82FFE4C3-D309-4FA1-9C60-747487FDFB7D}" type="presParOf" srcId="{15CA10CB-8DFC-4C0A-A9F6-6C55FEE93A02}" destId="{67FBEFFE-F6C3-4B3E-9B7B-F4424A03CE73}" srcOrd="0" destOrd="0" presId="urn:microsoft.com/office/officeart/2005/8/layout/radial1"/>
    <dgm:cxn modelId="{EA33E526-1865-49A6-AB24-B995EB098517}" type="presParOf" srcId="{C266CC3E-2517-4115-B754-E24A60B8D896}" destId="{6E586B77-DEBF-4C7E-BD8C-B0C1E8E8C305}" srcOrd="8" destOrd="0" presId="urn:microsoft.com/office/officeart/2005/8/layout/radial1"/>
    <dgm:cxn modelId="{04D73F3B-A42D-4BAC-83F2-334247112C16}" type="presParOf" srcId="{C266CC3E-2517-4115-B754-E24A60B8D896}" destId="{7BA4B007-1513-41D7-860D-9A77DE2AF129}" srcOrd="9" destOrd="0" presId="urn:microsoft.com/office/officeart/2005/8/layout/radial1"/>
    <dgm:cxn modelId="{6F738E68-4CC4-4B1B-BC1A-CA58581E7BD9}" type="presParOf" srcId="{7BA4B007-1513-41D7-860D-9A77DE2AF129}" destId="{6D3DF9C3-0CB0-47D6-A39B-DDA13EFEC252}" srcOrd="0" destOrd="0" presId="urn:microsoft.com/office/officeart/2005/8/layout/radial1"/>
    <dgm:cxn modelId="{EC43054D-F1A2-4CE6-9FFB-5107A26CB28B}" type="presParOf" srcId="{C266CC3E-2517-4115-B754-E24A60B8D896}" destId="{65D7D737-4C1F-4110-8FE3-22B38349E0AF}" srcOrd="10" destOrd="0" presId="urn:microsoft.com/office/officeart/2005/8/layout/radial1"/>
    <dgm:cxn modelId="{F9524CDD-9479-4A44-83CB-0DDEC642E833}" type="presParOf" srcId="{C266CC3E-2517-4115-B754-E24A60B8D896}" destId="{D45523DA-A540-4DB3-9A87-1960F3BDA2E0}" srcOrd="11" destOrd="0" presId="urn:microsoft.com/office/officeart/2005/8/layout/radial1"/>
    <dgm:cxn modelId="{6884686F-5C54-4767-873F-1F43DDEB7F27}" type="presParOf" srcId="{D45523DA-A540-4DB3-9A87-1960F3BDA2E0}" destId="{0044D90D-9AC9-458F-A824-F2410866DF37}" srcOrd="0" destOrd="0" presId="urn:microsoft.com/office/officeart/2005/8/layout/radial1"/>
    <dgm:cxn modelId="{EB984E67-C622-4FFB-A00A-33536DF80B01}" type="presParOf" srcId="{C266CC3E-2517-4115-B754-E24A60B8D896}" destId="{3DF70331-AA75-4E8E-96AC-9279EFE702C6}" srcOrd="12" destOrd="0" presId="urn:microsoft.com/office/officeart/2005/8/layout/radial1"/>
    <dgm:cxn modelId="{DEB54B27-5453-4F5C-B13A-08A7F8B82154}" type="presParOf" srcId="{C266CC3E-2517-4115-B754-E24A60B8D896}" destId="{E14F01A8-9BDE-49A1-8AF1-F286E51F15CF}" srcOrd="13" destOrd="0" presId="urn:microsoft.com/office/officeart/2005/8/layout/radial1"/>
    <dgm:cxn modelId="{4407B35E-6FBE-479B-85F1-CD52F1ED8D1A}" type="presParOf" srcId="{E14F01A8-9BDE-49A1-8AF1-F286E51F15CF}" destId="{CE56FE8D-4772-4CD9-A9B9-C69285C67796}" srcOrd="0" destOrd="0" presId="urn:microsoft.com/office/officeart/2005/8/layout/radial1"/>
    <dgm:cxn modelId="{1AD93C18-EF4C-4877-BF5A-688D41762919}" type="presParOf" srcId="{C266CC3E-2517-4115-B754-E24A60B8D896}" destId="{E2D98DB7-2B89-4661-9E86-2B3F30C6DEE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95A09-BF92-4B8E-BE1A-0420D7067BCC}"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tr-TR"/>
        </a:p>
      </dgm:t>
    </dgm:pt>
    <dgm:pt modelId="{EB7EA82B-AB71-4F96-8BEC-094F841E2653}">
      <dgm:prSet custT="1"/>
      <dgm:spPr/>
      <dgm:t>
        <a:bodyPr/>
        <a:lstStyle/>
        <a:p>
          <a:pPr rtl="0"/>
          <a:r>
            <a:rPr lang="tr-TR" sz="1400" dirty="0" smtClean="0"/>
            <a:t>A </a:t>
          </a:r>
          <a:r>
            <a:rPr lang="en-US" sz="1400" dirty="0" smtClean="0"/>
            <a:t>transportable nuclear power plant (TNPP) is a factory manufactured, transportable and relocatable nuclear power plant which, when </a:t>
          </a:r>
          <a:r>
            <a:rPr lang="en-US" sz="1400" dirty="0" err="1" smtClean="0"/>
            <a:t>fuelled</a:t>
          </a:r>
          <a:r>
            <a:rPr lang="en-US" sz="1400" dirty="0" smtClean="0"/>
            <a:t>, is capable of producing final energy products such as electricity and heat.</a:t>
          </a:r>
          <a:endParaRPr lang="tr-TR" sz="1400" dirty="0"/>
        </a:p>
      </dgm:t>
    </dgm:pt>
    <dgm:pt modelId="{A2524AB9-5FA0-4177-B0FB-6BF4B1BF7E03}" type="parTrans" cxnId="{E643C743-DA5B-4C3A-85DF-5794F5152DDC}">
      <dgm:prSet/>
      <dgm:spPr/>
      <dgm:t>
        <a:bodyPr/>
        <a:lstStyle/>
        <a:p>
          <a:endParaRPr lang="tr-TR"/>
        </a:p>
      </dgm:t>
    </dgm:pt>
    <dgm:pt modelId="{038E45A7-E9F8-4944-967C-10B53AFE461C}" type="sibTrans" cxnId="{E643C743-DA5B-4C3A-85DF-5794F5152DDC}">
      <dgm:prSet/>
      <dgm:spPr/>
      <dgm:t>
        <a:bodyPr/>
        <a:lstStyle/>
        <a:p>
          <a:endParaRPr lang="tr-TR"/>
        </a:p>
      </dgm:t>
    </dgm:pt>
    <dgm:pt modelId="{D7C0E75A-DA6E-4E74-B46F-89A7FC3FE931}">
      <dgm:prSet custT="1"/>
      <dgm:spPr/>
      <dgm:t>
        <a:bodyPr/>
        <a:lstStyle/>
        <a:p>
          <a:pPr rtl="0"/>
          <a:r>
            <a:rPr lang="en-US" sz="1400" smtClean="0"/>
            <a:t>Most experts concur on the view that the conventions do cover SMRs located on ships that are anchored or otherwise fixed in a specific place and are used exclusively for generating power for external consumption, as long as these reactors are not intended to propel the platform but are to be operated once the ship is anchored at shore and immobilised. In such a case, the ship would be viewed as a floating platform on which the reactor is located and not as a nuclear ship that is excluded from </a:t>
          </a:r>
          <a:r>
            <a:rPr lang="en-US" sz="1400" dirty="0" smtClean="0"/>
            <a:t>the application of the conventions</a:t>
          </a:r>
          <a:endParaRPr lang="tr-TR" sz="1400" dirty="0"/>
        </a:p>
      </dgm:t>
    </dgm:pt>
    <dgm:pt modelId="{96D531FC-AB4E-4C37-8A88-A432356C4C4B}" type="sibTrans" cxnId="{1115193D-45B0-4E9F-BC0C-3A1AEE873CB5}">
      <dgm:prSet/>
      <dgm:spPr/>
      <dgm:t>
        <a:bodyPr/>
        <a:lstStyle/>
        <a:p>
          <a:endParaRPr lang="tr-TR"/>
        </a:p>
      </dgm:t>
    </dgm:pt>
    <dgm:pt modelId="{C1DEF3BD-3049-4947-A94A-E64B33E3441B}" type="parTrans" cxnId="{1115193D-45B0-4E9F-BC0C-3A1AEE873CB5}">
      <dgm:prSet/>
      <dgm:spPr/>
      <dgm:t>
        <a:bodyPr/>
        <a:lstStyle/>
        <a:p>
          <a:endParaRPr lang="tr-TR"/>
        </a:p>
      </dgm:t>
    </dgm:pt>
    <dgm:pt modelId="{BA4D8629-A795-4DA7-BAB3-982AE1690B0F}" type="pres">
      <dgm:prSet presAssocID="{54695A09-BF92-4B8E-BE1A-0420D7067BCC}" presName="Name0" presStyleCnt="0">
        <dgm:presLayoutVars>
          <dgm:dir/>
          <dgm:animOne val="branch"/>
          <dgm:animLvl val="lvl"/>
        </dgm:presLayoutVars>
      </dgm:prSet>
      <dgm:spPr/>
    </dgm:pt>
    <dgm:pt modelId="{A66C6CDE-8218-4BF2-A98E-F24BE42B6E1B}" type="pres">
      <dgm:prSet presAssocID="{EB7EA82B-AB71-4F96-8BEC-094F841E2653}" presName="chaos" presStyleCnt="0"/>
      <dgm:spPr/>
    </dgm:pt>
    <dgm:pt modelId="{484568E9-DDD0-4CA6-B2DB-A762759C2B7E}" type="pres">
      <dgm:prSet presAssocID="{EB7EA82B-AB71-4F96-8BEC-094F841E2653}" presName="parTx1" presStyleLbl="revTx" presStyleIdx="0" presStyleCnt="1" custScaleX="144968" custScaleY="100095"/>
      <dgm:spPr/>
    </dgm:pt>
    <dgm:pt modelId="{0562E6C8-2F16-4747-91C3-A76C2A386923}" type="pres">
      <dgm:prSet presAssocID="{EB7EA82B-AB71-4F96-8BEC-094F841E2653}" presName="c1" presStyleLbl="node1" presStyleIdx="0" presStyleCnt="19"/>
      <dgm:spPr/>
    </dgm:pt>
    <dgm:pt modelId="{9F12315C-165B-4B83-A4FC-A98BBED98E2E}" type="pres">
      <dgm:prSet presAssocID="{EB7EA82B-AB71-4F96-8BEC-094F841E2653}" presName="c2" presStyleLbl="node1" presStyleIdx="1" presStyleCnt="19"/>
      <dgm:spPr/>
    </dgm:pt>
    <dgm:pt modelId="{6D2B4C4C-82F4-49D2-837E-CBBE6C865152}" type="pres">
      <dgm:prSet presAssocID="{EB7EA82B-AB71-4F96-8BEC-094F841E2653}" presName="c3" presStyleLbl="node1" presStyleIdx="2" presStyleCnt="19"/>
      <dgm:spPr/>
    </dgm:pt>
    <dgm:pt modelId="{7EA7BAE5-F6F3-41F7-8543-3F16A2633633}" type="pres">
      <dgm:prSet presAssocID="{EB7EA82B-AB71-4F96-8BEC-094F841E2653}" presName="c4" presStyleLbl="node1" presStyleIdx="3" presStyleCnt="19"/>
      <dgm:spPr/>
    </dgm:pt>
    <dgm:pt modelId="{216DED73-E3B2-4F50-A628-E3BB528CB810}" type="pres">
      <dgm:prSet presAssocID="{EB7EA82B-AB71-4F96-8BEC-094F841E2653}" presName="c5" presStyleLbl="node1" presStyleIdx="4" presStyleCnt="19"/>
      <dgm:spPr/>
    </dgm:pt>
    <dgm:pt modelId="{92544AB7-5B5C-4369-A828-3D2B9ECDA678}" type="pres">
      <dgm:prSet presAssocID="{EB7EA82B-AB71-4F96-8BEC-094F841E2653}" presName="c6" presStyleLbl="node1" presStyleIdx="5" presStyleCnt="19"/>
      <dgm:spPr/>
    </dgm:pt>
    <dgm:pt modelId="{73E64C83-0A41-4530-9B1C-09A7C3E74F65}" type="pres">
      <dgm:prSet presAssocID="{EB7EA82B-AB71-4F96-8BEC-094F841E2653}" presName="c7" presStyleLbl="node1" presStyleIdx="6" presStyleCnt="19"/>
      <dgm:spPr/>
    </dgm:pt>
    <dgm:pt modelId="{14725D6F-0967-46FC-B9FC-C1A8F93015F3}" type="pres">
      <dgm:prSet presAssocID="{EB7EA82B-AB71-4F96-8BEC-094F841E2653}" presName="c8" presStyleLbl="node1" presStyleIdx="7" presStyleCnt="19"/>
      <dgm:spPr/>
    </dgm:pt>
    <dgm:pt modelId="{0025E0CA-12FE-4E02-91D6-0DCA32C3AFE2}" type="pres">
      <dgm:prSet presAssocID="{EB7EA82B-AB71-4F96-8BEC-094F841E2653}" presName="c9" presStyleLbl="node1" presStyleIdx="8" presStyleCnt="19" custScaleX="77483" custScaleY="119637" custLinFactX="-200000" custLinFactY="-74432" custLinFactNeighborX="-219467" custLinFactNeighborY="-100000"/>
      <dgm:spPr/>
    </dgm:pt>
    <dgm:pt modelId="{436ADFAB-6859-4038-BCEF-1FA7538BCB98}" type="pres">
      <dgm:prSet presAssocID="{EB7EA82B-AB71-4F96-8BEC-094F841E2653}" presName="c10" presStyleLbl="node1" presStyleIdx="9" presStyleCnt="19"/>
      <dgm:spPr/>
    </dgm:pt>
    <dgm:pt modelId="{6EEA6224-127D-4938-9FC3-4CD077112875}" type="pres">
      <dgm:prSet presAssocID="{EB7EA82B-AB71-4F96-8BEC-094F841E2653}" presName="c11" presStyleLbl="node1" presStyleIdx="10" presStyleCnt="19" custLinFactX="591950" custLinFactY="200000" custLinFactNeighborX="600000" custLinFactNeighborY="285917"/>
      <dgm:spPr/>
    </dgm:pt>
    <dgm:pt modelId="{9451C7AF-C3DD-4CEA-894B-3E93C1C61C8A}" type="pres">
      <dgm:prSet presAssocID="{EB7EA82B-AB71-4F96-8BEC-094F841E2653}" presName="c12" presStyleLbl="node1" presStyleIdx="11" presStyleCnt="19"/>
      <dgm:spPr/>
    </dgm:pt>
    <dgm:pt modelId="{E986F763-C08A-47BD-A610-5AA77F715C35}" type="pres">
      <dgm:prSet presAssocID="{EB7EA82B-AB71-4F96-8BEC-094F841E2653}" presName="c13" presStyleLbl="node1" presStyleIdx="12" presStyleCnt="19"/>
      <dgm:spPr/>
    </dgm:pt>
    <dgm:pt modelId="{DE65D0B5-72A5-49A2-96E7-4C16B8BAA093}" type="pres">
      <dgm:prSet presAssocID="{EB7EA82B-AB71-4F96-8BEC-094F841E2653}" presName="c14" presStyleLbl="node1" presStyleIdx="13" presStyleCnt="19"/>
      <dgm:spPr/>
    </dgm:pt>
    <dgm:pt modelId="{C2E7DA21-C506-468F-A717-BB406FD9B44A}" type="pres">
      <dgm:prSet presAssocID="{EB7EA82B-AB71-4F96-8BEC-094F841E2653}" presName="c15" presStyleLbl="node1" presStyleIdx="14" presStyleCnt="19"/>
      <dgm:spPr/>
    </dgm:pt>
    <dgm:pt modelId="{0C1FC6AB-CF7B-4856-BFB7-87A876AF8F27}" type="pres">
      <dgm:prSet presAssocID="{EB7EA82B-AB71-4F96-8BEC-094F841E2653}" presName="c16" presStyleLbl="node1" presStyleIdx="15" presStyleCnt="19"/>
      <dgm:spPr/>
    </dgm:pt>
    <dgm:pt modelId="{29445C86-24F3-480A-9E99-02423EF4E359}" type="pres">
      <dgm:prSet presAssocID="{EB7EA82B-AB71-4F96-8BEC-094F841E2653}" presName="c17" presStyleLbl="node1" presStyleIdx="16" presStyleCnt="19"/>
      <dgm:spPr/>
    </dgm:pt>
    <dgm:pt modelId="{45917673-45CA-4161-A619-2AE3985FEE75}" type="pres">
      <dgm:prSet presAssocID="{EB7EA82B-AB71-4F96-8BEC-094F841E2653}" presName="c18" presStyleLbl="node1" presStyleIdx="17" presStyleCnt="19"/>
      <dgm:spPr/>
    </dgm:pt>
    <dgm:pt modelId="{EFADF4B0-D554-49E0-9D35-53A3170358C6}" type="pres">
      <dgm:prSet presAssocID="{038E45A7-E9F8-4944-967C-10B53AFE461C}" presName="chevronComposite1" presStyleCnt="0"/>
      <dgm:spPr/>
    </dgm:pt>
    <dgm:pt modelId="{A19770E4-25D6-4A70-A459-165529495793}" type="pres">
      <dgm:prSet presAssocID="{038E45A7-E9F8-4944-967C-10B53AFE461C}" presName="chevron1" presStyleLbl="sibTrans2D1" presStyleIdx="0" presStyleCnt="2" custScaleX="91086" custScaleY="83212"/>
      <dgm:spPr/>
    </dgm:pt>
    <dgm:pt modelId="{C9AFDA49-FFC0-43B6-A720-0283F7661298}" type="pres">
      <dgm:prSet presAssocID="{038E45A7-E9F8-4944-967C-10B53AFE461C}" presName="spChevron1" presStyleCnt="0"/>
      <dgm:spPr/>
    </dgm:pt>
    <dgm:pt modelId="{046C716E-BC0B-4094-A3F6-81554E669F1F}" type="pres">
      <dgm:prSet presAssocID="{038E45A7-E9F8-4944-967C-10B53AFE461C}" presName="overlap" presStyleCnt="0"/>
      <dgm:spPr/>
    </dgm:pt>
    <dgm:pt modelId="{86E65D28-F800-45C0-95C7-ACF42EBE9AA7}" type="pres">
      <dgm:prSet presAssocID="{038E45A7-E9F8-4944-967C-10B53AFE461C}" presName="chevronComposite2" presStyleCnt="0"/>
      <dgm:spPr/>
    </dgm:pt>
    <dgm:pt modelId="{C46A012B-4944-4425-B158-0E3CEA47F2F9}" type="pres">
      <dgm:prSet presAssocID="{038E45A7-E9F8-4944-967C-10B53AFE461C}" presName="chevron2" presStyleLbl="sibTrans2D1" presStyleIdx="1" presStyleCnt="2" custScaleX="96413" custScaleY="85431"/>
      <dgm:spPr/>
    </dgm:pt>
    <dgm:pt modelId="{91EEE64B-F6B5-4CC3-836D-B2B255F6BD50}" type="pres">
      <dgm:prSet presAssocID="{038E45A7-E9F8-4944-967C-10B53AFE461C}" presName="spChevron2" presStyleCnt="0"/>
      <dgm:spPr/>
    </dgm:pt>
    <dgm:pt modelId="{6F7CF664-1C91-4CA9-8112-4D5BD716599D}" type="pres">
      <dgm:prSet presAssocID="{D7C0E75A-DA6E-4E74-B46F-89A7FC3FE931}" presName="last" presStyleCnt="0"/>
      <dgm:spPr/>
    </dgm:pt>
    <dgm:pt modelId="{7029D759-1F9F-4015-9503-4F81DB9B1331}" type="pres">
      <dgm:prSet presAssocID="{D7C0E75A-DA6E-4E74-B46F-89A7FC3FE931}" presName="circleTx" presStyleLbl="node1" presStyleIdx="18" presStyleCnt="19" custScaleX="113091" custScaleY="123173"/>
      <dgm:spPr/>
      <dgm:t>
        <a:bodyPr/>
        <a:lstStyle/>
        <a:p>
          <a:endParaRPr lang="tr-TR"/>
        </a:p>
      </dgm:t>
    </dgm:pt>
    <dgm:pt modelId="{3FD5C982-3431-4A04-A23B-C693E75897AD}" type="pres">
      <dgm:prSet presAssocID="{D7C0E75A-DA6E-4E74-B46F-89A7FC3FE931}" presName="spN" presStyleCnt="0"/>
      <dgm:spPr/>
    </dgm:pt>
  </dgm:ptLst>
  <dgm:cxnLst>
    <dgm:cxn modelId="{66F5051E-62A2-4654-940B-96D60C08A8AF}" type="presOf" srcId="{EB7EA82B-AB71-4F96-8BEC-094F841E2653}" destId="{484568E9-DDD0-4CA6-B2DB-A762759C2B7E}" srcOrd="0" destOrd="0" presId="urn:microsoft.com/office/officeart/2009/3/layout/RandomtoResultProcess"/>
    <dgm:cxn modelId="{E643C743-DA5B-4C3A-85DF-5794F5152DDC}" srcId="{54695A09-BF92-4B8E-BE1A-0420D7067BCC}" destId="{EB7EA82B-AB71-4F96-8BEC-094F841E2653}" srcOrd="0" destOrd="0" parTransId="{A2524AB9-5FA0-4177-B0FB-6BF4B1BF7E03}" sibTransId="{038E45A7-E9F8-4944-967C-10B53AFE461C}"/>
    <dgm:cxn modelId="{92656522-C0F9-4688-B11D-2500320112B4}" type="presOf" srcId="{D7C0E75A-DA6E-4E74-B46F-89A7FC3FE931}" destId="{7029D759-1F9F-4015-9503-4F81DB9B1331}" srcOrd="0" destOrd="0" presId="urn:microsoft.com/office/officeart/2009/3/layout/RandomtoResultProcess"/>
    <dgm:cxn modelId="{6465734A-DB8D-41DC-A0AB-03E46AA40CD2}" type="presOf" srcId="{54695A09-BF92-4B8E-BE1A-0420D7067BCC}" destId="{BA4D8629-A795-4DA7-BAB3-982AE1690B0F}" srcOrd="0" destOrd="0" presId="urn:microsoft.com/office/officeart/2009/3/layout/RandomtoResultProcess"/>
    <dgm:cxn modelId="{1115193D-45B0-4E9F-BC0C-3A1AEE873CB5}" srcId="{54695A09-BF92-4B8E-BE1A-0420D7067BCC}" destId="{D7C0E75A-DA6E-4E74-B46F-89A7FC3FE931}" srcOrd="1" destOrd="0" parTransId="{C1DEF3BD-3049-4947-A94A-E64B33E3441B}" sibTransId="{96D531FC-AB4E-4C37-8A88-A432356C4C4B}"/>
    <dgm:cxn modelId="{05DB6520-E814-4E11-8A5C-978DD8AB338F}" type="presParOf" srcId="{BA4D8629-A795-4DA7-BAB3-982AE1690B0F}" destId="{A66C6CDE-8218-4BF2-A98E-F24BE42B6E1B}" srcOrd="0" destOrd="0" presId="urn:microsoft.com/office/officeart/2009/3/layout/RandomtoResultProcess"/>
    <dgm:cxn modelId="{1DE1BAF6-886E-4804-A536-4488458699CD}" type="presParOf" srcId="{A66C6CDE-8218-4BF2-A98E-F24BE42B6E1B}" destId="{484568E9-DDD0-4CA6-B2DB-A762759C2B7E}" srcOrd="0" destOrd="0" presId="urn:microsoft.com/office/officeart/2009/3/layout/RandomtoResultProcess"/>
    <dgm:cxn modelId="{7F392C6E-F005-428C-957A-018C36C01790}" type="presParOf" srcId="{A66C6CDE-8218-4BF2-A98E-F24BE42B6E1B}" destId="{0562E6C8-2F16-4747-91C3-A76C2A386923}" srcOrd="1" destOrd="0" presId="urn:microsoft.com/office/officeart/2009/3/layout/RandomtoResultProcess"/>
    <dgm:cxn modelId="{092C7B03-9CF3-4C56-B433-928C45DB6FCE}" type="presParOf" srcId="{A66C6CDE-8218-4BF2-A98E-F24BE42B6E1B}" destId="{9F12315C-165B-4B83-A4FC-A98BBED98E2E}" srcOrd="2" destOrd="0" presId="urn:microsoft.com/office/officeart/2009/3/layout/RandomtoResultProcess"/>
    <dgm:cxn modelId="{33C6D526-098E-448F-96BC-7EA946418CFA}" type="presParOf" srcId="{A66C6CDE-8218-4BF2-A98E-F24BE42B6E1B}" destId="{6D2B4C4C-82F4-49D2-837E-CBBE6C865152}" srcOrd="3" destOrd="0" presId="urn:microsoft.com/office/officeart/2009/3/layout/RandomtoResultProcess"/>
    <dgm:cxn modelId="{59DFA58F-D5FB-4230-97DE-64914E649F1B}" type="presParOf" srcId="{A66C6CDE-8218-4BF2-A98E-F24BE42B6E1B}" destId="{7EA7BAE5-F6F3-41F7-8543-3F16A2633633}" srcOrd="4" destOrd="0" presId="urn:microsoft.com/office/officeart/2009/3/layout/RandomtoResultProcess"/>
    <dgm:cxn modelId="{459EE3DD-F20D-4EA6-A0C0-6503BF962FBA}" type="presParOf" srcId="{A66C6CDE-8218-4BF2-A98E-F24BE42B6E1B}" destId="{216DED73-E3B2-4F50-A628-E3BB528CB810}" srcOrd="5" destOrd="0" presId="urn:microsoft.com/office/officeart/2009/3/layout/RandomtoResultProcess"/>
    <dgm:cxn modelId="{E70FD4EA-69C2-4B9D-AA55-AD6924D42608}" type="presParOf" srcId="{A66C6CDE-8218-4BF2-A98E-F24BE42B6E1B}" destId="{92544AB7-5B5C-4369-A828-3D2B9ECDA678}" srcOrd="6" destOrd="0" presId="urn:microsoft.com/office/officeart/2009/3/layout/RandomtoResultProcess"/>
    <dgm:cxn modelId="{8A491196-A5B1-48BE-8500-810B8F02FB94}" type="presParOf" srcId="{A66C6CDE-8218-4BF2-A98E-F24BE42B6E1B}" destId="{73E64C83-0A41-4530-9B1C-09A7C3E74F65}" srcOrd="7" destOrd="0" presId="urn:microsoft.com/office/officeart/2009/3/layout/RandomtoResultProcess"/>
    <dgm:cxn modelId="{3ECB4BF3-2886-4573-8150-1165DD4A8AA7}" type="presParOf" srcId="{A66C6CDE-8218-4BF2-A98E-F24BE42B6E1B}" destId="{14725D6F-0967-46FC-B9FC-C1A8F93015F3}" srcOrd="8" destOrd="0" presId="urn:microsoft.com/office/officeart/2009/3/layout/RandomtoResultProcess"/>
    <dgm:cxn modelId="{D4727ABF-B075-4F5B-8BE0-B63440DEC518}" type="presParOf" srcId="{A66C6CDE-8218-4BF2-A98E-F24BE42B6E1B}" destId="{0025E0CA-12FE-4E02-91D6-0DCA32C3AFE2}" srcOrd="9" destOrd="0" presId="urn:microsoft.com/office/officeart/2009/3/layout/RandomtoResultProcess"/>
    <dgm:cxn modelId="{AF2ABFF6-157D-48AB-BCE5-3629D551DC8D}" type="presParOf" srcId="{A66C6CDE-8218-4BF2-A98E-F24BE42B6E1B}" destId="{436ADFAB-6859-4038-BCEF-1FA7538BCB98}" srcOrd="10" destOrd="0" presId="urn:microsoft.com/office/officeart/2009/3/layout/RandomtoResultProcess"/>
    <dgm:cxn modelId="{F167F5C0-113C-432B-A571-A336E1583ACA}" type="presParOf" srcId="{A66C6CDE-8218-4BF2-A98E-F24BE42B6E1B}" destId="{6EEA6224-127D-4938-9FC3-4CD077112875}" srcOrd="11" destOrd="0" presId="urn:microsoft.com/office/officeart/2009/3/layout/RandomtoResultProcess"/>
    <dgm:cxn modelId="{3BB8353F-BF74-4085-AA4E-B49C15121CE5}" type="presParOf" srcId="{A66C6CDE-8218-4BF2-A98E-F24BE42B6E1B}" destId="{9451C7AF-C3DD-4CEA-894B-3E93C1C61C8A}" srcOrd="12" destOrd="0" presId="urn:microsoft.com/office/officeart/2009/3/layout/RandomtoResultProcess"/>
    <dgm:cxn modelId="{086B5501-0531-4EB1-AA26-96462301C4A9}" type="presParOf" srcId="{A66C6CDE-8218-4BF2-A98E-F24BE42B6E1B}" destId="{E986F763-C08A-47BD-A610-5AA77F715C35}" srcOrd="13" destOrd="0" presId="urn:microsoft.com/office/officeart/2009/3/layout/RandomtoResultProcess"/>
    <dgm:cxn modelId="{5CCBA4D7-50AD-471B-8082-14EE9F196BF3}" type="presParOf" srcId="{A66C6CDE-8218-4BF2-A98E-F24BE42B6E1B}" destId="{DE65D0B5-72A5-49A2-96E7-4C16B8BAA093}" srcOrd="14" destOrd="0" presId="urn:microsoft.com/office/officeart/2009/3/layout/RandomtoResultProcess"/>
    <dgm:cxn modelId="{21122B79-95CD-47AD-939C-69E715FAFC7D}" type="presParOf" srcId="{A66C6CDE-8218-4BF2-A98E-F24BE42B6E1B}" destId="{C2E7DA21-C506-468F-A717-BB406FD9B44A}" srcOrd="15" destOrd="0" presId="urn:microsoft.com/office/officeart/2009/3/layout/RandomtoResultProcess"/>
    <dgm:cxn modelId="{BC4619D9-C70E-404C-98B6-90E69B880B19}" type="presParOf" srcId="{A66C6CDE-8218-4BF2-A98E-F24BE42B6E1B}" destId="{0C1FC6AB-CF7B-4856-BFB7-87A876AF8F27}" srcOrd="16" destOrd="0" presId="urn:microsoft.com/office/officeart/2009/3/layout/RandomtoResultProcess"/>
    <dgm:cxn modelId="{2489C183-69CE-4003-AC9B-B1C08B6C6F0B}" type="presParOf" srcId="{A66C6CDE-8218-4BF2-A98E-F24BE42B6E1B}" destId="{29445C86-24F3-480A-9E99-02423EF4E359}" srcOrd="17" destOrd="0" presId="urn:microsoft.com/office/officeart/2009/3/layout/RandomtoResultProcess"/>
    <dgm:cxn modelId="{80AE6E41-032B-48D9-B712-BEACD884A0A4}" type="presParOf" srcId="{A66C6CDE-8218-4BF2-A98E-F24BE42B6E1B}" destId="{45917673-45CA-4161-A619-2AE3985FEE75}" srcOrd="18" destOrd="0" presId="urn:microsoft.com/office/officeart/2009/3/layout/RandomtoResultProcess"/>
    <dgm:cxn modelId="{03EB6099-A89E-4D39-B3E9-D79BF642F380}" type="presParOf" srcId="{BA4D8629-A795-4DA7-BAB3-982AE1690B0F}" destId="{EFADF4B0-D554-49E0-9D35-53A3170358C6}" srcOrd="1" destOrd="0" presId="urn:microsoft.com/office/officeart/2009/3/layout/RandomtoResultProcess"/>
    <dgm:cxn modelId="{7D5395A4-CE97-40AC-BFCB-55F4498E790F}" type="presParOf" srcId="{EFADF4B0-D554-49E0-9D35-53A3170358C6}" destId="{A19770E4-25D6-4A70-A459-165529495793}" srcOrd="0" destOrd="0" presId="urn:microsoft.com/office/officeart/2009/3/layout/RandomtoResultProcess"/>
    <dgm:cxn modelId="{EF2959BC-FD1B-4996-BCD2-B3DA5E0FDF29}" type="presParOf" srcId="{EFADF4B0-D554-49E0-9D35-53A3170358C6}" destId="{C9AFDA49-FFC0-43B6-A720-0283F7661298}" srcOrd="1" destOrd="0" presId="urn:microsoft.com/office/officeart/2009/3/layout/RandomtoResultProcess"/>
    <dgm:cxn modelId="{B191667A-E1F3-44E7-91D3-E19FBAAA1278}" type="presParOf" srcId="{BA4D8629-A795-4DA7-BAB3-982AE1690B0F}" destId="{046C716E-BC0B-4094-A3F6-81554E669F1F}" srcOrd="2" destOrd="0" presId="urn:microsoft.com/office/officeart/2009/3/layout/RandomtoResultProcess"/>
    <dgm:cxn modelId="{BEF62E62-4515-43DA-B68A-60FE1F98C8F9}" type="presParOf" srcId="{BA4D8629-A795-4DA7-BAB3-982AE1690B0F}" destId="{86E65D28-F800-45C0-95C7-ACF42EBE9AA7}" srcOrd="3" destOrd="0" presId="urn:microsoft.com/office/officeart/2009/3/layout/RandomtoResultProcess"/>
    <dgm:cxn modelId="{B5DE2902-CDC7-417F-BDE8-43D458B6ECC2}" type="presParOf" srcId="{86E65D28-F800-45C0-95C7-ACF42EBE9AA7}" destId="{C46A012B-4944-4425-B158-0E3CEA47F2F9}" srcOrd="0" destOrd="0" presId="urn:microsoft.com/office/officeart/2009/3/layout/RandomtoResultProcess"/>
    <dgm:cxn modelId="{79A067C9-2A20-4988-B743-F64ADA770FF6}" type="presParOf" srcId="{86E65D28-F800-45C0-95C7-ACF42EBE9AA7}" destId="{91EEE64B-F6B5-4CC3-836D-B2B255F6BD50}" srcOrd="1" destOrd="0" presId="urn:microsoft.com/office/officeart/2009/3/layout/RandomtoResultProcess"/>
    <dgm:cxn modelId="{90882E6A-6A95-4A2F-B848-AAEEAA02017B}" type="presParOf" srcId="{BA4D8629-A795-4DA7-BAB3-982AE1690B0F}" destId="{6F7CF664-1C91-4CA9-8112-4D5BD716599D}" srcOrd="4" destOrd="0" presId="urn:microsoft.com/office/officeart/2009/3/layout/RandomtoResultProcess"/>
    <dgm:cxn modelId="{DD659600-3E28-4BE8-B536-FCC3673A90C9}" type="presParOf" srcId="{6F7CF664-1C91-4CA9-8112-4D5BD716599D}" destId="{7029D759-1F9F-4015-9503-4F81DB9B1331}" srcOrd="0" destOrd="0" presId="urn:microsoft.com/office/officeart/2009/3/layout/RandomtoResultProcess"/>
    <dgm:cxn modelId="{A62D38DA-B4A5-4D27-A2DB-DDFCE382E803}" type="presParOf" srcId="{6F7CF664-1C91-4CA9-8112-4D5BD716599D}" destId="{3FD5C982-3431-4A04-A23B-C693E75897A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7CCA0-4478-48D1-9B92-D1537DE810A3}"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tr-TR"/>
        </a:p>
      </dgm:t>
    </dgm:pt>
    <dgm:pt modelId="{B35DA535-89AA-469B-BA2D-A9AE67A93998}">
      <dgm:prSet/>
      <dgm:spPr/>
      <dgm:t>
        <a:bodyPr/>
        <a:lstStyle/>
        <a:p>
          <a:pPr rtl="0"/>
          <a:r>
            <a:rPr lang="en-US" dirty="0" smtClean="0"/>
            <a:t>Strict liability of the operator</a:t>
          </a:r>
          <a:endParaRPr lang="tr-TR" dirty="0"/>
        </a:p>
      </dgm:t>
    </dgm:pt>
    <dgm:pt modelId="{8D412734-F276-40DE-A2E1-666AFDB91D6D}" type="parTrans" cxnId="{25F5FDEB-C72B-4498-85C0-68D9FE502E3B}">
      <dgm:prSet/>
      <dgm:spPr/>
      <dgm:t>
        <a:bodyPr/>
        <a:lstStyle/>
        <a:p>
          <a:endParaRPr lang="tr-TR"/>
        </a:p>
      </dgm:t>
    </dgm:pt>
    <dgm:pt modelId="{D9B9E515-9179-42CF-B0BE-DD3C8AAFACDD}" type="sibTrans" cxnId="{25F5FDEB-C72B-4498-85C0-68D9FE502E3B}">
      <dgm:prSet/>
      <dgm:spPr/>
      <dgm:t>
        <a:bodyPr/>
        <a:lstStyle/>
        <a:p>
          <a:endParaRPr lang="tr-TR"/>
        </a:p>
      </dgm:t>
    </dgm:pt>
    <dgm:pt modelId="{8D4B0966-7B40-4ED9-B3F6-88CE6641A57D}">
      <dgm:prSet/>
      <dgm:spPr/>
      <dgm:t>
        <a:bodyPr/>
        <a:lstStyle/>
        <a:p>
          <a:pPr rtl="0"/>
          <a:r>
            <a:rPr lang="en-US" dirty="0" smtClean="0"/>
            <a:t>Exclusive liability of the operator</a:t>
          </a:r>
          <a:endParaRPr lang="tr-TR" dirty="0"/>
        </a:p>
      </dgm:t>
    </dgm:pt>
    <dgm:pt modelId="{56F08432-B8D2-4AE9-9228-5661E653633E}" type="parTrans" cxnId="{E84B1AC1-2297-4CA1-BF9C-9E4EECCD90EF}">
      <dgm:prSet/>
      <dgm:spPr/>
      <dgm:t>
        <a:bodyPr/>
        <a:lstStyle/>
        <a:p>
          <a:endParaRPr lang="tr-TR"/>
        </a:p>
      </dgm:t>
    </dgm:pt>
    <dgm:pt modelId="{94CF2668-EC42-4B64-A9BE-A2E0E802325C}" type="sibTrans" cxnId="{E84B1AC1-2297-4CA1-BF9C-9E4EECCD90EF}">
      <dgm:prSet/>
      <dgm:spPr/>
      <dgm:t>
        <a:bodyPr/>
        <a:lstStyle/>
        <a:p>
          <a:endParaRPr lang="tr-TR"/>
        </a:p>
      </dgm:t>
    </dgm:pt>
    <dgm:pt modelId="{5247C3C7-E14D-4316-9A15-87304F5739C0}">
      <dgm:prSet/>
      <dgm:spPr/>
      <dgm:t>
        <a:bodyPr/>
        <a:lstStyle/>
        <a:p>
          <a:pPr rtl="0"/>
          <a:r>
            <a:rPr lang="en-US" dirty="0" smtClean="0"/>
            <a:t>Establishing a minimum amount of liability for the </a:t>
          </a:r>
          <a:r>
            <a:rPr lang="en-US" dirty="0" err="1" smtClean="0"/>
            <a:t>operato</a:t>
          </a:r>
          <a:r>
            <a:rPr lang="tr-TR" dirty="0" smtClean="0"/>
            <a:t>r</a:t>
          </a:r>
          <a:endParaRPr lang="tr-TR" dirty="0"/>
        </a:p>
      </dgm:t>
    </dgm:pt>
    <dgm:pt modelId="{83753B40-5ECF-4FA9-9BF0-A339D219AC64}" type="parTrans" cxnId="{498FF632-84BD-40B4-9EA9-88C0F378A6B0}">
      <dgm:prSet/>
      <dgm:spPr/>
      <dgm:t>
        <a:bodyPr/>
        <a:lstStyle/>
        <a:p>
          <a:endParaRPr lang="tr-TR"/>
        </a:p>
      </dgm:t>
    </dgm:pt>
    <dgm:pt modelId="{ABB2E8CB-BFDC-4A66-909C-5040DF3F050B}" type="sibTrans" cxnId="{498FF632-84BD-40B4-9EA9-88C0F378A6B0}">
      <dgm:prSet/>
      <dgm:spPr/>
      <dgm:t>
        <a:bodyPr/>
        <a:lstStyle/>
        <a:p>
          <a:endParaRPr lang="tr-TR"/>
        </a:p>
      </dgm:t>
    </dgm:pt>
    <dgm:pt modelId="{F3571532-54D8-4AE0-8C9A-3DBE4F4221E0}">
      <dgm:prSet/>
      <dgm:spPr/>
      <dgm:t>
        <a:bodyPr/>
        <a:lstStyle/>
        <a:p>
          <a:pPr rtl="0"/>
          <a:r>
            <a:rPr lang="en-US" dirty="0" smtClean="0"/>
            <a:t>Limitation of the operator’s liability in time</a:t>
          </a:r>
          <a:endParaRPr lang="tr-TR" dirty="0"/>
        </a:p>
      </dgm:t>
    </dgm:pt>
    <dgm:pt modelId="{6447C4B6-48CE-4804-BE3F-E4C219B93A6F}" type="parTrans" cxnId="{12D64CB4-E6C0-45B4-88AD-29EC3540B1A7}">
      <dgm:prSet/>
      <dgm:spPr/>
      <dgm:t>
        <a:bodyPr/>
        <a:lstStyle/>
        <a:p>
          <a:endParaRPr lang="tr-TR"/>
        </a:p>
      </dgm:t>
    </dgm:pt>
    <dgm:pt modelId="{DBC99767-93C9-4A23-AC65-1065A67CCC90}" type="sibTrans" cxnId="{12D64CB4-E6C0-45B4-88AD-29EC3540B1A7}">
      <dgm:prSet/>
      <dgm:spPr/>
      <dgm:t>
        <a:bodyPr/>
        <a:lstStyle/>
        <a:p>
          <a:endParaRPr lang="tr-TR"/>
        </a:p>
      </dgm:t>
    </dgm:pt>
    <dgm:pt modelId="{C0339902-A70D-4B09-9D76-E0FC030F5B00}">
      <dgm:prSet/>
      <dgm:spPr/>
      <dgm:t>
        <a:bodyPr/>
        <a:lstStyle/>
        <a:p>
          <a:pPr rtl="0"/>
          <a:r>
            <a:rPr lang="tr-TR" smtClean="0"/>
            <a:t>Compulsory financial security </a:t>
          </a:r>
          <a:r>
            <a:rPr lang="en-US" smtClean="0"/>
            <a:t>for the operator</a:t>
          </a:r>
          <a:endParaRPr lang="tr-TR"/>
        </a:p>
      </dgm:t>
    </dgm:pt>
    <dgm:pt modelId="{857DCD86-9004-467A-B852-A3972B5D1B75}" type="parTrans" cxnId="{FE0D3790-51ED-4A34-968D-3836379A19CD}">
      <dgm:prSet/>
      <dgm:spPr/>
      <dgm:t>
        <a:bodyPr/>
        <a:lstStyle/>
        <a:p>
          <a:endParaRPr lang="tr-TR"/>
        </a:p>
      </dgm:t>
    </dgm:pt>
    <dgm:pt modelId="{3F53837B-80F6-4BB0-9628-DF48ABD590EA}" type="sibTrans" cxnId="{FE0D3790-51ED-4A34-968D-3836379A19CD}">
      <dgm:prSet/>
      <dgm:spPr/>
      <dgm:t>
        <a:bodyPr/>
        <a:lstStyle/>
        <a:p>
          <a:endParaRPr lang="tr-TR"/>
        </a:p>
      </dgm:t>
    </dgm:pt>
    <dgm:pt modelId="{9D379062-3CE3-4933-8643-7EF3937F5463}" type="pres">
      <dgm:prSet presAssocID="{CD77CCA0-4478-48D1-9B92-D1537DE810A3}" presName="cycle" presStyleCnt="0">
        <dgm:presLayoutVars>
          <dgm:dir/>
          <dgm:resizeHandles val="exact"/>
        </dgm:presLayoutVars>
      </dgm:prSet>
      <dgm:spPr/>
    </dgm:pt>
    <dgm:pt modelId="{70A9E263-FE3A-44A5-A7B5-9B1FB9364BBE}" type="pres">
      <dgm:prSet presAssocID="{B35DA535-89AA-469B-BA2D-A9AE67A93998}" presName="node" presStyleLbl="node1" presStyleIdx="0" presStyleCnt="5">
        <dgm:presLayoutVars>
          <dgm:bulletEnabled val="1"/>
        </dgm:presLayoutVars>
      </dgm:prSet>
      <dgm:spPr/>
      <dgm:t>
        <a:bodyPr/>
        <a:lstStyle/>
        <a:p>
          <a:endParaRPr lang="tr-TR"/>
        </a:p>
      </dgm:t>
    </dgm:pt>
    <dgm:pt modelId="{5A860F4D-A7B1-4DCB-8C6A-5BB2CF2D1214}" type="pres">
      <dgm:prSet presAssocID="{D9B9E515-9179-42CF-B0BE-DD3C8AAFACDD}" presName="sibTrans" presStyleLbl="sibTrans2D1" presStyleIdx="0" presStyleCnt="5"/>
      <dgm:spPr/>
    </dgm:pt>
    <dgm:pt modelId="{04D6B572-9F72-4531-AD9E-3947BE5C4274}" type="pres">
      <dgm:prSet presAssocID="{D9B9E515-9179-42CF-B0BE-DD3C8AAFACDD}" presName="connectorText" presStyleLbl="sibTrans2D1" presStyleIdx="0" presStyleCnt="5"/>
      <dgm:spPr/>
    </dgm:pt>
    <dgm:pt modelId="{F25B3098-A0FF-4E27-9B37-E3093AAB3AB9}" type="pres">
      <dgm:prSet presAssocID="{8D4B0966-7B40-4ED9-B3F6-88CE6641A57D}" presName="node" presStyleLbl="node1" presStyleIdx="1" presStyleCnt="5">
        <dgm:presLayoutVars>
          <dgm:bulletEnabled val="1"/>
        </dgm:presLayoutVars>
      </dgm:prSet>
      <dgm:spPr/>
      <dgm:t>
        <a:bodyPr/>
        <a:lstStyle/>
        <a:p>
          <a:endParaRPr lang="tr-TR"/>
        </a:p>
      </dgm:t>
    </dgm:pt>
    <dgm:pt modelId="{C737EB72-790B-4ABE-8F0D-11A4416EB5F7}" type="pres">
      <dgm:prSet presAssocID="{94CF2668-EC42-4B64-A9BE-A2E0E802325C}" presName="sibTrans" presStyleLbl="sibTrans2D1" presStyleIdx="1" presStyleCnt="5"/>
      <dgm:spPr/>
    </dgm:pt>
    <dgm:pt modelId="{5CF6962A-6281-4B67-B3BC-D9F3224598A3}" type="pres">
      <dgm:prSet presAssocID="{94CF2668-EC42-4B64-A9BE-A2E0E802325C}" presName="connectorText" presStyleLbl="sibTrans2D1" presStyleIdx="1" presStyleCnt="5"/>
      <dgm:spPr/>
    </dgm:pt>
    <dgm:pt modelId="{BEF6B909-D251-47D1-B054-DA43326027EE}" type="pres">
      <dgm:prSet presAssocID="{5247C3C7-E14D-4316-9A15-87304F5739C0}" presName="node" presStyleLbl="node1" presStyleIdx="2" presStyleCnt="5">
        <dgm:presLayoutVars>
          <dgm:bulletEnabled val="1"/>
        </dgm:presLayoutVars>
      </dgm:prSet>
      <dgm:spPr/>
      <dgm:t>
        <a:bodyPr/>
        <a:lstStyle/>
        <a:p>
          <a:endParaRPr lang="tr-TR"/>
        </a:p>
      </dgm:t>
    </dgm:pt>
    <dgm:pt modelId="{A1FC7CC8-6352-47F5-BBB4-4816590ED533}" type="pres">
      <dgm:prSet presAssocID="{ABB2E8CB-BFDC-4A66-909C-5040DF3F050B}" presName="sibTrans" presStyleLbl="sibTrans2D1" presStyleIdx="2" presStyleCnt="5"/>
      <dgm:spPr/>
    </dgm:pt>
    <dgm:pt modelId="{4B997994-8787-4889-A01E-A88713905395}" type="pres">
      <dgm:prSet presAssocID="{ABB2E8CB-BFDC-4A66-909C-5040DF3F050B}" presName="connectorText" presStyleLbl="sibTrans2D1" presStyleIdx="2" presStyleCnt="5"/>
      <dgm:spPr/>
    </dgm:pt>
    <dgm:pt modelId="{A0A9F7A0-6F21-443E-97FB-107C8C50B892}" type="pres">
      <dgm:prSet presAssocID="{F3571532-54D8-4AE0-8C9A-3DBE4F4221E0}" presName="node" presStyleLbl="node1" presStyleIdx="3" presStyleCnt="5">
        <dgm:presLayoutVars>
          <dgm:bulletEnabled val="1"/>
        </dgm:presLayoutVars>
      </dgm:prSet>
      <dgm:spPr/>
    </dgm:pt>
    <dgm:pt modelId="{C10A67C0-031A-417C-85A9-1B7CA1B84511}" type="pres">
      <dgm:prSet presAssocID="{DBC99767-93C9-4A23-AC65-1065A67CCC90}" presName="sibTrans" presStyleLbl="sibTrans2D1" presStyleIdx="3" presStyleCnt="5"/>
      <dgm:spPr/>
    </dgm:pt>
    <dgm:pt modelId="{498537D7-23AE-44EB-82ED-D821D7B6280D}" type="pres">
      <dgm:prSet presAssocID="{DBC99767-93C9-4A23-AC65-1065A67CCC90}" presName="connectorText" presStyleLbl="sibTrans2D1" presStyleIdx="3" presStyleCnt="5"/>
      <dgm:spPr/>
    </dgm:pt>
    <dgm:pt modelId="{DAC531BD-2F75-4EC7-8627-05A8C8BD0AA8}" type="pres">
      <dgm:prSet presAssocID="{C0339902-A70D-4B09-9D76-E0FC030F5B00}" presName="node" presStyleLbl="node1" presStyleIdx="4" presStyleCnt="5">
        <dgm:presLayoutVars>
          <dgm:bulletEnabled val="1"/>
        </dgm:presLayoutVars>
      </dgm:prSet>
      <dgm:spPr/>
    </dgm:pt>
    <dgm:pt modelId="{810D8C2C-A64A-44B8-B762-92DF6DA4B6CC}" type="pres">
      <dgm:prSet presAssocID="{3F53837B-80F6-4BB0-9628-DF48ABD590EA}" presName="sibTrans" presStyleLbl="sibTrans2D1" presStyleIdx="4" presStyleCnt="5"/>
      <dgm:spPr/>
    </dgm:pt>
    <dgm:pt modelId="{36E55360-C51D-4151-9B83-66F7B2D468CF}" type="pres">
      <dgm:prSet presAssocID="{3F53837B-80F6-4BB0-9628-DF48ABD590EA}" presName="connectorText" presStyleLbl="sibTrans2D1" presStyleIdx="4" presStyleCnt="5"/>
      <dgm:spPr/>
    </dgm:pt>
  </dgm:ptLst>
  <dgm:cxnLst>
    <dgm:cxn modelId="{E788E72E-694C-4D3D-B863-8509E040FD65}" type="presOf" srcId="{3F53837B-80F6-4BB0-9628-DF48ABD590EA}" destId="{810D8C2C-A64A-44B8-B762-92DF6DA4B6CC}" srcOrd="0" destOrd="0" presId="urn:microsoft.com/office/officeart/2005/8/layout/cycle2"/>
    <dgm:cxn modelId="{3A11201F-A7CB-4025-822D-76006BF869C5}" type="presOf" srcId="{DBC99767-93C9-4A23-AC65-1065A67CCC90}" destId="{C10A67C0-031A-417C-85A9-1B7CA1B84511}" srcOrd="0" destOrd="0" presId="urn:microsoft.com/office/officeart/2005/8/layout/cycle2"/>
    <dgm:cxn modelId="{C3C26CBA-1107-488A-A8DA-507E2816584E}" type="presOf" srcId="{8D4B0966-7B40-4ED9-B3F6-88CE6641A57D}" destId="{F25B3098-A0FF-4E27-9B37-E3093AAB3AB9}" srcOrd="0" destOrd="0" presId="urn:microsoft.com/office/officeart/2005/8/layout/cycle2"/>
    <dgm:cxn modelId="{E84B1AC1-2297-4CA1-BF9C-9E4EECCD90EF}" srcId="{CD77CCA0-4478-48D1-9B92-D1537DE810A3}" destId="{8D4B0966-7B40-4ED9-B3F6-88CE6641A57D}" srcOrd="1" destOrd="0" parTransId="{56F08432-B8D2-4AE9-9228-5661E653633E}" sibTransId="{94CF2668-EC42-4B64-A9BE-A2E0E802325C}"/>
    <dgm:cxn modelId="{64A7D2AB-CFDE-4726-9157-0B16DC335FCF}" type="presOf" srcId="{ABB2E8CB-BFDC-4A66-909C-5040DF3F050B}" destId="{4B997994-8787-4889-A01E-A88713905395}" srcOrd="1" destOrd="0" presId="urn:microsoft.com/office/officeart/2005/8/layout/cycle2"/>
    <dgm:cxn modelId="{12D64CB4-E6C0-45B4-88AD-29EC3540B1A7}" srcId="{CD77CCA0-4478-48D1-9B92-D1537DE810A3}" destId="{F3571532-54D8-4AE0-8C9A-3DBE4F4221E0}" srcOrd="3" destOrd="0" parTransId="{6447C4B6-48CE-4804-BE3F-E4C219B93A6F}" sibTransId="{DBC99767-93C9-4A23-AC65-1065A67CCC90}"/>
    <dgm:cxn modelId="{0B3600E7-EFC6-4BCB-9885-B6AA8C837F65}" type="presOf" srcId="{F3571532-54D8-4AE0-8C9A-3DBE4F4221E0}" destId="{A0A9F7A0-6F21-443E-97FB-107C8C50B892}" srcOrd="0" destOrd="0" presId="urn:microsoft.com/office/officeart/2005/8/layout/cycle2"/>
    <dgm:cxn modelId="{E5774FEF-AA46-46D0-B0F9-DB760B093277}" type="presOf" srcId="{DBC99767-93C9-4A23-AC65-1065A67CCC90}" destId="{498537D7-23AE-44EB-82ED-D821D7B6280D}" srcOrd="1" destOrd="0" presId="urn:microsoft.com/office/officeart/2005/8/layout/cycle2"/>
    <dgm:cxn modelId="{498FF632-84BD-40B4-9EA9-88C0F378A6B0}" srcId="{CD77CCA0-4478-48D1-9B92-D1537DE810A3}" destId="{5247C3C7-E14D-4316-9A15-87304F5739C0}" srcOrd="2" destOrd="0" parTransId="{83753B40-5ECF-4FA9-9BF0-A339D219AC64}" sibTransId="{ABB2E8CB-BFDC-4A66-909C-5040DF3F050B}"/>
    <dgm:cxn modelId="{F4B2E42A-DDC2-4E67-B6E3-1299995E6F9F}" type="presOf" srcId="{94CF2668-EC42-4B64-A9BE-A2E0E802325C}" destId="{5CF6962A-6281-4B67-B3BC-D9F3224598A3}" srcOrd="1" destOrd="0" presId="urn:microsoft.com/office/officeart/2005/8/layout/cycle2"/>
    <dgm:cxn modelId="{A6DA3C7F-8A71-48E2-9BC8-B53AEAA3B8CE}" type="presOf" srcId="{5247C3C7-E14D-4316-9A15-87304F5739C0}" destId="{BEF6B909-D251-47D1-B054-DA43326027EE}" srcOrd="0" destOrd="0" presId="urn:microsoft.com/office/officeart/2005/8/layout/cycle2"/>
    <dgm:cxn modelId="{7F39BA6E-58F8-4154-8C15-A37110508CDE}" type="presOf" srcId="{D9B9E515-9179-42CF-B0BE-DD3C8AAFACDD}" destId="{5A860F4D-A7B1-4DCB-8C6A-5BB2CF2D1214}" srcOrd="0" destOrd="0" presId="urn:microsoft.com/office/officeart/2005/8/layout/cycle2"/>
    <dgm:cxn modelId="{25F5FDEB-C72B-4498-85C0-68D9FE502E3B}" srcId="{CD77CCA0-4478-48D1-9B92-D1537DE810A3}" destId="{B35DA535-89AA-469B-BA2D-A9AE67A93998}" srcOrd="0" destOrd="0" parTransId="{8D412734-F276-40DE-A2E1-666AFDB91D6D}" sibTransId="{D9B9E515-9179-42CF-B0BE-DD3C8AAFACDD}"/>
    <dgm:cxn modelId="{7B0FDAE1-15F0-4D78-9EF5-5560073D6BC9}" type="presOf" srcId="{B35DA535-89AA-469B-BA2D-A9AE67A93998}" destId="{70A9E263-FE3A-44A5-A7B5-9B1FB9364BBE}" srcOrd="0" destOrd="0" presId="urn:microsoft.com/office/officeart/2005/8/layout/cycle2"/>
    <dgm:cxn modelId="{1CA67729-02FF-4EF2-A96E-876382C40D2A}" type="presOf" srcId="{D9B9E515-9179-42CF-B0BE-DD3C8AAFACDD}" destId="{04D6B572-9F72-4531-AD9E-3947BE5C4274}" srcOrd="1" destOrd="0" presId="urn:microsoft.com/office/officeart/2005/8/layout/cycle2"/>
    <dgm:cxn modelId="{58E6AD9F-6AC2-4484-B35C-C87B3CF98CCE}" type="presOf" srcId="{3F53837B-80F6-4BB0-9628-DF48ABD590EA}" destId="{36E55360-C51D-4151-9B83-66F7B2D468CF}" srcOrd="1" destOrd="0" presId="urn:microsoft.com/office/officeart/2005/8/layout/cycle2"/>
    <dgm:cxn modelId="{6557DF4C-3F96-4617-BED0-A9D4BCF8153C}" type="presOf" srcId="{C0339902-A70D-4B09-9D76-E0FC030F5B00}" destId="{DAC531BD-2F75-4EC7-8627-05A8C8BD0AA8}" srcOrd="0" destOrd="0" presId="urn:microsoft.com/office/officeart/2005/8/layout/cycle2"/>
    <dgm:cxn modelId="{FE0D3790-51ED-4A34-968D-3836379A19CD}" srcId="{CD77CCA0-4478-48D1-9B92-D1537DE810A3}" destId="{C0339902-A70D-4B09-9D76-E0FC030F5B00}" srcOrd="4" destOrd="0" parTransId="{857DCD86-9004-467A-B852-A3972B5D1B75}" sibTransId="{3F53837B-80F6-4BB0-9628-DF48ABD590EA}"/>
    <dgm:cxn modelId="{6D9A8D3B-6A16-4A1D-BC29-0D9F930A024A}" type="presOf" srcId="{ABB2E8CB-BFDC-4A66-909C-5040DF3F050B}" destId="{A1FC7CC8-6352-47F5-BBB4-4816590ED533}" srcOrd="0" destOrd="0" presId="urn:microsoft.com/office/officeart/2005/8/layout/cycle2"/>
    <dgm:cxn modelId="{8AAC533C-A81E-43DE-AD50-84497E37F270}" type="presOf" srcId="{CD77CCA0-4478-48D1-9B92-D1537DE810A3}" destId="{9D379062-3CE3-4933-8643-7EF3937F5463}" srcOrd="0" destOrd="0" presId="urn:microsoft.com/office/officeart/2005/8/layout/cycle2"/>
    <dgm:cxn modelId="{70390015-00BE-40F8-AEE2-A0CEB2E5BD6C}" type="presOf" srcId="{94CF2668-EC42-4B64-A9BE-A2E0E802325C}" destId="{C737EB72-790B-4ABE-8F0D-11A4416EB5F7}" srcOrd="0" destOrd="0" presId="urn:microsoft.com/office/officeart/2005/8/layout/cycle2"/>
    <dgm:cxn modelId="{4687F424-35ED-40D7-A2A9-4BDEA886AED7}" type="presParOf" srcId="{9D379062-3CE3-4933-8643-7EF3937F5463}" destId="{70A9E263-FE3A-44A5-A7B5-9B1FB9364BBE}" srcOrd="0" destOrd="0" presId="urn:microsoft.com/office/officeart/2005/8/layout/cycle2"/>
    <dgm:cxn modelId="{AE5C11CF-9525-4A88-87BE-9613C831BA84}" type="presParOf" srcId="{9D379062-3CE3-4933-8643-7EF3937F5463}" destId="{5A860F4D-A7B1-4DCB-8C6A-5BB2CF2D1214}" srcOrd="1" destOrd="0" presId="urn:microsoft.com/office/officeart/2005/8/layout/cycle2"/>
    <dgm:cxn modelId="{8AA78CBE-3C12-4A06-AD64-2BE83ACD5DC3}" type="presParOf" srcId="{5A860F4D-A7B1-4DCB-8C6A-5BB2CF2D1214}" destId="{04D6B572-9F72-4531-AD9E-3947BE5C4274}" srcOrd="0" destOrd="0" presId="urn:microsoft.com/office/officeart/2005/8/layout/cycle2"/>
    <dgm:cxn modelId="{3133B0EF-5681-4425-9068-9ABB476D8A50}" type="presParOf" srcId="{9D379062-3CE3-4933-8643-7EF3937F5463}" destId="{F25B3098-A0FF-4E27-9B37-E3093AAB3AB9}" srcOrd="2" destOrd="0" presId="urn:microsoft.com/office/officeart/2005/8/layout/cycle2"/>
    <dgm:cxn modelId="{E3CB929D-B4D2-4932-88A4-36EC1FA163BA}" type="presParOf" srcId="{9D379062-3CE3-4933-8643-7EF3937F5463}" destId="{C737EB72-790B-4ABE-8F0D-11A4416EB5F7}" srcOrd="3" destOrd="0" presId="urn:microsoft.com/office/officeart/2005/8/layout/cycle2"/>
    <dgm:cxn modelId="{791C9B43-DC10-49C0-8EF8-E19F965B7EB9}" type="presParOf" srcId="{C737EB72-790B-4ABE-8F0D-11A4416EB5F7}" destId="{5CF6962A-6281-4B67-B3BC-D9F3224598A3}" srcOrd="0" destOrd="0" presId="urn:microsoft.com/office/officeart/2005/8/layout/cycle2"/>
    <dgm:cxn modelId="{DF6A4A14-C31B-4374-85B9-C35C39F9CDA9}" type="presParOf" srcId="{9D379062-3CE3-4933-8643-7EF3937F5463}" destId="{BEF6B909-D251-47D1-B054-DA43326027EE}" srcOrd="4" destOrd="0" presId="urn:microsoft.com/office/officeart/2005/8/layout/cycle2"/>
    <dgm:cxn modelId="{58FBC877-16CA-4CA7-B030-40EC00FD4E99}" type="presParOf" srcId="{9D379062-3CE3-4933-8643-7EF3937F5463}" destId="{A1FC7CC8-6352-47F5-BBB4-4816590ED533}" srcOrd="5" destOrd="0" presId="urn:microsoft.com/office/officeart/2005/8/layout/cycle2"/>
    <dgm:cxn modelId="{58AC3007-4A68-4B56-928D-FDA9851F0CE6}" type="presParOf" srcId="{A1FC7CC8-6352-47F5-BBB4-4816590ED533}" destId="{4B997994-8787-4889-A01E-A88713905395}" srcOrd="0" destOrd="0" presId="urn:microsoft.com/office/officeart/2005/8/layout/cycle2"/>
    <dgm:cxn modelId="{947D60C9-4987-46C2-9209-7EBBE6669C41}" type="presParOf" srcId="{9D379062-3CE3-4933-8643-7EF3937F5463}" destId="{A0A9F7A0-6F21-443E-97FB-107C8C50B892}" srcOrd="6" destOrd="0" presId="urn:microsoft.com/office/officeart/2005/8/layout/cycle2"/>
    <dgm:cxn modelId="{7DC85937-AE2F-471B-9D44-0A5833895BDC}" type="presParOf" srcId="{9D379062-3CE3-4933-8643-7EF3937F5463}" destId="{C10A67C0-031A-417C-85A9-1B7CA1B84511}" srcOrd="7" destOrd="0" presId="urn:microsoft.com/office/officeart/2005/8/layout/cycle2"/>
    <dgm:cxn modelId="{658B3193-116C-494C-A663-848CCCD8788E}" type="presParOf" srcId="{C10A67C0-031A-417C-85A9-1B7CA1B84511}" destId="{498537D7-23AE-44EB-82ED-D821D7B6280D}" srcOrd="0" destOrd="0" presId="urn:microsoft.com/office/officeart/2005/8/layout/cycle2"/>
    <dgm:cxn modelId="{2801AC36-6F48-419F-A7CD-3A15B3893EA3}" type="presParOf" srcId="{9D379062-3CE3-4933-8643-7EF3937F5463}" destId="{DAC531BD-2F75-4EC7-8627-05A8C8BD0AA8}" srcOrd="8" destOrd="0" presId="urn:microsoft.com/office/officeart/2005/8/layout/cycle2"/>
    <dgm:cxn modelId="{BC4EA788-E9FB-48EC-AD8A-BA8036FBF441}" type="presParOf" srcId="{9D379062-3CE3-4933-8643-7EF3937F5463}" destId="{810D8C2C-A64A-44B8-B762-92DF6DA4B6CC}" srcOrd="9" destOrd="0" presId="urn:microsoft.com/office/officeart/2005/8/layout/cycle2"/>
    <dgm:cxn modelId="{64885121-DF62-400F-B16A-35C7C7D54CC7}" type="presParOf" srcId="{810D8C2C-A64A-44B8-B762-92DF6DA4B6CC}" destId="{36E55360-C51D-4151-9B83-66F7B2D468C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82688-BD7B-4301-97BF-E6BA93BAE9A1}">
      <dsp:nvSpPr>
        <dsp:cNvPr id="0" name=""/>
        <dsp:cNvSpPr/>
      </dsp:nvSpPr>
      <dsp:spPr>
        <a:xfrm>
          <a:off x="4802305" y="2508167"/>
          <a:ext cx="2539527" cy="954286"/>
        </a:xfrm>
        <a:prstGeom prst="ellipse">
          <a:avLst/>
        </a:prstGeom>
        <a:solidFill>
          <a:srgbClr val="A5A5A5">
            <a:lumMod val="75000"/>
          </a:srgb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buNone/>
          </a:pPr>
          <a:r>
            <a:rPr lang="tr-TR" sz="2400" b="1" kern="1200" dirty="0">
              <a:solidFill>
                <a:sysClr val="window" lastClr="FFFFFF"/>
              </a:solidFill>
              <a:latin typeface="Calibri" panose="020F0502020204030204"/>
              <a:ea typeface="+mn-ea"/>
              <a:cs typeface="+mn-cs"/>
            </a:rPr>
            <a:t>Nuclear </a:t>
          </a:r>
          <a:r>
            <a:rPr lang="tr-TR" sz="2400" b="1" kern="1200" dirty="0" smtClean="0">
              <a:solidFill>
                <a:sysClr val="window" lastClr="FFFFFF"/>
              </a:solidFill>
              <a:latin typeface="Calibri" panose="020F0502020204030204"/>
              <a:ea typeface="+mn-ea"/>
              <a:cs typeface="+mn-cs"/>
            </a:rPr>
            <a:t>Installation</a:t>
          </a:r>
          <a:endParaRPr lang="tr-TR" sz="1200" kern="1200" dirty="0">
            <a:solidFill>
              <a:sysClr val="window" lastClr="FFFFFF"/>
            </a:solidFill>
            <a:latin typeface="Calibri" panose="020F0502020204030204"/>
            <a:ea typeface="+mn-ea"/>
            <a:cs typeface="+mn-cs"/>
          </a:endParaRPr>
        </a:p>
      </dsp:txBody>
      <dsp:txXfrm>
        <a:off x="5174210" y="2647919"/>
        <a:ext cx="1795717" cy="674782"/>
      </dsp:txXfrm>
    </dsp:sp>
    <dsp:sp modelId="{44A00E07-1731-464A-B512-AFA6FCB9A6BD}">
      <dsp:nvSpPr>
        <dsp:cNvPr id="0" name=""/>
        <dsp:cNvSpPr/>
      </dsp:nvSpPr>
      <dsp:spPr>
        <a:xfrm rot="16200000">
          <a:off x="5665866" y="2091152"/>
          <a:ext cx="812403" cy="21626"/>
        </a:xfrm>
        <a:custGeom>
          <a:avLst/>
          <a:gdLst/>
          <a:ahLst/>
          <a:cxnLst/>
          <a:rect l="0" t="0" r="0" b="0"/>
          <a:pathLst>
            <a:path>
              <a:moveTo>
                <a:pt x="0" y="10442"/>
              </a:moveTo>
              <a:lnTo>
                <a:pt x="1485327"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buNone/>
          </a:pPr>
          <a:endParaRPr lang="tr-TR" sz="1200" kern="1200">
            <a:solidFill>
              <a:sysClr val="windowText" lastClr="000000">
                <a:hueOff val="0"/>
                <a:satOff val="0"/>
                <a:lumOff val="0"/>
                <a:alphaOff val="0"/>
              </a:sysClr>
            </a:solidFill>
            <a:latin typeface="Calibri" panose="020F0502020204030204"/>
            <a:ea typeface="+mn-ea"/>
            <a:cs typeface="+mn-cs"/>
          </a:endParaRPr>
        </a:p>
      </dsp:txBody>
      <dsp:txXfrm>
        <a:off x="6051758" y="2122275"/>
        <a:ext cx="0" cy="0"/>
      </dsp:txXfrm>
    </dsp:sp>
    <dsp:sp modelId="{A616B6D4-A1F4-45FB-B291-06C21CAFBB78}">
      <dsp:nvSpPr>
        <dsp:cNvPr id="0" name=""/>
        <dsp:cNvSpPr/>
      </dsp:nvSpPr>
      <dsp:spPr>
        <a:xfrm>
          <a:off x="4774872" y="-54923"/>
          <a:ext cx="2594392" cy="1750686"/>
        </a:xfrm>
        <a:prstGeom prst="ellipse">
          <a:avLst/>
        </a:prstGeom>
        <a:solidFill>
          <a:srgbClr val="70AD4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solidFill>
                <a:sysClr val="window" lastClr="FFFFFF"/>
              </a:solidFill>
              <a:latin typeface="Calibri" panose="020F0502020204030204"/>
              <a:ea typeface="+mn-ea"/>
              <a:cs typeface="+mn-cs"/>
            </a:rPr>
            <a:t>R</a:t>
          </a:r>
          <a:r>
            <a:rPr lang="en-US" sz="1200" kern="1200" dirty="0" err="1" smtClean="0">
              <a:solidFill>
                <a:sysClr val="window" lastClr="FFFFFF"/>
              </a:solidFill>
              <a:latin typeface="Calibri" panose="020F0502020204030204"/>
              <a:ea typeface="+mn-ea"/>
              <a:cs typeface="+mn-cs"/>
            </a:rPr>
            <a:t>eactors</a:t>
          </a:r>
          <a:r>
            <a:rPr lang="en-US" sz="1200" kern="1200" dirty="0" smtClean="0">
              <a:solidFill>
                <a:sysClr val="window" lastClr="FFFFFF"/>
              </a:solidFill>
              <a:latin typeface="Calibri" panose="020F0502020204030204"/>
              <a:ea typeface="+mn-ea"/>
              <a:cs typeface="+mn-cs"/>
            </a:rPr>
            <a:t> other than those comprised in any</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means of transport; factories for the</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manufacture or processing of nuclear</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tr-TR" sz="1200" kern="1200" dirty="0" err="1" smtClean="0">
              <a:solidFill>
                <a:sysClr val="window" lastClr="FFFFFF"/>
              </a:solidFill>
              <a:latin typeface="Calibri" panose="020F0502020204030204"/>
              <a:ea typeface="+mn-ea"/>
              <a:cs typeface="+mn-cs"/>
            </a:rPr>
            <a:t>substances</a:t>
          </a:r>
          <a:endParaRPr lang="tr-TR" sz="1200" kern="1200" dirty="0">
            <a:solidFill>
              <a:sysClr val="window" lastClr="FFFFFF"/>
            </a:solidFill>
            <a:latin typeface="Calibri" panose="020F0502020204030204"/>
            <a:ea typeface="+mn-ea"/>
            <a:cs typeface="+mn-cs"/>
          </a:endParaRPr>
        </a:p>
      </dsp:txBody>
      <dsp:txXfrm>
        <a:off x="5154812" y="201459"/>
        <a:ext cx="1834512" cy="1237922"/>
      </dsp:txXfrm>
    </dsp:sp>
    <dsp:sp modelId="{34C75A0A-1AB9-4681-BE3E-A0B3BE115831}">
      <dsp:nvSpPr>
        <dsp:cNvPr id="0" name=""/>
        <dsp:cNvSpPr/>
      </dsp:nvSpPr>
      <dsp:spPr>
        <a:xfrm rot="19770279">
          <a:off x="6727203" y="2470057"/>
          <a:ext cx="402785" cy="21626"/>
        </a:xfrm>
        <a:custGeom>
          <a:avLst/>
          <a:gdLst/>
          <a:ahLst/>
          <a:cxnLst/>
          <a:rect l="0" t="0" r="0" b="0"/>
          <a:pathLst>
            <a:path>
              <a:moveTo>
                <a:pt x="0" y="10442"/>
              </a:moveTo>
              <a:lnTo>
                <a:pt x="1423062"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buNone/>
          </a:pPr>
          <a:endParaRPr lang="tr-TR" sz="1200" kern="1200">
            <a:solidFill>
              <a:sysClr val="windowText" lastClr="000000">
                <a:hueOff val="0"/>
                <a:satOff val="0"/>
                <a:lumOff val="0"/>
                <a:alphaOff val="0"/>
              </a:sysClr>
            </a:solidFill>
            <a:latin typeface="Calibri" panose="020F0502020204030204"/>
            <a:ea typeface="+mn-ea"/>
            <a:cs typeface="+mn-cs"/>
          </a:endParaRPr>
        </a:p>
      </dsp:txBody>
      <dsp:txXfrm>
        <a:off x="6914809" y="2477304"/>
        <a:ext cx="0" cy="0"/>
      </dsp:txXfrm>
    </dsp:sp>
    <dsp:sp modelId="{39D877BE-BB03-4975-A5C1-C455D76354B2}">
      <dsp:nvSpPr>
        <dsp:cNvPr id="0" name=""/>
        <dsp:cNvSpPr/>
      </dsp:nvSpPr>
      <dsp:spPr>
        <a:xfrm>
          <a:off x="6874873" y="1106102"/>
          <a:ext cx="2108744" cy="1570900"/>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solidFill>
                <a:sysClr val="window" lastClr="FFFFFF"/>
              </a:solidFill>
              <a:latin typeface="Calibri" panose="020F0502020204030204"/>
              <a:ea typeface="+mn-ea"/>
              <a:cs typeface="+mn-cs"/>
            </a:rPr>
            <a:t>F</a:t>
          </a:r>
          <a:r>
            <a:rPr lang="en-US" sz="1200" kern="1200" dirty="0" err="1" smtClean="0">
              <a:solidFill>
                <a:sysClr val="window" lastClr="FFFFFF"/>
              </a:solidFill>
              <a:latin typeface="Calibri" panose="020F0502020204030204"/>
              <a:ea typeface="+mn-ea"/>
              <a:cs typeface="+mn-cs"/>
            </a:rPr>
            <a:t>actories</a:t>
          </a:r>
          <a:r>
            <a:rPr lang="en-US" sz="1200" kern="1200" dirty="0" smtClean="0">
              <a:solidFill>
                <a:sysClr val="window" lastClr="FFFFFF"/>
              </a:solidFill>
              <a:latin typeface="Calibri" panose="020F0502020204030204"/>
              <a:ea typeface="+mn-ea"/>
              <a:cs typeface="+mn-cs"/>
            </a:rPr>
            <a:t> for the separation of</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tr-TR" sz="1200" kern="1200" dirty="0" err="1" smtClean="0">
              <a:solidFill>
                <a:sysClr val="window" lastClr="FFFFFF"/>
              </a:solidFill>
              <a:latin typeface="Calibri" panose="020F0502020204030204"/>
              <a:ea typeface="+mn-ea"/>
              <a:cs typeface="+mn-cs"/>
            </a:rPr>
            <a:t>isotopes</a:t>
          </a:r>
          <a:r>
            <a:rPr lang="tr-TR" sz="1200" kern="1200" dirty="0" smtClean="0">
              <a:solidFill>
                <a:sysClr val="window" lastClr="FFFFFF"/>
              </a:solidFill>
              <a:latin typeface="Calibri" panose="020F0502020204030204"/>
              <a:ea typeface="+mn-ea"/>
              <a:cs typeface="+mn-cs"/>
            </a:rPr>
            <a:t> of </a:t>
          </a:r>
          <a:r>
            <a:rPr lang="tr-TR" sz="1200" kern="1200" dirty="0" err="1" smtClean="0">
              <a:solidFill>
                <a:sysClr val="window" lastClr="FFFFFF"/>
              </a:solidFill>
              <a:latin typeface="Calibri" panose="020F0502020204030204"/>
              <a:ea typeface="+mn-ea"/>
              <a:cs typeface="+mn-cs"/>
            </a:rPr>
            <a:t>nuclear</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fuel</a:t>
          </a:r>
          <a:endParaRPr lang="tr-TR" sz="1200" kern="1200" dirty="0">
            <a:solidFill>
              <a:sysClr val="window" lastClr="FFFFFF"/>
            </a:solidFill>
            <a:latin typeface="Calibri" panose="020F0502020204030204"/>
            <a:ea typeface="+mn-ea"/>
            <a:cs typeface="+mn-cs"/>
          </a:endParaRPr>
        </a:p>
      </dsp:txBody>
      <dsp:txXfrm>
        <a:off x="7183691" y="1336155"/>
        <a:ext cx="1491108" cy="1110794"/>
      </dsp:txXfrm>
    </dsp:sp>
    <dsp:sp modelId="{4AEC214C-89FE-4CFB-B6F5-243CB4BCA48F}">
      <dsp:nvSpPr>
        <dsp:cNvPr id="0" name=""/>
        <dsp:cNvSpPr/>
      </dsp:nvSpPr>
      <dsp:spPr>
        <a:xfrm rot="771429">
          <a:off x="7155759" y="3236085"/>
          <a:ext cx="124806" cy="21626"/>
        </a:xfrm>
        <a:custGeom>
          <a:avLst/>
          <a:gdLst/>
          <a:ahLst/>
          <a:cxnLst/>
          <a:rect l="0" t="0" r="0" b="0"/>
          <a:pathLst>
            <a:path>
              <a:moveTo>
                <a:pt x="0" y="10442"/>
              </a:moveTo>
              <a:lnTo>
                <a:pt x="1380844"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buNone/>
          </a:pPr>
          <a:endParaRPr lang="tr-TR" sz="1200" kern="1200">
            <a:solidFill>
              <a:sysClr val="windowText" lastClr="000000">
                <a:hueOff val="0"/>
                <a:satOff val="0"/>
                <a:lumOff val="0"/>
                <a:alphaOff val="0"/>
              </a:sysClr>
            </a:solidFill>
            <a:latin typeface="Calibri" panose="020F0502020204030204"/>
            <a:ea typeface="+mn-ea"/>
            <a:cs typeface="+mn-cs"/>
          </a:endParaRPr>
        </a:p>
      </dsp:txBody>
      <dsp:txXfrm>
        <a:off x="7215814" y="3243163"/>
        <a:ext cx="0" cy="0"/>
      </dsp:txXfrm>
    </dsp:sp>
    <dsp:sp modelId="{5B572B4F-2DC0-46DA-A667-E6AFF2E710F9}">
      <dsp:nvSpPr>
        <dsp:cNvPr id="0" name=""/>
        <dsp:cNvSpPr/>
      </dsp:nvSpPr>
      <dsp:spPr>
        <a:xfrm>
          <a:off x="7245295" y="2690906"/>
          <a:ext cx="1874771" cy="1552275"/>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solidFill>
                <a:sysClr val="window" lastClr="FFFFFF"/>
              </a:solidFill>
              <a:latin typeface="Calibri" panose="020F0502020204030204"/>
              <a:ea typeface="+mn-ea"/>
              <a:cs typeface="+mn-cs"/>
            </a:rPr>
            <a:t>I</a:t>
          </a:r>
          <a:r>
            <a:rPr lang="en-US" sz="1200" kern="1200" dirty="0" err="1" smtClean="0">
              <a:solidFill>
                <a:sysClr val="window" lastClr="FFFFFF"/>
              </a:solidFill>
              <a:latin typeface="Calibri" panose="020F0502020204030204"/>
              <a:ea typeface="+mn-ea"/>
              <a:cs typeface="+mn-cs"/>
            </a:rPr>
            <a:t>nstallations</a:t>
          </a:r>
          <a:r>
            <a:rPr lang="en-US" sz="1200" kern="1200" dirty="0" smtClean="0">
              <a:solidFill>
                <a:sysClr val="window" lastClr="FFFFFF"/>
              </a:solidFill>
              <a:latin typeface="Calibri" panose="020F0502020204030204"/>
              <a:ea typeface="+mn-ea"/>
              <a:cs typeface="+mn-cs"/>
            </a:rPr>
            <a:t> for the disposal of nuclear</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tr-TR" sz="1200" kern="1200" dirty="0" err="1" smtClean="0">
              <a:solidFill>
                <a:sysClr val="window" lastClr="FFFFFF"/>
              </a:solidFill>
              <a:latin typeface="Calibri" panose="020F0502020204030204"/>
              <a:ea typeface="+mn-ea"/>
              <a:cs typeface="+mn-cs"/>
            </a:rPr>
            <a:t>substances</a:t>
          </a:r>
          <a:r>
            <a:rPr lang="tr-TR" sz="1200" kern="1200" dirty="0" smtClean="0">
              <a:solidFill>
                <a:sysClr val="window" lastClr="FFFFFF"/>
              </a:solidFill>
              <a:latin typeface="Calibri" panose="020F0502020204030204"/>
              <a:ea typeface="+mn-ea"/>
              <a:cs typeface="+mn-cs"/>
            </a:rPr>
            <a:t> </a:t>
          </a:r>
          <a:endParaRPr lang="tr-TR" sz="1200" kern="1200" dirty="0">
            <a:solidFill>
              <a:sysClr val="window" lastClr="FFFFFF"/>
            </a:solidFill>
            <a:latin typeface="Calibri" panose="020F0502020204030204"/>
            <a:ea typeface="+mn-ea"/>
            <a:cs typeface="+mn-cs"/>
          </a:endParaRPr>
        </a:p>
      </dsp:txBody>
      <dsp:txXfrm>
        <a:off x="7519849" y="2918231"/>
        <a:ext cx="1325663" cy="1097625"/>
      </dsp:txXfrm>
    </dsp:sp>
    <dsp:sp modelId="{15CA10CB-8DFC-4C0A-A9F6-6C55FEE93A02}">
      <dsp:nvSpPr>
        <dsp:cNvPr id="0" name=""/>
        <dsp:cNvSpPr/>
      </dsp:nvSpPr>
      <dsp:spPr>
        <a:xfrm rot="3857143">
          <a:off x="6045504" y="3846139"/>
          <a:ext cx="892649" cy="21626"/>
        </a:xfrm>
        <a:custGeom>
          <a:avLst/>
          <a:gdLst/>
          <a:ahLst/>
          <a:cxnLst/>
          <a:rect l="0" t="0" r="0" b="0"/>
          <a:pathLst>
            <a:path>
              <a:moveTo>
                <a:pt x="0" y="10442"/>
              </a:moveTo>
              <a:lnTo>
                <a:pt x="1467729"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buNone/>
          </a:pPr>
          <a:endParaRPr lang="tr-TR" sz="1200" kern="1200">
            <a:solidFill>
              <a:sysClr val="windowText" lastClr="000000">
                <a:hueOff val="0"/>
                <a:satOff val="0"/>
                <a:lumOff val="0"/>
                <a:alphaOff val="0"/>
              </a:sysClr>
            </a:solidFill>
            <a:latin typeface="Calibri" panose="020F0502020204030204"/>
            <a:ea typeface="+mn-ea"/>
            <a:cs typeface="+mn-cs"/>
          </a:endParaRPr>
        </a:p>
      </dsp:txBody>
      <dsp:txXfrm>
        <a:off x="6502252" y="3827163"/>
        <a:ext cx="0" cy="0"/>
      </dsp:txXfrm>
    </dsp:sp>
    <dsp:sp modelId="{6E586B77-DEBF-4C7E-BD8C-B0C1E8E8C305}">
      <dsp:nvSpPr>
        <dsp:cNvPr id="0" name=""/>
        <dsp:cNvSpPr/>
      </dsp:nvSpPr>
      <dsp:spPr>
        <a:xfrm>
          <a:off x="6070012" y="4214471"/>
          <a:ext cx="1882734" cy="1442675"/>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solidFill>
                <a:sysClr val="window" lastClr="FFFFFF"/>
              </a:solidFill>
              <a:latin typeface="Calibri" panose="020F0502020204030204"/>
              <a:ea typeface="+mn-ea"/>
              <a:cs typeface="+mn-cs"/>
            </a:rPr>
            <a:t> F</a:t>
          </a:r>
          <a:r>
            <a:rPr lang="en-US" sz="1200" kern="1200" dirty="0" err="1" smtClean="0">
              <a:solidFill>
                <a:sysClr val="window" lastClr="FFFFFF"/>
              </a:solidFill>
              <a:latin typeface="Calibri" panose="020F0502020204030204"/>
              <a:ea typeface="+mn-ea"/>
              <a:cs typeface="+mn-cs"/>
            </a:rPr>
            <a:t>acilities</a:t>
          </a:r>
          <a:r>
            <a:rPr lang="en-US" sz="1200" kern="1200" dirty="0" smtClean="0">
              <a:solidFill>
                <a:sysClr val="window" lastClr="FFFFFF"/>
              </a:solidFill>
              <a:latin typeface="Calibri" panose="020F0502020204030204"/>
              <a:ea typeface="+mn-ea"/>
              <a:cs typeface="+mn-cs"/>
            </a:rPr>
            <a:t> for the storage of nuclear</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substances other than storage incidental to</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the carriage of such substances</a:t>
          </a:r>
          <a:r>
            <a:rPr lang="tr-TR" sz="1200" kern="1200" dirty="0" smtClean="0">
              <a:solidFill>
                <a:sysClr val="window" lastClr="FFFFFF"/>
              </a:solidFill>
              <a:latin typeface="Calibri" panose="020F0502020204030204"/>
              <a:ea typeface="+mn-ea"/>
              <a:cs typeface="+mn-cs"/>
            </a:rPr>
            <a:t> </a:t>
          </a:r>
          <a:endParaRPr lang="tr-TR" sz="1200" kern="1200" dirty="0">
            <a:solidFill>
              <a:sysClr val="window" lastClr="FFFFFF"/>
            </a:solidFill>
            <a:latin typeface="Calibri" panose="020F0502020204030204"/>
            <a:ea typeface="+mn-ea"/>
            <a:cs typeface="+mn-cs"/>
          </a:endParaRPr>
        </a:p>
      </dsp:txBody>
      <dsp:txXfrm>
        <a:off x="6345732" y="4425746"/>
        <a:ext cx="1331294" cy="1020125"/>
      </dsp:txXfrm>
    </dsp:sp>
    <dsp:sp modelId="{7BA4B007-1513-41D7-860D-9A77DE2AF129}">
      <dsp:nvSpPr>
        <dsp:cNvPr id="0" name=""/>
        <dsp:cNvSpPr/>
      </dsp:nvSpPr>
      <dsp:spPr>
        <a:xfrm rot="6981890">
          <a:off x="5191974" y="3845379"/>
          <a:ext cx="896901" cy="21626"/>
        </a:xfrm>
        <a:custGeom>
          <a:avLst/>
          <a:gdLst/>
          <a:ahLst/>
          <a:cxnLst/>
          <a:rect l="0" t="0" r="0" b="0"/>
          <a:pathLst>
            <a:path>
              <a:moveTo>
                <a:pt x="0" y="10442"/>
              </a:moveTo>
              <a:lnTo>
                <a:pt x="1467729"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buNone/>
          </a:pPr>
          <a:endParaRPr lang="tr-TR" sz="1200" kern="1200">
            <a:solidFill>
              <a:sysClr val="windowText" lastClr="000000">
                <a:hueOff val="0"/>
                <a:satOff val="0"/>
                <a:lumOff val="0"/>
                <a:alphaOff val="0"/>
              </a:sysClr>
            </a:solidFill>
            <a:latin typeface="Calibri" panose="020F0502020204030204"/>
            <a:ea typeface="+mn-ea"/>
            <a:cs typeface="+mn-cs"/>
          </a:endParaRPr>
        </a:p>
      </dsp:txBody>
      <dsp:txXfrm rot="10800000">
        <a:off x="5670472" y="3846059"/>
        <a:ext cx="0" cy="0"/>
      </dsp:txXfrm>
    </dsp:sp>
    <dsp:sp modelId="{65D7D737-4C1F-4110-8FE3-22B38349E0AF}">
      <dsp:nvSpPr>
        <dsp:cNvPr id="0" name=""/>
        <dsp:cNvSpPr/>
      </dsp:nvSpPr>
      <dsp:spPr>
        <a:xfrm>
          <a:off x="4123331" y="4214471"/>
          <a:ext cx="1963986" cy="1442675"/>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err="1" smtClean="0">
              <a:solidFill>
                <a:sysClr val="window" lastClr="FFFFFF"/>
              </a:solidFill>
              <a:latin typeface="Calibri" panose="020F0502020204030204"/>
              <a:ea typeface="+mn-ea"/>
              <a:cs typeface="+mn-cs"/>
            </a:rPr>
            <a:t>Any</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such</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reactor</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factory</a:t>
          </a:r>
          <a:r>
            <a:rPr lang="tr-TR" sz="1200" kern="1200" dirty="0" smtClean="0">
              <a:solidFill>
                <a:sysClr val="window" lastClr="FFFFFF"/>
              </a:solidFill>
              <a:latin typeface="Calibri" panose="020F0502020204030204"/>
              <a:ea typeface="+mn-ea"/>
              <a:cs typeface="+mn-cs"/>
            </a:rPr>
            <a:t>,</a:t>
          </a: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facility or installation that is in the course</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tr-TR" sz="1200" kern="1200" dirty="0" smtClean="0">
              <a:solidFill>
                <a:sysClr val="window" lastClr="FFFFFF"/>
              </a:solidFill>
              <a:latin typeface="Calibri" panose="020F0502020204030204"/>
              <a:ea typeface="+mn-ea"/>
              <a:cs typeface="+mn-cs"/>
            </a:rPr>
            <a:t>of </a:t>
          </a:r>
          <a:r>
            <a:rPr lang="tr-TR" sz="1200" kern="1200" dirty="0" err="1" smtClean="0">
              <a:solidFill>
                <a:sysClr val="window" lastClr="FFFFFF"/>
              </a:solidFill>
              <a:latin typeface="Calibri" panose="020F0502020204030204"/>
              <a:ea typeface="+mn-ea"/>
              <a:cs typeface="+mn-cs"/>
            </a:rPr>
            <a:t>being</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decommissioned</a:t>
          </a:r>
          <a:endParaRPr lang="tr-TR" sz="1200" kern="1200" dirty="0">
            <a:solidFill>
              <a:sysClr val="window" lastClr="FFFFFF"/>
            </a:solidFill>
            <a:latin typeface="Calibri" panose="020F0502020204030204"/>
            <a:ea typeface="+mn-ea"/>
            <a:cs typeface="+mn-cs"/>
          </a:endParaRPr>
        </a:p>
      </dsp:txBody>
      <dsp:txXfrm>
        <a:off x="4410950" y="4425746"/>
        <a:ext cx="1388748" cy="1020125"/>
      </dsp:txXfrm>
    </dsp:sp>
    <dsp:sp modelId="{D45523DA-A540-4DB3-9A87-1960F3BDA2E0}">
      <dsp:nvSpPr>
        <dsp:cNvPr id="0" name=""/>
        <dsp:cNvSpPr/>
      </dsp:nvSpPr>
      <dsp:spPr>
        <a:xfrm rot="10028571">
          <a:off x="4978239" y="3223165"/>
          <a:ext cx="8681" cy="21626"/>
        </a:xfrm>
        <a:custGeom>
          <a:avLst/>
          <a:gdLst/>
          <a:ahLst/>
          <a:cxnLst/>
          <a:rect l="0" t="0" r="0" b="0"/>
          <a:pathLst>
            <a:path>
              <a:moveTo>
                <a:pt x="0" y="10442"/>
              </a:moveTo>
              <a:lnTo>
                <a:pt x="1380844"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buNone/>
          </a:pPr>
          <a:endParaRPr lang="tr-TR" sz="1200" kern="1200">
            <a:solidFill>
              <a:sysClr val="windowText" lastClr="000000">
                <a:hueOff val="0"/>
                <a:satOff val="0"/>
                <a:lumOff val="0"/>
                <a:alphaOff val="0"/>
              </a:sysClr>
            </a:solidFill>
            <a:latin typeface="Calibri" panose="020F0502020204030204"/>
            <a:ea typeface="+mn-ea"/>
            <a:cs typeface="+mn-cs"/>
          </a:endParaRPr>
        </a:p>
      </dsp:txBody>
      <dsp:txXfrm rot="10800000">
        <a:off x="4982840" y="3234142"/>
        <a:ext cx="0" cy="0"/>
      </dsp:txXfrm>
    </dsp:sp>
    <dsp:sp modelId="{3DF70331-AA75-4E8E-96AC-9279EFE702C6}">
      <dsp:nvSpPr>
        <dsp:cNvPr id="0" name=""/>
        <dsp:cNvSpPr/>
      </dsp:nvSpPr>
      <dsp:spPr>
        <a:xfrm>
          <a:off x="2887449" y="2745706"/>
          <a:ext cx="2148013" cy="1442675"/>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err="1" smtClean="0">
              <a:solidFill>
                <a:sysClr val="window" lastClr="FFFFFF"/>
              </a:solidFill>
              <a:latin typeface="Calibri" panose="020F0502020204030204"/>
              <a:ea typeface="+mn-ea"/>
              <a:cs typeface="+mn-cs"/>
            </a:rPr>
            <a:t>Such</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other</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installations in which there are nuclear fuel</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or radioactive products or waste as the</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tr-TR" sz="1200" kern="1200" dirty="0" err="1" smtClean="0">
              <a:solidFill>
                <a:sysClr val="window" lastClr="FFFFFF"/>
              </a:solidFill>
              <a:latin typeface="Calibri" panose="020F0502020204030204"/>
              <a:ea typeface="+mn-ea"/>
              <a:cs typeface="+mn-cs"/>
            </a:rPr>
            <a:t>Steering</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Committee</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shall</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determine</a:t>
          </a:r>
          <a:r>
            <a:rPr lang="tr-TR" sz="1200" kern="1200" dirty="0" smtClean="0">
              <a:solidFill>
                <a:sysClr val="window" lastClr="FFFFFF"/>
              </a:solidFill>
              <a:latin typeface="Calibri" panose="020F0502020204030204"/>
              <a:ea typeface="+mn-ea"/>
              <a:cs typeface="+mn-cs"/>
            </a:rPr>
            <a:t> </a:t>
          </a:r>
          <a:endParaRPr lang="tr-TR" sz="1200" kern="1200" dirty="0">
            <a:solidFill>
              <a:sysClr val="window" lastClr="FFFFFF"/>
            </a:solidFill>
            <a:latin typeface="Calibri" panose="020F0502020204030204"/>
            <a:ea typeface="+mn-ea"/>
            <a:cs typeface="+mn-cs"/>
          </a:endParaRPr>
        </a:p>
      </dsp:txBody>
      <dsp:txXfrm>
        <a:off x="3202018" y="2956981"/>
        <a:ext cx="1518875" cy="1020125"/>
      </dsp:txXfrm>
    </dsp:sp>
    <dsp:sp modelId="{E14F01A8-9BDE-49A1-8AF1-F286E51F15CF}">
      <dsp:nvSpPr>
        <dsp:cNvPr id="0" name=""/>
        <dsp:cNvSpPr/>
      </dsp:nvSpPr>
      <dsp:spPr>
        <a:xfrm rot="12643421">
          <a:off x="5000108" y="2463132"/>
          <a:ext cx="423068" cy="21626"/>
        </a:xfrm>
        <a:custGeom>
          <a:avLst/>
          <a:gdLst/>
          <a:ahLst/>
          <a:cxnLst/>
          <a:rect l="0" t="0" r="0" b="0"/>
          <a:pathLst>
            <a:path>
              <a:moveTo>
                <a:pt x="0" y="10442"/>
              </a:moveTo>
              <a:lnTo>
                <a:pt x="1423062" y="1044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buNone/>
          </a:pPr>
          <a:endParaRPr lang="tr-TR" sz="1200" kern="1200">
            <a:solidFill>
              <a:sysClr val="windowText" lastClr="000000">
                <a:hueOff val="0"/>
                <a:satOff val="0"/>
                <a:lumOff val="0"/>
                <a:alphaOff val="0"/>
              </a:sysClr>
            </a:solidFill>
            <a:latin typeface="Calibri" panose="020F0502020204030204"/>
            <a:ea typeface="+mn-ea"/>
            <a:cs typeface="+mn-cs"/>
          </a:endParaRPr>
        </a:p>
      </dsp:txBody>
      <dsp:txXfrm rot="10800000">
        <a:off x="5215331" y="2488441"/>
        <a:ext cx="0" cy="0"/>
      </dsp:txXfrm>
    </dsp:sp>
    <dsp:sp modelId="{E2D98DB7-2B89-4661-9E86-2B3F30C6DEE5}">
      <dsp:nvSpPr>
        <dsp:cNvPr id="0" name=""/>
        <dsp:cNvSpPr/>
      </dsp:nvSpPr>
      <dsp:spPr>
        <a:xfrm>
          <a:off x="3010488" y="1142792"/>
          <a:ext cx="2350147" cy="1442675"/>
        </a:xfrm>
        <a:prstGeom prst="ellipse">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err="1" smtClean="0">
              <a:solidFill>
                <a:sysClr val="window" lastClr="FFFFFF"/>
              </a:solidFill>
              <a:latin typeface="Calibri" panose="020F0502020204030204"/>
              <a:ea typeface="+mn-ea"/>
              <a:cs typeface="+mn-cs"/>
            </a:rPr>
            <a:t>Factories</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for</a:t>
          </a:r>
          <a:r>
            <a:rPr lang="tr-TR" sz="1200" kern="1200" dirty="0" smtClean="0">
              <a:solidFill>
                <a:sysClr val="window" lastClr="FFFFFF"/>
              </a:solidFill>
              <a:latin typeface="Calibri" panose="020F0502020204030204"/>
              <a:ea typeface="+mn-ea"/>
              <a:cs typeface="+mn-cs"/>
            </a:rPr>
            <a:t> </a:t>
          </a:r>
          <a:r>
            <a:rPr lang="tr-TR" sz="1200" kern="1200" dirty="0" err="1" smtClean="0">
              <a:solidFill>
                <a:sysClr val="window" lastClr="FFFFFF"/>
              </a:solidFill>
              <a:latin typeface="Calibri" panose="020F0502020204030204"/>
              <a:ea typeface="+mn-ea"/>
              <a:cs typeface="+mn-cs"/>
            </a:rPr>
            <a:t>the</a:t>
          </a:r>
          <a:endParaRPr lang="tr-TR" sz="1200" kern="1200" dirty="0" smtClean="0">
            <a:solidFill>
              <a:sysClr val="window" lastClr="FFFFFF"/>
            </a:solidFill>
            <a:latin typeface="Calibri" panose="020F0502020204030204"/>
            <a:ea typeface="+mn-ea"/>
            <a:cs typeface="+mn-cs"/>
          </a:endParaRPr>
        </a:p>
        <a:p>
          <a:pPr lvl="0" algn="ctr" defTabSz="533400">
            <a:lnSpc>
              <a:spcPct val="90000"/>
            </a:lnSpc>
            <a:spcBef>
              <a:spcPct val="0"/>
            </a:spcBef>
            <a:spcAft>
              <a:spcPct val="35000"/>
            </a:spcAft>
          </a:pPr>
          <a:r>
            <a:rPr lang="en-US" sz="1200" kern="1200" dirty="0" smtClean="0">
              <a:solidFill>
                <a:sysClr val="window" lastClr="FFFFFF"/>
              </a:solidFill>
              <a:latin typeface="Calibri" panose="020F0502020204030204"/>
              <a:ea typeface="+mn-ea"/>
              <a:cs typeface="+mn-cs"/>
            </a:rPr>
            <a:t>reprocessing of irradiated nuclear fuel</a:t>
          </a:r>
          <a:endParaRPr lang="tr-TR" sz="1200" kern="1200" dirty="0">
            <a:solidFill>
              <a:sysClr val="window" lastClr="FFFFFF"/>
            </a:solidFill>
            <a:latin typeface="Calibri" panose="020F0502020204030204"/>
            <a:ea typeface="+mn-ea"/>
            <a:cs typeface="+mn-cs"/>
          </a:endParaRPr>
        </a:p>
      </dsp:txBody>
      <dsp:txXfrm>
        <a:off x="3354659" y="1354067"/>
        <a:ext cx="1661805" cy="1020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568E9-DDD0-4CA6-B2DB-A762759C2B7E}">
      <dsp:nvSpPr>
        <dsp:cNvPr id="0" name=""/>
        <dsp:cNvSpPr/>
      </dsp:nvSpPr>
      <dsp:spPr>
        <a:xfrm>
          <a:off x="2205" y="1866264"/>
          <a:ext cx="5507040" cy="125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kern="1200" dirty="0" smtClean="0"/>
            <a:t>A </a:t>
          </a:r>
          <a:r>
            <a:rPr lang="en-US" sz="1400" kern="1200" dirty="0" smtClean="0"/>
            <a:t>transportable nuclear power plant (TNPP) is a factory manufactured, transportable and relocatable nuclear power plant which, when </a:t>
          </a:r>
          <a:r>
            <a:rPr lang="en-US" sz="1400" kern="1200" dirty="0" err="1" smtClean="0"/>
            <a:t>fuelled</a:t>
          </a:r>
          <a:r>
            <a:rPr lang="en-US" sz="1400" kern="1200" dirty="0" smtClean="0"/>
            <a:t>, is capable of producing final energy products such as electricity and heat.</a:t>
          </a:r>
          <a:endParaRPr lang="tr-TR" sz="1400" kern="1200" dirty="0"/>
        </a:p>
      </dsp:txBody>
      <dsp:txXfrm>
        <a:off x="2205" y="1866264"/>
        <a:ext cx="5507040" cy="1253065"/>
      </dsp:txXfrm>
    </dsp:sp>
    <dsp:sp modelId="{0562E6C8-2F16-4747-91C3-A76C2A386923}">
      <dsp:nvSpPr>
        <dsp:cNvPr id="0" name=""/>
        <dsp:cNvSpPr/>
      </dsp:nvSpPr>
      <dsp:spPr>
        <a:xfrm>
          <a:off x="852010" y="1486116"/>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2315C-165B-4B83-A4FC-A98BBED98E2E}">
      <dsp:nvSpPr>
        <dsp:cNvPr id="0" name=""/>
        <dsp:cNvSpPr/>
      </dsp:nvSpPr>
      <dsp:spPr>
        <a:xfrm>
          <a:off x="1063534" y="1063068"/>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B4C4C-82F4-49D2-837E-CBBE6C865152}">
      <dsp:nvSpPr>
        <dsp:cNvPr id="0" name=""/>
        <dsp:cNvSpPr/>
      </dsp:nvSpPr>
      <dsp:spPr>
        <a:xfrm>
          <a:off x="1571191" y="1147677"/>
          <a:ext cx="474849" cy="474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A7BAE5-F6F3-41F7-8543-3F16A2633633}">
      <dsp:nvSpPr>
        <dsp:cNvPr id="0" name=""/>
        <dsp:cNvSpPr/>
      </dsp:nvSpPr>
      <dsp:spPr>
        <a:xfrm>
          <a:off x="1994239" y="682325"/>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DED73-E3B2-4F50-A628-E3BB528CB810}">
      <dsp:nvSpPr>
        <dsp:cNvPr id="0" name=""/>
        <dsp:cNvSpPr/>
      </dsp:nvSpPr>
      <dsp:spPr>
        <a:xfrm>
          <a:off x="2544201" y="513106"/>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44AB7-5B5C-4369-A828-3D2B9ECDA678}">
      <dsp:nvSpPr>
        <dsp:cNvPr id="0" name=""/>
        <dsp:cNvSpPr/>
      </dsp:nvSpPr>
      <dsp:spPr>
        <a:xfrm>
          <a:off x="3221078" y="809239"/>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64C83-0A41-4530-9B1C-09A7C3E74F65}">
      <dsp:nvSpPr>
        <dsp:cNvPr id="0" name=""/>
        <dsp:cNvSpPr/>
      </dsp:nvSpPr>
      <dsp:spPr>
        <a:xfrm>
          <a:off x="3644126" y="1020763"/>
          <a:ext cx="474849" cy="474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25D6F-0967-46FC-B9FC-C1A8F93015F3}">
      <dsp:nvSpPr>
        <dsp:cNvPr id="0" name=""/>
        <dsp:cNvSpPr/>
      </dsp:nvSpPr>
      <dsp:spPr>
        <a:xfrm>
          <a:off x="4236393" y="1486116"/>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5E0CA-12FE-4E02-91D6-0DCA32C3AFE2}">
      <dsp:nvSpPr>
        <dsp:cNvPr id="0" name=""/>
        <dsp:cNvSpPr/>
      </dsp:nvSpPr>
      <dsp:spPr>
        <a:xfrm>
          <a:off x="3256709" y="1394706"/>
          <a:ext cx="234135" cy="361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ADFAB-6859-4038-BCEF-1FA7538BCB98}">
      <dsp:nvSpPr>
        <dsp:cNvPr id="0" name=""/>
        <dsp:cNvSpPr/>
      </dsp:nvSpPr>
      <dsp:spPr>
        <a:xfrm>
          <a:off x="2290372" y="1063068"/>
          <a:ext cx="777026" cy="777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A6224-127D-4938-9FC3-4CD077112875}">
      <dsp:nvSpPr>
        <dsp:cNvPr id="0" name=""/>
        <dsp:cNvSpPr/>
      </dsp:nvSpPr>
      <dsp:spPr>
        <a:xfrm>
          <a:off x="4242285" y="4138979"/>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1C7AF-C3DD-4CEA-894B-3E93C1C61C8A}">
      <dsp:nvSpPr>
        <dsp:cNvPr id="0" name=""/>
        <dsp:cNvSpPr/>
      </dsp:nvSpPr>
      <dsp:spPr>
        <a:xfrm>
          <a:off x="894314" y="3051393"/>
          <a:ext cx="474849" cy="474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6F763-C08A-47BD-A610-5AA77F715C35}">
      <dsp:nvSpPr>
        <dsp:cNvPr id="0" name=""/>
        <dsp:cNvSpPr/>
      </dsp:nvSpPr>
      <dsp:spPr>
        <a:xfrm>
          <a:off x="1528886" y="3389831"/>
          <a:ext cx="690690" cy="690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5D0B5-72A5-49A2-96E7-4C16B8BAA093}">
      <dsp:nvSpPr>
        <dsp:cNvPr id="0" name=""/>
        <dsp:cNvSpPr/>
      </dsp:nvSpPr>
      <dsp:spPr>
        <a:xfrm>
          <a:off x="2417287" y="3939793"/>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7DA21-C506-468F-A717-BB406FD9B44A}">
      <dsp:nvSpPr>
        <dsp:cNvPr id="0" name=""/>
        <dsp:cNvSpPr/>
      </dsp:nvSpPr>
      <dsp:spPr>
        <a:xfrm>
          <a:off x="2586506" y="3389831"/>
          <a:ext cx="474849" cy="474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FC6AB-CF7B-4856-BFB7-87A876AF8F27}">
      <dsp:nvSpPr>
        <dsp:cNvPr id="0" name=""/>
        <dsp:cNvSpPr/>
      </dsp:nvSpPr>
      <dsp:spPr>
        <a:xfrm>
          <a:off x="3009554" y="3982098"/>
          <a:ext cx="302177" cy="30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45C86-24F3-480A-9E99-02423EF4E359}">
      <dsp:nvSpPr>
        <dsp:cNvPr id="0" name=""/>
        <dsp:cNvSpPr/>
      </dsp:nvSpPr>
      <dsp:spPr>
        <a:xfrm>
          <a:off x="3390297" y="3305222"/>
          <a:ext cx="690690" cy="690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17673-45CA-4161-A619-2AE3985FEE75}">
      <dsp:nvSpPr>
        <dsp:cNvPr id="0" name=""/>
        <dsp:cNvSpPr/>
      </dsp:nvSpPr>
      <dsp:spPr>
        <a:xfrm>
          <a:off x="4321002" y="3136002"/>
          <a:ext cx="474849" cy="474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770E4-25D6-4A70-A459-165529495793}">
      <dsp:nvSpPr>
        <dsp:cNvPr id="0" name=""/>
        <dsp:cNvSpPr/>
      </dsp:nvSpPr>
      <dsp:spPr>
        <a:xfrm>
          <a:off x="5571401" y="1370454"/>
          <a:ext cx="1270254" cy="221541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6A012B-4944-4425-B158-0E3CEA47F2F9}">
      <dsp:nvSpPr>
        <dsp:cNvPr id="0" name=""/>
        <dsp:cNvSpPr/>
      </dsp:nvSpPr>
      <dsp:spPr>
        <a:xfrm>
          <a:off x="6613109" y="1340915"/>
          <a:ext cx="1344542" cy="22744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29D759-1F9F-4015-9503-4F81DB9B1331}">
      <dsp:nvSpPr>
        <dsp:cNvPr id="0" name=""/>
        <dsp:cNvSpPr/>
      </dsp:nvSpPr>
      <dsp:spPr>
        <a:xfrm>
          <a:off x="7957652" y="552374"/>
          <a:ext cx="3656070" cy="3982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smtClean="0"/>
            <a:t>Most experts concur on the view that the conventions do cover SMRs located on ships that are anchored or otherwise fixed in a specific place and are used exclusively for generating power for external consumption, as long as these reactors are not intended to propel the platform but are to be operated once the ship is anchored at shore and immobilised. In such a case, the ship would be viewed as a floating platform on which the reactor is located and not as a nuclear ship that is excluded from </a:t>
          </a:r>
          <a:r>
            <a:rPr lang="en-US" sz="1400" kern="1200" dirty="0" smtClean="0"/>
            <a:t>the application of the conventions</a:t>
          </a:r>
          <a:endParaRPr lang="tr-TR" sz="1400" kern="1200" dirty="0"/>
        </a:p>
      </dsp:txBody>
      <dsp:txXfrm>
        <a:off x="8493071" y="1135525"/>
        <a:ext cx="2585232" cy="2815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9E263-FE3A-44A5-A7B5-9B1FB9364BBE}">
      <dsp:nvSpPr>
        <dsp:cNvPr id="0" name=""/>
        <dsp:cNvSpPr/>
      </dsp:nvSpPr>
      <dsp:spPr>
        <a:xfrm>
          <a:off x="4794969" y="87"/>
          <a:ext cx="1556596" cy="15565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t>Strict liability of the operator</a:t>
          </a:r>
          <a:endParaRPr lang="tr-TR" sz="1500" kern="1200" dirty="0"/>
        </a:p>
      </dsp:txBody>
      <dsp:txXfrm>
        <a:off x="5022927" y="228045"/>
        <a:ext cx="1100680" cy="1100680"/>
      </dsp:txXfrm>
    </dsp:sp>
    <dsp:sp modelId="{5A860F4D-A7B1-4DCB-8C6A-5BB2CF2D1214}">
      <dsp:nvSpPr>
        <dsp:cNvPr id="0" name=""/>
        <dsp:cNvSpPr/>
      </dsp:nvSpPr>
      <dsp:spPr>
        <a:xfrm rot="2160000">
          <a:off x="6302459" y="1195952"/>
          <a:ext cx="414163" cy="5253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6314324" y="1264506"/>
        <a:ext cx="289914" cy="315211"/>
      </dsp:txXfrm>
    </dsp:sp>
    <dsp:sp modelId="{F25B3098-A0FF-4E27-9B37-E3093AAB3AB9}">
      <dsp:nvSpPr>
        <dsp:cNvPr id="0" name=""/>
        <dsp:cNvSpPr/>
      </dsp:nvSpPr>
      <dsp:spPr>
        <a:xfrm>
          <a:off x="6686481" y="1374351"/>
          <a:ext cx="1556596" cy="1556596"/>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t>Exclusive liability of the operator</a:t>
          </a:r>
          <a:endParaRPr lang="tr-TR" sz="1500" kern="1200" dirty="0"/>
        </a:p>
      </dsp:txBody>
      <dsp:txXfrm>
        <a:off x="6914439" y="1602309"/>
        <a:ext cx="1100680" cy="1100680"/>
      </dsp:txXfrm>
    </dsp:sp>
    <dsp:sp modelId="{C737EB72-790B-4ABE-8F0D-11A4416EB5F7}">
      <dsp:nvSpPr>
        <dsp:cNvPr id="0" name=""/>
        <dsp:cNvSpPr/>
      </dsp:nvSpPr>
      <dsp:spPr>
        <a:xfrm rot="6480000">
          <a:off x="6900073" y="2990628"/>
          <a:ext cx="414163" cy="525351"/>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6981395" y="3036614"/>
        <a:ext cx="289914" cy="315211"/>
      </dsp:txXfrm>
    </dsp:sp>
    <dsp:sp modelId="{BEF6B909-D251-47D1-B054-DA43326027EE}">
      <dsp:nvSpPr>
        <dsp:cNvPr id="0" name=""/>
        <dsp:cNvSpPr/>
      </dsp:nvSpPr>
      <dsp:spPr>
        <a:xfrm>
          <a:off x="5963988" y="3597956"/>
          <a:ext cx="1556596" cy="1556596"/>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t>Establishing a minimum amount of liability for the </a:t>
          </a:r>
          <a:r>
            <a:rPr lang="en-US" sz="1500" kern="1200" dirty="0" err="1" smtClean="0"/>
            <a:t>operato</a:t>
          </a:r>
          <a:r>
            <a:rPr lang="tr-TR" sz="1500" kern="1200" dirty="0" smtClean="0"/>
            <a:t>r</a:t>
          </a:r>
          <a:endParaRPr lang="tr-TR" sz="1500" kern="1200" dirty="0"/>
        </a:p>
      </dsp:txBody>
      <dsp:txXfrm>
        <a:off x="6191946" y="3825914"/>
        <a:ext cx="1100680" cy="1100680"/>
      </dsp:txXfrm>
    </dsp:sp>
    <dsp:sp modelId="{A1FC7CC8-6352-47F5-BBB4-4816590ED533}">
      <dsp:nvSpPr>
        <dsp:cNvPr id="0" name=""/>
        <dsp:cNvSpPr/>
      </dsp:nvSpPr>
      <dsp:spPr>
        <a:xfrm rot="10800000">
          <a:off x="5377907" y="4113578"/>
          <a:ext cx="414163" cy="525351"/>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5502156" y="4218648"/>
        <a:ext cx="289914" cy="315211"/>
      </dsp:txXfrm>
    </dsp:sp>
    <dsp:sp modelId="{A0A9F7A0-6F21-443E-97FB-107C8C50B892}">
      <dsp:nvSpPr>
        <dsp:cNvPr id="0" name=""/>
        <dsp:cNvSpPr/>
      </dsp:nvSpPr>
      <dsp:spPr>
        <a:xfrm>
          <a:off x="3625951" y="3597956"/>
          <a:ext cx="1556596" cy="1556596"/>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smtClean="0"/>
            <a:t>Limitation of the operator’s liability in time</a:t>
          </a:r>
          <a:endParaRPr lang="tr-TR" sz="1500" kern="1200" dirty="0"/>
        </a:p>
      </dsp:txBody>
      <dsp:txXfrm>
        <a:off x="3853909" y="3825914"/>
        <a:ext cx="1100680" cy="1100680"/>
      </dsp:txXfrm>
    </dsp:sp>
    <dsp:sp modelId="{C10A67C0-031A-417C-85A9-1B7CA1B84511}">
      <dsp:nvSpPr>
        <dsp:cNvPr id="0" name=""/>
        <dsp:cNvSpPr/>
      </dsp:nvSpPr>
      <dsp:spPr>
        <a:xfrm rot="15120000">
          <a:off x="3839543" y="3012924"/>
          <a:ext cx="414163" cy="525351"/>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3920865" y="3177078"/>
        <a:ext cx="289914" cy="315211"/>
      </dsp:txXfrm>
    </dsp:sp>
    <dsp:sp modelId="{DAC531BD-2F75-4EC7-8627-05A8C8BD0AA8}">
      <dsp:nvSpPr>
        <dsp:cNvPr id="0" name=""/>
        <dsp:cNvSpPr/>
      </dsp:nvSpPr>
      <dsp:spPr>
        <a:xfrm>
          <a:off x="2903458" y="1374351"/>
          <a:ext cx="1556596" cy="1556596"/>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tr-TR" sz="1500" kern="1200" smtClean="0"/>
            <a:t>Compulsory financial security </a:t>
          </a:r>
          <a:r>
            <a:rPr lang="en-US" sz="1500" kern="1200" smtClean="0"/>
            <a:t>for the operator</a:t>
          </a:r>
          <a:endParaRPr lang="tr-TR" sz="1500" kern="1200"/>
        </a:p>
      </dsp:txBody>
      <dsp:txXfrm>
        <a:off x="3131416" y="1602309"/>
        <a:ext cx="1100680" cy="1100680"/>
      </dsp:txXfrm>
    </dsp:sp>
    <dsp:sp modelId="{810D8C2C-A64A-44B8-B762-92DF6DA4B6CC}">
      <dsp:nvSpPr>
        <dsp:cNvPr id="0" name=""/>
        <dsp:cNvSpPr/>
      </dsp:nvSpPr>
      <dsp:spPr>
        <a:xfrm rot="19440000">
          <a:off x="4410947" y="1209731"/>
          <a:ext cx="414163" cy="525351"/>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a:off x="4422812" y="1351317"/>
        <a:ext cx="289914" cy="315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676B1-C1C1-40B4-9B0B-B5C2AEBD7752}" type="datetimeFigureOut">
              <a:rPr lang="en-US" smtClean="0"/>
              <a:t>10/4/2024</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7E0A9-47C4-472F-8356-DA31C8456B98}" type="slidenum">
              <a:rPr lang="en-US" smtClean="0"/>
              <a:t>‹#›</a:t>
            </a:fld>
            <a:endParaRPr lang="en-US"/>
          </a:p>
        </p:txBody>
      </p:sp>
    </p:spTree>
    <p:extLst>
      <p:ext uri="{BB962C8B-B14F-4D97-AF65-F5344CB8AC3E}">
        <p14:creationId xmlns:p14="http://schemas.microsoft.com/office/powerpoint/2010/main" val="12673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4" name="Footer Placeholder 3">
            <a:extLst>
              <a:ext uri="{FF2B5EF4-FFF2-40B4-BE49-F238E27FC236}">
                <a16:creationId xmlns=""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 xmlns:a16="http://schemas.microsoft.com/office/drawing/2014/main" id="{547FDCD2-E8B6-46B1-8D8E-FACA039FA1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 xmlns:a16="http://schemas.microsoft.com/office/drawing/2014/main" id="{547FDCD2-E8B6-46B1-8D8E-FACA039FA12D}"/>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 xmlns:a16="http://schemas.microsoft.com/office/drawing/2014/main" id="{547FDCD2-E8B6-46B1-8D8E-FACA039FA12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chemeClr val="bg1"/>
                </a:solidFill>
                <a:latin typeface="Arial" panose="020B0604020202020204" pitchFamily="34" charset="0"/>
                <a:cs typeface="Arial" panose="020B0604020202020204" pitchFamily="34" charset="0"/>
              </a:rPr>
              <a:t>B</a:t>
            </a:r>
            <a:r>
              <a:rPr lang="en-US" b="1" dirty="0" err="1" smtClean="0">
                <a:solidFill>
                  <a:schemeClr val="bg1"/>
                </a:solidFill>
                <a:latin typeface="Arial" panose="020B0604020202020204" pitchFamily="34" charset="0"/>
                <a:cs typeface="Arial" panose="020B0604020202020204" pitchFamily="34" charset="0"/>
              </a:rPr>
              <a:t>asic</a:t>
            </a:r>
            <a:r>
              <a:rPr lang="en-US" b="1" dirty="0" smtClean="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principles of nuclear liability</a:t>
            </a:r>
            <a:endParaRPr lang="en-GB" b="1" i="0" dirty="0">
              <a:solidFill>
                <a:schemeClr val="bg1"/>
              </a:solidFill>
              <a:latin typeface="Arial" panose="020B0604020202020204" pitchFamily="34" charset="0"/>
              <a:cs typeface="Arial" panose="020B0604020202020204" pitchFamily="34" charset="0"/>
            </a:endParaRPr>
          </a:p>
        </p:txBody>
      </p:sp>
      <p:graphicFrame>
        <p:nvGraphicFramePr>
          <p:cNvPr id="6" name="Diyagram 5"/>
          <p:cNvGraphicFramePr/>
          <p:nvPr>
            <p:extLst>
              <p:ext uri="{D42A27DB-BD31-4B8C-83A1-F6EECF244321}">
                <p14:modId xmlns:p14="http://schemas.microsoft.com/office/powerpoint/2010/main" val="917559410"/>
              </p:ext>
            </p:extLst>
          </p:nvPr>
        </p:nvGraphicFramePr>
        <p:xfrm>
          <a:off x="-188976" y="1456472"/>
          <a:ext cx="11146536" cy="515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8939784" y="4471416"/>
            <a:ext cx="4184904" cy="923330"/>
          </a:xfrm>
          <a:prstGeom prst="rect">
            <a:avLst/>
          </a:prstGeom>
        </p:spPr>
        <p:txBody>
          <a:bodyPr wrap="square">
            <a:spAutoFit/>
          </a:bodyPr>
          <a:lstStyle/>
          <a:p>
            <a:pPr marL="285750" indent="-285750">
              <a:buFont typeface="Wingdings" panose="05000000000000000000" pitchFamily="2" charset="2"/>
              <a:buChar char="v"/>
            </a:pPr>
            <a:r>
              <a:rPr lang="tr-TR" dirty="0"/>
              <a:t>E</a:t>
            </a:r>
            <a:r>
              <a:rPr lang="en-US" dirty="0" err="1" smtClean="0"/>
              <a:t>xclusive</a:t>
            </a:r>
            <a:r>
              <a:rPr lang="en-US" dirty="0" smtClean="0"/>
              <a:t> jurisdiction</a:t>
            </a:r>
            <a:endParaRPr lang="tr-TR" dirty="0" smtClean="0"/>
          </a:p>
          <a:p>
            <a:pPr marL="285750" indent="-285750">
              <a:buFont typeface="Wingdings" panose="05000000000000000000" pitchFamily="2" charset="2"/>
              <a:buChar char="v"/>
            </a:pPr>
            <a:r>
              <a:rPr lang="tr-TR" dirty="0"/>
              <a:t>N</a:t>
            </a:r>
            <a:r>
              <a:rPr lang="en-US" dirty="0" smtClean="0"/>
              <a:t>on-discrimination  </a:t>
            </a:r>
            <a:endParaRPr lang="tr-TR" dirty="0" smtClean="0"/>
          </a:p>
          <a:p>
            <a:pPr marL="285750" indent="-285750">
              <a:buFont typeface="Wingdings" panose="05000000000000000000" pitchFamily="2" charset="2"/>
              <a:buChar char="v"/>
            </a:pPr>
            <a:r>
              <a:rPr lang="tr-TR" dirty="0"/>
              <a:t>E</a:t>
            </a:r>
            <a:r>
              <a:rPr lang="en-US" dirty="0" err="1" smtClean="0"/>
              <a:t>qual</a:t>
            </a:r>
            <a:r>
              <a:rPr lang="en-US" dirty="0" smtClean="0"/>
              <a:t> treatment</a:t>
            </a:r>
            <a:endParaRPr lang="tr-TR" dirty="0"/>
          </a:p>
        </p:txBody>
      </p:sp>
    </p:spTree>
    <p:extLst>
      <p:ext uri="{BB962C8B-B14F-4D97-AF65-F5344CB8AC3E}">
        <p14:creationId xmlns:p14="http://schemas.microsoft.com/office/powerpoint/2010/main" val="2187939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42CE29D-9084-F8EF-EDDC-4A27FF40EBB6}"/>
              </a:ext>
            </a:extLst>
          </p:cNvPr>
          <p:cNvSpPr txBox="1">
            <a:spLocks/>
          </p:cNvSpPr>
          <p:nvPr/>
        </p:nvSpPr>
        <p:spPr>
          <a:xfrm>
            <a:off x="1425372" y="216235"/>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i="0" dirty="0" err="1">
                <a:solidFill>
                  <a:schemeClr val="bg1"/>
                </a:solidFill>
                <a:latin typeface="Arial" panose="020B0604020202020204" pitchFamily="34" charset="0"/>
                <a:cs typeface="Arial" panose="020B0604020202020204" pitchFamily="34" charset="0"/>
              </a:rPr>
              <a:t>Insurance</a:t>
            </a:r>
            <a:r>
              <a:rPr lang="tr-TR" b="1" i="0" dirty="0">
                <a:solidFill>
                  <a:schemeClr val="bg1"/>
                </a:solidFill>
                <a:latin typeface="Arial" panose="020B0604020202020204" pitchFamily="34" charset="0"/>
                <a:cs typeface="Arial" panose="020B0604020202020204" pitchFamily="34" charset="0"/>
              </a:rPr>
              <a:t> </a:t>
            </a:r>
            <a:r>
              <a:rPr lang="tr-TR" b="1" i="0" dirty="0" err="1">
                <a:solidFill>
                  <a:schemeClr val="bg1"/>
                </a:solidFill>
                <a:latin typeface="Arial" panose="020B0604020202020204" pitchFamily="34" charset="0"/>
                <a:cs typeface="Arial" panose="020B0604020202020204" pitchFamily="34" charset="0"/>
              </a:rPr>
              <a:t>for</a:t>
            </a:r>
            <a:r>
              <a:rPr lang="tr-TR" b="1" i="0" dirty="0">
                <a:solidFill>
                  <a:schemeClr val="bg1"/>
                </a:solidFill>
                <a:latin typeface="Arial" panose="020B0604020202020204" pitchFamily="34" charset="0"/>
                <a:cs typeface="Arial" panose="020B0604020202020204" pitchFamily="34" charset="0"/>
              </a:rPr>
              <a:t> sure. But </a:t>
            </a:r>
            <a:r>
              <a:rPr lang="tr-TR" b="1" i="0" dirty="0" err="1">
                <a:solidFill>
                  <a:schemeClr val="bg1"/>
                </a:solidFill>
                <a:latin typeface="Arial" panose="020B0604020202020204" pitchFamily="34" charset="0"/>
                <a:cs typeface="Arial" panose="020B0604020202020204" pitchFamily="34" charset="0"/>
              </a:rPr>
              <a:t>when</a:t>
            </a:r>
            <a:r>
              <a:rPr lang="tr-TR" b="1" i="0" dirty="0">
                <a:solidFill>
                  <a:schemeClr val="bg1"/>
                </a:solidFill>
                <a:latin typeface="Arial" panose="020B0604020202020204" pitchFamily="34" charset="0"/>
                <a:cs typeface="Arial" panose="020B0604020202020204" pitchFamily="34" charset="0"/>
              </a:rPr>
              <a:t>?</a:t>
            </a:r>
            <a:endParaRPr lang="en-GB" b="1" i="0" dirty="0">
              <a:solidFill>
                <a:schemeClr val="bg1"/>
              </a:solidFill>
              <a:latin typeface="Arial" panose="020B0604020202020204" pitchFamily="34" charset="0"/>
              <a:cs typeface="Arial" panose="020B0604020202020204" pitchFamily="34" charset="0"/>
            </a:endParaRPr>
          </a:p>
        </p:txBody>
      </p:sp>
      <p:pic>
        <p:nvPicPr>
          <p:cNvPr id="4" name="Resim 3">
            <a:extLst>
              <a:ext uri="{FF2B5EF4-FFF2-40B4-BE49-F238E27FC236}">
                <a16:creationId xmlns="" xmlns:a16="http://schemas.microsoft.com/office/drawing/2014/main" id="{CFEBF249-B351-43BC-BF4A-1512E79BE234}"/>
              </a:ext>
            </a:extLst>
          </p:cNvPr>
          <p:cNvPicPr>
            <a:picLocks noChangeAspect="1"/>
          </p:cNvPicPr>
          <p:nvPr/>
        </p:nvPicPr>
        <p:blipFill>
          <a:blip r:embed="rId2"/>
          <a:stretch>
            <a:fillRect/>
          </a:stretch>
        </p:blipFill>
        <p:spPr>
          <a:xfrm>
            <a:off x="772689" y="1322314"/>
            <a:ext cx="5464210" cy="2625300"/>
          </a:xfrm>
          <a:prstGeom prst="rect">
            <a:avLst/>
          </a:prstGeom>
        </p:spPr>
      </p:pic>
      <p:pic>
        <p:nvPicPr>
          <p:cNvPr id="6" name="Resim 5">
            <a:extLst>
              <a:ext uri="{FF2B5EF4-FFF2-40B4-BE49-F238E27FC236}">
                <a16:creationId xmlns="" xmlns:a16="http://schemas.microsoft.com/office/drawing/2014/main" id="{BED88360-2DFF-46E1-ABDA-B7352C54C739}"/>
              </a:ext>
            </a:extLst>
          </p:cNvPr>
          <p:cNvPicPr>
            <a:picLocks noChangeAspect="1"/>
          </p:cNvPicPr>
          <p:nvPr/>
        </p:nvPicPr>
        <p:blipFill>
          <a:blip r:embed="rId3"/>
          <a:stretch>
            <a:fillRect/>
          </a:stretch>
        </p:blipFill>
        <p:spPr>
          <a:xfrm>
            <a:off x="5699760" y="3942272"/>
            <a:ext cx="5538552" cy="2915728"/>
          </a:xfrm>
          <a:prstGeom prst="rect">
            <a:avLst/>
          </a:prstGeom>
        </p:spPr>
      </p:pic>
    </p:spTree>
    <p:extLst>
      <p:ext uri="{BB962C8B-B14F-4D97-AF65-F5344CB8AC3E}">
        <p14:creationId xmlns:p14="http://schemas.microsoft.com/office/powerpoint/2010/main" val="1508305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LIABILITY AMOUNTS IN EXISTING LIABILITY CONVENTIONS </a:t>
            </a:r>
            <a:endParaRPr lang="en-GB" b="1" i="0" dirty="0">
              <a:solidFill>
                <a:schemeClr val="bg1"/>
              </a:solidFill>
              <a:latin typeface="Arial" panose="020B0604020202020204" pitchFamily="34" charset="0"/>
              <a:cs typeface="Arial" panose="020B0604020202020204" pitchFamily="34" charset="0"/>
            </a:endParaRPr>
          </a:p>
        </p:txBody>
      </p:sp>
      <p:graphicFrame>
        <p:nvGraphicFramePr>
          <p:cNvPr id="4" name="Tablo 3">
            <a:extLst>
              <a:ext uri="{FF2B5EF4-FFF2-40B4-BE49-F238E27FC236}">
                <a16:creationId xmlns="" xmlns:a16="http://schemas.microsoft.com/office/drawing/2014/main" id="{1497A7E1-674F-4534-8BBE-FF6AC9D053CC}"/>
              </a:ext>
            </a:extLst>
          </p:cNvPr>
          <p:cNvGraphicFramePr>
            <a:graphicFrameLocks noGrp="1"/>
          </p:cNvGraphicFramePr>
          <p:nvPr>
            <p:extLst>
              <p:ext uri="{D42A27DB-BD31-4B8C-83A1-F6EECF244321}">
                <p14:modId xmlns:p14="http://schemas.microsoft.com/office/powerpoint/2010/main" val="984302450"/>
              </p:ext>
            </p:extLst>
          </p:nvPr>
        </p:nvGraphicFramePr>
        <p:xfrm>
          <a:off x="1044819" y="1455127"/>
          <a:ext cx="10102362" cy="5084321"/>
        </p:xfrm>
        <a:graphic>
          <a:graphicData uri="http://schemas.openxmlformats.org/drawingml/2006/table">
            <a:tbl>
              <a:tblPr firstRow="1" bandRow="1"/>
              <a:tblGrid>
                <a:gridCol w="5051181">
                  <a:extLst>
                    <a:ext uri="{9D8B030D-6E8A-4147-A177-3AD203B41FA5}">
                      <a16:colId xmlns="" xmlns:a16="http://schemas.microsoft.com/office/drawing/2014/main" val="3004341339"/>
                    </a:ext>
                  </a:extLst>
                </a:gridCol>
                <a:gridCol w="5051181">
                  <a:extLst>
                    <a:ext uri="{9D8B030D-6E8A-4147-A177-3AD203B41FA5}">
                      <a16:colId xmlns="" xmlns:a16="http://schemas.microsoft.com/office/drawing/2014/main" val="1423751238"/>
                    </a:ext>
                  </a:extLst>
                </a:gridCol>
              </a:tblGrid>
              <a:tr h="136160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Vienna Convention</a:t>
                      </a:r>
                      <a:endParaRPr lang="tr-TR" b="0" dirty="0"/>
                    </a:p>
                  </a:txBody>
                  <a:tcP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lang="tr-TR" b="1" dirty="0"/>
                    </a:p>
                    <a:p>
                      <a:r>
                        <a:rPr lang="tr-TR" sz="1800" b="0" kern="1200" dirty="0">
                          <a:solidFill>
                            <a:schemeClr val="tx1"/>
                          </a:solidFill>
                          <a:effectLst/>
                          <a:latin typeface="Calibri" panose="020F0502020204030204"/>
                          <a:ea typeface="+mn-ea"/>
                          <a:cs typeface="+mn-cs"/>
                        </a:rPr>
                        <a:t>                           </a:t>
                      </a:r>
                      <a:r>
                        <a:rPr lang="en-US" sz="1800" b="0" kern="1200" dirty="0">
                          <a:solidFill>
                            <a:schemeClr val="tx1"/>
                          </a:solidFill>
                          <a:effectLst/>
                          <a:latin typeface="Calibri" panose="020F0502020204030204"/>
                          <a:ea typeface="+mn-ea"/>
                          <a:cs typeface="+mn-cs"/>
                        </a:rPr>
                        <a:t>USD 5 million</a:t>
                      </a:r>
                      <a:endParaRPr lang="tr-TR" sz="1800" b="0" kern="1200" dirty="0">
                        <a:solidFill>
                          <a:schemeClr val="tx1"/>
                        </a:solidFill>
                        <a:effectLst/>
                        <a:latin typeface="Calibri" panose="020F0502020204030204"/>
                        <a:ea typeface="+mn-ea"/>
                        <a:cs typeface="+mn-cs"/>
                      </a:endParaRPr>
                    </a:p>
                    <a:p>
                      <a:r>
                        <a:rPr lang="en-US" sz="1800" b="0" kern="1200" dirty="0">
                          <a:solidFill>
                            <a:schemeClr val="tx1"/>
                          </a:solidFill>
                          <a:effectLst/>
                          <a:latin typeface="Calibri" panose="020F0502020204030204"/>
                          <a:ea typeface="+mn-ea"/>
                          <a:cs typeface="+mn-cs"/>
                        </a:rPr>
                        <a:t>based on USD gold value on 29 April 1963 </a:t>
                      </a:r>
                    </a:p>
                    <a:p>
                      <a:r>
                        <a:rPr lang="tr-TR" sz="1800" b="0" kern="1200" dirty="0">
                          <a:solidFill>
                            <a:schemeClr val="tx1"/>
                          </a:solidFill>
                          <a:effectLst/>
                          <a:latin typeface="Calibri" panose="020F0502020204030204"/>
                          <a:ea typeface="+mn-ea"/>
                          <a:cs typeface="+mn-cs"/>
                        </a:rPr>
                        <a:t>   </a:t>
                      </a:r>
                      <a:r>
                        <a:rPr lang="en-US" sz="1800" b="0" kern="1200" dirty="0">
                          <a:solidFill>
                            <a:schemeClr val="tx1"/>
                          </a:solidFill>
                          <a:effectLst/>
                          <a:latin typeface="Calibri" panose="020F0502020204030204"/>
                          <a:ea typeface="+mn-ea"/>
                          <a:cs typeface="+mn-cs"/>
                        </a:rPr>
                        <a:t>(approximately USD 262 million today)</a:t>
                      </a:r>
                      <a:endParaRPr lang="tr-TR" b="0" dirty="0"/>
                    </a:p>
                  </a:txBody>
                  <a:tcP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4126603329"/>
                  </a:ext>
                </a:extLst>
              </a:tr>
              <a:tr h="8510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1" u="sng" dirty="0">
                        <a:solidFill>
                          <a:schemeClr val="accent1"/>
                        </a:solidFill>
                      </a:endParaRPr>
                    </a:p>
                    <a:p>
                      <a:pPr algn="ctr"/>
                      <a:r>
                        <a:rPr lang="en-US" sz="1800" b="1" kern="1200" dirty="0">
                          <a:solidFill>
                            <a:schemeClr val="tx1"/>
                          </a:solidFill>
                          <a:effectLst/>
                          <a:latin typeface="Calibri" panose="020F0502020204030204"/>
                          <a:ea typeface="+mn-ea"/>
                          <a:cs typeface="+mn-cs"/>
                        </a:rPr>
                        <a:t>Revised Vienna Convention</a:t>
                      </a:r>
                      <a:endParaRPr lang="tr-TR" b="1" u="sng" dirty="0">
                        <a:solidFill>
                          <a:schemeClr val="accent1"/>
                        </a:solidFill>
                      </a:endParaRPr>
                    </a:p>
                  </a:txBody>
                  <a:tcP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lang="tr-TR" b="1" u="sng" dirty="0">
                        <a:solidFill>
                          <a:schemeClr val="accent1"/>
                        </a:solidFill>
                      </a:endParaRPr>
                    </a:p>
                    <a:p>
                      <a:pPr marL="0" marR="0" lvl="0" indent="0" algn="ctr" defTabSz="914406"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a:ea typeface="+mn-ea"/>
                          <a:cs typeface="+mn-cs"/>
                        </a:rPr>
                        <a:t>SDR 300 million</a:t>
                      </a:r>
                      <a:endParaRPr lang="tr-TR" b="1" u="sng" dirty="0">
                        <a:solidFill>
                          <a:schemeClr val="accent1"/>
                        </a:solidFill>
                      </a:endParaRPr>
                    </a:p>
                  </a:txBody>
                  <a:tcP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1753085465"/>
                  </a:ext>
                </a:extLst>
              </a:tr>
              <a:tr h="110630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Paris Convention</a:t>
                      </a:r>
                      <a:endParaRPr lang="tr-TR" b="1"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800" kern="1200" dirty="0">
                          <a:solidFill>
                            <a:schemeClr val="tx1"/>
                          </a:solidFill>
                          <a:effectLst/>
                          <a:latin typeface="Calibri" panose="020F0502020204030204"/>
                          <a:ea typeface="+mn-ea"/>
                          <a:cs typeface="+mn-cs"/>
                        </a:rPr>
                        <a:t>SDR 15 million</a:t>
                      </a:r>
                      <a:endParaRPr lang="tr-TR" b="1"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363472992"/>
                  </a:ext>
                </a:extLst>
              </a:tr>
              <a:tr h="8510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Revised Paris Convention</a:t>
                      </a:r>
                      <a:endParaRPr lang="tr-TR" b="1" dirty="0"/>
                    </a:p>
                  </a:txBody>
                  <a:tcP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lang="tr-TR" b="1" dirty="0"/>
                    </a:p>
                    <a:p>
                      <a:pPr marL="0" marR="0" lvl="0" indent="0" algn="ctr" defTabSz="914406"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a:ea typeface="+mn-ea"/>
                          <a:cs typeface="+mn-cs"/>
                        </a:rPr>
                        <a:t>EUR 700 million</a:t>
                      </a:r>
                      <a:endParaRPr lang="tr-TR" b="1" dirty="0"/>
                    </a:p>
                  </a:txBody>
                  <a:tcP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96365236"/>
                  </a:ext>
                </a:extLst>
              </a:tr>
              <a:tr h="6790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Convention on Supplementary Compensation for Nuclear Damage</a:t>
                      </a:r>
                      <a:r>
                        <a:rPr lang="tr-TR" b="1" dirty="0"/>
                        <a:t>(CSC)</a:t>
                      </a:r>
                    </a:p>
                  </a:txBody>
                  <a:tcP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1" dirty="0"/>
                    </a:p>
                    <a:p>
                      <a:pPr algn="ctr"/>
                      <a:r>
                        <a:rPr lang="tr-TR" b="0" dirty="0"/>
                        <a:t>SDR 300 milyon</a:t>
                      </a:r>
                    </a:p>
                  </a:txBody>
                  <a:tcP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2608400262"/>
                  </a:ext>
                </a:extLst>
              </a:tr>
            </a:tbl>
          </a:graphicData>
        </a:graphic>
      </p:graphicFrame>
    </p:spTree>
    <p:extLst>
      <p:ext uri="{BB962C8B-B14F-4D97-AF65-F5344CB8AC3E}">
        <p14:creationId xmlns:p14="http://schemas.microsoft.com/office/powerpoint/2010/main" val="3280044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42CE29D-9084-F8EF-EDDC-4A27FF40EBB6}"/>
              </a:ext>
            </a:extLst>
          </p:cNvPr>
          <p:cNvSpPr txBox="1">
            <a:spLocks/>
          </p:cNvSpPr>
          <p:nvPr/>
        </p:nvSpPr>
        <p:spPr>
          <a:xfrm>
            <a:off x="1044819" y="440522"/>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chemeClr val="bg1"/>
                </a:solidFill>
                <a:latin typeface="Arial" panose="020B0604020202020204" pitchFamily="34" charset="0"/>
                <a:cs typeface="Arial" panose="020B0604020202020204" pitchFamily="34" charset="0"/>
              </a:rPr>
              <a:t>REDUCED </a:t>
            </a:r>
            <a:r>
              <a:rPr lang="en-US" b="1" dirty="0">
                <a:solidFill>
                  <a:schemeClr val="bg1"/>
                </a:solidFill>
                <a:latin typeface="Arial" panose="020B0604020202020204" pitchFamily="34" charset="0"/>
                <a:cs typeface="Arial" panose="020B0604020202020204" pitchFamily="34" charset="0"/>
              </a:rPr>
              <a:t>LIABILITY </a:t>
            </a:r>
            <a:r>
              <a:rPr lang="en-US" b="1" dirty="0" smtClean="0">
                <a:solidFill>
                  <a:schemeClr val="bg1"/>
                </a:solidFill>
                <a:latin typeface="Arial" panose="020B0604020202020204" pitchFamily="34" charset="0"/>
                <a:cs typeface="Arial" panose="020B0604020202020204" pitchFamily="34" charset="0"/>
              </a:rPr>
              <a:t>AMOUNTS </a:t>
            </a:r>
            <a:r>
              <a:rPr lang="en-US" b="1" dirty="0">
                <a:solidFill>
                  <a:schemeClr val="bg1"/>
                </a:solidFill>
                <a:latin typeface="Arial" panose="020B0604020202020204" pitchFamily="34" charset="0"/>
                <a:cs typeface="Arial" panose="020B0604020202020204" pitchFamily="34" charset="0"/>
              </a:rPr>
              <a:t>IN </a:t>
            </a:r>
            <a:endParaRPr lang="tr-TR"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EXISTING LIABILITY CONVENTIONS </a:t>
            </a:r>
            <a:endParaRPr lang="en-GB" b="1" i="0" dirty="0">
              <a:solidFill>
                <a:schemeClr val="bg1"/>
              </a:solidFill>
              <a:latin typeface="Arial" panose="020B0604020202020204" pitchFamily="34" charset="0"/>
              <a:cs typeface="Arial" panose="020B0604020202020204" pitchFamily="34" charset="0"/>
            </a:endParaRPr>
          </a:p>
        </p:txBody>
      </p:sp>
      <p:graphicFrame>
        <p:nvGraphicFramePr>
          <p:cNvPr id="4" name="Tablo 3">
            <a:extLst>
              <a:ext uri="{FF2B5EF4-FFF2-40B4-BE49-F238E27FC236}">
                <a16:creationId xmlns="" xmlns:a16="http://schemas.microsoft.com/office/drawing/2014/main" id="{1497A7E1-674F-4534-8BBE-FF6AC9D053CC}"/>
              </a:ext>
            </a:extLst>
          </p:cNvPr>
          <p:cNvGraphicFramePr>
            <a:graphicFrameLocks noGrp="1"/>
          </p:cNvGraphicFramePr>
          <p:nvPr>
            <p:extLst>
              <p:ext uri="{D42A27DB-BD31-4B8C-83A1-F6EECF244321}">
                <p14:modId xmlns:p14="http://schemas.microsoft.com/office/powerpoint/2010/main" val="3326709301"/>
              </p:ext>
            </p:extLst>
          </p:nvPr>
        </p:nvGraphicFramePr>
        <p:xfrm>
          <a:off x="1044819" y="1455127"/>
          <a:ext cx="10102362" cy="5084321"/>
        </p:xfrm>
        <a:graphic>
          <a:graphicData uri="http://schemas.openxmlformats.org/drawingml/2006/table">
            <a:tbl>
              <a:tblPr firstRow="1" bandRow="1"/>
              <a:tblGrid>
                <a:gridCol w="5051181">
                  <a:extLst>
                    <a:ext uri="{9D8B030D-6E8A-4147-A177-3AD203B41FA5}">
                      <a16:colId xmlns="" xmlns:a16="http://schemas.microsoft.com/office/drawing/2014/main" val="3004341339"/>
                    </a:ext>
                  </a:extLst>
                </a:gridCol>
                <a:gridCol w="5051181">
                  <a:extLst>
                    <a:ext uri="{9D8B030D-6E8A-4147-A177-3AD203B41FA5}">
                      <a16:colId xmlns="" xmlns:a16="http://schemas.microsoft.com/office/drawing/2014/main" val="1423751238"/>
                    </a:ext>
                  </a:extLst>
                </a:gridCol>
              </a:tblGrid>
              <a:tr h="136160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Vienna Convention</a:t>
                      </a:r>
                      <a:endParaRPr lang="tr-TR" b="0" dirty="0"/>
                    </a:p>
                  </a:txBody>
                  <a:tcP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lang="tr-TR" b="1" dirty="0"/>
                    </a:p>
                    <a:p>
                      <a:r>
                        <a:rPr lang="tr-TR" sz="1800" b="0" kern="1200" dirty="0">
                          <a:solidFill>
                            <a:schemeClr val="tx1"/>
                          </a:solidFill>
                          <a:effectLst/>
                          <a:latin typeface="Calibri" panose="020F0502020204030204"/>
                          <a:ea typeface="+mn-ea"/>
                          <a:cs typeface="+mn-cs"/>
                        </a:rPr>
                        <a:t>                           </a:t>
                      </a:r>
                      <a:r>
                        <a:rPr lang="en-US" sz="1800" b="0" kern="1200" dirty="0">
                          <a:solidFill>
                            <a:schemeClr val="tx1"/>
                          </a:solidFill>
                          <a:effectLst/>
                          <a:latin typeface="Calibri" panose="020F0502020204030204"/>
                          <a:ea typeface="+mn-ea"/>
                          <a:cs typeface="+mn-cs"/>
                        </a:rPr>
                        <a:t>USD 5 million</a:t>
                      </a:r>
                      <a:endParaRPr lang="tr-TR" sz="1800" b="0" kern="1200" dirty="0">
                        <a:solidFill>
                          <a:schemeClr val="tx1"/>
                        </a:solidFill>
                        <a:effectLst/>
                        <a:latin typeface="Calibri" panose="020F0502020204030204"/>
                        <a:ea typeface="+mn-ea"/>
                        <a:cs typeface="+mn-cs"/>
                      </a:endParaRPr>
                    </a:p>
                    <a:p>
                      <a:r>
                        <a:rPr lang="en-US" sz="1800" b="0" kern="1200" dirty="0">
                          <a:solidFill>
                            <a:schemeClr val="tx1"/>
                          </a:solidFill>
                          <a:effectLst/>
                          <a:latin typeface="Calibri" panose="020F0502020204030204"/>
                          <a:ea typeface="+mn-ea"/>
                          <a:cs typeface="+mn-cs"/>
                        </a:rPr>
                        <a:t>based on USD gold value on 29 April 1963 </a:t>
                      </a:r>
                    </a:p>
                    <a:p>
                      <a:r>
                        <a:rPr lang="tr-TR" sz="1800" b="0" kern="1200" dirty="0">
                          <a:solidFill>
                            <a:schemeClr val="tx1"/>
                          </a:solidFill>
                          <a:effectLst/>
                          <a:latin typeface="Calibri" panose="020F0502020204030204"/>
                          <a:ea typeface="+mn-ea"/>
                          <a:cs typeface="+mn-cs"/>
                        </a:rPr>
                        <a:t>   </a:t>
                      </a:r>
                      <a:r>
                        <a:rPr lang="en-US" sz="1800" b="0" kern="1200" dirty="0">
                          <a:solidFill>
                            <a:schemeClr val="tx1"/>
                          </a:solidFill>
                          <a:effectLst/>
                          <a:latin typeface="Calibri" panose="020F0502020204030204"/>
                          <a:ea typeface="+mn-ea"/>
                          <a:cs typeface="+mn-cs"/>
                        </a:rPr>
                        <a:t>(approximately USD 262 million today)</a:t>
                      </a:r>
                      <a:endParaRPr lang="tr-TR" b="0" dirty="0"/>
                    </a:p>
                  </a:txBody>
                  <a:tcP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4126603329"/>
                  </a:ext>
                </a:extLst>
              </a:tr>
              <a:tr h="8510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1" u="sng" dirty="0">
                        <a:solidFill>
                          <a:schemeClr val="accent1"/>
                        </a:solidFill>
                      </a:endParaRPr>
                    </a:p>
                    <a:p>
                      <a:pPr algn="ctr"/>
                      <a:r>
                        <a:rPr lang="en-US" sz="1800" b="1" kern="1200" dirty="0">
                          <a:solidFill>
                            <a:schemeClr val="tx1"/>
                          </a:solidFill>
                          <a:effectLst/>
                          <a:latin typeface="Calibri" panose="020F0502020204030204"/>
                          <a:ea typeface="+mn-ea"/>
                          <a:cs typeface="+mn-cs"/>
                        </a:rPr>
                        <a:t>Revised Vienna Convention</a:t>
                      </a:r>
                      <a:endParaRPr lang="tr-TR" b="1" u="sng" dirty="0">
                        <a:solidFill>
                          <a:schemeClr val="accent1"/>
                        </a:solidFill>
                      </a:endParaRPr>
                    </a:p>
                  </a:txBody>
                  <a:tcP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lang="tr-TR" b="1" u="sng" dirty="0">
                        <a:solidFill>
                          <a:schemeClr val="accent1"/>
                        </a:solidFill>
                      </a:endParaRPr>
                    </a:p>
                    <a:p>
                      <a:pPr marL="0" marR="0" lvl="0" indent="0" algn="ctr" defTabSz="914406"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a:ea typeface="+mn-ea"/>
                          <a:cs typeface="+mn-cs"/>
                        </a:rPr>
                        <a:t>SDR 5 million</a:t>
                      </a:r>
                      <a:endParaRPr lang="tr-TR" b="1" u="sng" dirty="0">
                        <a:solidFill>
                          <a:schemeClr val="accent1"/>
                        </a:solidFill>
                      </a:endParaRPr>
                    </a:p>
                  </a:txBody>
                  <a:tcP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1753085465"/>
                  </a:ext>
                </a:extLst>
              </a:tr>
              <a:tr h="110630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Paris Convention</a:t>
                      </a:r>
                      <a:endParaRPr lang="tr-TR" b="1"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800" kern="1200" dirty="0">
                          <a:solidFill>
                            <a:schemeClr val="tx1"/>
                          </a:solidFill>
                          <a:effectLst/>
                          <a:latin typeface="Calibri" panose="020F0502020204030204"/>
                          <a:ea typeface="+mn-ea"/>
                          <a:cs typeface="+mn-cs"/>
                        </a:rPr>
                        <a:t>SDR 5 million</a:t>
                      </a:r>
                      <a:endParaRPr lang="tr-TR" b="1" dirty="0"/>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363472992"/>
                  </a:ext>
                </a:extLst>
              </a:tr>
              <a:tr h="8510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Revised Paris Convention</a:t>
                      </a:r>
                      <a:endParaRPr lang="tr-TR" b="1" dirty="0"/>
                    </a:p>
                  </a:txBody>
                  <a:tcP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lang="tr-TR" b="1" dirty="0"/>
                    </a:p>
                    <a:p>
                      <a:pPr marL="0" marR="0" lvl="0" indent="0" algn="ctr" defTabSz="914406"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a:ea typeface="+mn-ea"/>
                          <a:cs typeface="+mn-cs"/>
                        </a:rPr>
                        <a:t>EUR 70 million</a:t>
                      </a:r>
                      <a:endParaRPr lang="tr-TR" b="1" dirty="0"/>
                    </a:p>
                  </a:txBody>
                  <a:tcP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 xmlns:a16="http://schemas.microsoft.com/office/drawing/2014/main" val="96365236"/>
                  </a:ext>
                </a:extLst>
              </a:tr>
              <a:tr h="6790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0" dirty="0"/>
                    </a:p>
                    <a:p>
                      <a:pPr algn="ctr"/>
                      <a:r>
                        <a:rPr lang="en-US" sz="1800" b="1" kern="1200" dirty="0">
                          <a:solidFill>
                            <a:schemeClr val="tx1"/>
                          </a:solidFill>
                          <a:effectLst/>
                          <a:latin typeface="Calibri" panose="020F0502020204030204"/>
                          <a:ea typeface="+mn-ea"/>
                          <a:cs typeface="+mn-cs"/>
                        </a:rPr>
                        <a:t>Convention on Supplementary Compensation for Nuclear Damage</a:t>
                      </a:r>
                      <a:r>
                        <a:rPr lang="tr-TR" b="1" dirty="0"/>
                        <a:t>(CSC)</a:t>
                      </a:r>
                    </a:p>
                  </a:txBody>
                  <a:tcP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tr-TR" b="1" dirty="0"/>
                    </a:p>
                    <a:p>
                      <a:pPr algn="ctr"/>
                      <a:r>
                        <a:rPr lang="en-US" sz="1800" kern="1200" dirty="0">
                          <a:solidFill>
                            <a:schemeClr val="tx1"/>
                          </a:solidFill>
                          <a:effectLst/>
                          <a:latin typeface="Calibri" panose="020F0502020204030204"/>
                          <a:ea typeface="+mn-ea"/>
                          <a:cs typeface="+mn-cs"/>
                        </a:rPr>
                        <a:t>SDR 5 million</a:t>
                      </a:r>
                      <a:endParaRPr lang="tr-TR" b="0" dirty="0"/>
                    </a:p>
                  </a:txBody>
                  <a:tcP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 xmlns:a16="http://schemas.microsoft.com/office/drawing/2014/main" val="2608400262"/>
                  </a:ext>
                </a:extLst>
              </a:tr>
            </a:tbl>
          </a:graphicData>
        </a:graphic>
      </p:graphicFrame>
    </p:spTree>
    <p:extLst>
      <p:ext uri="{BB962C8B-B14F-4D97-AF65-F5344CB8AC3E}">
        <p14:creationId xmlns:p14="http://schemas.microsoft.com/office/powerpoint/2010/main" val="3732953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2BD6DFC-4280-4B0F-BEF6-7300C1764B44}"/>
              </a:ext>
            </a:extLst>
          </p:cNvPr>
          <p:cNvSpPr>
            <a:spLocks noGrp="1"/>
          </p:cNvSpPr>
          <p:nvPr>
            <p:ph type="subTitle" idx="1"/>
          </p:nvPr>
        </p:nvSpPr>
        <p:spPr>
          <a:xfrm>
            <a:off x="923544" y="1682496"/>
            <a:ext cx="10570464" cy="4791456"/>
          </a:xfrm>
        </p:spPr>
        <p:txBody>
          <a:bodyPr>
            <a:normAutofit/>
          </a:bodyPr>
          <a:lstStyle/>
          <a:p>
            <a:pPr marL="342900" indent="-342900" algn="just">
              <a:buFont typeface="Wingdings" panose="05000000000000000000" pitchFamily="2" charset="2"/>
              <a:buChar char="q"/>
            </a:pPr>
            <a:r>
              <a:rPr lang="tr-TR" dirty="0" err="1" smtClean="0"/>
              <a:t>It</a:t>
            </a:r>
            <a:r>
              <a:rPr lang="tr-TR" dirty="0" smtClean="0"/>
              <a:t> </a:t>
            </a:r>
            <a:r>
              <a:rPr lang="en-US" dirty="0" smtClean="0"/>
              <a:t>is </a:t>
            </a:r>
            <a:r>
              <a:rPr lang="en-US" dirty="0"/>
              <a:t>considered that existing nuclear liability conventions cover SMRs in principle. This issue is clearly understood from the explanatory documents of the conventions. </a:t>
            </a:r>
            <a:endParaRPr lang="tr-TR" dirty="0" smtClean="0"/>
          </a:p>
          <a:p>
            <a:pPr marL="342900" indent="-342900" algn="just">
              <a:buFont typeface="Wingdings" panose="05000000000000000000" pitchFamily="2" charset="2"/>
              <a:buChar char="q"/>
            </a:pPr>
            <a:r>
              <a:rPr lang="en-US" dirty="0" smtClean="0"/>
              <a:t>Reduced </a:t>
            </a:r>
            <a:r>
              <a:rPr lang="en-US" dirty="0"/>
              <a:t>liability limits are determined for low-risk activities in existing liability conventions.  These reduced liability limits can also </a:t>
            </a:r>
            <a:r>
              <a:rPr lang="en-US" dirty="0" smtClean="0"/>
              <a:t>be </a:t>
            </a:r>
            <a:r>
              <a:rPr lang="en-US" dirty="0"/>
              <a:t>applied to SMRs. States may decide a liability amount </a:t>
            </a:r>
            <a:r>
              <a:rPr lang="tr-TR" dirty="0" err="1"/>
              <a:t>between</a:t>
            </a:r>
            <a:r>
              <a:rPr lang="tr-TR" dirty="0"/>
              <a:t> </a:t>
            </a:r>
            <a:r>
              <a:rPr lang="tr-TR" dirty="0" err="1"/>
              <a:t>the</a:t>
            </a:r>
            <a:r>
              <a:rPr lang="tr-TR" dirty="0"/>
              <a:t> </a:t>
            </a:r>
            <a:r>
              <a:rPr lang="tr-TR" dirty="0" err="1"/>
              <a:t>reduced</a:t>
            </a:r>
            <a:r>
              <a:rPr lang="tr-TR" dirty="0"/>
              <a:t> </a:t>
            </a:r>
            <a:r>
              <a:rPr lang="tr-TR" dirty="0" err="1"/>
              <a:t>liability</a:t>
            </a:r>
            <a:r>
              <a:rPr lang="tr-TR" dirty="0"/>
              <a:t> </a:t>
            </a:r>
            <a:r>
              <a:rPr lang="tr-TR" dirty="0" err="1"/>
              <a:t>amount</a:t>
            </a:r>
            <a:r>
              <a:rPr lang="tr-TR" dirty="0"/>
              <a:t> </a:t>
            </a:r>
            <a:r>
              <a:rPr lang="tr-TR" dirty="0" err="1"/>
              <a:t>and</a:t>
            </a:r>
            <a:r>
              <a:rPr lang="tr-TR" dirty="0"/>
              <a:t> </a:t>
            </a:r>
            <a:r>
              <a:rPr lang="tr-TR" dirty="0" err="1"/>
              <a:t>the</a:t>
            </a:r>
            <a:r>
              <a:rPr lang="tr-TR" dirty="0"/>
              <a:t> minimal </a:t>
            </a:r>
            <a:r>
              <a:rPr lang="tr-TR" dirty="0" err="1"/>
              <a:t>liability</a:t>
            </a:r>
            <a:r>
              <a:rPr lang="tr-TR" dirty="0"/>
              <a:t> </a:t>
            </a:r>
            <a:r>
              <a:rPr lang="tr-TR" dirty="0" err="1"/>
              <a:t>amount</a:t>
            </a:r>
            <a:r>
              <a:rPr lang="tr-TR" dirty="0"/>
              <a:t> </a:t>
            </a:r>
            <a:r>
              <a:rPr lang="tr-TR" dirty="0" err="1"/>
              <a:t>for</a:t>
            </a:r>
            <a:r>
              <a:rPr lang="tr-TR" dirty="0"/>
              <a:t> </a:t>
            </a:r>
            <a:r>
              <a:rPr lang="tr-TR" dirty="0" err="1"/>
              <a:t>SMRs</a:t>
            </a:r>
            <a:r>
              <a:rPr lang="tr-TR" dirty="0"/>
              <a:t>. </a:t>
            </a:r>
            <a:endParaRPr lang="tr-TR" dirty="0" smtClean="0"/>
          </a:p>
          <a:p>
            <a:pPr marL="342900" indent="-342900" algn="just">
              <a:buFont typeface="Wingdings" panose="05000000000000000000" pitchFamily="2" charset="2"/>
              <a:buChar char="q"/>
            </a:pPr>
            <a:r>
              <a:rPr lang="en-US" dirty="0"/>
              <a:t>In the final stage, this is a national decision that must be made. When the lower liability limit is determined, the remaining nuclear damage that will be </a:t>
            </a:r>
            <a:r>
              <a:rPr lang="en-US" dirty="0" smtClean="0"/>
              <a:t>compensated </a:t>
            </a:r>
            <a:r>
              <a:rPr lang="en-US" dirty="0"/>
              <a:t>by the countries and the difficulty of predicting the damage related to SMRs </a:t>
            </a:r>
            <a:r>
              <a:rPr lang="tr-TR" dirty="0" smtClean="0"/>
              <a:t>is a</a:t>
            </a:r>
            <a:r>
              <a:rPr lang="en-US" dirty="0" smtClean="0"/>
              <a:t> </a:t>
            </a:r>
            <a:r>
              <a:rPr lang="en-US" dirty="0"/>
              <a:t>regulatory </a:t>
            </a:r>
            <a:r>
              <a:rPr lang="en-US" dirty="0" smtClean="0"/>
              <a:t>challenge </a:t>
            </a:r>
            <a:r>
              <a:rPr lang="en-US" dirty="0"/>
              <a:t>for countries.</a:t>
            </a:r>
            <a:endParaRPr lang="tr-TR" dirty="0"/>
          </a:p>
        </p:txBody>
      </p:sp>
      <p:sp>
        <p:nvSpPr>
          <p:cNvPr id="5" name="Title 1">
            <a:extLst>
              <a:ext uri="{FF2B5EF4-FFF2-40B4-BE49-F238E27FC236}">
                <a16:creationId xmlns=""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err="1" smtClean="0">
                <a:solidFill>
                  <a:schemeClr val="bg1"/>
                </a:solidFill>
                <a:latin typeface="Arial" panose="020B0604020202020204" pitchFamily="34" charset="0"/>
                <a:cs typeface="Arial" panose="020B0604020202020204" pitchFamily="34" charset="0"/>
              </a:rPr>
              <a:t>Conclusion</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012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42CE29D-9084-F8EF-EDDC-4A27FF40EBB6}"/>
              </a:ext>
            </a:extLst>
          </p:cNvPr>
          <p:cNvSpPr txBox="1">
            <a:spLocks/>
          </p:cNvSpPr>
          <p:nvPr/>
        </p:nvSpPr>
        <p:spPr>
          <a:xfrm>
            <a:off x="789432" y="2331720"/>
            <a:ext cx="10515600" cy="2816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a:t>
            </a:r>
            <a:r>
              <a:rPr lang="en-US" b="1" i="0" dirty="0" smtClean="0">
                <a:solidFill>
                  <a:schemeClr val="bg1"/>
                </a:solidFill>
                <a:latin typeface="Arial" panose="020B0604020202020204" pitchFamily="34" charset="0"/>
                <a:cs typeface="Arial" panose="020B0604020202020204" pitchFamily="34" charset="0"/>
              </a:rPr>
              <a:t>edit</a:t>
            </a:r>
            <a:r>
              <a:rPr lang="tr-TR" sz="7600" b="1" i="0" dirty="0" err="1" smtClean="0">
                <a:solidFill>
                  <a:schemeClr val="accent4">
                    <a:lumMod val="75000"/>
                  </a:schemeClr>
                </a:solidFill>
                <a:latin typeface="Arial" panose="020B0604020202020204" pitchFamily="34" charset="0"/>
                <a:cs typeface="Arial" panose="020B0604020202020204" pitchFamily="34" charset="0"/>
              </a:rPr>
              <a:t>Thank</a:t>
            </a:r>
            <a:r>
              <a:rPr lang="tr-TR" sz="7600" b="1" i="0" dirty="0" smtClean="0">
                <a:solidFill>
                  <a:schemeClr val="accent4">
                    <a:lumMod val="75000"/>
                  </a:schemeClr>
                </a:solidFill>
                <a:latin typeface="Arial" panose="020B0604020202020204" pitchFamily="34" charset="0"/>
                <a:cs typeface="Arial" panose="020B0604020202020204" pitchFamily="34" charset="0"/>
              </a:rPr>
              <a:t> </a:t>
            </a:r>
            <a:r>
              <a:rPr lang="tr-TR" sz="7600" b="1" i="0" dirty="0" err="1" smtClean="0">
                <a:solidFill>
                  <a:schemeClr val="accent4">
                    <a:lumMod val="75000"/>
                  </a:schemeClr>
                </a:solidFill>
                <a:latin typeface="Arial" panose="020B0604020202020204" pitchFamily="34" charset="0"/>
                <a:cs typeface="Arial" panose="020B0604020202020204" pitchFamily="34" charset="0"/>
              </a:rPr>
              <a:t>you</a:t>
            </a:r>
            <a:r>
              <a:rPr lang="tr-TR" sz="7600" b="1" i="0" dirty="0" smtClean="0">
                <a:solidFill>
                  <a:schemeClr val="accent4">
                    <a:lumMod val="75000"/>
                  </a:schemeClr>
                </a:solidFill>
                <a:latin typeface="Arial" panose="020B0604020202020204" pitchFamily="34" charset="0"/>
                <a:cs typeface="Arial" panose="020B0604020202020204" pitchFamily="34" charset="0"/>
              </a:rPr>
              <a:t>. </a:t>
            </a:r>
          </a:p>
          <a:p>
            <a:r>
              <a:rPr lang="tr-TR" sz="7600" b="1" dirty="0">
                <a:solidFill>
                  <a:schemeClr val="accent4">
                    <a:lumMod val="75000"/>
                  </a:schemeClr>
                </a:solidFill>
                <a:latin typeface="Arial" panose="020B0604020202020204" pitchFamily="34" charset="0"/>
                <a:cs typeface="Arial" panose="020B0604020202020204" pitchFamily="34" charset="0"/>
              </a:rPr>
              <a:t>	</a:t>
            </a:r>
            <a:r>
              <a:rPr lang="tr-TR" sz="7600" b="1" dirty="0" smtClean="0">
                <a:solidFill>
                  <a:schemeClr val="accent4">
                    <a:lumMod val="75000"/>
                  </a:schemeClr>
                </a:solidFill>
                <a:latin typeface="Arial" panose="020B0604020202020204" pitchFamily="34" charset="0"/>
                <a:cs typeface="Arial" panose="020B0604020202020204" pitchFamily="34" charset="0"/>
              </a:rPr>
              <a:t>		</a:t>
            </a:r>
            <a:r>
              <a:rPr lang="tr-TR" sz="1800" b="1" dirty="0" err="1" smtClean="0">
                <a:solidFill>
                  <a:schemeClr val="accent4">
                    <a:lumMod val="75000"/>
                  </a:schemeClr>
                </a:solidFill>
                <a:latin typeface="Arial" panose="020B0604020202020204" pitchFamily="34" charset="0"/>
                <a:cs typeface="Arial" panose="020B0604020202020204" pitchFamily="34" charset="0"/>
              </a:rPr>
              <a:t>Contact</a:t>
            </a:r>
            <a:r>
              <a:rPr lang="tr-TR" sz="1800" b="1" dirty="0" smtClean="0">
                <a:solidFill>
                  <a:schemeClr val="accent4">
                    <a:lumMod val="75000"/>
                  </a:schemeClr>
                </a:solidFill>
                <a:latin typeface="Arial" panose="020B0604020202020204" pitchFamily="34" charset="0"/>
                <a:cs typeface="Arial" panose="020B0604020202020204" pitchFamily="34" charset="0"/>
              </a:rPr>
              <a:t> </a:t>
            </a:r>
            <a:r>
              <a:rPr lang="tr-TR" sz="1800" b="1" dirty="0" err="1" smtClean="0">
                <a:solidFill>
                  <a:schemeClr val="accent4">
                    <a:lumMod val="75000"/>
                  </a:schemeClr>
                </a:solidFill>
                <a:latin typeface="Arial" panose="020B0604020202020204" pitchFamily="34" charset="0"/>
                <a:cs typeface="Arial" panose="020B0604020202020204" pitchFamily="34" charset="0"/>
              </a:rPr>
              <a:t>information</a:t>
            </a:r>
            <a:r>
              <a:rPr lang="tr-TR" sz="1800" b="1" dirty="0" smtClean="0">
                <a:solidFill>
                  <a:schemeClr val="accent4">
                    <a:lumMod val="75000"/>
                  </a:schemeClr>
                </a:solidFill>
                <a:latin typeface="Arial" panose="020B0604020202020204" pitchFamily="34" charset="0"/>
                <a:cs typeface="Arial" panose="020B0604020202020204" pitchFamily="34" charset="0"/>
              </a:rPr>
              <a:t>: zeynepmelissa.sahin@ndk.org</a:t>
            </a:r>
            <a:endParaRPr lang="en-GB" sz="1800" b="1" i="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58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539F9C1-811F-4FE5-A656-1616D6F16D44}"/>
              </a:ext>
            </a:extLst>
          </p:cNvPr>
          <p:cNvSpPr>
            <a:spLocks noGrp="1"/>
          </p:cNvSpPr>
          <p:nvPr>
            <p:ph type="ctrTitle"/>
          </p:nvPr>
        </p:nvSpPr>
        <p:spPr/>
        <p:txBody>
          <a:bodyPr/>
          <a:lstStyle/>
          <a:p>
            <a:r>
              <a:rPr lang="tr-TR" dirty="0"/>
              <a:t>Nuclear </a:t>
            </a:r>
            <a:r>
              <a:rPr lang="tr-TR" dirty="0" err="1"/>
              <a:t>Liability</a:t>
            </a:r>
            <a:r>
              <a:rPr lang="tr-TR" dirty="0"/>
              <a:t> </a:t>
            </a:r>
            <a:r>
              <a:rPr lang="tr-TR" dirty="0" err="1"/>
              <a:t>for</a:t>
            </a:r>
            <a:r>
              <a:rPr lang="tr-TR" dirty="0"/>
              <a:t> </a:t>
            </a:r>
            <a:br>
              <a:rPr lang="tr-TR" dirty="0"/>
            </a:br>
            <a:r>
              <a:rPr lang="tr-TR" dirty="0"/>
              <a:t>Small Modular </a:t>
            </a:r>
            <a:r>
              <a:rPr lang="tr-TR" dirty="0" err="1"/>
              <a:t>Reactors</a:t>
            </a:r>
            <a:endParaRPr lang="en-GB" dirty="0"/>
          </a:p>
        </p:txBody>
      </p:sp>
      <p:sp>
        <p:nvSpPr>
          <p:cNvPr id="5" name="Subtitle 4">
            <a:extLst>
              <a:ext uri="{FF2B5EF4-FFF2-40B4-BE49-F238E27FC236}">
                <a16:creationId xmlns="" xmlns:a16="http://schemas.microsoft.com/office/drawing/2014/main" id="{831E5A99-86B7-4696-9D98-C28D48D14812}"/>
              </a:ext>
            </a:extLst>
          </p:cNvPr>
          <p:cNvSpPr>
            <a:spLocks noGrp="1"/>
          </p:cNvSpPr>
          <p:nvPr>
            <p:ph type="subTitle" idx="1"/>
          </p:nvPr>
        </p:nvSpPr>
        <p:spPr/>
        <p:txBody>
          <a:bodyPr/>
          <a:lstStyle/>
          <a:p>
            <a:r>
              <a:rPr lang="tr-TR" dirty="0"/>
              <a:t>Zeynep Melissa SAVAS</a:t>
            </a:r>
          </a:p>
          <a:p>
            <a:r>
              <a:rPr lang="tr-TR" dirty="0"/>
              <a:t>Nuclear </a:t>
            </a:r>
            <a:r>
              <a:rPr lang="tr-TR" dirty="0" err="1"/>
              <a:t>Regulatory</a:t>
            </a:r>
            <a:r>
              <a:rPr lang="tr-TR" dirty="0"/>
              <a:t> </a:t>
            </a:r>
            <a:r>
              <a:rPr lang="tr-TR" dirty="0" err="1"/>
              <a:t>Specialist</a:t>
            </a:r>
            <a:endParaRPr lang="tr-TR" dirty="0"/>
          </a:p>
          <a:p>
            <a:r>
              <a:rPr lang="tr-TR" dirty="0"/>
              <a:t>Nuclear </a:t>
            </a:r>
            <a:r>
              <a:rPr lang="tr-TR" dirty="0" err="1"/>
              <a:t>Regulatory</a:t>
            </a:r>
            <a:r>
              <a:rPr lang="tr-TR" dirty="0"/>
              <a:t> </a:t>
            </a:r>
            <a:r>
              <a:rPr lang="tr-TR" dirty="0" err="1"/>
              <a:t>Authority</a:t>
            </a:r>
            <a:endParaRPr lang="en-GB" dirty="0"/>
          </a:p>
        </p:txBody>
      </p:sp>
    </p:spTree>
    <p:extLst>
      <p:ext uri="{BB962C8B-B14F-4D97-AF65-F5344CB8AC3E}">
        <p14:creationId xmlns:p14="http://schemas.microsoft.com/office/powerpoint/2010/main" val="1449761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i="0" dirty="0" smtClean="0">
                <a:solidFill>
                  <a:schemeClr val="bg1"/>
                </a:solidFill>
                <a:latin typeface="Arial" panose="020B0604020202020204" pitchFamily="34" charset="0"/>
                <a:cs typeface="Arial" panose="020B0604020202020204" pitchFamily="34" charset="0"/>
              </a:rPr>
              <a:t>Small Modular </a:t>
            </a:r>
            <a:r>
              <a:rPr lang="tr-TR" b="1" i="0" dirty="0" err="1" smtClean="0">
                <a:solidFill>
                  <a:schemeClr val="bg1"/>
                </a:solidFill>
                <a:latin typeface="Arial" panose="020B0604020202020204" pitchFamily="34" charset="0"/>
                <a:cs typeface="Arial" panose="020B0604020202020204" pitchFamily="34" charset="0"/>
              </a:rPr>
              <a:t>Reactors</a:t>
            </a:r>
            <a:endParaRPr lang="en-GB" b="1" i="0" dirty="0">
              <a:solidFill>
                <a:schemeClr val="bg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505968" y="2002536"/>
            <a:ext cx="6382512" cy="3590163"/>
          </a:xfrm>
          <a:prstGeom prst="rect">
            <a:avLst/>
          </a:prstGeom>
        </p:spPr>
      </p:pic>
      <p:sp>
        <p:nvSpPr>
          <p:cNvPr id="3" name="Dikdörtgen 2"/>
          <p:cNvSpPr/>
          <p:nvPr/>
        </p:nvSpPr>
        <p:spPr>
          <a:xfrm>
            <a:off x="6986016" y="1271855"/>
            <a:ext cx="5077968" cy="5586145"/>
          </a:xfrm>
          <a:prstGeom prst="rect">
            <a:avLst/>
          </a:prstGeom>
        </p:spPr>
        <p:txBody>
          <a:bodyPr wrap="square">
            <a:spAutoFit/>
          </a:bodyPr>
          <a:lstStyle/>
          <a:p>
            <a:pPr marL="285750" indent="-285750" algn="just">
              <a:buFont typeface="Wingdings" panose="05000000000000000000" pitchFamily="2" charset="2"/>
              <a:buChar char="v"/>
            </a:pPr>
            <a:r>
              <a:rPr lang="en-US" sz="1700" dirty="0"/>
              <a:t>IAEA classifies any nuclear reactor with a power output of more than 700 megawatts (</a:t>
            </a:r>
            <a:r>
              <a:rPr lang="en-US" sz="1700" dirty="0" err="1"/>
              <a:t>MWe</a:t>
            </a:r>
            <a:r>
              <a:rPr lang="en-US" sz="1700" dirty="0"/>
              <a:t>) as large reactors, and those with outputs between 300 and 700 </a:t>
            </a:r>
            <a:r>
              <a:rPr lang="en-US" sz="1700" dirty="0" err="1"/>
              <a:t>MWe</a:t>
            </a:r>
            <a:r>
              <a:rPr lang="en-US" sz="1700" dirty="0"/>
              <a:t> are considered as medium-sized reactors. </a:t>
            </a:r>
            <a:endParaRPr lang="tr-TR" sz="1700" dirty="0" smtClean="0"/>
          </a:p>
          <a:p>
            <a:pPr marL="285750" indent="-285750" algn="just">
              <a:buFont typeface="Wingdings" panose="05000000000000000000" pitchFamily="2" charset="2"/>
              <a:buChar char="v"/>
            </a:pPr>
            <a:endParaRPr lang="tr-TR" sz="1700" dirty="0" smtClean="0"/>
          </a:p>
          <a:p>
            <a:pPr marL="285750" indent="-285750" algn="just">
              <a:buFont typeface="Wingdings" panose="05000000000000000000" pitchFamily="2" charset="2"/>
              <a:buChar char="v"/>
            </a:pPr>
            <a:r>
              <a:rPr lang="en-US" sz="1700" b="1" dirty="0" smtClean="0"/>
              <a:t>And </a:t>
            </a:r>
            <a:r>
              <a:rPr lang="en-US" sz="1700" b="1" dirty="0"/>
              <a:t>SMRs are defined as newer generation nuclear reactors which designed to be modular and generate electric power between 10 and 300 </a:t>
            </a:r>
            <a:r>
              <a:rPr lang="en-US" sz="1700" b="1" dirty="0" smtClean="0"/>
              <a:t>megawatts</a:t>
            </a:r>
            <a:r>
              <a:rPr lang="tr-TR" sz="1700" b="1" dirty="0" smtClean="0"/>
              <a:t>.</a:t>
            </a:r>
          </a:p>
          <a:p>
            <a:pPr marL="285750" indent="-285750" algn="just">
              <a:buFont typeface="Wingdings" panose="05000000000000000000" pitchFamily="2" charset="2"/>
              <a:buChar char="v"/>
            </a:pPr>
            <a:endParaRPr lang="tr-TR" sz="1700" b="1" dirty="0"/>
          </a:p>
          <a:p>
            <a:pPr marL="285750" indent="-285750" algn="just">
              <a:buFont typeface="Wingdings" panose="05000000000000000000" pitchFamily="2" charset="2"/>
              <a:buChar char="v"/>
            </a:pPr>
            <a:r>
              <a:rPr lang="en-US" sz="1700" dirty="0"/>
              <a:t>S</a:t>
            </a:r>
            <a:r>
              <a:rPr lang="tr-TR" sz="1700" dirty="0"/>
              <a:t>o far, </a:t>
            </a:r>
            <a:r>
              <a:rPr lang="tr-TR" sz="1700" dirty="0" err="1"/>
              <a:t>SMRs</a:t>
            </a:r>
            <a:r>
              <a:rPr lang="tr-TR" sz="1700" dirty="0"/>
              <a:t> </a:t>
            </a:r>
            <a:r>
              <a:rPr lang="tr-TR" sz="1700" dirty="0" err="1"/>
              <a:t>are</a:t>
            </a:r>
            <a:r>
              <a:rPr lang="tr-TR" sz="1700" dirty="0"/>
              <a:t> </a:t>
            </a:r>
            <a:r>
              <a:rPr lang="tr-TR" sz="1700" dirty="0" err="1"/>
              <a:t>operational</a:t>
            </a:r>
            <a:r>
              <a:rPr lang="tr-TR" sz="1700" dirty="0"/>
              <a:t> </a:t>
            </a:r>
            <a:r>
              <a:rPr lang="tr-TR" sz="1700" dirty="0" err="1"/>
              <a:t>only</a:t>
            </a:r>
            <a:r>
              <a:rPr lang="tr-TR" sz="1700" dirty="0"/>
              <a:t> in </a:t>
            </a:r>
            <a:r>
              <a:rPr lang="tr-TR" sz="1700" dirty="0" err="1"/>
              <a:t>Russia</a:t>
            </a:r>
            <a:r>
              <a:rPr lang="tr-TR" sz="1700" dirty="0"/>
              <a:t> </a:t>
            </a:r>
            <a:r>
              <a:rPr lang="tr-TR" sz="1700" dirty="0" err="1"/>
              <a:t>and</a:t>
            </a:r>
            <a:r>
              <a:rPr lang="tr-TR" sz="1700" dirty="0"/>
              <a:t> </a:t>
            </a:r>
            <a:r>
              <a:rPr lang="tr-TR" sz="1700" dirty="0" err="1"/>
              <a:t>China</a:t>
            </a:r>
            <a:r>
              <a:rPr lang="tr-TR" sz="1700" dirty="0"/>
              <a:t>, but </a:t>
            </a:r>
            <a:r>
              <a:rPr lang="tr-TR" sz="1700" dirty="0" err="1"/>
              <a:t>more</a:t>
            </a:r>
            <a:r>
              <a:rPr lang="tr-TR" sz="1700" dirty="0"/>
              <a:t> </a:t>
            </a:r>
            <a:r>
              <a:rPr lang="tr-TR" sz="1700" dirty="0" err="1"/>
              <a:t>than</a:t>
            </a:r>
            <a:r>
              <a:rPr lang="tr-TR" sz="1700" dirty="0"/>
              <a:t> 80 SMR </a:t>
            </a:r>
            <a:r>
              <a:rPr lang="tr-TR" sz="1700" dirty="0" err="1"/>
              <a:t>designs</a:t>
            </a:r>
            <a:r>
              <a:rPr lang="tr-TR" sz="1700" dirty="0"/>
              <a:t> </a:t>
            </a:r>
            <a:r>
              <a:rPr lang="tr-TR" sz="1700" dirty="0" err="1"/>
              <a:t>are</a:t>
            </a:r>
            <a:r>
              <a:rPr lang="tr-TR" sz="1700" dirty="0"/>
              <a:t> </a:t>
            </a:r>
            <a:r>
              <a:rPr lang="tr-TR" sz="1700" dirty="0" err="1"/>
              <a:t>currently</a:t>
            </a:r>
            <a:r>
              <a:rPr lang="tr-TR" sz="1700" dirty="0"/>
              <a:t> at </a:t>
            </a:r>
            <a:r>
              <a:rPr lang="tr-TR" sz="1700" dirty="0" err="1"/>
              <a:t>different</a:t>
            </a:r>
            <a:r>
              <a:rPr lang="tr-TR" sz="1700" dirty="0"/>
              <a:t> </a:t>
            </a:r>
            <a:r>
              <a:rPr lang="tr-TR" sz="1700" dirty="0" err="1"/>
              <a:t>stages</a:t>
            </a:r>
            <a:r>
              <a:rPr lang="tr-TR" sz="1700" dirty="0"/>
              <a:t> of </a:t>
            </a:r>
            <a:r>
              <a:rPr lang="tr-TR" sz="1700" dirty="0" err="1"/>
              <a:t>development</a:t>
            </a:r>
            <a:r>
              <a:rPr lang="tr-TR" sz="1700" dirty="0"/>
              <a:t> </a:t>
            </a:r>
            <a:r>
              <a:rPr lang="tr-TR" sz="1700" dirty="0" err="1"/>
              <a:t>and</a:t>
            </a:r>
            <a:r>
              <a:rPr lang="tr-TR" sz="1700" dirty="0"/>
              <a:t> </a:t>
            </a:r>
            <a:r>
              <a:rPr lang="tr-TR" sz="1700" dirty="0" err="1"/>
              <a:t>deployment</a:t>
            </a:r>
            <a:r>
              <a:rPr lang="tr-TR" sz="1700" dirty="0"/>
              <a:t> in 18 </a:t>
            </a:r>
            <a:r>
              <a:rPr lang="tr-TR" sz="1700" dirty="0" err="1"/>
              <a:t>countries</a:t>
            </a:r>
            <a:r>
              <a:rPr lang="tr-TR" sz="1700" dirty="0"/>
              <a:t> a</a:t>
            </a:r>
            <a:r>
              <a:rPr lang="en-US" sz="1700" dirty="0" err="1"/>
              <a:t>ccording</a:t>
            </a:r>
            <a:r>
              <a:rPr lang="en-US" sz="1700" dirty="0"/>
              <a:t> to the IAEA </a:t>
            </a:r>
            <a:r>
              <a:rPr lang="tr-TR" sz="1700" dirty="0" smtClean="0"/>
              <a:t>ARIS.</a:t>
            </a:r>
          </a:p>
          <a:p>
            <a:pPr marL="285750" indent="-285750" algn="just">
              <a:buFont typeface="Wingdings" panose="05000000000000000000" pitchFamily="2" charset="2"/>
              <a:buChar char="v"/>
            </a:pPr>
            <a:endParaRPr lang="tr-TR" sz="1700" dirty="0" smtClean="0"/>
          </a:p>
          <a:p>
            <a:pPr marL="285750" indent="-285750" algn="just">
              <a:buFont typeface="Wingdings" panose="05000000000000000000" pitchFamily="2" charset="2"/>
              <a:buChar char="v"/>
            </a:pPr>
            <a:r>
              <a:rPr lang="en-US" sz="1700" dirty="0" smtClean="0"/>
              <a:t>NASA </a:t>
            </a:r>
            <a:r>
              <a:rPr lang="en-US" sz="1700" dirty="0"/>
              <a:t>announced plans to support the space bases which it aims to establish on Moon and Mars with mini nuclear reactors. In this context, it is obvious that the interest in nuclear energy and SMRs is at a high level in future planning for either our Earth, Moon and neighboring planet Mars</a:t>
            </a:r>
            <a:endParaRPr lang="tr-TR" sz="1700" dirty="0"/>
          </a:p>
        </p:txBody>
      </p:sp>
    </p:spTree>
    <p:extLst>
      <p:ext uri="{BB962C8B-B14F-4D97-AF65-F5344CB8AC3E}">
        <p14:creationId xmlns:p14="http://schemas.microsoft.com/office/powerpoint/2010/main" val="1434716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0A6DAA-7930-0F5B-901C-0525BE15F612}"/>
              </a:ext>
            </a:extLst>
          </p:cNvPr>
          <p:cNvSpPr txBox="1">
            <a:spLocks/>
          </p:cNvSpPr>
          <p:nvPr/>
        </p:nvSpPr>
        <p:spPr>
          <a:xfrm>
            <a:off x="550245" y="385812"/>
            <a:ext cx="10515600" cy="73761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i="0" dirty="0" err="1">
                <a:solidFill>
                  <a:schemeClr val="bg1"/>
                </a:solidFill>
                <a:latin typeface="Arial" panose="020B0604020202020204" pitchFamily="34" charset="0"/>
                <a:cs typeface="Arial" panose="020B0604020202020204" pitchFamily="34" charset="0"/>
              </a:rPr>
              <a:t>Advantages</a:t>
            </a:r>
            <a:r>
              <a:rPr lang="tr-TR" b="1" i="0" dirty="0">
                <a:solidFill>
                  <a:schemeClr val="bg1"/>
                </a:solidFill>
                <a:latin typeface="Arial" panose="020B0604020202020204" pitchFamily="34" charset="0"/>
                <a:cs typeface="Arial" panose="020B0604020202020204" pitchFamily="34" charset="0"/>
              </a:rPr>
              <a:t> </a:t>
            </a:r>
            <a:r>
              <a:rPr lang="tr-TR" b="1" i="0" dirty="0" err="1">
                <a:solidFill>
                  <a:schemeClr val="bg1"/>
                </a:solidFill>
                <a:latin typeface="Arial" panose="020B0604020202020204" pitchFamily="34" charset="0"/>
                <a:cs typeface="Arial" panose="020B0604020202020204" pitchFamily="34" charset="0"/>
              </a:rPr>
              <a:t>and</a:t>
            </a:r>
            <a:r>
              <a:rPr lang="tr-TR" b="1" i="0" dirty="0">
                <a:solidFill>
                  <a:schemeClr val="bg1"/>
                </a:solidFill>
                <a:latin typeface="Arial" panose="020B0604020202020204" pitchFamily="34" charset="0"/>
                <a:cs typeface="Arial" panose="020B0604020202020204" pitchFamily="34" charset="0"/>
              </a:rPr>
              <a:t> </a:t>
            </a:r>
            <a:r>
              <a:rPr lang="tr-TR" b="1" i="0" dirty="0" err="1">
                <a:solidFill>
                  <a:schemeClr val="bg1"/>
                </a:solidFill>
                <a:latin typeface="Arial" panose="020B0604020202020204" pitchFamily="34" charset="0"/>
                <a:cs typeface="Arial" panose="020B0604020202020204" pitchFamily="34" charset="0"/>
              </a:rPr>
              <a:t>Disadvantages</a:t>
            </a:r>
            <a:r>
              <a:rPr lang="tr-TR" b="1" i="0" dirty="0">
                <a:solidFill>
                  <a:schemeClr val="bg1"/>
                </a:solidFill>
                <a:latin typeface="Arial" panose="020B0604020202020204" pitchFamily="34" charset="0"/>
                <a:cs typeface="Arial" panose="020B0604020202020204" pitchFamily="34" charset="0"/>
              </a:rPr>
              <a:t> of </a:t>
            </a:r>
            <a:r>
              <a:rPr lang="tr-TR" b="1" i="0" dirty="0" err="1">
                <a:solidFill>
                  <a:schemeClr val="bg1"/>
                </a:solidFill>
                <a:latin typeface="Arial" panose="020B0604020202020204" pitchFamily="34" charset="0"/>
                <a:cs typeface="Arial" panose="020B0604020202020204" pitchFamily="34" charset="0"/>
              </a:rPr>
              <a:t>SMR’s</a:t>
            </a:r>
            <a:endParaRPr lang="en-GB" b="1" i="0" dirty="0">
              <a:solidFill>
                <a:schemeClr val="bg1"/>
              </a:solidFill>
              <a:latin typeface="Arial" panose="020B0604020202020204" pitchFamily="34" charset="0"/>
              <a:cs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538800657"/>
              </p:ext>
            </p:extLst>
          </p:nvPr>
        </p:nvGraphicFramePr>
        <p:xfrm>
          <a:off x="2096008" y="1563624"/>
          <a:ext cx="8128000" cy="5194808"/>
        </p:xfrm>
        <a:graphic>
          <a:graphicData uri="http://schemas.openxmlformats.org/drawingml/2006/table">
            <a:tbl>
              <a:tblPr firstRow="1" bandRow="1">
                <a:tableStyleId>{00A15C55-8517-42AA-B614-E9B94910E393}</a:tableStyleId>
              </a:tblPr>
              <a:tblGrid>
                <a:gridCol w="4064000"/>
                <a:gridCol w="4064000"/>
              </a:tblGrid>
              <a:tr h="429768">
                <a:tc>
                  <a:txBody>
                    <a:bodyPr/>
                    <a:lstStyle/>
                    <a:p>
                      <a:pPr algn="ctr"/>
                      <a:r>
                        <a:rPr lang="tr-TR" dirty="0" err="1" smtClean="0"/>
                        <a:t>Advantages</a:t>
                      </a:r>
                      <a:endParaRPr lang="tr-TR" dirty="0"/>
                    </a:p>
                  </a:txBody>
                  <a:tcPr/>
                </a:tc>
                <a:tc>
                  <a:txBody>
                    <a:bodyPr/>
                    <a:lstStyle/>
                    <a:p>
                      <a:pPr algn="ctr"/>
                      <a:r>
                        <a:rPr lang="tr-TR" dirty="0" err="1" smtClean="0"/>
                        <a:t>Disadvantages</a:t>
                      </a:r>
                      <a:endParaRPr lang="tr-TR" dirty="0"/>
                    </a:p>
                  </a:txBody>
                  <a:tcPr/>
                </a:tc>
              </a:tr>
              <a:tr h="370840">
                <a:tc>
                  <a:txBody>
                    <a:bodyPr/>
                    <a:lstStyle/>
                    <a:p>
                      <a:pPr algn="ctr"/>
                      <a:r>
                        <a:rPr lang="tr-TR" dirty="0" err="1" smtClean="0"/>
                        <a:t>Shorter</a:t>
                      </a:r>
                      <a:r>
                        <a:rPr lang="tr-TR" dirty="0" smtClean="0"/>
                        <a:t> </a:t>
                      </a:r>
                      <a:r>
                        <a:rPr lang="tr-TR" dirty="0" err="1" smtClean="0"/>
                        <a:t>construction</a:t>
                      </a:r>
                      <a:r>
                        <a:rPr lang="tr-TR" dirty="0" smtClean="0"/>
                        <a:t> </a:t>
                      </a:r>
                      <a:r>
                        <a:rPr lang="tr-TR" dirty="0" err="1" smtClean="0"/>
                        <a:t>period</a:t>
                      </a:r>
                      <a:endParaRPr lang="tr-TR" dirty="0" smtClean="0"/>
                    </a:p>
                    <a:p>
                      <a:pPr algn="ctr"/>
                      <a:r>
                        <a:rPr lang="tr-TR" dirty="0" smtClean="0"/>
                        <a:t>(</a:t>
                      </a:r>
                      <a:r>
                        <a:rPr lang="tr-TR" dirty="0" err="1" smtClean="0"/>
                        <a:t>Modularization</a:t>
                      </a:r>
                      <a:r>
                        <a:rPr lang="tr-TR" dirty="0" smtClean="0"/>
                        <a:t>)</a:t>
                      </a:r>
                      <a:endParaRPr lang="tr-TR" dirty="0"/>
                    </a:p>
                  </a:txBody>
                  <a:tcPr/>
                </a:tc>
                <a:tc>
                  <a:txBody>
                    <a:bodyPr/>
                    <a:lstStyle/>
                    <a:p>
                      <a:pPr algn="ctr"/>
                      <a:r>
                        <a:rPr lang="tr-TR" dirty="0" smtClean="0"/>
                        <a:t> Legal </a:t>
                      </a:r>
                      <a:r>
                        <a:rPr lang="tr-TR" dirty="0" err="1" smtClean="0"/>
                        <a:t>issues</a:t>
                      </a:r>
                      <a:endParaRPr lang="tr-TR" dirty="0" smtClean="0"/>
                    </a:p>
                    <a:p>
                      <a:pPr algn="ctr"/>
                      <a:r>
                        <a:rPr lang="tr-TR" dirty="0" smtClean="0"/>
                        <a:t>(C</a:t>
                      </a:r>
                      <a:r>
                        <a:rPr lang="en-US" dirty="0" smtClean="0"/>
                        <a:t>ross-border licensing and liability issues</a:t>
                      </a:r>
                      <a:r>
                        <a:rPr lang="tr-TR" dirty="0" smtClean="0"/>
                        <a:t>)</a:t>
                      </a:r>
                      <a:endParaRPr lang="tr-TR"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Site flexibility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t>
                      </a:r>
                      <a:r>
                        <a:rPr lang="en-US" dirty="0" smtClean="0"/>
                        <a:t>facilitating access to nuclear energy in remote locations</a:t>
                      </a:r>
                      <a:r>
                        <a:rPr lang="tr-TR" dirty="0" smtClean="0"/>
                        <a:t>)</a:t>
                      </a:r>
                      <a:r>
                        <a:rPr lang="en-US" dirty="0" smtClean="0"/>
                        <a:t> </a:t>
                      </a:r>
                      <a:endParaRPr lang="tr-TR" dirty="0" smtClean="0"/>
                    </a:p>
                  </a:txBody>
                  <a:tcPr/>
                </a:tc>
                <a:tc>
                  <a:txBody>
                    <a:bodyPr/>
                    <a:lstStyle/>
                    <a:p>
                      <a:pPr algn="ctr"/>
                      <a:r>
                        <a:rPr lang="tr-TR" dirty="0" err="1" smtClean="0"/>
                        <a:t>Operability</a:t>
                      </a:r>
                      <a:r>
                        <a:rPr lang="tr-TR" dirty="0" smtClean="0"/>
                        <a:t> </a:t>
                      </a:r>
                      <a:r>
                        <a:rPr lang="tr-TR" dirty="0" err="1" smtClean="0"/>
                        <a:t>and</a:t>
                      </a:r>
                      <a:r>
                        <a:rPr lang="tr-TR" dirty="0" smtClean="0"/>
                        <a:t> </a:t>
                      </a:r>
                      <a:r>
                        <a:rPr lang="tr-TR" dirty="0" err="1" smtClean="0"/>
                        <a:t>maintainability</a:t>
                      </a:r>
                      <a:endParaRPr lang="tr-TR" dirty="0"/>
                    </a:p>
                  </a:txBody>
                  <a:tcPr/>
                </a:tc>
              </a:tr>
              <a:tr h="370840">
                <a:tc>
                  <a:txBody>
                    <a:bodyPr/>
                    <a:lstStyle/>
                    <a:p>
                      <a:pPr algn="ctr"/>
                      <a:r>
                        <a:rPr lang="en-US" dirty="0" smtClean="0"/>
                        <a:t>Fitness for smaller electricity grids </a:t>
                      </a:r>
                      <a:endParaRPr lang="tr-TR" dirty="0"/>
                    </a:p>
                  </a:txBody>
                  <a:tcPr/>
                </a:tc>
                <a:tc>
                  <a:txBody>
                    <a:bodyPr/>
                    <a:lstStyle/>
                    <a:p>
                      <a:pPr algn="ctr"/>
                      <a:r>
                        <a:rPr lang="tr-TR" dirty="0" err="1" smtClean="0"/>
                        <a:t>Supply</a:t>
                      </a:r>
                      <a:r>
                        <a:rPr lang="tr-TR" dirty="0" smtClean="0"/>
                        <a:t> </a:t>
                      </a:r>
                      <a:r>
                        <a:rPr lang="tr-TR" dirty="0" err="1" smtClean="0"/>
                        <a:t>Chain</a:t>
                      </a:r>
                      <a:r>
                        <a:rPr lang="tr-TR" dirty="0" smtClean="0"/>
                        <a:t> </a:t>
                      </a:r>
                      <a:r>
                        <a:rPr lang="tr-TR" dirty="0" err="1" smtClean="0"/>
                        <a:t>problems</a:t>
                      </a:r>
                      <a:endParaRPr lang="tr-TR" dirty="0"/>
                    </a:p>
                  </a:txBody>
                  <a:tcPr/>
                </a:tc>
              </a:tr>
              <a:tr h="370840">
                <a:tc>
                  <a:txBody>
                    <a:bodyPr/>
                    <a:lstStyle/>
                    <a:p>
                      <a:pPr algn="ctr"/>
                      <a:r>
                        <a:rPr lang="tr-TR" dirty="0" smtClean="0"/>
                        <a:t>L</a:t>
                      </a:r>
                      <a:r>
                        <a:rPr lang="en-US" dirty="0" err="1" smtClean="0"/>
                        <a:t>ower</a:t>
                      </a:r>
                      <a:r>
                        <a:rPr lang="en-US" dirty="0" smtClean="0"/>
                        <a:t> the potential for unsafe releases of radioactivity</a:t>
                      </a:r>
                      <a:endParaRPr lang="tr-TR" dirty="0" smtClean="0"/>
                    </a:p>
                  </a:txBody>
                  <a:tcPr/>
                </a:tc>
                <a:tc>
                  <a:txBody>
                    <a:bodyPr/>
                    <a:lstStyle/>
                    <a:p>
                      <a:pPr algn="ctr"/>
                      <a:r>
                        <a:rPr lang="tr-TR" dirty="0" err="1" smtClean="0"/>
                        <a:t>Radioactive</a:t>
                      </a:r>
                      <a:r>
                        <a:rPr lang="tr-TR" dirty="0" smtClean="0"/>
                        <a:t> </a:t>
                      </a:r>
                      <a:r>
                        <a:rPr lang="tr-TR" dirty="0" err="1" smtClean="0"/>
                        <a:t>Waste</a:t>
                      </a:r>
                      <a:r>
                        <a:rPr lang="tr-TR" dirty="0" smtClean="0"/>
                        <a:t> </a:t>
                      </a:r>
                      <a:r>
                        <a:rPr lang="tr-TR" dirty="0" err="1" smtClean="0"/>
                        <a:t>disposal</a:t>
                      </a:r>
                      <a:endParaRPr lang="tr-TR" dirty="0"/>
                    </a:p>
                  </a:txBody>
                  <a:tcPr/>
                </a:tc>
              </a:tr>
              <a:tr h="370840">
                <a:tc>
                  <a:txBody>
                    <a:bodyPr/>
                    <a:lstStyle/>
                    <a:p>
                      <a:pPr algn="ctr"/>
                      <a:r>
                        <a:rPr lang="tr-TR" dirty="0" err="1" smtClean="0"/>
                        <a:t>Require</a:t>
                      </a:r>
                      <a:r>
                        <a:rPr lang="tr-TR" dirty="0" smtClean="0"/>
                        <a:t> </a:t>
                      </a:r>
                      <a:r>
                        <a:rPr lang="tr-TR" dirty="0" err="1" smtClean="0"/>
                        <a:t>less</a:t>
                      </a:r>
                      <a:r>
                        <a:rPr lang="tr-TR" dirty="0" smtClean="0"/>
                        <a:t> </a:t>
                      </a:r>
                      <a:r>
                        <a:rPr lang="tr-TR" dirty="0" err="1" smtClean="0"/>
                        <a:t>frequent</a:t>
                      </a:r>
                      <a:r>
                        <a:rPr lang="tr-TR" dirty="0" smtClean="0"/>
                        <a:t> </a:t>
                      </a:r>
                      <a:r>
                        <a:rPr lang="tr-TR" dirty="0" err="1" smtClean="0"/>
                        <a:t>refueling</a:t>
                      </a:r>
                      <a:r>
                        <a:rPr lang="tr-TR" dirty="0" smtClean="0"/>
                        <a:t> </a:t>
                      </a:r>
                      <a:endParaRPr lang="tr-TR" dirty="0"/>
                    </a:p>
                  </a:txBody>
                  <a:tcPr/>
                </a:tc>
                <a:tc>
                  <a:txBody>
                    <a:bodyPr/>
                    <a:lstStyle/>
                    <a:p>
                      <a:pPr algn="ctr"/>
                      <a:r>
                        <a:rPr lang="tr-TR" dirty="0" err="1" smtClean="0"/>
                        <a:t>Regulatory</a:t>
                      </a:r>
                      <a:r>
                        <a:rPr lang="tr-TR" dirty="0" smtClean="0"/>
                        <a:t> </a:t>
                      </a:r>
                      <a:r>
                        <a:rPr lang="tr-TR" dirty="0" err="1" smtClean="0"/>
                        <a:t>infrastructure</a:t>
                      </a:r>
                      <a:endParaRPr lang="tr-TR" dirty="0"/>
                    </a:p>
                  </a:txBody>
                  <a:tcPr/>
                </a:tc>
              </a:tr>
              <a:tr h="370840">
                <a:tc>
                  <a:txBody>
                    <a:bodyPr/>
                    <a:lstStyle/>
                    <a:p>
                      <a:pPr algn="ctr"/>
                      <a:r>
                        <a:rPr lang="en-US" smtClean="0"/>
                        <a:t>Lower upfront capital cost </a:t>
                      </a:r>
                      <a:endParaRPr lang="tr-TR" smtClean="0"/>
                    </a:p>
                    <a:p>
                      <a:pPr algn="ctr"/>
                      <a:r>
                        <a:rPr lang="en-US" smtClean="0"/>
                        <a:t>(better affordability)</a:t>
                      </a:r>
                      <a:endParaRPr lang="tr-TR" smtClean="0"/>
                    </a:p>
                    <a:p>
                      <a:pPr algn="ctr"/>
                      <a:endParaRPr lang="tr-TR" dirty="0"/>
                    </a:p>
                  </a:txBody>
                  <a:tcPr/>
                </a:tc>
                <a:tc>
                  <a:txBody>
                    <a:bodyPr/>
                    <a:lstStyle/>
                    <a:p>
                      <a:pPr algn="ctr"/>
                      <a:r>
                        <a:rPr lang="tr-TR" dirty="0" err="1" smtClean="0"/>
                        <a:t>Physical</a:t>
                      </a:r>
                      <a:r>
                        <a:rPr lang="tr-TR" dirty="0" smtClean="0"/>
                        <a:t> Security </a:t>
                      </a:r>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mtClean="0"/>
                        <a:t>Easier financing scheme</a:t>
                      </a:r>
                    </a:p>
                    <a:p>
                      <a:endParaRPr lang="tr-TR" dirty="0"/>
                    </a:p>
                  </a:txBody>
                  <a:tcPr/>
                </a:tc>
                <a:tc>
                  <a:txBody>
                    <a:bodyPr/>
                    <a:lstStyle/>
                    <a:p>
                      <a:r>
                        <a:rPr lang="tr-TR" dirty="0" smtClean="0"/>
                        <a:t>I</a:t>
                      </a:r>
                      <a:r>
                        <a:rPr lang="en-US" dirty="0" err="1" smtClean="0"/>
                        <a:t>nstitutional</a:t>
                      </a:r>
                      <a:r>
                        <a:rPr lang="en-US" dirty="0" smtClean="0"/>
                        <a:t> issues and public acceptance</a:t>
                      </a:r>
                      <a:endParaRPr lang="tr-TR" dirty="0"/>
                    </a:p>
                  </a:txBody>
                  <a:tcPr/>
                </a:tc>
              </a:tr>
            </a:tbl>
          </a:graphicData>
        </a:graphic>
      </p:graphicFrame>
    </p:spTree>
    <p:extLst>
      <p:ext uri="{BB962C8B-B14F-4D97-AF65-F5344CB8AC3E}">
        <p14:creationId xmlns:p14="http://schemas.microsoft.com/office/powerpoint/2010/main" val="346395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i="0" dirty="0">
                <a:solidFill>
                  <a:schemeClr val="bg1"/>
                </a:solidFill>
                <a:latin typeface="Arial" panose="020B0604020202020204" pitchFamily="34" charset="0"/>
                <a:cs typeface="Arial" panose="020B0604020202020204" pitchFamily="34" charset="0"/>
              </a:rPr>
              <a:t>Nuclear </a:t>
            </a:r>
            <a:r>
              <a:rPr lang="tr-TR" b="1" i="0" dirty="0" err="1">
                <a:solidFill>
                  <a:schemeClr val="bg1"/>
                </a:solidFill>
                <a:latin typeface="Arial" panose="020B0604020202020204" pitchFamily="34" charset="0"/>
                <a:cs typeface="Arial" panose="020B0604020202020204" pitchFamily="34" charset="0"/>
              </a:rPr>
              <a:t>Liability</a:t>
            </a:r>
            <a:endParaRPr lang="en-GB" b="1" i="0" dirty="0">
              <a:solidFill>
                <a:schemeClr val="bg1"/>
              </a:solidFill>
              <a:latin typeface="Arial" panose="020B0604020202020204" pitchFamily="34" charset="0"/>
              <a:cs typeface="Arial" panose="020B0604020202020204" pitchFamily="34" charset="0"/>
            </a:endParaRPr>
          </a:p>
        </p:txBody>
      </p:sp>
      <p:grpSp>
        <p:nvGrpSpPr>
          <p:cNvPr id="5" name="Grup 4">
            <a:extLst>
              <a:ext uri="{FF2B5EF4-FFF2-40B4-BE49-F238E27FC236}">
                <a16:creationId xmlns="" xmlns:a16="http://schemas.microsoft.com/office/drawing/2014/main" id="{6A2866B8-10D7-4CD6-9C96-AA2EF78AC41D}"/>
              </a:ext>
            </a:extLst>
          </p:cNvPr>
          <p:cNvGrpSpPr/>
          <p:nvPr/>
        </p:nvGrpSpPr>
        <p:grpSpPr>
          <a:xfrm>
            <a:off x="796906" y="3920722"/>
            <a:ext cx="6184042" cy="2527610"/>
            <a:chOff x="3022" y="0"/>
            <a:chExt cx="6184042" cy="2344488"/>
          </a:xfrm>
        </p:grpSpPr>
        <p:sp>
          <p:nvSpPr>
            <p:cNvPr id="6" name="Dikdörtgen: Yuvarlatılmış Köşeler 5">
              <a:extLst>
                <a:ext uri="{FF2B5EF4-FFF2-40B4-BE49-F238E27FC236}">
                  <a16:creationId xmlns="" xmlns:a16="http://schemas.microsoft.com/office/drawing/2014/main" id="{7DC5D269-D853-4399-BA9F-5C5A07CB9016}"/>
                </a:ext>
              </a:extLst>
            </p:cNvPr>
            <p:cNvSpPr/>
            <p:nvPr/>
          </p:nvSpPr>
          <p:spPr>
            <a:xfrm>
              <a:off x="3022" y="0"/>
              <a:ext cx="6184042" cy="234448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7" name="Dikdörtgen: Yuvarlatılmış Köşeler 4">
              <a:extLst>
                <a:ext uri="{FF2B5EF4-FFF2-40B4-BE49-F238E27FC236}">
                  <a16:creationId xmlns="" xmlns:a16="http://schemas.microsoft.com/office/drawing/2014/main" id="{F07EFBA3-6D00-4ED9-90E8-068A3C503235}"/>
                </a:ext>
              </a:extLst>
            </p:cNvPr>
            <p:cNvSpPr txBox="1"/>
            <p:nvPr/>
          </p:nvSpPr>
          <p:spPr>
            <a:xfrm>
              <a:off x="71690" y="68668"/>
              <a:ext cx="6046706" cy="2207152"/>
            </a:xfrm>
            <a:prstGeom prst="rect">
              <a:avLst/>
            </a:prstGeom>
            <a:noFill/>
            <a:ln>
              <a:noFill/>
            </a:ln>
            <a:effectLst/>
          </p:spPr>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defRPr/>
              </a:pPr>
              <a:r>
                <a:rPr lang="tr-TR" sz="2600" dirty="0" smtClean="0">
                  <a:solidFill>
                    <a:sysClr val="window" lastClr="FFFFFF"/>
                  </a:solidFill>
                </a:rPr>
                <a:t>Nuclear </a:t>
              </a:r>
              <a:r>
                <a:rPr lang="en-US" sz="2600" dirty="0" smtClean="0">
                  <a:solidFill>
                    <a:sysClr val="window" lastClr="FFFFFF"/>
                  </a:solidFill>
                </a:rPr>
                <a:t>liability </a:t>
              </a:r>
              <a:r>
                <a:rPr lang="en-US" sz="2600" dirty="0">
                  <a:solidFill>
                    <a:sysClr val="window" lastClr="FFFFFF"/>
                  </a:solidFill>
                </a:rPr>
                <a:t>system </a:t>
              </a:r>
              <a:r>
                <a:rPr lang="en-US" sz="2600" dirty="0" smtClean="0">
                  <a:solidFill>
                    <a:sysClr val="window" lastClr="FFFFFF"/>
                  </a:solidFill>
                </a:rPr>
                <a:t>creates </a:t>
              </a:r>
              <a:r>
                <a:rPr lang="en-US" sz="2600" dirty="0">
                  <a:solidFill>
                    <a:sysClr val="window" lastClr="FFFFFF"/>
                  </a:solidFill>
                </a:rPr>
                <a:t>a liability regime for operators of nuclear facilities that requires them to provide adequate insurance or financial security to </a:t>
              </a:r>
              <a:r>
                <a:rPr lang="en-US" sz="2600" dirty="0" smtClean="0">
                  <a:solidFill>
                    <a:sysClr val="window" lastClr="FFFFFF"/>
                  </a:solidFill>
                </a:rPr>
                <a:t>co</a:t>
              </a:r>
              <a:r>
                <a:rPr lang="tr-TR" sz="2600" dirty="0" err="1" smtClean="0">
                  <a:solidFill>
                    <a:sysClr val="window" lastClr="FFFFFF"/>
                  </a:solidFill>
                </a:rPr>
                <a:t>mpansate</a:t>
              </a:r>
              <a:r>
                <a:rPr lang="tr-TR" sz="2600" dirty="0" smtClean="0">
                  <a:solidFill>
                    <a:sysClr val="window" lastClr="FFFFFF"/>
                  </a:solidFill>
                </a:rPr>
                <a:t> </a:t>
              </a:r>
              <a:r>
                <a:rPr lang="tr-TR" sz="2600" dirty="0" err="1" smtClean="0">
                  <a:solidFill>
                    <a:sysClr val="window" lastClr="FFFFFF"/>
                  </a:solidFill>
                </a:rPr>
                <a:t>possible</a:t>
              </a:r>
              <a:r>
                <a:rPr lang="tr-TR" sz="2600" dirty="0" smtClean="0">
                  <a:solidFill>
                    <a:sysClr val="window" lastClr="FFFFFF"/>
                  </a:solidFill>
                </a:rPr>
                <a:t> </a:t>
              </a:r>
              <a:r>
                <a:rPr lang="tr-TR" sz="2600" dirty="0" err="1" smtClean="0">
                  <a:solidFill>
                    <a:sysClr val="window" lastClr="FFFFFF"/>
                  </a:solidFill>
                </a:rPr>
                <a:t>nuclear</a:t>
              </a:r>
              <a:r>
                <a:rPr lang="en-US" sz="2600" dirty="0" smtClean="0">
                  <a:solidFill>
                    <a:sysClr val="window" lastClr="FFFFFF"/>
                  </a:solidFill>
                </a:rPr>
                <a:t> </a:t>
              </a:r>
              <a:r>
                <a:rPr lang="en-US" sz="2600" dirty="0">
                  <a:solidFill>
                    <a:sysClr val="window" lastClr="FFFFFF"/>
                  </a:solidFill>
                </a:rPr>
                <a:t>damages suffered by third parties due to a possible nuclear </a:t>
              </a:r>
              <a:r>
                <a:rPr lang="en-US" sz="2600" dirty="0" smtClean="0">
                  <a:solidFill>
                    <a:sysClr val="window" lastClr="FFFFFF"/>
                  </a:solidFill>
                </a:rPr>
                <a:t>accident.</a:t>
              </a:r>
              <a:endParaRPr kumimoji="0" lang="tr-TR" sz="26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pic>
        <p:nvPicPr>
          <p:cNvPr id="3" name="Resim 2">
            <a:extLst>
              <a:ext uri="{FF2B5EF4-FFF2-40B4-BE49-F238E27FC236}">
                <a16:creationId xmlns="" xmlns:a16="http://schemas.microsoft.com/office/drawing/2014/main" id="{0E952807-539B-4ED8-8D0A-93638A2AAEAC}"/>
              </a:ext>
            </a:extLst>
          </p:cNvPr>
          <p:cNvPicPr>
            <a:picLocks noChangeAspect="1"/>
          </p:cNvPicPr>
          <p:nvPr/>
        </p:nvPicPr>
        <p:blipFill>
          <a:blip r:embed="rId2"/>
          <a:stretch>
            <a:fillRect/>
          </a:stretch>
        </p:blipFill>
        <p:spPr>
          <a:xfrm>
            <a:off x="7339262" y="2256756"/>
            <a:ext cx="4684295" cy="4823383"/>
          </a:xfrm>
          <a:prstGeom prst="rect">
            <a:avLst/>
          </a:prstGeom>
        </p:spPr>
      </p:pic>
      <p:grpSp>
        <p:nvGrpSpPr>
          <p:cNvPr id="8" name="Grup 7">
            <a:extLst>
              <a:ext uri="{FF2B5EF4-FFF2-40B4-BE49-F238E27FC236}">
                <a16:creationId xmlns="" xmlns:a16="http://schemas.microsoft.com/office/drawing/2014/main" id="{6A2866B8-10D7-4CD6-9C96-AA2EF78AC41D}"/>
              </a:ext>
            </a:extLst>
          </p:cNvPr>
          <p:cNvGrpSpPr/>
          <p:nvPr/>
        </p:nvGrpSpPr>
        <p:grpSpPr>
          <a:xfrm>
            <a:off x="796906" y="1507566"/>
            <a:ext cx="6184042" cy="2344488"/>
            <a:chOff x="3022" y="0"/>
            <a:chExt cx="6184042" cy="2344488"/>
          </a:xfrm>
        </p:grpSpPr>
        <p:sp>
          <p:nvSpPr>
            <p:cNvPr id="9" name="Dikdörtgen: Yuvarlatılmış Köşeler 5">
              <a:extLst>
                <a:ext uri="{FF2B5EF4-FFF2-40B4-BE49-F238E27FC236}">
                  <a16:creationId xmlns="" xmlns:a16="http://schemas.microsoft.com/office/drawing/2014/main" id="{7DC5D269-D853-4399-BA9F-5C5A07CB9016}"/>
                </a:ext>
              </a:extLst>
            </p:cNvPr>
            <p:cNvSpPr/>
            <p:nvPr/>
          </p:nvSpPr>
          <p:spPr>
            <a:xfrm>
              <a:off x="3022" y="0"/>
              <a:ext cx="6184042" cy="234448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0" name="Dikdörtgen: Yuvarlatılmış Köşeler 4">
              <a:extLst>
                <a:ext uri="{FF2B5EF4-FFF2-40B4-BE49-F238E27FC236}">
                  <a16:creationId xmlns="" xmlns:a16="http://schemas.microsoft.com/office/drawing/2014/main" id="{F07EFBA3-6D00-4ED9-90E8-068A3C503235}"/>
                </a:ext>
              </a:extLst>
            </p:cNvPr>
            <p:cNvSpPr txBox="1"/>
            <p:nvPr/>
          </p:nvSpPr>
          <p:spPr>
            <a:xfrm>
              <a:off x="71690" y="68668"/>
              <a:ext cx="6046706" cy="2207152"/>
            </a:xfrm>
            <a:prstGeom prst="rect">
              <a:avLst/>
            </a:prstGeom>
            <a:noFill/>
            <a:ln>
              <a:noFill/>
            </a:ln>
            <a:effectLst/>
          </p:spPr>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defRPr/>
              </a:pPr>
              <a:r>
                <a:rPr lang="en-US" sz="2600" dirty="0">
                  <a:solidFill>
                    <a:sysClr val="window" lastClr="FFFFFF"/>
                  </a:solidFill>
                </a:rPr>
                <a:t>Nuclear energy brings many risks as well as its advantages. Protecting people, property and the environment from the hazardous effects of ionizing radiation is the main goal of both national regulatory bodies and international organizations in this field. </a:t>
              </a:r>
              <a:endParaRPr kumimoji="0" lang="tr-TR" sz="26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458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i="0" dirty="0">
                <a:solidFill>
                  <a:schemeClr val="bg1"/>
                </a:solidFill>
                <a:latin typeface="Arial" panose="020B0604020202020204" pitchFamily="34" charset="0"/>
                <a:cs typeface="Arial" panose="020B0604020202020204" pitchFamily="34" charset="0"/>
              </a:rPr>
              <a:t>Existing Nuclear </a:t>
            </a:r>
            <a:r>
              <a:rPr lang="tr-TR" b="1" i="0" dirty="0" err="1">
                <a:solidFill>
                  <a:schemeClr val="bg1"/>
                </a:solidFill>
                <a:latin typeface="Arial" panose="020B0604020202020204" pitchFamily="34" charset="0"/>
                <a:cs typeface="Arial" panose="020B0604020202020204" pitchFamily="34" charset="0"/>
              </a:rPr>
              <a:t>Liability</a:t>
            </a:r>
            <a:r>
              <a:rPr lang="tr-TR" b="1" i="0" dirty="0">
                <a:solidFill>
                  <a:schemeClr val="bg1"/>
                </a:solidFill>
                <a:latin typeface="Arial" panose="020B0604020202020204" pitchFamily="34" charset="0"/>
                <a:cs typeface="Arial" panose="020B0604020202020204" pitchFamily="34" charset="0"/>
              </a:rPr>
              <a:t> </a:t>
            </a:r>
            <a:r>
              <a:rPr lang="tr-TR" b="1" i="0" dirty="0" err="1">
                <a:solidFill>
                  <a:schemeClr val="bg1"/>
                </a:solidFill>
                <a:latin typeface="Arial" panose="020B0604020202020204" pitchFamily="34" charset="0"/>
                <a:cs typeface="Arial" panose="020B0604020202020204" pitchFamily="34" charset="0"/>
              </a:rPr>
              <a:t>Conventions</a:t>
            </a:r>
            <a:endParaRPr lang="en-GB" b="1" i="0" dirty="0">
              <a:solidFill>
                <a:schemeClr val="bg1"/>
              </a:solidFill>
              <a:latin typeface="Arial" panose="020B0604020202020204" pitchFamily="34" charset="0"/>
              <a:cs typeface="Arial" panose="020B0604020202020204" pitchFamily="34" charset="0"/>
            </a:endParaRPr>
          </a:p>
        </p:txBody>
      </p:sp>
      <p:sp>
        <p:nvSpPr>
          <p:cNvPr id="5" name="Dikdörtgen 4"/>
          <p:cNvSpPr/>
          <p:nvPr/>
        </p:nvSpPr>
        <p:spPr>
          <a:xfrm>
            <a:off x="374904" y="1602776"/>
            <a:ext cx="11375136" cy="4373633"/>
          </a:xfrm>
          <a:prstGeom prst="rect">
            <a:avLst/>
          </a:prstGeom>
        </p:spPr>
        <p:txBody>
          <a:bodyPr wrap="square">
            <a:spAutoFit/>
          </a:bodyPr>
          <a:lstStyle/>
          <a:p>
            <a:pPr indent="270510" algn="just">
              <a:lnSpc>
                <a:spcPct val="107000"/>
              </a:lnSpc>
              <a:spcAft>
                <a:spcPts val="0"/>
              </a:spcAft>
              <a:tabLst>
                <a:tab pos="180340" algn="l"/>
                <a:tab pos="270510" algn="l"/>
              </a:tabLst>
            </a:pPr>
            <a:r>
              <a:rPr lang="en-US" sz="2600" dirty="0" smtClean="0">
                <a:ea typeface="Calibri" panose="020F0502020204030204" pitchFamily="34" charset="0"/>
                <a:cs typeface="Times New Roman" panose="02020603050405020304" pitchFamily="18" charset="0"/>
              </a:rPr>
              <a:t>In </a:t>
            </a:r>
            <a:r>
              <a:rPr lang="en-US" sz="2600" dirty="0">
                <a:ea typeface="Calibri" panose="020F0502020204030204" pitchFamily="34" charset="0"/>
                <a:cs typeface="Times New Roman" panose="02020603050405020304" pitchFamily="18" charset="0"/>
              </a:rPr>
              <a:t>order to ensure that the consequences of nuclear incidents can be compensated for third parties who suffer from these accidents, nuclear liability regimes have been developed, and these regimes have been regulated by international conventions. </a:t>
            </a:r>
            <a:endParaRPr lang="tr-TR" sz="2600" dirty="0" smtClean="0">
              <a:ea typeface="Calibri" panose="020F0502020204030204" pitchFamily="34" charset="0"/>
              <a:cs typeface="Times New Roman" panose="02020603050405020304" pitchFamily="18" charset="0"/>
            </a:endParaRPr>
          </a:p>
          <a:p>
            <a:pPr indent="270510" algn="just">
              <a:lnSpc>
                <a:spcPct val="107000"/>
              </a:lnSpc>
              <a:spcAft>
                <a:spcPts val="0"/>
              </a:spcAft>
              <a:tabLst>
                <a:tab pos="180340" algn="l"/>
                <a:tab pos="270510" algn="l"/>
              </a:tabLst>
            </a:pPr>
            <a:r>
              <a:rPr lang="en-US" sz="2600" dirty="0" smtClean="0">
                <a:ea typeface="Calibri" panose="020F0502020204030204" pitchFamily="34" charset="0"/>
                <a:cs typeface="Times New Roman" panose="02020603050405020304" pitchFamily="18" charset="0"/>
              </a:rPr>
              <a:t>These </a:t>
            </a:r>
            <a:r>
              <a:rPr lang="en-US" sz="2600" dirty="0">
                <a:ea typeface="Calibri" panose="020F0502020204030204" pitchFamily="34" charset="0"/>
                <a:cs typeface="Times New Roman" panose="02020603050405020304" pitchFamily="18" charset="0"/>
              </a:rPr>
              <a:t>international conventions governing nuclear </a:t>
            </a:r>
            <a:r>
              <a:rPr lang="en-US" sz="2600" dirty="0" err="1" smtClean="0">
                <a:ea typeface="Calibri" panose="020F0502020204030204" pitchFamily="34" charset="0"/>
                <a:cs typeface="Times New Roman" panose="02020603050405020304" pitchFamily="18" charset="0"/>
              </a:rPr>
              <a:t>thir</a:t>
            </a:r>
            <a:r>
              <a:rPr lang="tr-TR" sz="2600" dirty="0" smtClean="0">
                <a:ea typeface="Calibri" panose="020F0502020204030204" pitchFamily="34" charset="0"/>
                <a:cs typeface="Times New Roman" panose="02020603050405020304" pitchFamily="18" charset="0"/>
              </a:rPr>
              <a:t>d</a:t>
            </a:r>
            <a:r>
              <a:rPr lang="en-US" sz="2600" dirty="0" smtClean="0">
                <a:ea typeface="Calibri" panose="020F0502020204030204" pitchFamily="34" charset="0"/>
                <a:cs typeface="Times New Roman" panose="02020603050405020304" pitchFamily="18" charset="0"/>
              </a:rPr>
              <a:t>-party </a:t>
            </a:r>
            <a:r>
              <a:rPr lang="en-US" sz="2600" dirty="0">
                <a:ea typeface="Calibri" panose="020F0502020204030204" pitchFamily="34" charset="0"/>
                <a:cs typeface="Times New Roman" panose="02020603050405020304" pitchFamily="18" charset="0"/>
              </a:rPr>
              <a:t>liability are</a:t>
            </a:r>
            <a:r>
              <a:rPr lang="en-US" sz="2600" dirty="0" smtClean="0">
                <a:ea typeface="Calibri" panose="020F0502020204030204" pitchFamily="34" charset="0"/>
                <a:cs typeface="Times New Roman" panose="02020603050405020304" pitchFamily="18" charset="0"/>
              </a:rPr>
              <a:t>:</a:t>
            </a:r>
            <a:endParaRPr lang="en-US" sz="2600" b="1" dirty="0" smtClean="0">
              <a:ea typeface="Calibri" panose="020F0502020204030204" pitchFamily="34" charset="0"/>
              <a:cs typeface="Times New Roman" panose="02020603050405020304" pitchFamily="18" charset="0"/>
            </a:endParaRPr>
          </a:p>
          <a:p>
            <a:pPr marL="457200" lvl="0" indent="-457200" algn="just">
              <a:lnSpc>
                <a:spcPct val="107000"/>
              </a:lnSpc>
              <a:spcAft>
                <a:spcPts val="0"/>
              </a:spcAft>
              <a:buFont typeface="Wingdings" panose="05000000000000000000" pitchFamily="2" charset="2"/>
              <a:buChar char="§"/>
              <a:tabLst>
                <a:tab pos="180340" algn="l"/>
                <a:tab pos="270510" algn="l"/>
              </a:tabLst>
            </a:pPr>
            <a:r>
              <a:rPr lang="en-US" sz="2600" b="1" dirty="0" smtClean="0">
                <a:ea typeface="Calibri" panose="020F0502020204030204" pitchFamily="34" charset="0"/>
                <a:cs typeface="Times New Roman" panose="02020603050405020304" pitchFamily="18" charset="0"/>
              </a:rPr>
              <a:t>Paris Convention </a:t>
            </a:r>
            <a:r>
              <a:rPr lang="en-US" sz="2600" dirty="0" smtClean="0">
                <a:ea typeface="Calibri" panose="020F0502020204030204" pitchFamily="34" charset="0"/>
                <a:cs typeface="Times New Roman" panose="02020603050405020304" pitchFamily="18" charset="0"/>
              </a:rPr>
              <a:t>on Third Party Liability in the Field of Nuclear Energy (Paris Convention and </a:t>
            </a:r>
            <a:r>
              <a:rPr lang="tr-TR" sz="2600" dirty="0" err="1" smtClean="0">
                <a:ea typeface="Calibri" panose="020F0502020204030204" pitchFamily="34" charset="0"/>
                <a:cs typeface="Times New Roman" panose="02020603050405020304" pitchFamily="18" charset="0"/>
              </a:rPr>
              <a:t>Revised</a:t>
            </a:r>
            <a:r>
              <a:rPr lang="tr-TR" sz="2600" dirty="0" smtClean="0">
                <a:ea typeface="Calibri" panose="020F0502020204030204" pitchFamily="34" charset="0"/>
                <a:cs typeface="Times New Roman" panose="02020603050405020304" pitchFamily="18" charset="0"/>
              </a:rPr>
              <a:t> Paris </a:t>
            </a:r>
            <a:r>
              <a:rPr lang="tr-TR" sz="2600" dirty="0" err="1" smtClean="0">
                <a:ea typeface="Calibri" panose="020F0502020204030204" pitchFamily="34" charset="0"/>
                <a:cs typeface="Times New Roman" panose="02020603050405020304" pitchFamily="18" charset="0"/>
              </a:rPr>
              <a:t>Convention</a:t>
            </a:r>
            <a:r>
              <a:rPr lang="en-US" sz="2600" dirty="0" smtClean="0">
                <a:ea typeface="Calibri" panose="020F0502020204030204" pitchFamily="34" charset="0"/>
                <a:cs typeface="Times New Roman" panose="02020603050405020304" pitchFamily="18" charset="0"/>
              </a:rPr>
              <a:t>)</a:t>
            </a:r>
            <a:endParaRPr lang="tr-TR" sz="2600" dirty="0" smtClean="0">
              <a:ea typeface="Calibri" panose="020F0502020204030204" pitchFamily="34" charset="0"/>
              <a:cs typeface="Times New Roman" panose="02020603050405020304" pitchFamily="18" charset="0"/>
            </a:endParaRPr>
          </a:p>
          <a:p>
            <a:pPr marL="457200" lvl="0" indent="-457200" algn="just">
              <a:lnSpc>
                <a:spcPct val="107000"/>
              </a:lnSpc>
              <a:spcAft>
                <a:spcPts val="0"/>
              </a:spcAft>
              <a:buFont typeface="Wingdings" panose="05000000000000000000" pitchFamily="2" charset="2"/>
              <a:buChar char="§"/>
              <a:tabLst>
                <a:tab pos="180340" algn="l"/>
                <a:tab pos="270510" algn="l"/>
              </a:tabLst>
            </a:pPr>
            <a:r>
              <a:rPr lang="en-US" sz="2600" b="1" dirty="0" smtClean="0">
                <a:ea typeface="Calibri" panose="020F0502020204030204" pitchFamily="34" charset="0"/>
                <a:cs typeface="Times New Roman" panose="02020603050405020304" pitchFamily="18" charset="0"/>
              </a:rPr>
              <a:t>Vienna </a:t>
            </a:r>
            <a:r>
              <a:rPr lang="en-US" sz="2600" b="1" dirty="0" smtClean="0">
                <a:ea typeface="Calibri" panose="020F0502020204030204" pitchFamily="34" charset="0"/>
                <a:cs typeface="Times New Roman" panose="02020603050405020304" pitchFamily="18" charset="0"/>
              </a:rPr>
              <a:t>Convention</a:t>
            </a:r>
            <a:r>
              <a:rPr lang="en-US" sz="2600" dirty="0" smtClean="0">
                <a:ea typeface="Calibri" panose="020F0502020204030204" pitchFamily="34" charset="0"/>
                <a:cs typeface="Times New Roman" panose="02020603050405020304" pitchFamily="18" charset="0"/>
              </a:rPr>
              <a:t> </a:t>
            </a:r>
            <a:r>
              <a:rPr lang="en-US" sz="2600" dirty="0" smtClean="0">
                <a:ea typeface="Calibri" panose="020F0502020204030204" pitchFamily="34" charset="0"/>
                <a:cs typeface="Times New Roman" panose="02020603050405020304" pitchFamily="18" charset="0"/>
              </a:rPr>
              <a:t>on Civil Liability for Nuclear Damage (Vienna Convention and </a:t>
            </a:r>
            <a:r>
              <a:rPr lang="tr-TR" sz="2600" dirty="0" err="1" smtClean="0">
                <a:ea typeface="Calibri" panose="020F0502020204030204" pitchFamily="34" charset="0"/>
                <a:cs typeface="Times New Roman" panose="02020603050405020304" pitchFamily="18" charset="0"/>
              </a:rPr>
              <a:t>Revised</a:t>
            </a:r>
            <a:r>
              <a:rPr lang="tr-TR" sz="2600" dirty="0" smtClean="0">
                <a:ea typeface="Calibri" panose="020F0502020204030204" pitchFamily="34" charset="0"/>
                <a:cs typeface="Times New Roman" panose="02020603050405020304" pitchFamily="18" charset="0"/>
              </a:rPr>
              <a:t> </a:t>
            </a:r>
            <a:r>
              <a:rPr lang="tr-TR" sz="2600" dirty="0" err="1" smtClean="0">
                <a:ea typeface="Calibri" panose="020F0502020204030204" pitchFamily="34" charset="0"/>
                <a:cs typeface="Times New Roman" panose="02020603050405020304" pitchFamily="18" charset="0"/>
              </a:rPr>
              <a:t>Vienna</a:t>
            </a:r>
            <a:r>
              <a:rPr lang="tr-TR" sz="2600" dirty="0" smtClean="0">
                <a:ea typeface="Calibri" panose="020F0502020204030204" pitchFamily="34" charset="0"/>
                <a:cs typeface="Times New Roman" panose="02020603050405020304" pitchFamily="18" charset="0"/>
              </a:rPr>
              <a:t> </a:t>
            </a:r>
            <a:r>
              <a:rPr lang="tr-TR" sz="2600" dirty="0" err="1" smtClean="0">
                <a:ea typeface="Calibri" panose="020F0502020204030204" pitchFamily="34" charset="0"/>
                <a:cs typeface="Times New Roman" panose="02020603050405020304" pitchFamily="18" charset="0"/>
              </a:rPr>
              <a:t>Convention</a:t>
            </a:r>
            <a:r>
              <a:rPr lang="en-US" sz="2600" dirty="0" smtClean="0">
                <a:ea typeface="Calibri" panose="020F0502020204030204" pitchFamily="34" charset="0"/>
                <a:cs typeface="Times New Roman" panose="02020603050405020304" pitchFamily="18" charset="0"/>
              </a:rPr>
              <a:t>)</a:t>
            </a:r>
            <a:endParaRPr lang="tr-TR" sz="2600" dirty="0" smtClean="0">
              <a:ea typeface="Calibri" panose="020F0502020204030204" pitchFamily="34" charset="0"/>
              <a:cs typeface="Times New Roman" panose="02020603050405020304" pitchFamily="18" charset="0"/>
            </a:endParaRPr>
          </a:p>
          <a:p>
            <a:pPr marL="457200" lvl="0" indent="-457200" algn="just">
              <a:lnSpc>
                <a:spcPct val="107000"/>
              </a:lnSpc>
              <a:spcAft>
                <a:spcPts val="0"/>
              </a:spcAft>
              <a:buFont typeface="Wingdings" panose="05000000000000000000" pitchFamily="2" charset="2"/>
              <a:buChar char="§"/>
              <a:tabLst>
                <a:tab pos="180340" algn="l"/>
                <a:tab pos="270510" algn="l"/>
              </a:tabLst>
            </a:pPr>
            <a:r>
              <a:rPr lang="en-US" sz="2600" b="1" dirty="0" smtClean="0">
                <a:ea typeface="Calibri" panose="020F0502020204030204" pitchFamily="34" charset="0"/>
                <a:cs typeface="Times New Roman" panose="02020603050405020304" pitchFamily="18" charset="0"/>
              </a:rPr>
              <a:t>Convention on Supplementary Compensation for Nuclear Damage</a:t>
            </a:r>
            <a:r>
              <a:rPr lang="en-US" sz="2600" dirty="0" smtClean="0">
                <a:ea typeface="Calibri" panose="020F0502020204030204" pitchFamily="34" charset="0"/>
                <a:cs typeface="Times New Roman" panose="02020603050405020304" pitchFamily="18" charset="0"/>
              </a:rPr>
              <a:t> (CSC)</a:t>
            </a:r>
            <a:endParaRPr lang="tr-TR"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438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i="0" dirty="0" smtClean="0">
                <a:solidFill>
                  <a:schemeClr val="bg1"/>
                </a:solidFill>
                <a:latin typeface="Arial" panose="020B0604020202020204" pitchFamily="34" charset="0"/>
                <a:cs typeface="Arial" panose="020B0604020202020204" pitchFamily="34" charset="0"/>
              </a:rPr>
              <a:t>Nuclear </a:t>
            </a:r>
            <a:r>
              <a:rPr lang="tr-TR" b="1" i="0" dirty="0" smtClean="0">
                <a:solidFill>
                  <a:schemeClr val="bg1"/>
                </a:solidFill>
                <a:latin typeface="Arial" panose="020B0604020202020204" pitchFamily="34" charset="0"/>
                <a:cs typeface="Arial" panose="020B0604020202020204" pitchFamily="34" charset="0"/>
              </a:rPr>
              <a:t>Installation</a:t>
            </a:r>
            <a:endParaRPr lang="en-GB" b="1" i="0" dirty="0">
              <a:solidFill>
                <a:schemeClr val="bg1"/>
              </a:solidFill>
              <a:latin typeface="Arial" panose="020B0604020202020204" pitchFamily="34" charset="0"/>
              <a:cs typeface="Arial" panose="020B0604020202020204" pitchFamily="34" charset="0"/>
            </a:endParaRPr>
          </a:p>
        </p:txBody>
      </p:sp>
      <p:graphicFrame>
        <p:nvGraphicFramePr>
          <p:cNvPr id="6" name="İçerik Yer Tutucusu 25">
            <a:extLst>
              <a:ext uri="{FF2B5EF4-FFF2-40B4-BE49-F238E27FC236}">
                <a16:creationId xmlns="" xmlns:a16="http://schemas.microsoft.com/office/drawing/2014/main" id="{D805FDE4-43F0-47D0-9208-458E0AE2984C}"/>
              </a:ext>
            </a:extLst>
          </p:cNvPr>
          <p:cNvGraphicFramePr>
            <a:graphicFrameLocks/>
          </p:cNvGraphicFramePr>
          <p:nvPr>
            <p:extLst>
              <p:ext uri="{D42A27DB-BD31-4B8C-83A1-F6EECF244321}">
                <p14:modId xmlns:p14="http://schemas.microsoft.com/office/powerpoint/2010/main" val="832849016"/>
              </p:ext>
            </p:extLst>
          </p:nvPr>
        </p:nvGraphicFramePr>
        <p:xfrm>
          <a:off x="92242" y="1248236"/>
          <a:ext cx="12007516" cy="5602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920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2BD6DFC-4280-4B0F-BEF6-7300C1764B44}"/>
              </a:ext>
            </a:extLst>
          </p:cNvPr>
          <p:cNvSpPr>
            <a:spLocks noGrp="1"/>
          </p:cNvSpPr>
          <p:nvPr>
            <p:ph type="subTitle" idx="1"/>
          </p:nvPr>
        </p:nvSpPr>
        <p:spPr>
          <a:xfrm>
            <a:off x="923544" y="1682496"/>
            <a:ext cx="10570464" cy="4791456"/>
          </a:xfrm>
        </p:spPr>
        <p:txBody>
          <a:bodyPr>
            <a:normAutofit fontScale="92500" lnSpcReduction="10000"/>
          </a:bodyPr>
          <a:lstStyle/>
          <a:p>
            <a:pPr marL="342900" indent="-342900" algn="just">
              <a:buFont typeface="Wingdings" panose="05000000000000000000" pitchFamily="2" charset="2"/>
              <a:buChar char="ü"/>
            </a:pPr>
            <a:r>
              <a:rPr lang="en-US" dirty="0"/>
              <a:t>Under the existing liability conventions, the definitions provided for nuclear installation, are quite similar and cover all land-based reactors. 	</a:t>
            </a:r>
            <a:endParaRPr lang="tr-TR" dirty="0" smtClean="0"/>
          </a:p>
          <a:p>
            <a:pPr marL="342900" indent="-342900" algn="just">
              <a:buFont typeface="Wingdings" panose="05000000000000000000" pitchFamily="2" charset="2"/>
              <a:buChar char="ü"/>
            </a:pPr>
            <a:r>
              <a:rPr lang="en-US" dirty="0" smtClean="0"/>
              <a:t>The </a:t>
            </a:r>
            <a:r>
              <a:rPr lang="en-US" dirty="0"/>
              <a:t>“Exposé des Motifs” of </a:t>
            </a:r>
            <a:r>
              <a:rPr lang="en-US" dirty="0" smtClean="0"/>
              <a:t>P</a:t>
            </a:r>
            <a:r>
              <a:rPr lang="tr-TR" dirty="0" err="1" smtClean="0"/>
              <a:t>aris</a:t>
            </a:r>
            <a:r>
              <a:rPr lang="tr-TR" dirty="0" smtClean="0"/>
              <a:t> </a:t>
            </a:r>
            <a:r>
              <a:rPr lang="tr-TR" dirty="0" err="1" smtClean="0"/>
              <a:t>Convention</a:t>
            </a:r>
            <a:r>
              <a:rPr lang="en-US" dirty="0" smtClean="0"/>
              <a:t> </a:t>
            </a:r>
            <a:r>
              <a:rPr lang="en-US" dirty="0"/>
              <a:t>states that “Nuclear installations are defined as reactors, other than those which are used or incorporated for use in a means of transport as a source of power for any purpose”. </a:t>
            </a:r>
            <a:endParaRPr lang="tr-TR" dirty="0" smtClean="0"/>
          </a:p>
          <a:p>
            <a:pPr marL="342900" indent="-342900" algn="just">
              <a:buFont typeface="Wingdings" panose="05000000000000000000" pitchFamily="2" charset="2"/>
              <a:buChar char="ü"/>
            </a:pPr>
            <a:r>
              <a:rPr lang="en-US" dirty="0" smtClean="0"/>
              <a:t>Similar </a:t>
            </a:r>
            <a:r>
              <a:rPr lang="en-US" dirty="0"/>
              <a:t>to the </a:t>
            </a:r>
            <a:r>
              <a:rPr lang="en-US" dirty="0" smtClean="0"/>
              <a:t>P</a:t>
            </a:r>
            <a:r>
              <a:rPr lang="tr-TR" dirty="0" err="1" smtClean="0"/>
              <a:t>aris</a:t>
            </a:r>
            <a:r>
              <a:rPr lang="tr-TR" dirty="0" smtClean="0"/>
              <a:t>, </a:t>
            </a:r>
            <a:r>
              <a:rPr lang="en-US" dirty="0" smtClean="0"/>
              <a:t>V</a:t>
            </a:r>
            <a:r>
              <a:rPr lang="tr-TR" dirty="0" err="1" smtClean="0"/>
              <a:t>ienna</a:t>
            </a:r>
            <a:r>
              <a:rPr lang="tr-TR" dirty="0" smtClean="0"/>
              <a:t> </a:t>
            </a:r>
            <a:r>
              <a:rPr lang="tr-TR" dirty="0" err="1" smtClean="0"/>
              <a:t>Convention</a:t>
            </a:r>
            <a:r>
              <a:rPr lang="en-US" dirty="0" smtClean="0"/>
              <a:t> </a:t>
            </a:r>
            <a:r>
              <a:rPr lang="en-US" dirty="0"/>
              <a:t>states that cases in which the nuclear reactor is used as a source of power, whether for the propulsion of the means of transport or for any other purpose, are not covered by the convention. </a:t>
            </a:r>
          </a:p>
          <a:p>
            <a:pPr marL="342900" indent="-342900" algn="just">
              <a:buFont typeface="Wingdings" panose="05000000000000000000" pitchFamily="2" charset="2"/>
              <a:buChar char="ü"/>
            </a:pPr>
            <a:r>
              <a:rPr lang="en-US" dirty="0"/>
              <a:t>Within this scope, definitions in existing liability conventions clearly show that land-based </a:t>
            </a:r>
            <a:r>
              <a:rPr lang="en-US" b="1" dirty="0"/>
              <a:t>SMRs are included in the definition of nuclear installation provided in the liability conventions, which covers “reactors other than those comprised in any means of transport”. </a:t>
            </a:r>
            <a:endParaRPr lang="tr-TR" b="1" dirty="0" smtClean="0"/>
          </a:p>
          <a:p>
            <a:pPr algn="just"/>
            <a:r>
              <a:rPr lang="tr-TR" dirty="0"/>
              <a:t>	</a:t>
            </a:r>
            <a:r>
              <a:rPr lang="tr-TR" dirty="0" smtClean="0"/>
              <a:t>E</a:t>
            </a:r>
            <a:r>
              <a:rPr lang="en-US" dirty="0" err="1" smtClean="0"/>
              <a:t>xisting</a:t>
            </a:r>
            <a:r>
              <a:rPr lang="en-US" dirty="0" smtClean="0"/>
              <a:t> </a:t>
            </a:r>
            <a:r>
              <a:rPr lang="en-US" dirty="0"/>
              <a:t>liability conventions</a:t>
            </a:r>
            <a:r>
              <a:rPr lang="en-US" dirty="0" smtClean="0"/>
              <a:t> </a:t>
            </a:r>
            <a:r>
              <a:rPr lang="en-US" dirty="0"/>
              <a:t>applies to SMRs except the ones used in air or sea transportation, and the ones used for </a:t>
            </a:r>
            <a:r>
              <a:rPr lang="en-US" dirty="0" smtClean="0"/>
              <a:t>military</a:t>
            </a:r>
            <a:r>
              <a:rPr lang="tr-TR" dirty="0" smtClean="0"/>
              <a:t> </a:t>
            </a:r>
            <a:r>
              <a:rPr lang="tr-TR" dirty="0" err="1" smtClean="0"/>
              <a:t>purposes</a:t>
            </a:r>
            <a:r>
              <a:rPr lang="tr-TR" dirty="0" smtClean="0"/>
              <a:t>.</a:t>
            </a:r>
            <a:r>
              <a:rPr lang="en-US" dirty="0" smtClean="0"/>
              <a:t> </a:t>
            </a:r>
            <a:r>
              <a:rPr lang="tr-TR" dirty="0" smtClean="0"/>
              <a:t>	</a:t>
            </a:r>
            <a:endParaRPr lang="en-GB" dirty="0"/>
          </a:p>
        </p:txBody>
      </p:sp>
      <p:sp>
        <p:nvSpPr>
          <p:cNvPr id="5" name="Title 1">
            <a:extLst>
              <a:ext uri="{FF2B5EF4-FFF2-40B4-BE49-F238E27FC236}">
                <a16:creationId xmlns=""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Arial" panose="020B0604020202020204" pitchFamily="34" charset="0"/>
                <a:cs typeface="Arial" panose="020B0604020202020204" pitchFamily="34" charset="0"/>
              </a:rPr>
              <a:t>APPLICABILITY </a:t>
            </a:r>
            <a:r>
              <a:rPr lang="en-US" b="1" dirty="0">
                <a:solidFill>
                  <a:schemeClr val="bg1"/>
                </a:solidFill>
                <a:latin typeface="Arial" panose="020B0604020202020204" pitchFamily="34" charset="0"/>
                <a:cs typeface="Arial" panose="020B0604020202020204" pitchFamily="34" charset="0"/>
              </a:rPr>
              <a:t>OF THE EXISTING LIABILITY CONVENTIONS FOR </a:t>
            </a:r>
            <a:r>
              <a:rPr lang="en-US" b="1" dirty="0" smtClean="0">
                <a:solidFill>
                  <a:schemeClr val="bg1"/>
                </a:solidFill>
                <a:latin typeface="Arial" panose="020B0604020202020204" pitchFamily="34" charset="0"/>
                <a:cs typeface="Arial" panose="020B0604020202020204" pitchFamily="34" charset="0"/>
              </a:rPr>
              <a:t>SM</a:t>
            </a:r>
            <a:r>
              <a:rPr lang="tr-TR" b="1" dirty="0" smtClean="0">
                <a:solidFill>
                  <a:schemeClr val="bg1"/>
                </a:solidFill>
                <a:latin typeface="Arial" panose="020B0604020202020204" pitchFamily="34" charset="0"/>
                <a:cs typeface="Arial" panose="020B0604020202020204" pitchFamily="34" charset="0"/>
              </a:rPr>
              <a:t>R’</a:t>
            </a:r>
            <a:r>
              <a:rPr lang="en-US" b="1" dirty="0" smtClean="0">
                <a:solidFill>
                  <a:schemeClr val="bg1"/>
                </a:solidFill>
                <a:latin typeface="Arial" panose="020B0604020202020204" pitchFamily="34" charset="0"/>
                <a:cs typeface="Arial" panose="020B0604020202020204" pitchFamily="34" charset="0"/>
              </a:rPr>
              <a:t>S</a:t>
            </a:r>
            <a:endParaRPr lang="en-GB" b="1" i="0" dirty="0">
              <a:solidFill>
                <a:schemeClr val="bg1"/>
              </a:solidFill>
              <a:latin typeface="Arial" panose="020B0604020202020204" pitchFamily="34" charset="0"/>
              <a:cs typeface="Arial" panose="020B0604020202020204" pitchFamily="34" charset="0"/>
            </a:endParaRPr>
          </a:p>
        </p:txBody>
      </p:sp>
      <p:sp>
        <p:nvSpPr>
          <p:cNvPr id="7" name="Sağ Ok 6"/>
          <p:cNvSpPr/>
          <p:nvPr/>
        </p:nvSpPr>
        <p:spPr>
          <a:xfrm>
            <a:off x="1024128" y="5358384"/>
            <a:ext cx="594360" cy="384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9114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3342203802"/>
              </p:ext>
            </p:extLst>
          </p:nvPr>
        </p:nvGraphicFramePr>
        <p:xfrm>
          <a:off x="576072" y="1426464"/>
          <a:ext cx="11615928" cy="504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Arial" panose="020B0604020202020204" pitchFamily="34" charset="0"/>
                <a:cs typeface="Arial" panose="020B0604020202020204" pitchFamily="34" charset="0"/>
              </a:rPr>
              <a:t>TRANSPORTABLE NUCLEAR POWER PLANT </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027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5A183-8DB8-4E33-A3B8-B56576635C6B}">
  <ds:schemaRefs>
    <ds:schemaRef ds:uri="http://schemas.openxmlformats.org/package/2006/metadata/core-propertie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0311a6d6-6c49-40aa-926b-e98182ea64d2"/>
    <ds:schemaRef ds:uri="89039979-132d-4e33-b8d6-8b0f084d9471"/>
    <ds:schemaRef ds:uri="94bacced-d3e9-4230-8110-5185e6b8723a"/>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TotalTime>
  <Words>1010</Words>
  <Application>Microsoft Office PowerPoint</Application>
  <PresentationFormat>Geniş ekran</PresentationFormat>
  <Paragraphs>134</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15</vt:i4>
      </vt:variant>
    </vt:vector>
  </HeadingPairs>
  <TitlesOfParts>
    <vt:vector size="23" baseType="lpstr">
      <vt:lpstr>Arial</vt:lpstr>
      <vt:lpstr>Calibri</vt:lpstr>
      <vt:lpstr>Calibri Light</vt:lpstr>
      <vt:lpstr>Times New Roman</vt:lpstr>
      <vt:lpstr>Wingdings</vt:lpstr>
      <vt:lpstr>Office Theme</vt:lpstr>
      <vt:lpstr>1_Office Theme</vt:lpstr>
      <vt:lpstr>2_Office Theme</vt:lpstr>
      <vt:lpstr>PowerPoint Sunusu</vt:lpstr>
      <vt:lpstr>Nuclear Liability for  Small Modular Reactors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Zeynep Melissa Savaş</cp:lastModifiedBy>
  <cp:revision>74</cp:revision>
  <dcterms:created xsi:type="dcterms:W3CDTF">2019-10-29T08:33:20Z</dcterms:created>
  <dcterms:modified xsi:type="dcterms:W3CDTF">2024-10-04T21:56:35Z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