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16"/>
  </p:notesMasterIdLst>
  <p:sldIdLst>
    <p:sldId id="2461" r:id="rId7"/>
    <p:sldId id="2462" r:id="rId8"/>
    <p:sldId id="2463" r:id="rId9"/>
    <p:sldId id="2464" r:id="rId10"/>
    <p:sldId id="2465" r:id="rId11"/>
    <p:sldId id="2466" r:id="rId12"/>
    <p:sldId id="2467" r:id="rId13"/>
    <p:sldId id="2468" r:id="rId14"/>
    <p:sldId id="24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B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523F44-0A30-48E9-B3CB-3B7A2D3E8408}" v="19" dt="2024-10-04T01:23:52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146" autoAdjust="0"/>
  </p:normalViewPr>
  <p:slideViewPr>
    <p:cSldViewPr snapToGrid="0">
      <p:cViewPr varScale="1">
        <p:scale>
          <a:sx n="53" d="100"/>
          <a:sy n="53" d="100"/>
        </p:scale>
        <p:origin x="115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892B72-0820-43AC-B380-EF17BEE77EAF}" type="doc">
      <dgm:prSet loTypeId="urn:microsoft.com/office/officeart/2005/8/layout/h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536AC21-C3B8-4269-8CA7-42EF03BCD5DD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n-US" sz="3200" b="1"/>
            <a:t>Facility  Characterization</a:t>
          </a:r>
        </a:p>
      </dgm:t>
    </dgm:pt>
    <dgm:pt modelId="{113796BB-2008-4F19-AF6E-F1CD292F06E4}" type="parTrans" cxnId="{F44A3FF4-DDF7-4CDF-8DDE-CDB319FEF374}">
      <dgm:prSet/>
      <dgm:spPr/>
      <dgm:t>
        <a:bodyPr/>
        <a:lstStyle/>
        <a:p>
          <a:endParaRPr lang="en-US"/>
        </a:p>
      </dgm:t>
    </dgm:pt>
    <dgm:pt modelId="{9F6DAEBB-B840-4596-8C34-CBC54010D269}" type="sibTrans" cxnId="{F44A3FF4-DDF7-4CDF-8DDE-CDB319FEF374}">
      <dgm:prSet/>
      <dgm:spPr/>
      <dgm:t>
        <a:bodyPr/>
        <a:lstStyle/>
        <a:p>
          <a:endParaRPr lang="en-US"/>
        </a:p>
      </dgm:t>
    </dgm:pt>
    <dgm:pt modelId="{69DB9C55-51AD-4F4D-BA6D-824B72A442B2}">
      <dgm:prSet phldrT="[Text]" custT="1"/>
      <dgm:spPr/>
      <dgm:t>
        <a:bodyPr/>
        <a:lstStyle/>
        <a:p>
          <a:pPr algn="ctr"/>
          <a:r>
            <a:rPr lang="en-US" sz="3200" b="1"/>
            <a:t>Pathway Analysis</a:t>
          </a:r>
        </a:p>
      </dgm:t>
    </dgm:pt>
    <dgm:pt modelId="{0C0075DB-1954-442A-815E-77B4F3AFF0AF}" type="parTrans" cxnId="{7E420E61-9C90-4632-8DFD-861EAEF450E5}">
      <dgm:prSet/>
      <dgm:spPr/>
      <dgm:t>
        <a:bodyPr/>
        <a:lstStyle/>
        <a:p>
          <a:endParaRPr lang="en-US"/>
        </a:p>
      </dgm:t>
    </dgm:pt>
    <dgm:pt modelId="{122E0496-31E8-4DE9-AB33-974D76359BFF}" type="sibTrans" cxnId="{7E420E61-9C90-4632-8DFD-861EAEF450E5}">
      <dgm:prSet/>
      <dgm:spPr/>
      <dgm:t>
        <a:bodyPr/>
        <a:lstStyle/>
        <a:p>
          <a:endParaRPr lang="en-US"/>
        </a:p>
      </dgm:t>
    </dgm:pt>
    <dgm:pt modelId="{89C37678-F2E6-45B7-842E-B819C09614F4}">
      <dgm:prSet phldrT="[Text]" custT="1"/>
      <dgm:spPr/>
      <dgm:t>
        <a:bodyPr/>
        <a:lstStyle/>
        <a:p>
          <a:r>
            <a:rPr lang="en-US" sz="3200" b="1"/>
            <a:t>Combat Simulation</a:t>
          </a:r>
        </a:p>
      </dgm:t>
    </dgm:pt>
    <dgm:pt modelId="{41C5F9B1-A6F7-48C2-B421-154951332A1E}" type="parTrans" cxnId="{811729FE-AF27-43A1-A531-5110152DD657}">
      <dgm:prSet/>
      <dgm:spPr/>
      <dgm:t>
        <a:bodyPr/>
        <a:lstStyle/>
        <a:p>
          <a:endParaRPr lang="en-US"/>
        </a:p>
      </dgm:t>
    </dgm:pt>
    <dgm:pt modelId="{DE90F6CE-30E6-45E1-BD61-0AAFEE463FF4}" type="sibTrans" cxnId="{811729FE-AF27-43A1-A531-5110152DD657}">
      <dgm:prSet/>
      <dgm:spPr/>
      <dgm:t>
        <a:bodyPr/>
        <a:lstStyle/>
        <a:p>
          <a:endParaRPr lang="en-US"/>
        </a:p>
      </dgm:t>
    </dgm:pt>
    <dgm:pt modelId="{FBB36809-0323-477E-9888-84B1E1ED367F}" type="pres">
      <dgm:prSet presAssocID="{73892B72-0820-43AC-B380-EF17BEE77EAF}" presName="Name0" presStyleCnt="0">
        <dgm:presLayoutVars>
          <dgm:dir/>
          <dgm:resizeHandles val="exact"/>
        </dgm:presLayoutVars>
      </dgm:prSet>
      <dgm:spPr/>
    </dgm:pt>
    <dgm:pt modelId="{7C8F9E5A-10A1-41AC-976E-8860A2418610}" type="pres">
      <dgm:prSet presAssocID="{6536AC21-C3B8-4269-8CA7-42EF03BCD5DD}" presName="node" presStyleLbl="node1" presStyleIdx="0" presStyleCnt="3">
        <dgm:presLayoutVars>
          <dgm:bulletEnabled val="1"/>
        </dgm:presLayoutVars>
      </dgm:prSet>
      <dgm:spPr/>
    </dgm:pt>
    <dgm:pt modelId="{9A1DA778-53AA-464F-8E58-7666C4753EFF}" type="pres">
      <dgm:prSet presAssocID="{9F6DAEBB-B840-4596-8C34-CBC54010D269}" presName="sibTrans" presStyleCnt="0"/>
      <dgm:spPr/>
    </dgm:pt>
    <dgm:pt modelId="{680E576A-CAE5-4DDA-9433-C0A0E3FD88EE}" type="pres">
      <dgm:prSet presAssocID="{69DB9C55-51AD-4F4D-BA6D-824B72A442B2}" presName="node" presStyleLbl="node1" presStyleIdx="1" presStyleCnt="3">
        <dgm:presLayoutVars>
          <dgm:bulletEnabled val="1"/>
        </dgm:presLayoutVars>
      </dgm:prSet>
      <dgm:spPr/>
    </dgm:pt>
    <dgm:pt modelId="{1CFD73B7-AF9E-4285-922B-F5A899B34E4E}" type="pres">
      <dgm:prSet presAssocID="{122E0496-31E8-4DE9-AB33-974D76359BFF}" presName="sibTrans" presStyleCnt="0"/>
      <dgm:spPr/>
    </dgm:pt>
    <dgm:pt modelId="{DF79C291-4462-4E7B-9314-FA8359A22A3B}" type="pres">
      <dgm:prSet presAssocID="{89C37678-F2E6-45B7-842E-B819C09614F4}" presName="node" presStyleLbl="node1" presStyleIdx="2" presStyleCnt="3">
        <dgm:presLayoutVars>
          <dgm:bulletEnabled val="1"/>
        </dgm:presLayoutVars>
      </dgm:prSet>
      <dgm:spPr/>
    </dgm:pt>
  </dgm:ptLst>
  <dgm:cxnLst>
    <dgm:cxn modelId="{590F4009-A9AD-4F97-9C9A-7F327542C763}" type="presOf" srcId="{73892B72-0820-43AC-B380-EF17BEE77EAF}" destId="{FBB36809-0323-477E-9888-84B1E1ED367F}" srcOrd="0" destOrd="0" presId="urn:microsoft.com/office/officeart/2005/8/layout/hList6"/>
    <dgm:cxn modelId="{DDA82611-2774-4E80-8385-399EA8000C96}" type="presOf" srcId="{89C37678-F2E6-45B7-842E-B819C09614F4}" destId="{DF79C291-4462-4E7B-9314-FA8359A22A3B}" srcOrd="0" destOrd="0" presId="urn:microsoft.com/office/officeart/2005/8/layout/hList6"/>
    <dgm:cxn modelId="{F18C7634-0204-4D20-8CD3-1857F475F04D}" type="presOf" srcId="{6536AC21-C3B8-4269-8CA7-42EF03BCD5DD}" destId="{7C8F9E5A-10A1-41AC-976E-8860A2418610}" srcOrd="0" destOrd="0" presId="urn:microsoft.com/office/officeart/2005/8/layout/hList6"/>
    <dgm:cxn modelId="{7E420E61-9C90-4632-8DFD-861EAEF450E5}" srcId="{73892B72-0820-43AC-B380-EF17BEE77EAF}" destId="{69DB9C55-51AD-4F4D-BA6D-824B72A442B2}" srcOrd="1" destOrd="0" parTransId="{0C0075DB-1954-442A-815E-77B4F3AFF0AF}" sibTransId="{122E0496-31E8-4DE9-AB33-974D76359BFF}"/>
    <dgm:cxn modelId="{CC202F8B-41A9-4F06-AA4A-0CA5E9AC4230}" type="presOf" srcId="{69DB9C55-51AD-4F4D-BA6D-824B72A442B2}" destId="{680E576A-CAE5-4DDA-9433-C0A0E3FD88EE}" srcOrd="0" destOrd="0" presId="urn:microsoft.com/office/officeart/2005/8/layout/hList6"/>
    <dgm:cxn modelId="{F44A3FF4-DDF7-4CDF-8DDE-CDB319FEF374}" srcId="{73892B72-0820-43AC-B380-EF17BEE77EAF}" destId="{6536AC21-C3B8-4269-8CA7-42EF03BCD5DD}" srcOrd="0" destOrd="0" parTransId="{113796BB-2008-4F19-AF6E-F1CD292F06E4}" sibTransId="{9F6DAEBB-B840-4596-8C34-CBC54010D269}"/>
    <dgm:cxn modelId="{811729FE-AF27-43A1-A531-5110152DD657}" srcId="{73892B72-0820-43AC-B380-EF17BEE77EAF}" destId="{89C37678-F2E6-45B7-842E-B819C09614F4}" srcOrd="2" destOrd="0" parTransId="{41C5F9B1-A6F7-48C2-B421-154951332A1E}" sibTransId="{DE90F6CE-30E6-45E1-BD61-0AAFEE463FF4}"/>
    <dgm:cxn modelId="{DAF31D92-DA3C-48E8-BE03-95F7097EDBF8}" type="presParOf" srcId="{FBB36809-0323-477E-9888-84B1E1ED367F}" destId="{7C8F9E5A-10A1-41AC-976E-8860A2418610}" srcOrd="0" destOrd="0" presId="urn:microsoft.com/office/officeart/2005/8/layout/hList6"/>
    <dgm:cxn modelId="{29AACBDF-6AEB-40E8-AA65-07B2F45F3929}" type="presParOf" srcId="{FBB36809-0323-477E-9888-84B1E1ED367F}" destId="{9A1DA778-53AA-464F-8E58-7666C4753EFF}" srcOrd="1" destOrd="0" presId="urn:microsoft.com/office/officeart/2005/8/layout/hList6"/>
    <dgm:cxn modelId="{8B3C1D4A-F51C-40BB-B805-461657237F8B}" type="presParOf" srcId="{FBB36809-0323-477E-9888-84B1E1ED367F}" destId="{680E576A-CAE5-4DDA-9433-C0A0E3FD88EE}" srcOrd="2" destOrd="0" presId="urn:microsoft.com/office/officeart/2005/8/layout/hList6"/>
    <dgm:cxn modelId="{116D6321-A8D8-42D0-A716-2929F77B3C14}" type="presParOf" srcId="{FBB36809-0323-477E-9888-84B1E1ED367F}" destId="{1CFD73B7-AF9E-4285-922B-F5A899B34E4E}" srcOrd="3" destOrd="0" presId="urn:microsoft.com/office/officeart/2005/8/layout/hList6"/>
    <dgm:cxn modelId="{9EBEC01C-3CA1-4B0C-9741-830EF748049D}" type="presParOf" srcId="{FBB36809-0323-477E-9888-84B1E1ED367F}" destId="{DF79C291-4462-4E7B-9314-FA8359A22A3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F9E5A-10A1-41AC-976E-8860A2418610}">
      <dsp:nvSpPr>
        <dsp:cNvPr id="0" name=""/>
        <dsp:cNvSpPr/>
      </dsp:nvSpPr>
      <dsp:spPr>
        <a:xfrm rot="16200000">
          <a:off x="-825397" y="826788"/>
          <a:ext cx="5270269" cy="3616692"/>
        </a:xfrm>
        <a:prstGeom prst="flowChartManualOperati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Facility  Characterization</a:t>
          </a:r>
        </a:p>
      </dsp:txBody>
      <dsp:txXfrm rot="5400000">
        <a:off x="1392" y="1054053"/>
        <a:ext cx="3616692" cy="3162161"/>
      </dsp:txXfrm>
    </dsp:sp>
    <dsp:sp modelId="{680E576A-CAE5-4DDA-9433-C0A0E3FD88EE}">
      <dsp:nvSpPr>
        <dsp:cNvPr id="0" name=""/>
        <dsp:cNvSpPr/>
      </dsp:nvSpPr>
      <dsp:spPr>
        <a:xfrm rot="16200000">
          <a:off x="3062547" y="826788"/>
          <a:ext cx="5270269" cy="3616692"/>
        </a:xfrm>
        <a:prstGeom prst="flowChartManualOperation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Pathway Analysis</a:t>
          </a:r>
        </a:p>
      </dsp:txBody>
      <dsp:txXfrm rot="5400000">
        <a:off x="3889336" y="1054053"/>
        <a:ext cx="3616692" cy="3162161"/>
      </dsp:txXfrm>
    </dsp:sp>
    <dsp:sp modelId="{DF79C291-4462-4E7B-9314-FA8359A22A3B}">
      <dsp:nvSpPr>
        <dsp:cNvPr id="0" name=""/>
        <dsp:cNvSpPr/>
      </dsp:nvSpPr>
      <dsp:spPr>
        <a:xfrm rot="16200000">
          <a:off x="6950492" y="826788"/>
          <a:ext cx="5270269" cy="3616692"/>
        </a:xfrm>
        <a:prstGeom prst="flowChartManualOperati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Combat Simulation</a:t>
          </a:r>
        </a:p>
      </dsp:txBody>
      <dsp:txXfrm rot="5400000">
        <a:off x="7777281" y="1054053"/>
        <a:ext cx="3616692" cy="3162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A9A21-67CA-47E6-B8E4-42B8F069AE9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2442B-D72D-4E79-9F43-547B54C65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8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DCFD9-ABE4-4E8F-A5A4-651BF0EDD6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89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DCFD9-ABE4-4E8F-A5A4-651BF0EDD6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55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DCFD9-ABE4-4E8F-A5A4-651BF0EDD6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59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DCFD9-ABE4-4E8F-A5A4-651BF0EDD6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35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DCFD9-ABE4-4E8F-A5A4-651BF0EDD6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96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DCFD9-ABE4-4E8F-A5A4-651BF0EDD6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34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056"/>
            <a:ext cx="10515600" cy="4585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C51232-3849-4FF5-B284-73C697C97A62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6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2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10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62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5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17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B9B2-A5AD-426B-A36E-14CA2DFA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5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1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8ABD7-C77C-46B5-8E32-90A2168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1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32F5-3031-47F0-9B45-6741134A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98E3-73A1-47DF-BE6D-AC36FE94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3C976-B07D-4478-AA37-DEF2D410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66520-0B13-46B6-A3D1-2B712CB1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B3A0B-6EDF-463C-8982-24B539CA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0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9F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2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F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FB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FE1554-811E-0B9D-0252-3C8BF2A5D967}"/>
              </a:ext>
            </a:extLst>
          </p:cNvPr>
          <p:cNvSpPr/>
          <p:nvPr userDrawn="1"/>
        </p:nvSpPr>
        <p:spPr>
          <a:xfrm>
            <a:off x="0" y="1216152"/>
            <a:ext cx="12192000" cy="5641848"/>
          </a:xfrm>
          <a:prstGeom prst="rect">
            <a:avLst/>
          </a:prstGeom>
          <a:solidFill>
            <a:srgbClr val="9FB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9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KGVuWZZB7Q4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l.tardiff@nrc.gov" TargetMode="External"/><Relationship Id="rId2" Type="http://schemas.openxmlformats.org/officeDocument/2006/relationships/hyperlink" Target="mailto:raj.iyengar@nrc.gov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C16EF3-4F3E-4CDE-A9C5-6E642F10153C}"/>
              </a:ext>
            </a:extLst>
          </p:cNvPr>
          <p:cNvSpPr/>
          <p:nvPr/>
        </p:nvSpPr>
        <p:spPr>
          <a:xfrm>
            <a:off x="5981350" y="179960"/>
            <a:ext cx="4471333" cy="487382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DFE771-9BE8-6263-7F2B-05837C45951C}"/>
              </a:ext>
            </a:extLst>
          </p:cNvPr>
          <p:cNvSpPr txBox="1">
            <a:spLocks/>
          </p:cNvSpPr>
          <p:nvPr/>
        </p:nvSpPr>
        <p:spPr>
          <a:xfrm>
            <a:off x="4248678" y="236245"/>
            <a:ext cx="7726261" cy="304678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of Physical Protection Modeling and Simulation (M&amp;S) Tools to Optimize Security for New Reactors</a:t>
            </a:r>
            <a:br>
              <a:rPr lang="en-US" sz="4000" b="1">
                <a:solidFill>
                  <a:srgbClr val="FFFF00"/>
                </a:solidFill>
                <a:latin typeface="Century Gothic" panose="020B0502020202020204" pitchFamily="34" charset="0"/>
              </a:rPr>
            </a:br>
            <a:br>
              <a:rPr lang="en-US" sz="4000" b="1">
                <a:solidFill>
                  <a:srgbClr val="FFFF66"/>
                </a:solidFill>
                <a:latin typeface="Century Gothic" panose="020B0502020202020204" pitchFamily="34" charset="0"/>
              </a:rPr>
            </a:br>
            <a:r>
              <a:rPr lang="en-US">
                <a:solidFill>
                  <a:srgbClr val="FFFF66"/>
                </a:solidFill>
              </a:rPr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ED0A7A-E296-74CF-F6B3-BD2181C95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" r="-1" b="2735"/>
          <a:stretch/>
        </p:blipFill>
        <p:spPr>
          <a:xfrm>
            <a:off x="6371730" y="2042797"/>
            <a:ext cx="3690571" cy="1533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0CB6CA-978C-AAAC-6228-640B20FCB672}"/>
              </a:ext>
            </a:extLst>
          </p:cNvPr>
          <p:cNvSpPr txBox="1"/>
          <p:nvPr/>
        </p:nvSpPr>
        <p:spPr>
          <a:xfrm>
            <a:off x="5251149" y="3207127"/>
            <a:ext cx="5721317" cy="2215991"/>
          </a:xfrm>
          <a:prstGeom prst="rect">
            <a:avLst/>
          </a:prstGeom>
          <a:noFill/>
        </p:spPr>
        <p:txBody>
          <a:bodyPr wrap="square" lIns="30480" tIns="15240" rIns="30480" bIns="15240" anchor="t">
            <a:spAutoFit/>
          </a:bodyPr>
          <a:lstStyle/>
          <a:p>
            <a:pPr algn="ctr" hangingPunct="1"/>
            <a:endParaRPr lang="en-US" sz="2400" b="1">
              <a:solidFill>
                <a:srgbClr val="FFFF00"/>
              </a:solidFill>
              <a:latin typeface="Georgia Pro Semibold" panose="02040702050405020303" pitchFamily="18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Author: Albert Tardiff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Presenter: Raj Iyengar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hangingPunct="1"/>
            <a:r>
              <a:rPr lang="en-US" sz="2800">
                <a:solidFill>
                  <a:srgbClr val="FFC000"/>
                </a:solidFill>
                <a:latin typeface="Georgia Pro Semibold"/>
                <a:cs typeface="Arial"/>
              </a:rPr>
              <a:t>United States Nuclear Regulatory Commission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23F81-9119-7201-34D4-C84A865DD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1411" cy="10276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1E88F7-89C1-023C-E18D-545A9E091C24}"/>
              </a:ext>
            </a:extLst>
          </p:cNvPr>
          <p:cNvSpPr txBox="1"/>
          <p:nvPr/>
        </p:nvSpPr>
        <p:spPr>
          <a:xfrm>
            <a:off x="0" y="6150114"/>
            <a:ext cx="4345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0" u="none" strike="noStrike" baseline="0">
                <a:solidFill>
                  <a:srgbClr val="FFFF00"/>
                </a:solidFill>
              </a:rPr>
              <a:t>The views expressed are those of the authors and do not reflect the views of the U.S. Nuclear Regulatory Commission. This material is declared a work of the U.S. Government and is not subject to copyright protection in the United States. Approved for public release; distribution is unlimited.</a:t>
            </a:r>
            <a:endParaRPr lang="en-US" sz="1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9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a dome on top&#10;&#10;Description automatically generated">
            <a:extLst>
              <a:ext uri="{FF2B5EF4-FFF2-40B4-BE49-F238E27FC236}">
                <a16:creationId xmlns:a16="http://schemas.microsoft.com/office/drawing/2014/main" id="{C5914580-A18C-CA7C-DF17-F9B8E71812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1" t="-401" r="8033" b="1103"/>
          <a:stretch/>
        </p:blipFill>
        <p:spPr>
          <a:xfrm rot="5400000">
            <a:off x="6655741" y="414824"/>
            <a:ext cx="4304348" cy="65053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01B81F-75E0-15E7-015A-2E54297BC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6" y="1591056"/>
            <a:ext cx="5043949" cy="5089144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2400" b="1" dirty="0"/>
              <a:t>Most nuclear reactors in the U.S. predate current physical security requirements.</a:t>
            </a:r>
          </a:p>
          <a:p>
            <a:pPr lvl="1">
              <a:spcAft>
                <a:spcPts val="2400"/>
              </a:spcAft>
            </a:pPr>
            <a:r>
              <a:rPr lang="en-US" sz="2000" b="1"/>
              <a:t>Security features needed to be incorporated after-the-fact.</a:t>
            </a:r>
          </a:p>
          <a:p>
            <a:pPr>
              <a:spcAft>
                <a:spcPts val="2400"/>
              </a:spcAft>
            </a:pPr>
            <a:r>
              <a:rPr lang="en-GB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2008, the NRC emphasized the consideration of physical security with safety during reactor design.</a:t>
            </a:r>
          </a:p>
          <a:p>
            <a:pPr>
              <a:spcAft>
                <a:spcPts val="24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Modeling and simulation (M&amp;S) tools have</a:t>
            </a:r>
            <a:r>
              <a:rPr lang="en-US" sz="2400" b="1" dirty="0">
                <a:ea typeface="Times New Roman" panose="02020603050405020304" pitchFamily="18" charset="0"/>
              </a:rPr>
              <a:t> been developed to support security design.</a:t>
            </a:r>
          </a:p>
          <a:p>
            <a:pPr lvl="1"/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953CEA-F6C5-9E0B-9FB2-ED7D71F9BAE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en-GB" sz="3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63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E4273-A0AE-5EFC-D4CF-FF4D74B03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55" t="1" r="17124" b="1"/>
          <a:stretch/>
        </p:blipFill>
        <p:spPr>
          <a:xfrm>
            <a:off x="5706386" y="1217814"/>
            <a:ext cx="6485614" cy="5640185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C7E072-4B2C-13EF-DBE9-E85DB8A25A72}"/>
              </a:ext>
            </a:extLst>
          </p:cNvPr>
          <p:cNvSpPr/>
          <p:nvPr/>
        </p:nvSpPr>
        <p:spPr>
          <a:xfrm>
            <a:off x="5165558" y="1217814"/>
            <a:ext cx="1068404" cy="5640186"/>
          </a:xfrm>
          <a:prstGeom prst="rect">
            <a:avLst/>
          </a:prstGeom>
          <a:gradFill>
            <a:gsLst>
              <a:gs pos="82000">
                <a:srgbClr val="9FB8FF">
                  <a:alpha val="30000"/>
                </a:srgbClr>
              </a:gs>
              <a:gs pos="69000">
                <a:srgbClr val="9FB8FF">
                  <a:alpha val="62000"/>
                </a:srgbClr>
              </a:gs>
              <a:gs pos="59000">
                <a:srgbClr val="9FB8FF"/>
              </a:gs>
              <a:gs pos="100000">
                <a:srgbClr val="9FB8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01B81F-75E0-15E7-015A-2E54297BC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64" y="1591056"/>
            <a:ext cx="5219712" cy="4908067"/>
          </a:xfrm>
        </p:spPr>
        <p:txBody>
          <a:bodyPr>
            <a:normAutofit lnSpcReduction="10000"/>
          </a:bodyPr>
          <a:lstStyle/>
          <a:p>
            <a:r>
              <a:rPr lang="en-US" sz="2400" b="1"/>
              <a:t>Advanced reactor vendors have begun using M&amp;S to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support the design of physical protection systems.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/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M&amp;S tools can calculate potential adversary pathways and responses to adversary actions.</a:t>
            </a:r>
          </a:p>
          <a:p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/>
              <a:t>Effectiveness (</a:t>
            </a:r>
            <a:r>
              <a:rPr lang="en-US" sz="2400" b="1" i="1"/>
              <a:t>P</a:t>
            </a:r>
            <a:r>
              <a:rPr lang="en-US" sz="2400" b="1" i="1" baseline="-25000"/>
              <a:t>E</a:t>
            </a:r>
            <a:r>
              <a:rPr lang="en-US" sz="2400" b="1"/>
              <a:t>) determined based on probability of intercepting adversaries (</a:t>
            </a:r>
            <a:r>
              <a:rPr lang="en-US" sz="2400" b="1" i="1"/>
              <a:t>P</a:t>
            </a:r>
            <a:r>
              <a:rPr lang="en-US" sz="2400" b="1" i="1" baseline="-25000"/>
              <a:t>I</a:t>
            </a:r>
            <a:r>
              <a:rPr lang="en-US" sz="2400" b="1"/>
              <a:t>) and probability of neutralization (</a:t>
            </a:r>
            <a:r>
              <a:rPr lang="en-US" sz="2400" b="1" i="1"/>
              <a:t>P</a:t>
            </a:r>
            <a:r>
              <a:rPr lang="en-US" sz="2400" b="1" i="1" baseline="-25000"/>
              <a:t>N</a:t>
            </a:r>
            <a:r>
              <a:rPr lang="en-US" sz="2400" b="1"/>
              <a:t>)</a:t>
            </a:r>
            <a:endParaRPr lang="en-US" sz="24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953CEA-F6C5-9E0B-9FB2-ED7D71F9BAE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 and Simulation</a:t>
            </a:r>
            <a:endParaRPr lang="en-GB" sz="3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50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01B81F-75E0-15E7-015A-2E54297BC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097" y="1640216"/>
            <a:ext cx="5765458" cy="4585907"/>
          </a:xfrm>
        </p:spPr>
        <p:txBody>
          <a:bodyPr>
            <a:normAutofit/>
          </a:bodyPr>
          <a:lstStyle/>
          <a:p>
            <a:r>
              <a:rPr lang="en-US" sz="2400" b="1"/>
              <a:t>Ability to perform many assessments quickly</a:t>
            </a:r>
          </a:p>
          <a:p>
            <a:endParaRPr lang="en-US" sz="2400" b="1"/>
          </a:p>
          <a:p>
            <a:r>
              <a:rPr lang="en-US" sz="2400" b="1"/>
              <a:t>Evaluation of security features before incorporating them into reactor facility designs</a:t>
            </a:r>
          </a:p>
          <a:p>
            <a:endParaRPr lang="en-US" sz="2400" b="1"/>
          </a:p>
          <a:p>
            <a:r>
              <a:rPr lang="en-US" sz="2400" b="1"/>
              <a:t>Supports consistency and efficiency in reviews of licensee submittals</a:t>
            </a:r>
          </a:p>
          <a:p>
            <a:endParaRPr lang="en-US" sz="2400" b="1"/>
          </a:p>
          <a:p>
            <a:r>
              <a:rPr lang="en-US" sz="2400" b="1"/>
              <a:t>Reduced need for retrofits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953CEA-F6C5-9E0B-9FB2-ED7D71F9BAE6}"/>
              </a:ext>
            </a:extLst>
          </p:cNvPr>
          <p:cNvSpPr txBox="1">
            <a:spLocks/>
          </p:cNvSpPr>
          <p:nvPr/>
        </p:nvSpPr>
        <p:spPr>
          <a:xfrm>
            <a:off x="441959" y="518160"/>
            <a:ext cx="10675219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M&amp;S </a:t>
            </a:r>
            <a:endParaRPr lang="en-GB" sz="3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343A5-46AA-1238-5C1B-3B71BF3EC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37" y="2274023"/>
            <a:ext cx="5026333" cy="321997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2270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M&amp;S Elements for SMRs/Advanced Reactors</a:t>
            </a:r>
            <a:endParaRPr lang="en-GB" sz="3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057FF60-E049-B25F-A525-889F4EC61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7547693"/>
              </p:ext>
            </p:extLst>
          </p:nvPr>
        </p:nvGraphicFramePr>
        <p:xfrm>
          <a:off x="441960" y="1454726"/>
          <a:ext cx="11395364" cy="5270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9219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01B81F-75E0-15E7-015A-2E54297BC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758" y="1669714"/>
            <a:ext cx="5281350" cy="4585907"/>
          </a:xfrm>
        </p:spPr>
        <p:txBody>
          <a:bodyPr>
            <a:normAutofit lnSpcReduction="10000"/>
          </a:bodyPr>
          <a:lstStyle/>
          <a:p>
            <a:r>
              <a:rPr lang="en-US" b="1"/>
              <a:t>Evaluates how well a protection strategy achieves its performance objectives</a:t>
            </a:r>
          </a:p>
          <a:p>
            <a:pPr marL="0" indent="0">
              <a:buNone/>
            </a:pPr>
            <a:endParaRPr lang="en-US" b="1"/>
          </a:p>
          <a:p>
            <a:pPr marL="0" indent="0" algn="ctr">
              <a:spcAft>
                <a:spcPts val="600"/>
              </a:spcAft>
              <a:buNone/>
            </a:pPr>
            <a:r>
              <a:rPr lang="en-US" sz="3200" b="1">
                <a:solidFill>
                  <a:srgbClr val="C00000"/>
                </a:solidFill>
              </a:rPr>
              <a:t>A realistic value of P</a:t>
            </a:r>
            <a:r>
              <a:rPr lang="en-US" sz="3200" b="1" baseline="-25000">
                <a:solidFill>
                  <a:srgbClr val="C00000"/>
                </a:solidFill>
              </a:rPr>
              <a:t>E</a:t>
            </a:r>
            <a:r>
              <a:rPr lang="en-US" sz="3200" b="1">
                <a:solidFill>
                  <a:srgbClr val="C00000"/>
                </a:solidFill>
              </a:rPr>
              <a:t> is always less than one</a:t>
            </a:r>
          </a:p>
          <a:p>
            <a:pPr marL="0" indent="0">
              <a:spcAft>
                <a:spcPts val="600"/>
              </a:spcAft>
              <a:buNone/>
            </a:pPr>
            <a:endParaRPr lang="en-US" b="1"/>
          </a:p>
          <a:p>
            <a:pPr>
              <a:spcAft>
                <a:spcPts val="600"/>
              </a:spcAft>
            </a:pPr>
            <a:r>
              <a:rPr lang="en-US" b="1"/>
              <a:t>A regulatory authority can establish a value for </a:t>
            </a:r>
            <a:r>
              <a:rPr lang="en-US" b="1" i="1"/>
              <a:t>P</a:t>
            </a:r>
            <a:r>
              <a:rPr lang="en-US" b="1" i="1" baseline="-25000"/>
              <a:t>E</a:t>
            </a:r>
            <a:r>
              <a:rPr lang="en-US" b="1"/>
              <a:t> for nuclear facilities to achieve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953CEA-F6C5-9E0B-9FB2-ED7D71F9BAE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of System Effectiveness Calculation</a:t>
            </a:r>
            <a:endParaRPr lang="en-GB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FD428-CE21-31A9-3956-C334AF019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2" y="1753870"/>
            <a:ext cx="5943600" cy="335026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B0A989-E2FC-0BD4-BC4A-54E53B6CF054}"/>
                  </a:ext>
                </a:extLst>
              </p:cNvPr>
              <p:cNvSpPr txBox="1"/>
              <p:nvPr/>
            </p:nvSpPr>
            <p:spPr>
              <a:xfrm>
                <a:off x="424892" y="5416510"/>
                <a:ext cx="559816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5400" i="1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B0A989-E2FC-0BD4-BC4A-54E53B6CF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92" y="5416510"/>
                <a:ext cx="5598160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596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all building with a flag&#10;&#10;Description automatically generated">
            <a:extLst>
              <a:ext uri="{FF2B5EF4-FFF2-40B4-BE49-F238E27FC236}">
                <a16:creationId xmlns:a16="http://schemas.microsoft.com/office/drawing/2014/main" id="{B5985749-3AAF-C0F5-CC30-DC3698746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b="27630"/>
          <a:stretch/>
        </p:blipFill>
        <p:spPr>
          <a:xfrm>
            <a:off x="0" y="1216152"/>
            <a:ext cx="12192000" cy="5632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A0DAB0-7C0B-08E7-B78F-2D9289750B8E}"/>
              </a:ext>
            </a:extLst>
          </p:cNvPr>
          <p:cNvSpPr/>
          <p:nvPr/>
        </p:nvSpPr>
        <p:spPr>
          <a:xfrm>
            <a:off x="3238501" y="1225296"/>
            <a:ext cx="8953500" cy="563270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">
                <a:schemeClr val="bg1"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01B81F-75E0-15E7-015A-2E54297BC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833" y="1591056"/>
            <a:ext cx="7226709" cy="5179199"/>
          </a:xfrm>
        </p:spPr>
        <p:txBody>
          <a:bodyPr/>
          <a:lstStyle/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 b="1"/>
              <a:t>The NRC is developing guidance that will describe acceptable methods and best practices for applicants.</a:t>
            </a:r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 b="1" i="1" u="sng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: (Projected)</a:t>
            </a:r>
          </a:p>
          <a:p>
            <a:pPr marL="0" indent="0">
              <a:buNone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Q2 FY25 </a:t>
            </a:r>
            <a:r>
              <a:rPr lang="en-US" sz="2400" b="1"/>
              <a:t>— draft RG ready for public comment</a:t>
            </a:r>
          </a:p>
          <a:p>
            <a:pPr marL="0" indent="0">
              <a:buNone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Q2 FY26 — RG issued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953CEA-F6C5-9E0B-9FB2-ED7D71F9BAE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and Guidance Development</a:t>
            </a:r>
            <a:endParaRPr lang="en-GB" sz="3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30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953CEA-F6C5-9E0B-9FB2-ED7D71F9BAE6}"/>
              </a:ext>
            </a:extLst>
          </p:cNvPr>
          <p:cNvSpPr txBox="1">
            <a:spLocks/>
          </p:cNvSpPr>
          <p:nvPr/>
        </p:nvSpPr>
        <p:spPr>
          <a:xfrm>
            <a:off x="441960" y="123092"/>
            <a:ext cx="10515600" cy="1132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at the NRC </a:t>
            </a:r>
          </a:p>
          <a:p>
            <a:r>
              <a:rPr lang="en-GB"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Security </a:t>
            </a:r>
            <a:r>
              <a:rPr lang="en-GB" sz="2000" b="1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en-GB"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Simulation</a:t>
            </a:r>
            <a:endParaRPr lang="en-GB" sz="34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11">
            <a:hlinkClick r:id="rId2"/>
            <a:extLst>
              <a:ext uri="{FF2B5EF4-FFF2-40B4-BE49-F238E27FC236}">
                <a16:creationId xmlns:a16="http://schemas.microsoft.com/office/drawing/2014/main" id="{161F7F40-A3B1-9AF0-0916-F53A3B17A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524" y="1472565"/>
            <a:ext cx="9902952" cy="5001213"/>
          </a:xfrm>
        </p:spPr>
      </p:pic>
    </p:spTree>
    <p:extLst>
      <p:ext uri="{BB962C8B-B14F-4D97-AF65-F5344CB8AC3E}">
        <p14:creationId xmlns:p14="http://schemas.microsoft.com/office/powerpoint/2010/main" val="358587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4D4A5-032C-93DA-545D-D90E73ADF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34497"/>
            <a:ext cx="9144000" cy="1228726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329EB-80FC-DCF1-C080-4D65CD6E8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6335"/>
            <a:ext cx="9144000" cy="1655762"/>
          </a:xfrm>
        </p:spPr>
        <p:txBody>
          <a:bodyPr/>
          <a:lstStyle/>
          <a:p>
            <a:r>
              <a:rPr lang="en-US"/>
              <a:t>Raj Iyengar – </a:t>
            </a:r>
            <a:r>
              <a:rPr lang="en-US">
                <a:hlinkClick r:id="rId2"/>
              </a:rPr>
              <a:t>raj.iyengar@nrc.gov</a:t>
            </a:r>
            <a:endParaRPr lang="en-US"/>
          </a:p>
          <a:p>
            <a:r>
              <a:rPr lang="en-US"/>
              <a:t>Al Tardiff – </a:t>
            </a:r>
            <a:r>
              <a:rPr lang="en-US">
                <a:hlinkClick r:id="rId3"/>
              </a:rPr>
              <a:t>al.tardiff@nrc.gov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7583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9996142-b901-4b18-b220-00824dd5d4c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1402C451DABB408FD9FCDF69F3AB87" ma:contentTypeVersion="16" ma:contentTypeDescription="Create a new document." ma:contentTypeScope="" ma:versionID="716a78b484079bf7006aab776dd756f4">
  <xsd:schema xmlns:xsd="http://www.w3.org/2001/XMLSchema" xmlns:xs="http://www.w3.org/2001/XMLSchema" xmlns:p="http://schemas.microsoft.com/office/2006/metadata/properties" xmlns:ns3="99996142-b901-4b18-b220-00824dd5d4c3" xmlns:ns4="3886df48-6278-434c-9802-3cd9537a07fc" targetNamespace="http://schemas.microsoft.com/office/2006/metadata/properties" ma:root="true" ma:fieldsID="1ab1d50d4226901aab52c53ed67f170d" ns3:_="" ns4:_="">
    <xsd:import namespace="99996142-b901-4b18-b220-00824dd5d4c3"/>
    <xsd:import namespace="3886df48-6278-434c-9802-3cd9537a0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996142-b901-4b18-b220-00824dd5d4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6df48-6278-434c-9802-3cd9537a0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03D3D1-F39D-490F-A4CD-77C72E40E0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F5A183-8DB8-4E33-A3B8-B56576635C6B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3886df48-6278-434c-9802-3cd9537a07fc"/>
    <ds:schemaRef ds:uri="99996142-b901-4b18-b220-00824dd5d4c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B08F772-783D-46CC-99F7-055F7D599948}">
  <ds:schemaRefs>
    <ds:schemaRef ds:uri="3886df48-6278-434c-9802-3cd9537a07fc"/>
    <ds:schemaRef ds:uri="99996142-b901-4b18-b220-00824dd5d4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e8d01475-c3b5-436a-a065-5def4c64f52e}" enabled="0" method="" siteId="{e8d01475-c3b5-436a-a065-5def4c64f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380</Words>
  <Application>Microsoft Office PowerPoint</Application>
  <PresentationFormat>Widescreen</PresentationFormat>
  <Paragraphs>57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Cambria Math</vt:lpstr>
      <vt:lpstr>Century Gothic</vt:lpstr>
      <vt:lpstr>Georgia Pro Semibold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PARKER, Gregory</dc:creator>
  <cp:lastModifiedBy>Raj Iyengar</cp:lastModifiedBy>
  <cp:revision>3</cp:revision>
  <dcterms:created xsi:type="dcterms:W3CDTF">2019-10-29T08:33:20Z</dcterms:created>
  <dcterms:modified xsi:type="dcterms:W3CDTF">2024-10-04T18:45:52Z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0x010100831402C451DABB408FD9FCDF69F3AB87</vt:lpwstr>
  </property>
  <property fmtid="{D5CDD505-2E9C-101B-9397-08002B2CF9AE}" pid="3" name="MediaServiceImageTags">
    <vt:lpwstr/>
  </property>
</Properties>
</file>