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991_6C66539.xml" ContentType="application/vnd.ms-powerpoint.comment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18"/>
  </p:notesMasterIdLst>
  <p:sldIdLst>
    <p:sldId id="2453" r:id="rId7"/>
    <p:sldId id="2450" r:id="rId8"/>
    <p:sldId id="2442" r:id="rId9"/>
    <p:sldId id="2443" r:id="rId10"/>
    <p:sldId id="2445" r:id="rId11"/>
    <p:sldId id="2446" r:id="rId12"/>
    <p:sldId id="2447" r:id="rId13"/>
    <p:sldId id="2454" r:id="rId14"/>
    <p:sldId id="2449" r:id="rId15"/>
    <p:sldId id="2455" r:id="rId16"/>
    <p:sldId id="24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B429CE-0434-448D-2941-2C4AB3427DBF}" name="John Matrachisia" initials="JM" userId="S::JJM9@nrc.gov::42848080-3d0a-49c2-a27a-eda083a2e3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AF20A-FBB6-4391-B514-52C7C105372D}" v="1" dt="2024-10-04T19:20:23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7" autoAdjust="0"/>
    <p:restoredTop sz="83784" autoAdjust="0"/>
  </p:normalViewPr>
  <p:slideViewPr>
    <p:cSldViewPr snapToGrid="0">
      <p:cViewPr varScale="1">
        <p:scale>
          <a:sx n="56" d="100"/>
          <a:sy n="56" d="100"/>
        </p:scale>
        <p:origin x="9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omments/modernComment_991_6C665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E8975E-C9F4-4485-A0ED-4A071932DE2A}" authorId="{6CB429CE-0434-448D-2941-2C4AB3427DBF}" status="resolved" created="2024-09-24T18:01:09.9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665337" sldId="2449"/>
      <ac:spMk id="52" creationId="{940F789D-0B26-3EBB-46F0-0DD1494C05C4}"/>
    </ac:deMkLst>
    <p188:txBody>
      <a:bodyPr/>
      <a:lstStyle/>
      <a:p>
        <a:r>
          <a:rPr lang="en-US"/>
          <a:t>Can also add the DT for Safeguards and Security report here and RIL 2024-02 (Condition Monitoring Workshop proceedings). Links to find these below.  Update the graphic accordingly.
https://www.nrc.gov/reactors/power/digital-twins.html
https://www.nrc.gov/reading-rm/doc-collections/research-info-letters/2024/index.html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F1B97-1766-4CAE-ACA9-BE5CFF9E3F4A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31E60FDB-CF69-4DE3-9A47-6C475B1E007D}">
      <dgm:prSet phldrT="[Text]" phldr="0"/>
      <dgm:spPr/>
      <dgm:t>
        <a:bodyPr/>
        <a:lstStyle/>
        <a:p>
          <a:endParaRPr lang="en-US"/>
        </a:p>
      </dgm:t>
    </dgm:pt>
    <dgm:pt modelId="{8F5C036B-EA23-4C41-9C30-CD5436C5707D}" type="parTrans" cxnId="{74AF6C2D-FCC7-4EB4-8ECF-EEF8DBCF8604}">
      <dgm:prSet/>
      <dgm:spPr/>
      <dgm:t>
        <a:bodyPr/>
        <a:lstStyle/>
        <a:p>
          <a:endParaRPr lang="en-US"/>
        </a:p>
      </dgm:t>
    </dgm:pt>
    <dgm:pt modelId="{3BC6274A-8A82-4110-9181-0A6B496F5793}" type="sibTrans" cxnId="{74AF6C2D-FCC7-4EB4-8ECF-EEF8DBCF8604}">
      <dgm:prSet/>
      <dgm:spPr/>
      <dgm:t>
        <a:bodyPr/>
        <a:lstStyle/>
        <a:p>
          <a:endParaRPr lang="en-US"/>
        </a:p>
      </dgm:t>
    </dgm:pt>
    <dgm:pt modelId="{CD425677-7A79-4097-9AA2-1863E66A97BA}" type="pres">
      <dgm:prSet presAssocID="{772F1B97-1766-4CAE-ACA9-BE5CFF9E3F4A}" presName="arrowDiagram" presStyleCnt="0">
        <dgm:presLayoutVars>
          <dgm:chMax val="5"/>
          <dgm:dir/>
          <dgm:resizeHandles val="exact"/>
        </dgm:presLayoutVars>
      </dgm:prSet>
      <dgm:spPr/>
    </dgm:pt>
    <dgm:pt modelId="{BD8E9C5D-2055-4A39-8EDC-CD76FFDD5C39}" type="pres">
      <dgm:prSet presAssocID="{772F1B97-1766-4CAE-ACA9-BE5CFF9E3F4A}" presName="arrow" presStyleLbl="bgShp" presStyleIdx="0" presStyleCnt="1" custLinFactNeighborX="2174" custLinFactNeighborY="-1593"/>
      <dgm:spPr>
        <a:solidFill>
          <a:srgbClr val="FF0000"/>
        </a:solidFill>
        <a:ln>
          <a:solidFill>
            <a:srgbClr val="FF0000"/>
          </a:solidFill>
        </a:ln>
      </dgm:spPr>
    </dgm:pt>
    <dgm:pt modelId="{67C93321-6D55-4186-B322-B04649F70156}" type="pres">
      <dgm:prSet presAssocID="{772F1B97-1766-4CAE-ACA9-BE5CFF9E3F4A}" presName="arrowDiagram1" presStyleCnt="0">
        <dgm:presLayoutVars>
          <dgm:bulletEnabled val="1"/>
        </dgm:presLayoutVars>
      </dgm:prSet>
      <dgm:spPr/>
    </dgm:pt>
    <dgm:pt modelId="{29AC1029-083E-47EA-9EE4-12C3BAC53CA7}" type="pres">
      <dgm:prSet presAssocID="{31E60FDB-CF69-4DE3-9A47-6C475B1E007D}" presName="bullet1" presStyleLbl="node1" presStyleIdx="0" presStyleCnt="1"/>
      <dgm:spPr>
        <a:solidFill>
          <a:srgbClr val="FF0000"/>
        </a:solidFill>
        <a:ln>
          <a:noFill/>
        </a:ln>
      </dgm:spPr>
    </dgm:pt>
    <dgm:pt modelId="{73D0F5E0-EE3A-48A1-9C43-3A68590B577E}" type="pres">
      <dgm:prSet presAssocID="{31E60FDB-CF69-4DE3-9A47-6C475B1E007D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74AF6C2D-FCC7-4EB4-8ECF-EEF8DBCF8604}" srcId="{772F1B97-1766-4CAE-ACA9-BE5CFF9E3F4A}" destId="{31E60FDB-CF69-4DE3-9A47-6C475B1E007D}" srcOrd="0" destOrd="0" parTransId="{8F5C036B-EA23-4C41-9C30-CD5436C5707D}" sibTransId="{3BC6274A-8A82-4110-9181-0A6B496F5793}"/>
    <dgm:cxn modelId="{3DB5E450-AC6E-44D9-BC54-48B0AACCE8FA}" type="presOf" srcId="{31E60FDB-CF69-4DE3-9A47-6C475B1E007D}" destId="{73D0F5E0-EE3A-48A1-9C43-3A68590B577E}" srcOrd="0" destOrd="0" presId="urn:microsoft.com/office/officeart/2005/8/layout/arrow2"/>
    <dgm:cxn modelId="{22A1E4CA-DF28-459A-B656-A3D8ED031DBD}" type="presOf" srcId="{772F1B97-1766-4CAE-ACA9-BE5CFF9E3F4A}" destId="{CD425677-7A79-4097-9AA2-1863E66A97BA}" srcOrd="0" destOrd="0" presId="urn:microsoft.com/office/officeart/2005/8/layout/arrow2"/>
    <dgm:cxn modelId="{62262B9A-5FD7-48C2-A38C-B039DE720850}" type="presParOf" srcId="{CD425677-7A79-4097-9AA2-1863E66A97BA}" destId="{BD8E9C5D-2055-4A39-8EDC-CD76FFDD5C39}" srcOrd="0" destOrd="0" presId="urn:microsoft.com/office/officeart/2005/8/layout/arrow2"/>
    <dgm:cxn modelId="{AD72B207-836B-45FA-AB34-7D14C9B3B775}" type="presParOf" srcId="{CD425677-7A79-4097-9AA2-1863E66A97BA}" destId="{67C93321-6D55-4186-B322-B04649F70156}" srcOrd="1" destOrd="0" presId="urn:microsoft.com/office/officeart/2005/8/layout/arrow2"/>
    <dgm:cxn modelId="{2245AC09-4AFB-4470-A224-12152B67D71A}" type="presParOf" srcId="{67C93321-6D55-4186-B322-B04649F70156}" destId="{29AC1029-083E-47EA-9EE4-12C3BAC53CA7}" srcOrd="0" destOrd="0" presId="urn:microsoft.com/office/officeart/2005/8/layout/arrow2"/>
    <dgm:cxn modelId="{7FD1E7EB-9AE7-441E-B259-15CD7D76C3D2}" type="presParOf" srcId="{67C93321-6D55-4186-B322-B04649F70156}" destId="{73D0F5E0-EE3A-48A1-9C43-3A68590B577E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E9C5D-2055-4A39-8EDC-CD76FFDD5C39}">
      <dsp:nvSpPr>
        <dsp:cNvPr id="0" name=""/>
        <dsp:cNvSpPr/>
      </dsp:nvSpPr>
      <dsp:spPr>
        <a:xfrm>
          <a:off x="0" y="263516"/>
          <a:ext cx="3082955" cy="1926847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C1029-083E-47EA-9EE4-12C3BAC53CA7}">
      <dsp:nvSpPr>
        <dsp:cNvPr id="0" name=""/>
        <dsp:cNvSpPr/>
      </dsp:nvSpPr>
      <dsp:spPr>
        <a:xfrm>
          <a:off x="2352295" y="684975"/>
          <a:ext cx="228138" cy="228138"/>
        </a:xfrm>
        <a:prstGeom prst="ellipse">
          <a:avLst/>
        </a:prstGeom>
        <a:solidFill>
          <a:srgbClr val="FF0000"/>
        </a:solidFill>
        <a:ln w="1714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0F5E0-EE3A-48A1-9C43-3A68590B577E}">
      <dsp:nvSpPr>
        <dsp:cNvPr id="0" name=""/>
        <dsp:cNvSpPr/>
      </dsp:nvSpPr>
      <dsp:spPr>
        <a:xfrm>
          <a:off x="1233182" y="799045"/>
          <a:ext cx="1233182" cy="1422013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0886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1293381" y="859244"/>
        <a:ext cx="1112784" cy="1301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CF8E9-6064-43C0-9F58-3C9656BAE7B0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58C03-A118-4E63-9DF4-58CE9268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9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9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8C03-A118-4E63-9DF4-58CE92680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56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1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60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8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8C03-A118-4E63-9DF4-58CE926803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DC3EB-97FC-4AC3-8AF8-CBDF0211A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6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8C03-A118-4E63-9DF4-58CE926803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61C77-D918-6545-D580-730D94615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5482" y="457228"/>
            <a:ext cx="90651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gKfnp7_0w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nrc.gov/reactors/power/digital-twin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ideals.illinois.edu/items/12898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1.xml"/><Relationship Id="rId5" Type="http://schemas.openxmlformats.org/officeDocument/2006/relationships/hyperlink" Target="https://www.ideals.illinois.edu/items/128985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ideals.illinois.edu/items/128985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microsoft.com/office/2018/10/relationships/comments" Target="../comments/modernComment_991_6C6653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emf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C16EF3-4F3E-4CDE-A9C5-6E642F10153C}"/>
              </a:ext>
            </a:extLst>
          </p:cNvPr>
          <p:cNvSpPr/>
          <p:nvPr/>
        </p:nvSpPr>
        <p:spPr>
          <a:xfrm>
            <a:off x="5981350" y="268448"/>
            <a:ext cx="4471333" cy="463072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FE771-9BE8-6263-7F2B-05837C45951C}"/>
              </a:ext>
            </a:extLst>
          </p:cNvPr>
          <p:cNvSpPr txBox="1">
            <a:spLocks/>
          </p:cNvSpPr>
          <p:nvPr/>
        </p:nvSpPr>
        <p:spPr>
          <a:xfrm>
            <a:off x="4248678" y="324733"/>
            <a:ext cx="7726261" cy="304678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Regulatory Implications of Advanced Technologies for Component Condition Monitoring in Nuclear Energy Systems</a:t>
            </a:r>
            <a:br>
              <a:rPr lang="en-US" sz="4000" b="1" dirty="0">
                <a:solidFill>
                  <a:srgbClr val="FFFF66"/>
                </a:solidFill>
                <a:latin typeface="Century Gothic" panose="020B0502020202020204" pitchFamily="34" charset="0"/>
              </a:rPr>
            </a:br>
            <a:br>
              <a:rPr lang="en-US" sz="4000" b="1" dirty="0">
                <a:solidFill>
                  <a:srgbClr val="FFFF66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ED0A7A-E296-74CF-F6B3-BD2181C9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1" r="-1" b="2735"/>
          <a:stretch/>
        </p:blipFill>
        <p:spPr>
          <a:xfrm>
            <a:off x="5381997" y="2404685"/>
            <a:ext cx="6810003" cy="2829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CB6CA-978C-AAAC-6228-640B20FCB672}"/>
              </a:ext>
            </a:extLst>
          </p:cNvPr>
          <p:cNvSpPr txBox="1"/>
          <p:nvPr/>
        </p:nvSpPr>
        <p:spPr>
          <a:xfrm>
            <a:off x="4842719" y="3304469"/>
            <a:ext cx="7349281" cy="1933927"/>
          </a:xfrm>
          <a:prstGeom prst="rect">
            <a:avLst/>
          </a:prstGeom>
          <a:noFill/>
        </p:spPr>
        <p:txBody>
          <a:bodyPr wrap="square" lIns="30480" tIns="15240" rIns="30480" bIns="15240" anchor="t">
            <a:spAutoFit/>
          </a:bodyPr>
          <a:lstStyle/>
          <a:p>
            <a:pPr algn="ctr" hangingPunct="1"/>
            <a:endParaRPr lang="en-US" sz="1467" dirty="0">
              <a:solidFill>
                <a:schemeClr val="accent1"/>
              </a:solidFill>
              <a:latin typeface="Georgia Pro Semibold" panose="02040702050405020303" pitchFamily="18" charset="0"/>
              <a:cs typeface="Arial" panose="020B0604020202020204" pitchFamily="34" charset="0"/>
            </a:endParaRPr>
          </a:p>
          <a:p>
            <a:pPr algn="ctr" hangingPunct="1"/>
            <a:r>
              <a:rPr lang="en-US" sz="2800" b="1" dirty="0">
                <a:solidFill>
                  <a:srgbClr val="FFC000"/>
                </a:solidFill>
                <a:latin typeface="Georgia Pro Semibold"/>
                <a:cs typeface="Arial"/>
              </a:rPr>
              <a:t>J. Matrachisia, T. </a:t>
            </a:r>
            <a:r>
              <a:rPr lang="en-US" sz="2800" b="1">
                <a:solidFill>
                  <a:srgbClr val="FFC000"/>
                </a:solidFill>
                <a:latin typeface="Georgia Pro Semibold"/>
                <a:cs typeface="Arial"/>
              </a:rPr>
              <a:t>Scarbrough</a:t>
            </a:r>
            <a:r>
              <a:rPr lang="en-US" sz="2800" b="1" dirty="0">
                <a:solidFill>
                  <a:srgbClr val="FFC000"/>
                </a:solidFill>
                <a:latin typeface="Georgia Pro Semibold"/>
                <a:cs typeface="Arial"/>
              </a:rPr>
              <a:t>, R. Iyengar</a:t>
            </a:r>
          </a:p>
          <a:p>
            <a:pPr algn="ctr" hangingPunct="1"/>
            <a:r>
              <a:rPr lang="en-US" sz="2400" b="1" i="1" dirty="0">
                <a:solidFill>
                  <a:srgbClr val="FFC000"/>
                </a:solidFill>
                <a:latin typeface="Georgia Pro Semibold"/>
                <a:cs typeface="Arial"/>
              </a:rPr>
              <a:t>Presenter: Raj Iyengar</a:t>
            </a:r>
          </a:p>
          <a:p>
            <a:pPr algn="ctr" hangingPunct="1"/>
            <a:endParaRPr lang="en-US" sz="900" b="1" dirty="0">
              <a:solidFill>
                <a:srgbClr val="FFC000"/>
              </a:solidFill>
              <a:latin typeface="Georgia Pro Semibold"/>
              <a:cs typeface="Arial"/>
            </a:endParaRPr>
          </a:p>
          <a:p>
            <a:pPr algn="ctr" hangingPunct="1"/>
            <a:r>
              <a:rPr lang="en-US" sz="2400" dirty="0">
                <a:solidFill>
                  <a:srgbClr val="FFC000"/>
                </a:solidFill>
                <a:latin typeface="Georgia Pro Semibold"/>
                <a:cs typeface="Arial"/>
              </a:rPr>
              <a:t>Office of Nuclear Regulatory Research</a:t>
            </a:r>
          </a:p>
          <a:p>
            <a:pPr algn="ctr" hangingPunct="1"/>
            <a:r>
              <a:rPr lang="en-US" sz="2400" dirty="0">
                <a:solidFill>
                  <a:srgbClr val="FFC000"/>
                </a:solidFill>
                <a:latin typeface="Georgia Pro Semibold"/>
                <a:cs typeface="Arial"/>
              </a:rPr>
              <a:t>U.S. Nuclear Regulatory Commission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23F81-9119-7201-34D4-C84A865D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51411" cy="102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E88F7-89C1-023C-E18D-545A9E091C24}"/>
              </a:ext>
            </a:extLst>
          </p:cNvPr>
          <p:cNvSpPr txBox="1"/>
          <p:nvPr/>
        </p:nvSpPr>
        <p:spPr>
          <a:xfrm>
            <a:off x="0" y="6150114"/>
            <a:ext cx="434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u="none" strike="noStrike" baseline="0" dirty="0">
                <a:solidFill>
                  <a:srgbClr val="FFFF00"/>
                </a:solidFill>
              </a:rPr>
              <a:t>The views expressed are those of the authors and do not reflect the views of the U.S. Nuclear Regulatory Commission. This material is declared a work of the U.S. Government and is not subject to copyright protection in the United States. Approved for public release; distribution is unlimited.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3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2FC2E4-477D-116F-1336-88F794E85D75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7B3D72-DB03-5CBC-CC86-62AEDB2F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AT </a:t>
            </a:r>
            <a:r>
              <a:rPr lang="en-US"/>
              <a:t>THE NRC</a:t>
            </a:r>
            <a:br>
              <a:rPr lang="en-US" dirty="0"/>
            </a:br>
            <a:r>
              <a:rPr lang="en-US" dirty="0"/>
              <a:t>Digital Twins for Condition Monitoring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026A2C4-C4E4-764A-1174-473AEAAF0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063" y="1515690"/>
            <a:ext cx="9037873" cy="50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5B08-2FFC-716A-CB6A-F64DF5D4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CF250-3AF1-57D6-A6DA-8ABD0B64A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hlinkClick r:id="rId2"/>
              </a:rPr>
              <a:t>https://www.nrc.gov/reactors/power/digital-twins.html</a:t>
            </a:r>
            <a:r>
              <a:rPr lang="en-US" sz="2800"/>
              <a:t> </a:t>
            </a:r>
          </a:p>
        </p:txBody>
      </p:sp>
      <p:pic>
        <p:nvPicPr>
          <p:cNvPr id="5" name="Picture 5" descr="branding-logo-hi-res">
            <a:extLst>
              <a:ext uri="{FF2B5EF4-FFF2-40B4-BE49-F238E27FC236}">
                <a16:creationId xmlns:a16="http://schemas.microsoft.com/office/drawing/2014/main" id="{A723757E-7C49-DC3A-CD86-8EE47CEB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0320" y="168442"/>
            <a:ext cx="54864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qr code with blue squares&#10;&#10;Description automatically generated">
            <a:extLst>
              <a:ext uri="{FF2B5EF4-FFF2-40B4-BE49-F238E27FC236}">
                <a16:creationId xmlns:a16="http://schemas.microsoft.com/office/drawing/2014/main" id="{4EF38A7B-8AF0-4B5A-65FC-B53E7FEAC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91" y="586273"/>
            <a:ext cx="2732703" cy="273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C0DA90-13EF-DD13-DCB2-1274F5749786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F4AC1-3BF2-FC00-CD92-CCD6473F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5EE3-6715-1B63-08F4-96D50F780B1F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/>
              <a:t>Demonstrate the application of digital twins (DT) for mechanical system condition monitoring in nuclear power plants (NPPs)</a:t>
            </a:r>
          </a:p>
          <a:p>
            <a:pPr lvl="1"/>
            <a:r>
              <a:rPr lang="en-US" b="1" dirty="0"/>
              <a:t>Relevance to ASME OM and OM-2 code requirements</a:t>
            </a:r>
          </a:p>
          <a:p>
            <a:r>
              <a:rPr lang="en-US" b="1" dirty="0"/>
              <a:t>Gain knowledge and confidence</a:t>
            </a:r>
          </a:p>
          <a:p>
            <a:pPr lvl="1"/>
            <a:r>
              <a:rPr lang="en-US" b="1" dirty="0"/>
              <a:t>Modeling and simulation for digital twins</a:t>
            </a:r>
          </a:p>
          <a:p>
            <a:r>
              <a:rPr lang="en-US" b="1" dirty="0"/>
              <a:t>Obtain insights</a:t>
            </a:r>
          </a:p>
          <a:p>
            <a:pPr lvl="1"/>
            <a:r>
              <a:rPr lang="en-US" b="1" dirty="0"/>
              <a:t>Support future regulatory application reviews and develop guidance, as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300E8E-14E1-5C85-2229-D0CF31607AF7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443F8-BBAF-C20A-3382-B023059E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SYSTEM</a:t>
            </a:r>
            <a:br>
              <a:rPr lang="en-US" dirty="0"/>
            </a:br>
            <a:r>
              <a:rPr lang="en-US" sz="2600" dirty="0"/>
              <a:t>NPP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21C41-CAF1-7641-6EEC-29DF7C1A8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8791"/>
            <a:ext cx="4754526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Main elements to an NPP-DT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An NPP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A Digital Twin (DT)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Sensor and performance data flowing from NPP to DT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Actions and recommendations flowing from DT to NPP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791E9-BC1B-36BC-C9A4-C43D15317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4" b="7586"/>
          <a:stretch/>
        </p:blipFill>
        <p:spPr>
          <a:xfrm>
            <a:off x="4906048" y="1517434"/>
            <a:ext cx="7151929" cy="43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9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A60EBE-3773-E896-717B-699600DFCAE8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322DD-5894-7D61-9D92-1F96A0B1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DIGITAL TWIN CHARACTERISTICS &amp; CAPABILITIES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534E4-1E55-F136-6E43-BEF66A594011}"/>
              </a:ext>
            </a:extLst>
          </p:cNvPr>
          <p:cNvSpPr txBox="1"/>
          <p:nvPr/>
        </p:nvSpPr>
        <p:spPr>
          <a:xfrm>
            <a:off x="3228754" y="3322705"/>
            <a:ext cx="5778840" cy="168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600">
              <a:latin typeface="Times New Roman" panose="02020603050405020304" pitchFamily="18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FB76263-EF1F-8253-9E15-D5CF76AC7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9129"/>
          <a:stretch/>
        </p:blipFill>
        <p:spPr>
          <a:xfrm>
            <a:off x="6063442" y="1343818"/>
            <a:ext cx="5888304" cy="289060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8549E6E-7F3F-84D8-5CB5-A8A73D106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3463" r="3615" b="4440"/>
          <a:stretch/>
        </p:blipFill>
        <p:spPr>
          <a:xfrm>
            <a:off x="2569008" y="4309062"/>
            <a:ext cx="6153039" cy="2520881"/>
          </a:xfrm>
          <a:prstGeom prst="rect">
            <a:avLst/>
          </a:prstGeom>
        </p:spPr>
      </p:pic>
      <p:pic>
        <p:nvPicPr>
          <p:cNvPr id="7" name="regulatory process">
            <a:extLst>
              <a:ext uri="{FF2B5EF4-FFF2-40B4-BE49-F238E27FC236}">
                <a16:creationId xmlns:a16="http://schemas.microsoft.com/office/drawing/2014/main" id="{89267C35-584C-E8ED-D8D1-BD71DD684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3" b="6133"/>
          <a:stretch/>
        </p:blipFill>
        <p:spPr>
          <a:xfrm>
            <a:off x="342981" y="1343818"/>
            <a:ext cx="5043948" cy="28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3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2CB538-EC3E-5D0E-AE7A-A8FF33602235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97C2F-96DE-72A7-E6FE-8B299C2F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ANOMALY DETECTION CASE STUDY</a:t>
            </a:r>
            <a:br>
              <a:rPr lang="en-US" dirty="0"/>
            </a:br>
            <a:r>
              <a:rPr lang="en-US" sz="2600" dirty="0"/>
              <a:t>Simulator Synthetic data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F2CF71-AD9F-7F2B-09E7-B6F8D567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85" y="1337625"/>
            <a:ext cx="4610985" cy="5137336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Full scope BWR</a:t>
            </a:r>
            <a:r>
              <a:rPr lang="en-US" sz="2000" b="1" dirty="0"/>
              <a:t>: Represents the full set of plant components and operations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Physics-based model</a:t>
            </a:r>
            <a:r>
              <a:rPr lang="en-US" sz="2000" b="1" dirty="0"/>
              <a:t>: Parameters are calculated using first principles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Real-time data</a:t>
            </a:r>
            <a:r>
              <a:rPr lang="en-US" sz="2000" b="1" dirty="0"/>
              <a:t>: Operates in real time just like an actual plant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Initial conditions</a:t>
            </a:r>
            <a:r>
              <a:rPr lang="en-US" sz="2000" b="1" dirty="0"/>
              <a:t>: Can set the initial conditions of the plant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Malfunctions</a:t>
            </a:r>
            <a:r>
              <a:rPr lang="en-US" sz="2000" b="1" dirty="0"/>
              <a:t>: Variety of malfunctions that can be inserted at a specified time and severity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Output</a:t>
            </a:r>
            <a:r>
              <a:rPr lang="en-US" sz="2000" b="1" dirty="0"/>
              <a:t>: Records time-series data of selected plant parameters and malfunctions </a:t>
            </a:r>
          </a:p>
          <a:p>
            <a:endParaRPr lang="en-US" b="1" dirty="0">
              <a:latin typeface="Franklin Gothic Medium" panose="020B0603020102020204" pitchFamily="34" charset="0"/>
            </a:endParaRPr>
          </a:p>
          <a:p>
            <a:endParaRPr lang="en-US" sz="2800" b="1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23648-ED5E-3F80-1276-F158E746A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31"/>
          <a:stretch/>
        </p:blipFill>
        <p:spPr>
          <a:xfrm>
            <a:off x="6411781" y="1581296"/>
            <a:ext cx="4977401" cy="464999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FACB4-ABAC-D6D6-8EAE-55A8CCCA809E}"/>
              </a:ext>
            </a:extLst>
          </p:cNvPr>
          <p:cNvSpPr txBox="1"/>
          <p:nvPr/>
        </p:nvSpPr>
        <p:spPr>
          <a:xfrm>
            <a:off x="0" y="6457890"/>
            <a:ext cx="10156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/>
              <a:t>Probabilistic Safety Assessment and Management (PSAM) 2023 Topical Conference on Artificial Intelligence (AI) and Risk Analysis, October 23‐25, 2023. </a:t>
            </a:r>
          </a:p>
          <a:p>
            <a:r>
              <a:rPr lang="en-US" sz="1000" b="1" dirty="0">
                <a:hlinkClick r:id="rId4"/>
              </a:rPr>
              <a:t>https://www.ideals.illinois.edu/items/128985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82343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BDC79F-72A4-646B-45B2-3FB02E4E84F4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14C34-450E-5F3A-F629-53A70844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ANOMALY DETECTION CASE STUDY</a:t>
            </a:r>
            <a:br>
              <a:rPr lang="en-US" dirty="0"/>
            </a:br>
            <a:r>
              <a:rPr lang="en-US" sz="2600" dirty="0"/>
              <a:t>Trained LSTM Autoencoder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597DA-B6A1-42D6-D5C9-BB089B41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94" y="1226917"/>
            <a:ext cx="6050023" cy="35957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6FDD1-D182-1808-C41F-F4928BC6F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8" y="3385388"/>
            <a:ext cx="6808890" cy="2943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1C5A6B-B7AB-E255-08EC-41FF7C5B061C}"/>
              </a:ext>
            </a:extLst>
          </p:cNvPr>
          <p:cNvSpPr/>
          <p:nvPr/>
        </p:nvSpPr>
        <p:spPr>
          <a:xfrm>
            <a:off x="2096451" y="4061619"/>
            <a:ext cx="1528550" cy="996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AEAB-4E8F-D8DD-F601-7D0C10577209}"/>
              </a:ext>
            </a:extLst>
          </p:cNvPr>
          <p:cNvSpPr txBox="1"/>
          <p:nvPr/>
        </p:nvSpPr>
        <p:spPr>
          <a:xfrm>
            <a:off x="0" y="6457890"/>
            <a:ext cx="10156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/>
              <a:t>Probabilistic Safety Assessment and Management (PSAM) 2023 Topical Conference on Artificial Intelligence (AI) and Risk Analysis, October 23‐25, 2023. </a:t>
            </a:r>
          </a:p>
          <a:p>
            <a:r>
              <a:rPr lang="en-US" sz="1000" b="1" dirty="0">
                <a:hlinkClick r:id="rId5"/>
              </a:rPr>
              <a:t>https://www.ideals.illinois.edu/items/128985</a:t>
            </a:r>
            <a:endParaRPr lang="en-US" sz="10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7DB0D17-9B9B-2832-4E9B-42F776B58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34864"/>
              </p:ext>
            </p:extLst>
          </p:nvPr>
        </p:nvGraphicFramePr>
        <p:xfrm>
          <a:off x="2923953" y="1858027"/>
          <a:ext cx="3082956" cy="251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784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6DEE8-2399-766E-09BA-F63A286D6FB9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C97E8-D2CD-90E7-3633-000422FF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ANOMALY DETECTION CASE STUDY</a:t>
            </a:r>
            <a:br>
              <a:rPr lang="en-US" dirty="0"/>
            </a:br>
            <a:r>
              <a:rPr lang="en-US" dirty="0"/>
              <a:t> </a:t>
            </a:r>
            <a:r>
              <a:rPr lang="en-US" sz="2900" dirty="0"/>
              <a:t>Identified Inserted Anomalies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Chart">
            <a:extLst>
              <a:ext uri="{FF2B5EF4-FFF2-40B4-BE49-F238E27FC236}">
                <a16:creationId xmlns:a16="http://schemas.microsoft.com/office/drawing/2014/main" id="{B7E7C98F-7CA9-BC10-1DB0-0D4AA345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/>
          <a:stretch/>
        </p:blipFill>
        <p:spPr>
          <a:xfrm>
            <a:off x="6390167" y="1350427"/>
            <a:ext cx="3600119" cy="25412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48C28-1AB2-23F0-5776-3172BB6F77DC}"/>
              </a:ext>
            </a:extLst>
          </p:cNvPr>
          <p:cNvGrpSpPr/>
          <p:nvPr/>
        </p:nvGrpSpPr>
        <p:grpSpPr>
          <a:xfrm>
            <a:off x="4325211" y="3850103"/>
            <a:ext cx="3684077" cy="2589531"/>
            <a:chOff x="2344731" y="3471827"/>
            <a:chExt cx="3684077" cy="2589531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CDA9E0BF-472D-1AF8-A1C7-AE24EFB0C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1"/>
            <a:stretch/>
          </p:blipFill>
          <p:spPr>
            <a:xfrm>
              <a:off x="2344731" y="3471827"/>
              <a:ext cx="3684077" cy="2589531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76D0AF2-0FE4-E9A2-9EA0-0498F6AFFCEF}"/>
                </a:ext>
              </a:extLst>
            </p:cNvPr>
            <p:cNvSpPr/>
            <p:nvPr/>
          </p:nvSpPr>
          <p:spPr>
            <a:xfrm rot="8355516">
              <a:off x="3360216" y="5322665"/>
              <a:ext cx="470188" cy="31177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40B7B1-17C3-8D8C-3BD7-66696115701A}"/>
              </a:ext>
            </a:extLst>
          </p:cNvPr>
          <p:cNvGrpSpPr/>
          <p:nvPr/>
        </p:nvGrpSpPr>
        <p:grpSpPr>
          <a:xfrm>
            <a:off x="8371165" y="3850104"/>
            <a:ext cx="3616112" cy="2541299"/>
            <a:chOff x="7751415" y="3440614"/>
            <a:chExt cx="3616112" cy="2541299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5BE75160-57CA-5648-D143-4C0020BA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7"/>
            <a:stretch/>
          </p:blipFill>
          <p:spPr>
            <a:xfrm>
              <a:off x="7751415" y="3440614"/>
              <a:ext cx="3616112" cy="2541299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2A53769A-2795-6F96-3D4B-5400DF6A6A4B}"/>
                </a:ext>
              </a:extLst>
            </p:cNvPr>
            <p:cNvSpPr/>
            <p:nvPr/>
          </p:nvSpPr>
          <p:spPr>
            <a:xfrm rot="8168139">
              <a:off x="8985792" y="5187469"/>
              <a:ext cx="470188" cy="31177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49B66B-5778-0811-BFB8-33CA5D1F46F9}"/>
              </a:ext>
            </a:extLst>
          </p:cNvPr>
          <p:cNvSpPr txBox="1"/>
          <p:nvPr/>
        </p:nvSpPr>
        <p:spPr>
          <a:xfrm>
            <a:off x="63488" y="6439635"/>
            <a:ext cx="10156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/>
              <a:t>Probabilistic Safety Assessment and Management (PSAM) 2023 Topical Conference on Artificial Intelligence (AI) and Risk Analysis, October 23‐25, 2023. </a:t>
            </a:r>
          </a:p>
          <a:p>
            <a:r>
              <a:rPr lang="en-US" sz="1000" b="1" dirty="0">
                <a:hlinkClick r:id="rId6"/>
              </a:rPr>
              <a:t>https://www.ideals.illinois.edu/items/128985</a:t>
            </a:r>
            <a:endParaRPr lang="en-US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F1C0C1-B7AE-325D-71D4-1B38A839DEC9}"/>
              </a:ext>
            </a:extLst>
          </p:cNvPr>
          <p:cNvSpPr txBox="1"/>
          <p:nvPr/>
        </p:nvSpPr>
        <p:spPr>
          <a:xfrm>
            <a:off x="467674" y="1894927"/>
            <a:ext cx="3450604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Malfunctions Modeled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A Runaway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B Runaway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A Seal #1 Failure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B Seal #1 Failure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A Seal #2 Failure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Recirc Pump B Seal #2 Failure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RBCCW Heat Exchanger Tube Leak</a:t>
            </a:r>
          </a:p>
        </p:txBody>
      </p:sp>
    </p:spTree>
    <p:extLst>
      <p:ext uri="{BB962C8B-B14F-4D97-AF65-F5344CB8AC3E}">
        <p14:creationId xmlns:p14="http://schemas.microsoft.com/office/powerpoint/2010/main" val="4098904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F21F4-64C7-5E53-7F6F-2446B1E41D4B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2988E3-BFC4-E0D4-856D-C29EE375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 MONITORING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D003-967B-5C23-134E-ABD0A1F4A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5" y="1343818"/>
            <a:ext cx="7036398" cy="4351338"/>
          </a:xfrm>
        </p:spPr>
        <p:txBody>
          <a:bodyPr/>
          <a:lstStyle/>
          <a:p>
            <a:r>
              <a:rPr lang="en-US" b="1" dirty="0"/>
              <a:t>Case studies for condition monitoring of mechanical systems and components</a:t>
            </a:r>
          </a:p>
          <a:p>
            <a:pPr lvl="1"/>
            <a:r>
              <a:rPr lang="en-US" b="1" dirty="0"/>
              <a:t>Reactor coolant pump (RCP)</a:t>
            </a:r>
          </a:p>
          <a:p>
            <a:pPr lvl="1"/>
            <a:r>
              <a:rPr lang="en-US" b="1" dirty="0"/>
              <a:t>Heat Pipe</a:t>
            </a:r>
          </a:p>
          <a:p>
            <a:r>
              <a:rPr lang="en-US" b="1" dirty="0"/>
              <a:t>AI/ML explainability</a:t>
            </a:r>
          </a:p>
          <a:p>
            <a:pPr lvl="1"/>
            <a:r>
              <a:rPr lang="en-US" b="1" dirty="0"/>
              <a:t>Influence of input features to model output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90A06-1BEA-3B49-C3C0-0189DCEB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06" y="1269607"/>
            <a:ext cx="4446494" cy="2492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92CB1-4F60-2909-AE86-73B70D86BA18}"/>
              </a:ext>
            </a:extLst>
          </p:cNvPr>
          <p:cNvSpPr txBox="1"/>
          <p:nvPr/>
        </p:nvSpPr>
        <p:spPr>
          <a:xfrm>
            <a:off x="10674059" y="1269607"/>
            <a:ext cx="16380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INL/EXT-20-60782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1E962E-9157-7B5B-4376-ECC85040D797}"/>
              </a:ext>
            </a:extLst>
          </p:cNvPr>
          <p:cNvGrpSpPr/>
          <p:nvPr/>
        </p:nvGrpSpPr>
        <p:grpSpPr>
          <a:xfrm>
            <a:off x="522451" y="4637628"/>
            <a:ext cx="5089272" cy="2202117"/>
            <a:chOff x="522451" y="4637628"/>
            <a:chExt cx="5089272" cy="22021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F19562-39F9-E76B-6B6B-7662CDB90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451" y="4637628"/>
              <a:ext cx="5089272" cy="18943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28718-BC47-A4DA-4DCA-AF2AC9D5D67B}"/>
                </a:ext>
              </a:extLst>
            </p:cNvPr>
            <p:cNvSpPr txBox="1"/>
            <p:nvPr/>
          </p:nvSpPr>
          <p:spPr>
            <a:xfrm>
              <a:off x="522451" y="6531968"/>
              <a:ext cx="24303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INL/EXT-17-43212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AA6F7F-AAE7-2058-CDD5-14FC5FD99774}"/>
              </a:ext>
            </a:extLst>
          </p:cNvPr>
          <p:cNvSpPr txBox="1"/>
          <p:nvPr/>
        </p:nvSpPr>
        <p:spPr>
          <a:xfrm>
            <a:off x="6286744" y="4872361"/>
            <a:ext cx="5777947" cy="1815882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Insights from these case studies will help prepare NRC staff to evaluate applications of condition monitoring to meet IST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38325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B8CA36-EB80-169E-257F-0296113DB2E9}"/>
              </a:ext>
            </a:extLst>
          </p:cNvPr>
          <p:cNvSpPr txBox="1"/>
          <p:nvPr/>
        </p:nvSpPr>
        <p:spPr>
          <a:xfrm>
            <a:off x="0" y="1226372"/>
            <a:ext cx="12192000" cy="563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F2E21A-A19E-B087-1E8E-DE13BBAC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DIGITAL TWINS PROJECT ACCOMPLISHMENTS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2B13BE-A390-A65B-D621-96A29267232F}"/>
              </a:ext>
            </a:extLst>
          </p:cNvPr>
          <p:cNvGrpSpPr/>
          <p:nvPr/>
        </p:nvGrpSpPr>
        <p:grpSpPr>
          <a:xfrm>
            <a:off x="774401" y="3750063"/>
            <a:ext cx="5594152" cy="2717666"/>
            <a:chOff x="-155347" y="7112598"/>
            <a:chExt cx="6199469" cy="297261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4E0C7B0-B203-1C47-A336-52156EFADE6D}"/>
                </a:ext>
              </a:extLst>
            </p:cNvPr>
            <p:cNvGrpSpPr/>
            <p:nvPr/>
          </p:nvGrpSpPr>
          <p:grpSpPr>
            <a:xfrm>
              <a:off x="-155347" y="7112598"/>
              <a:ext cx="6199469" cy="2972615"/>
              <a:chOff x="-162348" y="7117692"/>
              <a:chExt cx="6478866" cy="2971800"/>
            </a:xfrm>
          </p:grpSpPr>
          <p:pic>
            <p:nvPicPr>
              <p:cNvPr id="53" name="Picture 5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E43615A8-2A90-2263-974B-ED9F3153DE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07"/>
              <a:stretch/>
            </p:blipFill>
            <p:spPr>
              <a:xfrm>
                <a:off x="-162348" y="7117692"/>
                <a:ext cx="6478866" cy="2971800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BDC2BAB-D5A4-4104-A8EB-4D27BB9BB9BA}"/>
                  </a:ext>
                </a:extLst>
              </p:cNvPr>
              <p:cNvSpPr/>
              <p:nvPr/>
            </p:nvSpPr>
            <p:spPr>
              <a:xfrm>
                <a:off x="4264967" y="8587622"/>
                <a:ext cx="455847" cy="786290"/>
              </a:xfrm>
              <a:prstGeom prst="rect">
                <a:avLst/>
              </a:prstGeom>
              <a:gradFill flip="none" rotWithShape="1">
                <a:gsLst>
                  <a:gs pos="0">
                    <a:srgbClr val="0D0F22"/>
                  </a:gs>
                  <a:gs pos="50000">
                    <a:srgbClr val="0F1633"/>
                  </a:gs>
                  <a:gs pos="100000">
                    <a:srgbClr val="0F1B44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>
                    <a:solidFill>
                      <a:srgbClr val="63B4E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  <a:endParaRPr lang="en-US" sz="2400" b="1">
                  <a:solidFill>
                    <a:srgbClr val="63B4E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40F789D-0B26-3EBB-46F0-0DD1494C05C4}"/>
                </a:ext>
              </a:extLst>
            </p:cNvPr>
            <p:cNvSpPr/>
            <p:nvPr/>
          </p:nvSpPr>
          <p:spPr>
            <a:xfrm>
              <a:off x="4081043" y="9436224"/>
              <a:ext cx="264319" cy="567212"/>
            </a:xfrm>
            <a:prstGeom prst="rect">
              <a:avLst/>
            </a:prstGeom>
            <a:gradFill flip="none" rotWithShape="1">
              <a:gsLst>
                <a:gs pos="0">
                  <a:srgbClr val="0D0F1F"/>
                </a:gs>
                <a:gs pos="50000">
                  <a:srgbClr val="0D0F1F"/>
                </a:gs>
                <a:gs pos="100000">
                  <a:srgbClr val="0D0F1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63B4E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US" sz="1600" b="1">
                <a:solidFill>
                  <a:srgbClr val="63B4E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5C89EC-287A-6107-E464-55C05ED5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79" y="1592968"/>
            <a:ext cx="4981260" cy="3672064"/>
          </a:xfrm>
        </p:spPr>
        <p:txBody>
          <a:bodyPr/>
          <a:lstStyle/>
          <a:p>
            <a:r>
              <a:rPr lang="en-US" b="1" dirty="0"/>
              <a:t>6 Technical Letter Reports</a:t>
            </a:r>
          </a:p>
          <a:p>
            <a:r>
              <a:rPr lang="en-US" b="1" dirty="0"/>
              <a:t>2 Public workshops</a:t>
            </a:r>
          </a:p>
          <a:p>
            <a:r>
              <a:rPr lang="en-US" b="1" dirty="0"/>
              <a:t>Ongoing research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6CC122-3D01-747C-1D47-8CEF4B4707CA}"/>
              </a:ext>
            </a:extLst>
          </p:cNvPr>
          <p:cNvGrpSpPr/>
          <p:nvPr/>
        </p:nvGrpSpPr>
        <p:grpSpPr>
          <a:xfrm>
            <a:off x="6968565" y="1238865"/>
            <a:ext cx="5075952" cy="5600880"/>
            <a:chOff x="6637867" y="876449"/>
            <a:chExt cx="5219689" cy="588814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BD855D-D8F4-DC82-9B29-521476DED137}"/>
                </a:ext>
              </a:extLst>
            </p:cNvPr>
            <p:cNvSpPr txBox="1"/>
            <p:nvPr/>
          </p:nvSpPr>
          <p:spPr>
            <a:xfrm>
              <a:off x="7557855" y="876449"/>
              <a:ext cx="3823802" cy="38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Future Focused Research Project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1F8F7A-C07B-5B94-805F-9A5ADF79896B}"/>
                </a:ext>
              </a:extLst>
            </p:cNvPr>
            <p:cNvSpPr/>
            <p:nvPr/>
          </p:nvSpPr>
          <p:spPr>
            <a:xfrm>
              <a:off x="6637867" y="1230611"/>
              <a:ext cx="5090591" cy="5533983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5D2F0CF-92BB-D897-29DD-46C8B93C8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58985" y="5329246"/>
              <a:ext cx="748042" cy="99091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24EB25-7AB0-D7F3-389A-2CDAE7547818}"/>
                </a:ext>
              </a:extLst>
            </p:cNvPr>
            <p:cNvGrpSpPr/>
            <p:nvPr/>
          </p:nvGrpSpPr>
          <p:grpSpPr>
            <a:xfrm>
              <a:off x="10508110" y="1777139"/>
              <a:ext cx="1102610" cy="1557615"/>
              <a:chOff x="10700021" y="1280428"/>
              <a:chExt cx="1102610" cy="155761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9FB71C6-2848-5F25-F197-7DC923CCED8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9886" y="1280428"/>
                <a:ext cx="922880" cy="119640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48FFF4-3B90-FD82-CD50-ED41402D9359}"/>
                  </a:ext>
                </a:extLst>
              </p:cNvPr>
              <p:cNvSpPr txBox="1"/>
              <p:nvPr/>
            </p:nvSpPr>
            <p:spPr>
              <a:xfrm>
                <a:off x="10700021" y="2499489"/>
                <a:ext cx="110261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 dirty="0">
                    <a:solidFill>
                      <a:srgbClr val="283891"/>
                    </a:solidFill>
                    <a:latin typeface="Century Gothic" panose="020B0502020202020204"/>
                  </a:rPr>
                  <a:t>ML22192A046</a:t>
                </a:r>
                <a:r>
                  <a:rPr lang="en-US" sz="1600" dirty="0">
                    <a:solidFill>
                      <a:srgbClr val="283891"/>
                    </a:solidFill>
                    <a:latin typeface="Century Gothic" panose="020B0502020202020204"/>
                  </a:rPr>
                  <a:t> 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F3C921-882A-F241-F5A6-6715ACE040E7}"/>
                </a:ext>
              </a:extLst>
            </p:cNvPr>
            <p:cNvSpPr txBox="1"/>
            <p:nvPr/>
          </p:nvSpPr>
          <p:spPr>
            <a:xfrm>
              <a:off x="7919009" y="1270508"/>
              <a:ext cx="2964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Technical Letter Reports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1D90FD-FB71-3748-DE17-1F6BECCCE37A}"/>
                </a:ext>
              </a:extLst>
            </p:cNvPr>
            <p:cNvSpPr txBox="1"/>
            <p:nvPr/>
          </p:nvSpPr>
          <p:spPr>
            <a:xfrm>
              <a:off x="10187349" y="6359673"/>
              <a:ext cx="119430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/>
              <a:r>
                <a:rPr lang="en-US" sz="1100">
                  <a:solidFill>
                    <a:srgbClr val="283891"/>
                  </a:solidFill>
                  <a:latin typeface="Century Gothic" panose="020B0502020202020204"/>
                </a:rPr>
                <a:t>ML23058A085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B3282E-9B29-0301-1B2D-1A5BA7AB1E0C}"/>
                </a:ext>
              </a:extLst>
            </p:cNvPr>
            <p:cNvGrpSpPr/>
            <p:nvPr/>
          </p:nvGrpSpPr>
          <p:grpSpPr>
            <a:xfrm>
              <a:off x="6725857" y="1809231"/>
              <a:ext cx="1193152" cy="1520646"/>
              <a:chOff x="6261887" y="1276259"/>
              <a:chExt cx="1193152" cy="1520646"/>
            </a:xfrm>
          </p:grpSpPr>
          <p:pic>
            <p:nvPicPr>
              <p:cNvPr id="32" name="Picture 31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25CA5274-33AE-B2F9-A11F-BED105EC8D6C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20453" y="1276259"/>
                <a:ext cx="923488" cy="1200570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2B2F5F-4835-141B-0D97-D8A326C6D483}"/>
                  </a:ext>
                </a:extLst>
              </p:cNvPr>
              <p:cNvSpPr txBox="1"/>
              <p:nvPr/>
            </p:nvSpPr>
            <p:spPr>
              <a:xfrm>
                <a:off x="6261887" y="2535295"/>
                <a:ext cx="119315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>
                    <a:solidFill>
                      <a:srgbClr val="283891"/>
                    </a:solidFill>
                    <a:latin typeface="Century Gothic" panose="020B0502020202020204"/>
                  </a:rPr>
                  <a:t>ML22235A643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3694984-D4CA-9D8C-8CC7-FF139F3FB61D}"/>
                </a:ext>
              </a:extLst>
            </p:cNvPr>
            <p:cNvGrpSpPr/>
            <p:nvPr/>
          </p:nvGrpSpPr>
          <p:grpSpPr>
            <a:xfrm>
              <a:off x="8015402" y="1803440"/>
              <a:ext cx="1102610" cy="1537704"/>
              <a:chOff x="7755981" y="1276259"/>
              <a:chExt cx="1102610" cy="1537704"/>
            </a:xfrm>
          </p:grpSpPr>
          <p:pic>
            <p:nvPicPr>
              <p:cNvPr id="33" name="Picture 32" descr="Diagram&#10;&#10;Description automatically generated">
                <a:extLst>
                  <a:ext uri="{FF2B5EF4-FFF2-40B4-BE49-F238E27FC236}">
                    <a16:creationId xmlns:a16="http://schemas.microsoft.com/office/drawing/2014/main" id="{659EF63D-46D0-39B9-746E-96C10CB083A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8242" y="1276259"/>
                <a:ext cx="923488" cy="120057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effectLst>
                <a:glow>
                  <a:srgbClr val="002060">
                    <a:alpha val="40000"/>
                  </a:srgbClr>
                </a:glow>
              </a:effec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1EE8E3E-0023-7A11-71CB-DB06BBD29728}"/>
                  </a:ext>
                </a:extLst>
              </p:cNvPr>
              <p:cNvSpPr txBox="1"/>
              <p:nvPr/>
            </p:nvSpPr>
            <p:spPr>
              <a:xfrm>
                <a:off x="7755981" y="2552353"/>
                <a:ext cx="11026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>
                    <a:solidFill>
                      <a:srgbClr val="283891"/>
                    </a:solidFill>
                    <a:latin typeface="Century Gothic" panose="020B0502020202020204"/>
                  </a:rPr>
                  <a:t>ML21361A261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2CF1EF-3DA0-74C9-5E18-581B90089678}"/>
                </a:ext>
              </a:extLst>
            </p:cNvPr>
            <p:cNvGrpSpPr/>
            <p:nvPr/>
          </p:nvGrpSpPr>
          <p:grpSpPr>
            <a:xfrm>
              <a:off x="9320815" y="1789249"/>
              <a:ext cx="1102610" cy="1538591"/>
              <a:chOff x="9262625" y="1276965"/>
              <a:chExt cx="1102610" cy="1538591"/>
            </a:xfrm>
          </p:grpSpPr>
          <p:pic>
            <p:nvPicPr>
              <p:cNvPr id="34" name="Picture 33" descr="Text, letter&#10;&#10;Description automatically generated">
                <a:extLst>
                  <a:ext uri="{FF2B5EF4-FFF2-40B4-BE49-F238E27FC236}">
                    <a16:creationId xmlns:a16="http://schemas.microsoft.com/office/drawing/2014/main" id="{BE32116E-AF77-9D40-521F-D1B21A2ED4D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16031" y="1276965"/>
                <a:ext cx="923488" cy="1199863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effectLst>
                <a:glow>
                  <a:srgbClr val="002060">
                    <a:alpha val="40000"/>
                  </a:srgbClr>
                </a:glow>
                <a:outerShdw blurRad="76200" dir="18900000" sx="1000" sy="1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B2579B3-F186-ABE4-D454-1406AD38008D}"/>
                  </a:ext>
                </a:extLst>
              </p:cNvPr>
              <p:cNvSpPr txBox="1"/>
              <p:nvPr/>
            </p:nvSpPr>
            <p:spPr>
              <a:xfrm>
                <a:off x="9262625" y="2553946"/>
                <a:ext cx="11026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 dirty="0">
                    <a:solidFill>
                      <a:srgbClr val="283891"/>
                    </a:solidFill>
                    <a:latin typeface="Century Gothic" panose="020B0502020202020204"/>
                  </a:rPr>
                  <a:t>ML21160A074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0CB756-45EB-78EE-512F-CC8ADFE8187B}"/>
                </a:ext>
              </a:extLst>
            </p:cNvPr>
            <p:cNvGrpSpPr/>
            <p:nvPr/>
          </p:nvGrpSpPr>
          <p:grpSpPr>
            <a:xfrm>
              <a:off x="8218205" y="5359964"/>
              <a:ext cx="1102610" cy="1295405"/>
              <a:chOff x="9568335" y="3013869"/>
              <a:chExt cx="1102610" cy="1295405"/>
            </a:xfrm>
          </p:grpSpPr>
          <p:pic>
            <p:nvPicPr>
              <p:cNvPr id="45" name="Picture 4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16A2E93-63DA-D461-146A-62856ABA5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7870" y="3013869"/>
                <a:ext cx="783762" cy="99516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effectLst>
                <a:glow>
                  <a:srgbClr val="002060">
                    <a:alpha val="40000"/>
                  </a:srgbClr>
                </a:glow>
                <a:outerShdw blurRad="76200" dir="18900000" sx="1000" sy="1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4D2C2A8-855C-4855-466A-A30F2DADE30C}"/>
                  </a:ext>
                </a:extLst>
              </p:cNvPr>
              <p:cNvSpPr txBox="1"/>
              <p:nvPr/>
            </p:nvSpPr>
            <p:spPr>
              <a:xfrm>
                <a:off x="9568335" y="4047664"/>
                <a:ext cx="11026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>
                    <a:solidFill>
                      <a:srgbClr val="283891"/>
                    </a:solidFill>
                    <a:latin typeface="Century Gothic" panose="020B0502020202020204"/>
                  </a:rPr>
                  <a:t>ML21348A020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57D275-26AB-3996-DD02-7930354674EA}"/>
                </a:ext>
              </a:extLst>
            </p:cNvPr>
            <p:cNvGrpSpPr/>
            <p:nvPr/>
          </p:nvGrpSpPr>
          <p:grpSpPr>
            <a:xfrm>
              <a:off x="6993678" y="5359964"/>
              <a:ext cx="1193152" cy="1295405"/>
              <a:chOff x="8319574" y="3013869"/>
              <a:chExt cx="1193152" cy="1295405"/>
            </a:xfrm>
          </p:grpSpPr>
          <p:pic>
            <p:nvPicPr>
              <p:cNvPr id="44" name="Picture 43" descr="Text&#10;&#10;Description automatically generated">
                <a:extLst>
                  <a:ext uri="{FF2B5EF4-FFF2-40B4-BE49-F238E27FC236}">
                    <a16:creationId xmlns:a16="http://schemas.microsoft.com/office/drawing/2014/main" id="{C7BA7167-C31C-F08F-F670-D05D61075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9505" y="3013869"/>
                <a:ext cx="788768" cy="99516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effectLst>
                <a:glow>
                  <a:srgbClr val="002060">
                    <a:alpha val="40000"/>
                  </a:srgbClr>
                </a:glow>
                <a:outerShdw blurRad="76200" dir="18900000" sx="1000" sy="1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523583-48BF-A76D-02C6-1F53B20A7CE5}"/>
                  </a:ext>
                </a:extLst>
              </p:cNvPr>
              <p:cNvSpPr txBox="1"/>
              <p:nvPr/>
            </p:nvSpPr>
            <p:spPr>
              <a:xfrm>
                <a:off x="8319574" y="4047664"/>
                <a:ext cx="119315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en-US" sz="1100">
                    <a:solidFill>
                      <a:srgbClr val="283891"/>
                    </a:solidFill>
                    <a:latin typeface="Century Gothic" panose="020B0502020202020204"/>
                  </a:rPr>
                  <a:t>ML2108A132</a:t>
                </a:r>
                <a:endParaRPr lang="en-US" sz="1400">
                  <a:solidFill>
                    <a:srgbClr val="283891"/>
                  </a:solidFill>
                  <a:latin typeface="Century Gothic" panose="020B0502020202020204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8BC05-C713-244D-9A15-28AFC29BCAF2}"/>
                </a:ext>
              </a:extLst>
            </p:cNvPr>
            <p:cNvSpPr txBox="1"/>
            <p:nvPr/>
          </p:nvSpPr>
          <p:spPr>
            <a:xfrm>
              <a:off x="7208993" y="4944288"/>
              <a:ext cx="2130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Information Letters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06929A-7AB3-181D-FED6-C9DFC2F8F838}"/>
                </a:ext>
              </a:extLst>
            </p:cNvPr>
            <p:cNvSpPr txBox="1"/>
            <p:nvPr/>
          </p:nvSpPr>
          <p:spPr>
            <a:xfrm>
              <a:off x="9870595" y="4951424"/>
              <a:ext cx="19869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Follow-on Report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CD1793-9A77-2F2D-CA83-B7B35E1FE44B}"/>
                </a:ext>
              </a:extLst>
            </p:cNvPr>
            <p:cNvSpPr/>
            <p:nvPr/>
          </p:nvSpPr>
          <p:spPr>
            <a:xfrm>
              <a:off x="6778684" y="4996805"/>
              <a:ext cx="2630729" cy="16557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7A2722-4868-41CE-BD02-D489449BBEFC}"/>
                </a:ext>
              </a:extLst>
            </p:cNvPr>
            <p:cNvSpPr/>
            <p:nvPr/>
          </p:nvSpPr>
          <p:spPr>
            <a:xfrm>
              <a:off x="9795618" y="4974083"/>
              <a:ext cx="1815102" cy="16785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30F383-CD60-796E-61A9-539A1A41A0A2}"/>
                </a:ext>
              </a:extLst>
            </p:cNvPr>
            <p:cNvSpPr/>
            <p:nvPr/>
          </p:nvSpPr>
          <p:spPr>
            <a:xfrm>
              <a:off x="6778684" y="1300986"/>
              <a:ext cx="4832036" cy="3617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949CB6-0A61-B885-3418-5D89D5F10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15757" y="3429000"/>
              <a:ext cx="920797" cy="11887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D68CFB-F427-AEC1-20E5-5CFCC3027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84739" y="3431924"/>
              <a:ext cx="915997" cy="11887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5B9195-238B-2D78-1BB7-87185F43198C}"/>
                </a:ext>
              </a:extLst>
            </p:cNvPr>
            <p:cNvSpPr txBox="1"/>
            <p:nvPr/>
          </p:nvSpPr>
          <p:spPr>
            <a:xfrm>
              <a:off x="9820089" y="4666433"/>
              <a:ext cx="11026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/>
              <a:r>
                <a:rPr lang="en-US" sz="1100" dirty="0">
                  <a:solidFill>
                    <a:srgbClr val="283891"/>
                  </a:solidFill>
                  <a:latin typeface="Century Gothic" panose="020B0502020202020204"/>
                </a:rPr>
                <a:t>ML23271A055</a:t>
              </a:r>
              <a:endParaRPr lang="en-US" sz="1600" dirty="0">
                <a:solidFill>
                  <a:srgbClr val="283891"/>
                </a:solidFill>
                <a:latin typeface="Century Gothic" panose="020B050202020202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597697-8520-3AAE-4261-866C4A09F1CE}"/>
                </a:ext>
              </a:extLst>
            </p:cNvPr>
            <p:cNvSpPr txBox="1"/>
            <p:nvPr/>
          </p:nvSpPr>
          <p:spPr>
            <a:xfrm>
              <a:off x="7640956" y="4656351"/>
              <a:ext cx="11026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42900"/>
              <a:r>
                <a:rPr lang="en-US" sz="1100" dirty="0">
                  <a:solidFill>
                    <a:srgbClr val="283891"/>
                  </a:solidFill>
                  <a:latin typeface="Century Gothic" panose="020B0502020202020204"/>
                </a:rPr>
                <a:t>ML24065A049</a:t>
              </a:r>
              <a:endParaRPr lang="en-US" sz="1600" dirty="0">
                <a:solidFill>
                  <a:srgbClr val="283891"/>
                </a:solidFill>
                <a:latin typeface="Century Gothic" panose="020B0502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653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F7C2D9-DCD9-4091-AC19-AF672454B1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bacced-d3e9-4230-8110-5185e6b8723a"/>
    <ds:schemaRef ds:uri="89039979-132d-4e33-b8d6-8b0f084d9471"/>
    <ds:schemaRef ds:uri="0311a6d6-6c49-40aa-926b-e98182ea6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F5A183-8DB8-4E33-A3B8-B56576635C6B}">
  <ds:schemaRefs>
    <ds:schemaRef ds:uri="http://schemas.openxmlformats.org/package/2006/metadata/core-properties"/>
    <ds:schemaRef ds:uri="94bacced-d3e9-4230-8110-5185e6b8723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9039979-132d-4e33-b8d6-8b0f084d9471"/>
    <ds:schemaRef ds:uri="http://purl.org/dc/terms/"/>
    <ds:schemaRef ds:uri="0311a6d6-6c49-40aa-926b-e98182ea64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8d01475-c3b5-436a-a065-5def4c64f52e}" enabled="0" method="" siteId="{e8d01475-c3b5-436a-a065-5def4c64f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10165</TotalTime>
  <Words>589</Words>
  <Application>Microsoft Office PowerPoint</Application>
  <PresentationFormat>Widescreen</PresentationFormat>
  <Paragraphs>85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Century Gothic</vt:lpstr>
      <vt:lpstr>Franklin Gothic Medium</vt:lpstr>
      <vt:lpstr>Georgia Pro Semibold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OBJECTIVES</vt:lpstr>
      <vt:lpstr>DIGITAL TWIN SYSTEM NPP SCENARIO</vt:lpstr>
      <vt:lpstr> DIGITAL TWIN CHARACTERISTICS &amp; CAPABILITIES</vt:lpstr>
      <vt:lpstr>ANOMALY DETECTION CASE STUDY Simulator Synthetic data</vt:lpstr>
      <vt:lpstr>ANOMALY DETECTION CASE STUDY Trained LSTM Autoencoder</vt:lpstr>
      <vt:lpstr>  ANOMALY DETECTION CASE STUDY  Identified Inserted Anomalies </vt:lpstr>
      <vt:lpstr>CONDITION MONITORING CASE STUDIES</vt:lpstr>
      <vt:lpstr> DIGITAL TWINS PROJECT ACCOMPLISHMENTS</vt:lpstr>
      <vt:lpstr>INNOVATION AT THE NRC Digital Twins for Condition Monitoring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Raj Iyengar</cp:lastModifiedBy>
  <cp:revision>13</cp:revision>
  <dcterms:created xsi:type="dcterms:W3CDTF">2019-10-29T08:33:20Z</dcterms:created>
  <dcterms:modified xsi:type="dcterms:W3CDTF">2024-10-04T19:27:45Z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